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  <p:sldMasterId id="2147483936" r:id="rId2"/>
  </p:sldMasterIdLst>
  <p:notesMasterIdLst>
    <p:notesMasterId r:id="rId30"/>
  </p:notesMasterIdLst>
  <p:handoutMasterIdLst>
    <p:handoutMasterId r:id="rId31"/>
  </p:handoutMasterIdLst>
  <p:sldIdLst>
    <p:sldId id="268" r:id="rId3"/>
    <p:sldId id="279" r:id="rId4"/>
    <p:sldId id="280" r:id="rId5"/>
    <p:sldId id="356" r:id="rId6"/>
    <p:sldId id="290" r:id="rId7"/>
    <p:sldId id="291" r:id="rId8"/>
    <p:sldId id="386" r:id="rId9"/>
    <p:sldId id="391" r:id="rId10"/>
    <p:sldId id="292" r:id="rId11"/>
    <p:sldId id="405" r:id="rId12"/>
    <p:sldId id="387" r:id="rId13"/>
    <p:sldId id="389" r:id="rId14"/>
    <p:sldId id="396" r:id="rId15"/>
    <p:sldId id="397" r:id="rId16"/>
    <p:sldId id="398" r:id="rId17"/>
    <p:sldId id="399" r:id="rId18"/>
    <p:sldId id="293" r:id="rId19"/>
    <p:sldId id="390" r:id="rId20"/>
    <p:sldId id="278" r:id="rId21"/>
    <p:sldId id="394" r:id="rId22"/>
    <p:sldId id="400" r:id="rId23"/>
    <p:sldId id="401" r:id="rId24"/>
    <p:sldId id="384" r:id="rId25"/>
    <p:sldId id="388" r:id="rId26"/>
    <p:sldId id="402" r:id="rId27"/>
    <p:sldId id="403" r:id="rId28"/>
    <p:sldId id="404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552D"/>
    <a:srgbClr val="00CC00"/>
    <a:srgbClr val="006699"/>
    <a:srgbClr val="E96717"/>
    <a:srgbClr val="EAAAFC"/>
    <a:srgbClr val="3399FF"/>
    <a:srgbClr val="3366FF"/>
    <a:srgbClr val="FFFF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>
      <p:cViewPr varScale="1">
        <p:scale>
          <a:sx n="83" d="100"/>
          <a:sy n="83" d="100"/>
        </p:scale>
        <p:origin x="537" y="30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2/16/2024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2/16/2024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3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3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9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1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94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0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63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9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4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1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5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2/16/2024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8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3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1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86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4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8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9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0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4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49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3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2/16/2024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16/02/2024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nmb.ro/navy-ins-tech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hyperlink" Target="https://marplat.eu/course/view.php?id=62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atanasov@nvna.eu" TargetMode="External"/><Relationship Id="rId13" Type="http://schemas.openxmlformats.org/officeDocument/2006/relationships/hyperlink" Target="mailto:Greti.manea@anmb.ro" TargetMode="External"/><Relationship Id="rId3" Type="http://schemas.openxmlformats.org/officeDocument/2006/relationships/hyperlink" Target="mailto:marian.ristea@anmb.ro" TargetMode="External"/><Relationship Id="rId7" Type="http://schemas.openxmlformats.org/officeDocument/2006/relationships/hyperlink" Target="mailto:ovidiu.cristea@anmb.ro" TargetMode="External"/><Relationship Id="rId12" Type="http://schemas.openxmlformats.org/officeDocument/2006/relationships/hyperlink" Target="mailto:i.mitishev@naval-acad.bg" TargetMode="External"/><Relationship Id="rId2" Type="http://schemas.openxmlformats.org/officeDocument/2006/relationships/hyperlink" Target="mailto:Silviu.popa@anmb.ro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.markov@nvna.eu" TargetMode="External"/><Relationship Id="rId11" Type="http://schemas.openxmlformats.org/officeDocument/2006/relationships/hyperlink" Target="mailto:Dinu.atodiresei@anmb.ro" TargetMode="External"/><Relationship Id="rId5" Type="http://schemas.openxmlformats.org/officeDocument/2006/relationships/hyperlink" Target="mailto:andrei.bautu@anmb.ro" TargetMode="External"/><Relationship Id="rId10" Type="http://schemas.openxmlformats.org/officeDocument/2006/relationships/hyperlink" Target="mailto:n.vladimirova@nvna.eu" TargetMode="External"/><Relationship Id="rId4" Type="http://schemas.openxmlformats.org/officeDocument/2006/relationships/hyperlink" Target="mailto:l.gyurova@nvna.eu" TargetMode="External"/><Relationship Id="rId9" Type="http://schemas.openxmlformats.org/officeDocument/2006/relationships/hyperlink" Target="mailto:j.nikolov@nvna.eu" TargetMode="External"/><Relationship Id="rId14" Type="http://schemas.openxmlformats.org/officeDocument/2006/relationships/hyperlink" Target="mailto:p.ivanov@nvna.e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t.stefanova@nvna.eu" TargetMode="External"/><Relationship Id="rId3" Type="http://schemas.openxmlformats.org/officeDocument/2006/relationships/hyperlink" Target="mailto:v.stoyanov@nvna.eu" TargetMode="External"/><Relationship Id="rId7" Type="http://schemas.openxmlformats.org/officeDocument/2006/relationships/hyperlink" Target="mailto:s.lutzkanova@nvna.eu" TargetMode="External"/><Relationship Id="rId2" Type="http://schemas.openxmlformats.org/officeDocument/2006/relationships/hyperlink" Target="mailto:Catalin.popa@anmb.ro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atalin.popa@anmb.ro" TargetMode="External"/><Relationship Id="rId5" Type="http://schemas.openxmlformats.org/officeDocument/2006/relationships/hyperlink" Target="mailto:valentin.vasilev@nvna.eu" TargetMode="External"/><Relationship Id="rId4" Type="http://schemas.openxmlformats.org/officeDocument/2006/relationships/hyperlink" Target="mailto:Filip.nistor@anmb.ro" TargetMode="External"/><Relationship Id="rId9" Type="http://schemas.openxmlformats.org/officeDocument/2006/relationships/hyperlink" Target="mailto:mo.wysocka@amw.gdynia.p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plat.eu/course/view.php?id=6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nmb.ro/navy-ins-tech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filip.nistor@anmb.ro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mailto:d.zografova@nvna.eu" TargetMode="External"/><Relationship Id="rId26" Type="http://schemas.openxmlformats.org/officeDocument/2006/relationships/hyperlink" Target="mailto:p.ivanov@nvna.eu" TargetMode="External"/><Relationship Id="rId3" Type="http://schemas.openxmlformats.org/officeDocument/2006/relationships/hyperlink" Target="mailto:Sergiu.lupu@anmb.ro" TargetMode="External"/><Relationship Id="rId21" Type="http://schemas.openxmlformats.org/officeDocument/2006/relationships/hyperlink" Target="mailto:j.nikolov@nvna.eu" TargetMode="External"/><Relationship Id="rId7" Type="http://schemas.openxmlformats.org/officeDocument/2006/relationships/hyperlink" Target="mailto:andrei.bautu@anmb.ro" TargetMode="External"/><Relationship Id="rId12" Type="http://schemas.openxmlformats.org/officeDocument/2006/relationships/image" Target="../media/image7.png"/><Relationship Id="rId17" Type="http://schemas.openxmlformats.org/officeDocument/2006/relationships/hyperlink" Target="mailto:t.minkova@naval-acad.bg" TargetMode="External"/><Relationship Id="rId25" Type="http://schemas.openxmlformats.org/officeDocument/2006/relationships/hyperlink" Target="mailto:i.mitishev@naval-acad.bg" TargetMode="External"/><Relationship Id="rId2" Type="http://schemas.openxmlformats.org/officeDocument/2006/relationships/hyperlink" Target="mailto:catalin.popa@anmb.ro" TargetMode="External"/><Relationship Id="rId16" Type="http://schemas.openxmlformats.org/officeDocument/2006/relationships/hyperlink" Target="mailto:n.dimitrov@nvna.eu" TargetMode="External"/><Relationship Id="rId20" Type="http://schemas.openxmlformats.org/officeDocument/2006/relationships/hyperlink" Target="mailto:d.peev@nvna.eu" TargetMode="External"/><Relationship Id="rId29" Type="http://schemas.openxmlformats.org/officeDocument/2006/relationships/hyperlink" Target="mailto:nikola.stoyanov@nvn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reti.manea@anmb.ro" TargetMode="External"/><Relationship Id="rId11" Type="http://schemas.openxmlformats.org/officeDocument/2006/relationships/image" Target="../media/image10.jpeg"/><Relationship Id="rId24" Type="http://schemas.openxmlformats.org/officeDocument/2006/relationships/hyperlink" Target="mailto:l.gyurova@nvna.eu" TargetMode="External"/><Relationship Id="rId5" Type="http://schemas.openxmlformats.org/officeDocument/2006/relationships/hyperlink" Target="mailto:Dinu.atodiresei@anmb.ro" TargetMode="External"/><Relationship Id="rId15" Type="http://schemas.openxmlformats.org/officeDocument/2006/relationships/image" Target="../media/image9.png"/><Relationship Id="rId23" Type="http://schemas.openxmlformats.org/officeDocument/2006/relationships/hyperlink" Target="mailto:n.vladimirova@nvna.eu" TargetMode="External"/><Relationship Id="rId28" Type="http://schemas.openxmlformats.org/officeDocument/2006/relationships/hyperlink" Target="mailto:valentin.vasilev@nvna.eu" TargetMode="External"/><Relationship Id="rId10" Type="http://schemas.openxmlformats.org/officeDocument/2006/relationships/image" Target="../media/image3.jpeg"/><Relationship Id="rId19" Type="http://schemas.openxmlformats.org/officeDocument/2006/relationships/hyperlink" Target="mailto:atanasov@nvna.eu" TargetMode="External"/><Relationship Id="rId31" Type="http://schemas.openxmlformats.org/officeDocument/2006/relationships/hyperlink" Target="mailto:st.stefanova@nvna.eu" TargetMode="External"/><Relationship Id="rId4" Type="http://schemas.openxmlformats.org/officeDocument/2006/relationships/hyperlink" Target="mailto:marian.ristea@anmb.ro" TargetMode="External"/><Relationship Id="rId9" Type="http://schemas.openxmlformats.org/officeDocument/2006/relationships/hyperlink" Target="mailto:marius.cucu@anmb.ro" TargetMode="External"/><Relationship Id="rId14" Type="http://schemas.openxmlformats.org/officeDocument/2006/relationships/image" Target="../media/image12.png"/><Relationship Id="rId22" Type="http://schemas.openxmlformats.org/officeDocument/2006/relationships/hyperlink" Target="mailto:g.markov@nvna.eu" TargetMode="External"/><Relationship Id="rId27" Type="http://schemas.openxmlformats.org/officeDocument/2006/relationships/hyperlink" Target="mailto:v.stoyanov@nvna.eu" TargetMode="External"/><Relationship Id="rId30" Type="http://schemas.openxmlformats.org/officeDocument/2006/relationships/hyperlink" Target="mailto:s.lutzkanova@nvna.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390" y="1924631"/>
            <a:ext cx="10441160" cy="3528392"/>
          </a:xfrm>
        </p:spPr>
        <p:txBody>
          <a:bodyPr>
            <a:noAutofit/>
          </a:bodyPr>
          <a:lstStyle/>
          <a:p>
            <a:pPr algn="ctr"/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International Naval Semester Development Applying the</a:t>
            </a:r>
            <a:r>
              <a:rPr lang="ro-RO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Intelligent Technologies and the Innovative Tools in the</a:t>
            </a:r>
            <a:r>
              <a:rPr lang="ro-RO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European Navy </a:t>
            </a:r>
            <a:r>
              <a:rPr lang="en-GB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Defense</a:t>
            </a:r>
            <a: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  <a:t> System – NAVY-INS-Tech</a:t>
            </a:r>
            <a:b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r>
              <a:rPr lang="ro-RO" altLang="de-DE" sz="2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https://www.anmb.ro/navy-ins-tech</a:t>
            </a:r>
            <a:br>
              <a:rPr lang="ro-RO" altLang="de-DE" sz="2800" dirty="0">
                <a:solidFill>
                  <a:srgbClr val="0000FF"/>
                </a:solidFill>
              </a:rPr>
            </a:br>
            <a:r>
              <a:rPr lang="ro-RO" altLang="de-DE" sz="2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https://marplat.eu/course/view.php?id=62</a:t>
            </a:r>
            <a:r>
              <a:rPr lang="ro-RO" altLang="de-DE" sz="2800" dirty="0">
                <a:solidFill>
                  <a:srgbClr val="0000FF"/>
                </a:solidFill>
              </a:rPr>
              <a:t> </a:t>
            </a:r>
            <a:br>
              <a:rPr lang="en-GB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br>
              <a:rPr lang="ro-RO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rterBT-Roman"/>
              </a:rPr>
            </a:br>
            <a:r>
              <a:rPr lang="en-GB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Update – </a:t>
            </a:r>
            <a:r>
              <a:rPr lang="ro-RO" sz="2400" b="1" i="0" u="none" strike="noStrike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15</a:t>
            </a:r>
            <a:r>
              <a:rPr lang="en-GB" sz="2400" b="1" i="0" u="none" strike="noStrike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.</a:t>
            </a:r>
            <a:r>
              <a:rPr lang="ro-RO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02</a:t>
            </a:r>
            <a:r>
              <a:rPr lang="en-GB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.202</a:t>
            </a:r>
            <a:r>
              <a:rPr lang="ro-RO" sz="2400" b="1" i="0" u="none" strike="noStrike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harterBT-Roman"/>
              </a:rPr>
              <a:t>4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3091" y="5871011"/>
            <a:ext cx="10225136" cy="898588"/>
          </a:xfrm>
        </p:spPr>
        <p:txBody>
          <a:bodyPr>
            <a:noAutofit/>
          </a:bodyPr>
          <a:lstStyle/>
          <a:p>
            <a:r>
              <a:rPr lang="en-GB" b="1" i="1" dirty="0">
                <a:solidFill>
                  <a:srgbClr val="D3552D"/>
                </a:solidFill>
              </a:rPr>
              <a:t>KA220-HED - Cooperation partnerships in higher education</a:t>
            </a:r>
            <a:endParaRPr lang="ro-RO" b="1" i="1" dirty="0">
              <a:solidFill>
                <a:srgbClr val="D3552D"/>
              </a:solidFill>
            </a:endParaRPr>
          </a:p>
          <a:p>
            <a:r>
              <a:rPr lang="en-GB" b="1" i="1" u="none" strike="noStrike" baseline="0" dirty="0">
                <a:solidFill>
                  <a:srgbClr val="D3552D"/>
                </a:solidFill>
              </a:rPr>
              <a:t>2023-1-RO01-KA220-HED-000155888 </a:t>
            </a:r>
            <a:endParaRPr lang="en-US" b="1" i="1" dirty="0">
              <a:solidFill>
                <a:srgbClr val="D3552D"/>
              </a:solidFill>
            </a:endParaRPr>
          </a:p>
        </p:txBody>
      </p:sp>
      <p:pic>
        <p:nvPicPr>
          <p:cNvPr id="6" name="Bild 12" descr="EMILYO Logo">
            <a:extLst>
              <a:ext uri="{FF2B5EF4-FFF2-40B4-BE49-F238E27FC236}">
                <a16:creationId xmlns:a16="http://schemas.microsoft.com/office/drawing/2014/main" id="{EA71AC1C-1474-D12E-0D17-68B5FC1B5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92D26-247E-1F47-948A-B3C046432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513" y="4081384"/>
            <a:ext cx="2808312" cy="27107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2785954-406A-3AC6-6933-0C6FFF59815C}"/>
              </a:ext>
            </a:extLst>
          </p:cNvPr>
          <p:cNvGrpSpPr/>
          <p:nvPr/>
        </p:nvGrpSpPr>
        <p:grpSpPr>
          <a:xfrm>
            <a:off x="4006180" y="128137"/>
            <a:ext cx="2133580" cy="828384"/>
            <a:chOff x="5734617" y="104023"/>
            <a:chExt cx="2396603" cy="10897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1DA7640-872D-73A9-F3D2-CD239F2A7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9510" y="227536"/>
              <a:ext cx="1191710" cy="8613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0B96CB-13B2-61CD-6131-51748CAB1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34617" y="104023"/>
              <a:ext cx="955044" cy="1089792"/>
            </a:xfrm>
            <a:prstGeom prst="rect">
              <a:avLst/>
            </a:prstGeom>
          </p:spPr>
        </p:pic>
      </p:grpSp>
      <p:pic>
        <p:nvPicPr>
          <p:cNvPr id="8" name="Picture 7" descr="logo z przezroczystym">
            <a:extLst>
              <a:ext uri="{FF2B5EF4-FFF2-40B4-BE49-F238E27FC236}">
                <a16:creationId xmlns:a16="http://schemas.microsoft.com/office/drawing/2014/main" id="{FFF256DF-735A-7830-604D-23E1C65A469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68" y="19252"/>
            <a:ext cx="758506" cy="9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inistry of Physical Planning, Construction and State Assets - European  Union Solidarity Fund">
            <a:extLst>
              <a:ext uri="{FF2B5EF4-FFF2-40B4-BE49-F238E27FC236}">
                <a16:creationId xmlns:a16="http://schemas.microsoft.com/office/drawing/2014/main" id="{A1136AF8-9925-B0DD-EE34-95A95851C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" y="13969"/>
            <a:ext cx="1595442" cy="161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A687C1-7A11-AB99-AD60-FECB4E72D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42" y="163057"/>
            <a:ext cx="772271" cy="7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4" y="2629898"/>
            <a:ext cx="12116369" cy="46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ARRANGEMENT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contract </a:t>
            </a:r>
            <a:r>
              <a:rPr lang="ro-RO" altLang="de-DE" sz="1799" dirty="0" err="1">
                <a:solidFill>
                  <a:prstClr val="black"/>
                </a:solidFill>
              </a:rPr>
              <a:t>have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been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signed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except</a:t>
            </a:r>
            <a:r>
              <a:rPr lang="ro-RO" altLang="de-DE" sz="1799" dirty="0">
                <a:solidFill>
                  <a:prstClr val="black"/>
                </a:solidFill>
              </a:rPr>
              <a:t> INA –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concluded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latest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by</a:t>
            </a:r>
            <a:r>
              <a:rPr lang="ro-RO" altLang="de-DE" sz="1799" dirty="0">
                <a:solidFill>
                  <a:prstClr val="black"/>
                </a:solidFill>
              </a:rPr>
              <a:t> 20th of </a:t>
            </a:r>
            <a:r>
              <a:rPr lang="ro-RO" altLang="de-DE" sz="1799" dirty="0" err="1">
                <a:solidFill>
                  <a:prstClr val="black"/>
                </a:solidFill>
              </a:rPr>
              <a:t>February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40%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budget </a:t>
            </a:r>
            <a:r>
              <a:rPr lang="ro-RO" altLang="de-DE" sz="1799" dirty="0" err="1">
                <a:solidFill>
                  <a:prstClr val="black"/>
                </a:solidFill>
              </a:rPr>
              <a:t>has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been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except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INA –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concluded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latest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by</a:t>
            </a:r>
            <a:r>
              <a:rPr lang="ro-RO" altLang="de-DE" sz="1799" dirty="0">
                <a:solidFill>
                  <a:prstClr val="black"/>
                </a:solidFill>
              </a:rPr>
              <a:t> 20th of </a:t>
            </a:r>
            <a:r>
              <a:rPr lang="ro-RO" altLang="de-DE" sz="1799" dirty="0" err="1">
                <a:solidFill>
                  <a:prstClr val="black"/>
                </a:solidFill>
              </a:rPr>
              <a:t>February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30th of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 err="1">
                <a:solidFill>
                  <a:prstClr val="black"/>
                </a:solidFill>
              </a:rPr>
              <a:t>intermediary</a:t>
            </a:r>
            <a:r>
              <a:rPr lang="ro-RO" altLang="de-DE" sz="1799" dirty="0">
                <a:solidFill>
                  <a:prstClr val="black"/>
                </a:solidFill>
              </a:rPr>
              <a:t> report;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40%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total budget </a:t>
            </a:r>
            <a:r>
              <a:rPr lang="ro-RO" altLang="de-DE" sz="1799" dirty="0" err="1">
                <a:solidFill>
                  <a:prstClr val="black"/>
                </a:solidFill>
              </a:rPr>
              <a:t>will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 as 2nd </a:t>
            </a:r>
            <a:r>
              <a:rPr lang="ro-RO" altLang="de-DE" sz="1799" dirty="0" err="1">
                <a:solidFill>
                  <a:prstClr val="black"/>
                </a:solidFill>
              </a:rPr>
              <a:t>installments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after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intermediate report </a:t>
            </a:r>
            <a:r>
              <a:rPr lang="ro-RO" altLang="de-DE" sz="1799" dirty="0" err="1">
                <a:solidFill>
                  <a:prstClr val="black"/>
                </a:solidFill>
              </a:rPr>
              <a:t>approval</a:t>
            </a:r>
            <a:r>
              <a:rPr lang="ro-RO" altLang="de-DE" sz="1799" dirty="0">
                <a:solidFill>
                  <a:prstClr val="black"/>
                </a:solidFill>
              </a:rPr>
              <a:t>; 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IG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 err="1">
                <a:solidFill>
                  <a:prstClr val="black"/>
                </a:solidFill>
              </a:rPr>
              <a:t>progress</a:t>
            </a:r>
            <a:r>
              <a:rPr lang="ro-RO" altLang="de-DE" sz="1799" dirty="0">
                <a:solidFill>
                  <a:prstClr val="black"/>
                </a:solidFill>
              </a:rPr>
              <a:t> report (</a:t>
            </a:r>
            <a:r>
              <a:rPr lang="ro-RO" altLang="de-DE" sz="1799" dirty="0" err="1">
                <a:solidFill>
                  <a:prstClr val="black"/>
                </a:solidFill>
              </a:rPr>
              <a:t>supporting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documents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31st of August 2025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final report;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 report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final 20% of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budget </a:t>
            </a:r>
            <a:r>
              <a:rPr lang="ro-RO" altLang="de-DE" sz="1799" dirty="0" err="1">
                <a:solidFill>
                  <a:prstClr val="black"/>
                </a:solidFill>
              </a:rPr>
              <a:t>will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transfered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to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.</a:t>
            </a:r>
          </a:p>
          <a:p>
            <a:pPr marL="342797" indent="-342797" defTabSz="914126">
              <a:buFontTx/>
              <a:buChar char="-"/>
            </a:pPr>
            <a:endParaRPr lang="ro-RO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buFontTx/>
              <a:buChar char="-"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340768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WP1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34281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21161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n°2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”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Nikola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Vaptsarov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” Naval Academy (NVNA)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-1" y="1802565"/>
            <a:ext cx="12188825" cy="5445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A.2.1.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European Navy curricular design for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improving STEM skills in Navy Military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Higher Education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- RESULTS: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1 curriculum in compliance with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SQF-MILOF and 8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harmonized syllabuses (8 STEM)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→ </a:t>
            </a:r>
            <a:r>
              <a:rPr lang="ro-RO" sz="1899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1899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1899" b="1" u="sng" dirty="0">
                <a:solidFill>
                  <a:srgbClr val="00CC00"/>
                </a:solidFill>
                <a:latin typeface="FreeSans"/>
              </a:rPr>
              <a:t>NVNA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A2.2.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Course design using the modern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technologies and innovative tools for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improving STEM competencies in Navy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99" b="1" i="1" dirty="0">
                <a:solidFill>
                  <a:srgbClr val="0000FF"/>
                </a:solidFill>
                <a:latin typeface="FreeSans"/>
              </a:rPr>
              <a:t>Military Higher Education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– RESULTS: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8 courses, digital learning packages,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consisting in textbox, presentations,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exercises and assessment forms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→ </a:t>
            </a:r>
            <a:r>
              <a:rPr lang="ro-RO" sz="1899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1899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1899" b="1" u="sng" dirty="0">
                <a:solidFill>
                  <a:srgbClr val="00CC00"/>
                </a:solidFill>
                <a:latin typeface="FreeSans"/>
              </a:rPr>
              <a:t>NVNA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FF0000"/>
                </a:solidFill>
                <a:latin typeface="FreeSans"/>
              </a:rPr>
              <a:t>A2.3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/A2.4</a:t>
            </a:r>
            <a:r>
              <a:rPr lang="en-GB" sz="1899" b="1" dirty="0">
                <a:solidFill>
                  <a:srgbClr val="FF0000"/>
                </a:solidFill>
                <a:latin typeface="FreeSans"/>
              </a:rPr>
              <a:t>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18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– RESULTS: TPM1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Project Kick-off meeting (RNA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, 2 </a:t>
            </a:r>
            <a:r>
              <a:rPr lang="ro-RO" sz="1899" dirty="0" err="1">
                <a:solidFill>
                  <a:prstClr val="black"/>
                </a:solidFill>
                <a:latin typeface="FreeSans"/>
              </a:rPr>
              <a:t>days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) </a:t>
            </a:r>
            <a:r>
              <a:rPr lang="ro-RO" sz="18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 TPM2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Project meeting – STEM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curriculum design (virtual meeting)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Public event E1: SQF-MILOF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standards and STEM curriculum priorities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 Navy Military Higher Education (RNA,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Romania)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algn="l"/>
            <a:r>
              <a:rPr lang="ro-RO" sz="1899" b="1" dirty="0">
                <a:solidFill>
                  <a:srgbClr val="FF0000"/>
                </a:solidFill>
                <a:latin typeface="FreeSans"/>
              </a:rPr>
              <a:t>A2.5.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Train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the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000" b="1" dirty="0" err="1">
                <a:solidFill>
                  <a:srgbClr val="FF0000"/>
                </a:solidFill>
                <a:latin typeface="FreeSans"/>
              </a:rPr>
              <a:t>abilities</a:t>
            </a:r>
            <a:r>
              <a:rPr lang="ro-RO" sz="2000" b="1" dirty="0">
                <a:solidFill>
                  <a:srgbClr val="FF0000"/>
                </a:solidFill>
                <a:latin typeface="FreeSans"/>
              </a:rPr>
              <a:t> in STEM - 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1899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18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1899" dirty="0">
                <a:latin typeface="FreeSans"/>
              </a:rPr>
              <a:t>(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FreeSans"/>
              </a:rPr>
              <a:t>4</a:t>
            </a:r>
            <a:r>
              <a:rPr lang="ro-RO" sz="1800" b="0" i="0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1800" b="0" i="0" u="none" strike="noStrike" baseline="0" dirty="0">
                <a:solidFill>
                  <a:srgbClr val="0000FF"/>
                </a:solidFill>
                <a:latin typeface="FreeSans"/>
              </a:rPr>
              <a:t>students/partner</a:t>
            </a:r>
            <a:r>
              <a:rPr lang="ro-RO" sz="1800" b="0" i="0" u="none" strike="noStrike" baseline="0" dirty="0">
                <a:solidFill>
                  <a:srgbClr val="0000FF"/>
                </a:solidFill>
                <a:latin typeface="FreeSans"/>
              </a:rPr>
              <a:t>/</a:t>
            </a:r>
            <a:r>
              <a:rPr lang="ro-RO" sz="1800" b="0" i="0" u="none" strike="noStrike" baseline="0" dirty="0" err="1">
                <a:solidFill>
                  <a:srgbClr val="0000FF"/>
                </a:solidFill>
                <a:latin typeface="FreeSans"/>
              </a:rPr>
              <a:t>course</a:t>
            </a:r>
            <a:r>
              <a:rPr lang="en-GB" sz="1800" b="0" i="0" u="none" strike="noStrike" baseline="0" dirty="0"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: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C1S.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STEM harmonized curriculum for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digital skills and IT technology abilities -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”Computer Networks” and ”Maritime</a:t>
            </a:r>
          </a:p>
          <a:p>
            <a:pPr defTabSz="914126"/>
            <a:r>
              <a:rPr lang="en-GB" sz="1899" dirty="0">
                <a:solidFill>
                  <a:prstClr val="black"/>
                </a:solidFill>
                <a:latin typeface="FreeSans"/>
              </a:rPr>
              <a:t>Cyber Threats” modules in International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PNA, Poland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C2S.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STEM harmonized curriculum for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competencies in Hi Tech, Electronics 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Telecommunications - ”Naval Electronics”</a:t>
            </a:r>
          </a:p>
          <a:p>
            <a:pPr defTabSz="914126"/>
            <a:r>
              <a:rPr lang="en-GB" sz="1899" dirty="0">
                <a:solidFill>
                  <a:prstClr val="black"/>
                </a:solidFill>
                <a:latin typeface="FreeSans"/>
              </a:rPr>
              <a:t>and ”Naval Communications” modules in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International 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NVNA,</a:t>
            </a:r>
            <a:r>
              <a:rPr lang="ro-RO" sz="1899" b="1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Bulgaria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C3S.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STEM competencies in Navy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Engineering and Intelligent Weapon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Systems - ”Power Plants” and ”Naval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Sensors” modules in International 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INA, Italy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1899" b="1" dirty="0">
                <a:solidFill>
                  <a:srgbClr val="0000FF"/>
                </a:solidFill>
                <a:latin typeface="FreeSans"/>
              </a:rPr>
              <a:t>C4S.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 STEM competencies in Naval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Sciences - ”Oceanography/ METOC” and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”Naval Architecture” modules in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International Naval Semester (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RNA,</a:t>
            </a:r>
            <a:r>
              <a:rPr lang="ro-RO" sz="1899" b="1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1899" b="1" dirty="0">
                <a:solidFill>
                  <a:srgbClr val="00CC00"/>
                </a:solidFill>
                <a:latin typeface="FreeSans"/>
              </a:rPr>
              <a:t>Romania</a:t>
            </a:r>
            <a:r>
              <a:rPr lang="en-GB" sz="18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1899" dirty="0">
                <a:solidFill>
                  <a:prstClr val="black"/>
                </a:solidFill>
                <a:latin typeface="FreeSans"/>
              </a:rPr>
              <a:t>.</a:t>
            </a:r>
            <a:endParaRPr lang="en-GB" sz="1899" dirty="0">
              <a:solidFill>
                <a:prstClr val="black"/>
              </a:solidFill>
              <a:latin typeface="FreeSans"/>
            </a:endParaRPr>
          </a:p>
          <a:p>
            <a:pPr defTabSz="914126"/>
            <a:endParaRPr lang="en-GB" sz="23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99010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199842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n°2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”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Nikola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Vaptsarov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” Naval Academy (NVNA)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B4621-743D-9281-BA35-570B12EB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7" y="1916831"/>
            <a:ext cx="11965819" cy="425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97A59-8D05-A4A2-3C9A-E8FF4B2A8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5" y="2370044"/>
            <a:ext cx="11963182" cy="35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5" y="2317751"/>
            <a:ext cx="12116369" cy="480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rgbClr val="0000FF"/>
                </a:solidFill>
              </a:rPr>
              <a:t>Italian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rgbClr val="0000FF"/>
                </a:solidFill>
              </a:rPr>
              <a:t>Italian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rgbClr val="D3552D"/>
                </a:solidFill>
              </a:rPr>
              <a:t>Polish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rgbClr val="D3552D"/>
                </a:solidFill>
              </a:rPr>
              <a:t>Polish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2000" dirty="0">
                <a:solidFill>
                  <a:prstClr val="black"/>
                </a:solidFill>
              </a:rPr>
              <a:t>–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Bulgarian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Bulgarian Naval Academy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2000" dirty="0">
                <a:solidFill>
                  <a:prstClr val="black"/>
                </a:solidFill>
              </a:rPr>
              <a:t> 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2000" dirty="0">
                <a:solidFill>
                  <a:prstClr val="black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(3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endParaRPr lang="en-US" altLang="de-DE" sz="1799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6" y="2369172"/>
            <a:ext cx="2856756" cy="1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099541"/>
            <a:ext cx="1961639" cy="23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WP2-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resources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will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harmonized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in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project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framework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responsible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partners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9958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1125860" y="1268760"/>
            <a:ext cx="9650084" cy="442608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Team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members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for STEM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’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development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24A9B2-D8A0-20EA-C82F-5B42FCB1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48567"/>
              </p:ext>
            </p:extLst>
          </p:nvPr>
        </p:nvGraphicFramePr>
        <p:xfrm>
          <a:off x="117748" y="1772816"/>
          <a:ext cx="11953328" cy="5012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83400">
                  <a:extLst>
                    <a:ext uri="{9D8B030D-6E8A-4147-A177-3AD203B41FA5}">
                      <a16:colId xmlns:a16="http://schemas.microsoft.com/office/drawing/2014/main" val="343698001"/>
                    </a:ext>
                  </a:extLst>
                </a:gridCol>
                <a:gridCol w="2520770">
                  <a:extLst>
                    <a:ext uri="{9D8B030D-6E8A-4147-A177-3AD203B41FA5}">
                      <a16:colId xmlns:a16="http://schemas.microsoft.com/office/drawing/2014/main" val="1294977727"/>
                    </a:ext>
                  </a:extLst>
                </a:gridCol>
                <a:gridCol w="2644702">
                  <a:extLst>
                    <a:ext uri="{9D8B030D-6E8A-4147-A177-3AD203B41FA5}">
                      <a16:colId xmlns:a16="http://schemas.microsoft.com/office/drawing/2014/main" val="185143138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1030389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86037802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o-RO" altLang="de-DE" sz="1799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COURSES</a:t>
                      </a:r>
                      <a:endParaRPr lang="en-US" altLang="de-DE" sz="1799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NVNA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INA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8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Sensors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Silviu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silviu.popa@anmb.ro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Nedko Dimitro</a:t>
                      </a:r>
                      <a:r>
                        <a:rPr lang="en-GB" sz="18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u="sng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n.dimitrov@nvna.eu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Piotr Bekier</a:t>
                      </a:r>
                    </a:p>
                    <a:p>
                      <a:r>
                        <a:rPr lang="pl-PL" sz="900" dirty="0"/>
                        <a:t>p.bekier@amw.gdynia.pl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455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Power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Plants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Ristea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Marian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marian.ristea@anmb.ro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Lyuba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Gyurova</a:t>
                      </a:r>
                      <a:endParaRPr lang="en-GB" dirty="0"/>
                    </a:p>
                    <a:p>
                      <a:r>
                        <a:rPr lang="en-GB" sz="11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l.gyurova@nvna.eu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Marcin Kluczyk</a:t>
                      </a:r>
                    </a:p>
                    <a:p>
                      <a:r>
                        <a:rPr lang="pl-PL" sz="900" dirty="0"/>
                        <a:t>m.kluczyk@amw.gdynia.pl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4322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Computer network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(PNA)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Băutu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Andrei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andrei.bautu@anmb.ro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Georgi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Markov</a:t>
                      </a:r>
                    </a:p>
                    <a:p>
                      <a:pPr marL="0" algn="l" defTabSz="914126" rtl="0" eaLnBrk="1" latinLnBrk="0" hangingPunct="1"/>
                      <a:r>
                        <a:rPr lang="en-GB" sz="110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g.markov@nvna.eu</a:t>
                      </a:r>
                      <a:endParaRPr lang="en-GB" sz="1100" u="sng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Jacek Zalewski 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l-PL" sz="900" b="1" dirty="0">
                          <a:solidFill>
                            <a:srgbClr val="FF0000"/>
                          </a:solidFill>
                        </a:rPr>
                        <a:t>j.zalewski@amw.gdynia.pl</a:t>
                      </a:r>
                      <a:endParaRPr lang="en-GB" sz="9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0224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Electronics </a:t>
                      </a:r>
                      <a:r>
                        <a:rPr lang="ro-RO" altLang="de-DE" sz="1799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Cristea Ovidiu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ovidiu.cristea@anmb.ro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Veselin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Atanasov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126" rtl="0" eaLnBrk="1" latinLnBrk="0" hangingPunct="1"/>
                      <a:r>
                        <a:rPr lang="en-GB" sz="1100" b="1" u="sng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atanasov@nvna.eu</a:t>
                      </a:r>
                      <a:endParaRPr lang="en-GB" sz="1100" b="1" u="sng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Michał Przybylski</a:t>
                      </a:r>
                    </a:p>
                    <a:p>
                      <a:r>
                        <a:rPr lang="pl-PL" sz="900" dirty="0"/>
                        <a:t>m.przybylski@amwgdynia.pl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3611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Communication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Cristea Ovidiu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ovidiu.cristea@anmb.ro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Jelyazko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 Nikolov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100" b="1" u="sng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j.nikolov@nvna.eu</a:t>
                      </a:r>
                      <a:endParaRPr lang="en-GB" sz="1100" b="1" u="sng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Artur Szczepański </a:t>
                      </a:r>
                      <a:r>
                        <a:rPr lang="pl-PL" sz="900" dirty="0"/>
                        <a:t>a.szczepański@amw.gdynia.pl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7838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Cyber Threats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(PNA)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Băutu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Andrei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andrei.bautu@anmb.ro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Nadezhda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Vladimirova</a:t>
                      </a:r>
                      <a:endParaRPr lang="en-GB" dirty="0"/>
                    </a:p>
                    <a:p>
                      <a:r>
                        <a:rPr lang="en-GB" sz="1100" u="sng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  <a:hlinkClick r:id="rId10"/>
                        </a:rPr>
                        <a:t>n.vladimirova@nvna.eu</a:t>
                      </a:r>
                      <a:endParaRPr lang="en-GB" sz="1100" u="sng" kern="120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Przemysław </a:t>
                      </a:r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Rodwald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pl-PL" sz="900" dirty="0">
                          <a:solidFill>
                            <a:srgbClr val="FF0000"/>
                          </a:solidFill>
                        </a:rPr>
                        <a:t>p.rodwald@amw.gynia.pl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2803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Oceanography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(RNA)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err="1">
                          <a:solidFill>
                            <a:srgbClr val="FF0000"/>
                          </a:solidFill>
                        </a:rPr>
                        <a:t>Atodiresei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 Dinu </a:t>
                      </a:r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dinu.atodiresei@anmb.ro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Ivaylo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Mitishev</a:t>
                      </a:r>
                      <a:endParaRPr lang="en-GB" dirty="0"/>
                    </a:p>
                    <a:p>
                      <a:pPr marL="0" algn="l" defTabSz="914126" rtl="0" eaLnBrk="1" latinLnBrk="0" hangingPunct="1"/>
                      <a:r>
                        <a:rPr lang="en-GB" sz="1100" u="sng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  <a:hlinkClick r:id="rId12"/>
                        </a:rPr>
                        <a:t>i.mitishev@naval-acad.bg</a:t>
                      </a:r>
                      <a:endParaRPr lang="en-GB" sz="1100" u="sng" kern="1200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Czesław </a:t>
                      </a:r>
                      <a:r>
                        <a:rPr lang="pl-PL" dirty="0" err="1"/>
                        <a:t>Dyrcz</a:t>
                      </a:r>
                      <a:endParaRPr lang="pl-PL" dirty="0"/>
                    </a:p>
                    <a:p>
                      <a:r>
                        <a:rPr lang="pl-PL" sz="900" dirty="0"/>
                        <a:t>c.dyrcz@amw.gdynia.pl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87788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Architecture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(RNA)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Manea </a:t>
                      </a:r>
                      <a:r>
                        <a:rPr lang="ro-RO" b="1" dirty="0" err="1">
                          <a:solidFill>
                            <a:srgbClr val="FF0000"/>
                          </a:solidFill>
                        </a:rPr>
                        <a:t>Greti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greti.manea@anmb.ro</a:t>
                      </a: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Pavel Ivanov</a:t>
                      </a:r>
                    </a:p>
                    <a:p>
                      <a:r>
                        <a:rPr lang="en-GB" sz="1100" u="sng" kern="1200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p.ivanov@nvna.eu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Waldemar </a:t>
                      </a:r>
                      <a:r>
                        <a:rPr lang="pl-PL" dirty="0" err="1"/>
                        <a:t>Mironiuk</a:t>
                      </a:r>
                      <a:endParaRPr lang="pl-PL" dirty="0"/>
                    </a:p>
                    <a:p>
                      <a:r>
                        <a:rPr lang="pl-PL" sz="900" dirty="0"/>
                        <a:t>w.mironiuk@amw.gdynia.pl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8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7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200112"/>
            <a:ext cx="12116369" cy="502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28th of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format design for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en-US" altLang="de-DE" sz="1799" dirty="0">
                <a:solidFill>
                  <a:prstClr val="black"/>
                </a:solidFill>
              </a:rPr>
              <a:t> (</a:t>
            </a:r>
            <a:r>
              <a:rPr lang="ro-RO" altLang="de-DE" sz="1799" dirty="0">
                <a:solidFill>
                  <a:prstClr val="black"/>
                </a:solidFill>
              </a:rPr>
              <a:t>text</a:t>
            </a:r>
            <a:r>
              <a:rPr lang="en-US" altLang="de-DE" sz="1799" dirty="0">
                <a:solidFill>
                  <a:prstClr val="black"/>
                </a:solidFill>
              </a:rPr>
              <a:t>, ppt, lab)</a:t>
            </a:r>
            <a:r>
              <a:rPr lang="ro-RO" altLang="de-DE" sz="1799" dirty="0">
                <a:solidFill>
                  <a:prstClr val="black"/>
                </a:solidFill>
              </a:rPr>
              <a:t> - RNA;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April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curriculum design </a:t>
            </a:r>
            <a:r>
              <a:rPr lang="ro-RO" altLang="de-DE" sz="1799" dirty="0" err="1">
                <a:solidFill>
                  <a:prstClr val="black"/>
                </a:solidFill>
              </a:rPr>
              <a:t>and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syllabuses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approval</a:t>
            </a:r>
            <a:r>
              <a:rPr lang="ro-RO" altLang="de-DE" sz="1799" dirty="0">
                <a:solidFill>
                  <a:prstClr val="black"/>
                </a:solidFill>
              </a:rPr>
              <a:t> in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working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groups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 (</a:t>
            </a:r>
            <a:r>
              <a:rPr lang="ro-RO" altLang="de-DE" sz="1799" dirty="0" err="1">
                <a:solidFill>
                  <a:prstClr val="black"/>
                </a:solidFill>
              </a:rPr>
              <a:t>textbox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ppt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study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cases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lab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booklet</a:t>
            </a:r>
            <a:r>
              <a:rPr lang="ro-RO" altLang="de-DE" sz="1799" dirty="0">
                <a:solidFill>
                  <a:prstClr val="black"/>
                </a:solidFill>
              </a:rPr>
              <a:t>);</a:t>
            </a:r>
            <a:endParaRPr lang="en-US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–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platform upload,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roll-on and testing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ro-RO" altLang="de-DE" sz="1799" dirty="0">
                <a:solidFill>
                  <a:prstClr val="black"/>
                </a:solidFill>
              </a:rPr>
              <a:t>– BIP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testing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with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students</a:t>
            </a:r>
            <a:r>
              <a:rPr lang="ro-RO" altLang="de-DE" sz="1799" dirty="0">
                <a:solidFill>
                  <a:prstClr val="black"/>
                </a:solidFill>
              </a:rPr>
              <a:t> in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activities</a:t>
            </a:r>
            <a:r>
              <a:rPr lang="ro-RO" altLang="de-DE" sz="1799" dirty="0">
                <a:solidFill>
                  <a:prstClr val="black"/>
                </a:solidFill>
              </a:rPr>
              <a:t>.</a:t>
            </a: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WP2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TM1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RNA, Constanta, Romania,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– 3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13-16.02.24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TM2 – STEM curriculum – online, PNA, May 2024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14.05.2024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Public event: Public event E1: SQF-MILOF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 and STEM curriculum priorities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Navy Military Higher Education – organized by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day, 30 participants,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of </a:t>
            </a:r>
            <a:r>
              <a:rPr lang="en-GB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202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team.</a:t>
            </a:r>
            <a:endParaRPr lang="en-GB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292423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4864"/>
            <a:ext cx="12219745" cy="44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WP2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C1S. STEM harmonized curriculum for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digital skills and IT technology abilities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organized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by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en-GB" altLang="de-DE" sz="1800" b="0" u="sng" dirty="0">
                <a:solidFill>
                  <a:srgbClr val="0000FF"/>
                </a:solidFill>
              </a:rPr>
              <a:t>PNA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en-GB" altLang="de-DE" sz="1800" b="0" dirty="0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:”Computer Networks” (2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”Maritime Cyber Threats”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 err="1">
                <a:solidFill>
                  <a:schemeClr val="accent6">
                    <a:lumMod val="75000"/>
                  </a:schemeClr>
                </a:solidFill>
              </a:rPr>
              <a:t>october</a:t>
            </a:r>
            <a:r>
              <a:rPr lang="ro-RO" altLang="de-DE" sz="1800" dirty="0">
                <a:solidFill>
                  <a:schemeClr val="accent6">
                    <a:lumMod val="75000"/>
                  </a:schemeClr>
                </a:solidFill>
              </a:rPr>
              <a:t> TBD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</a:rPr>
              <a:t>C2S. STEM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0000FF"/>
                </a:solidFill>
              </a:rPr>
              <a:t> curriculum for </a:t>
            </a:r>
            <a:r>
              <a:rPr lang="ro-RO" altLang="de-DE" sz="1800" dirty="0" err="1">
                <a:solidFill>
                  <a:srgbClr val="0000FF"/>
                </a:solidFill>
              </a:rPr>
              <a:t>competencies</a:t>
            </a:r>
            <a:r>
              <a:rPr lang="ro-RO" altLang="de-DE" sz="1800" dirty="0">
                <a:solidFill>
                  <a:srgbClr val="0000FF"/>
                </a:solidFill>
              </a:rPr>
              <a:t> in Hi </a:t>
            </a:r>
            <a:r>
              <a:rPr lang="ro-RO" altLang="de-DE" sz="1800" dirty="0" err="1">
                <a:solidFill>
                  <a:srgbClr val="0000FF"/>
                </a:solidFill>
              </a:rPr>
              <a:t>Tech</a:t>
            </a:r>
            <a:r>
              <a:rPr lang="ro-RO" altLang="de-DE" sz="1800" dirty="0">
                <a:solidFill>
                  <a:srgbClr val="0000FF"/>
                </a:solidFill>
              </a:rPr>
              <a:t>, Electronics </a:t>
            </a:r>
            <a:r>
              <a:rPr lang="ro-RO" altLang="de-DE" sz="1800" dirty="0" err="1">
                <a:solidFill>
                  <a:srgbClr val="0000FF"/>
                </a:solidFill>
              </a:rPr>
              <a:t>and</a:t>
            </a:r>
            <a:r>
              <a:rPr lang="ro-RO" altLang="de-DE" sz="1800" dirty="0">
                <a:solidFill>
                  <a:srgbClr val="0000FF"/>
                </a:solidFill>
              </a:rPr>
              <a:t> Telecommunications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organized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by</a:t>
            </a:r>
            <a:r>
              <a:rPr lang="ro-RO" altLang="de-DE" sz="1800" b="0" u="sng" dirty="0">
                <a:solidFill>
                  <a:srgbClr val="0000FF"/>
                </a:solidFill>
              </a:rPr>
              <a:t> NVNA</a:t>
            </a:r>
            <a:r>
              <a:rPr lang="ro-RO" altLang="de-DE" sz="1800" b="0" dirty="0">
                <a:solidFill>
                  <a:prstClr val="black"/>
                </a:solidFill>
              </a:rPr>
              <a:t>, 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 ”Naval Electronics” (3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”Naval Communications”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(3ECTS)-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FF0000"/>
                </a:solidFill>
              </a:rPr>
              <a:t>24.06-28.06.2024 </a:t>
            </a:r>
            <a:r>
              <a:rPr lang="ro-RO" altLang="de-DE" sz="1800" b="0" dirty="0"/>
              <a:t>(</a:t>
            </a:r>
            <a:r>
              <a:rPr lang="ro-RO" altLang="de-DE" sz="1800" b="0" dirty="0" err="1"/>
              <a:t>confirmed</a:t>
            </a:r>
            <a:r>
              <a:rPr lang="ro-RO" altLang="de-DE" sz="1800" b="0" dirty="0"/>
              <a:t>)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C3S. STEM competencies in Navy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Engineering and Intelligent Weapon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Systems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organized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by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en-GB" altLang="de-DE" sz="1800" b="0" u="sng" dirty="0">
                <a:solidFill>
                  <a:srgbClr val="0000FF"/>
                </a:solidFill>
              </a:rPr>
              <a:t>INA</a:t>
            </a:r>
            <a:r>
              <a:rPr lang="en-GB" altLang="de-DE" sz="1800" b="0" dirty="0">
                <a:solidFill>
                  <a:prstClr val="black"/>
                </a:solidFill>
              </a:rPr>
              <a:t>,</a:t>
            </a:r>
            <a:r>
              <a:rPr lang="ro-RO" altLang="de-DE" sz="1800" b="0" dirty="0">
                <a:solidFill>
                  <a:prstClr val="black"/>
                </a:solidFill>
              </a:rPr>
              <a:t> in</a:t>
            </a:r>
            <a:r>
              <a:rPr lang="en-GB" altLang="de-DE" sz="1800" b="0" dirty="0">
                <a:solidFill>
                  <a:prstClr val="black"/>
                </a:solidFill>
              </a:rPr>
              <a:t> 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BIP: </a:t>
            </a:r>
            <a:r>
              <a:rPr lang="en-GB" altLang="de-DE" sz="1800" b="0" dirty="0">
                <a:solidFill>
                  <a:prstClr val="black"/>
                </a:solidFill>
              </a:rPr>
              <a:t>”Power Plants” (3 ECTS) and ”Naval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Sensors”(3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chemeClr val="accent6">
                    <a:lumMod val="75000"/>
                  </a:schemeClr>
                </a:solidFill>
              </a:rPr>
              <a:t>07.10-11.10.2024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C4S. STEM competencies in Naval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Sciences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organized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ro-RO" altLang="de-DE" sz="1800" b="0" u="sng" dirty="0" err="1">
                <a:solidFill>
                  <a:srgbClr val="0000FF"/>
                </a:solidFill>
              </a:rPr>
              <a:t>by</a:t>
            </a:r>
            <a:r>
              <a:rPr lang="ro-RO" altLang="de-DE" sz="1800" b="0" u="sng" dirty="0">
                <a:solidFill>
                  <a:srgbClr val="0000FF"/>
                </a:solidFill>
              </a:rPr>
              <a:t> </a:t>
            </a:r>
            <a:r>
              <a:rPr lang="en-GB" altLang="de-DE" sz="1800" b="0" u="sng" dirty="0">
                <a:solidFill>
                  <a:srgbClr val="0000FF"/>
                </a:solidFill>
              </a:rPr>
              <a:t>RNA</a:t>
            </a:r>
            <a:r>
              <a:rPr lang="en-GB" altLang="de-DE" sz="1800" b="0" dirty="0">
                <a:solidFill>
                  <a:prstClr val="black"/>
                </a:solidFill>
              </a:rPr>
              <a:t>,</a:t>
            </a:r>
            <a:r>
              <a:rPr lang="ro-RO" altLang="de-DE" sz="1800" b="0" dirty="0">
                <a:solidFill>
                  <a:prstClr val="black"/>
                </a:solidFill>
              </a:rPr>
              <a:t> in </a:t>
            </a:r>
            <a:r>
              <a:rPr lang="en-GB" altLang="de-DE" sz="1800" b="0" dirty="0">
                <a:solidFill>
                  <a:prstClr val="black"/>
                </a:solidFill>
              </a:rPr>
              <a:t>Romania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as </a:t>
            </a:r>
            <a:r>
              <a:rPr lang="ro-RO" altLang="de-DE" sz="1800" b="0" dirty="0">
                <a:solidFill>
                  <a:prstClr val="black"/>
                </a:solidFill>
              </a:rPr>
              <a:t>BIP</a:t>
            </a:r>
            <a:r>
              <a:rPr lang="en-GB" altLang="de-DE" sz="1800" b="0" dirty="0">
                <a:solidFill>
                  <a:prstClr val="black"/>
                </a:solidFill>
              </a:rPr>
              <a:t>: ”Oceanography” (2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and ”Naval Architecture” 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FF0000"/>
                </a:solidFill>
              </a:rPr>
              <a:t>11.11-15.11.2024 </a:t>
            </a:r>
            <a:r>
              <a:rPr lang="ro-RO" altLang="de-DE" sz="1800" b="0" dirty="0"/>
              <a:t>(</a:t>
            </a:r>
            <a:r>
              <a:rPr lang="ro-RO" altLang="de-DE" sz="1800" b="0" dirty="0" err="1"/>
              <a:t>confirmed</a:t>
            </a:r>
            <a:r>
              <a:rPr lang="ro-RO" altLang="de-DE" sz="1800" b="0" dirty="0"/>
              <a:t>)</a:t>
            </a:r>
            <a:r>
              <a:rPr lang="ro-RO" altLang="de-DE" sz="1800" b="0" dirty="0">
                <a:solidFill>
                  <a:prstClr val="black"/>
                </a:solidFill>
              </a:rPr>
              <a:t>.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196752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WP2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419522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0811" y="1227924"/>
            <a:ext cx="1198026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3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Polish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Naval Academy (PNA)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9401" y="1934857"/>
            <a:ext cx="12143084" cy="4923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European culture and an European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NMHE</a:t>
            </a:r>
            <a:r>
              <a:rPr lang="ro-RO" sz="21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1 curriculum in compliance with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SQF-MILOF) and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4 HASS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harmonized syllabuses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→ </a:t>
            </a:r>
            <a:r>
              <a:rPr lang="ro-RO" sz="22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200" b="1" u="sng" dirty="0">
                <a:solidFill>
                  <a:srgbClr val="FF0000"/>
                </a:solidFill>
                <a:latin typeface="FreeSans"/>
              </a:rPr>
              <a:t>PNA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Curriculum design for building an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inclusive European culture and a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Security and Defence awareness to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improve the HASS competencies in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srgbClr val="0000FF"/>
                </a:solidFill>
                <a:latin typeface="FreeSans"/>
              </a:rPr>
              <a:t>Navy Military Higher Education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4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courses, digital learning packages,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consisting in textbox, presentations,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exercises and assessment forms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→ </a:t>
            </a:r>
            <a:r>
              <a:rPr lang="ro-RO" sz="22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2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200" b="1" u="sng" dirty="0">
                <a:solidFill>
                  <a:srgbClr val="FF0000"/>
                </a:solidFill>
                <a:latin typeface="FreeSans"/>
              </a:rPr>
              <a:t>PNA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3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1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1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 TPM3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Project meeting – EU core of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values curricular developments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 (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NVNA Bulgaria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);</a:t>
            </a:r>
          </a:p>
          <a:p>
            <a:pPr defTabSz="914126"/>
            <a:r>
              <a:rPr lang="ro-RO" sz="2199" b="1" dirty="0">
                <a:solidFill>
                  <a:srgbClr val="FF0000"/>
                </a:solidFill>
                <a:latin typeface="FreeSans"/>
              </a:rPr>
              <a:t>A3.4.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Train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the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abilities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in HASS -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Teaching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199" b="1" dirty="0" err="1">
                <a:solidFill>
                  <a:srgbClr val="FF0000"/>
                </a:solidFill>
                <a:latin typeface="FreeSans"/>
              </a:rPr>
              <a:t>activities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800" dirty="0">
                <a:latin typeface="FreeSans"/>
              </a:rPr>
              <a:t>(</a:t>
            </a:r>
            <a:r>
              <a:rPr lang="ro-RO" sz="2400" b="0" i="0" u="none" strike="noStrike" baseline="0" dirty="0">
                <a:solidFill>
                  <a:srgbClr val="0000FF"/>
                </a:solidFill>
                <a:latin typeface="FreeSans"/>
              </a:rPr>
              <a:t>2 </a:t>
            </a:r>
            <a:r>
              <a:rPr lang="en-GB" sz="2400" b="0" i="0" u="none" strike="noStrike" baseline="0" dirty="0">
                <a:solidFill>
                  <a:srgbClr val="0000FF"/>
                </a:solidFill>
                <a:latin typeface="FreeSans"/>
              </a:rPr>
              <a:t>students/partner</a:t>
            </a:r>
            <a:r>
              <a:rPr lang="ro-RO" sz="2400" b="0" i="0" u="none" strike="noStrike" baseline="0" dirty="0">
                <a:solidFill>
                  <a:srgbClr val="0000FF"/>
                </a:solidFill>
                <a:latin typeface="FreeSans"/>
              </a:rPr>
              <a:t>/</a:t>
            </a:r>
            <a:r>
              <a:rPr lang="ro-RO" sz="2400" b="0" i="0" u="none" strike="noStrike" baseline="0" dirty="0" err="1">
                <a:solidFill>
                  <a:srgbClr val="0000FF"/>
                </a:solidFill>
                <a:latin typeface="FreeSans"/>
              </a:rPr>
              <a:t>course</a:t>
            </a:r>
            <a:r>
              <a:rPr lang="en-GB" sz="2400" b="0" i="0" u="none" strike="noStrike" baseline="0" dirty="0">
                <a:latin typeface="FreeSans"/>
              </a:rPr>
              <a:t>) 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: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5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developing an EU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Security culture CSDP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RNA,</a:t>
            </a:r>
            <a:r>
              <a:rPr lang="ro-RO" sz="21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Romania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6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Maritime Security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NVNA, Bulgaria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7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ESDP harmonized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curriculum for Naval Leadership on EU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core values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INA, Italy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en-GB" sz="2199" b="1" dirty="0">
                <a:solidFill>
                  <a:srgbClr val="0000FF"/>
                </a:solidFill>
                <a:latin typeface="FreeSans"/>
              </a:rPr>
              <a:t>C</a:t>
            </a:r>
            <a:r>
              <a:rPr lang="ro-RO" sz="2199" b="1" dirty="0">
                <a:solidFill>
                  <a:srgbClr val="0000FF"/>
                </a:solidFill>
                <a:latin typeface="FreeSans"/>
              </a:rPr>
              <a:t>8</a:t>
            </a:r>
            <a:r>
              <a:rPr lang="en-GB" sz="2199" b="1" dirty="0">
                <a:solidFill>
                  <a:srgbClr val="0000FF"/>
                </a:solidFill>
                <a:latin typeface="FreeSans"/>
              </a:rPr>
              <a:t>S.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i="1" dirty="0">
                <a:solidFill>
                  <a:prstClr val="black"/>
                </a:solidFill>
                <a:latin typeface="FreeSans"/>
              </a:rPr>
              <a:t>NHEI EU diversity competencies</a:t>
            </a:r>
            <a:r>
              <a:rPr lang="ro-RO" sz="2199" b="1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b="1" dirty="0">
                <a:solidFill>
                  <a:prstClr val="black"/>
                </a:solidFill>
                <a:latin typeface="FreeSans"/>
              </a:rPr>
              <a:t>- Gender Navy Perspectives seminar</a:t>
            </a:r>
            <a:r>
              <a:rPr lang="ro-RO" sz="21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199" b="1" dirty="0">
                <a:solidFill>
                  <a:srgbClr val="FF0000"/>
                </a:solidFill>
                <a:latin typeface="FreeSans"/>
              </a:rPr>
              <a:t>PNA, Poland</a:t>
            </a:r>
            <a:r>
              <a:rPr lang="en-GB" sz="21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199" dirty="0">
                <a:solidFill>
                  <a:prstClr val="black"/>
                </a:solidFill>
                <a:latin typeface="FreeSans"/>
              </a:rPr>
              <a:t>.</a:t>
            </a:r>
            <a:endParaRPr lang="en-GB" sz="21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325585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118546" y="1484784"/>
            <a:ext cx="1154821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3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Polish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Naval Academy (PNA)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D2157-8579-0534-720A-F55FC9B6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0" y="2384509"/>
            <a:ext cx="11965819" cy="42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D8A08-6922-245B-D76D-37563242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7" y="2780928"/>
            <a:ext cx="11953327" cy="24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5" y="2317751"/>
            <a:ext cx="12116369" cy="26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ro-RO" altLang="de-DE" sz="2000" dirty="0">
                <a:solidFill>
                  <a:srgbClr val="0000FF"/>
                </a:solidFill>
              </a:rPr>
              <a:t>Italian</a:t>
            </a:r>
            <a:r>
              <a:rPr lang="en-US" altLang="de-DE" sz="2000" dirty="0">
                <a:solidFill>
                  <a:srgbClr val="0000FF"/>
                </a:solidFill>
              </a:rPr>
              <a:t> Naval Academy</a:t>
            </a:r>
            <a:r>
              <a:rPr lang="ro-RO" altLang="de-DE" sz="2000" dirty="0">
                <a:solidFill>
                  <a:srgbClr val="0000FF"/>
                </a:solidFill>
              </a:rPr>
              <a:t>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en-US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en-US" altLang="de-DE" sz="2000" dirty="0">
                <a:solidFill>
                  <a:schemeClr val="accent6">
                    <a:lumMod val="75000"/>
                  </a:schemeClr>
                </a:solidFill>
              </a:rPr>
              <a:t>Bulgarian Naval </a:t>
            </a:r>
            <a:r>
              <a:rPr lang="ro-RO" altLang="de-DE" sz="2000" dirty="0">
                <a:solidFill>
                  <a:schemeClr val="accent6">
                    <a:lumMod val="75000"/>
                  </a:schemeClr>
                </a:solidFill>
              </a:rPr>
              <a:t>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Romanian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ECTS)</a:t>
            </a:r>
            <a:endParaRPr lang="ro-RO" altLang="de-DE" sz="2000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Naval </a:t>
            </a:r>
            <a:r>
              <a:rPr lang="ro-RO" altLang="de-DE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ro-RO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000" dirty="0">
                <a:solidFill>
                  <a:prstClr val="black"/>
                </a:solidFill>
              </a:rPr>
              <a:t>– </a:t>
            </a:r>
            <a:r>
              <a:rPr lang="ro-RO" altLang="de-DE" sz="2000" dirty="0" err="1">
                <a:solidFill>
                  <a:prstClr val="black"/>
                </a:solidFill>
              </a:rPr>
              <a:t>coordinator</a:t>
            </a:r>
            <a:r>
              <a:rPr lang="ro-RO" altLang="de-DE" sz="2000" dirty="0">
                <a:solidFill>
                  <a:prstClr val="black"/>
                </a:solidFill>
              </a:rPr>
              <a:t>: </a:t>
            </a:r>
            <a:r>
              <a:rPr lang="ro-RO" altLang="de-DE" sz="2000" dirty="0" err="1">
                <a:solidFill>
                  <a:srgbClr val="FF0000"/>
                </a:solidFill>
              </a:rPr>
              <a:t>Polish</a:t>
            </a:r>
            <a:r>
              <a:rPr lang="ro-RO" altLang="de-DE" sz="2000" dirty="0">
                <a:solidFill>
                  <a:srgbClr val="FF0000"/>
                </a:solidFill>
              </a:rPr>
              <a:t> Naval Academy </a:t>
            </a:r>
            <a:r>
              <a:rPr lang="ro-RO" altLang="de-DE" sz="2000" dirty="0">
                <a:solidFill>
                  <a:srgbClr val="00CC00"/>
                </a:solidFill>
              </a:rPr>
              <a:t>(2 ECTS</a:t>
            </a:r>
            <a:r>
              <a:rPr lang="ro-RO" altLang="de-DE" sz="1799" dirty="0">
                <a:solidFill>
                  <a:srgbClr val="00CC00"/>
                </a:solidFill>
              </a:rPr>
              <a:t>)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32" y="2440938"/>
            <a:ext cx="2856756" cy="1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363" y="4938277"/>
            <a:ext cx="1565727" cy="18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WP3 -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resources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will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harmonized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in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the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project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framework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responsible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partners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36" y="1838310"/>
            <a:ext cx="4113430" cy="55217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PROJECT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892" y="2708920"/>
            <a:ext cx="6308499" cy="273630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Acronym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NAVY-INS-Tech</a:t>
            </a: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Start Date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 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01 of NOVEMBER</a:t>
            </a:r>
            <a:endParaRPr lang="en-US" sz="2000" b="1" dirty="0">
              <a:solidFill>
                <a:srgbClr val="FFFF00"/>
              </a:solidFill>
              <a:latin typeface="Algerian" panose="04020705040A02060702" pitchFamily="8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Total Duration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 months</a:t>
            </a:r>
          </a:p>
          <a:p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Project End Date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202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5 SEPTEMBER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ST</a:t>
            </a:r>
          </a:p>
          <a:p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Grant </a:t>
            </a:r>
            <a:r>
              <a:rPr lang="en-US" sz="2000" dirty="0">
                <a:solidFill>
                  <a:schemeClr val="bg1"/>
                </a:solidFill>
                <a:latin typeface="Algerian" panose="04020705040A02060702" pitchFamily="82" charset="0"/>
              </a:rPr>
              <a:t>approved</a:t>
            </a:r>
            <a:r>
              <a:rPr lang="ro-RO" sz="2000" dirty="0">
                <a:solidFill>
                  <a:schemeClr val="bg1"/>
                </a:solidFill>
                <a:latin typeface="Algerian" panose="04020705040A02060702" pitchFamily="82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  <a:r>
              <a:rPr lang="ro-RO" sz="2000" b="1" dirty="0">
                <a:solidFill>
                  <a:srgbClr val="FFFF00"/>
                </a:solidFill>
                <a:latin typeface="Algerian" panose="04020705040A02060702" pitchFamily="82" charset="0"/>
              </a:rPr>
              <a:t>50,000 Euro</a:t>
            </a:r>
            <a:endParaRPr lang="en-US" sz="20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BA95F6-B707-86BC-F071-908473779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23222"/>
              </p:ext>
            </p:extLst>
          </p:nvPr>
        </p:nvGraphicFramePr>
        <p:xfrm>
          <a:off x="5878388" y="1844824"/>
          <a:ext cx="5904656" cy="460851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1382">
                  <a:extLst>
                    <a:ext uri="{9D8B030D-6E8A-4147-A177-3AD203B41FA5}">
                      <a16:colId xmlns:a16="http://schemas.microsoft.com/office/drawing/2014/main" val="622247829"/>
                    </a:ext>
                  </a:extLst>
                </a:gridCol>
                <a:gridCol w="896670">
                  <a:extLst>
                    <a:ext uri="{9D8B030D-6E8A-4147-A177-3AD203B41FA5}">
                      <a16:colId xmlns:a16="http://schemas.microsoft.com/office/drawing/2014/main" val="3577214489"/>
                    </a:ext>
                  </a:extLst>
                </a:gridCol>
                <a:gridCol w="1705370">
                  <a:extLst>
                    <a:ext uri="{9D8B030D-6E8A-4147-A177-3AD203B41FA5}">
                      <a16:colId xmlns:a16="http://schemas.microsoft.com/office/drawing/2014/main" val="1045940966"/>
                    </a:ext>
                  </a:extLst>
                </a:gridCol>
                <a:gridCol w="2091234">
                  <a:extLst>
                    <a:ext uri="{9D8B030D-6E8A-4147-A177-3AD203B41FA5}">
                      <a16:colId xmlns:a16="http://schemas.microsoft.com/office/drawing/2014/main" val="236843724"/>
                    </a:ext>
                  </a:extLst>
                </a:gridCol>
              </a:tblGrid>
              <a:tr h="2420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Partners budget split - allocation on workpackage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379896"/>
                  </a:ext>
                </a:extLst>
              </a:tr>
              <a:tr h="5564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Organisation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Budget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>
                          <a:solidFill>
                            <a:srgbClr val="000000"/>
                          </a:solidFill>
                          <a:effectLst/>
                        </a:rPr>
                        <a:t>Total budget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/>
                </a:tc>
                <a:extLst>
                  <a:ext uri="{0D108BD9-81ED-4DB2-BD59-A6C34878D82A}">
                    <a16:rowId xmlns:a16="http://schemas.microsoft.com/office/drawing/2014/main" val="1877274222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68200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4414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24880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99996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612936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11980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018550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NVNA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60700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70501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30580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360083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13640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97531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EAAA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98228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60300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69905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28780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39959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14140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02277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8980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33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306430"/>
                  </a:ext>
                </a:extLst>
              </a:tr>
              <a:tr h="23680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60800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59981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66967"/>
                  </a:ext>
                </a:extLst>
              </a:tr>
              <a:tr h="2368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16300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8157"/>
                  </a:ext>
                </a:extLst>
              </a:tr>
              <a:tr h="2420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WP</a:t>
                      </a:r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8" marR="3958" marT="3958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08387"/>
                  </a:ext>
                </a:extLst>
              </a:tr>
            </a:tbl>
          </a:graphicData>
        </a:graphic>
      </p:graphicFrame>
      <p:pic>
        <p:nvPicPr>
          <p:cNvPr id="8" name="Bild 12" descr="EMILYO Logo">
            <a:extLst>
              <a:ext uri="{FF2B5EF4-FFF2-40B4-BE49-F238E27FC236}">
                <a16:creationId xmlns:a16="http://schemas.microsoft.com/office/drawing/2014/main" id="{AD5471CE-5A7A-0B03-66B9-64001118C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45110C-24F3-EDA3-E353-18FAA55477CE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4D04AB-17E7-7BF5-3CEB-427CF534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0A078-1EAD-3BE9-8656-827E0286F5FE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15" name="Picture 14" descr="logo z przezroczystym">
              <a:extLst>
                <a:ext uri="{FF2B5EF4-FFF2-40B4-BE49-F238E27FC236}">
                  <a16:creationId xmlns:a16="http://schemas.microsoft.com/office/drawing/2014/main" id="{577B5AF1-502D-E7F4-30E0-24C564EFC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F4A0E6-67A8-2604-FB5D-DE4B7CDF3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17AE325-2427-EED3-9BFA-C44A6FC1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DF8342D-C6D3-6DDE-84EE-9D1A51238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1125860" y="1412776"/>
            <a:ext cx="9650084" cy="442608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Team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members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for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HASS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courses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’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development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24A9B2-D8A0-20EA-C82F-5B42FCB1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51184"/>
              </p:ext>
            </p:extLst>
          </p:nvPr>
        </p:nvGraphicFramePr>
        <p:xfrm>
          <a:off x="117748" y="2132856"/>
          <a:ext cx="11953328" cy="28794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83400">
                  <a:extLst>
                    <a:ext uri="{9D8B030D-6E8A-4147-A177-3AD203B41FA5}">
                      <a16:colId xmlns:a16="http://schemas.microsoft.com/office/drawing/2014/main" val="343698001"/>
                    </a:ext>
                  </a:extLst>
                </a:gridCol>
                <a:gridCol w="2357160">
                  <a:extLst>
                    <a:ext uri="{9D8B030D-6E8A-4147-A177-3AD203B41FA5}">
                      <a16:colId xmlns:a16="http://schemas.microsoft.com/office/drawing/2014/main" val="1294977727"/>
                    </a:ext>
                  </a:extLst>
                </a:gridCol>
                <a:gridCol w="2603065">
                  <a:extLst>
                    <a:ext uri="{9D8B030D-6E8A-4147-A177-3AD203B41FA5}">
                      <a16:colId xmlns:a16="http://schemas.microsoft.com/office/drawing/2014/main" val="1851431389"/>
                    </a:ext>
                  </a:extLst>
                </a:gridCol>
                <a:gridCol w="2725527">
                  <a:extLst>
                    <a:ext uri="{9D8B030D-6E8A-4147-A177-3AD203B41FA5}">
                      <a16:colId xmlns:a16="http://schemas.microsoft.com/office/drawing/2014/main" val="40103038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60378021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o-RO" altLang="de-DE" sz="1799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COURSES</a:t>
                      </a:r>
                      <a:endParaRPr lang="en-US" altLang="de-DE" sz="1799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NVNA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PNA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INA team </a:t>
                      </a:r>
                      <a:r>
                        <a:rPr lang="ro-RO" dirty="0" err="1"/>
                        <a:t>members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7878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Naval Leadership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(INA)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Cătălin</a:t>
                      </a:r>
                    </a:p>
                    <a:p>
                      <a:r>
                        <a:rPr lang="ro-RO" sz="11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Valeri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Stoyanov</a:t>
                      </a:r>
                      <a:endParaRPr lang="en-GB" dirty="0"/>
                    </a:p>
                    <a:p>
                      <a:pPr marL="0" algn="l" defTabSz="914126" rtl="0" eaLnBrk="1" latinLnBrk="0" hangingPunct="1"/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v.stoyanov@nvna.eu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Radosław Tyślewicz</a:t>
                      </a:r>
                    </a:p>
                    <a:p>
                      <a:r>
                        <a:rPr lang="pl-PL" sz="900" dirty="0"/>
                        <a:t>r.tyslewicz@amw.gdynia.pl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33455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en-US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Maritime Security 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(NVNA)</a:t>
                      </a:r>
                      <a:endParaRPr lang="en-US" altLang="de-DE" sz="1799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Nistor Filip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filip.nistor@anmb.ro</a:t>
                      </a:r>
                      <a:r>
                        <a:rPr lang="ro-RO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Valentin 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</a:rPr>
                        <a:t>Vasilev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  <a:p>
                      <a:pPr marL="0" algn="l" defTabSz="914126" rtl="0" eaLnBrk="1" latinLnBrk="0" hangingPunct="1"/>
                      <a:r>
                        <a:rPr lang="en-GB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valentin.vasilev@nvna.eu</a:t>
                      </a:r>
                      <a:r>
                        <a:rPr lang="ro-RO" sz="11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Sławomir Kuźmicki</a:t>
                      </a:r>
                    </a:p>
                    <a:p>
                      <a:r>
                        <a:rPr lang="pl-PL" sz="900" dirty="0"/>
                        <a:t>s.kuzmicki@amw.gdynia.pl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4322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CSDP (RNA)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Popa Cătălin 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RO" sz="1100" dirty="0">
                          <a:solidFill>
                            <a:srgbClr val="FF000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100" dirty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Siyana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Lutzkanova</a:t>
                      </a:r>
                      <a:endParaRPr lang="en-GB" dirty="0"/>
                    </a:p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s.lutzkanova@nvna.eu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Monika Wysocka</a:t>
                      </a:r>
                    </a:p>
                    <a:p>
                      <a:r>
                        <a:rPr lang="pl-PL" sz="900" dirty="0"/>
                        <a:t>mo.wysocka@amw.gdynia.pl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0224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Gender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Perspectives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Naval </a:t>
                      </a:r>
                      <a:r>
                        <a:rPr lang="ro-RO" altLang="de-DE" sz="1799" dirty="0" err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Forces</a:t>
                      </a:r>
                      <a:r>
                        <a:rPr lang="ro-RO" altLang="de-DE" sz="1799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(PNA)</a:t>
                      </a:r>
                      <a:endParaRPr lang="en-US" altLang="de-DE" sz="1799" b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Popa Cătălin</a:t>
                      </a:r>
                    </a:p>
                    <a:p>
                      <a:r>
                        <a:rPr lang="ro-RO" sz="1000" dirty="0">
                          <a:solidFill>
                            <a:schemeClr val="tx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catalin.popa@anmb.ro</a:t>
                      </a:r>
                      <a:r>
                        <a:rPr lang="ro-RO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Stanislava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Stefanova</a:t>
                      </a:r>
                      <a:endParaRPr lang="en-GB" dirty="0"/>
                    </a:p>
                    <a:p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st.stefanova@nvna.eu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Monika Wysocka </a:t>
                      </a:r>
                      <a:r>
                        <a:rPr lang="ro-RO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ro-RO" b="0" dirty="0" err="1">
                          <a:solidFill>
                            <a:srgbClr val="FF0000"/>
                          </a:solidFill>
                        </a:rPr>
                        <a:t>Leader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hlinkClick r:id="rId9"/>
                        </a:rPr>
                        <a:t>mo.wysocka@amw.gdynia.pl</a:t>
                      </a:r>
                      <a:r>
                        <a:rPr lang="pl-PL" sz="9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3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80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180828"/>
            <a:ext cx="12116369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curriculum design (</a:t>
            </a:r>
            <a:r>
              <a:rPr lang="ro-RO" altLang="de-DE" sz="1799" dirty="0" err="1">
                <a:solidFill>
                  <a:prstClr val="black"/>
                </a:solidFill>
              </a:rPr>
              <a:t>syllabuses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approval</a:t>
            </a:r>
            <a:r>
              <a:rPr lang="ro-RO" altLang="de-DE" sz="1799" dirty="0">
                <a:solidFill>
                  <a:prstClr val="black"/>
                </a:solidFill>
              </a:rPr>
              <a:t>)  - RNA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 (</a:t>
            </a:r>
            <a:r>
              <a:rPr lang="ro-RO" altLang="de-DE" sz="1799" dirty="0" err="1">
                <a:solidFill>
                  <a:prstClr val="black"/>
                </a:solidFill>
              </a:rPr>
              <a:t>textbox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ppt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study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cases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endParaRPr lang="en-US" altLang="de-DE" sz="1799" dirty="0">
              <a:solidFill>
                <a:prstClr val="black"/>
              </a:solidFill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2024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</a:t>
            </a:r>
            <a:r>
              <a:rPr lang="en-US" altLang="de-DE" sz="1799" dirty="0">
                <a:solidFill>
                  <a:prstClr val="black"/>
                </a:solidFill>
              </a:rPr>
              <a:t>– platform upload,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roll-on and testing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</a:t>
            </a:r>
            <a:r>
              <a:rPr lang="ro-RO" altLang="de-DE" sz="1799" dirty="0">
                <a:solidFill>
                  <a:prstClr val="black"/>
                </a:solidFill>
              </a:rPr>
              <a:t>– BIP </a:t>
            </a:r>
            <a:r>
              <a:rPr lang="ro-RO" altLang="de-DE" sz="1799" dirty="0" err="1">
                <a:solidFill>
                  <a:prstClr val="black"/>
                </a:solidFill>
              </a:rPr>
              <a:t>development</a:t>
            </a:r>
            <a:r>
              <a:rPr lang="ro-RO" altLang="de-DE" sz="1799" dirty="0">
                <a:solidFill>
                  <a:prstClr val="black"/>
                </a:solidFill>
              </a:rPr>
              <a:t>, </a:t>
            </a:r>
            <a:r>
              <a:rPr lang="ro-RO" altLang="de-DE" sz="1799" dirty="0" err="1">
                <a:solidFill>
                  <a:prstClr val="black"/>
                </a:solidFill>
              </a:rPr>
              <a:t>testing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materials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with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the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students</a:t>
            </a:r>
            <a:r>
              <a:rPr lang="ro-RO" altLang="de-DE" sz="1799" dirty="0">
                <a:solidFill>
                  <a:prstClr val="black"/>
                </a:solidFill>
              </a:rPr>
              <a:t> in </a:t>
            </a:r>
            <a:r>
              <a:rPr lang="ro-RO" altLang="de-DE" sz="1799" dirty="0" err="1">
                <a:solidFill>
                  <a:prstClr val="black"/>
                </a:solidFill>
              </a:rPr>
              <a:t>learning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activities</a:t>
            </a:r>
            <a:endParaRPr lang="ro-RO" altLang="de-DE" sz="1799" dirty="0">
              <a:solidFill>
                <a:prstClr val="black"/>
              </a:solidFill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TM3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 EU core of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curricular developments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NVNA, Varna, Bulgaria,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 –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07- 09.10.2024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team.</a:t>
            </a:r>
            <a:endParaRPr lang="en-GB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49248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872"/>
            <a:ext cx="12219745" cy="43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ts val="120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C5S.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developing an EU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Security culture on CSDP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RNA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Romania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”EU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Common Security and Defence Policy”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0000FF"/>
                </a:solidFill>
              </a:rPr>
              <a:t>10.03-14.03.2025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C6S.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Maritime Security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NVNA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 EU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Maritime Security”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0000FF"/>
                </a:solidFill>
              </a:rPr>
              <a:t>14.04-18.04.2025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C7S. NHEI ESDP harmonized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curriculum for Naval Leadership on EU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social and military core values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INA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ro-RO" altLang="de-DE" sz="1800" b="0" dirty="0" err="1">
                <a:solidFill>
                  <a:prstClr val="black"/>
                </a:solidFill>
              </a:rPr>
              <a:t>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 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Leadership”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0000FF"/>
                </a:solidFill>
              </a:rPr>
              <a:t>05.05-10.05.2025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C82. NHEI EU diversity competencies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- Gender Navy Perspectives seminar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PNA</a:t>
            </a:r>
            <a:r>
              <a:rPr lang="en-GB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ro-RO" altLang="de-DE" sz="1800" b="0" dirty="0" err="1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1 module to be delivered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residentialy</a:t>
            </a:r>
            <a:r>
              <a:rPr lang="en-GB" altLang="de-DE" sz="1800" b="0" dirty="0">
                <a:solidFill>
                  <a:prstClr val="black"/>
                </a:solidFill>
              </a:rPr>
              <a:t>: ”Gender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Issues in Naval Forces”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(2 ECTS)</a:t>
            </a:r>
            <a:r>
              <a:rPr lang="ro-RO" altLang="de-DE" sz="1800" b="0" dirty="0">
                <a:solidFill>
                  <a:prstClr val="black"/>
                </a:solidFill>
              </a:rPr>
              <a:t> -</a:t>
            </a:r>
            <a:r>
              <a:rPr lang="en-GB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>
                <a:solidFill>
                  <a:prstClr val="black"/>
                </a:solidFill>
              </a:rPr>
              <a:t>8</a:t>
            </a:r>
            <a:r>
              <a:rPr lang="en-GB" altLang="de-DE" sz="1800" b="0" dirty="0">
                <a:solidFill>
                  <a:prstClr val="black"/>
                </a:solidFill>
              </a:rPr>
              <a:t> students to be instructed (</a:t>
            </a:r>
            <a:r>
              <a:rPr lang="ro-RO" altLang="de-DE" sz="1800" b="0" dirty="0">
                <a:solidFill>
                  <a:prstClr val="black"/>
                </a:solidFill>
              </a:rPr>
              <a:t>2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dirty="0">
                <a:solidFill>
                  <a:srgbClr val="0000FF"/>
                </a:solidFill>
              </a:rPr>
              <a:t>09.06-13.06.2025</a:t>
            </a:r>
            <a:r>
              <a:rPr lang="ro-RO" altLang="de-DE" sz="1800" b="0" dirty="0">
                <a:solidFill>
                  <a:prstClr val="black"/>
                </a:solidFill>
              </a:rPr>
              <a:t>;</a:t>
            </a: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405780" y="1196752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WP3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327774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6865" y="1306626"/>
            <a:ext cx="11038107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4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 Romanian Naval Academy (RNA) 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54486" y="2093159"/>
            <a:ext cx="11980969" cy="4461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A.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.1.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Designing and building a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virtual e-campus platform (VCP)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for Navy Military Higher Education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network</a:t>
            </a:r>
            <a:r>
              <a:rPr lang="en-GB" sz="2399" b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3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pt-BR" sz="2399" dirty="0">
                <a:solidFill>
                  <a:prstClr val="black"/>
                </a:solidFill>
                <a:latin typeface="FreeSans"/>
              </a:rPr>
              <a:t>1 virtual e-campus platform (VCP)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designed for Navy Military Higher Education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hosted by RNA on lung term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FreeSans"/>
              </a:rPr>
              <a:t>→ </a:t>
            </a:r>
            <a:r>
              <a:rPr lang="ro-RO" sz="24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4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400" b="1" u="sng" dirty="0">
                <a:solidFill>
                  <a:srgbClr val="00CC00"/>
                </a:solidFill>
                <a:latin typeface="FreeSans"/>
              </a:rPr>
              <a:t>RNA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endParaRPr lang="ro-RO" sz="100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.2.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Implementation of a virtual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online platform for Navy Military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Higher Education network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– RESULTS: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12 courses uploaded as learning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resources on the VCP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International Naval Semester portfolio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implemented among the partners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400" dirty="0">
                <a:solidFill>
                  <a:prstClr val="black"/>
                </a:solidFill>
                <a:latin typeface="FreeSans"/>
              </a:rPr>
              <a:t>→ </a:t>
            </a:r>
            <a:r>
              <a:rPr lang="ro-RO" sz="2400" dirty="0" err="1">
                <a:solidFill>
                  <a:srgbClr val="7030A0"/>
                </a:solidFill>
                <a:latin typeface="FreeSans"/>
              </a:rPr>
              <a:t>responsible</a:t>
            </a:r>
            <a:r>
              <a:rPr lang="ro-RO" sz="2400" dirty="0">
                <a:solidFill>
                  <a:srgbClr val="7030A0"/>
                </a:solidFill>
                <a:latin typeface="FreeSans"/>
              </a:rPr>
              <a:t>: </a:t>
            </a:r>
            <a:r>
              <a:rPr lang="ro-RO" sz="2400" b="1" u="sng" dirty="0">
                <a:solidFill>
                  <a:srgbClr val="00CC00"/>
                </a:solidFill>
                <a:latin typeface="FreeSans"/>
              </a:rPr>
              <a:t>RNA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endParaRPr lang="ro-RO" sz="100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399" b="1" dirty="0">
                <a:solidFill>
                  <a:srgbClr val="FF0000"/>
                </a:solidFill>
                <a:latin typeface="FreeSans"/>
              </a:rPr>
              <a:t>A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4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.3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.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Transnational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meetings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and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b="1" i="1" dirty="0" err="1">
                <a:solidFill>
                  <a:srgbClr val="0000FF"/>
                </a:solidFill>
                <a:latin typeface="FreeSans"/>
              </a:rPr>
              <a:t>events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srgbClr val="FF0000"/>
                </a:solidFill>
                <a:latin typeface="FreeSans"/>
              </a:rPr>
              <a:t>RESULTS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TPM3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Project meeting – Military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EQF curriculum design and digital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education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RNA, Romania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, TPM4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Project meeting –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strategies of INS implementation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INA, Italy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;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Public event E2: HASS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curriculum development in Navy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Military Higher Education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INA,</a:t>
            </a:r>
            <a:r>
              <a:rPr lang="ro-RO" sz="2399" dirty="0">
                <a:solidFill>
                  <a:srgbClr val="00CC00"/>
                </a:solidFill>
                <a:latin typeface="FreeSans"/>
              </a:rPr>
              <a:t> 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Italy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Public event 3 – closure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conference – International Naval</a:t>
            </a:r>
          </a:p>
          <a:p>
            <a:pPr defTabSz="914126"/>
            <a:r>
              <a:rPr lang="en-GB" sz="2399" dirty="0">
                <a:solidFill>
                  <a:prstClr val="black"/>
                </a:solidFill>
                <a:latin typeface="FreeSans"/>
              </a:rPr>
              <a:t>Semester implementation -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challenges and rewards (</a:t>
            </a:r>
            <a:r>
              <a:rPr lang="en-GB" sz="2399" dirty="0">
                <a:solidFill>
                  <a:srgbClr val="00CC00"/>
                </a:solidFill>
                <a:latin typeface="FreeSans"/>
              </a:rPr>
              <a:t>PNA,</a:t>
            </a:r>
            <a:r>
              <a:rPr lang="ro-RO" sz="2399" dirty="0">
                <a:solidFill>
                  <a:srgbClr val="00CC00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srgbClr val="00CC00"/>
                </a:solidFill>
                <a:latin typeface="FreeSans"/>
              </a:rPr>
              <a:t>Poland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57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121079" y="1412776"/>
            <a:ext cx="11254131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8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4 </a:t>
            </a:r>
            <a:r>
              <a:rPr lang="ro-RO" sz="2800" b="1" dirty="0" err="1">
                <a:solidFill>
                  <a:srgbClr val="FF0000"/>
                </a:solidFill>
                <a:latin typeface="FreeSans"/>
              </a:rPr>
              <a:t>timeline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8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800" b="1" dirty="0">
                <a:solidFill>
                  <a:srgbClr val="FF0000"/>
                </a:solidFill>
                <a:latin typeface="FreeSans"/>
              </a:rPr>
              <a:t> Romanian Naval Academy</a:t>
            </a:r>
            <a:endParaRPr lang="en-US" altLang="de-DE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D7040-CADA-1DC0-09B7-1DBD2C006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" y="2283541"/>
            <a:ext cx="11965819" cy="42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1DC49-267F-9464-937E-E0ACAE02B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0" y="2708920"/>
            <a:ext cx="11917115" cy="19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" y="2353187"/>
            <a:ext cx="12116369" cy="50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LINE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IMPLEMENTATION</a:t>
            </a:r>
            <a:endParaRPr lang="ro-RO" altLang="de-DE" sz="179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May 2024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en-GB" altLang="de-DE" sz="1799" dirty="0">
                <a:solidFill>
                  <a:prstClr val="black"/>
                </a:solidFill>
              </a:rPr>
              <a:t>Designing and building a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virtual e-campus platform (VCP)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for Navy Military Higher Education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en-GB" altLang="de-DE" sz="1799" dirty="0">
                <a:solidFill>
                  <a:prstClr val="black"/>
                </a:solidFill>
              </a:rPr>
              <a:t>network</a:t>
            </a:r>
            <a:r>
              <a:rPr lang="ro-RO" altLang="de-DE" sz="1799" dirty="0">
                <a:solidFill>
                  <a:prstClr val="black"/>
                </a:solidFill>
              </a:rPr>
              <a:t> - RNA;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May 2024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platform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upload</a:t>
            </a:r>
            <a:r>
              <a:rPr lang="ro-RO" altLang="de-DE" sz="1799" dirty="0">
                <a:solidFill>
                  <a:prstClr val="black"/>
                </a:solidFill>
              </a:rPr>
              <a:t>, e-campus </a:t>
            </a:r>
            <a:r>
              <a:rPr lang="ro-RO" altLang="de-DE" sz="1799" dirty="0" err="1">
                <a:solidFill>
                  <a:prstClr val="black"/>
                </a:solidFill>
              </a:rPr>
              <a:t>operational</a:t>
            </a:r>
            <a:r>
              <a:rPr lang="ro-RO" altLang="de-DE" sz="1799" dirty="0">
                <a:solidFill>
                  <a:prstClr val="black"/>
                </a:solidFill>
              </a:rPr>
              <a:t> - RNA;</a:t>
            </a:r>
          </a:p>
          <a:p>
            <a:pPr defTabSz="914126">
              <a:spcAft>
                <a:spcPct val="0"/>
              </a:spcAft>
              <a:buNone/>
            </a:pPr>
            <a:endParaRPr lang="en-US" altLang="de-DE" sz="1799" dirty="0">
              <a:solidFill>
                <a:prstClr val="black"/>
              </a:solidFill>
            </a:endParaRPr>
          </a:p>
          <a:p>
            <a:pPr defTabSz="914126"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TO BE ORGANIZED </a:t>
            </a: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WP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TM4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 –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EQF curriculum design and digital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RNA online, June 2024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11.06.2024;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TM5 –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meeting –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trategies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INS implementation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– INA,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June 2024 – 3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09.06-12.06.2024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event: HASS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development in Navy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Higher Education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 campaign on EU culture 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INA,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participants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May 2025;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event: Public event 3 – closure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 – International Naval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 implementation -challenges and rewards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PNA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participants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2025.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209" y="1258200"/>
            <a:ext cx="9650084" cy="941912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WP4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o-RO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</a:t>
            </a:r>
            <a:r>
              <a:rPr lang="en-US" altLang="de-DE" sz="3199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TASKS AND RESPONSABILITIES:</a:t>
            </a:r>
          </a:p>
        </p:txBody>
      </p:sp>
    </p:spTree>
    <p:extLst>
      <p:ext uri="{BB962C8B-B14F-4D97-AF65-F5344CB8AC3E}">
        <p14:creationId xmlns:p14="http://schemas.microsoft.com/office/powerpoint/2010/main" val="287243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96865" y="1306626"/>
            <a:ext cx="62651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ro-RO" sz="3199" b="1" dirty="0">
                <a:solidFill>
                  <a:srgbClr val="FF0000"/>
                </a:solidFill>
                <a:latin typeface="FreeSans"/>
              </a:rPr>
              <a:t>TASK TO FOLLOW!</a:t>
            </a:r>
            <a:endParaRPr lang="en-US" altLang="de-DE" sz="3199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04BE77CF-D668-3AD0-F43B-60875E00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5" y="1836259"/>
            <a:ext cx="12116369" cy="565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TASKS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20.</a:t>
            </a:r>
            <a:r>
              <a:rPr lang="en-US" altLang="de-DE" sz="1799" dirty="0">
                <a:solidFill>
                  <a:prstClr val="black"/>
                </a:solidFill>
              </a:rPr>
              <a:t>02</a:t>
            </a:r>
            <a:r>
              <a:rPr lang="ro-RO" altLang="de-DE" sz="1799" dirty="0">
                <a:solidFill>
                  <a:prstClr val="black"/>
                </a:solidFill>
              </a:rPr>
              <a:t>.202</a:t>
            </a:r>
            <a:r>
              <a:rPr lang="en-US" altLang="de-DE" sz="1799" dirty="0">
                <a:solidFill>
                  <a:prstClr val="black"/>
                </a:solidFill>
              </a:rPr>
              <a:t>4</a:t>
            </a:r>
            <a:r>
              <a:rPr lang="ro-RO" altLang="de-DE" sz="1799" dirty="0">
                <a:solidFill>
                  <a:prstClr val="black"/>
                </a:solidFill>
              </a:rPr>
              <a:t> (INA);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portal (marplat.eu)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https://marplat.eu/course/view.php?id=62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website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i="1" dirty="0">
                <a:solidFill>
                  <a:prstClr val="black"/>
                </a:solidFill>
                <a:hlinkClick r:id="rId4"/>
              </a:rPr>
              <a:t>https://www.anmb.ro/navy-ins-tech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roll-up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leaflet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28.02.2024 (RNA);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etc)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</a:t>
            </a:r>
            <a:r>
              <a:rPr lang="en-US" altLang="de-DE" sz="1799" dirty="0">
                <a:solidFill>
                  <a:prstClr val="black"/>
                </a:solidFill>
              </a:rPr>
              <a:t>01</a:t>
            </a:r>
            <a:r>
              <a:rPr lang="ro-RO" altLang="de-DE" sz="1799" dirty="0">
                <a:solidFill>
                  <a:prstClr val="black"/>
                </a:solidFill>
              </a:rPr>
              <a:t>.</a:t>
            </a:r>
            <a:r>
              <a:rPr lang="en-US" altLang="de-DE" sz="1799" dirty="0">
                <a:solidFill>
                  <a:prstClr val="black"/>
                </a:solidFill>
              </a:rPr>
              <a:t>0</a:t>
            </a:r>
            <a:r>
              <a:rPr lang="ro-RO" altLang="de-DE" sz="1799" dirty="0">
                <a:solidFill>
                  <a:prstClr val="black"/>
                </a:solidFill>
              </a:rPr>
              <a:t>3.202</a:t>
            </a:r>
            <a:r>
              <a:rPr lang="en-US" altLang="de-DE" sz="1799" dirty="0">
                <a:solidFill>
                  <a:prstClr val="black"/>
                </a:solidFill>
              </a:rPr>
              <a:t>4</a:t>
            </a:r>
            <a:r>
              <a:rPr lang="ro-RO" altLang="de-DE" sz="1799" dirty="0">
                <a:solidFill>
                  <a:prstClr val="black"/>
                </a:solidFill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en-US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1st Event in Romania </a:t>
            </a:r>
            <a:r>
              <a:rPr lang="en-US" altLang="de-DE" sz="1799" dirty="0">
                <a:solidFill>
                  <a:prstClr val="black"/>
                </a:solidFill>
              </a:rPr>
              <a:t>– </a:t>
            </a:r>
            <a:r>
              <a:rPr lang="ro-RO" altLang="de-DE" sz="1799" dirty="0">
                <a:solidFill>
                  <a:prstClr val="black"/>
                </a:solidFill>
              </a:rPr>
              <a:t>17.05.2024 (</a:t>
            </a:r>
            <a:r>
              <a:rPr lang="ro-RO" altLang="de-DE" sz="1799" dirty="0" err="1">
                <a:solidFill>
                  <a:prstClr val="black"/>
                </a:solidFill>
              </a:rPr>
              <a:t>SeaConf</a:t>
            </a:r>
            <a:r>
              <a:rPr lang="ro-RO" altLang="de-DE" sz="1799" dirty="0">
                <a:solidFill>
                  <a:prstClr val="black"/>
                </a:solidFill>
              </a:rPr>
              <a:t> 2024);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914126">
              <a:buNone/>
            </a:pPr>
            <a:endParaRPr lang="ro-RO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IMPLEMENTATION - ACADEMIC TASKS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administrative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academic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team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</a:t>
            </a:r>
            <a:r>
              <a:rPr lang="en-US" altLang="de-DE" sz="1799" dirty="0">
                <a:solidFill>
                  <a:prstClr val="black"/>
                </a:solidFill>
              </a:rPr>
              <a:t>15.02</a:t>
            </a:r>
            <a:r>
              <a:rPr lang="ro-RO" altLang="de-DE" sz="1799" dirty="0">
                <a:solidFill>
                  <a:prstClr val="black"/>
                </a:solidFill>
              </a:rPr>
              <a:t>.202</a:t>
            </a:r>
            <a:r>
              <a:rPr lang="en-US" altLang="de-DE" sz="1799" dirty="0">
                <a:solidFill>
                  <a:prstClr val="black"/>
                </a:solidFill>
              </a:rPr>
              <a:t>4</a:t>
            </a:r>
            <a:r>
              <a:rPr lang="ro-RO" altLang="de-DE" sz="1799" dirty="0">
                <a:solidFill>
                  <a:prstClr val="black"/>
                </a:solidFill>
              </a:rPr>
              <a:t>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for 2023: C1S, C2S, C3S, C4S, TM2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TM3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</a:t>
            </a:r>
            <a:r>
              <a:rPr lang="en-US" altLang="de-DE" sz="1799" dirty="0">
                <a:solidFill>
                  <a:prstClr val="black"/>
                </a:solidFill>
              </a:rPr>
              <a:t>15.02</a:t>
            </a:r>
            <a:r>
              <a:rPr lang="ro-RO" altLang="de-DE" sz="1799" dirty="0">
                <a:solidFill>
                  <a:prstClr val="black"/>
                </a:solidFill>
              </a:rPr>
              <a:t>.202</a:t>
            </a:r>
            <a:r>
              <a:rPr lang="en-US" altLang="de-DE" sz="1799" dirty="0">
                <a:solidFill>
                  <a:prstClr val="black"/>
                </a:solidFill>
              </a:rPr>
              <a:t>4</a:t>
            </a:r>
            <a:r>
              <a:rPr lang="ro-RO" altLang="de-DE" sz="1799" dirty="0">
                <a:solidFill>
                  <a:prstClr val="black"/>
                </a:solidFill>
              </a:rPr>
              <a:t>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buFontTx/>
              <a:buChar char="-"/>
            </a:pP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format: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textbox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seminar format,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1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tutorials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1799" dirty="0">
                <a:solidFill>
                  <a:prstClr val="black"/>
                </a:solidFill>
              </a:rPr>
              <a:t>–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deadline</a:t>
            </a:r>
            <a:r>
              <a:rPr lang="ro-RO" altLang="de-DE" sz="1799" dirty="0">
                <a:solidFill>
                  <a:prstClr val="black"/>
                </a:solidFill>
              </a:rPr>
              <a:t>: 01.0</a:t>
            </a:r>
            <a:r>
              <a:rPr lang="en-US" altLang="de-DE" sz="1799" dirty="0">
                <a:solidFill>
                  <a:prstClr val="black"/>
                </a:solidFill>
              </a:rPr>
              <a:t>3</a:t>
            </a:r>
            <a:r>
              <a:rPr lang="ro-RO" altLang="de-DE" sz="1799" dirty="0">
                <a:solidFill>
                  <a:prstClr val="black"/>
                </a:solidFill>
              </a:rPr>
              <a:t>.2024 (</a:t>
            </a:r>
            <a:r>
              <a:rPr lang="ro-RO" altLang="de-DE" sz="1799" dirty="0" err="1">
                <a:solidFill>
                  <a:prstClr val="black"/>
                </a:solidFill>
              </a:rPr>
              <a:t>all</a:t>
            </a:r>
            <a:r>
              <a:rPr lang="ro-RO" altLang="de-DE" sz="1799" dirty="0">
                <a:solidFill>
                  <a:prstClr val="black"/>
                </a:solidFill>
              </a:rPr>
              <a:t> </a:t>
            </a:r>
            <a:r>
              <a:rPr lang="ro-RO" altLang="de-DE" sz="1799" dirty="0" err="1">
                <a:solidFill>
                  <a:prstClr val="black"/>
                </a:solidFill>
              </a:rPr>
              <a:t>partners</a:t>
            </a:r>
            <a:r>
              <a:rPr lang="ro-RO" altLang="de-DE" sz="1799" dirty="0">
                <a:solidFill>
                  <a:prstClr val="black"/>
                </a:solidFill>
              </a:rPr>
              <a:t>)</a:t>
            </a:r>
            <a:r>
              <a:rPr lang="ro-RO" altLang="de-DE" sz="1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1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>
            <a:extLst>
              <a:ext uri="{FF2B5EF4-FFF2-40B4-BE49-F238E27FC236}">
                <a16:creationId xmlns:a16="http://schemas.microsoft.com/office/drawing/2014/main" id="{04BE77CF-D668-3AD0-F43B-60875E00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0284" y="2636912"/>
            <a:ext cx="12116369" cy="31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spcAft>
                <a:spcPct val="0"/>
              </a:spcAft>
              <a:buNone/>
            </a:pP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pPr algn="ctr" defTabSz="914126">
              <a:spcAft>
                <a:spcPct val="0"/>
              </a:spcAft>
              <a:buNone/>
            </a:pPr>
            <a:endParaRPr lang="ro-RO" altLang="de-DE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126">
              <a:spcAft>
                <a:spcPct val="0"/>
              </a:spcAft>
              <a:buNone/>
            </a:pP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ro-RO" altLang="de-DE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 defTabSz="914126">
              <a:spcAft>
                <a:spcPct val="0"/>
              </a:spcAft>
              <a:buNone/>
            </a:pPr>
            <a:endParaRPr lang="ro-RO" altLang="de-DE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797" indent="-342797" defTabSz="914126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ro-RO" altLang="de-DE" sz="1799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84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196" y="64847"/>
            <a:ext cx="4392488" cy="843873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rgbClr val="FFC000"/>
                </a:solidFill>
              </a:rPr>
              <a:t>Project </a:t>
            </a:r>
            <a:r>
              <a:rPr lang="ro-RO" sz="4400" b="1" u="sng" dirty="0" err="1">
                <a:solidFill>
                  <a:srgbClr val="FFC000"/>
                </a:solidFill>
              </a:rPr>
              <a:t>Partners</a:t>
            </a:r>
            <a:endParaRPr lang="en-US" sz="44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12188826" cy="1942617"/>
          </a:xfrm>
        </p:spPr>
        <p:txBody>
          <a:bodyPr>
            <a:normAutofit/>
          </a:bodyPr>
          <a:lstStyle/>
          <a:p>
            <a:r>
              <a:rPr lang="ro-RO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Romanian Naval Academy - Academia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Navala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"Mircea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Batran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E10093117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Romania)</a:t>
            </a:r>
          </a:p>
          <a:p>
            <a:r>
              <a:rPr lang="en-GB" sz="2000" b="1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NVNA</a:t>
            </a: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Bulgarian Naval Academy - “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Nikola Y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Vaptsarov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Naval Academy (E10108590 - Bulgaria)</a:t>
            </a:r>
          </a:p>
          <a:p>
            <a:r>
              <a:rPr lang="en-US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PNA</a:t>
            </a:r>
            <a:r>
              <a:rPr lang="en-US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Polish Naval Academy - </a:t>
            </a:r>
            <a:r>
              <a:rPr lang="pl-PL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AKADEMIA MARYNARKI WOJENNEJ (E10090628 - Poland)</a:t>
            </a:r>
            <a:endParaRPr lang="en-US" sz="2000" b="1" i="0" u="none" strike="noStrike" baseline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b="1" i="0" u="none" strike="noStrike" baseline="0" dirty="0">
                <a:solidFill>
                  <a:srgbClr val="FFFF00"/>
                </a:solidFill>
                <a:highlight>
                  <a:srgbClr val="E9671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Naval 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 -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Accademia Navale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Livorno</a:t>
            </a:r>
            <a:r>
              <a:rPr lang="ro-RO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(E10265533 - </a:t>
            </a:r>
            <a:r>
              <a:rPr lang="ro-RO" sz="2000" b="1" i="0" u="none" strike="noStrike" baseline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n-GB" sz="2000" b="1" i="0" u="none" strike="noStrike" baseline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4770B5B1-E171-E29A-DEE0-5989827161AA}"/>
              </a:ext>
            </a:extLst>
          </p:cNvPr>
          <p:cNvSpPr/>
          <p:nvPr/>
        </p:nvSpPr>
        <p:spPr>
          <a:xfrm>
            <a:off x="1" y="4566837"/>
            <a:ext cx="2998067" cy="141668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NAVY-INS-Tech</a:t>
            </a:r>
            <a:r>
              <a:rPr lang="ro-RO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Steering Committee: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85B0B-DCC1-6709-584C-1459B133F648}"/>
              </a:ext>
            </a:extLst>
          </p:cNvPr>
          <p:cNvSpPr/>
          <p:nvPr/>
        </p:nvSpPr>
        <p:spPr>
          <a:xfrm>
            <a:off x="2998068" y="3973100"/>
            <a:ext cx="4748913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Project director: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RO" b="1" dirty="0">
                <a:solidFill>
                  <a:srgbClr val="002060"/>
                </a:solidFill>
              </a:rPr>
              <a:t>Col. Cătălin POPA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AC944-B244-3230-A42E-25716513893B}"/>
              </a:ext>
            </a:extLst>
          </p:cNvPr>
          <p:cNvSpPr/>
          <p:nvPr/>
        </p:nvSpPr>
        <p:spPr>
          <a:xfrm>
            <a:off x="3015527" y="5017497"/>
            <a:ext cx="47416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PNA: </a:t>
            </a:r>
            <a:r>
              <a:rPr lang="ro-RO" b="1" dirty="0">
                <a:solidFill>
                  <a:srgbClr val="002060"/>
                </a:solidFill>
              </a:rPr>
              <a:t>Dr. </a:t>
            </a:r>
            <a:r>
              <a:rPr lang="ro-RO" b="1" dirty="0" err="1">
                <a:solidFill>
                  <a:srgbClr val="002060"/>
                </a:solidFill>
              </a:rPr>
              <a:t>Monika</a:t>
            </a:r>
            <a:r>
              <a:rPr lang="ro-RO" b="1" dirty="0">
                <a:solidFill>
                  <a:srgbClr val="002060"/>
                </a:solidFill>
              </a:rPr>
              <a:t> WYSOCKA</a:t>
            </a:r>
            <a:r>
              <a:rPr lang="ro-RO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ro-RO" b="1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575CF-505D-7722-0CF8-297903C49E81}"/>
              </a:ext>
            </a:extLst>
          </p:cNvPr>
          <p:cNvSpPr/>
          <p:nvPr/>
        </p:nvSpPr>
        <p:spPr>
          <a:xfrm>
            <a:off x="3009849" y="6040232"/>
            <a:ext cx="4752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INA: </a:t>
            </a:r>
            <a:r>
              <a:rPr lang="ro-RO" b="1" dirty="0">
                <a:solidFill>
                  <a:srgbClr val="002060"/>
                </a:solidFill>
              </a:rPr>
              <a:t> </a:t>
            </a:r>
            <a:r>
              <a:rPr lang="ro-RO" b="1" dirty="0" err="1">
                <a:solidFill>
                  <a:srgbClr val="002060"/>
                </a:solidFill>
              </a:rPr>
              <a:t>Cdr</a:t>
            </a:r>
            <a:r>
              <a:rPr lang="ro-RO" b="1" dirty="0">
                <a:solidFill>
                  <a:srgbClr val="002060"/>
                </a:solidFill>
              </a:rPr>
              <a:t>. Walter ROMANO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3158D-0A4E-F40E-3FB2-7CD3348E6850}"/>
              </a:ext>
            </a:extLst>
          </p:cNvPr>
          <p:cNvSpPr/>
          <p:nvPr/>
        </p:nvSpPr>
        <p:spPr>
          <a:xfrm>
            <a:off x="3013238" y="5557247"/>
            <a:ext cx="474957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NVNA</a:t>
            </a:r>
            <a:r>
              <a:rPr lang="ro-RO" b="1" dirty="0">
                <a:solidFill>
                  <a:srgbClr val="FFFF00"/>
                </a:solidFill>
              </a:rPr>
              <a:t>: 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ro-RO" b="1" dirty="0">
                <a:solidFill>
                  <a:srgbClr val="002060"/>
                </a:solidFill>
              </a:rPr>
              <a:t>CAPT (N) </a:t>
            </a:r>
            <a:r>
              <a:rPr lang="ro-RO" b="1" dirty="0" err="1">
                <a:solidFill>
                  <a:srgbClr val="002060"/>
                </a:solidFill>
              </a:rPr>
              <a:t>Nedko</a:t>
            </a:r>
            <a:r>
              <a:rPr lang="ro-RO" b="1" dirty="0">
                <a:solidFill>
                  <a:srgbClr val="002060"/>
                </a:solidFill>
              </a:rPr>
              <a:t> DIMITROV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719D6-1D86-1214-415A-932A66052FC9}"/>
              </a:ext>
            </a:extLst>
          </p:cNvPr>
          <p:cNvSpPr/>
          <p:nvPr/>
        </p:nvSpPr>
        <p:spPr>
          <a:xfrm>
            <a:off x="3004171" y="4506130"/>
            <a:ext cx="47529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 err="1">
                <a:solidFill>
                  <a:srgbClr val="FFFF00"/>
                </a:solidFill>
              </a:rPr>
              <a:t>Coordinator</a:t>
            </a:r>
            <a:r>
              <a:rPr lang="ro-RO" b="1" dirty="0">
                <a:solidFill>
                  <a:srgbClr val="FFFF00"/>
                </a:solidFill>
              </a:rPr>
              <a:t> RNA: </a:t>
            </a:r>
            <a:r>
              <a:rPr lang="ro-RO" b="1" dirty="0" err="1">
                <a:solidFill>
                  <a:srgbClr val="002060"/>
                </a:solidFill>
              </a:rPr>
              <a:t>Lt.Cdr</a:t>
            </a:r>
            <a:r>
              <a:rPr lang="ro-RO" b="1" dirty="0">
                <a:solidFill>
                  <a:srgbClr val="002060"/>
                </a:solidFill>
              </a:rPr>
              <a:t>. Ovidiu CRISTEA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C9754-CBA2-8BEF-6FD4-F9D3D6E50C14}"/>
              </a:ext>
            </a:extLst>
          </p:cNvPr>
          <p:cNvSpPr/>
          <p:nvPr/>
        </p:nvSpPr>
        <p:spPr>
          <a:xfrm>
            <a:off x="7822604" y="3973100"/>
            <a:ext cx="4032448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PROJECT ADMINISTRATOR: </a:t>
            </a:r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ro-RO" b="1" dirty="0">
                <a:solidFill>
                  <a:srgbClr val="FFFF00"/>
                </a:solidFill>
              </a:rPr>
              <a:t>   </a:t>
            </a:r>
          </a:p>
          <a:p>
            <a:r>
              <a:rPr lang="ro-RO" b="1" dirty="0" err="1">
                <a:solidFill>
                  <a:srgbClr val="002060"/>
                </a:solidFill>
              </a:rPr>
              <a:t>Lt.Cdr</a:t>
            </a:r>
            <a:r>
              <a:rPr lang="ro-RO" b="1" dirty="0">
                <a:solidFill>
                  <a:srgbClr val="002060"/>
                </a:solidFill>
              </a:rPr>
              <a:t>. Marius CUCU</a:t>
            </a:r>
          </a:p>
          <a:p>
            <a:endParaRPr lang="ro-RO" b="1" dirty="0">
              <a:solidFill>
                <a:srgbClr val="002060"/>
              </a:solidFill>
            </a:endParaRPr>
          </a:p>
        </p:txBody>
      </p:sp>
      <p:pic>
        <p:nvPicPr>
          <p:cNvPr id="14" name="Bild 12" descr="EMILYO Logo">
            <a:extLst>
              <a:ext uri="{FF2B5EF4-FFF2-40B4-BE49-F238E27FC236}">
                <a16:creationId xmlns:a16="http://schemas.microsoft.com/office/drawing/2014/main" id="{952BD801-6188-329F-DE08-C1F8B88F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924" y="1"/>
            <a:ext cx="1458250" cy="145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EB9AB5-80DD-3B3F-DF71-4AA337060879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728EEF-29C8-ED48-96F1-22651AF3E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E4FF19-BCF5-D7FC-E878-DF8F4DB12B19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25" name="Picture 24" descr="logo z przezroczystym">
              <a:extLst>
                <a:ext uri="{FF2B5EF4-FFF2-40B4-BE49-F238E27FC236}">
                  <a16:creationId xmlns:a16="http://schemas.microsoft.com/office/drawing/2014/main" id="{CB08A6A7-2F92-249E-5AD5-E695D7487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8E0697C-11CA-40C2-C5AE-B4D98243A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00DEE27-B4AE-CA9E-2969-267E9D909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15C6DAA-B958-3D52-4A92-4E6D981BF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61CE2868-F678-0137-EEB7-06432B8B8BF2}"/>
              </a:ext>
            </a:extLst>
          </p:cNvPr>
          <p:cNvSpPr txBox="1">
            <a:spLocks/>
          </p:cNvSpPr>
          <p:nvPr/>
        </p:nvSpPr>
        <p:spPr>
          <a:xfrm>
            <a:off x="4249747" y="1070370"/>
            <a:ext cx="4113430" cy="552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PROJECT </a:t>
            </a:r>
            <a:r>
              <a:rPr lang="ro-RO" b="1" u="sng" dirty="0">
                <a:solidFill>
                  <a:srgbClr val="FFC000"/>
                </a:solidFill>
                <a:latin typeface="Algerian" panose="04020705040A02060702" pitchFamily="82" charset="0"/>
              </a:rPr>
              <a:t>PARTNERS</a:t>
            </a:r>
            <a:endParaRPr lang="en-US" b="1" u="sng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69983"/>
              </p:ext>
            </p:extLst>
          </p:nvPr>
        </p:nvGraphicFramePr>
        <p:xfrm>
          <a:off x="290370" y="1626351"/>
          <a:ext cx="5328592" cy="18745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4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Romanian Naval Academy (RNA)</a:t>
                      </a:r>
                      <a:endParaRPr lang="en-US" sz="14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Catalin Popa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catalin.popa@anmb.ro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director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Ovidiu Cristea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sng" strike="noStrike" dirty="0" err="1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ovidiu.cristea</a:t>
                      </a:r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responsible </a:t>
                      </a:r>
                      <a:r>
                        <a:rPr lang="ro-R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Marian </a:t>
                      </a:r>
                      <a:r>
                        <a:rPr lang="ro-RO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Ristea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marian.ristea@anmb.ro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Dinu </a:t>
                      </a:r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Atodiresei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dinu.atodiresei@anmb.ro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Greti</a:t>
                      </a:r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Manea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greti.manea@anmb.ro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Andrei </a:t>
                      </a:r>
                      <a:r>
                        <a:rPr lang="ro-RO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Bautu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andrei.bautu@anmb.ro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Nistor Filip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filip.nistor@anmb.ro</a:t>
                      </a:r>
                      <a:r>
                        <a:rPr lang="ro-RO" sz="11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Academic staff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Marius </a:t>
                      </a:r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Cucu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solidFill>
                            <a:schemeClr val="bg1"/>
                          </a:solidFill>
                          <a:effectLst/>
                          <a:hlinkClick r:id="rId9"/>
                        </a:rPr>
                        <a:t>marius.cucu@anmb.ro</a:t>
                      </a:r>
                      <a:endParaRPr lang="en-US" sz="1100" b="0" i="0" u="sng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Erasmus+ admin officer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70368"/>
              </p:ext>
            </p:extLst>
          </p:nvPr>
        </p:nvGraphicFramePr>
        <p:xfrm>
          <a:off x="83670" y="3836575"/>
          <a:ext cx="5892427" cy="153665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5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131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Polish Naval Academy (PNA)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0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Monika Wysocka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mo.wysocka@amw.gdynia.pl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responsible 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PNA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685441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Radosław Tyślewicz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r.tyslewicz@amw.gdynia.pl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6121952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Piotr Bekier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p.bekier@amw.gdynia.pl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5458480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Agata Załęska-Fornal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 err="1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a.fornal</a:t>
                      </a:r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@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088427"/>
                  </a:ext>
                </a:extLst>
              </a:tr>
              <a:tr h="19154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Marcin Kluczyk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m.kluczyk@amw.gdynia.pl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2829989"/>
                  </a:ext>
                </a:extLst>
              </a:tr>
              <a:tr h="154879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Joanna Szczepankowska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sng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j.szczepankowska@amw.gdynia.pl</a:t>
                      </a:r>
                      <a:endParaRPr lang="en-US" sz="1100" b="0" i="0" u="sng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Administrative </a:t>
                      </a:r>
                      <a:r>
                        <a:rPr lang="ro-RO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officer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151109"/>
                  </a:ext>
                </a:extLst>
              </a:tr>
            </a:tbl>
          </a:graphicData>
        </a:graphic>
      </p:graphicFrame>
      <p:sp>
        <p:nvSpPr>
          <p:cNvPr id="9" name="Flowchart: Process 8"/>
          <p:cNvSpPr/>
          <p:nvPr/>
        </p:nvSpPr>
        <p:spPr>
          <a:xfrm>
            <a:off x="146354" y="1012726"/>
            <a:ext cx="5472608" cy="44577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Working teams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2D06A9-E57B-DB0B-B92A-8FBF89BF3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16419"/>
              </p:ext>
            </p:extLst>
          </p:nvPr>
        </p:nvGraphicFramePr>
        <p:xfrm>
          <a:off x="5881861" y="4882236"/>
          <a:ext cx="5658023" cy="171932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68212">
                  <a:extLst>
                    <a:ext uri="{9D8B030D-6E8A-4147-A177-3AD203B41FA5}">
                      <a16:colId xmlns:a16="http://schemas.microsoft.com/office/drawing/2014/main" val="3466781887"/>
                    </a:ext>
                  </a:extLst>
                </a:gridCol>
                <a:gridCol w="2067325">
                  <a:extLst>
                    <a:ext uri="{9D8B030D-6E8A-4147-A177-3AD203B41FA5}">
                      <a16:colId xmlns:a16="http://schemas.microsoft.com/office/drawing/2014/main" val="770251365"/>
                    </a:ext>
                  </a:extLst>
                </a:gridCol>
                <a:gridCol w="1922486">
                  <a:extLst>
                    <a:ext uri="{9D8B030D-6E8A-4147-A177-3AD203B41FA5}">
                      <a16:colId xmlns:a16="http://schemas.microsoft.com/office/drawing/2014/main" val="3144642160"/>
                    </a:ext>
                  </a:extLst>
                </a:gridCol>
              </a:tblGrid>
              <a:tr h="7683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FFFF00"/>
                          </a:solidFill>
                          <a:effectLst/>
                        </a:rPr>
                        <a:t>Italian Naval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 Academy (LMA)</a:t>
                      </a:r>
                      <a:endParaRPr lang="ro-RO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29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13593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Project responsible </a:t>
                      </a:r>
                      <a:r>
                        <a:rPr lang="ro-RO" sz="1100" dirty="0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42262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o-RO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5908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2667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994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6489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Academic staff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7199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Administrative </a:t>
                      </a:r>
                      <a:r>
                        <a:rPr kumimoji="0" lang="ro-RO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officer</a:t>
                      </a:r>
                      <a:endParaRPr kumimoji="0" lang="ro-R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6222761"/>
                  </a:ext>
                </a:extLst>
              </a:tr>
            </a:tbl>
          </a:graphicData>
        </a:graphic>
      </p:graphicFrame>
      <p:pic>
        <p:nvPicPr>
          <p:cNvPr id="3" name="Bild 12" descr="EMILYO Logo">
            <a:extLst>
              <a:ext uri="{FF2B5EF4-FFF2-40B4-BE49-F238E27FC236}">
                <a16:creationId xmlns:a16="http://schemas.microsoft.com/office/drawing/2014/main" id="{10C6720E-99B4-F449-D1C2-424587DA40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940" y="1"/>
            <a:ext cx="1314234" cy="1314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71F7BC-4E1B-70CF-288A-45A6B5391762}"/>
              </a:ext>
            </a:extLst>
          </p:cNvPr>
          <p:cNvGrpSpPr/>
          <p:nvPr/>
        </p:nvGrpSpPr>
        <p:grpSpPr>
          <a:xfrm>
            <a:off x="142318" y="6495"/>
            <a:ext cx="8839869" cy="937605"/>
            <a:chOff x="25382" y="-24277"/>
            <a:chExt cx="8301958" cy="9416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D78B5C-FF54-08E9-7658-37FACB246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82" y="-2242"/>
              <a:ext cx="4392445" cy="90250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C2CECE-B9FD-F511-11FB-0C4FCA852A81}"/>
                </a:ext>
              </a:extLst>
            </p:cNvPr>
            <p:cNvSpPr/>
            <p:nvPr/>
          </p:nvSpPr>
          <p:spPr>
            <a:xfrm>
              <a:off x="4222204" y="0"/>
              <a:ext cx="4105136" cy="90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pic>
          <p:nvPicPr>
            <p:cNvPr id="22" name="Picture 21" descr="logo z przezroczystym">
              <a:extLst>
                <a:ext uri="{FF2B5EF4-FFF2-40B4-BE49-F238E27FC236}">
                  <a16:creationId xmlns:a16="http://schemas.microsoft.com/office/drawing/2014/main" id="{58BE4C8B-8F50-CC97-5C0C-359C6AE8B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381" y="-24277"/>
              <a:ext cx="693406" cy="902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E198FC6-EB09-241D-2788-5E8FD61D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4889" y="70765"/>
              <a:ext cx="1048182" cy="75765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99BBE2-D062-D735-C1A7-243719541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1181" y="14910"/>
              <a:ext cx="790914" cy="902504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58213A4-A2BC-BE75-1E3D-A6D03F705E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63177" y="44835"/>
            <a:ext cx="929533" cy="88834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A232A8-1F39-44C5-5121-E7163149A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43038"/>
              </p:ext>
            </p:extLst>
          </p:nvPr>
        </p:nvGraphicFramePr>
        <p:xfrm>
          <a:off x="5783014" y="1156135"/>
          <a:ext cx="6096110" cy="36347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76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Bulgarian Naval Academy (NVNA)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email address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Responsabilities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Nedko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Dimitrov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6"/>
                        </a:rPr>
                        <a:t>n.dimitrov@nvna.eu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coordinator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Teodora Minkova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+mn-lt"/>
                        </a:rPr>
                        <a:t>teodora</a:t>
                      </a:r>
                      <a:r>
                        <a:rPr lang="en-GB" sz="100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7"/>
                        </a:rPr>
                        <a:t>t.minkova@naval-acad.bg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finance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383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Desislava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Zografova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8"/>
                        </a:rPr>
                        <a:t>d.zografova@nvna.eu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480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Veselin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Atanasov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9"/>
                        </a:rPr>
                        <a:t>atanasov@nvna.eu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Electronics"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Darin Peev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0"/>
                        </a:rPr>
                        <a:t>d.peev@nvna.eu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Electronics"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Jelyazko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Nikolov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1"/>
                        </a:rPr>
                        <a:t>j.nikolov@nvna.eu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Communications"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Georgi Markov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2"/>
                        </a:rPr>
                        <a:t>g.markov@nvna.eu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"Computer networks"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Nadezhda Vladimirova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3"/>
                        </a:rPr>
                        <a:t>n.vladimirova@nvna.eu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"Maritime Cyber Threats"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079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Lyuba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Gyurova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4"/>
                        </a:rPr>
                        <a:t>l.gyurova@nvna.eu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"Power plants"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565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Nedko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Dimitrov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16"/>
                        </a:rPr>
                        <a:t>n.dimitrov@nvna.eu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Sensors"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6337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Ivaylo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Mitishev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5"/>
                        </a:rPr>
                        <a:t>i.mitishev@naval-acad.bg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"Oceanography"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1633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Pavel Ivanov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6"/>
                        </a:rPr>
                        <a:t>p.ivanov@nvna.eu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"Naval Architecture"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869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Valeri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Stoyanov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7"/>
                        </a:rPr>
                        <a:t>v.stoyanov@nvna.eu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„Naval Leadership"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3940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Valentin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Vasilev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8"/>
                        </a:rPr>
                        <a:t>valentin.vasilev@nvna.eu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„Maritime Security"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807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Nikola Stoyanov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29"/>
                        </a:rPr>
                        <a:t>nikola.stoyanov@nvna.eu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„Maritime Security"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4986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Siyana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Lutzkanova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30"/>
                        </a:rPr>
                        <a:t>s.lutzkanova@nvna.eu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„CSDP"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280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Stanislava</a:t>
                      </a: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Stefanova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69A6"/>
                          </a:solidFill>
                          <a:effectLst/>
                          <a:latin typeface="+mn-lt"/>
                          <a:hlinkClick r:id="rId31"/>
                        </a:rPr>
                        <a:t>st.stefanova@nvna.eu</a:t>
                      </a:r>
                      <a:endParaRPr lang="en-GB" sz="100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Researcher  „Navy Perspectives on Gender"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5" y="1124744"/>
            <a:ext cx="12231180" cy="56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Major </a:t>
            </a:r>
            <a:r>
              <a:rPr lang="ro-RO" altLang="de-DE" sz="2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foreseen</a:t>
            </a:r>
            <a:r>
              <a:rPr lang="ro-RO" altLang="de-DE" sz="2799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ro-RO" altLang="de-DE" sz="2799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  <a:cs typeface="Arial" panose="020B0604020202020204" pitchFamily="34" charset="0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joint harmonized curriculum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8 STEM courses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learning and teaching materials, using modern and intelligent technologies;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4 HASS courses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learning and teaching materials,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centered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on EU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culture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values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8 s</a:t>
            </a:r>
            <a:r>
              <a:rPr lang="en-GB" sz="2599" dirty="0" err="1">
                <a:solidFill>
                  <a:srgbClr val="FF0000"/>
                </a:solidFill>
                <a:latin typeface="FreeSans"/>
              </a:rPr>
              <a:t>hort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 term students exchanges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to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organized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: 4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STEM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modules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x 16 students = 64 students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4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HASS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modules x 8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students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= 16 students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, total of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80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exchanged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5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transnational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meetings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to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be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conducted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;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endParaRPr lang="ro-RO" sz="2599" b="0" dirty="0">
              <a:solidFill>
                <a:prstClr val="black"/>
              </a:solidFill>
              <a:latin typeface="FreeSans"/>
            </a:endParaRPr>
          </a:p>
          <a:p>
            <a:pPr defTabSz="914126"/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3 public events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organized in each partner country, with at least 30 attendees/event;</a:t>
            </a:r>
          </a:p>
          <a:p>
            <a:pPr defTabSz="914126"/>
            <a:r>
              <a:rPr lang="en-GB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e-campus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will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implemented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with digital resources </a:t>
            </a:r>
            <a:r>
              <a:rPr lang="en-GB" sz="2599" b="0" dirty="0" err="1">
                <a:solidFill>
                  <a:prstClr val="black"/>
                </a:solidFill>
                <a:latin typeface="FreeSans"/>
              </a:rPr>
              <a:t>avaialble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 in EMILYO network 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(</a:t>
            </a:r>
            <a:r>
              <a:rPr lang="ro-RO" sz="2599" b="0" dirty="0">
                <a:solidFill>
                  <a:prstClr val="black"/>
                </a:solidFill>
                <a:latin typeface="FreeSans"/>
                <a:hlinkClick r:id="rId3"/>
              </a:rPr>
              <a:t>www.marplat.eu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)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by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all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599" b="0" dirty="0" err="1">
                <a:solidFill>
                  <a:prstClr val="black"/>
                </a:solidFill>
                <a:latin typeface="FreeSans"/>
              </a:rPr>
              <a:t>interested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BOEI;</a:t>
            </a:r>
          </a:p>
          <a:p>
            <a:pPr defTabSz="914126"/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599" dirty="0">
                <a:solidFill>
                  <a:srgbClr val="FF0000"/>
                </a:solidFill>
                <a:latin typeface="FreeSans"/>
              </a:rPr>
              <a:t>1 International Naval Semester implemented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harmonized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599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599" dirty="0" err="1">
                <a:solidFill>
                  <a:srgbClr val="FF0000"/>
                </a:solidFill>
                <a:latin typeface="FreeSans"/>
              </a:rPr>
              <a:t>resources</a:t>
            </a:r>
            <a:r>
              <a:rPr lang="en-GB" sz="2599" b="0" dirty="0">
                <a:solidFill>
                  <a:prstClr val="black"/>
                </a:solidFill>
                <a:latin typeface="FreeSans"/>
              </a:rPr>
              <a:t>.</a:t>
            </a:r>
            <a:r>
              <a:rPr lang="ro-RO" sz="2599" b="0" dirty="0">
                <a:solidFill>
                  <a:prstClr val="black"/>
                </a:solidFill>
                <a:latin typeface="FreeSans"/>
              </a:rPr>
              <a:t> </a:t>
            </a:r>
            <a:endParaRPr lang="ro-RO" altLang="de-DE" sz="2599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4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3" y="1052736"/>
            <a:ext cx="12148442" cy="6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Work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packages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-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brief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description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20191" y="1844824"/>
            <a:ext cx="12188825" cy="447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n°1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Project Management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 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42 000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n°2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-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„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Development of a harmonized International Naval Semester curriculum, using the intelligent technologies and innovative tools in NHEI-Navy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Military Higher Education Institutions, to enhance the STEM competences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112 540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n°3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Development of a European Security and Defence culture within the International Naval Semester framework, building the social competences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in NHEI-Navy Higher Education Institutions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58 620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Euro);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800"/>
              </a:spcAft>
            </a:pPr>
            <a:r>
              <a:rPr lang="en-GB" sz="2399" b="1" dirty="0">
                <a:solidFill>
                  <a:srgbClr val="FF0000"/>
                </a:solidFill>
                <a:latin typeface="FreeSans"/>
              </a:rPr>
              <a:t>Work package n°4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Building a teaching NHEI Network to enhance the implementation of the International Naval Semester using the STEM intelligent technologies</a:t>
            </a:r>
            <a:r>
              <a:rPr lang="ro-RO" sz="2399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i="1" dirty="0">
                <a:solidFill>
                  <a:srgbClr val="0000FF"/>
                </a:solidFill>
                <a:latin typeface="FreeSans"/>
              </a:rPr>
              <a:t>and innovative tools in Navy Higher Education in harmonization with the HASS European values</a:t>
            </a:r>
            <a:r>
              <a:rPr lang="ro-RO" sz="2399" i="1" dirty="0">
                <a:solidFill>
                  <a:prstClr val="black"/>
                </a:solidFill>
                <a:latin typeface="FreeSans"/>
              </a:rPr>
              <a:t>”</a:t>
            </a:r>
            <a:r>
              <a:rPr lang="en-GB" sz="2399" i="1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(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36 840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Euro).</a:t>
            </a:r>
            <a:endParaRPr lang="en-GB" sz="2399" dirty="0">
              <a:solidFill>
                <a:prstClr val="black"/>
              </a:solidFill>
              <a:latin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22212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47" y="1097420"/>
            <a:ext cx="12148442" cy="6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Project budget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allocated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for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work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799" dirty="0" err="1">
                <a:solidFill>
                  <a:srgbClr val="FF0000"/>
                </a:solidFill>
                <a:cs typeface="Arial" panose="020B0604020202020204" pitchFamily="34" charset="0"/>
              </a:rPr>
              <a:t>packages</a:t>
            </a:r>
            <a:r>
              <a:rPr lang="ro-RO" altLang="de-DE" sz="2799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8B394-8258-32E7-848A-171395A22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1" y="1843811"/>
            <a:ext cx="11991561" cy="2057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7F50A-31E8-D4D7-396F-53C23D3AF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" y="4077072"/>
            <a:ext cx="11991561" cy="267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3" y="980728"/>
            <a:ext cx="1214844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126"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Project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time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line –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Gantt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FF0000"/>
                </a:solidFill>
                <a:cs typeface="Arial" panose="020B0604020202020204" pitchFamily="34" charset="0"/>
              </a:rPr>
              <a:t>chart</a:t>
            </a:r>
            <a:r>
              <a:rPr lang="ro-RO" altLang="de-DE" sz="20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25213-3C27-7395-9646-B6D1F0BD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1412776"/>
            <a:ext cx="11665296" cy="54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72649" y="1272932"/>
            <a:ext cx="10630275" cy="529633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GB" sz="2400" b="1" dirty="0">
                <a:solidFill>
                  <a:srgbClr val="FF0000"/>
                </a:solidFill>
                <a:latin typeface="FreeSans"/>
              </a:rPr>
              <a:t>Work package n°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1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description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– </a:t>
            </a:r>
            <a:r>
              <a:rPr lang="ro-RO" sz="2400" b="1" dirty="0" err="1">
                <a:solidFill>
                  <a:srgbClr val="FF0000"/>
                </a:solidFill>
                <a:latin typeface="FreeSans"/>
              </a:rPr>
              <a:t>coordinator</a:t>
            </a:r>
            <a:r>
              <a:rPr lang="ro-RO" sz="2400" b="1" dirty="0">
                <a:solidFill>
                  <a:srgbClr val="FF0000"/>
                </a:solidFill>
                <a:latin typeface="FreeSans"/>
              </a:rPr>
              <a:t> Romanian Naval Academy</a:t>
            </a:r>
            <a:endParaRPr lang="en-US" altLang="de-DE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F44BD-CF13-B84E-0C0C-2BCA61F73278}"/>
              </a:ext>
            </a:extLst>
          </p:cNvPr>
          <p:cNvSpPr txBox="1"/>
          <p:nvPr/>
        </p:nvSpPr>
        <p:spPr>
          <a:xfrm>
            <a:off x="72649" y="2060848"/>
            <a:ext cx="12188825" cy="43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spcAft>
                <a:spcPts val="1200"/>
              </a:spcAft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→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Romanian Naval Academy as coordinator will be responsible for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P</a:t>
            </a:r>
            <a:r>
              <a:rPr lang="ro-RO" sz="2399" b="1" dirty="0" err="1">
                <a:solidFill>
                  <a:srgbClr val="FF0000"/>
                </a:solidFill>
                <a:latin typeface="FreeSans"/>
              </a:rPr>
              <a:t>roject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M</a:t>
            </a:r>
            <a:r>
              <a:rPr lang="ro-RO" sz="2399" b="1" dirty="0" err="1">
                <a:solidFill>
                  <a:srgbClr val="FF0000"/>
                </a:solidFill>
                <a:latin typeface="FreeSans"/>
              </a:rPr>
              <a:t>anagement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P</a:t>
            </a:r>
            <a:r>
              <a:rPr lang="ro-RO" sz="2399" b="1" dirty="0">
                <a:solidFill>
                  <a:srgbClr val="FF0000"/>
                </a:solidFill>
                <a:latin typeface="FreeSans"/>
              </a:rPr>
              <a:t>lan</a:t>
            </a:r>
            <a:r>
              <a:rPr lang="en-GB" sz="2399" b="1" dirty="0">
                <a:solidFill>
                  <a:srgbClr val="FF0000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elaboration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and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ro-RO" sz="2399" dirty="0" err="1">
                <a:solidFill>
                  <a:prstClr val="black"/>
                </a:solidFill>
                <a:latin typeface="FreeSans"/>
              </a:rPr>
              <a:t>implementation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and the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S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teering 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C</a:t>
            </a:r>
            <a:r>
              <a:rPr lang="en-GB" sz="2399" dirty="0" err="1">
                <a:solidFill>
                  <a:prstClr val="black"/>
                </a:solidFill>
                <a:latin typeface="FreeSans"/>
              </a:rPr>
              <a:t>ommittee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will be the authority to command and control all aspects of the PMP.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defTabSz="914126">
              <a:spcAft>
                <a:spcPts val="1200"/>
              </a:spcAft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→ PMP includes the following plans: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Human resource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management plan (HRMP)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Self - Evaluation Management Plan (SEMP)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Responsible: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Polish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Quality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management plan (QMP)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Schedule management plan (SMP)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r>
              <a:rPr lang="en-GB" sz="2399" b="1" i="1" dirty="0">
                <a:solidFill>
                  <a:srgbClr val="0000FF"/>
                </a:solidFill>
                <a:latin typeface="FreeSans"/>
              </a:rPr>
              <a:t>Monitoring management Plan (MMP)</a:t>
            </a:r>
            <a:r>
              <a:rPr lang="ro-RO" sz="2399" b="1" i="1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Bulgarian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, </a:t>
            </a:r>
            <a:endParaRPr lang="ro-RO" sz="2399" dirty="0">
              <a:solidFill>
                <a:prstClr val="black"/>
              </a:solidFill>
              <a:latin typeface="FreeSans"/>
            </a:endParaRPr>
          </a:p>
          <a:p>
            <a:pPr marL="342900" indent="-342900" defTabSz="914126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99" dirty="0">
                <a:solidFill>
                  <a:prstClr val="black"/>
                </a:solidFill>
                <a:latin typeface="FreeSans"/>
              </a:rPr>
              <a:t>Dissemination and exploitation plan (DEP),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Communications management plan (CMP), Risk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management plan (RMP)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– Responsible</a:t>
            </a:r>
            <a:r>
              <a:rPr lang="ro-RO" sz="2399" dirty="0">
                <a:solidFill>
                  <a:prstClr val="black"/>
                </a:solidFill>
                <a:latin typeface="FreeSans"/>
              </a:rPr>
              <a:t>: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 </a:t>
            </a:r>
            <a:r>
              <a:rPr lang="en-GB" sz="2399" b="1" dirty="0">
                <a:solidFill>
                  <a:srgbClr val="00CC00"/>
                </a:solidFill>
                <a:latin typeface="FreeSans"/>
              </a:rPr>
              <a:t>Italian Naval Academy</a:t>
            </a:r>
            <a:r>
              <a:rPr lang="en-GB" sz="2399" dirty="0">
                <a:solidFill>
                  <a:prstClr val="black"/>
                </a:solidFill>
                <a:latin typeface="Free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328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6952</TotalTime>
  <Words>4009</Words>
  <Application>Microsoft Office PowerPoint</Application>
  <PresentationFormat>Custom</PresentationFormat>
  <Paragraphs>434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CharterBT-Roman</vt:lpstr>
      <vt:lpstr>FreeSans</vt:lpstr>
      <vt:lpstr>Wingdings</vt:lpstr>
      <vt:lpstr>Project planning overview presentation</vt:lpstr>
      <vt:lpstr>Office Theme</vt:lpstr>
      <vt:lpstr>International Naval Semester Development Applying the Intelligent Technologies and the Innovative Tools in the European Navy Defense System – NAVY-INS-Tech https://www.anmb.ro/navy-ins-tech https://marplat.eu/course/view.php?id=62   Update – 15.02.2024</vt:lpstr>
      <vt:lpstr>PROJECT OUTLINES</vt:lpstr>
      <vt:lpstr>Project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partnership for supporting Blue Growth by enhancing Maritime Higher Education maritime cooperation framework on marine pollution and environment protection field</dc:title>
  <dc:creator>Microsoft account</dc:creator>
  <cp:lastModifiedBy>Catalin Popa</cp:lastModifiedBy>
  <cp:revision>410</cp:revision>
  <dcterms:created xsi:type="dcterms:W3CDTF">2020-09-22T22:56:04Z</dcterms:created>
  <dcterms:modified xsi:type="dcterms:W3CDTF">2024-02-16T15:08:11Z</dcterms:modified>
</cp:coreProperties>
</file>