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76" r:id="rId3"/>
    <p:sldId id="280" r:id="rId4"/>
    <p:sldId id="290" r:id="rId5"/>
    <p:sldId id="278" r:id="rId6"/>
    <p:sldId id="291" r:id="rId7"/>
    <p:sldId id="292" r:id="rId8"/>
    <p:sldId id="399" r:id="rId9"/>
    <p:sldId id="279" r:id="rId10"/>
    <p:sldId id="288" r:id="rId11"/>
    <p:sldId id="286" r:id="rId12"/>
    <p:sldId id="287" r:id="rId13"/>
    <p:sldId id="28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309B"/>
    <a:srgbClr val="01048A"/>
    <a:srgbClr val="55BCF8"/>
    <a:srgbClr val="199731"/>
    <a:srgbClr val="87ABDD"/>
    <a:srgbClr val="DCF4FD"/>
    <a:srgbClr val="DFE7F5"/>
    <a:srgbClr val="2B65F5"/>
    <a:srgbClr val="B3C6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il medi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A107856-5554-42FB-B03E-39F5DBC370BA}" styleName="Stil mediu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Stil mediu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940675A-B579-460E-94D1-54222C63F5DA}" styleName="Fără stil, grilă tabel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342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A12127-0BA1-461C-955F-6C765E93BDB9}" type="datetimeFigureOut">
              <a:rPr lang="en-GB" smtClean="0"/>
              <a:pPr/>
              <a:t>16/02/2024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CC49FF-ED0A-421A-BCA9-01746C9E0AD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9876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CC49FF-ED0A-421A-BCA9-01746C9E0ADD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23792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CC49FF-ED0A-421A-BCA9-01746C9E0ADD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39463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CC49FF-ED0A-421A-BCA9-01746C9E0ADD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79071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CC49FF-ED0A-421A-BCA9-01746C9E0ADD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17679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CC49FF-ED0A-421A-BCA9-01746C9E0ADD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24208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CC49FF-ED0A-421A-BCA9-01746C9E0ADD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48816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CC49FF-ED0A-421A-BCA9-01746C9E0ADD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44760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CC49FF-ED0A-421A-BCA9-01746C9E0ADD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08186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CC49FF-ED0A-421A-BCA9-01746C9E0AD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42187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CC7FB-972B-429E-9F6A-608770BAFB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0D8BEE-086D-48E7-855B-D87DFBB81A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B9D68D-4705-4847-A8AF-4418DF40E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932C-670A-4E44-B3F6-0BD080F0C010}" type="datetimeFigureOut">
              <a:rPr lang="en-GB" smtClean="0"/>
              <a:pPr/>
              <a:t>16/02/2024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5C7716-FE7A-4BC0-A016-250E42AA3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30510D-61E3-4338-B070-B8EE278E8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A5129-AEE9-4312-B1B2-AE89CF6F70A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1798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3C4D0-AE54-4BC4-A27E-1B7A4FC54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5BA549-B354-4E25-A6A5-A8503E9891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662C16-C456-40F4-9CB7-7B9EA5202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932C-670A-4E44-B3F6-0BD080F0C010}" type="datetimeFigureOut">
              <a:rPr lang="en-GB" smtClean="0"/>
              <a:pPr/>
              <a:t>16/02/2024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30C30B-44E8-4D8F-A418-73E13D28A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308071-B9E2-4823-9A2E-0A7506B50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A5129-AEE9-4312-B1B2-AE89CF6F70A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3268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329A915-95FB-4078-94E0-9B44B62BE0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476D0F-6120-4BFA-99EA-9AD7B76243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42C7FA-FCC0-435A-BFB3-48DCE25645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932C-670A-4E44-B3F6-0BD080F0C010}" type="datetimeFigureOut">
              <a:rPr lang="en-GB" smtClean="0"/>
              <a:pPr/>
              <a:t>16/02/2024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4C8CEB-4ADB-40B5-9F9C-09BFA31D7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D9CDA-B17B-4570-A9C8-77FCB1971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A5129-AEE9-4312-B1B2-AE89CF6F70A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7844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118C8-D799-4A10-9DAF-3CB05F910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543741-4591-4C21-A874-D507F5E124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F15D84-0A35-464A-85CA-D10AF9426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932C-670A-4E44-B3F6-0BD080F0C010}" type="datetimeFigureOut">
              <a:rPr lang="en-GB" smtClean="0"/>
              <a:pPr/>
              <a:t>16/02/2024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D0F377-98BB-4B21-A5DB-C6B144FBD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F76ADD-3616-46E0-BD7D-66FFBEA46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A5129-AEE9-4312-B1B2-AE89CF6F70A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9910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64FF9-DE39-4A13-8C10-686CC4706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483E5C-5A2D-4D27-821B-3175FE29FF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B66616-D045-4DEE-96C1-720AED6F2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932C-670A-4E44-B3F6-0BD080F0C010}" type="datetimeFigureOut">
              <a:rPr lang="en-GB" smtClean="0"/>
              <a:pPr/>
              <a:t>16/02/2024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1AF202-2260-435C-8CA4-9E524B300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45526F-C384-48D1-B0B0-844369801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A5129-AEE9-4312-B1B2-AE89CF6F70A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8831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82FBE-D765-4F33-98AB-E91C9FAAC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9ED402-1CBC-4B3B-AC74-C2263009C1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4752E5-9D67-4E90-B8B5-3A67194E02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73A147-7661-43C9-9782-3F2E85AEC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932C-670A-4E44-B3F6-0BD080F0C010}" type="datetimeFigureOut">
              <a:rPr lang="en-GB" smtClean="0"/>
              <a:pPr/>
              <a:t>16/02/2024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2B8AAC-735D-450D-8C11-ADE195104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2DD5A9-7BA0-456D-96BD-05950AF89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A5129-AEE9-4312-B1B2-AE89CF6F70A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6416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700D8-5884-4979-9A21-85D453238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D3F18A-281D-45C8-AC67-5D91C11EE0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B7B5D9-4AFA-4591-A5D3-0D565343B5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DA85C6-EBC7-4302-8247-B4F38754B3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02A30A-6A64-46AB-89B9-490596129A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E8CE632-A749-4ABF-9154-6DE0CC6A0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932C-670A-4E44-B3F6-0BD080F0C010}" type="datetimeFigureOut">
              <a:rPr lang="en-GB" smtClean="0"/>
              <a:pPr/>
              <a:t>16/02/2024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CBC6CF4-DB31-4920-B465-32BD4CD8B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6187BA9-A670-4748-B7D1-AEF3F1A79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A5129-AEE9-4312-B1B2-AE89CF6F70A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0907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20F91-E0C5-4FB0-8A25-0C2DF0D05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1480B5-B004-4ADE-9EED-13089A0E6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932C-670A-4E44-B3F6-0BD080F0C010}" type="datetimeFigureOut">
              <a:rPr lang="en-GB" smtClean="0"/>
              <a:pPr/>
              <a:t>16/02/2024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E26C0A-1103-44B1-9777-93A486EFB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3CCEE7-63B4-4F5B-8FAE-1098FEE72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A5129-AEE9-4312-B1B2-AE89CF6F70A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1664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F20013-EC92-405C-8E80-12C08FA29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932C-670A-4E44-B3F6-0BD080F0C010}" type="datetimeFigureOut">
              <a:rPr lang="en-GB" smtClean="0"/>
              <a:pPr/>
              <a:t>16/02/2024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131E12-3459-453A-B207-7B010D88C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C7D488-40DE-4BFA-8949-2242D05FA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A5129-AEE9-4312-B1B2-AE89CF6F70A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9881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9F49B-4AE1-4425-A040-8412B5807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4F39FF-8182-40D7-858E-287C19C3DA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B398D8-AF8E-4EC2-829F-FC19731B79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279435-B89A-4AD5-A5C2-8681751042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932C-670A-4E44-B3F6-0BD080F0C010}" type="datetimeFigureOut">
              <a:rPr lang="en-GB" smtClean="0"/>
              <a:pPr/>
              <a:t>16/02/2024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42A9A1-1611-4168-ABA3-19671C428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7AB192-51C2-47BD-8924-B57216847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A5129-AEE9-4312-B1B2-AE89CF6F70A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4604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BC2FD-77ED-44B3-9979-133BAC2A0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859BAF1-B81C-4CB6-83F5-346AD815E1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E3EB81-2E7C-4574-8BE3-AF38CAB407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37C5B3-A201-43EE-A0CB-899765193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932C-670A-4E44-B3F6-0BD080F0C010}" type="datetimeFigureOut">
              <a:rPr lang="en-GB" smtClean="0"/>
              <a:pPr/>
              <a:t>16/02/2024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004056-4E96-4370-A6E6-A1A19EBAA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09A5A3-4F4E-479F-9D92-34455A5E1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A5129-AEE9-4312-B1B2-AE89CF6F70A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9390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B6DB1FF-24CF-49B8-BB65-FE0C36932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71099F-0E56-4BE5-B05B-51DF76890A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AC0494-DF11-4B0E-A5D7-6DB8E75268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3C932C-670A-4E44-B3F6-0BD080F0C010}" type="datetimeFigureOut">
              <a:rPr lang="en-GB" smtClean="0"/>
              <a:pPr/>
              <a:t>16/02/2024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3C67C4-89A9-4F42-8938-4A4E422D94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B23A7A-206B-4C5C-AB2B-1F071783EB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5A5129-AEE9-4312-B1B2-AE89CF6F70A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3378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rplat.eu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emf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amentors.com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nmb.ro/navy-ins-tech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tif"/><Relationship Id="rId5" Type="http://schemas.openxmlformats.org/officeDocument/2006/relationships/image" Target="../media/image2.emf"/><Relationship Id="rId4" Type="http://schemas.openxmlformats.org/officeDocument/2006/relationships/hyperlink" Target="https://marplat.eu/course/view.php?id=62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rplat.eu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emf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2.emf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D4FEB8A3-FD5E-4157-B306-D83D5794FD3A}"/>
              </a:ext>
            </a:extLst>
          </p:cNvPr>
          <p:cNvSpPr txBox="1"/>
          <p:nvPr/>
        </p:nvSpPr>
        <p:spPr>
          <a:xfrm>
            <a:off x="7625857" y="5583384"/>
            <a:ext cx="35952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2400" b="1" dirty="0">
                <a:solidFill>
                  <a:srgbClr val="0000FF"/>
                </a:solidFill>
              </a:rPr>
              <a:t>Colonel Catalin </a:t>
            </a:r>
            <a:r>
              <a:rPr lang="en-US" sz="2400" b="1" dirty="0">
                <a:solidFill>
                  <a:srgbClr val="0000FF"/>
                </a:solidFill>
              </a:rPr>
              <a:t>POPA</a:t>
            </a:r>
            <a:endParaRPr lang="ro-RO" sz="2400" b="1" dirty="0">
              <a:solidFill>
                <a:srgbClr val="0000FF"/>
              </a:solidFill>
            </a:endParaRPr>
          </a:p>
          <a:p>
            <a:pPr algn="ctr"/>
            <a:r>
              <a:rPr lang="ro-RO" sz="2400" dirty="0" err="1">
                <a:solidFill>
                  <a:srgbClr val="0000FF"/>
                </a:solidFill>
              </a:rPr>
              <a:t>Associate</a:t>
            </a:r>
            <a:r>
              <a:rPr lang="ro-RO" sz="2400" dirty="0">
                <a:solidFill>
                  <a:srgbClr val="0000FF"/>
                </a:solidFill>
              </a:rPr>
              <a:t> </a:t>
            </a:r>
            <a:r>
              <a:rPr lang="ro-RO" sz="2400" dirty="0" err="1">
                <a:solidFill>
                  <a:srgbClr val="0000FF"/>
                </a:solidFill>
              </a:rPr>
              <a:t>Professor</a:t>
            </a:r>
            <a:r>
              <a:rPr lang="ro-RO" sz="2400" dirty="0">
                <a:solidFill>
                  <a:srgbClr val="0000FF"/>
                </a:solidFill>
              </a:rPr>
              <a:t>, </a:t>
            </a:r>
            <a:r>
              <a:rPr lang="ro-RO" sz="2400" dirty="0" err="1">
                <a:solidFill>
                  <a:srgbClr val="0000FF"/>
                </a:solidFill>
              </a:rPr>
              <a:t>PhD</a:t>
            </a:r>
            <a:endParaRPr lang="ro-RO" sz="2400" dirty="0">
              <a:solidFill>
                <a:srgbClr val="0000FF"/>
              </a:solidFill>
            </a:endParaRPr>
          </a:p>
          <a:p>
            <a:pPr algn="ctr"/>
            <a:r>
              <a:rPr lang="en-US" sz="2400" b="1" dirty="0">
                <a:solidFill>
                  <a:srgbClr val="FF0000"/>
                </a:solidFill>
              </a:rPr>
              <a:t>Chairperson LoD 11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1B1943D-EA36-D910-B276-C47C80EE1E95}"/>
              </a:ext>
            </a:extLst>
          </p:cNvPr>
          <p:cNvSpPr txBox="1"/>
          <p:nvPr/>
        </p:nvSpPr>
        <p:spPr>
          <a:xfrm>
            <a:off x="2935387" y="1103624"/>
            <a:ext cx="677983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sz="3200" b="1" dirty="0">
                <a:solidFill>
                  <a:srgbClr val="FF0000"/>
                </a:solidFill>
              </a:rPr>
              <a:t>61st </a:t>
            </a:r>
            <a:r>
              <a:rPr lang="en-US" sz="3200" b="1" dirty="0">
                <a:solidFill>
                  <a:srgbClr val="FF0000"/>
                </a:solidFill>
              </a:rPr>
              <a:t>IG Meeting, </a:t>
            </a:r>
            <a:r>
              <a:rPr lang="ro-RO" sz="3200" b="1" dirty="0" err="1">
                <a:solidFill>
                  <a:srgbClr val="FF0000"/>
                </a:solidFill>
              </a:rPr>
              <a:t>Bucharest</a:t>
            </a:r>
            <a:r>
              <a:rPr lang="en-US" sz="3200" b="1" dirty="0">
                <a:solidFill>
                  <a:srgbClr val="FF0000"/>
                </a:solidFill>
              </a:rPr>
              <a:t>, </a:t>
            </a:r>
            <a:r>
              <a:rPr lang="ro-RO" sz="3200" b="1" dirty="0">
                <a:solidFill>
                  <a:srgbClr val="FF0000"/>
                </a:solidFill>
              </a:rPr>
              <a:t>Romania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Dreptunghi: colțuri diagonale decupate 2">
            <a:extLst>
              <a:ext uri="{FF2B5EF4-FFF2-40B4-BE49-F238E27FC236}">
                <a16:creationId xmlns:a16="http://schemas.microsoft.com/office/drawing/2014/main" id="{26C9FF51-A132-3464-A399-4CCD077B9363}"/>
              </a:ext>
            </a:extLst>
          </p:cNvPr>
          <p:cNvSpPr/>
          <p:nvPr/>
        </p:nvSpPr>
        <p:spPr>
          <a:xfrm>
            <a:off x="504826" y="1688400"/>
            <a:ext cx="4821619" cy="397576"/>
          </a:xfrm>
          <a:prstGeom prst="snip2DiagRect">
            <a:avLst/>
          </a:prstGeom>
          <a:solidFill>
            <a:srgbClr val="DFE7F5">
              <a:alpha val="5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ct val="0"/>
              </a:spcAft>
            </a:pPr>
            <a:r>
              <a:rPr lang="en-US" altLang="de-DE" sz="3200" b="1" dirty="0">
                <a:solidFill>
                  <a:srgbClr val="2B65F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LoD 11 – participant BOEI</a:t>
            </a:r>
            <a:endParaRPr lang="ro-RO" altLang="de-DE" sz="3200" b="1" dirty="0">
              <a:solidFill>
                <a:srgbClr val="2B65F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Dreptunghi: colțuri diagonale decupate 12">
            <a:extLst>
              <a:ext uri="{FF2B5EF4-FFF2-40B4-BE49-F238E27FC236}">
                <a16:creationId xmlns:a16="http://schemas.microsoft.com/office/drawing/2014/main" id="{6232CE68-D399-C4A4-B229-12F75F59E976}"/>
              </a:ext>
            </a:extLst>
          </p:cNvPr>
          <p:cNvSpPr/>
          <p:nvPr/>
        </p:nvSpPr>
        <p:spPr>
          <a:xfrm>
            <a:off x="504825" y="2174174"/>
            <a:ext cx="4821619" cy="816675"/>
          </a:xfrm>
          <a:prstGeom prst="snip2DiagRect">
            <a:avLst/>
          </a:prstGeom>
          <a:solidFill>
            <a:srgbClr val="DFE7F5">
              <a:alpha val="5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o-RO" altLang="de-DE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 </a:t>
            </a:r>
            <a:r>
              <a:rPr lang="en-US" altLang="de-DE" sz="2800" dirty="0">
                <a:solidFill>
                  <a:srgbClr val="2B65F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participants</a:t>
            </a:r>
          </a:p>
          <a:p>
            <a:pPr marL="457200" indent="-457200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o-RO" altLang="de-DE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r>
              <a:rPr lang="en-US" altLang="de-DE" sz="2800" dirty="0">
                <a:solidFill>
                  <a:srgbClr val="2B65F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partners institutions</a:t>
            </a:r>
            <a:endParaRPr lang="ro-RO" altLang="de-DE" sz="2800" dirty="0">
              <a:solidFill>
                <a:srgbClr val="2B65F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Dreptunghi: colțuri diagonale decupate 16">
            <a:extLst>
              <a:ext uri="{FF2B5EF4-FFF2-40B4-BE49-F238E27FC236}">
                <a16:creationId xmlns:a16="http://schemas.microsoft.com/office/drawing/2014/main" id="{06B0C83A-255C-CE00-636F-F8C7A31D0AE7}"/>
              </a:ext>
            </a:extLst>
          </p:cNvPr>
          <p:cNvSpPr/>
          <p:nvPr/>
        </p:nvSpPr>
        <p:spPr>
          <a:xfrm>
            <a:off x="85726" y="3174299"/>
            <a:ext cx="7059916" cy="3238612"/>
          </a:xfrm>
          <a:prstGeom prst="snip2DiagRect">
            <a:avLst/>
          </a:prstGeom>
          <a:solidFill>
            <a:srgbClr val="DFE7F5">
              <a:alpha val="5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80975" indent="-180975">
              <a:spcAft>
                <a:spcPct val="0"/>
              </a:spcAft>
              <a:buFontTx/>
              <a:buChar char="-"/>
            </a:pPr>
            <a:r>
              <a:rPr lang="en-US" altLang="de-DE" sz="2400" b="1" dirty="0">
                <a:solidFill>
                  <a:srgbClr val="00309B"/>
                </a:solidFill>
              </a:rPr>
              <a:t>Romanian Naval Academy, </a:t>
            </a:r>
            <a:r>
              <a:rPr lang="en-US" altLang="de-DE" sz="2400" b="1" dirty="0">
                <a:solidFill>
                  <a:srgbClr val="C00000"/>
                </a:solidFill>
              </a:rPr>
              <a:t>Romania</a:t>
            </a:r>
            <a:r>
              <a:rPr lang="ro-RO" altLang="de-DE" sz="2400" b="1" dirty="0">
                <a:solidFill>
                  <a:srgbClr val="C00000"/>
                </a:solidFill>
              </a:rPr>
              <a:t> (2)</a:t>
            </a:r>
            <a:r>
              <a:rPr lang="en-US" altLang="de-DE" sz="2400" b="1" dirty="0">
                <a:solidFill>
                  <a:srgbClr val="00309B"/>
                </a:solidFill>
              </a:rPr>
              <a:t>;</a:t>
            </a:r>
            <a:endParaRPr lang="ro-RO" altLang="de-DE" sz="2400" b="1" dirty="0">
              <a:solidFill>
                <a:srgbClr val="00309B"/>
              </a:solidFill>
            </a:endParaRPr>
          </a:p>
          <a:p>
            <a:pPr marL="180975" indent="-180975">
              <a:spcAft>
                <a:spcPct val="0"/>
              </a:spcAft>
              <a:buFontTx/>
              <a:buChar char="-"/>
            </a:pPr>
            <a:r>
              <a:rPr lang="ro-RO" altLang="de-DE" sz="2400" b="1" dirty="0" err="1">
                <a:solidFill>
                  <a:srgbClr val="00309B"/>
                </a:solidFill>
              </a:rPr>
              <a:t>Polish</a:t>
            </a:r>
            <a:r>
              <a:rPr lang="ro-RO" altLang="de-DE" sz="2400" b="1" dirty="0">
                <a:solidFill>
                  <a:srgbClr val="00309B"/>
                </a:solidFill>
              </a:rPr>
              <a:t> Naval Academy</a:t>
            </a:r>
            <a:r>
              <a:rPr lang="en-US" altLang="de-DE" sz="2400" b="1" dirty="0">
                <a:solidFill>
                  <a:srgbClr val="00309B"/>
                </a:solidFill>
              </a:rPr>
              <a:t>, </a:t>
            </a:r>
            <a:r>
              <a:rPr lang="ro-RO" altLang="de-DE" sz="2400" b="1" dirty="0" err="1">
                <a:solidFill>
                  <a:srgbClr val="C00000"/>
                </a:solidFill>
              </a:rPr>
              <a:t>Poland</a:t>
            </a:r>
            <a:r>
              <a:rPr lang="ro-RO" altLang="de-DE" sz="2400" b="1" dirty="0">
                <a:solidFill>
                  <a:srgbClr val="C00000"/>
                </a:solidFill>
              </a:rPr>
              <a:t> (2)</a:t>
            </a:r>
            <a:r>
              <a:rPr lang="en-US" altLang="de-DE" sz="2400" b="1" dirty="0">
                <a:solidFill>
                  <a:srgbClr val="00309B"/>
                </a:solidFill>
              </a:rPr>
              <a:t>;</a:t>
            </a:r>
            <a:endParaRPr lang="ro-RO" altLang="de-DE" sz="2400" b="1" dirty="0">
              <a:solidFill>
                <a:srgbClr val="00309B"/>
              </a:solidFill>
            </a:endParaRPr>
          </a:p>
          <a:p>
            <a:pPr marL="180975" indent="-180975">
              <a:spcAft>
                <a:spcPct val="0"/>
              </a:spcAft>
              <a:buFontTx/>
              <a:buChar char="-"/>
            </a:pPr>
            <a:r>
              <a:rPr lang="en-US" altLang="de-DE" sz="2400" b="1" dirty="0">
                <a:solidFill>
                  <a:srgbClr val="00309B"/>
                </a:solidFill>
              </a:rPr>
              <a:t>“Nikola </a:t>
            </a:r>
            <a:r>
              <a:rPr lang="en-US" altLang="de-DE" sz="2400" b="1" dirty="0" err="1">
                <a:solidFill>
                  <a:srgbClr val="00309B"/>
                </a:solidFill>
              </a:rPr>
              <a:t>Vaptsarov</a:t>
            </a:r>
            <a:r>
              <a:rPr lang="en-US" altLang="de-DE" sz="2400" b="1" dirty="0">
                <a:solidFill>
                  <a:srgbClr val="00309B"/>
                </a:solidFill>
              </a:rPr>
              <a:t>” Naval Academy, </a:t>
            </a:r>
            <a:r>
              <a:rPr lang="en-US" altLang="de-DE" sz="2400" b="1" dirty="0">
                <a:solidFill>
                  <a:srgbClr val="C00000"/>
                </a:solidFill>
              </a:rPr>
              <a:t>Bulgaria</a:t>
            </a:r>
            <a:r>
              <a:rPr lang="ro-RO" altLang="de-DE" sz="2400" b="1" dirty="0">
                <a:solidFill>
                  <a:srgbClr val="C00000"/>
                </a:solidFill>
              </a:rPr>
              <a:t> (2)</a:t>
            </a:r>
            <a:r>
              <a:rPr lang="en-US" altLang="de-DE" sz="2400" b="1" dirty="0">
                <a:solidFill>
                  <a:srgbClr val="00309B"/>
                </a:solidFill>
              </a:rPr>
              <a:t>;</a:t>
            </a:r>
          </a:p>
          <a:p>
            <a:pPr marL="180975" indent="-180975">
              <a:spcAft>
                <a:spcPct val="0"/>
              </a:spcAft>
              <a:buFontTx/>
              <a:buChar char="-"/>
            </a:pPr>
            <a:r>
              <a:rPr lang="en-US" altLang="de-DE" sz="2400" b="1" dirty="0">
                <a:solidFill>
                  <a:srgbClr val="00309B"/>
                </a:solidFill>
              </a:rPr>
              <a:t>Italian Naval Academy, </a:t>
            </a:r>
            <a:r>
              <a:rPr lang="en-US" altLang="de-DE" sz="2400" b="1" dirty="0">
                <a:solidFill>
                  <a:srgbClr val="C00000"/>
                </a:solidFill>
              </a:rPr>
              <a:t>Italy</a:t>
            </a:r>
            <a:r>
              <a:rPr lang="ro-RO" altLang="de-DE" sz="2400" b="1" dirty="0">
                <a:solidFill>
                  <a:srgbClr val="C00000"/>
                </a:solidFill>
              </a:rPr>
              <a:t> (2)</a:t>
            </a:r>
            <a:r>
              <a:rPr lang="en-US" altLang="de-DE" sz="2400" b="1" dirty="0">
                <a:solidFill>
                  <a:srgbClr val="00309B"/>
                </a:solidFill>
              </a:rPr>
              <a:t>;</a:t>
            </a:r>
            <a:endParaRPr lang="ro-RO" altLang="de-DE" sz="2400" b="1" dirty="0">
              <a:solidFill>
                <a:srgbClr val="00309B"/>
              </a:solidFill>
            </a:endParaRPr>
          </a:p>
          <a:p>
            <a:pPr marL="180975" indent="-180975">
              <a:spcAft>
                <a:spcPct val="0"/>
              </a:spcAft>
              <a:buFontTx/>
              <a:buChar char="-"/>
            </a:pPr>
            <a:r>
              <a:rPr lang="ro-RO" altLang="de-DE" sz="2400" b="1" dirty="0" err="1">
                <a:solidFill>
                  <a:srgbClr val="00309B"/>
                </a:solidFill>
              </a:rPr>
              <a:t>Hellenic</a:t>
            </a:r>
            <a:r>
              <a:rPr lang="ro-RO" altLang="de-DE" sz="2400" b="1" dirty="0">
                <a:solidFill>
                  <a:srgbClr val="00309B"/>
                </a:solidFill>
              </a:rPr>
              <a:t> Naval Academy, </a:t>
            </a:r>
            <a:r>
              <a:rPr lang="ro-RO" altLang="de-DE" sz="2400" b="1" dirty="0" err="1">
                <a:solidFill>
                  <a:srgbClr val="C00000"/>
                </a:solidFill>
              </a:rPr>
              <a:t>Greece</a:t>
            </a:r>
            <a:r>
              <a:rPr lang="ro-RO" altLang="de-DE" sz="2400" b="1" dirty="0">
                <a:solidFill>
                  <a:srgbClr val="C00000"/>
                </a:solidFill>
              </a:rPr>
              <a:t> (2)</a:t>
            </a:r>
            <a:r>
              <a:rPr lang="en-US" altLang="de-DE" sz="2400" b="1" dirty="0">
                <a:solidFill>
                  <a:srgbClr val="00309B"/>
                </a:solidFill>
              </a:rPr>
              <a:t>;</a:t>
            </a:r>
            <a:endParaRPr lang="ro-RO" altLang="de-DE" sz="2400" b="1" dirty="0">
              <a:solidFill>
                <a:srgbClr val="00309B"/>
              </a:solidFill>
            </a:endParaRPr>
          </a:p>
          <a:p>
            <a:pPr marL="180975" indent="-180975">
              <a:spcAft>
                <a:spcPct val="0"/>
              </a:spcAft>
              <a:buFontTx/>
              <a:buChar char="-"/>
            </a:pPr>
            <a:r>
              <a:rPr lang="en-US" altLang="de-DE" sz="2400" b="1" dirty="0">
                <a:solidFill>
                  <a:srgbClr val="00309B"/>
                </a:solidFill>
              </a:rPr>
              <a:t>Spanish Naval Academy, </a:t>
            </a:r>
            <a:r>
              <a:rPr lang="en-US" altLang="de-DE" sz="2400" b="1" dirty="0">
                <a:solidFill>
                  <a:srgbClr val="C00000"/>
                </a:solidFill>
              </a:rPr>
              <a:t>Spain</a:t>
            </a:r>
            <a:r>
              <a:rPr lang="ro-RO" altLang="de-DE" sz="2400" b="1" dirty="0">
                <a:solidFill>
                  <a:srgbClr val="C00000"/>
                </a:solidFill>
              </a:rPr>
              <a:t> (1)</a:t>
            </a:r>
            <a:r>
              <a:rPr lang="ro-RO" altLang="de-DE" sz="2400" b="1" dirty="0">
                <a:solidFill>
                  <a:srgbClr val="00309B"/>
                </a:solidFill>
              </a:rPr>
              <a:t>;</a:t>
            </a:r>
          </a:p>
          <a:p>
            <a:pPr marL="180975" indent="-180975">
              <a:spcAft>
                <a:spcPct val="0"/>
              </a:spcAft>
              <a:buFontTx/>
              <a:buChar char="-"/>
            </a:pPr>
            <a:r>
              <a:rPr lang="en-US" altLang="de-DE" sz="2400" b="1" dirty="0">
                <a:solidFill>
                  <a:srgbClr val="00309B"/>
                </a:solidFill>
              </a:rPr>
              <a:t>National </a:t>
            </a:r>
            <a:r>
              <a:rPr lang="en-US" altLang="de-DE" sz="2400" b="1" dirty="0" err="1">
                <a:solidFill>
                  <a:srgbClr val="00309B"/>
                </a:solidFill>
              </a:rPr>
              <a:t>Defence</a:t>
            </a:r>
            <a:r>
              <a:rPr lang="en-US" altLang="de-DE" sz="2400" b="1" dirty="0">
                <a:solidFill>
                  <a:srgbClr val="00309B"/>
                </a:solidFill>
              </a:rPr>
              <a:t> Academy of Latvia,</a:t>
            </a:r>
            <a:r>
              <a:rPr lang="el-GR" altLang="de-DE" sz="2400" b="1" dirty="0">
                <a:solidFill>
                  <a:srgbClr val="00309B"/>
                </a:solidFill>
              </a:rPr>
              <a:t> </a:t>
            </a:r>
            <a:r>
              <a:rPr lang="en-US" altLang="de-DE" sz="2400" b="1" dirty="0">
                <a:solidFill>
                  <a:srgbClr val="C00000"/>
                </a:solidFill>
              </a:rPr>
              <a:t>Latvia</a:t>
            </a:r>
            <a:r>
              <a:rPr lang="ro-RO" altLang="de-DE" sz="2400" b="1" dirty="0">
                <a:solidFill>
                  <a:srgbClr val="C00000"/>
                </a:solidFill>
              </a:rPr>
              <a:t> (1)</a:t>
            </a:r>
            <a:r>
              <a:rPr lang="en-US" altLang="de-DE" sz="2400" b="1" dirty="0">
                <a:solidFill>
                  <a:srgbClr val="C00000"/>
                </a:solidFill>
              </a:rPr>
              <a:t>.</a:t>
            </a:r>
            <a:endParaRPr lang="en-US" altLang="de-DE" sz="2400" b="1" dirty="0">
              <a:solidFill>
                <a:srgbClr val="00309B"/>
              </a:solidFill>
            </a:endParaRPr>
          </a:p>
          <a:p>
            <a:pPr marL="180975" indent="-180975">
              <a:spcAft>
                <a:spcPct val="0"/>
              </a:spcAft>
              <a:buFontTx/>
              <a:buChar char="-"/>
            </a:pPr>
            <a:endParaRPr lang="en-US" altLang="de-DE" sz="2400" b="1" dirty="0">
              <a:solidFill>
                <a:srgbClr val="00309B"/>
              </a:solidFill>
            </a:endParaRPr>
          </a:p>
          <a:p>
            <a:pPr marL="180975" indent="-180975">
              <a:spcAft>
                <a:spcPct val="0"/>
              </a:spcAft>
              <a:buFontTx/>
              <a:buChar char="-"/>
            </a:pPr>
            <a:endParaRPr lang="en-US" altLang="de-DE" sz="2400" b="1" dirty="0">
              <a:solidFill>
                <a:srgbClr val="00309B"/>
              </a:solidFill>
            </a:endParaRPr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01067E86-CD2D-7126-8FD2-51F70E973E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88" y="248676"/>
            <a:ext cx="808994" cy="80043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CE71985-E5C5-27F3-CABB-A9AB813546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6950" y="2261737"/>
            <a:ext cx="4516535" cy="2862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1410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1">
            <a:extLst>
              <a:ext uri="{FF2B5EF4-FFF2-40B4-BE49-F238E27FC236}">
                <a16:creationId xmlns:a16="http://schemas.microsoft.com/office/drawing/2014/main" id="{25046A3A-F401-9013-2FCE-1F4E894673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94" y="1926602"/>
            <a:ext cx="12151606" cy="4886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Aft>
                <a:spcPts val="600"/>
              </a:spcAft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Aft>
                <a:spcPts val="60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Aft>
                <a:spcPts val="600"/>
              </a:spcAft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Aft>
                <a:spcPts val="600"/>
              </a:spcAft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Aft>
                <a:spcPct val="0"/>
              </a:spcAft>
              <a:buNone/>
            </a:pPr>
            <a:endParaRPr lang="en-US" altLang="de-DE" sz="800" dirty="0">
              <a:solidFill>
                <a:srgbClr val="0000FF"/>
              </a:solidFill>
            </a:endParaRPr>
          </a:p>
          <a:p>
            <a:pPr eaLnBrk="1" hangingPunct="1">
              <a:lnSpc>
                <a:spcPct val="150000"/>
              </a:lnSpc>
              <a:spcAft>
                <a:spcPct val="0"/>
              </a:spcAft>
              <a:buNone/>
            </a:pPr>
            <a:endParaRPr lang="en-US" altLang="de-DE" sz="800" dirty="0">
              <a:solidFill>
                <a:srgbClr val="7030A0"/>
              </a:solidFill>
            </a:endParaRPr>
          </a:p>
          <a:p>
            <a:pPr eaLnBrk="1" hangingPunct="1">
              <a:spcAft>
                <a:spcPct val="0"/>
              </a:spcAft>
              <a:buFontTx/>
              <a:buNone/>
            </a:pPr>
            <a:r>
              <a:rPr lang="en-US" altLang="de-DE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LoD</a:t>
            </a:r>
            <a:r>
              <a:rPr lang="en-US" altLang="de-D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11 – </a:t>
            </a:r>
            <a:r>
              <a:rPr lang="ro-RO" altLang="de-DE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Joint</a:t>
            </a:r>
            <a:r>
              <a:rPr lang="ro-RO" altLang="de-D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ro-RO" altLang="de-DE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project</a:t>
            </a:r>
            <a:r>
              <a:rPr lang="ro-RO" altLang="de-D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ro-RO" altLang="de-DE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will</a:t>
            </a:r>
            <a:r>
              <a:rPr lang="ro-RO" altLang="de-D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ro-RO" altLang="de-DE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be</a:t>
            </a:r>
            <a:r>
              <a:rPr lang="ro-RO" altLang="de-D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ro-RO" altLang="de-DE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prepared</a:t>
            </a:r>
            <a:r>
              <a:rPr lang="ro-RO" altLang="de-D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as </a:t>
            </a:r>
            <a:r>
              <a:rPr lang="ro-RO" altLang="de-DE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proposal</a:t>
            </a:r>
            <a:r>
              <a:rPr lang="ro-RO" altLang="de-D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ro-RO" altLang="de-DE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under</a:t>
            </a:r>
            <a:r>
              <a:rPr lang="ro-RO" altLang="de-D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altLang="de-D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RNA guidance</a:t>
            </a:r>
            <a:r>
              <a:rPr lang="ro-RO" altLang="de-D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, </a:t>
            </a:r>
            <a:r>
              <a:rPr lang="ro-RO" altLang="de-DE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by</a:t>
            </a:r>
            <a:r>
              <a:rPr lang="ro-RO" altLang="de-D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5 of </a:t>
            </a:r>
            <a:r>
              <a:rPr lang="ro-RO" altLang="de-DE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March</a:t>
            </a:r>
            <a:r>
              <a:rPr lang="ro-RO" altLang="de-D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2024:</a:t>
            </a:r>
          </a:p>
          <a:p>
            <a:pPr>
              <a:lnSpc>
                <a:spcPct val="150000"/>
              </a:lnSpc>
              <a:spcAft>
                <a:spcPct val="0"/>
              </a:spcAft>
              <a:buFontTx/>
              <a:buChar char="-"/>
            </a:pPr>
            <a:r>
              <a:rPr lang="en-GB" altLang="de-DE" sz="1400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GB" altLang="de-DE" sz="2000" dirty="0">
                <a:solidFill>
                  <a:srgbClr val="0000FF"/>
                </a:solidFill>
                <a:cs typeface="Arial" panose="020B0604020202020204" pitchFamily="34" charset="0"/>
              </a:rPr>
              <a:t>KA2</a:t>
            </a:r>
            <a:r>
              <a:rPr lang="ro-RO" altLang="de-DE" sz="2000" dirty="0">
                <a:solidFill>
                  <a:srgbClr val="0000FF"/>
                </a:solidFill>
                <a:cs typeface="Arial" panose="020B0604020202020204" pitchFamily="34" charset="0"/>
              </a:rPr>
              <a:t>26</a:t>
            </a:r>
            <a:r>
              <a:rPr lang="en-GB" altLang="de-DE" sz="2000" dirty="0">
                <a:solidFill>
                  <a:srgbClr val="0000FF"/>
                </a:solidFill>
                <a:cs typeface="Arial" panose="020B0604020202020204" pitchFamily="34" charset="0"/>
              </a:rPr>
              <a:t> –</a:t>
            </a:r>
            <a:r>
              <a:rPr lang="ro-RO" altLang="de-DE" sz="2000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GB" altLang="de-DE" sz="2000" u="sng" dirty="0">
                <a:solidFill>
                  <a:srgbClr val="0000FF"/>
                </a:solidFill>
                <a:cs typeface="Arial" panose="020B0604020202020204" pitchFamily="34" charset="0"/>
              </a:rPr>
              <a:t>”European Navy Training Network for Improving the C-VET Curriculum toward a joint European Security and Defence Culture valuing the Work-based Learning Tools and Smart Training Technologies”</a:t>
            </a:r>
            <a:r>
              <a:rPr lang="ro-RO" altLang="de-DE" sz="2000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ro-RO" altLang="de-DE" sz="2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– </a:t>
            </a:r>
            <a:r>
              <a:rPr lang="ro-RO" altLang="de-DE" sz="2000" dirty="0">
                <a:solidFill>
                  <a:srgbClr val="0030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”</a:t>
            </a:r>
            <a:r>
              <a:rPr lang="ro-RO" sz="2000" dirty="0">
                <a:solidFill>
                  <a:srgbClr val="0030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Arial" panose="020B0604020202020204" pitchFamily="34" charset="0"/>
              </a:rPr>
              <a:t>NAVY-</a:t>
            </a:r>
            <a:r>
              <a:rPr lang="ro-RO" sz="2000" dirty="0" err="1">
                <a:solidFill>
                  <a:srgbClr val="0030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Arial" panose="020B0604020202020204" pitchFamily="34" charset="0"/>
              </a:rPr>
              <a:t>Train</a:t>
            </a:r>
            <a:r>
              <a:rPr lang="ro-RO" sz="2000" dirty="0">
                <a:solidFill>
                  <a:srgbClr val="0030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Arial" panose="020B0604020202020204" pitchFamily="34" charset="0"/>
              </a:rPr>
              <a:t>”-</a:t>
            </a:r>
            <a:r>
              <a:rPr lang="ro-RO" sz="2000" b="1" dirty="0">
                <a:solidFill>
                  <a:srgbClr val="0030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altLang="de-DE" sz="2000" b="0" dirty="0">
                <a:solidFill>
                  <a:srgbClr val="0000FF"/>
                </a:solidFill>
                <a:cs typeface="Arial" panose="020B0604020202020204" pitchFamily="34" charset="0"/>
              </a:rPr>
              <a:t>(</a:t>
            </a:r>
            <a:r>
              <a:rPr lang="ro-RO" altLang="de-DE" sz="2000" b="0" dirty="0" err="1">
                <a:solidFill>
                  <a:srgbClr val="0000FF"/>
                </a:solidFill>
                <a:cs typeface="Arial" panose="020B0604020202020204" pitchFamily="34" charset="0"/>
              </a:rPr>
              <a:t>March</a:t>
            </a:r>
            <a:r>
              <a:rPr lang="en-GB" altLang="de-DE" sz="2000" b="0" dirty="0">
                <a:solidFill>
                  <a:srgbClr val="0000FF"/>
                </a:solidFill>
                <a:cs typeface="Arial" panose="020B0604020202020204" pitchFamily="34" charset="0"/>
              </a:rPr>
              <a:t> 2024)</a:t>
            </a:r>
            <a:r>
              <a:rPr lang="ro-RO" altLang="de-DE" sz="2000" b="0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de-DE" sz="2000" b="0" dirty="0">
                <a:solidFill>
                  <a:srgbClr val="0000FF"/>
                </a:solidFill>
                <a:cs typeface="Arial" panose="020B0604020202020204" pitchFamily="34" charset="0"/>
              </a:rPr>
              <a:t>–</a:t>
            </a:r>
            <a:r>
              <a:rPr lang="ro-RO" altLang="de-DE" sz="2000" b="0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de-DE" sz="2000" b="0" dirty="0">
                <a:solidFill>
                  <a:srgbClr val="0000FF"/>
                </a:solidFill>
                <a:cs typeface="Arial" panose="020B0604020202020204" pitchFamily="34" charset="0"/>
              </a:rPr>
              <a:t>the project application </a:t>
            </a:r>
            <a:r>
              <a:rPr lang="ro-RO" altLang="de-DE" sz="2000" b="0" dirty="0" err="1">
                <a:solidFill>
                  <a:srgbClr val="0000FF"/>
                </a:solidFill>
                <a:cs typeface="Arial" panose="020B0604020202020204" pitchFamily="34" charset="0"/>
              </a:rPr>
              <a:t>has</a:t>
            </a:r>
            <a:r>
              <a:rPr lang="ro-RO" altLang="de-DE" sz="2000" b="0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ro-RO" altLang="de-DE" sz="2000" b="0" dirty="0" err="1">
                <a:solidFill>
                  <a:srgbClr val="0000FF"/>
                </a:solidFill>
                <a:cs typeface="Arial" panose="020B0604020202020204" pitchFamily="34" charset="0"/>
              </a:rPr>
              <a:t>been</a:t>
            </a:r>
            <a:r>
              <a:rPr lang="ro-RO" altLang="de-DE" sz="2000" b="0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ro-RO" altLang="de-DE" sz="2000" b="0" dirty="0" err="1">
                <a:solidFill>
                  <a:srgbClr val="0000FF"/>
                </a:solidFill>
                <a:cs typeface="Arial" panose="020B0604020202020204" pitchFamily="34" charset="0"/>
              </a:rPr>
              <a:t>drafted</a:t>
            </a:r>
            <a:r>
              <a:rPr lang="ro-RO" altLang="de-DE" sz="2000" b="0" dirty="0">
                <a:solidFill>
                  <a:srgbClr val="0000FF"/>
                </a:solidFill>
                <a:cs typeface="Arial" panose="020B0604020202020204" pitchFamily="34" charset="0"/>
              </a:rPr>
              <a:t> in </a:t>
            </a:r>
            <a:r>
              <a:rPr lang="ro-RO" altLang="de-DE" sz="2000" b="0" dirty="0" err="1">
                <a:solidFill>
                  <a:srgbClr val="0000FF"/>
                </a:solidFill>
                <a:cs typeface="Arial" panose="020B0604020202020204" pitchFamily="34" charset="0"/>
              </a:rPr>
              <a:t>its</a:t>
            </a:r>
            <a:r>
              <a:rPr lang="ro-RO" altLang="de-DE" sz="2000" b="0" dirty="0">
                <a:solidFill>
                  <a:srgbClr val="0000FF"/>
                </a:solidFill>
                <a:cs typeface="Arial" panose="020B0604020202020204" pitchFamily="34" charset="0"/>
              </a:rPr>
              <a:t> major outlines (WP, </a:t>
            </a:r>
            <a:r>
              <a:rPr lang="ro-RO" altLang="de-DE" sz="2000" b="0" dirty="0" err="1">
                <a:solidFill>
                  <a:srgbClr val="0000FF"/>
                </a:solidFill>
                <a:cs typeface="Arial" panose="020B0604020202020204" pitchFamily="34" charset="0"/>
              </a:rPr>
              <a:t>activities</a:t>
            </a:r>
            <a:r>
              <a:rPr lang="ro-RO" altLang="de-DE" sz="2000" b="0" dirty="0">
                <a:solidFill>
                  <a:srgbClr val="0000FF"/>
                </a:solidFill>
                <a:cs typeface="Arial" panose="020B0604020202020204" pitchFamily="34" charset="0"/>
              </a:rPr>
              <a:t>, LLT, </a:t>
            </a:r>
            <a:r>
              <a:rPr lang="ro-RO" altLang="de-DE" sz="2000" b="0" dirty="0" err="1">
                <a:solidFill>
                  <a:srgbClr val="0000FF"/>
                </a:solidFill>
                <a:cs typeface="Arial" panose="020B0604020202020204" pitchFamily="34" charset="0"/>
              </a:rPr>
              <a:t>events</a:t>
            </a:r>
            <a:r>
              <a:rPr lang="ro-RO" altLang="de-DE" sz="2000" b="0" dirty="0">
                <a:solidFill>
                  <a:srgbClr val="0000FF"/>
                </a:solidFill>
                <a:cs typeface="Arial" panose="020B0604020202020204" pitchFamily="34" charset="0"/>
              </a:rPr>
              <a:t>, budget) – </a:t>
            </a:r>
            <a:r>
              <a:rPr lang="ro-RO" altLang="de-DE" sz="2000" dirty="0" err="1">
                <a:solidFill>
                  <a:srgbClr val="FF0000"/>
                </a:solidFill>
                <a:cs typeface="Arial" panose="020B0604020202020204" pitchFamily="34" charset="0"/>
              </a:rPr>
              <a:t>the</a:t>
            </a:r>
            <a:r>
              <a:rPr lang="ro-RO" altLang="de-DE" sz="20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ro-RO" altLang="de-DE" sz="2000" dirty="0" err="1">
                <a:solidFill>
                  <a:srgbClr val="FF0000"/>
                </a:solidFill>
                <a:cs typeface="Arial" panose="020B0604020202020204" pitchFamily="34" charset="0"/>
              </a:rPr>
              <a:t>partners</a:t>
            </a:r>
            <a:r>
              <a:rPr lang="ro-RO" altLang="de-DE" sz="20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ro-RO" altLang="de-DE" sz="2000" dirty="0" err="1">
                <a:solidFill>
                  <a:srgbClr val="FF0000"/>
                </a:solidFill>
                <a:cs typeface="Arial" panose="020B0604020202020204" pitchFamily="34" charset="0"/>
              </a:rPr>
              <a:t>were</a:t>
            </a:r>
            <a:r>
              <a:rPr lang="ro-RO" altLang="de-DE" sz="20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ro-RO" altLang="de-DE" sz="2000" dirty="0" err="1">
                <a:solidFill>
                  <a:srgbClr val="FF0000"/>
                </a:solidFill>
                <a:cs typeface="Arial" panose="020B0604020202020204" pitchFamily="34" charset="0"/>
              </a:rPr>
              <a:t>asked</a:t>
            </a:r>
            <a:r>
              <a:rPr lang="ro-RO" altLang="de-DE" sz="20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ro-RO" altLang="de-DE" sz="2000" dirty="0" err="1">
                <a:solidFill>
                  <a:srgbClr val="FF0000"/>
                </a:solidFill>
                <a:cs typeface="Arial" panose="020B0604020202020204" pitchFamily="34" charset="0"/>
              </a:rPr>
              <a:t>to</a:t>
            </a:r>
            <a:r>
              <a:rPr lang="ro-RO" altLang="de-DE" sz="20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ro-RO" altLang="de-DE" sz="2000" dirty="0" err="1">
                <a:solidFill>
                  <a:srgbClr val="FF0000"/>
                </a:solidFill>
                <a:cs typeface="Arial" panose="020B0604020202020204" pitchFamily="34" charset="0"/>
              </a:rPr>
              <a:t>express</a:t>
            </a:r>
            <a:r>
              <a:rPr lang="ro-RO" altLang="de-DE" sz="20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ro-RO" altLang="de-DE" sz="2000" dirty="0" err="1">
                <a:solidFill>
                  <a:srgbClr val="FF0000"/>
                </a:solidFill>
                <a:cs typeface="Arial" panose="020B0604020202020204" pitchFamily="34" charset="0"/>
              </a:rPr>
              <a:t>their</a:t>
            </a:r>
            <a:r>
              <a:rPr lang="ro-RO" altLang="de-DE" sz="20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ro-RO" altLang="de-DE" sz="2000" dirty="0" err="1">
                <a:solidFill>
                  <a:srgbClr val="FF0000"/>
                </a:solidFill>
                <a:cs typeface="Arial" panose="020B0604020202020204" pitchFamily="34" charset="0"/>
              </a:rPr>
              <a:t>willingness</a:t>
            </a:r>
            <a:r>
              <a:rPr lang="ro-RO" altLang="de-DE" sz="20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ro-RO" altLang="de-DE" sz="2000" dirty="0" err="1">
                <a:solidFill>
                  <a:srgbClr val="FF0000"/>
                </a:solidFill>
                <a:cs typeface="Arial" panose="020B0604020202020204" pitchFamily="34" charset="0"/>
              </a:rPr>
              <a:t>to</a:t>
            </a:r>
            <a:r>
              <a:rPr lang="ro-RO" altLang="de-DE" sz="2000" dirty="0">
                <a:solidFill>
                  <a:srgbClr val="FF0000"/>
                </a:solidFill>
                <a:cs typeface="Arial" panose="020B0604020202020204" pitchFamily="34" charset="0"/>
              </a:rPr>
              <a:t> participate in </a:t>
            </a:r>
            <a:r>
              <a:rPr lang="ro-RO" altLang="de-DE" sz="2000" dirty="0" err="1">
                <a:solidFill>
                  <a:srgbClr val="FF0000"/>
                </a:solidFill>
                <a:cs typeface="Arial" panose="020B0604020202020204" pitchFamily="34" charset="0"/>
              </a:rPr>
              <a:t>this</a:t>
            </a:r>
            <a:r>
              <a:rPr lang="ro-RO" altLang="de-DE" sz="20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ro-RO" altLang="de-DE" sz="2000" dirty="0" err="1">
                <a:solidFill>
                  <a:srgbClr val="FF0000"/>
                </a:solidFill>
                <a:cs typeface="Arial" panose="020B0604020202020204" pitchFamily="34" charset="0"/>
              </a:rPr>
              <a:t>intiative</a:t>
            </a:r>
            <a:r>
              <a:rPr lang="ro-RO" altLang="de-DE" sz="2000" b="0" dirty="0">
                <a:solidFill>
                  <a:srgbClr val="0000FF"/>
                </a:solidFill>
                <a:cs typeface="Arial" panose="020B0604020202020204" pitchFamily="34" charset="0"/>
              </a:rPr>
              <a:t>!!! (</a:t>
            </a:r>
            <a:r>
              <a:rPr lang="ro-RO" altLang="de-DE" sz="2000" b="0" dirty="0" err="1">
                <a:solidFill>
                  <a:srgbClr val="0000FF"/>
                </a:solidFill>
                <a:cs typeface="Arial" panose="020B0604020202020204" pitchFamily="34" charset="0"/>
              </a:rPr>
              <a:t>if</a:t>
            </a:r>
            <a:r>
              <a:rPr lang="ro-RO" altLang="de-DE" sz="2000" b="0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ro-RO" altLang="de-DE" sz="2000" b="0" dirty="0" err="1">
                <a:solidFill>
                  <a:srgbClr val="0000FF"/>
                </a:solidFill>
                <a:cs typeface="Arial" panose="020B0604020202020204" pitchFamily="34" charset="0"/>
              </a:rPr>
              <a:t>not</a:t>
            </a:r>
            <a:r>
              <a:rPr lang="ro-RO" altLang="de-DE" sz="2000" b="0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ro-RO" altLang="de-DE" sz="2000" b="0" dirty="0" err="1">
                <a:solidFill>
                  <a:srgbClr val="0000FF"/>
                </a:solidFill>
                <a:cs typeface="Arial" panose="020B0604020202020204" pitchFamily="34" charset="0"/>
              </a:rPr>
              <a:t>received</a:t>
            </a:r>
            <a:r>
              <a:rPr lang="ro-RO" altLang="de-DE" sz="2000" b="0" dirty="0">
                <a:solidFill>
                  <a:srgbClr val="0000FF"/>
                </a:solidFill>
                <a:cs typeface="Arial" panose="020B0604020202020204" pitchFamily="34" charset="0"/>
              </a:rPr>
              <a:t>, </a:t>
            </a:r>
            <a:r>
              <a:rPr lang="ro-RO" altLang="de-DE" sz="2000" b="0" dirty="0" err="1">
                <a:solidFill>
                  <a:srgbClr val="0000FF"/>
                </a:solidFill>
                <a:cs typeface="Arial" panose="020B0604020202020204" pitchFamily="34" charset="0"/>
              </a:rPr>
              <a:t>the</a:t>
            </a:r>
            <a:r>
              <a:rPr lang="ro-RO" altLang="de-DE" sz="2000" b="0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ro-RO" altLang="de-DE" sz="2000" b="0" dirty="0" err="1">
                <a:solidFill>
                  <a:srgbClr val="0000FF"/>
                </a:solidFill>
                <a:cs typeface="Arial" panose="020B0604020202020204" pitchFamily="34" charset="0"/>
              </a:rPr>
              <a:t>project</a:t>
            </a:r>
            <a:r>
              <a:rPr lang="ro-RO" altLang="de-DE" sz="2000" b="0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ro-RO" altLang="de-DE" sz="2000" b="0" dirty="0" err="1">
                <a:solidFill>
                  <a:srgbClr val="0000FF"/>
                </a:solidFill>
                <a:cs typeface="Arial" panose="020B0604020202020204" pitchFamily="34" charset="0"/>
              </a:rPr>
              <a:t>will</a:t>
            </a:r>
            <a:r>
              <a:rPr lang="ro-RO" altLang="de-DE" sz="2000" b="0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ro-RO" altLang="de-DE" sz="2000" b="0" dirty="0" err="1">
                <a:solidFill>
                  <a:srgbClr val="0000FF"/>
                </a:solidFill>
                <a:cs typeface="Arial" panose="020B0604020202020204" pitchFamily="34" charset="0"/>
              </a:rPr>
              <a:t>be</a:t>
            </a:r>
            <a:r>
              <a:rPr lang="ro-RO" altLang="de-DE" sz="2000" b="0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ro-RO" altLang="de-DE" sz="2000" b="0" dirty="0" err="1">
                <a:solidFill>
                  <a:srgbClr val="0000FF"/>
                </a:solidFill>
                <a:cs typeface="Arial" panose="020B0604020202020204" pitchFamily="34" charset="0"/>
              </a:rPr>
              <a:t>postponed</a:t>
            </a:r>
            <a:r>
              <a:rPr lang="ro-RO" altLang="de-DE" sz="2000" b="0">
                <a:solidFill>
                  <a:srgbClr val="0000FF"/>
                </a:solidFill>
                <a:cs typeface="Arial" panose="020B0604020202020204" pitchFamily="34" charset="0"/>
              </a:rPr>
              <a:t> for </a:t>
            </a:r>
            <a:r>
              <a:rPr lang="ro-RO" altLang="de-DE" sz="2000" b="0" dirty="0">
                <a:solidFill>
                  <a:srgbClr val="0000FF"/>
                </a:solidFill>
                <a:cs typeface="Arial" panose="020B0604020202020204" pitchFamily="34" charset="0"/>
              </a:rPr>
              <a:t>2025)</a:t>
            </a:r>
          </a:p>
          <a:p>
            <a:pPr>
              <a:lnSpc>
                <a:spcPct val="150000"/>
              </a:lnSpc>
              <a:spcAft>
                <a:spcPct val="0"/>
              </a:spcAft>
              <a:buNone/>
            </a:pPr>
            <a:r>
              <a:rPr lang="ro-RO" altLang="de-DE" sz="1800" i="1" u="sng" dirty="0">
                <a:cs typeface="Arial" panose="020B0604020202020204" pitchFamily="34" charset="0"/>
              </a:rPr>
              <a:t>Major </a:t>
            </a:r>
            <a:r>
              <a:rPr lang="ro-RO" altLang="de-DE" sz="1800" i="1" u="sng" dirty="0" err="1">
                <a:cs typeface="Arial" panose="020B0604020202020204" pitchFamily="34" charset="0"/>
              </a:rPr>
              <a:t>foreseen</a:t>
            </a:r>
            <a:r>
              <a:rPr lang="ro-RO" altLang="de-DE" sz="1800" i="1" u="sng" dirty="0">
                <a:cs typeface="Arial" panose="020B0604020202020204" pitchFamily="34" charset="0"/>
              </a:rPr>
              <a:t> </a:t>
            </a:r>
            <a:r>
              <a:rPr lang="ro-RO" altLang="de-DE" sz="1800" i="1" u="sng" dirty="0" err="1">
                <a:cs typeface="Arial" panose="020B0604020202020204" pitchFamily="34" charset="0"/>
              </a:rPr>
              <a:t>results</a:t>
            </a:r>
            <a:r>
              <a:rPr lang="ro-RO" altLang="de-DE" sz="1800" i="1" dirty="0">
                <a:cs typeface="Arial" panose="020B0604020202020204" pitchFamily="34" charset="0"/>
              </a:rPr>
              <a:t>: </a:t>
            </a:r>
            <a:r>
              <a:rPr lang="ro-RO" altLang="de-DE" sz="1800" b="0" i="1" dirty="0" err="1">
                <a:cs typeface="Arial" panose="020B0604020202020204" pitchFamily="34" charset="0"/>
              </a:rPr>
              <a:t>the</a:t>
            </a:r>
            <a:r>
              <a:rPr lang="ro-RO" altLang="de-DE" sz="1800" b="0" i="1" dirty="0">
                <a:cs typeface="Arial" panose="020B0604020202020204" pitchFamily="34" charset="0"/>
              </a:rPr>
              <a:t> curriculum for </a:t>
            </a:r>
            <a:r>
              <a:rPr lang="ro-RO" altLang="de-DE" sz="1800" b="0" i="1" dirty="0" err="1">
                <a:cs typeface="Arial" panose="020B0604020202020204" pitchFamily="34" charset="0"/>
              </a:rPr>
              <a:t>Navy</a:t>
            </a:r>
            <a:r>
              <a:rPr lang="ro-RO" altLang="de-DE" sz="1800" b="0" i="1" dirty="0">
                <a:cs typeface="Arial" panose="020B0604020202020204" pitchFamily="34" charset="0"/>
              </a:rPr>
              <a:t> training </a:t>
            </a:r>
            <a:r>
              <a:rPr lang="ro-RO" altLang="de-DE" sz="1800" b="0" i="1" dirty="0" err="1">
                <a:cs typeface="Arial" panose="020B0604020202020204" pitchFamily="34" charset="0"/>
              </a:rPr>
              <a:t>programs</a:t>
            </a:r>
            <a:r>
              <a:rPr lang="ro-RO" altLang="de-DE" sz="1800" b="0" i="1" dirty="0">
                <a:cs typeface="Arial" panose="020B0604020202020204" pitchFamily="34" charset="0"/>
              </a:rPr>
              <a:t> </a:t>
            </a:r>
            <a:r>
              <a:rPr lang="ro-RO" altLang="de-DE" sz="1800" b="0" i="1" dirty="0" err="1">
                <a:cs typeface="Arial" panose="020B0604020202020204" pitchFamily="34" charset="0"/>
              </a:rPr>
              <a:t>to</a:t>
            </a:r>
            <a:r>
              <a:rPr lang="ro-RO" altLang="de-DE" sz="1800" b="0" i="1" dirty="0">
                <a:cs typeface="Arial" panose="020B0604020202020204" pitchFamily="34" charset="0"/>
              </a:rPr>
              <a:t> </a:t>
            </a:r>
            <a:r>
              <a:rPr lang="ro-RO" altLang="de-DE" sz="1800" b="0" i="1" dirty="0" err="1">
                <a:cs typeface="Arial" panose="020B0604020202020204" pitchFamily="34" charset="0"/>
              </a:rPr>
              <a:t>be</a:t>
            </a:r>
            <a:r>
              <a:rPr lang="ro-RO" altLang="de-DE" sz="1800" b="0" i="1" dirty="0">
                <a:cs typeface="Arial" panose="020B0604020202020204" pitchFamily="34" charset="0"/>
              </a:rPr>
              <a:t> </a:t>
            </a:r>
            <a:r>
              <a:rPr lang="ro-RO" altLang="de-DE" sz="1800" b="0" i="1" dirty="0" err="1">
                <a:cs typeface="Arial" panose="020B0604020202020204" pitchFamily="34" charset="0"/>
              </a:rPr>
              <a:t>harmonized</a:t>
            </a:r>
            <a:r>
              <a:rPr lang="ro-RO" altLang="de-DE" sz="1800" b="0" i="1" dirty="0">
                <a:cs typeface="Arial" panose="020B0604020202020204" pitchFamily="34" charset="0"/>
              </a:rPr>
              <a:t>, 8 training </a:t>
            </a:r>
            <a:r>
              <a:rPr lang="ro-RO" altLang="de-DE" sz="1800" b="0" i="1" dirty="0" err="1">
                <a:cs typeface="Arial" panose="020B0604020202020204" pitchFamily="34" charset="0"/>
              </a:rPr>
              <a:t>modules</a:t>
            </a:r>
            <a:r>
              <a:rPr lang="ro-RO" altLang="de-DE" sz="1800" b="0" i="1" dirty="0">
                <a:cs typeface="Arial" panose="020B0604020202020204" pitchFamily="34" charset="0"/>
              </a:rPr>
              <a:t> </a:t>
            </a:r>
            <a:r>
              <a:rPr lang="ro-RO" altLang="de-DE" sz="1800" b="0" i="1" dirty="0" err="1">
                <a:cs typeface="Arial" panose="020B0604020202020204" pitchFamily="34" charset="0"/>
              </a:rPr>
              <a:t>to</a:t>
            </a:r>
            <a:r>
              <a:rPr lang="ro-RO" altLang="de-DE" sz="1800" b="0" i="1" dirty="0">
                <a:cs typeface="Arial" panose="020B0604020202020204" pitchFamily="34" charset="0"/>
              </a:rPr>
              <a:t> </a:t>
            </a:r>
            <a:r>
              <a:rPr lang="ro-RO" altLang="de-DE" sz="1800" b="0" i="1" dirty="0" err="1">
                <a:cs typeface="Arial" panose="020B0604020202020204" pitchFamily="34" charset="0"/>
              </a:rPr>
              <a:t>be</a:t>
            </a:r>
            <a:r>
              <a:rPr lang="ro-RO" altLang="de-DE" sz="1800" b="0" i="1" dirty="0">
                <a:cs typeface="Arial" panose="020B0604020202020204" pitchFamily="34" charset="0"/>
              </a:rPr>
              <a:t> </a:t>
            </a:r>
            <a:r>
              <a:rPr lang="ro-RO" altLang="de-DE" sz="1800" b="0" i="1" dirty="0" err="1">
                <a:cs typeface="Arial" panose="020B0604020202020204" pitchFamily="34" charset="0"/>
              </a:rPr>
              <a:t>harmonized</a:t>
            </a:r>
            <a:r>
              <a:rPr lang="ro-RO" altLang="de-DE" sz="1800" b="0" i="1" dirty="0">
                <a:cs typeface="Arial" panose="020B0604020202020204" pitchFamily="34" charset="0"/>
              </a:rPr>
              <a:t>, 6 </a:t>
            </a:r>
            <a:r>
              <a:rPr lang="ro-RO" altLang="de-DE" sz="1800" b="0" i="1" dirty="0" err="1">
                <a:cs typeface="Arial" panose="020B0604020202020204" pitchFamily="34" charset="0"/>
              </a:rPr>
              <a:t>programs</a:t>
            </a:r>
            <a:r>
              <a:rPr lang="ro-RO" altLang="de-DE" sz="1800" b="0" i="1" dirty="0">
                <a:cs typeface="Arial" panose="020B0604020202020204" pitchFamily="34" charset="0"/>
              </a:rPr>
              <a:t> </a:t>
            </a:r>
            <a:r>
              <a:rPr lang="ro-RO" altLang="de-DE" sz="1800" b="0" i="1" dirty="0" err="1">
                <a:cs typeface="Arial" panose="020B0604020202020204" pitchFamily="34" charset="0"/>
              </a:rPr>
              <a:t>to</a:t>
            </a:r>
            <a:r>
              <a:rPr lang="ro-RO" altLang="de-DE" sz="1800" b="0" i="1" dirty="0">
                <a:cs typeface="Arial" panose="020B0604020202020204" pitchFamily="34" charset="0"/>
              </a:rPr>
              <a:t> </a:t>
            </a:r>
            <a:r>
              <a:rPr lang="ro-RO" altLang="de-DE" sz="1800" b="0" i="1" dirty="0" err="1">
                <a:cs typeface="Arial" panose="020B0604020202020204" pitchFamily="34" charset="0"/>
              </a:rPr>
              <a:t>be</a:t>
            </a:r>
            <a:r>
              <a:rPr lang="ro-RO" altLang="de-DE" sz="1800" b="0" i="1" dirty="0">
                <a:cs typeface="Arial" panose="020B0604020202020204" pitchFamily="34" charset="0"/>
              </a:rPr>
              <a:t> </a:t>
            </a:r>
            <a:r>
              <a:rPr lang="ro-RO" altLang="de-DE" sz="1800" b="0" i="1" dirty="0" err="1">
                <a:cs typeface="Arial" panose="020B0604020202020204" pitchFamily="34" charset="0"/>
              </a:rPr>
              <a:t>jointly</a:t>
            </a:r>
            <a:r>
              <a:rPr lang="ro-RO" altLang="de-DE" sz="1800" b="0" i="1" dirty="0">
                <a:cs typeface="Arial" panose="020B0604020202020204" pitchFamily="34" charset="0"/>
              </a:rPr>
              <a:t> </a:t>
            </a:r>
            <a:r>
              <a:rPr lang="ro-RO" altLang="de-DE" sz="1800" b="0" i="1" dirty="0" err="1">
                <a:cs typeface="Arial" panose="020B0604020202020204" pitchFamily="34" charset="0"/>
              </a:rPr>
              <a:t>conducted</a:t>
            </a:r>
            <a:r>
              <a:rPr lang="ro-RO" altLang="de-DE" sz="1800" b="0" i="1" dirty="0"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  <a:spcAft>
                <a:spcPct val="0"/>
              </a:spcAft>
              <a:buNone/>
            </a:pPr>
            <a:endParaRPr lang="ro-RO" altLang="de-DE" sz="2400" dirty="0">
              <a:solidFill>
                <a:srgbClr val="7030A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15585F-A2E1-FCB5-2B7B-83782DC012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88" y="248676"/>
            <a:ext cx="808994" cy="80043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Dreptunghi: colțuri diagonale decupate 3">
            <a:extLst>
              <a:ext uri="{FF2B5EF4-FFF2-40B4-BE49-F238E27FC236}">
                <a16:creationId xmlns:a16="http://schemas.microsoft.com/office/drawing/2014/main" id="{77C5673E-8BCC-1C79-A43E-2F3CA0B2615A}"/>
              </a:ext>
            </a:extLst>
          </p:cNvPr>
          <p:cNvSpPr/>
          <p:nvPr/>
        </p:nvSpPr>
        <p:spPr>
          <a:xfrm>
            <a:off x="333829" y="1166793"/>
            <a:ext cx="9368971" cy="529771"/>
          </a:xfrm>
          <a:prstGeom prst="snip2DiagRect">
            <a:avLst/>
          </a:prstGeom>
          <a:solidFill>
            <a:srgbClr val="DFE7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de-DE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LoD 11 – Future projects for INS to be applied </a:t>
            </a:r>
            <a:r>
              <a:rPr lang="ro-RO" altLang="de-DE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</a:t>
            </a:r>
            <a:r>
              <a:rPr lang="en-US" altLang="de-DE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de-DE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13173637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1">
            <a:extLst>
              <a:ext uri="{FF2B5EF4-FFF2-40B4-BE49-F238E27FC236}">
                <a16:creationId xmlns:a16="http://schemas.microsoft.com/office/drawing/2014/main" id="{25046A3A-F401-9013-2FCE-1F4E894673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288" y="3703663"/>
            <a:ext cx="11915775" cy="270843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Aft>
                <a:spcPts val="600"/>
              </a:spcAft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Aft>
                <a:spcPts val="60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Aft>
                <a:spcPts val="600"/>
              </a:spcAft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Aft>
                <a:spcPts val="600"/>
              </a:spcAft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Aft>
                <a:spcPts val="1200"/>
              </a:spcAft>
              <a:buNone/>
            </a:pPr>
            <a:r>
              <a:rPr lang="ro-RO" altLang="de-DE" sz="1800" dirty="0">
                <a:solidFill>
                  <a:srgbClr val="7030A0"/>
                </a:solidFill>
                <a:highlight>
                  <a:srgbClr val="00FFFF"/>
                </a:highlight>
              </a:rPr>
              <a:t>- </a:t>
            </a:r>
            <a:r>
              <a:rPr lang="ro-RO" altLang="de-DE" sz="1800" dirty="0">
                <a:solidFill>
                  <a:srgbClr val="0000FF"/>
                </a:solidFill>
                <a:highlight>
                  <a:srgbClr val="00FFFF"/>
                </a:highlight>
              </a:rPr>
              <a:t>10 </a:t>
            </a:r>
            <a:r>
              <a:rPr lang="ro-RO" altLang="de-DE" sz="1800" dirty="0" err="1">
                <a:solidFill>
                  <a:srgbClr val="0000FF"/>
                </a:solidFill>
                <a:highlight>
                  <a:srgbClr val="00FFFF"/>
                </a:highlight>
              </a:rPr>
              <a:t>course</a:t>
            </a:r>
            <a:r>
              <a:rPr lang="ro-RO" altLang="de-DE" sz="1800" dirty="0">
                <a:solidFill>
                  <a:srgbClr val="0000FF"/>
                </a:solidFill>
                <a:highlight>
                  <a:srgbClr val="00FFFF"/>
                </a:highlight>
              </a:rPr>
              <a:t> curriculum </a:t>
            </a:r>
            <a:r>
              <a:rPr lang="ro-RO" altLang="de-DE" sz="1800" dirty="0" err="1">
                <a:solidFill>
                  <a:srgbClr val="0000FF"/>
                </a:solidFill>
                <a:highlight>
                  <a:srgbClr val="00FFFF"/>
                </a:highlight>
              </a:rPr>
              <a:t>have</a:t>
            </a:r>
            <a:r>
              <a:rPr lang="ro-RO" altLang="de-DE" sz="1800" dirty="0">
                <a:solidFill>
                  <a:srgbClr val="0000FF"/>
                </a:solidFill>
                <a:highlight>
                  <a:srgbClr val="00FFFF"/>
                </a:highlight>
              </a:rPr>
              <a:t> </a:t>
            </a:r>
            <a:r>
              <a:rPr lang="ro-RO" altLang="de-DE" sz="1800" dirty="0" err="1">
                <a:solidFill>
                  <a:srgbClr val="0000FF"/>
                </a:solidFill>
                <a:highlight>
                  <a:srgbClr val="00FFFF"/>
                </a:highlight>
              </a:rPr>
              <a:t>been</a:t>
            </a:r>
            <a:r>
              <a:rPr lang="ro-RO" altLang="de-DE" sz="1800" dirty="0">
                <a:solidFill>
                  <a:srgbClr val="0000FF"/>
                </a:solidFill>
                <a:highlight>
                  <a:srgbClr val="00FFFF"/>
                </a:highlight>
              </a:rPr>
              <a:t> </a:t>
            </a:r>
            <a:r>
              <a:rPr lang="ro-RO" altLang="de-DE" sz="1800" dirty="0" err="1">
                <a:solidFill>
                  <a:srgbClr val="0000FF"/>
                </a:solidFill>
                <a:highlight>
                  <a:srgbClr val="00FFFF"/>
                </a:highlight>
              </a:rPr>
              <a:t>harmonized</a:t>
            </a:r>
            <a:r>
              <a:rPr lang="ro-RO" altLang="de-DE" sz="1800" dirty="0">
                <a:solidFill>
                  <a:srgbClr val="7030A0"/>
                </a:solidFill>
              </a:rPr>
              <a:t>: </a:t>
            </a:r>
            <a:r>
              <a:rPr lang="ro-RO" altLang="de-DE" sz="1600" b="0" i="1" dirty="0" err="1">
                <a:solidFill>
                  <a:srgbClr val="01048A"/>
                </a:solidFill>
              </a:rPr>
              <a:t>Ship</a:t>
            </a:r>
            <a:r>
              <a:rPr lang="ro-RO" altLang="de-DE" sz="1600" b="0" i="1" dirty="0">
                <a:solidFill>
                  <a:srgbClr val="01048A"/>
                </a:solidFill>
              </a:rPr>
              <a:t> </a:t>
            </a:r>
            <a:r>
              <a:rPr lang="ro-RO" altLang="de-DE" sz="1600" b="0" i="1" dirty="0" err="1">
                <a:solidFill>
                  <a:srgbClr val="01048A"/>
                </a:solidFill>
              </a:rPr>
              <a:t>Handling</a:t>
            </a:r>
            <a:r>
              <a:rPr lang="ro-RO" altLang="de-DE" sz="1600" b="0" i="1" dirty="0">
                <a:solidFill>
                  <a:srgbClr val="01048A"/>
                </a:solidFill>
              </a:rPr>
              <a:t> </a:t>
            </a:r>
            <a:r>
              <a:rPr lang="ro-RO" altLang="de-DE" sz="1600" b="0" i="1" dirty="0" err="1">
                <a:solidFill>
                  <a:srgbClr val="01048A"/>
                </a:solidFill>
              </a:rPr>
              <a:t>and</a:t>
            </a:r>
            <a:r>
              <a:rPr lang="ro-RO" altLang="de-DE" sz="1600" b="0" i="1" dirty="0">
                <a:solidFill>
                  <a:srgbClr val="01048A"/>
                </a:solidFill>
              </a:rPr>
              <a:t> </a:t>
            </a:r>
            <a:r>
              <a:rPr lang="ro-RO" altLang="de-DE" sz="1600" b="0" i="1" dirty="0" err="1">
                <a:solidFill>
                  <a:srgbClr val="01048A"/>
                </a:solidFill>
              </a:rPr>
              <a:t>Manoeuvring</a:t>
            </a:r>
            <a:r>
              <a:rPr lang="ro-RO" altLang="de-DE" sz="1600" b="0" i="1" dirty="0">
                <a:solidFill>
                  <a:srgbClr val="01048A"/>
                </a:solidFill>
              </a:rPr>
              <a:t>, Cargo </a:t>
            </a:r>
            <a:r>
              <a:rPr lang="ro-RO" altLang="de-DE" sz="1600" b="0" i="1" dirty="0" err="1">
                <a:solidFill>
                  <a:srgbClr val="01048A"/>
                </a:solidFill>
              </a:rPr>
              <a:t>handling</a:t>
            </a:r>
            <a:r>
              <a:rPr lang="ro-RO" altLang="de-DE" sz="1600" b="0" i="1" dirty="0">
                <a:solidFill>
                  <a:srgbClr val="01048A"/>
                </a:solidFill>
              </a:rPr>
              <a:t>, </a:t>
            </a:r>
            <a:r>
              <a:rPr lang="ro-RO" altLang="de-DE" sz="1600" b="0" i="1" dirty="0" err="1">
                <a:solidFill>
                  <a:srgbClr val="01048A"/>
                </a:solidFill>
              </a:rPr>
              <a:t>Navigational</a:t>
            </a:r>
            <a:r>
              <a:rPr lang="ro-RO" altLang="de-DE" sz="1600" b="0" i="1" dirty="0">
                <a:solidFill>
                  <a:srgbClr val="01048A"/>
                </a:solidFill>
              </a:rPr>
              <a:t> </a:t>
            </a:r>
            <a:r>
              <a:rPr lang="ro-RO" altLang="de-DE" sz="1600" b="0" i="1" dirty="0" err="1">
                <a:solidFill>
                  <a:srgbClr val="01048A"/>
                </a:solidFill>
              </a:rPr>
              <a:t>Watchkeeping</a:t>
            </a:r>
            <a:r>
              <a:rPr lang="ro-RO" altLang="de-DE" sz="1600" b="0" i="1" dirty="0">
                <a:solidFill>
                  <a:srgbClr val="01048A"/>
                </a:solidFill>
              </a:rPr>
              <a:t>, </a:t>
            </a:r>
            <a:r>
              <a:rPr lang="ro-RO" altLang="de-DE" sz="1600" b="0" i="1" dirty="0" err="1">
                <a:solidFill>
                  <a:srgbClr val="01048A"/>
                </a:solidFill>
              </a:rPr>
              <a:t>Engine</a:t>
            </a:r>
            <a:r>
              <a:rPr lang="ro-RO" altLang="de-DE" sz="1600" b="0" i="1" dirty="0">
                <a:solidFill>
                  <a:srgbClr val="01048A"/>
                </a:solidFill>
              </a:rPr>
              <a:t> Room </a:t>
            </a:r>
            <a:r>
              <a:rPr lang="ro-RO" altLang="de-DE" sz="1600" b="0" i="1" dirty="0" err="1">
                <a:solidFill>
                  <a:srgbClr val="01048A"/>
                </a:solidFill>
              </a:rPr>
              <a:t>Watchkeeping</a:t>
            </a:r>
            <a:r>
              <a:rPr lang="ro-RO" altLang="de-DE" sz="1600" b="0" i="1" dirty="0">
                <a:solidFill>
                  <a:srgbClr val="01048A"/>
                </a:solidFill>
              </a:rPr>
              <a:t>, Radar </a:t>
            </a:r>
            <a:r>
              <a:rPr lang="ro-RO" altLang="de-DE" sz="1600" b="0" i="1" dirty="0" err="1">
                <a:solidFill>
                  <a:srgbClr val="01048A"/>
                </a:solidFill>
              </a:rPr>
              <a:t>Navigation</a:t>
            </a:r>
            <a:r>
              <a:rPr lang="ro-RO" altLang="de-DE" sz="1600" b="0" i="1" dirty="0">
                <a:solidFill>
                  <a:srgbClr val="01048A"/>
                </a:solidFill>
              </a:rPr>
              <a:t>, Maritime </a:t>
            </a:r>
            <a:r>
              <a:rPr lang="ro-RO" altLang="de-DE" sz="1600" b="0" i="1" dirty="0" err="1">
                <a:solidFill>
                  <a:srgbClr val="01048A"/>
                </a:solidFill>
              </a:rPr>
              <a:t>Search</a:t>
            </a:r>
            <a:r>
              <a:rPr lang="ro-RO" altLang="de-DE" sz="1600" b="0" i="1" dirty="0">
                <a:solidFill>
                  <a:srgbClr val="01048A"/>
                </a:solidFill>
              </a:rPr>
              <a:t> </a:t>
            </a:r>
            <a:r>
              <a:rPr lang="ro-RO" altLang="de-DE" sz="1600" b="0" i="1" dirty="0" err="1">
                <a:solidFill>
                  <a:srgbClr val="01048A"/>
                </a:solidFill>
              </a:rPr>
              <a:t>and</a:t>
            </a:r>
            <a:r>
              <a:rPr lang="ro-RO" altLang="de-DE" sz="1600" b="0" i="1" dirty="0">
                <a:solidFill>
                  <a:srgbClr val="01048A"/>
                </a:solidFill>
              </a:rPr>
              <a:t> </a:t>
            </a:r>
            <a:r>
              <a:rPr lang="ro-RO" altLang="de-DE" sz="1600" b="0" i="1" dirty="0" err="1">
                <a:solidFill>
                  <a:srgbClr val="01048A"/>
                </a:solidFill>
              </a:rPr>
              <a:t>Rescue</a:t>
            </a:r>
            <a:r>
              <a:rPr lang="ro-RO" altLang="de-DE" sz="1600" b="0" i="1" dirty="0">
                <a:solidFill>
                  <a:srgbClr val="01048A"/>
                </a:solidFill>
              </a:rPr>
              <a:t>, </a:t>
            </a:r>
            <a:r>
              <a:rPr lang="ro-RO" altLang="de-DE" sz="1600" b="0" i="1" dirty="0" err="1">
                <a:solidFill>
                  <a:srgbClr val="01048A"/>
                </a:solidFill>
              </a:rPr>
              <a:t>Coastal</a:t>
            </a:r>
            <a:r>
              <a:rPr lang="ro-RO" altLang="de-DE" sz="1600" b="0" i="1" dirty="0">
                <a:solidFill>
                  <a:srgbClr val="01048A"/>
                </a:solidFill>
              </a:rPr>
              <a:t> </a:t>
            </a:r>
            <a:r>
              <a:rPr lang="ro-RO" altLang="de-DE" sz="1600" b="0" i="1" dirty="0" err="1">
                <a:solidFill>
                  <a:srgbClr val="01048A"/>
                </a:solidFill>
              </a:rPr>
              <a:t>Navigation</a:t>
            </a:r>
            <a:r>
              <a:rPr lang="ro-RO" altLang="de-DE" sz="1600" b="0" i="1" dirty="0">
                <a:solidFill>
                  <a:srgbClr val="01048A"/>
                </a:solidFill>
              </a:rPr>
              <a:t>, Naval </a:t>
            </a:r>
            <a:r>
              <a:rPr lang="ro-RO" altLang="de-DE" sz="1600" b="0" i="1" dirty="0" err="1">
                <a:solidFill>
                  <a:srgbClr val="01048A"/>
                </a:solidFill>
              </a:rPr>
              <a:t>Machines</a:t>
            </a:r>
            <a:r>
              <a:rPr lang="ro-RO" altLang="de-DE" sz="1600" b="0" i="1" dirty="0">
                <a:solidFill>
                  <a:srgbClr val="01048A"/>
                </a:solidFill>
              </a:rPr>
              <a:t> </a:t>
            </a:r>
            <a:r>
              <a:rPr lang="ro-RO" altLang="de-DE" sz="1600" b="0" i="1" dirty="0" err="1">
                <a:solidFill>
                  <a:srgbClr val="01048A"/>
                </a:solidFill>
              </a:rPr>
              <a:t>and</a:t>
            </a:r>
            <a:r>
              <a:rPr lang="ro-RO" altLang="de-DE" sz="1600" b="0" i="1" dirty="0">
                <a:solidFill>
                  <a:srgbClr val="01048A"/>
                </a:solidFill>
              </a:rPr>
              <a:t> </a:t>
            </a:r>
            <a:r>
              <a:rPr lang="ro-RO" altLang="de-DE" sz="1600" b="0" i="1" dirty="0" err="1">
                <a:solidFill>
                  <a:srgbClr val="01048A"/>
                </a:solidFill>
              </a:rPr>
              <a:t>Equipment</a:t>
            </a:r>
            <a:r>
              <a:rPr lang="ro-RO" altLang="de-DE" sz="1600" b="0" i="1" dirty="0">
                <a:solidFill>
                  <a:srgbClr val="01048A"/>
                </a:solidFill>
              </a:rPr>
              <a:t>, Naval Communications, </a:t>
            </a:r>
            <a:r>
              <a:rPr lang="ro-RO" altLang="de-DE" sz="1600" b="0" i="1" dirty="0" err="1">
                <a:solidFill>
                  <a:srgbClr val="01048A"/>
                </a:solidFill>
              </a:rPr>
              <a:t>Celestial</a:t>
            </a:r>
            <a:r>
              <a:rPr lang="ro-RO" altLang="de-DE" sz="1600" b="0" i="1" dirty="0">
                <a:solidFill>
                  <a:srgbClr val="01048A"/>
                </a:solidFill>
              </a:rPr>
              <a:t> </a:t>
            </a:r>
            <a:r>
              <a:rPr lang="ro-RO" altLang="de-DE" sz="1600" b="0" i="1" dirty="0" err="1">
                <a:solidFill>
                  <a:srgbClr val="01048A"/>
                </a:solidFill>
              </a:rPr>
              <a:t>Navigation</a:t>
            </a:r>
            <a:r>
              <a:rPr lang="ro-RO" altLang="de-DE" sz="1800" b="0" dirty="0">
                <a:solidFill>
                  <a:srgbClr val="01048A"/>
                </a:solidFill>
              </a:rPr>
              <a:t>;</a:t>
            </a:r>
          </a:p>
          <a:p>
            <a:pPr>
              <a:spcAft>
                <a:spcPts val="1200"/>
              </a:spcAft>
              <a:buNone/>
            </a:pPr>
            <a:r>
              <a:rPr lang="ro-RO" altLang="de-DE" sz="1800" dirty="0">
                <a:solidFill>
                  <a:srgbClr val="7030A0"/>
                </a:solidFill>
                <a:highlight>
                  <a:srgbClr val="00FFFF"/>
                </a:highlight>
              </a:rPr>
              <a:t>- </a:t>
            </a:r>
            <a:r>
              <a:rPr lang="ro-RO" altLang="de-DE" sz="1800" dirty="0">
                <a:solidFill>
                  <a:srgbClr val="0000FF"/>
                </a:solidFill>
                <a:highlight>
                  <a:srgbClr val="00FFFF"/>
                </a:highlight>
              </a:rPr>
              <a:t>5 </a:t>
            </a:r>
            <a:r>
              <a:rPr lang="ro-RO" altLang="de-DE" sz="1800" dirty="0" err="1">
                <a:solidFill>
                  <a:srgbClr val="0000FF"/>
                </a:solidFill>
                <a:highlight>
                  <a:srgbClr val="00FFFF"/>
                </a:highlight>
              </a:rPr>
              <a:t>courses</a:t>
            </a:r>
            <a:r>
              <a:rPr lang="ro-RO" altLang="de-DE" sz="1800" dirty="0">
                <a:solidFill>
                  <a:srgbClr val="0000FF"/>
                </a:solidFill>
                <a:highlight>
                  <a:srgbClr val="00FFFF"/>
                </a:highlight>
              </a:rPr>
              <a:t> </a:t>
            </a:r>
            <a:r>
              <a:rPr lang="ro-RO" altLang="de-DE" sz="1800" dirty="0" err="1">
                <a:solidFill>
                  <a:srgbClr val="0000FF"/>
                </a:solidFill>
                <a:highlight>
                  <a:srgbClr val="00FFFF"/>
                </a:highlight>
              </a:rPr>
              <a:t>using</a:t>
            </a:r>
            <a:r>
              <a:rPr lang="ro-RO" altLang="de-DE" sz="1800" dirty="0">
                <a:solidFill>
                  <a:srgbClr val="0000FF"/>
                </a:solidFill>
                <a:highlight>
                  <a:srgbClr val="00FFFF"/>
                </a:highlight>
              </a:rPr>
              <a:t> </a:t>
            </a:r>
            <a:r>
              <a:rPr lang="ro-RO" altLang="de-DE" sz="1800" dirty="0" err="1">
                <a:solidFill>
                  <a:srgbClr val="0000FF"/>
                </a:solidFill>
                <a:highlight>
                  <a:srgbClr val="00FFFF"/>
                </a:highlight>
              </a:rPr>
              <a:t>the</a:t>
            </a:r>
            <a:r>
              <a:rPr lang="ro-RO" altLang="de-DE" sz="1800" dirty="0">
                <a:solidFill>
                  <a:srgbClr val="0000FF"/>
                </a:solidFill>
                <a:highlight>
                  <a:srgbClr val="00FFFF"/>
                </a:highlight>
              </a:rPr>
              <a:t> </a:t>
            </a:r>
            <a:r>
              <a:rPr lang="ro-RO" altLang="de-DE" sz="1800" dirty="0" err="1">
                <a:solidFill>
                  <a:srgbClr val="0000FF"/>
                </a:solidFill>
                <a:highlight>
                  <a:srgbClr val="00FFFF"/>
                </a:highlight>
              </a:rPr>
              <a:t>simulators</a:t>
            </a:r>
            <a:r>
              <a:rPr lang="ro-RO" altLang="de-DE" sz="1800" dirty="0">
                <a:solidFill>
                  <a:srgbClr val="0000FF"/>
                </a:solidFill>
                <a:highlight>
                  <a:srgbClr val="00FFFF"/>
                </a:highlight>
              </a:rPr>
              <a:t> </a:t>
            </a:r>
            <a:r>
              <a:rPr lang="ro-RO" altLang="de-DE" sz="1800" dirty="0" err="1">
                <a:solidFill>
                  <a:srgbClr val="0000FF"/>
                </a:solidFill>
                <a:highlight>
                  <a:srgbClr val="00FFFF"/>
                </a:highlight>
              </a:rPr>
              <a:t>digitalized</a:t>
            </a:r>
            <a:r>
              <a:rPr lang="ro-RO" altLang="de-DE" sz="1800" dirty="0">
                <a:solidFill>
                  <a:srgbClr val="0000FF"/>
                </a:solidFill>
                <a:highlight>
                  <a:srgbClr val="00FFFF"/>
                </a:highlight>
              </a:rPr>
              <a:t>, </a:t>
            </a:r>
            <a:r>
              <a:rPr lang="ro-RO" altLang="de-DE" sz="1800" dirty="0" err="1">
                <a:solidFill>
                  <a:srgbClr val="0000FF"/>
                </a:solidFill>
                <a:highlight>
                  <a:srgbClr val="00FFFF"/>
                </a:highlight>
              </a:rPr>
              <a:t>covered</a:t>
            </a:r>
            <a:r>
              <a:rPr lang="ro-RO" altLang="de-DE" sz="1800" dirty="0">
                <a:solidFill>
                  <a:srgbClr val="0000FF"/>
                </a:solidFill>
                <a:highlight>
                  <a:srgbClr val="00FFFF"/>
                </a:highlight>
              </a:rPr>
              <a:t> </a:t>
            </a:r>
            <a:r>
              <a:rPr lang="ro-RO" altLang="de-DE" sz="1800" dirty="0" err="1">
                <a:solidFill>
                  <a:srgbClr val="0000FF"/>
                </a:solidFill>
                <a:highlight>
                  <a:srgbClr val="00FFFF"/>
                </a:highlight>
              </a:rPr>
              <a:t>with</a:t>
            </a:r>
            <a:r>
              <a:rPr lang="ro-RO" altLang="de-DE" sz="1800" dirty="0">
                <a:solidFill>
                  <a:srgbClr val="0000FF"/>
                </a:solidFill>
                <a:highlight>
                  <a:srgbClr val="00FFFF"/>
                </a:highlight>
              </a:rPr>
              <a:t> video </a:t>
            </a:r>
            <a:r>
              <a:rPr lang="ro-RO" altLang="de-DE" sz="1800" dirty="0" err="1">
                <a:solidFill>
                  <a:srgbClr val="0000FF"/>
                </a:solidFill>
                <a:highlight>
                  <a:srgbClr val="00FFFF"/>
                </a:highlight>
              </a:rPr>
              <a:t>tutorials</a:t>
            </a:r>
            <a:r>
              <a:rPr lang="ro-RO" altLang="de-DE" sz="1800" dirty="0">
                <a:solidFill>
                  <a:srgbClr val="0000FF"/>
                </a:solidFill>
                <a:highlight>
                  <a:srgbClr val="00FFFF"/>
                </a:highlight>
              </a:rPr>
              <a:t>: </a:t>
            </a:r>
            <a:r>
              <a:rPr lang="en-GB" sz="1600" b="0" i="1" strike="noStrike" baseline="0" dirty="0">
                <a:solidFill>
                  <a:srgbClr val="01048A"/>
                </a:solidFill>
              </a:rPr>
              <a:t>Ship Handling and Manoeuvring</a:t>
            </a:r>
            <a:r>
              <a:rPr lang="ro-RO" sz="1600" b="0" i="1" strike="noStrike" baseline="0" dirty="0">
                <a:solidFill>
                  <a:srgbClr val="01048A"/>
                </a:solidFill>
              </a:rPr>
              <a:t>, </a:t>
            </a:r>
            <a:r>
              <a:rPr lang="en-GB" sz="1600" b="0" i="1" strike="noStrike" baseline="0" dirty="0">
                <a:solidFill>
                  <a:srgbClr val="01048A"/>
                </a:solidFill>
              </a:rPr>
              <a:t>Navigational Watchkeeping</a:t>
            </a:r>
            <a:r>
              <a:rPr lang="ro-RO" sz="1600" b="0" i="1" strike="noStrike" baseline="0" dirty="0">
                <a:solidFill>
                  <a:srgbClr val="01048A"/>
                </a:solidFill>
              </a:rPr>
              <a:t>, </a:t>
            </a:r>
            <a:r>
              <a:rPr lang="en-GB" sz="1600" b="0" i="1" strike="noStrike" baseline="0" dirty="0">
                <a:solidFill>
                  <a:srgbClr val="01048A"/>
                </a:solidFill>
              </a:rPr>
              <a:t>Radar Navigation</a:t>
            </a:r>
            <a:r>
              <a:rPr lang="ro-RO" sz="1600" b="0" i="1" strike="noStrike" baseline="0" dirty="0">
                <a:solidFill>
                  <a:srgbClr val="01048A"/>
                </a:solidFill>
              </a:rPr>
              <a:t>, </a:t>
            </a:r>
            <a:r>
              <a:rPr lang="en-GB" sz="1600" b="0" i="1" strike="noStrike" baseline="0" dirty="0">
                <a:solidFill>
                  <a:srgbClr val="01048A"/>
                </a:solidFill>
              </a:rPr>
              <a:t>Engine Room Watchkeeping</a:t>
            </a:r>
            <a:r>
              <a:rPr lang="ro-RO" sz="1600" b="0" i="1" strike="noStrike" baseline="0" dirty="0">
                <a:solidFill>
                  <a:srgbClr val="01048A"/>
                </a:solidFill>
              </a:rPr>
              <a:t>, </a:t>
            </a:r>
            <a:r>
              <a:rPr lang="en-GB" sz="1600" b="0" i="1" strike="noStrike" baseline="0" dirty="0">
                <a:solidFill>
                  <a:srgbClr val="01048A"/>
                </a:solidFill>
              </a:rPr>
              <a:t>Cargo handling</a:t>
            </a:r>
            <a:r>
              <a:rPr lang="ro-RO" sz="1600" b="0" i="1" strike="noStrike" baseline="0" dirty="0">
                <a:solidFill>
                  <a:srgbClr val="01048A"/>
                </a:solidFill>
              </a:rPr>
              <a:t> (5 </a:t>
            </a:r>
            <a:r>
              <a:rPr lang="ro-RO" sz="1600" b="0" i="1" strike="noStrike" baseline="0" dirty="0" err="1">
                <a:solidFill>
                  <a:srgbClr val="01048A"/>
                </a:solidFill>
              </a:rPr>
              <a:t>BIMs-blended</a:t>
            </a:r>
            <a:r>
              <a:rPr lang="ro-RO" sz="1600" b="0" i="1" strike="noStrike" baseline="0" dirty="0">
                <a:solidFill>
                  <a:srgbClr val="01048A"/>
                </a:solidFill>
              </a:rPr>
              <a:t> intensive </a:t>
            </a:r>
            <a:r>
              <a:rPr lang="ro-RO" sz="1600" b="0" i="1" strike="noStrike" baseline="0" dirty="0" err="1">
                <a:solidFill>
                  <a:srgbClr val="01048A"/>
                </a:solidFill>
              </a:rPr>
              <a:t>modules</a:t>
            </a:r>
            <a:r>
              <a:rPr lang="ro-RO" sz="1600" b="0" i="1" strike="noStrike" baseline="0" dirty="0">
                <a:solidFill>
                  <a:srgbClr val="01048A"/>
                </a:solidFill>
              </a:rPr>
              <a:t> </a:t>
            </a:r>
            <a:r>
              <a:rPr lang="ro-RO" sz="1600" b="0" i="1" strike="noStrike" baseline="0" dirty="0" err="1">
                <a:solidFill>
                  <a:srgbClr val="01048A"/>
                </a:solidFill>
              </a:rPr>
              <a:t>will</a:t>
            </a:r>
            <a:r>
              <a:rPr lang="ro-RO" sz="1600" b="0" i="1" strike="noStrike" baseline="0" dirty="0">
                <a:solidFill>
                  <a:srgbClr val="01048A"/>
                </a:solidFill>
              </a:rPr>
              <a:t> </a:t>
            </a:r>
            <a:r>
              <a:rPr lang="ro-RO" sz="1600" b="0" i="1" strike="noStrike" baseline="0" dirty="0" err="1">
                <a:solidFill>
                  <a:srgbClr val="01048A"/>
                </a:solidFill>
              </a:rPr>
              <a:t>be</a:t>
            </a:r>
            <a:r>
              <a:rPr lang="ro-RO" sz="1600" b="0" i="1" strike="noStrike" baseline="0" dirty="0">
                <a:solidFill>
                  <a:srgbClr val="01048A"/>
                </a:solidFill>
              </a:rPr>
              <a:t> </a:t>
            </a:r>
            <a:r>
              <a:rPr lang="ro-RO" sz="1600" b="0" i="1" strike="noStrike" baseline="0" dirty="0" err="1">
                <a:solidFill>
                  <a:srgbClr val="01048A"/>
                </a:solidFill>
              </a:rPr>
              <a:t>organized</a:t>
            </a:r>
            <a:r>
              <a:rPr lang="ro-RO" sz="1600" b="0" i="1" strike="noStrike" baseline="0" dirty="0">
                <a:solidFill>
                  <a:srgbClr val="01048A"/>
                </a:solidFill>
              </a:rPr>
              <a:t> in </a:t>
            </a:r>
            <a:r>
              <a:rPr lang="ro-RO" sz="1600" b="0" i="1" strike="noStrike" baseline="0" dirty="0" err="1">
                <a:solidFill>
                  <a:srgbClr val="01048A"/>
                </a:solidFill>
              </a:rPr>
              <a:t>the</a:t>
            </a:r>
            <a:r>
              <a:rPr lang="ro-RO" sz="1600" b="0" i="1" strike="noStrike" baseline="0" dirty="0">
                <a:solidFill>
                  <a:srgbClr val="01048A"/>
                </a:solidFill>
              </a:rPr>
              <a:t> </a:t>
            </a:r>
            <a:r>
              <a:rPr lang="ro-RO" sz="1600" b="0" i="1" strike="noStrike" baseline="0" dirty="0" err="1">
                <a:solidFill>
                  <a:srgbClr val="01048A"/>
                </a:solidFill>
              </a:rPr>
              <a:t>fall</a:t>
            </a:r>
            <a:r>
              <a:rPr lang="ro-RO" sz="1600" b="0" i="1" strike="noStrike" baseline="0" dirty="0">
                <a:solidFill>
                  <a:srgbClr val="01048A"/>
                </a:solidFill>
              </a:rPr>
              <a:t> </a:t>
            </a:r>
            <a:r>
              <a:rPr lang="ro-RO" sz="1600" b="0" i="1" strike="noStrike" baseline="0" dirty="0" err="1">
                <a:solidFill>
                  <a:srgbClr val="01048A"/>
                </a:solidFill>
              </a:rPr>
              <a:t>semester</a:t>
            </a:r>
            <a:r>
              <a:rPr lang="ro-RO" sz="1600" b="0" i="1" strike="noStrike" baseline="0" dirty="0">
                <a:solidFill>
                  <a:srgbClr val="01048A"/>
                </a:solidFill>
              </a:rPr>
              <a:t> on </a:t>
            </a:r>
            <a:r>
              <a:rPr lang="ro-RO" sz="1600" b="0" i="1" strike="noStrike" baseline="0" dirty="0" err="1">
                <a:solidFill>
                  <a:srgbClr val="01048A"/>
                </a:solidFill>
              </a:rPr>
              <a:t>the</a:t>
            </a:r>
            <a:r>
              <a:rPr lang="ro-RO" sz="1600" b="0" i="1" strike="noStrike" baseline="0" dirty="0">
                <a:solidFill>
                  <a:srgbClr val="01048A"/>
                </a:solidFill>
              </a:rPr>
              <a:t> </a:t>
            </a:r>
            <a:r>
              <a:rPr lang="ro-RO" sz="1600" b="0" i="1" strike="noStrike" baseline="0" dirty="0" err="1">
                <a:solidFill>
                  <a:srgbClr val="01048A"/>
                </a:solidFill>
              </a:rPr>
              <a:t>project</a:t>
            </a:r>
            <a:r>
              <a:rPr lang="ro-RO" sz="1600" b="0" i="1" strike="noStrike" baseline="0" dirty="0">
                <a:solidFill>
                  <a:srgbClr val="01048A"/>
                </a:solidFill>
              </a:rPr>
              <a:t> portal </a:t>
            </a:r>
            <a:r>
              <a:rPr lang="ro-RO" sz="1600" b="0" i="1" strike="noStrike" baseline="0" dirty="0">
                <a:solidFill>
                  <a:srgbClr val="01048A"/>
                </a:solidFill>
                <a:hlinkClick r:id="rId3"/>
              </a:rPr>
              <a:t>www.marplat.eu</a:t>
            </a:r>
            <a:r>
              <a:rPr lang="ro-RO" sz="1600" b="0" i="1" strike="noStrike" baseline="0" dirty="0">
                <a:solidFill>
                  <a:srgbClr val="01048A"/>
                </a:solidFill>
              </a:rPr>
              <a:t> = 5 </a:t>
            </a:r>
            <a:r>
              <a:rPr lang="ro-RO" sz="1600" b="0" i="1" strike="noStrike" baseline="0" dirty="0" err="1">
                <a:solidFill>
                  <a:srgbClr val="01048A"/>
                </a:solidFill>
              </a:rPr>
              <a:t>BIMs</a:t>
            </a:r>
            <a:r>
              <a:rPr lang="ro-RO" sz="1600" b="0" i="1" strike="noStrike" baseline="0" dirty="0">
                <a:solidFill>
                  <a:srgbClr val="01048A"/>
                </a:solidFill>
              </a:rPr>
              <a:t> x 50 </a:t>
            </a:r>
            <a:r>
              <a:rPr lang="ro-RO" sz="1600" b="0" i="1" strike="noStrike" baseline="0" dirty="0" err="1">
                <a:solidFill>
                  <a:srgbClr val="01048A"/>
                </a:solidFill>
              </a:rPr>
              <a:t>students</a:t>
            </a:r>
            <a:r>
              <a:rPr lang="ro-RO" sz="1600" b="0" i="1" strike="noStrike" baseline="0" dirty="0">
                <a:solidFill>
                  <a:srgbClr val="01048A"/>
                </a:solidFill>
              </a:rPr>
              <a:t> </a:t>
            </a:r>
            <a:r>
              <a:rPr lang="ro-RO" sz="1600" b="0" i="1" strike="noStrike" baseline="0" dirty="0">
                <a:solidFill>
                  <a:srgbClr val="FF0000"/>
                </a:solidFill>
              </a:rPr>
              <a:t>250 </a:t>
            </a:r>
            <a:r>
              <a:rPr lang="ro-RO" sz="1600" b="0" i="1" strike="noStrike" baseline="0" dirty="0" err="1">
                <a:solidFill>
                  <a:srgbClr val="FF0000"/>
                </a:solidFill>
              </a:rPr>
              <a:t>students</a:t>
            </a:r>
            <a:r>
              <a:rPr lang="ro-RO" sz="1600" b="0" i="1" strike="noStrike" baseline="0" dirty="0">
                <a:solidFill>
                  <a:srgbClr val="FF0000"/>
                </a:solidFill>
              </a:rPr>
              <a:t> </a:t>
            </a:r>
            <a:r>
              <a:rPr lang="ro-RO" sz="1600" b="0" i="1" strike="noStrike" baseline="0" dirty="0" err="1">
                <a:solidFill>
                  <a:srgbClr val="FF0000"/>
                </a:solidFill>
              </a:rPr>
              <a:t>to</a:t>
            </a:r>
            <a:r>
              <a:rPr lang="ro-RO" sz="1600" b="0" i="1" strike="noStrike" baseline="0" dirty="0">
                <a:solidFill>
                  <a:srgbClr val="FF0000"/>
                </a:solidFill>
              </a:rPr>
              <a:t> </a:t>
            </a:r>
            <a:r>
              <a:rPr lang="ro-RO" sz="1600" b="0" i="1" strike="noStrike" baseline="0" dirty="0" err="1">
                <a:solidFill>
                  <a:srgbClr val="FF0000"/>
                </a:solidFill>
              </a:rPr>
              <a:t>be</a:t>
            </a:r>
            <a:r>
              <a:rPr lang="ro-RO" sz="1600" b="0" i="1" strike="noStrike" baseline="0" dirty="0">
                <a:solidFill>
                  <a:srgbClr val="FF0000"/>
                </a:solidFill>
              </a:rPr>
              <a:t> </a:t>
            </a:r>
            <a:r>
              <a:rPr lang="ro-RO" sz="1600" b="0" i="1" strike="noStrike" baseline="0" dirty="0" err="1">
                <a:solidFill>
                  <a:srgbClr val="FF0000"/>
                </a:solidFill>
              </a:rPr>
              <a:t>instructed</a:t>
            </a:r>
            <a:r>
              <a:rPr lang="ro-RO" sz="1600" b="0" i="1" strike="noStrike" baseline="0" dirty="0">
                <a:solidFill>
                  <a:srgbClr val="01048A"/>
                </a:solidFill>
              </a:rPr>
              <a:t>)</a:t>
            </a:r>
            <a:r>
              <a:rPr lang="ro-RO" sz="1800" b="0" dirty="0">
                <a:solidFill>
                  <a:srgbClr val="01048A"/>
                </a:solidFill>
              </a:rPr>
              <a:t>;</a:t>
            </a:r>
            <a:r>
              <a:rPr lang="en-GB" sz="1800" b="0" i="0" strike="noStrike" baseline="0" dirty="0">
                <a:solidFill>
                  <a:srgbClr val="01048A"/>
                </a:solidFill>
              </a:rPr>
              <a:t> </a:t>
            </a:r>
            <a:endParaRPr lang="ro-RO" sz="1800" b="0" i="0" strike="noStrike" baseline="0" dirty="0">
              <a:solidFill>
                <a:srgbClr val="01048A"/>
              </a:solidFill>
            </a:endParaRPr>
          </a:p>
          <a:p>
            <a:pPr>
              <a:spcAft>
                <a:spcPts val="1200"/>
              </a:spcAft>
              <a:buNone/>
            </a:pPr>
            <a:r>
              <a:rPr lang="ro-RO" altLang="de-DE" sz="1800" b="0" dirty="0">
                <a:solidFill>
                  <a:srgbClr val="7030A0"/>
                </a:solidFill>
                <a:highlight>
                  <a:srgbClr val="00FFFF"/>
                </a:highlight>
              </a:rPr>
              <a:t>- </a:t>
            </a:r>
            <a:r>
              <a:rPr lang="ro-RO" altLang="de-DE" sz="1800" dirty="0">
                <a:solidFill>
                  <a:srgbClr val="0000FF"/>
                </a:solidFill>
                <a:highlight>
                  <a:srgbClr val="00FFFF"/>
                </a:highlight>
              </a:rPr>
              <a:t>3 </a:t>
            </a:r>
            <a:r>
              <a:rPr lang="ro-RO" altLang="de-DE" sz="1800" dirty="0" err="1">
                <a:solidFill>
                  <a:srgbClr val="0000FF"/>
                </a:solidFill>
                <a:highlight>
                  <a:srgbClr val="00FFFF"/>
                </a:highlight>
              </a:rPr>
              <a:t>courses</a:t>
            </a:r>
            <a:r>
              <a:rPr lang="ro-RO" altLang="de-DE" sz="1800" dirty="0">
                <a:solidFill>
                  <a:srgbClr val="0000FF"/>
                </a:solidFill>
                <a:highlight>
                  <a:srgbClr val="00FFFF"/>
                </a:highlight>
              </a:rPr>
              <a:t> for </a:t>
            </a:r>
            <a:r>
              <a:rPr lang="ro-RO" altLang="de-DE" sz="1800" dirty="0" err="1">
                <a:solidFill>
                  <a:srgbClr val="0000FF"/>
                </a:solidFill>
                <a:highlight>
                  <a:srgbClr val="00FFFF"/>
                </a:highlight>
              </a:rPr>
              <a:t>teachers</a:t>
            </a:r>
            <a:r>
              <a:rPr lang="ro-RO" altLang="de-DE" sz="1800" dirty="0">
                <a:solidFill>
                  <a:srgbClr val="0000FF"/>
                </a:solidFill>
                <a:highlight>
                  <a:srgbClr val="00FFFF"/>
                </a:highlight>
              </a:rPr>
              <a:t> </a:t>
            </a:r>
            <a:r>
              <a:rPr lang="ro-RO" altLang="de-DE" sz="1800" dirty="0" err="1">
                <a:solidFill>
                  <a:srgbClr val="0000FF"/>
                </a:solidFill>
                <a:highlight>
                  <a:srgbClr val="00FFFF"/>
                </a:highlight>
              </a:rPr>
              <a:t>using</a:t>
            </a:r>
            <a:r>
              <a:rPr lang="ro-RO" altLang="de-DE" sz="1800" dirty="0">
                <a:solidFill>
                  <a:srgbClr val="0000FF"/>
                </a:solidFill>
                <a:highlight>
                  <a:srgbClr val="00FFFF"/>
                </a:highlight>
              </a:rPr>
              <a:t> </a:t>
            </a:r>
            <a:r>
              <a:rPr lang="ro-RO" altLang="de-DE" sz="1800" dirty="0" err="1">
                <a:solidFill>
                  <a:srgbClr val="0000FF"/>
                </a:solidFill>
                <a:highlight>
                  <a:srgbClr val="00FFFF"/>
                </a:highlight>
              </a:rPr>
              <a:t>the</a:t>
            </a:r>
            <a:r>
              <a:rPr lang="ro-RO" altLang="de-DE" sz="1800" dirty="0">
                <a:solidFill>
                  <a:srgbClr val="0000FF"/>
                </a:solidFill>
                <a:highlight>
                  <a:srgbClr val="00FFFF"/>
                </a:highlight>
              </a:rPr>
              <a:t> </a:t>
            </a:r>
            <a:r>
              <a:rPr lang="ro-RO" altLang="de-DE" sz="1800" dirty="0" err="1">
                <a:solidFill>
                  <a:srgbClr val="0000FF"/>
                </a:solidFill>
                <a:highlight>
                  <a:srgbClr val="00FFFF"/>
                </a:highlight>
              </a:rPr>
              <a:t>simulating</a:t>
            </a:r>
            <a:r>
              <a:rPr lang="ro-RO" altLang="de-DE" sz="1800" dirty="0">
                <a:solidFill>
                  <a:srgbClr val="0000FF"/>
                </a:solidFill>
                <a:highlight>
                  <a:srgbClr val="00FFFF"/>
                </a:highlight>
              </a:rPr>
              <a:t> </a:t>
            </a:r>
            <a:r>
              <a:rPr lang="ro-RO" altLang="de-DE" sz="1800" dirty="0" err="1">
                <a:solidFill>
                  <a:srgbClr val="0000FF"/>
                </a:solidFill>
                <a:highlight>
                  <a:srgbClr val="00FFFF"/>
                </a:highlight>
              </a:rPr>
              <a:t>facilities</a:t>
            </a:r>
            <a:r>
              <a:rPr lang="ro-RO" altLang="de-DE" sz="1800" dirty="0">
                <a:solidFill>
                  <a:srgbClr val="0000FF"/>
                </a:solidFill>
                <a:highlight>
                  <a:srgbClr val="00FFFF"/>
                </a:highlight>
              </a:rPr>
              <a:t> </a:t>
            </a:r>
            <a:r>
              <a:rPr lang="ro-RO" altLang="de-DE" sz="1800" dirty="0" err="1">
                <a:solidFill>
                  <a:srgbClr val="0000FF"/>
                </a:solidFill>
                <a:highlight>
                  <a:srgbClr val="00FFFF"/>
                </a:highlight>
              </a:rPr>
              <a:t>had</a:t>
            </a:r>
            <a:r>
              <a:rPr lang="ro-RO" altLang="de-DE" sz="1800" dirty="0">
                <a:solidFill>
                  <a:srgbClr val="0000FF"/>
                </a:solidFill>
                <a:highlight>
                  <a:srgbClr val="00FFFF"/>
                </a:highlight>
              </a:rPr>
              <a:t> </a:t>
            </a:r>
            <a:r>
              <a:rPr lang="ro-RO" altLang="de-DE" sz="1800" dirty="0" err="1">
                <a:solidFill>
                  <a:srgbClr val="0000FF"/>
                </a:solidFill>
                <a:highlight>
                  <a:srgbClr val="00FFFF"/>
                </a:highlight>
              </a:rPr>
              <a:t>been</a:t>
            </a:r>
            <a:r>
              <a:rPr lang="ro-RO" altLang="de-DE" sz="1800" dirty="0">
                <a:solidFill>
                  <a:srgbClr val="0000FF"/>
                </a:solidFill>
                <a:highlight>
                  <a:srgbClr val="00FFFF"/>
                </a:highlight>
              </a:rPr>
              <a:t> </a:t>
            </a:r>
            <a:r>
              <a:rPr lang="ro-RO" altLang="de-DE" sz="1800" dirty="0" err="1">
                <a:solidFill>
                  <a:srgbClr val="0000FF"/>
                </a:solidFill>
                <a:highlight>
                  <a:srgbClr val="00FFFF"/>
                </a:highlight>
              </a:rPr>
              <a:t>conducted</a:t>
            </a:r>
            <a:r>
              <a:rPr lang="ro-RO" altLang="de-DE" sz="1800" dirty="0">
                <a:solidFill>
                  <a:srgbClr val="0000FF"/>
                </a:solidFill>
                <a:highlight>
                  <a:srgbClr val="00FFFF"/>
                </a:highlight>
              </a:rPr>
              <a:t> </a:t>
            </a:r>
            <a:r>
              <a:rPr lang="ro-RO" altLang="de-DE" sz="1800" b="0" dirty="0">
                <a:solidFill>
                  <a:srgbClr val="7030A0"/>
                </a:solidFill>
              </a:rPr>
              <a:t>– </a:t>
            </a:r>
            <a:r>
              <a:rPr lang="ro-RO" altLang="de-DE" sz="1600" b="0" i="1" dirty="0">
                <a:solidFill>
                  <a:srgbClr val="01048A"/>
                </a:solidFill>
              </a:rPr>
              <a:t>45 </a:t>
            </a:r>
            <a:r>
              <a:rPr lang="ro-RO" altLang="de-DE" sz="1600" b="0" i="1" dirty="0" err="1">
                <a:solidFill>
                  <a:srgbClr val="01048A"/>
                </a:solidFill>
              </a:rPr>
              <a:t>teachers</a:t>
            </a:r>
            <a:r>
              <a:rPr lang="ro-RO" altLang="de-DE" sz="1600" b="0" i="1" dirty="0">
                <a:solidFill>
                  <a:srgbClr val="01048A"/>
                </a:solidFill>
              </a:rPr>
              <a:t> </a:t>
            </a:r>
            <a:r>
              <a:rPr lang="ro-RO" altLang="de-DE" sz="1600" b="0" i="1" dirty="0" err="1">
                <a:solidFill>
                  <a:srgbClr val="01048A"/>
                </a:solidFill>
              </a:rPr>
              <a:t>had</a:t>
            </a:r>
            <a:r>
              <a:rPr lang="ro-RO" altLang="de-DE" sz="1600" b="0" i="1" dirty="0">
                <a:solidFill>
                  <a:srgbClr val="01048A"/>
                </a:solidFill>
              </a:rPr>
              <a:t> </a:t>
            </a:r>
            <a:r>
              <a:rPr lang="ro-RO" altLang="de-DE" sz="1600" b="0" i="1" dirty="0" err="1">
                <a:solidFill>
                  <a:srgbClr val="01048A"/>
                </a:solidFill>
              </a:rPr>
              <a:t>been</a:t>
            </a:r>
            <a:r>
              <a:rPr lang="ro-RO" altLang="de-DE" sz="1600" b="0" i="1" dirty="0">
                <a:solidFill>
                  <a:srgbClr val="01048A"/>
                </a:solidFill>
              </a:rPr>
              <a:t> </a:t>
            </a:r>
            <a:r>
              <a:rPr lang="ro-RO" altLang="de-DE" sz="1600" b="0" i="1" dirty="0" err="1">
                <a:solidFill>
                  <a:srgbClr val="01048A"/>
                </a:solidFill>
              </a:rPr>
              <a:t>instructed</a:t>
            </a:r>
            <a:r>
              <a:rPr lang="ro-RO" altLang="de-DE" sz="1800" b="0" dirty="0">
                <a:solidFill>
                  <a:srgbClr val="01048A"/>
                </a:solidFill>
              </a:rPr>
              <a:t>;</a:t>
            </a:r>
          </a:p>
          <a:p>
            <a:pPr>
              <a:spcAft>
                <a:spcPts val="1200"/>
              </a:spcAft>
              <a:buNone/>
            </a:pPr>
            <a:r>
              <a:rPr lang="ro-RO" altLang="de-DE" sz="1800" b="0" dirty="0">
                <a:solidFill>
                  <a:srgbClr val="7030A0"/>
                </a:solidFill>
                <a:highlight>
                  <a:srgbClr val="00FFFF"/>
                </a:highlight>
              </a:rPr>
              <a:t>- </a:t>
            </a:r>
            <a:r>
              <a:rPr lang="ro-RO" altLang="de-DE" sz="1800" dirty="0">
                <a:solidFill>
                  <a:srgbClr val="0000FF"/>
                </a:solidFill>
                <a:highlight>
                  <a:srgbClr val="00FFFF"/>
                </a:highlight>
              </a:rPr>
              <a:t>2 </a:t>
            </a:r>
            <a:r>
              <a:rPr lang="ro-RO" altLang="de-DE" sz="1800" dirty="0" err="1">
                <a:solidFill>
                  <a:srgbClr val="0000FF"/>
                </a:solidFill>
                <a:highlight>
                  <a:srgbClr val="00FFFF"/>
                </a:highlight>
              </a:rPr>
              <a:t>courses</a:t>
            </a:r>
            <a:r>
              <a:rPr lang="ro-RO" altLang="de-DE" sz="1800" dirty="0">
                <a:solidFill>
                  <a:srgbClr val="0000FF"/>
                </a:solidFill>
                <a:highlight>
                  <a:srgbClr val="00FFFF"/>
                </a:highlight>
              </a:rPr>
              <a:t> (</a:t>
            </a:r>
            <a:r>
              <a:rPr lang="ro-RO" altLang="de-DE" sz="1800" dirty="0" err="1">
                <a:solidFill>
                  <a:srgbClr val="0000FF"/>
                </a:solidFill>
                <a:highlight>
                  <a:srgbClr val="00FFFF"/>
                </a:highlight>
              </a:rPr>
              <a:t>short</a:t>
            </a:r>
            <a:r>
              <a:rPr lang="ro-RO" altLang="de-DE" sz="1800" dirty="0">
                <a:solidFill>
                  <a:srgbClr val="0000FF"/>
                </a:solidFill>
                <a:highlight>
                  <a:srgbClr val="00FFFF"/>
                </a:highlight>
              </a:rPr>
              <a:t> </a:t>
            </a:r>
            <a:r>
              <a:rPr lang="ro-RO" altLang="de-DE" sz="1800" dirty="0" err="1">
                <a:solidFill>
                  <a:srgbClr val="0000FF"/>
                </a:solidFill>
                <a:highlight>
                  <a:srgbClr val="00FFFF"/>
                </a:highlight>
              </a:rPr>
              <a:t>modules</a:t>
            </a:r>
            <a:r>
              <a:rPr lang="ro-RO" altLang="de-DE" sz="1800" dirty="0">
                <a:solidFill>
                  <a:srgbClr val="0000FF"/>
                </a:solidFill>
                <a:highlight>
                  <a:srgbClr val="00FFFF"/>
                </a:highlight>
              </a:rPr>
              <a:t>) for </a:t>
            </a:r>
            <a:r>
              <a:rPr lang="ro-RO" altLang="de-DE" sz="1800" dirty="0" err="1">
                <a:solidFill>
                  <a:srgbClr val="0000FF"/>
                </a:solidFill>
                <a:highlight>
                  <a:srgbClr val="00FFFF"/>
                </a:highlight>
              </a:rPr>
              <a:t>students</a:t>
            </a:r>
            <a:r>
              <a:rPr lang="ro-RO" altLang="de-DE" sz="1800" dirty="0">
                <a:solidFill>
                  <a:srgbClr val="0000FF"/>
                </a:solidFill>
                <a:highlight>
                  <a:srgbClr val="00FFFF"/>
                </a:highlight>
              </a:rPr>
              <a:t> </a:t>
            </a:r>
            <a:r>
              <a:rPr lang="ro-RO" altLang="de-DE" sz="1800" dirty="0" err="1">
                <a:solidFill>
                  <a:srgbClr val="0000FF"/>
                </a:solidFill>
                <a:highlight>
                  <a:srgbClr val="00FFFF"/>
                </a:highlight>
              </a:rPr>
              <a:t>had</a:t>
            </a:r>
            <a:r>
              <a:rPr lang="ro-RO" altLang="de-DE" sz="1800" dirty="0">
                <a:solidFill>
                  <a:srgbClr val="0000FF"/>
                </a:solidFill>
                <a:highlight>
                  <a:srgbClr val="00FFFF"/>
                </a:highlight>
              </a:rPr>
              <a:t> </a:t>
            </a:r>
            <a:r>
              <a:rPr lang="ro-RO" altLang="de-DE" sz="1800" dirty="0" err="1">
                <a:solidFill>
                  <a:srgbClr val="0000FF"/>
                </a:solidFill>
                <a:highlight>
                  <a:srgbClr val="00FFFF"/>
                </a:highlight>
              </a:rPr>
              <a:t>been</a:t>
            </a:r>
            <a:r>
              <a:rPr lang="ro-RO" altLang="de-DE" sz="1800" dirty="0">
                <a:solidFill>
                  <a:srgbClr val="0000FF"/>
                </a:solidFill>
                <a:highlight>
                  <a:srgbClr val="00FFFF"/>
                </a:highlight>
              </a:rPr>
              <a:t> </a:t>
            </a:r>
            <a:r>
              <a:rPr lang="ro-RO" altLang="de-DE" sz="1800" dirty="0" err="1">
                <a:solidFill>
                  <a:srgbClr val="0000FF"/>
                </a:solidFill>
                <a:highlight>
                  <a:srgbClr val="00FFFF"/>
                </a:highlight>
              </a:rPr>
              <a:t>conducted</a:t>
            </a:r>
            <a:r>
              <a:rPr lang="ro-RO" altLang="de-DE" sz="1800" dirty="0">
                <a:solidFill>
                  <a:srgbClr val="0000FF"/>
                </a:solidFill>
                <a:highlight>
                  <a:srgbClr val="00FFFF"/>
                </a:highlight>
              </a:rPr>
              <a:t> </a:t>
            </a:r>
            <a:r>
              <a:rPr lang="ro-RO" altLang="de-DE" sz="1800" dirty="0">
                <a:solidFill>
                  <a:srgbClr val="01048A"/>
                </a:solidFill>
              </a:rPr>
              <a:t>– </a:t>
            </a:r>
            <a:r>
              <a:rPr lang="ro-RO" altLang="de-DE" sz="1600" b="0" i="1" dirty="0">
                <a:solidFill>
                  <a:srgbClr val="01048A"/>
                </a:solidFill>
              </a:rPr>
              <a:t>30 </a:t>
            </a:r>
            <a:r>
              <a:rPr lang="ro-RO" altLang="de-DE" sz="1600" b="0" i="1" dirty="0" err="1">
                <a:solidFill>
                  <a:srgbClr val="01048A"/>
                </a:solidFill>
              </a:rPr>
              <a:t>students</a:t>
            </a:r>
            <a:r>
              <a:rPr lang="ro-RO" altLang="de-DE" sz="1600" b="0" i="1" dirty="0">
                <a:solidFill>
                  <a:srgbClr val="01048A"/>
                </a:solidFill>
              </a:rPr>
              <a:t> </a:t>
            </a:r>
            <a:r>
              <a:rPr lang="ro-RO" altLang="de-DE" sz="1600" b="0" i="1" dirty="0" err="1">
                <a:solidFill>
                  <a:srgbClr val="01048A"/>
                </a:solidFill>
              </a:rPr>
              <a:t>had</a:t>
            </a:r>
            <a:r>
              <a:rPr lang="ro-RO" altLang="de-DE" sz="1600" b="0" i="1" dirty="0">
                <a:solidFill>
                  <a:srgbClr val="01048A"/>
                </a:solidFill>
              </a:rPr>
              <a:t> </a:t>
            </a:r>
            <a:r>
              <a:rPr lang="ro-RO" altLang="de-DE" sz="1600" b="0" i="1" dirty="0" err="1">
                <a:solidFill>
                  <a:srgbClr val="01048A"/>
                </a:solidFill>
              </a:rPr>
              <a:t>been</a:t>
            </a:r>
            <a:r>
              <a:rPr lang="ro-RO" altLang="de-DE" sz="1600" b="0" i="1" dirty="0">
                <a:solidFill>
                  <a:srgbClr val="01048A"/>
                </a:solidFill>
              </a:rPr>
              <a:t> </a:t>
            </a:r>
            <a:r>
              <a:rPr lang="ro-RO" altLang="de-DE" sz="1600" b="0" i="1" dirty="0" err="1">
                <a:solidFill>
                  <a:srgbClr val="01048A"/>
                </a:solidFill>
              </a:rPr>
              <a:t>instructed</a:t>
            </a:r>
            <a:r>
              <a:rPr lang="en-GB" altLang="de-DE" sz="1800" b="0" i="1" dirty="0">
                <a:solidFill>
                  <a:srgbClr val="01048A"/>
                </a:solidFill>
              </a:rPr>
              <a:t>.</a:t>
            </a:r>
            <a:endParaRPr lang="en-US" altLang="de-DE" sz="1800" b="0" i="1" dirty="0">
              <a:solidFill>
                <a:srgbClr val="01048A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BDE1B8-DCDB-402B-9C2D-E027E45B41F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54881" y="2191101"/>
            <a:ext cx="3821678" cy="1441436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FF7C320C-8F27-E60F-5AEA-15B5282BF5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88" y="248676"/>
            <a:ext cx="808994" cy="80043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Dreptunghi: colțuri diagonale decupate 4">
            <a:extLst>
              <a:ext uri="{FF2B5EF4-FFF2-40B4-BE49-F238E27FC236}">
                <a16:creationId xmlns:a16="http://schemas.microsoft.com/office/drawing/2014/main" id="{7C26189D-C9C8-3A85-ECAE-4434DE426950}"/>
              </a:ext>
            </a:extLst>
          </p:cNvPr>
          <p:cNvSpPr/>
          <p:nvPr/>
        </p:nvSpPr>
        <p:spPr>
          <a:xfrm>
            <a:off x="333829" y="1166793"/>
            <a:ext cx="9368971" cy="529771"/>
          </a:xfrm>
          <a:prstGeom prst="snip2DiagRect">
            <a:avLst/>
          </a:prstGeom>
          <a:solidFill>
            <a:srgbClr val="DFE7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de-DE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LoD 11 – Joint projects under implementation</a:t>
            </a:r>
          </a:p>
        </p:txBody>
      </p:sp>
      <p:sp>
        <p:nvSpPr>
          <p:cNvPr id="7" name="CasetăText 6">
            <a:extLst>
              <a:ext uri="{FF2B5EF4-FFF2-40B4-BE49-F238E27FC236}">
                <a16:creationId xmlns:a16="http://schemas.microsoft.com/office/drawing/2014/main" id="{D0DC9485-0F72-4D9D-52A7-3BCF645C76D4}"/>
              </a:ext>
            </a:extLst>
          </p:cNvPr>
          <p:cNvSpPr txBox="1"/>
          <p:nvPr/>
        </p:nvSpPr>
        <p:spPr>
          <a:xfrm>
            <a:off x="3106102" y="1920748"/>
            <a:ext cx="902733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Aft>
                <a:spcPts val="1200"/>
              </a:spcAft>
            </a:pPr>
            <a:r>
              <a:rPr lang="ro-RO" altLang="de-DE" sz="2400" b="1" u="sng" dirty="0">
                <a:solidFill>
                  <a:srgbClr val="0104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MARS-NET</a:t>
            </a:r>
            <a:r>
              <a:rPr lang="ro-RO" altLang="de-DE" sz="2400" b="1" dirty="0">
                <a:solidFill>
                  <a:srgbClr val="0104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- </a:t>
            </a:r>
            <a:r>
              <a:rPr lang="en-GB" sz="2400" b="1" i="0" u="none" strike="noStrike" baseline="0" dirty="0">
                <a:solidFill>
                  <a:srgbClr val="0104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Maritime Simulators and Training Facilities Network for Enhancing the Exchange of Good Practices and Digital Learning</a:t>
            </a:r>
            <a:r>
              <a:rPr lang="ro-RO" sz="2400" b="1" i="0" u="none" strike="noStrike" baseline="0" dirty="0">
                <a:solidFill>
                  <a:srgbClr val="0104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br>
              <a:rPr lang="en-GB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</a:br>
            <a:r>
              <a:rPr lang="en-GB" sz="21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PARTNERS :</a:t>
            </a:r>
            <a:r>
              <a:rPr lang="en-GB" sz="2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ro-RO" sz="2100" b="1" i="0" u="none" strike="noStrike" baseline="0" dirty="0">
                <a:solidFill>
                  <a:srgbClr val="0104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Romanian Naval Academy </a:t>
            </a:r>
            <a:r>
              <a:rPr lang="en-GB" sz="2100" b="1" i="0" u="none" strike="noStrike" baseline="0" dirty="0">
                <a:solidFill>
                  <a:srgbClr val="0104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(</a:t>
            </a:r>
            <a:r>
              <a:rPr lang="ro-RO" sz="2100" b="1" i="0" u="none" strike="noStrike" baseline="0" dirty="0" err="1">
                <a:solidFill>
                  <a:srgbClr val="0104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coordinator</a:t>
            </a:r>
            <a:r>
              <a:rPr lang="en-GB" sz="2100" b="1" i="0" u="none" strike="noStrike" baseline="0" dirty="0">
                <a:solidFill>
                  <a:srgbClr val="0104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)</a:t>
            </a:r>
            <a:r>
              <a:rPr lang="ro-RO" sz="2100" b="1" i="0" u="none" strike="noStrike" baseline="0" dirty="0">
                <a:solidFill>
                  <a:srgbClr val="0104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– </a:t>
            </a:r>
            <a:r>
              <a:rPr lang="ro-RO" sz="2100" b="1" i="0" u="none" strike="noStrike" baseline="0" dirty="0" err="1">
                <a:solidFill>
                  <a:srgbClr val="0104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Bulgarian</a:t>
            </a:r>
            <a:r>
              <a:rPr lang="ro-RO" sz="2100" b="1" i="0" u="none" strike="noStrike" baseline="0" dirty="0">
                <a:solidFill>
                  <a:srgbClr val="0104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Naval Academy </a:t>
            </a:r>
            <a:r>
              <a:rPr lang="en-GB" sz="2100" b="1" i="0" u="none" strike="noStrike" baseline="0" dirty="0">
                <a:solidFill>
                  <a:srgbClr val="0104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&amp;</a:t>
            </a:r>
            <a:r>
              <a:rPr lang="ro-RO" sz="2100" b="1" i="0" u="none" strike="noStrike" baseline="0" dirty="0">
                <a:solidFill>
                  <a:srgbClr val="0104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ro-RO" sz="2100" b="1" i="0" u="none" strike="noStrike" baseline="0" dirty="0" err="1">
                <a:solidFill>
                  <a:srgbClr val="0104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Polish</a:t>
            </a:r>
            <a:r>
              <a:rPr lang="ro-RO" sz="2100" b="1" i="0" u="none" strike="noStrike" baseline="0" dirty="0">
                <a:solidFill>
                  <a:srgbClr val="0104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Naval Academy </a:t>
            </a:r>
            <a:r>
              <a:rPr lang="en-GB" sz="2100" b="1" i="0" u="none" strike="noStrike" baseline="0" dirty="0">
                <a:solidFill>
                  <a:srgbClr val="0104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-</a:t>
            </a:r>
            <a:r>
              <a:rPr lang="ro-RO" sz="2100" b="1" i="0" u="none" strike="noStrike" baseline="0" dirty="0">
                <a:solidFill>
                  <a:srgbClr val="0104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ro-RO" sz="2100" b="1" i="0" u="none" strike="noStrike" baseline="0" dirty="0" err="1">
                <a:solidFill>
                  <a:srgbClr val="0104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partners</a:t>
            </a:r>
            <a:r>
              <a:rPr lang="ro-RO" sz="2100" b="1" i="0" u="none" strike="noStrike" baseline="0" dirty="0">
                <a:solidFill>
                  <a:srgbClr val="0104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GB" altLang="de-DE" sz="2100" dirty="0">
                <a:solidFill>
                  <a:srgbClr val="01048A"/>
                </a:solidFill>
                <a:cs typeface="Arial" panose="020B0604020202020204" pitchFamily="34" charset="0"/>
              </a:rPr>
              <a:t>(</a:t>
            </a:r>
            <a:r>
              <a:rPr lang="en-GB" altLang="de-DE" sz="1600" dirty="0">
                <a:solidFill>
                  <a:srgbClr val="01048A"/>
                </a:solidFill>
                <a:cs typeface="Arial" panose="020B0604020202020204" pitchFamily="34" charset="0"/>
              </a:rPr>
              <a:t>2022-2024</a:t>
            </a:r>
            <a:r>
              <a:rPr lang="ro-RO" altLang="de-DE" sz="1600" dirty="0">
                <a:solidFill>
                  <a:srgbClr val="01048A"/>
                </a:solidFill>
                <a:cs typeface="Arial" panose="020B0604020202020204" pitchFamily="34" charset="0"/>
              </a:rPr>
              <a:t>, 240.000 Euro</a:t>
            </a:r>
            <a:r>
              <a:rPr lang="en-GB" altLang="de-DE" sz="2100" dirty="0">
                <a:solidFill>
                  <a:srgbClr val="01048A"/>
                </a:solidFill>
                <a:cs typeface="Arial" panose="020B0604020202020204" pitchFamily="34" charset="0"/>
              </a:rPr>
              <a:t>) </a:t>
            </a:r>
            <a:r>
              <a:rPr lang="ro-RO" altLang="de-DE" sz="2100" dirty="0">
                <a:solidFill>
                  <a:srgbClr val="7030A0"/>
                </a:solidFill>
                <a:cs typeface="Arial" panose="020B0604020202020204" pitchFamily="34" charset="0"/>
              </a:rPr>
              <a:t>– </a:t>
            </a:r>
            <a:r>
              <a:rPr lang="ro-RO" altLang="de-DE" sz="2100" dirty="0" err="1">
                <a:solidFill>
                  <a:srgbClr val="0000FF"/>
                </a:solidFill>
                <a:cs typeface="Arial" panose="020B0604020202020204" pitchFamily="34" charset="0"/>
              </a:rPr>
              <a:t>results</a:t>
            </a:r>
            <a:r>
              <a:rPr lang="ro-RO" altLang="de-DE" sz="2100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ro-RO" altLang="de-DE" sz="2100" dirty="0" err="1">
                <a:solidFill>
                  <a:srgbClr val="0000FF"/>
                </a:solidFill>
                <a:cs typeface="Arial" panose="020B0604020202020204" pitchFamily="34" charset="0"/>
              </a:rPr>
              <a:t>up</a:t>
            </a:r>
            <a:r>
              <a:rPr lang="ro-RO" altLang="de-DE" sz="2100" dirty="0">
                <a:solidFill>
                  <a:srgbClr val="0000FF"/>
                </a:solidFill>
                <a:cs typeface="Arial" panose="020B0604020202020204" pitchFamily="34" charset="0"/>
              </a:rPr>
              <a:t>-</a:t>
            </a:r>
            <a:r>
              <a:rPr lang="ro-RO" altLang="de-DE" sz="2100" dirty="0" err="1">
                <a:solidFill>
                  <a:srgbClr val="0000FF"/>
                </a:solidFill>
                <a:cs typeface="Arial" panose="020B0604020202020204" pitchFamily="34" charset="0"/>
              </a:rPr>
              <a:t>to</a:t>
            </a:r>
            <a:r>
              <a:rPr lang="ro-RO" altLang="de-DE" sz="2100" dirty="0">
                <a:solidFill>
                  <a:srgbClr val="0000FF"/>
                </a:solidFill>
                <a:cs typeface="Arial" panose="020B0604020202020204" pitchFamily="34" charset="0"/>
              </a:rPr>
              <a:t>-date</a:t>
            </a:r>
            <a:r>
              <a:rPr lang="ro-RO" altLang="de-DE" sz="2100" dirty="0">
                <a:solidFill>
                  <a:srgbClr val="7030A0"/>
                </a:solidFill>
                <a:cs typeface="Arial" panose="020B060402020202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4621659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1">
            <a:extLst>
              <a:ext uri="{FF2B5EF4-FFF2-40B4-BE49-F238E27FC236}">
                <a16:creationId xmlns:a16="http://schemas.microsoft.com/office/drawing/2014/main" id="{25046A3A-F401-9013-2FCE-1F4E894673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29" y="3091650"/>
            <a:ext cx="11827687" cy="360098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Aft>
                <a:spcPts val="600"/>
              </a:spcAft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Aft>
                <a:spcPts val="60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Aft>
                <a:spcPts val="600"/>
              </a:spcAft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Aft>
                <a:spcPts val="600"/>
              </a:spcAft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Aft>
                <a:spcPts val="1200"/>
              </a:spcAft>
              <a:buNone/>
            </a:pPr>
            <a:r>
              <a:rPr lang="ro-RO" altLang="de-DE" sz="1800" dirty="0">
                <a:solidFill>
                  <a:srgbClr val="01048A"/>
                </a:solidFill>
                <a:highlight>
                  <a:srgbClr val="00FFFF"/>
                </a:highlight>
              </a:rPr>
              <a:t>- </a:t>
            </a:r>
            <a:r>
              <a:rPr lang="en-US" sz="1800" b="1" i="0" u="none" strike="noStrike" baseline="0" dirty="0">
                <a:solidFill>
                  <a:srgbClr val="01048A"/>
                </a:solidFill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online joint platform for students counselling and mentoring </a:t>
            </a:r>
            <a:r>
              <a:rPr lang="ro-RO" sz="1800" b="0" i="0" u="none" strike="noStrike" baseline="0" dirty="0">
                <a:solidFill>
                  <a:srgbClr val="0104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ro-RO" sz="1800" b="0" i="0" u="none" strike="noStrike" baseline="0" dirty="0" err="1">
                <a:solidFill>
                  <a:srgbClr val="0104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smoothing</a:t>
            </a:r>
            <a:r>
              <a:rPr lang="ro-RO" sz="1800" b="0" i="0" u="none" strike="noStrike" baseline="0" dirty="0">
                <a:solidFill>
                  <a:srgbClr val="0104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1800" b="0" i="0" u="none" strike="noStrike" baseline="0" dirty="0" err="1">
                <a:solidFill>
                  <a:srgbClr val="0104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o-RO" sz="1800" b="0" i="0" u="none" strike="noStrike" baseline="0" dirty="0">
                <a:solidFill>
                  <a:srgbClr val="0104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Naval</a:t>
            </a:r>
            <a:r>
              <a:rPr lang="en-US" sz="1800" b="0" i="0" u="none" strike="noStrike" baseline="0" dirty="0">
                <a:solidFill>
                  <a:srgbClr val="0104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carrier path</a:t>
            </a:r>
            <a:r>
              <a:rPr lang="ro-RO" sz="1800" b="0" i="0" u="none" strike="noStrike" baseline="0" dirty="0">
                <a:solidFill>
                  <a:srgbClr val="0104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1800" b="1" i="0" u="none" strike="noStrike" baseline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o-RO" sz="1800" b="1" i="0" u="sng" strike="noStrike" baseline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www.seamentors.</a:t>
            </a:r>
            <a:r>
              <a:rPr lang="ro-RO" sz="1800" b="1" i="0" u="sng" strike="noStrike" baseline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ro-RO" sz="1800" b="1" i="0" u="none" strike="noStrike" baseline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o-RO" sz="1800" b="0" i="0" u="none" strike="noStrike" baseline="0" dirty="0" err="1">
                <a:solidFill>
                  <a:srgbClr val="0104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containing</a:t>
            </a:r>
            <a:r>
              <a:rPr lang="ro-RO" sz="1800" b="0" i="0" u="none" strike="noStrike" baseline="0" dirty="0">
                <a:solidFill>
                  <a:srgbClr val="0104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a </a:t>
            </a:r>
            <a:r>
              <a:rPr lang="ro-RO" sz="1800" b="0" i="0" u="none" strike="noStrike" baseline="0" dirty="0" err="1">
                <a:solidFill>
                  <a:srgbClr val="0104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joint</a:t>
            </a:r>
            <a:r>
              <a:rPr lang="ro-RO" sz="1800" b="0" i="0" u="none" strike="noStrike" baseline="0" dirty="0">
                <a:solidFill>
                  <a:srgbClr val="0104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1800" b="0" i="0" u="none" strike="noStrike" baseline="0" dirty="0" err="1">
                <a:solidFill>
                  <a:srgbClr val="0104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carrier</a:t>
            </a:r>
            <a:r>
              <a:rPr lang="ro-RO" sz="1800" b="0" i="0" u="none" strike="noStrike" baseline="0" dirty="0">
                <a:solidFill>
                  <a:srgbClr val="0104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1800" b="0" i="0" u="none" strike="noStrike" baseline="0" dirty="0" err="1">
                <a:solidFill>
                  <a:srgbClr val="0104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councelling</a:t>
            </a:r>
            <a:r>
              <a:rPr lang="ro-RO" sz="1800" b="0" i="0" u="none" strike="noStrike" baseline="0" dirty="0">
                <a:solidFill>
                  <a:srgbClr val="0104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1800" b="0" i="0" u="none" strike="noStrike" baseline="0" dirty="0" err="1">
                <a:solidFill>
                  <a:srgbClr val="0104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center</a:t>
            </a:r>
            <a:r>
              <a:rPr lang="ro-RO" sz="1800" b="0" i="0" u="none" strike="noStrike" baseline="0" dirty="0">
                <a:solidFill>
                  <a:srgbClr val="0104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</a:t>
            </a:r>
            <a:r>
              <a:rPr lang="en-GB" sz="1800" b="0" i="0" u="none" strike="noStrike" baseline="0" dirty="0">
                <a:solidFill>
                  <a:srgbClr val="0104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sharing point of cadetship experiences, mentors interviews, mentorship materials</a:t>
            </a:r>
            <a:r>
              <a:rPr lang="ro-RO" sz="1800" b="0" i="0" u="none" strike="noStrike" baseline="0" dirty="0">
                <a:solidFill>
                  <a:srgbClr val="0104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o-RO" sz="1800" b="0" i="0" u="none" strike="noStrike" baseline="0" dirty="0" err="1">
                <a:solidFill>
                  <a:srgbClr val="0104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o-RO" sz="1800" b="0" i="0" u="none" strike="noStrike" baseline="0" dirty="0">
                <a:solidFill>
                  <a:srgbClr val="0104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1800" b="0" i="0" u="none" strike="noStrike" baseline="0" dirty="0" err="1">
                <a:solidFill>
                  <a:srgbClr val="0104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partners</a:t>
            </a:r>
            <a:r>
              <a:rPr lang="ro-RO" sz="1800" b="0" i="0" u="none" strike="noStrike" baseline="0" dirty="0">
                <a:solidFill>
                  <a:srgbClr val="0104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ro-RO" sz="1800" b="0" i="0" u="none" strike="noStrike" baseline="0" dirty="0" err="1">
                <a:solidFill>
                  <a:srgbClr val="0104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recording</a:t>
            </a:r>
            <a:r>
              <a:rPr lang="ro-RO" sz="1800" b="0" i="0" u="none" strike="noStrike" baseline="0" dirty="0">
                <a:solidFill>
                  <a:srgbClr val="0104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1800" b="0" i="0" u="none" strike="noStrike" baseline="0" dirty="0" err="1">
                <a:solidFill>
                  <a:srgbClr val="0104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now</a:t>
            </a:r>
            <a:r>
              <a:rPr lang="ro-RO" sz="1800" b="0" i="0" u="none" strike="noStrike" baseline="0" dirty="0">
                <a:solidFill>
                  <a:srgbClr val="0104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1800" b="0" i="0" u="none" strike="noStrike" baseline="0" dirty="0" err="1">
                <a:solidFill>
                  <a:srgbClr val="0104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o-RO" sz="1800" b="0" i="0" u="none" strike="noStrike" baseline="0" dirty="0">
                <a:solidFill>
                  <a:srgbClr val="0104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video testimonial </a:t>
            </a:r>
            <a:r>
              <a:rPr lang="ro-RO" sz="1800" b="0" i="0" u="none" strike="noStrike" baseline="0" dirty="0" err="1">
                <a:solidFill>
                  <a:srgbClr val="0104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ro-RO" sz="1800" b="0" i="0" u="none" strike="noStrike" baseline="0" dirty="0">
                <a:solidFill>
                  <a:srgbClr val="0104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1800" b="0" i="0" u="none" strike="noStrike" baseline="0" dirty="0" err="1">
                <a:solidFill>
                  <a:srgbClr val="0104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ro-RO" sz="1800" b="0" i="0" u="none" strike="noStrike" baseline="0" dirty="0">
                <a:solidFill>
                  <a:srgbClr val="0104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1800" b="0" i="0" u="none" strike="noStrike" baseline="0" dirty="0" err="1">
                <a:solidFill>
                  <a:srgbClr val="0104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uploaded</a:t>
            </a:r>
            <a:r>
              <a:rPr lang="ro-RO" sz="1800" b="0" i="0" u="none" strike="noStrike" baseline="0" dirty="0">
                <a:solidFill>
                  <a:srgbClr val="0104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ro-RO" sz="1800" b="0" i="0" u="none" strike="noStrike" baseline="0" dirty="0" err="1">
                <a:solidFill>
                  <a:srgbClr val="0104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o-RO" sz="1800" b="0" i="0" u="none" strike="noStrike" baseline="0" dirty="0">
                <a:solidFill>
                  <a:srgbClr val="0104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1800" b="0" i="0" u="none" strike="noStrike" baseline="0" dirty="0" err="1">
                <a:solidFill>
                  <a:srgbClr val="0104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</a:t>
            </a:r>
            <a:r>
              <a:rPr lang="ro-RO" sz="1800" b="0" i="0" u="none" strike="noStrike" baseline="0" dirty="0">
                <a:solidFill>
                  <a:srgbClr val="0104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”</a:t>
            </a:r>
            <a:r>
              <a:rPr lang="ro-RO" sz="1800" b="0" i="0" u="none" strike="noStrike" baseline="0" dirty="0" err="1">
                <a:solidFill>
                  <a:srgbClr val="0104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library</a:t>
            </a:r>
            <a:r>
              <a:rPr lang="ro-RO" sz="1800" b="0" i="0" u="none" strike="noStrike" baseline="0" dirty="0">
                <a:solidFill>
                  <a:srgbClr val="0104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ro-RO" sz="1800" b="0" i="0" u="none" strike="noStrike" baseline="0" dirty="0" err="1">
                <a:solidFill>
                  <a:srgbClr val="0104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experiences</a:t>
            </a:r>
            <a:r>
              <a:rPr lang="ro-RO" sz="1800" b="0" i="0" u="none" strike="noStrike" baseline="0" dirty="0">
                <a:solidFill>
                  <a:srgbClr val="0104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en-US" sz="1800" b="1" i="0" u="none" strike="noStrike" baseline="0" dirty="0">
                <a:solidFill>
                  <a:srgbClr val="0104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o-RO" sz="1800" b="1" i="0" u="none" strike="noStrike" baseline="0" dirty="0">
              <a:solidFill>
                <a:srgbClr val="01048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  <a:buNone/>
            </a:pPr>
            <a:r>
              <a:rPr lang="ro-RO" sz="1800" b="1" i="0" u="none" strike="noStrike" baseline="0" dirty="0">
                <a:solidFill>
                  <a:srgbClr val="0104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o-RO" sz="1800" dirty="0" err="1">
                <a:solidFill>
                  <a:srgbClr val="01048A"/>
                </a:solidFill>
                <a:highlight>
                  <a:srgbClr val="00FFFF"/>
                </a:highlight>
                <a:cs typeface="Arial" panose="020B0604020202020204" pitchFamily="34" charset="0"/>
              </a:rPr>
              <a:t>r</a:t>
            </a:r>
            <a:r>
              <a:rPr lang="ro-RO" sz="1800" b="1" i="0" u="none" strike="noStrike" baseline="0" dirty="0" err="1">
                <a:solidFill>
                  <a:srgbClr val="01048A"/>
                </a:solidFill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esearch</a:t>
            </a:r>
            <a:r>
              <a:rPr lang="ro-RO" sz="1800" dirty="0">
                <a:solidFill>
                  <a:srgbClr val="01048A"/>
                </a:solidFill>
                <a:highlight>
                  <a:srgbClr val="00FFFF"/>
                </a:highlight>
                <a:cs typeface="Arial" panose="020B0604020202020204" pitchFamily="34" charset="0"/>
              </a:rPr>
              <a:t>/</a:t>
            </a:r>
            <a:r>
              <a:rPr lang="ro-RO" sz="1800" dirty="0" err="1">
                <a:solidFill>
                  <a:srgbClr val="01048A"/>
                </a:solidFill>
                <a:highlight>
                  <a:srgbClr val="00FFFF"/>
                </a:highlight>
                <a:cs typeface="Arial" panose="020B0604020202020204" pitchFamily="34" charset="0"/>
              </a:rPr>
              <a:t>survey</a:t>
            </a:r>
            <a:r>
              <a:rPr lang="ro-RO" sz="1800" dirty="0">
                <a:solidFill>
                  <a:srgbClr val="01048A"/>
                </a:solidFill>
                <a:highlight>
                  <a:srgbClr val="00FFFF"/>
                </a:highlight>
                <a:cs typeface="Arial" panose="020B0604020202020204" pitchFamily="34" charset="0"/>
              </a:rPr>
              <a:t> </a:t>
            </a:r>
            <a:r>
              <a:rPr lang="ro-RO" sz="1800" dirty="0" err="1">
                <a:solidFill>
                  <a:srgbClr val="01048A"/>
                </a:solidFill>
                <a:highlight>
                  <a:srgbClr val="00FFFF"/>
                </a:highlight>
                <a:cs typeface="Arial" panose="020B0604020202020204" pitchFamily="34" charset="0"/>
              </a:rPr>
              <a:t>is</a:t>
            </a:r>
            <a:r>
              <a:rPr lang="ro-RO" sz="1800" dirty="0">
                <a:solidFill>
                  <a:srgbClr val="01048A"/>
                </a:solidFill>
                <a:highlight>
                  <a:srgbClr val="00FFFF"/>
                </a:highlight>
                <a:cs typeface="Arial" panose="020B0604020202020204" pitchFamily="34" charset="0"/>
              </a:rPr>
              <a:t> </a:t>
            </a:r>
            <a:r>
              <a:rPr lang="ro-RO" sz="1800" dirty="0" err="1">
                <a:solidFill>
                  <a:srgbClr val="01048A"/>
                </a:solidFill>
                <a:highlight>
                  <a:srgbClr val="00FFFF"/>
                </a:highlight>
                <a:cs typeface="Arial" panose="020B0604020202020204" pitchFamily="34" charset="0"/>
              </a:rPr>
              <a:t>conducted</a:t>
            </a:r>
            <a:r>
              <a:rPr lang="ro-RO" sz="1800" dirty="0">
                <a:solidFill>
                  <a:srgbClr val="01048A"/>
                </a:solidFill>
                <a:highlight>
                  <a:srgbClr val="00FFFF"/>
                </a:highlight>
                <a:cs typeface="Arial" panose="020B0604020202020204" pitchFamily="34" charset="0"/>
              </a:rPr>
              <a:t> </a:t>
            </a:r>
            <a:r>
              <a:rPr lang="ro-RO" sz="1800" dirty="0" err="1">
                <a:solidFill>
                  <a:srgbClr val="01048A"/>
                </a:solidFill>
                <a:highlight>
                  <a:srgbClr val="00FFFF"/>
                </a:highlight>
                <a:cs typeface="Arial" panose="020B0604020202020204" pitchFamily="34" charset="0"/>
              </a:rPr>
              <a:t>to</a:t>
            </a:r>
            <a:r>
              <a:rPr lang="ro-RO" sz="1800" dirty="0">
                <a:solidFill>
                  <a:srgbClr val="01048A"/>
                </a:solidFill>
                <a:highlight>
                  <a:srgbClr val="00FFFF"/>
                </a:highlight>
                <a:cs typeface="Arial" panose="020B0604020202020204" pitchFamily="34" charset="0"/>
              </a:rPr>
              <a:t> </a:t>
            </a:r>
            <a:r>
              <a:rPr lang="ro-RO" sz="1800" dirty="0" err="1">
                <a:solidFill>
                  <a:srgbClr val="01048A"/>
                </a:solidFill>
                <a:highlight>
                  <a:srgbClr val="00FFFF"/>
                </a:highlight>
                <a:cs typeface="Arial" panose="020B0604020202020204" pitchFamily="34" charset="0"/>
              </a:rPr>
              <a:t>disclose</a:t>
            </a:r>
            <a:r>
              <a:rPr lang="ro-RO" sz="1800" dirty="0">
                <a:solidFill>
                  <a:srgbClr val="01048A"/>
                </a:solidFill>
                <a:highlight>
                  <a:srgbClr val="00FFFF"/>
                </a:highlight>
                <a:cs typeface="Arial" panose="020B0604020202020204" pitchFamily="34" charset="0"/>
              </a:rPr>
              <a:t> </a:t>
            </a:r>
            <a:r>
              <a:rPr lang="ro-RO" sz="1800" dirty="0" err="1">
                <a:solidFill>
                  <a:srgbClr val="01048A"/>
                </a:solidFill>
                <a:highlight>
                  <a:srgbClr val="00FFFF"/>
                </a:highlight>
                <a:cs typeface="Arial" panose="020B0604020202020204" pitchFamily="34" charset="0"/>
              </a:rPr>
              <a:t>the</a:t>
            </a:r>
            <a:r>
              <a:rPr lang="ro-RO" sz="1800" dirty="0">
                <a:solidFill>
                  <a:srgbClr val="01048A"/>
                </a:solidFill>
                <a:highlight>
                  <a:srgbClr val="00FFFF"/>
                </a:highlight>
                <a:cs typeface="Arial" panose="020B0604020202020204" pitchFamily="34" charset="0"/>
              </a:rPr>
              <a:t> role of </a:t>
            </a:r>
            <a:r>
              <a:rPr lang="ro-RO" sz="1800" dirty="0" err="1">
                <a:solidFill>
                  <a:srgbClr val="01048A"/>
                </a:solidFill>
                <a:highlight>
                  <a:srgbClr val="00FFFF"/>
                </a:highlight>
                <a:cs typeface="Arial" panose="020B0604020202020204" pitchFamily="34" charset="0"/>
              </a:rPr>
              <a:t>mentoring</a:t>
            </a:r>
            <a:r>
              <a:rPr lang="ro-RO" sz="1800" dirty="0">
                <a:solidFill>
                  <a:srgbClr val="01048A"/>
                </a:solidFill>
                <a:highlight>
                  <a:srgbClr val="00FFFF"/>
                </a:highlight>
                <a:cs typeface="Arial" panose="020B0604020202020204" pitchFamily="34" charset="0"/>
              </a:rPr>
              <a:t> </a:t>
            </a:r>
            <a:r>
              <a:rPr lang="ro-RO" sz="1800" dirty="0" err="1">
                <a:solidFill>
                  <a:srgbClr val="01048A"/>
                </a:solidFill>
                <a:highlight>
                  <a:srgbClr val="00FFFF"/>
                </a:highlight>
                <a:cs typeface="Arial" panose="020B0604020202020204" pitchFamily="34" charset="0"/>
              </a:rPr>
              <a:t>programs</a:t>
            </a:r>
            <a:r>
              <a:rPr lang="ro-RO" sz="1800" dirty="0">
                <a:solidFill>
                  <a:srgbClr val="01048A"/>
                </a:solidFill>
                <a:highlight>
                  <a:srgbClr val="00FFFF"/>
                </a:highlight>
                <a:cs typeface="Arial" panose="020B0604020202020204" pitchFamily="34" charset="0"/>
              </a:rPr>
              <a:t> for </a:t>
            </a:r>
            <a:r>
              <a:rPr lang="ro-RO" sz="1800" dirty="0" err="1">
                <a:solidFill>
                  <a:srgbClr val="01048A"/>
                </a:solidFill>
                <a:highlight>
                  <a:srgbClr val="00FFFF"/>
                </a:highlight>
                <a:cs typeface="Arial" panose="020B0604020202020204" pitchFamily="34" charset="0"/>
              </a:rPr>
              <a:t>Navy</a:t>
            </a:r>
            <a:r>
              <a:rPr lang="ro-RO" sz="1800" dirty="0">
                <a:solidFill>
                  <a:srgbClr val="01048A"/>
                </a:solidFill>
                <a:highlight>
                  <a:srgbClr val="00FFFF"/>
                </a:highlight>
                <a:cs typeface="Arial" panose="020B0604020202020204" pitchFamily="34" charset="0"/>
              </a:rPr>
              <a:t> </a:t>
            </a:r>
            <a:r>
              <a:rPr lang="ro-RO" sz="1800" dirty="0" err="1">
                <a:solidFill>
                  <a:srgbClr val="01048A"/>
                </a:solidFill>
                <a:highlight>
                  <a:srgbClr val="00FFFF"/>
                </a:highlight>
                <a:cs typeface="Arial" panose="020B0604020202020204" pitchFamily="34" charset="0"/>
              </a:rPr>
              <a:t>graduates</a:t>
            </a:r>
            <a:r>
              <a:rPr lang="ro-RO" sz="1800" b="0" i="0" u="none" strike="noStrike" baseline="0" dirty="0">
                <a:solidFill>
                  <a:srgbClr val="0104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a complex </a:t>
            </a:r>
            <a:r>
              <a:rPr lang="ro-RO" sz="1800" b="0" i="0" u="none" strike="noStrike" baseline="0" dirty="0" err="1">
                <a:solidFill>
                  <a:srgbClr val="0104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survey</a:t>
            </a:r>
            <a:r>
              <a:rPr lang="ro-RO" sz="1800" b="0" i="0" u="none" strike="noStrike" baseline="0" dirty="0">
                <a:solidFill>
                  <a:srgbClr val="0104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1800" b="0" i="0" u="none" strike="noStrike" baseline="0" dirty="0" err="1">
                <a:solidFill>
                  <a:srgbClr val="0104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</a:t>
            </a:r>
            <a:r>
              <a:rPr lang="ro-RO" sz="1800" b="0" i="0" u="none" strike="noStrike" baseline="0" dirty="0">
                <a:solidFill>
                  <a:srgbClr val="0104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1800" b="0" i="0" u="none" strike="noStrike" baseline="0" dirty="0" err="1">
                <a:solidFill>
                  <a:srgbClr val="0104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been</a:t>
            </a:r>
            <a:r>
              <a:rPr lang="ro-RO" sz="1800" b="0" i="0" u="none" strike="noStrike" baseline="0" dirty="0">
                <a:solidFill>
                  <a:srgbClr val="0104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1800" b="0" i="0" u="none" strike="noStrike" baseline="0" dirty="0" err="1">
                <a:solidFill>
                  <a:srgbClr val="0104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applied</a:t>
            </a:r>
            <a:r>
              <a:rPr lang="ro-RO" sz="1800" b="0" i="0" u="none" strike="noStrike" baseline="0" dirty="0">
                <a:solidFill>
                  <a:srgbClr val="0104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1800" b="0" i="0" u="none" strike="noStrike" baseline="0" dirty="0" err="1">
                <a:solidFill>
                  <a:srgbClr val="0104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ro-RO" sz="1800" b="0" i="0" u="none" strike="noStrike" baseline="0" dirty="0">
                <a:solidFill>
                  <a:srgbClr val="0104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1800" b="0" i="0" u="none" strike="noStrike" baseline="0" dirty="0" err="1">
                <a:solidFill>
                  <a:srgbClr val="0104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o-RO" sz="1800" b="0" i="0" u="none" strike="noStrike" baseline="0" dirty="0">
                <a:solidFill>
                  <a:srgbClr val="0104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1800" b="0" i="0" u="none" strike="noStrike" baseline="0" dirty="0" err="1">
                <a:solidFill>
                  <a:srgbClr val="0104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cadets</a:t>
            </a:r>
            <a:r>
              <a:rPr lang="ro-RO" sz="1800" b="0" i="0" u="none" strike="noStrike" baseline="0" dirty="0">
                <a:solidFill>
                  <a:srgbClr val="0104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o-RO" sz="1800" b="0" i="0" u="none" strike="noStrike" baseline="0" dirty="0" err="1">
                <a:solidFill>
                  <a:srgbClr val="0104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professionals</a:t>
            </a:r>
            <a:r>
              <a:rPr lang="ro-RO" sz="1800" b="0" i="0" u="none" strike="noStrike" baseline="0" dirty="0">
                <a:solidFill>
                  <a:srgbClr val="0104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1800" b="0" i="0" u="none" strike="noStrike" baseline="0" dirty="0" err="1">
                <a:solidFill>
                  <a:srgbClr val="0104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ro-RO" sz="1800" b="0" i="0" u="none" strike="noStrike" baseline="0" dirty="0">
                <a:solidFill>
                  <a:srgbClr val="0104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1800" b="0" i="0" u="none" strike="noStrike" baseline="0" dirty="0" err="1">
                <a:solidFill>
                  <a:srgbClr val="0104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potential</a:t>
            </a:r>
            <a:r>
              <a:rPr lang="ro-RO" sz="1800" b="0" i="0" u="none" strike="noStrike" baseline="0" dirty="0">
                <a:solidFill>
                  <a:srgbClr val="0104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1800" b="0" i="0" u="none" strike="noStrike" baseline="0" dirty="0" err="1">
                <a:solidFill>
                  <a:srgbClr val="0104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mentors</a:t>
            </a:r>
            <a:r>
              <a:rPr lang="en-US" sz="1800" b="1" i="0" u="none" strike="noStrike" baseline="0" dirty="0">
                <a:solidFill>
                  <a:srgbClr val="0104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o-RO" sz="1800" b="1" i="0" u="none" strike="noStrike" baseline="0" dirty="0">
              <a:solidFill>
                <a:srgbClr val="01048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  <a:buNone/>
            </a:pPr>
            <a:r>
              <a:rPr lang="ro-RO" sz="1800" b="1" dirty="0">
                <a:solidFill>
                  <a:srgbClr val="01048A"/>
                </a:solidFill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GB" sz="1800" b="1" dirty="0" err="1">
                <a:solidFill>
                  <a:srgbClr val="01048A"/>
                </a:solidFill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ro-RO" sz="1800" b="1" dirty="0" err="1">
                <a:solidFill>
                  <a:srgbClr val="01048A"/>
                </a:solidFill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ncrease</a:t>
            </a:r>
            <a:r>
              <a:rPr lang="ro-RO" sz="1800" b="1" dirty="0">
                <a:solidFill>
                  <a:srgbClr val="01048A"/>
                </a:solidFill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1800" b="1" dirty="0" err="1">
                <a:solidFill>
                  <a:srgbClr val="01048A"/>
                </a:solidFill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o-RO" sz="1800" b="1" dirty="0">
                <a:solidFill>
                  <a:srgbClr val="01048A"/>
                </a:solidFill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a</a:t>
            </a:r>
            <a:r>
              <a:rPr lang="en-US" sz="1800" b="1" dirty="0" err="1">
                <a:solidFill>
                  <a:srgbClr val="01048A"/>
                </a:solidFill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wareness</a:t>
            </a:r>
            <a:r>
              <a:rPr lang="en-US" sz="1800" b="1" dirty="0">
                <a:solidFill>
                  <a:srgbClr val="01048A"/>
                </a:solidFill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of seafaring cadets regarding </a:t>
            </a:r>
            <a:r>
              <a:rPr lang="en-US" sz="1800" dirty="0">
                <a:solidFill>
                  <a:srgbClr val="01048A"/>
                </a:solidFill>
                <a:highlight>
                  <a:srgbClr val="00FFFF"/>
                </a:highlight>
                <a:cs typeface="Arial" panose="020B0604020202020204" pitchFamily="34" charset="0"/>
              </a:rPr>
              <a:t>the onboard</a:t>
            </a:r>
            <a:r>
              <a:rPr lang="ro-RO" sz="1800" dirty="0">
                <a:solidFill>
                  <a:srgbClr val="01048A"/>
                </a:solidFill>
                <a:highlight>
                  <a:srgbClr val="00FFFF"/>
                </a:highlight>
                <a:cs typeface="Arial" panose="020B0604020202020204" pitchFamily="34" charset="0"/>
              </a:rPr>
              <a:t> </a:t>
            </a:r>
            <a:r>
              <a:rPr lang="en-US" sz="1800" dirty="0">
                <a:solidFill>
                  <a:srgbClr val="01048A"/>
                </a:solidFill>
                <a:highlight>
                  <a:srgbClr val="00FFFF"/>
                </a:highlight>
                <a:cs typeface="Arial" panose="020B0604020202020204" pitchFamily="34" charset="0"/>
              </a:rPr>
              <a:t>experience</a:t>
            </a:r>
            <a:r>
              <a:rPr lang="ro-RO" sz="1800" dirty="0">
                <a:solidFill>
                  <a:srgbClr val="01048A"/>
                </a:solidFill>
                <a:highlight>
                  <a:srgbClr val="00FFFF"/>
                </a:highlight>
                <a:cs typeface="Arial" panose="020B0604020202020204" pitchFamily="34" charset="0"/>
              </a:rPr>
              <a:t>s o</a:t>
            </a:r>
            <a:r>
              <a:rPr lang="en-US" sz="1800" dirty="0">
                <a:solidFill>
                  <a:srgbClr val="01048A"/>
                </a:solidFill>
                <a:highlight>
                  <a:srgbClr val="00FFFF"/>
                </a:highlight>
                <a:cs typeface="Arial" panose="020B0604020202020204" pitchFamily="34" charset="0"/>
              </a:rPr>
              <a:t> </a:t>
            </a:r>
            <a:r>
              <a:rPr lang="en-US" sz="1800" b="1" dirty="0">
                <a:solidFill>
                  <a:srgbClr val="01048A"/>
                </a:solidFill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military</a:t>
            </a:r>
            <a:r>
              <a:rPr lang="ro-RO" sz="1800" b="1" dirty="0">
                <a:solidFill>
                  <a:srgbClr val="01048A"/>
                </a:solidFill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1800" b="1" dirty="0">
                <a:solidFill>
                  <a:srgbClr val="01048A"/>
                </a:solidFill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civilian ships </a:t>
            </a:r>
            <a:r>
              <a:rPr lang="en-US" sz="1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o-RO" sz="1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</a:t>
            </a:r>
            <a:r>
              <a:rPr lang="en-US" sz="1800" b="0" dirty="0">
                <a:solidFill>
                  <a:srgbClr val="0104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 and </a:t>
            </a:r>
            <a:r>
              <a:rPr lang="ro-RO" sz="1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o-RO" sz="1800" b="0" dirty="0">
                <a:solidFill>
                  <a:srgbClr val="0104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>
                <a:solidFill>
                  <a:srgbClr val="0104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residential meetings with professional mentors will be organized by the partners</a:t>
            </a:r>
            <a:r>
              <a:rPr lang="ro-RO" sz="1800" b="0" dirty="0">
                <a:solidFill>
                  <a:srgbClr val="0104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ro-RO" sz="1800" b="0" dirty="0" err="1">
                <a:solidFill>
                  <a:srgbClr val="0104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o-RO" sz="1800" b="0" dirty="0">
                <a:solidFill>
                  <a:srgbClr val="0104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1800" b="0" dirty="0" err="1">
                <a:solidFill>
                  <a:srgbClr val="0104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fall</a:t>
            </a:r>
            <a:r>
              <a:rPr lang="ro-RO" sz="1800" b="0" dirty="0">
                <a:solidFill>
                  <a:srgbClr val="0104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1800" b="0" dirty="0" err="1">
                <a:solidFill>
                  <a:srgbClr val="0104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semester</a:t>
            </a:r>
            <a:r>
              <a:rPr lang="en-US" sz="1800" b="1" dirty="0">
                <a:solidFill>
                  <a:srgbClr val="0104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spcAft>
                <a:spcPts val="1200"/>
              </a:spcAft>
              <a:buNone/>
            </a:pPr>
            <a:r>
              <a:rPr lang="ro-RO" sz="1800" dirty="0">
                <a:solidFill>
                  <a:srgbClr val="01048A"/>
                </a:solidFill>
                <a:highlight>
                  <a:srgbClr val="00FFFF"/>
                </a:highlight>
                <a:cs typeface="Arial" panose="020B0604020202020204" pitchFamily="34" charset="0"/>
              </a:rPr>
              <a:t>- In </a:t>
            </a:r>
            <a:r>
              <a:rPr lang="ro-RO" sz="1800" dirty="0" err="1">
                <a:solidFill>
                  <a:srgbClr val="01048A"/>
                </a:solidFill>
                <a:highlight>
                  <a:srgbClr val="00FFFF"/>
                </a:highlight>
                <a:cs typeface="Arial" panose="020B0604020202020204" pitchFamily="34" charset="0"/>
              </a:rPr>
              <a:t>the</a:t>
            </a:r>
            <a:r>
              <a:rPr lang="ro-RO" sz="1800" dirty="0">
                <a:solidFill>
                  <a:srgbClr val="01048A"/>
                </a:solidFill>
                <a:highlight>
                  <a:srgbClr val="00FFFF"/>
                </a:highlight>
                <a:cs typeface="Arial" panose="020B0604020202020204" pitchFamily="34" charset="0"/>
              </a:rPr>
              <a:t> </a:t>
            </a:r>
            <a:r>
              <a:rPr lang="ro-RO" sz="1800" dirty="0" err="1">
                <a:solidFill>
                  <a:srgbClr val="01048A"/>
                </a:solidFill>
                <a:highlight>
                  <a:srgbClr val="00FFFF"/>
                </a:highlight>
                <a:cs typeface="Arial" panose="020B0604020202020204" pitchFamily="34" charset="0"/>
              </a:rPr>
              <a:t>project</a:t>
            </a:r>
            <a:r>
              <a:rPr lang="ro-RO" sz="1800" dirty="0">
                <a:solidFill>
                  <a:srgbClr val="01048A"/>
                </a:solidFill>
                <a:highlight>
                  <a:srgbClr val="00FFFF"/>
                </a:highlight>
                <a:cs typeface="Arial" panose="020B0604020202020204" pitchFamily="34" charset="0"/>
              </a:rPr>
              <a:t> </a:t>
            </a:r>
            <a:r>
              <a:rPr lang="ro-RO" sz="1800" dirty="0" err="1">
                <a:solidFill>
                  <a:srgbClr val="01048A"/>
                </a:solidFill>
                <a:highlight>
                  <a:srgbClr val="00FFFF"/>
                </a:highlight>
                <a:cs typeface="Arial" panose="020B0604020202020204" pitchFamily="34" charset="0"/>
              </a:rPr>
              <a:t>conclusion</a:t>
            </a:r>
            <a:r>
              <a:rPr lang="ro-RO" sz="1800" dirty="0">
                <a:solidFill>
                  <a:srgbClr val="01048A"/>
                </a:solidFill>
                <a:highlight>
                  <a:srgbClr val="00FFFF"/>
                </a:highlight>
                <a:cs typeface="Arial" panose="020B0604020202020204" pitchFamily="34" charset="0"/>
              </a:rPr>
              <a:t> </a:t>
            </a:r>
            <a:r>
              <a:rPr lang="ro-RO" sz="1800" dirty="0" err="1">
                <a:solidFill>
                  <a:srgbClr val="01048A"/>
                </a:solidFill>
                <a:highlight>
                  <a:srgbClr val="00FFFF"/>
                </a:highlight>
                <a:cs typeface="Arial" panose="020B0604020202020204" pitchFamily="34" charset="0"/>
              </a:rPr>
              <a:t>the</a:t>
            </a:r>
            <a:r>
              <a:rPr lang="ro-RO" sz="1800" dirty="0">
                <a:solidFill>
                  <a:srgbClr val="01048A"/>
                </a:solidFill>
                <a:highlight>
                  <a:srgbClr val="00FFFF"/>
                </a:highlight>
                <a:cs typeface="Arial" panose="020B0604020202020204" pitchFamily="34" charset="0"/>
              </a:rPr>
              <a:t> </a:t>
            </a:r>
            <a:r>
              <a:rPr lang="ro-RO" sz="1800" dirty="0" err="1">
                <a:solidFill>
                  <a:srgbClr val="01048A"/>
                </a:solidFill>
                <a:highlight>
                  <a:srgbClr val="00FFFF"/>
                </a:highlight>
                <a:cs typeface="Arial" panose="020B0604020202020204" pitchFamily="34" charset="0"/>
              </a:rPr>
              <a:t>partners</a:t>
            </a:r>
            <a:r>
              <a:rPr lang="ro-RO" sz="1800" dirty="0">
                <a:solidFill>
                  <a:srgbClr val="01048A"/>
                </a:solidFill>
                <a:highlight>
                  <a:srgbClr val="00FFFF"/>
                </a:highlight>
                <a:cs typeface="Arial" panose="020B0604020202020204" pitchFamily="34" charset="0"/>
              </a:rPr>
              <a:t> </a:t>
            </a:r>
            <a:r>
              <a:rPr lang="ro-RO" sz="1800" dirty="0" err="1">
                <a:solidFill>
                  <a:srgbClr val="01048A"/>
                </a:solidFill>
                <a:highlight>
                  <a:srgbClr val="00FFFF"/>
                </a:highlight>
                <a:cs typeface="Arial" panose="020B0604020202020204" pitchFamily="34" charset="0"/>
              </a:rPr>
              <a:t>will</a:t>
            </a:r>
            <a:r>
              <a:rPr lang="ro-RO" sz="1800" dirty="0">
                <a:solidFill>
                  <a:srgbClr val="01048A"/>
                </a:solidFill>
                <a:highlight>
                  <a:srgbClr val="00FFFF"/>
                </a:highlight>
                <a:cs typeface="Arial" panose="020B0604020202020204" pitchFamily="34" charset="0"/>
              </a:rPr>
              <a:t> </a:t>
            </a:r>
            <a:r>
              <a:rPr lang="ro-RO" sz="1800" dirty="0" err="1">
                <a:solidFill>
                  <a:srgbClr val="01048A"/>
                </a:solidFill>
                <a:highlight>
                  <a:srgbClr val="00FFFF"/>
                </a:highlight>
                <a:cs typeface="Arial" panose="020B0604020202020204" pitchFamily="34" charset="0"/>
              </a:rPr>
              <a:t>build</a:t>
            </a:r>
            <a:r>
              <a:rPr lang="ro-RO" sz="1800" dirty="0">
                <a:solidFill>
                  <a:srgbClr val="01048A"/>
                </a:solidFill>
                <a:highlight>
                  <a:srgbClr val="00FFFF"/>
                </a:highlight>
                <a:cs typeface="Arial" panose="020B0604020202020204" pitchFamily="34" charset="0"/>
              </a:rPr>
              <a:t> a bridge </a:t>
            </a:r>
            <a:r>
              <a:rPr lang="ro-RO" sz="1800" dirty="0" err="1">
                <a:solidFill>
                  <a:srgbClr val="01048A"/>
                </a:solidFill>
                <a:highlight>
                  <a:srgbClr val="00FFFF"/>
                </a:highlight>
                <a:cs typeface="Arial" panose="020B0604020202020204" pitchFamily="34" charset="0"/>
              </a:rPr>
              <a:t>between</a:t>
            </a:r>
            <a:r>
              <a:rPr lang="ro-RO" sz="1800" dirty="0">
                <a:solidFill>
                  <a:srgbClr val="01048A"/>
                </a:solidFill>
                <a:highlight>
                  <a:srgbClr val="00FFFF"/>
                </a:highlight>
                <a:cs typeface="Arial" panose="020B0604020202020204" pitchFamily="34" charset="0"/>
              </a:rPr>
              <a:t> </a:t>
            </a:r>
            <a:r>
              <a:rPr lang="ro-RO" sz="1800" dirty="0" err="1">
                <a:solidFill>
                  <a:srgbClr val="01048A"/>
                </a:solidFill>
                <a:highlight>
                  <a:srgbClr val="00FFFF"/>
                </a:highlight>
                <a:cs typeface="Arial" panose="020B0604020202020204" pitchFamily="34" charset="0"/>
              </a:rPr>
              <a:t>the</a:t>
            </a:r>
            <a:r>
              <a:rPr lang="ro-RO" sz="1800" dirty="0">
                <a:solidFill>
                  <a:srgbClr val="01048A"/>
                </a:solidFill>
                <a:highlight>
                  <a:srgbClr val="00FFFF"/>
                </a:highlight>
                <a:cs typeface="Arial" panose="020B0604020202020204" pitchFamily="34" charset="0"/>
              </a:rPr>
              <a:t> </a:t>
            </a:r>
            <a:r>
              <a:rPr lang="ro-RO" sz="1800" dirty="0" err="1">
                <a:solidFill>
                  <a:srgbClr val="01048A"/>
                </a:solidFill>
                <a:highlight>
                  <a:srgbClr val="00FFFF"/>
                </a:highlight>
                <a:cs typeface="Arial" panose="020B0604020202020204" pitchFamily="34" charset="0"/>
              </a:rPr>
              <a:t>cadets</a:t>
            </a:r>
            <a:r>
              <a:rPr lang="ro-RO" sz="1800" dirty="0">
                <a:solidFill>
                  <a:srgbClr val="01048A"/>
                </a:solidFill>
                <a:highlight>
                  <a:srgbClr val="00FFFF"/>
                </a:highlight>
                <a:cs typeface="Arial" panose="020B0604020202020204" pitchFamily="34" charset="0"/>
              </a:rPr>
              <a:t> </a:t>
            </a:r>
            <a:r>
              <a:rPr lang="ro-RO" sz="1800" dirty="0" err="1">
                <a:solidFill>
                  <a:srgbClr val="01048A"/>
                </a:solidFill>
                <a:highlight>
                  <a:srgbClr val="00FFFF"/>
                </a:highlight>
                <a:cs typeface="Arial" panose="020B0604020202020204" pitchFamily="34" charset="0"/>
              </a:rPr>
              <a:t>and</a:t>
            </a:r>
            <a:r>
              <a:rPr lang="ro-RO" sz="1800" dirty="0">
                <a:solidFill>
                  <a:srgbClr val="01048A"/>
                </a:solidFill>
                <a:highlight>
                  <a:srgbClr val="00FFFF"/>
                </a:highlight>
                <a:cs typeface="Arial" panose="020B0604020202020204" pitchFamily="34" charset="0"/>
              </a:rPr>
              <a:t> </a:t>
            </a:r>
            <a:r>
              <a:rPr lang="ro-RO" sz="1800" dirty="0" err="1">
                <a:solidFill>
                  <a:srgbClr val="01048A"/>
                </a:solidFill>
                <a:highlight>
                  <a:srgbClr val="00FFFF"/>
                </a:highlight>
                <a:cs typeface="Arial" panose="020B0604020202020204" pitchFamily="34" charset="0"/>
              </a:rPr>
              <a:t>the</a:t>
            </a:r>
            <a:r>
              <a:rPr lang="ro-RO" sz="1800" dirty="0">
                <a:solidFill>
                  <a:srgbClr val="01048A"/>
                </a:solidFill>
                <a:highlight>
                  <a:srgbClr val="00FFFF"/>
                </a:highlight>
                <a:cs typeface="Arial" panose="020B0604020202020204" pitchFamily="34" charset="0"/>
              </a:rPr>
              <a:t> </a:t>
            </a:r>
            <a:r>
              <a:rPr lang="ro-RO" sz="1800" dirty="0" err="1">
                <a:solidFill>
                  <a:srgbClr val="01048A"/>
                </a:solidFill>
                <a:highlight>
                  <a:srgbClr val="00FFFF"/>
                </a:highlight>
                <a:cs typeface="Arial" panose="020B0604020202020204" pitchFamily="34" charset="0"/>
              </a:rPr>
              <a:t>mentors</a:t>
            </a:r>
            <a:r>
              <a:rPr lang="ro-RO" sz="1800" dirty="0">
                <a:solidFill>
                  <a:srgbClr val="01048A"/>
                </a:solidFill>
                <a:highlight>
                  <a:srgbClr val="00FFFF"/>
                </a:highlight>
                <a:cs typeface="Arial" panose="020B0604020202020204" pitchFamily="34" charset="0"/>
              </a:rPr>
              <a:t> </a:t>
            </a:r>
            <a:r>
              <a:rPr lang="ro-RO" sz="1800" dirty="0" err="1">
                <a:solidFill>
                  <a:srgbClr val="01048A"/>
                </a:solidFill>
                <a:highlight>
                  <a:srgbClr val="00FFFF"/>
                </a:highlight>
                <a:cs typeface="Arial" panose="020B0604020202020204" pitchFamily="34" charset="0"/>
              </a:rPr>
              <a:t>to</a:t>
            </a:r>
            <a:r>
              <a:rPr lang="ro-RO" sz="1800" dirty="0">
                <a:solidFill>
                  <a:srgbClr val="01048A"/>
                </a:solidFill>
                <a:highlight>
                  <a:srgbClr val="00FFFF"/>
                </a:highlight>
                <a:cs typeface="Arial" panose="020B0604020202020204" pitchFamily="34" charset="0"/>
              </a:rPr>
              <a:t> </a:t>
            </a:r>
            <a:r>
              <a:rPr lang="ro-RO" sz="1800" dirty="0" err="1">
                <a:solidFill>
                  <a:srgbClr val="01048A"/>
                </a:solidFill>
                <a:highlight>
                  <a:srgbClr val="00FFFF"/>
                </a:highlight>
                <a:cs typeface="Arial" panose="020B0604020202020204" pitchFamily="34" charset="0"/>
              </a:rPr>
              <a:t>smooth</a:t>
            </a:r>
            <a:r>
              <a:rPr lang="ro-RO" sz="1800" dirty="0">
                <a:solidFill>
                  <a:srgbClr val="01048A"/>
                </a:solidFill>
                <a:highlight>
                  <a:srgbClr val="00FFFF"/>
                </a:highlight>
                <a:cs typeface="Arial" panose="020B0604020202020204" pitchFamily="34" charset="0"/>
              </a:rPr>
              <a:t> </a:t>
            </a:r>
            <a:r>
              <a:rPr lang="ro-RO" sz="1800" dirty="0" err="1">
                <a:solidFill>
                  <a:srgbClr val="01048A"/>
                </a:solidFill>
                <a:highlight>
                  <a:srgbClr val="00FFFF"/>
                </a:highlight>
                <a:cs typeface="Arial" panose="020B0604020202020204" pitchFamily="34" charset="0"/>
              </a:rPr>
              <a:t>the</a:t>
            </a:r>
            <a:r>
              <a:rPr lang="en-US" sz="1800" b="1" dirty="0">
                <a:solidFill>
                  <a:srgbClr val="01048A"/>
                </a:solidFill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cadets</a:t>
            </a:r>
            <a:r>
              <a:rPr lang="en-GB" sz="1800" dirty="0">
                <a:solidFill>
                  <a:srgbClr val="01048A"/>
                </a:solidFill>
                <a:highlight>
                  <a:srgbClr val="00FFFF"/>
                </a:highlight>
                <a:cs typeface="Arial" panose="020B0604020202020204" pitchFamily="34" charset="0"/>
              </a:rPr>
              <a:t>’</a:t>
            </a:r>
            <a:r>
              <a:rPr lang="en-US" sz="1800" b="1" dirty="0">
                <a:solidFill>
                  <a:srgbClr val="01048A"/>
                </a:solidFill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insertion onboard military and civilian ships – </a:t>
            </a:r>
            <a:r>
              <a:rPr lang="en-US" sz="1800" b="0" dirty="0">
                <a:solidFill>
                  <a:srgbClr val="0104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 a mentoring network identifying the potential mentors in different areas</a:t>
            </a:r>
            <a:r>
              <a:rPr lang="ro-RO" sz="1800" b="0" dirty="0">
                <a:solidFill>
                  <a:srgbClr val="0104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de-DE" sz="800" dirty="0">
              <a:solidFill>
                <a:srgbClr val="7030A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B6D1E0C-7ADC-A169-0E25-00B49B3523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88" y="248676"/>
            <a:ext cx="808994" cy="80043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ine 5">
            <a:extLst>
              <a:ext uri="{FF2B5EF4-FFF2-40B4-BE49-F238E27FC236}">
                <a16:creationId xmlns:a16="http://schemas.microsoft.com/office/drawing/2014/main" id="{72A61490-1BBE-4DF1-6016-9F42A1471FF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364" y="1226713"/>
            <a:ext cx="3658598" cy="1785370"/>
          </a:xfrm>
          <a:prstGeom prst="rect">
            <a:avLst/>
          </a:prstGeom>
        </p:spPr>
      </p:pic>
      <p:sp>
        <p:nvSpPr>
          <p:cNvPr id="7" name="CasetăText 6">
            <a:extLst>
              <a:ext uri="{FF2B5EF4-FFF2-40B4-BE49-F238E27FC236}">
                <a16:creationId xmlns:a16="http://schemas.microsoft.com/office/drawing/2014/main" id="{F7428CC6-A2C0-FA9D-94CF-118A671F44C9}"/>
              </a:ext>
            </a:extLst>
          </p:cNvPr>
          <p:cNvSpPr txBox="1"/>
          <p:nvPr/>
        </p:nvSpPr>
        <p:spPr>
          <a:xfrm>
            <a:off x="3317288" y="1474040"/>
            <a:ext cx="8763000" cy="14311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Aft>
                <a:spcPts val="1200"/>
              </a:spcAft>
            </a:pPr>
            <a:r>
              <a:rPr lang="en-US" altLang="de-DE" sz="2400" b="1" u="sng" dirty="0">
                <a:solidFill>
                  <a:srgbClr val="0104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SEA MENTORS </a:t>
            </a:r>
            <a:r>
              <a:rPr lang="en-US" altLang="de-DE" sz="2400" b="1" dirty="0">
                <a:solidFill>
                  <a:srgbClr val="0104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– </a:t>
            </a:r>
            <a:r>
              <a:rPr lang="en-US" altLang="de-DE" sz="2400" b="1" dirty="0" err="1">
                <a:solidFill>
                  <a:srgbClr val="0104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SEAfarers</a:t>
            </a:r>
            <a:r>
              <a:rPr lang="en-US" altLang="de-DE" sz="2400" b="1" dirty="0">
                <a:solidFill>
                  <a:srgbClr val="0104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Experiential Knowledge Based MENTORS </a:t>
            </a:r>
            <a:r>
              <a:rPr lang="en-GB" sz="21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PARTNERS :</a:t>
            </a:r>
            <a:r>
              <a:rPr lang="en-GB" sz="2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ro-RO" sz="2100" b="1" i="0" u="none" strike="noStrike" baseline="0" dirty="0">
                <a:solidFill>
                  <a:srgbClr val="0104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Romanian Naval Academy </a:t>
            </a:r>
            <a:r>
              <a:rPr lang="en-GB" sz="2100" b="1" i="0" u="none" strike="noStrike" baseline="0" dirty="0">
                <a:solidFill>
                  <a:srgbClr val="0104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(</a:t>
            </a:r>
            <a:r>
              <a:rPr lang="ro-RO" sz="2100" b="1" i="0" u="none" strike="noStrike" baseline="0" dirty="0" err="1">
                <a:solidFill>
                  <a:srgbClr val="0104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coordinator</a:t>
            </a:r>
            <a:r>
              <a:rPr lang="en-GB" sz="2100" b="1" i="0" u="none" strike="noStrike" baseline="0" dirty="0">
                <a:solidFill>
                  <a:srgbClr val="0104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)</a:t>
            </a:r>
            <a:r>
              <a:rPr lang="ro-RO" sz="2100" b="1" i="0" u="none" strike="noStrike" baseline="0" dirty="0">
                <a:solidFill>
                  <a:srgbClr val="0104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– </a:t>
            </a:r>
            <a:r>
              <a:rPr lang="ro-RO" sz="2100" b="1" i="0" u="none" strike="noStrike" baseline="0" dirty="0" err="1">
                <a:solidFill>
                  <a:srgbClr val="0104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Bulgarian</a:t>
            </a:r>
            <a:r>
              <a:rPr lang="ro-RO" sz="2100" b="1" i="0" u="none" strike="noStrike" baseline="0" dirty="0">
                <a:solidFill>
                  <a:srgbClr val="0104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Naval Academy </a:t>
            </a:r>
            <a:r>
              <a:rPr lang="en-GB" sz="2100" b="1" i="0" u="none" strike="noStrike" baseline="0" dirty="0">
                <a:solidFill>
                  <a:srgbClr val="0104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&amp;</a:t>
            </a:r>
            <a:r>
              <a:rPr lang="ro-RO" sz="2100" b="1" i="0" u="none" strike="noStrike" baseline="0" dirty="0">
                <a:solidFill>
                  <a:srgbClr val="0104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ro-RO" sz="2100" b="1" i="0" u="none" strike="noStrike" baseline="0" dirty="0" err="1">
                <a:solidFill>
                  <a:srgbClr val="0104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Polish</a:t>
            </a:r>
            <a:r>
              <a:rPr lang="ro-RO" sz="2100" b="1" i="0" u="none" strike="noStrike" baseline="0" dirty="0">
                <a:solidFill>
                  <a:srgbClr val="0104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Naval Academy </a:t>
            </a:r>
            <a:r>
              <a:rPr lang="en-GB" sz="2100" b="1" i="0" u="none" strike="noStrike" baseline="0" dirty="0">
                <a:solidFill>
                  <a:srgbClr val="0104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-</a:t>
            </a:r>
            <a:r>
              <a:rPr lang="ro-RO" sz="2100" b="1" i="0" u="none" strike="noStrike" baseline="0" dirty="0">
                <a:solidFill>
                  <a:srgbClr val="0104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ro-RO" sz="2100" b="1" i="0" u="none" strike="noStrike" baseline="0" dirty="0" err="1">
                <a:solidFill>
                  <a:srgbClr val="0104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partners</a:t>
            </a:r>
            <a:r>
              <a:rPr lang="ro-RO" sz="2100" b="1" i="0" u="none" strike="noStrike" baseline="0" dirty="0">
                <a:solidFill>
                  <a:srgbClr val="0104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GB" altLang="de-DE" sz="2100" dirty="0">
                <a:solidFill>
                  <a:srgbClr val="01048A"/>
                </a:solidFill>
                <a:cs typeface="Arial" panose="020B0604020202020204" pitchFamily="34" charset="0"/>
              </a:rPr>
              <a:t>(</a:t>
            </a:r>
            <a:r>
              <a:rPr lang="en-GB" altLang="de-DE" dirty="0">
                <a:solidFill>
                  <a:srgbClr val="01048A"/>
                </a:solidFill>
                <a:cs typeface="Arial" panose="020B0604020202020204" pitchFamily="34" charset="0"/>
              </a:rPr>
              <a:t>2022-2024</a:t>
            </a:r>
            <a:r>
              <a:rPr lang="ro-RO" altLang="de-DE" dirty="0">
                <a:solidFill>
                  <a:srgbClr val="01048A"/>
                </a:solidFill>
                <a:cs typeface="Arial" panose="020B0604020202020204" pitchFamily="34" charset="0"/>
              </a:rPr>
              <a:t>, 200.000 Euro</a:t>
            </a:r>
            <a:r>
              <a:rPr lang="en-GB" altLang="de-DE" sz="2100" dirty="0">
                <a:solidFill>
                  <a:srgbClr val="01048A"/>
                </a:solidFill>
                <a:cs typeface="Arial" panose="020B0604020202020204" pitchFamily="34" charset="0"/>
              </a:rPr>
              <a:t>) </a:t>
            </a:r>
            <a:r>
              <a:rPr lang="ro-RO" altLang="de-DE" sz="2100" dirty="0">
                <a:solidFill>
                  <a:srgbClr val="7030A0"/>
                </a:solidFill>
                <a:cs typeface="Arial" panose="020B0604020202020204" pitchFamily="34" charset="0"/>
              </a:rPr>
              <a:t>– </a:t>
            </a:r>
            <a:r>
              <a:rPr lang="ro-RO" altLang="de-DE" sz="2000" dirty="0" err="1">
                <a:solidFill>
                  <a:srgbClr val="0000FF"/>
                </a:solidFill>
                <a:cs typeface="Arial" panose="020B0604020202020204" pitchFamily="34" charset="0"/>
              </a:rPr>
              <a:t>results</a:t>
            </a:r>
            <a:r>
              <a:rPr lang="ro-RO" altLang="de-DE" sz="2000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ro-RO" altLang="de-DE" sz="2000" dirty="0" err="1">
                <a:solidFill>
                  <a:srgbClr val="0000FF"/>
                </a:solidFill>
                <a:cs typeface="Arial" panose="020B0604020202020204" pitchFamily="34" charset="0"/>
              </a:rPr>
              <a:t>up</a:t>
            </a:r>
            <a:r>
              <a:rPr lang="ro-RO" altLang="de-DE" sz="2000" dirty="0">
                <a:solidFill>
                  <a:srgbClr val="0000FF"/>
                </a:solidFill>
                <a:cs typeface="Arial" panose="020B0604020202020204" pitchFamily="34" charset="0"/>
              </a:rPr>
              <a:t>-</a:t>
            </a:r>
            <a:r>
              <a:rPr lang="ro-RO" altLang="de-DE" sz="2000" dirty="0" err="1">
                <a:solidFill>
                  <a:srgbClr val="0000FF"/>
                </a:solidFill>
                <a:cs typeface="Arial" panose="020B0604020202020204" pitchFamily="34" charset="0"/>
              </a:rPr>
              <a:t>to</a:t>
            </a:r>
            <a:r>
              <a:rPr lang="ro-RO" altLang="de-DE" sz="2000" dirty="0">
                <a:solidFill>
                  <a:srgbClr val="0000FF"/>
                </a:solidFill>
                <a:cs typeface="Arial" panose="020B0604020202020204" pitchFamily="34" charset="0"/>
              </a:rPr>
              <a:t>-date</a:t>
            </a:r>
            <a:r>
              <a:rPr lang="ro-RO" altLang="de-DE" sz="2000" dirty="0">
                <a:solidFill>
                  <a:srgbClr val="7030A0"/>
                </a:solidFill>
                <a:cs typeface="Arial" panose="020B060402020202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7330696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1">
            <a:extLst>
              <a:ext uri="{FF2B5EF4-FFF2-40B4-BE49-F238E27FC236}">
                <a16:creationId xmlns:a16="http://schemas.microsoft.com/office/drawing/2014/main" id="{4F2DDC3A-088B-767A-BE05-1C8F1C4001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4540" y="1022109"/>
            <a:ext cx="6328064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Aft>
                <a:spcPts val="600"/>
              </a:spcAft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Aft>
                <a:spcPts val="60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Aft>
                <a:spcPts val="600"/>
              </a:spcAft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Aft>
                <a:spcPts val="600"/>
              </a:spcAft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e-DE" sz="6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QUESTIONS?</a:t>
            </a:r>
          </a:p>
        </p:txBody>
      </p:sp>
      <p:sp>
        <p:nvSpPr>
          <p:cNvPr id="3" name="Textfeld 1">
            <a:extLst>
              <a:ext uri="{FF2B5EF4-FFF2-40B4-BE49-F238E27FC236}">
                <a16:creationId xmlns:a16="http://schemas.microsoft.com/office/drawing/2014/main" id="{6F7AB9C8-03B1-C0A0-BCAB-D84897561A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0788" y="5750004"/>
            <a:ext cx="4834088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Aft>
                <a:spcPts val="600"/>
              </a:spcAft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Aft>
                <a:spcPts val="60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Aft>
                <a:spcPts val="600"/>
              </a:spcAft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Aft>
                <a:spcPts val="600"/>
              </a:spcAft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altLang="de-DE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Thank</a:t>
            </a:r>
            <a:r>
              <a:rPr kumimoji="0" lang="ro-RO" altLang="de-DE" sz="6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</a:t>
            </a:r>
            <a:r>
              <a:rPr kumimoji="0" lang="ro-RO" altLang="de-DE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you</a:t>
            </a:r>
            <a:r>
              <a:rPr kumimoji="0" lang="ro-RO" altLang="de-DE" sz="6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!</a:t>
            </a:r>
            <a:endParaRPr kumimoji="0" lang="en-US" altLang="de-DE" sz="6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grpSp>
        <p:nvGrpSpPr>
          <p:cNvPr id="10" name="Grupare 9">
            <a:extLst>
              <a:ext uri="{FF2B5EF4-FFF2-40B4-BE49-F238E27FC236}">
                <a16:creationId xmlns:a16="http://schemas.microsoft.com/office/drawing/2014/main" id="{8FE8335C-1E7B-896D-0E01-64CA9BEEDB7B}"/>
              </a:ext>
            </a:extLst>
          </p:cNvPr>
          <p:cNvGrpSpPr/>
          <p:nvPr/>
        </p:nvGrpSpPr>
        <p:grpSpPr>
          <a:xfrm>
            <a:off x="3010294" y="1796930"/>
            <a:ext cx="6315075" cy="4286250"/>
            <a:chOff x="3010294" y="1796930"/>
            <a:chExt cx="6315075" cy="4286250"/>
          </a:xfrm>
        </p:grpSpPr>
        <p:pic>
          <p:nvPicPr>
            <p:cNvPr id="5" name="Imagine 4">
              <a:extLst>
                <a:ext uri="{FF2B5EF4-FFF2-40B4-BE49-F238E27FC236}">
                  <a16:creationId xmlns:a16="http://schemas.microsoft.com/office/drawing/2014/main" id="{86E50D13-0743-2CC7-FB73-8C583775B2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10294" y="1796930"/>
              <a:ext cx="6315075" cy="4286250"/>
            </a:xfrm>
            <a:prstGeom prst="rect">
              <a:avLst/>
            </a:prstGeom>
          </p:spPr>
        </p:pic>
        <p:sp>
          <p:nvSpPr>
            <p:cNvPr id="8" name="Dreptunghi 7">
              <a:extLst>
                <a:ext uri="{FF2B5EF4-FFF2-40B4-BE49-F238E27FC236}">
                  <a16:creationId xmlns:a16="http://schemas.microsoft.com/office/drawing/2014/main" id="{B5FDC050-FC78-1DA5-D402-B4BE4D77D28F}"/>
                </a:ext>
              </a:extLst>
            </p:cNvPr>
            <p:cNvSpPr/>
            <p:nvPr/>
          </p:nvSpPr>
          <p:spPr>
            <a:xfrm rot="21315882">
              <a:off x="4765680" y="2089363"/>
              <a:ext cx="1000125" cy="92963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6600" dirty="0"/>
                <a:t>?</a:t>
              </a:r>
              <a:endParaRPr lang="ro-RO" dirty="0"/>
            </a:p>
          </p:txBody>
        </p:sp>
      </p:grpSp>
      <p:pic>
        <p:nvPicPr>
          <p:cNvPr id="11" name="Picture 2">
            <a:extLst>
              <a:ext uri="{FF2B5EF4-FFF2-40B4-BE49-F238E27FC236}">
                <a16:creationId xmlns:a16="http://schemas.microsoft.com/office/drawing/2014/main" id="{38ACCA12-0598-7DF1-B4A6-1210AD1919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88" y="248676"/>
            <a:ext cx="808994" cy="8004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7227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286E985-CB87-E271-7C1B-1B53B1D813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88" y="248676"/>
            <a:ext cx="808994" cy="80043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Dreptunghi: colțuri diagonale decupate 4">
            <a:extLst>
              <a:ext uri="{FF2B5EF4-FFF2-40B4-BE49-F238E27FC236}">
                <a16:creationId xmlns:a16="http://schemas.microsoft.com/office/drawing/2014/main" id="{FBC959AA-1056-0178-6FFE-E5B9356B7BF7}"/>
              </a:ext>
            </a:extLst>
          </p:cNvPr>
          <p:cNvSpPr/>
          <p:nvPr/>
        </p:nvSpPr>
        <p:spPr>
          <a:xfrm>
            <a:off x="1075120" y="1360975"/>
            <a:ext cx="10176299" cy="529771"/>
          </a:xfrm>
          <a:prstGeom prst="snip2DiagRect">
            <a:avLst/>
          </a:prstGeom>
          <a:solidFill>
            <a:srgbClr val="DFE7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de-DE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LoD 11 – discussions</a:t>
            </a:r>
            <a:r>
              <a:rPr lang="ro-RO" altLang="de-DE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ro-RO" altLang="de-DE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topics</a:t>
            </a:r>
            <a:r>
              <a:rPr lang="ro-RO" altLang="de-DE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ro-RO" altLang="de-DE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debates</a:t>
            </a:r>
            <a:endParaRPr lang="ro-RO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Dreptunghi: colțuri diagonale decupate 6">
            <a:extLst>
              <a:ext uri="{FF2B5EF4-FFF2-40B4-BE49-F238E27FC236}">
                <a16:creationId xmlns:a16="http://schemas.microsoft.com/office/drawing/2014/main" id="{DE586EB0-27D7-2ED1-2C1C-D0D5FD432B88}"/>
              </a:ext>
            </a:extLst>
          </p:cNvPr>
          <p:cNvSpPr/>
          <p:nvPr/>
        </p:nvSpPr>
        <p:spPr>
          <a:xfrm>
            <a:off x="1469599" y="2855726"/>
            <a:ext cx="10041721" cy="426734"/>
          </a:xfrm>
          <a:prstGeom prst="snip2DiagRect">
            <a:avLst/>
          </a:prstGeom>
          <a:solidFill>
            <a:schemeClr val="accent1"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ct val="0"/>
              </a:spcAft>
            </a:pPr>
            <a:r>
              <a:rPr lang="ro-RO" altLang="de-DE" sz="28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ro-RO" altLang="de-DE" sz="2800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partners</a:t>
            </a:r>
            <a:r>
              <a:rPr lang="ro-RO" altLang="de-DE" sz="28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o-RO" altLang="de-DE" sz="2800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presented</a:t>
            </a:r>
            <a:r>
              <a:rPr lang="ro-RO" altLang="de-DE" sz="28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o-RO" altLang="de-DE" sz="2800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ro-RO" altLang="de-DE" sz="28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o-RO" altLang="de-DE" sz="2800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upcoming</a:t>
            </a:r>
            <a:r>
              <a:rPr lang="ro-RO" altLang="de-DE" sz="28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o-RO" altLang="de-DE" sz="2800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modules</a:t>
            </a:r>
            <a:r>
              <a:rPr lang="ro-RO" altLang="de-DE" sz="28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 </a:t>
            </a:r>
            <a:r>
              <a:rPr lang="en-US" altLang="de-DE" sz="28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</a:t>
            </a:r>
            <a:r>
              <a:rPr lang="ro-RO" altLang="de-DE" sz="28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en-US" altLang="de-DE" sz="28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</p:txBody>
      </p:sp>
      <p:sp>
        <p:nvSpPr>
          <p:cNvPr id="8" name="Săgeată: șevron 7">
            <a:extLst>
              <a:ext uri="{FF2B5EF4-FFF2-40B4-BE49-F238E27FC236}">
                <a16:creationId xmlns:a16="http://schemas.microsoft.com/office/drawing/2014/main" id="{5FDB9342-393A-1432-598B-445E5713967D}"/>
              </a:ext>
            </a:extLst>
          </p:cNvPr>
          <p:cNvSpPr/>
          <p:nvPr/>
        </p:nvSpPr>
        <p:spPr>
          <a:xfrm>
            <a:off x="639907" y="2202615"/>
            <a:ext cx="666750" cy="426421"/>
          </a:xfrm>
          <a:prstGeom prst="chevron">
            <a:avLst/>
          </a:prstGeom>
          <a:solidFill>
            <a:srgbClr val="87AB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>
              <a:solidFill>
                <a:schemeClr val="tx1"/>
              </a:solidFill>
            </a:endParaRPr>
          </a:p>
        </p:txBody>
      </p:sp>
      <p:sp>
        <p:nvSpPr>
          <p:cNvPr id="9" name="Dreptunghi: colțuri diagonale decupate 8">
            <a:extLst>
              <a:ext uri="{FF2B5EF4-FFF2-40B4-BE49-F238E27FC236}">
                <a16:creationId xmlns:a16="http://schemas.microsoft.com/office/drawing/2014/main" id="{6A276AC0-3552-53DA-EDEE-A396A368DF6F}"/>
              </a:ext>
            </a:extLst>
          </p:cNvPr>
          <p:cNvSpPr/>
          <p:nvPr/>
        </p:nvSpPr>
        <p:spPr>
          <a:xfrm>
            <a:off x="1469599" y="2241744"/>
            <a:ext cx="10041721" cy="426734"/>
          </a:xfrm>
          <a:prstGeom prst="snip2DiagRect">
            <a:avLst/>
          </a:prstGeom>
          <a:solidFill>
            <a:schemeClr val="accent1"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ct val="0"/>
              </a:spcAft>
            </a:pPr>
            <a:r>
              <a:rPr lang="ro-RO" altLang="de-DE" sz="28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INS </a:t>
            </a:r>
            <a:r>
              <a:rPr lang="ro-RO" altLang="de-DE" sz="2800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</a:t>
            </a:r>
            <a:r>
              <a:rPr lang="ro-RO" altLang="de-DE" sz="28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o-RO" altLang="de-DE" sz="2800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presentation</a:t>
            </a:r>
            <a:r>
              <a:rPr lang="ro-RO" altLang="de-DE" sz="28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ro-RO" altLang="de-DE" sz="2800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activities</a:t>
            </a:r>
            <a:r>
              <a:rPr lang="ro-RO" altLang="de-DE" sz="28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o-RO" altLang="de-DE" sz="2800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</a:t>
            </a:r>
            <a:r>
              <a:rPr lang="ro-RO" altLang="de-DE" sz="28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o-RO" altLang="de-DE" sz="2800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tasks</a:t>
            </a:r>
            <a:r>
              <a:rPr lang="ro-RO" altLang="de-DE" sz="28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o-RO" altLang="de-DE" sz="2800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settings</a:t>
            </a:r>
            <a:r>
              <a:rPr lang="en-US" altLang="de-DE" sz="28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</p:txBody>
      </p:sp>
      <p:sp>
        <p:nvSpPr>
          <p:cNvPr id="10" name="Săgeată: șevron 9">
            <a:extLst>
              <a:ext uri="{FF2B5EF4-FFF2-40B4-BE49-F238E27FC236}">
                <a16:creationId xmlns:a16="http://schemas.microsoft.com/office/drawing/2014/main" id="{EF45B23C-9F68-1165-117D-4F3E71FDA7B9}"/>
              </a:ext>
            </a:extLst>
          </p:cNvPr>
          <p:cNvSpPr/>
          <p:nvPr/>
        </p:nvSpPr>
        <p:spPr>
          <a:xfrm>
            <a:off x="639907" y="2869313"/>
            <a:ext cx="666750" cy="426421"/>
          </a:xfrm>
          <a:prstGeom prst="chevron">
            <a:avLst/>
          </a:prstGeom>
          <a:solidFill>
            <a:srgbClr val="87AB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>
              <a:solidFill>
                <a:schemeClr val="tx1"/>
              </a:solidFill>
            </a:endParaRPr>
          </a:p>
        </p:txBody>
      </p:sp>
      <p:sp>
        <p:nvSpPr>
          <p:cNvPr id="11" name="Dreptunghi: colțuri diagonale decupate 10">
            <a:extLst>
              <a:ext uri="{FF2B5EF4-FFF2-40B4-BE49-F238E27FC236}">
                <a16:creationId xmlns:a16="http://schemas.microsoft.com/office/drawing/2014/main" id="{0E629353-24F5-CFCC-CE88-B8C9F512EAA1}"/>
              </a:ext>
            </a:extLst>
          </p:cNvPr>
          <p:cNvSpPr/>
          <p:nvPr/>
        </p:nvSpPr>
        <p:spPr>
          <a:xfrm>
            <a:off x="1469598" y="4181586"/>
            <a:ext cx="10041721" cy="426734"/>
          </a:xfrm>
          <a:prstGeom prst="snip2DiagRect">
            <a:avLst/>
          </a:prstGeom>
          <a:solidFill>
            <a:schemeClr val="accent1"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ct val="0"/>
              </a:spcAft>
            </a:pPr>
            <a:r>
              <a:rPr lang="en-US" altLang="de-DE" sz="28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joint </a:t>
            </a:r>
            <a:r>
              <a:rPr lang="ro-RO" altLang="de-DE" sz="2800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Navy</a:t>
            </a:r>
            <a:r>
              <a:rPr lang="ro-RO" altLang="de-DE" sz="28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online </a:t>
            </a:r>
            <a:r>
              <a:rPr lang="en-US" altLang="de-DE" sz="28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platform had </a:t>
            </a:r>
            <a:r>
              <a:rPr lang="ro-RO" altLang="de-DE" sz="2800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been</a:t>
            </a:r>
            <a:r>
              <a:rPr lang="ro-RO" altLang="de-DE" sz="28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o-RO" altLang="de-DE" sz="2800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updated</a:t>
            </a:r>
            <a:r>
              <a:rPr lang="en-US" altLang="de-DE" sz="28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o-RO" altLang="de-DE" sz="28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altLang="de-DE" sz="28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marplat.eu);</a:t>
            </a:r>
          </a:p>
        </p:txBody>
      </p:sp>
      <p:sp>
        <p:nvSpPr>
          <p:cNvPr id="12" name="Săgeată: șevron 11">
            <a:extLst>
              <a:ext uri="{FF2B5EF4-FFF2-40B4-BE49-F238E27FC236}">
                <a16:creationId xmlns:a16="http://schemas.microsoft.com/office/drawing/2014/main" id="{2ABFA6E6-A93E-FDDC-DEE0-1ED413A9586C}"/>
              </a:ext>
            </a:extLst>
          </p:cNvPr>
          <p:cNvSpPr/>
          <p:nvPr/>
        </p:nvSpPr>
        <p:spPr>
          <a:xfrm>
            <a:off x="639907" y="3494196"/>
            <a:ext cx="666750" cy="426421"/>
          </a:xfrm>
          <a:prstGeom prst="chevron">
            <a:avLst/>
          </a:prstGeom>
          <a:solidFill>
            <a:srgbClr val="87AB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>
              <a:solidFill>
                <a:schemeClr val="tx1"/>
              </a:solidFill>
            </a:endParaRPr>
          </a:p>
        </p:txBody>
      </p:sp>
      <p:sp>
        <p:nvSpPr>
          <p:cNvPr id="14" name="Dreptunghi: colțuri diagonale decupate 13">
            <a:extLst>
              <a:ext uri="{FF2B5EF4-FFF2-40B4-BE49-F238E27FC236}">
                <a16:creationId xmlns:a16="http://schemas.microsoft.com/office/drawing/2014/main" id="{F79A7E17-2AD8-73F9-1199-CFA124E0E840}"/>
              </a:ext>
            </a:extLst>
          </p:cNvPr>
          <p:cNvSpPr/>
          <p:nvPr/>
        </p:nvSpPr>
        <p:spPr>
          <a:xfrm>
            <a:off x="1469597" y="3514268"/>
            <a:ext cx="10041721" cy="426734"/>
          </a:xfrm>
          <a:prstGeom prst="snip2DiagRect">
            <a:avLst/>
          </a:prstGeom>
          <a:solidFill>
            <a:schemeClr val="accent1"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ct val="0"/>
              </a:spcAft>
            </a:pPr>
            <a:r>
              <a:rPr lang="en-US" altLang="de-DE" sz="28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projects </a:t>
            </a:r>
            <a:r>
              <a:rPr lang="ro-RO" altLang="de-DE" sz="2800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</a:t>
            </a:r>
            <a:r>
              <a:rPr lang="ro-RO" altLang="de-DE" sz="28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o-RO" altLang="de-DE" sz="2800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under</a:t>
            </a:r>
            <a:r>
              <a:rPr lang="ro-RO" altLang="de-DE" sz="28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o-RO" altLang="de-DE" sz="2800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implementation</a:t>
            </a:r>
            <a:r>
              <a:rPr lang="ro-RO" altLang="de-DE" sz="28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o-RO" altLang="de-DE" sz="2800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were</a:t>
            </a:r>
            <a:r>
              <a:rPr lang="ro-RO" altLang="de-DE" sz="28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de-DE" sz="28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disseminated;</a:t>
            </a:r>
          </a:p>
        </p:txBody>
      </p:sp>
      <p:sp>
        <p:nvSpPr>
          <p:cNvPr id="15" name="Săgeată: șevron 14">
            <a:extLst>
              <a:ext uri="{FF2B5EF4-FFF2-40B4-BE49-F238E27FC236}">
                <a16:creationId xmlns:a16="http://schemas.microsoft.com/office/drawing/2014/main" id="{68B54A0D-E618-DB3C-5D51-3A084BAD89E3}"/>
              </a:ext>
            </a:extLst>
          </p:cNvPr>
          <p:cNvSpPr/>
          <p:nvPr/>
        </p:nvSpPr>
        <p:spPr>
          <a:xfrm>
            <a:off x="639907" y="4160581"/>
            <a:ext cx="666750" cy="426421"/>
          </a:xfrm>
          <a:prstGeom prst="chevron">
            <a:avLst/>
          </a:prstGeom>
          <a:solidFill>
            <a:srgbClr val="87AB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>
              <a:solidFill>
                <a:schemeClr val="tx1"/>
              </a:solidFill>
            </a:endParaRPr>
          </a:p>
        </p:txBody>
      </p:sp>
      <p:sp>
        <p:nvSpPr>
          <p:cNvPr id="16" name="Dreptunghi: colțuri diagonale decupate 15">
            <a:extLst>
              <a:ext uri="{FF2B5EF4-FFF2-40B4-BE49-F238E27FC236}">
                <a16:creationId xmlns:a16="http://schemas.microsoft.com/office/drawing/2014/main" id="{6E309DEE-3E47-71B5-8E86-287D8A441992}"/>
              </a:ext>
            </a:extLst>
          </p:cNvPr>
          <p:cNvSpPr/>
          <p:nvPr/>
        </p:nvSpPr>
        <p:spPr>
          <a:xfrm>
            <a:off x="1510371" y="5192724"/>
            <a:ext cx="8766077" cy="1341299"/>
          </a:xfrm>
          <a:prstGeom prst="snip2DiagRect">
            <a:avLst/>
          </a:prstGeom>
          <a:solidFill>
            <a:schemeClr val="accent1"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ct val="0"/>
              </a:spcAft>
            </a:pPr>
            <a:r>
              <a:rPr lang="en-US" altLang="de-DE" sz="28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ro-RO" altLang="de-DE" sz="2800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implementation</a:t>
            </a:r>
            <a:r>
              <a:rPr lang="ro-RO" altLang="de-DE" sz="28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NAVY-INS-</a:t>
            </a:r>
            <a:r>
              <a:rPr lang="ro-RO" altLang="de-DE" sz="2800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Tech</a:t>
            </a:r>
            <a:r>
              <a:rPr lang="ro-RO" altLang="de-DE" sz="28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de-DE" sz="28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</a:t>
            </a:r>
            <a:r>
              <a:rPr lang="ro-RO" altLang="de-DE" sz="28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o-RO" altLang="de-DE" sz="2800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has</a:t>
            </a:r>
            <a:r>
              <a:rPr lang="ro-RO" altLang="de-DE" sz="28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o-RO" altLang="de-DE" sz="2800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been</a:t>
            </a:r>
            <a:r>
              <a:rPr lang="ro-RO" altLang="de-DE" sz="28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o-RO" altLang="de-DE" sz="2800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monitored</a:t>
            </a:r>
            <a:r>
              <a:rPr lang="ro-RO" altLang="de-DE" sz="28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o-RO" altLang="de-DE" sz="2800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based</a:t>
            </a:r>
            <a:r>
              <a:rPr lang="ro-RO" altLang="de-DE" sz="28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on </a:t>
            </a:r>
            <a:r>
              <a:rPr lang="ro-RO" altLang="de-DE" sz="2800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ro-RO" altLang="de-DE" sz="28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o-RO" altLang="de-DE" sz="2800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progress</a:t>
            </a:r>
            <a:r>
              <a:rPr lang="ro-RO" altLang="de-DE" sz="28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report – </a:t>
            </a:r>
            <a:r>
              <a:rPr lang="ro-RO" altLang="de-DE" sz="2800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partners</a:t>
            </a:r>
            <a:r>
              <a:rPr lang="ro-RO" altLang="de-DE" sz="28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o-RO" altLang="de-DE" sz="2800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conducted</a:t>
            </a:r>
            <a:r>
              <a:rPr lang="ro-RO" altLang="de-DE" sz="28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o-RO" altLang="de-DE" sz="2800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disscussions</a:t>
            </a:r>
            <a:r>
              <a:rPr lang="ro-RO" altLang="de-DE" sz="28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on </a:t>
            </a:r>
            <a:r>
              <a:rPr lang="ro-RO" altLang="de-DE" sz="2800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further</a:t>
            </a:r>
            <a:r>
              <a:rPr lang="ro-RO" altLang="de-DE" sz="28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o-RO" altLang="de-DE" sz="2800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activities</a:t>
            </a:r>
            <a:r>
              <a:rPr lang="ro-RO" altLang="de-DE" sz="28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ro-RO" altLang="de-DE" sz="2800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tasks</a:t>
            </a:r>
            <a:r>
              <a:rPr lang="ro-RO" altLang="de-DE" sz="28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altLang="de-DE" sz="2800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Săgeată: șevron 16">
            <a:extLst>
              <a:ext uri="{FF2B5EF4-FFF2-40B4-BE49-F238E27FC236}">
                <a16:creationId xmlns:a16="http://schemas.microsoft.com/office/drawing/2014/main" id="{80F0610B-DEFD-4202-64F1-A8AC9F72C7D9}"/>
              </a:ext>
            </a:extLst>
          </p:cNvPr>
          <p:cNvSpPr/>
          <p:nvPr/>
        </p:nvSpPr>
        <p:spPr>
          <a:xfrm>
            <a:off x="192892" y="5313837"/>
            <a:ext cx="1235447" cy="1220185"/>
          </a:xfrm>
          <a:prstGeom prst="chevron">
            <a:avLst/>
          </a:prstGeom>
          <a:solidFill>
            <a:srgbClr val="87AB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>
              <a:solidFill>
                <a:schemeClr val="tx1"/>
              </a:solidFill>
            </a:endParaRPr>
          </a:p>
        </p:txBody>
      </p:sp>
      <p:pic>
        <p:nvPicPr>
          <p:cNvPr id="2050" name="Picture 2" descr="Happy Victory Hand Emoji">
            <a:extLst>
              <a:ext uri="{FF2B5EF4-FFF2-40B4-BE49-F238E27FC236}">
                <a16:creationId xmlns:a16="http://schemas.microsoft.com/office/drawing/2014/main" id="{5C8092BF-ABCB-5A09-C971-AA90261015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78" b="89778" l="8444" r="89778">
                        <a14:foregroundMark x1="41778" y1="38222" x2="63556" y2="46667"/>
                        <a14:foregroundMark x1="59556" y1="30222" x2="49333" y2="52444"/>
                        <a14:foregroundMark x1="8444" y1="32000" x2="8444" y2="32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3824" y="4905982"/>
            <a:ext cx="1898347" cy="1898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92404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1">
            <a:extLst>
              <a:ext uri="{FF2B5EF4-FFF2-40B4-BE49-F238E27FC236}">
                <a16:creationId xmlns:a16="http://schemas.microsoft.com/office/drawing/2014/main" id="{25046A3A-F401-9013-2FCE-1F4E894673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94" y="1918836"/>
            <a:ext cx="12151606" cy="4724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Aft>
                <a:spcPts val="600"/>
              </a:spcAft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Aft>
                <a:spcPts val="60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Aft>
                <a:spcPts val="600"/>
              </a:spcAft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Aft>
                <a:spcPts val="600"/>
              </a:spcAft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Aft>
                <a:spcPct val="0"/>
              </a:spcAft>
              <a:buNone/>
            </a:pPr>
            <a:endParaRPr lang="en-US" altLang="de-DE" sz="800" dirty="0">
              <a:solidFill>
                <a:srgbClr val="7030A0"/>
              </a:solidFill>
            </a:endParaRPr>
          </a:p>
          <a:p>
            <a:pPr>
              <a:spcAft>
                <a:spcPct val="0"/>
              </a:spcAft>
              <a:buNone/>
            </a:pPr>
            <a:r>
              <a:rPr lang="ro-RO" altLang="de-DE" sz="2400" dirty="0">
                <a:solidFill>
                  <a:srgbClr val="0000FF"/>
                </a:solidFill>
                <a:cs typeface="Arial" panose="020B0604020202020204" pitchFamily="34" charset="0"/>
              </a:rPr>
              <a:t>PROJECT TITLE:</a:t>
            </a:r>
            <a:r>
              <a:rPr lang="en-GB" altLang="de-DE" sz="2400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ro-RO" altLang="de-DE" sz="24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”</a:t>
            </a:r>
            <a:r>
              <a:rPr lang="ro-RO" sz="2400" b="1" i="1" dirty="0">
                <a:solidFill>
                  <a:srgbClr val="0000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International Naval </a:t>
            </a:r>
            <a:r>
              <a:rPr lang="ro-RO" sz="2400" b="1" i="1" dirty="0" err="1">
                <a:solidFill>
                  <a:srgbClr val="0000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Semester</a:t>
            </a:r>
            <a:r>
              <a:rPr lang="ro-RO" sz="2400" b="1" i="1" dirty="0">
                <a:solidFill>
                  <a:srgbClr val="0000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o-RO" sz="2400" b="1" i="1" dirty="0" err="1">
                <a:solidFill>
                  <a:srgbClr val="0000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Development</a:t>
            </a:r>
            <a:r>
              <a:rPr lang="ro-RO" sz="2400" b="1" i="1" dirty="0">
                <a:solidFill>
                  <a:srgbClr val="0000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o-RO" sz="2400" b="1" i="1" dirty="0" err="1">
                <a:solidFill>
                  <a:srgbClr val="0000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Applying</a:t>
            </a:r>
            <a:r>
              <a:rPr lang="ro-RO" sz="2400" b="1" i="1" dirty="0">
                <a:solidFill>
                  <a:srgbClr val="0000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o-RO" sz="2400" b="1" i="1" dirty="0" err="1">
                <a:solidFill>
                  <a:srgbClr val="0000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the</a:t>
            </a:r>
            <a:r>
              <a:rPr lang="ro-RO" sz="2400" b="1" i="1" dirty="0">
                <a:solidFill>
                  <a:srgbClr val="0000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o-RO" sz="2400" b="1" i="1" dirty="0" err="1">
                <a:solidFill>
                  <a:srgbClr val="0000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Intelligent</a:t>
            </a:r>
            <a:r>
              <a:rPr lang="ro-RO" sz="2400" b="1" i="1" dirty="0">
                <a:solidFill>
                  <a:srgbClr val="0000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Technologies </a:t>
            </a:r>
            <a:r>
              <a:rPr lang="ro-RO" sz="2400" b="1" i="1" dirty="0" err="1">
                <a:solidFill>
                  <a:srgbClr val="0000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and</a:t>
            </a:r>
            <a:r>
              <a:rPr lang="ro-RO" sz="2400" b="1" i="1" dirty="0">
                <a:solidFill>
                  <a:srgbClr val="0000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o-RO" sz="2400" b="1" i="1" dirty="0" err="1">
                <a:solidFill>
                  <a:srgbClr val="0000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the</a:t>
            </a:r>
            <a:r>
              <a:rPr lang="ro-RO" sz="2400" b="1" i="1" dirty="0">
                <a:solidFill>
                  <a:srgbClr val="0000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o-RO" sz="2400" b="1" i="1" dirty="0" err="1">
                <a:solidFill>
                  <a:srgbClr val="0000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Innovative</a:t>
            </a:r>
            <a:r>
              <a:rPr lang="ro-RO" sz="2400" b="1" i="1" dirty="0">
                <a:solidFill>
                  <a:srgbClr val="0000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o-RO" sz="2400" b="1" i="1" dirty="0" err="1">
                <a:solidFill>
                  <a:srgbClr val="0000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Tools</a:t>
            </a:r>
            <a:r>
              <a:rPr lang="ro-RO" sz="2400" b="1" i="1" dirty="0">
                <a:solidFill>
                  <a:srgbClr val="0000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in </a:t>
            </a:r>
            <a:r>
              <a:rPr lang="ro-RO" sz="2400" b="1" i="1" dirty="0" err="1">
                <a:solidFill>
                  <a:srgbClr val="0000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the</a:t>
            </a:r>
            <a:r>
              <a:rPr lang="ro-RO" sz="2400" b="1" i="1" dirty="0">
                <a:solidFill>
                  <a:srgbClr val="0000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European </a:t>
            </a:r>
            <a:r>
              <a:rPr lang="ro-RO" sz="2400" b="1" i="1" dirty="0" err="1">
                <a:solidFill>
                  <a:srgbClr val="0000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Navy</a:t>
            </a:r>
            <a:r>
              <a:rPr lang="ro-RO" sz="2400" b="1" i="1" dirty="0">
                <a:solidFill>
                  <a:srgbClr val="0000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Defence </a:t>
            </a:r>
            <a:r>
              <a:rPr lang="ro-RO" sz="2400" b="1" i="1" dirty="0" err="1">
                <a:solidFill>
                  <a:srgbClr val="0000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System</a:t>
            </a:r>
            <a:r>
              <a:rPr lang="ro-RO" sz="2400" b="1" i="1" dirty="0">
                <a:solidFill>
                  <a:srgbClr val="0000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”</a:t>
            </a:r>
          </a:p>
          <a:p>
            <a:pPr>
              <a:spcAft>
                <a:spcPct val="0"/>
              </a:spcAft>
              <a:buNone/>
            </a:pPr>
            <a:r>
              <a:rPr lang="ro-RO" altLang="de-DE" sz="2000" i="1" dirty="0">
                <a:solidFill>
                  <a:srgbClr val="FF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https://www.anmb.ro/navy-ins-tech</a:t>
            </a:r>
            <a:br>
              <a:rPr lang="ro-RO" altLang="de-DE" sz="2000" i="1" dirty="0">
                <a:solidFill>
                  <a:srgbClr val="FF0000"/>
                </a:solidFill>
              </a:rPr>
            </a:br>
            <a:r>
              <a:rPr lang="ro-RO" altLang="de-DE" sz="2000" i="1" dirty="0">
                <a:solidFill>
                  <a:srgbClr val="FF00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https://marplat.eu/course/view.php?id=62</a:t>
            </a:r>
            <a:r>
              <a:rPr lang="ro-RO" altLang="de-DE" sz="2000" i="1" dirty="0">
                <a:solidFill>
                  <a:srgbClr val="FF0000"/>
                </a:solidFill>
              </a:rPr>
              <a:t> </a:t>
            </a:r>
            <a:br>
              <a:rPr lang="en-GB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arterBT-Roman"/>
              </a:rPr>
            </a:br>
            <a:endParaRPr lang="ro-RO" altLang="de-DE" sz="24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Aft>
                <a:spcPct val="0"/>
              </a:spcAft>
              <a:buNone/>
            </a:pPr>
            <a:r>
              <a:rPr lang="ro-RO" altLang="de-DE" sz="24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Coordinator</a:t>
            </a:r>
            <a:r>
              <a:rPr lang="ro-RO" altLang="de-DE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altLang="de-DE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ro-RO" altLang="de-DE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omanian</a:t>
            </a:r>
            <a:r>
              <a:rPr lang="ro-RO" altLang="de-DE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de-DE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ro-RO" altLang="de-DE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aval </a:t>
            </a:r>
            <a:r>
              <a:rPr lang="en-US" altLang="de-DE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ro-RO" altLang="de-DE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cademy</a:t>
            </a:r>
            <a:r>
              <a:rPr lang="ro-RO" altLang="de-DE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</a:p>
          <a:p>
            <a:pPr>
              <a:spcAft>
                <a:spcPct val="0"/>
              </a:spcAft>
              <a:buNone/>
            </a:pPr>
            <a:r>
              <a:rPr lang="ro-RO" altLang="de-DE" sz="24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Partners</a:t>
            </a:r>
            <a:r>
              <a:rPr lang="ro-RO" altLang="de-DE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o-RO" altLang="de-DE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Polish</a:t>
            </a:r>
            <a:r>
              <a:rPr lang="ro-RO" altLang="de-DE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Naval Academy, </a:t>
            </a:r>
          </a:p>
          <a:p>
            <a:pPr>
              <a:spcAft>
                <a:spcPct val="0"/>
              </a:spcAft>
              <a:buNone/>
            </a:pPr>
            <a:r>
              <a:rPr lang="ro-RO" altLang="de-DE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Bulgarian</a:t>
            </a:r>
            <a:r>
              <a:rPr lang="ro-RO" altLang="de-DE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Naval Academy, Italian Naval Academy</a:t>
            </a:r>
          </a:p>
          <a:p>
            <a:pPr>
              <a:spcAft>
                <a:spcPct val="0"/>
              </a:spcAft>
              <a:buNone/>
            </a:pPr>
            <a:r>
              <a:rPr lang="ro-RO" altLang="de-DE" sz="24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Potential</a:t>
            </a:r>
            <a:r>
              <a:rPr lang="ro-RO" altLang="de-DE" sz="24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o-RO" altLang="de-DE" sz="24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Beneficiaries</a:t>
            </a:r>
            <a:r>
              <a:rPr lang="ro-RO" altLang="de-DE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o-RO" altLang="de-DE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BOEIs</a:t>
            </a:r>
            <a:r>
              <a:rPr lang="ro-RO" altLang="de-DE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o-RO" altLang="de-DE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</a:t>
            </a:r>
            <a:r>
              <a:rPr lang="ro-RO" altLang="de-DE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o-RO" altLang="de-DE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services</a:t>
            </a:r>
            <a:endParaRPr lang="ro-RO" altLang="de-DE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Aft>
                <a:spcPct val="0"/>
              </a:spcAft>
              <a:buNone/>
            </a:pPr>
            <a:endParaRPr lang="en-GB" altLang="de-DE" sz="9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spcAft>
                <a:spcPct val="0"/>
              </a:spcAft>
              <a:buFontTx/>
              <a:buNone/>
            </a:pPr>
            <a:endParaRPr lang="en-GB" altLang="de-DE" sz="8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Aft>
                <a:spcPct val="0"/>
              </a:spcAft>
              <a:buFontTx/>
              <a:buChar char="-"/>
            </a:pPr>
            <a:r>
              <a:rPr lang="ro-RO" altLang="de-DE" sz="2000" dirty="0">
                <a:cs typeface="Arial" panose="020B0604020202020204" pitchFamily="34" charset="0"/>
              </a:rPr>
              <a:t> </a:t>
            </a:r>
            <a:r>
              <a:rPr lang="ro-RO" altLang="de-DE" sz="2000" dirty="0" err="1">
                <a:cs typeface="Arial" panose="020B0604020202020204" pitchFamily="34" charset="0"/>
              </a:rPr>
              <a:t>Approved</a:t>
            </a:r>
            <a:r>
              <a:rPr lang="ro-RO" altLang="de-DE" sz="2000" dirty="0">
                <a:cs typeface="Arial" panose="020B0604020202020204" pitchFamily="34" charset="0"/>
              </a:rPr>
              <a:t> budget: 250.000 Euro</a:t>
            </a:r>
          </a:p>
          <a:p>
            <a:pPr>
              <a:spcAft>
                <a:spcPct val="0"/>
              </a:spcAft>
              <a:buFontTx/>
              <a:buChar char="-"/>
            </a:pPr>
            <a:r>
              <a:rPr lang="ro-RO" altLang="de-DE" sz="2000" dirty="0">
                <a:cs typeface="Arial" panose="020B0604020202020204" pitchFamily="34" charset="0"/>
              </a:rPr>
              <a:t> Period of </a:t>
            </a:r>
            <a:r>
              <a:rPr lang="ro-RO" altLang="de-DE" sz="2000" dirty="0" err="1">
                <a:cs typeface="Arial" panose="020B0604020202020204" pitchFamily="34" charset="0"/>
              </a:rPr>
              <a:t>implementation</a:t>
            </a:r>
            <a:r>
              <a:rPr lang="ro-RO" altLang="de-DE" sz="2000" dirty="0">
                <a:cs typeface="Arial" panose="020B0604020202020204" pitchFamily="34" charset="0"/>
              </a:rPr>
              <a:t>: 1st of </a:t>
            </a:r>
            <a:r>
              <a:rPr lang="ro-RO" altLang="de-DE" sz="2000" dirty="0" err="1">
                <a:cs typeface="Arial" panose="020B0604020202020204" pitchFamily="34" charset="0"/>
              </a:rPr>
              <a:t>November</a:t>
            </a:r>
            <a:r>
              <a:rPr lang="ro-RO" altLang="de-DE" sz="2000" dirty="0">
                <a:cs typeface="Arial" panose="020B0604020202020204" pitchFamily="34" charset="0"/>
              </a:rPr>
              <a:t> 2023 – 1st of </a:t>
            </a:r>
            <a:r>
              <a:rPr lang="ro-RO" altLang="de-DE" sz="2000" dirty="0" err="1">
                <a:cs typeface="Arial" panose="020B0604020202020204" pitchFamily="34" charset="0"/>
              </a:rPr>
              <a:t>September</a:t>
            </a:r>
            <a:r>
              <a:rPr lang="ro-RO" altLang="de-DE" sz="2000" dirty="0">
                <a:cs typeface="Arial" panose="020B0604020202020204" pitchFamily="34" charset="0"/>
              </a:rPr>
              <a:t> 2025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833857-B618-6EDD-12A2-E06E63AB27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88" y="248676"/>
            <a:ext cx="808994" cy="80043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Dreptunghi: colțuri diagonale decupate 3">
            <a:extLst>
              <a:ext uri="{FF2B5EF4-FFF2-40B4-BE49-F238E27FC236}">
                <a16:creationId xmlns:a16="http://schemas.microsoft.com/office/drawing/2014/main" id="{13C0AD09-1F9D-C0F1-0B53-94FAEB0E66E4}"/>
              </a:ext>
            </a:extLst>
          </p:cNvPr>
          <p:cNvSpPr/>
          <p:nvPr/>
        </p:nvSpPr>
        <p:spPr>
          <a:xfrm>
            <a:off x="20197" y="1336351"/>
            <a:ext cx="11019215" cy="529771"/>
          </a:xfrm>
          <a:prstGeom prst="snip2DiagRect">
            <a:avLst/>
          </a:prstGeom>
          <a:solidFill>
            <a:srgbClr val="DFE7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de-DE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LoD 11 – </a:t>
            </a:r>
            <a:r>
              <a:rPr lang="ro-RO" altLang="de-DE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 j</a:t>
            </a:r>
            <a:r>
              <a:rPr lang="en-US" altLang="de-DE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oint</a:t>
            </a:r>
            <a:r>
              <a:rPr lang="en-US" altLang="de-DE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project</a:t>
            </a:r>
            <a:r>
              <a:rPr lang="ro-RO" altLang="de-DE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o-RO" altLang="de-DE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has</a:t>
            </a:r>
            <a:r>
              <a:rPr lang="ro-RO" altLang="de-DE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o-RO" altLang="de-DE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been</a:t>
            </a:r>
            <a:r>
              <a:rPr lang="en-US" altLang="de-DE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o-RO" altLang="de-DE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approved</a:t>
            </a:r>
            <a:r>
              <a:rPr lang="ro-RO" altLang="de-DE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US" altLang="de-DE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o-RO" sz="3200" b="1" dirty="0">
                <a:solidFill>
                  <a:srgbClr val="0030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Arial" panose="020B0604020202020204" pitchFamily="34" charset="0"/>
              </a:rPr>
              <a:t>NAVY-INS-</a:t>
            </a:r>
            <a:r>
              <a:rPr lang="ro-RO" sz="3200" b="1" dirty="0" err="1">
                <a:solidFill>
                  <a:srgbClr val="0030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Arial" panose="020B0604020202020204" pitchFamily="34" charset="0"/>
              </a:rPr>
              <a:t>Tech</a:t>
            </a:r>
            <a:endParaRPr lang="en-US" altLang="de-DE" sz="32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A4212F-DDF0-927C-B775-ABC63C4D029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5655" y="2807613"/>
            <a:ext cx="3245818" cy="313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1830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1">
            <a:extLst>
              <a:ext uri="{FF2B5EF4-FFF2-40B4-BE49-F238E27FC236}">
                <a16:creationId xmlns:a16="http://schemas.microsoft.com/office/drawing/2014/main" id="{25046A3A-F401-9013-2FCE-1F4E894673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94" y="1814251"/>
            <a:ext cx="12234366" cy="4801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Aft>
                <a:spcPts val="600"/>
              </a:spcAft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Aft>
                <a:spcPts val="60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Aft>
                <a:spcPts val="600"/>
              </a:spcAft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Aft>
                <a:spcPts val="600"/>
              </a:spcAft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50000"/>
              </a:lnSpc>
              <a:spcAft>
                <a:spcPct val="0"/>
              </a:spcAft>
              <a:buNone/>
            </a:pPr>
            <a:r>
              <a:rPr lang="ro-RO" altLang="de-DE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Major </a:t>
            </a:r>
            <a:r>
              <a:rPr lang="ro-RO" altLang="de-DE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foreseen</a:t>
            </a:r>
            <a:r>
              <a:rPr lang="ro-RO" altLang="de-DE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ro-RO" altLang="de-DE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results</a:t>
            </a:r>
            <a:r>
              <a:rPr lang="ro-RO" altLang="de-DE" dirty="0">
                <a:cs typeface="Arial" panose="020B0604020202020204" pitchFamily="34" charset="0"/>
              </a:rPr>
              <a:t>: </a:t>
            </a:r>
          </a:p>
          <a:p>
            <a:pPr algn="l"/>
            <a:r>
              <a:rPr lang="ro-RO" sz="2600" b="0" i="0" u="none" strike="noStrike" baseline="0" dirty="0">
                <a:latin typeface="FreeSans"/>
                <a:cs typeface="Arial" panose="020B0604020202020204" pitchFamily="34" charset="0"/>
              </a:rPr>
              <a:t> </a:t>
            </a:r>
            <a:r>
              <a:rPr lang="en-GB" sz="2600" i="0" u="none" strike="noStrike" baseline="0" dirty="0">
                <a:solidFill>
                  <a:srgbClr val="FF0000"/>
                </a:solidFill>
                <a:latin typeface="FreeSans"/>
              </a:rPr>
              <a:t>1 joint harmonized curriculum</a:t>
            </a:r>
            <a:r>
              <a:rPr lang="en-GB" sz="2600" b="0" i="0" u="none" strike="noStrike" baseline="0" dirty="0">
                <a:latin typeface="FreeSans"/>
              </a:rPr>
              <a:t>;</a:t>
            </a:r>
          </a:p>
          <a:p>
            <a:pPr algn="l"/>
            <a:r>
              <a:rPr lang="ro-RO" sz="2600" b="0" dirty="0">
                <a:latin typeface="FreeSans"/>
              </a:rPr>
              <a:t> </a:t>
            </a:r>
            <a:r>
              <a:rPr lang="en-GB" sz="2600" i="0" u="none" strike="noStrike" baseline="0" dirty="0">
                <a:solidFill>
                  <a:srgbClr val="FF0000"/>
                </a:solidFill>
                <a:latin typeface="FreeSans"/>
              </a:rPr>
              <a:t>8 STEM courses </a:t>
            </a:r>
            <a:r>
              <a:rPr lang="en-GB" sz="2600" b="0" i="0" u="none" strike="noStrike" baseline="0" dirty="0">
                <a:latin typeface="FreeSans"/>
              </a:rPr>
              <a:t>learning and teaching materials, using modern and intelligent technologies;</a:t>
            </a:r>
          </a:p>
          <a:p>
            <a:pPr algn="l"/>
            <a:r>
              <a:rPr lang="ro-RO" sz="2600" b="0" dirty="0">
                <a:latin typeface="FreeSans"/>
              </a:rPr>
              <a:t> </a:t>
            </a:r>
            <a:r>
              <a:rPr lang="en-GB" sz="2600" i="0" u="none" strike="noStrike" baseline="0" dirty="0">
                <a:solidFill>
                  <a:srgbClr val="FF0000"/>
                </a:solidFill>
                <a:latin typeface="FreeSans"/>
              </a:rPr>
              <a:t>4 HASS courses </a:t>
            </a:r>
            <a:r>
              <a:rPr lang="en-GB" sz="2600" b="0" i="0" u="none" strike="noStrike" baseline="0" dirty="0">
                <a:latin typeface="FreeSans"/>
              </a:rPr>
              <a:t>learning and teaching materials, </a:t>
            </a:r>
            <a:r>
              <a:rPr lang="ro-RO" sz="2600" b="0" i="0" u="none" strike="noStrike" baseline="0" dirty="0" err="1">
                <a:latin typeface="FreeSans"/>
              </a:rPr>
              <a:t>centered</a:t>
            </a:r>
            <a:r>
              <a:rPr lang="ro-RO" sz="2600" b="0" i="0" u="none" strike="noStrike" baseline="0" dirty="0">
                <a:latin typeface="FreeSans"/>
              </a:rPr>
              <a:t> on EU </a:t>
            </a:r>
            <a:r>
              <a:rPr lang="ro-RO" sz="2600" b="0" i="0" u="none" strike="noStrike" baseline="0" dirty="0" err="1">
                <a:latin typeface="FreeSans"/>
              </a:rPr>
              <a:t>culture</a:t>
            </a:r>
            <a:r>
              <a:rPr lang="ro-RO" sz="2600" b="0" i="0" u="none" strike="noStrike" baseline="0" dirty="0">
                <a:latin typeface="FreeSans"/>
              </a:rPr>
              <a:t> </a:t>
            </a:r>
            <a:r>
              <a:rPr lang="ro-RO" sz="2600" b="0" i="0" u="none" strike="noStrike" baseline="0" dirty="0" err="1">
                <a:latin typeface="FreeSans"/>
              </a:rPr>
              <a:t>and</a:t>
            </a:r>
            <a:r>
              <a:rPr lang="ro-RO" sz="2600" b="0" i="0" u="none" strike="noStrike" baseline="0" dirty="0">
                <a:latin typeface="FreeSans"/>
              </a:rPr>
              <a:t> </a:t>
            </a:r>
            <a:r>
              <a:rPr lang="ro-RO" sz="2600" b="0" i="0" u="none" strike="noStrike" baseline="0" dirty="0" err="1">
                <a:latin typeface="FreeSans"/>
              </a:rPr>
              <a:t>values</a:t>
            </a:r>
            <a:r>
              <a:rPr lang="ro-RO" sz="2600" b="0" i="0" u="none" strike="noStrike" baseline="0" dirty="0">
                <a:latin typeface="FreeSans"/>
              </a:rPr>
              <a:t>;</a:t>
            </a:r>
            <a:endParaRPr lang="en-GB" sz="2600" b="0" i="0" u="none" strike="noStrike" baseline="0" dirty="0">
              <a:latin typeface="FreeSans"/>
            </a:endParaRPr>
          </a:p>
          <a:p>
            <a:pPr algn="l"/>
            <a:r>
              <a:rPr lang="ro-RO" sz="2600" b="0" dirty="0">
                <a:latin typeface="FreeSans"/>
              </a:rPr>
              <a:t> </a:t>
            </a:r>
            <a:r>
              <a:rPr lang="en-GB" sz="2600" i="0" u="none" strike="noStrike" baseline="0" dirty="0">
                <a:solidFill>
                  <a:srgbClr val="FF0000"/>
                </a:solidFill>
                <a:latin typeface="FreeSans"/>
              </a:rPr>
              <a:t>1 e-campus </a:t>
            </a:r>
            <a:r>
              <a:rPr lang="ro-RO" sz="2600" i="0" u="none" strike="noStrike" baseline="0" dirty="0" err="1">
                <a:solidFill>
                  <a:srgbClr val="FF0000"/>
                </a:solidFill>
                <a:latin typeface="FreeSans"/>
              </a:rPr>
              <a:t>will</a:t>
            </a:r>
            <a:r>
              <a:rPr lang="ro-RO" sz="2600" i="0" u="none" strike="noStrike" baseline="0" dirty="0">
                <a:solidFill>
                  <a:srgbClr val="FF0000"/>
                </a:solidFill>
                <a:latin typeface="FreeSans"/>
              </a:rPr>
              <a:t> </a:t>
            </a:r>
            <a:r>
              <a:rPr lang="ro-RO" sz="2600" i="0" u="none" strike="noStrike" baseline="0" dirty="0" err="1">
                <a:solidFill>
                  <a:srgbClr val="FF0000"/>
                </a:solidFill>
                <a:latin typeface="FreeSans"/>
              </a:rPr>
              <a:t>be</a:t>
            </a:r>
            <a:r>
              <a:rPr lang="ro-RO" sz="2600" i="0" u="none" strike="noStrike" baseline="0" dirty="0">
                <a:solidFill>
                  <a:srgbClr val="FF0000"/>
                </a:solidFill>
                <a:latin typeface="FreeSans"/>
              </a:rPr>
              <a:t> </a:t>
            </a:r>
            <a:r>
              <a:rPr lang="ro-RO" sz="2600" i="0" u="none" strike="noStrike" baseline="0" dirty="0" err="1">
                <a:solidFill>
                  <a:srgbClr val="FF0000"/>
                </a:solidFill>
                <a:latin typeface="FreeSans"/>
              </a:rPr>
              <a:t>implemented</a:t>
            </a:r>
            <a:r>
              <a:rPr lang="ro-RO" sz="2600" i="0" u="none" strike="noStrike" baseline="0" dirty="0">
                <a:solidFill>
                  <a:srgbClr val="FF0000"/>
                </a:solidFill>
                <a:latin typeface="FreeSans"/>
              </a:rPr>
              <a:t> </a:t>
            </a:r>
            <a:r>
              <a:rPr lang="ro-RO" sz="2600" b="0" i="0" u="none" strike="noStrike" baseline="0" dirty="0">
                <a:latin typeface="FreeSans"/>
              </a:rPr>
              <a:t>(</a:t>
            </a:r>
            <a:r>
              <a:rPr lang="ro-RO" sz="2600" b="0" i="0" u="none" strike="noStrike" baseline="0" dirty="0">
                <a:latin typeface="FreeSans"/>
                <a:hlinkClick r:id="rId3"/>
              </a:rPr>
              <a:t>www.marplat.eu</a:t>
            </a:r>
            <a:r>
              <a:rPr lang="ro-RO" sz="2600" b="0" i="0" u="none" strike="noStrike" baseline="0" dirty="0">
                <a:latin typeface="FreeSans"/>
              </a:rPr>
              <a:t>) </a:t>
            </a:r>
            <a:r>
              <a:rPr lang="ro-RO" sz="2600" b="0" i="0" u="none" strike="noStrike" baseline="0" dirty="0" err="1">
                <a:latin typeface="FreeSans"/>
              </a:rPr>
              <a:t>by</a:t>
            </a:r>
            <a:r>
              <a:rPr lang="ro-RO" sz="2600" b="0" i="0" u="none" strike="noStrike" baseline="0" dirty="0">
                <a:latin typeface="FreeSans"/>
              </a:rPr>
              <a:t> </a:t>
            </a:r>
            <a:r>
              <a:rPr lang="ro-RO" sz="2600" b="0" i="0" u="none" strike="noStrike" baseline="0" dirty="0" err="1">
                <a:latin typeface="FreeSans"/>
              </a:rPr>
              <a:t>all</a:t>
            </a:r>
            <a:r>
              <a:rPr lang="ro-RO" sz="2600" b="0" i="0" u="none" strike="noStrike" baseline="0" dirty="0">
                <a:latin typeface="FreeSans"/>
              </a:rPr>
              <a:t> </a:t>
            </a:r>
            <a:r>
              <a:rPr lang="ro-RO" sz="2600" b="0" i="0" u="none" strike="noStrike" baseline="0" dirty="0" err="1">
                <a:latin typeface="FreeSans"/>
              </a:rPr>
              <a:t>interested</a:t>
            </a:r>
            <a:r>
              <a:rPr lang="ro-RO" sz="2600" b="0" i="0" u="none" strike="noStrike" baseline="0" dirty="0">
                <a:latin typeface="FreeSans"/>
              </a:rPr>
              <a:t> BOEI;</a:t>
            </a:r>
            <a:endParaRPr lang="en-GB" sz="2600" b="0" i="0" u="none" strike="noStrike" baseline="0" dirty="0">
              <a:latin typeface="FreeSans"/>
            </a:endParaRPr>
          </a:p>
          <a:p>
            <a:r>
              <a:rPr lang="ro-RO" sz="2600" b="0" i="0" u="none" strike="noStrike" baseline="0" dirty="0">
                <a:latin typeface="FreeSans"/>
              </a:rPr>
              <a:t> </a:t>
            </a:r>
            <a:r>
              <a:rPr lang="ro-RO" sz="2600" i="0" u="none" strike="noStrike" baseline="0" dirty="0">
                <a:solidFill>
                  <a:srgbClr val="FF0000"/>
                </a:solidFill>
                <a:latin typeface="FreeSans"/>
              </a:rPr>
              <a:t>8 s</a:t>
            </a:r>
            <a:r>
              <a:rPr lang="en-GB" sz="2600" i="0" u="none" strike="noStrike" baseline="0" dirty="0" err="1">
                <a:solidFill>
                  <a:srgbClr val="FF0000"/>
                </a:solidFill>
                <a:latin typeface="FreeSans"/>
              </a:rPr>
              <a:t>hort</a:t>
            </a:r>
            <a:r>
              <a:rPr lang="en-GB" sz="2600" i="0" u="none" strike="noStrike" baseline="0" dirty="0">
                <a:solidFill>
                  <a:srgbClr val="FF0000"/>
                </a:solidFill>
                <a:latin typeface="FreeSans"/>
              </a:rPr>
              <a:t> term students exchanges</a:t>
            </a:r>
            <a:r>
              <a:rPr lang="ro-RO" sz="2600" dirty="0">
                <a:solidFill>
                  <a:srgbClr val="FF0000"/>
                </a:solidFill>
                <a:latin typeface="FreeSans"/>
              </a:rPr>
              <a:t> </a:t>
            </a:r>
            <a:r>
              <a:rPr lang="ro-RO" sz="2600" dirty="0" err="1">
                <a:solidFill>
                  <a:srgbClr val="FF0000"/>
                </a:solidFill>
                <a:latin typeface="FreeSans"/>
              </a:rPr>
              <a:t>to</a:t>
            </a:r>
            <a:r>
              <a:rPr lang="ro-RO" sz="2600" dirty="0">
                <a:solidFill>
                  <a:srgbClr val="FF0000"/>
                </a:solidFill>
                <a:latin typeface="FreeSans"/>
              </a:rPr>
              <a:t> </a:t>
            </a:r>
            <a:r>
              <a:rPr lang="ro-RO" sz="2600" dirty="0" err="1">
                <a:solidFill>
                  <a:srgbClr val="FF0000"/>
                </a:solidFill>
                <a:latin typeface="FreeSans"/>
              </a:rPr>
              <a:t>be</a:t>
            </a:r>
            <a:r>
              <a:rPr lang="ro-RO" sz="2600" dirty="0">
                <a:solidFill>
                  <a:srgbClr val="FF0000"/>
                </a:solidFill>
                <a:latin typeface="FreeSans"/>
              </a:rPr>
              <a:t> </a:t>
            </a:r>
            <a:r>
              <a:rPr lang="ro-RO" sz="2600" dirty="0" err="1">
                <a:solidFill>
                  <a:srgbClr val="FF0000"/>
                </a:solidFill>
                <a:latin typeface="FreeSans"/>
              </a:rPr>
              <a:t>organized</a:t>
            </a:r>
            <a:r>
              <a:rPr lang="en-GB" sz="2600" b="0" i="0" u="none" strike="noStrike" baseline="0" dirty="0">
                <a:latin typeface="FreeSans"/>
              </a:rPr>
              <a:t>: 4 </a:t>
            </a:r>
            <a:r>
              <a:rPr lang="ro-RO" sz="2600" b="0" dirty="0">
                <a:latin typeface="FreeSans"/>
              </a:rPr>
              <a:t>STEM </a:t>
            </a:r>
            <a:r>
              <a:rPr lang="en-GB" sz="2600" b="0" i="0" u="none" strike="noStrike" baseline="0" dirty="0">
                <a:latin typeface="FreeSans"/>
              </a:rPr>
              <a:t>modules</a:t>
            </a:r>
            <a:r>
              <a:rPr lang="ro-RO" sz="2600" b="0" i="0" u="none" strike="noStrike" baseline="0" dirty="0">
                <a:latin typeface="FreeSans"/>
              </a:rPr>
              <a:t> </a:t>
            </a:r>
            <a:r>
              <a:rPr lang="en-GB" sz="2600" b="0" i="0" u="none" strike="noStrike" baseline="0" dirty="0">
                <a:latin typeface="FreeSans"/>
              </a:rPr>
              <a:t>x 16 students = 64 students</a:t>
            </a:r>
            <a:r>
              <a:rPr lang="ro-RO" sz="2600" b="0" i="0" u="none" strike="noStrike" baseline="0" dirty="0">
                <a:latin typeface="FreeSans"/>
              </a:rPr>
              <a:t> </a:t>
            </a:r>
            <a:r>
              <a:rPr lang="ro-RO" sz="2600" b="0" i="0" u="none" strike="noStrike" baseline="0" dirty="0" err="1">
                <a:latin typeface="FreeSans"/>
              </a:rPr>
              <a:t>and</a:t>
            </a:r>
            <a:r>
              <a:rPr lang="ro-RO" sz="2600" b="0" i="0" u="none" strike="noStrike" baseline="0" dirty="0">
                <a:latin typeface="FreeSans"/>
              </a:rPr>
              <a:t> </a:t>
            </a:r>
            <a:r>
              <a:rPr lang="en-GB" sz="2600" b="0" i="0" u="none" strike="noStrike" baseline="0" dirty="0">
                <a:latin typeface="FreeSans"/>
              </a:rPr>
              <a:t> 4 </a:t>
            </a:r>
            <a:r>
              <a:rPr lang="ro-RO" sz="2600" b="0" i="0" u="none" strike="noStrike" baseline="0" dirty="0">
                <a:latin typeface="FreeSans"/>
              </a:rPr>
              <a:t>HASS </a:t>
            </a:r>
            <a:r>
              <a:rPr lang="en-GB" sz="2600" b="0" i="0" u="none" strike="noStrike" baseline="0" dirty="0">
                <a:latin typeface="FreeSans"/>
              </a:rPr>
              <a:t>modules x 8 </a:t>
            </a:r>
            <a:r>
              <a:rPr lang="ro-RO" sz="2600" b="0" i="0" u="none" strike="noStrike" baseline="0" dirty="0" err="1">
                <a:latin typeface="FreeSans"/>
              </a:rPr>
              <a:t>students</a:t>
            </a:r>
            <a:r>
              <a:rPr lang="en-GB" sz="2600" b="0" i="0" u="none" strike="noStrike" baseline="0" dirty="0">
                <a:latin typeface="FreeSans"/>
              </a:rPr>
              <a:t>= 16 students</a:t>
            </a:r>
            <a:r>
              <a:rPr lang="ro-RO" sz="2600" b="0" i="0" u="none" strike="noStrike" baseline="0" dirty="0">
                <a:latin typeface="FreeSans"/>
              </a:rPr>
              <a:t>, total of </a:t>
            </a:r>
            <a:r>
              <a:rPr lang="ro-RO" sz="2600" i="0" u="none" strike="noStrike" baseline="0" dirty="0">
                <a:solidFill>
                  <a:srgbClr val="FF0000"/>
                </a:solidFill>
                <a:latin typeface="FreeSans"/>
              </a:rPr>
              <a:t>80 </a:t>
            </a:r>
            <a:r>
              <a:rPr lang="ro-RO" sz="2600" i="0" u="none" strike="noStrike" baseline="0" dirty="0" err="1">
                <a:solidFill>
                  <a:srgbClr val="FF0000"/>
                </a:solidFill>
                <a:latin typeface="FreeSans"/>
              </a:rPr>
              <a:t>students</a:t>
            </a:r>
            <a:r>
              <a:rPr lang="ro-RO" sz="2600" i="0" u="none" strike="noStrike" baseline="0" dirty="0">
                <a:solidFill>
                  <a:srgbClr val="FF0000"/>
                </a:solidFill>
                <a:latin typeface="FreeSans"/>
              </a:rPr>
              <a:t> </a:t>
            </a:r>
            <a:r>
              <a:rPr lang="ro-RO" sz="2600" i="0" u="none" strike="noStrike" baseline="0" dirty="0" err="1">
                <a:solidFill>
                  <a:srgbClr val="FF0000"/>
                </a:solidFill>
                <a:latin typeface="FreeSans"/>
              </a:rPr>
              <a:t>exchange</a:t>
            </a:r>
            <a:r>
              <a:rPr lang="ro-RO" sz="2600" dirty="0" err="1">
                <a:solidFill>
                  <a:srgbClr val="FF0000"/>
                </a:solidFill>
                <a:latin typeface="FreeSans"/>
              </a:rPr>
              <a:t>d</a:t>
            </a:r>
            <a:r>
              <a:rPr lang="ro-RO" sz="2600" b="0" i="0" u="none" strike="noStrike" baseline="0" dirty="0">
                <a:latin typeface="FreeSans"/>
              </a:rPr>
              <a:t>;</a:t>
            </a:r>
            <a:r>
              <a:rPr lang="en-GB" sz="2600" b="0" i="0" u="none" strike="noStrike" baseline="0" dirty="0">
                <a:latin typeface="FreeSans"/>
              </a:rPr>
              <a:t> </a:t>
            </a:r>
            <a:endParaRPr lang="ro-RO" sz="2600" b="0" i="0" u="none" strike="noStrike" baseline="0" dirty="0">
              <a:latin typeface="FreeSans"/>
            </a:endParaRPr>
          </a:p>
          <a:p>
            <a:pPr algn="l"/>
            <a:r>
              <a:rPr lang="en-GB" sz="2600" b="0" i="0" u="none" strike="noStrike" baseline="0" dirty="0">
                <a:latin typeface="FreeSans"/>
              </a:rPr>
              <a:t> </a:t>
            </a:r>
            <a:r>
              <a:rPr lang="en-GB" sz="2600" i="0" u="none" strike="noStrike" baseline="0" dirty="0">
                <a:solidFill>
                  <a:srgbClr val="FF0000"/>
                </a:solidFill>
                <a:latin typeface="FreeSans"/>
              </a:rPr>
              <a:t>3 public events </a:t>
            </a:r>
            <a:r>
              <a:rPr lang="en-GB" sz="2600" b="0" i="0" u="none" strike="noStrike" baseline="0" dirty="0">
                <a:latin typeface="FreeSans"/>
              </a:rPr>
              <a:t>organized in each partner country, with at least 30 attendees/event;</a:t>
            </a:r>
          </a:p>
          <a:p>
            <a:r>
              <a:rPr lang="en-GB" sz="2600" b="0" i="0" u="none" strike="noStrike" baseline="0" dirty="0">
                <a:latin typeface="FreeSans"/>
              </a:rPr>
              <a:t> </a:t>
            </a:r>
            <a:r>
              <a:rPr lang="en-GB" sz="2600" i="0" u="none" strike="noStrike" baseline="0" dirty="0">
                <a:solidFill>
                  <a:srgbClr val="FF0000"/>
                </a:solidFill>
                <a:latin typeface="FreeSans"/>
              </a:rPr>
              <a:t>1 International Naval Semester implemented</a:t>
            </a:r>
            <a:r>
              <a:rPr lang="ro-RO" sz="2600" i="0" u="none" strike="noStrike" baseline="0" dirty="0">
                <a:solidFill>
                  <a:srgbClr val="FF0000"/>
                </a:solidFill>
                <a:latin typeface="FreeSans"/>
              </a:rPr>
              <a:t>/</a:t>
            </a:r>
            <a:r>
              <a:rPr lang="ro-RO" sz="2600" i="0" u="none" strike="noStrike" baseline="0" dirty="0" err="1">
                <a:solidFill>
                  <a:srgbClr val="FF0000"/>
                </a:solidFill>
                <a:latin typeface="FreeSans"/>
              </a:rPr>
              <a:t>harmonized</a:t>
            </a:r>
            <a:r>
              <a:rPr lang="ro-RO" sz="2600" i="0" u="none" strike="noStrike" baseline="0" dirty="0">
                <a:solidFill>
                  <a:srgbClr val="FF0000"/>
                </a:solidFill>
                <a:latin typeface="FreeSans"/>
              </a:rPr>
              <a:t> </a:t>
            </a:r>
            <a:r>
              <a:rPr lang="ro-RO" sz="2600" i="0" u="none" strike="noStrike" baseline="0" dirty="0" err="1">
                <a:solidFill>
                  <a:srgbClr val="FF0000"/>
                </a:solidFill>
                <a:latin typeface="FreeSans"/>
              </a:rPr>
              <a:t>learning</a:t>
            </a:r>
            <a:r>
              <a:rPr lang="ro-RO" sz="2600" i="0" u="none" strike="noStrike" baseline="0" dirty="0">
                <a:solidFill>
                  <a:srgbClr val="FF0000"/>
                </a:solidFill>
                <a:latin typeface="FreeSans"/>
              </a:rPr>
              <a:t> </a:t>
            </a:r>
            <a:r>
              <a:rPr lang="ro-RO" sz="2600" i="0" u="none" strike="noStrike" baseline="0" dirty="0" err="1">
                <a:solidFill>
                  <a:srgbClr val="FF0000"/>
                </a:solidFill>
                <a:latin typeface="FreeSans"/>
              </a:rPr>
              <a:t>resources</a:t>
            </a:r>
            <a:r>
              <a:rPr lang="en-GB" sz="2600" b="0" i="0" u="none" strike="noStrike" baseline="0" dirty="0">
                <a:latin typeface="FreeSans"/>
              </a:rPr>
              <a:t>.</a:t>
            </a:r>
            <a:r>
              <a:rPr lang="ro-RO" sz="2600" b="0" dirty="0">
                <a:latin typeface="FreeSans"/>
              </a:rPr>
              <a:t> </a:t>
            </a:r>
            <a:endParaRPr lang="ro-RO" altLang="de-DE" sz="2600" dirty="0"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833857-B618-6EDD-12A2-E06E63AB27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88" y="248676"/>
            <a:ext cx="808994" cy="80043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Dreptunghi: colțuri diagonale decupate 3">
            <a:extLst>
              <a:ext uri="{FF2B5EF4-FFF2-40B4-BE49-F238E27FC236}">
                <a16:creationId xmlns:a16="http://schemas.microsoft.com/office/drawing/2014/main" id="{13C0AD09-1F9D-C0F1-0B53-94FAEB0E66E4}"/>
              </a:ext>
            </a:extLst>
          </p:cNvPr>
          <p:cNvSpPr/>
          <p:nvPr/>
        </p:nvSpPr>
        <p:spPr>
          <a:xfrm>
            <a:off x="333829" y="1166793"/>
            <a:ext cx="7561941" cy="529771"/>
          </a:xfrm>
          <a:prstGeom prst="snip2DiagRect">
            <a:avLst/>
          </a:prstGeom>
          <a:solidFill>
            <a:srgbClr val="DFE7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de-DE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LoD 11 – Joint projects </a:t>
            </a:r>
            <a:r>
              <a:rPr lang="ro-RO" altLang="de-DE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approved</a:t>
            </a:r>
            <a:r>
              <a:rPr lang="en-US" altLang="de-DE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 INS</a:t>
            </a:r>
          </a:p>
        </p:txBody>
      </p:sp>
    </p:spTree>
    <p:extLst>
      <p:ext uri="{BB962C8B-B14F-4D97-AF65-F5344CB8AC3E}">
        <p14:creationId xmlns:p14="http://schemas.microsoft.com/office/powerpoint/2010/main" val="27645401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1">
            <a:extLst>
              <a:ext uri="{FF2B5EF4-FFF2-40B4-BE49-F238E27FC236}">
                <a16:creationId xmlns:a16="http://schemas.microsoft.com/office/drawing/2014/main" id="{C69120F1-59FC-6A77-7C15-2CCCA36445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56" y="2317461"/>
            <a:ext cx="12119525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Aft>
                <a:spcPts val="600"/>
              </a:spcAft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Aft>
                <a:spcPts val="60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Aft>
                <a:spcPts val="600"/>
              </a:spcAft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Aft>
                <a:spcPts val="600"/>
              </a:spcAft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Aft>
                <a:spcPct val="0"/>
              </a:spcAft>
              <a:buNone/>
            </a:pPr>
            <a:r>
              <a:rPr lang="ro-RO" altLang="de-DE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STEM </a:t>
            </a:r>
            <a:r>
              <a:rPr lang="ro-RO" altLang="de-DE" sz="1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education</a:t>
            </a:r>
            <a:r>
              <a:rPr lang="ro-RO" altLang="de-DE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(SCIENCES, TECHNICAL, ENGINEERING)</a:t>
            </a:r>
          </a:p>
          <a:p>
            <a:pPr marL="342797" indent="-342797" defTabSz="914126">
              <a:spcAft>
                <a:spcPct val="0"/>
              </a:spcAft>
              <a:buFontTx/>
              <a:buChar char="-"/>
            </a:pPr>
            <a:r>
              <a:rPr lang="en-US" altLang="de-DE" sz="18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Power Plants </a:t>
            </a:r>
            <a:r>
              <a:rPr lang="en-US" altLang="de-DE" sz="1800" dirty="0">
                <a:solidFill>
                  <a:prstClr val="black"/>
                </a:solidFill>
              </a:rPr>
              <a:t>– </a:t>
            </a:r>
            <a:r>
              <a:rPr lang="ro-RO" altLang="de-DE" sz="1800" dirty="0" err="1">
                <a:solidFill>
                  <a:prstClr val="black"/>
                </a:solidFill>
              </a:rPr>
              <a:t>coordinator</a:t>
            </a:r>
            <a:r>
              <a:rPr lang="ro-RO" altLang="de-DE" sz="1800" dirty="0">
                <a:solidFill>
                  <a:prstClr val="black"/>
                </a:solidFill>
              </a:rPr>
              <a:t>: </a:t>
            </a:r>
            <a:r>
              <a:rPr lang="en-US" altLang="de-DE" sz="1800" dirty="0">
                <a:solidFill>
                  <a:prstClr val="black"/>
                </a:solidFill>
              </a:rPr>
              <a:t>Italian Naval Academy </a:t>
            </a:r>
            <a:r>
              <a:rPr lang="ro-RO" altLang="de-DE" sz="1800" dirty="0">
                <a:solidFill>
                  <a:srgbClr val="00CC00"/>
                </a:solidFill>
              </a:rPr>
              <a:t>(3 ECTS)</a:t>
            </a:r>
          </a:p>
          <a:p>
            <a:pPr marL="342797" indent="-342797" defTabSz="914126">
              <a:spcAft>
                <a:spcPct val="0"/>
              </a:spcAft>
              <a:buFontTx/>
              <a:buChar char="-"/>
            </a:pPr>
            <a:r>
              <a:rPr lang="en-US" altLang="de-DE" sz="18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Naval Sensors </a:t>
            </a:r>
            <a:r>
              <a:rPr lang="en-US" altLang="de-DE" sz="1800" dirty="0">
                <a:solidFill>
                  <a:prstClr val="black"/>
                </a:solidFill>
              </a:rPr>
              <a:t>– </a:t>
            </a:r>
            <a:r>
              <a:rPr lang="ro-RO" altLang="de-DE" sz="1800" dirty="0">
                <a:solidFill>
                  <a:prstClr val="black"/>
                </a:solidFill>
              </a:rPr>
              <a:t> </a:t>
            </a:r>
            <a:r>
              <a:rPr lang="ro-RO" altLang="de-DE" sz="1800" dirty="0" err="1">
                <a:solidFill>
                  <a:prstClr val="black"/>
                </a:solidFill>
              </a:rPr>
              <a:t>coordinator</a:t>
            </a:r>
            <a:r>
              <a:rPr lang="ro-RO" altLang="de-DE" sz="1800" dirty="0">
                <a:solidFill>
                  <a:prstClr val="black"/>
                </a:solidFill>
              </a:rPr>
              <a:t>: </a:t>
            </a:r>
            <a:r>
              <a:rPr lang="en-US" altLang="de-DE" sz="1800" dirty="0">
                <a:solidFill>
                  <a:prstClr val="black"/>
                </a:solidFill>
              </a:rPr>
              <a:t>Italian Naval Academy </a:t>
            </a:r>
            <a:r>
              <a:rPr lang="ro-RO" altLang="de-DE" sz="1800" dirty="0">
                <a:solidFill>
                  <a:srgbClr val="00CC00"/>
                </a:solidFill>
              </a:rPr>
              <a:t>(3 ECTS)</a:t>
            </a:r>
            <a:endParaRPr lang="ro-RO" altLang="de-DE" sz="1800" dirty="0">
              <a:solidFill>
                <a:prstClr val="black"/>
              </a:solidFill>
            </a:endParaRPr>
          </a:p>
          <a:p>
            <a:pPr marL="342797" indent="-342797" defTabSz="914126">
              <a:spcAft>
                <a:spcPct val="0"/>
              </a:spcAft>
              <a:buFontTx/>
              <a:buChar char="-"/>
            </a:pPr>
            <a:r>
              <a:rPr lang="en-US" altLang="de-DE" sz="18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Computer network </a:t>
            </a:r>
            <a:r>
              <a:rPr lang="en-US" altLang="de-DE" sz="1800" dirty="0">
                <a:solidFill>
                  <a:prstClr val="black"/>
                </a:solidFill>
              </a:rPr>
              <a:t>– </a:t>
            </a:r>
            <a:r>
              <a:rPr lang="ro-RO" altLang="de-DE" sz="1800" dirty="0" err="1">
                <a:solidFill>
                  <a:prstClr val="black"/>
                </a:solidFill>
              </a:rPr>
              <a:t>coordinator</a:t>
            </a:r>
            <a:r>
              <a:rPr lang="ro-RO" altLang="de-DE" sz="1800" dirty="0">
                <a:solidFill>
                  <a:prstClr val="black"/>
                </a:solidFill>
              </a:rPr>
              <a:t>: </a:t>
            </a:r>
            <a:r>
              <a:rPr lang="en-US" altLang="de-DE" sz="1800" dirty="0">
                <a:solidFill>
                  <a:prstClr val="black"/>
                </a:solidFill>
              </a:rPr>
              <a:t>Polish Naval Academy </a:t>
            </a:r>
            <a:r>
              <a:rPr lang="ro-RO" altLang="de-DE" sz="1800" dirty="0">
                <a:solidFill>
                  <a:srgbClr val="00CC00"/>
                </a:solidFill>
              </a:rPr>
              <a:t>(2 ECTS)</a:t>
            </a:r>
            <a:endParaRPr lang="ro-RO" altLang="de-DE" sz="1800" dirty="0">
              <a:solidFill>
                <a:prstClr val="black"/>
              </a:solidFill>
            </a:endParaRPr>
          </a:p>
          <a:p>
            <a:pPr marL="342797" indent="-342797" defTabSz="914126">
              <a:spcAft>
                <a:spcPct val="0"/>
              </a:spcAft>
              <a:buFontTx/>
              <a:buChar char="-"/>
            </a:pPr>
            <a:r>
              <a:rPr lang="en-US" altLang="de-DE" sz="18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Naval Cyber Threats </a:t>
            </a:r>
            <a:r>
              <a:rPr lang="en-US" altLang="de-DE" sz="1800" dirty="0">
                <a:solidFill>
                  <a:prstClr val="black"/>
                </a:solidFill>
              </a:rPr>
              <a:t>– </a:t>
            </a:r>
            <a:r>
              <a:rPr lang="ro-RO" altLang="de-DE" sz="1800" dirty="0" err="1">
                <a:solidFill>
                  <a:prstClr val="black"/>
                </a:solidFill>
              </a:rPr>
              <a:t>coordinator</a:t>
            </a:r>
            <a:r>
              <a:rPr lang="ro-RO" altLang="de-DE" sz="1800" dirty="0">
                <a:solidFill>
                  <a:prstClr val="black"/>
                </a:solidFill>
              </a:rPr>
              <a:t>: </a:t>
            </a:r>
            <a:r>
              <a:rPr lang="en-US" altLang="de-DE" sz="1800" dirty="0">
                <a:solidFill>
                  <a:prstClr val="black"/>
                </a:solidFill>
              </a:rPr>
              <a:t>Polish Naval Academy </a:t>
            </a:r>
            <a:r>
              <a:rPr lang="ro-RO" altLang="de-DE" sz="1800" dirty="0">
                <a:solidFill>
                  <a:srgbClr val="00CC00"/>
                </a:solidFill>
              </a:rPr>
              <a:t>(2 ECTS)</a:t>
            </a:r>
            <a:endParaRPr lang="ro-RO" altLang="de-DE" sz="1800" dirty="0">
              <a:solidFill>
                <a:prstClr val="black"/>
              </a:solidFill>
            </a:endParaRPr>
          </a:p>
          <a:p>
            <a:pPr marL="342797" indent="-342797" defTabSz="914126">
              <a:spcAft>
                <a:spcPct val="0"/>
              </a:spcAft>
              <a:buFontTx/>
              <a:buChar char="-"/>
            </a:pPr>
            <a:r>
              <a:rPr lang="en-US" altLang="de-DE" sz="18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Naval Electronics </a:t>
            </a:r>
            <a:r>
              <a:rPr lang="en-US" altLang="de-DE" sz="1800" dirty="0">
                <a:solidFill>
                  <a:prstClr val="black"/>
                </a:solidFill>
              </a:rPr>
              <a:t>–</a:t>
            </a:r>
            <a:r>
              <a:rPr lang="ro-RO" altLang="de-DE" sz="1800" dirty="0">
                <a:solidFill>
                  <a:prstClr val="black"/>
                </a:solidFill>
              </a:rPr>
              <a:t> </a:t>
            </a:r>
            <a:r>
              <a:rPr lang="ro-RO" altLang="de-DE" sz="1800" dirty="0" err="1">
                <a:solidFill>
                  <a:prstClr val="black"/>
                </a:solidFill>
              </a:rPr>
              <a:t>coordinator</a:t>
            </a:r>
            <a:r>
              <a:rPr lang="ro-RO" altLang="de-DE" sz="1800" dirty="0">
                <a:solidFill>
                  <a:prstClr val="black"/>
                </a:solidFill>
              </a:rPr>
              <a:t>: </a:t>
            </a:r>
            <a:r>
              <a:rPr lang="en-US" altLang="de-DE" sz="1800" dirty="0">
                <a:solidFill>
                  <a:prstClr val="black"/>
                </a:solidFill>
              </a:rPr>
              <a:t>Bulgarian Naval Academy </a:t>
            </a:r>
            <a:r>
              <a:rPr lang="ro-RO" altLang="de-DE" sz="1800" dirty="0">
                <a:solidFill>
                  <a:srgbClr val="00CC00"/>
                </a:solidFill>
              </a:rPr>
              <a:t>(3 ECTS)</a:t>
            </a:r>
            <a:endParaRPr lang="en-US" altLang="de-DE" sz="1800" dirty="0">
              <a:solidFill>
                <a:prstClr val="black"/>
              </a:solidFill>
            </a:endParaRPr>
          </a:p>
          <a:p>
            <a:pPr marL="342797" indent="-342797" defTabSz="914126">
              <a:spcAft>
                <a:spcPct val="0"/>
              </a:spcAft>
              <a:buFontTx/>
              <a:buChar char="-"/>
            </a:pPr>
            <a:r>
              <a:rPr lang="en-US" altLang="de-DE" sz="18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Naval Communication </a:t>
            </a:r>
            <a:r>
              <a:rPr lang="en-US" altLang="de-DE" sz="1800" dirty="0">
                <a:solidFill>
                  <a:prstClr val="black"/>
                </a:solidFill>
              </a:rPr>
              <a:t>– </a:t>
            </a:r>
            <a:r>
              <a:rPr lang="ro-RO" altLang="de-DE" sz="1800" dirty="0" err="1">
                <a:solidFill>
                  <a:prstClr val="black"/>
                </a:solidFill>
              </a:rPr>
              <a:t>coordinator</a:t>
            </a:r>
            <a:r>
              <a:rPr lang="ro-RO" altLang="de-DE" sz="1800" dirty="0">
                <a:solidFill>
                  <a:prstClr val="black"/>
                </a:solidFill>
              </a:rPr>
              <a:t>: </a:t>
            </a:r>
            <a:r>
              <a:rPr lang="en-US" altLang="de-DE" sz="1800" dirty="0">
                <a:solidFill>
                  <a:prstClr val="black"/>
                </a:solidFill>
              </a:rPr>
              <a:t>Bulgarian Naval Academy</a:t>
            </a:r>
            <a:r>
              <a:rPr lang="ro-RO" altLang="de-DE" sz="1800" dirty="0">
                <a:solidFill>
                  <a:prstClr val="black"/>
                </a:solidFill>
              </a:rPr>
              <a:t> </a:t>
            </a:r>
            <a:r>
              <a:rPr lang="ro-RO" altLang="de-DE" sz="1800" dirty="0">
                <a:solidFill>
                  <a:srgbClr val="00CC00"/>
                </a:solidFill>
              </a:rPr>
              <a:t>(3 ECTS)</a:t>
            </a:r>
            <a:endParaRPr lang="ro-RO" altLang="de-DE" sz="1800" dirty="0">
              <a:solidFill>
                <a:prstClr val="black"/>
              </a:solidFill>
            </a:endParaRPr>
          </a:p>
          <a:p>
            <a:pPr marL="342797" indent="-342797" defTabSz="914126">
              <a:spcAft>
                <a:spcPct val="0"/>
              </a:spcAft>
              <a:buFontTx/>
              <a:buChar char="-"/>
            </a:pPr>
            <a:r>
              <a:rPr lang="en-US" altLang="de-DE" sz="18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Oceanography</a:t>
            </a:r>
            <a:r>
              <a:rPr lang="en-US" altLang="de-DE" sz="1800" dirty="0">
                <a:solidFill>
                  <a:prstClr val="black"/>
                </a:solidFill>
              </a:rPr>
              <a:t> – </a:t>
            </a:r>
            <a:r>
              <a:rPr lang="ro-RO" altLang="de-DE" sz="1800" dirty="0" err="1">
                <a:solidFill>
                  <a:prstClr val="black"/>
                </a:solidFill>
              </a:rPr>
              <a:t>coordinator</a:t>
            </a:r>
            <a:r>
              <a:rPr lang="ro-RO" altLang="de-DE" sz="1800" dirty="0">
                <a:solidFill>
                  <a:prstClr val="black"/>
                </a:solidFill>
              </a:rPr>
              <a:t>: </a:t>
            </a:r>
            <a:r>
              <a:rPr lang="en-US" altLang="de-DE" sz="1800" dirty="0">
                <a:solidFill>
                  <a:prstClr val="black"/>
                </a:solidFill>
              </a:rPr>
              <a:t>Romanian Naval Academy</a:t>
            </a:r>
            <a:r>
              <a:rPr lang="ro-RO" altLang="de-DE" sz="1800" dirty="0">
                <a:solidFill>
                  <a:prstClr val="black"/>
                </a:solidFill>
              </a:rPr>
              <a:t> </a:t>
            </a:r>
            <a:r>
              <a:rPr lang="ro-RO" altLang="de-DE" sz="1800" dirty="0">
                <a:solidFill>
                  <a:srgbClr val="00CC00"/>
                </a:solidFill>
              </a:rPr>
              <a:t>(2 ECTS)</a:t>
            </a:r>
            <a:endParaRPr lang="en-US" altLang="de-DE" sz="1800" dirty="0">
              <a:solidFill>
                <a:prstClr val="black"/>
              </a:solidFill>
            </a:endParaRPr>
          </a:p>
          <a:p>
            <a:pPr marL="342797" indent="-342797" defTabSz="914126">
              <a:spcAft>
                <a:spcPct val="0"/>
              </a:spcAft>
              <a:buFontTx/>
              <a:buChar char="-"/>
            </a:pPr>
            <a:r>
              <a:rPr lang="en-US" altLang="de-DE" sz="18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Naval Architecture </a:t>
            </a:r>
            <a:r>
              <a:rPr lang="en-US" altLang="de-DE" sz="1800" dirty="0">
                <a:solidFill>
                  <a:prstClr val="black"/>
                </a:solidFill>
              </a:rPr>
              <a:t>– </a:t>
            </a:r>
            <a:r>
              <a:rPr lang="ro-RO" altLang="de-DE" sz="1800" dirty="0" err="1">
                <a:solidFill>
                  <a:prstClr val="black"/>
                </a:solidFill>
              </a:rPr>
              <a:t>coordinator</a:t>
            </a:r>
            <a:r>
              <a:rPr lang="ro-RO" altLang="de-DE" sz="1800" dirty="0">
                <a:solidFill>
                  <a:prstClr val="black"/>
                </a:solidFill>
              </a:rPr>
              <a:t>: </a:t>
            </a:r>
            <a:r>
              <a:rPr lang="en-US" altLang="de-DE" sz="1800" dirty="0">
                <a:solidFill>
                  <a:prstClr val="black"/>
                </a:solidFill>
              </a:rPr>
              <a:t>Romanian Naval Academy</a:t>
            </a:r>
            <a:r>
              <a:rPr lang="ro-RO" altLang="de-DE" sz="1800" dirty="0">
                <a:solidFill>
                  <a:prstClr val="black"/>
                </a:solidFill>
              </a:rPr>
              <a:t> </a:t>
            </a:r>
            <a:r>
              <a:rPr lang="ro-RO" altLang="de-DE" sz="1800" dirty="0">
                <a:solidFill>
                  <a:srgbClr val="00CC00"/>
                </a:solidFill>
              </a:rPr>
              <a:t>(3 ECTS)</a:t>
            </a:r>
            <a:endParaRPr lang="en-US" altLang="de-DE" sz="1800" dirty="0">
              <a:solidFill>
                <a:prstClr val="black"/>
              </a:solidFill>
            </a:endParaRPr>
          </a:p>
          <a:p>
            <a:pPr eaLnBrk="1" hangingPunct="1">
              <a:spcAft>
                <a:spcPct val="0"/>
              </a:spcAft>
              <a:buNone/>
            </a:pPr>
            <a:endParaRPr lang="ro-RO" altLang="de-DE" sz="1800" dirty="0"/>
          </a:p>
          <a:p>
            <a:pPr>
              <a:spcAft>
                <a:spcPct val="0"/>
              </a:spcAft>
              <a:buNone/>
            </a:pPr>
            <a:r>
              <a:rPr lang="ro-RO" altLang="de-DE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HASS </a:t>
            </a:r>
            <a:r>
              <a:rPr lang="ro-RO" altLang="de-DE" sz="1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education</a:t>
            </a:r>
            <a:r>
              <a:rPr lang="ro-RO" altLang="de-DE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(HUMANITIES, SOCIAL SCIENCES </a:t>
            </a:r>
            <a:r>
              <a:rPr lang="ro-RO" altLang="de-DE" sz="1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</a:t>
            </a:r>
            <a:r>
              <a:rPr lang="ro-RO" altLang="de-DE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EU </a:t>
            </a:r>
            <a:r>
              <a:rPr lang="ro-RO" altLang="de-DE" sz="1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culture</a:t>
            </a:r>
            <a:r>
              <a:rPr lang="ro-RO" altLang="de-DE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342900" indent="-342900">
              <a:spcAft>
                <a:spcPct val="0"/>
              </a:spcAft>
              <a:buFontTx/>
              <a:buChar char="-"/>
            </a:pPr>
            <a:r>
              <a:rPr lang="ro-RO" altLang="de-DE" sz="1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Military</a:t>
            </a:r>
            <a:r>
              <a:rPr lang="ro-RO" altLang="de-DE" sz="18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Leadership (</a:t>
            </a:r>
            <a:r>
              <a:rPr lang="ro-RO" altLang="de-DE" sz="1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physical</a:t>
            </a:r>
            <a:r>
              <a:rPr lang="ro-RO" altLang="de-DE" sz="18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training) </a:t>
            </a:r>
            <a:r>
              <a:rPr lang="en-US" altLang="de-DE" sz="1800" dirty="0"/>
              <a:t>– Polish Naval Academy</a:t>
            </a:r>
            <a:r>
              <a:rPr lang="ro-RO" altLang="de-DE" sz="1800" dirty="0"/>
              <a:t> </a:t>
            </a:r>
            <a:r>
              <a:rPr lang="ro-RO" altLang="de-DE" sz="1800" dirty="0">
                <a:solidFill>
                  <a:srgbClr val="00CC00"/>
                </a:solidFill>
              </a:rPr>
              <a:t>(2 ECTS)</a:t>
            </a:r>
            <a:endParaRPr lang="ro-RO" altLang="de-DE" sz="1800" dirty="0">
              <a:solidFill>
                <a:prstClr val="black"/>
              </a:solidFill>
            </a:endParaRPr>
          </a:p>
          <a:p>
            <a:pPr marL="342900" indent="-342900">
              <a:spcAft>
                <a:spcPct val="0"/>
              </a:spcAft>
              <a:buFontTx/>
              <a:buChar char="-"/>
            </a:pPr>
            <a:r>
              <a:rPr lang="en-US" altLang="de-DE" sz="18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Maritime Security </a:t>
            </a:r>
            <a:r>
              <a:rPr lang="en-US" altLang="de-DE" sz="1800" dirty="0"/>
              <a:t>– Bulgarian Naval </a:t>
            </a:r>
            <a:r>
              <a:rPr lang="ro-RO" altLang="de-DE" sz="1800" dirty="0">
                <a:solidFill>
                  <a:srgbClr val="00CC00"/>
                </a:solidFill>
              </a:rPr>
              <a:t>(2 ECTS)</a:t>
            </a:r>
            <a:endParaRPr lang="ro-RO" altLang="de-DE" sz="1800" dirty="0">
              <a:solidFill>
                <a:prstClr val="black"/>
              </a:solidFill>
            </a:endParaRPr>
          </a:p>
          <a:p>
            <a:pPr marL="342900" indent="-342900">
              <a:spcAft>
                <a:spcPct val="0"/>
              </a:spcAft>
              <a:buFontTx/>
              <a:buChar char="-"/>
            </a:pPr>
            <a:r>
              <a:rPr lang="ro-RO" altLang="de-DE" sz="18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CSDP </a:t>
            </a:r>
            <a:r>
              <a:rPr lang="en-US" altLang="de-DE" sz="1800" dirty="0"/>
              <a:t>– </a:t>
            </a:r>
            <a:r>
              <a:rPr lang="ro-RO" altLang="de-DE" sz="1800" dirty="0"/>
              <a:t>Romanian Naval Academy </a:t>
            </a:r>
            <a:r>
              <a:rPr lang="ro-RO" altLang="de-DE" sz="1800" dirty="0">
                <a:solidFill>
                  <a:srgbClr val="00CC00"/>
                </a:solidFill>
              </a:rPr>
              <a:t>(2 ECTS)</a:t>
            </a:r>
            <a:endParaRPr lang="ro-RO" altLang="de-DE" sz="1800" dirty="0">
              <a:solidFill>
                <a:prstClr val="black"/>
              </a:solidFill>
            </a:endParaRPr>
          </a:p>
          <a:p>
            <a:pPr marL="342900" indent="-342900">
              <a:spcAft>
                <a:spcPct val="0"/>
              </a:spcAft>
              <a:buFontTx/>
              <a:buChar char="-"/>
            </a:pPr>
            <a:r>
              <a:rPr lang="en-US" altLang="de-DE" sz="18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Naval Leadership</a:t>
            </a:r>
            <a:r>
              <a:rPr lang="ro-RO" altLang="de-DE" sz="18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o-RO" altLang="de-DE" sz="1800" dirty="0"/>
              <a:t>– Italian Naval Academy </a:t>
            </a:r>
            <a:r>
              <a:rPr lang="ro-RO" altLang="de-DE" sz="1800" dirty="0">
                <a:solidFill>
                  <a:srgbClr val="00CC00"/>
                </a:solidFill>
              </a:rPr>
              <a:t>(2 ECTS)</a:t>
            </a:r>
            <a:endParaRPr lang="ro-RO" altLang="de-DE" sz="1800" dirty="0">
              <a:solidFill>
                <a:prstClr val="black"/>
              </a:solidFill>
            </a:endParaRPr>
          </a:p>
        </p:txBody>
      </p:sp>
      <p:pic>
        <p:nvPicPr>
          <p:cNvPr id="1026" name="Picture 2" descr="Cărţi de citit online. Multe şi gratis‭!‬">
            <a:extLst>
              <a:ext uri="{FF2B5EF4-FFF2-40B4-BE49-F238E27FC236}">
                <a16:creationId xmlns:a16="http://schemas.microsoft.com/office/drawing/2014/main" id="{3C25A179-255A-72D7-4A99-8FF5813130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2799" y="2513283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On the march - The European Army - Bruges Group Blog">
            <a:extLst>
              <a:ext uri="{FF2B5EF4-FFF2-40B4-BE49-F238E27FC236}">
                <a16:creationId xmlns:a16="http://schemas.microsoft.com/office/drawing/2014/main" id="{27A6C5BA-7480-D95E-D5CF-45996A296D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57" b="97143" l="2913" r="99029">
                        <a14:foregroundMark x1="54369" y1="16735" x2="16505" y2="20408"/>
                        <a14:foregroundMark x1="16505" y1="20408" x2="25243" y2="55102"/>
                        <a14:foregroundMark x1="25243" y1="55102" x2="41262" y2="70612"/>
                        <a14:foregroundMark x1="41262" y1="70612" x2="73301" y2="75102"/>
                        <a14:foregroundMark x1="73301" y1="75102" x2="83495" y2="47755"/>
                        <a14:foregroundMark x1="83495" y1="47755" x2="72816" y2="16327"/>
                        <a14:foregroundMark x1="72816" y1="16327" x2="59709" y2="12653"/>
                        <a14:foregroundMark x1="16019" y1="9796" x2="82039" y2="11429"/>
                        <a14:foregroundMark x1="93204" y1="9796" x2="90777" y2="55510"/>
                        <a14:foregroundMark x1="90777" y1="66122" x2="61650" y2="85306"/>
                        <a14:foregroundMark x1="61650" y1="85306" x2="50971" y2="98367"/>
                        <a14:foregroundMark x1="3883" y1="45714" x2="11650" y2="66531"/>
                        <a14:foregroundMark x1="11650" y1="66531" x2="30097" y2="86122"/>
                        <a14:foregroundMark x1="30097" y1="86122" x2="52427" y2="91020"/>
                        <a14:foregroundMark x1="7767" y1="9796" x2="78641" y2="7347"/>
                        <a14:foregroundMark x1="11650" y1="4898" x2="99029" y2="2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9006" y="4231153"/>
            <a:ext cx="1962150" cy="233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4C8D6D9-28E8-89A2-CE6D-90432764B5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88" y="248676"/>
            <a:ext cx="808994" cy="80043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Dreptunghi: colțuri diagonale decupate 3">
            <a:extLst>
              <a:ext uri="{FF2B5EF4-FFF2-40B4-BE49-F238E27FC236}">
                <a16:creationId xmlns:a16="http://schemas.microsoft.com/office/drawing/2014/main" id="{95A0EBB0-1990-B001-92AE-F4F2C43816D7}"/>
              </a:ext>
            </a:extLst>
          </p:cNvPr>
          <p:cNvSpPr/>
          <p:nvPr/>
        </p:nvSpPr>
        <p:spPr>
          <a:xfrm>
            <a:off x="351301" y="1257634"/>
            <a:ext cx="9652598" cy="942157"/>
          </a:xfrm>
          <a:prstGeom prst="snip2DiagRect">
            <a:avLst/>
          </a:prstGeom>
          <a:solidFill>
            <a:srgbClr val="DFE7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altLang="de-DE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WP2/WP3 - </a:t>
            </a:r>
            <a:r>
              <a:rPr lang="en-US" altLang="de-DE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Course </a:t>
            </a:r>
            <a:r>
              <a:rPr lang="ro-RO" altLang="de-DE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resources</a:t>
            </a:r>
            <a:r>
              <a:rPr lang="ro-RO" altLang="de-DE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o-RO" altLang="de-DE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</a:t>
            </a:r>
            <a:r>
              <a:rPr lang="ro-RO" altLang="de-DE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o-RO" altLang="de-DE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</a:t>
            </a:r>
            <a:r>
              <a:rPr lang="ro-RO" altLang="de-DE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o-RO" altLang="de-DE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harmonized</a:t>
            </a:r>
            <a:r>
              <a:rPr lang="ro-RO" altLang="de-DE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</a:t>
            </a:r>
            <a:r>
              <a:rPr lang="ro-RO" altLang="de-DE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ro-RO" altLang="de-DE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o-RO" altLang="de-DE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</a:t>
            </a:r>
            <a:r>
              <a:rPr lang="ro-RO" altLang="de-DE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o-RO" altLang="de-DE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framework</a:t>
            </a:r>
            <a:r>
              <a:rPr lang="ro-RO" altLang="de-DE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ro-RO" altLang="de-DE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responsible</a:t>
            </a:r>
            <a:r>
              <a:rPr lang="ro-RO" altLang="de-DE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o-RO" altLang="de-DE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partners</a:t>
            </a:r>
            <a:r>
              <a:rPr lang="en-US" altLang="de-DE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054018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1">
            <a:extLst>
              <a:ext uri="{FF2B5EF4-FFF2-40B4-BE49-F238E27FC236}">
                <a16:creationId xmlns:a16="http://schemas.microsoft.com/office/drawing/2014/main" id="{25046A3A-F401-9013-2FCE-1F4E894673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94" y="1814251"/>
            <a:ext cx="12151606" cy="658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Aft>
                <a:spcPts val="600"/>
              </a:spcAft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Aft>
                <a:spcPts val="60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Aft>
                <a:spcPts val="600"/>
              </a:spcAft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Aft>
                <a:spcPts val="600"/>
              </a:spcAft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50000"/>
              </a:lnSpc>
              <a:spcAft>
                <a:spcPct val="0"/>
              </a:spcAft>
              <a:buNone/>
            </a:pPr>
            <a:r>
              <a:rPr lang="ro-RO" altLang="de-DE" u="sng" dirty="0" err="1">
                <a:cs typeface="Arial" panose="020B0604020202020204" pitchFamily="34" charset="0"/>
              </a:rPr>
              <a:t>Work</a:t>
            </a:r>
            <a:r>
              <a:rPr lang="ro-RO" altLang="de-DE" u="sng" dirty="0">
                <a:cs typeface="Arial" panose="020B0604020202020204" pitchFamily="34" charset="0"/>
              </a:rPr>
              <a:t> </a:t>
            </a:r>
            <a:r>
              <a:rPr lang="ro-RO" altLang="de-DE" u="sng" dirty="0" err="1">
                <a:cs typeface="Arial" panose="020B0604020202020204" pitchFamily="34" charset="0"/>
              </a:rPr>
              <a:t>packages</a:t>
            </a:r>
            <a:r>
              <a:rPr lang="ro-RO" altLang="de-DE" u="sng" dirty="0">
                <a:cs typeface="Arial" panose="020B0604020202020204" pitchFamily="34" charset="0"/>
              </a:rPr>
              <a:t> </a:t>
            </a:r>
            <a:r>
              <a:rPr lang="ro-RO" altLang="de-DE" u="sng" dirty="0" err="1">
                <a:cs typeface="Arial" panose="020B0604020202020204" pitchFamily="34" charset="0"/>
              </a:rPr>
              <a:t>brief</a:t>
            </a:r>
            <a:r>
              <a:rPr lang="ro-RO" altLang="de-DE" u="sng" dirty="0">
                <a:cs typeface="Arial" panose="020B0604020202020204" pitchFamily="34" charset="0"/>
              </a:rPr>
              <a:t> </a:t>
            </a:r>
            <a:r>
              <a:rPr lang="ro-RO" altLang="de-DE" u="sng" dirty="0" err="1">
                <a:cs typeface="Arial" panose="020B0604020202020204" pitchFamily="34" charset="0"/>
              </a:rPr>
              <a:t>description</a:t>
            </a:r>
            <a:r>
              <a:rPr lang="ro-RO" altLang="de-DE" dirty="0">
                <a:cs typeface="Arial" panose="020B0604020202020204" pitchFamily="34" charset="0"/>
              </a:rPr>
              <a:t>: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833857-B618-6EDD-12A2-E06E63AB27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88" y="248676"/>
            <a:ext cx="808994" cy="80043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Dreptunghi: colțuri diagonale decupate 3">
            <a:extLst>
              <a:ext uri="{FF2B5EF4-FFF2-40B4-BE49-F238E27FC236}">
                <a16:creationId xmlns:a16="http://schemas.microsoft.com/office/drawing/2014/main" id="{13C0AD09-1F9D-C0F1-0B53-94FAEB0E66E4}"/>
              </a:ext>
            </a:extLst>
          </p:cNvPr>
          <p:cNvSpPr/>
          <p:nvPr/>
        </p:nvSpPr>
        <p:spPr>
          <a:xfrm>
            <a:off x="333829" y="1166793"/>
            <a:ext cx="7561941" cy="529771"/>
          </a:xfrm>
          <a:prstGeom prst="snip2DiagRect">
            <a:avLst/>
          </a:prstGeom>
          <a:solidFill>
            <a:srgbClr val="DFE7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de-DE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LoD 11 – Joint projects </a:t>
            </a:r>
            <a:r>
              <a:rPr lang="ro-RO" altLang="de-DE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approved</a:t>
            </a:r>
            <a:r>
              <a:rPr lang="en-US" altLang="de-DE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 INS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FF44BD-CF13-B84E-0C0C-2BCA61F73278}"/>
              </a:ext>
            </a:extLst>
          </p:cNvPr>
          <p:cNvSpPr txBox="1"/>
          <p:nvPr/>
        </p:nvSpPr>
        <p:spPr>
          <a:xfrm>
            <a:off x="0" y="2675552"/>
            <a:ext cx="1219200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2400" b="1" i="0" u="none" strike="noStrike" baseline="0" dirty="0">
                <a:solidFill>
                  <a:srgbClr val="FF0000"/>
                </a:solidFill>
                <a:latin typeface="FreeSans"/>
              </a:rPr>
              <a:t>Work package n°1 </a:t>
            </a:r>
            <a:r>
              <a:rPr lang="en-GB" sz="2400" b="0" i="0" u="none" strike="noStrike" baseline="0" dirty="0">
                <a:latin typeface="FreeSans"/>
              </a:rPr>
              <a:t>– </a:t>
            </a:r>
            <a:r>
              <a:rPr lang="ro-RO" sz="2400" b="0" i="1" u="none" strike="noStrike" baseline="0" dirty="0">
                <a:solidFill>
                  <a:srgbClr val="0000FF"/>
                </a:solidFill>
                <a:latin typeface="FreeSans"/>
              </a:rPr>
              <a:t>”</a:t>
            </a:r>
            <a:r>
              <a:rPr lang="en-GB" sz="2400" b="0" i="1" u="none" strike="noStrike" baseline="0" dirty="0">
                <a:solidFill>
                  <a:srgbClr val="0000FF"/>
                </a:solidFill>
                <a:latin typeface="FreeSans"/>
              </a:rPr>
              <a:t>Project Management</a:t>
            </a:r>
            <a:r>
              <a:rPr lang="ro-RO" sz="2400" b="0" i="0" u="none" strike="noStrike" baseline="0" dirty="0">
                <a:latin typeface="FreeSans"/>
              </a:rPr>
              <a:t>” (</a:t>
            </a:r>
            <a:r>
              <a:rPr lang="en-GB" sz="2400" b="0" i="0" u="none" strike="noStrike" baseline="0" dirty="0">
                <a:latin typeface="FreeSans"/>
              </a:rPr>
              <a:t>42 000</a:t>
            </a:r>
            <a:r>
              <a:rPr lang="ro-RO" sz="2400" b="0" i="0" u="none" strike="noStrike" baseline="0" dirty="0">
                <a:latin typeface="FreeSans"/>
              </a:rPr>
              <a:t> Euro);</a:t>
            </a:r>
            <a:endParaRPr lang="en-GB" sz="2400" b="0" i="0" u="none" strike="noStrike" baseline="0" dirty="0">
              <a:latin typeface="FreeSans"/>
            </a:endParaRPr>
          </a:p>
          <a:p>
            <a:pPr algn="l"/>
            <a:r>
              <a:rPr lang="en-GB" sz="2400" b="1" i="0" u="none" strike="noStrike" baseline="0" dirty="0">
                <a:solidFill>
                  <a:srgbClr val="FF0000"/>
                </a:solidFill>
                <a:latin typeface="FreeSans"/>
              </a:rPr>
              <a:t>Work package n°2 </a:t>
            </a:r>
            <a:r>
              <a:rPr lang="en-GB" sz="2400" b="0" i="0" u="none" strike="noStrike" baseline="0" dirty="0">
                <a:latin typeface="FreeSans"/>
              </a:rPr>
              <a:t>- </a:t>
            </a:r>
            <a:r>
              <a:rPr lang="ro-RO" sz="2400" b="0" i="0" u="none" strike="noStrike" baseline="0" dirty="0">
                <a:latin typeface="FreeSans"/>
              </a:rPr>
              <a:t>„</a:t>
            </a:r>
            <a:r>
              <a:rPr lang="en-GB" sz="2400" b="0" i="1" u="none" strike="noStrike" baseline="0" dirty="0">
                <a:solidFill>
                  <a:srgbClr val="0000FF"/>
                </a:solidFill>
                <a:latin typeface="FreeSans"/>
              </a:rPr>
              <a:t>Development of a harmonized International Naval Semester curriculum, using the intelligent technologies and innovative tools in NHEI-Navy</a:t>
            </a:r>
            <a:r>
              <a:rPr lang="ro-RO" sz="2400" b="0" i="1" u="none" strike="noStrike" baseline="0" dirty="0">
                <a:solidFill>
                  <a:srgbClr val="0000FF"/>
                </a:solidFill>
                <a:latin typeface="FreeSans"/>
              </a:rPr>
              <a:t> </a:t>
            </a:r>
            <a:r>
              <a:rPr lang="en-GB" sz="2400" b="0" i="1" u="none" strike="noStrike" baseline="0" dirty="0">
                <a:solidFill>
                  <a:srgbClr val="0000FF"/>
                </a:solidFill>
                <a:latin typeface="FreeSans"/>
              </a:rPr>
              <a:t>Military Higher Education Institutions, to enhance the STEM competences</a:t>
            </a:r>
            <a:r>
              <a:rPr lang="ro-RO" sz="2400" b="0" i="1" u="none" strike="noStrike" baseline="0" dirty="0">
                <a:latin typeface="FreeSans"/>
              </a:rPr>
              <a:t>”</a:t>
            </a:r>
            <a:r>
              <a:rPr lang="en-GB" sz="2400" b="0" i="1" u="none" strike="noStrike" baseline="0" dirty="0">
                <a:latin typeface="FreeSans"/>
              </a:rPr>
              <a:t> </a:t>
            </a:r>
            <a:r>
              <a:rPr lang="ro-RO" sz="2400" b="0" i="0" u="none" strike="noStrike" baseline="0" dirty="0">
                <a:latin typeface="FreeSans"/>
              </a:rPr>
              <a:t>(</a:t>
            </a:r>
            <a:r>
              <a:rPr lang="en-GB" sz="2400" b="0" i="0" u="none" strike="noStrike" baseline="0" dirty="0">
                <a:latin typeface="FreeSans"/>
              </a:rPr>
              <a:t>112 540</a:t>
            </a:r>
            <a:r>
              <a:rPr lang="ro-RO" sz="2400" b="0" i="0" u="none" strike="noStrike" baseline="0" dirty="0">
                <a:latin typeface="FreeSans"/>
              </a:rPr>
              <a:t> Euro);</a:t>
            </a:r>
            <a:endParaRPr lang="en-GB" sz="2400" b="0" i="0" u="none" strike="noStrike" baseline="0" dirty="0">
              <a:latin typeface="FreeSans"/>
            </a:endParaRPr>
          </a:p>
          <a:p>
            <a:pPr algn="l"/>
            <a:r>
              <a:rPr lang="en-GB" sz="2400" b="1" i="0" u="none" strike="noStrike" baseline="0" dirty="0">
                <a:solidFill>
                  <a:srgbClr val="FF0000"/>
                </a:solidFill>
                <a:latin typeface="FreeSans"/>
              </a:rPr>
              <a:t>Work package n°3 </a:t>
            </a:r>
            <a:r>
              <a:rPr lang="en-GB" sz="2400" b="0" i="0" u="none" strike="noStrike" baseline="0" dirty="0">
                <a:latin typeface="FreeSans"/>
              </a:rPr>
              <a:t>– </a:t>
            </a:r>
            <a:r>
              <a:rPr lang="ro-RO" sz="2400" b="0" i="0" u="none" strike="noStrike" baseline="0" dirty="0">
                <a:latin typeface="FreeSans"/>
              </a:rPr>
              <a:t>”</a:t>
            </a:r>
            <a:r>
              <a:rPr lang="en-GB" sz="2400" b="0" i="1" u="none" strike="noStrike" baseline="0" dirty="0">
                <a:solidFill>
                  <a:srgbClr val="0000FF"/>
                </a:solidFill>
                <a:latin typeface="FreeSans"/>
              </a:rPr>
              <a:t>Development of a European Security and Defence culture within the International Naval Semester framework, building the social competences</a:t>
            </a:r>
            <a:r>
              <a:rPr lang="ro-RO" sz="2400" b="0" i="1" u="none" strike="noStrike" baseline="0" dirty="0">
                <a:solidFill>
                  <a:srgbClr val="0000FF"/>
                </a:solidFill>
                <a:latin typeface="FreeSans"/>
              </a:rPr>
              <a:t> </a:t>
            </a:r>
            <a:r>
              <a:rPr lang="en-GB" sz="2400" b="0" i="1" u="none" strike="noStrike" baseline="0" dirty="0">
                <a:solidFill>
                  <a:srgbClr val="0000FF"/>
                </a:solidFill>
                <a:latin typeface="FreeSans"/>
              </a:rPr>
              <a:t>in NHEI-Navy Higher Education Institutions</a:t>
            </a:r>
            <a:r>
              <a:rPr lang="ro-RO" sz="2400" b="0" i="1" u="none" strike="noStrike" baseline="0" dirty="0">
                <a:latin typeface="FreeSans"/>
              </a:rPr>
              <a:t>”</a:t>
            </a:r>
            <a:r>
              <a:rPr lang="en-GB" sz="2400" b="0" i="1" u="none" strike="noStrike" baseline="0" dirty="0">
                <a:latin typeface="FreeSans"/>
              </a:rPr>
              <a:t> </a:t>
            </a:r>
            <a:r>
              <a:rPr lang="ro-RO" sz="2400" b="0" i="0" u="none" strike="noStrike" baseline="0" dirty="0">
                <a:latin typeface="FreeSans"/>
              </a:rPr>
              <a:t>(</a:t>
            </a:r>
            <a:r>
              <a:rPr lang="en-GB" sz="2400" b="0" i="0" u="none" strike="noStrike" baseline="0" dirty="0">
                <a:latin typeface="FreeSans"/>
              </a:rPr>
              <a:t>58 620</a:t>
            </a:r>
            <a:r>
              <a:rPr lang="ro-RO" sz="2400" b="0" i="0" u="none" strike="noStrike" baseline="0" dirty="0">
                <a:latin typeface="FreeSans"/>
              </a:rPr>
              <a:t> Euro);</a:t>
            </a:r>
            <a:endParaRPr lang="en-GB" sz="2400" b="0" i="0" u="none" strike="noStrike" baseline="0" dirty="0">
              <a:latin typeface="FreeSans"/>
            </a:endParaRPr>
          </a:p>
          <a:p>
            <a:pPr algn="l"/>
            <a:r>
              <a:rPr lang="en-GB" sz="2400" b="1" i="0" u="none" strike="noStrike" baseline="0" dirty="0">
                <a:solidFill>
                  <a:srgbClr val="FF0000"/>
                </a:solidFill>
                <a:latin typeface="FreeSans"/>
              </a:rPr>
              <a:t>Work package n°4 </a:t>
            </a:r>
            <a:r>
              <a:rPr lang="en-GB" sz="2400" b="0" i="0" u="none" strike="noStrike" baseline="0" dirty="0">
                <a:latin typeface="FreeSans"/>
              </a:rPr>
              <a:t>– </a:t>
            </a:r>
            <a:r>
              <a:rPr lang="ro-RO" sz="2400" b="0" i="0" u="none" strike="noStrike" baseline="0" dirty="0">
                <a:latin typeface="FreeSans"/>
              </a:rPr>
              <a:t>”</a:t>
            </a:r>
            <a:r>
              <a:rPr lang="en-GB" sz="2400" b="0" i="1" u="none" strike="noStrike" baseline="0" dirty="0">
                <a:solidFill>
                  <a:srgbClr val="0000FF"/>
                </a:solidFill>
                <a:latin typeface="FreeSans"/>
              </a:rPr>
              <a:t>Building a teaching NHEI Network to enhance the implementation of the International Naval Semester using the STEM intelligent technologies</a:t>
            </a:r>
            <a:r>
              <a:rPr lang="ro-RO" sz="2400" b="0" i="1" u="none" strike="noStrike" baseline="0" dirty="0">
                <a:solidFill>
                  <a:srgbClr val="0000FF"/>
                </a:solidFill>
                <a:latin typeface="FreeSans"/>
              </a:rPr>
              <a:t> </a:t>
            </a:r>
            <a:r>
              <a:rPr lang="en-GB" sz="2400" b="0" i="1" u="none" strike="noStrike" baseline="0" dirty="0">
                <a:solidFill>
                  <a:srgbClr val="0000FF"/>
                </a:solidFill>
                <a:latin typeface="FreeSans"/>
              </a:rPr>
              <a:t>and innovative tools in Navy Higher Education in harmonization with the HASS European values</a:t>
            </a:r>
            <a:r>
              <a:rPr lang="ro-RO" sz="2400" b="0" i="1" u="none" strike="noStrike" baseline="0" dirty="0">
                <a:latin typeface="FreeSans"/>
              </a:rPr>
              <a:t>”</a:t>
            </a:r>
            <a:r>
              <a:rPr lang="en-GB" sz="2400" b="0" i="1" u="none" strike="noStrike" baseline="0" dirty="0">
                <a:latin typeface="FreeSans"/>
              </a:rPr>
              <a:t> </a:t>
            </a:r>
            <a:r>
              <a:rPr lang="ro-RO" sz="2400" b="0" i="0" u="none" strike="noStrike" baseline="0" dirty="0">
                <a:latin typeface="FreeSans"/>
              </a:rPr>
              <a:t>(</a:t>
            </a:r>
            <a:r>
              <a:rPr lang="en-GB" sz="2400" b="0" i="0" u="none" strike="noStrike" baseline="0" dirty="0">
                <a:latin typeface="FreeSans"/>
              </a:rPr>
              <a:t>36 840</a:t>
            </a:r>
            <a:r>
              <a:rPr lang="ro-RO" sz="2400" b="0" i="0" u="none" strike="noStrike" baseline="0" dirty="0">
                <a:latin typeface="FreeSans"/>
              </a:rPr>
              <a:t> Euro).</a:t>
            </a:r>
            <a:endParaRPr lang="en-GB" sz="2400" b="0" i="0" u="none" strike="noStrike" baseline="0" dirty="0">
              <a:latin typeface="FreeSans"/>
            </a:endParaRPr>
          </a:p>
        </p:txBody>
      </p:sp>
    </p:spTree>
    <p:extLst>
      <p:ext uri="{BB962C8B-B14F-4D97-AF65-F5344CB8AC3E}">
        <p14:creationId xmlns:p14="http://schemas.microsoft.com/office/powerpoint/2010/main" val="12221241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1">
            <a:extLst>
              <a:ext uri="{FF2B5EF4-FFF2-40B4-BE49-F238E27FC236}">
                <a16:creationId xmlns:a16="http://schemas.microsoft.com/office/drawing/2014/main" id="{25046A3A-F401-9013-2FCE-1F4E894673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006" y="2401647"/>
            <a:ext cx="8833846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Aft>
                <a:spcPts val="600"/>
              </a:spcAft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Aft>
                <a:spcPts val="60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Aft>
                <a:spcPts val="600"/>
              </a:spcAft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Aft>
                <a:spcPts val="600"/>
              </a:spcAft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50000"/>
              </a:lnSpc>
              <a:spcAft>
                <a:spcPct val="0"/>
              </a:spcAft>
              <a:buNone/>
            </a:pPr>
            <a:r>
              <a:rPr lang="ro-RO" altLang="de-DE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Upcoming</a:t>
            </a:r>
            <a:r>
              <a:rPr lang="ro-RO" altLang="de-DE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ro-RO" altLang="de-DE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events</a:t>
            </a:r>
            <a:r>
              <a:rPr lang="ro-RO" altLang="de-DE" dirty="0">
                <a:cs typeface="Arial" panose="020B0604020202020204" pitchFamily="34" charset="0"/>
              </a:rPr>
              <a:t>: </a:t>
            </a:r>
          </a:p>
          <a:p>
            <a:pPr algn="l"/>
            <a:r>
              <a:rPr lang="ro-RO" sz="2600" b="0" dirty="0">
                <a:latin typeface="FreeSans"/>
              </a:rPr>
              <a:t> </a:t>
            </a:r>
            <a:r>
              <a:rPr lang="en-GB" sz="2600" i="0" u="none" strike="noStrike" baseline="0" dirty="0">
                <a:solidFill>
                  <a:srgbClr val="FF0000"/>
                </a:solidFill>
                <a:latin typeface="FreeSans"/>
              </a:rPr>
              <a:t>TM1 – Kick off meeting </a:t>
            </a:r>
            <a:r>
              <a:rPr lang="en-GB" sz="2600" b="0" i="0" u="none" strike="noStrike" baseline="0" dirty="0">
                <a:latin typeface="FreeSans"/>
              </a:rPr>
              <a:t>– RNA, Constanta, Romania, February 2024 – 3 days, 2 pax/partner, </a:t>
            </a:r>
            <a:r>
              <a:rPr lang="en-GB" sz="2600" i="0" u="none" strike="noStrike" baseline="0" dirty="0">
                <a:solidFill>
                  <a:srgbClr val="0000FF"/>
                </a:solidFill>
                <a:latin typeface="FreeSans"/>
              </a:rPr>
              <a:t>1</a:t>
            </a:r>
            <a:r>
              <a:rPr lang="ro-RO" sz="2600" i="0" u="none" strike="noStrike" baseline="0" dirty="0">
                <a:solidFill>
                  <a:srgbClr val="0000FF"/>
                </a:solidFill>
                <a:latin typeface="FreeSans"/>
              </a:rPr>
              <a:t>4th </a:t>
            </a:r>
            <a:r>
              <a:rPr lang="en-GB" sz="2600" i="0" u="none" strike="noStrike" baseline="0" dirty="0">
                <a:solidFill>
                  <a:srgbClr val="0000FF"/>
                </a:solidFill>
                <a:latin typeface="FreeSans"/>
              </a:rPr>
              <a:t>–</a:t>
            </a:r>
            <a:r>
              <a:rPr lang="ro-RO" sz="2600" i="0" u="none" strike="noStrike" baseline="0" dirty="0">
                <a:solidFill>
                  <a:srgbClr val="0000FF"/>
                </a:solidFill>
                <a:latin typeface="FreeSans"/>
              </a:rPr>
              <a:t> </a:t>
            </a:r>
            <a:r>
              <a:rPr lang="en-GB" sz="2600" i="0" u="none" strike="noStrike" baseline="0" dirty="0">
                <a:solidFill>
                  <a:srgbClr val="0000FF"/>
                </a:solidFill>
                <a:latin typeface="FreeSans"/>
              </a:rPr>
              <a:t>15</a:t>
            </a:r>
            <a:r>
              <a:rPr lang="ro-RO" sz="2600" i="0" u="none" strike="noStrike" baseline="0" dirty="0" err="1">
                <a:solidFill>
                  <a:srgbClr val="0000FF"/>
                </a:solidFill>
                <a:latin typeface="FreeSans"/>
              </a:rPr>
              <a:t>th</a:t>
            </a:r>
            <a:r>
              <a:rPr lang="ro-RO" sz="2600" i="0" u="none" strike="noStrike" baseline="0" dirty="0">
                <a:solidFill>
                  <a:srgbClr val="0000FF"/>
                </a:solidFill>
                <a:latin typeface="FreeSans"/>
              </a:rPr>
              <a:t> of </a:t>
            </a:r>
            <a:r>
              <a:rPr lang="ro-RO" sz="2600" i="0" u="none" strike="noStrike" baseline="0" dirty="0" err="1">
                <a:solidFill>
                  <a:srgbClr val="0000FF"/>
                </a:solidFill>
                <a:latin typeface="FreeSans"/>
              </a:rPr>
              <a:t>February</a:t>
            </a:r>
            <a:r>
              <a:rPr lang="ro-RO" sz="2600" i="0" u="none" strike="noStrike" baseline="0" dirty="0">
                <a:solidFill>
                  <a:srgbClr val="0000FF"/>
                </a:solidFill>
                <a:latin typeface="FreeSans"/>
              </a:rPr>
              <a:t> 20</a:t>
            </a:r>
            <a:r>
              <a:rPr lang="en-GB" sz="2600" i="0" u="none" strike="noStrike" baseline="0" dirty="0">
                <a:solidFill>
                  <a:srgbClr val="0000FF"/>
                </a:solidFill>
                <a:latin typeface="FreeSans"/>
              </a:rPr>
              <a:t>24</a:t>
            </a:r>
            <a:r>
              <a:rPr lang="en-GB" sz="2600" b="0" i="0" u="none" strike="noStrike" baseline="0" dirty="0">
                <a:latin typeface="FreeSans"/>
              </a:rPr>
              <a:t>;</a:t>
            </a:r>
            <a:endParaRPr lang="ro-RO" sz="2600" b="0" i="0" u="none" strike="noStrike" baseline="0" dirty="0">
              <a:latin typeface="FreeSans"/>
            </a:endParaRPr>
          </a:p>
          <a:p>
            <a:pPr algn="l"/>
            <a:endParaRPr lang="en-GB" sz="1000" b="0" i="0" u="none" strike="noStrike" baseline="0" dirty="0">
              <a:latin typeface="FreeSans"/>
            </a:endParaRPr>
          </a:p>
          <a:p>
            <a:pPr algn="l"/>
            <a:r>
              <a:rPr lang="ro-RO" sz="2600" b="0" i="0" u="none" strike="noStrike" baseline="0" dirty="0">
                <a:latin typeface="FreeSans"/>
              </a:rPr>
              <a:t> </a:t>
            </a:r>
            <a:r>
              <a:rPr lang="en-GB" sz="2600" i="0" u="none" strike="noStrike" baseline="0" dirty="0">
                <a:solidFill>
                  <a:srgbClr val="FF0000"/>
                </a:solidFill>
                <a:latin typeface="FreeSans"/>
              </a:rPr>
              <a:t>E1 Public event: </a:t>
            </a:r>
            <a:r>
              <a:rPr lang="ro-RO" sz="2600" b="0" dirty="0">
                <a:solidFill>
                  <a:srgbClr val="FF0000"/>
                </a:solidFill>
                <a:latin typeface="FreeSans"/>
              </a:rPr>
              <a:t> </a:t>
            </a:r>
            <a:r>
              <a:rPr lang="ro-RO" sz="2600" b="0" i="0" u="none" strike="noStrike" baseline="0" dirty="0">
                <a:latin typeface="FreeSans"/>
              </a:rPr>
              <a:t>”</a:t>
            </a:r>
            <a:r>
              <a:rPr lang="en-GB" sz="2600" b="0" i="0" u="none" strike="noStrike" baseline="0" dirty="0">
                <a:latin typeface="FreeSans"/>
              </a:rPr>
              <a:t>SQF-MILOF standards and STEM curriculum priorities in Navy Military Higher Education</a:t>
            </a:r>
            <a:r>
              <a:rPr lang="ro-RO" sz="2600" b="0" i="0" u="none" strike="noStrike" baseline="0" dirty="0">
                <a:latin typeface="FreeSans"/>
              </a:rPr>
              <a:t>”</a:t>
            </a:r>
            <a:r>
              <a:rPr lang="en-GB" sz="2600" b="0" i="0" u="none" strike="noStrike" baseline="0" dirty="0">
                <a:latin typeface="FreeSans"/>
              </a:rPr>
              <a:t> – organized by RNA, in Romania – 1 day, 30 participants, </a:t>
            </a:r>
            <a:r>
              <a:rPr lang="en-GB" sz="2600" i="0" u="none" strike="noStrike" baseline="0" dirty="0">
                <a:solidFill>
                  <a:srgbClr val="0000FF"/>
                </a:solidFill>
                <a:latin typeface="FreeSans"/>
              </a:rPr>
              <a:t>17th of May 202</a:t>
            </a:r>
            <a:r>
              <a:rPr lang="ro-RO" sz="2600" i="0" u="none" strike="noStrike" baseline="0" dirty="0">
                <a:solidFill>
                  <a:srgbClr val="0000FF"/>
                </a:solidFill>
                <a:latin typeface="FreeSans"/>
              </a:rPr>
              <a:t>5</a:t>
            </a:r>
            <a:r>
              <a:rPr lang="en-GB" sz="2600" b="0" i="0" u="none" strike="noStrike" baseline="0" dirty="0">
                <a:latin typeface="FreeSans"/>
              </a:rPr>
              <a:t>;</a:t>
            </a:r>
            <a:r>
              <a:rPr lang="ro-RO" sz="2600" b="0" dirty="0">
                <a:latin typeface="FreeSans"/>
              </a:rPr>
              <a:t> </a:t>
            </a:r>
            <a:endParaRPr lang="ro-RO" altLang="de-DE" sz="2600" dirty="0"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833857-B618-6EDD-12A2-E06E63AB27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88" y="248676"/>
            <a:ext cx="808994" cy="80043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Dreptunghi: colțuri diagonale decupate 3">
            <a:extLst>
              <a:ext uri="{FF2B5EF4-FFF2-40B4-BE49-F238E27FC236}">
                <a16:creationId xmlns:a16="http://schemas.microsoft.com/office/drawing/2014/main" id="{13C0AD09-1F9D-C0F1-0B53-94FAEB0E66E4}"/>
              </a:ext>
            </a:extLst>
          </p:cNvPr>
          <p:cNvSpPr/>
          <p:nvPr/>
        </p:nvSpPr>
        <p:spPr>
          <a:xfrm>
            <a:off x="321718" y="1572520"/>
            <a:ext cx="10130298" cy="529771"/>
          </a:xfrm>
          <a:prstGeom prst="snip2DiagRect">
            <a:avLst/>
          </a:prstGeom>
          <a:solidFill>
            <a:srgbClr val="DFE7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de-DE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LoD</a:t>
            </a:r>
            <a:r>
              <a:rPr lang="en-US" altLang="de-DE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11 – </a:t>
            </a:r>
            <a:r>
              <a:rPr lang="ro-RO" altLang="de-DE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 strategic </a:t>
            </a:r>
            <a:r>
              <a:rPr lang="ro-RO" altLang="de-DE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</a:t>
            </a:r>
            <a:r>
              <a:rPr lang="ro-RO" altLang="de-DE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:</a:t>
            </a:r>
            <a:r>
              <a:rPr lang="en-US" altLang="de-DE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o-RO" sz="3200" b="1" dirty="0">
                <a:solidFill>
                  <a:srgbClr val="0030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Arial" panose="020B0604020202020204" pitchFamily="34" charset="0"/>
              </a:rPr>
              <a:t>NAVY-INS-</a:t>
            </a:r>
            <a:r>
              <a:rPr lang="ro-RO" sz="3200" b="1" dirty="0" err="1">
                <a:solidFill>
                  <a:srgbClr val="0030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Arial" panose="020B0604020202020204" pitchFamily="34" charset="0"/>
              </a:rPr>
              <a:t>Tech</a:t>
            </a:r>
            <a:endParaRPr lang="en-US" altLang="de-DE" sz="32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2" descr="Cărţi de citit online. Multe şi gratis‭!‬">
            <a:extLst>
              <a:ext uri="{FF2B5EF4-FFF2-40B4-BE49-F238E27FC236}">
                <a16:creationId xmlns:a16="http://schemas.microsoft.com/office/drawing/2014/main" id="{AC4B6F1B-D2D8-54C2-ECF7-E43BABA180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852" y="2366622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On the march - The European Army - Bruges Group Blog">
            <a:extLst>
              <a:ext uri="{FF2B5EF4-FFF2-40B4-BE49-F238E27FC236}">
                <a16:creationId xmlns:a16="http://schemas.microsoft.com/office/drawing/2014/main" id="{C1FDFF34-1979-01F8-2B5F-B86DA575BE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857" b="97143" l="2913" r="99029">
                        <a14:foregroundMark x1="54369" y1="16735" x2="16505" y2="20408"/>
                        <a14:foregroundMark x1="16505" y1="20408" x2="25243" y2="55102"/>
                        <a14:foregroundMark x1="25243" y1="55102" x2="41262" y2="70612"/>
                        <a14:foregroundMark x1="41262" y1="70612" x2="73301" y2="75102"/>
                        <a14:foregroundMark x1="73301" y1="75102" x2="83495" y2="47755"/>
                        <a14:foregroundMark x1="83495" y1="47755" x2="72816" y2="16327"/>
                        <a14:foregroundMark x1="72816" y1="16327" x2="59709" y2="12653"/>
                        <a14:foregroundMark x1="16019" y1="9796" x2="82039" y2="11429"/>
                        <a14:foregroundMark x1="93204" y1="9796" x2="90777" y2="55510"/>
                        <a14:foregroundMark x1="90777" y1="66122" x2="61650" y2="85306"/>
                        <a14:foregroundMark x1="61650" y1="85306" x2="50971" y2="98367"/>
                        <a14:foregroundMark x1="3883" y1="45714" x2="11650" y2="66531"/>
                        <a14:foregroundMark x1="11650" y1="66531" x2="30097" y2="86122"/>
                        <a14:foregroundMark x1="30097" y1="86122" x2="52427" y2="91020"/>
                        <a14:foregroundMark x1="7767" y1="9796" x2="78641" y2="7347"/>
                        <a14:foregroundMark x1="11650" y1="4898" x2="99029" y2="2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0941" y="4209834"/>
            <a:ext cx="1962150" cy="233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35418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1">
            <a:extLst>
              <a:ext uri="{FF2B5EF4-FFF2-40B4-BE49-F238E27FC236}">
                <a16:creationId xmlns:a16="http://schemas.microsoft.com/office/drawing/2014/main" id="{C69120F1-59FC-6A77-7C15-2CCCA36445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9" y="2204864"/>
            <a:ext cx="12219745" cy="4431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Aft>
                <a:spcPts val="600"/>
              </a:spcAft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Aft>
                <a:spcPts val="60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Aft>
                <a:spcPts val="600"/>
              </a:spcAft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Aft>
                <a:spcPts val="600"/>
              </a:spcAft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14126">
              <a:spcAft>
                <a:spcPct val="0"/>
              </a:spcAft>
              <a:buNone/>
            </a:pPr>
            <a:r>
              <a:rPr lang="en-US" altLang="de-DE" sz="1799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COURSES </a:t>
            </a:r>
            <a:r>
              <a:rPr lang="ro-RO" altLang="de-DE" sz="1799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BE ORGANIZED IN THE UPCOMING SEMESTER</a:t>
            </a:r>
          </a:p>
          <a:p>
            <a:pPr marL="342797" indent="-342797" defTabSz="914126">
              <a:spcAft>
                <a:spcPts val="1200"/>
              </a:spcAft>
              <a:buFontTx/>
              <a:buChar char="-"/>
            </a:pPr>
            <a:r>
              <a:rPr lang="en-GB" altLang="de-DE" sz="1800" dirty="0">
                <a:solidFill>
                  <a:srgbClr val="0000FF"/>
                </a:solidFill>
              </a:rPr>
              <a:t>C1S. STEM harmonized curriculum for</a:t>
            </a:r>
            <a:r>
              <a:rPr lang="ro-RO" altLang="de-DE" sz="1800" dirty="0">
                <a:solidFill>
                  <a:srgbClr val="0000FF"/>
                </a:solidFill>
              </a:rPr>
              <a:t> </a:t>
            </a:r>
            <a:r>
              <a:rPr lang="en-GB" altLang="de-DE" sz="1800" dirty="0">
                <a:solidFill>
                  <a:srgbClr val="0000FF"/>
                </a:solidFill>
              </a:rPr>
              <a:t>digital skills and IT technology abilities </a:t>
            </a:r>
            <a:r>
              <a:rPr lang="ro-RO" altLang="de-DE" sz="1800" b="0" dirty="0">
                <a:solidFill>
                  <a:prstClr val="black"/>
                </a:solidFill>
              </a:rPr>
              <a:t>– </a:t>
            </a:r>
            <a:r>
              <a:rPr lang="ro-RO" altLang="de-DE" sz="1800" b="0" dirty="0" err="1">
                <a:solidFill>
                  <a:prstClr val="black"/>
                </a:solidFill>
              </a:rPr>
              <a:t>organized</a:t>
            </a:r>
            <a:r>
              <a:rPr lang="ro-RO" altLang="de-DE" sz="1800" b="0" dirty="0">
                <a:solidFill>
                  <a:prstClr val="black"/>
                </a:solidFill>
              </a:rPr>
              <a:t> </a:t>
            </a:r>
            <a:r>
              <a:rPr lang="ro-RO" altLang="de-DE" sz="1800" b="0" dirty="0" err="1">
                <a:solidFill>
                  <a:prstClr val="black"/>
                </a:solidFill>
              </a:rPr>
              <a:t>by</a:t>
            </a:r>
            <a:r>
              <a:rPr lang="ro-RO" altLang="de-DE" sz="1800" b="0" dirty="0">
                <a:solidFill>
                  <a:prstClr val="black"/>
                </a:solidFill>
              </a:rPr>
              <a:t> </a:t>
            </a:r>
            <a:r>
              <a:rPr lang="en-GB" altLang="de-DE" sz="1800" b="0" dirty="0">
                <a:solidFill>
                  <a:prstClr val="black"/>
                </a:solidFill>
              </a:rPr>
              <a:t>PNA, </a:t>
            </a:r>
            <a:r>
              <a:rPr lang="ro-RO" altLang="de-DE" sz="1800" b="0" dirty="0">
                <a:solidFill>
                  <a:prstClr val="black"/>
                </a:solidFill>
              </a:rPr>
              <a:t>in </a:t>
            </a:r>
            <a:r>
              <a:rPr lang="en-GB" altLang="de-DE" sz="1800" b="0" dirty="0">
                <a:solidFill>
                  <a:prstClr val="black"/>
                </a:solidFill>
              </a:rPr>
              <a:t>Poland</a:t>
            </a:r>
            <a:r>
              <a:rPr lang="ro-RO" altLang="de-DE" sz="1800" b="0" dirty="0">
                <a:solidFill>
                  <a:prstClr val="black"/>
                </a:solidFill>
              </a:rPr>
              <a:t> - </a:t>
            </a:r>
            <a:r>
              <a:rPr lang="en-GB" altLang="de-DE" sz="1800" b="0" dirty="0">
                <a:solidFill>
                  <a:prstClr val="black"/>
                </a:solidFill>
              </a:rPr>
              <a:t>2 modules to be delivered </a:t>
            </a:r>
            <a:r>
              <a:rPr lang="ro-RO" altLang="de-DE" sz="1800" b="0" dirty="0">
                <a:solidFill>
                  <a:prstClr val="black"/>
                </a:solidFill>
              </a:rPr>
              <a:t>as BIP</a:t>
            </a:r>
            <a:r>
              <a:rPr lang="en-GB" altLang="de-DE" sz="1800" b="0" dirty="0">
                <a:solidFill>
                  <a:prstClr val="black"/>
                </a:solidFill>
              </a:rPr>
              <a:t>:”Computer Networks” (2</a:t>
            </a:r>
            <a:r>
              <a:rPr lang="ro-RO" altLang="de-DE" sz="1800" b="0" dirty="0">
                <a:solidFill>
                  <a:prstClr val="black"/>
                </a:solidFill>
              </a:rPr>
              <a:t> </a:t>
            </a:r>
            <a:r>
              <a:rPr lang="en-GB" altLang="de-DE" sz="1800" b="0" dirty="0">
                <a:solidFill>
                  <a:prstClr val="black"/>
                </a:solidFill>
              </a:rPr>
              <a:t>ECTS) and ”Maritime Cyber Threats”</a:t>
            </a:r>
            <a:r>
              <a:rPr lang="ro-RO" altLang="de-DE" sz="1800" b="0" dirty="0">
                <a:solidFill>
                  <a:prstClr val="black"/>
                </a:solidFill>
              </a:rPr>
              <a:t>, </a:t>
            </a:r>
            <a:r>
              <a:rPr lang="en-GB" altLang="de-DE" sz="1800" b="0" dirty="0">
                <a:solidFill>
                  <a:prstClr val="black"/>
                </a:solidFill>
              </a:rPr>
              <a:t>online theory, residentially skills</a:t>
            </a:r>
            <a:r>
              <a:rPr lang="ro-RO" altLang="de-DE" sz="1800" b="0" dirty="0">
                <a:solidFill>
                  <a:prstClr val="black"/>
                </a:solidFill>
              </a:rPr>
              <a:t> (</a:t>
            </a:r>
            <a:r>
              <a:rPr lang="ro-RO" altLang="de-DE" sz="1800" b="0" dirty="0" err="1">
                <a:solidFill>
                  <a:prstClr val="black"/>
                </a:solidFill>
              </a:rPr>
              <a:t>labs</a:t>
            </a:r>
            <a:r>
              <a:rPr lang="ro-RO" altLang="de-DE" sz="1800" b="0" dirty="0">
                <a:solidFill>
                  <a:prstClr val="black"/>
                </a:solidFill>
              </a:rPr>
              <a:t>, </a:t>
            </a:r>
            <a:r>
              <a:rPr lang="ro-RO" altLang="de-DE" sz="1800" b="0" dirty="0" err="1">
                <a:solidFill>
                  <a:prstClr val="black"/>
                </a:solidFill>
              </a:rPr>
              <a:t>seminars</a:t>
            </a:r>
            <a:r>
              <a:rPr lang="ro-RO" altLang="de-DE" sz="1800" b="0" dirty="0">
                <a:solidFill>
                  <a:prstClr val="black"/>
                </a:solidFill>
              </a:rPr>
              <a:t>) -</a:t>
            </a:r>
            <a:r>
              <a:rPr lang="en-GB" altLang="de-DE" sz="1800" b="0" dirty="0">
                <a:solidFill>
                  <a:prstClr val="black"/>
                </a:solidFill>
              </a:rPr>
              <a:t> 16 students to be instructed (4</a:t>
            </a:r>
            <a:r>
              <a:rPr lang="ro-RO" altLang="de-DE" sz="1800" b="0" dirty="0">
                <a:solidFill>
                  <a:prstClr val="black"/>
                </a:solidFill>
              </a:rPr>
              <a:t> </a:t>
            </a:r>
            <a:r>
              <a:rPr lang="en-GB" altLang="de-DE" sz="1800" b="0" dirty="0">
                <a:solidFill>
                  <a:prstClr val="black"/>
                </a:solidFill>
              </a:rPr>
              <a:t>students/partner)</a:t>
            </a:r>
            <a:r>
              <a:rPr lang="ro-RO" altLang="de-DE" sz="1800" b="0" dirty="0">
                <a:solidFill>
                  <a:prstClr val="black"/>
                </a:solidFill>
              </a:rPr>
              <a:t> – 5 </a:t>
            </a:r>
            <a:r>
              <a:rPr lang="ro-RO" altLang="de-DE" sz="1800" b="0" dirty="0" err="1">
                <a:solidFill>
                  <a:prstClr val="black"/>
                </a:solidFill>
              </a:rPr>
              <a:t>days</a:t>
            </a:r>
            <a:r>
              <a:rPr lang="ro-RO" altLang="de-DE" sz="1800" b="0" dirty="0">
                <a:solidFill>
                  <a:prstClr val="black"/>
                </a:solidFill>
              </a:rPr>
              <a:t>, </a:t>
            </a:r>
            <a:r>
              <a:rPr lang="ro-RO" altLang="de-DE" sz="1800" dirty="0" err="1">
                <a:solidFill>
                  <a:srgbClr val="FF0000"/>
                </a:solidFill>
              </a:rPr>
              <a:t>October</a:t>
            </a:r>
            <a:r>
              <a:rPr lang="ro-RO" altLang="de-DE" sz="1800" dirty="0">
                <a:solidFill>
                  <a:srgbClr val="FF0000"/>
                </a:solidFill>
              </a:rPr>
              <a:t> 2024</a:t>
            </a:r>
            <a:r>
              <a:rPr lang="ro-RO" altLang="de-DE" sz="1800" b="0" dirty="0">
                <a:solidFill>
                  <a:prstClr val="black"/>
                </a:solidFill>
              </a:rPr>
              <a:t>;</a:t>
            </a:r>
          </a:p>
          <a:p>
            <a:pPr marL="342797" indent="-342797" defTabSz="914126">
              <a:spcAft>
                <a:spcPts val="1200"/>
              </a:spcAft>
              <a:buFontTx/>
              <a:buChar char="-"/>
            </a:pPr>
            <a:r>
              <a:rPr lang="ro-RO" altLang="de-DE" sz="1800" dirty="0">
                <a:solidFill>
                  <a:srgbClr val="0000FF"/>
                </a:solidFill>
              </a:rPr>
              <a:t>C2S. STEM </a:t>
            </a:r>
            <a:r>
              <a:rPr lang="ro-RO" altLang="de-DE" sz="1800" dirty="0" err="1">
                <a:solidFill>
                  <a:srgbClr val="0000FF"/>
                </a:solidFill>
              </a:rPr>
              <a:t>harmonized</a:t>
            </a:r>
            <a:r>
              <a:rPr lang="ro-RO" altLang="de-DE" sz="1800" dirty="0">
                <a:solidFill>
                  <a:srgbClr val="0000FF"/>
                </a:solidFill>
              </a:rPr>
              <a:t> curriculum for </a:t>
            </a:r>
            <a:r>
              <a:rPr lang="ro-RO" altLang="de-DE" sz="1800" dirty="0" err="1">
                <a:solidFill>
                  <a:srgbClr val="0000FF"/>
                </a:solidFill>
              </a:rPr>
              <a:t>competencies</a:t>
            </a:r>
            <a:r>
              <a:rPr lang="ro-RO" altLang="de-DE" sz="1800" dirty="0">
                <a:solidFill>
                  <a:srgbClr val="0000FF"/>
                </a:solidFill>
              </a:rPr>
              <a:t> in Hi </a:t>
            </a:r>
            <a:r>
              <a:rPr lang="ro-RO" altLang="de-DE" sz="1800" dirty="0" err="1">
                <a:solidFill>
                  <a:srgbClr val="0000FF"/>
                </a:solidFill>
              </a:rPr>
              <a:t>Tech</a:t>
            </a:r>
            <a:r>
              <a:rPr lang="ro-RO" altLang="de-DE" sz="1800" dirty="0">
                <a:solidFill>
                  <a:srgbClr val="0000FF"/>
                </a:solidFill>
              </a:rPr>
              <a:t>, Electronics </a:t>
            </a:r>
            <a:r>
              <a:rPr lang="ro-RO" altLang="de-DE" sz="1800" dirty="0" err="1">
                <a:solidFill>
                  <a:srgbClr val="0000FF"/>
                </a:solidFill>
              </a:rPr>
              <a:t>and</a:t>
            </a:r>
            <a:r>
              <a:rPr lang="ro-RO" altLang="de-DE" sz="1800" dirty="0">
                <a:solidFill>
                  <a:srgbClr val="0000FF"/>
                </a:solidFill>
              </a:rPr>
              <a:t> Telecommunications</a:t>
            </a:r>
            <a:r>
              <a:rPr lang="ro-RO" altLang="de-DE" sz="1800" b="0" dirty="0">
                <a:solidFill>
                  <a:prstClr val="black"/>
                </a:solidFill>
              </a:rPr>
              <a:t> – </a:t>
            </a:r>
            <a:r>
              <a:rPr lang="ro-RO" altLang="de-DE" sz="1800" b="0" dirty="0" err="1">
                <a:solidFill>
                  <a:prstClr val="black"/>
                </a:solidFill>
              </a:rPr>
              <a:t>organized</a:t>
            </a:r>
            <a:r>
              <a:rPr lang="ro-RO" altLang="de-DE" sz="1800" b="0" dirty="0">
                <a:solidFill>
                  <a:prstClr val="black"/>
                </a:solidFill>
              </a:rPr>
              <a:t> </a:t>
            </a:r>
            <a:r>
              <a:rPr lang="ro-RO" altLang="de-DE" sz="1800" b="0" dirty="0" err="1">
                <a:solidFill>
                  <a:prstClr val="black"/>
                </a:solidFill>
              </a:rPr>
              <a:t>by</a:t>
            </a:r>
            <a:r>
              <a:rPr lang="ro-RO" altLang="de-DE" sz="1800" b="0" dirty="0">
                <a:solidFill>
                  <a:prstClr val="black"/>
                </a:solidFill>
              </a:rPr>
              <a:t> NVNA, in Bulgaria - </a:t>
            </a:r>
            <a:r>
              <a:rPr lang="en-GB" altLang="de-DE" sz="1800" b="0" dirty="0">
                <a:solidFill>
                  <a:prstClr val="black"/>
                </a:solidFill>
              </a:rPr>
              <a:t>2 modules to be delivered </a:t>
            </a:r>
            <a:r>
              <a:rPr lang="ro-RO" altLang="de-DE" sz="1800" b="0" dirty="0">
                <a:solidFill>
                  <a:prstClr val="black"/>
                </a:solidFill>
              </a:rPr>
              <a:t>as BIP</a:t>
            </a:r>
            <a:r>
              <a:rPr lang="en-GB" altLang="de-DE" sz="1800" b="0" dirty="0">
                <a:solidFill>
                  <a:prstClr val="black"/>
                </a:solidFill>
              </a:rPr>
              <a:t>: ”Naval Electronics” (3</a:t>
            </a:r>
            <a:r>
              <a:rPr lang="ro-RO" altLang="de-DE" sz="1800" b="0" dirty="0">
                <a:solidFill>
                  <a:prstClr val="black"/>
                </a:solidFill>
              </a:rPr>
              <a:t> </a:t>
            </a:r>
            <a:r>
              <a:rPr lang="en-GB" altLang="de-DE" sz="1800" b="0" dirty="0">
                <a:solidFill>
                  <a:prstClr val="black"/>
                </a:solidFill>
              </a:rPr>
              <a:t>ECTS) and ”Naval Communications”</a:t>
            </a:r>
            <a:r>
              <a:rPr lang="ro-RO" altLang="de-DE" sz="1800" b="0" dirty="0">
                <a:solidFill>
                  <a:prstClr val="black"/>
                </a:solidFill>
              </a:rPr>
              <a:t> </a:t>
            </a:r>
            <a:r>
              <a:rPr lang="en-GB" altLang="de-DE" sz="1800" b="0" dirty="0">
                <a:solidFill>
                  <a:prstClr val="black"/>
                </a:solidFill>
              </a:rPr>
              <a:t>(3ECTS)-</a:t>
            </a:r>
            <a:r>
              <a:rPr lang="ro-RO" altLang="de-DE" sz="1800" b="0" dirty="0">
                <a:solidFill>
                  <a:prstClr val="black"/>
                </a:solidFill>
              </a:rPr>
              <a:t> </a:t>
            </a:r>
            <a:r>
              <a:rPr lang="en-GB" altLang="de-DE" sz="1800" b="0" dirty="0">
                <a:solidFill>
                  <a:prstClr val="black"/>
                </a:solidFill>
              </a:rPr>
              <a:t>online theory, residentially skills</a:t>
            </a:r>
            <a:r>
              <a:rPr lang="ro-RO" altLang="de-DE" sz="1800" b="0" dirty="0">
                <a:solidFill>
                  <a:prstClr val="black"/>
                </a:solidFill>
              </a:rPr>
              <a:t> (</a:t>
            </a:r>
            <a:r>
              <a:rPr lang="ro-RO" altLang="de-DE" sz="1800" b="0" dirty="0" err="1">
                <a:solidFill>
                  <a:prstClr val="black"/>
                </a:solidFill>
              </a:rPr>
              <a:t>labs</a:t>
            </a:r>
            <a:r>
              <a:rPr lang="ro-RO" altLang="de-DE" sz="1800" b="0" dirty="0">
                <a:solidFill>
                  <a:prstClr val="black"/>
                </a:solidFill>
              </a:rPr>
              <a:t>, </a:t>
            </a:r>
            <a:r>
              <a:rPr lang="ro-RO" altLang="de-DE" sz="1800" b="0" dirty="0" err="1">
                <a:solidFill>
                  <a:prstClr val="black"/>
                </a:solidFill>
              </a:rPr>
              <a:t>seminars</a:t>
            </a:r>
            <a:r>
              <a:rPr lang="ro-RO" altLang="de-DE" sz="1800" b="0" dirty="0">
                <a:solidFill>
                  <a:prstClr val="black"/>
                </a:solidFill>
              </a:rPr>
              <a:t>) -</a:t>
            </a:r>
            <a:r>
              <a:rPr lang="en-GB" altLang="de-DE" sz="1800" b="0" dirty="0">
                <a:solidFill>
                  <a:prstClr val="black"/>
                </a:solidFill>
              </a:rPr>
              <a:t> 16 students to be instructed (4</a:t>
            </a:r>
            <a:r>
              <a:rPr lang="ro-RO" altLang="de-DE" sz="1800" b="0" dirty="0">
                <a:solidFill>
                  <a:prstClr val="black"/>
                </a:solidFill>
              </a:rPr>
              <a:t> </a:t>
            </a:r>
            <a:r>
              <a:rPr lang="en-GB" altLang="de-DE" sz="1800" b="0" dirty="0">
                <a:solidFill>
                  <a:prstClr val="black"/>
                </a:solidFill>
              </a:rPr>
              <a:t>students/partner)</a:t>
            </a:r>
            <a:r>
              <a:rPr lang="ro-RO" altLang="de-DE" sz="1800" b="0" dirty="0">
                <a:solidFill>
                  <a:prstClr val="black"/>
                </a:solidFill>
              </a:rPr>
              <a:t> – 5 </a:t>
            </a:r>
            <a:r>
              <a:rPr lang="ro-RO" altLang="de-DE" sz="1800" b="0" dirty="0" err="1">
                <a:solidFill>
                  <a:prstClr val="black"/>
                </a:solidFill>
              </a:rPr>
              <a:t>days</a:t>
            </a:r>
            <a:r>
              <a:rPr lang="ro-RO" altLang="de-DE" sz="1800" b="0" dirty="0">
                <a:solidFill>
                  <a:prstClr val="black"/>
                </a:solidFill>
              </a:rPr>
              <a:t>, </a:t>
            </a:r>
            <a:r>
              <a:rPr lang="ro-RO" altLang="de-DE" sz="1800" dirty="0">
                <a:solidFill>
                  <a:srgbClr val="FF0000"/>
                </a:solidFill>
              </a:rPr>
              <a:t>24.06-28.06.2024</a:t>
            </a:r>
            <a:r>
              <a:rPr lang="ro-RO" altLang="de-DE" sz="1800" b="0" dirty="0">
                <a:solidFill>
                  <a:prstClr val="black"/>
                </a:solidFill>
              </a:rPr>
              <a:t>;</a:t>
            </a:r>
          </a:p>
          <a:p>
            <a:pPr marL="342797" indent="-342797" defTabSz="914126">
              <a:spcAft>
                <a:spcPts val="1200"/>
              </a:spcAft>
              <a:buFontTx/>
              <a:buChar char="-"/>
            </a:pPr>
            <a:r>
              <a:rPr lang="en-GB" altLang="de-DE" sz="1800" dirty="0">
                <a:solidFill>
                  <a:srgbClr val="0000FF"/>
                </a:solidFill>
              </a:rPr>
              <a:t>C3S. STEM competencies in Navy</a:t>
            </a:r>
            <a:r>
              <a:rPr lang="ro-RO" altLang="de-DE" sz="1800" dirty="0">
                <a:solidFill>
                  <a:srgbClr val="0000FF"/>
                </a:solidFill>
              </a:rPr>
              <a:t> </a:t>
            </a:r>
            <a:r>
              <a:rPr lang="en-GB" altLang="de-DE" sz="1800" dirty="0">
                <a:solidFill>
                  <a:srgbClr val="0000FF"/>
                </a:solidFill>
              </a:rPr>
              <a:t>Engineering and Intelligent Weapon</a:t>
            </a:r>
            <a:r>
              <a:rPr lang="ro-RO" altLang="de-DE" sz="1800" dirty="0">
                <a:solidFill>
                  <a:srgbClr val="0000FF"/>
                </a:solidFill>
              </a:rPr>
              <a:t> </a:t>
            </a:r>
            <a:r>
              <a:rPr lang="en-GB" altLang="de-DE" sz="1800" dirty="0">
                <a:solidFill>
                  <a:srgbClr val="0000FF"/>
                </a:solidFill>
              </a:rPr>
              <a:t>Systems </a:t>
            </a:r>
            <a:r>
              <a:rPr lang="ro-RO" altLang="de-DE" sz="1800" b="0" dirty="0">
                <a:solidFill>
                  <a:prstClr val="black"/>
                </a:solidFill>
              </a:rPr>
              <a:t>– </a:t>
            </a:r>
            <a:r>
              <a:rPr lang="ro-RO" altLang="de-DE" sz="1800" b="0" dirty="0" err="1">
                <a:solidFill>
                  <a:prstClr val="black"/>
                </a:solidFill>
              </a:rPr>
              <a:t>organized</a:t>
            </a:r>
            <a:r>
              <a:rPr lang="ro-RO" altLang="de-DE" sz="1800" b="0" dirty="0">
                <a:solidFill>
                  <a:prstClr val="black"/>
                </a:solidFill>
              </a:rPr>
              <a:t> </a:t>
            </a:r>
            <a:r>
              <a:rPr lang="ro-RO" altLang="de-DE" sz="1800" b="0" dirty="0" err="1">
                <a:solidFill>
                  <a:prstClr val="black"/>
                </a:solidFill>
              </a:rPr>
              <a:t>by</a:t>
            </a:r>
            <a:r>
              <a:rPr lang="ro-RO" altLang="de-DE" sz="1800" b="0" dirty="0">
                <a:solidFill>
                  <a:prstClr val="black"/>
                </a:solidFill>
              </a:rPr>
              <a:t> </a:t>
            </a:r>
            <a:r>
              <a:rPr lang="en-GB" altLang="de-DE" sz="1800" b="0" dirty="0">
                <a:solidFill>
                  <a:prstClr val="black"/>
                </a:solidFill>
              </a:rPr>
              <a:t>INA,</a:t>
            </a:r>
            <a:r>
              <a:rPr lang="ro-RO" altLang="de-DE" sz="1800" b="0" dirty="0">
                <a:solidFill>
                  <a:prstClr val="black"/>
                </a:solidFill>
              </a:rPr>
              <a:t> in</a:t>
            </a:r>
            <a:r>
              <a:rPr lang="en-GB" altLang="de-DE" sz="1800" b="0" dirty="0">
                <a:solidFill>
                  <a:prstClr val="black"/>
                </a:solidFill>
              </a:rPr>
              <a:t> Italy</a:t>
            </a:r>
            <a:r>
              <a:rPr lang="ro-RO" altLang="de-DE" sz="1800" b="0" dirty="0">
                <a:solidFill>
                  <a:prstClr val="black"/>
                </a:solidFill>
              </a:rPr>
              <a:t> - </a:t>
            </a:r>
            <a:r>
              <a:rPr lang="en-GB" altLang="de-DE" sz="1800" b="0" dirty="0">
                <a:solidFill>
                  <a:prstClr val="black"/>
                </a:solidFill>
              </a:rPr>
              <a:t>2 modules to be delivered </a:t>
            </a:r>
            <a:r>
              <a:rPr lang="ro-RO" altLang="de-DE" sz="1800" b="0" dirty="0">
                <a:solidFill>
                  <a:prstClr val="black"/>
                </a:solidFill>
              </a:rPr>
              <a:t>as BIP: </a:t>
            </a:r>
            <a:r>
              <a:rPr lang="en-GB" altLang="de-DE" sz="1800" b="0" dirty="0">
                <a:solidFill>
                  <a:prstClr val="black"/>
                </a:solidFill>
              </a:rPr>
              <a:t>”Power Plants” (3 ECTS) and ”Naval</a:t>
            </a:r>
            <a:r>
              <a:rPr lang="ro-RO" altLang="de-DE" sz="1800" b="0" dirty="0">
                <a:solidFill>
                  <a:prstClr val="black"/>
                </a:solidFill>
              </a:rPr>
              <a:t> </a:t>
            </a:r>
            <a:r>
              <a:rPr lang="en-GB" altLang="de-DE" sz="1800" b="0" dirty="0">
                <a:solidFill>
                  <a:prstClr val="black"/>
                </a:solidFill>
              </a:rPr>
              <a:t>Sensors”(3 ECTS)</a:t>
            </a:r>
            <a:r>
              <a:rPr lang="ro-RO" altLang="de-DE" sz="1800" b="0" dirty="0">
                <a:solidFill>
                  <a:prstClr val="black"/>
                </a:solidFill>
              </a:rPr>
              <a:t> </a:t>
            </a:r>
            <a:r>
              <a:rPr lang="en-GB" altLang="de-DE" sz="1800" b="0" dirty="0">
                <a:solidFill>
                  <a:prstClr val="black"/>
                </a:solidFill>
              </a:rPr>
              <a:t>-</a:t>
            </a:r>
            <a:r>
              <a:rPr lang="ro-RO" altLang="de-DE" sz="1800" b="0" dirty="0">
                <a:solidFill>
                  <a:prstClr val="black"/>
                </a:solidFill>
              </a:rPr>
              <a:t> </a:t>
            </a:r>
            <a:r>
              <a:rPr lang="en-GB" altLang="de-DE" sz="1800" b="0" dirty="0">
                <a:solidFill>
                  <a:prstClr val="black"/>
                </a:solidFill>
              </a:rPr>
              <a:t>online theory, residentially skills</a:t>
            </a:r>
            <a:r>
              <a:rPr lang="ro-RO" altLang="de-DE" sz="1800" b="0" dirty="0">
                <a:solidFill>
                  <a:prstClr val="black"/>
                </a:solidFill>
              </a:rPr>
              <a:t> (</a:t>
            </a:r>
            <a:r>
              <a:rPr lang="ro-RO" altLang="de-DE" sz="1800" b="0" dirty="0" err="1">
                <a:solidFill>
                  <a:prstClr val="black"/>
                </a:solidFill>
              </a:rPr>
              <a:t>labs</a:t>
            </a:r>
            <a:r>
              <a:rPr lang="ro-RO" altLang="de-DE" sz="1800" b="0" dirty="0">
                <a:solidFill>
                  <a:prstClr val="black"/>
                </a:solidFill>
              </a:rPr>
              <a:t>, </a:t>
            </a:r>
            <a:r>
              <a:rPr lang="ro-RO" altLang="de-DE" sz="1800" b="0" dirty="0" err="1">
                <a:solidFill>
                  <a:prstClr val="black"/>
                </a:solidFill>
              </a:rPr>
              <a:t>seminars</a:t>
            </a:r>
            <a:r>
              <a:rPr lang="ro-RO" altLang="de-DE" sz="1800" b="0" dirty="0">
                <a:solidFill>
                  <a:prstClr val="black"/>
                </a:solidFill>
              </a:rPr>
              <a:t>) -</a:t>
            </a:r>
            <a:r>
              <a:rPr lang="en-GB" altLang="de-DE" sz="1800" b="0" dirty="0">
                <a:solidFill>
                  <a:prstClr val="black"/>
                </a:solidFill>
              </a:rPr>
              <a:t> 16 students to be instructed (4</a:t>
            </a:r>
            <a:r>
              <a:rPr lang="ro-RO" altLang="de-DE" sz="1800" b="0" dirty="0">
                <a:solidFill>
                  <a:prstClr val="black"/>
                </a:solidFill>
              </a:rPr>
              <a:t> </a:t>
            </a:r>
            <a:r>
              <a:rPr lang="en-GB" altLang="de-DE" sz="1800" b="0" dirty="0">
                <a:solidFill>
                  <a:prstClr val="black"/>
                </a:solidFill>
              </a:rPr>
              <a:t>students/partner)</a:t>
            </a:r>
            <a:r>
              <a:rPr lang="ro-RO" altLang="de-DE" sz="1800" b="0" dirty="0">
                <a:solidFill>
                  <a:prstClr val="black"/>
                </a:solidFill>
              </a:rPr>
              <a:t> – 5 </a:t>
            </a:r>
            <a:r>
              <a:rPr lang="ro-RO" altLang="de-DE" sz="1800" b="0" dirty="0" err="1">
                <a:solidFill>
                  <a:prstClr val="black"/>
                </a:solidFill>
              </a:rPr>
              <a:t>days</a:t>
            </a:r>
            <a:r>
              <a:rPr lang="ro-RO" altLang="de-DE" sz="1800" b="0" dirty="0">
                <a:solidFill>
                  <a:prstClr val="black"/>
                </a:solidFill>
              </a:rPr>
              <a:t>, </a:t>
            </a:r>
            <a:r>
              <a:rPr lang="ro-RO" altLang="de-DE" sz="1800" b="0" dirty="0">
                <a:solidFill>
                  <a:srgbClr val="0000FF"/>
                </a:solidFill>
              </a:rPr>
              <a:t>07.10-11.10.2024</a:t>
            </a:r>
            <a:r>
              <a:rPr lang="ro-RO" altLang="de-DE" sz="1800" b="0" dirty="0">
                <a:solidFill>
                  <a:prstClr val="black"/>
                </a:solidFill>
              </a:rPr>
              <a:t>;</a:t>
            </a:r>
          </a:p>
          <a:p>
            <a:pPr marL="342797" indent="-342797" defTabSz="914126">
              <a:spcAft>
                <a:spcPts val="1200"/>
              </a:spcAft>
              <a:buFontTx/>
              <a:buChar char="-"/>
            </a:pPr>
            <a:r>
              <a:rPr lang="en-GB" altLang="de-DE" sz="1800" dirty="0">
                <a:solidFill>
                  <a:srgbClr val="0000FF"/>
                </a:solidFill>
              </a:rPr>
              <a:t>C4S. STEM competencies in Naval</a:t>
            </a:r>
            <a:r>
              <a:rPr lang="ro-RO" altLang="de-DE" sz="1800" dirty="0">
                <a:solidFill>
                  <a:srgbClr val="0000FF"/>
                </a:solidFill>
              </a:rPr>
              <a:t> </a:t>
            </a:r>
            <a:r>
              <a:rPr lang="en-GB" altLang="de-DE" sz="1800" dirty="0">
                <a:solidFill>
                  <a:srgbClr val="0000FF"/>
                </a:solidFill>
              </a:rPr>
              <a:t>Sciences</a:t>
            </a:r>
            <a:r>
              <a:rPr lang="ro-RO" altLang="de-DE" sz="1800" b="0" dirty="0">
                <a:solidFill>
                  <a:prstClr val="black"/>
                </a:solidFill>
              </a:rPr>
              <a:t> – </a:t>
            </a:r>
            <a:r>
              <a:rPr lang="ro-RO" altLang="de-DE" sz="1800" b="0" dirty="0" err="1">
                <a:solidFill>
                  <a:prstClr val="black"/>
                </a:solidFill>
              </a:rPr>
              <a:t>organized</a:t>
            </a:r>
            <a:r>
              <a:rPr lang="ro-RO" altLang="de-DE" sz="1800" b="0" dirty="0">
                <a:solidFill>
                  <a:prstClr val="black"/>
                </a:solidFill>
              </a:rPr>
              <a:t> </a:t>
            </a:r>
            <a:r>
              <a:rPr lang="ro-RO" altLang="de-DE" sz="1800" b="0" dirty="0" err="1">
                <a:solidFill>
                  <a:prstClr val="black"/>
                </a:solidFill>
              </a:rPr>
              <a:t>by</a:t>
            </a:r>
            <a:r>
              <a:rPr lang="ro-RO" altLang="de-DE" sz="1800" b="0" dirty="0">
                <a:solidFill>
                  <a:prstClr val="black"/>
                </a:solidFill>
              </a:rPr>
              <a:t> </a:t>
            </a:r>
            <a:r>
              <a:rPr lang="en-GB" altLang="de-DE" sz="1800" b="0" dirty="0">
                <a:solidFill>
                  <a:prstClr val="black"/>
                </a:solidFill>
              </a:rPr>
              <a:t>RNA,</a:t>
            </a:r>
            <a:r>
              <a:rPr lang="ro-RO" altLang="de-DE" sz="1800" b="0" dirty="0">
                <a:solidFill>
                  <a:prstClr val="black"/>
                </a:solidFill>
              </a:rPr>
              <a:t> in </a:t>
            </a:r>
            <a:r>
              <a:rPr lang="en-GB" altLang="de-DE" sz="1800" b="0" dirty="0">
                <a:solidFill>
                  <a:prstClr val="black"/>
                </a:solidFill>
              </a:rPr>
              <a:t>Romania</a:t>
            </a:r>
            <a:r>
              <a:rPr lang="ro-RO" altLang="de-DE" sz="1800" b="0" dirty="0">
                <a:solidFill>
                  <a:prstClr val="black"/>
                </a:solidFill>
              </a:rPr>
              <a:t> - </a:t>
            </a:r>
            <a:r>
              <a:rPr lang="en-GB" altLang="de-DE" sz="1800" b="0" dirty="0">
                <a:solidFill>
                  <a:prstClr val="black"/>
                </a:solidFill>
              </a:rPr>
              <a:t>2 modules to be delivered as </a:t>
            </a:r>
            <a:r>
              <a:rPr lang="ro-RO" altLang="de-DE" sz="1800" b="0" dirty="0">
                <a:solidFill>
                  <a:prstClr val="black"/>
                </a:solidFill>
              </a:rPr>
              <a:t>BIP</a:t>
            </a:r>
            <a:r>
              <a:rPr lang="en-GB" altLang="de-DE" sz="1800" b="0" dirty="0">
                <a:solidFill>
                  <a:prstClr val="black"/>
                </a:solidFill>
              </a:rPr>
              <a:t>: ”Oceanography” (2 ECTS)</a:t>
            </a:r>
            <a:r>
              <a:rPr lang="ro-RO" altLang="de-DE" sz="1800" b="0" dirty="0">
                <a:solidFill>
                  <a:prstClr val="black"/>
                </a:solidFill>
              </a:rPr>
              <a:t> </a:t>
            </a:r>
            <a:r>
              <a:rPr lang="en-GB" altLang="de-DE" sz="1800" b="0" dirty="0">
                <a:solidFill>
                  <a:prstClr val="black"/>
                </a:solidFill>
              </a:rPr>
              <a:t>and ”Naval Architecture” (3 ECTS)</a:t>
            </a:r>
            <a:r>
              <a:rPr lang="ro-RO" altLang="de-DE" sz="1800" b="0" dirty="0">
                <a:solidFill>
                  <a:prstClr val="black"/>
                </a:solidFill>
              </a:rPr>
              <a:t> </a:t>
            </a:r>
            <a:r>
              <a:rPr lang="en-GB" altLang="de-DE" sz="1800" b="0" dirty="0">
                <a:solidFill>
                  <a:prstClr val="black"/>
                </a:solidFill>
              </a:rPr>
              <a:t>-</a:t>
            </a:r>
            <a:r>
              <a:rPr lang="ro-RO" altLang="de-DE" sz="1800" b="0" dirty="0">
                <a:solidFill>
                  <a:prstClr val="black"/>
                </a:solidFill>
              </a:rPr>
              <a:t> </a:t>
            </a:r>
            <a:r>
              <a:rPr lang="en-GB" altLang="de-DE" sz="1800" b="0" dirty="0">
                <a:solidFill>
                  <a:prstClr val="black"/>
                </a:solidFill>
              </a:rPr>
              <a:t>online theory, residentially skills</a:t>
            </a:r>
            <a:r>
              <a:rPr lang="ro-RO" altLang="de-DE" sz="1800" b="0" dirty="0">
                <a:solidFill>
                  <a:prstClr val="black"/>
                </a:solidFill>
              </a:rPr>
              <a:t> (</a:t>
            </a:r>
            <a:r>
              <a:rPr lang="ro-RO" altLang="de-DE" sz="1800" b="0" dirty="0" err="1">
                <a:solidFill>
                  <a:prstClr val="black"/>
                </a:solidFill>
              </a:rPr>
              <a:t>labs</a:t>
            </a:r>
            <a:r>
              <a:rPr lang="ro-RO" altLang="de-DE" sz="1800" b="0" dirty="0">
                <a:solidFill>
                  <a:prstClr val="black"/>
                </a:solidFill>
              </a:rPr>
              <a:t>, </a:t>
            </a:r>
            <a:r>
              <a:rPr lang="ro-RO" altLang="de-DE" sz="1800" b="0" dirty="0" err="1">
                <a:solidFill>
                  <a:prstClr val="black"/>
                </a:solidFill>
              </a:rPr>
              <a:t>seminars</a:t>
            </a:r>
            <a:r>
              <a:rPr lang="ro-RO" altLang="de-DE" sz="1800" b="0" dirty="0">
                <a:solidFill>
                  <a:prstClr val="black"/>
                </a:solidFill>
              </a:rPr>
              <a:t>) -</a:t>
            </a:r>
            <a:r>
              <a:rPr lang="en-GB" altLang="de-DE" sz="1800" b="0" dirty="0">
                <a:solidFill>
                  <a:prstClr val="black"/>
                </a:solidFill>
              </a:rPr>
              <a:t> 16 students to be instructed (4</a:t>
            </a:r>
            <a:r>
              <a:rPr lang="ro-RO" altLang="de-DE" sz="1800" b="0" dirty="0">
                <a:solidFill>
                  <a:prstClr val="black"/>
                </a:solidFill>
              </a:rPr>
              <a:t> </a:t>
            </a:r>
            <a:r>
              <a:rPr lang="en-GB" altLang="de-DE" sz="1800" b="0" dirty="0">
                <a:solidFill>
                  <a:prstClr val="black"/>
                </a:solidFill>
              </a:rPr>
              <a:t>students/partner)</a:t>
            </a:r>
            <a:r>
              <a:rPr lang="ro-RO" altLang="de-DE" sz="1800" b="0" dirty="0">
                <a:solidFill>
                  <a:prstClr val="black"/>
                </a:solidFill>
              </a:rPr>
              <a:t> – 5 </a:t>
            </a:r>
            <a:r>
              <a:rPr lang="ro-RO" altLang="de-DE" sz="1800" b="0" dirty="0" err="1">
                <a:solidFill>
                  <a:prstClr val="black"/>
                </a:solidFill>
              </a:rPr>
              <a:t>days</a:t>
            </a:r>
            <a:r>
              <a:rPr lang="ro-RO" altLang="de-DE" sz="1800" b="0" dirty="0">
                <a:solidFill>
                  <a:prstClr val="black"/>
                </a:solidFill>
              </a:rPr>
              <a:t>, </a:t>
            </a:r>
            <a:r>
              <a:rPr lang="ro-RO" altLang="de-DE" sz="1800" dirty="0">
                <a:solidFill>
                  <a:srgbClr val="FF0000"/>
                </a:solidFill>
              </a:rPr>
              <a:t>11.11-15.11.2024</a:t>
            </a:r>
            <a:r>
              <a:rPr lang="ro-RO" altLang="de-DE" sz="1800" b="0" dirty="0">
                <a:solidFill>
                  <a:prstClr val="black"/>
                </a:solidFill>
              </a:rPr>
              <a:t>.</a:t>
            </a:r>
            <a:endParaRPr lang="en-US" altLang="de-DE" sz="1799" dirty="0">
              <a:solidFill>
                <a:prstClr val="black"/>
              </a:solidFill>
            </a:endParaRPr>
          </a:p>
        </p:txBody>
      </p:sp>
      <p:sp>
        <p:nvSpPr>
          <p:cNvPr id="2" name="Dreptunghi: colțuri diagonale decupate 3">
            <a:extLst>
              <a:ext uri="{FF2B5EF4-FFF2-40B4-BE49-F238E27FC236}">
                <a16:creationId xmlns:a16="http://schemas.microsoft.com/office/drawing/2014/main" id="{C8409A59-1462-1DA4-9AD6-3FB8AE733D61}"/>
              </a:ext>
            </a:extLst>
          </p:cNvPr>
          <p:cNvSpPr/>
          <p:nvPr/>
        </p:nvSpPr>
        <p:spPr>
          <a:xfrm>
            <a:off x="291439" y="1293961"/>
            <a:ext cx="10130298" cy="529771"/>
          </a:xfrm>
          <a:prstGeom prst="snip2DiagRect">
            <a:avLst/>
          </a:prstGeom>
          <a:solidFill>
            <a:srgbClr val="DFE7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de-DE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LoD</a:t>
            </a:r>
            <a:r>
              <a:rPr lang="en-US" altLang="de-DE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11 – </a:t>
            </a:r>
            <a:r>
              <a:rPr lang="ro-RO" altLang="de-DE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 strategic </a:t>
            </a:r>
            <a:r>
              <a:rPr lang="ro-RO" altLang="de-DE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</a:t>
            </a:r>
            <a:r>
              <a:rPr lang="ro-RO" altLang="de-DE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:</a:t>
            </a:r>
            <a:r>
              <a:rPr lang="en-US" altLang="de-DE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o-RO" sz="3200" b="1" dirty="0">
                <a:solidFill>
                  <a:srgbClr val="0030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Arial" panose="020B0604020202020204" pitchFamily="34" charset="0"/>
              </a:rPr>
              <a:t>NAVY-INS-</a:t>
            </a:r>
            <a:r>
              <a:rPr lang="ro-RO" sz="3200" b="1" dirty="0" err="1">
                <a:solidFill>
                  <a:srgbClr val="0030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Arial" panose="020B0604020202020204" pitchFamily="34" charset="0"/>
              </a:rPr>
              <a:t>Tech</a:t>
            </a:r>
            <a:endParaRPr lang="en-US" altLang="de-DE" sz="32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952264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1">
            <a:extLst>
              <a:ext uri="{FF2B5EF4-FFF2-40B4-BE49-F238E27FC236}">
                <a16:creationId xmlns:a16="http://schemas.microsoft.com/office/drawing/2014/main" id="{1FC72C68-3C2F-48F0-080B-27E231706C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68" y="1866276"/>
            <a:ext cx="12131732" cy="2739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Aft>
                <a:spcPts val="600"/>
              </a:spcAft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Aft>
                <a:spcPts val="60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Aft>
                <a:spcPts val="600"/>
              </a:spcAft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Aft>
                <a:spcPts val="600"/>
              </a:spcAft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Aft>
                <a:spcPct val="0"/>
              </a:spcAft>
              <a:buFontTx/>
              <a:buNone/>
            </a:pPr>
            <a:endParaRPr lang="en-US" altLang="de-DE" sz="800" dirty="0">
              <a:solidFill>
                <a:srgbClr val="FF0000"/>
              </a:solidFill>
            </a:endParaRPr>
          </a:p>
          <a:p>
            <a:pPr marL="177800" indent="-177800">
              <a:spcAft>
                <a:spcPct val="0"/>
              </a:spcAft>
              <a:buFontTx/>
              <a:buChar char="-"/>
              <a:tabLst>
                <a:tab pos="541338" algn="l"/>
              </a:tabLst>
            </a:pPr>
            <a:r>
              <a:rPr lang="ro-RO" altLang="de-DE" sz="1800" dirty="0"/>
              <a:t>”</a:t>
            </a:r>
            <a:r>
              <a:rPr lang="ro-RO" altLang="de-DE" sz="1800" dirty="0" err="1"/>
              <a:t>Ship</a:t>
            </a:r>
            <a:r>
              <a:rPr lang="ro-RO" altLang="de-DE" sz="1800" dirty="0"/>
              <a:t> </a:t>
            </a:r>
            <a:r>
              <a:rPr lang="ro-RO" altLang="de-DE" sz="1800" dirty="0" err="1"/>
              <a:t>handling</a:t>
            </a:r>
            <a:r>
              <a:rPr lang="ro-RO" altLang="de-DE" sz="1800" dirty="0"/>
              <a:t> </a:t>
            </a:r>
            <a:r>
              <a:rPr lang="ro-RO" altLang="de-DE" sz="1800" dirty="0" err="1"/>
              <a:t>and</a:t>
            </a:r>
            <a:r>
              <a:rPr lang="ro-RO" altLang="de-DE" sz="1800" dirty="0"/>
              <a:t> </a:t>
            </a:r>
            <a:r>
              <a:rPr lang="ro-RO" altLang="de-DE" sz="1800" dirty="0" err="1"/>
              <a:t>Safety</a:t>
            </a:r>
            <a:r>
              <a:rPr lang="ro-RO" altLang="de-DE" sz="1800" dirty="0"/>
              <a:t> of </a:t>
            </a:r>
            <a:r>
              <a:rPr lang="ro-RO" altLang="de-DE" sz="1800" dirty="0" err="1"/>
              <a:t>Navigation</a:t>
            </a:r>
            <a:r>
              <a:rPr lang="ro-RO" altLang="de-DE" sz="1800" dirty="0"/>
              <a:t>” – NVNA (13th-17th of May);</a:t>
            </a:r>
          </a:p>
          <a:p>
            <a:pPr marL="177800" indent="-177800">
              <a:spcAft>
                <a:spcPct val="0"/>
              </a:spcAft>
              <a:buFontTx/>
              <a:buChar char="-"/>
              <a:tabLst>
                <a:tab pos="541338" algn="l"/>
              </a:tabLst>
            </a:pPr>
            <a:r>
              <a:rPr lang="ro-RO" altLang="de-DE" sz="1800" dirty="0"/>
              <a:t>”</a:t>
            </a:r>
            <a:r>
              <a:rPr lang="ro-RO" altLang="de-DE" sz="1800" dirty="0" err="1"/>
              <a:t>Navy</a:t>
            </a:r>
            <a:r>
              <a:rPr lang="ro-RO" altLang="de-DE" sz="1800" dirty="0"/>
              <a:t> </a:t>
            </a:r>
            <a:r>
              <a:rPr lang="ro-RO" altLang="de-DE" sz="1800" dirty="0" err="1"/>
              <a:t>Tactics</a:t>
            </a:r>
            <a:r>
              <a:rPr lang="ro-RO" altLang="de-DE" sz="1800" dirty="0"/>
              <a:t> </a:t>
            </a:r>
            <a:r>
              <a:rPr lang="ro-RO" altLang="de-DE" sz="1800" dirty="0" err="1"/>
              <a:t>Warefare</a:t>
            </a:r>
            <a:r>
              <a:rPr lang="ro-RO" altLang="de-DE" sz="1800" dirty="0"/>
              <a:t> on Simulator” – RNA (Romania, 22-26th of April 2024) - </a:t>
            </a:r>
            <a:r>
              <a:rPr lang="ro-RO" altLang="de-DE" sz="1800" i="1" dirty="0" err="1"/>
              <a:t>Blended</a:t>
            </a:r>
            <a:r>
              <a:rPr lang="ro-RO" altLang="de-DE" sz="1800" i="1" dirty="0"/>
              <a:t> Intensive Program</a:t>
            </a:r>
            <a:r>
              <a:rPr lang="ro-RO" altLang="de-DE" sz="1800" dirty="0"/>
              <a:t>;</a:t>
            </a:r>
          </a:p>
          <a:p>
            <a:pPr marL="177800" indent="-177800">
              <a:spcAft>
                <a:spcPct val="0"/>
              </a:spcAft>
              <a:buFontTx/>
              <a:buChar char="-"/>
              <a:tabLst>
                <a:tab pos="541338" algn="l"/>
              </a:tabLst>
            </a:pPr>
            <a:r>
              <a:rPr lang="ro-RO" altLang="de-DE" sz="1800" dirty="0"/>
              <a:t>”Maritime </a:t>
            </a:r>
            <a:r>
              <a:rPr lang="ro-RO" altLang="de-DE" sz="1800" dirty="0" err="1"/>
              <a:t>Security</a:t>
            </a:r>
            <a:r>
              <a:rPr lang="ro-RO" altLang="de-DE" sz="1800" dirty="0"/>
              <a:t>” </a:t>
            </a:r>
            <a:r>
              <a:rPr lang="ro-RO" altLang="de-DE" sz="1800" dirty="0" err="1"/>
              <a:t>common</a:t>
            </a:r>
            <a:r>
              <a:rPr lang="ro-RO" altLang="de-DE" sz="1800" dirty="0"/>
              <a:t> module – HNA (Piraeus, 1st-5th of April 2024);</a:t>
            </a:r>
          </a:p>
          <a:p>
            <a:pPr marL="177800" indent="-177800">
              <a:spcAft>
                <a:spcPct val="0"/>
              </a:spcAft>
              <a:buFontTx/>
              <a:buChar char="-"/>
              <a:tabLst>
                <a:tab pos="541338" algn="l"/>
              </a:tabLst>
            </a:pPr>
            <a:r>
              <a:rPr lang="ro-RO" altLang="de-DE" sz="1800" dirty="0"/>
              <a:t>”International Training </a:t>
            </a:r>
            <a:r>
              <a:rPr lang="ro-RO" altLang="de-DE" sz="1800" dirty="0" err="1"/>
              <a:t>Week</a:t>
            </a:r>
            <a:r>
              <a:rPr lang="ro-RO" altLang="de-DE" sz="1800" dirty="0"/>
              <a:t>” – SNA (Spain, 4th-9th </a:t>
            </a:r>
            <a:r>
              <a:rPr lang="ro-RO" altLang="de-DE" sz="1800" dirty="0" err="1"/>
              <a:t>March</a:t>
            </a:r>
            <a:r>
              <a:rPr lang="ro-RO" altLang="de-DE" sz="1800" dirty="0"/>
              <a:t> 2024);</a:t>
            </a:r>
          </a:p>
          <a:p>
            <a:pPr marL="177800" indent="-177800">
              <a:spcAft>
                <a:spcPct val="0"/>
              </a:spcAft>
              <a:buFontTx/>
              <a:buChar char="-"/>
              <a:tabLst>
                <a:tab pos="541338" algn="l"/>
              </a:tabLst>
            </a:pPr>
            <a:r>
              <a:rPr lang="ro-RO" altLang="de-DE" sz="1800" dirty="0"/>
              <a:t>”</a:t>
            </a:r>
            <a:r>
              <a:rPr lang="ro-RO" altLang="de-DE" sz="1800" dirty="0" err="1"/>
              <a:t>Seamanship</a:t>
            </a:r>
            <a:r>
              <a:rPr lang="ro-RO" altLang="de-DE" sz="1800" dirty="0"/>
              <a:t> Training </a:t>
            </a:r>
            <a:r>
              <a:rPr lang="ro-RO" altLang="de-DE" sz="1800" dirty="0" err="1"/>
              <a:t>Week</a:t>
            </a:r>
            <a:r>
              <a:rPr lang="ro-RO" altLang="de-DE" sz="1800" dirty="0"/>
              <a:t>” – RNA (Romania, 24th-28th of June 2024);</a:t>
            </a:r>
          </a:p>
          <a:p>
            <a:pPr marL="177800" indent="-177800">
              <a:spcAft>
                <a:spcPct val="0"/>
              </a:spcAft>
              <a:buFontTx/>
              <a:buChar char="-"/>
              <a:tabLst>
                <a:tab pos="541338" algn="l"/>
              </a:tabLst>
            </a:pPr>
            <a:r>
              <a:rPr lang="ro-RO" altLang="de-DE" sz="1800" dirty="0"/>
              <a:t>”</a:t>
            </a:r>
            <a:r>
              <a:rPr lang="ro-RO" altLang="de-DE" sz="1800" dirty="0" err="1"/>
              <a:t>Integrated</a:t>
            </a:r>
            <a:r>
              <a:rPr lang="ro-RO" altLang="de-DE" sz="1800" dirty="0"/>
              <a:t> </a:t>
            </a:r>
            <a:r>
              <a:rPr lang="ro-RO" altLang="de-DE" sz="1800" dirty="0" err="1"/>
              <a:t>Ship</a:t>
            </a:r>
            <a:r>
              <a:rPr lang="ro-RO" altLang="de-DE" sz="1800" dirty="0"/>
              <a:t> </a:t>
            </a:r>
            <a:r>
              <a:rPr lang="ro-RO" altLang="de-DE" sz="1800" dirty="0" err="1"/>
              <a:t>handling</a:t>
            </a:r>
            <a:r>
              <a:rPr lang="ro-RO" altLang="de-DE" sz="1800" dirty="0"/>
              <a:t>/</a:t>
            </a:r>
            <a:r>
              <a:rPr lang="ro-RO" altLang="de-DE" sz="1800" dirty="0" err="1"/>
              <a:t>Engine</a:t>
            </a:r>
            <a:r>
              <a:rPr lang="ro-RO" altLang="de-DE" sz="1800" dirty="0"/>
              <a:t> room training on simulator” – RNA (Romania, </a:t>
            </a:r>
            <a:r>
              <a:rPr lang="ro-RO" altLang="de-DE" sz="1800" dirty="0" err="1"/>
              <a:t>October</a:t>
            </a:r>
            <a:r>
              <a:rPr lang="ro-RO" altLang="de-DE" sz="1800" dirty="0"/>
              <a:t> 2024) - </a:t>
            </a:r>
            <a:r>
              <a:rPr lang="ro-RO" altLang="de-DE" sz="1800" i="1" dirty="0" err="1"/>
              <a:t>Blended</a:t>
            </a:r>
            <a:r>
              <a:rPr lang="ro-RO" altLang="de-DE" sz="1800" i="1" dirty="0"/>
              <a:t> Intensive Program</a:t>
            </a:r>
            <a:r>
              <a:rPr lang="ro-RO" altLang="de-DE" sz="1800" dirty="0"/>
              <a:t>;</a:t>
            </a:r>
          </a:p>
          <a:p>
            <a:pPr marL="177800" indent="-177800">
              <a:spcAft>
                <a:spcPct val="0"/>
              </a:spcAft>
              <a:buFontTx/>
              <a:buChar char="-"/>
              <a:tabLst>
                <a:tab pos="541338" algn="l"/>
              </a:tabLst>
            </a:pPr>
            <a:r>
              <a:rPr lang="ro-RO" altLang="de-DE" sz="1800" dirty="0"/>
              <a:t>”</a:t>
            </a:r>
            <a:r>
              <a:rPr lang="ro-RO" altLang="de-DE" sz="1800" dirty="0" err="1"/>
              <a:t>Seamanship</a:t>
            </a:r>
            <a:r>
              <a:rPr lang="ro-RO" altLang="de-DE" sz="1800" dirty="0"/>
              <a:t> Training </a:t>
            </a:r>
            <a:r>
              <a:rPr lang="ro-RO" altLang="de-DE" sz="1800" dirty="0" err="1"/>
              <a:t>Week</a:t>
            </a:r>
            <a:r>
              <a:rPr lang="ro-RO" altLang="de-DE" sz="1800" dirty="0"/>
              <a:t>” – NVNA (Varna, June-</a:t>
            </a:r>
            <a:r>
              <a:rPr lang="ro-RO" altLang="de-DE" sz="1800" dirty="0" err="1"/>
              <a:t>July</a:t>
            </a:r>
            <a:r>
              <a:rPr lang="ro-RO" altLang="de-DE" sz="1800" dirty="0"/>
              <a:t> 2024);</a:t>
            </a:r>
          </a:p>
          <a:p>
            <a:pPr marL="177800" indent="-177800">
              <a:spcAft>
                <a:spcPct val="0"/>
              </a:spcAft>
              <a:buFontTx/>
              <a:buChar char="-"/>
              <a:tabLst>
                <a:tab pos="541338" algn="l"/>
              </a:tabLst>
            </a:pPr>
            <a:r>
              <a:rPr lang="en-GB" altLang="de-DE" sz="1800" dirty="0"/>
              <a:t>”</a:t>
            </a:r>
            <a:r>
              <a:rPr lang="ro-RO" altLang="de-DE" sz="1800" dirty="0"/>
              <a:t>Training at </a:t>
            </a:r>
            <a:r>
              <a:rPr lang="ro-RO" altLang="de-DE" sz="1800" dirty="0" err="1"/>
              <a:t>sea</a:t>
            </a:r>
            <a:r>
              <a:rPr lang="en-GB" altLang="de-DE" sz="1800" dirty="0"/>
              <a:t>” – RNA (Romania, July</a:t>
            </a:r>
            <a:r>
              <a:rPr lang="ro-RO" altLang="de-DE" sz="1800" dirty="0"/>
              <a:t>-</a:t>
            </a:r>
            <a:r>
              <a:rPr lang="ro-RO" altLang="de-DE" sz="1800" dirty="0" err="1"/>
              <a:t>September</a:t>
            </a:r>
            <a:r>
              <a:rPr lang="en-GB" altLang="de-DE" sz="1800" dirty="0"/>
              <a:t> 2024).</a:t>
            </a:r>
            <a:r>
              <a:rPr lang="ro-RO" altLang="de-DE" sz="2000" dirty="0"/>
              <a:t> </a:t>
            </a:r>
            <a:endParaRPr lang="ro-RO" altLang="de-DE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9359B0-A361-03D5-422F-D8E2244F8E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88" y="248676"/>
            <a:ext cx="808994" cy="80043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Dreptunghi: colțuri diagonale decupate 5">
            <a:extLst>
              <a:ext uri="{FF2B5EF4-FFF2-40B4-BE49-F238E27FC236}">
                <a16:creationId xmlns:a16="http://schemas.microsoft.com/office/drawing/2014/main" id="{40B1309A-F589-C327-E013-30B88BDA06D3}"/>
              </a:ext>
            </a:extLst>
          </p:cNvPr>
          <p:cNvSpPr/>
          <p:nvPr/>
        </p:nvSpPr>
        <p:spPr>
          <a:xfrm>
            <a:off x="108857" y="1316523"/>
            <a:ext cx="11160669" cy="529771"/>
          </a:xfrm>
          <a:prstGeom prst="snip2DiagRect">
            <a:avLst/>
          </a:prstGeom>
          <a:solidFill>
            <a:srgbClr val="DFE7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de-DE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Training modules/events offer for spring semester 2024:</a:t>
            </a:r>
          </a:p>
        </p:txBody>
      </p:sp>
      <p:pic>
        <p:nvPicPr>
          <p:cNvPr id="9" name="Picture 6">
            <a:extLst>
              <a:ext uri="{FF2B5EF4-FFF2-40B4-BE49-F238E27FC236}">
                <a16:creationId xmlns:a16="http://schemas.microsoft.com/office/drawing/2014/main" id="{BA552EAD-A97F-5B84-BDA0-5B0C1554A0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68" y="5005441"/>
            <a:ext cx="2432719" cy="1824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Ar putea fi o imagine cu 6 persoane, persoane în picioare şi uniformă militară">
            <a:extLst>
              <a:ext uri="{FF2B5EF4-FFF2-40B4-BE49-F238E27FC236}">
                <a16:creationId xmlns:a16="http://schemas.microsoft.com/office/drawing/2014/main" id="{FA31368D-E83C-72B6-2595-EB9337526A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198715" y="5014475"/>
            <a:ext cx="4933017" cy="184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s://www.anmb.ro/ro/files/stiri/2019/59/06.jpg">
            <a:extLst>
              <a:ext uri="{FF2B5EF4-FFF2-40B4-BE49-F238E27FC236}">
                <a16:creationId xmlns:a16="http://schemas.microsoft.com/office/drawing/2014/main" id="{3CE844A4-562E-A6F4-5536-1B4140CC62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56748" y="4991724"/>
            <a:ext cx="2340984" cy="15684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EF2CED6-5D6A-7878-5E42-81396D9579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76235" y="4998555"/>
            <a:ext cx="2317051" cy="1737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Ar putea fi o imagine cu 5 persoane şi persoane în picioare">
            <a:extLst>
              <a:ext uri="{FF2B5EF4-FFF2-40B4-BE49-F238E27FC236}">
                <a16:creationId xmlns:a16="http://schemas.microsoft.com/office/drawing/2014/main" id="{57A76837-8A60-3C51-6344-7D30A280C2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126"/>
          <a:stretch/>
        </p:blipFill>
        <p:spPr bwMode="auto">
          <a:xfrm>
            <a:off x="4740682" y="4986456"/>
            <a:ext cx="2458033" cy="184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43426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3046</TotalTime>
  <Words>1840</Words>
  <Application>Microsoft Office PowerPoint</Application>
  <PresentationFormat>Widescreen</PresentationFormat>
  <Paragraphs>113</Paragraphs>
  <Slides>13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CharterBT-Roman</vt:lpstr>
      <vt:lpstr>FreeSans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Popa Catalin</dc:creator>
  <cp:lastModifiedBy>Catalin Popa</cp:lastModifiedBy>
  <cp:revision>259</cp:revision>
  <dcterms:created xsi:type="dcterms:W3CDTF">2022-04-18T12:01:08Z</dcterms:created>
  <dcterms:modified xsi:type="dcterms:W3CDTF">2024-02-16T15:25:32Z</dcterms:modified>
</cp:coreProperties>
</file>