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4"/>
  </p:notesMasterIdLst>
  <p:sldIdLst>
    <p:sldId id="256" r:id="rId3"/>
    <p:sldId id="258" r:id="rId4"/>
    <p:sldId id="262" r:id="rId5"/>
    <p:sldId id="267" r:id="rId6"/>
    <p:sldId id="290" r:id="rId7"/>
    <p:sldId id="291" r:id="rId8"/>
    <p:sldId id="292" r:id="rId9"/>
    <p:sldId id="301" r:id="rId10"/>
    <p:sldId id="303"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7" r:id="rId25"/>
    <p:sldId id="346" r:id="rId26"/>
    <p:sldId id="348" r:id="rId27"/>
    <p:sldId id="349" r:id="rId28"/>
    <p:sldId id="350" r:id="rId29"/>
    <p:sldId id="351" r:id="rId30"/>
    <p:sldId id="352" r:id="rId31"/>
    <p:sldId id="353" r:id="rId32"/>
    <p:sldId id="367" r:id="rId33"/>
    <p:sldId id="359" r:id="rId34"/>
    <p:sldId id="369" r:id="rId35"/>
    <p:sldId id="370" r:id="rId36"/>
    <p:sldId id="371" r:id="rId37"/>
    <p:sldId id="368" r:id="rId38"/>
    <p:sldId id="373" r:id="rId39"/>
    <p:sldId id="375" r:id="rId40"/>
    <p:sldId id="376" r:id="rId41"/>
    <p:sldId id="377" r:id="rId42"/>
    <p:sldId id="372" r:id="rId43"/>
    <p:sldId id="360" r:id="rId44"/>
    <p:sldId id="361" r:id="rId45"/>
    <p:sldId id="362" r:id="rId46"/>
    <p:sldId id="363" r:id="rId47"/>
    <p:sldId id="364" r:id="rId48"/>
    <p:sldId id="365" r:id="rId49"/>
    <p:sldId id="366" r:id="rId50"/>
    <p:sldId id="281" r:id="rId51"/>
    <p:sldId id="278" r:id="rId52"/>
    <p:sldId id="378"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77" d="100"/>
          <a:sy n="77" d="100"/>
        </p:scale>
        <p:origin x="161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EC329-847F-6B40-BF90-366B33A0C126}"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n-GB"/>
        </a:p>
      </dgm:t>
    </dgm:pt>
    <dgm:pt modelId="{0D870285-A41C-8744-83BE-72AA9041B4A5}">
      <dgm:prSet/>
      <dgm:spPr/>
      <dgm:t>
        <a:bodyPr/>
        <a:lstStyle/>
        <a:p>
          <a:r>
            <a:rPr lang="en-US" b="1" dirty="0"/>
            <a:t>Case studies</a:t>
          </a:r>
          <a:r>
            <a:rPr lang="en-US" dirty="0"/>
            <a:t> on supply chain and inventory issues aboard ships</a:t>
          </a:r>
          <a:endParaRPr lang="en-GR" dirty="0"/>
        </a:p>
      </dgm:t>
    </dgm:pt>
    <dgm:pt modelId="{3DD12CC4-0F40-ED4D-ACB6-7D44956E349A}" type="parTrans" cxnId="{F6C69086-5FFD-2D4B-84CF-485D6456CBFE}">
      <dgm:prSet/>
      <dgm:spPr/>
      <dgm:t>
        <a:bodyPr/>
        <a:lstStyle/>
        <a:p>
          <a:endParaRPr lang="en-GB"/>
        </a:p>
      </dgm:t>
    </dgm:pt>
    <dgm:pt modelId="{CDD01A50-F32C-7545-8FC3-7A625021673B}" type="sibTrans" cxnId="{F6C69086-5FFD-2D4B-84CF-485D6456CBFE}">
      <dgm:prSet/>
      <dgm:spPr/>
      <dgm:t>
        <a:bodyPr/>
        <a:lstStyle/>
        <a:p>
          <a:endParaRPr lang="en-GB"/>
        </a:p>
      </dgm:t>
    </dgm:pt>
    <dgm:pt modelId="{9D5E90CA-4D08-4DB6-BF03-4D5E331415DB}">
      <dgm:prSet/>
      <dgm:spPr/>
      <dgm:t>
        <a:bodyPr/>
        <a:lstStyle/>
        <a:p>
          <a:pPr>
            <a:buNone/>
          </a:pPr>
          <a:r>
            <a:rPr lang="en-US" b="1"/>
            <a:t>Role-playing</a:t>
          </a:r>
          <a:r>
            <a:rPr lang="en-US"/>
            <a:t> exercises for procurement and budgeting scenarios</a:t>
          </a:r>
        </a:p>
      </dgm:t>
    </dgm:pt>
    <dgm:pt modelId="{652A989E-C532-4348-8528-5B0F6F8EC67B}" type="parTrans" cxnId="{3245F8E0-406C-4C46-90E8-62B0B6C50612}">
      <dgm:prSet/>
      <dgm:spPr/>
      <dgm:t>
        <a:bodyPr/>
        <a:lstStyle/>
        <a:p>
          <a:endParaRPr lang="en-US"/>
        </a:p>
      </dgm:t>
    </dgm:pt>
    <dgm:pt modelId="{6B96FBBA-84A4-4A80-9420-323E21FECA05}" type="sibTrans" cxnId="{3245F8E0-406C-4C46-90E8-62B0B6C50612}">
      <dgm:prSet/>
      <dgm:spPr/>
      <dgm:t>
        <a:bodyPr/>
        <a:lstStyle/>
        <a:p>
          <a:endParaRPr lang="en-US"/>
        </a:p>
      </dgm:t>
    </dgm:pt>
    <dgm:pt modelId="{3405F4E0-CB13-48A5-9E9A-BD383856AE6C}">
      <dgm:prSet/>
      <dgm:spPr/>
      <dgm:t>
        <a:bodyPr/>
        <a:lstStyle/>
        <a:p>
          <a:pPr>
            <a:buNone/>
          </a:pPr>
          <a:r>
            <a:rPr lang="en-US" b="1"/>
            <a:t>Simulations</a:t>
          </a:r>
          <a:r>
            <a:rPr lang="en-US"/>
            <a:t> of victualling planning and emergency rationing</a:t>
          </a:r>
        </a:p>
      </dgm:t>
    </dgm:pt>
    <dgm:pt modelId="{E79AE8DB-6951-4C0D-B2E6-1D085792DB1C}" type="parTrans" cxnId="{FB7710CC-460B-455F-AE8D-BC8F5857D5BC}">
      <dgm:prSet/>
      <dgm:spPr/>
      <dgm:t>
        <a:bodyPr/>
        <a:lstStyle/>
        <a:p>
          <a:endParaRPr lang="en-US"/>
        </a:p>
      </dgm:t>
    </dgm:pt>
    <dgm:pt modelId="{46FB7B50-A551-4691-93A4-6CD89787DC73}" type="sibTrans" cxnId="{FB7710CC-460B-455F-AE8D-BC8F5857D5BC}">
      <dgm:prSet/>
      <dgm:spPr/>
      <dgm:t>
        <a:bodyPr/>
        <a:lstStyle/>
        <a:p>
          <a:endParaRPr lang="en-US"/>
        </a:p>
      </dgm:t>
    </dgm:pt>
    <dgm:pt modelId="{33EEAC8F-23C5-48C6-B7E2-25149DE1BEB0}">
      <dgm:prSet/>
      <dgm:spPr/>
      <dgm:t>
        <a:bodyPr/>
        <a:lstStyle/>
        <a:p>
          <a:pPr>
            <a:buNone/>
          </a:pPr>
          <a:r>
            <a:rPr lang="en-US" b="1"/>
            <a:t>Hands-on practice</a:t>
          </a:r>
          <a:r>
            <a:rPr lang="en-US"/>
            <a:t> with inventory management systems or software</a:t>
          </a:r>
        </a:p>
      </dgm:t>
    </dgm:pt>
    <dgm:pt modelId="{61D7C530-86DC-414D-AC93-8758C2AE506F}" type="parTrans" cxnId="{D004F09E-3224-4C41-A0C8-BA46153ED3D6}">
      <dgm:prSet/>
      <dgm:spPr/>
      <dgm:t>
        <a:bodyPr/>
        <a:lstStyle/>
        <a:p>
          <a:endParaRPr lang="en-US"/>
        </a:p>
      </dgm:t>
    </dgm:pt>
    <dgm:pt modelId="{F9D88252-4E62-4031-87F3-A052B3CD8475}" type="sibTrans" cxnId="{D004F09E-3224-4C41-A0C8-BA46153ED3D6}">
      <dgm:prSet/>
      <dgm:spPr/>
      <dgm:t>
        <a:bodyPr/>
        <a:lstStyle/>
        <a:p>
          <a:endParaRPr lang="en-US"/>
        </a:p>
      </dgm:t>
    </dgm:pt>
    <dgm:pt modelId="{19FB1E6B-CFD3-47AB-ADC7-DB20CE358ADA}">
      <dgm:prSet/>
      <dgm:spPr/>
      <dgm:t>
        <a:bodyPr/>
        <a:lstStyle/>
        <a:p>
          <a:pPr>
            <a:buNone/>
          </a:pPr>
          <a:r>
            <a:rPr lang="en-US" b="1"/>
            <a:t>Group discussions</a:t>
          </a:r>
          <a:r>
            <a:rPr lang="en-US"/>
            <a:t> on international food regulations and cultural dietary needs</a:t>
          </a:r>
        </a:p>
      </dgm:t>
    </dgm:pt>
    <dgm:pt modelId="{370AE835-5D85-43D8-82F3-285FE1304C82}" type="parTrans" cxnId="{941AC605-7544-445A-93C8-6ADEFB1FCD7A}">
      <dgm:prSet/>
      <dgm:spPr/>
      <dgm:t>
        <a:bodyPr/>
        <a:lstStyle/>
        <a:p>
          <a:endParaRPr lang="en-US"/>
        </a:p>
      </dgm:t>
    </dgm:pt>
    <dgm:pt modelId="{8A2658EE-CA65-4AC2-BFAA-F0DD82B45E33}" type="sibTrans" cxnId="{941AC605-7544-445A-93C8-6ADEFB1FCD7A}">
      <dgm:prSet/>
      <dgm:spPr/>
      <dgm:t>
        <a:bodyPr/>
        <a:lstStyle/>
        <a:p>
          <a:endParaRPr lang="en-US"/>
        </a:p>
      </dgm:t>
    </dgm:pt>
    <dgm:pt modelId="{E8CBA36E-6802-4830-8FD8-3013CCC3150D}">
      <dgm:prSet/>
      <dgm:spPr/>
      <dgm:t>
        <a:bodyPr/>
        <a:lstStyle/>
        <a:p>
          <a:pPr>
            <a:buNone/>
          </a:pPr>
          <a:r>
            <a:rPr lang="en-US" b="1"/>
            <a:t>Workshops</a:t>
          </a:r>
          <a:r>
            <a:rPr lang="en-US"/>
            <a:t> on menu planning and nutritional requirements at sea</a:t>
          </a:r>
        </a:p>
      </dgm:t>
    </dgm:pt>
    <dgm:pt modelId="{3B895137-A48C-4672-B5B8-78284A8158EF}" type="parTrans" cxnId="{6BE4A5F4-F769-4184-880E-D03AC969145D}">
      <dgm:prSet/>
      <dgm:spPr/>
      <dgm:t>
        <a:bodyPr/>
        <a:lstStyle/>
        <a:p>
          <a:endParaRPr lang="en-US"/>
        </a:p>
      </dgm:t>
    </dgm:pt>
    <dgm:pt modelId="{F03AE26B-59B8-45FB-9C66-0E78E8AE2B97}" type="sibTrans" cxnId="{6BE4A5F4-F769-4184-880E-D03AC969145D}">
      <dgm:prSet/>
      <dgm:spPr/>
      <dgm:t>
        <a:bodyPr/>
        <a:lstStyle/>
        <a:p>
          <a:endParaRPr lang="en-US"/>
        </a:p>
      </dgm:t>
    </dgm:pt>
    <dgm:pt modelId="{45277557-64F5-4C0D-ACBD-FCAD53294A94}">
      <dgm:prSet/>
      <dgm:spPr/>
      <dgm:t>
        <a:bodyPr/>
        <a:lstStyle/>
        <a:p>
          <a:pPr>
            <a:buNone/>
          </a:pPr>
          <a:r>
            <a:rPr lang="en-US" b="1"/>
            <a:t>Field visits</a:t>
          </a:r>
          <a:r>
            <a:rPr lang="en-US"/>
            <a:t> to ship chandlers or supply depots</a:t>
          </a:r>
        </a:p>
      </dgm:t>
    </dgm:pt>
    <dgm:pt modelId="{70032ACE-5BFD-4A20-B05B-3653ABBD0B36}" type="parTrans" cxnId="{591A58AB-286E-434B-A447-BE456956843C}">
      <dgm:prSet/>
      <dgm:spPr/>
      <dgm:t>
        <a:bodyPr/>
        <a:lstStyle/>
        <a:p>
          <a:endParaRPr lang="en-US"/>
        </a:p>
      </dgm:t>
    </dgm:pt>
    <dgm:pt modelId="{231CD038-B475-4B90-AAF7-12099AAC68E0}" type="sibTrans" cxnId="{591A58AB-286E-434B-A447-BE456956843C}">
      <dgm:prSet/>
      <dgm:spPr/>
      <dgm:t>
        <a:bodyPr/>
        <a:lstStyle/>
        <a:p>
          <a:endParaRPr lang="en-US"/>
        </a:p>
      </dgm:t>
    </dgm:pt>
    <dgm:pt modelId="{AFB59009-835F-490A-A79C-E33C436391A4}">
      <dgm:prSet/>
      <dgm:spPr/>
      <dgm:t>
        <a:bodyPr/>
        <a:lstStyle/>
        <a:p>
          <a:r>
            <a:rPr lang="en-US" b="1"/>
            <a:t>Presentations</a:t>
          </a:r>
          <a:r>
            <a:rPr lang="en-US"/>
            <a:t> on cost-effective provisioning strategies</a:t>
          </a:r>
        </a:p>
      </dgm:t>
    </dgm:pt>
    <dgm:pt modelId="{9C90C803-C06A-4135-822F-1C19F773CC14}" type="parTrans" cxnId="{0ABE75EA-5B49-4A1D-B4E4-F62A066DDA35}">
      <dgm:prSet/>
      <dgm:spPr/>
      <dgm:t>
        <a:bodyPr/>
        <a:lstStyle/>
        <a:p>
          <a:endParaRPr lang="en-US"/>
        </a:p>
      </dgm:t>
    </dgm:pt>
    <dgm:pt modelId="{B4A65FCA-5A80-479C-9275-1448D210C44F}" type="sibTrans" cxnId="{0ABE75EA-5B49-4A1D-B4E4-F62A066DDA35}">
      <dgm:prSet/>
      <dgm:spPr/>
      <dgm:t>
        <a:bodyPr/>
        <a:lstStyle/>
        <a:p>
          <a:endParaRPr lang="en-US"/>
        </a:p>
      </dgm:t>
    </dgm:pt>
    <dgm:pt modelId="{9004156F-9FCF-8544-B875-C83BF4621EBB}" type="pres">
      <dgm:prSet presAssocID="{0A7EC329-847F-6B40-BF90-366B33A0C126}" presName="linear" presStyleCnt="0">
        <dgm:presLayoutVars>
          <dgm:animLvl val="lvl"/>
          <dgm:resizeHandles val="exact"/>
        </dgm:presLayoutVars>
      </dgm:prSet>
      <dgm:spPr/>
    </dgm:pt>
    <dgm:pt modelId="{7AB2CBA8-4C3F-9842-91B5-3305394ECD34}" type="pres">
      <dgm:prSet presAssocID="{0D870285-A41C-8744-83BE-72AA9041B4A5}" presName="parentText" presStyleLbl="node1" presStyleIdx="0" presStyleCnt="8">
        <dgm:presLayoutVars>
          <dgm:chMax val="0"/>
          <dgm:bulletEnabled val="1"/>
        </dgm:presLayoutVars>
      </dgm:prSet>
      <dgm:spPr/>
    </dgm:pt>
    <dgm:pt modelId="{91A8BDD2-8CC1-A147-8107-FA3D92389F9C}" type="pres">
      <dgm:prSet presAssocID="{CDD01A50-F32C-7545-8FC3-7A625021673B}" presName="spacer" presStyleCnt="0"/>
      <dgm:spPr/>
    </dgm:pt>
    <dgm:pt modelId="{6BA0FA44-7FA2-41CB-A050-A0FF0E732B6B}" type="pres">
      <dgm:prSet presAssocID="{9D5E90CA-4D08-4DB6-BF03-4D5E331415DB}" presName="parentText" presStyleLbl="node1" presStyleIdx="1" presStyleCnt="8">
        <dgm:presLayoutVars>
          <dgm:chMax val="0"/>
          <dgm:bulletEnabled val="1"/>
        </dgm:presLayoutVars>
      </dgm:prSet>
      <dgm:spPr/>
    </dgm:pt>
    <dgm:pt modelId="{B3A947A1-5087-4422-A575-F66C1AC65574}" type="pres">
      <dgm:prSet presAssocID="{6B96FBBA-84A4-4A80-9420-323E21FECA05}" presName="spacer" presStyleCnt="0"/>
      <dgm:spPr/>
    </dgm:pt>
    <dgm:pt modelId="{B2F487D8-573D-4A9F-A606-AD6FCED3336E}" type="pres">
      <dgm:prSet presAssocID="{3405F4E0-CB13-48A5-9E9A-BD383856AE6C}" presName="parentText" presStyleLbl="node1" presStyleIdx="2" presStyleCnt="8">
        <dgm:presLayoutVars>
          <dgm:chMax val="0"/>
          <dgm:bulletEnabled val="1"/>
        </dgm:presLayoutVars>
      </dgm:prSet>
      <dgm:spPr/>
    </dgm:pt>
    <dgm:pt modelId="{24435346-F1D5-4D46-A444-20BDD2B25106}" type="pres">
      <dgm:prSet presAssocID="{46FB7B50-A551-4691-93A4-6CD89787DC73}" presName="spacer" presStyleCnt="0"/>
      <dgm:spPr/>
    </dgm:pt>
    <dgm:pt modelId="{0EB9FE32-B26C-4B9E-9FD6-863D6ADA9571}" type="pres">
      <dgm:prSet presAssocID="{33EEAC8F-23C5-48C6-B7E2-25149DE1BEB0}" presName="parentText" presStyleLbl="node1" presStyleIdx="3" presStyleCnt="8">
        <dgm:presLayoutVars>
          <dgm:chMax val="0"/>
          <dgm:bulletEnabled val="1"/>
        </dgm:presLayoutVars>
      </dgm:prSet>
      <dgm:spPr/>
    </dgm:pt>
    <dgm:pt modelId="{01122644-890C-4360-BFCD-8B42AFC568B6}" type="pres">
      <dgm:prSet presAssocID="{F9D88252-4E62-4031-87F3-A052B3CD8475}" presName="spacer" presStyleCnt="0"/>
      <dgm:spPr/>
    </dgm:pt>
    <dgm:pt modelId="{D8F5711D-F1D8-465C-800A-AAB64BE02852}" type="pres">
      <dgm:prSet presAssocID="{19FB1E6B-CFD3-47AB-ADC7-DB20CE358ADA}" presName="parentText" presStyleLbl="node1" presStyleIdx="4" presStyleCnt="8">
        <dgm:presLayoutVars>
          <dgm:chMax val="0"/>
          <dgm:bulletEnabled val="1"/>
        </dgm:presLayoutVars>
      </dgm:prSet>
      <dgm:spPr/>
    </dgm:pt>
    <dgm:pt modelId="{592B2ADC-8335-403C-BC0D-C89A0A87EA79}" type="pres">
      <dgm:prSet presAssocID="{8A2658EE-CA65-4AC2-BFAA-F0DD82B45E33}" presName="spacer" presStyleCnt="0"/>
      <dgm:spPr/>
    </dgm:pt>
    <dgm:pt modelId="{5F20A01C-7E86-4134-B290-05B74A0A0DCF}" type="pres">
      <dgm:prSet presAssocID="{E8CBA36E-6802-4830-8FD8-3013CCC3150D}" presName="parentText" presStyleLbl="node1" presStyleIdx="5" presStyleCnt="8">
        <dgm:presLayoutVars>
          <dgm:chMax val="0"/>
          <dgm:bulletEnabled val="1"/>
        </dgm:presLayoutVars>
      </dgm:prSet>
      <dgm:spPr/>
    </dgm:pt>
    <dgm:pt modelId="{0D99D56E-FB70-49CC-9F92-006F4D04F969}" type="pres">
      <dgm:prSet presAssocID="{F03AE26B-59B8-45FB-9C66-0E78E8AE2B97}" presName="spacer" presStyleCnt="0"/>
      <dgm:spPr/>
    </dgm:pt>
    <dgm:pt modelId="{F3DB4B61-B64A-40E6-8B73-1E64355C64E4}" type="pres">
      <dgm:prSet presAssocID="{45277557-64F5-4C0D-ACBD-FCAD53294A94}" presName="parentText" presStyleLbl="node1" presStyleIdx="6" presStyleCnt="8">
        <dgm:presLayoutVars>
          <dgm:chMax val="0"/>
          <dgm:bulletEnabled val="1"/>
        </dgm:presLayoutVars>
      </dgm:prSet>
      <dgm:spPr/>
    </dgm:pt>
    <dgm:pt modelId="{770BFA84-64BD-4650-9199-E8AB58D5890B}" type="pres">
      <dgm:prSet presAssocID="{231CD038-B475-4B90-AAF7-12099AAC68E0}" presName="spacer" presStyleCnt="0"/>
      <dgm:spPr/>
    </dgm:pt>
    <dgm:pt modelId="{8F93B04B-2C15-480B-9BC1-9B277B1BC858}" type="pres">
      <dgm:prSet presAssocID="{AFB59009-835F-490A-A79C-E33C436391A4}" presName="parentText" presStyleLbl="node1" presStyleIdx="7" presStyleCnt="8">
        <dgm:presLayoutVars>
          <dgm:chMax val="0"/>
          <dgm:bulletEnabled val="1"/>
        </dgm:presLayoutVars>
      </dgm:prSet>
      <dgm:spPr/>
    </dgm:pt>
  </dgm:ptLst>
  <dgm:cxnLst>
    <dgm:cxn modelId="{941AC605-7544-445A-93C8-6ADEFB1FCD7A}" srcId="{0A7EC329-847F-6B40-BF90-366B33A0C126}" destId="{19FB1E6B-CFD3-47AB-ADC7-DB20CE358ADA}" srcOrd="4" destOrd="0" parTransId="{370AE835-5D85-43D8-82F3-285FE1304C82}" sibTransId="{8A2658EE-CA65-4AC2-BFAA-F0DD82B45E33}"/>
    <dgm:cxn modelId="{E8D3CE2F-5A2B-41D7-B3D3-AA62C5B3DE44}" type="presOf" srcId="{19FB1E6B-CFD3-47AB-ADC7-DB20CE358ADA}" destId="{D8F5711D-F1D8-465C-800A-AAB64BE02852}" srcOrd="0" destOrd="0" presId="urn:microsoft.com/office/officeart/2005/8/layout/vList2"/>
    <dgm:cxn modelId="{45726648-7499-43EB-BF94-E959AC8F72A6}" type="presOf" srcId="{9D5E90CA-4D08-4DB6-BF03-4D5E331415DB}" destId="{6BA0FA44-7FA2-41CB-A050-A0FF0E732B6B}" srcOrd="0" destOrd="0" presId="urn:microsoft.com/office/officeart/2005/8/layout/vList2"/>
    <dgm:cxn modelId="{387D1E6E-A4D6-45D4-A74E-BE59DE138DC2}" type="presOf" srcId="{33EEAC8F-23C5-48C6-B7E2-25149DE1BEB0}" destId="{0EB9FE32-B26C-4B9E-9FD6-863D6ADA9571}" srcOrd="0" destOrd="0" presId="urn:microsoft.com/office/officeart/2005/8/layout/vList2"/>
    <dgm:cxn modelId="{AF77BE55-1CF0-448E-A26B-81800366570E}" type="presOf" srcId="{AFB59009-835F-490A-A79C-E33C436391A4}" destId="{8F93B04B-2C15-480B-9BC1-9B277B1BC858}" srcOrd="0" destOrd="0" presId="urn:microsoft.com/office/officeart/2005/8/layout/vList2"/>
    <dgm:cxn modelId="{F6C69086-5FFD-2D4B-84CF-485D6456CBFE}" srcId="{0A7EC329-847F-6B40-BF90-366B33A0C126}" destId="{0D870285-A41C-8744-83BE-72AA9041B4A5}" srcOrd="0" destOrd="0" parTransId="{3DD12CC4-0F40-ED4D-ACB6-7D44956E349A}" sibTransId="{CDD01A50-F32C-7545-8FC3-7A625021673B}"/>
    <dgm:cxn modelId="{807A199A-F0DD-504E-8398-971E4BF081F8}" type="presOf" srcId="{0A7EC329-847F-6B40-BF90-366B33A0C126}" destId="{9004156F-9FCF-8544-B875-C83BF4621EBB}" srcOrd="0" destOrd="0" presId="urn:microsoft.com/office/officeart/2005/8/layout/vList2"/>
    <dgm:cxn modelId="{D004F09E-3224-4C41-A0C8-BA46153ED3D6}" srcId="{0A7EC329-847F-6B40-BF90-366B33A0C126}" destId="{33EEAC8F-23C5-48C6-B7E2-25149DE1BEB0}" srcOrd="3" destOrd="0" parTransId="{61D7C530-86DC-414D-AC93-8758C2AE506F}" sibTransId="{F9D88252-4E62-4031-87F3-A052B3CD8475}"/>
    <dgm:cxn modelId="{591A58AB-286E-434B-A447-BE456956843C}" srcId="{0A7EC329-847F-6B40-BF90-366B33A0C126}" destId="{45277557-64F5-4C0D-ACBD-FCAD53294A94}" srcOrd="6" destOrd="0" parTransId="{70032ACE-5BFD-4A20-B05B-3653ABBD0B36}" sibTransId="{231CD038-B475-4B90-AAF7-12099AAC68E0}"/>
    <dgm:cxn modelId="{FB7710CC-460B-455F-AE8D-BC8F5857D5BC}" srcId="{0A7EC329-847F-6B40-BF90-366B33A0C126}" destId="{3405F4E0-CB13-48A5-9E9A-BD383856AE6C}" srcOrd="2" destOrd="0" parTransId="{E79AE8DB-6951-4C0D-B2E6-1D085792DB1C}" sibTransId="{46FB7B50-A551-4691-93A4-6CD89787DC73}"/>
    <dgm:cxn modelId="{3245F8E0-406C-4C46-90E8-62B0B6C50612}" srcId="{0A7EC329-847F-6B40-BF90-366B33A0C126}" destId="{9D5E90CA-4D08-4DB6-BF03-4D5E331415DB}" srcOrd="1" destOrd="0" parTransId="{652A989E-C532-4348-8528-5B0F6F8EC67B}" sibTransId="{6B96FBBA-84A4-4A80-9420-323E21FECA05}"/>
    <dgm:cxn modelId="{0ABE75EA-5B49-4A1D-B4E4-F62A066DDA35}" srcId="{0A7EC329-847F-6B40-BF90-366B33A0C126}" destId="{AFB59009-835F-490A-A79C-E33C436391A4}" srcOrd="7" destOrd="0" parTransId="{9C90C803-C06A-4135-822F-1C19F773CC14}" sibTransId="{B4A65FCA-5A80-479C-9275-1448D210C44F}"/>
    <dgm:cxn modelId="{220AE7EE-9FF5-46F6-AEF1-5AF6A5CC9210}" type="presOf" srcId="{3405F4E0-CB13-48A5-9E9A-BD383856AE6C}" destId="{B2F487D8-573D-4A9F-A606-AD6FCED3336E}" srcOrd="0" destOrd="0" presId="urn:microsoft.com/office/officeart/2005/8/layout/vList2"/>
    <dgm:cxn modelId="{4D2460F2-002E-45B2-8A8B-D472D560BE17}" type="presOf" srcId="{E8CBA36E-6802-4830-8FD8-3013CCC3150D}" destId="{5F20A01C-7E86-4134-B290-05B74A0A0DCF}" srcOrd="0" destOrd="0" presId="urn:microsoft.com/office/officeart/2005/8/layout/vList2"/>
    <dgm:cxn modelId="{6BE4A5F4-F769-4184-880E-D03AC969145D}" srcId="{0A7EC329-847F-6B40-BF90-366B33A0C126}" destId="{E8CBA36E-6802-4830-8FD8-3013CCC3150D}" srcOrd="5" destOrd="0" parTransId="{3B895137-A48C-4672-B5B8-78284A8158EF}" sibTransId="{F03AE26B-59B8-45FB-9C66-0E78E8AE2B97}"/>
    <dgm:cxn modelId="{4538EDF5-28AA-4D31-886E-E542378BF0C0}" type="presOf" srcId="{45277557-64F5-4C0D-ACBD-FCAD53294A94}" destId="{F3DB4B61-B64A-40E6-8B73-1E64355C64E4}" srcOrd="0" destOrd="0" presId="urn:microsoft.com/office/officeart/2005/8/layout/vList2"/>
    <dgm:cxn modelId="{CD012FF7-2E20-D845-BCBE-7AA9557A1C09}" type="presOf" srcId="{0D870285-A41C-8744-83BE-72AA9041B4A5}" destId="{7AB2CBA8-4C3F-9842-91B5-3305394ECD34}" srcOrd="0" destOrd="0" presId="urn:microsoft.com/office/officeart/2005/8/layout/vList2"/>
    <dgm:cxn modelId="{A4ECCA29-5B9F-5645-9E9B-91880818B50C}" type="presParOf" srcId="{9004156F-9FCF-8544-B875-C83BF4621EBB}" destId="{7AB2CBA8-4C3F-9842-91B5-3305394ECD34}" srcOrd="0" destOrd="0" presId="urn:microsoft.com/office/officeart/2005/8/layout/vList2"/>
    <dgm:cxn modelId="{B9D276E2-34AB-5140-B41A-8987E7C0B2D8}" type="presParOf" srcId="{9004156F-9FCF-8544-B875-C83BF4621EBB}" destId="{91A8BDD2-8CC1-A147-8107-FA3D92389F9C}" srcOrd="1" destOrd="0" presId="urn:microsoft.com/office/officeart/2005/8/layout/vList2"/>
    <dgm:cxn modelId="{AB473DD3-3135-4730-B819-F68710DE2380}" type="presParOf" srcId="{9004156F-9FCF-8544-B875-C83BF4621EBB}" destId="{6BA0FA44-7FA2-41CB-A050-A0FF0E732B6B}" srcOrd="2" destOrd="0" presId="urn:microsoft.com/office/officeart/2005/8/layout/vList2"/>
    <dgm:cxn modelId="{64C24B42-FC00-430B-954E-42E2252774E8}" type="presParOf" srcId="{9004156F-9FCF-8544-B875-C83BF4621EBB}" destId="{B3A947A1-5087-4422-A575-F66C1AC65574}" srcOrd="3" destOrd="0" presId="urn:microsoft.com/office/officeart/2005/8/layout/vList2"/>
    <dgm:cxn modelId="{BA5C3D31-89A3-4D18-B8EF-08B2E18F66AF}" type="presParOf" srcId="{9004156F-9FCF-8544-B875-C83BF4621EBB}" destId="{B2F487D8-573D-4A9F-A606-AD6FCED3336E}" srcOrd="4" destOrd="0" presId="urn:microsoft.com/office/officeart/2005/8/layout/vList2"/>
    <dgm:cxn modelId="{FF5D1A58-456A-4EB2-A02E-943EAA3D731C}" type="presParOf" srcId="{9004156F-9FCF-8544-B875-C83BF4621EBB}" destId="{24435346-F1D5-4D46-A444-20BDD2B25106}" srcOrd="5" destOrd="0" presId="urn:microsoft.com/office/officeart/2005/8/layout/vList2"/>
    <dgm:cxn modelId="{6A6AC807-6351-4F9C-A23F-A89B74AF8F53}" type="presParOf" srcId="{9004156F-9FCF-8544-B875-C83BF4621EBB}" destId="{0EB9FE32-B26C-4B9E-9FD6-863D6ADA9571}" srcOrd="6" destOrd="0" presId="urn:microsoft.com/office/officeart/2005/8/layout/vList2"/>
    <dgm:cxn modelId="{6E00EBB6-ADBD-4A51-96C6-080496C44392}" type="presParOf" srcId="{9004156F-9FCF-8544-B875-C83BF4621EBB}" destId="{01122644-890C-4360-BFCD-8B42AFC568B6}" srcOrd="7" destOrd="0" presId="urn:microsoft.com/office/officeart/2005/8/layout/vList2"/>
    <dgm:cxn modelId="{4143EA53-8C28-46E9-877F-F9E4BA99C9C5}" type="presParOf" srcId="{9004156F-9FCF-8544-B875-C83BF4621EBB}" destId="{D8F5711D-F1D8-465C-800A-AAB64BE02852}" srcOrd="8" destOrd="0" presId="urn:microsoft.com/office/officeart/2005/8/layout/vList2"/>
    <dgm:cxn modelId="{ED9B5D42-6AE9-491B-872C-AE5E56F29B61}" type="presParOf" srcId="{9004156F-9FCF-8544-B875-C83BF4621EBB}" destId="{592B2ADC-8335-403C-BC0D-C89A0A87EA79}" srcOrd="9" destOrd="0" presId="urn:microsoft.com/office/officeart/2005/8/layout/vList2"/>
    <dgm:cxn modelId="{E505A54B-C247-45F7-8660-3CCFE793576A}" type="presParOf" srcId="{9004156F-9FCF-8544-B875-C83BF4621EBB}" destId="{5F20A01C-7E86-4134-B290-05B74A0A0DCF}" srcOrd="10" destOrd="0" presId="urn:microsoft.com/office/officeart/2005/8/layout/vList2"/>
    <dgm:cxn modelId="{AA45AF9F-ED58-4BAB-BC11-5758C25E25C8}" type="presParOf" srcId="{9004156F-9FCF-8544-B875-C83BF4621EBB}" destId="{0D99D56E-FB70-49CC-9F92-006F4D04F969}" srcOrd="11" destOrd="0" presId="urn:microsoft.com/office/officeart/2005/8/layout/vList2"/>
    <dgm:cxn modelId="{78938BDF-1200-4D8F-B655-D26FE7B9D403}" type="presParOf" srcId="{9004156F-9FCF-8544-B875-C83BF4621EBB}" destId="{F3DB4B61-B64A-40E6-8B73-1E64355C64E4}" srcOrd="12" destOrd="0" presId="urn:microsoft.com/office/officeart/2005/8/layout/vList2"/>
    <dgm:cxn modelId="{5E66EA31-E1DD-4806-8A7B-541747789448}" type="presParOf" srcId="{9004156F-9FCF-8544-B875-C83BF4621EBB}" destId="{770BFA84-64BD-4650-9199-E8AB58D5890B}" srcOrd="13" destOrd="0" presId="urn:microsoft.com/office/officeart/2005/8/layout/vList2"/>
    <dgm:cxn modelId="{902B76D1-A69D-4FBD-825C-B39F2ED57DA3}" type="presParOf" srcId="{9004156F-9FCF-8544-B875-C83BF4621EBB}" destId="{8F93B04B-2C15-480B-9BC1-9B277B1BC85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2CBA8-4C3F-9842-91B5-3305394ECD34}">
      <dsp:nvSpPr>
        <dsp:cNvPr id="0" name=""/>
        <dsp:cNvSpPr/>
      </dsp:nvSpPr>
      <dsp:spPr>
        <a:xfrm>
          <a:off x="0" y="179157"/>
          <a:ext cx="2228684" cy="347490"/>
        </a:xfrm>
        <a:prstGeom prst="roundRect">
          <a:avLst/>
        </a:prstGeom>
        <a:gradFill rotWithShape="0">
          <a:gsLst>
            <a:gs pos="0">
              <a:schemeClr val="accent3">
                <a:hueOff val="0"/>
                <a:satOff val="0"/>
                <a:lumOff val="0"/>
                <a:alphaOff val="0"/>
                <a:tint val="80000"/>
                <a:satMod val="107000"/>
                <a:lumMod val="103000"/>
              </a:schemeClr>
            </a:gs>
            <a:gs pos="100000">
              <a:schemeClr val="accent3">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dirty="0"/>
            <a:t>Case studies</a:t>
          </a:r>
          <a:r>
            <a:rPr lang="en-US" sz="900" kern="1200" dirty="0"/>
            <a:t> on supply chain and inventory issues aboard ships</a:t>
          </a:r>
          <a:endParaRPr lang="en-GR" sz="900" kern="1200" dirty="0"/>
        </a:p>
      </dsp:txBody>
      <dsp:txXfrm>
        <a:off x="16963" y="196120"/>
        <a:ext cx="2194758" cy="313564"/>
      </dsp:txXfrm>
    </dsp:sp>
    <dsp:sp modelId="{6BA0FA44-7FA2-41CB-A050-A0FF0E732B6B}">
      <dsp:nvSpPr>
        <dsp:cNvPr id="0" name=""/>
        <dsp:cNvSpPr/>
      </dsp:nvSpPr>
      <dsp:spPr>
        <a:xfrm>
          <a:off x="0" y="552567"/>
          <a:ext cx="2228684" cy="347490"/>
        </a:xfrm>
        <a:prstGeom prst="roundRect">
          <a:avLst/>
        </a:prstGeom>
        <a:gradFill rotWithShape="0">
          <a:gsLst>
            <a:gs pos="0">
              <a:schemeClr val="accent3">
                <a:hueOff val="444080"/>
                <a:satOff val="-6570"/>
                <a:lumOff val="1233"/>
                <a:alphaOff val="0"/>
                <a:tint val="80000"/>
                <a:satMod val="107000"/>
                <a:lumMod val="103000"/>
              </a:schemeClr>
            </a:gs>
            <a:gs pos="100000">
              <a:schemeClr val="accent3">
                <a:hueOff val="444080"/>
                <a:satOff val="-6570"/>
                <a:lumOff val="1233"/>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t>Role-playing</a:t>
          </a:r>
          <a:r>
            <a:rPr lang="en-US" sz="900" kern="1200"/>
            <a:t> exercises for procurement and budgeting scenarios</a:t>
          </a:r>
        </a:p>
      </dsp:txBody>
      <dsp:txXfrm>
        <a:off x="16963" y="569530"/>
        <a:ext cx="2194758" cy="313564"/>
      </dsp:txXfrm>
    </dsp:sp>
    <dsp:sp modelId="{B2F487D8-573D-4A9F-A606-AD6FCED3336E}">
      <dsp:nvSpPr>
        <dsp:cNvPr id="0" name=""/>
        <dsp:cNvSpPr/>
      </dsp:nvSpPr>
      <dsp:spPr>
        <a:xfrm>
          <a:off x="0" y="925977"/>
          <a:ext cx="2228684" cy="347490"/>
        </a:xfrm>
        <a:prstGeom prst="roundRect">
          <a:avLst/>
        </a:prstGeom>
        <a:gradFill rotWithShape="0">
          <a:gsLst>
            <a:gs pos="0">
              <a:schemeClr val="accent3">
                <a:hueOff val="888159"/>
                <a:satOff val="-13139"/>
                <a:lumOff val="2465"/>
                <a:alphaOff val="0"/>
                <a:tint val="80000"/>
                <a:satMod val="107000"/>
                <a:lumMod val="103000"/>
              </a:schemeClr>
            </a:gs>
            <a:gs pos="100000">
              <a:schemeClr val="accent3">
                <a:hueOff val="888159"/>
                <a:satOff val="-13139"/>
                <a:lumOff val="2465"/>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t>Simulations</a:t>
          </a:r>
          <a:r>
            <a:rPr lang="en-US" sz="900" kern="1200"/>
            <a:t> of victualling planning and emergency rationing</a:t>
          </a:r>
        </a:p>
      </dsp:txBody>
      <dsp:txXfrm>
        <a:off x="16963" y="942940"/>
        <a:ext cx="2194758" cy="313564"/>
      </dsp:txXfrm>
    </dsp:sp>
    <dsp:sp modelId="{0EB9FE32-B26C-4B9E-9FD6-863D6ADA9571}">
      <dsp:nvSpPr>
        <dsp:cNvPr id="0" name=""/>
        <dsp:cNvSpPr/>
      </dsp:nvSpPr>
      <dsp:spPr>
        <a:xfrm>
          <a:off x="0" y="1299387"/>
          <a:ext cx="2228684" cy="347490"/>
        </a:xfrm>
        <a:prstGeom prst="roundRect">
          <a:avLst/>
        </a:prstGeom>
        <a:gradFill rotWithShape="0">
          <a:gsLst>
            <a:gs pos="0">
              <a:schemeClr val="accent3">
                <a:hueOff val="1332239"/>
                <a:satOff val="-19709"/>
                <a:lumOff val="3698"/>
                <a:alphaOff val="0"/>
                <a:tint val="80000"/>
                <a:satMod val="107000"/>
                <a:lumMod val="103000"/>
              </a:schemeClr>
            </a:gs>
            <a:gs pos="100000">
              <a:schemeClr val="accent3">
                <a:hueOff val="1332239"/>
                <a:satOff val="-19709"/>
                <a:lumOff val="3698"/>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t>Hands-on practice</a:t>
          </a:r>
          <a:r>
            <a:rPr lang="en-US" sz="900" kern="1200"/>
            <a:t> with inventory management systems or software</a:t>
          </a:r>
        </a:p>
      </dsp:txBody>
      <dsp:txXfrm>
        <a:off x="16963" y="1316350"/>
        <a:ext cx="2194758" cy="313564"/>
      </dsp:txXfrm>
    </dsp:sp>
    <dsp:sp modelId="{D8F5711D-F1D8-465C-800A-AAB64BE02852}">
      <dsp:nvSpPr>
        <dsp:cNvPr id="0" name=""/>
        <dsp:cNvSpPr/>
      </dsp:nvSpPr>
      <dsp:spPr>
        <a:xfrm>
          <a:off x="0" y="1672797"/>
          <a:ext cx="2228684" cy="347490"/>
        </a:xfrm>
        <a:prstGeom prst="roundRect">
          <a:avLst/>
        </a:prstGeom>
        <a:gradFill rotWithShape="0">
          <a:gsLst>
            <a:gs pos="0">
              <a:schemeClr val="accent3">
                <a:hueOff val="1776319"/>
                <a:satOff val="-26279"/>
                <a:lumOff val="4930"/>
                <a:alphaOff val="0"/>
                <a:tint val="80000"/>
                <a:satMod val="107000"/>
                <a:lumMod val="103000"/>
              </a:schemeClr>
            </a:gs>
            <a:gs pos="100000">
              <a:schemeClr val="accent3">
                <a:hueOff val="1776319"/>
                <a:satOff val="-26279"/>
                <a:lumOff val="493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t>Group discussions</a:t>
          </a:r>
          <a:r>
            <a:rPr lang="en-US" sz="900" kern="1200"/>
            <a:t> on international food regulations and cultural dietary needs</a:t>
          </a:r>
        </a:p>
      </dsp:txBody>
      <dsp:txXfrm>
        <a:off x="16963" y="1689760"/>
        <a:ext cx="2194758" cy="313564"/>
      </dsp:txXfrm>
    </dsp:sp>
    <dsp:sp modelId="{5F20A01C-7E86-4134-B290-05B74A0A0DCF}">
      <dsp:nvSpPr>
        <dsp:cNvPr id="0" name=""/>
        <dsp:cNvSpPr/>
      </dsp:nvSpPr>
      <dsp:spPr>
        <a:xfrm>
          <a:off x="0" y="2046207"/>
          <a:ext cx="2228684" cy="347490"/>
        </a:xfrm>
        <a:prstGeom prst="roundRect">
          <a:avLst/>
        </a:prstGeom>
        <a:gradFill rotWithShape="0">
          <a:gsLst>
            <a:gs pos="0">
              <a:schemeClr val="accent3">
                <a:hueOff val="2220398"/>
                <a:satOff val="-32849"/>
                <a:lumOff val="6163"/>
                <a:alphaOff val="0"/>
                <a:tint val="80000"/>
                <a:satMod val="107000"/>
                <a:lumMod val="103000"/>
              </a:schemeClr>
            </a:gs>
            <a:gs pos="100000">
              <a:schemeClr val="accent3">
                <a:hueOff val="2220398"/>
                <a:satOff val="-32849"/>
                <a:lumOff val="6163"/>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t>Workshops</a:t>
          </a:r>
          <a:r>
            <a:rPr lang="en-US" sz="900" kern="1200"/>
            <a:t> on menu planning and nutritional requirements at sea</a:t>
          </a:r>
        </a:p>
      </dsp:txBody>
      <dsp:txXfrm>
        <a:off x="16963" y="2063170"/>
        <a:ext cx="2194758" cy="313564"/>
      </dsp:txXfrm>
    </dsp:sp>
    <dsp:sp modelId="{F3DB4B61-B64A-40E6-8B73-1E64355C64E4}">
      <dsp:nvSpPr>
        <dsp:cNvPr id="0" name=""/>
        <dsp:cNvSpPr/>
      </dsp:nvSpPr>
      <dsp:spPr>
        <a:xfrm>
          <a:off x="0" y="2419617"/>
          <a:ext cx="2228684" cy="347490"/>
        </a:xfrm>
        <a:prstGeom prst="roundRect">
          <a:avLst/>
        </a:prstGeom>
        <a:gradFill rotWithShape="0">
          <a:gsLst>
            <a:gs pos="0">
              <a:schemeClr val="accent3">
                <a:hueOff val="2664478"/>
                <a:satOff val="-39418"/>
                <a:lumOff val="7395"/>
                <a:alphaOff val="0"/>
                <a:tint val="80000"/>
                <a:satMod val="107000"/>
                <a:lumMod val="103000"/>
              </a:schemeClr>
            </a:gs>
            <a:gs pos="100000">
              <a:schemeClr val="accent3">
                <a:hueOff val="2664478"/>
                <a:satOff val="-39418"/>
                <a:lumOff val="7395"/>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t>Field visits</a:t>
          </a:r>
          <a:r>
            <a:rPr lang="en-US" sz="900" kern="1200"/>
            <a:t> to ship chandlers or supply depots</a:t>
          </a:r>
        </a:p>
      </dsp:txBody>
      <dsp:txXfrm>
        <a:off x="16963" y="2436580"/>
        <a:ext cx="2194758" cy="313564"/>
      </dsp:txXfrm>
    </dsp:sp>
    <dsp:sp modelId="{8F93B04B-2C15-480B-9BC1-9B277B1BC858}">
      <dsp:nvSpPr>
        <dsp:cNvPr id="0" name=""/>
        <dsp:cNvSpPr/>
      </dsp:nvSpPr>
      <dsp:spPr>
        <a:xfrm>
          <a:off x="0" y="2793027"/>
          <a:ext cx="2228684" cy="347490"/>
        </a:xfrm>
        <a:prstGeom prst="roundRect">
          <a:avLst/>
        </a:prstGeom>
        <a:gradFill rotWithShape="0">
          <a:gsLst>
            <a:gs pos="0">
              <a:schemeClr val="accent3">
                <a:hueOff val="3108557"/>
                <a:satOff val="-45988"/>
                <a:lumOff val="8628"/>
                <a:alphaOff val="0"/>
                <a:tint val="80000"/>
                <a:satMod val="107000"/>
                <a:lumMod val="103000"/>
              </a:schemeClr>
            </a:gs>
            <a:gs pos="100000">
              <a:schemeClr val="accent3">
                <a:hueOff val="3108557"/>
                <a:satOff val="-45988"/>
                <a:lumOff val="8628"/>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b="1" kern="1200"/>
            <a:t>Presentations</a:t>
          </a:r>
          <a:r>
            <a:rPr lang="en-US" sz="900" kern="1200"/>
            <a:t> on cost-effective provisioning strategies</a:t>
          </a:r>
        </a:p>
      </dsp:txBody>
      <dsp:txXfrm>
        <a:off x="16963" y="2809990"/>
        <a:ext cx="2194758" cy="3135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26.05.2025</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blog.winnowsolutions.com/winnow-and-costa-cruises-to-halve-food-wast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C7EB8-2B24-8582-22AE-EE5C99F31D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13C9B6-8043-483A-DCE7-14B764D333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8270E7-9DCB-AE95-16D7-EB5F349A3D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51818EE-AB3A-EA70-1A95-F2B84040F9A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75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418D0-4568-3AA5-4EB0-9CC8525A16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AA037-3CFE-F25C-B314-F47E868FD5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F7DAF9-4823-0E17-812F-30EDD3D950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2A4BFFF-FDFF-89A7-A0DF-0CFDF3379A1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16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F34EA-32F0-78E7-AA4B-AE93A737B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FD4DA-7643-23B8-CEB5-DDED2FD446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11228-F2ED-C9AF-FF6B-D8DEED0FA91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558DEDC-767F-D369-34D0-AD6F8F611CE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465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52DB8-6746-9AA7-BC55-B864C72B7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8D32A-E411-BC1B-1E03-6B9069663B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EB732E-139C-ACF7-5520-11CA918C04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79444B5-135D-CAA4-79E4-2543DF1F165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710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3258D-0E13-62B0-0713-FC2B13B0C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52B412-7CF4-BB49-6434-2B410393C5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74A58-3E61-1205-A309-D3537FE45D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819F1C9-8A29-B2CA-5FD7-92DFE6A73CD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905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D7E7C-81FC-1AA0-75A1-A8671DBED4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E244D-6E68-2EBE-8FEA-FBE87B974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B808E-1C9F-42F5-70BB-2CF9D765C2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028B393-A04A-3C5F-0755-284C5C37B76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0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FC760-52A7-D36E-AAE5-CD78AF951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0F8F3-CE84-FC8B-1865-C451203853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3A6F0-16E4-1C0C-2095-AAAB7A73A6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B7863CF-D615-E31C-BC1D-7DA018427C7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309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9E91-DCF1-FB4F-E1EF-C95187558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83355-E5A8-95EF-F74A-CBA3FD60CD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22718E-D43B-3060-7B49-78EB0B0529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1DFC921-1B82-BDAC-F49B-4E1EA361B12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433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413CF-892E-FE1F-6E20-664D043DE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8AFBA-F9A6-8B11-C458-7188F7730C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8FE4C1-3A03-071B-55DE-45CB081EE7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B09EA67-379C-3319-336F-C382E035196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743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4D8D4-4E50-7AAE-759E-02A89EFE8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A8982-4332-4CE6-ACE6-BBB0F0178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CC62D-F922-64DA-031D-422DBC19DA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E3B4BFF-E1F2-6243-B523-CD27A502720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034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4C903-3095-657C-D9AA-7B02BEF08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E0726-592D-0894-47AF-A39631D62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3DFCD-E608-A5D5-CF18-83E2A152D5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2EF799E-3082-F92E-E5F1-11EABD43125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87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D558B-CC2B-E3C4-F021-4C62B01B4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281DF-4897-E3E3-C576-1950FA14B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6250CA-B3F3-03CB-148B-E0010FEF56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98D6642-DA8E-B764-358A-6B27064621F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481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5CB4C-B8FD-A610-CB8A-DCCA0F0E0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02311-201D-7A93-116E-92C9C9814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637EA-BB1C-02A1-F922-13486B2A47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5EFD8E4-98F7-6A82-A88C-7534A695ED8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654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02798-3D6C-5BED-72D6-CA7D19CF23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F27D9A-D3BD-394C-83AA-A1B8F155C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935C6-8A9D-3A0D-6687-6A83007AB90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EDD87C5-6D48-8655-BEBF-9434C5403AA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609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965D2-869A-7704-16A8-66253C77C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547C8-6573-F62A-9A3E-72591093C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F8A0F9-49E2-4A71-4F4F-E8C4FB31AF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E0DDD1FF-104E-21CD-1982-52739C745A6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178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AFE72-266F-90DE-B1D5-67BD46AC8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AD25E-80A2-7EF9-0780-390BDB658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88FE9F-F660-CD5A-EFD5-2618884207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2D2D31C-D8D6-C1C4-768A-EB47F9F1BD9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610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0552-83D9-C225-F846-025ABCCF5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9B7EE-65CC-FC22-7DBF-533DD4C3DE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A190D-A802-01AD-50A0-1B70A2D574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A81B8E6-CE6D-B762-BC2F-572B0C45702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123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253AF-C4B4-213F-BC56-17883D2CA2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279E3-D468-CA3A-DEF5-A2D3F65BF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384F93-89A8-14C6-E368-60ACA38A1F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1B13596-0A6B-C384-1741-0BC1ECA2E2F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937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8B51B-533B-DA14-CBF0-6AFF6C2D76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B5DBE-DB8E-01BD-CFE6-CA5BCF699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C5D088-3BC9-E464-B835-44F1FB1A97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A462BAC-AA42-520C-9413-07409B2553E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7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1627-9CA8-9C18-7918-8A4A052218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CE09D-CA28-9C20-339A-B9581862A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218624-97A5-E030-7DA2-322C22A86E9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87DBF16-8A6C-F52E-8A7E-65B1FE7731E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727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30E79-E2F9-CAE3-F78F-1FC237CA8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DDB2C-5F53-C04B-4C17-3B3517D89B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A7FF19-2AA9-C159-3208-25266263CDC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1BBC2C1-CA7E-B832-01F8-38CBB9BF2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044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F39A-9095-45CF-115F-CB434DF95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4653C-E2C8-2317-2D5A-D23A8D806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938778-54C7-7ED1-B039-71482436CA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7666C86-FBEA-B6BF-7B2D-B7EF97BC59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99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5329B-EF39-F4F4-83F2-E7A3DB76D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CFAC0-0257-B610-AA9A-FD0707BA87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A9106D-B6F8-6979-7765-225B854AD2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4B7657A-BC3D-8C4A-7C2A-6FCF1603E2E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442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E4F1D-198B-E22A-0925-3AD17AF0E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E0C1-98AB-8E98-628B-BA2153824F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0DE8D3-C291-FB68-DED9-5F05DEF938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ECC5145-D7FD-ACF5-2B41-0ECDA3A8E39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596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C5CF-EAFE-56AE-D9FE-5FB71FBA0D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0EC27-2A5A-ECF0-116C-77919F46E3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816AF-7858-C004-8C94-2B4B0EA7A6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B7E5A1C-B54B-3495-4CC5-7F35C45E37E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103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5BF21-B81F-825A-D515-D5F7B3A49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5AB9A-89C6-5ED7-9DE9-896D884C89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0EFE3C-6548-FFB2-7744-3D05D205517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ts val="1950"/>
              </a:lnSpc>
              <a:spcAft>
                <a:spcPts val="1200"/>
              </a:spcAft>
              <a:buNone/>
            </a:pPr>
            <a:r>
              <a:rPr lang="en-US" sz="1800" dirty="0">
                <a:effectLst/>
                <a:latin typeface="Times New Roman" panose="02020603050405020304" pitchFamily="18" charset="0"/>
                <a:ea typeface="Palatino-Roman"/>
              </a:rPr>
              <a:t>      </a:t>
            </a:r>
            <a:r>
              <a:rPr lang="en-US" b="0" i="0" dirty="0">
                <a:solidFill>
                  <a:srgbClr val="0C0C0C"/>
                </a:solidFill>
                <a:effectLst/>
                <a:latin typeface="cnn_sans_display"/>
              </a:rPr>
              <a:t>Fresh produce is often sourced locally during the itinerary, since it must be managed and delivered very carefully due to limited shelf life and storage temperature constraints,” says Lavarello.</a:t>
            </a:r>
          </a:p>
          <a:p>
            <a:pPr algn="l">
              <a:lnSpc>
                <a:spcPts val="1950"/>
              </a:lnSpc>
              <a:spcAft>
                <a:spcPts val="1200"/>
              </a:spcAft>
              <a:buNone/>
            </a:pPr>
            <a:r>
              <a:rPr lang="en-US" b="0" i="0" dirty="0">
                <a:solidFill>
                  <a:srgbClr val="0C0C0C"/>
                </a:solidFill>
                <a:effectLst/>
                <a:latin typeface="cnn_sans_display"/>
              </a:rPr>
              <a:t>“We also use tactics like buying different kind of ripeness for the same products in order to have ready-to-eat items that can be served at perfect ripeness for the guests throughout the cruise.”</a:t>
            </a:r>
          </a:p>
          <a:p>
            <a:pPr algn="l">
              <a:lnSpc>
                <a:spcPts val="1950"/>
              </a:lnSpc>
              <a:spcAft>
                <a:spcPts val="1200"/>
              </a:spcAft>
              <a:buNone/>
            </a:pPr>
            <a:r>
              <a:rPr lang="en-US" b="0" i="0" dirty="0">
                <a:solidFill>
                  <a:srgbClr val="0C0C0C"/>
                </a:solidFill>
                <a:effectLst/>
                <a:latin typeface="cnn_sans_display"/>
              </a:rPr>
              <a:t>Loading activities can take between six and eight hours on the pier, and easily involve more than 100 different stakeholders. On the ship’s side, the inventory compliance officer, the food and beverages director, the provision master and the chef and storekeepers all play a role in loading products and checking quality and quantity, so that they meet the cruise operator’s standards.</a:t>
            </a:r>
          </a:p>
          <a:p>
            <a:pPr algn="l">
              <a:lnSpc>
                <a:spcPts val="1950"/>
              </a:lnSpc>
              <a:spcAft>
                <a:spcPts val="1200"/>
              </a:spcAft>
            </a:pPr>
            <a:r>
              <a:rPr lang="en-US" b="0" i="0" dirty="0">
                <a:solidFill>
                  <a:srgbClr val="0C0C0C"/>
                </a:solidFill>
                <a:effectLst/>
                <a:latin typeface="cnn_sans_display"/>
              </a:rPr>
              <a:t>And just as important as getting all those provisions on board, there’s the management of related waste, a major concern when the fragile health of marine ecosystems is at stake.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p>
        </p:txBody>
      </p:sp>
      <p:sp>
        <p:nvSpPr>
          <p:cNvPr id="4" name="Slide Number Placeholder 3">
            <a:extLst>
              <a:ext uri="{FF2B5EF4-FFF2-40B4-BE49-F238E27FC236}">
                <a16:creationId xmlns:a16="http://schemas.microsoft.com/office/drawing/2014/main" id="{49EC70B0-E36F-502D-DE16-6B22A3A6034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278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B70D2-1228-C5AC-2CDC-68BAFDD22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5FF1F-9F43-2623-362D-9478DE5070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15086-29AE-9BBD-001B-E1DFB095DC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ts val="1950"/>
              </a:lnSpc>
              <a:spcAft>
                <a:spcPts val="1200"/>
              </a:spcAft>
              <a:buNone/>
            </a:pPr>
            <a:r>
              <a:rPr lang="en-US" sz="1800" dirty="0">
                <a:effectLst/>
                <a:latin typeface="Times New Roman" panose="02020603050405020304" pitchFamily="18" charset="0"/>
                <a:ea typeface="Palatino-Roman"/>
              </a:rPr>
              <a:t>      </a:t>
            </a:r>
            <a:r>
              <a:rPr lang="en-US" b="0" i="0" dirty="0">
                <a:solidFill>
                  <a:srgbClr val="0C0C0C"/>
                </a:solidFill>
                <a:effectLst/>
                <a:latin typeface="cnn_sans_display"/>
              </a:rPr>
              <a:t>All major cruise operators go to great lengths to highlight their waste mitigation efforts.</a:t>
            </a:r>
          </a:p>
          <a:p>
            <a:pPr algn="l">
              <a:lnSpc>
                <a:spcPts val="1950"/>
              </a:lnSpc>
              <a:spcAft>
                <a:spcPts val="1200"/>
              </a:spcAft>
              <a:buNone/>
            </a:pPr>
            <a:r>
              <a:rPr lang="en-US" b="0" i="0" dirty="0">
                <a:solidFill>
                  <a:srgbClr val="0C0C0C"/>
                </a:solidFill>
                <a:effectLst/>
                <a:latin typeface="cnn_sans_display"/>
              </a:rPr>
              <a:t>Globally, around one third of food produced for human consumption goes to waste. With lavish buffet-style dining currently being a key part of the cruise experience, the risk of excess is high.</a:t>
            </a:r>
          </a:p>
          <a:p>
            <a:pPr algn="l">
              <a:lnSpc>
                <a:spcPts val="1950"/>
              </a:lnSpc>
              <a:spcAft>
                <a:spcPts val="1200"/>
              </a:spcAft>
              <a:buNone/>
            </a:pPr>
            <a:r>
              <a:rPr lang="en-US" b="0" i="0" dirty="0">
                <a:solidFill>
                  <a:srgbClr val="0C0C0C"/>
                </a:solidFill>
                <a:effectLst/>
                <a:latin typeface="cnn_sans_display"/>
              </a:rPr>
              <a:t>“We are able to identify the proper food quantities required, based on a number of factors including prior guest history and occupancy,” says a source at Norwegian Cruise Line, some of whose ships, such as the 4,000-passenger Norwegian Bliss, are among the world’s largest.</a:t>
            </a:r>
          </a:p>
          <a:p>
            <a:pPr algn="l">
              <a:lnSpc>
                <a:spcPts val="1950"/>
              </a:lnSpc>
              <a:spcAft>
                <a:spcPts val="1200"/>
              </a:spcAft>
              <a:buNone/>
            </a:pPr>
            <a:r>
              <a:rPr lang="en-US" b="0" i="0" dirty="0">
                <a:solidFill>
                  <a:srgbClr val="0C0C0C"/>
                </a:solidFill>
                <a:effectLst/>
                <a:latin typeface="cnn_sans_display"/>
              </a:rPr>
              <a:t>“The provision master works in conjunction with the food and beverage director and our corporate team to ensure we are sourcing and receiving the appropriate supplies and quantities for each cruise.”</a:t>
            </a:r>
          </a:p>
          <a:p>
            <a:pPr algn="l">
              <a:lnSpc>
                <a:spcPts val="1950"/>
              </a:lnSpc>
              <a:spcAft>
                <a:spcPts val="1200"/>
              </a:spcAft>
            </a:pPr>
            <a:r>
              <a:rPr lang="en-US" b="0" i="0" dirty="0">
                <a:solidFill>
                  <a:srgbClr val="0C0C0C"/>
                </a:solidFill>
                <a:effectLst/>
                <a:latin typeface="cnn_sans_display"/>
              </a:rPr>
              <a:t>Carnival’s Costa Cruises has pledged to </a:t>
            </a:r>
            <a:r>
              <a:rPr lang="en-US" b="0" i="0" dirty="0">
                <a:solidFill>
                  <a:srgbClr val="0C0C0C"/>
                </a:solidFill>
                <a:effectLst/>
                <a:latin typeface="cnn_sans_display"/>
                <a:hlinkClick r:id="rId3"/>
              </a:rPr>
              <a:t>reduce food waste by 50% fleetwide by 2020</a:t>
            </a:r>
            <a:r>
              <a:rPr lang="en-US" b="0" i="0" dirty="0">
                <a:solidFill>
                  <a:srgbClr val="0C0C0C"/>
                </a:solidFill>
                <a:effectLst/>
                <a:latin typeface="cnn_sans_display"/>
              </a:rPr>
              <a:t>, with the help of tech company Winnow and its system which weighs and records what kitchens throw away.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p>
        </p:txBody>
      </p:sp>
      <p:sp>
        <p:nvSpPr>
          <p:cNvPr id="4" name="Slide Number Placeholder 3">
            <a:extLst>
              <a:ext uri="{FF2B5EF4-FFF2-40B4-BE49-F238E27FC236}">
                <a16:creationId xmlns:a16="http://schemas.microsoft.com/office/drawing/2014/main" id="{A48EF1B2-BABD-A92D-4BAE-4D64D6EF63D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654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CFADC-FD21-03AC-080A-416A8FFB7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549144-0F1A-1A1A-94C7-050AA7A8A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398B1F-0B50-4F6F-9111-5775BD1516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ts val="2700"/>
              </a:lnSpc>
              <a:buNone/>
            </a:pPr>
            <a:r>
              <a:rPr lang="en-US" sz="2800" b="0" i="0" dirty="0">
                <a:solidFill>
                  <a:srgbClr val="0C0C0C"/>
                </a:solidFill>
                <a:effectLst/>
                <a:latin typeface="cnntravel"/>
              </a:rPr>
              <a:t>Waste management</a:t>
            </a:r>
          </a:p>
          <a:p>
            <a:pPr algn="l">
              <a:lnSpc>
                <a:spcPts val="1950"/>
              </a:lnSpc>
              <a:spcAft>
                <a:spcPts val="1200"/>
              </a:spcAft>
              <a:buNone/>
            </a:pPr>
            <a:r>
              <a:rPr lang="en-US" sz="2800" b="0" i="0" dirty="0">
                <a:solidFill>
                  <a:srgbClr val="0C0C0C"/>
                </a:solidFill>
                <a:effectLst/>
                <a:latin typeface="cnn_sans_display"/>
              </a:rPr>
              <a:t>In their annual environmental reports, cruise operators like to emphasize how much investment has gone into waste management and waste recycling and repurposing.</a:t>
            </a:r>
          </a:p>
          <a:p>
            <a:pPr algn="l">
              <a:lnSpc>
                <a:spcPts val="1950"/>
              </a:lnSpc>
              <a:spcAft>
                <a:spcPts val="1200"/>
              </a:spcAft>
              <a:buNone/>
            </a:pPr>
            <a:r>
              <a:rPr lang="en-US" sz="2800" b="0" i="0" dirty="0">
                <a:solidFill>
                  <a:srgbClr val="0C0C0C"/>
                </a:solidFill>
                <a:effectLst/>
                <a:latin typeface="cnn_sans_display"/>
              </a:rPr>
              <a:t>“There are significant improvements compared to the situation 15 years ago,” says Konstantin </a:t>
            </a:r>
            <a:r>
              <a:rPr lang="en-US" sz="2800" b="0" i="0" dirty="0" err="1">
                <a:solidFill>
                  <a:srgbClr val="0C0C0C"/>
                </a:solidFill>
                <a:effectLst/>
                <a:latin typeface="cnn_sans_display"/>
              </a:rPr>
              <a:t>Tchetchine</a:t>
            </a:r>
            <a:r>
              <a:rPr lang="en-US" sz="2800" b="0" i="0" dirty="0">
                <a:solidFill>
                  <a:srgbClr val="0C0C0C"/>
                </a:solidFill>
                <a:effectLst/>
                <a:latin typeface="cnn_sans_display"/>
              </a:rPr>
              <a:t>, general manager, business development, marine solutions/water and waste at </a:t>
            </a:r>
            <a:r>
              <a:rPr lang="en-US" sz="2800" b="0" i="0" dirty="0" err="1">
                <a:solidFill>
                  <a:srgbClr val="0C0C0C"/>
                </a:solidFill>
                <a:effectLst/>
                <a:latin typeface="cnn_sans_display"/>
              </a:rPr>
              <a:t>Wärtsilä</a:t>
            </a:r>
            <a:r>
              <a:rPr lang="en-US" sz="2800" b="0" i="0" dirty="0">
                <a:solidFill>
                  <a:srgbClr val="0C0C0C"/>
                </a:solidFill>
                <a:effectLst/>
                <a:latin typeface="cnn_sans_display"/>
              </a:rPr>
              <a:t>, a Finnish company that provides waste management technology for the shipping industry.</a:t>
            </a:r>
          </a:p>
          <a:p>
            <a:pPr algn="l">
              <a:lnSpc>
                <a:spcPts val="1950"/>
              </a:lnSpc>
              <a:spcAft>
                <a:spcPts val="1200"/>
              </a:spcAft>
              <a:buNone/>
            </a:pPr>
            <a:r>
              <a:rPr lang="en-US" sz="2800" b="0" i="0" dirty="0">
                <a:solidFill>
                  <a:srgbClr val="0C0C0C"/>
                </a:solidFill>
                <a:effectLst/>
                <a:latin typeface="cnn_sans_display"/>
              </a:rPr>
              <a:t>“For example, cruise ships recycle about 60% more waste per person than the average person recycles on shore. Still, the ship owners and ship operators are facing many challenges,” he adds.</a:t>
            </a:r>
          </a:p>
          <a:p>
            <a:pPr algn="l">
              <a:lnSpc>
                <a:spcPts val="1950"/>
              </a:lnSpc>
              <a:spcAft>
                <a:spcPts val="1200"/>
              </a:spcAft>
            </a:pPr>
            <a:r>
              <a:rPr lang="en-US" sz="2800" b="0" i="0" dirty="0">
                <a:solidFill>
                  <a:srgbClr val="0C0C0C"/>
                </a:solidFill>
                <a:effectLst/>
                <a:latin typeface="cnn_sans_display"/>
              </a:rPr>
              <a:t>A ship with 6,000 people on board can generate around 2,100 tons of waste water, 24 tons of wet waste (food waste and bio sludge from waste water treatment plants) and 14 tons of dry waste per day (solid burnable waste, plastic, glass, tins and cans). All this waste altogether is enough to fill around 110 trucks.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p>
        </p:txBody>
      </p:sp>
      <p:sp>
        <p:nvSpPr>
          <p:cNvPr id="4" name="Slide Number Placeholder 3">
            <a:extLst>
              <a:ext uri="{FF2B5EF4-FFF2-40B4-BE49-F238E27FC236}">
                <a16:creationId xmlns:a16="http://schemas.microsoft.com/office/drawing/2014/main" id="{893C04F5-3E1F-00E8-E620-6E76A9CF6AF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234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56176-7271-7B6B-08EA-966DC0C33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32EBD-1613-78AB-EB5E-0315E3893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ABED5-FD47-D7EB-617A-540B777444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ts val="2700"/>
              </a:lnSpc>
              <a:buNone/>
            </a:pPr>
            <a:r>
              <a:rPr lang="en-US" sz="2800" b="0" i="0" dirty="0">
                <a:solidFill>
                  <a:srgbClr val="0C0C0C"/>
                </a:solidFill>
                <a:effectLst/>
                <a:latin typeface="cnntravel"/>
              </a:rPr>
              <a:t>Waste management</a:t>
            </a:r>
          </a:p>
          <a:p>
            <a:pPr algn="l">
              <a:lnSpc>
                <a:spcPts val="1950"/>
              </a:lnSpc>
              <a:spcAft>
                <a:spcPts val="1200"/>
              </a:spcAft>
              <a:buNone/>
            </a:pPr>
            <a:r>
              <a:rPr lang="en-US" sz="2800" b="0" i="0" dirty="0">
                <a:solidFill>
                  <a:srgbClr val="0C0C0C"/>
                </a:solidFill>
                <a:effectLst/>
                <a:latin typeface="cnn_sans_display"/>
              </a:rPr>
              <a:t>In their annual environmental reports, cruise operators like to emphasize how much investment has gone into waste management and waste recycling and repurposing.</a:t>
            </a:r>
          </a:p>
          <a:p>
            <a:pPr algn="l">
              <a:lnSpc>
                <a:spcPts val="1950"/>
              </a:lnSpc>
              <a:spcAft>
                <a:spcPts val="1200"/>
              </a:spcAft>
              <a:buNone/>
            </a:pPr>
            <a:r>
              <a:rPr lang="en-US" sz="2800" b="0" i="0" dirty="0">
                <a:solidFill>
                  <a:srgbClr val="0C0C0C"/>
                </a:solidFill>
                <a:effectLst/>
                <a:latin typeface="cnn_sans_display"/>
              </a:rPr>
              <a:t>“There are significant improvements compared to the situation 15 years ago,” says Konstantin </a:t>
            </a:r>
            <a:r>
              <a:rPr lang="en-US" sz="2800" b="0" i="0" dirty="0" err="1">
                <a:solidFill>
                  <a:srgbClr val="0C0C0C"/>
                </a:solidFill>
                <a:effectLst/>
                <a:latin typeface="cnn_sans_display"/>
              </a:rPr>
              <a:t>Tchetchine</a:t>
            </a:r>
            <a:r>
              <a:rPr lang="en-US" sz="2800" b="0" i="0" dirty="0">
                <a:solidFill>
                  <a:srgbClr val="0C0C0C"/>
                </a:solidFill>
                <a:effectLst/>
                <a:latin typeface="cnn_sans_display"/>
              </a:rPr>
              <a:t>, general manager, business development, marine solutions/water and waste at </a:t>
            </a:r>
            <a:r>
              <a:rPr lang="en-US" sz="2800" b="0" i="0" dirty="0" err="1">
                <a:solidFill>
                  <a:srgbClr val="0C0C0C"/>
                </a:solidFill>
                <a:effectLst/>
                <a:latin typeface="cnn_sans_display"/>
              </a:rPr>
              <a:t>Wärtsilä</a:t>
            </a:r>
            <a:r>
              <a:rPr lang="en-US" sz="2800" b="0" i="0" dirty="0">
                <a:solidFill>
                  <a:srgbClr val="0C0C0C"/>
                </a:solidFill>
                <a:effectLst/>
                <a:latin typeface="cnn_sans_display"/>
              </a:rPr>
              <a:t>, a Finnish company that provides waste management technology for the shipping industry.</a:t>
            </a:r>
          </a:p>
          <a:p>
            <a:pPr algn="l">
              <a:lnSpc>
                <a:spcPts val="1950"/>
              </a:lnSpc>
              <a:spcAft>
                <a:spcPts val="1200"/>
              </a:spcAft>
              <a:buNone/>
            </a:pPr>
            <a:r>
              <a:rPr lang="en-US" sz="2800" b="0" i="0" dirty="0">
                <a:solidFill>
                  <a:srgbClr val="0C0C0C"/>
                </a:solidFill>
                <a:effectLst/>
                <a:latin typeface="cnn_sans_display"/>
              </a:rPr>
              <a:t>“For example, cruise ships recycle about 60% more waste per person than the average person recycles on shore. Still, the ship owners and ship operators are facing many challenges,” he adds.</a:t>
            </a:r>
          </a:p>
          <a:p>
            <a:pPr algn="l">
              <a:lnSpc>
                <a:spcPts val="1950"/>
              </a:lnSpc>
              <a:spcAft>
                <a:spcPts val="1200"/>
              </a:spcAft>
            </a:pPr>
            <a:r>
              <a:rPr lang="en-US" sz="2800" b="0" i="0" dirty="0">
                <a:solidFill>
                  <a:srgbClr val="0C0C0C"/>
                </a:solidFill>
                <a:effectLst/>
                <a:latin typeface="cnn_sans_display"/>
              </a:rPr>
              <a:t>A ship with 6,000 people on board can generate around 2,100 tons of waste water, 24 tons of wet waste (food waste and bio sludge from waste water treatment plants) and 14 tons of dry waste per day (solid burnable waste, plastic, glass, tins and cans). All this waste altogether is enough to fill around 110 trucks.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p>
        </p:txBody>
      </p:sp>
      <p:sp>
        <p:nvSpPr>
          <p:cNvPr id="4" name="Slide Number Placeholder 3">
            <a:extLst>
              <a:ext uri="{FF2B5EF4-FFF2-40B4-BE49-F238E27FC236}">
                <a16:creationId xmlns:a16="http://schemas.microsoft.com/office/drawing/2014/main" id="{690BAE3E-C1F7-60CB-5D16-C5E35DC23AA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60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D8607-8CC4-103A-C5DE-35B4EA32C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845C1-930B-75EF-C7F2-65626456A4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6CCB6B-0E2F-FC0F-7FB3-0F46CF43D0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ts val="2700"/>
              </a:lnSpc>
              <a:buNone/>
            </a:pPr>
            <a:r>
              <a:rPr lang="en-US" sz="2800" b="0" i="0" dirty="0">
                <a:solidFill>
                  <a:srgbClr val="0C0C0C"/>
                </a:solidFill>
                <a:effectLst/>
                <a:latin typeface="cnntravel"/>
              </a:rPr>
              <a:t>Waste management</a:t>
            </a:r>
          </a:p>
          <a:p>
            <a:pPr algn="l">
              <a:lnSpc>
                <a:spcPts val="1950"/>
              </a:lnSpc>
              <a:spcAft>
                <a:spcPts val="1200"/>
              </a:spcAft>
              <a:buNone/>
            </a:pPr>
            <a:r>
              <a:rPr lang="en-US" sz="2800" b="0" i="0" dirty="0">
                <a:solidFill>
                  <a:srgbClr val="0C0C0C"/>
                </a:solidFill>
                <a:effectLst/>
                <a:latin typeface="cnn_sans_display"/>
              </a:rPr>
              <a:t>In their annual environmental reports, cruise operators like to emphasize how much investment has gone into waste management and waste recycling and repurposing.</a:t>
            </a:r>
          </a:p>
          <a:p>
            <a:pPr algn="l">
              <a:lnSpc>
                <a:spcPts val="1950"/>
              </a:lnSpc>
              <a:spcAft>
                <a:spcPts val="1200"/>
              </a:spcAft>
              <a:buNone/>
            </a:pPr>
            <a:r>
              <a:rPr lang="en-US" sz="2800" b="0" i="0" dirty="0">
                <a:solidFill>
                  <a:srgbClr val="0C0C0C"/>
                </a:solidFill>
                <a:effectLst/>
                <a:latin typeface="cnn_sans_display"/>
              </a:rPr>
              <a:t>“There are significant improvements compared to the situation 15 years ago,” says Konstantin </a:t>
            </a:r>
            <a:r>
              <a:rPr lang="en-US" sz="2800" b="0" i="0" dirty="0" err="1">
                <a:solidFill>
                  <a:srgbClr val="0C0C0C"/>
                </a:solidFill>
                <a:effectLst/>
                <a:latin typeface="cnn_sans_display"/>
              </a:rPr>
              <a:t>Tchetchine</a:t>
            </a:r>
            <a:r>
              <a:rPr lang="en-US" sz="2800" b="0" i="0" dirty="0">
                <a:solidFill>
                  <a:srgbClr val="0C0C0C"/>
                </a:solidFill>
                <a:effectLst/>
                <a:latin typeface="cnn_sans_display"/>
              </a:rPr>
              <a:t>, general manager, business development, marine solutions/water and waste at </a:t>
            </a:r>
            <a:r>
              <a:rPr lang="en-US" sz="2800" b="0" i="0" dirty="0" err="1">
                <a:solidFill>
                  <a:srgbClr val="0C0C0C"/>
                </a:solidFill>
                <a:effectLst/>
                <a:latin typeface="cnn_sans_display"/>
              </a:rPr>
              <a:t>Wärtsilä</a:t>
            </a:r>
            <a:r>
              <a:rPr lang="en-US" sz="2800" b="0" i="0" dirty="0">
                <a:solidFill>
                  <a:srgbClr val="0C0C0C"/>
                </a:solidFill>
                <a:effectLst/>
                <a:latin typeface="cnn_sans_display"/>
              </a:rPr>
              <a:t>, a Finnish company that provides waste management technology for the shipping industry.</a:t>
            </a:r>
          </a:p>
          <a:p>
            <a:pPr algn="l">
              <a:lnSpc>
                <a:spcPts val="1950"/>
              </a:lnSpc>
              <a:spcAft>
                <a:spcPts val="1200"/>
              </a:spcAft>
              <a:buNone/>
            </a:pPr>
            <a:r>
              <a:rPr lang="en-US" sz="2800" b="0" i="0" dirty="0">
                <a:solidFill>
                  <a:srgbClr val="0C0C0C"/>
                </a:solidFill>
                <a:effectLst/>
                <a:latin typeface="cnn_sans_display"/>
              </a:rPr>
              <a:t>“For example, cruise ships recycle about 60% more waste per person than the average person recycles on shore. Still, the ship owners and ship operators are facing many challenges,” he adds.</a:t>
            </a:r>
          </a:p>
          <a:p>
            <a:pPr algn="l">
              <a:lnSpc>
                <a:spcPts val="1950"/>
              </a:lnSpc>
              <a:spcAft>
                <a:spcPts val="1200"/>
              </a:spcAft>
            </a:pPr>
            <a:r>
              <a:rPr lang="en-US" sz="2800" b="0" i="0" dirty="0">
                <a:solidFill>
                  <a:srgbClr val="0C0C0C"/>
                </a:solidFill>
                <a:effectLst/>
                <a:latin typeface="cnn_sans_display"/>
              </a:rPr>
              <a:t>A ship with 6,000 people on board can generate around 2,100 tons of waste water, 24 tons of wet waste (food waste and bio sludge from waste water treatment plants) and 14 tons of dry waste per day (solid burnable waste, plastic, glass, tins and cans). All this waste altogether is enough to fill around 110 trucks.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p>
        </p:txBody>
      </p:sp>
      <p:sp>
        <p:nvSpPr>
          <p:cNvPr id="4" name="Slide Number Placeholder 3">
            <a:extLst>
              <a:ext uri="{FF2B5EF4-FFF2-40B4-BE49-F238E27FC236}">
                <a16:creationId xmlns:a16="http://schemas.microsoft.com/office/drawing/2014/main" id="{C4918BA1-AA8C-4444-93EA-40EE0A25506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911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B9C90-A860-111C-3225-597F7A3E5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F7A0DB-2562-B811-C709-BE969E7BE8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7AF8F-1C9C-E70E-F011-37C2114846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E4912BD2-5188-EEC1-994C-DEE3F96C4A2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061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46698-A2E6-B832-CF45-1EAD33786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01560-5BA9-CB4C-2D4F-C47CED44AA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F72B3-8B9D-43B1-A884-27ADBA9903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7509342-2914-CF4B-50F0-4A84AB0A14B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686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1A4B6-F9F5-0C98-A208-8AAACC32A7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F2647-3620-3750-ED77-03C53A880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989AE1-903B-D60D-2EDA-EB108DF57D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0D5135A-2069-3D60-0B11-D0DC1E13D36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19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DE69C-45B6-3158-420B-556BABAC7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EF4A6-5EED-F783-BC74-FDE39FBEF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6D614-F107-F1C4-8CC5-64F36D8571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7656DD0-C97A-6A07-D355-B3F6FC5667C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797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E7278-F04F-85E3-C5C1-5EAD9C03F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7B194-042A-158B-90BA-AF8DA07589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38EC6-5358-0595-EF85-E3CFCC2426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B745560-862A-CC5C-19D8-A628FAB427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877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1BF58-7938-4EAF-0BF1-6D46390B4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BB9E73-F932-F42D-D79B-A094ED525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0701C-E0F6-18F3-E82C-42ECF1CAD3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B301ABF-36D1-D7DE-A5CC-19764D89134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702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5B6B9-233F-F792-25A5-CEE118EDE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0F193-143F-2A23-8072-3BC9F7AAA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1B878-3DED-6797-BD36-C4427251F9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4592397-F3E0-75C6-19D2-C676D97EBDC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796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F1898-04B6-1E50-950A-8A8C67BBA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AE41E-ED8E-772A-EF9F-E43B85F2E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6DEF80-5BFC-0EA3-527E-B8BFE30021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B00AAF8-4B9C-275C-800B-0A3C880DA80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355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1E4D3-9017-4322-2F4F-3E35FA85A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D5CF8-AB5F-706A-1FAC-D2A2CF3BF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91E94-749B-37F9-B261-C3BFB165C4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F321268-E80E-0322-3275-BF3C437ABCC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0648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50</a:t>
            </a:fld>
            <a:endParaRPr lang="ro-RO"/>
          </a:p>
        </p:txBody>
      </p:sp>
    </p:spTree>
    <p:extLst>
      <p:ext uri="{BB962C8B-B14F-4D97-AF65-F5344CB8AC3E}">
        <p14:creationId xmlns:p14="http://schemas.microsoft.com/office/powerpoint/2010/main" val="2425507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7A821-F4FC-C31C-518E-C427A5C5D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324EF-4745-BA4E-1B4B-941CFF2BB2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BF2BE-4B67-A261-BFEB-04B06B38F5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9327DC5-78EE-9108-C0DA-373DF920C1F9}"/>
              </a:ext>
            </a:extLst>
          </p:cNvPr>
          <p:cNvSpPr>
            <a:spLocks noGrp="1"/>
          </p:cNvSpPr>
          <p:nvPr>
            <p:ph type="sldNum" sz="quarter" idx="5"/>
          </p:nvPr>
        </p:nvSpPr>
        <p:spPr/>
        <p:txBody>
          <a:bodyPr/>
          <a:lstStyle/>
          <a:p>
            <a:fld id="{6AF66C30-2FAE-4185-83A0-4FB1E4D1FCC6}" type="slidenum">
              <a:rPr lang="ro-RO" smtClean="0"/>
              <a:t>51</a:t>
            </a:fld>
            <a:endParaRPr lang="ro-RO"/>
          </a:p>
        </p:txBody>
      </p:sp>
    </p:spTree>
    <p:extLst>
      <p:ext uri="{BB962C8B-B14F-4D97-AF65-F5344CB8AC3E}">
        <p14:creationId xmlns:p14="http://schemas.microsoft.com/office/powerpoint/2010/main" val="1445689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069C2-90A2-1F81-8048-2145A0F65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0A159-88F5-30B9-7BB0-3D6A84704B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369800-AB41-B082-8609-A349FFD720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0FD6A68-A127-6D97-F678-0B0A645E975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981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E9FAC-873E-F9BC-5F61-25319C4B6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24A6C-446D-4D2A-4494-99791E866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04A8E-0EF0-760B-A506-266A2D07B6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91F80B5-2B5D-A9B4-F358-4E44D00974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400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5F425-54CF-3D17-324B-AF4177A36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52BF0-4414-53BC-2EFD-8ED96C629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A105C-2ADD-8322-D741-8BBD2D0BA8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CE4A186-6B9F-B7B9-A271-D079D587613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46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A5FA9-203D-F7EC-83D0-29B68286F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DEBF6-80D0-6743-5644-772D5F1E8C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FDEB92-3B2F-715C-4854-6600AEDBFA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394EDCA-712B-DF05-01D1-9291203D251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408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BBD3C-5BF4-79D1-B3ED-471A31602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C7794-C2C8-A799-4C9C-383C51B16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384DE-11C4-4906-234D-2056B93F7B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ECBB9E3-3D1C-C2ED-33A9-13CC7EFE8A9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137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26.05.2025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26.05.2025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26.05.2025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6444479B-705B-4489-957E-7E8A228BDFA0}" type="datetime1">
              <a:rPr lang="en-US" smtClean="0"/>
              <a:t>5/26/2025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56238894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F89F774-3FA6-43B8-9241-99959C8FD463}" type="datetime1">
              <a:rPr lang="en-US" smtClean="0"/>
              <a:t>5/26/2025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29469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F9504452-5DCC-4FE2-A5C9-8A5EF6714D65}" type="datetime1">
              <a:rPr lang="en-US" smtClean="0"/>
              <a:t>5/26/2025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04113418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E579ABC2-0180-4F3A-A895-A85BC724D472}" type="datetime1">
              <a:rPr lang="en-US" smtClean="0"/>
              <a:t>5/26/2025</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837845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7" name="Date Placeholder 6"/>
          <p:cNvSpPr>
            <a:spLocks noGrp="1"/>
          </p:cNvSpPr>
          <p:nvPr>
            <p:ph type="dt" sz="half" idx="10"/>
          </p:nvPr>
        </p:nvSpPr>
        <p:spPr/>
        <p:txBody>
          <a:bodyPr/>
          <a:lstStyle/>
          <a:p>
            <a:fld id="{7DA38F49-B3E2-4BF0-BEC7-C30D34ABBB8D}" type="datetime1">
              <a:rPr lang="en-US" smtClean="0"/>
              <a:t>5/26/2025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12960-6E85-460F-B6E3-5B82CB31AF3D}"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71214802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E15BF18-0007-481C-AA29-413124BC3EE7}" type="datetime1">
              <a:rPr lang="en-US" smtClean="0"/>
              <a:t>5/26/2025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54358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E9870-3748-43AD-B547-02A075CB4A1D}" type="datetime1">
              <a:rPr lang="en-US" smtClean="0"/>
              <a:t>5/26/2025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365410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9" name="Date Placeholder 8"/>
          <p:cNvSpPr>
            <a:spLocks noGrp="1"/>
          </p:cNvSpPr>
          <p:nvPr>
            <p:ph type="dt" sz="half" idx="10"/>
          </p:nvPr>
        </p:nvSpPr>
        <p:spPr/>
        <p:txBody>
          <a:bodyPr/>
          <a:lstStyle/>
          <a:p>
            <a:fld id="{558E7897-33C5-4F1A-9307-D068E37F3DC7}" type="datetime1">
              <a:rPr lang="en-US" smtClean="0"/>
              <a:t>5/26/2025</a:t>
            </a:fld>
            <a:endParaRPr lang="en-US"/>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499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26.05.2025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2E171BA-CC09-47C8-A6DF-F5C5CB59CEEC}" type="datetime1">
              <a:rPr lang="en-US" smtClean="0"/>
              <a:t>5/26/2025</a:t>
            </a:fld>
            <a:endParaRPr lang="en-US"/>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53895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07B66AD-7C08-490A-ADA4-B47E10FB2407}" type="datetime1">
              <a:rPr lang="en-US" smtClean="0"/>
              <a:t>5/26/2025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871882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5B95027-4255-49E7-9841-CD21BCC99996}" type="datetime1">
              <a:rPr lang="en-US" smtClean="0"/>
              <a:t>5/26/2025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0805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26.05.2025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C2A7C-C859-4802-A9B5-5D977F195A3E}" type="datetimeFigureOut">
              <a:rPr lang="ro-RO" smtClean="0"/>
              <a:t>26.05.2025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C2A7C-C859-4802-A9B5-5D977F195A3E}" type="datetimeFigureOut">
              <a:rPr lang="ro-RO" smtClean="0"/>
              <a:t>26.05.2025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C2A7C-C859-4802-A9B5-5D977F195A3E}" type="datetimeFigureOut">
              <a:rPr lang="ro-RO" smtClean="0"/>
              <a:t>26.05.2025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26.05.2025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26.05.2025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26.05.2025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26.05.2025</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7DA38F49-B3E2-4BF0-BEC7-C30D34ABBB8D}" type="datetime1">
              <a:rPr lang="en-US" smtClean="0"/>
              <a:t>5/26/2025</a:t>
            </a:fld>
            <a:endParaRPr lang="en-US"/>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70C12960-6E85-460F-B6E3-5B82CB31AF3D}" type="slidenum">
              <a:rPr lang="en-US" smtClean="0"/>
              <a:t>‹#›</a:t>
            </a:fld>
            <a:endParaRPr lang="en-US"/>
          </a:p>
        </p:txBody>
      </p:sp>
    </p:spTree>
    <p:extLst>
      <p:ext uri="{BB962C8B-B14F-4D97-AF65-F5344CB8AC3E}">
        <p14:creationId xmlns:p14="http://schemas.microsoft.com/office/powerpoint/2010/main" val="933452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6.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8.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cognota.com/blog/why-writing-learning-objectives-is-critical-to-instructional-design/" TargetMode="External"/><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hyperlink" Target="https://blog.winnowsolutions.com/winnow-and-costa-cruises-to-halve-food-waste" TargetMode="External"/><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hyperlink" Target="https://sites.rootsweb.com/~pbtyc/Kr&amp;ai_1953/Ch_49_Victualling.html" TargetMode="External"/><Relationship Id="rId11" Type="http://schemas.openxmlformats.org/officeDocument/2006/relationships/image" Target="../media/image7.png"/><Relationship Id="rId5" Type="http://schemas.openxmlformats.org/officeDocument/2006/relationships/hyperlink" Target="https://www.standard-club.com/fileadmin/uploads/standardclub/Documents/Import/publications/standard-safety/split-articles/2018/2767952-victualling-in-the-modern-maritime-industry.pdf" TargetMode="External"/><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8B9692E-6064-8558-29AD-3AA0F3572CFB}"/>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D0C96BE2-4BD2-1091-1160-6855A653B5E0}"/>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2"/>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27" name="Group 26">
              <a:extLst>
                <a:ext uri="{FF2B5EF4-FFF2-40B4-BE49-F238E27FC236}">
                  <a16:creationId xmlns:a16="http://schemas.microsoft.com/office/drawing/2014/main" id="{63009B5C-9384-AAC8-DAB1-048AE88647D9}"/>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4AD9420D-EFF1-E66D-D2C8-C03D0C4A66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27381F8E-EA18-0E61-3F5C-67A3A691F72E}"/>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algn="ctr"/>
                <a:r>
                  <a:rPr lang="ro-RO" sz="1100" b="1" dirty="0" err="1">
                    <a:effectLst/>
                    <a:latin typeface="coranto-2"/>
                  </a:rPr>
                  <a:t>Disclaimer</a:t>
                </a:r>
                <a:r>
                  <a:rPr lang="ro-RO" sz="1100" b="0" i="1" dirty="0">
                    <a:solidFill>
                      <a:srgbClr val="0000FF"/>
                    </a:solidFill>
                    <a:effectLst/>
                    <a:latin typeface="coranto-2"/>
                  </a:rPr>
                  <a:t>: </a:t>
                </a:r>
                <a:r>
                  <a:rPr lang="en-GB" sz="11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dirty="0">
                  <a:solidFill>
                    <a:srgbClr val="0000FF"/>
                  </a:solidFill>
                </a:endParaRPr>
              </a:p>
            </p:txBody>
          </p:sp>
        </p:grpSp>
      </p:grpSp>
      <p:sp>
        <p:nvSpPr>
          <p:cNvPr id="30" name="TextBox 29">
            <a:extLst>
              <a:ext uri="{FF2B5EF4-FFF2-40B4-BE49-F238E27FC236}">
                <a16:creationId xmlns:a16="http://schemas.microsoft.com/office/drawing/2014/main" id="{DA711A02-E7F7-91A7-49CA-CB11FD1335F5}"/>
              </a:ext>
            </a:extLst>
          </p:cNvPr>
          <p:cNvSpPr txBox="1"/>
          <p:nvPr/>
        </p:nvSpPr>
        <p:spPr>
          <a:xfrm>
            <a:off x="796460" y="2386860"/>
            <a:ext cx="7885472" cy="1390124"/>
          </a:xfrm>
          <a:prstGeom prst="rect">
            <a:avLst/>
          </a:prstGeom>
          <a:noFill/>
        </p:spPr>
        <p:txBody>
          <a:bodyPr wrap="square">
            <a:spAutoFit/>
          </a:bodyPr>
          <a:lstStyle/>
          <a:p>
            <a:pPr algn="ctr">
              <a:lnSpc>
                <a:spcPct val="150000"/>
              </a:lnSpc>
              <a:spcAft>
                <a:spcPts val="1000"/>
              </a:spcAft>
            </a:pPr>
            <a:r>
              <a:rPr lang="tr-TR" sz="20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SUPPLY CHAIN MANAGEMEN</a:t>
            </a:r>
            <a:r>
              <a:rPr lang="en-US" sz="20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T</a:t>
            </a:r>
            <a:r>
              <a:rPr lang="tr-TR" sz="20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 AND THE VICTUALLING SERVICES ONBOARD</a:t>
            </a:r>
            <a:r>
              <a:rPr lang="en-US" sz="20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8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ro-RO" sz="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tr-TR" sz="1600" b="1" dirty="0">
                <a:solidFill>
                  <a:schemeClr val="accent1"/>
                </a:solidFill>
                <a:effectLst/>
                <a:latin typeface="Times New Roman" panose="02020603050405020304" pitchFamily="18" charset="0"/>
                <a:ea typeface="Calibri" panose="020F0502020204030204" pitchFamily="34" charset="0"/>
              </a:rPr>
              <a:t>SUMMER TRAINING SCHOOL FOR TEACHERS AND CADETS</a:t>
            </a:r>
            <a:r>
              <a:rPr lang="en-US" sz="1600" b="1" dirty="0">
                <a:solidFill>
                  <a:schemeClr val="accent1"/>
                </a:solidFill>
                <a:effectLst/>
                <a:latin typeface="Times New Roman" panose="02020603050405020304" pitchFamily="18" charset="0"/>
                <a:ea typeface="Calibri" panose="020F0502020204030204" pitchFamily="34" charset="0"/>
              </a:rPr>
              <a:t> </a:t>
            </a:r>
            <a:endParaRPr lang="ro-RO" sz="1600" b="1" dirty="0">
              <a:solidFill>
                <a:schemeClr val="accent1"/>
              </a:solidFill>
              <a:effectLst/>
              <a:latin typeface="Times New Roman" panose="02020603050405020304" pitchFamily="18" charset="0"/>
              <a:ea typeface="Calibri" panose="020F0502020204030204" pitchFamily="34" charset="0"/>
            </a:endParaRPr>
          </a:p>
        </p:txBody>
      </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5"/>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6"/>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8"/>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9"/>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796460" y="1466200"/>
            <a:ext cx="7885472" cy="400110"/>
          </a:xfrm>
          <a:prstGeom prst="rect">
            <a:avLst/>
          </a:prstGeom>
          <a:noFill/>
        </p:spPr>
        <p:txBody>
          <a:bodyPr wrap="square">
            <a:spAutoFit/>
          </a:bodyPr>
          <a:lstStyle/>
          <a:p>
            <a:pPr algn="ctr"/>
            <a:r>
              <a:rPr lang="en-GB" sz="1000" b="1" dirty="0">
                <a:solidFill>
                  <a:srgbClr val="7030A0"/>
                </a:solidFill>
              </a:rPr>
              <a:t>KA220-VET - Cooperation partnerships in vocational</a:t>
            </a:r>
            <a:r>
              <a:rPr lang="ro-RO" sz="1000" b="1" dirty="0">
                <a:solidFill>
                  <a:srgbClr val="7030A0"/>
                </a:solidFill>
              </a:rPr>
              <a:t> </a:t>
            </a:r>
            <a:r>
              <a:rPr lang="en-GB" sz="1000" b="1" dirty="0">
                <a:solidFill>
                  <a:srgbClr val="7030A0"/>
                </a:solidFill>
              </a:rPr>
              <a:t>education and training</a:t>
            </a:r>
            <a:endParaRPr lang="ro-RO" sz="1000" b="1" dirty="0">
              <a:solidFill>
                <a:srgbClr val="7030A0"/>
              </a:solidFill>
            </a:endParaRPr>
          </a:p>
          <a:p>
            <a:pPr algn="ctr"/>
            <a:r>
              <a:rPr lang="en-GB" sz="1000" b="1" i="0" u="none" strike="noStrike" baseline="0" dirty="0">
                <a:solidFill>
                  <a:srgbClr val="7030A0"/>
                </a:solidFill>
              </a:rPr>
              <a:t>2023-1-RO01-KA220-VET-000156711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err="1">
                <a:solidFill>
                  <a:srgbClr val="FF0000"/>
                </a:solidFill>
                <a:effectLst>
                  <a:outerShdw blurRad="38100" dist="38100" dir="2700000" algn="tl">
                    <a:srgbClr val="000000">
                      <a:alpha val="43137"/>
                    </a:srgbClr>
                  </a:outerShdw>
                </a:effectLst>
                <a:latin typeface="CharterBT-Roman"/>
              </a:rPr>
              <a:t>Skills</a:t>
            </a:r>
            <a:endParaRPr lang="en-US" sz="2000" b="1" dirty="0">
              <a:solidFill>
                <a:srgbClr val="0000FF"/>
              </a:solidFill>
              <a:effectLst>
                <a:outerShdw blurRad="38100" dist="38100" dir="2700000" algn="tl">
                  <a:srgbClr val="000000">
                    <a:alpha val="43137"/>
                  </a:srgbClr>
                </a:outerShdw>
              </a:effectLst>
              <a:highlight>
                <a:srgbClr val="FFFF00"/>
              </a:highlight>
            </a:endParaRPr>
          </a:p>
        </p:txBody>
      </p:sp>
      <p:pic>
        <p:nvPicPr>
          <p:cNvPr id="1026" name="Picture 2">
            <a:extLst>
              <a:ext uri="{FF2B5EF4-FFF2-40B4-BE49-F238E27FC236}">
                <a16:creationId xmlns:a16="http://schemas.microsoft.com/office/drawing/2014/main" id="{6644569F-869F-9AD9-E143-C94A8FD35B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0493" y="3998984"/>
            <a:ext cx="2149576" cy="16659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8E0EF65-CD66-8726-9F4E-34DA2958633B}"/>
              </a:ext>
            </a:extLst>
          </p:cNvPr>
          <p:cNvPicPr>
            <a:picLocks noChangeAspect="1"/>
          </p:cNvPicPr>
          <p:nvPr/>
        </p:nvPicPr>
        <p:blipFill>
          <a:blip r:embed="rId11"/>
          <a:stretch>
            <a:fillRect/>
          </a:stretch>
        </p:blipFill>
        <p:spPr>
          <a:xfrm>
            <a:off x="4739196" y="3998984"/>
            <a:ext cx="2149577" cy="1665922"/>
          </a:xfrm>
          <a:prstGeom prst="rect">
            <a:avLst/>
          </a:prstGeom>
        </p:spPr>
      </p:pic>
    </p:spTree>
    <p:extLst>
      <p:ext uri="{BB962C8B-B14F-4D97-AF65-F5344CB8AC3E}">
        <p14:creationId xmlns:p14="http://schemas.microsoft.com/office/powerpoint/2010/main" val="34992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DDAEF-E041-4EF1-CECA-6742DAA42B8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5D928B99-146E-6BA2-E5C9-B98D35936D54}"/>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F135DFDC-32CE-451F-818C-5CB0CF78FB12}"/>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IN THE PAST</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00D7885B-00F1-99B6-6B17-A809FD84772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EB93A1C-FA20-5AB7-7A80-CB31C061CFA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1C49070E-20D6-4468-49B1-74352C3ED70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7100135-D73A-FDBB-3E72-DA35F47157A7}"/>
              </a:ext>
            </a:extLst>
          </p:cNvPr>
          <p:cNvSpPr txBox="1"/>
          <p:nvPr/>
        </p:nvSpPr>
        <p:spPr>
          <a:xfrm>
            <a:off x="220716" y="1776275"/>
            <a:ext cx="8294633" cy="3891450"/>
          </a:xfrm>
          <a:prstGeom prst="rect">
            <a:avLst/>
          </a:prstGeom>
          <a:noFill/>
        </p:spPr>
        <p:txBody>
          <a:bodyPr wrap="square" rtlCol="0">
            <a:spAutoFit/>
          </a:bodyPr>
          <a:lstStyle/>
          <a:p>
            <a:pPr algn="just">
              <a:lnSpc>
                <a:spcPct val="150000"/>
              </a:lnSpc>
              <a:spcAft>
                <a:spcPts val="800"/>
              </a:spcAft>
            </a:pP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Victualling</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on board in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past</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was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delicate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balance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between</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ensuring</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enough</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food</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to</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sustain</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crew</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for</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long</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periods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managing</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quality</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storage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of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provisions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preventing</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disease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malnutrition</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challenges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were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numerous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limited</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preservation</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methods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limited</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space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unpredictable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conditions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on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open</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sea</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made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victualling</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critical</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often</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hazardous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task</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Despite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these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challenges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victualling</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systems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were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vital</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for</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success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of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maritime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expeditions</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both</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military</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commercial</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played</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key</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role in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the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history</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of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exploration</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trade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and naval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warfare</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50000"/>
              </a:lnSpc>
              <a:spcAft>
                <a:spcPts val="800"/>
              </a:spcAft>
              <a:buSzPts val="1000"/>
              <a:buFont typeface="Symbol" panose="05050102010706020507" pitchFamily="18" charset="2"/>
              <a:buChar char=""/>
              <a:tabLst>
                <a:tab pos="457200" algn="l"/>
              </a:tabLst>
            </a:pPr>
            <a:endParaRPr lang="tr-TR"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5EAF50C-68AD-5A23-874C-28C64DBD252B}"/>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923A404-7427-9237-3045-309135E44E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D49DEF8-B2ED-251F-1134-D1FB93019FA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F3207AB-1827-7AE8-ABF5-ED16AFDF00A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A314FA7-5850-DD6A-E606-E833285D2CE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A2CE0D7-02D0-0D23-338E-BD8152B71D8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5DB745E-CD40-BC25-CC26-E6B7D78451BB}"/>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24644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02788-E1EA-D608-AB15-D23AABFBB78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ACEA510-1F07-DC9F-E0DB-574EA231F83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A4EF71E-D2F2-08DB-354D-BD44FDE3E9CF}"/>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518BEAD7-A659-F312-4C41-2F3D7157CA04}"/>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670A89B3-CB4F-6705-0C53-D4F7FB7AC6A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0A5F03F2-17BB-6D2F-81EA-05738229AA8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C24AFFD-E27D-A696-0BC9-5E7F7A950F55}"/>
              </a:ext>
            </a:extLst>
          </p:cNvPr>
          <p:cNvSpPr txBox="1"/>
          <p:nvPr/>
        </p:nvSpPr>
        <p:spPr>
          <a:xfrm>
            <a:off x="220716" y="1776275"/>
            <a:ext cx="8294633" cy="2747547"/>
          </a:xfrm>
          <a:prstGeom prst="rect">
            <a:avLst/>
          </a:prstGeom>
          <a:noFill/>
        </p:spPr>
        <p:txBody>
          <a:bodyPr wrap="square" rtlCol="0">
            <a:spAutoFit/>
          </a:bodyPr>
          <a:lstStyle/>
          <a:p>
            <a:pPr>
              <a:lnSpc>
                <a:spcPct val="150000"/>
              </a:lnSpc>
              <a:spcAft>
                <a:spcPts val="800"/>
              </a:spcAft>
            </a:pP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Victualling on board modern ships—whether naval, commercial, or cruise vessels—still involves careful planning and management, but the considerations have evolved significantly due to advances in technology, better supply chain management, and increased focus on crew welfare, safety, and nutrition.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endParaRPr lang="tr-TR"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5CC6DD59-D65E-DE1F-9F27-37A9B9B0D41E}"/>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DB34411-FD43-07D3-978C-543D3DB15E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3601FB9-6F97-7B67-6727-125437964FB1}"/>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C63B922-246B-93C6-2D6A-E5965A6ABDE7}"/>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53E1CDF-A6C2-2273-B044-072E3514964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77E3FB3-2259-B398-19D7-3C619AD30FF6}"/>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5EF0B0E-776A-9BF6-F178-3EC7A7B0FA37}"/>
              </a:ext>
            </a:extLst>
          </p:cNvPr>
          <p:cNvPicPr>
            <a:picLocks noChangeAspect="1"/>
          </p:cNvPicPr>
          <p:nvPr/>
        </p:nvPicPr>
        <p:blipFill>
          <a:blip r:embed="rId10"/>
          <a:stretch>
            <a:fillRect/>
          </a:stretch>
        </p:blipFill>
        <p:spPr>
          <a:xfrm>
            <a:off x="7704595" y="0"/>
            <a:ext cx="1227464" cy="1224789"/>
          </a:xfrm>
          <a:prstGeom prst="rect">
            <a:avLst/>
          </a:prstGeom>
        </p:spPr>
      </p:pic>
      <p:pic>
        <p:nvPicPr>
          <p:cNvPr id="2050" name="Picture 2" descr="Gemi Catering/Kumanya Tedariği &amp; Yönetimi - AVS">
            <a:extLst>
              <a:ext uri="{FF2B5EF4-FFF2-40B4-BE49-F238E27FC236}">
                <a16:creationId xmlns:a16="http://schemas.microsoft.com/office/drawing/2014/main" id="{BCF5952A-1765-894D-5A66-8BDE3CAB8F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82426" y="3758085"/>
            <a:ext cx="3626555" cy="199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80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39B81-9B29-8A12-CA4F-760E9A66A3F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9065879-BDAF-D6BC-30BC-D93FC2029B93}"/>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B886DD0-99EF-87AA-9EC6-C488DC6895D1}"/>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9AE0433A-495F-848D-3A07-0999755D20B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B5BEE06-0F67-A765-B91C-3A90C384AAD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6C0E6605-8256-AF20-6F19-265F2132F47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500C7FB-9BD9-BC71-A19E-06F551C493FA}"/>
              </a:ext>
            </a:extLst>
          </p:cNvPr>
          <p:cNvSpPr txBox="1"/>
          <p:nvPr/>
        </p:nvSpPr>
        <p:spPr>
          <a:xfrm>
            <a:off x="220717" y="1631213"/>
            <a:ext cx="8294633" cy="5445722"/>
          </a:xfrm>
          <a:prstGeom prst="rect">
            <a:avLst/>
          </a:prstGeom>
          <a:noFill/>
        </p:spPr>
        <p:txBody>
          <a:bodyPr wrap="square" rtlCol="0">
            <a:spAutoFit/>
          </a:bodyPr>
          <a:lstStyle/>
          <a:p>
            <a:pPr>
              <a:lnSpc>
                <a:spcPct val="150000"/>
              </a:lnSpc>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1. Food Safety and Hygiene</a:t>
            </a:r>
          </a:p>
          <a:p>
            <a:pPr>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Modern Regulations and Standards: Today, food safety is paramount. Ships must comply with strict international regulations (such as those from the International Maritime Organization (IMO) and International Health Regulations), as well as national and regional food safety standards.</a:t>
            </a:r>
          </a:p>
          <a:p>
            <a:pPr>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	This includes proper handling, storage, and preparation of food to prevent contamination, spoilage, and foodborne illnesses. There are protocols for regular inspections, sanitation, and hygiene.</a:t>
            </a:r>
          </a:p>
          <a:p>
            <a:pPr>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	HACCP (Hazard Analysis and Critical Control Point) principles are often applied to ensure that potential hazards at each stage of food handling, from procurement to consumption, are identified and controlled.</a:t>
            </a:r>
          </a:p>
          <a:p>
            <a:pPr marL="342900" lvl="0" indent="-342900">
              <a:lnSpc>
                <a:spcPct val="150000"/>
              </a:lnSpc>
              <a:spcAft>
                <a:spcPts val="800"/>
              </a:spcAft>
              <a:buSzPts val="1000"/>
              <a:buFont typeface="Symbol" panose="05050102010706020507" pitchFamily="18" charset="2"/>
              <a:buChar char=""/>
              <a:tabLst>
                <a:tab pos="457200" algn="l"/>
              </a:tabLst>
            </a:pPr>
            <a:endParaRPr lang="tr-TR"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3DA7D7B-8582-B9D8-884C-854D7A6277BC}"/>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8B7C5FB-29F5-F38B-ACFE-A09B6EE065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DDAC5EF-DAC9-69A3-810C-64C0EF8FE68F}"/>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D0287B5-63E1-1262-07E0-1D93322BE147}"/>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FF22E0C-1E7B-7A03-C266-DF5E747FF73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84617AD-A290-2D45-8FE5-B4B3908273F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5056E60-1A8D-DACD-931D-027DA1AFA6F1}"/>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976992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7CEFC-0D34-C1E0-96F4-4903397C3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5F67886-47B8-B82C-C300-BC151813CEB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FBA2D5F-9C58-1EE6-BA73-0995318475B0}"/>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99374BC2-AB60-7E58-9044-7CFD449EDA7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7B01A28-6092-184C-459D-2D59AD2231A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0A7F1E9D-BA0F-4EE4-0DD0-74DE98A4247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EBACE7BE-BDFD-C187-5AD1-C45B7040573A}"/>
              </a:ext>
            </a:extLst>
          </p:cNvPr>
          <p:cNvSpPr txBox="1"/>
          <p:nvPr/>
        </p:nvSpPr>
        <p:spPr>
          <a:xfrm>
            <a:off x="220717" y="1631213"/>
            <a:ext cx="8294633" cy="2850139"/>
          </a:xfrm>
          <a:prstGeom prst="rect">
            <a:avLst/>
          </a:prstGeom>
          <a:noFill/>
        </p:spPr>
        <p:txBody>
          <a:bodyPr wrap="square" rtlCol="0">
            <a:spAutoFit/>
          </a:bodyPr>
          <a:lstStyle/>
          <a:p>
            <a:pPr>
              <a:lnSpc>
                <a:spcPct val="150000"/>
              </a:lnSpc>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1. Food Safety and Hygiene</a:t>
            </a:r>
          </a:p>
          <a:p>
            <a:pPr marL="342900" lvl="0" indent="-342900">
              <a:lnSpc>
                <a:spcPct val="150000"/>
              </a:lnSpc>
              <a:spcAft>
                <a:spcPts val="800"/>
              </a:spcAft>
              <a:buSzPts val="1000"/>
              <a:buFont typeface="Symbol" panose="05050102010706020507" pitchFamily="18" charset="2"/>
              <a:buChar char=""/>
              <a:tabLst>
                <a:tab pos="4572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onsideration</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Strict hygiene measures are taken in food storage and preparation areas, with a focus on preventing contamination. Food is regularly checked for quality and safety, and training in food handling is essential for crew members.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endParaRPr lang="tr-TR"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008C97D-2632-1237-D718-0692397CCAC0}"/>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AB05ACF3-6CCA-960E-DBBD-F38F7CE9B8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2E1BB70-16A6-31C2-3476-F74B7BC1C9FF}"/>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C9F73CC-7248-D1CC-A4CF-438CE7079C93}"/>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16C6235-312E-FABB-0403-F1982C1D3D4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59D3836-0E4A-3C7C-ACA1-F452CDD29B5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8FF9D5C-CE8D-CFD8-E74C-C4F78ACF6AC9}"/>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Picture 5">
            <a:extLst>
              <a:ext uri="{FF2B5EF4-FFF2-40B4-BE49-F238E27FC236}">
                <a16:creationId xmlns:a16="http://schemas.microsoft.com/office/drawing/2014/main" id="{907A1C07-57DA-5EC9-722C-71BFAA1AD9FD}"/>
              </a:ext>
            </a:extLst>
          </p:cNvPr>
          <p:cNvPicPr>
            <a:picLocks noChangeAspect="1"/>
          </p:cNvPicPr>
          <p:nvPr/>
        </p:nvPicPr>
        <p:blipFill>
          <a:blip r:embed="rId11"/>
          <a:stretch>
            <a:fillRect/>
          </a:stretch>
        </p:blipFill>
        <p:spPr>
          <a:xfrm>
            <a:off x="2775549" y="3626519"/>
            <a:ext cx="3266380" cy="2324416"/>
          </a:xfrm>
          <a:prstGeom prst="rect">
            <a:avLst/>
          </a:prstGeom>
        </p:spPr>
      </p:pic>
    </p:spTree>
    <p:extLst>
      <p:ext uri="{BB962C8B-B14F-4D97-AF65-F5344CB8AC3E}">
        <p14:creationId xmlns:p14="http://schemas.microsoft.com/office/powerpoint/2010/main" val="72592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E2D42-7647-34C3-BBF3-C90DD40D863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CD0CD55-6C23-BDC6-7B2B-F78CA5B4566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C1052A86-053A-56C0-F80B-F400A50C3481}"/>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419FA244-6F25-1B3A-6A9C-B3950A6DACE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0742FEA8-C36B-E99E-9547-4522EE93E4E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DB695DA4-53FA-D824-0A19-D6AF06BFC65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EBE61E06-6740-295D-71C3-BC26C108C384}"/>
              </a:ext>
            </a:extLst>
          </p:cNvPr>
          <p:cNvSpPr txBox="1"/>
          <p:nvPr/>
        </p:nvSpPr>
        <p:spPr>
          <a:xfrm>
            <a:off x="220717" y="1631213"/>
            <a:ext cx="8294633" cy="5030223"/>
          </a:xfrm>
          <a:prstGeom prst="rect">
            <a:avLst/>
          </a:prstGeom>
          <a:noFill/>
        </p:spPr>
        <p:txBody>
          <a:bodyPr wrap="square" rtlCol="0">
            <a:spAutoFit/>
          </a:bodyPr>
          <a:lstStyle/>
          <a:p>
            <a:pPr>
              <a:lnSpc>
                <a:spcPct val="150000"/>
              </a:lnSpc>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2. Nutritional Balance</a:t>
            </a:r>
          </a:p>
          <a:p>
            <a:pPr>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Health and Wellness: Modern victualling has a stronger focus on ensuring a balanced and nutritious diet for the crew. Unlike the past, where food was often monotonous and nutrient-poor, today’s diet focuses on providing adequate energy and a variety of essential nutrients.</a:t>
            </a:r>
          </a:p>
          <a:p>
            <a:pPr>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	Ships often have nutritionists or dietitians who plan meals that include proteins, carbohydrates, fats, and essential vitamins and minerals.</a:t>
            </a:r>
          </a:p>
          <a:p>
            <a:pPr>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	On longer voyages, careful attention is paid to vitamins (like vitamin C, to avoid scurvy), dietary preferences, and special needs (e.g., vegetarian, halal, kosher, gluten-free).</a:t>
            </a:r>
          </a:p>
          <a:p>
            <a:pPr marL="342900" lvl="0" indent="-342900">
              <a:lnSpc>
                <a:spcPct val="150000"/>
              </a:lnSpc>
              <a:spcAft>
                <a:spcPts val="800"/>
              </a:spcAft>
              <a:buSzPts val="1000"/>
              <a:buFont typeface="Symbol" panose="05050102010706020507" pitchFamily="18" charset="2"/>
              <a:buChar char=""/>
              <a:tabLst>
                <a:tab pos="457200" algn="l"/>
              </a:tabLst>
            </a:pPr>
            <a:endParaRPr lang="tr-TR"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7179E20-A2B1-E535-E180-0574780B52FB}"/>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9AEECC9-2442-087F-0026-0584CF5B23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9397832-97E4-A840-3394-936C93EC8D93}"/>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D116369-17F6-1862-2D12-466D4AA05F2C}"/>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8A16C19-D735-FDEE-B689-24B9E7C03D7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5449800-ADA2-1AAA-1C3E-E2BC5619E654}"/>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35A8EF8-1936-BC83-D9BF-DEDC7B753537}"/>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12615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D8ABE-6D49-8AE2-FE78-5877F9AEBF5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02C67C23-7F2C-4CEF-7867-1F0B1568AC8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61EFC4F-D7CE-E97C-D7F9-823DFACB562B}"/>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367126A3-3C80-0E55-4DC7-D96E47F98A3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95AD6C17-2760-C65C-C127-A10C802870C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030654F7-FAD9-07E1-4247-D42918041C6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01DDAEC4-0699-035F-0F0E-55E91EE0A586}"/>
              </a:ext>
            </a:extLst>
          </p:cNvPr>
          <p:cNvSpPr txBox="1"/>
          <p:nvPr/>
        </p:nvSpPr>
        <p:spPr>
          <a:xfrm>
            <a:off x="223587" y="1734442"/>
            <a:ext cx="8294633" cy="2747547"/>
          </a:xfrm>
          <a:prstGeom prst="rect">
            <a:avLst/>
          </a:prstGeom>
          <a:noFill/>
        </p:spPr>
        <p:txBody>
          <a:bodyPr wrap="square" rtlCol="0">
            <a:spAutoFit/>
          </a:bodyPr>
          <a:lstStyle/>
          <a:p>
            <a:pPr>
              <a:lnSpc>
                <a:spcPct val="150000"/>
              </a:lnSpc>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2. Nutritional Balance</a:t>
            </a:r>
          </a:p>
          <a:p>
            <a:pPr>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Consideration: The goal is to maintain crew health, energy levels, and morale. Balanced meals are designed not only to provide necessary calories but also to prevent deficiencies and promote overall well-being, helping to avoid issues like fatigue, poor concentration, or weakened immune systems.</a:t>
            </a:r>
          </a:p>
          <a:p>
            <a:pPr>
              <a:lnSpc>
                <a:spcPct val="150000"/>
              </a:lnSpc>
              <a:spcAft>
                <a:spcPts val="800"/>
              </a:spcAft>
            </a:pPr>
            <a:endParaRPr lang="tr-TR"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FCDA403-DC8C-1216-50DC-86768EEFF9D4}"/>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D1E1B7F0-A715-FE4F-231A-700D9A4720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F352F17-530D-15B9-CC6C-B3007FF645E1}"/>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DEB5A34-35B4-3AAC-BCC7-B9016B68AC5A}"/>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8F95C75-47E3-C662-79A9-393EB3C0A2A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C39EDA5-4296-BFDB-730D-850B843B9F5F}"/>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1E7B9CB-881B-6255-65FF-E3A0768CB8DD}"/>
              </a:ext>
            </a:extLst>
          </p:cNvPr>
          <p:cNvPicPr>
            <a:picLocks noChangeAspect="1"/>
          </p:cNvPicPr>
          <p:nvPr/>
        </p:nvPicPr>
        <p:blipFill>
          <a:blip r:embed="rId10"/>
          <a:stretch>
            <a:fillRect/>
          </a:stretch>
        </p:blipFill>
        <p:spPr>
          <a:xfrm>
            <a:off x="7704595" y="0"/>
            <a:ext cx="1227464" cy="1224789"/>
          </a:xfrm>
          <a:prstGeom prst="rect">
            <a:avLst/>
          </a:prstGeom>
        </p:spPr>
      </p:pic>
      <p:pic>
        <p:nvPicPr>
          <p:cNvPr id="3074" name="Picture 2" descr="Balanced Diet: What is it and Know About the Diet Food List | KENT Blog">
            <a:extLst>
              <a:ext uri="{FF2B5EF4-FFF2-40B4-BE49-F238E27FC236}">
                <a16:creationId xmlns:a16="http://schemas.microsoft.com/office/drawing/2014/main" id="{451139B0-560D-9B04-0CE1-B880C73A77E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0618" y="410727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22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CBD7C-C654-E2BA-E137-8FD43FF152B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75C7344-4B61-A865-2B19-D2837C764583}"/>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91E166D-1952-77C6-8812-63B7616287F0}"/>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697CF95-CF55-08BA-4199-8BC50CB70C3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DCF677F3-DC94-9813-6A36-7AA410B353B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B5ECDB98-C4DF-06E7-1FA1-4038A183B8B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64C6217-D226-A45B-5D28-6904BA5FDAD8}"/>
              </a:ext>
            </a:extLst>
          </p:cNvPr>
          <p:cNvSpPr txBox="1"/>
          <p:nvPr/>
        </p:nvSpPr>
        <p:spPr>
          <a:xfrm>
            <a:off x="220717" y="1631213"/>
            <a:ext cx="8294633" cy="4096634"/>
          </a:xfrm>
          <a:prstGeom prst="rect">
            <a:avLst/>
          </a:prstGeom>
          <a:noFill/>
        </p:spPr>
        <p:txBody>
          <a:bodyPr wrap="square" rtlCol="0">
            <a:spAutoFit/>
          </a:bodyPr>
          <a:lstStyle/>
          <a:p>
            <a:pPr>
              <a:lnSpc>
                <a:spcPct val="150000"/>
              </a:lnSpc>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3. Supply Chain Management</a:t>
            </a:r>
          </a:p>
          <a:p>
            <a:pPr>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Fresh and Frozen Provisions: With advancements in refrigeration and freezing technology, it is now possible to bring fresh produce and frozen food on board, which greatly improves the variety and quality of food available.</a:t>
            </a:r>
          </a:p>
          <a:p>
            <a:pPr>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	Logistics: Effective supply chain management is crucial. Ships need to ensure that food and supplies are well-planned before departure and that they have the necessary facilities to store them properly. This may include chilled storage for perishables, dry storage for non-perishables, and water storage systems.</a:t>
            </a: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8CE09A1-41B4-A2D2-F963-841E255E7B56}"/>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2339C12-6425-38B8-AB54-303B38C788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5C9AD45-56B3-3C2D-7A7C-3393819BA62A}"/>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2076C0A-5F7B-C0B0-D4F5-F4309B101DA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92E8792-5F18-FAE1-27AF-2C5206FC758A}"/>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D140336-BA4C-6934-F9D9-1F6C5269C58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B689023-A4F5-4053-E4F6-23A474F34874}"/>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7707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44140-A5E6-455E-213A-7746D431F6F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2BB853A-2545-E309-09FB-A9F5168C194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DF713F1-E8F1-BA85-57E4-1B9E000D03B3}"/>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D996E3C-E72F-2546-EAE8-7271AE948C9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8E2619A-5AD2-E8C1-9BA9-F612E61AC26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3B6F69B5-A897-C770-FC05-034B9712D8C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DB09E30-0CB0-FDA1-15B3-59FB298614E6}"/>
              </a:ext>
            </a:extLst>
          </p:cNvPr>
          <p:cNvSpPr txBox="1"/>
          <p:nvPr/>
        </p:nvSpPr>
        <p:spPr>
          <a:xfrm>
            <a:off x="220717" y="1631213"/>
            <a:ext cx="8294633" cy="4096634"/>
          </a:xfrm>
          <a:prstGeom prst="rect">
            <a:avLst/>
          </a:prstGeom>
          <a:noFill/>
        </p:spPr>
        <p:txBody>
          <a:bodyPr wrap="square" rtlCol="0">
            <a:spAutoFit/>
          </a:bodyPr>
          <a:lstStyle/>
          <a:p>
            <a:pPr>
              <a:lnSpc>
                <a:spcPct val="150000"/>
              </a:lnSpc>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3. Supply Chain Management</a:t>
            </a:r>
          </a:p>
          <a:p>
            <a:pPr>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Resupply at Ports: While fresh food can be loaded before departure, ships on longer journeys rely on regular stops at ports for resupply. Modern logistics allows for efficient resupply of fresh items and other goods, which is coordinated through advanced supply chain systems.</a:t>
            </a:r>
          </a:p>
          <a:p>
            <a:pPr>
              <a:lnSpc>
                <a:spcPct val="150000"/>
              </a:lnSpc>
              <a:spcAft>
                <a:spcPts val="800"/>
              </a:spcAf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Consideration</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Planning for resupply, managing inventory, and anticipating the need for food during the journey is vital. Supply chains must be resilient to any disruptions, ensuring that the crew is never left without sufficient provisions.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34267E5-CF7B-C9AC-287C-DBCCBDE0ABBF}"/>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BB0213F-7C09-7557-67A1-DCEB3B1143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B7D7B56-2C4E-DAB1-332F-063F5D97A5C2}"/>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869FB27-47AD-DA6D-89B9-8CA911C7471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0B8CC0D-3EBC-3325-DDE4-A92AD848836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A897BA6-1BA4-3EE3-B616-DA57D07E6228}"/>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BD5C296-6776-CE23-BCB9-286674413CD4}"/>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258732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7742A-E12D-6C43-0F0B-B0407412F1B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BB20140-F0D3-CFB7-0BC7-21D60D0CC054}"/>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7A626E2-7775-51DE-D6E8-C2D2C975693B}"/>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E3B2CF1C-EF6D-BAAB-2D60-968CBB9E4EE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610D8715-F834-1490-AF6E-F25D61B6736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559295D0-9546-BEED-3C96-240D069C1DA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FAB037A-639E-2DB6-045F-28B07753F695}"/>
              </a:ext>
            </a:extLst>
          </p:cNvPr>
          <p:cNvSpPr txBox="1"/>
          <p:nvPr/>
        </p:nvSpPr>
        <p:spPr>
          <a:xfrm>
            <a:off x="220717" y="1631213"/>
            <a:ext cx="8294633" cy="4096634"/>
          </a:xfrm>
          <a:prstGeom prst="rect">
            <a:avLst/>
          </a:prstGeom>
          <a:noFill/>
        </p:spPr>
        <p:txBody>
          <a:bodyPr wrap="square" rtlCol="0">
            <a:spAutoFit/>
          </a:bodyPr>
          <a:lstStyle/>
          <a:p>
            <a:pPr>
              <a:lnSpc>
                <a:spcPct val="150000"/>
              </a:lnSpc>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4. Storage Space and Organization</a:t>
            </a:r>
          </a:p>
          <a:p>
            <a:pPr>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Efficient Use of Storage: Ships today have sophisticated storage systems, with designated areas for dry, refrigerated, and frozen foods. Efficient use of space is critical, especially for large vessels or those on long voyages, where the quantity of food required is significant.</a:t>
            </a:r>
          </a:p>
          <a:p>
            <a:pPr>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	Modern ships are designed with better compartmentalization to prevent cross-contamination of different types of provisions (e.g., meats stored separately from fruits and vegetables).</a:t>
            </a: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D94E954-046D-CD89-810D-21A6BEC14813}"/>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3FC138F-EE4E-6EC9-30FF-DF4C73E2F3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748E84D-EF92-5540-5FD7-935D65FC3BDC}"/>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26F5F96-1AED-5A88-C11B-4E753081741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F7345AC-A086-9EF2-FCA4-411EA83A5DE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A4214FA-FE78-1C46-1FC1-E8833BAB823A}"/>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E82427F-3A1D-5697-6891-59FA2E47B257}"/>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12739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2A049-7A20-09EA-E792-8413AED6238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34FA3B0-A061-0F1F-E531-7A832108FA6F}"/>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0ADA655-0CE6-31D5-6690-B2142B6E339F}"/>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0DE8C496-2607-0F6A-1B99-9727326EB4D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13321B2-C995-2B37-47BC-1A54380CA68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B8E17BF6-EB57-BBCA-9E06-202F0672280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F6EC78A-A66A-3EFF-7714-D5E0146D7588}"/>
              </a:ext>
            </a:extLst>
          </p:cNvPr>
          <p:cNvSpPr txBox="1"/>
          <p:nvPr/>
        </p:nvSpPr>
        <p:spPr>
          <a:xfrm>
            <a:off x="220717" y="1631213"/>
            <a:ext cx="8294633" cy="2332049"/>
          </a:xfrm>
          <a:prstGeom prst="rect">
            <a:avLst/>
          </a:prstGeom>
          <a:noFill/>
        </p:spPr>
        <p:txBody>
          <a:bodyPr wrap="square" rtlCol="0">
            <a:spAutoFit/>
          </a:bodyPr>
          <a:lstStyle/>
          <a:p>
            <a:pPr>
              <a:lnSpc>
                <a:spcPct val="150000"/>
              </a:lnSpc>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4. Storage Space and Organization</a:t>
            </a:r>
          </a:p>
          <a:p>
            <a:pPr marL="342900" lvl="0" indent="-342900" algn="just">
              <a:lnSpc>
                <a:spcPct val="150000"/>
              </a:lnSpc>
              <a:spcAft>
                <a:spcPts val="800"/>
              </a:spcAft>
              <a:buSzPts val="1000"/>
              <a:buFont typeface="Symbol" panose="05050102010706020507" pitchFamily="18" charset="2"/>
              <a:buChar char=""/>
              <a:tabLst>
                <a:tab pos="457200" algn="l"/>
              </a:tabLs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Consideration</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Space optimization is necessary to avoid spoilage and to ensure that provisions are easily accessible when needed. Proper labeling, inventory control, and rotation of stock (First-In-First-Out or FIFO) are standard practices.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6239D23-9454-4A47-F01C-14943236F712}"/>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0B7AE9A8-7746-F58E-AD2A-D23FF78F38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DABBA02-C032-2665-BEB6-12A30F0A15B0}"/>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33957A8-14A6-6DCE-3749-A80248E46A00}"/>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2F02C12-CB73-A6C2-FC8B-B910E34F7A2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04AE822-27E2-4215-A175-038F8D88E5FB}"/>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E33D446-6CF5-F24E-C86A-2A7AFF281551}"/>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21230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C107EB-15DA-FC58-4E5B-4B8EDACD18D4}"/>
              </a:ext>
            </a:extLst>
          </p:cNvPr>
          <p:cNvPicPr>
            <a:picLocks noChangeAspect="1"/>
          </p:cNvPicPr>
          <p:nvPr/>
        </p:nvPicPr>
        <p:blipFill>
          <a:blip r:embed="rId2"/>
          <a:srcRect t="10000"/>
          <a:stretch/>
        </p:blipFill>
        <p:spPr>
          <a:xfrm>
            <a:off x="0" y="1121371"/>
            <a:ext cx="9144000" cy="5143493"/>
          </a:xfrm>
          <a:prstGeom prst="rect">
            <a:avLst/>
          </a:prstGeom>
        </p:spPr>
      </p:pic>
      <p:sp>
        <p:nvSpPr>
          <p:cNvPr id="6" name="Title 5">
            <a:extLst>
              <a:ext uri="{FF2B5EF4-FFF2-40B4-BE49-F238E27FC236}">
                <a16:creationId xmlns:a16="http://schemas.microsoft.com/office/drawing/2014/main" id="{644B1011-706A-7F34-ADD7-846AD0C7146C}"/>
              </a:ext>
            </a:extLst>
          </p:cNvPr>
          <p:cNvSpPr>
            <a:spLocks noGrp="1"/>
          </p:cNvSpPr>
          <p:nvPr>
            <p:ph type="ctrTitle"/>
          </p:nvPr>
        </p:nvSpPr>
        <p:spPr>
          <a:xfrm rot="3397673">
            <a:off x="5022980" y="2254918"/>
            <a:ext cx="3611515" cy="1225986"/>
          </a:xfrm>
        </p:spPr>
        <p:txBody>
          <a:bodyPr>
            <a:normAutofit fontScale="90000"/>
          </a:bodyPr>
          <a:lstStyle/>
          <a:p>
            <a:r>
              <a:rPr lang="en-GB" sz="2100" dirty="0"/>
              <a:t>learning </a:t>
            </a:r>
            <a:r>
              <a:rPr lang="en-GB" sz="2100" dirty="0" err="1"/>
              <a:t>objectives</a:t>
            </a:r>
            <a:r>
              <a:rPr lang="en-GB" sz="750" dirty="0" err="1"/>
              <a:t>a</a:t>
            </a:r>
            <a:br>
              <a:rPr lang="en-GB" sz="750" dirty="0"/>
            </a:br>
            <a:r>
              <a:rPr lang="en-GB" sz="1200" dirty="0"/>
              <a:t>explicitly state what a learner should be able to do once they have completed the course/lesson.</a:t>
            </a:r>
            <a:r>
              <a:rPr lang="en-GB" sz="3600" dirty="0"/>
              <a:t> </a:t>
            </a:r>
            <a:endParaRPr lang="en-GR" sz="2100" dirty="0"/>
          </a:p>
        </p:txBody>
      </p:sp>
      <p:sp>
        <p:nvSpPr>
          <p:cNvPr id="3" name="TextBox 2">
            <a:extLst>
              <a:ext uri="{FF2B5EF4-FFF2-40B4-BE49-F238E27FC236}">
                <a16:creationId xmlns:a16="http://schemas.microsoft.com/office/drawing/2014/main" id="{7DE1DAEE-ED04-2503-D52A-125D0C2234D6}"/>
              </a:ext>
            </a:extLst>
          </p:cNvPr>
          <p:cNvSpPr txBox="1"/>
          <p:nvPr/>
        </p:nvSpPr>
        <p:spPr>
          <a:xfrm>
            <a:off x="571916" y="1609105"/>
            <a:ext cx="2810112" cy="3101042"/>
          </a:xfrm>
          <a:prstGeom prst="rect">
            <a:avLst/>
          </a:prstGeom>
          <a:noFill/>
        </p:spPr>
        <p:txBody>
          <a:bodyPr wrap="square" rtlCol="0">
            <a:spAutoFit/>
          </a:bodyPr>
          <a:lstStyle/>
          <a:p>
            <a:pPr defTabSz="342900">
              <a:lnSpc>
                <a:spcPct val="200000"/>
              </a:lnSpc>
            </a:pPr>
            <a:r>
              <a:rPr lang="en-US" sz="825" dirty="0">
                <a:solidFill>
                  <a:srgbClr val="FFFFFF"/>
                </a:solidFill>
                <a:latin typeface="Gill Sans MT" panose="020B0502020104020203"/>
              </a:rPr>
              <a:t>1. Understand the fundamentals of supply chain management (SCM) and its core components.  </a:t>
            </a:r>
          </a:p>
          <a:p>
            <a:pPr defTabSz="342900">
              <a:lnSpc>
                <a:spcPct val="200000"/>
              </a:lnSpc>
            </a:pPr>
            <a:r>
              <a:rPr lang="en-US" sz="825" dirty="0">
                <a:solidFill>
                  <a:srgbClr val="FFFFFF"/>
                </a:solidFill>
                <a:latin typeface="Gill Sans MT" panose="020B0502020104020203"/>
              </a:rPr>
              <a:t>2 - Learn the concept of victualling services and their historical and modern importance.  </a:t>
            </a:r>
          </a:p>
          <a:p>
            <a:pPr defTabSz="342900">
              <a:lnSpc>
                <a:spcPct val="200000"/>
              </a:lnSpc>
            </a:pPr>
            <a:r>
              <a:rPr lang="en-US" sz="825" dirty="0">
                <a:solidFill>
                  <a:srgbClr val="FFFFFF"/>
                </a:solidFill>
                <a:latin typeface="Gill Sans MT" panose="020B0502020104020203"/>
              </a:rPr>
              <a:t>3 - Analyze the unique challenges of managing supply chains in maritime environments.  </a:t>
            </a:r>
          </a:p>
          <a:p>
            <a:pPr defTabSz="342900">
              <a:lnSpc>
                <a:spcPct val="200000"/>
              </a:lnSpc>
            </a:pPr>
            <a:r>
              <a:rPr lang="tr-TR" sz="825" dirty="0">
                <a:solidFill>
                  <a:srgbClr val="FFFFFF"/>
                </a:solidFill>
                <a:latin typeface="Gill Sans MT" panose="020B0502020104020203"/>
              </a:rPr>
              <a:t>4 </a:t>
            </a:r>
            <a:r>
              <a:rPr lang="en-US" sz="825" dirty="0">
                <a:solidFill>
                  <a:srgbClr val="FFFFFF"/>
                </a:solidFill>
                <a:latin typeface="Gill Sans MT" panose="020B0502020104020203"/>
              </a:rPr>
              <a:t>- Apply SCM principles to design and optimize victualling services onboard.  </a:t>
            </a:r>
          </a:p>
          <a:p>
            <a:pPr defTabSz="342900">
              <a:lnSpc>
                <a:spcPct val="200000"/>
              </a:lnSpc>
            </a:pPr>
            <a:r>
              <a:rPr lang="tr-TR" sz="825" dirty="0">
                <a:solidFill>
                  <a:srgbClr val="FFFFFF"/>
                </a:solidFill>
                <a:latin typeface="Gill Sans MT" panose="020B0502020104020203"/>
              </a:rPr>
              <a:t>5 </a:t>
            </a:r>
            <a:r>
              <a:rPr lang="en-US" sz="825" dirty="0">
                <a:solidFill>
                  <a:srgbClr val="FFFFFF"/>
                </a:solidFill>
                <a:latin typeface="Gill Sans MT" panose="020B0502020104020203"/>
              </a:rPr>
              <a:t>- Discuss case studies to evaluate real-world applications and problem-solving techniques.</a:t>
            </a:r>
          </a:p>
          <a:p>
            <a:pPr defTabSz="342900">
              <a:lnSpc>
                <a:spcPct val="200000"/>
              </a:lnSpc>
            </a:pPr>
            <a:endParaRPr lang="en-US" sz="825" dirty="0">
              <a:solidFill>
                <a:srgbClr val="FFFFFF"/>
              </a:solidFill>
              <a:latin typeface="Gill Sans MT" panose="020B0502020104020203"/>
            </a:endParaRPr>
          </a:p>
          <a:p>
            <a:pPr defTabSz="342900">
              <a:lnSpc>
                <a:spcPct val="200000"/>
              </a:lnSpc>
            </a:pPr>
            <a:endParaRPr lang="en-US" sz="825" dirty="0">
              <a:solidFill>
                <a:srgbClr val="FFFFFF"/>
              </a:solidFill>
              <a:latin typeface="Gill Sans MT" panose="020B0502020104020203"/>
            </a:endParaRPr>
          </a:p>
        </p:txBody>
      </p:sp>
      <p:sp>
        <p:nvSpPr>
          <p:cNvPr id="5" name="TextBox 4">
            <a:extLst>
              <a:ext uri="{FF2B5EF4-FFF2-40B4-BE49-F238E27FC236}">
                <a16:creationId xmlns:a16="http://schemas.microsoft.com/office/drawing/2014/main" id="{402ADF81-7B50-593F-2743-18EC2D469A02}"/>
              </a:ext>
            </a:extLst>
          </p:cNvPr>
          <p:cNvSpPr txBox="1"/>
          <p:nvPr/>
        </p:nvSpPr>
        <p:spPr>
          <a:xfrm>
            <a:off x="4218139" y="4981445"/>
            <a:ext cx="4115819" cy="507831"/>
          </a:xfrm>
          <a:prstGeom prst="rect">
            <a:avLst/>
          </a:prstGeom>
          <a:noFill/>
        </p:spPr>
        <p:txBody>
          <a:bodyPr wrap="square" rtlCol="0">
            <a:spAutoFit/>
          </a:bodyPr>
          <a:lstStyle/>
          <a:p>
            <a:pPr defTabSz="342900"/>
            <a:r>
              <a:rPr lang="en-GB" sz="1350" b="1" dirty="0">
                <a:solidFill>
                  <a:srgbClr val="FFFFFF"/>
                </a:solidFill>
                <a:latin typeface="Elephant Pro" pitchFamily="2" charset="0"/>
              </a:rPr>
              <a:t>The most </a:t>
            </a:r>
            <a:r>
              <a:rPr lang="en-GB" sz="1350" b="1" dirty="0">
                <a:solidFill>
                  <a:srgbClr val="C00000"/>
                </a:solidFill>
                <a:latin typeface="Elephant Pro" pitchFamily="2" charset="0"/>
                <a:hlinkClick r:id="rId3">
                  <a:extLst>
                    <a:ext uri="{A12FA001-AC4F-418D-AE19-62706E023703}">
                      <ahyp:hlinkClr xmlns:ahyp="http://schemas.microsoft.com/office/drawing/2018/hyperlinkcolor" val="tx"/>
                    </a:ext>
                  </a:extLst>
                </a:hlinkClick>
              </a:rPr>
              <a:t>important part of a learning objective</a:t>
            </a:r>
            <a:r>
              <a:rPr lang="en-GB" sz="1350" b="1" dirty="0">
                <a:solidFill>
                  <a:srgbClr val="C00000"/>
                </a:solidFill>
                <a:latin typeface="Elephant Pro" pitchFamily="2" charset="0"/>
              </a:rPr>
              <a:t> </a:t>
            </a:r>
            <a:r>
              <a:rPr lang="en-GB" sz="1350" b="1" dirty="0">
                <a:solidFill>
                  <a:srgbClr val="FFFFFF"/>
                </a:solidFill>
                <a:latin typeface="Elephant Pro" pitchFamily="2" charset="0"/>
              </a:rPr>
              <a:t>is that its success </a:t>
            </a:r>
            <a:r>
              <a:rPr lang="en-GB" sz="1350" b="1" dirty="0">
                <a:solidFill>
                  <a:srgbClr val="C00000"/>
                </a:solidFill>
                <a:latin typeface="Elephant Pro" pitchFamily="2" charset="0"/>
              </a:rPr>
              <a:t>can be measured</a:t>
            </a:r>
            <a:r>
              <a:rPr lang="en-GB" sz="1350" b="1" dirty="0">
                <a:solidFill>
                  <a:srgbClr val="FFFFFF"/>
                </a:solidFill>
                <a:latin typeface="Elephant Pro" pitchFamily="2" charset="0"/>
              </a:rPr>
              <a:t>.</a:t>
            </a:r>
            <a:endParaRPr lang="en-GR" sz="1350" b="1" dirty="0">
              <a:solidFill>
                <a:srgbClr val="FFFFFF"/>
              </a:solidFill>
              <a:latin typeface="Elephant Pro" pitchFamily="2" charset="0"/>
            </a:endParaRPr>
          </a:p>
        </p:txBody>
      </p:sp>
      <p:pic>
        <p:nvPicPr>
          <p:cNvPr id="7" name="Picture 6" descr="EU logos for funding">
            <a:extLst>
              <a:ext uri="{FF2B5EF4-FFF2-40B4-BE49-F238E27FC236}">
                <a16:creationId xmlns:a16="http://schemas.microsoft.com/office/drawing/2014/main" id="{AB85DA02-A11C-139D-36A5-737A2CC569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3518"/>
          <a:stretch/>
        </p:blipFill>
        <p:spPr bwMode="auto">
          <a:xfrm>
            <a:off x="11300" y="871842"/>
            <a:ext cx="2414436" cy="4960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F11BA87-DC4B-855C-A259-D8BB25705527}"/>
              </a:ext>
            </a:extLst>
          </p:cNvPr>
          <p:cNvPicPr>
            <a:picLocks noChangeAspect="1"/>
          </p:cNvPicPr>
          <p:nvPr/>
        </p:nvPicPr>
        <p:blipFill>
          <a:blip r:embed="rId5"/>
          <a:stretch>
            <a:fillRect/>
          </a:stretch>
        </p:blipFill>
        <p:spPr>
          <a:xfrm>
            <a:off x="2569089" y="874740"/>
            <a:ext cx="3295650" cy="609600"/>
          </a:xfrm>
          <a:prstGeom prst="rect">
            <a:avLst/>
          </a:prstGeom>
        </p:spPr>
      </p:pic>
      <p:pic>
        <p:nvPicPr>
          <p:cNvPr id="10" name="Picture 9">
            <a:extLst>
              <a:ext uri="{FF2B5EF4-FFF2-40B4-BE49-F238E27FC236}">
                <a16:creationId xmlns:a16="http://schemas.microsoft.com/office/drawing/2014/main" id="{2C985B0F-5589-9431-7A96-AF8298F048C0}"/>
              </a:ext>
            </a:extLst>
          </p:cNvPr>
          <p:cNvPicPr>
            <a:picLocks noChangeAspect="1"/>
          </p:cNvPicPr>
          <p:nvPr/>
        </p:nvPicPr>
        <p:blipFill>
          <a:blip r:embed="rId6"/>
          <a:stretch>
            <a:fillRect/>
          </a:stretch>
        </p:blipFill>
        <p:spPr>
          <a:xfrm>
            <a:off x="8081199" y="896611"/>
            <a:ext cx="845401" cy="843558"/>
          </a:xfrm>
          <a:prstGeom prst="rect">
            <a:avLst/>
          </a:prstGeom>
        </p:spPr>
      </p:pic>
    </p:spTree>
    <p:extLst>
      <p:ext uri="{BB962C8B-B14F-4D97-AF65-F5344CB8AC3E}">
        <p14:creationId xmlns:p14="http://schemas.microsoft.com/office/powerpoint/2010/main" val="21266267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029FC-3E6E-EC97-6085-8B2D4F19DBD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027C4D1D-143A-979F-5ED9-B847DCFAD77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0BFC07D-59DF-1215-B995-7A4C8984553B}"/>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F4D3EFB-6B32-896B-97A8-2B907CC9B124}"/>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7589222-6E40-50F0-0263-6A13D0609F7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87152800-5478-74AC-F539-04B677A583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58DBAC34-2BFB-8576-95A1-9046121CE201}"/>
              </a:ext>
            </a:extLst>
          </p:cNvPr>
          <p:cNvSpPr txBox="1"/>
          <p:nvPr/>
        </p:nvSpPr>
        <p:spPr>
          <a:xfrm>
            <a:off x="220717" y="1631213"/>
            <a:ext cx="8294633" cy="2747547"/>
          </a:xfrm>
          <a:prstGeom prst="rect">
            <a:avLst/>
          </a:prstGeom>
          <a:noFill/>
        </p:spPr>
        <p:txBody>
          <a:bodyPr wrap="square" rtlCol="0">
            <a:spAutoFit/>
          </a:bodyPr>
          <a:lstStyle/>
          <a:p>
            <a:pPr>
              <a:lnSpc>
                <a:spcPct val="150000"/>
              </a:lnSpc>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5. Cultural and Dietary Needs</a:t>
            </a:r>
          </a:p>
          <a:p>
            <a:pPr>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Diverse Crews: Ships today often carry international crews, which means there is a variety of dietary needs and preferences that must be catered to. These may include dietary restrictions based on religion (e.g., halal, kosher), allergies (e.g., gluten-free, nut-free), or personal preferences (e.g., vegetarian, vegan).</a:t>
            </a: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B410348-357B-A819-F849-5E772490333E}"/>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6875798-C6EC-1BAD-37D1-8A3A83A58A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E506A72-8C7A-ACA8-0CC3-2C928A9701D8}"/>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8F006AF-4C41-5F15-2EB4-C29E34D9230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406D3AA-5197-7B2A-51C2-AD224C60497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CB0E9AF-2A9A-CB5E-9299-9E45FC05CE2C}"/>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AA99B2B-6F53-7A7A-2432-FFB0E7DE75C1}"/>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936202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01C81-07E3-4714-CD6C-6215A2772F2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2190DD7-10B1-2851-E5CD-889C827C064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98B0596-20C6-DF95-660D-A2A5CCD15D40}"/>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C3F70C9-75D7-A3BA-FC13-C546A695E014}"/>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C381A93-79A3-7B15-7538-68731D59608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5A5A72B5-D8C3-23EF-B6A6-C63D01E2C7C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CBCB6A6-C081-6FAA-4AFD-E0281E9EFEA9}"/>
              </a:ext>
            </a:extLst>
          </p:cNvPr>
          <p:cNvSpPr txBox="1"/>
          <p:nvPr/>
        </p:nvSpPr>
        <p:spPr>
          <a:xfrm>
            <a:off x="220717" y="1631213"/>
            <a:ext cx="8294633" cy="3265638"/>
          </a:xfrm>
          <a:prstGeom prst="rect">
            <a:avLst/>
          </a:prstGeom>
          <a:noFill/>
        </p:spPr>
        <p:txBody>
          <a:bodyPr wrap="square" rtlCol="0">
            <a:spAutoFit/>
          </a:bodyPr>
          <a:lstStyle/>
          <a:p>
            <a:pPr>
              <a:lnSpc>
                <a:spcPct val="150000"/>
              </a:lnSpc>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5. Cultural and Dietary Needs</a:t>
            </a:r>
          </a:p>
          <a:p>
            <a:pPr>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Consideration</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The food planning process has to account for these dietary requirements to ensure that all crew members are adequately fed and feel respected and valued. It’s important to offer a diverse menu and to accommodate special dietary needs without compromising nutritional value.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C8900BB-C997-F196-3E94-1FFD57BD1F13}"/>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36AD5A79-5C8E-6C4F-3958-A1710D8540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9D55644-77A2-281F-624A-44FAB6D52CE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D0D5E5D-69E0-768D-0974-A7AC85AE4160}"/>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DA06A5B-6052-D885-5D32-ABB0796B4EB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0FA103-27AD-C302-7311-DC66B03E3C1E}"/>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9CFAF48-D9DA-6557-E4C7-DF916613EB80}"/>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002694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8BB11-6412-5219-8885-42A0D3E79F1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2F5BCB6-71DE-336C-63DE-6B3E83553A7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177553D-3570-F52F-3478-9E2E24B173DD}"/>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45A45B7-8E40-5AF2-81A6-CE4ED08F3DD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DA7B6F0-9514-22A8-275C-83B5F93ECC8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77FD8D50-32A3-2676-A143-3355D8DFAA5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F64AE5C-D4A8-B29B-5373-CF0A4916569F}"/>
              </a:ext>
            </a:extLst>
          </p:cNvPr>
          <p:cNvSpPr txBox="1"/>
          <p:nvPr/>
        </p:nvSpPr>
        <p:spPr>
          <a:xfrm>
            <a:off x="220717" y="1631213"/>
            <a:ext cx="8294633" cy="4614725"/>
          </a:xfrm>
          <a:prstGeom prst="rect">
            <a:avLst/>
          </a:prstGeom>
          <a:noFill/>
        </p:spPr>
        <p:txBody>
          <a:bodyPr wrap="square" rtlCol="0">
            <a:spAutoFit/>
          </a:bodyPr>
          <a:lstStyle/>
          <a:p>
            <a:pPr>
              <a:lnSpc>
                <a:spcPct val="150000"/>
              </a:lnSpc>
              <a:spcAft>
                <a:spcPts val="800"/>
              </a:spcAft>
              <a:buNone/>
            </a:pPr>
            <a:r>
              <a:rPr lang="tr-TR" b="1" kern="100" dirty="0">
                <a:effectLst/>
                <a:latin typeface="Calibri" panose="020F0502020204030204" pitchFamily="34" charset="0"/>
                <a:ea typeface="Calibri" panose="020F0502020204030204" pitchFamily="34" charset="0"/>
                <a:cs typeface="Times New Roman" panose="02020603050405020304" pitchFamily="18" charset="0"/>
              </a:rPr>
              <a:t>6. Waste Management and Sustainability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b="1" kern="100" dirty="0">
                <a:effectLst/>
                <a:latin typeface="Calibri" panose="020F0502020204030204" pitchFamily="34" charset="0"/>
                <a:ea typeface="Calibri" panose="020F0502020204030204" pitchFamily="34" charset="0"/>
                <a:cs typeface="Times New Roman" panose="02020603050405020304" pitchFamily="18" charset="0"/>
              </a:rPr>
              <a:t>Environmental Impact</a:t>
            </a:r>
            <a:r>
              <a:rPr lang="tr-TR" kern="100" dirty="0">
                <a:effectLst/>
                <a:latin typeface="Calibri" panose="020F0502020204030204" pitchFamily="34" charset="0"/>
                <a:ea typeface="Calibri" panose="020F0502020204030204" pitchFamily="34" charset="0"/>
                <a:cs typeface="Times New Roman" panose="02020603050405020304" pitchFamily="18" charset="0"/>
              </a:rPr>
              <a:t>: In modern times, there is a growing emphasis on sustainability and minimizing the environmental impact of food provisioning. This includes reducing food waste, sourcing food responsibly, and minimizing plastic and packaging waste.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spcAft>
                <a:spcPts val="800"/>
              </a:spcAft>
              <a:buSzPts val="1000"/>
              <a:buFont typeface="Courier New" panose="02070309020205020404" pitchFamily="49" charset="0"/>
              <a:buChar char="o"/>
              <a:tabLst>
                <a:tab pos="914400" algn="l"/>
              </a:tabLst>
            </a:pPr>
            <a:r>
              <a:rPr lang="tr-TR" kern="100" dirty="0">
                <a:effectLst/>
                <a:latin typeface="Calibri" panose="020F0502020204030204" pitchFamily="34" charset="0"/>
                <a:ea typeface="Calibri" panose="020F0502020204030204" pitchFamily="34" charset="0"/>
                <a:cs typeface="Times New Roman" panose="02020603050405020304" pitchFamily="18" charset="0"/>
              </a:rPr>
              <a:t>Ships are increasingly adopting waste management practices that involve recycling and composting food waste. Sustainable sourcing practices are also prioritized, such as choosing responsibly sourced fish or organic produce.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3090053-7100-1C70-5272-3AC4D5894BFF}"/>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337070E-86A6-A62E-9BE7-4B907E90F8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C94FB75-F5CA-07DD-7581-6EE436C5E2BC}"/>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4FE97F2-1EE0-892C-147B-1D2325F32B4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554800B-0171-671E-FEC5-E1DDA21A2BB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B01149F-D78F-9915-085A-3FB70A2AA7D1}"/>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6E40F9C-9A56-E94F-75D1-92B92C36D88A}"/>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038688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E808B-197E-3486-6B61-D8996978C3B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BEBF9BB-E00E-AFA6-F8FC-67FBE5B4C57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72DFF32-E2D6-8F6C-CD78-6987A0856BA5}"/>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1819F728-0092-E8B9-205F-BA32A62BEE7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B631D7B-24ED-E0C1-4DF9-8D0EBF9F1A4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26F60D8F-2617-E535-5E38-1EEF1C3E9EE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2D9F520-F701-1F04-6C74-30F3904CA1A3}"/>
              </a:ext>
            </a:extLst>
          </p:cNvPr>
          <p:cNvSpPr txBox="1"/>
          <p:nvPr/>
        </p:nvSpPr>
        <p:spPr>
          <a:xfrm>
            <a:off x="220717" y="1631213"/>
            <a:ext cx="8294633" cy="2747547"/>
          </a:xfrm>
          <a:prstGeom prst="rect">
            <a:avLst/>
          </a:prstGeom>
          <a:noFill/>
        </p:spPr>
        <p:txBody>
          <a:bodyPr wrap="square" rtlCol="0">
            <a:spAutoFit/>
          </a:bodyPr>
          <a:lstStyle/>
          <a:p>
            <a:pPr>
              <a:lnSpc>
                <a:spcPct val="150000"/>
              </a:lnSpc>
              <a:spcAft>
                <a:spcPts val="800"/>
              </a:spcAft>
              <a:buNone/>
            </a:pPr>
            <a:r>
              <a:rPr lang="tr-TR" b="1" kern="100" dirty="0">
                <a:effectLst/>
                <a:latin typeface="Calibri" panose="020F0502020204030204" pitchFamily="34" charset="0"/>
                <a:ea typeface="Calibri" panose="020F0502020204030204" pitchFamily="34" charset="0"/>
                <a:cs typeface="Times New Roman" panose="02020603050405020304" pitchFamily="18" charset="0"/>
              </a:rPr>
              <a:t>6. Waste Management and Sustainability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Consideration: Reducing food waste is a key issue, both for sustainability and for the efficient use of limited storage. Efforts are made to use food before it spoils, and excess food is repurposed when possible. Additionally, minimizing packaging waste helps reduce the environmental footprint of the ship’s operation.</a:t>
            </a: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033969B-639A-2439-663E-34AC9A7DFF51}"/>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BDB8BDE-FD88-5F09-D3B1-5C54C198F2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E62AE15-7EF0-ABC1-0546-77A2F622276A}"/>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5241F13-66ED-CD35-AA34-14F1E6358857}"/>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E5A4CB6-CC89-7144-CAF9-F4D6763505E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56EDE12-BA72-5AFD-D6CC-1888B0D3E12C}"/>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5DC747D-C045-BAAB-8D4A-B74BA18A3D0D}"/>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476278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03E45-622E-2BED-6AED-1E29C98FA25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7B9E2D6-26CB-C2EE-C103-F72674C41DE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832A9CB-39E1-22CB-74AC-144011214060}"/>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28B9C91-E876-2C6C-0387-5BA6CCAE14F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530723F-43EF-F97E-68DE-0743F39027E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1EE32331-8896-517C-86E4-81FD5F1EA6C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F94B91-0DBD-7830-C7DF-1A6988F73F64}"/>
              </a:ext>
            </a:extLst>
          </p:cNvPr>
          <p:cNvSpPr txBox="1"/>
          <p:nvPr/>
        </p:nvSpPr>
        <p:spPr>
          <a:xfrm>
            <a:off x="220717" y="1631213"/>
            <a:ext cx="8294633" cy="4096634"/>
          </a:xfrm>
          <a:prstGeom prst="rect">
            <a:avLst/>
          </a:prstGeom>
          <a:noFill/>
        </p:spPr>
        <p:txBody>
          <a:bodyPr wrap="square" rtlCol="0">
            <a:spAutoFit/>
          </a:bodyPr>
          <a:lstStyle/>
          <a:p>
            <a:pPr>
              <a:lnSpc>
                <a:spcPct val="150000"/>
              </a:lnSpc>
              <a:spcAft>
                <a:spcPts val="800"/>
              </a:spcAft>
              <a:buNone/>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7. Meal Variety and Crew Morale</a:t>
            </a:r>
          </a:p>
          <a:p>
            <a:pPr>
              <a:lnSpc>
                <a:spcPct val="150000"/>
              </a:lnSpc>
              <a:spcAft>
                <a:spcPts val="800"/>
              </a:spcAft>
              <a:buNone/>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effectLst/>
                <a:latin typeface="Calibri" panose="020F0502020204030204" pitchFamily="34" charset="0"/>
                <a:ea typeface="Calibri" panose="020F0502020204030204" pitchFamily="34" charset="0"/>
                <a:cs typeface="Times New Roman" panose="02020603050405020304" pitchFamily="18" charset="0"/>
              </a:rPr>
              <a:t>Psychological Well-Being: Meal variety continues to play a key role in maintaining crew morale, especially on long voyages. Modern victualling emphasizes not just nutritional value but also meal variety, flavor, and cultural preferences, which can keep morale high and reduce the sense of monotony.</a:t>
            </a:r>
          </a:p>
          <a:p>
            <a:pPr>
              <a:lnSpc>
                <a:spcPct val="150000"/>
              </a:lnSpc>
              <a:spcAft>
                <a:spcPts val="80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o	On cruise ships or in military operations, meals are often viewed as a social event, and chefs are given the opportunity to create a range of dishes, making the dining experience a highlight of the day for the crew.</a:t>
            </a:r>
          </a:p>
          <a:p>
            <a:pPr>
              <a:lnSpc>
                <a:spcPct val="15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B16FA56-DF24-5913-C7E4-AE3662413CAE}"/>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0E24E49-CD18-29E6-3726-45F4785C4F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8A9BCC2-3AE3-FD50-A021-6FE2054D6A0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754CC32-F557-96EA-CA32-75410569BEE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1AFE669-60F1-9983-6EA6-B5875E451AA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63FBB15-1D2C-3BB5-B8F0-D68DE2C11D26}"/>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0406ECB-D439-615B-0A20-3C4B00EA7DF1}"/>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220468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7279D-82D3-9135-CAB3-793B6EF5395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B17B99B-F9E0-FFBE-1677-E3414EBE6F0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91F1F9D-3D01-F71D-E873-7B129E83F585}"/>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E3E67B4E-348A-786B-168E-A861DD661883}"/>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CC1A09E-E086-CCF1-0815-68EEEA4FE12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4CE76FB3-B1F2-F138-CAE9-9548DC1548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EC2075C-54E3-39E4-6EEA-3855D0938A34}"/>
              </a:ext>
            </a:extLst>
          </p:cNvPr>
          <p:cNvSpPr txBox="1"/>
          <p:nvPr/>
        </p:nvSpPr>
        <p:spPr>
          <a:xfrm>
            <a:off x="220717" y="1631213"/>
            <a:ext cx="8294633" cy="2229456"/>
          </a:xfrm>
          <a:prstGeom prst="rect">
            <a:avLst/>
          </a:prstGeom>
          <a:noFill/>
        </p:spPr>
        <p:txBody>
          <a:bodyPr wrap="square" rtlCol="0">
            <a:spAutoFit/>
          </a:bodyPr>
          <a:lstStyle/>
          <a:p>
            <a:pPr>
              <a:lnSpc>
                <a:spcPct val="150000"/>
              </a:lnSpc>
              <a:spcAft>
                <a:spcPts val="800"/>
              </a:spcAft>
              <a:buNone/>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7. Meal Variety and Crew Morale</a:t>
            </a:r>
          </a:p>
          <a:p>
            <a:pPr>
              <a:lnSpc>
                <a:spcPct val="150000"/>
              </a:lnSpc>
              <a:spcAft>
                <a:spcPts val="800"/>
              </a:spcAft>
              <a:buNone/>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effectLst/>
                <a:latin typeface="Calibri" panose="020F0502020204030204" pitchFamily="34" charset="0"/>
                <a:ea typeface="Calibri" panose="020F0502020204030204" pitchFamily="34" charset="0"/>
                <a:cs typeface="Times New Roman" panose="02020603050405020304" pitchFamily="18" charset="0"/>
              </a:rPr>
              <a:t>Consideration: Ensuring a variety of meals (with rotating menus) helps keep crew members engaged and prevents fatigue from eating the same food every day. Treating food as an important part of crew well-being and morale is a modern consideration that contributes to overall productivity and satisfaction.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CCDC004-FF5B-ADD7-7CE8-850DF8AA0F88}"/>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A7641A7-2B22-1432-4A66-AC4F1FAE22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0507035-29F9-EDCA-B63B-1EC4CA908370}"/>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E0781EA-30EE-2E76-4FA2-6D7788C7446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98229EB-FD66-3C4F-EAD6-D3D1440D41D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677F811-1E78-754A-C374-F2DEA0395A6E}"/>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93F889C-19FA-1DAB-17B7-BF2B6E175C9C}"/>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887949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A69A2-D216-193F-01B4-8E5ABC068E8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21CC99D-9FA9-1E90-F92C-51B80D3C70E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CD0BFCC-73B3-9CDC-6B04-711A04D1889E}"/>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D50F6E1-9178-0092-48B1-673C0CFC5E3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1522AA2-3080-111E-EEEA-0FC188B822E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58D0562D-B8DD-3158-919D-38A0CF08CE5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9BA755B-1E82-D969-88F8-47A78C1717A0}"/>
              </a:ext>
            </a:extLst>
          </p:cNvPr>
          <p:cNvSpPr txBox="1"/>
          <p:nvPr/>
        </p:nvSpPr>
        <p:spPr>
          <a:xfrm>
            <a:off x="220717" y="1631213"/>
            <a:ext cx="8294633" cy="3578544"/>
          </a:xfrm>
          <a:prstGeom prst="rect">
            <a:avLst/>
          </a:prstGeom>
          <a:noFill/>
        </p:spPr>
        <p:txBody>
          <a:bodyPr wrap="square" rtlCol="0">
            <a:spAutoFit/>
          </a:bodyPr>
          <a:lstStyle/>
          <a:p>
            <a:pPr>
              <a:lnSpc>
                <a:spcPct val="150000"/>
              </a:lnSpc>
              <a:spcAft>
                <a:spcPts val="800"/>
              </a:spcAft>
              <a:buNone/>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8. Alcohol and Beverage Provisioning</a:t>
            </a:r>
          </a:p>
          <a:p>
            <a:pPr algn="just">
              <a:lnSpc>
                <a:spcPct val="150000"/>
              </a:lnSpc>
              <a:spcAft>
                <a:spcPts val="800"/>
              </a:spcAft>
              <a:buNone/>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effectLst/>
                <a:latin typeface="Calibri" panose="020F0502020204030204" pitchFamily="34" charset="0"/>
                <a:ea typeface="Calibri" panose="020F0502020204030204" pitchFamily="34" charset="0"/>
                <a:cs typeface="Times New Roman" panose="02020603050405020304" pitchFamily="18" charset="0"/>
              </a:rPr>
              <a:t>Controlled Use of Alcohol: Alcohol consumption on board ships, especially naval ships, has historically been a part of crew life, though modern policies have become stricter. While alcohol was once distributed as part of regular rations (e.g., rum for British sailors), today there are often regulations governing its provision.</a:t>
            </a:r>
          </a:p>
          <a:p>
            <a:pPr algn="just">
              <a:lnSpc>
                <a:spcPct val="150000"/>
              </a:lnSpc>
              <a:spcAft>
                <a:spcPts val="80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o	Alcohol is typically provided in controlled quantities for social occasions or as part of morale-building efforts. It is also common for ships to ensure that non-alcoholic beverages (like coffee, tea, juice, and soft drinks) are available at all times.</a:t>
            </a:r>
          </a:p>
        </p:txBody>
      </p:sp>
      <p:sp>
        <p:nvSpPr>
          <p:cNvPr id="3" name="Rectangle 2">
            <a:extLst>
              <a:ext uri="{FF2B5EF4-FFF2-40B4-BE49-F238E27FC236}">
                <a16:creationId xmlns:a16="http://schemas.microsoft.com/office/drawing/2014/main" id="{FCF13189-52E6-ACEF-035D-AA7B2F00FA76}"/>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7BE83B0-0D6F-6404-1635-3C62D89D23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379F7A5-9E22-ACC7-5ADC-6CDEDA80678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DBF45DC-BF31-A26E-17F8-9595450FBE8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3AF70DC-8B5C-3623-9D30-F4063ED8015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2DD5151-232D-A863-BAE9-5700DD5BBF31}"/>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3300F1B-5B56-B7DC-C88E-708F336A6327}"/>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904285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31E8C-B7B1-95C2-830A-C59A0C915DB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2C19AC2-1F20-2227-6693-48527A63867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F3B598D-0C7A-3BB1-2E25-73CC3175EA5A}"/>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B3B95AF-49B3-8282-06BB-0F682EB4D63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7F5316D-842B-023C-3724-782EEE8A243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2C012E6C-FF49-2C6C-65A0-2E94AB45361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1435B87-FA91-6AAE-17B5-384054512503}"/>
              </a:ext>
            </a:extLst>
          </p:cNvPr>
          <p:cNvSpPr txBox="1"/>
          <p:nvPr/>
        </p:nvSpPr>
        <p:spPr>
          <a:xfrm>
            <a:off x="220717" y="1631213"/>
            <a:ext cx="8294633" cy="2229456"/>
          </a:xfrm>
          <a:prstGeom prst="rect">
            <a:avLst/>
          </a:prstGeom>
          <a:noFill/>
        </p:spPr>
        <p:txBody>
          <a:bodyPr wrap="square" rtlCol="0">
            <a:spAutoFit/>
          </a:bodyPr>
          <a:lstStyle/>
          <a:p>
            <a:pPr>
              <a:lnSpc>
                <a:spcPct val="150000"/>
              </a:lnSpc>
              <a:spcAft>
                <a:spcPts val="800"/>
              </a:spcAft>
              <a:buNone/>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8. Alcohol and Beverage Provisioning</a:t>
            </a:r>
          </a:p>
          <a:p>
            <a:pPr marL="342900" lvl="0" indent="-342900" algn="just">
              <a:lnSpc>
                <a:spcPct val="150000"/>
              </a:lnSpc>
              <a:spcAft>
                <a:spcPts val="800"/>
              </a:spcAft>
              <a:buSzPts val="1000"/>
              <a:buFont typeface="Symbol" panose="05050102010706020507" pitchFamily="18" charset="2"/>
              <a:buChar char=""/>
              <a:tabLst>
                <a:tab pos="457200" algn="l"/>
              </a:tabLs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Consideration</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Modern ships need to balance the historical tradition of providing alcohol with the responsibility of maintaining safety and ensuring that consumption doesn’t interfere with crew duties. Policies around alcohol depend on the type of ship, its mission, and the specific policies of the shipping company or military.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1201AF2-FF2C-A387-978F-B16C8C9599E0}"/>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45F85A3F-3AF0-1DD8-4066-78C3840611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6A8D0F2-1B6D-CAF8-332B-AB08A5DCDA73}"/>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8D47D3-4749-7C8A-3031-CE9EBD7CD26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5630288-162B-8B0A-6DBF-A383F68BD1D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D9CF44B-8268-8B5A-A821-8CE0944EB640}"/>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613B849-AEAA-8459-2788-720909DC9961}"/>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953692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DEB54-6EA5-22FF-FFA9-6949A4792E1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941A7CA-D668-758E-7D2D-933C0836543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A285442-4F04-F910-83CA-AB0946D635E0}"/>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E6CA517B-C77C-6E1D-1C03-3D4520D43CD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158CC35-E584-AB2A-8182-E4A13737D9C5}"/>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264A953C-C5C2-7118-FBD9-2142DE7BFC4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E2B795F-9611-FD0A-D1FD-F51CF11BDE3A}"/>
              </a:ext>
            </a:extLst>
          </p:cNvPr>
          <p:cNvSpPr txBox="1"/>
          <p:nvPr/>
        </p:nvSpPr>
        <p:spPr>
          <a:xfrm>
            <a:off x="220717" y="1631213"/>
            <a:ext cx="8294633" cy="2110321"/>
          </a:xfrm>
          <a:prstGeom prst="rect">
            <a:avLst/>
          </a:prstGeom>
          <a:noFill/>
        </p:spPr>
        <p:txBody>
          <a:bodyPr wrap="square" rtlCol="0">
            <a:spAutoFit/>
          </a:bodyPr>
          <a:lstStyle/>
          <a:p>
            <a:pPr>
              <a:lnSpc>
                <a:spcPct val="107000"/>
              </a:lnSpc>
              <a:spcAft>
                <a:spcPts val="800"/>
              </a:spcAft>
              <a:buNone/>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9. Crew Feedback and Satisfaction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Monitoring Satisfaction</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On cruise ships, yachts, or commercial vessels with long-term crews, regular feedback on meal quality and variety is often collected to ensure satisfaction. This might involve surveys, crew meetings, or direct input from ship officers.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B773F4F-E13C-1D1A-A962-7A746BED3834}"/>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90F7940-A775-9F11-1973-4C00BCEB36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6726CCF-D6BD-61E7-15B1-91B52A82BCD2}"/>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AA5FD40-7EA2-A859-812D-F21ADFAC6ACC}"/>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C88EC48-1A0B-61A5-E725-08BBF8530F1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D803FC6-3D32-967B-4863-36C7158646F8}"/>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8C47CB4-5704-B6BE-F92E-0EED10975FEA}"/>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994430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1B581-CEE9-48EB-E76D-00E8BE92B5A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0BFC101B-8390-3ACD-0373-AE7CA40319B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4EBF371-141E-F48D-5CA2-62A0B96346D9}"/>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4C163FEA-0251-9F7F-350A-AE909E9E8E6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A8CDE59-7126-79E0-D9BF-4DB87961F26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1CAA3C19-EF2F-64DA-14A9-652C7BD2D85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7CBC5AB-E2E5-FC1F-EDA1-9F08387E68A6}"/>
              </a:ext>
            </a:extLst>
          </p:cNvPr>
          <p:cNvSpPr txBox="1"/>
          <p:nvPr/>
        </p:nvSpPr>
        <p:spPr>
          <a:xfrm>
            <a:off x="220717" y="1631213"/>
            <a:ext cx="8294633" cy="2110321"/>
          </a:xfrm>
          <a:prstGeom prst="rect">
            <a:avLst/>
          </a:prstGeom>
          <a:noFill/>
        </p:spPr>
        <p:txBody>
          <a:bodyPr wrap="square" rtlCol="0">
            <a:spAutoFit/>
          </a:bodyPr>
          <a:lstStyle/>
          <a:p>
            <a:pPr>
              <a:lnSpc>
                <a:spcPct val="107000"/>
              </a:lnSpc>
              <a:spcAft>
                <a:spcPts val="800"/>
              </a:spcAft>
              <a:buNone/>
            </a:pP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9. Crew Feedback and Satisfaction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Consideration: Keeping the crew satisfied with meals is important not only for morale but also for productivity and overall health. Being receptive to feedback allows for adjustments to the menu or meal times to suit the crew’s preferences and needs.</a:t>
            </a:r>
          </a:p>
        </p:txBody>
      </p:sp>
      <p:sp>
        <p:nvSpPr>
          <p:cNvPr id="3" name="Rectangle 2">
            <a:extLst>
              <a:ext uri="{FF2B5EF4-FFF2-40B4-BE49-F238E27FC236}">
                <a16:creationId xmlns:a16="http://schemas.microsoft.com/office/drawing/2014/main" id="{8B00C883-D6F9-16A8-2063-A8DD869BA099}"/>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DE2E18A-D06A-76F4-2BDB-A904C7B361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698DE78-E274-59E5-2819-DDBA2A3462C4}"/>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ADB4C6C-1A76-9C47-E0BA-DD21498E9A6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339793A-7908-3CFD-FE5C-9EB6FF4EC08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C22D631-3247-08C5-9343-6106E12A3746}"/>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4CBFBB3-FA3A-F009-DB5D-C93F79A03A42}"/>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959990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C107EB-15DA-FC58-4E5B-4B8EDACD18D4}"/>
              </a:ext>
            </a:extLst>
          </p:cNvPr>
          <p:cNvPicPr>
            <a:picLocks noChangeAspect="1"/>
          </p:cNvPicPr>
          <p:nvPr/>
        </p:nvPicPr>
        <p:blipFill>
          <a:blip r:embed="rId2"/>
          <a:srcRect t="10000"/>
          <a:stretch/>
        </p:blipFill>
        <p:spPr>
          <a:xfrm>
            <a:off x="0" y="1070200"/>
            <a:ext cx="9144000" cy="5143493"/>
          </a:xfrm>
          <a:prstGeom prst="rect">
            <a:avLst/>
          </a:prstGeom>
        </p:spPr>
      </p:pic>
      <p:sp>
        <p:nvSpPr>
          <p:cNvPr id="10" name="Title 5">
            <a:extLst>
              <a:ext uri="{FF2B5EF4-FFF2-40B4-BE49-F238E27FC236}">
                <a16:creationId xmlns:a16="http://schemas.microsoft.com/office/drawing/2014/main" id="{B6D28189-F5C5-C48D-D1C3-2428F52850ED}"/>
              </a:ext>
            </a:extLst>
          </p:cNvPr>
          <p:cNvSpPr txBox="1">
            <a:spLocks/>
          </p:cNvSpPr>
          <p:nvPr/>
        </p:nvSpPr>
        <p:spPr>
          <a:xfrm>
            <a:off x="2739589" y="4987707"/>
            <a:ext cx="4269608" cy="1225986"/>
          </a:xfrm>
          <a:prstGeom prst="rect">
            <a:avLst/>
          </a:prstGeom>
        </p:spPr>
        <p:txBody>
          <a:bodyPr vert="horz" lIns="68580" tIns="34290" rIns="68580" bIns="34290" rtlCol="0" anchor="t">
            <a:normAutofit fontScale="97500"/>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pPr defTabSz="685800"/>
            <a:r>
              <a:rPr lang="en-GB" sz="4050" b="0" dirty="0">
                <a:solidFill>
                  <a:srgbClr val="FFFFFF"/>
                </a:solidFill>
                <a:latin typeface="Gill Sans MT" panose="020B0502020104020203"/>
              </a:rPr>
              <a:t>learning activities </a:t>
            </a:r>
            <a:endParaRPr lang="en-GR" sz="4050" dirty="0">
              <a:solidFill>
                <a:srgbClr val="FFFFFF"/>
              </a:solidFill>
              <a:latin typeface="Gill Sans MT" panose="020B0502020104020203"/>
            </a:endParaRPr>
          </a:p>
        </p:txBody>
      </p:sp>
      <p:sp>
        <p:nvSpPr>
          <p:cNvPr id="3" name="Title 2">
            <a:extLst>
              <a:ext uri="{FF2B5EF4-FFF2-40B4-BE49-F238E27FC236}">
                <a16:creationId xmlns:a16="http://schemas.microsoft.com/office/drawing/2014/main" id="{AE997A17-4B1D-2996-D78C-388FDE987ED8}"/>
              </a:ext>
            </a:extLst>
          </p:cNvPr>
          <p:cNvSpPr>
            <a:spLocks noGrp="1"/>
          </p:cNvSpPr>
          <p:nvPr>
            <p:ph type="ctrTitle"/>
          </p:nvPr>
        </p:nvSpPr>
        <p:spPr>
          <a:xfrm>
            <a:off x="781522" y="2668739"/>
            <a:ext cx="5414963" cy="1234440"/>
          </a:xfrm>
        </p:spPr>
        <p:txBody>
          <a:bodyPr>
            <a:normAutofit fontScale="90000"/>
          </a:bodyPr>
          <a:lstStyle/>
          <a:p>
            <a:r>
              <a:rPr lang="en-US" dirty="0"/>
              <a:t>THE LEARNING ACTIVITIES THAT CAN BE USED IN A VICTUALLING COURSE:</a:t>
            </a:r>
            <a:endParaRPr lang="en-GR" dirty="0"/>
          </a:p>
        </p:txBody>
      </p:sp>
      <p:graphicFrame>
        <p:nvGraphicFramePr>
          <p:cNvPr id="15" name="Diagram 14">
            <a:extLst>
              <a:ext uri="{FF2B5EF4-FFF2-40B4-BE49-F238E27FC236}">
                <a16:creationId xmlns:a16="http://schemas.microsoft.com/office/drawing/2014/main" id="{3FE7B42F-148E-577B-8EE1-2C037BB1234C}"/>
              </a:ext>
            </a:extLst>
          </p:cNvPr>
          <p:cNvGraphicFramePr/>
          <p:nvPr/>
        </p:nvGraphicFramePr>
        <p:xfrm>
          <a:off x="6435247" y="1192044"/>
          <a:ext cx="2228684" cy="331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EU logos for funding">
            <a:extLst>
              <a:ext uri="{FF2B5EF4-FFF2-40B4-BE49-F238E27FC236}">
                <a16:creationId xmlns:a16="http://schemas.microsoft.com/office/drawing/2014/main" id="{3619908A-D56E-689D-6EC5-786C57C9DA7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3518"/>
          <a:stretch/>
        </p:blipFill>
        <p:spPr bwMode="auto">
          <a:xfrm>
            <a:off x="11300" y="880748"/>
            <a:ext cx="2414436" cy="4960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79EEA27-4040-A50F-6A50-2950E93EA6DC}"/>
              </a:ext>
            </a:extLst>
          </p:cNvPr>
          <p:cNvPicPr>
            <a:picLocks noChangeAspect="1"/>
          </p:cNvPicPr>
          <p:nvPr/>
        </p:nvPicPr>
        <p:blipFill>
          <a:blip r:embed="rId9"/>
          <a:stretch>
            <a:fillRect/>
          </a:stretch>
        </p:blipFill>
        <p:spPr>
          <a:xfrm>
            <a:off x="2570560" y="887244"/>
            <a:ext cx="3295650" cy="609600"/>
          </a:xfrm>
          <a:prstGeom prst="rect">
            <a:avLst/>
          </a:prstGeom>
        </p:spPr>
      </p:pic>
      <p:pic>
        <p:nvPicPr>
          <p:cNvPr id="7" name="Picture 6">
            <a:extLst>
              <a:ext uri="{FF2B5EF4-FFF2-40B4-BE49-F238E27FC236}">
                <a16:creationId xmlns:a16="http://schemas.microsoft.com/office/drawing/2014/main" id="{6C73C15F-7520-762A-A7B8-F6C6EA69D584}"/>
              </a:ext>
            </a:extLst>
          </p:cNvPr>
          <p:cNvPicPr>
            <a:picLocks noChangeAspect="1"/>
          </p:cNvPicPr>
          <p:nvPr/>
        </p:nvPicPr>
        <p:blipFill>
          <a:blip r:embed="rId10"/>
          <a:stretch>
            <a:fillRect/>
          </a:stretch>
        </p:blipFill>
        <p:spPr>
          <a:xfrm>
            <a:off x="261298" y="1661013"/>
            <a:ext cx="845401" cy="843558"/>
          </a:xfrm>
          <a:prstGeom prst="rect">
            <a:avLst/>
          </a:prstGeom>
        </p:spPr>
      </p:pic>
    </p:spTree>
    <p:extLst>
      <p:ext uri="{BB962C8B-B14F-4D97-AF65-F5344CB8AC3E}">
        <p14:creationId xmlns:p14="http://schemas.microsoft.com/office/powerpoint/2010/main" val="2728725297"/>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32544-FC12-96D4-7CF6-63B1B054EC3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8004A24-2160-7927-E572-0142385E6D8D}"/>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98295A7-60DE-8CB4-7A52-CDB29058AA86}"/>
              </a:ext>
            </a:extLst>
          </p:cNvPr>
          <p:cNvSpPr>
            <a:spLocks noGrp="1"/>
          </p:cNvSpPr>
          <p:nvPr>
            <p:ph type="title"/>
          </p:nvPr>
        </p:nvSpPr>
        <p:spPr>
          <a:xfrm>
            <a:off x="457200" y="1107174"/>
            <a:ext cx="8058150" cy="571213"/>
          </a:xfrm>
        </p:spPr>
        <p:txBody>
          <a:bodyPr>
            <a:noAutofit/>
          </a:bodyPr>
          <a:lstStyle/>
          <a:p>
            <a:pPr algn="ct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MAIN CONSIDERATIONS </a:t>
            </a:r>
            <a:r>
              <a:rPr lang="tr-TR" sz="1800" b="1" kern="100" dirty="0">
                <a:latin typeface="Calibri" panose="020F0502020204030204" pitchFamily="34" charset="0"/>
                <a:ea typeface="Calibri" panose="020F0502020204030204" pitchFamily="34" charset="0"/>
                <a:cs typeface="Times New Roman" panose="02020603050405020304" pitchFamily="18" charset="0"/>
              </a:rPr>
              <a:t>I</a:t>
            </a:r>
            <a:r>
              <a:rPr lang="tr-TR" sz="1800" b="1" kern="100" dirty="0">
                <a:effectLst/>
                <a:latin typeface="Calibri" panose="020F0502020204030204" pitchFamily="34" charset="0"/>
                <a:ea typeface="Calibri" panose="020F0502020204030204" pitchFamily="34" charset="0"/>
                <a:cs typeface="Times New Roman" panose="02020603050405020304" pitchFamily="18" charset="0"/>
              </a:rPr>
              <a:t>N VICTUALLING ONBOARD </a:t>
            </a:r>
            <a:r>
              <a:rPr lang="en-US" sz="1800" b="1" kern="100" dirty="0">
                <a:latin typeface="Calibri" panose="020F0502020204030204" pitchFamily="34" charset="0"/>
                <a:ea typeface="Calibri" panose="020F0502020204030204" pitchFamily="34" charset="0"/>
                <a:cs typeface="Times New Roman" panose="02020603050405020304" pitchFamily="18" charset="0"/>
              </a:rPr>
              <a:t>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ODAY</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476DE6E1-B26D-B3A7-2D09-266A8A8B54EF}"/>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1D4CFF9A-EE2B-EF01-3E34-8E1199A31D2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75E3EC4A-4932-4479-CB9F-3203F29BA2B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223B176-786A-EFCA-E5EF-9559D41EAB97}"/>
              </a:ext>
            </a:extLst>
          </p:cNvPr>
          <p:cNvSpPr txBox="1"/>
          <p:nvPr/>
        </p:nvSpPr>
        <p:spPr>
          <a:xfrm>
            <a:off x="220717" y="1631213"/>
            <a:ext cx="8294633" cy="3772315"/>
          </a:xfrm>
          <a:prstGeom prst="rect">
            <a:avLst/>
          </a:prstGeom>
          <a:noFill/>
        </p:spPr>
        <p:txBody>
          <a:bodyPr wrap="square" rtlCol="0">
            <a:spAutoFit/>
          </a:bodyPr>
          <a:lstStyle/>
          <a:p>
            <a:pPr>
              <a:lnSpc>
                <a:spcPct val="107000"/>
              </a:lnSpc>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Conclusion:</a:t>
            </a:r>
          </a:p>
          <a:p>
            <a:pPr>
              <a:lnSpc>
                <a:spcPct val="150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While victualling on board today benefits from technological advancements, more stringent food safety regulations, and improved supply chains, the core goal remains the same as in the past: to keep the crew healthy, well-nourished, and motivated throughout the voyage. The key considerations now encompass a broader range of factors, including dietary needs, environmental sustainability, and the psychological well-being of the crew. Modern victualling systems are more sophisticated, but the underlying importance of effective provisioning remains a crucial aspect of maritime operations.</a:t>
            </a:r>
          </a:p>
        </p:txBody>
      </p:sp>
      <p:sp>
        <p:nvSpPr>
          <p:cNvPr id="3" name="Rectangle 2">
            <a:extLst>
              <a:ext uri="{FF2B5EF4-FFF2-40B4-BE49-F238E27FC236}">
                <a16:creationId xmlns:a16="http://schemas.microsoft.com/office/drawing/2014/main" id="{EBD7EE74-B28E-1BB1-1D28-83E95A64EF15}"/>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05F7EC2-FDD5-6A64-1BEC-865E4FCF29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8BBB3A9-7BC2-2B24-0B95-D4EB14AF82E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AA33C1B-DEA2-3604-B173-51D604D28857}"/>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E7DC744-A6DD-79A5-E06D-9622E1BD63D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F82B41B-FCA8-4373-FC10-98DAA7954EB4}"/>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AB079D7-47FB-3523-33D2-5C7C5AFA375D}"/>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094097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C88DD-9B07-4D26-D649-383D47E315E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AF9D5DC-D0F6-13BA-E8B6-B80348549D3E}"/>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E756C03-B9DB-3389-4798-518637CB2F5B}"/>
              </a:ext>
            </a:extLst>
          </p:cNvPr>
          <p:cNvSpPr>
            <a:spLocks noGrp="1"/>
          </p:cNvSpPr>
          <p:nvPr>
            <p:ph type="title"/>
          </p:nvPr>
        </p:nvSpPr>
        <p:spPr>
          <a:xfrm>
            <a:off x="457200" y="1107174"/>
            <a:ext cx="8058150" cy="571213"/>
          </a:xfrm>
        </p:spPr>
        <p:txBody>
          <a:bodyPr>
            <a:noAutofit/>
          </a:bodyPr>
          <a:lstStyle/>
          <a:p>
            <a:pPr algn="ct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REAL LIFE EXAMPLES</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B2D6F571-1D4E-F82F-4CA3-86E2B805C56F}"/>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161262B-CBD1-BD3B-5676-2CB04B0EE56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4A09D133-6E88-F4B5-FC03-238B999CA0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A80F3A0-DDBC-0448-2990-8932711C2CF9}"/>
              </a:ext>
            </a:extLst>
          </p:cNvPr>
          <p:cNvSpPr txBox="1"/>
          <p:nvPr/>
        </p:nvSpPr>
        <p:spPr>
          <a:xfrm>
            <a:off x="335188" y="2164838"/>
            <a:ext cx="8294633" cy="2539093"/>
          </a:xfrm>
          <a:prstGeom prst="rect">
            <a:avLst/>
          </a:prstGeom>
          <a:noFill/>
        </p:spPr>
        <p:txBody>
          <a:bodyPr wrap="square" rtlCol="0">
            <a:spAutoFit/>
          </a:bodyPr>
          <a:lstStyle/>
          <a:p>
            <a:pPr marL="0" marR="0">
              <a:lnSpc>
                <a:spcPct val="150000"/>
              </a:lnSpc>
              <a:spcAft>
                <a:spcPts val="800"/>
              </a:spcAft>
              <a:buNone/>
            </a:pPr>
            <a:r>
              <a:rPr lang="en-US" dirty="0">
                <a:solidFill>
                  <a:srgbClr val="0C0C0C"/>
                </a:solidFill>
                <a:latin typeface="cnn_sans_display"/>
              </a:rPr>
              <a:t>W</a:t>
            </a:r>
            <a:r>
              <a:rPr lang="en-US" b="0" i="0" dirty="0">
                <a:solidFill>
                  <a:srgbClr val="0C0C0C"/>
                </a:solidFill>
                <a:effectLst/>
                <a:latin typeface="cnn_sans_display"/>
              </a:rPr>
              <a:t>hen operating in the Mediterranean, and before every cruise, MSC Bellissima loads most of its provisions at its home port of Genoa, Italy, and receives an average of 15 full trucks of food and beverages per cruise (two of them carrying fresh fruit and vegetables).</a:t>
            </a:r>
          </a:p>
          <a:p>
            <a:pPr marL="0" marR="0">
              <a:lnSpc>
                <a:spcPct val="107000"/>
              </a:lnSpc>
              <a:spcAft>
                <a:spcPts val="800"/>
              </a:spcAft>
              <a:buNone/>
            </a:pPr>
            <a:endParaRPr lang="en-US" sz="1800" kern="100" dirty="0">
              <a:solidFill>
                <a:srgbClr val="0C0C0C"/>
              </a:solidFill>
              <a:latin typeface="cnn_sans_display"/>
              <a:ea typeface="Calibri" panose="020F0502020204030204" pitchFamily="34" charset="0"/>
              <a:cs typeface="Times New Roman" panose="02020603050405020304" pitchFamily="18" charset="0"/>
            </a:endParaRPr>
          </a:p>
          <a:p>
            <a:pPr marL="0" marR="0">
              <a:lnSpc>
                <a:spcPct val="107000"/>
              </a:lnSpc>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0A130D0-0AEA-B9BA-183F-3878A6E75BF8}"/>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8AC484E-0338-B7FD-F513-05ED7F691A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6CF60A3-5F15-A558-EEF1-B39CE23D598F}"/>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4BF5F3B-50E4-4DB0-B2CA-369320E20F63}"/>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4BA612B-96FB-0EEA-F710-ECDA3C706F3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5C7D6FD-02DE-8668-8AF3-E27F7FEEECA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52046C9-E770-7FB4-2802-A7398FB0F30C}"/>
              </a:ext>
            </a:extLst>
          </p:cNvPr>
          <p:cNvPicPr>
            <a:picLocks noChangeAspect="1"/>
          </p:cNvPicPr>
          <p:nvPr/>
        </p:nvPicPr>
        <p:blipFill>
          <a:blip r:embed="rId10"/>
          <a:stretch>
            <a:fillRect/>
          </a:stretch>
        </p:blipFill>
        <p:spPr>
          <a:xfrm>
            <a:off x="7704595" y="0"/>
            <a:ext cx="1227464" cy="1224789"/>
          </a:xfrm>
          <a:prstGeom prst="rect">
            <a:avLst/>
          </a:prstGeom>
        </p:spPr>
      </p:pic>
      <p:pic>
        <p:nvPicPr>
          <p:cNvPr id="1026" name="Picture 2" descr="F2000 6*2 290HP Dump Truck for Transporting">
            <a:extLst>
              <a:ext uri="{FF2B5EF4-FFF2-40B4-BE49-F238E27FC236}">
                <a16:creationId xmlns:a16="http://schemas.microsoft.com/office/drawing/2014/main" id="{4BD9438D-7A9E-D8DE-2F83-6484585AF9B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65120" y="3769360"/>
            <a:ext cx="2468880" cy="192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953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07852-E06B-9C3E-EEC9-375C57CE96D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52F68ACA-E60F-01CE-DFBC-A67FDCB8410D}"/>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3339C40-28C8-7678-61EA-DCF6C0E7DF30}"/>
              </a:ext>
            </a:extLst>
          </p:cNvPr>
          <p:cNvSpPr>
            <a:spLocks noGrp="1"/>
          </p:cNvSpPr>
          <p:nvPr>
            <p:ph type="title"/>
          </p:nvPr>
        </p:nvSpPr>
        <p:spPr>
          <a:xfrm>
            <a:off x="457200" y="1107174"/>
            <a:ext cx="8058150" cy="571213"/>
          </a:xfrm>
        </p:spPr>
        <p:txBody>
          <a:bodyPr>
            <a:noAutofit/>
          </a:bodyPr>
          <a:lstStyle/>
          <a:p>
            <a:pPr algn="ct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E3CC09B0-78E2-093F-74E2-A3940172B25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F3F8EB49-5FFD-4386-4E33-3C026AC2010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F61D25B1-62F5-49D1-3C5C-67709B7AA34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99A6B2F-29B0-CD0A-D440-02A7D99D9509}"/>
              </a:ext>
            </a:extLst>
          </p:cNvPr>
          <p:cNvSpPr txBox="1"/>
          <p:nvPr/>
        </p:nvSpPr>
        <p:spPr>
          <a:xfrm>
            <a:off x="220717" y="1631213"/>
            <a:ext cx="8294633" cy="375552"/>
          </a:xfrm>
          <a:prstGeom prst="rect">
            <a:avLst/>
          </a:prstGeom>
          <a:noFill/>
        </p:spPr>
        <p:txBody>
          <a:bodyPr wrap="square" rtlCol="0">
            <a:spAutoFit/>
          </a:bodyPr>
          <a:lstStyle/>
          <a:p>
            <a:pPr marL="0" marR="0">
              <a:lnSpc>
                <a:spcPct val="107000"/>
              </a:lnSpc>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0272797-642D-183E-CC53-657008458918}"/>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3D535FE2-6703-8F18-481E-D134BA18D3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5CCF6E1-DA66-1CF0-AFF4-3777882EE44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42B3502-9696-CC5B-7356-3F8C5A408D2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8695294-8897-B2CE-EC93-83200971533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1250220-9056-9151-BCF7-C0CE9BE5D401}"/>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F9D8880-332A-9B5C-5623-715C002092DC}"/>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Picture 5">
            <a:extLst>
              <a:ext uri="{FF2B5EF4-FFF2-40B4-BE49-F238E27FC236}">
                <a16:creationId xmlns:a16="http://schemas.microsoft.com/office/drawing/2014/main" id="{84937453-492D-389B-80AC-FB380535B726}"/>
              </a:ext>
            </a:extLst>
          </p:cNvPr>
          <p:cNvPicPr>
            <a:picLocks noChangeAspect="1"/>
          </p:cNvPicPr>
          <p:nvPr/>
        </p:nvPicPr>
        <p:blipFill>
          <a:blip r:embed="rId11"/>
          <a:stretch>
            <a:fillRect/>
          </a:stretch>
        </p:blipFill>
        <p:spPr>
          <a:xfrm>
            <a:off x="676556" y="1129890"/>
            <a:ext cx="7641771" cy="4828336"/>
          </a:xfrm>
          <a:prstGeom prst="rect">
            <a:avLst/>
          </a:prstGeom>
        </p:spPr>
      </p:pic>
    </p:spTree>
    <p:extLst>
      <p:ext uri="{BB962C8B-B14F-4D97-AF65-F5344CB8AC3E}">
        <p14:creationId xmlns:p14="http://schemas.microsoft.com/office/powerpoint/2010/main" val="3609438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EA07D-2D33-4900-94E9-6C63420DDF2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13BC9A9-184E-DCFB-2233-39BDF199F9E8}"/>
              </a:ext>
            </a:extLst>
          </p:cNvPr>
          <p:cNvPicPr>
            <a:picLocks noChangeAspect="1"/>
          </p:cNvPicPr>
          <p:nvPr/>
        </p:nvPicPr>
        <p:blipFill>
          <a:blip r:embed="rId3"/>
          <a:stretch>
            <a:fillRect/>
          </a:stretch>
        </p:blipFill>
        <p:spPr>
          <a:xfrm>
            <a:off x="18646" y="154232"/>
            <a:ext cx="3218912" cy="680419"/>
          </a:xfrm>
          <a:prstGeom prst="rect">
            <a:avLst/>
          </a:prstGeom>
        </p:spPr>
      </p:pic>
      <p:grpSp>
        <p:nvGrpSpPr>
          <p:cNvPr id="4" name="Group 3">
            <a:extLst>
              <a:ext uri="{FF2B5EF4-FFF2-40B4-BE49-F238E27FC236}">
                <a16:creationId xmlns:a16="http://schemas.microsoft.com/office/drawing/2014/main" id="{C9E042F3-DED5-A1F6-7498-3A59A4FAED9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3FEEF22-9355-A894-984F-9405DF605324}"/>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F70025EF-90D3-52EC-C69D-6143AA66A0D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7875003-1483-AB25-D34D-FF32712F0201}"/>
              </a:ext>
            </a:extLst>
          </p:cNvPr>
          <p:cNvSpPr txBox="1"/>
          <p:nvPr/>
        </p:nvSpPr>
        <p:spPr>
          <a:xfrm>
            <a:off x="220717" y="1631213"/>
            <a:ext cx="8294633" cy="375552"/>
          </a:xfrm>
          <a:prstGeom prst="rect">
            <a:avLst/>
          </a:prstGeom>
          <a:noFill/>
        </p:spPr>
        <p:txBody>
          <a:bodyPr wrap="square" rtlCol="0">
            <a:spAutoFit/>
          </a:bodyPr>
          <a:lstStyle/>
          <a:p>
            <a:pPr marL="0" marR="0">
              <a:lnSpc>
                <a:spcPct val="107000"/>
              </a:lnSpc>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911C733-9E95-3BD2-9134-9DEB0670AD51}"/>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18F91E86-C9AE-CDA5-B359-5338C055CE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D2A8FA0-6A56-7965-EEF1-DB8CF7D458DE}"/>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05232B3-27F1-17AC-5A9E-85276B126B53}"/>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E1D9911-5FF2-61D7-CF23-6E4A2931C01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55FB5AB-9CFB-5182-1671-344A792441E8}"/>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A05F564-70E6-72EF-978D-20ACE6C9DE90}"/>
              </a:ext>
            </a:extLst>
          </p:cNvPr>
          <p:cNvPicPr>
            <a:picLocks noChangeAspect="1"/>
          </p:cNvPicPr>
          <p:nvPr/>
        </p:nvPicPr>
        <p:blipFill>
          <a:blip r:embed="rId10"/>
          <a:stretch>
            <a:fillRect/>
          </a:stretch>
        </p:blipFill>
        <p:spPr>
          <a:xfrm>
            <a:off x="7704595" y="0"/>
            <a:ext cx="1227464" cy="1224789"/>
          </a:xfrm>
          <a:prstGeom prst="rect">
            <a:avLst/>
          </a:prstGeom>
        </p:spPr>
      </p:pic>
      <p:pic>
        <p:nvPicPr>
          <p:cNvPr id="8" name="Picture 7">
            <a:extLst>
              <a:ext uri="{FF2B5EF4-FFF2-40B4-BE49-F238E27FC236}">
                <a16:creationId xmlns:a16="http://schemas.microsoft.com/office/drawing/2014/main" id="{504C52BC-CFA4-10D5-0D36-31357E2E886F}"/>
              </a:ext>
            </a:extLst>
          </p:cNvPr>
          <p:cNvPicPr>
            <a:picLocks noChangeAspect="1"/>
          </p:cNvPicPr>
          <p:nvPr/>
        </p:nvPicPr>
        <p:blipFill>
          <a:blip r:embed="rId11"/>
          <a:stretch>
            <a:fillRect/>
          </a:stretch>
        </p:blipFill>
        <p:spPr>
          <a:xfrm>
            <a:off x="1817915" y="916702"/>
            <a:ext cx="5018314" cy="5193586"/>
          </a:xfrm>
          <a:prstGeom prst="rect">
            <a:avLst/>
          </a:prstGeom>
        </p:spPr>
      </p:pic>
    </p:spTree>
    <p:extLst>
      <p:ext uri="{BB962C8B-B14F-4D97-AF65-F5344CB8AC3E}">
        <p14:creationId xmlns:p14="http://schemas.microsoft.com/office/powerpoint/2010/main" val="1075784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1A810-2505-E081-FD58-A2813BA264F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3B75CA2-3FB4-C5A0-02A6-C54933510B1F}"/>
              </a:ext>
            </a:extLst>
          </p:cNvPr>
          <p:cNvPicPr>
            <a:picLocks noChangeAspect="1"/>
          </p:cNvPicPr>
          <p:nvPr/>
        </p:nvPicPr>
        <p:blipFill>
          <a:blip r:embed="rId3"/>
          <a:stretch>
            <a:fillRect/>
          </a:stretch>
        </p:blipFill>
        <p:spPr>
          <a:xfrm>
            <a:off x="18646" y="154232"/>
            <a:ext cx="3218912" cy="680419"/>
          </a:xfrm>
          <a:prstGeom prst="rect">
            <a:avLst/>
          </a:prstGeom>
        </p:spPr>
      </p:pic>
      <p:grpSp>
        <p:nvGrpSpPr>
          <p:cNvPr id="4" name="Group 3">
            <a:extLst>
              <a:ext uri="{FF2B5EF4-FFF2-40B4-BE49-F238E27FC236}">
                <a16:creationId xmlns:a16="http://schemas.microsoft.com/office/drawing/2014/main" id="{0FA6230A-1B0C-BDAE-A750-FAE9349ECAF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EEFF0AA-8B29-945A-19AA-9F7C84F0EF1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3B6A3B5B-FAD7-CEE2-EF44-B5E960C6C39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E392FD8-85E9-99EB-D903-5287941E3AC7}"/>
              </a:ext>
            </a:extLst>
          </p:cNvPr>
          <p:cNvSpPr txBox="1"/>
          <p:nvPr/>
        </p:nvSpPr>
        <p:spPr>
          <a:xfrm>
            <a:off x="220717" y="1631213"/>
            <a:ext cx="8294633" cy="375552"/>
          </a:xfrm>
          <a:prstGeom prst="rect">
            <a:avLst/>
          </a:prstGeom>
          <a:noFill/>
        </p:spPr>
        <p:txBody>
          <a:bodyPr wrap="square" rtlCol="0">
            <a:spAutoFit/>
          </a:bodyPr>
          <a:lstStyle/>
          <a:p>
            <a:pPr marL="0" marR="0">
              <a:lnSpc>
                <a:spcPct val="107000"/>
              </a:lnSpc>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CB2D918-357F-BFB7-AF40-E1A14222142F}"/>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E0764D57-4C23-BB59-8184-BC6FB20125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44D9C9F-1A9B-9ECB-74B7-16C281201CF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5F44C84-428E-9CEE-8688-A70D614D40A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C407F9C-417D-FEB9-D97C-99747621EF6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005553B-FFCE-F17E-BBB7-EA37E4F65790}"/>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7F4BCF4-046D-DB56-E4D4-4682F43C5FEA}"/>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Picture 5">
            <a:extLst>
              <a:ext uri="{FF2B5EF4-FFF2-40B4-BE49-F238E27FC236}">
                <a16:creationId xmlns:a16="http://schemas.microsoft.com/office/drawing/2014/main" id="{D42DBD49-8751-5F14-4E09-D2942B415798}"/>
              </a:ext>
            </a:extLst>
          </p:cNvPr>
          <p:cNvPicPr>
            <a:picLocks noChangeAspect="1"/>
          </p:cNvPicPr>
          <p:nvPr/>
        </p:nvPicPr>
        <p:blipFill>
          <a:blip r:embed="rId11"/>
          <a:stretch>
            <a:fillRect/>
          </a:stretch>
        </p:blipFill>
        <p:spPr>
          <a:xfrm>
            <a:off x="2118570" y="1107175"/>
            <a:ext cx="4237074" cy="5034015"/>
          </a:xfrm>
          <a:prstGeom prst="rect">
            <a:avLst/>
          </a:prstGeom>
        </p:spPr>
      </p:pic>
    </p:spTree>
    <p:extLst>
      <p:ext uri="{BB962C8B-B14F-4D97-AF65-F5344CB8AC3E}">
        <p14:creationId xmlns:p14="http://schemas.microsoft.com/office/powerpoint/2010/main" val="62245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F56F6-6385-E67B-47D8-B0582C5B830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0FC73D23-F90A-9899-222B-DFFDED13103E}"/>
              </a:ext>
            </a:extLst>
          </p:cNvPr>
          <p:cNvPicPr>
            <a:picLocks noChangeAspect="1"/>
          </p:cNvPicPr>
          <p:nvPr/>
        </p:nvPicPr>
        <p:blipFill>
          <a:blip r:embed="rId3"/>
          <a:stretch>
            <a:fillRect/>
          </a:stretch>
        </p:blipFill>
        <p:spPr>
          <a:xfrm>
            <a:off x="18646" y="154232"/>
            <a:ext cx="3218912" cy="680419"/>
          </a:xfrm>
          <a:prstGeom prst="rect">
            <a:avLst/>
          </a:prstGeom>
        </p:spPr>
      </p:pic>
      <p:grpSp>
        <p:nvGrpSpPr>
          <p:cNvPr id="4" name="Group 3">
            <a:extLst>
              <a:ext uri="{FF2B5EF4-FFF2-40B4-BE49-F238E27FC236}">
                <a16:creationId xmlns:a16="http://schemas.microsoft.com/office/drawing/2014/main" id="{C9659A92-0942-53EE-8AAD-E13A8815739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EC5CEB3-6D08-9C04-D5A4-87C8E2CC5B3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061CCFB1-A11E-2D8C-D3C9-5DC05CDB70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6D0DCE3-FE56-40E5-D1CF-C324375C62C5}"/>
              </a:ext>
            </a:extLst>
          </p:cNvPr>
          <p:cNvSpPr txBox="1"/>
          <p:nvPr/>
        </p:nvSpPr>
        <p:spPr>
          <a:xfrm>
            <a:off x="220717" y="1631213"/>
            <a:ext cx="8294633" cy="375552"/>
          </a:xfrm>
          <a:prstGeom prst="rect">
            <a:avLst/>
          </a:prstGeom>
          <a:noFill/>
        </p:spPr>
        <p:txBody>
          <a:bodyPr wrap="square" rtlCol="0">
            <a:spAutoFit/>
          </a:bodyPr>
          <a:lstStyle/>
          <a:p>
            <a:pPr marL="0" marR="0">
              <a:lnSpc>
                <a:spcPct val="107000"/>
              </a:lnSpc>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E21C212-19E8-E016-01AE-DC3AAA6ACC2D}"/>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1A83105-B89E-6718-AE17-CCC1212CF6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7402E54-518C-54A0-CE49-87A852A6F9AC}"/>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9D029AD-8EF1-5827-63F9-A79ACB8E436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939DE86-9A01-F87F-D2DD-8E385A04C75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8209044-B264-2118-6452-6C803D4BAD0C}"/>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B3EC0C1-C867-9DC3-7037-6EA932E2D54E}"/>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6CA18C43-28A4-90D9-7955-C104A8DC0C31}"/>
              </a:ext>
            </a:extLst>
          </p:cNvPr>
          <p:cNvPicPr>
            <a:picLocks noChangeAspect="1"/>
          </p:cNvPicPr>
          <p:nvPr/>
        </p:nvPicPr>
        <p:blipFill>
          <a:blip r:embed="rId11"/>
          <a:stretch>
            <a:fillRect/>
          </a:stretch>
        </p:blipFill>
        <p:spPr>
          <a:xfrm>
            <a:off x="1973175" y="926219"/>
            <a:ext cx="4711552" cy="5130520"/>
          </a:xfrm>
          <a:prstGeom prst="rect">
            <a:avLst/>
          </a:prstGeom>
        </p:spPr>
      </p:pic>
    </p:spTree>
    <p:extLst>
      <p:ext uri="{BB962C8B-B14F-4D97-AF65-F5344CB8AC3E}">
        <p14:creationId xmlns:p14="http://schemas.microsoft.com/office/powerpoint/2010/main" val="3375303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4AD41-59A2-7159-BA56-BC812267D4F8}"/>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19C5381-3F93-AB35-467F-BBF4AECDA22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18CF0A4-C589-D952-5544-58948A935756}"/>
              </a:ext>
            </a:extLst>
          </p:cNvPr>
          <p:cNvSpPr>
            <a:spLocks noGrp="1"/>
          </p:cNvSpPr>
          <p:nvPr>
            <p:ph type="title"/>
          </p:nvPr>
        </p:nvSpPr>
        <p:spPr>
          <a:xfrm>
            <a:off x="457200" y="1107174"/>
            <a:ext cx="8058150" cy="571213"/>
          </a:xfrm>
        </p:spPr>
        <p:txBody>
          <a:bodyPr>
            <a:noAutofit/>
          </a:bodyPr>
          <a:lstStyle/>
          <a:p>
            <a:pPr algn="ct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REAL LIFE BEST PRACTICES</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C7A164EF-12BA-0050-2809-A48F03BE101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F25D310D-BAB4-D14F-6AD4-BE39B2F1F85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755B6787-6F5D-26A6-BDB7-4657341AD34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B21E926E-96E5-AA7D-4072-FE87D7BE8EF8}"/>
              </a:ext>
            </a:extLst>
          </p:cNvPr>
          <p:cNvSpPr txBox="1"/>
          <p:nvPr/>
        </p:nvSpPr>
        <p:spPr>
          <a:xfrm>
            <a:off x="220717" y="1631213"/>
            <a:ext cx="8294633" cy="3221395"/>
          </a:xfrm>
          <a:prstGeom prst="rect">
            <a:avLst/>
          </a:prstGeom>
          <a:noFill/>
        </p:spPr>
        <p:txBody>
          <a:bodyPr wrap="square" rtlCol="0">
            <a:spAutoFit/>
          </a:bodyPr>
          <a:lstStyle/>
          <a:p>
            <a:pPr algn="l">
              <a:lnSpc>
                <a:spcPts val="1950"/>
              </a:lnSpc>
              <a:spcAft>
                <a:spcPts val="12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b="0" i="0" dirty="0">
                <a:solidFill>
                  <a:srgbClr val="0C0C0C"/>
                </a:solidFill>
                <a:effectLst/>
                <a:latin typeface="cnn_sans_display"/>
              </a:rPr>
              <a:t>Fresh produce is often sourced locally during the itinerary,</a:t>
            </a:r>
          </a:p>
          <a:p>
            <a:pPr marL="285750" indent="-285750" algn="l">
              <a:lnSpc>
                <a:spcPts val="1950"/>
              </a:lnSpc>
              <a:spcAft>
                <a:spcPts val="1200"/>
              </a:spcAft>
              <a:buFont typeface="Arial" panose="020B0604020202020204" pitchFamily="34" charset="0"/>
              <a:buChar char="•"/>
            </a:pPr>
            <a:r>
              <a:rPr lang="en-US" dirty="0">
                <a:solidFill>
                  <a:srgbClr val="0C0C0C"/>
                </a:solidFill>
                <a:latin typeface="cnn_sans_display"/>
              </a:rPr>
              <a:t>	</a:t>
            </a:r>
            <a:r>
              <a:rPr lang="en-US" b="0" i="0" dirty="0">
                <a:solidFill>
                  <a:srgbClr val="0C0C0C"/>
                </a:solidFill>
                <a:effectLst/>
                <a:latin typeface="cnn_sans_display"/>
              </a:rPr>
              <a:t> limited shelf life </a:t>
            </a:r>
            <a:endParaRPr lang="en-US" dirty="0">
              <a:solidFill>
                <a:srgbClr val="0C0C0C"/>
              </a:solidFill>
              <a:latin typeface="cnn_sans_display"/>
            </a:endParaRPr>
          </a:p>
          <a:p>
            <a:pPr marL="285750" indent="-285750" algn="l">
              <a:lnSpc>
                <a:spcPts val="1950"/>
              </a:lnSpc>
              <a:spcAft>
                <a:spcPts val="1200"/>
              </a:spcAft>
              <a:buFont typeface="Arial" panose="020B0604020202020204" pitchFamily="34" charset="0"/>
              <a:buChar char="•"/>
            </a:pPr>
            <a:r>
              <a:rPr lang="en-US" b="0" i="0" dirty="0">
                <a:solidFill>
                  <a:srgbClr val="0C0C0C"/>
                </a:solidFill>
                <a:effectLst/>
                <a:latin typeface="cnn_sans_display"/>
              </a:rPr>
              <a:t>	storage temperature constraints</a:t>
            </a:r>
          </a:p>
          <a:p>
            <a:pPr algn="l">
              <a:lnSpc>
                <a:spcPts val="1950"/>
              </a:lnSpc>
              <a:spcAft>
                <a:spcPts val="1200"/>
              </a:spcAft>
              <a:buNone/>
            </a:pPr>
            <a:r>
              <a:rPr lang="en-US" b="0" i="0" dirty="0">
                <a:solidFill>
                  <a:srgbClr val="0C0C0C"/>
                </a:solidFill>
                <a:effectLst/>
                <a:latin typeface="cnn_sans_display"/>
              </a:rPr>
              <a:t>Loading activities </a:t>
            </a:r>
          </a:p>
          <a:p>
            <a:pPr marL="285750" indent="-285750" algn="l">
              <a:lnSpc>
                <a:spcPts val="1950"/>
              </a:lnSpc>
              <a:spcAft>
                <a:spcPts val="1200"/>
              </a:spcAft>
              <a:buFont typeface="Arial" panose="020B0604020202020204" pitchFamily="34" charset="0"/>
              <a:buChar char="•"/>
            </a:pPr>
            <a:r>
              <a:rPr lang="en-US" b="0" i="0" dirty="0">
                <a:solidFill>
                  <a:srgbClr val="0C0C0C"/>
                </a:solidFill>
                <a:effectLst/>
                <a:latin typeface="cnn_sans_display"/>
              </a:rPr>
              <a:t>	six and eight hours on the pier, </a:t>
            </a:r>
          </a:p>
          <a:p>
            <a:pPr marL="285750" indent="-285750">
              <a:lnSpc>
                <a:spcPts val="1950"/>
              </a:lnSpc>
              <a:spcAft>
                <a:spcPts val="1200"/>
              </a:spcAft>
              <a:buFont typeface="Arial" panose="020B0604020202020204" pitchFamily="34" charset="0"/>
              <a:buChar char="•"/>
            </a:pPr>
            <a:r>
              <a:rPr lang="en-US" dirty="0">
                <a:solidFill>
                  <a:srgbClr val="0C0C0C"/>
                </a:solidFill>
                <a:latin typeface="cnn_sans_display"/>
              </a:rPr>
              <a:t>	100 different </a:t>
            </a:r>
            <a:r>
              <a:rPr lang="en-US" b="0" i="0" dirty="0">
                <a:solidFill>
                  <a:srgbClr val="0C0C0C"/>
                </a:solidFill>
                <a:effectLst/>
                <a:latin typeface="cnn_sans_display"/>
              </a:rPr>
              <a:t>stakeholders. </a:t>
            </a:r>
          </a:p>
          <a:p>
            <a:pPr>
              <a:lnSpc>
                <a:spcPts val="1950"/>
              </a:lnSpc>
              <a:spcAft>
                <a:spcPts val="1200"/>
              </a:spcAft>
            </a:pPr>
            <a:r>
              <a:rPr lang="en-US" b="0" i="0" dirty="0">
                <a:solidFill>
                  <a:srgbClr val="0C0C0C"/>
                </a:solidFill>
                <a:effectLst/>
                <a:latin typeface="cnn_sans_display"/>
              </a:rPr>
              <a:t>the management of related waste</a:t>
            </a:r>
          </a:p>
          <a:p>
            <a:pPr marL="285750" indent="-285750">
              <a:lnSpc>
                <a:spcPts val="1950"/>
              </a:lnSpc>
              <a:spcAft>
                <a:spcPts val="1200"/>
              </a:spcAft>
              <a:buFont typeface="Arial" panose="020B0604020202020204" pitchFamily="34" charset="0"/>
              <a:buChar char="•"/>
            </a:pPr>
            <a:r>
              <a:rPr lang="en-US" dirty="0">
                <a:solidFill>
                  <a:srgbClr val="0C0C0C"/>
                </a:solidFill>
                <a:latin typeface="cnn_sans_display"/>
              </a:rPr>
              <a:t>	</a:t>
            </a:r>
            <a:r>
              <a:rPr lang="en-US" b="0" i="0" dirty="0">
                <a:solidFill>
                  <a:srgbClr val="0C0C0C"/>
                </a:solidFill>
                <a:effectLst/>
                <a:latin typeface="cnn_sans_display"/>
              </a:rPr>
              <a:t>a major concern when the fragile health of marine ecosystems is at stake.</a:t>
            </a:r>
          </a:p>
        </p:txBody>
      </p:sp>
      <p:sp>
        <p:nvSpPr>
          <p:cNvPr id="3" name="Rectangle 2">
            <a:extLst>
              <a:ext uri="{FF2B5EF4-FFF2-40B4-BE49-F238E27FC236}">
                <a16:creationId xmlns:a16="http://schemas.microsoft.com/office/drawing/2014/main" id="{8BA31478-9E49-D333-AC67-08279E0D4C39}"/>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F8E95BA5-327B-7A1C-97E0-CD134E233D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BB326F4-DEA1-226E-316C-2DC88CDD75F0}"/>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6B457F8-2C82-D40C-F0F9-C4670B41795C}"/>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3EB77BE-6E6E-4868-A915-31810B7089E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938C99D-ADF7-1EE6-291D-F23418911EE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6FF5C0A-FEF5-29DB-8AD5-7B712EA323BA}"/>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887498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710A8-E021-AC3E-919C-249C2CC2726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B317B02-A32E-A7B4-AF5D-0A5CDA75860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237E451-324F-3A36-3678-FC38C2BD55E5}"/>
              </a:ext>
            </a:extLst>
          </p:cNvPr>
          <p:cNvSpPr>
            <a:spLocks noGrp="1"/>
          </p:cNvSpPr>
          <p:nvPr>
            <p:ph type="title"/>
          </p:nvPr>
        </p:nvSpPr>
        <p:spPr>
          <a:xfrm>
            <a:off x="457200" y="1107174"/>
            <a:ext cx="8058150" cy="571213"/>
          </a:xfrm>
        </p:spPr>
        <p:txBody>
          <a:bodyPr>
            <a:noAutofit/>
          </a:bodyPr>
          <a:lstStyle/>
          <a:p>
            <a:pPr algn="ct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REAL LIFE BEST PRACTICES</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3AED181C-DC87-5146-1DFC-C0CEFFCFD64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39BAD9A-82C4-F2FE-DC28-2136A99A8294}"/>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78FD55BA-D37B-C6C1-97D8-BDEB8BEB30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BD83EB2-78C1-9A96-7637-B7341A10C2D6}"/>
              </a:ext>
            </a:extLst>
          </p:cNvPr>
          <p:cNvSpPr txBox="1"/>
          <p:nvPr/>
        </p:nvSpPr>
        <p:spPr>
          <a:xfrm>
            <a:off x="220717" y="1631213"/>
            <a:ext cx="8294633" cy="3785652"/>
          </a:xfrm>
          <a:prstGeom prst="rect">
            <a:avLst/>
          </a:prstGeom>
          <a:noFill/>
        </p:spPr>
        <p:txBody>
          <a:bodyPr wrap="square" rtlCol="0">
            <a:spAutoFit/>
          </a:bodyPr>
          <a:lstStyle/>
          <a:p>
            <a:pPr marL="285750" indent="-285750" algn="l">
              <a:lnSpc>
                <a:spcPts val="1950"/>
              </a:lnSpc>
              <a:spcAft>
                <a:spcPts val="1200"/>
              </a:spcAft>
              <a:buFont typeface="Arial" panose="020B0604020202020204" pitchFamily="34" charset="0"/>
              <a:buChar char="•"/>
            </a:pPr>
            <a:r>
              <a:rPr lang="en-US" b="0" i="0" dirty="0">
                <a:solidFill>
                  <a:srgbClr val="0C0C0C"/>
                </a:solidFill>
                <a:effectLst/>
                <a:latin typeface="cnn_sans_display"/>
              </a:rPr>
              <a:t>Globally, around one third of food produced for human consumption goes to waste. 	Buffet-style dining, being a key part of the cruise experience, the risk of excess is high.</a:t>
            </a:r>
          </a:p>
          <a:p>
            <a:pPr marL="285750" indent="-285750" algn="l">
              <a:lnSpc>
                <a:spcPts val="1950"/>
              </a:lnSpc>
              <a:spcAft>
                <a:spcPts val="1200"/>
              </a:spcAft>
              <a:buFont typeface="Arial" panose="020B0604020202020204" pitchFamily="34" charset="0"/>
              <a:buChar char="•"/>
            </a:pPr>
            <a:r>
              <a:rPr lang="en-US" b="0" i="0" dirty="0">
                <a:solidFill>
                  <a:srgbClr val="0C0C0C"/>
                </a:solidFill>
                <a:effectLst/>
                <a:latin typeface="cnn_sans_display"/>
              </a:rPr>
              <a:t>	The proper food quantities required, based on a number of factors including prior guest history and occupancy,” </a:t>
            </a:r>
          </a:p>
          <a:p>
            <a:pPr marL="285750" indent="-285750" algn="l">
              <a:lnSpc>
                <a:spcPts val="1950"/>
              </a:lnSpc>
              <a:spcAft>
                <a:spcPts val="1200"/>
              </a:spcAft>
              <a:buFont typeface="Arial" panose="020B0604020202020204" pitchFamily="34" charset="0"/>
              <a:buChar char="•"/>
            </a:pPr>
            <a:r>
              <a:rPr lang="en-US" b="0" i="0" dirty="0">
                <a:solidFill>
                  <a:srgbClr val="0C0C0C"/>
                </a:solidFill>
                <a:effectLst/>
                <a:latin typeface="cnn_sans_display"/>
              </a:rPr>
              <a:t>	“The provision master works in conjunction with the food and beverage director to ensure they are sourcing and receiving the appropriate supplies and quantities for each cruise.”</a:t>
            </a:r>
          </a:p>
          <a:p>
            <a:pPr marL="285750" indent="-285750" algn="l">
              <a:lnSpc>
                <a:spcPts val="1950"/>
              </a:lnSpc>
              <a:spcAft>
                <a:spcPts val="1200"/>
              </a:spcAft>
              <a:buFont typeface="Arial" panose="020B0604020202020204" pitchFamily="34" charset="0"/>
              <a:buChar char="•"/>
            </a:pPr>
            <a:r>
              <a:rPr lang="en-US" b="0" i="0" dirty="0">
                <a:solidFill>
                  <a:srgbClr val="0C0C0C"/>
                </a:solidFill>
                <a:effectLst/>
                <a:latin typeface="cnn_sans_display"/>
              </a:rPr>
              <a:t>	Carnival’s Costa Cruises </a:t>
            </a:r>
            <a:r>
              <a:rPr lang="en-US" u="sng" dirty="0">
                <a:solidFill>
                  <a:srgbClr val="0C0C0C"/>
                </a:solidFill>
                <a:latin typeface="cnn_sans_display"/>
              </a:rPr>
              <a:t>has </a:t>
            </a:r>
            <a:r>
              <a:rPr lang="en-US" u="sng" dirty="0">
                <a:solidFill>
                  <a:srgbClr val="0C0C0C"/>
                </a:solidFill>
                <a:latin typeface="cnn_sans_display"/>
                <a:hlinkClick r:id="rId5">
                  <a:extLst>
                    <a:ext uri="{A12FA001-AC4F-418D-AE19-62706E023703}">
                      <ahyp:hlinkClr xmlns:ahyp="http://schemas.microsoft.com/office/drawing/2018/hyperlinkcolor" val="tx"/>
                    </a:ext>
                  </a:extLst>
                </a:hlinkClick>
              </a:rPr>
              <a:t>reduced food waste by 50% fleetwide by 2020</a:t>
            </a:r>
            <a:r>
              <a:rPr lang="en-US" u="sng" dirty="0">
                <a:solidFill>
                  <a:srgbClr val="0C0C0C"/>
                </a:solidFill>
                <a:latin typeface="cnn_sans_display"/>
              </a:rPr>
              <a:t>, with </a:t>
            </a:r>
            <a:r>
              <a:rPr lang="en-US" b="0" i="0" dirty="0">
                <a:solidFill>
                  <a:srgbClr val="0C0C0C"/>
                </a:solidFill>
                <a:effectLst/>
                <a:latin typeface="cnn_sans_display"/>
              </a:rPr>
              <a:t>the help of tech company and its system which weighs and records what kitchens throw away.</a:t>
            </a:r>
          </a:p>
          <a:p>
            <a:pPr marL="285750" indent="-285750">
              <a:lnSpc>
                <a:spcPts val="1950"/>
              </a:lnSpc>
              <a:spcAft>
                <a:spcPts val="1200"/>
              </a:spcAft>
              <a:buFont typeface="Arial" panose="020B0604020202020204" pitchFamily="34" charset="0"/>
              <a:buChar char="•"/>
            </a:pPr>
            <a:endParaRPr lang="en-US" b="0" i="0" dirty="0">
              <a:solidFill>
                <a:srgbClr val="0C0C0C"/>
              </a:solidFill>
              <a:effectLst/>
              <a:latin typeface="cnn_sans_display"/>
            </a:endParaRPr>
          </a:p>
        </p:txBody>
      </p:sp>
      <p:sp>
        <p:nvSpPr>
          <p:cNvPr id="3" name="Rectangle 2">
            <a:extLst>
              <a:ext uri="{FF2B5EF4-FFF2-40B4-BE49-F238E27FC236}">
                <a16:creationId xmlns:a16="http://schemas.microsoft.com/office/drawing/2014/main" id="{3335E5B5-A275-4B7F-3BD5-A1502513668C}"/>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9F63863-CD86-D5E9-7786-C91C7CF2E2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432C903-18A2-E130-12CC-05934BC9E340}"/>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D34416F-1469-854A-C698-D458851B6BC8}"/>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68EE3D5-0940-AE34-6953-776358EAA275}"/>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EBF7F36-E076-4ACA-62FD-4E37EADB5AF5}"/>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12D3546-4734-617B-B170-0CFBFD284451}"/>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2895780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BB675-0E78-AE13-6807-191343C2877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FA57F50-0641-1AD2-E9BC-E124F87B8D2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FE71F90-FD67-6569-DC32-7C7192713410}"/>
              </a:ext>
            </a:extLst>
          </p:cNvPr>
          <p:cNvSpPr>
            <a:spLocks noGrp="1"/>
          </p:cNvSpPr>
          <p:nvPr>
            <p:ph type="title"/>
          </p:nvPr>
        </p:nvSpPr>
        <p:spPr>
          <a:xfrm>
            <a:off x="457200" y="1107174"/>
            <a:ext cx="8058150" cy="571213"/>
          </a:xfrm>
        </p:spPr>
        <p:txBody>
          <a:bodyPr>
            <a:noAutofit/>
          </a:bodyPr>
          <a:lstStyle/>
          <a:p>
            <a:pPr algn="ct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REAL LIFE BEST PRACTICES</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7EDEF9F-3DAD-0CA6-1F5C-CBBA7E3AE77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64627D9F-186E-1CCC-E02E-D486B678826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5B02DB32-E236-D750-BB9B-F3C1375BAF7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E3BF4FFE-07B8-D0B0-0FF7-8CFF5A8B375E}"/>
              </a:ext>
            </a:extLst>
          </p:cNvPr>
          <p:cNvSpPr txBox="1"/>
          <p:nvPr/>
        </p:nvSpPr>
        <p:spPr>
          <a:xfrm>
            <a:off x="220717" y="1631213"/>
            <a:ext cx="8294633" cy="3718967"/>
          </a:xfrm>
          <a:prstGeom prst="rect">
            <a:avLst/>
          </a:prstGeom>
          <a:noFill/>
        </p:spPr>
        <p:txBody>
          <a:bodyPr wrap="square" rtlCol="0">
            <a:spAutoFit/>
          </a:bodyPr>
          <a:lstStyle/>
          <a:p>
            <a:pPr marL="285750" indent="-285750" algn="l">
              <a:lnSpc>
                <a:spcPct val="150000"/>
              </a:lnSpc>
              <a:spcAft>
                <a:spcPts val="1200"/>
              </a:spcAft>
              <a:buFont typeface="Arial" panose="020B0604020202020204" pitchFamily="34" charset="0"/>
              <a:buChar char="•"/>
            </a:pPr>
            <a:r>
              <a:rPr lang="en-US" b="0" i="0" dirty="0">
                <a:solidFill>
                  <a:srgbClr val="0C0C0C"/>
                </a:solidFill>
                <a:effectLst/>
                <a:latin typeface="cnn_sans_display"/>
              </a:rPr>
              <a:t>Cruise ships recycle about 60% more waste per person than the average person recycles on shore. </a:t>
            </a:r>
          </a:p>
          <a:p>
            <a:pPr marL="285750" indent="-285750" algn="l">
              <a:lnSpc>
                <a:spcPct val="150000"/>
              </a:lnSpc>
              <a:spcAft>
                <a:spcPts val="1200"/>
              </a:spcAft>
              <a:buFont typeface="Arial" panose="020B0604020202020204" pitchFamily="34" charset="0"/>
              <a:buChar char="•"/>
            </a:pPr>
            <a:r>
              <a:rPr lang="en-US" b="0" i="0" dirty="0">
                <a:solidFill>
                  <a:srgbClr val="0C0C0C"/>
                </a:solidFill>
                <a:effectLst/>
                <a:latin typeface="cnn_sans_display"/>
              </a:rPr>
              <a:t>A ship with 6,000 people on board can generate around 2,100 tons of waste water, 24 tons of wet waste (food waste and bio sludge from waste water treatment plants) and 14 tons of dry waste per day (solid burnable waste, plastic, glass, tins and cans). </a:t>
            </a:r>
          </a:p>
          <a:p>
            <a:pPr marL="285750" indent="-285750" algn="l">
              <a:lnSpc>
                <a:spcPct val="150000"/>
              </a:lnSpc>
              <a:spcAft>
                <a:spcPts val="1200"/>
              </a:spcAft>
              <a:buFont typeface="Arial" panose="020B0604020202020204" pitchFamily="34" charset="0"/>
              <a:buChar char="•"/>
            </a:pPr>
            <a:r>
              <a:rPr lang="en-US" b="0" i="0" dirty="0">
                <a:solidFill>
                  <a:srgbClr val="0C0C0C"/>
                </a:solidFill>
                <a:effectLst/>
                <a:latin typeface="cnn_sans_display"/>
              </a:rPr>
              <a:t>All this waste altogether is enough to fill around 110 trucks.</a:t>
            </a:r>
          </a:p>
          <a:p>
            <a:pPr marL="285750" indent="-285750">
              <a:lnSpc>
                <a:spcPts val="1950"/>
              </a:lnSpc>
              <a:spcAft>
                <a:spcPts val="1200"/>
              </a:spcAft>
              <a:buFont typeface="Arial" panose="020B0604020202020204" pitchFamily="34" charset="0"/>
              <a:buChar char="•"/>
            </a:pPr>
            <a:endParaRPr lang="en-US" b="0" i="0" dirty="0">
              <a:solidFill>
                <a:srgbClr val="0C0C0C"/>
              </a:solidFill>
              <a:effectLst/>
              <a:latin typeface="cnn_sans_display"/>
            </a:endParaRPr>
          </a:p>
        </p:txBody>
      </p:sp>
      <p:sp>
        <p:nvSpPr>
          <p:cNvPr id="3" name="Rectangle 2">
            <a:extLst>
              <a:ext uri="{FF2B5EF4-FFF2-40B4-BE49-F238E27FC236}">
                <a16:creationId xmlns:a16="http://schemas.microsoft.com/office/drawing/2014/main" id="{A8E77B19-56F0-000C-1C39-0360A73F178F}"/>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AFD16BA0-63F4-587D-70A3-818ED8F998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997BF52-E469-FCDB-15EE-8444CC37528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48EC929-E83E-FA1A-E9B4-73AD460861D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4F5E5F9-CE07-BBE3-6457-3B5A01B07FC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B393AD9-F8DC-8E14-8927-E55CB430A2BB}"/>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C9AE19C-2D72-B4BC-2E43-DFA166AACF52}"/>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776215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7FF6D-1A21-8C89-E796-49D17BBFB2F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EA8F196-55DC-AA2F-8D0B-516D66BD93C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C22FFB85-1065-4E44-8F0D-1F50AE46B491}"/>
              </a:ext>
            </a:extLst>
          </p:cNvPr>
          <p:cNvSpPr>
            <a:spLocks noGrp="1"/>
          </p:cNvSpPr>
          <p:nvPr>
            <p:ph type="title"/>
          </p:nvPr>
        </p:nvSpPr>
        <p:spPr>
          <a:xfrm>
            <a:off x="457200" y="1107174"/>
            <a:ext cx="8058150" cy="571213"/>
          </a:xfrm>
        </p:spPr>
        <p:txBody>
          <a:bodyPr>
            <a:noAutofit/>
          </a:bodyPr>
          <a:lstStyle/>
          <a:p>
            <a:pPr algn="ct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PROCESSING</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DA85962-D2A7-2460-AC79-794FC3210AC4}"/>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66EA857-F9F6-1B12-BC35-1BC40A64F6C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4F88C68F-5DFB-C108-A5B2-C924857912A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9C9FA68-DA80-E9F8-201B-26DFCB4BDC34}"/>
              </a:ext>
            </a:extLst>
          </p:cNvPr>
          <p:cNvSpPr txBox="1"/>
          <p:nvPr/>
        </p:nvSpPr>
        <p:spPr>
          <a:xfrm>
            <a:off x="220717" y="1631213"/>
            <a:ext cx="8294633" cy="4549964"/>
          </a:xfrm>
          <a:prstGeom prst="rect">
            <a:avLst/>
          </a:prstGeom>
          <a:noFill/>
        </p:spPr>
        <p:txBody>
          <a:bodyPr wrap="square" rtlCol="0">
            <a:spAutoFit/>
          </a:bodyPr>
          <a:lstStyle/>
          <a:p>
            <a:pPr algn="l">
              <a:lnSpc>
                <a:spcPct val="150000"/>
              </a:lnSpc>
              <a:spcAft>
                <a:spcPts val="1200"/>
              </a:spcAft>
              <a:buNone/>
            </a:pPr>
            <a:r>
              <a:rPr lang="en-US" b="0" i="0" dirty="0">
                <a:solidFill>
                  <a:srgbClr val="0C0C0C"/>
                </a:solidFill>
                <a:effectLst/>
                <a:latin typeface="cnn_sans_display"/>
              </a:rPr>
              <a:t>Each of these three main types of waste categorized into multiple other waste categories, each requiring its own treatment.</a:t>
            </a:r>
          </a:p>
          <a:p>
            <a:pPr algn="l">
              <a:lnSpc>
                <a:spcPct val="150000"/>
              </a:lnSpc>
              <a:spcAft>
                <a:spcPts val="1200"/>
              </a:spcAft>
              <a:buNone/>
            </a:pPr>
            <a:r>
              <a:rPr lang="en-US" b="0" i="0" dirty="0">
                <a:solidFill>
                  <a:srgbClr val="0C0C0C"/>
                </a:solidFill>
                <a:effectLst/>
                <a:latin typeface="cnn_sans_display"/>
              </a:rPr>
              <a:t>Waste water comprises black water, from toilets, gray water from showers, galleys and laundry, as well as bilge waters, that have gone through the engine room and been exposed to oil and chemicals. Ships must have processes in place to treat each of these.</a:t>
            </a:r>
          </a:p>
          <a:p>
            <a:pPr algn="l">
              <a:lnSpc>
                <a:spcPct val="150000"/>
              </a:lnSpc>
              <a:spcAft>
                <a:spcPts val="1200"/>
              </a:spcAft>
              <a:buNone/>
            </a:pPr>
            <a:r>
              <a:rPr lang="en-US" b="0" i="0" dirty="0">
                <a:solidFill>
                  <a:srgbClr val="0C0C0C"/>
                </a:solidFill>
                <a:effectLst/>
                <a:latin typeface="cnn_sans_display"/>
              </a:rPr>
              <a:t>Wet waste is, in turn, de-watered and dried. This reduces its volume considerably and it is then stored in a silo. From there it can be conveyed into an incinerator for burning, or to a bagging station prior to discharge to land facilities after docking in port.</a:t>
            </a:r>
          </a:p>
          <a:p>
            <a:pPr marL="285750" indent="-285750">
              <a:lnSpc>
                <a:spcPts val="1950"/>
              </a:lnSpc>
              <a:spcAft>
                <a:spcPts val="1200"/>
              </a:spcAft>
              <a:buFont typeface="Arial" panose="020B0604020202020204" pitchFamily="34" charset="0"/>
              <a:buChar char="•"/>
            </a:pPr>
            <a:endParaRPr lang="en-US" b="0" i="0" dirty="0">
              <a:solidFill>
                <a:srgbClr val="0C0C0C"/>
              </a:solidFill>
              <a:effectLst/>
              <a:latin typeface="cnn_sans_display"/>
            </a:endParaRPr>
          </a:p>
        </p:txBody>
      </p:sp>
      <p:sp>
        <p:nvSpPr>
          <p:cNvPr id="3" name="Rectangle 2">
            <a:extLst>
              <a:ext uri="{FF2B5EF4-FFF2-40B4-BE49-F238E27FC236}">
                <a16:creationId xmlns:a16="http://schemas.microsoft.com/office/drawing/2014/main" id="{1AC0DBBA-C394-E193-BA1F-742D0F39F47B}"/>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718E27E-AE26-2092-3E81-1CD956BF02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625C9BC-1BD8-62CD-EFE7-F9E911A72808}"/>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476DF42-E70E-7DB4-83CB-C1CB81A3FAC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265A205-B894-D877-E457-A38F8C5FB1F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820195A-DEB1-F71A-3F24-5006C84DA36E}"/>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66622E2-C797-3FB1-8E4D-5FC32B8DD5DE}"/>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19993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9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282FCC-1273-12BD-6135-AF7CACC8398A}"/>
              </a:ext>
            </a:extLst>
          </p:cNvPr>
          <p:cNvSpPr txBox="1"/>
          <p:nvPr/>
        </p:nvSpPr>
        <p:spPr>
          <a:xfrm rot="16200000">
            <a:off x="-966703" y="2556715"/>
            <a:ext cx="3229853" cy="323165"/>
          </a:xfrm>
          <a:prstGeom prst="rect">
            <a:avLst/>
          </a:prstGeom>
          <a:noFill/>
        </p:spPr>
        <p:txBody>
          <a:bodyPr wrap="square" rtlCol="0">
            <a:spAutoFit/>
          </a:bodyPr>
          <a:lstStyle/>
          <a:p>
            <a:pPr algn="just" defTabSz="342900"/>
            <a:r>
              <a:rPr lang="en-GR" sz="1500" b="1">
                <a:solidFill>
                  <a:srgbClr val="000000"/>
                </a:solidFill>
                <a:latin typeface="Elephant Pro" pitchFamily="2" charset="0"/>
              </a:rPr>
              <a:t>The ADDIE  Model</a:t>
            </a:r>
            <a:endParaRPr lang="en-GR" sz="1500" b="1" dirty="0">
              <a:solidFill>
                <a:srgbClr val="000000"/>
              </a:solidFill>
              <a:latin typeface="Elephant Pro" pitchFamily="2" charset="0"/>
            </a:endParaRPr>
          </a:p>
        </p:txBody>
      </p:sp>
      <p:pic>
        <p:nvPicPr>
          <p:cNvPr id="3" name="Picture 2" descr="EU logos for funding">
            <a:extLst>
              <a:ext uri="{FF2B5EF4-FFF2-40B4-BE49-F238E27FC236}">
                <a16:creationId xmlns:a16="http://schemas.microsoft.com/office/drawing/2014/main" id="{050BE593-7956-149B-5C02-E0C222CD83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518"/>
          <a:stretch/>
        </p:blipFill>
        <p:spPr bwMode="auto">
          <a:xfrm>
            <a:off x="11300" y="880748"/>
            <a:ext cx="2414436" cy="4960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28B8A6C-EE0A-E082-243F-1F885D3368BD}"/>
              </a:ext>
            </a:extLst>
          </p:cNvPr>
          <p:cNvPicPr>
            <a:picLocks noChangeAspect="1"/>
          </p:cNvPicPr>
          <p:nvPr/>
        </p:nvPicPr>
        <p:blipFill>
          <a:blip r:embed="rId3"/>
          <a:stretch>
            <a:fillRect/>
          </a:stretch>
        </p:blipFill>
        <p:spPr>
          <a:xfrm rot="16200000">
            <a:off x="-419104" y="3659975"/>
            <a:ext cx="3295650" cy="609600"/>
          </a:xfrm>
          <a:prstGeom prst="rect">
            <a:avLst/>
          </a:prstGeom>
        </p:spPr>
      </p:pic>
      <p:pic>
        <p:nvPicPr>
          <p:cNvPr id="6" name="Picture 5">
            <a:extLst>
              <a:ext uri="{FF2B5EF4-FFF2-40B4-BE49-F238E27FC236}">
                <a16:creationId xmlns:a16="http://schemas.microsoft.com/office/drawing/2014/main" id="{573A1275-6178-94B6-36C6-420FBA5E928C}"/>
              </a:ext>
            </a:extLst>
          </p:cNvPr>
          <p:cNvPicPr>
            <a:picLocks noChangeAspect="1"/>
          </p:cNvPicPr>
          <p:nvPr/>
        </p:nvPicPr>
        <p:blipFill>
          <a:blip r:embed="rId4"/>
          <a:stretch>
            <a:fillRect/>
          </a:stretch>
        </p:blipFill>
        <p:spPr>
          <a:xfrm>
            <a:off x="3264" y="1429352"/>
            <a:ext cx="845401" cy="843558"/>
          </a:xfrm>
          <a:prstGeom prst="rect">
            <a:avLst/>
          </a:prstGeom>
        </p:spPr>
      </p:pic>
      <p:pic>
        <p:nvPicPr>
          <p:cNvPr id="7" name="Picture 6">
            <a:extLst>
              <a:ext uri="{FF2B5EF4-FFF2-40B4-BE49-F238E27FC236}">
                <a16:creationId xmlns:a16="http://schemas.microsoft.com/office/drawing/2014/main" id="{33330A3C-A32F-D7E2-4ECC-A5800D6EFF4E}"/>
              </a:ext>
            </a:extLst>
          </p:cNvPr>
          <p:cNvPicPr>
            <a:picLocks noChangeAspect="1"/>
          </p:cNvPicPr>
          <p:nvPr/>
        </p:nvPicPr>
        <p:blipFill>
          <a:blip r:embed="rId5"/>
          <a:stretch>
            <a:fillRect/>
          </a:stretch>
        </p:blipFill>
        <p:spPr>
          <a:xfrm>
            <a:off x="1659178" y="2336599"/>
            <a:ext cx="6727208" cy="3065366"/>
          </a:xfrm>
          <a:prstGeom prst="rect">
            <a:avLst/>
          </a:prstGeom>
        </p:spPr>
      </p:pic>
    </p:spTree>
    <p:extLst>
      <p:ext uri="{BB962C8B-B14F-4D97-AF65-F5344CB8AC3E}">
        <p14:creationId xmlns:p14="http://schemas.microsoft.com/office/powerpoint/2010/main" val="4199183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9B866-19B5-8C94-7785-18E887F9AC0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836ED1E-14E1-EB4F-83E3-F617DB22417F}"/>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DF5727C-54CD-3A0C-5826-D7C2F3AB781A}"/>
              </a:ext>
            </a:extLst>
          </p:cNvPr>
          <p:cNvSpPr>
            <a:spLocks noGrp="1"/>
          </p:cNvSpPr>
          <p:nvPr>
            <p:ph type="title"/>
          </p:nvPr>
        </p:nvSpPr>
        <p:spPr>
          <a:xfrm>
            <a:off x="457200" y="1107174"/>
            <a:ext cx="8058150" cy="571213"/>
          </a:xfrm>
        </p:spPr>
        <p:txBody>
          <a:bodyPr>
            <a:noAutofit/>
          </a:bodyPr>
          <a:lstStyle/>
          <a:p>
            <a:pPr algn="ct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PROCESSING</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940E47B7-80ED-2C51-3A40-F7AAF947655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19B45EB1-5CC9-5CD7-91D3-9FC48491D86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30502D2E-B18C-984B-6A2E-4D5306E5FC2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414914A-791B-0B18-6995-F5A027EE46AB}"/>
              </a:ext>
            </a:extLst>
          </p:cNvPr>
          <p:cNvSpPr txBox="1"/>
          <p:nvPr/>
        </p:nvSpPr>
        <p:spPr>
          <a:xfrm>
            <a:off x="220717" y="1631213"/>
            <a:ext cx="8294633" cy="3303468"/>
          </a:xfrm>
          <a:prstGeom prst="rect">
            <a:avLst/>
          </a:prstGeom>
          <a:noFill/>
        </p:spPr>
        <p:txBody>
          <a:bodyPr wrap="square" rtlCol="0">
            <a:spAutoFit/>
          </a:bodyPr>
          <a:lstStyle/>
          <a:p>
            <a:pPr algn="l">
              <a:lnSpc>
                <a:spcPct val="150000"/>
              </a:lnSpc>
              <a:spcAft>
                <a:spcPts val="1200"/>
              </a:spcAft>
              <a:buNone/>
            </a:pPr>
            <a:r>
              <a:rPr lang="en-US" b="0" i="0" dirty="0">
                <a:solidFill>
                  <a:srgbClr val="0C0C0C"/>
                </a:solidFill>
                <a:effectLst/>
                <a:latin typeface="cnn_sans_display"/>
              </a:rPr>
              <a:t>Dry waste is divided before treatment into burnable, non-burnable and recyclable items. Then, depending on the material (plastic, aluminum, glass and so on), it’s either shredded or compacted, again with the goal of reducing the space it takes up.</a:t>
            </a:r>
          </a:p>
          <a:p>
            <a:pPr algn="l">
              <a:lnSpc>
                <a:spcPct val="150000"/>
              </a:lnSpc>
              <a:spcAft>
                <a:spcPts val="1200"/>
              </a:spcAft>
              <a:buNone/>
            </a:pPr>
            <a:r>
              <a:rPr lang="en-US" b="0" i="0" dirty="0">
                <a:solidFill>
                  <a:srgbClr val="0C0C0C"/>
                </a:solidFill>
                <a:effectLst/>
                <a:latin typeface="cnn_sans_display"/>
              </a:rPr>
              <a:t>In summary, the whole waste treatment infrastructure required by a large cruise ship is nothing short of that of a small city.</a:t>
            </a:r>
          </a:p>
          <a:p>
            <a:pPr algn="l">
              <a:lnSpc>
                <a:spcPct val="150000"/>
              </a:lnSpc>
              <a:spcAft>
                <a:spcPts val="1200"/>
              </a:spcAft>
              <a:buNone/>
            </a:pPr>
            <a:r>
              <a:rPr lang="en-US" b="0" i="0" dirty="0">
                <a:solidFill>
                  <a:srgbClr val="0C0C0C"/>
                </a:solidFill>
                <a:effectLst/>
                <a:latin typeface="cnn_sans_display"/>
              </a:rPr>
              <a:t>https://edition.cnn.com/travel/article/cruise-ships-food-supplies/index.html</a:t>
            </a:r>
          </a:p>
          <a:p>
            <a:pPr marL="285750" indent="-285750">
              <a:lnSpc>
                <a:spcPts val="1950"/>
              </a:lnSpc>
              <a:spcAft>
                <a:spcPts val="1200"/>
              </a:spcAft>
              <a:buFont typeface="Arial" panose="020B0604020202020204" pitchFamily="34" charset="0"/>
              <a:buChar char="•"/>
            </a:pPr>
            <a:endParaRPr lang="en-US" b="0" i="0" dirty="0">
              <a:solidFill>
                <a:srgbClr val="0C0C0C"/>
              </a:solidFill>
              <a:effectLst/>
              <a:latin typeface="cnn_sans_display"/>
            </a:endParaRPr>
          </a:p>
        </p:txBody>
      </p:sp>
      <p:sp>
        <p:nvSpPr>
          <p:cNvPr id="3" name="Rectangle 2">
            <a:extLst>
              <a:ext uri="{FF2B5EF4-FFF2-40B4-BE49-F238E27FC236}">
                <a16:creationId xmlns:a16="http://schemas.microsoft.com/office/drawing/2014/main" id="{216AFFCD-E3E1-A58B-D3EB-EB8BE433D9B4}"/>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4577C33D-4FD2-BE18-E850-11D8F32F33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BF57692-7BD8-E56C-EB0A-42F07CB00E61}"/>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7EB30FB-8E58-447A-CE63-DDA24A1BD3AA}"/>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7205EFA-AB32-1DB7-71B2-182B68D48BB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51D8FAB-578F-58DF-6D0F-7A2D7813636F}"/>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CFD22A9-2214-741C-4A9A-F322A03258B7}"/>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206285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0BCCA-C007-1038-D76C-FA0DCCD20F4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C573CAE-6BD4-1A31-0361-52B34E9F2B6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7E609CB-3E66-08EC-5868-F9824CAE196E}"/>
              </a:ext>
            </a:extLst>
          </p:cNvPr>
          <p:cNvSpPr>
            <a:spLocks noGrp="1"/>
          </p:cNvSpPr>
          <p:nvPr>
            <p:ph type="title"/>
          </p:nvPr>
        </p:nvSpPr>
        <p:spPr>
          <a:xfrm>
            <a:off x="457200" y="1107174"/>
            <a:ext cx="8058150" cy="571213"/>
          </a:xfrm>
        </p:spPr>
        <p:txBody>
          <a:bodyPr>
            <a:noAutofit/>
          </a:bodyPr>
          <a:lstStyle/>
          <a:p>
            <a:pPr algn="ct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REAL LIFE BEST PRACTICES</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4531E450-2041-F003-4708-60BE4F658A0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3B3516E-1FFB-8865-776A-2BA7A179BF7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8A5DA76D-F7BC-DA4E-2254-6E51111D989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644B66E-82DB-A983-F06B-A7AEC046D11B}"/>
              </a:ext>
            </a:extLst>
          </p:cNvPr>
          <p:cNvSpPr txBox="1"/>
          <p:nvPr/>
        </p:nvSpPr>
        <p:spPr>
          <a:xfrm>
            <a:off x="220717" y="1631213"/>
            <a:ext cx="8294633" cy="4353692"/>
          </a:xfrm>
          <a:prstGeom prst="rect">
            <a:avLst/>
          </a:prstGeom>
          <a:noFill/>
        </p:spPr>
        <p:txBody>
          <a:bodyPr wrap="square" rtlCol="0">
            <a:spAutoFit/>
          </a:bodyPr>
          <a:lstStyle/>
          <a:p>
            <a:pPr marL="0" marR="0">
              <a:lnSpc>
                <a:spcPct val="107000"/>
              </a:lnSpc>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1. Maersk – Digital Inventory &amp; Spare Part Management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Best Practice: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Maersk uses integrated inventory systems (often tied into ERP platforms like SAP) to manage spare parts for engine rooms and bridge equipment across its massive fleet.</a:t>
            </a:r>
          </a:p>
          <a:p>
            <a:pPr marL="0" marR="0">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Key Features: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Barcode tagging of every spare part.</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RFID integration in storage areas.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Centralized monitoring by shore-based logistics teams.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Predictive restocking based on usage patterns and route forecasts.</a:t>
            </a:r>
          </a:p>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Impact: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Drastically reduced downtime from equipment failure by ensuring “critical spares” were always onboard, and avoided overstocking via data-driven demand planning.</a:t>
            </a:r>
          </a:p>
        </p:txBody>
      </p:sp>
      <p:sp>
        <p:nvSpPr>
          <p:cNvPr id="3" name="Rectangle 2">
            <a:extLst>
              <a:ext uri="{FF2B5EF4-FFF2-40B4-BE49-F238E27FC236}">
                <a16:creationId xmlns:a16="http://schemas.microsoft.com/office/drawing/2014/main" id="{BDC0B0FC-2D98-654C-59B7-94DB93492D6E}"/>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E1FEFCFE-6CF5-21FF-5869-A15185461E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CB42A1B-00FE-0392-71FE-DB209EE5DD9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A9804EA-CC4A-BFEC-80C9-6CF91604EDF4}"/>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B2EDBC0-8F5D-7CF3-0862-F151EB037000}"/>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9BC9391-49FC-022C-A61F-55DC540B245A}"/>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F488808-A943-9934-1F55-489BFF6EB575}"/>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544201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E82D7-3D31-8CEC-3C7B-BA07194AC2D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B32F2DD-58E4-79D1-1894-80AA1B4E252E}"/>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5637148-DDB9-73E0-C099-0DC4DA9A8EAA}"/>
              </a:ext>
            </a:extLst>
          </p:cNvPr>
          <p:cNvSpPr>
            <a:spLocks noGrp="1"/>
          </p:cNvSpPr>
          <p:nvPr>
            <p:ph type="title"/>
          </p:nvPr>
        </p:nvSpPr>
        <p:spPr>
          <a:xfrm>
            <a:off x="457200" y="1107174"/>
            <a:ext cx="8058150" cy="571213"/>
          </a:xfrm>
        </p:spPr>
        <p:txBody>
          <a:bodyPr>
            <a:noAutofit/>
          </a:bodyPr>
          <a:lstStyle/>
          <a:p>
            <a:pPr algn="ct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REAL LIFE BEST PRACTICES</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B33F4F1E-3838-0ED8-9A49-FBB72C0A1BD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F2D25D7-D372-389D-EF3E-C88F292E99C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360A7746-5884-6255-D8D0-EBA26BA1E8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BD16E8D-F6E6-1451-192D-417D5F53304C}"/>
              </a:ext>
            </a:extLst>
          </p:cNvPr>
          <p:cNvSpPr txBox="1"/>
          <p:nvPr/>
        </p:nvSpPr>
        <p:spPr>
          <a:xfrm>
            <a:off x="220717" y="1631213"/>
            <a:ext cx="8294633" cy="3954737"/>
          </a:xfrm>
          <a:prstGeom prst="rect">
            <a:avLst/>
          </a:prstGeom>
          <a:noFill/>
        </p:spPr>
        <p:txBody>
          <a:bodyPr wrap="square" rtlCol="0">
            <a:spAutoFit/>
          </a:bodyPr>
          <a:lstStyle/>
          <a:p>
            <a:pPr marL="0" marR="0">
              <a:lnSpc>
                <a:spcPct val="107000"/>
              </a:lnSpc>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2. Royal Caribbean – Provisions Inventory via FIFO &amp; HACCP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Best Practice: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Royal Caribbean cruise ships manage thousands of food items with strict FIFO (First In, First Out) and HACCP protocols.</a:t>
            </a:r>
          </a:p>
          <a:p>
            <a:pPr marL="0" marR="0">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Key Features: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Digital tracking of food expiry dates and temperatures (automated sensors).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FIFO rotation enforced through physical layout and daily audits.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Food portions and consumption patterns are monitored to avoid waste.</a:t>
            </a:r>
          </a:p>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Impact: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They reduced food waste by 20% on select ships and maintained full compliance with food safety standards across international jurisdictions.</a:t>
            </a:r>
          </a:p>
        </p:txBody>
      </p:sp>
      <p:sp>
        <p:nvSpPr>
          <p:cNvPr id="3" name="Rectangle 2">
            <a:extLst>
              <a:ext uri="{FF2B5EF4-FFF2-40B4-BE49-F238E27FC236}">
                <a16:creationId xmlns:a16="http://schemas.microsoft.com/office/drawing/2014/main" id="{580CE06D-DCAE-FA16-97A7-F9B4AE0C85BD}"/>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EE080305-AC1F-264C-571E-8AAD1BB764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B06A38F-C7A9-C4CA-D485-2BA50AED0448}"/>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F22AA4D-8943-929D-4F39-FC1944F48EDF}"/>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53842BD-5EB1-C325-9C9E-21DE3C70E6C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A153ACB-648F-5D4B-5973-ADF36590262E}"/>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FC75033-0BD2-5AAD-F7A0-4548A5B9468B}"/>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579430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38F18-B23B-4623-008C-15A61C0C709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B90FCFF-9AB8-DD12-59D8-218486E6B97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4540669-03A7-BC86-C5C9-095F2C32C8D9}"/>
              </a:ext>
            </a:extLst>
          </p:cNvPr>
          <p:cNvSpPr>
            <a:spLocks noGrp="1"/>
          </p:cNvSpPr>
          <p:nvPr>
            <p:ph type="title"/>
          </p:nvPr>
        </p:nvSpPr>
        <p:spPr>
          <a:xfrm>
            <a:off x="457200" y="1107174"/>
            <a:ext cx="8058150" cy="571213"/>
          </a:xfrm>
        </p:spPr>
        <p:txBody>
          <a:bodyPr>
            <a:noAutofit/>
          </a:bodyPr>
          <a:lstStyle/>
          <a:p>
            <a:pPr algn="ct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REAL LIFE BEST PRACTICES</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9CD8F5FA-63FE-F99B-4474-E9ACB08321AC}"/>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5767460-D449-85F3-913E-FEA61F17407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6CB1BD32-515A-5DE9-6003-C07E858C6D4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E1B0786-469A-65B3-3D2E-786FFFAA3E17}"/>
              </a:ext>
            </a:extLst>
          </p:cNvPr>
          <p:cNvSpPr txBox="1"/>
          <p:nvPr/>
        </p:nvSpPr>
        <p:spPr>
          <a:xfrm>
            <a:off x="220717" y="1631213"/>
            <a:ext cx="8294633" cy="4547463"/>
          </a:xfrm>
          <a:prstGeom prst="rect">
            <a:avLst/>
          </a:prstGeom>
          <a:noFill/>
        </p:spPr>
        <p:txBody>
          <a:bodyPr wrap="square" rtlCol="0">
            <a:spAutoFit/>
          </a:bodyPr>
          <a:lstStyle/>
          <a:p>
            <a:pPr marL="0" marR="0">
              <a:lnSpc>
                <a:spcPct val="107000"/>
              </a:lnSpc>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3. Shell Shipping – Critical Spares &amp; Redundancy Planning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Best Practice: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Shell’s LNG and oil tankers carry a pre-determined list of “critical spares” using a risk-based matrix.</a:t>
            </a:r>
          </a:p>
          <a:p>
            <a:pPr marL="0" marR="0">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Key Features: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Items like oil filters, O-rings, hydraulic hoses, and electrical components are stocked redundantly.</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Each vessel is aligned with a digital CMMS (Computerized Maintenance Management System) that flags items approaching depletion.</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Onboard engineers input consumption rates directly into the system.</a:t>
            </a:r>
          </a:p>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Impact: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Preventive maintenance combined with inventory integration resulted in fewer mechanical failures and improved uptime.</a:t>
            </a:r>
          </a:p>
        </p:txBody>
      </p:sp>
      <p:sp>
        <p:nvSpPr>
          <p:cNvPr id="3" name="Rectangle 2">
            <a:extLst>
              <a:ext uri="{FF2B5EF4-FFF2-40B4-BE49-F238E27FC236}">
                <a16:creationId xmlns:a16="http://schemas.microsoft.com/office/drawing/2014/main" id="{3EEBCED7-5807-B86E-B7E5-450139D60775}"/>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E8691F85-C54E-D4AF-BF6F-77B0141EFA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EADEB20-7493-8784-5856-40CBBDC5D88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5767B95-DFA5-5BC5-B5A0-A64EA750F920}"/>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4D6EB16-2482-D5CB-2F93-B76BBD1332D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0D35944-8369-F7AC-673A-57397C684694}"/>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9634785-6A8C-26CD-C154-380CB67EEE4B}"/>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329593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06C23-25D6-4F28-3F7C-0E9563EA08C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FC8D38F-C627-A86E-6DF3-488EDEB6774D}"/>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B3781F0-1329-3656-7828-BD32768ED026}"/>
              </a:ext>
            </a:extLst>
          </p:cNvPr>
          <p:cNvSpPr>
            <a:spLocks noGrp="1"/>
          </p:cNvSpPr>
          <p:nvPr>
            <p:ph type="title"/>
          </p:nvPr>
        </p:nvSpPr>
        <p:spPr>
          <a:xfrm>
            <a:off x="457200" y="1107174"/>
            <a:ext cx="8058150" cy="571213"/>
          </a:xfrm>
        </p:spPr>
        <p:txBody>
          <a:bodyPr>
            <a:noAutofit/>
          </a:bodyPr>
          <a:lstStyle/>
          <a:p>
            <a:pPr algn="ct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REAL LIFE BEST PRACTICES</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942E9234-B3C3-A0EB-FE1B-9507E37D2D9F}"/>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1D7361AE-D607-7491-387B-3D15073F98F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361517F4-4AFD-AC6C-4E2F-6442EE4054D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780EDEA-5002-44C2-868F-E440F18B94FE}"/>
              </a:ext>
            </a:extLst>
          </p:cNvPr>
          <p:cNvSpPr txBox="1"/>
          <p:nvPr/>
        </p:nvSpPr>
        <p:spPr>
          <a:xfrm>
            <a:off x="220717" y="1631213"/>
            <a:ext cx="8294633" cy="3954737"/>
          </a:xfrm>
          <a:prstGeom prst="rect">
            <a:avLst/>
          </a:prstGeom>
          <a:noFill/>
        </p:spPr>
        <p:txBody>
          <a:bodyPr wrap="square" rtlCol="0">
            <a:spAutoFit/>
          </a:bodyPr>
          <a:lstStyle/>
          <a:p>
            <a:pPr marL="0" marR="0">
              <a:lnSpc>
                <a:spcPct val="107000"/>
              </a:lnSpc>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4. Japanese Shipping Companies – Kanban-Style Resupply System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Best Practice: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Some Japanese fleets have implemented a Kanban-style inventory system where items are only replenished when “visual cues” signal depletion.</a:t>
            </a:r>
          </a:p>
          <a:p>
            <a:pPr marL="0" marR="0">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Key Features: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Color-coded bins with “minimum stock” markers.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Resupply requests are triggered only when minimum levels are hit.</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Crew members trained to report usage with simple cards/tokens or app check-ins.</a:t>
            </a:r>
          </a:p>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Impact: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Simple but effective system for managing non-critical consumables (like gloves, tapes, cleaning supplies) without requiring full digital infrastructure.</a:t>
            </a:r>
          </a:p>
        </p:txBody>
      </p:sp>
      <p:sp>
        <p:nvSpPr>
          <p:cNvPr id="3" name="Rectangle 2">
            <a:extLst>
              <a:ext uri="{FF2B5EF4-FFF2-40B4-BE49-F238E27FC236}">
                <a16:creationId xmlns:a16="http://schemas.microsoft.com/office/drawing/2014/main" id="{91F53E72-2F7F-13A6-A3CB-77CF45B1F3C8}"/>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FEBDEFC8-D9B4-8E88-E94F-9C30B8AA43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837F567-4CD3-CF99-FB0F-4D309A1F82AA}"/>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478E19F-EC58-8E22-EF9B-5A64D35A7C00}"/>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183CE99-0E04-5A24-A8AF-C47C198137B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D9D5197-8AC1-0EAC-988B-0756A25CDA73}"/>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3F43E17-8C3E-574A-47E1-FC54CB1BE411}"/>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608153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C7BD4-99DD-082D-E01E-E57E3DC119E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498ABC8-EB7E-4052-7703-6908BBF0ADE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3B47FCB-1483-0861-E897-F25B91EE7751}"/>
              </a:ext>
            </a:extLst>
          </p:cNvPr>
          <p:cNvSpPr>
            <a:spLocks noGrp="1"/>
          </p:cNvSpPr>
          <p:nvPr>
            <p:ph type="title"/>
          </p:nvPr>
        </p:nvSpPr>
        <p:spPr>
          <a:xfrm>
            <a:off x="457200" y="1107174"/>
            <a:ext cx="8058150" cy="571213"/>
          </a:xfrm>
        </p:spPr>
        <p:txBody>
          <a:bodyPr>
            <a:noAutofit/>
          </a:bodyPr>
          <a:lstStyle/>
          <a:p>
            <a:pPr algn="ct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REAL LIFE BEST PRACTICES</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491E22BA-4CAB-DEBE-FA3A-F44CB065F48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09C877D-FDC4-D9CA-2A2B-2FD705D57955}"/>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5BA0A035-48A7-F885-C62E-8FF9A533B6A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DDBB2ED-DE16-7E97-4D6C-5C1392302701}"/>
              </a:ext>
            </a:extLst>
          </p:cNvPr>
          <p:cNvSpPr txBox="1"/>
          <p:nvPr/>
        </p:nvSpPr>
        <p:spPr>
          <a:xfrm>
            <a:off x="220717" y="1631213"/>
            <a:ext cx="8294633" cy="4353692"/>
          </a:xfrm>
          <a:prstGeom prst="rect">
            <a:avLst/>
          </a:prstGeom>
          <a:noFill/>
        </p:spPr>
        <p:txBody>
          <a:bodyPr wrap="square" rtlCol="0">
            <a:spAutoFit/>
          </a:bodyPr>
          <a:lstStyle/>
          <a:p>
            <a:pPr marL="0" marR="0">
              <a:lnSpc>
                <a:spcPct val="107000"/>
              </a:lnSpc>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5. Military &amp; Naval Ships – Redundant Stores &amp; Auditable Logs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Best Practice: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Naval vessels (e.g., US Navy) keep detailed, redundant stores of mission-critical items with strict audit trails.</a:t>
            </a:r>
          </a:p>
          <a:p>
            <a:pPr marL="0" marR="0">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Key Features: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Inventory is split into main and emergency stores.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Weekly or monthly audits are conducted with signatures and cross-checks.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Use of standardized inventory software (e.g., OMMS-NG or R-Supply).</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Logistics personnel trained in inventory accountability and forecasting.</a:t>
            </a:r>
          </a:p>
          <a:p>
            <a:pPr marL="0" marR="0">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Impact: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Maximized mission readiness and ensured every item could be accounted for—even during extended deployments or combat readiness drills.</a:t>
            </a:r>
          </a:p>
        </p:txBody>
      </p:sp>
      <p:sp>
        <p:nvSpPr>
          <p:cNvPr id="3" name="Rectangle 2">
            <a:extLst>
              <a:ext uri="{FF2B5EF4-FFF2-40B4-BE49-F238E27FC236}">
                <a16:creationId xmlns:a16="http://schemas.microsoft.com/office/drawing/2014/main" id="{0E1DB75C-D303-D34A-6D33-B6166E4512E7}"/>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6E4F38B-FB03-7B62-CDDC-19FA1910C0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489076F-5484-DF41-3604-67EA5D763A8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59DE5E5-FFE4-51E9-0CF1-3297598D910C}"/>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D93E29A-8130-07E3-803D-709ECE34CC9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B2B4E6B-0694-417B-6E8E-6F3C0EC176B8}"/>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E5C21B9-B75A-8D5C-C41F-7A690BC55331}"/>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845889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CF337-6354-C046-FFA7-9B494490C2F8}"/>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836C753-68B3-C37A-24E0-DC5B5E4F9AF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605BF93-E758-F276-F051-8C7F346533A9}"/>
              </a:ext>
            </a:extLst>
          </p:cNvPr>
          <p:cNvSpPr>
            <a:spLocks noGrp="1"/>
          </p:cNvSpPr>
          <p:nvPr>
            <p:ph type="title"/>
          </p:nvPr>
        </p:nvSpPr>
        <p:spPr>
          <a:xfrm>
            <a:off x="457200" y="1107174"/>
            <a:ext cx="8058150" cy="571213"/>
          </a:xfrm>
        </p:spPr>
        <p:txBody>
          <a:bodyPr>
            <a:noAutofit/>
          </a:bodyPr>
          <a:lstStyle/>
          <a:p>
            <a:pPr algn="ct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REAL LIFE BEST PRACTICES</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3D07B37A-2C3C-04DE-AB4F-1CD5174E5B5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5F1A168-E3DD-A4B8-1C6B-5BAEF8A41034}"/>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FF44C822-CF3C-2E27-4FF6-C3018156010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7E8B844-214F-455A-DF79-473E8886FAAC}"/>
              </a:ext>
            </a:extLst>
          </p:cNvPr>
          <p:cNvSpPr txBox="1"/>
          <p:nvPr/>
        </p:nvSpPr>
        <p:spPr>
          <a:xfrm>
            <a:off x="220717" y="1631213"/>
            <a:ext cx="8294633" cy="3156826"/>
          </a:xfrm>
          <a:prstGeom prst="rect">
            <a:avLst/>
          </a:prstGeom>
          <a:noFill/>
        </p:spPr>
        <p:txBody>
          <a:bodyPr wrap="square" rtlCol="0">
            <a:spAutoFit/>
          </a:bodyPr>
          <a:lstStyle/>
          <a:p>
            <a:pPr marL="0" marR="0">
              <a:lnSpc>
                <a:spcPct val="107000"/>
              </a:lnSpc>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Key Lessons from These Real-Life Practices: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Digital systems help, but simplicity works too—Kanban methods can be just as effective for small ships.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Critical spares should never be left to chance—engine failure at sea is costly and dangerous.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Food and perishables need proactive rotation and monitoring—especially on long voyages.</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Integration with shoreside logistics enhances efficiency—especially for container fleets.</a:t>
            </a:r>
          </a:p>
        </p:txBody>
      </p:sp>
      <p:sp>
        <p:nvSpPr>
          <p:cNvPr id="3" name="Rectangle 2">
            <a:extLst>
              <a:ext uri="{FF2B5EF4-FFF2-40B4-BE49-F238E27FC236}">
                <a16:creationId xmlns:a16="http://schemas.microsoft.com/office/drawing/2014/main" id="{A9970339-23B1-A0C9-BD18-7E1FA8B99DFF}"/>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F0CF9019-7944-1B48-33CE-4ADC382BBF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2B8ADBF-5658-9A20-01BB-F1D8173291EF}"/>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DBB97F7-BD55-5512-C523-8113C7F79B3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B63891C-D86A-31E8-B5D2-498506C6802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C81B3A5-DD13-E6FB-8622-889A28D2CBFE}"/>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D0AE07E-8477-654B-EF4F-C7BEC4C6996D}"/>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61088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A6397-D076-3F2B-3B79-229616CE37E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B20CAA0-9A95-4823-6C87-BD4D1BD6FC3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FBB2D94-CCEA-BD23-D6B7-38C87440A12A}"/>
              </a:ext>
            </a:extLst>
          </p:cNvPr>
          <p:cNvSpPr>
            <a:spLocks noGrp="1"/>
          </p:cNvSpPr>
          <p:nvPr>
            <p:ph type="title"/>
          </p:nvPr>
        </p:nvSpPr>
        <p:spPr>
          <a:xfrm>
            <a:off x="457200" y="1107174"/>
            <a:ext cx="8058150" cy="571213"/>
          </a:xfrm>
        </p:spPr>
        <p:txBody>
          <a:bodyPr>
            <a:noAutofit/>
          </a:bodyPr>
          <a:lstStyle/>
          <a:p>
            <a:pPr algn="ct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REAL LIFE BEST PRACTICES</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687DD2E-8C69-256F-8868-8054B3CECCC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61E5C609-8FA9-8EAA-24AD-C404B64C094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3438E868-6C14-4B6F-A762-F1E3B8FF7E7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C72FFA3-C705-CEC1-BF81-93573ED3B8E1}"/>
              </a:ext>
            </a:extLst>
          </p:cNvPr>
          <p:cNvSpPr txBox="1"/>
          <p:nvPr/>
        </p:nvSpPr>
        <p:spPr>
          <a:xfrm>
            <a:off x="338958" y="1670152"/>
            <a:ext cx="8294633" cy="2450094"/>
          </a:xfrm>
          <a:prstGeom prst="rect">
            <a:avLst/>
          </a:prstGeom>
          <a:noFill/>
        </p:spPr>
        <p:txBody>
          <a:bodyPr wrap="square" rtlCol="0">
            <a:spAutoFit/>
          </a:bodyPr>
          <a:lstStyle/>
          <a:p>
            <a:pPr marL="0" marR="0">
              <a:lnSpc>
                <a:spcPct val="107000"/>
              </a:lnSpc>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https://www.google.com/search?sca_esv=7b7b3c18afc3e931&amp;sxsrf=AHTn8zoKBZXpDiXReSCNWPoYHe9uNxuW9A:1744264673959&amp;q=daily+food+consumption+in+a+cruiser&amp;udm=7&amp;fbs=ABzOT_AeWVZgM1ygG9loIv1sab0j2HB687sEni7_6XgT5zHBctPQQWJnv2cP3Dmrkn2lJOh5lu93jiZ-Ywq6SEsOdip7ujEjU9EMjufK6WMNjQ1OgFVlcAQT_EQ4ev5sXdL5_7UnQ_ji-5_JZ-N6pxXJq7BQ8Dg9hZvlfuz0sFQ6AUADuUanPpMipLj09lGmhTuJ_6c9_dZO&amp;sa=X&amp;ved=2ahUKEwjDkKSi5MyMAxULg_0HHfnCGFcQtKgLegQIEhAB&amp;biw=1536&amp;bih=730&amp;dpr=1.25#fpstate=ive&amp;vld=cid:ef4904ae,vid:R2vXbFp5C9o,st: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0A68D86-D720-FC0A-EFF3-168E8E62BFC9}"/>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D4B14C2-9689-1E51-F812-B72A4FEEF0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79474F3-0DE6-7F8C-2AEF-C8A94C3CB6A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7A7E7C4-FB91-25BD-2726-4E293E5BE2D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EC314C-337B-4870-33E3-BB006846F3C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0472659-0F7F-568C-310B-9A454485F3F8}"/>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392A44D-A1F1-BE36-C4EF-486072277D6F}"/>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904112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3265D-EAEF-9642-E197-5ECD725E8EA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0D9FABD-507C-CC7C-45C0-6C869EAD1C4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A2A0554-E8D4-DE58-7E3B-1D8AB90DA2A8}"/>
              </a:ext>
            </a:extLst>
          </p:cNvPr>
          <p:cNvSpPr>
            <a:spLocks noGrp="1"/>
          </p:cNvSpPr>
          <p:nvPr>
            <p:ph type="title"/>
          </p:nvPr>
        </p:nvSpPr>
        <p:spPr>
          <a:xfrm>
            <a:off x="457200" y="1107174"/>
            <a:ext cx="8058150" cy="571213"/>
          </a:xfrm>
        </p:spPr>
        <p:txBody>
          <a:bodyPr>
            <a:noAutofit/>
          </a:bodyPr>
          <a:lstStyle/>
          <a:p>
            <a:pPr algn="ct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REAL LIFE BEST PRACTICES</a:t>
            </a:r>
            <a:endParaRPr lang="en-US" sz="18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E243E1D5-CEF9-97CC-DD85-8C2A6C27481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D023C581-0386-7944-E01B-19C41AA43D5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94693B63-B886-3FF8-3D7C-5238C421FCB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A1866F1-8FBA-33C6-9B99-3A6319CABE14}"/>
              </a:ext>
            </a:extLst>
          </p:cNvPr>
          <p:cNvSpPr txBox="1"/>
          <p:nvPr/>
        </p:nvSpPr>
        <p:spPr>
          <a:xfrm>
            <a:off x="338958" y="1670152"/>
            <a:ext cx="8294633" cy="2450094"/>
          </a:xfrm>
          <a:prstGeom prst="rect">
            <a:avLst/>
          </a:prstGeom>
          <a:noFill/>
        </p:spPr>
        <p:txBody>
          <a:bodyPr wrap="square" rtlCol="0">
            <a:spAutoFit/>
          </a:bodyPr>
          <a:lstStyle/>
          <a:p>
            <a:pPr marL="0" marR="0">
              <a:lnSpc>
                <a:spcPct val="107000"/>
              </a:lnSpc>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https://www.google.com/search?sca_esv=7b7b3c18afc3e931&amp;sxsrf=AHTn8zqYYid0V7A2A5IofLYcs50ZZNjfAA:1744265060406&amp;q=food+consumption+amounts+onboard+a+cruise+ship&amp;udm=7&amp;fbs=ABzOT_AeWVZgM1ygG9loIv1sab0j2HB687sEni7_6XgT5zHBctPQQWJnv2cP3Dmrkn2lJOgsbfHmVGgQVXlaZGFgFFx9HgKczC4sVbIvcQOY9-Xzx_tBkOlEzBrbJWv7PKHVl9IYM6nLQFfprTp2Srprm91xO7atDWzs0gyW8LFHV3fB87aPtLJ6bE0H13pIwTdFBEzj-ULp&amp;sa=X&amp;ved=2ahUKEwjmjsfa5cyMAxVg-AIHHQX-NqMQtKgLegQIEhAB&amp;biw=1536&amp;bih=730&amp;dpr=1.25#fpstate=ive&amp;vld=cid:566629eb,vid:U0Andj4_-aE,st: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F58FC563-01A0-1CF6-96A7-D7D8A0AA73CC}"/>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A7A46F5-CE72-6A9E-E348-CE67BD9AFB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0AE1386-65D2-CE89-ECBE-DDA7B84ABA84}"/>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BC46F3B-8F55-3059-E2D8-17BDF608BAE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CF8E1D6-5657-3EBD-3ABB-989AB847517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0808811-B0C2-2E22-9D67-5E9FED46AFCE}"/>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4BA7E67-6E56-1B9D-FF37-5EE3AFECF8B3}"/>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000404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29000"/>
        </a:solidFill>
        <a:effectLst/>
      </p:bgPr>
    </p:bg>
    <p:spTree>
      <p:nvGrpSpPr>
        <p:cNvPr id="1" name="">
          <a:extLst>
            <a:ext uri="{FF2B5EF4-FFF2-40B4-BE49-F238E27FC236}">
              <a16:creationId xmlns:a16="http://schemas.microsoft.com/office/drawing/2014/main" id="{8F14F8F2-E594-E1FC-D128-AE75A6AD5A5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8813CFF-A8D6-7BB6-8D94-AF8FC97A06DE}"/>
              </a:ext>
            </a:extLst>
          </p:cNvPr>
          <p:cNvSpPr txBox="1"/>
          <p:nvPr/>
        </p:nvSpPr>
        <p:spPr>
          <a:xfrm rot="16200000">
            <a:off x="-966703" y="2556715"/>
            <a:ext cx="3229853" cy="323165"/>
          </a:xfrm>
          <a:prstGeom prst="rect">
            <a:avLst/>
          </a:prstGeom>
          <a:noFill/>
        </p:spPr>
        <p:txBody>
          <a:bodyPr wrap="square" rtlCol="0">
            <a:spAutoFit/>
          </a:bodyPr>
          <a:lstStyle/>
          <a:p>
            <a:pPr marL="0" marR="0" lvl="0" indent="0" algn="just" defTabSz="342900" rtl="0" eaLnBrk="1" fontAlgn="auto" latinLnBrk="0" hangingPunct="1">
              <a:lnSpc>
                <a:spcPct val="100000"/>
              </a:lnSpc>
              <a:spcBef>
                <a:spcPts val="0"/>
              </a:spcBef>
              <a:spcAft>
                <a:spcPts val="0"/>
              </a:spcAft>
              <a:buClrTx/>
              <a:buSzTx/>
              <a:buFontTx/>
              <a:buNone/>
              <a:tabLst/>
              <a:defRPr/>
            </a:pPr>
            <a:r>
              <a:rPr kumimoji="0" lang="en-GR" sz="1500" b="1" i="0" u="none" strike="noStrike" kern="1200" cap="none" spc="0" normalizeH="0" baseline="0" noProof="0">
                <a:ln>
                  <a:noFill/>
                </a:ln>
                <a:solidFill>
                  <a:srgbClr val="000000"/>
                </a:solidFill>
                <a:effectLst/>
                <a:uLnTx/>
                <a:uFillTx/>
                <a:latin typeface="Elephant Pro" pitchFamily="2" charset="0"/>
                <a:ea typeface="+mn-ea"/>
                <a:cs typeface="+mn-cs"/>
              </a:rPr>
              <a:t>The ADDIE  Model</a:t>
            </a:r>
            <a:endParaRPr kumimoji="0" lang="en-GR" sz="1500" b="1" i="0" u="none" strike="noStrike" kern="1200" cap="none" spc="0" normalizeH="0" baseline="0" noProof="0" dirty="0">
              <a:ln>
                <a:noFill/>
              </a:ln>
              <a:solidFill>
                <a:srgbClr val="000000"/>
              </a:solidFill>
              <a:effectLst/>
              <a:uLnTx/>
              <a:uFillTx/>
              <a:latin typeface="Elephant Pro" pitchFamily="2" charset="0"/>
              <a:ea typeface="+mn-ea"/>
              <a:cs typeface="+mn-cs"/>
            </a:endParaRPr>
          </a:p>
        </p:txBody>
      </p:sp>
      <p:pic>
        <p:nvPicPr>
          <p:cNvPr id="3" name="Picture 2" descr="EU logos for funding">
            <a:extLst>
              <a:ext uri="{FF2B5EF4-FFF2-40B4-BE49-F238E27FC236}">
                <a16:creationId xmlns:a16="http://schemas.microsoft.com/office/drawing/2014/main" id="{2A69169B-4F5A-2515-C083-CEF38A1C28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518"/>
          <a:stretch/>
        </p:blipFill>
        <p:spPr bwMode="auto">
          <a:xfrm>
            <a:off x="11300" y="880748"/>
            <a:ext cx="2414436" cy="4960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00D26E2-23D4-CEA0-360E-3C1F31CA7402}"/>
              </a:ext>
            </a:extLst>
          </p:cNvPr>
          <p:cNvPicPr>
            <a:picLocks noChangeAspect="1"/>
          </p:cNvPicPr>
          <p:nvPr/>
        </p:nvPicPr>
        <p:blipFill>
          <a:blip r:embed="rId3"/>
          <a:stretch>
            <a:fillRect/>
          </a:stretch>
        </p:blipFill>
        <p:spPr>
          <a:xfrm rot="16200000">
            <a:off x="-419104" y="3659975"/>
            <a:ext cx="3295650" cy="609600"/>
          </a:xfrm>
          <a:prstGeom prst="rect">
            <a:avLst/>
          </a:prstGeom>
        </p:spPr>
      </p:pic>
      <p:pic>
        <p:nvPicPr>
          <p:cNvPr id="6" name="Picture 5">
            <a:extLst>
              <a:ext uri="{FF2B5EF4-FFF2-40B4-BE49-F238E27FC236}">
                <a16:creationId xmlns:a16="http://schemas.microsoft.com/office/drawing/2014/main" id="{D4C95F8D-BD0F-B144-6039-5B8AF36B351B}"/>
              </a:ext>
            </a:extLst>
          </p:cNvPr>
          <p:cNvPicPr>
            <a:picLocks noChangeAspect="1"/>
          </p:cNvPicPr>
          <p:nvPr/>
        </p:nvPicPr>
        <p:blipFill>
          <a:blip r:embed="rId4"/>
          <a:stretch>
            <a:fillRect/>
          </a:stretch>
        </p:blipFill>
        <p:spPr>
          <a:xfrm>
            <a:off x="3264" y="1429352"/>
            <a:ext cx="845401" cy="843558"/>
          </a:xfrm>
          <a:prstGeom prst="rect">
            <a:avLst/>
          </a:prstGeom>
        </p:spPr>
      </p:pic>
      <p:sp>
        <p:nvSpPr>
          <p:cNvPr id="8" name="TextBox 7">
            <a:extLst>
              <a:ext uri="{FF2B5EF4-FFF2-40B4-BE49-F238E27FC236}">
                <a16:creationId xmlns:a16="http://schemas.microsoft.com/office/drawing/2014/main" id="{32571781-C771-D759-E3A2-43FDF0BD7785}"/>
              </a:ext>
            </a:extLst>
          </p:cNvPr>
          <p:cNvSpPr txBox="1"/>
          <p:nvPr/>
        </p:nvSpPr>
        <p:spPr>
          <a:xfrm>
            <a:off x="2286000" y="1524634"/>
            <a:ext cx="5236369" cy="3208571"/>
          </a:xfrm>
          <a:prstGeom prst="rect">
            <a:avLst/>
          </a:prstGeom>
          <a:no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Gill Sans MT" panose="020B0502020104020203"/>
                <a:ea typeface="+mn-ea"/>
                <a:cs typeface="+mn-cs"/>
              </a:rPr>
              <a:t>5. Evaluation</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Gill Sans MT" panose="020B0502020104020203"/>
                <a:ea typeface="+mn-ea"/>
                <a:cs typeface="+mn-cs"/>
              </a:rPr>
              <a:t>Formative Evaluation:</a:t>
            </a:r>
            <a:endPar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Quizzes after each module</a:t>
            </a: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Peer feedback in group tasks</a:t>
            </a: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Gill Sans MT" panose="020B0502020104020203"/>
                <a:ea typeface="+mn-ea"/>
                <a:cs typeface="+mn-cs"/>
              </a:rPr>
              <a:t>Summative Evaluation:</a:t>
            </a:r>
            <a:endPar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Final graded simulation project</a:t>
            </a: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Written test on regulations and planning</a:t>
            </a: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Gill Sans MT" panose="020B0502020104020203"/>
                <a:ea typeface="+mn-ea"/>
                <a:cs typeface="+mn-cs"/>
              </a:rPr>
              <a:t>Course Feedback:</a:t>
            </a:r>
            <a:endPar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endParaRP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Participant feedback forms</a:t>
            </a: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Trainer debrief</a:t>
            </a: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rPr>
              <a:t>Post-course performance tracking (optional)</a:t>
            </a: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542665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6BDED-564D-EA0A-B37F-B045C90C7E0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1DE5158-BDC8-63C6-AF20-FCBFC8E288BE}"/>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9CDBFDC-A014-1D19-A811-C1F11DF1A549}"/>
              </a:ext>
            </a:extLst>
          </p:cNvPr>
          <p:cNvSpPr>
            <a:spLocks noGrp="1"/>
          </p:cNvSpPr>
          <p:nvPr>
            <p:ph type="title"/>
          </p:nvPr>
        </p:nvSpPr>
        <p:spPr>
          <a:xfrm>
            <a:off x="628650" y="1107174"/>
            <a:ext cx="7886700" cy="571213"/>
          </a:xfrm>
        </p:spPr>
        <p:txBody>
          <a:bodyPr>
            <a:noAutofit/>
          </a:bodyPr>
          <a:lstStyle/>
          <a:p>
            <a:pPr algn="ctr"/>
            <a:r>
              <a:rPr lang="tr-TR" sz="1600" b="1" dirty="0">
                <a:latin typeface="Times New Roman" panose="02020603050405020304" pitchFamily="18" charset="0"/>
                <a:cs typeface="Times New Roman" panose="02020603050405020304" pitchFamily="18" charset="0"/>
              </a:rPr>
              <a:t>UNDERSTANDING VICTUALLING</a:t>
            </a:r>
            <a:endParaRPr lang="en-US" sz="16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BDFD891-6A94-494F-E8AF-1487717122A3}"/>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D5A95B9E-C0A1-3EBF-B3A4-7F409BC46CB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8E9ECB61-EB2F-1982-FC6C-38E4EF700AC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7AF5FFE-92D9-919B-D488-D2027551F2C7}"/>
              </a:ext>
            </a:extLst>
          </p:cNvPr>
          <p:cNvSpPr txBox="1"/>
          <p:nvPr/>
        </p:nvSpPr>
        <p:spPr>
          <a:xfrm>
            <a:off x="761449" y="1791701"/>
            <a:ext cx="7886700" cy="2784737"/>
          </a:xfrm>
          <a:prstGeom prst="rect">
            <a:avLst/>
          </a:prstGeom>
          <a:noFill/>
        </p:spPr>
        <p:txBody>
          <a:bodyPr wrap="square" rtlCol="0">
            <a:spAutoFit/>
          </a:bodyPr>
          <a:lstStyle/>
          <a:p>
            <a:pPr>
              <a:lnSpc>
                <a:spcPct val="200000"/>
              </a:lnSpc>
            </a:pPr>
            <a:r>
              <a:rPr lang="en-US" b="1" dirty="0"/>
              <a:t>What is Victualling?</a:t>
            </a:r>
          </a:p>
          <a:p>
            <a:pPr>
              <a:lnSpc>
                <a:spcPct val="200000"/>
              </a:lnSpc>
            </a:pPr>
            <a:r>
              <a:rPr lang="en-US" b="1" dirty="0"/>
              <a:t>Victualling</a:t>
            </a:r>
            <a:r>
              <a:rPr lang="en-US" dirty="0"/>
              <a:t> is an older or specialized term (still used in maritime, military, and hospitality industries) that refers to </a:t>
            </a:r>
            <a:r>
              <a:rPr lang="en-US" b="1" dirty="0"/>
              <a:t>supplying food and provisions</a:t>
            </a:r>
            <a:r>
              <a:rPr lang="en-US" dirty="0"/>
              <a:t> to people—like sailors, soldiers, or passengers.</a:t>
            </a:r>
          </a:p>
          <a:p>
            <a:pPr>
              <a:lnSpc>
                <a:spcPct val="200000"/>
              </a:lnSpc>
            </a:pPr>
            <a:r>
              <a:rPr lang="en-US" dirty="0"/>
              <a:t>Think of it as the </a:t>
            </a:r>
            <a:r>
              <a:rPr lang="en-US" b="1" dirty="0"/>
              <a:t>provisioning of consumables</a:t>
            </a:r>
            <a:r>
              <a:rPr lang="en-US" dirty="0"/>
              <a:t>, especially food and drink.</a:t>
            </a:r>
          </a:p>
        </p:txBody>
      </p:sp>
      <p:sp>
        <p:nvSpPr>
          <p:cNvPr id="3" name="Rectangle 2">
            <a:extLst>
              <a:ext uri="{FF2B5EF4-FFF2-40B4-BE49-F238E27FC236}">
                <a16:creationId xmlns:a16="http://schemas.microsoft.com/office/drawing/2014/main" id="{6461060C-5639-E5EC-155C-E3B58A2E2F8D}"/>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E56B061B-A711-BB16-B8A9-5E77B09E9D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028EF89-9136-51E2-C594-35F3EA8EE2D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D0F650-177A-BA75-CFE1-C9AC13A0761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40E5F63-7803-733C-9EB5-28074C4A900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57EF17D-04BE-A765-209A-80B3D8A48AD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160C5A9-F26B-CFCB-1EDE-D4BD21409EAD}"/>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226702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C659298-F00E-C160-AC98-57C2AB9D9A2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239486" y="1043090"/>
            <a:ext cx="8665028" cy="571213"/>
          </a:xfrm>
        </p:spPr>
        <p:txBody>
          <a:bodyPr>
            <a:noAutofit/>
          </a:bodyPr>
          <a:lstStyle/>
          <a:p>
            <a:pPr algn="ctr"/>
            <a:r>
              <a:rPr lang="ro-RO" sz="2400" b="1" dirty="0" err="1">
                <a:latin typeface="Times New Roman" panose="02020603050405020304" pitchFamily="18" charset="0"/>
                <a:cs typeface="Times New Roman" panose="02020603050405020304" pitchFamily="18" charset="0"/>
              </a:rPr>
              <a:t>Course</a:t>
            </a:r>
            <a:r>
              <a:rPr lang="ro-RO" sz="2400" b="1" dirty="0">
                <a:latin typeface="Times New Roman" panose="02020603050405020304" pitchFamily="18" charset="0"/>
                <a:cs typeface="Times New Roman" panose="02020603050405020304" pitchFamily="18" charset="0"/>
              </a:rPr>
              <a:t> </a:t>
            </a:r>
            <a:r>
              <a:rPr lang="ro-RO" sz="2400" b="1" dirty="0" err="1">
                <a:latin typeface="Times New Roman" panose="02020603050405020304" pitchFamily="18" charset="0"/>
                <a:cs typeface="Times New Roman" panose="02020603050405020304" pitchFamily="18" charset="0"/>
              </a:rPr>
              <a:t>References</a:t>
            </a:r>
            <a:r>
              <a:rPr lang="ro-RO"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724061" y="1878559"/>
            <a:ext cx="7908471" cy="4247317"/>
          </a:xfrm>
          <a:prstGeom prst="rect">
            <a:avLst/>
          </a:prstGeom>
          <a:noFill/>
        </p:spPr>
        <p:txBody>
          <a:bodyPr wrap="square" rtlCol="0">
            <a:spAutoFit/>
          </a:bodyPr>
          <a:lstStyle/>
          <a:p>
            <a:pPr marL="342900" indent="-342900">
              <a:buFontTx/>
              <a:buAutoNum type="arabicPeriod"/>
            </a:pPr>
            <a:r>
              <a:rPr lang="en-US" b="0" i="0" dirty="0">
                <a:solidFill>
                  <a:srgbClr val="222222"/>
                </a:solidFill>
                <a:effectLst/>
                <a:latin typeface="Arial" panose="020B0604020202020204" pitchFamily="34" charset="0"/>
              </a:rPr>
              <a:t>Atkins, P. J. (2022). Navy </a:t>
            </a:r>
            <a:r>
              <a:rPr lang="en-US" b="0" i="0" dirty="0" err="1">
                <a:solidFill>
                  <a:srgbClr val="222222"/>
                </a:solidFill>
                <a:effectLst/>
                <a:latin typeface="Arial" panose="020B0604020202020204" pitchFamily="34" charset="0"/>
              </a:rPr>
              <a:t>victuallers</a:t>
            </a:r>
            <a:r>
              <a:rPr lang="en-US" b="0" i="0" dirty="0">
                <a:solidFill>
                  <a:srgbClr val="222222"/>
                </a:solidFill>
                <a:effectLst/>
                <a:latin typeface="Arial" panose="020B0604020202020204" pitchFamily="34" charset="0"/>
              </a:rPr>
              <a:t> and the rise of Cheshire cheese. </a:t>
            </a:r>
            <a:r>
              <a:rPr lang="en-US" b="0" i="1" dirty="0">
                <a:solidFill>
                  <a:srgbClr val="222222"/>
                </a:solidFill>
                <a:effectLst/>
                <a:latin typeface="Arial" panose="020B0604020202020204" pitchFamily="34" charset="0"/>
              </a:rPr>
              <a:t>International Journal of Maritime History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34</a:t>
            </a:r>
            <a:r>
              <a:rPr lang="en-US" b="0" i="0" dirty="0">
                <a:solidFill>
                  <a:srgbClr val="222222"/>
                </a:solidFill>
                <a:effectLst/>
                <a:latin typeface="Arial" panose="020B0604020202020204" pitchFamily="34" charset="0"/>
              </a:rPr>
              <a:t>(1), 196-209.</a:t>
            </a:r>
            <a:endParaRPr lang="en-US" dirty="0"/>
          </a:p>
          <a:p>
            <a:pPr marL="342900" indent="-342900">
              <a:buAutoNum type="arabicPeriod"/>
            </a:pPr>
            <a:r>
              <a:rPr lang="en-US" b="0" i="0" dirty="0">
                <a:solidFill>
                  <a:srgbClr val="222222"/>
                </a:solidFill>
                <a:effectLst/>
                <a:latin typeface="Arial" panose="020B0604020202020204" pitchFamily="34" charset="0"/>
              </a:rPr>
              <a:t>Gu, B., Liu, J., &amp; Chen, J. (2023). Scenario-based strategies evaluation for the maritime supply chain resilience. </a:t>
            </a:r>
            <a:r>
              <a:rPr lang="en-US" b="0" i="1" dirty="0">
                <a:solidFill>
                  <a:srgbClr val="222222"/>
                </a:solidFill>
                <a:effectLst/>
                <a:latin typeface="Arial" panose="020B0604020202020204" pitchFamily="34" charset="0"/>
              </a:rPr>
              <a:t>Transportation Research Part D: Transport and Environment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124</a:t>
            </a:r>
            <a:r>
              <a:rPr lang="en-US" b="0" i="0" dirty="0">
                <a:solidFill>
                  <a:srgbClr val="222222"/>
                </a:solidFill>
                <a:effectLst/>
                <a:latin typeface="Arial" panose="020B0604020202020204" pitchFamily="34" charset="0"/>
              </a:rPr>
              <a:t>, 103948.</a:t>
            </a:r>
          </a:p>
          <a:p>
            <a:pPr marL="342900" indent="-342900">
              <a:buAutoNum type="arabicPeriod"/>
            </a:pPr>
            <a:r>
              <a:rPr lang="en-US" dirty="0">
                <a:solidFill>
                  <a:srgbClr val="222222"/>
                </a:solidFill>
                <a:latin typeface="Arial" panose="020B0604020202020204" pitchFamily="34" charset="0"/>
              </a:rPr>
              <a:t>https://jollyparrot.co.uk/blog/what-is-victualling-and-what-are-the-considerations#:~:text=Victualling%20is%20the%20name%20given,healthy%20and%20successful%20time%20afloat.</a:t>
            </a:r>
          </a:p>
          <a:p>
            <a:pPr marL="342900" indent="-342900">
              <a:buAutoNum type="arabicPeriod"/>
            </a:pPr>
            <a:r>
              <a:rPr lang="en-US" b="0" i="0" dirty="0">
                <a:solidFill>
                  <a:srgbClr val="222222"/>
                </a:solidFill>
                <a:effectLst/>
                <a:latin typeface="Arial" panose="020B0604020202020204" pitchFamily="34" charset="0"/>
              </a:rPr>
              <a:t>Libero, E. C. (2021). Currency, Credit, and Trust: Naval Victualing at the Cape Colony, 1795–1815. In </a:t>
            </a:r>
            <a:r>
              <a:rPr lang="en-US" b="0" i="1" dirty="0">
                <a:solidFill>
                  <a:srgbClr val="222222"/>
                </a:solidFill>
                <a:effectLst/>
                <a:latin typeface="Arial" panose="020B0604020202020204" pitchFamily="34" charset="0"/>
              </a:rPr>
              <a:t>Edges of Transatlantic Commerce in the Long Eighteenth Century</a:t>
            </a:r>
            <a:r>
              <a:rPr lang="en-US" b="0" i="0" dirty="0">
                <a:solidFill>
                  <a:srgbClr val="222222"/>
                </a:solidFill>
                <a:effectLst/>
                <a:latin typeface="Arial" panose="020B0604020202020204" pitchFamily="34" charset="0"/>
              </a:rPr>
              <a:t> (pp. 167-187). Routledge.</a:t>
            </a:r>
          </a:p>
          <a:p>
            <a:pPr marL="342900" indent="-342900">
              <a:buFontTx/>
              <a:buAutoNum type="arabicPeriod"/>
            </a:pPr>
            <a:r>
              <a:rPr lang="en-US" b="0" i="0" dirty="0" err="1">
                <a:solidFill>
                  <a:srgbClr val="222222"/>
                </a:solidFill>
                <a:effectLst/>
                <a:latin typeface="Arial" panose="020B0604020202020204" pitchFamily="34" charset="0"/>
              </a:rPr>
              <a:t>Mouschoutzi</a:t>
            </a:r>
            <a:r>
              <a:rPr lang="en-US" b="0" i="0" dirty="0">
                <a:solidFill>
                  <a:srgbClr val="222222"/>
                </a:solidFill>
                <a:effectLst/>
                <a:latin typeface="Arial" panose="020B0604020202020204" pitchFamily="34" charset="0"/>
              </a:rPr>
              <a:t>, M., &amp; </a:t>
            </a:r>
            <a:r>
              <a:rPr lang="en-US" b="0" i="0" dirty="0" err="1">
                <a:solidFill>
                  <a:srgbClr val="222222"/>
                </a:solidFill>
                <a:effectLst/>
                <a:latin typeface="Arial" panose="020B0604020202020204" pitchFamily="34" charset="0"/>
              </a:rPr>
              <a:t>Ponis</a:t>
            </a:r>
            <a:r>
              <a:rPr lang="en-US" b="0" i="0" dirty="0">
                <a:solidFill>
                  <a:srgbClr val="222222"/>
                </a:solidFill>
                <a:effectLst/>
                <a:latin typeface="Arial" panose="020B0604020202020204" pitchFamily="34" charset="0"/>
              </a:rPr>
              <a:t>, S. T. (2022). A comprehensive literature review on spare parts logistics management in the maritime industry. </a:t>
            </a:r>
            <a:r>
              <a:rPr lang="en-US" b="0" i="1" dirty="0">
                <a:solidFill>
                  <a:srgbClr val="222222"/>
                </a:solidFill>
                <a:effectLst/>
                <a:latin typeface="Arial" panose="020B0604020202020204" pitchFamily="34" charset="0"/>
              </a:rPr>
              <a:t>The Asian Journal of Shipping and Logistics</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38</a:t>
            </a:r>
            <a:r>
              <a:rPr lang="en-US" b="0" i="0" dirty="0">
                <a:solidFill>
                  <a:srgbClr val="222222"/>
                </a:solidFill>
                <a:effectLst/>
                <a:latin typeface="Arial" panose="020B0604020202020204" pitchFamily="34" charset="0"/>
              </a:rPr>
              <a:t>(2), 71-83.</a:t>
            </a:r>
          </a:p>
          <a:p>
            <a:endParaRPr lang="en-US" dirty="0"/>
          </a:p>
        </p:txBody>
      </p:sp>
      <p:sp>
        <p:nvSpPr>
          <p:cNvPr id="3" name="Rectangle 2">
            <a:extLst>
              <a:ext uri="{FF2B5EF4-FFF2-40B4-BE49-F238E27FC236}">
                <a16:creationId xmlns:a16="http://schemas.microsoft.com/office/drawing/2014/main" id="{E76D60A6-DDFD-3A8D-48D7-8E665365027B}"/>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35676861-8818-6076-3817-BD6BF0AC64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D839E2EA-BDC9-72FD-E8CC-CA7F0BF6A86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E398C495-6DFD-9F72-3738-E70E7F8260C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D1E3FE27-5F93-FDAA-872B-010CFBF4BDA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2D5DFBE6-7AA2-C609-8643-5DC4E9AA1BB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ECB5E319-9B81-9AA2-B4B1-BA5AEED2EAF6}"/>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15684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9FBB9-7A87-AF06-715F-CB29B1DBBFD5}"/>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9AAE42E4-18FE-4ED3-EBB8-A2776137580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8C51647-2051-95A8-7C8F-6EEB33A02639}"/>
              </a:ext>
            </a:extLst>
          </p:cNvPr>
          <p:cNvSpPr>
            <a:spLocks noGrp="1"/>
          </p:cNvSpPr>
          <p:nvPr>
            <p:ph type="title"/>
          </p:nvPr>
        </p:nvSpPr>
        <p:spPr>
          <a:xfrm>
            <a:off x="239486" y="1043090"/>
            <a:ext cx="8665028" cy="571213"/>
          </a:xfrm>
        </p:spPr>
        <p:txBody>
          <a:bodyPr>
            <a:noAutofit/>
          </a:bodyPr>
          <a:lstStyle/>
          <a:p>
            <a:pPr algn="ctr"/>
            <a:r>
              <a:rPr lang="ro-RO" sz="2400" b="1" dirty="0" err="1">
                <a:latin typeface="Times New Roman" panose="02020603050405020304" pitchFamily="18" charset="0"/>
                <a:cs typeface="Times New Roman" panose="02020603050405020304" pitchFamily="18" charset="0"/>
              </a:rPr>
              <a:t>Course</a:t>
            </a:r>
            <a:r>
              <a:rPr lang="ro-RO" sz="2400" b="1" dirty="0">
                <a:latin typeface="Times New Roman" panose="02020603050405020304" pitchFamily="18" charset="0"/>
                <a:cs typeface="Times New Roman" panose="02020603050405020304" pitchFamily="18" charset="0"/>
              </a:rPr>
              <a:t> </a:t>
            </a:r>
            <a:r>
              <a:rPr lang="ro-RO" sz="2400" b="1" dirty="0" err="1">
                <a:latin typeface="Times New Roman" panose="02020603050405020304" pitchFamily="18" charset="0"/>
                <a:cs typeface="Times New Roman" panose="02020603050405020304" pitchFamily="18" charset="0"/>
              </a:rPr>
              <a:t>References</a:t>
            </a:r>
            <a:r>
              <a:rPr lang="ro-RO"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0F555E9-8219-34C3-CBF7-6093DD06FE68}"/>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682A0F7B-D279-9C2E-2830-ABF9BFA05F3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49603EA5-FA70-877F-C9BA-FAD9C3D7E3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EDE1AC8-614B-67A0-3A17-38E08454ED29}"/>
              </a:ext>
            </a:extLst>
          </p:cNvPr>
          <p:cNvSpPr txBox="1"/>
          <p:nvPr/>
        </p:nvSpPr>
        <p:spPr>
          <a:xfrm>
            <a:off x="724061" y="1878559"/>
            <a:ext cx="7908471" cy="2308324"/>
          </a:xfrm>
          <a:prstGeom prst="rect">
            <a:avLst/>
          </a:prstGeom>
          <a:noFill/>
        </p:spPr>
        <p:txBody>
          <a:bodyPr wrap="square" rtlCol="0">
            <a:spAutoFit/>
          </a:bodyPr>
          <a:lstStyle/>
          <a:p>
            <a:r>
              <a:rPr lang="en-US" b="0" i="0" dirty="0">
                <a:solidFill>
                  <a:srgbClr val="222222"/>
                </a:solidFill>
                <a:effectLst/>
                <a:latin typeface="Arial" panose="020B0604020202020204" pitchFamily="34" charset="0"/>
              </a:rPr>
              <a:t>6. </a:t>
            </a:r>
            <a:r>
              <a:rPr lang="en-US" b="0" i="0" dirty="0">
                <a:solidFill>
                  <a:srgbClr val="222222"/>
                </a:solidFill>
                <a:effectLst/>
                <a:latin typeface="Arial" panose="020B0604020202020204" pitchFamily="34" charset="0"/>
                <a:hlinkClick r:id="rId5"/>
              </a:rPr>
              <a:t>https://www.standard-club.com/fileadmin/uploads/standardclub/Documents/Import/publications/standard-safety/split-articles/2018/2767952-victualling-in-the-modern-maritime-industry.pdf</a:t>
            </a:r>
            <a:endParaRPr lang="en-US" b="0" i="0" dirty="0">
              <a:solidFill>
                <a:srgbClr val="222222"/>
              </a:solidFill>
              <a:effectLst/>
              <a:latin typeface="Arial" panose="020B0604020202020204" pitchFamily="34" charset="0"/>
            </a:endParaRPr>
          </a:p>
          <a:p>
            <a:endParaRPr lang="en-US" dirty="0">
              <a:solidFill>
                <a:srgbClr val="222222"/>
              </a:solidFill>
              <a:latin typeface="Arial" panose="020B0604020202020204" pitchFamily="34" charset="0"/>
            </a:endParaRPr>
          </a:p>
          <a:p>
            <a:r>
              <a:rPr lang="en-US" dirty="0">
                <a:solidFill>
                  <a:srgbClr val="222222"/>
                </a:solidFill>
                <a:latin typeface="Arial" panose="020B0604020202020204" pitchFamily="34" charset="0"/>
              </a:rPr>
              <a:t>7. </a:t>
            </a:r>
            <a:r>
              <a:rPr lang="en-US" dirty="0">
                <a:solidFill>
                  <a:srgbClr val="222222"/>
                </a:solidFill>
                <a:latin typeface="Arial" panose="020B0604020202020204" pitchFamily="34" charset="0"/>
                <a:hlinkClick r:id="rId6"/>
              </a:rPr>
              <a:t>https://sites.rootsweb.com/~pbtyc/Kr&amp;ai_1953/Ch_49_Victualling.html</a:t>
            </a:r>
            <a:endParaRPr lang="en-US" dirty="0">
              <a:solidFill>
                <a:srgbClr val="222222"/>
              </a:solidFill>
              <a:latin typeface="Arial" panose="020B0604020202020204" pitchFamily="34" charset="0"/>
            </a:endParaRPr>
          </a:p>
          <a:p>
            <a:endParaRPr lang="en-US">
              <a:solidFill>
                <a:srgbClr val="222222"/>
              </a:solidFill>
              <a:latin typeface="Arial" panose="020B0604020202020204" pitchFamily="34" charset="0"/>
            </a:endParaRPr>
          </a:p>
          <a:p>
            <a:endParaRPr lang="en-US" dirty="0"/>
          </a:p>
        </p:txBody>
      </p:sp>
      <p:sp>
        <p:nvSpPr>
          <p:cNvPr id="3" name="Rectangle 2">
            <a:extLst>
              <a:ext uri="{FF2B5EF4-FFF2-40B4-BE49-F238E27FC236}">
                <a16:creationId xmlns:a16="http://schemas.microsoft.com/office/drawing/2014/main" id="{0EFC5681-8709-6466-F863-59956F731C3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E547B747-2F39-BA06-3694-F8AAD498341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3B435E0E-8709-B35A-6D24-136596231315}"/>
              </a:ext>
            </a:extLst>
          </p:cNvPr>
          <p:cNvPicPr>
            <a:picLocks noChangeAspect="1"/>
          </p:cNvPicPr>
          <p:nvPr/>
        </p:nvPicPr>
        <p:blipFill>
          <a:blip r:embed="rId8"/>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F6BE7B50-EBA2-F540-22D2-58324AA252B0}"/>
              </a:ext>
            </a:extLst>
          </p:cNvPr>
          <p:cNvPicPr>
            <a:picLocks noChangeAspect="1"/>
          </p:cNvPicPr>
          <p:nvPr/>
        </p:nvPicPr>
        <p:blipFill>
          <a:blip r:embed="rId9"/>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32FB3B55-1467-6FF4-7DE4-F2545F071729}"/>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3097D238-DFCD-5C30-781C-A0E2B99426F8}"/>
              </a:ext>
            </a:extLst>
          </p:cNvPr>
          <p:cNvPicPr>
            <a:picLocks noChangeAspect="1"/>
          </p:cNvPicPr>
          <p:nvPr/>
        </p:nvPicPr>
        <p:blipFill>
          <a:blip r:embed="rId11"/>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DDA40469-2B05-FACE-A01E-038459ABC5B7}"/>
              </a:ext>
            </a:extLst>
          </p:cNvPr>
          <p:cNvPicPr>
            <a:picLocks noChangeAspect="1"/>
          </p:cNvPicPr>
          <p:nvPr/>
        </p:nvPicPr>
        <p:blipFill>
          <a:blip r:embed="rId12"/>
          <a:stretch>
            <a:fillRect/>
          </a:stretch>
        </p:blipFill>
        <p:spPr>
          <a:xfrm>
            <a:off x="7704595" y="0"/>
            <a:ext cx="1227464" cy="1224789"/>
          </a:xfrm>
          <a:prstGeom prst="rect">
            <a:avLst/>
          </a:prstGeom>
        </p:spPr>
      </p:pic>
    </p:spTree>
    <p:extLst>
      <p:ext uri="{BB962C8B-B14F-4D97-AF65-F5344CB8AC3E}">
        <p14:creationId xmlns:p14="http://schemas.microsoft.com/office/powerpoint/2010/main" val="306227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0E232-7B8E-D6B0-7A88-6B3F990585E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9E48AFE-D173-D690-54E3-CEFAA238020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12EF6FA-354B-5CBE-8FC8-0084B7A714FD}"/>
              </a:ext>
            </a:extLst>
          </p:cNvPr>
          <p:cNvSpPr>
            <a:spLocks noGrp="1"/>
          </p:cNvSpPr>
          <p:nvPr>
            <p:ph type="title"/>
          </p:nvPr>
        </p:nvSpPr>
        <p:spPr>
          <a:xfrm>
            <a:off x="628650" y="1107174"/>
            <a:ext cx="7886700" cy="571213"/>
          </a:xfrm>
        </p:spPr>
        <p:txBody>
          <a:bodyPr>
            <a:noAutofit/>
          </a:bodyPr>
          <a:lstStyle/>
          <a:p>
            <a:pPr algn="ctr"/>
            <a:r>
              <a:rPr lang="tr-TR" sz="1600" b="1" dirty="0">
                <a:latin typeface="Times New Roman" panose="02020603050405020304" pitchFamily="18" charset="0"/>
                <a:cs typeface="Times New Roman" panose="02020603050405020304" pitchFamily="18" charset="0"/>
              </a:rPr>
              <a:t>UNDERSTANDING VICTUALLING</a:t>
            </a:r>
            <a:endParaRPr lang="en-US" sz="16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BA08D1D0-0FFF-A348-3DBE-75D61B35278F}"/>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0A9FD57A-2E06-E139-B4D1-0A09BAB57C1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9844A17F-F102-D185-97A6-C42A6AF8409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0A4767D-2DE4-664F-FA2F-1AB8C9A551AD}"/>
              </a:ext>
            </a:extLst>
          </p:cNvPr>
          <p:cNvSpPr txBox="1"/>
          <p:nvPr/>
        </p:nvSpPr>
        <p:spPr>
          <a:xfrm>
            <a:off x="628650" y="1768985"/>
            <a:ext cx="7886700" cy="3892732"/>
          </a:xfrm>
          <a:prstGeom prst="rect">
            <a:avLst/>
          </a:prstGeom>
          <a:noFill/>
        </p:spPr>
        <p:txBody>
          <a:bodyPr wrap="square" rtlCol="0">
            <a:spAutoFit/>
          </a:bodyPr>
          <a:lstStyle/>
          <a:p>
            <a:pPr algn="ctr">
              <a:lnSpc>
                <a:spcPct val="200000"/>
              </a:lnSpc>
            </a:pPr>
            <a:r>
              <a:rPr lang="en-US" b="1" dirty="0"/>
              <a:t>Where Does Victualling Fit?</a:t>
            </a:r>
          </a:p>
          <a:p>
            <a:pPr>
              <a:lnSpc>
                <a:spcPct val="200000"/>
              </a:lnSpc>
            </a:pPr>
            <a:r>
              <a:rPr lang="en-US" b="1" dirty="0"/>
              <a:t>1. In Logistics</a:t>
            </a:r>
          </a:p>
          <a:p>
            <a:pPr>
              <a:lnSpc>
                <a:spcPct val="200000"/>
              </a:lnSpc>
            </a:pPr>
            <a:r>
              <a:rPr lang="en-US" dirty="0"/>
              <a:t>Yes—</a:t>
            </a:r>
            <a:r>
              <a:rPr lang="en-US" b="1" dirty="0"/>
              <a:t>victualling is very much a part of logistics</a:t>
            </a:r>
            <a:r>
              <a:rPr lang="en-US" dirty="0"/>
              <a:t>. It involves:</a:t>
            </a:r>
          </a:p>
          <a:p>
            <a:pPr>
              <a:lnSpc>
                <a:spcPct val="200000"/>
              </a:lnSpc>
              <a:buFont typeface="Arial" panose="020B0604020202020204" pitchFamily="34" charset="0"/>
              <a:buChar char="•"/>
            </a:pPr>
            <a:r>
              <a:rPr lang="en-US" b="1" dirty="0"/>
              <a:t>Procurement of food and supplies</a:t>
            </a:r>
            <a:endParaRPr lang="en-US" dirty="0"/>
          </a:p>
          <a:p>
            <a:pPr>
              <a:lnSpc>
                <a:spcPct val="200000"/>
              </a:lnSpc>
              <a:buFont typeface="Arial" panose="020B0604020202020204" pitchFamily="34" charset="0"/>
              <a:buChar char="•"/>
            </a:pPr>
            <a:r>
              <a:rPr lang="en-US" b="1" dirty="0"/>
              <a:t>Storage</a:t>
            </a:r>
            <a:r>
              <a:rPr lang="en-US" dirty="0"/>
              <a:t> (especially for long voyages or military bases)</a:t>
            </a:r>
          </a:p>
          <a:p>
            <a:pPr>
              <a:lnSpc>
                <a:spcPct val="200000"/>
              </a:lnSpc>
              <a:buFont typeface="Arial" panose="020B0604020202020204" pitchFamily="34" charset="0"/>
              <a:buChar char="•"/>
            </a:pPr>
            <a:r>
              <a:rPr lang="en-US" b="1" dirty="0"/>
              <a:t>Transport</a:t>
            </a:r>
            <a:r>
              <a:rPr lang="en-US" dirty="0"/>
              <a:t> (getting it from the supplier to the ship, base, or event)</a:t>
            </a:r>
          </a:p>
          <a:p>
            <a:pPr>
              <a:lnSpc>
                <a:spcPct val="200000"/>
              </a:lnSpc>
              <a:buFont typeface="Arial" panose="020B0604020202020204" pitchFamily="34" charset="0"/>
              <a:buChar char="•"/>
            </a:pPr>
            <a:r>
              <a:rPr lang="en-US" b="1" dirty="0"/>
              <a:t>Inventory management</a:t>
            </a:r>
            <a:r>
              <a:rPr lang="en-US" dirty="0"/>
              <a:t> (making sure nothing runs out or spoils)</a:t>
            </a:r>
          </a:p>
        </p:txBody>
      </p:sp>
      <p:sp>
        <p:nvSpPr>
          <p:cNvPr id="3" name="Rectangle 2">
            <a:extLst>
              <a:ext uri="{FF2B5EF4-FFF2-40B4-BE49-F238E27FC236}">
                <a16:creationId xmlns:a16="http://schemas.microsoft.com/office/drawing/2014/main" id="{946737AF-AA25-DA1A-4E09-B83E7C2F80D2}"/>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BDD02FE-7A94-F8E1-3EE3-55B22D4733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C4DA3D5-E284-2F0C-00BD-30FE6FFE4BEA}"/>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6642E5E-A391-6AE0-711E-9D0F65DB8467}"/>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5258D65-0442-28A8-46D1-0BC29D1CDDB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4BDCAB5-6B0C-38A3-9FF9-217629FE08EC}"/>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FB2EF5E-A224-BE32-6944-7EB240DDBE1B}"/>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678156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848EC-ED0F-2A7C-AC0E-709F6803613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6222FE2-04DB-B6EB-335C-C8524C8950B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C114576E-8883-4B70-456C-55F04F7A601E}"/>
              </a:ext>
            </a:extLst>
          </p:cNvPr>
          <p:cNvSpPr>
            <a:spLocks noGrp="1"/>
          </p:cNvSpPr>
          <p:nvPr>
            <p:ph type="title"/>
          </p:nvPr>
        </p:nvSpPr>
        <p:spPr>
          <a:xfrm>
            <a:off x="628650" y="1107174"/>
            <a:ext cx="7886700" cy="571213"/>
          </a:xfrm>
        </p:spPr>
        <p:txBody>
          <a:bodyPr>
            <a:noAutofit/>
          </a:bodyPr>
          <a:lstStyle/>
          <a:p>
            <a:pPr algn="ctr"/>
            <a:r>
              <a:rPr lang="tr-TR" sz="1600" b="1" dirty="0">
                <a:latin typeface="Times New Roman" panose="02020603050405020304" pitchFamily="18" charset="0"/>
                <a:cs typeface="Times New Roman" panose="02020603050405020304" pitchFamily="18" charset="0"/>
              </a:rPr>
              <a:t>UNDERSTANDING VICTUALLING</a:t>
            </a:r>
            <a:endParaRPr lang="en-US" sz="16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E930727-EFC6-2A09-E6D4-382D3F7F253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23EE9AB-D389-8C13-1FD8-21702C53860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F9689EB3-E7A4-2F00-2933-7F71EC87FFE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DDDC265-7FEF-C859-35F1-64C498999278}"/>
              </a:ext>
            </a:extLst>
          </p:cNvPr>
          <p:cNvSpPr txBox="1"/>
          <p:nvPr/>
        </p:nvSpPr>
        <p:spPr>
          <a:xfrm>
            <a:off x="628650" y="1865330"/>
            <a:ext cx="7886700" cy="4446730"/>
          </a:xfrm>
          <a:prstGeom prst="rect">
            <a:avLst/>
          </a:prstGeom>
          <a:noFill/>
        </p:spPr>
        <p:txBody>
          <a:bodyPr wrap="square" rtlCol="0">
            <a:spAutoFit/>
          </a:bodyPr>
          <a:lstStyle/>
          <a:p>
            <a:pPr algn="ctr">
              <a:lnSpc>
                <a:spcPct val="200000"/>
              </a:lnSpc>
            </a:pPr>
            <a:r>
              <a:rPr lang="en-US" b="1" dirty="0"/>
              <a:t>Where Does Victualling Fit?</a:t>
            </a:r>
          </a:p>
          <a:p>
            <a:pPr>
              <a:lnSpc>
                <a:spcPct val="200000"/>
              </a:lnSpc>
            </a:pPr>
            <a:r>
              <a:rPr lang="tr-TR" b="1" dirty="0"/>
              <a:t>2. </a:t>
            </a:r>
            <a:r>
              <a:rPr lang="en-US" b="1" dirty="0"/>
              <a:t>In Supply Chain Management</a:t>
            </a:r>
          </a:p>
          <a:p>
            <a:pPr>
              <a:lnSpc>
                <a:spcPct val="200000"/>
              </a:lnSpc>
            </a:pPr>
            <a:r>
              <a:rPr lang="en-US" dirty="0"/>
              <a:t>Also yes—</a:t>
            </a:r>
            <a:r>
              <a:rPr lang="en-US" b="1" dirty="0"/>
              <a:t>victualling can be a component of SCM</a:t>
            </a:r>
            <a:r>
              <a:rPr lang="en-US" dirty="0"/>
              <a:t>, particularly when:</a:t>
            </a:r>
          </a:p>
          <a:p>
            <a:pPr>
              <a:lnSpc>
                <a:spcPct val="200000"/>
              </a:lnSpc>
              <a:buFont typeface="Arial" panose="020B0604020202020204" pitchFamily="34" charset="0"/>
              <a:buChar char="•"/>
            </a:pPr>
            <a:r>
              <a:rPr lang="en-US" dirty="0"/>
              <a:t>There’s </a:t>
            </a:r>
            <a:r>
              <a:rPr lang="en-US" b="1" dirty="0"/>
              <a:t>strategic planning</a:t>
            </a:r>
            <a:r>
              <a:rPr lang="en-US" dirty="0"/>
              <a:t> of food sourcing (local vs international suppliers)</a:t>
            </a:r>
          </a:p>
          <a:p>
            <a:pPr>
              <a:lnSpc>
                <a:spcPct val="200000"/>
              </a:lnSpc>
              <a:buFont typeface="Arial" panose="020B0604020202020204" pitchFamily="34" charset="0"/>
              <a:buChar char="•"/>
            </a:pPr>
            <a:r>
              <a:rPr lang="en-US" dirty="0"/>
              <a:t>You need to </a:t>
            </a:r>
            <a:r>
              <a:rPr lang="en-US" b="1" dirty="0"/>
              <a:t>coordinate with multiple vendors</a:t>
            </a:r>
            <a:endParaRPr lang="en-US" dirty="0"/>
          </a:p>
          <a:p>
            <a:pPr>
              <a:lnSpc>
                <a:spcPct val="200000"/>
              </a:lnSpc>
              <a:buFont typeface="Arial" panose="020B0604020202020204" pitchFamily="34" charset="0"/>
              <a:buChar char="•"/>
            </a:pPr>
            <a:r>
              <a:rPr lang="en-US" dirty="0"/>
              <a:t>Managing </a:t>
            </a:r>
            <a:r>
              <a:rPr lang="en-US" b="1" dirty="0"/>
              <a:t>contracts</a:t>
            </a:r>
            <a:r>
              <a:rPr lang="en-US" dirty="0"/>
              <a:t>, </a:t>
            </a:r>
            <a:r>
              <a:rPr lang="en-US" b="1" dirty="0"/>
              <a:t>demand forecasting</a:t>
            </a:r>
            <a:r>
              <a:rPr lang="en-US" dirty="0"/>
              <a:t>, or </a:t>
            </a:r>
            <a:r>
              <a:rPr lang="en-US" b="1" dirty="0"/>
              <a:t>sustainability initiatives</a:t>
            </a:r>
            <a:endParaRPr lang="en-US" dirty="0"/>
          </a:p>
          <a:p>
            <a:pPr>
              <a:lnSpc>
                <a:spcPct val="200000"/>
              </a:lnSpc>
              <a:buFont typeface="Arial" panose="020B0604020202020204" pitchFamily="34" charset="0"/>
              <a:buChar char="•"/>
            </a:pPr>
            <a:r>
              <a:rPr lang="en-US" dirty="0"/>
              <a:t>You’re ensuring food compliance across countries or standards</a:t>
            </a:r>
          </a:p>
          <a:p>
            <a:pPr>
              <a:lnSpc>
                <a:spcPct val="200000"/>
              </a:lnSpc>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2207BF17-98F0-5C38-2142-E832D582AB0E}"/>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F65BDBD-2F60-A0D9-38D4-3300A335D4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1CE592B-4E5E-F0AA-6BF9-81230EEB013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B16F979-F4A4-34AF-DD6C-410034188F4C}"/>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3FD3F6B-31BB-2995-889D-0513DC014F1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BEE2E83-D1EA-3A4D-1068-057E82F3E223}"/>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5DA8E1A-8E78-8FE2-D444-8797212FD73C}"/>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609189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AC393-15DD-D43A-F40D-DF58FCA188F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B190954-AC18-6126-3C75-24EAEE8E669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BC3D029C-48B7-3A47-5144-5E9214952253}"/>
              </a:ext>
            </a:extLst>
          </p:cNvPr>
          <p:cNvSpPr>
            <a:spLocks noGrp="1"/>
          </p:cNvSpPr>
          <p:nvPr>
            <p:ph type="title"/>
          </p:nvPr>
        </p:nvSpPr>
        <p:spPr>
          <a:xfrm>
            <a:off x="628650" y="1107174"/>
            <a:ext cx="7886700" cy="571213"/>
          </a:xfrm>
        </p:spPr>
        <p:txBody>
          <a:bodyPr>
            <a:noAutofit/>
          </a:bodyPr>
          <a:lstStyle/>
          <a:p>
            <a:pPr algn="ctr"/>
            <a:br>
              <a:rPr lang="en-US" sz="1600" b="1" dirty="0">
                <a:latin typeface="Times New Roman" panose="02020603050405020304" pitchFamily="18" charset="0"/>
                <a:cs typeface="Times New Roman" panose="02020603050405020304" pitchFamily="18" charset="0"/>
              </a:rPr>
            </a:br>
            <a:r>
              <a:rPr lang="tr-TR" sz="1600" b="1" dirty="0">
                <a:latin typeface="Times New Roman" panose="02020603050405020304" pitchFamily="18" charset="0"/>
                <a:cs typeface="Times New Roman" panose="02020603050405020304" pitchFamily="18" charset="0"/>
              </a:rPr>
              <a:t>UNDERSTANDING VICTUALLING</a:t>
            </a:r>
            <a:endParaRPr lang="en-US" sz="16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C1D3F2C8-C1BB-05A9-D05B-F6638671410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F0D53A63-1F5B-2ABD-9B25-369B5245EA3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4246A885-64C2-3DAC-06FC-AD785EC1602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9FA7150A-D175-7D71-04B2-9E5AFEA7A6CA}"/>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D27E4896-E1F7-632E-F0DC-57D1293F75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CF971D1-2880-6B10-AB39-2182BAE70132}"/>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B63017B-F821-7633-8554-ADD043B9330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D56294F-D175-C81B-DD2A-9ED92118447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75B6F6C-959F-789A-3FC7-CA10A4094D76}"/>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F88F563-48B2-60E9-DC34-09BB5B4D51C8}"/>
              </a:ext>
            </a:extLst>
          </p:cNvPr>
          <p:cNvPicPr>
            <a:picLocks noChangeAspect="1"/>
          </p:cNvPicPr>
          <p:nvPr/>
        </p:nvPicPr>
        <p:blipFill>
          <a:blip r:embed="rId10"/>
          <a:stretch>
            <a:fillRect/>
          </a:stretch>
        </p:blipFill>
        <p:spPr>
          <a:xfrm>
            <a:off x="7704595" y="0"/>
            <a:ext cx="1227464" cy="1224789"/>
          </a:xfrm>
          <a:prstGeom prst="rect">
            <a:avLst/>
          </a:prstGeom>
        </p:spPr>
      </p:pic>
      <p:graphicFrame>
        <p:nvGraphicFramePr>
          <p:cNvPr id="10" name="Table 9">
            <a:extLst>
              <a:ext uri="{FF2B5EF4-FFF2-40B4-BE49-F238E27FC236}">
                <a16:creationId xmlns:a16="http://schemas.microsoft.com/office/drawing/2014/main" id="{C8018AF2-D0EA-45B0-A98A-EF9D3DF58815}"/>
              </a:ext>
            </a:extLst>
          </p:cNvPr>
          <p:cNvGraphicFramePr>
            <a:graphicFrameLocks noGrp="1"/>
          </p:cNvGraphicFramePr>
          <p:nvPr/>
        </p:nvGraphicFramePr>
        <p:xfrm>
          <a:off x="1444476" y="1825625"/>
          <a:ext cx="6255048" cy="4351338"/>
        </p:xfrm>
        <a:graphic>
          <a:graphicData uri="http://schemas.openxmlformats.org/drawingml/2006/table">
            <a:tbl>
              <a:tblPr/>
              <a:tblGrid>
                <a:gridCol w="1563762">
                  <a:extLst>
                    <a:ext uri="{9D8B030D-6E8A-4147-A177-3AD203B41FA5}">
                      <a16:colId xmlns:a16="http://schemas.microsoft.com/office/drawing/2014/main" val="1294785581"/>
                    </a:ext>
                  </a:extLst>
                </a:gridCol>
                <a:gridCol w="1563762">
                  <a:extLst>
                    <a:ext uri="{9D8B030D-6E8A-4147-A177-3AD203B41FA5}">
                      <a16:colId xmlns:a16="http://schemas.microsoft.com/office/drawing/2014/main" val="655236409"/>
                    </a:ext>
                  </a:extLst>
                </a:gridCol>
                <a:gridCol w="1563762">
                  <a:extLst>
                    <a:ext uri="{9D8B030D-6E8A-4147-A177-3AD203B41FA5}">
                      <a16:colId xmlns:a16="http://schemas.microsoft.com/office/drawing/2014/main" val="747818177"/>
                    </a:ext>
                  </a:extLst>
                </a:gridCol>
                <a:gridCol w="1563762">
                  <a:extLst>
                    <a:ext uri="{9D8B030D-6E8A-4147-A177-3AD203B41FA5}">
                      <a16:colId xmlns:a16="http://schemas.microsoft.com/office/drawing/2014/main" val="895061795"/>
                    </a:ext>
                  </a:extLst>
                </a:gridCol>
              </a:tblGrid>
              <a:tr h="290089">
                <a:tc>
                  <a:txBody>
                    <a:bodyPr/>
                    <a:lstStyle/>
                    <a:p>
                      <a:r>
                        <a:rPr lang="tr-TR" sz="1400"/>
                        <a:t>Function</a:t>
                      </a:r>
                    </a:p>
                  </a:txBody>
                  <a:tcPr marL="72522" marR="72522" marT="36261" marB="36261" anchor="ctr">
                    <a:lnL>
                      <a:noFill/>
                    </a:lnL>
                    <a:lnR>
                      <a:noFill/>
                    </a:lnR>
                    <a:lnT>
                      <a:noFill/>
                    </a:lnT>
                    <a:lnB>
                      <a:noFill/>
                    </a:lnB>
                    <a:noFill/>
                  </a:tcPr>
                </a:tc>
                <a:tc>
                  <a:txBody>
                    <a:bodyPr/>
                    <a:lstStyle/>
                    <a:p>
                      <a:r>
                        <a:rPr lang="tr-TR" sz="1400"/>
                        <a:t>Victualling Role</a:t>
                      </a:r>
                    </a:p>
                  </a:txBody>
                  <a:tcPr marL="72522" marR="72522" marT="36261" marB="36261" anchor="ctr">
                    <a:lnL>
                      <a:noFill/>
                    </a:lnL>
                    <a:lnR>
                      <a:noFill/>
                    </a:lnR>
                    <a:lnT>
                      <a:noFill/>
                    </a:lnT>
                    <a:lnB>
                      <a:noFill/>
                    </a:lnB>
                    <a:noFill/>
                  </a:tcPr>
                </a:tc>
                <a:tc>
                  <a:txBody>
                    <a:bodyPr/>
                    <a:lstStyle/>
                    <a:p>
                      <a:r>
                        <a:rPr lang="tr-TR" sz="1400"/>
                        <a:t>SCM?</a:t>
                      </a:r>
                    </a:p>
                  </a:txBody>
                  <a:tcPr marL="72522" marR="72522" marT="36261" marB="36261" anchor="ctr">
                    <a:lnL>
                      <a:noFill/>
                    </a:lnL>
                    <a:lnR>
                      <a:noFill/>
                    </a:lnR>
                    <a:lnT>
                      <a:noFill/>
                    </a:lnT>
                    <a:lnB>
                      <a:noFill/>
                    </a:lnB>
                    <a:noFill/>
                  </a:tcPr>
                </a:tc>
                <a:tc>
                  <a:txBody>
                    <a:bodyPr/>
                    <a:lstStyle/>
                    <a:p>
                      <a:r>
                        <a:rPr lang="tr-TR" sz="1400"/>
                        <a:t>Logistics?</a:t>
                      </a:r>
                    </a:p>
                  </a:txBody>
                  <a:tcPr marL="72522" marR="72522" marT="36261" marB="36261" anchor="ctr">
                    <a:lnL>
                      <a:noFill/>
                    </a:lnL>
                    <a:lnR>
                      <a:noFill/>
                    </a:lnR>
                    <a:lnT>
                      <a:noFill/>
                    </a:lnT>
                    <a:lnB>
                      <a:noFill/>
                    </a:lnB>
                    <a:noFill/>
                  </a:tcPr>
                </a:tc>
                <a:extLst>
                  <a:ext uri="{0D108BD9-81ED-4DB2-BD59-A6C34878D82A}">
                    <a16:rowId xmlns:a16="http://schemas.microsoft.com/office/drawing/2014/main" val="2653655362"/>
                  </a:ext>
                </a:extLst>
              </a:tr>
              <a:tr h="942790">
                <a:tc>
                  <a:txBody>
                    <a:bodyPr/>
                    <a:lstStyle/>
                    <a:p>
                      <a:r>
                        <a:rPr lang="en-US" sz="1400"/>
                        <a:t>Choosing food suppliers in Miami, Barcelona, and Singapore</a:t>
                      </a:r>
                    </a:p>
                  </a:txBody>
                  <a:tcPr marL="72522" marR="72522" marT="36261" marB="36261" anchor="ctr">
                    <a:lnL>
                      <a:noFill/>
                    </a:lnL>
                    <a:lnR>
                      <a:noFill/>
                    </a:lnR>
                    <a:lnT>
                      <a:noFill/>
                    </a:lnT>
                    <a:lnB>
                      <a:noFill/>
                    </a:lnB>
                    <a:noFill/>
                  </a:tcPr>
                </a:tc>
                <a:tc>
                  <a:txBody>
                    <a:bodyPr/>
                    <a:lstStyle/>
                    <a:p>
                      <a:r>
                        <a:rPr lang="tr-TR" sz="1400"/>
                        <a:t>✅</a:t>
                      </a:r>
                    </a:p>
                  </a:txBody>
                  <a:tcPr marL="72522" marR="72522" marT="36261" marB="36261" anchor="ctr">
                    <a:lnL>
                      <a:noFill/>
                    </a:lnL>
                    <a:lnR>
                      <a:noFill/>
                    </a:lnR>
                    <a:lnT>
                      <a:noFill/>
                    </a:lnT>
                    <a:lnB>
                      <a:noFill/>
                    </a:lnB>
                    <a:noFill/>
                  </a:tcPr>
                </a:tc>
                <a:tc>
                  <a:txBody>
                    <a:bodyPr/>
                    <a:lstStyle/>
                    <a:p>
                      <a:r>
                        <a:rPr lang="tr-TR" sz="1400"/>
                        <a:t>✅</a:t>
                      </a:r>
                    </a:p>
                  </a:txBody>
                  <a:tcPr marL="72522" marR="72522" marT="36261" marB="36261" anchor="ctr">
                    <a:lnL>
                      <a:noFill/>
                    </a:lnL>
                    <a:lnR>
                      <a:noFill/>
                    </a:lnR>
                    <a:lnT>
                      <a:noFill/>
                    </a:lnT>
                    <a:lnB>
                      <a:noFill/>
                    </a:lnB>
                    <a:noFill/>
                  </a:tcPr>
                </a:tc>
                <a:tc>
                  <a:txBody>
                    <a:bodyPr/>
                    <a:lstStyle/>
                    <a:p>
                      <a:r>
                        <a:rPr lang="tr-TR" sz="1400"/>
                        <a:t>❌</a:t>
                      </a:r>
                    </a:p>
                  </a:txBody>
                  <a:tcPr marL="72522" marR="72522" marT="36261" marB="36261" anchor="ctr">
                    <a:lnL>
                      <a:noFill/>
                    </a:lnL>
                    <a:lnR>
                      <a:noFill/>
                    </a:lnR>
                    <a:lnT>
                      <a:noFill/>
                    </a:lnT>
                    <a:lnB>
                      <a:noFill/>
                    </a:lnB>
                    <a:noFill/>
                  </a:tcPr>
                </a:tc>
                <a:extLst>
                  <a:ext uri="{0D108BD9-81ED-4DB2-BD59-A6C34878D82A}">
                    <a16:rowId xmlns:a16="http://schemas.microsoft.com/office/drawing/2014/main" val="2295824205"/>
                  </a:ext>
                </a:extLst>
              </a:tr>
              <a:tr h="942790">
                <a:tc>
                  <a:txBody>
                    <a:bodyPr/>
                    <a:lstStyle/>
                    <a:p>
                      <a:r>
                        <a:rPr lang="en-US" sz="1400"/>
                        <a:t>Loading 10,000 eggs and 1,000 kg of salmon onto the ship</a:t>
                      </a:r>
                    </a:p>
                  </a:txBody>
                  <a:tcPr marL="72522" marR="72522" marT="36261" marB="36261" anchor="ctr">
                    <a:lnL>
                      <a:noFill/>
                    </a:lnL>
                    <a:lnR>
                      <a:noFill/>
                    </a:lnR>
                    <a:lnT>
                      <a:noFill/>
                    </a:lnT>
                    <a:lnB>
                      <a:noFill/>
                    </a:lnB>
                    <a:noFill/>
                  </a:tcPr>
                </a:tc>
                <a:tc>
                  <a:txBody>
                    <a:bodyPr/>
                    <a:lstStyle/>
                    <a:p>
                      <a:r>
                        <a:rPr lang="tr-TR" sz="1400"/>
                        <a:t>✅</a:t>
                      </a:r>
                    </a:p>
                  </a:txBody>
                  <a:tcPr marL="72522" marR="72522" marT="36261" marB="36261" anchor="ctr">
                    <a:lnL>
                      <a:noFill/>
                    </a:lnL>
                    <a:lnR>
                      <a:noFill/>
                    </a:lnR>
                    <a:lnT>
                      <a:noFill/>
                    </a:lnT>
                    <a:lnB>
                      <a:noFill/>
                    </a:lnB>
                    <a:noFill/>
                  </a:tcPr>
                </a:tc>
                <a:tc>
                  <a:txBody>
                    <a:bodyPr/>
                    <a:lstStyle/>
                    <a:p>
                      <a:r>
                        <a:rPr lang="tr-TR" sz="1400"/>
                        <a:t>❌</a:t>
                      </a:r>
                    </a:p>
                  </a:txBody>
                  <a:tcPr marL="72522" marR="72522" marT="36261" marB="36261" anchor="ctr">
                    <a:lnL>
                      <a:noFill/>
                    </a:lnL>
                    <a:lnR>
                      <a:noFill/>
                    </a:lnR>
                    <a:lnT>
                      <a:noFill/>
                    </a:lnT>
                    <a:lnB>
                      <a:noFill/>
                    </a:lnB>
                    <a:noFill/>
                  </a:tcPr>
                </a:tc>
                <a:tc>
                  <a:txBody>
                    <a:bodyPr/>
                    <a:lstStyle/>
                    <a:p>
                      <a:r>
                        <a:rPr lang="tr-TR" sz="1400"/>
                        <a:t>✅</a:t>
                      </a:r>
                    </a:p>
                  </a:txBody>
                  <a:tcPr marL="72522" marR="72522" marT="36261" marB="36261" anchor="ctr">
                    <a:lnL>
                      <a:noFill/>
                    </a:lnL>
                    <a:lnR>
                      <a:noFill/>
                    </a:lnR>
                    <a:lnT>
                      <a:noFill/>
                    </a:lnT>
                    <a:lnB>
                      <a:noFill/>
                    </a:lnB>
                    <a:noFill/>
                  </a:tcPr>
                </a:tc>
                <a:extLst>
                  <a:ext uri="{0D108BD9-81ED-4DB2-BD59-A6C34878D82A}">
                    <a16:rowId xmlns:a16="http://schemas.microsoft.com/office/drawing/2014/main" val="3011492903"/>
                  </a:ext>
                </a:extLst>
              </a:tr>
              <a:tr h="725223">
                <a:tc>
                  <a:txBody>
                    <a:bodyPr/>
                    <a:lstStyle/>
                    <a:p>
                      <a:r>
                        <a:rPr lang="en-US" sz="1400"/>
                        <a:t>Tracking food usage to prevent waste</a:t>
                      </a:r>
                    </a:p>
                  </a:txBody>
                  <a:tcPr marL="72522" marR="72522" marT="36261" marB="36261" anchor="ctr">
                    <a:lnL>
                      <a:noFill/>
                    </a:lnL>
                    <a:lnR>
                      <a:noFill/>
                    </a:lnR>
                    <a:lnT>
                      <a:noFill/>
                    </a:lnT>
                    <a:lnB>
                      <a:noFill/>
                    </a:lnB>
                    <a:noFill/>
                  </a:tcPr>
                </a:tc>
                <a:tc>
                  <a:txBody>
                    <a:bodyPr/>
                    <a:lstStyle/>
                    <a:p>
                      <a:r>
                        <a:rPr lang="tr-TR" sz="1400"/>
                        <a:t>✅</a:t>
                      </a:r>
                    </a:p>
                  </a:txBody>
                  <a:tcPr marL="72522" marR="72522" marT="36261" marB="36261" anchor="ctr">
                    <a:lnL>
                      <a:noFill/>
                    </a:lnL>
                    <a:lnR>
                      <a:noFill/>
                    </a:lnR>
                    <a:lnT>
                      <a:noFill/>
                    </a:lnT>
                    <a:lnB>
                      <a:noFill/>
                    </a:lnB>
                    <a:noFill/>
                  </a:tcPr>
                </a:tc>
                <a:tc>
                  <a:txBody>
                    <a:bodyPr/>
                    <a:lstStyle/>
                    <a:p>
                      <a:r>
                        <a:rPr lang="tr-TR" sz="1400"/>
                        <a:t>✅</a:t>
                      </a:r>
                    </a:p>
                  </a:txBody>
                  <a:tcPr marL="72522" marR="72522" marT="36261" marB="36261" anchor="ctr">
                    <a:lnL>
                      <a:noFill/>
                    </a:lnL>
                    <a:lnR>
                      <a:noFill/>
                    </a:lnR>
                    <a:lnT>
                      <a:noFill/>
                    </a:lnT>
                    <a:lnB>
                      <a:noFill/>
                    </a:lnB>
                    <a:noFill/>
                  </a:tcPr>
                </a:tc>
                <a:tc>
                  <a:txBody>
                    <a:bodyPr/>
                    <a:lstStyle/>
                    <a:p>
                      <a:r>
                        <a:rPr lang="tr-TR" sz="1400"/>
                        <a:t>✅</a:t>
                      </a:r>
                    </a:p>
                  </a:txBody>
                  <a:tcPr marL="72522" marR="72522" marT="36261" marB="36261" anchor="ctr">
                    <a:lnL>
                      <a:noFill/>
                    </a:lnL>
                    <a:lnR>
                      <a:noFill/>
                    </a:lnR>
                    <a:lnT>
                      <a:noFill/>
                    </a:lnT>
                    <a:lnB>
                      <a:noFill/>
                    </a:lnB>
                    <a:noFill/>
                  </a:tcPr>
                </a:tc>
                <a:extLst>
                  <a:ext uri="{0D108BD9-81ED-4DB2-BD59-A6C34878D82A}">
                    <a16:rowId xmlns:a16="http://schemas.microsoft.com/office/drawing/2014/main" val="542528282"/>
                  </a:ext>
                </a:extLst>
              </a:tr>
              <a:tr h="725223">
                <a:tc>
                  <a:txBody>
                    <a:bodyPr/>
                    <a:lstStyle/>
                    <a:p>
                      <a:r>
                        <a:rPr lang="en-US" sz="1400"/>
                        <a:t>Ensuring food meets local customs laws</a:t>
                      </a:r>
                    </a:p>
                  </a:txBody>
                  <a:tcPr marL="72522" marR="72522" marT="36261" marB="36261" anchor="ctr">
                    <a:lnL>
                      <a:noFill/>
                    </a:lnL>
                    <a:lnR>
                      <a:noFill/>
                    </a:lnR>
                    <a:lnT>
                      <a:noFill/>
                    </a:lnT>
                    <a:lnB>
                      <a:noFill/>
                    </a:lnB>
                    <a:noFill/>
                  </a:tcPr>
                </a:tc>
                <a:tc>
                  <a:txBody>
                    <a:bodyPr/>
                    <a:lstStyle/>
                    <a:p>
                      <a:r>
                        <a:rPr lang="tr-TR" sz="1400"/>
                        <a:t>✅</a:t>
                      </a:r>
                    </a:p>
                  </a:txBody>
                  <a:tcPr marL="72522" marR="72522" marT="36261" marB="36261" anchor="ctr">
                    <a:lnL>
                      <a:noFill/>
                    </a:lnL>
                    <a:lnR>
                      <a:noFill/>
                    </a:lnR>
                    <a:lnT>
                      <a:noFill/>
                    </a:lnT>
                    <a:lnB>
                      <a:noFill/>
                    </a:lnB>
                    <a:noFill/>
                  </a:tcPr>
                </a:tc>
                <a:tc>
                  <a:txBody>
                    <a:bodyPr/>
                    <a:lstStyle/>
                    <a:p>
                      <a:r>
                        <a:rPr lang="tr-TR" sz="1400"/>
                        <a:t>✅</a:t>
                      </a:r>
                    </a:p>
                  </a:txBody>
                  <a:tcPr marL="72522" marR="72522" marT="36261" marB="36261" anchor="ctr">
                    <a:lnL>
                      <a:noFill/>
                    </a:lnL>
                    <a:lnR>
                      <a:noFill/>
                    </a:lnR>
                    <a:lnT>
                      <a:noFill/>
                    </a:lnT>
                    <a:lnB>
                      <a:noFill/>
                    </a:lnB>
                    <a:noFill/>
                  </a:tcPr>
                </a:tc>
                <a:tc>
                  <a:txBody>
                    <a:bodyPr/>
                    <a:lstStyle/>
                    <a:p>
                      <a:r>
                        <a:rPr lang="tr-TR" sz="1400"/>
                        <a:t>❌</a:t>
                      </a:r>
                    </a:p>
                  </a:txBody>
                  <a:tcPr marL="72522" marR="72522" marT="36261" marB="36261" anchor="ctr">
                    <a:lnL>
                      <a:noFill/>
                    </a:lnL>
                    <a:lnR>
                      <a:noFill/>
                    </a:lnR>
                    <a:lnT>
                      <a:noFill/>
                    </a:lnT>
                    <a:lnB>
                      <a:noFill/>
                    </a:lnB>
                    <a:noFill/>
                  </a:tcPr>
                </a:tc>
                <a:extLst>
                  <a:ext uri="{0D108BD9-81ED-4DB2-BD59-A6C34878D82A}">
                    <a16:rowId xmlns:a16="http://schemas.microsoft.com/office/drawing/2014/main" val="316674092"/>
                  </a:ext>
                </a:extLst>
              </a:tr>
              <a:tr h="725223">
                <a:tc>
                  <a:txBody>
                    <a:bodyPr/>
                    <a:lstStyle/>
                    <a:p>
                      <a:r>
                        <a:rPr lang="en-US" sz="1400"/>
                        <a:t>Delivering ingredients to 12 kitchens on board</a:t>
                      </a:r>
                    </a:p>
                  </a:txBody>
                  <a:tcPr marL="72522" marR="72522" marT="36261" marB="36261" anchor="ctr">
                    <a:lnL>
                      <a:noFill/>
                    </a:lnL>
                    <a:lnR>
                      <a:noFill/>
                    </a:lnR>
                    <a:lnT>
                      <a:noFill/>
                    </a:lnT>
                    <a:lnB>
                      <a:noFill/>
                    </a:lnB>
                    <a:noFill/>
                  </a:tcPr>
                </a:tc>
                <a:tc>
                  <a:txBody>
                    <a:bodyPr/>
                    <a:lstStyle/>
                    <a:p>
                      <a:r>
                        <a:rPr lang="tr-TR" sz="1400"/>
                        <a:t>✅</a:t>
                      </a:r>
                    </a:p>
                  </a:txBody>
                  <a:tcPr marL="72522" marR="72522" marT="36261" marB="36261" anchor="ctr">
                    <a:lnL>
                      <a:noFill/>
                    </a:lnL>
                    <a:lnR>
                      <a:noFill/>
                    </a:lnR>
                    <a:lnT>
                      <a:noFill/>
                    </a:lnT>
                    <a:lnB>
                      <a:noFill/>
                    </a:lnB>
                    <a:noFill/>
                  </a:tcPr>
                </a:tc>
                <a:tc>
                  <a:txBody>
                    <a:bodyPr/>
                    <a:lstStyle/>
                    <a:p>
                      <a:r>
                        <a:rPr lang="tr-TR" sz="1400"/>
                        <a:t>❌</a:t>
                      </a:r>
                    </a:p>
                  </a:txBody>
                  <a:tcPr marL="72522" marR="72522" marT="36261" marB="36261" anchor="ctr">
                    <a:lnL>
                      <a:noFill/>
                    </a:lnL>
                    <a:lnR>
                      <a:noFill/>
                    </a:lnR>
                    <a:lnT>
                      <a:noFill/>
                    </a:lnT>
                    <a:lnB>
                      <a:noFill/>
                    </a:lnB>
                    <a:noFill/>
                  </a:tcPr>
                </a:tc>
                <a:tc>
                  <a:txBody>
                    <a:bodyPr/>
                    <a:lstStyle/>
                    <a:p>
                      <a:r>
                        <a:rPr lang="tr-TR" sz="1400" dirty="0"/>
                        <a:t>✅</a:t>
                      </a:r>
                    </a:p>
                  </a:txBody>
                  <a:tcPr marL="72522" marR="72522" marT="36261" marB="36261" anchor="ctr">
                    <a:lnL>
                      <a:noFill/>
                    </a:lnL>
                    <a:lnR>
                      <a:noFill/>
                    </a:lnR>
                    <a:lnT>
                      <a:noFill/>
                    </a:lnT>
                    <a:lnB>
                      <a:noFill/>
                    </a:lnB>
                    <a:noFill/>
                  </a:tcPr>
                </a:tc>
                <a:extLst>
                  <a:ext uri="{0D108BD9-81ED-4DB2-BD59-A6C34878D82A}">
                    <a16:rowId xmlns:a16="http://schemas.microsoft.com/office/drawing/2014/main" val="3152832585"/>
                  </a:ext>
                </a:extLst>
              </a:tr>
            </a:tbl>
          </a:graphicData>
        </a:graphic>
      </p:graphicFrame>
    </p:spTree>
    <p:extLst>
      <p:ext uri="{BB962C8B-B14F-4D97-AF65-F5344CB8AC3E}">
        <p14:creationId xmlns:p14="http://schemas.microsoft.com/office/powerpoint/2010/main" val="81881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C7E9E-6308-77E8-E90D-775EA05A73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5F2746F5-16AB-DAA0-5523-6BB0DB18EF5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0839F9F-A182-1B66-5F43-AB8AF90884A0}"/>
              </a:ext>
            </a:extLst>
          </p:cNvPr>
          <p:cNvSpPr>
            <a:spLocks noGrp="1"/>
          </p:cNvSpPr>
          <p:nvPr>
            <p:ph type="title"/>
          </p:nvPr>
        </p:nvSpPr>
        <p:spPr>
          <a:xfrm>
            <a:off x="628650" y="1107174"/>
            <a:ext cx="7886700" cy="571213"/>
          </a:xfrm>
        </p:spPr>
        <p:txBody>
          <a:bodyPr>
            <a:noAutofit/>
          </a:bodyPr>
          <a:lstStyle/>
          <a:p>
            <a:pPr algn="ctr"/>
            <a:r>
              <a:rPr lang="en-US" sz="1600" b="1" dirty="0">
                <a:latin typeface="Times New Roman" panose="02020603050405020304" pitchFamily="18" charset="0"/>
                <a:cs typeface="Times New Roman" panose="02020603050405020304" pitchFamily="18" charset="0"/>
              </a:rPr>
              <a:t>UNDERSTANDING VICTUALLING</a:t>
            </a:r>
          </a:p>
        </p:txBody>
      </p:sp>
      <p:grpSp>
        <p:nvGrpSpPr>
          <p:cNvPr id="4" name="Group 3">
            <a:extLst>
              <a:ext uri="{FF2B5EF4-FFF2-40B4-BE49-F238E27FC236}">
                <a16:creationId xmlns:a16="http://schemas.microsoft.com/office/drawing/2014/main" id="{9CBB68AE-01CD-A64D-C427-52A709E817D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DDE510B7-5863-83C0-963F-FE53163D852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970C01D4-28B7-11CC-8C55-D4CEB89ADDD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73802A30-BCC7-44CF-DDFC-407DFADAE79C}"/>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tr-TR"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VICTUALLING ONBOARD</a:t>
            </a:r>
            <a:endParaRPr kumimoji="0" lang="ro-RO"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0C2500D-000B-F8DB-C4F7-8C69E16E18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C903094-7079-A7AC-B430-46509C6C4F22}"/>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6061D48-1009-BA65-5548-65A2404EEDE9}"/>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C87843C-DFC9-84C3-8D7B-F2C5F42C519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C3A887C-75E7-814A-13B3-13B29662DB0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C9082D85-3898-79BE-74F2-8D9042392F93}"/>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Picture 5">
            <a:extLst>
              <a:ext uri="{FF2B5EF4-FFF2-40B4-BE49-F238E27FC236}">
                <a16:creationId xmlns:a16="http://schemas.microsoft.com/office/drawing/2014/main" id="{AD7B11C3-55B7-379F-0C38-B5121194EF4E}"/>
              </a:ext>
            </a:extLst>
          </p:cNvPr>
          <p:cNvPicPr>
            <a:picLocks noChangeAspect="1"/>
          </p:cNvPicPr>
          <p:nvPr/>
        </p:nvPicPr>
        <p:blipFill>
          <a:blip r:embed="rId11"/>
          <a:stretch>
            <a:fillRect/>
          </a:stretch>
        </p:blipFill>
        <p:spPr>
          <a:xfrm>
            <a:off x="2427890" y="1700212"/>
            <a:ext cx="4099033" cy="3957303"/>
          </a:xfrm>
          <a:prstGeom prst="rect">
            <a:avLst/>
          </a:prstGeom>
        </p:spPr>
      </p:pic>
    </p:spTree>
    <p:extLst>
      <p:ext uri="{BB962C8B-B14F-4D97-AF65-F5344CB8AC3E}">
        <p14:creationId xmlns:p14="http://schemas.microsoft.com/office/powerpoint/2010/main" val="2874948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1520</TotalTime>
  <Words>4979</Words>
  <Application>Microsoft Office PowerPoint</Application>
  <PresentationFormat>On-screen Show (4:3)</PresentationFormat>
  <Paragraphs>453</Paragraphs>
  <Slides>51</Slides>
  <Notes>46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51</vt:i4>
      </vt:variant>
    </vt:vector>
  </HeadingPairs>
  <TitlesOfParts>
    <vt:vector size="65" baseType="lpstr">
      <vt:lpstr>Arial</vt:lpstr>
      <vt:lpstr>Calibri</vt:lpstr>
      <vt:lpstr>Calibri Light</vt:lpstr>
      <vt:lpstr>CharterBT-Roman</vt:lpstr>
      <vt:lpstr>cnn_sans_display</vt:lpstr>
      <vt:lpstr>cnntravel</vt:lpstr>
      <vt:lpstr>coranto-2</vt:lpstr>
      <vt:lpstr>Courier New</vt:lpstr>
      <vt:lpstr>Elephant Pro</vt:lpstr>
      <vt:lpstr>Gill Sans MT</vt:lpstr>
      <vt:lpstr>Symbol</vt:lpstr>
      <vt:lpstr>Times New Roman</vt:lpstr>
      <vt:lpstr>Office Theme</vt:lpstr>
      <vt:lpstr>Parcel</vt:lpstr>
      <vt:lpstr>MARitime Soft Skills for Onboard Healthy Nutrition and CULinary Arts in Seagoing Services – CUL-MAR-Skills</vt:lpstr>
      <vt:lpstr>learning objectivesa explicitly state what a learner should be able to do once they have completed the course/lesson. </vt:lpstr>
      <vt:lpstr>THE LEARNING ACTIVITIES THAT CAN BE USED IN A VICTUALLING COURSE:</vt:lpstr>
      <vt:lpstr>PowerPoint Presentation</vt:lpstr>
      <vt:lpstr>UNDERSTANDING VICTUALLING</vt:lpstr>
      <vt:lpstr>UNDERSTANDING VICTUALLING</vt:lpstr>
      <vt:lpstr>UNDERSTANDING VICTUALLING</vt:lpstr>
      <vt:lpstr> UNDERSTANDING VICTUALLING</vt:lpstr>
      <vt:lpstr>UNDERSTANDING VICTUALLING</vt:lpstr>
      <vt:lpstr>MAIN CONSIDERATIONS IN VICTUALLING ONBOARD IN THE PAST</vt:lpstr>
      <vt:lpstr>MAIN CONSIDERATIONS IN VICTUALLING ONBOARD TODAY</vt:lpstr>
      <vt:lpstr>MAIN CONSIDERATIONS IN VICTUALLING ONBOARD TODAY</vt:lpstr>
      <vt:lpstr>MAIN CONSIDERATIONS IN VICTUALLING ONBOARD TODAY</vt:lpstr>
      <vt:lpstr>MAIN CONSIDERATIONS IN VICTUALLING ONBOARD TODAY</vt:lpstr>
      <vt:lpstr>MAIN CONSIDERATIONS IN VICTUALLING ONBOARD TODAY</vt:lpstr>
      <vt:lpstr>MAIN CONSIDERATIONS IN VICTUALLING ONBOARD TODAY</vt:lpstr>
      <vt:lpstr>MAIN CONSIDERATIONS IN VICTUALLING ONBOARD TODAY</vt:lpstr>
      <vt:lpstr>MAIN CONSIDERATIONS IN VICTUALLING ONBOARD TODAY</vt:lpstr>
      <vt:lpstr>MAIN CONSIDERATIONS IN VICTUALLING ONBOARD TODAY</vt:lpstr>
      <vt:lpstr>MAIN CONSIDERATIONS IN VICTUALLING ONBOARD TODAY</vt:lpstr>
      <vt:lpstr>MAIN CONSIDERATIONS IN VICTUALLING ONBOARD TODAY</vt:lpstr>
      <vt:lpstr>MAIN CONSIDERATIONS IN VICTUALLING ONBOARD TODAY</vt:lpstr>
      <vt:lpstr>MAIN CONSIDERATIONS IN VICTUALLING ONBOARD TODAY</vt:lpstr>
      <vt:lpstr>MAIN CONSIDERATIONS IN VICTUALLING ONBOARD TODAY</vt:lpstr>
      <vt:lpstr>MAIN CONSIDERATIONS IN VICTUALLING ONBOARD TODAY</vt:lpstr>
      <vt:lpstr>MAIN CONSIDERATIONS IN VICTUALLING ONBOARD TODAY</vt:lpstr>
      <vt:lpstr>MAIN CONSIDERATIONS IN VICTUALLING ONBOARD TODAY</vt:lpstr>
      <vt:lpstr>MAIN CONSIDERATIONS IN VICTUALLING ONBOARD TODAY</vt:lpstr>
      <vt:lpstr>MAIN CONSIDERATIONS IN VICTUALLING ONBOARD TODAY</vt:lpstr>
      <vt:lpstr>MAIN CONSIDERATIONS IN VICTUALLING ONBOARD TODAY</vt:lpstr>
      <vt:lpstr>REAL LIFE EXAMPLES</vt:lpstr>
      <vt:lpstr>PowerPoint Presentation</vt:lpstr>
      <vt:lpstr>PowerPoint Presentation</vt:lpstr>
      <vt:lpstr>PowerPoint Presentation</vt:lpstr>
      <vt:lpstr>PowerPoint Presentation</vt:lpstr>
      <vt:lpstr>REAL LIFE BEST PRACTICES</vt:lpstr>
      <vt:lpstr>REAL LIFE BEST PRACTICES</vt:lpstr>
      <vt:lpstr>REAL LIFE BEST PRACTICES</vt:lpstr>
      <vt:lpstr>PROCESSING</vt:lpstr>
      <vt:lpstr>PROCESSING</vt:lpstr>
      <vt:lpstr>REAL LIFE BEST PRACTICES</vt:lpstr>
      <vt:lpstr>REAL LIFE BEST PRACTICES</vt:lpstr>
      <vt:lpstr>REAL LIFE BEST PRACTICES</vt:lpstr>
      <vt:lpstr>REAL LIFE BEST PRACTICES</vt:lpstr>
      <vt:lpstr>REAL LIFE BEST PRACTICES</vt:lpstr>
      <vt:lpstr>REAL LIFE BEST PRACTICES</vt:lpstr>
      <vt:lpstr>REAL LIFE BEST PRACTICES</vt:lpstr>
      <vt:lpstr>REAL LIFE BEST PRACTICES</vt:lpstr>
      <vt:lpstr>PowerPoint Presentation</vt:lpstr>
      <vt:lpstr>Course References </vt:lpstr>
      <vt:lpstr>Course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Pınar ÖZDEMİR</cp:lastModifiedBy>
  <cp:revision>61</cp:revision>
  <dcterms:created xsi:type="dcterms:W3CDTF">2023-11-02T13:43:46Z</dcterms:created>
  <dcterms:modified xsi:type="dcterms:W3CDTF">2025-05-26T06:52:01Z</dcterms:modified>
</cp:coreProperties>
</file>