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56" r:id="rId2"/>
    <p:sldId id="484" r:id="rId3"/>
    <p:sldId id="436" r:id="rId4"/>
    <p:sldId id="260" r:id="rId5"/>
    <p:sldId id="485" r:id="rId6"/>
    <p:sldId id="486" r:id="rId7"/>
    <p:sldId id="488" r:id="rId8"/>
    <p:sldId id="487" r:id="rId9"/>
    <p:sldId id="434" r:id="rId10"/>
    <p:sldId id="275" r:id="rId11"/>
    <p:sldId id="373" r:id="rId12"/>
    <p:sldId id="438" r:id="rId13"/>
    <p:sldId id="439" r:id="rId14"/>
    <p:sldId id="441" r:id="rId15"/>
    <p:sldId id="442" r:id="rId16"/>
    <p:sldId id="376" r:id="rId17"/>
    <p:sldId id="491" r:id="rId18"/>
    <p:sldId id="501" r:id="rId19"/>
    <p:sldId id="502" r:id="rId20"/>
    <p:sldId id="503" r:id="rId21"/>
    <p:sldId id="504" r:id="rId22"/>
    <p:sldId id="447" r:id="rId23"/>
    <p:sldId id="496" r:id="rId24"/>
    <p:sldId id="497" r:id="rId25"/>
    <p:sldId id="498" r:id="rId26"/>
    <p:sldId id="499" r:id="rId27"/>
    <p:sldId id="500" r:id="rId28"/>
    <p:sldId id="505" r:id="rId29"/>
    <p:sldId id="506" r:id="rId30"/>
    <p:sldId id="507" r:id="rId31"/>
    <p:sldId id="508" r:id="rId32"/>
    <p:sldId id="509" r:id="rId33"/>
    <p:sldId id="510" r:id="rId34"/>
    <p:sldId id="520" r:id="rId35"/>
    <p:sldId id="511" r:id="rId36"/>
    <p:sldId id="512" r:id="rId37"/>
    <p:sldId id="513" r:id="rId38"/>
    <p:sldId id="514" r:id="rId39"/>
    <p:sldId id="521" r:id="rId40"/>
    <p:sldId id="516" r:id="rId41"/>
    <p:sldId id="517" r:id="rId42"/>
    <p:sldId id="522" r:id="rId43"/>
    <p:sldId id="524" r:id="rId44"/>
    <p:sldId id="528" r:id="rId45"/>
    <p:sldId id="527" r:id="rId46"/>
    <p:sldId id="537" r:id="rId47"/>
    <p:sldId id="538" r:id="rId48"/>
    <p:sldId id="539" r:id="rId49"/>
    <p:sldId id="541" r:id="rId50"/>
    <p:sldId id="543" r:id="rId51"/>
    <p:sldId id="544" r:id="rId52"/>
    <p:sldId id="529" r:id="rId53"/>
    <p:sldId id="530" r:id="rId54"/>
    <p:sldId id="531" r:id="rId55"/>
    <p:sldId id="534" r:id="rId56"/>
    <p:sldId id="535" r:id="rId57"/>
    <p:sldId id="536" r:id="rId58"/>
    <p:sldId id="545" r:id="rId59"/>
    <p:sldId id="546" r:id="rId60"/>
    <p:sldId id="547" r:id="rId61"/>
    <p:sldId id="550" r:id="rId62"/>
    <p:sldId id="551" r:id="rId63"/>
    <p:sldId id="552" r:id="rId64"/>
    <p:sldId id="553" r:id="rId65"/>
    <p:sldId id="554" r:id="rId66"/>
    <p:sldId id="555" r:id="rId67"/>
    <p:sldId id="558" r:id="rId68"/>
    <p:sldId id="559" r:id="rId69"/>
    <p:sldId id="560" r:id="rId70"/>
    <p:sldId id="432"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2B2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962309-A3C3-4958-A822-9907EA38E142}" v="5" dt="2025-05-08T19:07:21.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38" autoAdjust="0"/>
    <p:restoredTop sz="93447" autoAdjust="0"/>
  </p:normalViewPr>
  <p:slideViewPr>
    <p:cSldViewPr snapToGrid="0">
      <p:cViewPr varScale="1">
        <p:scale>
          <a:sx n="74" d="100"/>
          <a:sy n="74" d="100"/>
        </p:scale>
        <p:origin x="831" y="267"/>
      </p:cViewPr>
      <p:guideLst/>
    </p:cSldViewPr>
  </p:slideViewPr>
  <p:notesTextViewPr>
    <p:cViewPr>
      <p:scale>
        <a:sx n="1" d="1"/>
        <a:sy n="1" d="1"/>
      </p:scale>
      <p:origin x="0" y="0"/>
    </p:cViewPr>
  </p:notesTextViewPr>
  <p:sorterViewPr>
    <p:cViewPr>
      <p:scale>
        <a:sx n="110" d="100"/>
        <a:sy n="110" d="100"/>
      </p:scale>
      <p:origin x="0" y="-2095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ta Stefanova" userId="94d9baccaf50701d" providerId="LiveId" clId="{E8962309-A3C3-4958-A822-9907EA38E142}"/>
    <pc:docChg chg="undo custSel modSld">
      <pc:chgData name="Marieta Stefanova" userId="94d9baccaf50701d" providerId="LiveId" clId="{E8962309-A3C3-4958-A822-9907EA38E142}" dt="2025-05-08T19:08:35.319" v="30"/>
      <pc:docMkLst>
        <pc:docMk/>
      </pc:docMkLst>
      <pc:sldChg chg="addSp delSp modSp mod">
        <pc:chgData name="Marieta Stefanova" userId="94d9baccaf50701d" providerId="LiveId" clId="{E8962309-A3C3-4958-A822-9907EA38E142}" dt="2025-05-08T19:05:55.848" v="4" actId="255"/>
        <pc:sldMkLst>
          <pc:docMk/>
          <pc:sldMk cId="3255075841" sldId="260"/>
        </pc:sldMkLst>
        <pc:spChg chg="mod">
          <ac:chgData name="Marieta Stefanova" userId="94d9baccaf50701d" providerId="LiveId" clId="{E8962309-A3C3-4958-A822-9907EA38E142}" dt="2025-05-08T19:05:55.848" v="4" actId="255"/>
          <ac:spMkLst>
            <pc:docMk/>
            <pc:sldMk cId="3255075841" sldId="260"/>
            <ac:spMk id="22" creationId="{9D7CF5EE-1B4F-F1DA-7702-7BA289D5B8A8}"/>
          </ac:spMkLst>
        </pc:spChg>
        <pc:picChg chg="add mod">
          <ac:chgData name="Marieta Stefanova" userId="94d9baccaf50701d" providerId="LiveId" clId="{E8962309-A3C3-4958-A822-9907EA38E142}" dt="2025-05-08T19:05:04.993" v="2" actId="1076"/>
          <ac:picMkLst>
            <pc:docMk/>
            <pc:sldMk cId="3255075841" sldId="260"/>
            <ac:picMk id="2" creationId="{F8DAE45C-1891-8469-7C52-72AD25E4AE1A}"/>
          </ac:picMkLst>
        </pc:picChg>
        <pc:picChg chg="del">
          <ac:chgData name="Marieta Stefanova" userId="94d9baccaf50701d" providerId="LiveId" clId="{E8962309-A3C3-4958-A822-9907EA38E142}" dt="2025-05-08T19:04:54.994" v="0" actId="478"/>
          <ac:picMkLst>
            <pc:docMk/>
            <pc:sldMk cId="3255075841" sldId="260"/>
            <ac:picMk id="1026" creationId="{A8D38D23-368C-9384-3223-9F7EA031783C}"/>
          </ac:picMkLst>
        </pc:picChg>
      </pc:sldChg>
      <pc:sldChg chg="modSp mod">
        <pc:chgData name="Marieta Stefanova" userId="94d9baccaf50701d" providerId="LiveId" clId="{E8962309-A3C3-4958-A822-9907EA38E142}" dt="2025-05-08T19:08:35.319" v="30"/>
        <pc:sldMkLst>
          <pc:docMk/>
          <pc:sldMk cId="2113741955" sldId="447"/>
        </pc:sldMkLst>
        <pc:spChg chg="mod">
          <ac:chgData name="Marieta Stefanova" userId="94d9baccaf50701d" providerId="LiveId" clId="{E8962309-A3C3-4958-A822-9907EA38E142}" dt="2025-05-08T19:08:35.319" v="30"/>
          <ac:spMkLst>
            <pc:docMk/>
            <pc:sldMk cId="2113741955" sldId="447"/>
            <ac:spMk id="3" creationId="{E2035723-FEF5-70CE-9CB7-F5D35A2F3C3C}"/>
          </ac:spMkLst>
        </pc:spChg>
      </pc:sldChg>
      <pc:sldChg chg="modSp mod">
        <pc:chgData name="Marieta Stefanova" userId="94d9baccaf50701d" providerId="LiveId" clId="{E8962309-A3C3-4958-A822-9907EA38E142}" dt="2025-05-08T19:06:19.571" v="7" actId="1076"/>
        <pc:sldMkLst>
          <pc:docMk/>
          <pc:sldMk cId="858390216" sldId="485"/>
        </pc:sldMkLst>
        <pc:spChg chg="mod">
          <ac:chgData name="Marieta Stefanova" userId="94d9baccaf50701d" providerId="LiveId" clId="{E8962309-A3C3-4958-A822-9907EA38E142}" dt="2025-05-08T19:06:19.571" v="7" actId="1076"/>
          <ac:spMkLst>
            <pc:docMk/>
            <pc:sldMk cId="858390216" sldId="485"/>
            <ac:spMk id="22" creationId="{78EC4C07-7090-0B8F-9B97-B0F38EE7AEAE}"/>
          </ac:spMkLst>
        </pc:spChg>
        <pc:grpChg chg="mod">
          <ac:chgData name="Marieta Stefanova" userId="94d9baccaf50701d" providerId="LiveId" clId="{E8962309-A3C3-4958-A822-9907EA38E142}" dt="2025-05-08T19:06:13.215" v="6" actId="1076"/>
          <ac:grpSpMkLst>
            <pc:docMk/>
            <pc:sldMk cId="858390216" sldId="485"/>
            <ac:grpSpMk id="3" creationId="{E0041D69-0064-CBBD-2670-15B41B279975}"/>
          </ac:grpSpMkLst>
        </pc:grpChg>
      </pc:sldChg>
      <pc:sldChg chg="addSp delSp modSp mod">
        <pc:chgData name="Marieta Stefanova" userId="94d9baccaf50701d" providerId="LiveId" clId="{E8962309-A3C3-4958-A822-9907EA38E142}" dt="2025-05-08T19:06:33.968" v="9"/>
        <pc:sldMkLst>
          <pc:docMk/>
          <pc:sldMk cId="1802170557" sldId="486"/>
        </pc:sldMkLst>
        <pc:spChg chg="add mod">
          <ac:chgData name="Marieta Stefanova" userId="94d9baccaf50701d" providerId="LiveId" clId="{E8962309-A3C3-4958-A822-9907EA38E142}" dt="2025-05-08T19:06:33.968" v="9"/>
          <ac:spMkLst>
            <pc:docMk/>
            <pc:sldMk cId="1802170557" sldId="486"/>
            <ac:spMk id="2" creationId="{70128754-F7DF-BA90-5910-D916C6D2E56F}"/>
          </ac:spMkLst>
        </pc:spChg>
        <pc:spChg chg="del">
          <ac:chgData name="Marieta Stefanova" userId="94d9baccaf50701d" providerId="LiveId" clId="{E8962309-A3C3-4958-A822-9907EA38E142}" dt="2025-05-08T19:06:30.508" v="8" actId="478"/>
          <ac:spMkLst>
            <pc:docMk/>
            <pc:sldMk cId="1802170557" sldId="486"/>
            <ac:spMk id="22" creationId="{1CA4D321-E129-2C3F-DB1A-8FC310F31307}"/>
          </ac:spMkLst>
        </pc:spChg>
        <pc:grpChg chg="del">
          <ac:chgData name="Marieta Stefanova" userId="94d9baccaf50701d" providerId="LiveId" clId="{E8962309-A3C3-4958-A822-9907EA38E142}" dt="2025-05-08T19:06:30.508" v="8" actId="478"/>
          <ac:grpSpMkLst>
            <pc:docMk/>
            <pc:sldMk cId="1802170557" sldId="486"/>
            <ac:grpSpMk id="19" creationId="{5B80DD48-3813-F9FD-7E5C-6BCBAAB096FC}"/>
          </ac:grpSpMkLst>
        </pc:grpChg>
      </pc:sldChg>
      <pc:sldChg chg="addSp delSp modSp mod">
        <pc:chgData name="Marieta Stefanova" userId="94d9baccaf50701d" providerId="LiveId" clId="{E8962309-A3C3-4958-A822-9907EA38E142}" dt="2025-05-08T19:08:05.337" v="29" actId="1076"/>
        <pc:sldMkLst>
          <pc:docMk/>
          <pc:sldMk cId="2833481995" sldId="488"/>
        </pc:sldMkLst>
        <pc:spChg chg="add del mod">
          <ac:chgData name="Marieta Stefanova" userId="94d9baccaf50701d" providerId="LiveId" clId="{E8962309-A3C3-4958-A822-9907EA38E142}" dt="2025-05-08T19:08:01.283" v="28" actId="6549"/>
          <ac:spMkLst>
            <pc:docMk/>
            <pc:sldMk cId="2833481995" sldId="488"/>
            <ac:spMk id="9" creationId="{28893961-17D3-AE55-688D-A2AA34397340}"/>
          </ac:spMkLst>
        </pc:spChg>
        <pc:spChg chg="add mod">
          <ac:chgData name="Marieta Stefanova" userId="94d9baccaf50701d" providerId="LiveId" clId="{E8962309-A3C3-4958-A822-9907EA38E142}" dt="2025-05-08T19:08:05.337" v="29" actId="1076"/>
          <ac:spMkLst>
            <pc:docMk/>
            <pc:sldMk cId="2833481995" sldId="488"/>
            <ac:spMk id="10" creationId="{4854C307-C353-9E04-0DC1-37DA92277FA2}"/>
          </ac:spMkLst>
        </pc:spChg>
        <pc:spChg chg="add del">
          <ac:chgData name="Marieta Stefanova" userId="94d9baccaf50701d" providerId="LiveId" clId="{E8962309-A3C3-4958-A822-9907EA38E142}" dt="2025-05-08T19:07:08.374" v="18" actId="478"/>
          <ac:spMkLst>
            <pc:docMk/>
            <pc:sldMk cId="2833481995" sldId="488"/>
            <ac:spMk id="22" creationId="{088FC32C-0F98-92B4-36AD-C406E281D3A7}"/>
          </ac:spMkLst>
        </pc:spChg>
        <pc:grpChg chg="del mod">
          <ac:chgData name="Marieta Stefanova" userId="94d9baccaf50701d" providerId="LiveId" clId="{E8962309-A3C3-4958-A822-9907EA38E142}" dt="2025-05-08T19:07:32.608" v="21" actId="478"/>
          <ac:grpSpMkLst>
            <pc:docMk/>
            <pc:sldMk cId="2833481995" sldId="488"/>
            <ac:grpSpMk id="3" creationId="{5EC5647F-DBBC-4BB5-EB2A-5F8484E633CA}"/>
          </ac:grpSpMkLst>
        </pc:grpChg>
        <pc:grpChg chg="add del mod">
          <ac:chgData name="Marieta Stefanova" userId="94d9baccaf50701d" providerId="LiveId" clId="{E8962309-A3C3-4958-A822-9907EA38E142}" dt="2025-05-08T19:07:46.249" v="25" actId="1076"/>
          <ac:grpSpMkLst>
            <pc:docMk/>
            <pc:sldMk cId="2833481995" sldId="488"/>
            <ac:grpSpMk id="4" creationId="{9B198571-28D7-61AD-0F26-EE3C1085AFA2}"/>
          </ac:grpSpMkLst>
        </pc:grpChg>
        <pc:grpChg chg="add del">
          <ac:chgData name="Marieta Stefanova" userId="94d9baccaf50701d" providerId="LiveId" clId="{E8962309-A3C3-4958-A822-9907EA38E142}" dt="2025-05-08T19:07:08.374" v="18" actId="478"/>
          <ac:grpSpMkLst>
            <pc:docMk/>
            <pc:sldMk cId="2833481995" sldId="488"/>
            <ac:grpSpMk id="19" creationId="{66EC9EC1-95EE-F78F-012A-B356E4E70B52}"/>
          </ac:grpSpMkLst>
        </pc:grpChg>
        <pc:picChg chg="del">
          <ac:chgData name="Marieta Stefanova" userId="94d9baccaf50701d" providerId="LiveId" clId="{E8962309-A3C3-4958-A822-9907EA38E142}" dt="2025-05-08T19:07:51" v="26" actId="478"/>
          <ac:picMkLst>
            <pc:docMk/>
            <pc:sldMk cId="2833481995" sldId="488"/>
            <ac:picMk id="8" creationId="{31C7A7F3-71AA-F077-94A5-8252FB61131E}"/>
          </ac:picMkLst>
        </pc:picChg>
        <pc:picChg chg="add del mod">
          <ac:chgData name="Marieta Stefanova" userId="94d9baccaf50701d" providerId="LiveId" clId="{E8962309-A3C3-4958-A822-9907EA38E142}" dt="2025-05-08T19:07:09.104" v="19" actId="1076"/>
          <ac:picMkLst>
            <pc:docMk/>
            <pc:sldMk cId="2833481995" sldId="488"/>
            <ac:picMk id="20" creationId="{0AC5E836-E9C8-776B-AFAC-89B144CB52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08.05.2025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6FE30-AEEB-5912-3806-4735ACD19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28AFE-18C3-E844-9063-3A72D7337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ACAF9-6D86-A3F2-0042-91E2460446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90BF320-80C8-67E1-56A6-8C2FDE8E36DC}"/>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1994172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ADF4A-D1AF-B274-643F-9432A72D3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01E63-56E8-FA41-5891-4546C277D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D331C-424B-FF04-1138-D2452A3AC0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804970F-931F-AEDE-FC1A-729F469AF120}"/>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1272897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9C736-960B-BCD6-1EF6-F94C008F4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0CD42-8622-582E-63C9-1EF8221D9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2A0A5-FAB2-39F7-13A0-14329167D8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60DD173-B033-9757-5445-ABC3B7F370C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088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BF6EC-D6E7-1B58-8B45-C333C620A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E975D-28F6-72F8-FA58-E1C25B31A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41C08-0570-C377-9A08-87F088EEE6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686B2D0-78A5-F28F-7505-9616CB163C58}"/>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705659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7568-4F2B-E525-5950-EA63EFFC4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079D3-C686-FFF3-F9EC-F90EA098B2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8B666-86DB-9CE6-20EB-96D9C89271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BB947C1-FECD-3C69-3D27-2D6BA1AE0EF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04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1A173-B2A5-BBC2-C568-AEBDDA645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4B9BE-F502-1498-0AD8-3FCEDE9FB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66674-1F59-8EBB-E5F7-B5BA7EA5CD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822E15C-A16C-404E-D425-00886F8A121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78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658C0-A92F-75A1-F30B-8C3CD404B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59D9E-E6E9-177D-4522-8B4C8AC5D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41859-7387-8ECE-4A48-DA3C9A4964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4EEA6A4-CFE0-61C5-F79D-0844CB6028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760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3595-E2DC-4672-B635-056C75AC1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E8F06-C7E1-AB0C-D6FA-7FDBAD0A9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1D69F-D8EC-0D2A-A9DE-F19B2AE945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D33373F-4731-7EDA-4D45-264DE44F41E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56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A6768-FEB7-CBEA-8B90-8EF1C1D3CD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B0E3B6-3393-6BFC-8A25-A2B0CEF0B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291028-749F-5470-9FD3-08096E6DC2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5935F86-B41E-E39D-BEF2-C1E7D0E3915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339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EDE9D-67EB-62F1-43F2-DAE748132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D3559-3538-53D5-0AAB-3C2A91119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F8E0F-E2E4-E577-EFA4-D45E8C575E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CF9826E-2103-146B-6269-7FA3191AAA0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57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C5D3-8475-F03E-38C1-D70AA4F68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028B4-19B6-C4AC-6BA8-EFB57D985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94B3D9-31A4-0A62-3C4C-6CE7BF9704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045F42D-D5D2-5DF8-B61B-A21FA5332270}"/>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3557459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5078A-28B8-44D3-3EF0-2C10A72D2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402E7-5AEB-816B-E612-29E4B0477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FEC33-D2D3-8B32-011C-15A08D191D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41C46C0-EAEF-3A45-2C1C-097C06AE93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664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49AEF-3636-1B0B-C45A-9026293835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904AF-3C7C-A268-EF5E-1617CD223C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7DC29-CDE5-B813-00BA-0FBF23E3B9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DF16DC2-8616-FDAE-D9F2-4BF808F84E0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043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32A94-3997-A6DE-CA8A-78BBA0543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6C9D1-D4BD-486D-DF7D-32C182BAC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C46E05-9599-7ED7-6BF3-9BBFD93B0E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442CE1E-DA8C-7E93-2AE6-ACE0F5318FC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656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45E9E-9BD2-DB31-2E76-BD4B49388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DEB5A-15D2-2971-3481-7AF6FB227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76A71-2232-BFC1-2F59-6A24A83AD8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938C447-427B-6A78-5BBE-4254EAE2D75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959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3E098-703D-D817-F0BA-2BD5A3AB8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ABDC9-5041-EBE7-59E6-429D87ED7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EB599-80EF-F793-D392-B6D5EE07A6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5339B8E-166C-CF87-A186-EDE43A8C11A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443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A1508-5F1D-9D6A-2DA1-55CB44741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9AA00-5C4B-9014-808D-676C600AE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7606E-5DE6-36B8-4ED8-568F767728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E57CD76-2D32-7D4F-E053-2C73D05290D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231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F1111-F249-EED2-F585-D5E35EB7E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E25DE-FB43-20D2-23BC-4CA9F6451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52381-9840-2844-2DEE-435F7B0657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342202C-8168-53CE-656F-B354ECE480B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782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279BD-C1E3-6A7C-D6A9-21DA09D36C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B860E-79A7-6808-18F6-7857E9EA0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8A332-4CEF-9135-9815-4482C1FC27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81B4B89-6EF1-3745-5504-6DD7E860974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442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E8719-8E47-15B8-AE8F-B8D93ADD8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EA19A-3ADD-48A7-D548-6E4CD962D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1A9CC-D9C7-B55B-9978-F0F6C24E50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DB93FC2-A562-C171-AFF7-BFEEB328CD6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959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6CD22-BF3A-5358-5F95-0FF26D089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F77F80-C584-F7BC-8C5A-BD061300B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260A0-93E5-5CA7-2AE1-7CD58C99C6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2A33B42-3D9F-6C8E-CD31-492D458EDA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450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FB698-A19F-C8FA-7CBC-9C71D5AC0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C090F-B46B-173F-D6D9-9FAD67911A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6C575-034A-137F-E91A-987AC54EF1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5113152-D3E2-221D-F2C6-4BC2380517C3}"/>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594349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DE297-2F77-8EE5-90BF-9B501BBEA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5AC73-1054-3EF2-0B90-831DCA0780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7BB8D3-DC8F-901A-92A7-4BEE74FA67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EE21DE3-026C-2696-3800-090AAB15B9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35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2BFE9-5E34-5BCC-E99C-7983BD35B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8EE9C-A083-3C3E-A302-71169BBD7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FDDE3-0993-736A-058F-469CFB2301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2E6AB96-E671-D764-AD5B-41683ACE5C9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435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48409-389F-0CAE-5792-350F86369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52FE1-018F-7639-CDE3-68703012A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C6D80A-FF5A-8C5C-D6F7-81049ACE01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69A23B3-AB4F-E09B-65A8-604C1C0CF17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865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994B3-6B2C-3E3E-6424-5EE1D1C2B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ABBCA-0EC4-3285-1979-1E4B68CAA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8372B3-000F-B1A6-96C1-2B01A359DB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C679861-65D7-8607-C13F-2D5427DF735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704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D77D8-C010-FFC6-6CDD-E2FBC4788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CA12F-1D21-6D57-409C-70A9F6D20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928C1-00D3-FAB2-27F8-85BEA927CD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21AA918-2D9E-C6AA-0FD4-52E7F267F3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357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5FC18-AC2F-3FAE-DEB4-A40BDAE1C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5DB4F-AA96-6A44-51FA-E956A755C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CB2FC6-2D63-77BC-336E-BD2D205252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0B0DC77-D556-F1ED-FB13-B39F62265C6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037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49432-67E8-0A0E-AC8B-F225DCF5F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517ACD-5BB2-EA5D-CA07-59E46F5F6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2CA43-DD77-7AAF-55A2-72907181CC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D8F9554-8C6E-5BAE-32C3-43F6C81C1C9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74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30968-248C-059C-CB62-EED2BBB9A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92F0A-CBA7-EECC-8290-C285A6D85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FFCE7-AADF-C602-6D35-7136BC5CA3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286A44D-338E-782A-07CA-69F297268CE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385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E13DC-1D52-C6C2-003D-F154D2E88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29E77-4F74-6DE3-1414-36E5628D99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A98F9-67DB-BA20-DF2A-5A302216D1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616A3A9-16B8-CA7A-F19A-59084AE3D2E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053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A7D77-E303-26DC-F38C-9536A336D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F7CB7-A1C4-F648-3777-7C0700501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5D397-9D6C-F310-786F-1361973B52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E483DBE-2300-74BD-08FC-97DF36AE38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63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3A7A4-E8C5-4D67-C444-A00FBA94A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16E43-FE34-FC19-EA54-0CA5D173C6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812B42-89B8-769E-3320-4387D7D1A6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9B6BB8C-DBC9-0F5E-E2AF-DCAD1195294F}"/>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491301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6EFCC-EFF8-815A-616B-20821C1AB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13D6B-B763-C0F2-5C08-C826BD193D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A5DCC4-C053-1BA9-11A3-2CB11C3C7B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052C484-EE0F-63A2-87D3-1BDEA497BA0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35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2B604-D787-6AA1-A53A-7CB11C6EA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E4E62-9B28-8892-0DE4-FEAFA819B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C375A-3F54-8D8B-4152-6110DA9185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285B299-045D-3695-5198-B5D25C1448B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981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FCE2A-C221-224C-D648-E711D803A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CBC9D-FD41-E837-3854-DD4F6F56C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F3CCD-07FB-70C3-5693-B6B5C29E76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9CAB81E-750C-7FF9-9FA5-EADF5E232C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63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9A43A-1D4C-C0A6-8404-5924E80C1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C6047-D448-3E1B-C69B-1BD3E0B73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83AD9-0EC1-29ED-665B-BE94C04FCE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39D78B0-78A6-773B-6FFD-B2EE9F3B56C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4265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E2FA4-F6B7-68BF-C87E-C81C20C69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28EAE-5E7E-9033-8EDD-4C7F3EF68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7C6A6-8491-BCB0-16F0-15860A27A6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A0C98F5-2407-D340-7769-79AF80DB6A7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970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3875B-862D-985A-7AEB-5DCAF1BB8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5D87C-98EC-A0D1-D882-F85497F35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6155F-769F-5209-648A-A77CAE34D1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867F2D3-797C-B719-7FA0-5AD76665881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170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DC01F-72A9-CD82-626C-64AD04FA7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27FB1-DFB3-969B-8874-27D51153A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2690E-05DE-ECD5-FA30-B7875734CC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3200BA0-CACB-82B0-A985-5CBA05E5F21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A8CB9-3AC6-9924-1FF3-B0254A13F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455C7-EB16-7610-298E-3E5C6DF74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513A1-7784-3822-945E-70688AE3A4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3DEA4E3-A370-58A5-FB97-0C06ECC5FD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994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64954-A375-FABF-9E74-7C71E73C1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9C9D1-9562-A100-637B-8D5C4B928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35D64-A8F5-53E3-BB41-C096DF339E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C45EC1A-B3F7-2254-82B1-3FB3CD1C3CF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9221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3977F-EAC7-6D40-35F5-53C5B3B89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EA58B-F595-CAD8-5B0C-A824D0732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D2025-D701-27B1-56CF-2AE247F7A7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13613ED-2B41-DA5C-459E-D3F996948DA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415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D4CEA-DB6D-CD0D-FBE5-A62DD0A34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0A988-CF65-7292-B898-B89C96C34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EF258-12B6-6FC5-C4BB-1204EACB53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4C99D86-201B-C1CD-7A2E-F6EEA0663560}"/>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863066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DEF0F-B32C-9DF6-9FE8-252F172E0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EBF2A-76EC-FFF7-7437-28A926299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DBE3F-D605-EB4A-8ECC-23EF33DB65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003173C-B0E3-7CD3-81FA-BF3B9ECDB4E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8117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90C5A-42BA-F87B-0186-B9ADBC5BF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12BBC-BEF4-CCBC-12D7-ABC4E7E48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479B5-96A2-8B83-57CA-CDEBC76D1C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00607E2-AB3D-41B7-E26B-5794CB91E77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0566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33541-0B43-E2E2-A841-363056C89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9192B-0C00-7634-AA18-8EB948F77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CF955-25BD-4A62-CFE5-AF706DC0A3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FC910DA-B259-8F50-946D-BFF897DEBC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1884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1E140-B772-D89D-B3AA-14A48B15B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7DB29-23A8-C6DB-71EE-BA23A0167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ACAAB-21AD-58E2-CA5E-7A0273F0A4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67EF0D1-CB3C-F1A9-7657-07EC857AFAD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3287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FF54E-5781-F88F-406C-108C414B2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80B2B-F863-C25B-7B0E-6E6850347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7534E-AFD1-228A-C786-0126F0ED0A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D26E85A-862B-FB4C-B128-3D153ED2903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1253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1D271-5D99-A8F3-97F8-16F9F8612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921EB-1C22-6E13-D7BC-506442662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9BD2A-4F23-32BB-E36E-639F912AC9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EADFEF7-7155-7254-B168-5EA8A844E8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096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0C25F-C5E7-160B-A33F-7C7EED55B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8FD51-CC28-5221-EFDE-3754D9A5A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089962-093C-6A6E-0DE0-7D4790A1EC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3B929F2-4E2D-D264-9388-9C7BEE99D3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1035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C9CEF-B913-5874-E109-2B2F02DDD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272987-D1F9-B9AF-BC82-91FA15207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5E49A-4B8E-3EB1-CC91-025BB90AA0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2CD51D7-7F53-0BE9-DAFE-7688DCC739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6744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17732-B722-423D-640C-46E15BD60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3D871-E45F-187A-02D7-36D47F498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4EDC6D-52EA-92CD-DEA3-B563609A83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6427DBD-9A90-D85E-4853-BCF655DF23B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9090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0100B-6753-B61D-B068-6A0F3120A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95159-5D22-E51C-9FD9-50FA6EACC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A6F1B-3062-E752-602A-90F2297AAC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886F05B-9041-662B-BB83-B7E84438A0D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96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744F6-89B4-3326-AA24-5BA54626F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6D0BF-8C8D-7871-3011-6A67A8BB6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67E27-AFC0-3ADB-9980-2945375AF6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B480509-15F3-89C9-06A9-699709975D09}"/>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36903841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90524-E723-218A-8C51-67C9E6AA3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BCB46-AA53-A760-4D20-BD524DC40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AA826-31B8-E59B-25E5-4C3CE2D35E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8A0EC7D-1101-96AB-08F3-03404F6E37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504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DF716-139A-A0BB-D567-AA98E8828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CF624-50C7-FC8A-1E81-8F785211B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BDE25-7114-B695-8342-5578A5DD52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C705EFD-5FBA-2259-8606-1021EC1D81D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1812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2B1DB-B5B9-85A2-A603-3A91525F6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0840F-47C8-6FC6-BE3F-4B8B34E9F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2CBDF-F36E-3D52-A660-5B74BE59A3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36AB692-3FEB-B446-BCD2-08A44BA542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7859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8B759-4A08-797C-650E-EEA099FF0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0DEEC-BB58-B4FC-FF2C-D494217270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04060F-B7CF-0FD4-7591-E290D5CDD3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F457704-A4B8-333B-C711-C8BF1786899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5443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5CA3F-8623-C7A0-881A-5DEB0B635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9885B-96E8-11CE-878C-0A3D30D6F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F2595-B6D8-D535-D593-87655D4EA1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E726684-DCF2-1646-36B5-49073E52AE1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903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1BCEE-89DC-E21D-1464-03DBFB3F5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EA8A5-91B0-5A24-C22D-7F59F3BE2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9D2A5-20AE-267B-448F-601FAF7A53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0569E29-59F5-4A3C-044B-AD07A029B63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2521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527A6-FF67-C8B9-79E4-BE35DC8D4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B68F5-70DD-316D-29D3-A69C71F83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36F4C-1D6D-CF22-2621-4655B6D8C1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419A5B8-8161-A7CC-9428-966B4EEEEDC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8277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D778A-3D73-76D0-2553-934E89D73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CD6D1-F443-21F0-834C-53DA7D74DE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CC7D7-A799-2F02-98F2-933E0BC9B1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1DF4735-B9C3-8A04-B6E4-641C29FA7123}"/>
              </a:ext>
            </a:extLst>
          </p:cNvPr>
          <p:cNvSpPr>
            <a:spLocks noGrp="1"/>
          </p:cNvSpPr>
          <p:nvPr>
            <p:ph type="sldNum" sz="quarter" idx="5"/>
          </p:nvPr>
        </p:nvSpPr>
        <p:spPr/>
        <p:txBody>
          <a:bodyPr/>
          <a:lstStyle/>
          <a:p>
            <a:fld id="{6AF66C30-2FAE-4185-83A0-4FB1E4D1FCC6}" type="slidenum">
              <a:rPr lang="ro-RO" smtClean="0"/>
              <a:t>70</a:t>
            </a:fld>
            <a:endParaRPr lang="ro-RO"/>
          </a:p>
        </p:txBody>
      </p:sp>
    </p:spTree>
    <p:extLst>
      <p:ext uri="{BB962C8B-B14F-4D97-AF65-F5344CB8AC3E}">
        <p14:creationId xmlns:p14="http://schemas.microsoft.com/office/powerpoint/2010/main" val="1359628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1611085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E1C62-F0FD-9AC8-9677-02CF9C54E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22CEC-0DE9-41DC-ECCC-A58A48986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91E83-924F-60CF-9370-BA0F0062E8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7064C06-F051-098B-3067-C945A3EE53BA}"/>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4030250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E4017-3A57-B291-0C1B-1F4D0F7AC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09F27-3266-AF57-603F-5FAD00AA8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4974F3-AF63-4D59-E155-7E160A075C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5174268-EAFB-856E-BF5A-7F9065FF7990}"/>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3839095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08.05.2025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08.05.2025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08.05.2025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08.05.2025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08.05.2025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08.05.2025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08.05.2025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08.05.2025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08.05.2025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08.05.2025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08.05.2025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08.05.2025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1.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0.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1.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2.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3.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5.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6.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5.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7.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0.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1.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2.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3.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7.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1.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3.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7.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0.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2.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929007"/>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Seminar </a:t>
            </a:r>
          </a:p>
          <a:p>
            <a:pPr algn="ctr"/>
            <a:r>
              <a:rPr lang="en-GB" sz="3200" b="1" dirty="0">
                <a:solidFill>
                  <a:schemeClr val="accent1"/>
                </a:solidFill>
                <a:latin typeface="Times New Roman" panose="02020603050405020304" pitchFamily="18" charset="0"/>
                <a:ea typeface="Calibri" panose="020F0502020204030204" pitchFamily="34" charset="0"/>
              </a:rPr>
              <a:t>SUSTAINABLE DEVELOPMENT AND ENTREPRENEURSHIP IN MARITIME SERVICES</a:t>
            </a:r>
            <a:endParaRPr lang="bg-BG" sz="3200" b="1" dirty="0">
              <a:solidFill>
                <a:schemeClr val="accent1"/>
              </a:solidFill>
              <a:latin typeface="Times New Roman" panose="02020603050405020304" pitchFamily="18" charset="0"/>
              <a:ea typeface="Calibri" panose="020F0502020204030204" pitchFamily="34" charset="0"/>
            </a:endParaRPr>
          </a:p>
          <a:p>
            <a:pPr algn="ct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bg-BG"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3200" b="1" dirty="0">
                <a:solidFill>
                  <a:srgbClr val="FF0000"/>
                </a:solidFill>
                <a:latin typeface="Times New Roman" panose="02020603050405020304" pitchFamily="18" charset="0"/>
                <a:cs typeface="Times New Roman" panose="02020603050405020304" pitchFamily="18" charset="0"/>
              </a:rPr>
              <a:t> May 2025</a:t>
            </a:r>
            <a:endParaRPr lang="ro-RO"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a:solidFill>
                  <a:srgbClr val="FF0000"/>
                </a:solidFill>
                <a:effectLst>
                  <a:outerShdw blurRad="38100" dist="38100" dir="2700000" algn="tl">
                    <a:srgbClr val="000000">
                      <a:alpha val="43137"/>
                    </a:srgbClr>
                  </a:outerShdw>
                </a:effectLst>
                <a:latin typeface="CharterBT-Roman"/>
              </a:rPr>
              <a:t>MARitime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Culinary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25E35E7-ADF2-DF87-F593-238EB25785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108154" y="1185584"/>
            <a:ext cx="9035846" cy="571213"/>
          </a:xfrm>
        </p:spPr>
        <p:txBody>
          <a:bodyPr>
            <a:noAutofit/>
          </a:bodyPr>
          <a:lstStyle/>
          <a:p>
            <a:pPr algn="ctr"/>
            <a:r>
              <a:rPr lang="en-GB" sz="2400" b="1" dirty="0">
                <a:solidFill>
                  <a:srgbClr val="2B229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Abstract I. Entrepreneurial thinking in the maritime supply chain</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2486440-B35B-62E0-126C-D1DCC0EE54A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2A46AF0-F2FC-5EB2-ECC1-3841E418A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72290F9-ED76-C9E6-74EE-091CC469C3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33F1F1-E3EB-D09E-0C78-D639209332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27A4D7-11B0-B7EE-75FC-06409BB713A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2D36D7-A54E-49F0-C31A-A6F15608FB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DE7111-D642-DDD9-AC40-A762F4BAA3B7}"/>
              </a:ext>
            </a:extLst>
          </p:cNvPr>
          <p:cNvPicPr>
            <a:picLocks noChangeAspect="1"/>
          </p:cNvPicPr>
          <p:nvPr/>
        </p:nvPicPr>
        <p:blipFill>
          <a:blip r:embed="rId10"/>
          <a:stretch>
            <a:fillRect/>
          </a:stretch>
        </p:blipFill>
        <p:spPr>
          <a:xfrm>
            <a:off x="7704595" y="0"/>
            <a:ext cx="1227464" cy="1224789"/>
          </a:xfrm>
          <a:prstGeom prst="rect">
            <a:avLst/>
          </a:prstGeom>
        </p:spPr>
      </p:pic>
      <p:pic>
        <p:nvPicPr>
          <p:cNvPr id="2056" name="Picture 8" descr="cinematic HDR photograph of a diverse team in a sunlit warehouse arranging neatly stacked crates, pallets of vibrant seasonal produce, canned goods, and transparent vacuum-sealed packs. A supervisor in a khaki vest consults a clipboard under large industrial skylights, casting sharp shadows on wooden planks and metallic storage racks. Crisp details of wrinkled apple skins, glistening cucumber surfaces, and crisp packaging text. 8K resolution, dynamic lighting contrasts.">
            <a:extLst>
              <a:ext uri="{FF2B5EF4-FFF2-40B4-BE49-F238E27FC236}">
                <a16:creationId xmlns:a16="http://schemas.microsoft.com/office/drawing/2014/main" id="{9BEF1342-FAD6-E53E-9C03-42D1D09ED5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00011"/>
            <a:ext cx="9144000" cy="452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63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D8795-5376-5BF2-5057-6F9C4A598EC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B3FB3BE-17D1-3654-DD2A-A86A7CDF429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3A16904-B3AA-E3CA-2850-59E5BFD116EA}"/>
              </a:ext>
            </a:extLst>
          </p:cNvPr>
          <p:cNvSpPr>
            <a:spLocks noGrp="1"/>
          </p:cNvSpPr>
          <p:nvPr>
            <p:ph type="title"/>
          </p:nvPr>
        </p:nvSpPr>
        <p:spPr>
          <a:xfrm>
            <a:off x="431627" y="1136449"/>
            <a:ext cx="7886700" cy="571213"/>
          </a:xfrm>
        </p:spPr>
        <p:txBody>
          <a:bodyPr>
            <a:noAutofit/>
          </a:bodyPr>
          <a:lstStyle/>
          <a:p>
            <a:pPr algn="ctr"/>
            <a:r>
              <a:rPr lang="en-GB" sz="2000" b="1" dirty="0">
                <a:solidFill>
                  <a:srgbClr val="0000CC"/>
                </a:solidFill>
                <a:latin typeface="+mn-lt"/>
                <a:ea typeface="+mn-ea"/>
                <a:cs typeface="+mn-cs"/>
              </a:rPr>
              <a:t>Abstract 1.</a:t>
            </a:r>
            <a:r>
              <a:rPr lang="en-GB" sz="2400" b="1" dirty="0">
                <a:latin typeface="Times New Roman" panose="02020603050405020304" pitchFamily="18" charset="0"/>
                <a:cs typeface="Times New Roman" panose="02020603050405020304" pitchFamily="18" charset="0"/>
              </a:rPr>
              <a:t> Entrepreneurial thinking in the maritime supply chain</a:t>
            </a:r>
          </a:p>
        </p:txBody>
      </p:sp>
      <p:grpSp>
        <p:nvGrpSpPr>
          <p:cNvPr id="4" name="Group 3">
            <a:extLst>
              <a:ext uri="{FF2B5EF4-FFF2-40B4-BE49-F238E27FC236}">
                <a16:creationId xmlns:a16="http://schemas.microsoft.com/office/drawing/2014/main" id="{016D7CBB-BDB8-4255-2144-DE6854EF66A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B8FDDC9-1768-3684-FBD4-668225E20A5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63C071E-C8A9-0585-EE8F-F51C614754D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26126CF-8323-A7D6-0530-4A28B6BE264B}"/>
              </a:ext>
            </a:extLst>
          </p:cNvPr>
          <p:cNvSpPr txBox="1"/>
          <p:nvPr/>
        </p:nvSpPr>
        <p:spPr>
          <a:xfrm>
            <a:off x="4374977" y="1860593"/>
            <a:ext cx="4453538" cy="3724096"/>
          </a:xfrm>
          <a:prstGeom prst="rect">
            <a:avLst/>
          </a:prstGeom>
          <a:noFill/>
        </p:spPr>
        <p:txBody>
          <a:bodyPr wrap="square" rtlCol="0">
            <a:spAutoFit/>
          </a:bodyPr>
          <a:lstStyle/>
          <a:p>
            <a:pPr algn="just"/>
            <a:r>
              <a:rPr lang="en-US" sz="2000" b="1" dirty="0">
                <a:solidFill>
                  <a:srgbClr val="0000CC"/>
                </a:solidFill>
              </a:rPr>
              <a:t>Background</a:t>
            </a:r>
          </a:p>
          <a:p>
            <a:pPr algn="just"/>
            <a:endParaRPr lang="bg-BG" dirty="0"/>
          </a:p>
          <a:p>
            <a:pPr algn="just"/>
            <a:r>
              <a:rPr lang="en-GB" dirty="0"/>
              <a:t>The maritime logistics sector operates in an environment characterised by high uncertainty and constant volatility. This environment is influenced by external factors such as climate change and market instability, as well as internal organisational challenges. This complexity and unpredictability underline the need for an entrepreneurial mindset that combines analytical skills, creativity and a willingness to take calculated risks.</a:t>
            </a:r>
            <a:endParaRPr lang="en-US" dirty="0"/>
          </a:p>
        </p:txBody>
      </p:sp>
      <p:sp>
        <p:nvSpPr>
          <p:cNvPr id="3" name="Rectangle 2">
            <a:extLst>
              <a:ext uri="{FF2B5EF4-FFF2-40B4-BE49-F238E27FC236}">
                <a16:creationId xmlns:a16="http://schemas.microsoft.com/office/drawing/2014/main" id="{EDA23D15-7ADA-3EB5-BDB8-39D06FB2861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53E4176-A0B2-56A2-ADD7-4C420932C1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B7E77BA-CFD0-36F2-666D-4F5C680C73D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4824DE5-EAB5-0F86-7F4F-193CE51C74A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4EC9290-956B-7D81-5891-E6AFD2183A9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13EAEB4-9255-DEEE-248C-2B0AC062846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AF93C98-F809-2D1F-2137-8515CA2CD03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91E1F966-CA5A-49E1-67FD-63BCAAD9047C}"/>
              </a:ext>
            </a:extLst>
          </p:cNvPr>
          <p:cNvPicPr>
            <a:picLocks noChangeAspect="1"/>
          </p:cNvPicPr>
          <p:nvPr/>
        </p:nvPicPr>
        <p:blipFill>
          <a:blip r:embed="rId11"/>
          <a:stretch>
            <a:fillRect/>
          </a:stretch>
        </p:blipFill>
        <p:spPr>
          <a:xfrm>
            <a:off x="-73523" y="1863871"/>
            <a:ext cx="4299379" cy="4299379"/>
          </a:xfrm>
          <a:prstGeom prst="rect">
            <a:avLst/>
          </a:prstGeom>
        </p:spPr>
      </p:pic>
    </p:spTree>
    <p:extLst>
      <p:ext uri="{BB962C8B-B14F-4D97-AF65-F5344CB8AC3E}">
        <p14:creationId xmlns:p14="http://schemas.microsoft.com/office/powerpoint/2010/main" val="3719525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38899-F0EF-0D8F-AD49-BAD8A1BBA61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A9E4025-A0C4-1D82-6850-8BCDC4C0771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01369A9-51A3-96CA-1074-864E03B4CD67}"/>
              </a:ext>
            </a:extLst>
          </p:cNvPr>
          <p:cNvSpPr>
            <a:spLocks noGrp="1"/>
          </p:cNvSpPr>
          <p:nvPr>
            <p:ph type="title"/>
          </p:nvPr>
        </p:nvSpPr>
        <p:spPr>
          <a:xfrm>
            <a:off x="431627" y="1136449"/>
            <a:ext cx="7886700" cy="571213"/>
          </a:xfrm>
        </p:spPr>
        <p:txBody>
          <a:bodyPr>
            <a:noAutofit/>
          </a:bodyPr>
          <a:lstStyle/>
          <a:p>
            <a:pPr algn="ctr"/>
            <a:r>
              <a:rPr lang="en-GB" sz="2400" b="1" dirty="0">
                <a:solidFill>
                  <a:srgbClr val="0000CC"/>
                </a:solidFill>
                <a:latin typeface="+mn-lt"/>
                <a:ea typeface="+mn-ea"/>
                <a:cs typeface="+mn-cs"/>
              </a:rPr>
              <a:t>Abstract 1.</a:t>
            </a:r>
            <a:r>
              <a:rPr lang="en-GB" sz="2400" b="1" dirty="0">
                <a:latin typeface="Times New Roman" panose="02020603050405020304" pitchFamily="18" charset="0"/>
                <a:cs typeface="Times New Roman" panose="02020603050405020304" pitchFamily="18" charset="0"/>
              </a:rPr>
              <a:t> Entrepreneurial thinking in the maritime supply chain</a:t>
            </a:r>
          </a:p>
        </p:txBody>
      </p:sp>
      <p:grpSp>
        <p:nvGrpSpPr>
          <p:cNvPr id="4" name="Group 3">
            <a:extLst>
              <a:ext uri="{FF2B5EF4-FFF2-40B4-BE49-F238E27FC236}">
                <a16:creationId xmlns:a16="http://schemas.microsoft.com/office/drawing/2014/main" id="{EFCBFCDD-C883-F444-AF35-0CBDEDE954B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40691E6-7C73-3338-A661-47E83DF70E3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CDF2AD2-6F60-3A73-85AC-11EEC6CECF5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D250DCE-9619-E599-45E6-C6EBEC4D6381}"/>
              </a:ext>
            </a:extLst>
          </p:cNvPr>
          <p:cNvSpPr txBox="1"/>
          <p:nvPr/>
        </p:nvSpPr>
        <p:spPr>
          <a:xfrm>
            <a:off x="4225856" y="2123750"/>
            <a:ext cx="4453538" cy="3447098"/>
          </a:xfrm>
          <a:prstGeom prst="rect">
            <a:avLst/>
          </a:prstGeom>
          <a:noFill/>
        </p:spPr>
        <p:txBody>
          <a:bodyPr wrap="square" rtlCol="0">
            <a:spAutoFit/>
          </a:bodyPr>
          <a:lstStyle/>
          <a:p>
            <a:pPr algn="just"/>
            <a:r>
              <a:rPr lang="en-US" sz="2000" b="1" dirty="0">
                <a:solidFill>
                  <a:srgbClr val="0000CC"/>
                </a:solidFill>
              </a:rPr>
              <a:t>Objective </a:t>
            </a:r>
          </a:p>
          <a:p>
            <a:pPr algn="just"/>
            <a:endParaRPr lang="bg-BG" dirty="0"/>
          </a:p>
          <a:p>
            <a:pPr algn="just"/>
            <a:r>
              <a:rPr lang="en-GB" dirty="0"/>
              <a:t>The aim of the study is to analyse how the development of an entrepreneurial mindset can contribute to more effective management and increased sustainability in maritime logistics. The study places particular emphasis on fostering a proactive approach to problem-solving, applying creative solutions in resource-constrained environments, and conscious risk-taking in professional practice.</a:t>
            </a:r>
            <a:endParaRPr lang="en-US" dirty="0"/>
          </a:p>
        </p:txBody>
      </p:sp>
      <p:sp>
        <p:nvSpPr>
          <p:cNvPr id="3" name="Rectangle 2">
            <a:extLst>
              <a:ext uri="{FF2B5EF4-FFF2-40B4-BE49-F238E27FC236}">
                <a16:creationId xmlns:a16="http://schemas.microsoft.com/office/drawing/2014/main" id="{8A01A7D3-4C28-DB2F-1B0A-FF8C59709C6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C27CB61-B704-2B4F-4AF6-E75F283046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894FF4C-61D1-2F90-D199-CCB37AA4850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41FF11E-BD2F-B70D-CE6B-49146BD01B2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E03D87A-442E-5537-A654-FD11F08E2A3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7C96780-BD46-7721-E9C5-084A3E65881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B476D1C-FF40-2052-0F1B-C8E9CB0D7FED}"/>
              </a:ext>
            </a:extLst>
          </p:cNvPr>
          <p:cNvPicPr>
            <a:picLocks noChangeAspect="1"/>
          </p:cNvPicPr>
          <p:nvPr/>
        </p:nvPicPr>
        <p:blipFill>
          <a:blip r:embed="rId10"/>
          <a:stretch>
            <a:fillRect/>
          </a:stretch>
        </p:blipFill>
        <p:spPr>
          <a:xfrm>
            <a:off x="7704595" y="0"/>
            <a:ext cx="1227464" cy="1224789"/>
          </a:xfrm>
          <a:prstGeom prst="rect">
            <a:avLst/>
          </a:prstGeom>
        </p:spPr>
      </p:pic>
      <p:pic>
        <p:nvPicPr>
          <p:cNvPr id="4098" name="Picture 2" descr="cinematic HDR photograph of a diverse team in a sunlit warehouse arranging neatly stacked crates, pallets of vibrant seasonal produce, canned goods, and transparent vacuum-sealed packs. A supervisor in a khaki vest consults a clipboard under large industrial skylights, casting sharp shadows on wooden planks and metallic storage racks. Crisp details of wrinkled apple skins, glistening cucumber surfaces, and crisp packaging text. 8K resolution, dynamic lighting contrasts.">
            <a:extLst>
              <a:ext uri="{FF2B5EF4-FFF2-40B4-BE49-F238E27FC236}">
                <a16:creationId xmlns:a16="http://schemas.microsoft.com/office/drawing/2014/main" id="{57AD4104-2C92-B3AB-697F-C866ED103D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34371"/>
            <a:ext cx="4225856" cy="422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474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E5D7B-862C-D5B5-E62A-F739AC9D817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C25EC0C-0B6A-D120-9398-9CDF3E2B3EA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EFEE67E-9FBE-A5BD-5D4C-9908985A55B3}"/>
              </a:ext>
            </a:extLst>
          </p:cNvPr>
          <p:cNvSpPr>
            <a:spLocks noGrp="1"/>
          </p:cNvSpPr>
          <p:nvPr>
            <p:ph type="title"/>
          </p:nvPr>
        </p:nvSpPr>
        <p:spPr>
          <a:xfrm>
            <a:off x="431627" y="1136449"/>
            <a:ext cx="7886700" cy="571213"/>
          </a:xfrm>
        </p:spPr>
        <p:txBody>
          <a:bodyPr>
            <a:noAutofit/>
          </a:bodyPr>
          <a:lstStyle/>
          <a:p>
            <a:pPr algn="ctr"/>
            <a:r>
              <a:rPr lang="en-GB" sz="2400" b="1" dirty="0">
                <a:solidFill>
                  <a:srgbClr val="0000CC"/>
                </a:solidFill>
                <a:latin typeface="+mn-lt"/>
                <a:ea typeface="+mn-ea"/>
                <a:cs typeface="+mn-cs"/>
              </a:rPr>
              <a:t>Abstract 1.</a:t>
            </a:r>
            <a:r>
              <a:rPr lang="en-GB" sz="2400" b="1" dirty="0">
                <a:latin typeface="Times New Roman" panose="02020603050405020304" pitchFamily="18" charset="0"/>
                <a:cs typeface="Times New Roman" panose="02020603050405020304" pitchFamily="18" charset="0"/>
              </a:rPr>
              <a:t> Entrepreneurial thinking in the maritime supply chain</a:t>
            </a:r>
          </a:p>
        </p:txBody>
      </p:sp>
      <p:grpSp>
        <p:nvGrpSpPr>
          <p:cNvPr id="4" name="Group 3">
            <a:extLst>
              <a:ext uri="{FF2B5EF4-FFF2-40B4-BE49-F238E27FC236}">
                <a16:creationId xmlns:a16="http://schemas.microsoft.com/office/drawing/2014/main" id="{ECB306CF-2F7E-A3B3-7B21-E8442EF5947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A6F16B5-416B-5931-4065-C8D6C73E81D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C6F0EAB-3276-72FE-09A5-5519DE052CE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AB73385-541E-5544-3632-A98BDEC418C6}"/>
              </a:ext>
            </a:extLst>
          </p:cNvPr>
          <p:cNvSpPr txBox="1"/>
          <p:nvPr/>
        </p:nvSpPr>
        <p:spPr>
          <a:xfrm>
            <a:off x="4161461" y="1942399"/>
            <a:ext cx="4706203" cy="4278094"/>
          </a:xfrm>
          <a:prstGeom prst="rect">
            <a:avLst/>
          </a:prstGeom>
          <a:noFill/>
        </p:spPr>
        <p:txBody>
          <a:bodyPr wrap="square" rtlCol="0">
            <a:spAutoFit/>
          </a:bodyPr>
          <a:lstStyle/>
          <a:p>
            <a:pPr algn="just"/>
            <a:r>
              <a:rPr lang="en-US" sz="2000" b="1" dirty="0">
                <a:solidFill>
                  <a:srgbClr val="0000CC"/>
                </a:solidFill>
              </a:rPr>
              <a:t>Methodology</a:t>
            </a:r>
          </a:p>
          <a:p>
            <a:pPr algn="just"/>
            <a:endParaRPr lang="bg-BG" dirty="0"/>
          </a:p>
          <a:p>
            <a:pPr algn="just"/>
            <a:r>
              <a:rPr lang="en-GB" dirty="0"/>
              <a:t>The study uses a practical approach, looking at real-life case studies of maritime logistics companies that have successfully used new and entrepreneurial working methods in their day-to-day operations. We had in-depth chats with experts and managers in the sector, who shared their personal experiences and observations on effective strategies to overcome challenges. The data collected was then subjected to qualitative analysis to identify behavioural and cognitive patterns that lead to improved efficiency and sustainability in the context of logistics processes.</a:t>
            </a:r>
            <a:endParaRPr lang="bg-BG" dirty="0"/>
          </a:p>
        </p:txBody>
      </p:sp>
      <p:sp>
        <p:nvSpPr>
          <p:cNvPr id="3" name="Rectangle 2">
            <a:extLst>
              <a:ext uri="{FF2B5EF4-FFF2-40B4-BE49-F238E27FC236}">
                <a16:creationId xmlns:a16="http://schemas.microsoft.com/office/drawing/2014/main" id="{D7EAF1ED-0D76-C6E0-6A68-2FBC250960C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AE93998-62C8-485A-D19C-BE6A1059EE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CEB1279-0BC4-1A65-A205-AB2735521C6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E9E0B95-F760-31DE-3979-AA8B1257715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8E41DB4-9100-A30F-0A1F-2EEEAE0DCAD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EA65846-9F87-AE3B-1AA6-0D6F9ADD2A8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B251E07-2837-53D9-BE86-3CAD2BB1FB4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6C6752C1-2737-CFF9-809B-21B9CFF9575C}"/>
              </a:ext>
            </a:extLst>
          </p:cNvPr>
          <p:cNvPicPr>
            <a:picLocks noChangeAspect="1"/>
          </p:cNvPicPr>
          <p:nvPr/>
        </p:nvPicPr>
        <p:blipFill>
          <a:blip r:embed="rId11"/>
          <a:stretch>
            <a:fillRect/>
          </a:stretch>
        </p:blipFill>
        <p:spPr>
          <a:xfrm>
            <a:off x="0" y="1896810"/>
            <a:ext cx="4095482" cy="4095482"/>
          </a:xfrm>
          <a:prstGeom prst="rect">
            <a:avLst/>
          </a:prstGeom>
        </p:spPr>
      </p:pic>
    </p:spTree>
    <p:extLst>
      <p:ext uri="{BB962C8B-B14F-4D97-AF65-F5344CB8AC3E}">
        <p14:creationId xmlns:p14="http://schemas.microsoft.com/office/powerpoint/2010/main" val="3304396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E3D26-DB2C-14E8-A27D-36F8EF614A3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AAE53AB-88D2-91A2-9B21-F17AB70F508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1C31CAC-8015-390E-6D4F-F176E25723F6}"/>
              </a:ext>
            </a:extLst>
          </p:cNvPr>
          <p:cNvSpPr>
            <a:spLocks noGrp="1"/>
          </p:cNvSpPr>
          <p:nvPr>
            <p:ph type="title"/>
          </p:nvPr>
        </p:nvSpPr>
        <p:spPr>
          <a:xfrm>
            <a:off x="431627" y="1136449"/>
            <a:ext cx="7886700" cy="571213"/>
          </a:xfrm>
        </p:spPr>
        <p:txBody>
          <a:bodyPr>
            <a:noAutofit/>
          </a:bodyPr>
          <a:lstStyle/>
          <a:p>
            <a:pPr algn="ctr"/>
            <a:r>
              <a:rPr lang="en-GB" sz="2400" b="1" dirty="0">
                <a:solidFill>
                  <a:srgbClr val="0000CC"/>
                </a:solidFill>
                <a:latin typeface="+mn-lt"/>
                <a:ea typeface="+mn-ea"/>
                <a:cs typeface="+mn-cs"/>
              </a:rPr>
              <a:t>Abstract 1.</a:t>
            </a:r>
            <a:r>
              <a:rPr lang="en-GB" sz="2400" b="1" dirty="0">
                <a:latin typeface="Times New Roman" panose="02020603050405020304" pitchFamily="18" charset="0"/>
                <a:cs typeface="Times New Roman" panose="02020603050405020304" pitchFamily="18" charset="0"/>
              </a:rPr>
              <a:t> Entrepreneurial thinking in the maritime supply chain</a:t>
            </a:r>
          </a:p>
        </p:txBody>
      </p:sp>
      <p:grpSp>
        <p:nvGrpSpPr>
          <p:cNvPr id="4" name="Group 3">
            <a:extLst>
              <a:ext uri="{FF2B5EF4-FFF2-40B4-BE49-F238E27FC236}">
                <a16:creationId xmlns:a16="http://schemas.microsoft.com/office/drawing/2014/main" id="{6978FE49-12A7-21B1-0A49-C07C6F7EC6A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AF24B46-4D52-68B4-B3DE-FD7D82AAB55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F7670E4-3A00-F2B7-1D08-4F01720A6EF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7CA876F-7AF8-5BBA-3F28-5A172E0990D2}"/>
              </a:ext>
            </a:extLst>
          </p:cNvPr>
          <p:cNvSpPr txBox="1"/>
          <p:nvPr/>
        </p:nvSpPr>
        <p:spPr>
          <a:xfrm>
            <a:off x="4295104" y="2136855"/>
            <a:ext cx="4565876" cy="4001095"/>
          </a:xfrm>
          <a:prstGeom prst="rect">
            <a:avLst/>
          </a:prstGeom>
          <a:noFill/>
        </p:spPr>
        <p:txBody>
          <a:bodyPr wrap="square" rtlCol="0">
            <a:spAutoFit/>
          </a:bodyPr>
          <a:lstStyle/>
          <a:p>
            <a:pPr algn="just"/>
            <a:r>
              <a:rPr lang="en-US" sz="2000" b="1" dirty="0">
                <a:solidFill>
                  <a:srgbClr val="0000CC"/>
                </a:solidFill>
              </a:rPr>
              <a:t>Results</a:t>
            </a:r>
            <a:endParaRPr lang="bg-BG" sz="2000" b="1" dirty="0">
              <a:solidFill>
                <a:srgbClr val="0000CC"/>
              </a:solidFill>
            </a:endParaRPr>
          </a:p>
          <a:p>
            <a:pPr algn="just"/>
            <a:r>
              <a:rPr lang="en-GB" dirty="0"/>
              <a:t>The results obtained from this study indicate that employees who possess an entrepreneurial mindset are better equipped to identify problems, propose effective solutions, and adapt their processes to the prevailing circumstances. Furthermore, creativity has been identified as a valuable tool for establishing effective and sustainable practices in constrained environments. The study also shows that taking risks, especially when you've got data analysis and team expertise to back you up, can lead to long-term improvements and new ideas in the sector.</a:t>
            </a:r>
            <a:endParaRPr lang="en-US" dirty="0"/>
          </a:p>
        </p:txBody>
      </p:sp>
      <p:sp>
        <p:nvSpPr>
          <p:cNvPr id="3" name="Rectangle 2">
            <a:extLst>
              <a:ext uri="{FF2B5EF4-FFF2-40B4-BE49-F238E27FC236}">
                <a16:creationId xmlns:a16="http://schemas.microsoft.com/office/drawing/2014/main" id="{ADB977F3-937C-7864-1412-044BDC2C4C8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A1FEBF2-FAD7-58FA-7E75-FE18697DD1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57CDC95-737C-CA5F-5AB6-3E003847A4C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7BC89D7-F0D6-B9BA-DDAE-C39EC6D5386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E340270-14D5-FEEC-D20C-5964D82E95A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2D40A11-9B4F-B433-DBF7-AF64C1E469F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F123BD1-C307-A534-8AD1-B8D02C94E41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122" name="Picture 2" descr="cinematic HDR photograph of a diverse team in a sunlit warehouse arranging neatly stacked crates, pallets of vibrant seasonal produce, canned goods, and transparent vacuum-sealed packs. A supervisor in a khaki vest consults a clipboard under large industrial skylights, casting sharp shadows on wooden planks and metallic storage racks. Crisp details of wrinkled apple skins, glistening cucumber surfaces, and crisp packaging text. 8K resolution, dynamic lighting contrasts.">
            <a:extLst>
              <a:ext uri="{FF2B5EF4-FFF2-40B4-BE49-F238E27FC236}">
                <a16:creationId xmlns:a16="http://schemas.microsoft.com/office/drawing/2014/main" id="{C33113CC-77A6-F932-2710-6A5C3DA537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12" y="1863871"/>
            <a:ext cx="4166850" cy="41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038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EAD5-7BB7-0A7F-85E0-5DE4A5673E6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07FBFE7-387E-45C5-7B40-64D285C9390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A5C8617-5C3B-D3AF-81DE-4DD30480753A}"/>
              </a:ext>
            </a:extLst>
          </p:cNvPr>
          <p:cNvSpPr>
            <a:spLocks noGrp="1"/>
          </p:cNvSpPr>
          <p:nvPr>
            <p:ph type="title"/>
          </p:nvPr>
        </p:nvSpPr>
        <p:spPr>
          <a:xfrm>
            <a:off x="431627" y="1136449"/>
            <a:ext cx="7886700" cy="571213"/>
          </a:xfrm>
        </p:spPr>
        <p:txBody>
          <a:bodyPr>
            <a:noAutofit/>
          </a:bodyPr>
          <a:lstStyle/>
          <a:p>
            <a:pPr algn="ctr"/>
            <a:r>
              <a:rPr lang="en-GB" sz="2400" b="1" dirty="0">
                <a:solidFill>
                  <a:srgbClr val="0000CC"/>
                </a:solidFill>
                <a:latin typeface="+mn-lt"/>
                <a:ea typeface="+mn-ea"/>
                <a:cs typeface="+mn-cs"/>
              </a:rPr>
              <a:t>Abstract 1.</a:t>
            </a:r>
            <a:r>
              <a:rPr lang="en-GB" sz="2400" b="1" dirty="0">
                <a:latin typeface="Times New Roman" panose="02020603050405020304" pitchFamily="18" charset="0"/>
                <a:cs typeface="Times New Roman" panose="02020603050405020304" pitchFamily="18" charset="0"/>
              </a:rPr>
              <a:t> Entrepreneurial thinking in the maritime supply chain</a:t>
            </a:r>
          </a:p>
        </p:txBody>
      </p:sp>
      <p:grpSp>
        <p:nvGrpSpPr>
          <p:cNvPr id="4" name="Group 3">
            <a:extLst>
              <a:ext uri="{FF2B5EF4-FFF2-40B4-BE49-F238E27FC236}">
                <a16:creationId xmlns:a16="http://schemas.microsoft.com/office/drawing/2014/main" id="{882CA250-BAE4-1B0B-77DD-728942A66FC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5BC9141-CE4B-832E-F2FF-53663BD582E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7C6C149-D278-6B40-37D5-292DE9E61D9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99671A4-7285-23CC-2AAD-29CBF1E7F23F}"/>
              </a:ext>
            </a:extLst>
          </p:cNvPr>
          <p:cNvSpPr txBox="1"/>
          <p:nvPr/>
        </p:nvSpPr>
        <p:spPr>
          <a:xfrm>
            <a:off x="4264492" y="1963530"/>
            <a:ext cx="4453538" cy="4001095"/>
          </a:xfrm>
          <a:prstGeom prst="rect">
            <a:avLst/>
          </a:prstGeom>
          <a:noFill/>
        </p:spPr>
        <p:txBody>
          <a:bodyPr wrap="square" rtlCol="0">
            <a:spAutoFit/>
          </a:bodyPr>
          <a:lstStyle/>
          <a:p>
            <a:pPr algn="just"/>
            <a:r>
              <a:rPr lang="en-US" sz="2000" b="1" dirty="0">
                <a:solidFill>
                  <a:srgbClr val="0000CC"/>
                </a:solidFill>
                <a:latin typeface="Calibri" panose="020F0502020204030204"/>
              </a:rPr>
              <a:t>Conclusion</a:t>
            </a:r>
            <a:endParaRPr lang="bg-BG" sz="2000" b="1" dirty="0">
              <a:solidFill>
                <a:srgbClr val="0000CC"/>
              </a:solidFill>
              <a:latin typeface="Calibri" panose="020F050202020403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bottom line is that it's really important to encourage an entrepreneurial mindset in the workforce, as it helps people spot problems, develop effective solutions and adapt their processes to the situation. Furthermore, the study underscores the significance of creativity in establishing effective and sustainable practices within constrained environments. Finally, the study highlights the value of taking calculated risks, mainly when supported by data analysis and collective expertise, in driving sustainable improvements and innovation in the sector.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F4885A3-CA28-BE07-FF45-01A201EF08A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F0CF91A-0ECC-A6D6-6EF9-C4DB3C8271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D748E21-1A90-BADC-D8BB-5DD2FC38116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E5B8CE4-642B-2B6A-F27B-F4336EC1BF0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D83B684-D630-1178-0BFD-389EEC6FE61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7DE2358-E0EC-B5C6-820B-1DED7ACB89B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BAC32BE-8617-0443-8D43-F1B9B452C88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0577DFF8-02FF-65F8-FAC2-49897243059E}"/>
              </a:ext>
            </a:extLst>
          </p:cNvPr>
          <p:cNvPicPr>
            <a:picLocks noChangeAspect="1"/>
          </p:cNvPicPr>
          <p:nvPr/>
        </p:nvPicPr>
        <p:blipFill>
          <a:blip r:embed="rId11"/>
          <a:stretch>
            <a:fillRect/>
          </a:stretch>
        </p:blipFill>
        <p:spPr>
          <a:xfrm>
            <a:off x="-28572" y="2009460"/>
            <a:ext cx="3993525" cy="3993525"/>
          </a:xfrm>
          <a:prstGeom prst="rect">
            <a:avLst/>
          </a:prstGeom>
        </p:spPr>
      </p:pic>
    </p:spTree>
    <p:extLst>
      <p:ext uri="{BB962C8B-B14F-4D97-AF65-F5344CB8AC3E}">
        <p14:creationId xmlns:p14="http://schemas.microsoft.com/office/powerpoint/2010/main" val="1524505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175FB-65AB-F9D9-D4D1-56A5B517DE5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29B314E-FF8F-FDA4-F4E8-1E8D0BCF836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C489E1B-B8BB-ADB2-1CCA-B7F13B8F33B6}"/>
              </a:ext>
            </a:extLst>
          </p:cNvPr>
          <p:cNvSpPr>
            <a:spLocks noGrp="1"/>
          </p:cNvSpPr>
          <p:nvPr>
            <p:ph type="title"/>
          </p:nvPr>
        </p:nvSpPr>
        <p:spPr>
          <a:xfrm>
            <a:off x="431627" y="1136449"/>
            <a:ext cx="7886700" cy="571213"/>
          </a:xfrm>
        </p:spPr>
        <p:txBody>
          <a:bodyPr>
            <a:noAutofit/>
          </a:bodyPr>
          <a:lstStyle/>
          <a:p>
            <a:pPr algn="ctr"/>
            <a:r>
              <a:rPr lang="en-GB" sz="2400" b="1" dirty="0">
                <a:solidFill>
                  <a:srgbClr val="0000CC"/>
                </a:solidFill>
                <a:latin typeface="Times New Roman" panose="02020603050405020304" pitchFamily="18" charset="0"/>
                <a:cs typeface="Times New Roman" panose="02020603050405020304" pitchFamily="18" charset="0"/>
              </a:rPr>
              <a:t>Abstract II. </a:t>
            </a:r>
            <a:r>
              <a:rPr lang="en-GB" sz="2400" b="1" dirty="0">
                <a:latin typeface="Times New Roman" panose="02020603050405020304" pitchFamily="18" charset="0"/>
                <a:cs typeface="Times New Roman" panose="02020603050405020304" pitchFamily="18" charset="0"/>
              </a:rPr>
              <a:t>The role of technology and digitalisation in warehouse innovation</a:t>
            </a:r>
          </a:p>
        </p:txBody>
      </p:sp>
      <p:grpSp>
        <p:nvGrpSpPr>
          <p:cNvPr id="4" name="Group 3">
            <a:extLst>
              <a:ext uri="{FF2B5EF4-FFF2-40B4-BE49-F238E27FC236}">
                <a16:creationId xmlns:a16="http://schemas.microsoft.com/office/drawing/2014/main" id="{6686BB4F-656B-9482-9A54-A302B262A8B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A55205A-19BE-2FD1-858B-5BEA363397D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2E97549-78C6-AFB4-FACC-FC6A24423D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92C07EA-5C9E-C291-8798-6540434ED17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F603602-E19C-FF94-B4DC-30E617872E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EEBF17A-28A9-E7B4-DFA7-56FE6B85A2B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1C17BD7-C6CB-E1DA-9F97-BF9A6D21DD4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657B385-6564-4A9E-B663-75C00AE314B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C9B2413-1F49-20F8-4242-33E89E7D717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BC5BB3D-3139-D9B7-D2B9-3FC49DBF9E17}"/>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E1277FA3-2263-26E5-AEA7-96BC238A88C5}"/>
              </a:ext>
            </a:extLst>
          </p:cNvPr>
          <p:cNvPicPr>
            <a:picLocks noChangeAspect="1"/>
          </p:cNvPicPr>
          <p:nvPr/>
        </p:nvPicPr>
        <p:blipFill>
          <a:blip r:embed="rId11"/>
          <a:stretch>
            <a:fillRect/>
          </a:stretch>
        </p:blipFill>
        <p:spPr>
          <a:xfrm>
            <a:off x="18646" y="1798259"/>
            <a:ext cx="9144000" cy="4422233"/>
          </a:xfrm>
          <a:prstGeom prst="rect">
            <a:avLst/>
          </a:prstGeom>
        </p:spPr>
      </p:pic>
    </p:spTree>
    <p:extLst>
      <p:ext uri="{BB962C8B-B14F-4D97-AF65-F5344CB8AC3E}">
        <p14:creationId xmlns:p14="http://schemas.microsoft.com/office/powerpoint/2010/main" val="2818853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C56D5-4E15-A13A-D993-6EA11323877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93A5A77-82EA-A247-DCA9-EB6CAB22395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D79A143-7417-8589-8DB8-E6EB542A4F5D}"/>
              </a:ext>
            </a:extLst>
          </p:cNvPr>
          <p:cNvSpPr>
            <a:spLocks noGrp="1"/>
          </p:cNvSpPr>
          <p:nvPr>
            <p:ph type="title"/>
          </p:nvPr>
        </p:nvSpPr>
        <p:spPr>
          <a:xfrm>
            <a:off x="431627" y="1136449"/>
            <a:ext cx="7886700" cy="571213"/>
          </a:xfrm>
        </p:spPr>
        <p:txBody>
          <a:bodyPr>
            <a:noAutofit/>
          </a:bodyPr>
          <a:lstStyle/>
          <a:p>
            <a:pPr algn="ctr"/>
            <a:r>
              <a:rPr lang="en-GB" sz="2000" b="1" dirty="0">
                <a:solidFill>
                  <a:srgbClr val="0000CC"/>
                </a:solidFill>
                <a:latin typeface="+mn-lt"/>
                <a:ea typeface="+mn-ea"/>
                <a:cs typeface="+mn-cs"/>
              </a:rPr>
              <a:t>Abstract 1.</a:t>
            </a:r>
            <a:r>
              <a:rPr lang="en-GB" sz="2400" b="1" dirty="0">
                <a:latin typeface="Times New Roman" panose="02020603050405020304" pitchFamily="18" charset="0"/>
                <a:cs typeface="Times New Roman" panose="02020603050405020304" pitchFamily="18" charset="0"/>
              </a:rPr>
              <a:t> The role of technology and digitalisation in warehouse innovation</a:t>
            </a:r>
          </a:p>
        </p:txBody>
      </p:sp>
      <p:grpSp>
        <p:nvGrpSpPr>
          <p:cNvPr id="4" name="Group 3">
            <a:extLst>
              <a:ext uri="{FF2B5EF4-FFF2-40B4-BE49-F238E27FC236}">
                <a16:creationId xmlns:a16="http://schemas.microsoft.com/office/drawing/2014/main" id="{DFAF0C1F-668E-DAA0-027E-71B8B875438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961373C-D18A-3038-D411-539594C1A38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5A663B8-05FF-14A2-32F8-CA4C1BC4805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73A601E-5BE0-4C24-5C79-405E3ADB381F}"/>
              </a:ext>
            </a:extLst>
          </p:cNvPr>
          <p:cNvSpPr txBox="1"/>
          <p:nvPr/>
        </p:nvSpPr>
        <p:spPr>
          <a:xfrm>
            <a:off x="4457957" y="1896810"/>
            <a:ext cx="4453538" cy="372409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Background</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Recent developments in the field of technology have had a significant impact on warehouse logistics, leading to advancements in the processing of goods, the accuracy of inventory control, and the optimisation of space utilisation. Changes related to automation and digitalisation are becoming an integral part of the process but require a new way of thinking because they affect both the efficiency and security of warehouse operations.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81A52DB-F129-AD08-2AFB-13FE9BA8F9F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2471263-16A7-CB1F-8B10-85DB0EC47A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273A396-68B1-BAFB-1D8E-CCD5ACD9B5D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53EE389-3460-203C-5700-12CD8B0C107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0CDFA2B-97A7-FB43-3DC8-6CEA328ED74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2653EC3-DEB9-114C-C583-8C3546C3430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754A34C-F69D-EAF1-A18C-CCB58EE2BDC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BB810435-C099-47E1-9162-9B528A05CED2}"/>
              </a:ext>
            </a:extLst>
          </p:cNvPr>
          <p:cNvPicPr>
            <a:picLocks noChangeAspect="1"/>
          </p:cNvPicPr>
          <p:nvPr/>
        </p:nvPicPr>
        <p:blipFill>
          <a:blip r:embed="rId11"/>
          <a:stretch>
            <a:fillRect/>
          </a:stretch>
        </p:blipFill>
        <p:spPr>
          <a:xfrm>
            <a:off x="-51517" y="1901198"/>
            <a:ext cx="4273511" cy="4273511"/>
          </a:xfrm>
          <a:prstGeom prst="rect">
            <a:avLst/>
          </a:prstGeom>
        </p:spPr>
      </p:pic>
    </p:spTree>
    <p:extLst>
      <p:ext uri="{BB962C8B-B14F-4D97-AF65-F5344CB8AC3E}">
        <p14:creationId xmlns:p14="http://schemas.microsoft.com/office/powerpoint/2010/main" val="3239318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9EF3-90E5-AE20-BA84-5137CE2E728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8A21BB6-F068-05AC-0D33-42815BF93BE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407E9BD-DC6F-43E3-A580-86AA2FAC61D7}"/>
              </a:ext>
            </a:extLst>
          </p:cNvPr>
          <p:cNvSpPr>
            <a:spLocks noGrp="1"/>
          </p:cNvSpPr>
          <p:nvPr>
            <p:ph type="title"/>
          </p:nvPr>
        </p:nvSpPr>
        <p:spPr>
          <a:xfrm>
            <a:off x="431627" y="1136449"/>
            <a:ext cx="7886700" cy="571213"/>
          </a:xfrm>
        </p:spPr>
        <p:txBody>
          <a:bodyPr>
            <a:noAutofit/>
          </a:bodyPr>
          <a:lstStyle/>
          <a:p>
            <a:pPr algn="ctr"/>
            <a:r>
              <a:rPr lang="en-GB" sz="2000" b="1" dirty="0">
                <a:solidFill>
                  <a:srgbClr val="0000CC"/>
                </a:solidFill>
                <a:latin typeface="+mn-lt"/>
                <a:ea typeface="+mn-ea"/>
                <a:cs typeface="+mn-cs"/>
              </a:rPr>
              <a:t>Abstract </a:t>
            </a:r>
            <a:r>
              <a:rPr lang="bg-BG" sz="2000" b="1" dirty="0">
                <a:solidFill>
                  <a:srgbClr val="0000CC"/>
                </a:solidFill>
                <a:latin typeface="+mn-lt"/>
                <a:ea typeface="+mn-ea"/>
                <a:cs typeface="+mn-cs"/>
              </a:rPr>
              <a:t>2</a:t>
            </a:r>
            <a:r>
              <a:rPr lang="en-GB" sz="2000" b="1" dirty="0">
                <a:solidFill>
                  <a:srgbClr val="0000CC"/>
                </a:solidFill>
                <a:latin typeface="+mn-lt"/>
                <a:ea typeface="+mn-ea"/>
                <a:cs typeface="+mn-cs"/>
              </a:rPr>
              <a:t>.</a:t>
            </a:r>
            <a:r>
              <a:rPr lang="en-GB" sz="2400" b="1" dirty="0">
                <a:latin typeface="Times New Roman" panose="02020603050405020304" pitchFamily="18" charset="0"/>
                <a:cs typeface="Times New Roman" panose="02020603050405020304" pitchFamily="18" charset="0"/>
              </a:rPr>
              <a:t> The role of technology and digitalisation in warehouse innovation</a:t>
            </a:r>
          </a:p>
        </p:txBody>
      </p:sp>
      <p:grpSp>
        <p:nvGrpSpPr>
          <p:cNvPr id="4" name="Group 3">
            <a:extLst>
              <a:ext uri="{FF2B5EF4-FFF2-40B4-BE49-F238E27FC236}">
                <a16:creationId xmlns:a16="http://schemas.microsoft.com/office/drawing/2014/main" id="{5FBA3276-2BA3-A482-B8A0-F196DC2BD3E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2647340-2D2E-FB51-AA6E-5F47DA09822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662445D-BB66-ACD8-25A6-8BB705C651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2F2B18C-5CA7-AC09-68AE-4E42BE3B0502}"/>
              </a:ext>
            </a:extLst>
          </p:cNvPr>
          <p:cNvSpPr txBox="1"/>
          <p:nvPr/>
        </p:nvSpPr>
        <p:spPr>
          <a:xfrm>
            <a:off x="4457957" y="1896810"/>
            <a:ext cx="4453538" cy="289310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Objective</a:t>
            </a: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objective of this study is to examine the impact of modern technology on the development of innovation in the field of warehousing. The study will examine three main aspects: the improvement of efficiency through automation, the possible risks associated with technological security, and the role of digital tools in generating new ideas and improvements.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DE5AD27-0C40-452B-6790-A902941020D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F050A72-47D2-D244-7E64-EFC2704A35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8C3C403-D26A-EFB3-9313-AB08C9AD4A2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9C0EA16-01E4-29D3-C123-DA6B0DDA29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026C377-E765-C5F4-66B4-F9A03DE5E62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21A7A6C-D8C7-D50A-EE51-C620A387F59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002891A-FE84-FC58-B24B-1B9576EE16C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4723724-60D5-5AE0-3614-90C5D8062F1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0" y="1799229"/>
            <a:ext cx="4273511" cy="4273511"/>
          </a:xfrm>
          <a:prstGeom prst="rect">
            <a:avLst/>
          </a:prstGeom>
        </p:spPr>
      </p:pic>
    </p:spTree>
    <p:extLst>
      <p:ext uri="{BB962C8B-B14F-4D97-AF65-F5344CB8AC3E}">
        <p14:creationId xmlns:p14="http://schemas.microsoft.com/office/powerpoint/2010/main" val="4169869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5D09F-4854-0A04-6230-77E4ACA2C27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6892C85-BD64-C907-E976-D5CFE4239F7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6C272EE-DD0E-A5DF-3BFC-1CE1D9AD8739}"/>
              </a:ext>
            </a:extLst>
          </p:cNvPr>
          <p:cNvSpPr>
            <a:spLocks noGrp="1"/>
          </p:cNvSpPr>
          <p:nvPr>
            <p:ph type="title"/>
          </p:nvPr>
        </p:nvSpPr>
        <p:spPr>
          <a:xfrm>
            <a:off x="431627" y="1136449"/>
            <a:ext cx="7886700" cy="571213"/>
          </a:xfrm>
        </p:spPr>
        <p:txBody>
          <a:bodyPr>
            <a:noAutofit/>
          </a:bodyPr>
          <a:lstStyle/>
          <a:p>
            <a:pPr algn="ctr"/>
            <a:r>
              <a:rPr lang="en-GB" sz="2000" b="1" dirty="0">
                <a:solidFill>
                  <a:srgbClr val="0000CC"/>
                </a:solidFill>
                <a:latin typeface="+mn-lt"/>
                <a:ea typeface="+mn-ea"/>
                <a:cs typeface="+mn-cs"/>
              </a:rPr>
              <a:t>Abstract </a:t>
            </a:r>
            <a:r>
              <a:rPr lang="bg-BG" sz="2000" b="1" dirty="0">
                <a:solidFill>
                  <a:srgbClr val="0000CC"/>
                </a:solidFill>
                <a:latin typeface="+mn-lt"/>
                <a:ea typeface="+mn-ea"/>
                <a:cs typeface="+mn-cs"/>
              </a:rPr>
              <a:t>2</a:t>
            </a:r>
            <a:r>
              <a:rPr lang="en-GB" sz="2000" b="1" dirty="0">
                <a:solidFill>
                  <a:srgbClr val="0000CC"/>
                </a:solidFill>
                <a:latin typeface="+mn-lt"/>
                <a:ea typeface="+mn-ea"/>
                <a:cs typeface="+mn-cs"/>
              </a:rPr>
              <a:t>.</a:t>
            </a:r>
            <a:r>
              <a:rPr lang="en-GB" sz="2400" b="1" dirty="0">
                <a:latin typeface="Times New Roman" panose="02020603050405020304" pitchFamily="18" charset="0"/>
                <a:cs typeface="Times New Roman" panose="02020603050405020304" pitchFamily="18" charset="0"/>
              </a:rPr>
              <a:t> The role of technology and digitalisation in warehouse innovation</a:t>
            </a:r>
          </a:p>
        </p:txBody>
      </p:sp>
      <p:grpSp>
        <p:nvGrpSpPr>
          <p:cNvPr id="4" name="Group 3">
            <a:extLst>
              <a:ext uri="{FF2B5EF4-FFF2-40B4-BE49-F238E27FC236}">
                <a16:creationId xmlns:a16="http://schemas.microsoft.com/office/drawing/2014/main" id="{5D537166-95F2-06A2-22CF-B57C7211551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DC4480F-DD8E-8188-DBBB-9907AC3E7BE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89A93C7-C20B-00EE-BB7B-AF1E62F69F3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4A6873B-CC3C-C53C-AC9B-0F1089EF99FC}"/>
              </a:ext>
            </a:extLst>
          </p:cNvPr>
          <p:cNvSpPr txBox="1"/>
          <p:nvPr/>
        </p:nvSpPr>
        <p:spPr>
          <a:xfrm>
            <a:off x="4457957" y="1896810"/>
            <a:ext cx="4453538" cy="372409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Methodology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study utilises observations from real-life scenarios in logistics centres that have implemented automated warehouse management systems. A series of interviews were conducted with employees and managers at various levels, who shared their impressions of working with the new technologies and the problems they encountered in their practice. Furthermore, a range of innovative solutions that have emerged from the introduction of digital environments in warehousing are analysed.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67306C9-A681-CFFB-5BDE-90E91A0437E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B99D143-ABBD-1B69-D185-2463E6203A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801BE4D-4D30-AE14-6D17-FEEA9DB92BD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0BF9D01-5B35-269D-D8A6-00C6A7AF357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8283096-6FA5-4C38-4831-0B3DF4126E2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F398947-9BD7-2EF5-53FC-24D1CFA3CCF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6A4CBF7-41A2-47D0-D141-A28A8AB5C7F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EA43DD5-672A-7729-E375-98DA2F5B49C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0" y="1901198"/>
            <a:ext cx="4273511" cy="4273511"/>
          </a:xfrm>
          <a:prstGeom prst="rect">
            <a:avLst/>
          </a:prstGeom>
        </p:spPr>
      </p:pic>
    </p:spTree>
    <p:extLst>
      <p:ext uri="{BB962C8B-B14F-4D97-AF65-F5344CB8AC3E}">
        <p14:creationId xmlns:p14="http://schemas.microsoft.com/office/powerpoint/2010/main" val="3424596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0C123-CD40-C042-662A-D185E5E7EE0B}"/>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FC31357A-5C7E-E311-0DCC-DCC9DEE8BEDE}"/>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329FEFAD-7D1F-82E1-2242-E6D136C8B9F7}"/>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06C7A71D-D9F0-45AF-F225-C8189E96281E}"/>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95693768-23F7-B82F-F85F-6081F20F268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2B290E5F-F725-F631-3A45-C2E093AF5781}"/>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83FBCEFC-2FFF-E5DF-ECAA-C698038990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E78ED9F3-9F49-F28A-2C2A-908B931A0870}"/>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1EC4D82-45BE-3551-2C5C-EBC5EE524376}"/>
              </a:ext>
            </a:extLst>
          </p:cNvPr>
          <p:cNvSpPr txBox="1"/>
          <p:nvPr/>
        </p:nvSpPr>
        <p:spPr>
          <a:xfrm>
            <a:off x="4766872" y="1572519"/>
            <a:ext cx="3837805" cy="4327851"/>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Seminar </a:t>
            </a:r>
          </a:p>
          <a:p>
            <a:pPr algn="ctr"/>
            <a:r>
              <a:rPr lang="en-GB" sz="3200" b="1" dirty="0">
                <a:solidFill>
                  <a:schemeClr val="accent1"/>
                </a:solidFill>
                <a:latin typeface="Times New Roman" panose="02020603050405020304" pitchFamily="18" charset="0"/>
                <a:ea typeface="Calibri" panose="020F0502020204030204" pitchFamily="34" charset="0"/>
              </a:rPr>
              <a:t>SUSTAINABLE DEVELOPMENT AND ENTREPRENEURSHIP IN MARITIME SERVICES</a:t>
            </a:r>
          </a:p>
          <a:p>
            <a:pPr algn="ctr">
              <a:lnSpc>
                <a:spcPct val="150000"/>
              </a:lnSpc>
              <a:spcAft>
                <a:spcPts val="1000"/>
              </a:spcAft>
            </a:pPr>
            <a:r>
              <a:rPr lang="en-US" sz="2000" b="1" dirty="0">
                <a:solidFill>
                  <a:srgbClr val="FF0000"/>
                </a:solidFill>
                <a:effectLst>
                  <a:outerShdw blurRad="38100" dist="38100" dir="2700000" algn="tl">
                    <a:srgbClr val="000000">
                      <a:alpha val="43137"/>
                    </a:srgbClr>
                  </a:outerShdw>
                </a:effectLst>
                <a:latin typeface="CharterBT-Roman"/>
                <a:ea typeface="+mj-ea"/>
                <a:cs typeface="+mj-cs"/>
              </a:rPr>
              <a:t>1</a:t>
            </a:r>
            <a:r>
              <a:rPr lang="bg-BG" sz="2000" b="1" dirty="0">
                <a:solidFill>
                  <a:srgbClr val="FF0000"/>
                </a:solidFill>
                <a:effectLst>
                  <a:outerShdw blurRad="38100" dist="38100" dir="2700000" algn="tl">
                    <a:srgbClr val="000000">
                      <a:alpha val="43137"/>
                    </a:srgbClr>
                  </a:outerShdw>
                </a:effectLst>
                <a:latin typeface="CharterBT-Roman"/>
                <a:ea typeface="+mj-ea"/>
                <a:cs typeface="+mj-cs"/>
              </a:rPr>
              <a:t>3 </a:t>
            </a:r>
            <a:r>
              <a:rPr lang="en-US" sz="2000" b="1" dirty="0">
                <a:solidFill>
                  <a:srgbClr val="FF0000"/>
                </a:solidFill>
                <a:effectLst>
                  <a:outerShdw blurRad="38100" dist="38100" dir="2700000" algn="tl">
                    <a:srgbClr val="000000">
                      <a:alpha val="43137"/>
                    </a:srgbClr>
                  </a:outerShdw>
                </a:effectLst>
                <a:latin typeface="CharterBT-Roman"/>
                <a:ea typeface="+mj-ea"/>
                <a:cs typeface="+mj-cs"/>
              </a:rPr>
              <a:t>May 2025</a:t>
            </a:r>
            <a:endParaRPr lang="ro-RO" sz="2000" b="1" dirty="0">
              <a:solidFill>
                <a:srgbClr val="FF0000"/>
              </a:solidFill>
              <a:effectLst>
                <a:outerShdw blurRad="38100" dist="38100" dir="2700000" algn="tl">
                  <a:srgbClr val="000000">
                    <a:alpha val="43137"/>
                  </a:srgbClr>
                </a:outerShdw>
              </a:effectLst>
              <a:latin typeface="CharterBT-Roman"/>
              <a:ea typeface="+mj-ea"/>
              <a:cs typeface="+mj-cs"/>
            </a:endParaRPr>
          </a:p>
        </p:txBody>
      </p:sp>
      <p:pic>
        <p:nvPicPr>
          <p:cNvPr id="3" name="Picture 2">
            <a:extLst>
              <a:ext uri="{FF2B5EF4-FFF2-40B4-BE49-F238E27FC236}">
                <a16:creationId xmlns:a16="http://schemas.microsoft.com/office/drawing/2014/main" id="{A6E61DC3-7406-F2A5-DF36-01B5E41AEE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442E365B-A1EB-58D8-8BBF-9328499448B0}"/>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C6A7CF5F-B74B-51DC-8060-9250D525A306}"/>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B3BE68FF-C711-24E4-B3C2-408BC4A43F3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F6B77500-25FC-98CC-97BF-3B3E944F02A3}"/>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A1BDE546-EBD9-EFDE-CE70-5240AB3AAF88}"/>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762019A9-680A-63DD-584E-9CA2CE43B7AE}"/>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3704202D-EC73-B2EE-C130-F5BA1580DD7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a:solidFill>
                  <a:srgbClr val="FF0000"/>
                </a:solidFill>
                <a:effectLst>
                  <a:outerShdw blurRad="38100" dist="38100" dir="2700000" algn="tl">
                    <a:srgbClr val="000000">
                      <a:alpha val="43137"/>
                    </a:srgbClr>
                  </a:outerShdw>
                </a:effectLst>
                <a:latin typeface="CharterBT-Roman"/>
              </a:rPr>
              <a:t>MARitime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pic>
        <p:nvPicPr>
          <p:cNvPr id="13" name="Картина 12">
            <a:extLst>
              <a:ext uri="{FF2B5EF4-FFF2-40B4-BE49-F238E27FC236}">
                <a16:creationId xmlns:a16="http://schemas.microsoft.com/office/drawing/2014/main" id="{EB1886B9-B1DA-E842-4E22-9EEB619E2C90}"/>
              </a:ext>
            </a:extLst>
          </p:cNvPr>
          <p:cNvPicPr>
            <a:picLocks noChangeAspect="1"/>
          </p:cNvPicPr>
          <p:nvPr/>
        </p:nvPicPr>
        <p:blipFill>
          <a:blip r:embed="rId10"/>
          <a:stretch>
            <a:fillRect/>
          </a:stretch>
        </p:blipFill>
        <p:spPr>
          <a:xfrm>
            <a:off x="646044" y="2007705"/>
            <a:ext cx="3916016" cy="3916016"/>
          </a:xfrm>
          <a:prstGeom prst="rect">
            <a:avLst/>
          </a:prstGeom>
        </p:spPr>
      </p:pic>
    </p:spTree>
    <p:extLst>
      <p:ext uri="{BB962C8B-B14F-4D97-AF65-F5344CB8AC3E}">
        <p14:creationId xmlns:p14="http://schemas.microsoft.com/office/powerpoint/2010/main" val="1387472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A75F-DBFF-21B6-76A2-E8479EC22A5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5A5DBBB-F1D6-C2A2-B121-0007480DAC2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042A2F3-1609-A5E9-9AF7-73F4AB26D39C}"/>
              </a:ext>
            </a:extLst>
          </p:cNvPr>
          <p:cNvSpPr>
            <a:spLocks noGrp="1"/>
          </p:cNvSpPr>
          <p:nvPr>
            <p:ph type="title"/>
          </p:nvPr>
        </p:nvSpPr>
        <p:spPr>
          <a:xfrm>
            <a:off x="431627" y="1136449"/>
            <a:ext cx="7886700" cy="571213"/>
          </a:xfrm>
        </p:spPr>
        <p:txBody>
          <a:bodyPr>
            <a:noAutofit/>
          </a:bodyPr>
          <a:lstStyle/>
          <a:p>
            <a:pPr algn="ctr"/>
            <a:r>
              <a:rPr lang="en-GB" sz="2000" b="1" dirty="0">
                <a:solidFill>
                  <a:srgbClr val="0000CC"/>
                </a:solidFill>
                <a:latin typeface="+mn-lt"/>
                <a:ea typeface="+mn-ea"/>
                <a:cs typeface="+mn-cs"/>
              </a:rPr>
              <a:t>Abstract </a:t>
            </a:r>
            <a:r>
              <a:rPr lang="bg-BG" sz="2000" b="1" dirty="0">
                <a:solidFill>
                  <a:srgbClr val="0000CC"/>
                </a:solidFill>
                <a:latin typeface="+mn-lt"/>
                <a:ea typeface="+mn-ea"/>
                <a:cs typeface="+mn-cs"/>
              </a:rPr>
              <a:t>2</a:t>
            </a:r>
            <a:r>
              <a:rPr lang="en-GB" sz="2000" b="1" dirty="0">
                <a:solidFill>
                  <a:srgbClr val="0000CC"/>
                </a:solidFill>
                <a:latin typeface="+mn-lt"/>
                <a:ea typeface="+mn-ea"/>
                <a:cs typeface="+mn-cs"/>
              </a:rPr>
              <a:t>.</a:t>
            </a:r>
            <a:r>
              <a:rPr lang="en-GB" sz="2400" b="1" dirty="0">
                <a:latin typeface="Times New Roman" panose="02020603050405020304" pitchFamily="18" charset="0"/>
                <a:cs typeface="Times New Roman" panose="02020603050405020304" pitchFamily="18" charset="0"/>
              </a:rPr>
              <a:t> The role of technology and digitalisation in warehouse innovation</a:t>
            </a:r>
          </a:p>
        </p:txBody>
      </p:sp>
      <p:grpSp>
        <p:nvGrpSpPr>
          <p:cNvPr id="4" name="Group 3">
            <a:extLst>
              <a:ext uri="{FF2B5EF4-FFF2-40B4-BE49-F238E27FC236}">
                <a16:creationId xmlns:a16="http://schemas.microsoft.com/office/drawing/2014/main" id="{621F275D-EC5E-416D-B5CB-F78672C9AA4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21A7D55-C748-0146-B555-B14BFBD46A9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BC8F94B-5C3C-D4E8-6737-C6D936B38FE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9F2BB7D-F072-9BD6-A8EF-78652E133E88}"/>
              </a:ext>
            </a:extLst>
          </p:cNvPr>
          <p:cNvSpPr txBox="1"/>
          <p:nvPr/>
        </p:nvSpPr>
        <p:spPr>
          <a:xfrm>
            <a:off x="4457957" y="1771410"/>
            <a:ext cx="4453538" cy="455509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Results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results demonstrate that technology has a beneficial effect on process management, reducing processing time and human errors. Many employees surveyed expressed that digital platforms facilitate the identification of optimisation opportunities. However, amidst these positive findings, it is crucial to acknowledge the limitations that emerge when inadequate training and ambiguous security protocols are in place. Such shortcomings can potentially engender tensions and risks, particularly in contexts involving traceability and access control software.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817E997-C2B0-2F07-2DD9-6748D78C7AC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9CED708-B82C-7D18-BC06-4E5B1F7371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8DBF957-1F78-E01B-1AFA-54D3F2B3FCE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84CAB83-2F52-3315-45AC-FB5E499BBE6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9B78121-9267-0932-6DB5-19C0CF184BD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6CC45DA-6C55-F8C2-057C-25D4D0853BB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17BAB85-3E81-7487-FA99-F41BD039201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626C1A6D-2171-C6E4-B359-7AFB2C3925C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0" y="1901198"/>
            <a:ext cx="4273511" cy="4273511"/>
          </a:xfrm>
          <a:prstGeom prst="rect">
            <a:avLst/>
          </a:prstGeom>
        </p:spPr>
      </p:pic>
    </p:spTree>
    <p:extLst>
      <p:ext uri="{BB962C8B-B14F-4D97-AF65-F5344CB8AC3E}">
        <p14:creationId xmlns:p14="http://schemas.microsoft.com/office/powerpoint/2010/main" val="3269408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097A9-A18C-4011-3E4B-84EB0C58211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4116B27-A26C-0D65-E96D-58C02842D5A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4381A40-37AF-28DF-80C7-68A0D6C60EAE}"/>
              </a:ext>
            </a:extLst>
          </p:cNvPr>
          <p:cNvSpPr>
            <a:spLocks noGrp="1"/>
          </p:cNvSpPr>
          <p:nvPr>
            <p:ph type="title"/>
          </p:nvPr>
        </p:nvSpPr>
        <p:spPr>
          <a:xfrm>
            <a:off x="431627" y="1136449"/>
            <a:ext cx="7886700" cy="571213"/>
          </a:xfrm>
        </p:spPr>
        <p:txBody>
          <a:bodyPr>
            <a:noAutofit/>
          </a:bodyPr>
          <a:lstStyle/>
          <a:p>
            <a:pPr algn="ctr"/>
            <a:r>
              <a:rPr lang="en-GB" sz="2000" b="1" dirty="0">
                <a:solidFill>
                  <a:srgbClr val="0000CC"/>
                </a:solidFill>
                <a:latin typeface="+mn-lt"/>
                <a:ea typeface="+mn-ea"/>
                <a:cs typeface="+mn-cs"/>
              </a:rPr>
              <a:t>Abstract </a:t>
            </a:r>
            <a:r>
              <a:rPr lang="bg-BG" sz="2000" b="1" dirty="0">
                <a:solidFill>
                  <a:srgbClr val="0000CC"/>
                </a:solidFill>
                <a:latin typeface="+mn-lt"/>
                <a:ea typeface="+mn-ea"/>
                <a:cs typeface="+mn-cs"/>
              </a:rPr>
              <a:t>2</a:t>
            </a:r>
            <a:r>
              <a:rPr lang="en-GB" sz="2000" b="1" dirty="0">
                <a:solidFill>
                  <a:srgbClr val="0000CC"/>
                </a:solidFill>
                <a:latin typeface="+mn-lt"/>
                <a:ea typeface="+mn-ea"/>
                <a:cs typeface="+mn-cs"/>
              </a:rPr>
              <a:t>.</a:t>
            </a:r>
            <a:r>
              <a:rPr lang="en-GB" sz="2400" b="1" dirty="0">
                <a:latin typeface="Times New Roman" panose="02020603050405020304" pitchFamily="18" charset="0"/>
                <a:cs typeface="Times New Roman" panose="02020603050405020304" pitchFamily="18" charset="0"/>
              </a:rPr>
              <a:t> The role of technology and digitalisation in warehouse innovation</a:t>
            </a:r>
          </a:p>
        </p:txBody>
      </p:sp>
      <p:grpSp>
        <p:nvGrpSpPr>
          <p:cNvPr id="4" name="Group 3">
            <a:extLst>
              <a:ext uri="{FF2B5EF4-FFF2-40B4-BE49-F238E27FC236}">
                <a16:creationId xmlns:a16="http://schemas.microsoft.com/office/drawing/2014/main" id="{B7E6611C-E33D-2C1C-AF69-C4168E3BFFB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0FED023-7D03-13E8-41C4-16702F14EAB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8E47309-AB76-49C6-B57F-BB021DD5877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82EB0BE-8113-B8B2-3979-F2E21D800EF2}"/>
              </a:ext>
            </a:extLst>
          </p:cNvPr>
          <p:cNvSpPr txBox="1"/>
          <p:nvPr/>
        </p:nvSpPr>
        <p:spPr>
          <a:xfrm>
            <a:off x="4457957" y="1771410"/>
            <a:ext cx="4453538" cy="344709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Conclusion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conclusion drawn from this analysis is that technology is contributing to many positive changes in warehouse logistics by encouraging innovation and improving efficiency. However, it is imperative that these changes are implemented with a focus on safety and active employee engagement. Only by ensuring that these principles are followed can the full benefits of digitisation be realised.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44F7CA0-40C8-2175-6D75-80F1D8ED36D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0CA6A4A-C312-72FF-3A40-3610572318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636EB2C-61A8-C2AC-F991-E739C685E7C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DE3B75A-1DFA-BF8E-D485-DB3F5352228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9612C1E-122C-D40C-6F4B-9FDAAA12F10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E672E83-9893-E2C1-1004-0A3F28A43A9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4EE0DA5-F982-23AB-7AA6-48728EFFFC2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65D2DCE4-D233-A439-45FD-3268F6E7071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0" y="1896810"/>
            <a:ext cx="4273511" cy="4273511"/>
          </a:xfrm>
          <a:prstGeom prst="rect">
            <a:avLst/>
          </a:prstGeom>
        </p:spPr>
      </p:pic>
    </p:spTree>
    <p:extLst>
      <p:ext uri="{BB962C8B-B14F-4D97-AF65-F5344CB8AC3E}">
        <p14:creationId xmlns:p14="http://schemas.microsoft.com/office/powerpoint/2010/main" val="3886447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E9573-3990-AE6F-8773-E238B8EC02B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5C3DB33-1592-AA8B-7286-9DE63DE91C8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CAB173A-82DE-FD7A-56DD-C3AEA7DDE2E5}"/>
              </a:ext>
            </a:extLst>
          </p:cNvPr>
          <p:cNvSpPr>
            <a:spLocks noGrp="1"/>
          </p:cNvSpPr>
          <p:nvPr>
            <p:ph type="title"/>
          </p:nvPr>
        </p:nvSpPr>
        <p:spPr>
          <a:xfrm>
            <a:off x="431627" y="1136449"/>
            <a:ext cx="7886700" cy="571213"/>
          </a:xfrm>
        </p:spPr>
        <p:txBody>
          <a:bodyPr>
            <a:noAutofit/>
          </a:bodyPr>
          <a:lstStyle/>
          <a:p>
            <a:pPr algn="ctr"/>
            <a:r>
              <a:rPr lang="en-GB" sz="2400" b="1" dirty="0">
                <a:solidFill>
                  <a:srgbClr val="0000CC"/>
                </a:solidFill>
                <a:latin typeface="Times New Roman" panose="02020603050405020304" pitchFamily="18" charset="0"/>
                <a:cs typeface="Times New Roman" panose="02020603050405020304" pitchFamily="18" charset="0"/>
              </a:rPr>
              <a:t>Abstract III. </a:t>
            </a:r>
            <a:r>
              <a:rPr lang="en-GB" sz="2400" b="1" dirty="0">
                <a:latin typeface="Times New Roman" panose="02020603050405020304" pitchFamily="18" charset="0"/>
                <a:cs typeface="Times New Roman" panose="02020603050405020304" pitchFamily="18" charset="0"/>
              </a:rPr>
              <a:t>Nurturing resourcefulness and initiative in logistics practice</a:t>
            </a:r>
            <a:br>
              <a:rPr lang="en-GB" sz="2400" b="1" dirty="0">
                <a:latin typeface="Times New Roman" panose="02020603050405020304" pitchFamily="18" charset="0"/>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AD096E0-7C4B-3029-D171-96000E11A81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17DA082-F138-3BB5-7416-653482BA053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2780231-44AE-D981-0BCA-CF79635B32E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2035723-FEF5-70CE-9CB7-F5D35A2F3C3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p>
        </p:txBody>
      </p:sp>
      <p:pic>
        <p:nvPicPr>
          <p:cNvPr id="25" name="Picture 24">
            <a:extLst>
              <a:ext uri="{FF2B5EF4-FFF2-40B4-BE49-F238E27FC236}">
                <a16:creationId xmlns:a16="http://schemas.microsoft.com/office/drawing/2014/main" id="{7C3708D0-F152-E79F-EF03-40C955677D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78E1A2A-4014-9CCE-21DB-3BB6F6EC282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E89C693-5F67-38B8-AE3E-BAA2304338D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9756063-866A-67AE-7606-3E5DD36E3B9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34F6F8E-09A7-4A9B-1CD3-F7A63A1967E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961D9E3-95C1-1C1D-7BCD-3B7500CA52C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B3C72F29-C66C-9BCC-4390-B9FCFC82CE85}"/>
              </a:ext>
            </a:extLst>
          </p:cNvPr>
          <p:cNvPicPr>
            <a:picLocks noChangeAspect="1"/>
          </p:cNvPicPr>
          <p:nvPr/>
        </p:nvPicPr>
        <p:blipFill>
          <a:blip r:embed="rId11"/>
          <a:stretch>
            <a:fillRect/>
          </a:stretch>
        </p:blipFill>
        <p:spPr>
          <a:xfrm>
            <a:off x="18646" y="1699426"/>
            <a:ext cx="9144000" cy="4413837"/>
          </a:xfrm>
          <a:prstGeom prst="rect">
            <a:avLst/>
          </a:prstGeom>
        </p:spPr>
      </p:pic>
    </p:spTree>
    <p:extLst>
      <p:ext uri="{BB962C8B-B14F-4D97-AF65-F5344CB8AC3E}">
        <p14:creationId xmlns:p14="http://schemas.microsoft.com/office/powerpoint/2010/main" val="2113741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5DFFD-FD03-083D-0D97-19EEF08BA59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A50A522-4358-8C2E-0CAB-45A0CE03030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E52E80F-6B67-4322-9875-FEBB85C34268}"/>
              </a:ext>
            </a:extLst>
          </p:cNvPr>
          <p:cNvSpPr>
            <a:spLocks noGrp="1"/>
          </p:cNvSpPr>
          <p:nvPr>
            <p:ph type="title"/>
          </p:nvPr>
        </p:nvSpPr>
        <p:spPr>
          <a:xfrm>
            <a:off x="431627" y="929391"/>
            <a:ext cx="7886700" cy="778272"/>
          </a:xfrm>
        </p:spPr>
        <p:txBody>
          <a:bodyPr>
            <a:noAutofit/>
          </a:bodyPr>
          <a:lstStyle/>
          <a:p>
            <a:pPr algn="ctr"/>
            <a:r>
              <a:rPr lang="en-GB" sz="2000" b="1" dirty="0">
                <a:solidFill>
                  <a:srgbClr val="0000CC"/>
                </a:solidFill>
                <a:latin typeface="+mn-lt"/>
                <a:ea typeface="+mn-ea"/>
                <a:cs typeface="+mn-cs"/>
              </a:rPr>
              <a:t>Abstract </a:t>
            </a:r>
            <a:r>
              <a:rPr lang="bg-BG" sz="2000" b="1" dirty="0">
                <a:solidFill>
                  <a:srgbClr val="0000CC"/>
                </a:solidFill>
                <a:latin typeface="+mn-lt"/>
                <a:ea typeface="+mn-ea"/>
                <a:cs typeface="+mn-cs"/>
              </a:rPr>
              <a:t>3</a:t>
            </a:r>
            <a:r>
              <a:rPr lang="en-GB" sz="2000" b="1" dirty="0">
                <a:solidFill>
                  <a:srgbClr val="0000CC"/>
                </a:solidFill>
                <a:latin typeface="+mn-lt"/>
                <a:ea typeface="+mn-ea"/>
                <a:cs typeface="+mn-cs"/>
              </a:rPr>
              <a:t>.</a:t>
            </a:r>
            <a:r>
              <a:rPr lang="en-GB" sz="2400" b="1" dirty="0">
                <a:latin typeface="Times New Roman" panose="02020603050405020304" pitchFamily="18" charset="0"/>
                <a:cs typeface="Times New Roman" panose="02020603050405020304" pitchFamily="18" charset="0"/>
              </a:rPr>
              <a:t> Nurturing resourcefulness and initiative in logistics practice</a:t>
            </a:r>
            <a:br>
              <a:rPr lang="en-GB" sz="2400" b="1" dirty="0">
                <a:latin typeface="Times New Roman" panose="02020603050405020304" pitchFamily="18" charset="0"/>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CC30BB5-1FEE-7815-420D-72CDDF5188E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23B3BFD-0E5B-9A10-FF9A-9C77501FD7E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1FCB72C-AF43-1BD8-2776-73EB0C38BD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93FF75C-6163-B5C1-6247-E68ED58DBD93}"/>
              </a:ext>
            </a:extLst>
          </p:cNvPr>
          <p:cNvSpPr txBox="1"/>
          <p:nvPr/>
        </p:nvSpPr>
        <p:spPr>
          <a:xfrm>
            <a:off x="4389967" y="1635741"/>
            <a:ext cx="4634112" cy="486287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Background</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contemporary business environment is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characterised</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by dynamism, a quality especially evident in the logistics sector. In such a context, professionals are frequently required to make decisions in conditions of incomplete information, under time constraints, and in response to pressing demands. This necessitates that professionals possess not only a wealth of knowledge but also a can-do attitude, the ability to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recognise</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opportunities, the capacity to take initiative, the aptitude to learn from mistakes, and the capacity to react flexibly when circumstances change. The development of resourcefulness and initiative has thus become a key resource for the sustainability of both individual professionals and organisations.</a:t>
            </a: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28403EF-98F9-5F9E-42BD-91882D9FEA2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6A7226E-E6D4-FC29-C2E6-0D3C7DB40D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44D6E98-CF17-E942-0DEF-EB8978408EA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4F2CC26-9CFB-E9DA-B723-12C21A2A4C7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318B63F-5956-DB42-CC1C-49F6A07273C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76DE895-21D8-7E87-20B2-B61788EDF7A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565E39E-A5A3-0D28-53CC-2264004BECE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146" name="Picture 2" descr="pointing to the word &quot;logistics&quot; on a virtual screen. the screen is filled with various icons representing different aspects of logistics, such as a truck, a battery, a graph, and a globe. the background is blurred, but it appears to be a cityscape with tall buildings and a blue sky. the image conveys the concept of logistics and the importance of technology in the logistics industry.">
            <a:extLst>
              <a:ext uri="{FF2B5EF4-FFF2-40B4-BE49-F238E27FC236}">
                <a16:creationId xmlns:a16="http://schemas.microsoft.com/office/drawing/2014/main" id="{7FD5BC57-A95D-5069-0CCC-4F91FAD471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54" y="1799229"/>
            <a:ext cx="4388631" cy="438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566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3DADB-F2F5-4F7E-74F0-B4EBAAD6153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6B20DB6-7007-57B5-1069-29BE8CFA6FC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6954B01-7505-4D71-4816-F42E684AA62C}"/>
              </a:ext>
            </a:extLst>
          </p:cNvPr>
          <p:cNvSpPr>
            <a:spLocks noGrp="1"/>
          </p:cNvSpPr>
          <p:nvPr>
            <p:ph type="title"/>
          </p:nvPr>
        </p:nvSpPr>
        <p:spPr>
          <a:xfrm>
            <a:off x="431627" y="1136449"/>
            <a:ext cx="7886700" cy="571213"/>
          </a:xfrm>
        </p:spPr>
        <p:txBody>
          <a:bodyPr>
            <a:noAutofit/>
          </a:bodyPr>
          <a:lstStyle/>
          <a:p>
            <a:pPr algn="ctr"/>
            <a:r>
              <a:rPr kumimoji="0" lang="en-GB" sz="2000" b="1" i="0" u="none" strike="noStrike" kern="1200" cap="none" spc="0" normalizeH="0" baseline="0" noProof="0" dirty="0">
                <a:ln>
                  <a:noFill/>
                </a:ln>
                <a:solidFill>
                  <a:srgbClr val="0000CC"/>
                </a:solidFill>
                <a:effectLst/>
                <a:uLnTx/>
                <a:uFillTx/>
                <a:latin typeface="Calibri" panose="020F0502020204030204"/>
                <a:ea typeface="+mj-ea"/>
                <a:cs typeface="+mj-cs"/>
              </a:rPr>
              <a:t>Abstract </a:t>
            </a:r>
            <a:r>
              <a:rPr kumimoji="0" lang="bg-BG" sz="2000" b="1" i="0" u="none" strike="noStrike" kern="1200" cap="none" spc="0" normalizeH="0" baseline="0" noProof="0" dirty="0">
                <a:ln>
                  <a:noFill/>
                </a:ln>
                <a:solidFill>
                  <a:srgbClr val="0000CC"/>
                </a:solidFill>
                <a:effectLst/>
                <a:uLnTx/>
                <a:uFillTx/>
                <a:latin typeface="Calibri" panose="020F0502020204030204"/>
                <a:ea typeface="+mj-ea"/>
                <a:cs typeface="+mj-cs"/>
              </a:rPr>
              <a:t>3</a:t>
            </a:r>
            <a:r>
              <a:rPr kumimoji="0" lang="en-GB" sz="2000" b="1" i="0" u="none" strike="noStrike" kern="1200" cap="none" spc="0" normalizeH="0" baseline="0" noProof="0" dirty="0">
                <a:ln>
                  <a:noFill/>
                </a:ln>
                <a:solidFill>
                  <a:srgbClr val="0000CC"/>
                </a:solidFill>
                <a:effectLst/>
                <a:uLnTx/>
                <a:uFillTx/>
                <a:latin typeface="Calibri" panose="020F0502020204030204"/>
                <a:ea typeface="+mj-ea"/>
                <a:cs typeface="+mj-cs"/>
              </a:rPr>
              <a:t>.</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Nurturing resourcefulness and initiative in logistics practice</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0F9055D-A254-4347-7FCF-A52EB8F07B3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C5ED9EE-7702-1DE8-655D-ABD370AE583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ACEE8BE-C7CB-9B7C-0835-6E701D4E3F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FC8EBED-6B97-BAAD-7D81-59B1FF76C25C}"/>
              </a:ext>
            </a:extLst>
          </p:cNvPr>
          <p:cNvSpPr txBox="1"/>
          <p:nvPr/>
        </p:nvSpPr>
        <p:spPr>
          <a:xfrm>
            <a:off x="4225856" y="2123750"/>
            <a:ext cx="4453538" cy="372409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Objective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objective of this study is to investigate the mechanisms through which resourcefulness, entrepreneurial thinking and resilience attitudes are formed and developed in logistics professionals. The study focuses on the ability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recognise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exploit new opportunities, willingness to experiment, learning from mistakes, adaptation to changing environments, and the importance of teamwork and professional networks.</a:t>
            </a:r>
          </a:p>
        </p:txBody>
      </p:sp>
      <p:sp>
        <p:nvSpPr>
          <p:cNvPr id="3" name="Rectangle 2">
            <a:extLst>
              <a:ext uri="{FF2B5EF4-FFF2-40B4-BE49-F238E27FC236}">
                <a16:creationId xmlns:a16="http://schemas.microsoft.com/office/drawing/2014/main" id="{D2002E36-D3D7-A565-B175-CF45DB8CE7E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9132456-484F-E869-03CE-EA6E67C839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E2FDC49-89C4-5938-C6FB-BD668792F04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829B348-94B5-D10C-88DD-5BFBEF72171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8897F40-626E-7C80-D4B4-B50AF4AE4D9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9EE5299-1DC1-BB17-A4A1-BDA192A659E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EA4D870-73D0-1A9B-44F1-4DFF27C8497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7FF75442-A105-7A3B-1CB4-D8142F870052}"/>
              </a:ext>
            </a:extLst>
          </p:cNvPr>
          <p:cNvPicPr>
            <a:picLocks noChangeAspect="1"/>
          </p:cNvPicPr>
          <p:nvPr/>
        </p:nvPicPr>
        <p:blipFill>
          <a:blip r:embed="rId11"/>
          <a:stretch>
            <a:fillRect/>
          </a:stretch>
        </p:blipFill>
        <p:spPr>
          <a:xfrm>
            <a:off x="-5829" y="1978686"/>
            <a:ext cx="3970782" cy="3970782"/>
          </a:xfrm>
          <a:prstGeom prst="rect">
            <a:avLst/>
          </a:prstGeom>
        </p:spPr>
      </p:pic>
    </p:spTree>
    <p:extLst>
      <p:ext uri="{BB962C8B-B14F-4D97-AF65-F5344CB8AC3E}">
        <p14:creationId xmlns:p14="http://schemas.microsoft.com/office/powerpoint/2010/main" val="2067581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64636-FFA5-D32A-2992-0DFE04C71EA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B33A264-183B-8904-6E15-F400A44BF8C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ED4993D-112A-2F79-DF07-91474C03B447}"/>
              </a:ext>
            </a:extLst>
          </p:cNvPr>
          <p:cNvSpPr>
            <a:spLocks noGrp="1"/>
          </p:cNvSpPr>
          <p:nvPr>
            <p:ph type="title"/>
          </p:nvPr>
        </p:nvSpPr>
        <p:spPr>
          <a:xfrm>
            <a:off x="431627" y="1136449"/>
            <a:ext cx="7886700" cy="571213"/>
          </a:xfrm>
        </p:spPr>
        <p:txBody>
          <a:bodyPr>
            <a:noAutofit/>
          </a:bodyPr>
          <a:lstStyle/>
          <a:p>
            <a:pPr algn="ctr"/>
            <a:r>
              <a:rPr kumimoji="0" lang="en-GB" sz="2000" b="1" i="0" u="none" strike="noStrike" kern="1200" cap="none" spc="0" normalizeH="0" baseline="0" noProof="0" dirty="0">
                <a:ln>
                  <a:noFill/>
                </a:ln>
                <a:solidFill>
                  <a:srgbClr val="0000CC"/>
                </a:solidFill>
                <a:effectLst/>
                <a:uLnTx/>
                <a:uFillTx/>
                <a:latin typeface="Calibri" panose="020F0502020204030204"/>
                <a:ea typeface="+mj-ea"/>
                <a:cs typeface="+mj-cs"/>
              </a:rPr>
              <a:t>Abstract </a:t>
            </a:r>
            <a:r>
              <a:rPr kumimoji="0" lang="bg-BG" sz="2000" b="1" i="0" u="none" strike="noStrike" kern="1200" cap="none" spc="0" normalizeH="0" baseline="0" noProof="0" dirty="0">
                <a:ln>
                  <a:noFill/>
                </a:ln>
                <a:solidFill>
                  <a:srgbClr val="0000CC"/>
                </a:solidFill>
                <a:effectLst/>
                <a:uLnTx/>
                <a:uFillTx/>
                <a:latin typeface="Calibri" panose="020F0502020204030204"/>
                <a:ea typeface="+mj-ea"/>
                <a:cs typeface="+mj-cs"/>
              </a:rPr>
              <a:t>3</a:t>
            </a:r>
            <a:r>
              <a:rPr kumimoji="0" lang="en-GB" sz="2000" b="1" i="0" u="none" strike="noStrike" kern="1200" cap="none" spc="0" normalizeH="0" baseline="0" noProof="0" dirty="0">
                <a:ln>
                  <a:noFill/>
                </a:ln>
                <a:solidFill>
                  <a:srgbClr val="0000CC"/>
                </a:solidFill>
                <a:effectLst/>
                <a:uLnTx/>
                <a:uFillTx/>
                <a:latin typeface="Calibri" panose="020F0502020204030204"/>
                <a:ea typeface="+mj-ea"/>
                <a:cs typeface="+mj-cs"/>
              </a:rPr>
              <a:t>.</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Nurturing resourcefulness and initiative in logistics practice</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E2BC87B-26A4-AFD3-F1F0-8CC287E8C12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A47EBD0-E60B-18D1-35D3-B1364FD0AC1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66A655C-4D99-2393-83A9-B44F0A76939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AD2E293-20FB-713B-C5DA-0347ABB5BD29}"/>
              </a:ext>
            </a:extLst>
          </p:cNvPr>
          <p:cNvSpPr txBox="1"/>
          <p:nvPr/>
        </p:nvSpPr>
        <p:spPr>
          <a:xfrm>
            <a:off x="4225856" y="2123750"/>
            <a:ext cx="4453538" cy="344709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Methodology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study is based on a combined approach of interviews and observations in logistics companies, where decision-making processes and management responses in non-standard situations are observed. Examples of training programmes that encourage active participation and employee initiative are also included. Information on collaborative practices and internal and external networking to support and share experiences is also collected.</a:t>
            </a: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C60771B-C9E8-8820-A519-BBAED66B4CF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9BDB127-1025-804B-9032-B27EE25556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31E62E0-99A5-CA24-CF54-A2B1B5406E5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0443F4D-2C2D-7E90-765B-A18B6159288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B105612-D3F3-4DED-3147-32D38967CFF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F22E251-82DC-4AC0-10D4-0A0500AD4C3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C23DAA6-4ED4-72AB-4F7C-F89B26B0FD9D}"/>
              </a:ext>
            </a:extLst>
          </p:cNvPr>
          <p:cNvPicPr>
            <a:picLocks noChangeAspect="1"/>
          </p:cNvPicPr>
          <p:nvPr/>
        </p:nvPicPr>
        <p:blipFill>
          <a:blip r:embed="rId10"/>
          <a:stretch>
            <a:fillRect/>
          </a:stretch>
        </p:blipFill>
        <p:spPr>
          <a:xfrm>
            <a:off x="7704595" y="0"/>
            <a:ext cx="1227464" cy="1224789"/>
          </a:xfrm>
          <a:prstGeom prst="rect">
            <a:avLst/>
          </a:prstGeom>
        </p:spPr>
      </p:pic>
      <p:pic>
        <p:nvPicPr>
          <p:cNvPr id="7170" name="Picture 2" descr="Entrepreneurial Aerial view of a port at night. the sky is dark and cloudy, and the city skyline is visible in the background. the port is filled with large cranes and shipping containers, and there are several large ships docked in the harbor. the containers are stacked on top of each other and are of various colors and sizes. the water is calm and reflects the lights of the city. the overall mood of the image is peaceful and serene.">
            <a:extLst>
              <a:ext uri="{FF2B5EF4-FFF2-40B4-BE49-F238E27FC236}">
                <a16:creationId xmlns:a16="http://schemas.microsoft.com/office/drawing/2014/main" id="{60515413-F47B-1683-76FB-51FA4E5D18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70" y="1770442"/>
            <a:ext cx="3985623" cy="3985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647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7D8A8-6261-7F23-43B2-230941D9D6A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15ACD4A-C2BB-90F6-6328-8034D23DDEE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C943D94-72B3-73AB-4A5A-538BE12F2716}"/>
              </a:ext>
            </a:extLst>
          </p:cNvPr>
          <p:cNvSpPr>
            <a:spLocks noGrp="1"/>
          </p:cNvSpPr>
          <p:nvPr>
            <p:ph type="title"/>
          </p:nvPr>
        </p:nvSpPr>
        <p:spPr>
          <a:xfrm>
            <a:off x="521779" y="1224789"/>
            <a:ext cx="7886700" cy="571213"/>
          </a:xfrm>
        </p:spPr>
        <p:txBody>
          <a:bodyPr>
            <a:noAutofit/>
          </a:bodyPr>
          <a:lstStyle/>
          <a:p>
            <a:pPr algn="ctr"/>
            <a:r>
              <a:rPr kumimoji="0" lang="en-GB" sz="2000" b="1" i="0" u="none" strike="noStrike" kern="1200" cap="none" spc="0" normalizeH="0" baseline="0" noProof="0" dirty="0">
                <a:ln>
                  <a:noFill/>
                </a:ln>
                <a:solidFill>
                  <a:srgbClr val="0000CC"/>
                </a:solidFill>
                <a:effectLst/>
                <a:uLnTx/>
                <a:uFillTx/>
                <a:latin typeface="Calibri" panose="020F0502020204030204"/>
                <a:ea typeface="+mj-ea"/>
                <a:cs typeface="+mj-cs"/>
              </a:rPr>
              <a:t>Abstract </a:t>
            </a:r>
            <a:r>
              <a:rPr kumimoji="0" lang="bg-BG" sz="2000" b="1" i="0" u="none" strike="noStrike" kern="1200" cap="none" spc="0" normalizeH="0" baseline="0" noProof="0" dirty="0">
                <a:ln>
                  <a:noFill/>
                </a:ln>
                <a:solidFill>
                  <a:srgbClr val="0000CC"/>
                </a:solidFill>
                <a:effectLst/>
                <a:uLnTx/>
                <a:uFillTx/>
                <a:latin typeface="Calibri" panose="020F0502020204030204"/>
                <a:ea typeface="+mj-ea"/>
                <a:cs typeface="+mj-cs"/>
              </a:rPr>
              <a:t>3</a:t>
            </a:r>
            <a:r>
              <a:rPr kumimoji="0" lang="en-GB" sz="2000" b="1" i="0" u="none" strike="noStrike" kern="1200" cap="none" spc="0" normalizeH="0" baseline="0" noProof="0" dirty="0">
                <a:ln>
                  <a:noFill/>
                </a:ln>
                <a:solidFill>
                  <a:srgbClr val="0000CC"/>
                </a:solidFill>
                <a:effectLst/>
                <a:uLnTx/>
                <a:uFillTx/>
                <a:latin typeface="Calibri" panose="020F0502020204030204"/>
                <a:ea typeface="+mj-ea"/>
                <a:cs typeface="+mj-cs"/>
              </a:rPr>
              <a:t>.</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Nurturing resourcefulness and initiative in logistics practice</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4994E84-143D-980B-0756-308068EEF2E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7B5AEE9-3E20-63A8-DAF4-0FBE93FBC15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A81E183-9E29-6001-CE9F-99E1E98D254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BB0CB4D-1EFF-98CB-0EDA-8D298AD2A2E1}"/>
              </a:ext>
            </a:extLst>
          </p:cNvPr>
          <p:cNvSpPr txBox="1"/>
          <p:nvPr/>
        </p:nvSpPr>
        <p:spPr>
          <a:xfrm>
            <a:off x="4099811" y="1838938"/>
            <a:ext cx="4894287" cy="372409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Results</a:t>
            </a:r>
            <a:endParaRPr kumimoji="0" lang="bg-BG" sz="2000" b="1"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Properly The findings indicate that employees who possess the capacity to formulate and execute ideas and who demonstrate a willingness to accept failure are more adept at formulating alternative solutions and adapting more swiftly in critical situations. The ability to change direction without losing focus on the end goal is linked to building trust in the team. Furthermore, the analysis indicates that well-established networks of colleagues and external partners facilitate the exchange of ideas to address challenges.</a:t>
            </a:r>
          </a:p>
        </p:txBody>
      </p:sp>
      <p:sp>
        <p:nvSpPr>
          <p:cNvPr id="3" name="Rectangle 2">
            <a:extLst>
              <a:ext uri="{FF2B5EF4-FFF2-40B4-BE49-F238E27FC236}">
                <a16:creationId xmlns:a16="http://schemas.microsoft.com/office/drawing/2014/main" id="{72F258C8-9DF6-8ADA-80B7-F1BFF78EC95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BA13627-91DE-2F5B-EC39-46FB17B838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E7B4010-F214-FC4B-BFAC-F083300FFA0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2DA31B4-28DC-70C4-5CE6-02774759011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8F047DB-ED13-3354-C09F-19B5E0B75CC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223EA78-88F3-A436-5575-E5080A62D37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03BF2BE-155C-C806-D022-15B629BC7F9C}"/>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A3B8C939-1B4D-CE9C-84C3-92C408C69E33}"/>
              </a:ext>
            </a:extLst>
          </p:cNvPr>
          <p:cNvPicPr>
            <a:picLocks noChangeAspect="1"/>
          </p:cNvPicPr>
          <p:nvPr/>
        </p:nvPicPr>
        <p:blipFill>
          <a:blip r:embed="rId11"/>
          <a:stretch>
            <a:fillRect/>
          </a:stretch>
        </p:blipFill>
        <p:spPr>
          <a:xfrm>
            <a:off x="18646" y="1985150"/>
            <a:ext cx="3968840" cy="3968840"/>
          </a:xfrm>
          <a:prstGeom prst="rect">
            <a:avLst/>
          </a:prstGeom>
        </p:spPr>
      </p:pic>
    </p:spTree>
    <p:extLst>
      <p:ext uri="{BB962C8B-B14F-4D97-AF65-F5344CB8AC3E}">
        <p14:creationId xmlns:p14="http://schemas.microsoft.com/office/powerpoint/2010/main" val="1580025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1B3F1-A77A-DF84-0240-F2EEC839E75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1AEAA5B-4752-B005-01C1-07FC6AD5BF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F276257-B94E-A31E-DCAE-EC6107ADA1C8}"/>
              </a:ext>
            </a:extLst>
          </p:cNvPr>
          <p:cNvSpPr>
            <a:spLocks noGrp="1"/>
          </p:cNvSpPr>
          <p:nvPr>
            <p:ph type="title"/>
          </p:nvPr>
        </p:nvSpPr>
        <p:spPr>
          <a:xfrm>
            <a:off x="431627" y="1387735"/>
            <a:ext cx="7886700" cy="571213"/>
          </a:xfrm>
        </p:spPr>
        <p:txBody>
          <a:bodyPr>
            <a:noAutofit/>
          </a:bodyPr>
          <a:lstStyle/>
          <a:p>
            <a:pPr algn="ctr"/>
            <a:r>
              <a:rPr kumimoji="0" lang="en-GB" sz="2000" b="1" i="0" u="none" strike="noStrike" kern="1200" cap="none" spc="0" normalizeH="0" baseline="0" noProof="0" dirty="0">
                <a:ln>
                  <a:noFill/>
                </a:ln>
                <a:solidFill>
                  <a:srgbClr val="0000CC"/>
                </a:solidFill>
                <a:effectLst/>
                <a:uLnTx/>
                <a:uFillTx/>
                <a:latin typeface="Calibri" panose="020F0502020204030204"/>
                <a:ea typeface="+mj-ea"/>
                <a:cs typeface="+mj-cs"/>
              </a:rPr>
              <a:t>Abstract </a:t>
            </a:r>
            <a:r>
              <a:rPr kumimoji="0" lang="bg-BG" sz="2000" b="1" i="0" u="none" strike="noStrike" kern="1200" cap="none" spc="0" normalizeH="0" baseline="0" noProof="0" dirty="0">
                <a:ln>
                  <a:noFill/>
                </a:ln>
                <a:solidFill>
                  <a:srgbClr val="0000CC"/>
                </a:solidFill>
                <a:effectLst/>
                <a:uLnTx/>
                <a:uFillTx/>
                <a:latin typeface="Calibri" panose="020F0502020204030204"/>
                <a:ea typeface="+mj-ea"/>
                <a:cs typeface="+mj-cs"/>
              </a:rPr>
              <a:t>3</a:t>
            </a:r>
            <a:r>
              <a:rPr kumimoji="0" lang="en-GB" sz="2000" b="1" i="0" u="none" strike="noStrike" kern="1200" cap="none" spc="0" normalizeH="0" baseline="0" noProof="0" dirty="0">
                <a:ln>
                  <a:noFill/>
                </a:ln>
                <a:solidFill>
                  <a:srgbClr val="0000CC"/>
                </a:solidFill>
                <a:effectLst/>
                <a:uLnTx/>
                <a:uFillTx/>
                <a:latin typeface="Calibri" panose="020F0502020204030204"/>
                <a:ea typeface="+mj-ea"/>
                <a:cs typeface="+mj-cs"/>
              </a:rPr>
              <a:t>.</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Nurturing resourcefulness and initiative in logistics practice</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910D274-D64D-9F49-862E-CCECA1FE73E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2CF61A6-6072-F70B-9A7F-33E554A24BC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F42294F-15AE-646D-CDD5-73A9F78751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555F3C7-E8C7-65CC-9ED3-B1F241EF5470}"/>
              </a:ext>
            </a:extLst>
          </p:cNvPr>
          <p:cNvSpPr txBox="1"/>
          <p:nvPr/>
        </p:nvSpPr>
        <p:spPr>
          <a:xfrm>
            <a:off x="4377127" y="1943868"/>
            <a:ext cx="4467068" cy="400109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Conclusion</a:t>
            </a:r>
            <a:endParaRPr kumimoji="0" lang="bg-BG" sz="2000" b="1"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development of resourcefulness and initiative is not solely dependent on individual effort but also on 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culture that embraces mistakes as integral components of the learning process. The ability to demonstrate resilience in the logistics sector is contingent upon a willingness to adapt, effective colleague support, and the capacity to leverage failures to address challenges. This enables implementing an approach to management based on flexibility, proactivity, and long-term sustainability.</a:t>
            </a:r>
          </a:p>
        </p:txBody>
      </p:sp>
      <p:sp>
        <p:nvSpPr>
          <p:cNvPr id="3" name="Rectangle 2">
            <a:extLst>
              <a:ext uri="{FF2B5EF4-FFF2-40B4-BE49-F238E27FC236}">
                <a16:creationId xmlns:a16="http://schemas.microsoft.com/office/drawing/2014/main" id="{2451815A-DE27-D9C5-EF28-C94B92474E2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4028C1E-4154-482F-6105-AEDC06A966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53C8920-D398-B940-8C53-209D7615021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BB1E1F1-32A2-9AB0-6F1D-4A8E1BAFC2B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FA17683-82AD-E42D-C0D2-4F86B018313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3AB55C-4B66-7027-81B2-126BCE53F30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211CB0B-E267-AB74-DA35-AC0630AF9E75}"/>
              </a:ext>
            </a:extLst>
          </p:cNvPr>
          <p:cNvPicPr>
            <a:picLocks noChangeAspect="1"/>
          </p:cNvPicPr>
          <p:nvPr/>
        </p:nvPicPr>
        <p:blipFill>
          <a:blip r:embed="rId10"/>
          <a:stretch>
            <a:fillRect/>
          </a:stretch>
        </p:blipFill>
        <p:spPr>
          <a:xfrm>
            <a:off x="7704595" y="0"/>
            <a:ext cx="1227464" cy="1224789"/>
          </a:xfrm>
          <a:prstGeom prst="rect">
            <a:avLst/>
          </a:prstGeom>
        </p:spPr>
      </p:pic>
      <p:pic>
        <p:nvPicPr>
          <p:cNvPr id="1026" name="Picture 2" descr="pointing to the word &quot;logistics&quot; on a virtual screen. the screen is filled with various icons representing different aspects of logistics, such as a truck, a battery, a graph, and a globe. the background is blurred, but it appears to be a cityscape with tall buildings and a blue sky. the image conveys the concept of logistics and the importance of technology in the logistics industry.">
            <a:extLst>
              <a:ext uri="{FF2B5EF4-FFF2-40B4-BE49-F238E27FC236}">
                <a16:creationId xmlns:a16="http://schemas.microsoft.com/office/drawing/2014/main" id="{C09686D9-136C-00EE-E28D-673D8F98EB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978701"/>
            <a:ext cx="4309712" cy="400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269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6F02C-A1CA-589D-B0AD-D50B937E820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A89A4AC-DF1D-C7C6-344E-C739F3AB697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5793CDD-EE4B-3926-5715-829538E89077}"/>
              </a:ext>
            </a:extLst>
          </p:cNvPr>
          <p:cNvSpPr>
            <a:spLocks noGrp="1"/>
          </p:cNvSpPr>
          <p:nvPr>
            <p:ph type="title"/>
          </p:nvPr>
        </p:nvSpPr>
        <p:spPr>
          <a:xfrm>
            <a:off x="0" y="818243"/>
            <a:ext cx="7886700" cy="938405"/>
          </a:xfrm>
        </p:spPr>
        <p:txBody>
          <a:bodyPr>
            <a:noAutofit/>
          </a:bodyPr>
          <a:lstStyle/>
          <a:p>
            <a:pPr algn="ct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IV. </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The maritime sector - challenges and opportunities for entrepreneurs</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0B59460-5A98-188B-C653-36ED9DBA1DE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A02814F-FF9C-3E51-2084-5359B0326C9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CFAE55C-666E-5F36-6FF0-699DDA6F463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3D70320-1D6B-ED3E-22C8-E6C7DBF2530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40850B7-BF78-A743-6C86-445B6D4628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4FABD13-AD02-C363-AC07-750B0AC8EE9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AA948EA-FF3B-6778-8F29-4ED229E22E4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2E1BCC5-23F8-8479-53CB-E831EF53F58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483021E-E042-1FA4-3D0A-CDC8C880229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44271D2-5D07-6E6C-7F2A-B60C58BAF983}"/>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5E5F6E8D-7CD0-35BA-BB52-E038DCE1669F}"/>
              </a:ext>
            </a:extLst>
          </p:cNvPr>
          <p:cNvPicPr>
            <a:picLocks noChangeAspect="1"/>
          </p:cNvPicPr>
          <p:nvPr/>
        </p:nvPicPr>
        <p:blipFill>
          <a:blip r:embed="rId11"/>
          <a:stretch>
            <a:fillRect/>
          </a:stretch>
        </p:blipFill>
        <p:spPr>
          <a:xfrm>
            <a:off x="0" y="1632856"/>
            <a:ext cx="9144000" cy="4658179"/>
          </a:xfrm>
          <a:prstGeom prst="rect">
            <a:avLst/>
          </a:prstGeom>
        </p:spPr>
      </p:pic>
    </p:spTree>
    <p:extLst>
      <p:ext uri="{BB962C8B-B14F-4D97-AF65-F5344CB8AC3E}">
        <p14:creationId xmlns:p14="http://schemas.microsoft.com/office/powerpoint/2010/main" val="1459809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AD043-94E5-DD49-548E-91510E8BD21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FD19861-9729-3B1B-4B9D-CDC5A3D0FE1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D1BCDCB-303A-70BF-540E-A6B331C108FB}"/>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en-GB" sz="2000" b="1" i="0" u="none" strike="noStrike" kern="1200" cap="none" spc="0" normalizeH="0" baseline="0" noProof="0" dirty="0">
                <a:ln>
                  <a:noFill/>
                </a:ln>
                <a:solidFill>
                  <a:srgbClr val="0000CC"/>
                </a:solidFill>
                <a:effectLst/>
                <a:uLnTx/>
                <a:uFillTx/>
                <a:latin typeface="Calibri" panose="020F0502020204030204"/>
                <a:ea typeface="+mj-ea"/>
                <a:cs typeface="+mj-cs"/>
              </a:rPr>
              <a:t>Abstract </a:t>
            </a: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IV. </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The maritime sector - challenges and opportunities for entrepreneurs </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FF6E693-964A-DAB9-9E64-4FBF2D67262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66D31CF-1750-F2DF-467E-7581AACBE10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2610E79-C542-A4A1-423F-E37FA680F58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C4F45BD-A894-5B43-496B-22D8FF8BFC9F}"/>
              </a:ext>
            </a:extLst>
          </p:cNvPr>
          <p:cNvSpPr txBox="1"/>
          <p:nvPr/>
        </p:nvSpPr>
        <p:spPr>
          <a:xfrm>
            <a:off x="4389967" y="1635741"/>
            <a:ext cx="4634112" cy="486287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Background</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contemporary business environment is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characterised</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by dynamism, a quality especially evident in the logistics sector. In such a context, professionals are frequently required to make decisions in conditions of incomplete information, under time constraints, and in response to pressing demands. This necessitates that professionals possess not only a wealth of knowledge but also a can-do attitude, the ability to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recognise</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opportunities, the capacity to take initiative, the aptitude to learn from mistakes, and the capacity to react flexibly when circumstances change. The development of resourcefulness and initiative has thus become a key resource for the sustainability of both individual professionals and organisations.</a:t>
            </a: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ED41095-A505-671E-A8A8-10DA3DE182B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A18B963-0E92-214F-F054-BFAA233FB2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041BC07-C23D-AB73-06A2-99576C7157E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97BA164-742E-3FBC-8BA2-7B6EF14F6F0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2C3EA0A-6E55-C14C-7B32-74BC734A1DD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53FD389-FB0A-74BD-65B6-A28E3784D6C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5D08195-C662-CC39-9AC7-7EBA41A97807}"/>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C865AE5-E5DD-C812-6A6C-5517BF1267A3}"/>
              </a:ext>
            </a:extLst>
          </p:cNvPr>
          <p:cNvPicPr>
            <a:picLocks noChangeAspect="1"/>
          </p:cNvPicPr>
          <p:nvPr/>
        </p:nvPicPr>
        <p:blipFill>
          <a:blip r:embed="rId11"/>
          <a:stretch>
            <a:fillRect/>
          </a:stretch>
        </p:blipFill>
        <p:spPr>
          <a:xfrm>
            <a:off x="0" y="1658257"/>
            <a:ext cx="4212771" cy="4212771"/>
          </a:xfrm>
          <a:prstGeom prst="rect">
            <a:avLst/>
          </a:prstGeom>
        </p:spPr>
      </p:pic>
    </p:spTree>
    <p:extLst>
      <p:ext uri="{BB962C8B-B14F-4D97-AF65-F5344CB8AC3E}">
        <p14:creationId xmlns:p14="http://schemas.microsoft.com/office/powerpoint/2010/main" val="2487616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A7C99-A81D-9619-BBF7-DA181F272F0D}"/>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067C48F6-CFC2-5E14-C753-66A4A70CE790}"/>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4F4EF311-E729-35E6-4E3E-BCF8258F2DEC}"/>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D2FD6D84-3F68-5265-A955-51F332613A93}"/>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073AB86B-9411-EB29-2BC9-F9568313DD19}"/>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9F0B1F27-AC1F-A62C-791F-668303184D74}"/>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9B05FFE8-400B-5B05-1AB5-73A4E6CC7A1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AFB9AC78-DCFB-75D4-CCB8-B17433E9C84D}"/>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63D0B8AA-FC3B-EC08-FEC8-406476BD0796}"/>
              </a:ext>
            </a:extLst>
          </p:cNvPr>
          <p:cNvSpPr txBox="1"/>
          <p:nvPr/>
        </p:nvSpPr>
        <p:spPr>
          <a:xfrm>
            <a:off x="4856813" y="2112165"/>
            <a:ext cx="3702893" cy="3950890"/>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Seminar </a:t>
            </a:r>
          </a:p>
          <a:p>
            <a:pPr algn="ctr"/>
            <a:r>
              <a:rPr lang="en-GB" sz="2800" b="1" dirty="0">
                <a:solidFill>
                  <a:schemeClr val="accent1"/>
                </a:solidFill>
                <a:latin typeface="Times New Roman" panose="02020603050405020304" pitchFamily="18" charset="0"/>
                <a:ea typeface="Calibri" panose="020F0502020204030204" pitchFamily="34" charset="0"/>
              </a:rPr>
              <a:t>SUSTAINABLE DEVELOPMENT AND ENTREPRENEURSHIP IN MARITIME SERVICES</a:t>
            </a:r>
          </a:p>
          <a:p>
            <a:pPr algn="ctr">
              <a:lnSpc>
                <a:spcPct val="150000"/>
              </a:lnSpc>
              <a:spcAft>
                <a:spcPts val="1000"/>
              </a:spcAft>
            </a:pPr>
            <a:r>
              <a:rPr lang="en-US" sz="2000" b="1" dirty="0">
                <a:solidFill>
                  <a:srgbClr val="FF0000"/>
                </a:solidFill>
                <a:latin typeface="Times New Roman" panose="02020603050405020304" pitchFamily="18" charset="0"/>
                <a:cs typeface="Times New Roman" panose="02020603050405020304" pitchFamily="18" charset="0"/>
              </a:rPr>
              <a:t>1</a:t>
            </a:r>
            <a:r>
              <a:rPr lang="bg-BG" sz="2000" b="1" dirty="0">
                <a:solidFill>
                  <a:srgbClr val="FF0000"/>
                </a:solidFill>
                <a:latin typeface="Times New Roman" panose="02020603050405020304" pitchFamily="18" charset="0"/>
                <a:cs typeface="Times New Roman" panose="02020603050405020304" pitchFamily="18" charset="0"/>
              </a:rPr>
              <a:t>3 </a:t>
            </a:r>
            <a:r>
              <a:rPr lang="en-US" sz="2000" b="1" dirty="0">
                <a:solidFill>
                  <a:srgbClr val="FF0000"/>
                </a:solidFill>
                <a:latin typeface="Times New Roman" panose="02020603050405020304" pitchFamily="18" charset="0"/>
                <a:cs typeface="Times New Roman" panose="02020603050405020304" pitchFamily="18" charset="0"/>
              </a:rPr>
              <a:t>May 2025</a:t>
            </a:r>
            <a:endParaRPr lang="ro-RO" sz="20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E69D057-59A5-D339-6B67-882FB66027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32CD3BF2-F5E1-572E-472C-C817C9C04BDD}"/>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F437E9F9-2A22-0369-3830-F267F4B4F653}"/>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EAD7F6CD-BF58-5271-02B2-DAC8BB4B828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1E1FF33B-A338-5A64-2186-61EC3D29C348}"/>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8675EB50-5D32-751A-9561-1DF29CAD6F1B}"/>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38F9BD10-F5E5-5426-0C72-25CD4B1DBF4E}"/>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2BD5B9C3-AD4D-5DFC-B84A-0299C1E37134}"/>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pic>
        <p:nvPicPr>
          <p:cNvPr id="10" name="Картина 9">
            <a:extLst>
              <a:ext uri="{FF2B5EF4-FFF2-40B4-BE49-F238E27FC236}">
                <a16:creationId xmlns:a16="http://schemas.microsoft.com/office/drawing/2014/main" id="{877CDEE8-BC38-E3D3-4F7C-0874E65A16CD}"/>
              </a:ext>
            </a:extLst>
          </p:cNvPr>
          <p:cNvPicPr>
            <a:picLocks noChangeAspect="1"/>
          </p:cNvPicPr>
          <p:nvPr/>
        </p:nvPicPr>
        <p:blipFill>
          <a:blip r:embed="rId10"/>
          <a:stretch>
            <a:fillRect/>
          </a:stretch>
        </p:blipFill>
        <p:spPr>
          <a:xfrm>
            <a:off x="288235" y="1848678"/>
            <a:ext cx="4134678" cy="4134678"/>
          </a:xfrm>
          <a:prstGeom prst="rect">
            <a:avLst/>
          </a:prstGeom>
        </p:spPr>
      </p:pic>
    </p:spTree>
    <p:extLst>
      <p:ext uri="{BB962C8B-B14F-4D97-AF65-F5344CB8AC3E}">
        <p14:creationId xmlns:p14="http://schemas.microsoft.com/office/powerpoint/2010/main" val="223608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AD28C-8B3E-1BB9-08B2-FEEEF5106DE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DE76705-D3AB-F9D5-D5D1-81AC20F181F5}"/>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592A8119-3357-7DC5-CC3C-838A83225DD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FD32C46-B5AE-E321-0FF3-A16076DEE6D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AF32175-EEBD-A5A6-7CE7-1AE5C7CE5C2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793B7CD-6608-5DD0-A82F-104320826796}"/>
              </a:ext>
            </a:extLst>
          </p:cNvPr>
          <p:cNvSpPr txBox="1"/>
          <p:nvPr/>
        </p:nvSpPr>
        <p:spPr>
          <a:xfrm>
            <a:off x="4225856" y="2123750"/>
            <a:ext cx="4453538" cy="372409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Objective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objective of this study is to investigate the mechanisms through which resourcefulness, entrepreneurial thinking and resilience attitudes are formed and developed in logistics professionals. The study focuses on the ability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recognise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exploit new opportunities, willingness to experiment, learning from mistakes, adaptation to changing environments, and the importance of teamwork and professional networks.</a:t>
            </a:r>
          </a:p>
        </p:txBody>
      </p:sp>
      <p:sp>
        <p:nvSpPr>
          <p:cNvPr id="3" name="Rectangle 2">
            <a:extLst>
              <a:ext uri="{FF2B5EF4-FFF2-40B4-BE49-F238E27FC236}">
                <a16:creationId xmlns:a16="http://schemas.microsoft.com/office/drawing/2014/main" id="{BB105DDD-496D-FC1B-49A1-7223AAECBF4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FC20CD2-DB76-DE85-E11B-501D4795A8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CB7ACE0-AF1C-0ABA-6E51-44120FF262A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7D836DF-B542-B921-0632-C27616C884A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536463F-6452-FEAA-77F9-9AFF2DF66A6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394AD12-E486-3BD2-BC98-3F24CB61FA0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A0CD74E-B43F-855E-77E5-4B98E5890E4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41A3F8B-3408-5280-AD7C-BA8A99AAF354}"/>
              </a:ext>
            </a:extLst>
          </p:cNvPr>
          <p:cNvPicPr>
            <a:picLocks noChangeAspect="1"/>
          </p:cNvPicPr>
          <p:nvPr/>
        </p:nvPicPr>
        <p:blipFill>
          <a:blip r:embed="rId11"/>
          <a:stretch>
            <a:fillRect/>
          </a:stretch>
        </p:blipFill>
        <p:spPr>
          <a:xfrm>
            <a:off x="0" y="1585686"/>
            <a:ext cx="4176485" cy="4176485"/>
          </a:xfrm>
          <a:prstGeom prst="rect">
            <a:avLst/>
          </a:prstGeom>
        </p:spPr>
      </p:pic>
      <p:sp>
        <p:nvSpPr>
          <p:cNvPr id="11" name="Title 1">
            <a:extLst>
              <a:ext uri="{FF2B5EF4-FFF2-40B4-BE49-F238E27FC236}">
                <a16:creationId xmlns:a16="http://schemas.microsoft.com/office/drawing/2014/main" id="{16F68F17-50B8-1744-52F4-A2900E206CAE}"/>
              </a:ext>
            </a:extLst>
          </p:cNvPr>
          <p:cNvSpPr>
            <a:spLocks noGrp="1"/>
          </p:cNvSpPr>
          <p:nvPr>
            <p:ph type="title"/>
          </p:nvPr>
        </p:nvSpPr>
        <p:spPr>
          <a:xfrm>
            <a:off x="407479" y="832758"/>
            <a:ext cx="7886700" cy="832616"/>
          </a:xfrm>
        </p:spPr>
        <p:txBody>
          <a:bodyPr>
            <a:noAutofit/>
          </a:bodyPr>
          <a:lstStyle/>
          <a:p>
            <a:pPr algn="ctr"/>
            <a:r>
              <a:rPr kumimoji="0" lang="en-GB" sz="2000" b="1" i="0" u="none" strike="noStrike" kern="1200" cap="none" spc="0" normalizeH="0" baseline="0" noProof="0" dirty="0">
                <a:ln>
                  <a:noFill/>
                </a:ln>
                <a:solidFill>
                  <a:srgbClr val="0000CC"/>
                </a:solidFill>
                <a:effectLst/>
                <a:uLnTx/>
                <a:uFillTx/>
                <a:latin typeface="Calibri" panose="020F0502020204030204"/>
                <a:ea typeface="+mj-ea"/>
                <a:cs typeface="+mj-cs"/>
              </a:rPr>
              <a:t>Abstract </a:t>
            </a: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IV. </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The maritime sector - challenges and opportunities for entrepreneurs </a:t>
            </a:r>
            <a:endParaRPr lang="en-GB"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6934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49234-6D30-1947-563A-8D8B0F1C700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351E09A-030B-2929-B4D0-1DF46ED8081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9A417F1-2864-AE6E-BC49-C1C6DD9ECA27}"/>
              </a:ext>
            </a:extLst>
          </p:cNvPr>
          <p:cNvSpPr>
            <a:spLocks noGrp="1"/>
          </p:cNvSpPr>
          <p:nvPr>
            <p:ph type="title"/>
          </p:nvPr>
        </p:nvSpPr>
        <p:spPr>
          <a:xfrm>
            <a:off x="431627" y="1136449"/>
            <a:ext cx="7886700" cy="571213"/>
          </a:xfrm>
        </p:spPr>
        <p:txBody>
          <a:bodyPr>
            <a:noAutofit/>
          </a:bodyPr>
          <a:lstStyle/>
          <a:p>
            <a:pPr algn="ctr"/>
            <a:r>
              <a:rPr kumimoji="0" lang="en-GB" sz="2000" b="1" i="0" u="none" strike="noStrike" kern="1200" cap="none" spc="0" normalizeH="0" baseline="0" noProof="0" dirty="0">
                <a:ln>
                  <a:noFill/>
                </a:ln>
                <a:solidFill>
                  <a:srgbClr val="0000CC"/>
                </a:solidFill>
                <a:effectLst/>
                <a:uLnTx/>
                <a:uFillTx/>
                <a:latin typeface="Calibri" panose="020F0502020204030204"/>
                <a:ea typeface="+mj-ea"/>
                <a:cs typeface="+mj-cs"/>
              </a:rPr>
              <a:t>Abstract </a:t>
            </a: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IV. </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The maritime sector - challenges and opportunities for entrepreneurs </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6682FF4-C057-9B94-DA2B-77EC0C5AB4A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91683BD-D471-CF9D-0225-9F0ACF489F0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B8E02B7-0D2E-4A71-6DFC-5CF3554968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FF16CF8-5F01-DEAF-C74F-467441B4F6F0}"/>
              </a:ext>
            </a:extLst>
          </p:cNvPr>
          <p:cNvSpPr txBox="1"/>
          <p:nvPr/>
        </p:nvSpPr>
        <p:spPr>
          <a:xfrm>
            <a:off x="4225856" y="2123750"/>
            <a:ext cx="4453538" cy="344709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Methodology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study is based on a combined approach of interviews and observations in logistics companies, where decision-making processes and management responses in non-standard situations are observed. Examples of training programmes that encourage active participation and employee initiative are also included. Information on collaborative practices and internal and external networking to support and share experiences is also collected.</a:t>
            </a: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6748B4E-1C88-1BA3-FB7A-79E81A286D2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11092FF-A31F-BFD3-93B7-02D255260A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9AA5A78-60FF-1413-0DF2-02B4F3BCADA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658D70-1AAE-0ABB-7812-362B4A22AB5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5077C38-A58C-0CE2-1750-59EE8F9FFED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2DC102E-635E-2810-6F2C-46A567D8255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79BF9EA-0C1D-C67D-B877-BD79A9C39EC9}"/>
              </a:ext>
            </a:extLst>
          </p:cNvPr>
          <p:cNvPicPr>
            <a:picLocks noChangeAspect="1"/>
          </p:cNvPicPr>
          <p:nvPr/>
        </p:nvPicPr>
        <p:blipFill>
          <a:blip r:embed="rId10"/>
          <a:stretch>
            <a:fillRect/>
          </a:stretch>
        </p:blipFill>
        <p:spPr>
          <a:xfrm>
            <a:off x="7704595" y="0"/>
            <a:ext cx="1227464" cy="1224789"/>
          </a:xfrm>
          <a:prstGeom prst="rect">
            <a:avLst/>
          </a:prstGeom>
        </p:spPr>
      </p:pic>
      <p:sp>
        <p:nvSpPr>
          <p:cNvPr id="5" name="AutoShape 2" descr="HDR photograph: Future for the Maritime Sector A chef in a white coat arranges&#10;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F175CB60-D031-501C-7EE7-049629D192F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bg-BG"/>
          </a:p>
        </p:txBody>
      </p:sp>
      <p:pic>
        <p:nvPicPr>
          <p:cNvPr id="6" name="Картина 5">
            <a:extLst>
              <a:ext uri="{FF2B5EF4-FFF2-40B4-BE49-F238E27FC236}">
                <a16:creationId xmlns:a16="http://schemas.microsoft.com/office/drawing/2014/main" id="{7CD83F22-BD7F-4606-2441-F006B57E212F}"/>
              </a:ext>
            </a:extLst>
          </p:cNvPr>
          <p:cNvPicPr>
            <a:picLocks noChangeAspect="1"/>
          </p:cNvPicPr>
          <p:nvPr/>
        </p:nvPicPr>
        <p:blipFill>
          <a:blip r:embed="rId11"/>
          <a:stretch>
            <a:fillRect/>
          </a:stretch>
        </p:blipFill>
        <p:spPr>
          <a:xfrm>
            <a:off x="0" y="1730828"/>
            <a:ext cx="4089400" cy="4089400"/>
          </a:xfrm>
          <a:prstGeom prst="rect">
            <a:avLst/>
          </a:prstGeom>
        </p:spPr>
      </p:pic>
    </p:spTree>
    <p:extLst>
      <p:ext uri="{BB962C8B-B14F-4D97-AF65-F5344CB8AC3E}">
        <p14:creationId xmlns:p14="http://schemas.microsoft.com/office/powerpoint/2010/main" val="343998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27E51-FF3B-DEB0-8D1C-538FCA51184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F74AECD-A882-7084-020F-94C5EEFBDCF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FAC88ED-758D-A099-D449-738EA2A44A36}"/>
              </a:ext>
            </a:extLst>
          </p:cNvPr>
          <p:cNvSpPr>
            <a:spLocks noGrp="1"/>
          </p:cNvSpPr>
          <p:nvPr>
            <p:ph type="title"/>
          </p:nvPr>
        </p:nvSpPr>
        <p:spPr>
          <a:xfrm>
            <a:off x="521779" y="1224789"/>
            <a:ext cx="7886700" cy="571213"/>
          </a:xfrm>
        </p:spPr>
        <p:txBody>
          <a:bodyPr>
            <a:noAutofit/>
          </a:bodyPr>
          <a:lstStyle/>
          <a:p>
            <a:pPr algn="ctr"/>
            <a:r>
              <a:rPr kumimoji="0" lang="en-GB" sz="2000" b="1" i="0" u="none" strike="noStrike" kern="1200" cap="none" spc="0" normalizeH="0" baseline="0" noProof="0" dirty="0">
                <a:ln>
                  <a:noFill/>
                </a:ln>
                <a:solidFill>
                  <a:srgbClr val="0000CC"/>
                </a:solidFill>
                <a:effectLst/>
                <a:uLnTx/>
                <a:uFillTx/>
                <a:latin typeface="Calibri" panose="020F0502020204030204"/>
                <a:ea typeface="+mj-ea"/>
                <a:cs typeface="+mj-cs"/>
              </a:rPr>
              <a:t>Abstract </a:t>
            </a: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IV. </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The maritime sector - challenges and opportunities for entrepreneurs </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F8B4582-9B51-D3FC-B105-2A325151DEF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5A7883B-37D5-FAC0-9A3A-889C8CF3BD8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3C7DDCC-52B4-44A3-FBEC-2337C4B1AB9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6BF028A-1C42-9A9C-8209-8411D3DA805A}"/>
              </a:ext>
            </a:extLst>
          </p:cNvPr>
          <p:cNvSpPr txBox="1"/>
          <p:nvPr/>
        </p:nvSpPr>
        <p:spPr>
          <a:xfrm>
            <a:off x="4455886" y="1838938"/>
            <a:ext cx="4538212" cy="400109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Results</a:t>
            </a:r>
            <a:endParaRPr kumimoji="0" lang="bg-BG" sz="2000" b="1"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Properly The findings indicate that employees who possess the capacity to formulate and execute ideas and who demonstrate a willingness to accept failure are more adept at formulating alternative solutions and adapting more swiftly in critical situations. The ability to change direction without losing focus on the end goal is linked to building trust in the team. Furthermore, the analysis indicates that well-established networks of colleagues and external partners facilitate the exchange of ideas to address challenges.</a:t>
            </a:r>
          </a:p>
        </p:txBody>
      </p:sp>
      <p:sp>
        <p:nvSpPr>
          <p:cNvPr id="3" name="Rectangle 2">
            <a:extLst>
              <a:ext uri="{FF2B5EF4-FFF2-40B4-BE49-F238E27FC236}">
                <a16:creationId xmlns:a16="http://schemas.microsoft.com/office/drawing/2014/main" id="{DF4B347C-7C07-30DF-B9BB-1BC93676D1D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8E54E82-F210-4479-52BC-8A47414A98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41C57E9-A413-C0D8-9648-4E12710997E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0F0FC2F-2AAA-A616-ACFE-676133BDD6E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8E3B210-1743-0C9D-F504-DEDC81A6F52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4040111-43E6-8434-456E-4BBDE7DF1B6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54303A3-78BA-156D-D498-8AF726C4E6D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15AC5F8-A307-9DAC-E2AF-05FDD5516D5E}"/>
              </a:ext>
            </a:extLst>
          </p:cNvPr>
          <p:cNvPicPr>
            <a:picLocks noChangeAspect="1"/>
          </p:cNvPicPr>
          <p:nvPr/>
        </p:nvPicPr>
        <p:blipFill>
          <a:blip r:embed="rId11"/>
          <a:stretch>
            <a:fillRect/>
          </a:stretch>
        </p:blipFill>
        <p:spPr>
          <a:xfrm>
            <a:off x="0" y="1672771"/>
            <a:ext cx="4212771" cy="4212771"/>
          </a:xfrm>
          <a:prstGeom prst="rect">
            <a:avLst/>
          </a:prstGeom>
        </p:spPr>
      </p:pic>
    </p:spTree>
    <p:extLst>
      <p:ext uri="{BB962C8B-B14F-4D97-AF65-F5344CB8AC3E}">
        <p14:creationId xmlns:p14="http://schemas.microsoft.com/office/powerpoint/2010/main" val="392849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B1B8B-0780-0336-4D07-BF635D4369B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31EC5FE-593E-8466-C947-5291A966657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E406996-56A8-0047-E940-B1182D92ABAA}"/>
              </a:ext>
            </a:extLst>
          </p:cNvPr>
          <p:cNvSpPr>
            <a:spLocks noGrp="1"/>
          </p:cNvSpPr>
          <p:nvPr>
            <p:ph type="title"/>
          </p:nvPr>
        </p:nvSpPr>
        <p:spPr>
          <a:xfrm>
            <a:off x="431627" y="1387735"/>
            <a:ext cx="7886700" cy="571213"/>
          </a:xfrm>
        </p:spPr>
        <p:txBody>
          <a:bodyPr>
            <a:noAutofit/>
          </a:bodyPr>
          <a:lstStyle/>
          <a:p>
            <a:pPr algn="ctr"/>
            <a:r>
              <a:rPr kumimoji="0" lang="en-GB" sz="2000" b="1" i="0" u="none" strike="noStrike" kern="1200" cap="none" spc="0" normalizeH="0" baseline="0" noProof="0" dirty="0">
                <a:ln>
                  <a:noFill/>
                </a:ln>
                <a:solidFill>
                  <a:srgbClr val="0000CC"/>
                </a:solidFill>
                <a:effectLst/>
                <a:uLnTx/>
                <a:uFillTx/>
                <a:latin typeface="Calibri" panose="020F0502020204030204"/>
                <a:ea typeface="+mj-ea"/>
                <a:cs typeface="+mj-cs"/>
              </a:rPr>
              <a:t>Abstract </a:t>
            </a: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IV. </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The maritime sector - challenges and opportunities for entrepreneurs </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C671007-BE48-EDB1-1996-D177EE387CB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78BE544-3C12-906C-9091-81871381027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2009604-E1CF-CB5D-1B1E-E45B921C38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FFE95A4-AA0B-8ED2-9237-96EEA2161FD9}"/>
              </a:ext>
            </a:extLst>
          </p:cNvPr>
          <p:cNvSpPr txBox="1"/>
          <p:nvPr/>
        </p:nvSpPr>
        <p:spPr>
          <a:xfrm>
            <a:off x="4377127" y="1943868"/>
            <a:ext cx="4467068" cy="400109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Conclusion</a:t>
            </a:r>
            <a:endParaRPr kumimoji="0" lang="bg-BG" sz="2000" b="1"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development of resourcefulness and initiative is not solely dependent on individual effort but also on 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culture that embraces mistakes as integral components of the learning process. The ability to demonstrate resilience in the logistics sector is contingent upon a willingness to adapt, effective colleague support, and the capacity to leverage failures to address challenges. This enables implementing an approach to management based on flexibility, proactivity, and long-term sustainability.</a:t>
            </a:r>
          </a:p>
        </p:txBody>
      </p:sp>
      <p:sp>
        <p:nvSpPr>
          <p:cNvPr id="3" name="Rectangle 2">
            <a:extLst>
              <a:ext uri="{FF2B5EF4-FFF2-40B4-BE49-F238E27FC236}">
                <a16:creationId xmlns:a16="http://schemas.microsoft.com/office/drawing/2014/main" id="{DA4FDBEB-C8B7-B0DC-4758-FCDFEE48A07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158B9A7-2744-3B23-BD04-C1DF681BD2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0E1EF57-464F-B06D-5315-22F35FF8746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07BDA6A-0935-27D0-A451-E81A0E6F474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EB292C9-AB6C-308A-A66D-19F688BB0F5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72DA40B-CE5A-F734-4F22-B8B4DB3489E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7729E74-895D-AED2-9F29-0091AAE197F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B7A11A3F-09CA-E0C7-BAAB-15AE2D07B464}"/>
              </a:ext>
            </a:extLst>
          </p:cNvPr>
          <p:cNvPicPr>
            <a:picLocks noChangeAspect="1"/>
          </p:cNvPicPr>
          <p:nvPr/>
        </p:nvPicPr>
        <p:blipFill>
          <a:blip r:embed="rId11"/>
          <a:stretch>
            <a:fillRect/>
          </a:stretch>
        </p:blipFill>
        <p:spPr>
          <a:xfrm>
            <a:off x="0" y="1803401"/>
            <a:ext cx="4118428" cy="4118428"/>
          </a:xfrm>
          <a:prstGeom prst="rect">
            <a:avLst/>
          </a:prstGeom>
        </p:spPr>
      </p:pic>
    </p:spTree>
    <p:extLst>
      <p:ext uri="{BB962C8B-B14F-4D97-AF65-F5344CB8AC3E}">
        <p14:creationId xmlns:p14="http://schemas.microsoft.com/office/powerpoint/2010/main" val="1462965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CABF-84C8-598D-00AD-AD7066451D6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8C9F7C2-7E2E-6213-189E-2502B6FE89E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6C11F3E-A661-CBB0-BEE9-01C54BD0C172}"/>
              </a:ext>
            </a:extLst>
          </p:cNvPr>
          <p:cNvSpPr>
            <a:spLocks noGrp="1"/>
          </p:cNvSpPr>
          <p:nvPr>
            <p:ph type="title"/>
          </p:nvPr>
        </p:nvSpPr>
        <p:spPr>
          <a:xfrm>
            <a:off x="0" y="818243"/>
            <a:ext cx="7886700" cy="938405"/>
          </a:xfrm>
        </p:spPr>
        <p:txBody>
          <a:bodyPr>
            <a:noAutofit/>
          </a:bodyPr>
          <a:lstStyle/>
          <a:p>
            <a:pPr algn="ct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V.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Sustainability in entrepreneurship - challenges and real solutions in the maritime sector</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44C36D9-0DA6-8E51-0C54-BC1836BCB05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80475BA-FCC3-6792-BEFE-29140054048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D5BE527-C5D4-BE53-8EF1-876248C377D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CC33229-586B-962E-E86F-D1F20EA0AD1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A234463-5D21-2721-AB97-45EA69F0E1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6AF06F8-8E49-93E3-E251-714BC6B2640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DCDFD1A-102D-544B-76A4-F6530F32A62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7E9F00F-127A-9EC5-776F-FAC8D16560E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DD23B5D-5247-291E-4598-A022E457702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8FF39FE-3EDA-7AD6-C827-FFF4C8794BCF}"/>
              </a:ext>
            </a:extLst>
          </p:cNvPr>
          <p:cNvPicPr>
            <a:picLocks noChangeAspect="1"/>
          </p:cNvPicPr>
          <p:nvPr/>
        </p:nvPicPr>
        <p:blipFill>
          <a:blip r:embed="rId10"/>
          <a:stretch>
            <a:fillRect/>
          </a:stretch>
        </p:blipFill>
        <p:spPr>
          <a:xfrm>
            <a:off x="7704595" y="0"/>
            <a:ext cx="1227464" cy="1224789"/>
          </a:xfrm>
          <a:prstGeom prst="rect">
            <a:avLst/>
          </a:prstGeom>
        </p:spPr>
      </p:pic>
      <p:pic>
        <p:nvPicPr>
          <p:cNvPr id="8194" name="Picture 2" descr="Group of people holding small seedlings in their hands. the hands are cupped together and the seedlings are small and green. the background is blurred, but it appears to be an indoor space with a window on the left side. the people in the image are of different ages and genders, and they are all wearing casual clothes. the image conveys a sense of unity and togetherness.">
            <a:extLst>
              <a:ext uri="{FF2B5EF4-FFF2-40B4-BE49-F238E27FC236}">
                <a16:creationId xmlns:a16="http://schemas.microsoft.com/office/drawing/2014/main" id="{BC730DBB-9C7E-A11C-72EB-F9FD32954A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93889"/>
            <a:ext cx="9144000" cy="45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486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61CAD-8261-96BD-E9B0-D33AF54165E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6FC1C0E-836B-83B8-975F-DCEB8C4D153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831B158-E199-0A2D-661A-D6D10BD7606F}"/>
              </a:ext>
            </a:extLst>
          </p:cNvPr>
          <p:cNvSpPr>
            <a:spLocks noGrp="1"/>
          </p:cNvSpPr>
          <p:nvPr>
            <p:ph type="title"/>
          </p:nvPr>
        </p:nvSpPr>
        <p:spPr>
          <a:xfrm>
            <a:off x="431627" y="929391"/>
            <a:ext cx="7886700" cy="778272"/>
          </a:xfrm>
        </p:spPr>
        <p:txBody>
          <a:bodyPr>
            <a:noAutofit/>
          </a:bodyPr>
          <a:lstStyle/>
          <a:p>
            <a:pPr algn="ct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V.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Sustainability in entrepreneurship - challenges and real solutions in the maritime sector</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20617D2-7225-27FB-3866-A467F1A7E0B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4EDE1E6-D2AD-E77B-D353-98B4160BF09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DB3FE25-B3B7-B1C8-6DA4-B3128493306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3DBB19A-A55C-7B50-AEB7-A213892BA396}"/>
              </a:ext>
            </a:extLst>
          </p:cNvPr>
          <p:cNvSpPr txBox="1"/>
          <p:nvPr/>
        </p:nvSpPr>
        <p:spPr>
          <a:xfrm>
            <a:off x="4389967" y="1635741"/>
            <a:ext cx="4634112" cy="32778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Background</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issue of sustainability is becoming a more and more important part of business strategies, especially in areas that directly impact the environment, like the maritime sector. International regulations, public pressure and changing economic conditions are pushing for a change in mindset, moving away from short-term profit and towards long-term responsibility. However, even though it is clear that we need to be more sustainable, it is still tricky to put this into practice.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2FA0839-6A70-684E-E8A6-A387C9E2B14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C226374-4B09-819B-C315-F4B23E4312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3B752C4-D557-5A31-81C8-06F9057217C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B888E2A-6AFF-E326-A4B9-9072B06DD68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3C40EAE-2933-FAAF-F27A-363696EE609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C42CC04-3C4C-D57A-AEB6-CF8D74F5B28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86F4295-C265-E655-1568-8A4401207B4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6EE9C669-F186-D1D8-DEB5-457365A0058A}"/>
              </a:ext>
            </a:extLst>
          </p:cNvPr>
          <p:cNvPicPr>
            <a:picLocks noChangeAspect="1"/>
          </p:cNvPicPr>
          <p:nvPr/>
        </p:nvPicPr>
        <p:blipFill>
          <a:blip r:embed="rId11"/>
          <a:stretch>
            <a:fillRect/>
          </a:stretch>
        </p:blipFill>
        <p:spPr>
          <a:xfrm>
            <a:off x="0" y="1660161"/>
            <a:ext cx="4328410" cy="4328410"/>
          </a:xfrm>
          <a:prstGeom prst="rect">
            <a:avLst/>
          </a:prstGeom>
        </p:spPr>
      </p:pic>
    </p:spTree>
    <p:extLst>
      <p:ext uri="{BB962C8B-B14F-4D97-AF65-F5344CB8AC3E}">
        <p14:creationId xmlns:p14="http://schemas.microsoft.com/office/powerpoint/2010/main" val="1426927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C3728-E90E-6186-2AFD-5EFF64E532D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10BA949-05D0-0AEA-80BF-C2875C4F464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9B7C484-8FB1-660D-9D92-506A02ACE9F1}"/>
              </a:ext>
            </a:extLst>
          </p:cNvPr>
          <p:cNvSpPr>
            <a:spLocks noGrp="1"/>
          </p:cNvSpPr>
          <p:nvPr>
            <p:ph type="title"/>
          </p:nvPr>
        </p:nvSpPr>
        <p:spPr>
          <a:xfrm>
            <a:off x="431627" y="1136449"/>
            <a:ext cx="7886700" cy="571213"/>
          </a:xfrm>
        </p:spPr>
        <p:txBody>
          <a:bodyPr>
            <a:noAutofit/>
          </a:bodyPr>
          <a:lstStyle/>
          <a:p>
            <a:pPr algn="ct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V.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Sustainability in entrepreneurship - challenges and real solutions in the maritime sector</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BD7F5EF-8F0A-BADD-C317-E23ED2731BE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C11AA72-3D1C-490A-227E-8F7BBFE39D8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478D50B-C80F-B66A-7426-0ACF3861650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F30E1FE-8E3B-B8B5-C18E-A76E3809B788}"/>
              </a:ext>
            </a:extLst>
          </p:cNvPr>
          <p:cNvSpPr txBox="1"/>
          <p:nvPr/>
        </p:nvSpPr>
        <p:spPr>
          <a:xfrm>
            <a:off x="4542020" y="2123750"/>
            <a:ext cx="4137374" cy="344709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Objective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objective of this study is twofold: firstly,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analyse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main difficulties entrepreneurs face when implementing sustainable solutions, and secondly, to present working examples from the maritime sector. The study aims to outline the strategies that lead to actual results and to provide guidance on how sustainability can become a competitive advantage.</a:t>
            </a:r>
          </a:p>
        </p:txBody>
      </p:sp>
      <p:sp>
        <p:nvSpPr>
          <p:cNvPr id="3" name="Rectangle 2">
            <a:extLst>
              <a:ext uri="{FF2B5EF4-FFF2-40B4-BE49-F238E27FC236}">
                <a16:creationId xmlns:a16="http://schemas.microsoft.com/office/drawing/2014/main" id="{CC3580FE-E8F6-9D25-D2AF-6DBA9EAA83C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9920B25-CC6A-A050-0CF9-BBEC3637BB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CB9F098-3A4F-72D2-203F-5C8CE4B8CA9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E0B9892-BEF1-63DF-E2B2-7AD8012ED27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D973BAD-0EC9-F2B4-AD34-FA12A056BAE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AD80AFB-8236-3E93-3161-D3203946A8F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4D0C6A3-A783-4CA7-E1B4-2DC633C4F19D}"/>
              </a:ext>
            </a:extLst>
          </p:cNvPr>
          <p:cNvPicPr>
            <a:picLocks noChangeAspect="1"/>
          </p:cNvPicPr>
          <p:nvPr/>
        </p:nvPicPr>
        <p:blipFill>
          <a:blip r:embed="rId10"/>
          <a:stretch>
            <a:fillRect/>
          </a:stretch>
        </p:blipFill>
        <p:spPr>
          <a:xfrm>
            <a:off x="7704595" y="0"/>
            <a:ext cx="1227464" cy="1224789"/>
          </a:xfrm>
          <a:prstGeom prst="rect">
            <a:avLst/>
          </a:prstGeom>
        </p:spPr>
      </p:pic>
      <p:pic>
        <p:nvPicPr>
          <p:cNvPr id="12292" name="Picture 4" descr="Group of people holding small seedlings in their hands. the hands are cupped together and the seedlings are small and green. the background is blurred, but it appears to be an indoor space with a window on the left side. the people in the image are of different ages and genders, and they are all wearing casual clothes. the image conveys a sense of unity and togetherness.">
            <a:extLst>
              <a:ext uri="{FF2B5EF4-FFF2-40B4-BE49-F238E27FC236}">
                <a16:creationId xmlns:a16="http://schemas.microsoft.com/office/drawing/2014/main" id="{FE091B1D-D141-1B56-3920-B7E7E99394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68840"/>
            <a:ext cx="4279691" cy="427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756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12EE9-1116-89AA-E395-21B8F10C7F1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E8FA162-BB9D-F697-FE43-DA81FCB4154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0715BCE-8F08-1087-8451-BCF066E165DC}"/>
              </a:ext>
            </a:extLst>
          </p:cNvPr>
          <p:cNvSpPr>
            <a:spLocks noGrp="1"/>
          </p:cNvSpPr>
          <p:nvPr>
            <p:ph type="title"/>
          </p:nvPr>
        </p:nvSpPr>
        <p:spPr>
          <a:xfrm>
            <a:off x="431627" y="1136449"/>
            <a:ext cx="7886700" cy="571213"/>
          </a:xfrm>
        </p:spPr>
        <p:txBody>
          <a:bodyPr>
            <a:noAutofit/>
          </a:bodyPr>
          <a:lstStyle/>
          <a:p>
            <a:pPr algn="ct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V.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Sustainability in entrepreneurship - challenges and real solutions in the maritime sector</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6182B43-CD47-5657-EE1A-2138FBE475E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6758F99-9A47-DF18-C605-68564E9428B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4AB7848-1061-CEAF-71A2-1EB8630A21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B25B8AA-B8EA-B560-3215-3E152E856FFD}"/>
              </a:ext>
            </a:extLst>
          </p:cNvPr>
          <p:cNvSpPr txBox="1"/>
          <p:nvPr/>
        </p:nvSpPr>
        <p:spPr>
          <a:xfrm>
            <a:off x="4225856" y="2123750"/>
            <a:ext cx="4453538" cy="372409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Methodology </a:t>
            </a:r>
          </a:p>
          <a:p>
            <a:pPr algn="just">
              <a:defRPr/>
            </a:pPr>
            <a:r>
              <a:rPr lang="en-US" dirty="0">
                <a:solidFill>
                  <a:prstClr val="black"/>
                </a:solidFill>
                <a:latin typeface="Calibri" panose="020F0502020204030204"/>
              </a:rPr>
              <a:t>The study employed an empirical approach, conducting a survey of best practices in companies operating within the maritime transport, shipbuilding, port services and maritime logistics sectors. Many interviews were conducted with entrepreneurs and experts who shared real solutions, difficulties and best practices related to sustainability. In addition, relevant documents pertaining to corporate environmental and social responsibility strategies and reports have been analysed.</a:t>
            </a:r>
          </a:p>
        </p:txBody>
      </p:sp>
      <p:sp>
        <p:nvSpPr>
          <p:cNvPr id="3" name="Rectangle 2">
            <a:extLst>
              <a:ext uri="{FF2B5EF4-FFF2-40B4-BE49-F238E27FC236}">
                <a16:creationId xmlns:a16="http://schemas.microsoft.com/office/drawing/2014/main" id="{180D625E-45C7-07E0-2ACC-B98BAE72FDB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CA42876-7E9F-A02B-CD92-61BCEFE5D2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F747D74-298D-8303-AB59-4A2D42F4264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7E02645-5DA7-0625-934C-08EBDAF6CA9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F3A0AA6-BDB6-CB99-E365-0B2DE4A909E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6C0C5A6-CEE8-82E5-5280-06E14AEEC6B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C0F8F8C-4982-82AC-A05F-233221256E3C}"/>
              </a:ext>
            </a:extLst>
          </p:cNvPr>
          <p:cNvPicPr>
            <a:picLocks noChangeAspect="1"/>
          </p:cNvPicPr>
          <p:nvPr/>
        </p:nvPicPr>
        <p:blipFill>
          <a:blip r:embed="rId10"/>
          <a:stretch>
            <a:fillRect/>
          </a:stretch>
        </p:blipFill>
        <p:spPr>
          <a:xfrm>
            <a:off x="7704595" y="0"/>
            <a:ext cx="1227464" cy="1224789"/>
          </a:xfrm>
          <a:prstGeom prst="rect">
            <a:avLst/>
          </a:prstGeom>
        </p:spPr>
      </p:pic>
      <p:sp>
        <p:nvSpPr>
          <p:cNvPr id="5" name="AutoShape 2" descr="HDR photograph: Future for the Maritime Sector A chef in a white coat arranges&#10;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C408DE08-6CF5-FB58-EC9A-2448BB90689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70" name="Picture 2" descr="Group of people holding small seedlings in their hands. the hands are cupped together and the seedlings are small and green. the background is blurred, but it appears to be an indoor space with a window on the left side. the people in the image are of different ages and genders, and they are all wearing casual clothes. the image conveys a sense of unity and togetherness.">
            <a:extLst>
              <a:ext uri="{FF2B5EF4-FFF2-40B4-BE49-F238E27FC236}">
                <a16:creationId xmlns:a16="http://schemas.microsoft.com/office/drawing/2014/main" id="{463E0D05-6C93-EFF4-1A53-E675D2CADE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38859"/>
            <a:ext cx="4249711" cy="4249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169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E1956-B9FF-2018-9A43-771517D34F6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79375E2-6CE5-1655-9591-4C53AAA4B54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020FD50-824B-A888-1702-F60CE6790A8B}"/>
              </a:ext>
            </a:extLst>
          </p:cNvPr>
          <p:cNvSpPr>
            <a:spLocks noGrp="1"/>
          </p:cNvSpPr>
          <p:nvPr>
            <p:ph type="title"/>
          </p:nvPr>
        </p:nvSpPr>
        <p:spPr>
          <a:xfrm>
            <a:off x="521779" y="1224789"/>
            <a:ext cx="7886700" cy="571213"/>
          </a:xfrm>
        </p:spPr>
        <p:txBody>
          <a:bodyPr>
            <a:noAutofit/>
          </a:bodyPr>
          <a:lstStyle/>
          <a:p>
            <a:pPr algn="ct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V.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Sustainability in entrepreneurship - challenges and real solutions in the maritime sector</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61397AB-0008-9B3E-6EC1-3D7A1777486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14837DE-D370-28BE-7C03-B588D9FD015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EBE1D77-24BA-9147-3280-D1D0961A53A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B66E9E3-BFDB-4371-8C2D-5128171F0728}"/>
              </a:ext>
            </a:extLst>
          </p:cNvPr>
          <p:cNvSpPr txBox="1"/>
          <p:nvPr/>
        </p:nvSpPr>
        <p:spPr>
          <a:xfrm>
            <a:off x="4455886" y="1674046"/>
            <a:ext cx="4538212" cy="455509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Results</a:t>
            </a:r>
            <a:endParaRPr kumimoji="0" lang="bg-BG" sz="2000" b="1"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study found that sustainable practices are more likely to be successfully implemented in organisations with a strategic vision, a clear management commitment, and a willingness to invest in innovation. It is worth noting that there are examples of successful implementation, including projects that have reduced the carbon footprint through alternative fuels,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optimised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routes using digital tools, and effective onboard waste management. The analysis identified challenges frequently encountered by small and medium-sized enterprises, which include resource constraints, administrative burdens, and protracted returns on investment.</a:t>
            </a:r>
          </a:p>
        </p:txBody>
      </p:sp>
      <p:sp>
        <p:nvSpPr>
          <p:cNvPr id="3" name="Rectangle 2">
            <a:extLst>
              <a:ext uri="{FF2B5EF4-FFF2-40B4-BE49-F238E27FC236}">
                <a16:creationId xmlns:a16="http://schemas.microsoft.com/office/drawing/2014/main" id="{7753F43B-0EA6-EF86-3241-F84E70EFBF6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19037D8-5DC7-23F8-A6FF-F786D4057A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6CE71D3-0575-3A4C-4ECC-108D6E25857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89E4957-D1E8-3404-4F9C-70761A5458F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C72154F-A4AC-CBBB-9178-F659DF57B0D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0C1C577-B384-4AC1-C5A9-4D775000212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D931052-39E9-73B0-4546-8D03FC9D44DA}"/>
              </a:ext>
            </a:extLst>
          </p:cNvPr>
          <p:cNvPicPr>
            <a:picLocks noChangeAspect="1"/>
          </p:cNvPicPr>
          <p:nvPr/>
        </p:nvPicPr>
        <p:blipFill>
          <a:blip r:embed="rId10"/>
          <a:stretch>
            <a:fillRect/>
          </a:stretch>
        </p:blipFill>
        <p:spPr>
          <a:xfrm>
            <a:off x="7704595" y="0"/>
            <a:ext cx="1227464" cy="1224789"/>
          </a:xfrm>
          <a:prstGeom prst="rect">
            <a:avLst/>
          </a:prstGeom>
        </p:spPr>
      </p:pic>
      <p:pic>
        <p:nvPicPr>
          <p:cNvPr id="13314" name="Picture 2" descr="Light bulb with a small tree inside it, standing on a bed of soil. the background is blurred, but it appears to be a green field with trees and greenery. around the light bulb, there are various icons representing different aspects of ecology, such as a house, a tree, a flower, and a leaf. the icons are connected by lines, creating a network-like effect. the overall theme of the image is eco-friendly and sustainable.">
            <a:extLst>
              <a:ext uri="{FF2B5EF4-FFF2-40B4-BE49-F238E27FC236}">
                <a16:creationId xmlns:a16="http://schemas.microsoft.com/office/drawing/2014/main" id="{8F358C94-09B1-2863-E29D-76911CD6AD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858779"/>
            <a:ext cx="4219731" cy="4219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865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7A5E-6B41-6FFB-DE8F-2CA1CE5705F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A2BF204-89E8-3555-5B87-AA4BA88AB99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5086F5F-74AA-E3D0-B30C-743709A0F3F0}"/>
              </a:ext>
            </a:extLst>
          </p:cNvPr>
          <p:cNvSpPr>
            <a:spLocks noGrp="1"/>
          </p:cNvSpPr>
          <p:nvPr>
            <p:ph type="title"/>
          </p:nvPr>
        </p:nvSpPr>
        <p:spPr>
          <a:xfrm>
            <a:off x="401646" y="1252823"/>
            <a:ext cx="7886700" cy="571213"/>
          </a:xfrm>
        </p:spPr>
        <p:txBody>
          <a:bodyPr>
            <a:noAutofit/>
          </a:bodyPr>
          <a:lstStyle/>
          <a:p>
            <a:pPr algn="ct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V.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Sustainability in entrepreneurship - challenges and real solutions in the maritime</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9A0B3A1-64AF-4297-015E-1392B4C7E3B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24AEDA5-6942-73F2-B4BD-8E2D0E8E71E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91330D0-2A65-99B3-4D95-B7F12D0AAC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91E67DF-8303-FBA4-6693-91CDD3F260D6}"/>
              </a:ext>
            </a:extLst>
          </p:cNvPr>
          <p:cNvSpPr txBox="1"/>
          <p:nvPr/>
        </p:nvSpPr>
        <p:spPr>
          <a:xfrm>
            <a:off x="4377127" y="1943868"/>
            <a:ext cx="4467068" cy="289310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Conclusion</a:t>
            </a:r>
            <a:endParaRPr kumimoji="0" lang="bg-BG" sz="2000" b="1"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seems that the successful integration of economic rationale and environmental responsibility could be pivotal in achieving sustainability in entrepreneurship. It seems that integrating sustainable practices into a comprehensive long-term strategy may have the potential to enhance reputation and foster a more resilient and adaptable business model.</a:t>
            </a:r>
          </a:p>
        </p:txBody>
      </p:sp>
      <p:sp>
        <p:nvSpPr>
          <p:cNvPr id="3" name="Rectangle 2">
            <a:extLst>
              <a:ext uri="{FF2B5EF4-FFF2-40B4-BE49-F238E27FC236}">
                <a16:creationId xmlns:a16="http://schemas.microsoft.com/office/drawing/2014/main" id="{39D95D5F-9310-7BE5-F360-C4BE2745C81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495A17B-9662-761F-9DB3-ABC946CBDC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D5237A0-D2E1-27DC-76D0-34A7B4ED9EA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E6170EB-BD15-1837-0B34-02419DA10BA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9323CB5-B9CA-D886-9084-A1589997B3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F449A56-AD0D-9A04-EFF7-5B79A9AC24A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68735DE-7413-D5E1-32FD-B7D1742B075A}"/>
              </a:ext>
            </a:extLst>
          </p:cNvPr>
          <p:cNvPicPr>
            <a:picLocks noChangeAspect="1"/>
          </p:cNvPicPr>
          <p:nvPr/>
        </p:nvPicPr>
        <p:blipFill>
          <a:blip r:embed="rId10"/>
          <a:stretch>
            <a:fillRect/>
          </a:stretch>
        </p:blipFill>
        <p:spPr>
          <a:xfrm>
            <a:off x="7704595" y="0"/>
            <a:ext cx="1227464" cy="1224789"/>
          </a:xfrm>
          <a:prstGeom prst="rect">
            <a:avLst/>
          </a:prstGeom>
        </p:spPr>
      </p:pic>
      <p:pic>
        <p:nvPicPr>
          <p:cNvPr id="4098" name="Picture 2" descr="Light bulb with a small tree inside it, standing on a bed of soil. the background is blurred, but it appears to be a green field with trees and greenery. around the light bulb, there are various icons representing different aspects of ecology, such as a house, a tree, a flower, and a leaf. the icons are connected by lines, creating a network-like effect. the overall theme of the image is eco-friendly and sustainable.">
            <a:extLst>
              <a:ext uri="{FF2B5EF4-FFF2-40B4-BE49-F238E27FC236}">
                <a16:creationId xmlns:a16="http://schemas.microsoft.com/office/drawing/2014/main" id="{9BF2EBE8-844C-9243-1F54-3C27815BFE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948721"/>
            <a:ext cx="4069828" cy="4069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297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4360730" y="1196027"/>
            <a:ext cx="4598608" cy="4956998"/>
          </a:xfrm>
          <a:prstGeom prst="rect">
            <a:avLst/>
          </a:prstGeom>
          <a:noFill/>
        </p:spPr>
        <p:txBody>
          <a:bodyPr wrap="square" rtlCol="0">
            <a:spAutoFit/>
          </a:bodyPr>
          <a:lstStyle/>
          <a:p>
            <a:pPr>
              <a:lnSpc>
                <a:spcPct val="150000"/>
              </a:lnSpc>
            </a:pPr>
            <a:endParaRPr lang="bg-BG" sz="1400" dirty="0"/>
          </a:p>
          <a:p>
            <a:pPr algn="ctr" defTabSz="914400">
              <a:lnSpc>
                <a:spcPct val="90000"/>
              </a:lnSpc>
              <a:spcBef>
                <a:spcPct val="0"/>
              </a:spcBef>
            </a:pPr>
            <a:r>
              <a:rPr lang="en-US" sz="3200" b="1" dirty="0">
                <a:solidFill>
                  <a:srgbClr val="2B229E"/>
                </a:solidFill>
                <a:latin typeface="Times New Roman" panose="02020603050405020304" pitchFamily="18" charset="0"/>
                <a:ea typeface="+mj-ea"/>
                <a:cs typeface="Times New Roman" panose="02020603050405020304" pitchFamily="18" charset="0"/>
              </a:rPr>
              <a:t>Introduction to the Seminar</a:t>
            </a:r>
            <a:endParaRPr lang="bg-BG" sz="3200" b="1" dirty="0">
              <a:solidFill>
                <a:srgbClr val="2B229E"/>
              </a:solidFill>
              <a:latin typeface="Times New Roman" panose="02020603050405020304" pitchFamily="18" charset="0"/>
              <a:ea typeface="+mj-ea"/>
              <a:cs typeface="Times New Roman" panose="02020603050405020304" pitchFamily="18" charset="0"/>
            </a:endParaRPr>
          </a:p>
          <a:p>
            <a:pPr algn="just">
              <a:lnSpc>
                <a:spcPct val="150000"/>
              </a:lnSpc>
            </a:pPr>
            <a:r>
              <a:rPr lang="en-GB" sz="1600" dirty="0"/>
              <a:t>Welcome to the International Conference seminar, themed "Sustainable Development and Entrepreneurship in Maritime Services", held on May 13, 2025.</a:t>
            </a:r>
          </a:p>
          <a:p>
            <a:pPr algn="just">
              <a:lnSpc>
                <a:spcPct val="150000"/>
              </a:lnSpc>
            </a:pPr>
            <a:r>
              <a:rPr lang="en-GB" sz="1600" dirty="0"/>
              <a:t>This seminar is organized by Nikola Vaptsarov Naval Academy and brings together maritime professionals, researchers, and educators to explore how innovation, entrepreneurial thinking, and responsible governance can shape the future of maritime services.</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303353"/>
                <a:ext cx="9035846" cy="417422"/>
              </a:xfrm>
              <a:prstGeom prst="rect">
                <a:avLst/>
              </a:prstGeom>
              <a:noFill/>
            </p:spPr>
            <p:txBody>
              <a:bodyPr wrap="square" lIns="91440" tIns="45720" rIns="91440" bIns="45720" anchor="ctr" anchorCtr="0">
                <a:spAutoFit/>
              </a:bodyPr>
              <a:lstStyle/>
              <a:p>
                <a:pPr algn="ctr">
                  <a:lnSpc>
                    <a:spcPct val="150000"/>
                  </a:lnSpc>
                  <a:spcAft>
                    <a:spcPts val="1000"/>
                  </a:spcAft>
                </a:pPr>
                <a:r>
                  <a:rPr lang="en-GB" sz="16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pic>
        <p:nvPicPr>
          <p:cNvPr id="2" name="Картина 1">
            <a:extLst>
              <a:ext uri="{FF2B5EF4-FFF2-40B4-BE49-F238E27FC236}">
                <a16:creationId xmlns:a16="http://schemas.microsoft.com/office/drawing/2014/main" id="{F8DAE45C-1891-8469-7C52-72AD25E4AE1A}"/>
              </a:ext>
            </a:extLst>
          </p:cNvPr>
          <p:cNvPicPr>
            <a:picLocks noChangeAspect="1"/>
          </p:cNvPicPr>
          <p:nvPr/>
        </p:nvPicPr>
        <p:blipFill>
          <a:blip r:embed="rId12"/>
          <a:stretch>
            <a:fillRect/>
          </a:stretch>
        </p:blipFill>
        <p:spPr>
          <a:xfrm>
            <a:off x="-155408" y="1675683"/>
            <a:ext cx="4134678" cy="4134678"/>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562B-EF13-56E2-EE6C-2EE731EE68C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D8C0A3A-204E-8E67-E4F7-16F2A54ED54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9AB1B9C-F58E-E50B-C834-A2D05C73F8AE}"/>
              </a:ext>
            </a:extLst>
          </p:cNvPr>
          <p:cNvSpPr>
            <a:spLocks noGrp="1"/>
          </p:cNvSpPr>
          <p:nvPr>
            <p:ph type="title"/>
          </p:nvPr>
        </p:nvSpPr>
        <p:spPr>
          <a:xfrm>
            <a:off x="431627" y="769257"/>
            <a:ext cx="7886700" cy="938405"/>
          </a:xfrm>
        </p:spPr>
        <p:txBody>
          <a:bodyPr>
            <a:noAutofit/>
          </a:bodyPr>
          <a:lstStyle/>
          <a:p>
            <a:pPr algn="ctr"/>
            <a:r>
              <a:rPr lang="en-US" sz="2400" b="1" dirty="0">
                <a:solidFill>
                  <a:srgbClr val="0000CC"/>
                </a:solidFill>
                <a:latin typeface="Times New Roman" panose="02020603050405020304" pitchFamily="18" charset="0"/>
                <a:cs typeface="Times New Roman" panose="02020603050405020304" pitchFamily="18" charset="0"/>
              </a:rPr>
              <a:t>Abstract VI. </a:t>
            </a:r>
            <a:r>
              <a:rPr lang="en-US" sz="2400" b="1" dirty="0">
                <a:latin typeface="Times New Roman" panose="02020603050405020304" pitchFamily="18" charset="0"/>
                <a:cs typeface="Times New Roman" panose="02020603050405020304" pitchFamily="18" charset="0"/>
              </a:rPr>
              <a:t>Adapting the entrepreneurial perspective in the maritime sector</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D80285F-662F-27F4-AEC8-B0C0B8B3D34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F3A7E07-D17A-7976-517E-2F4C9E10209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DF73F0E-44C3-B0D0-C0B9-4A9E8FDFE1A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CAB166E-A99D-12EC-43C1-75868FB0762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FF5F091-DA4C-10BE-DE58-0C87BCD732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3552C67-125A-BD1B-397C-1328FF0F320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A79784C-161D-73CE-6B51-0B2A3AEC365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C74D92D-9C37-21F8-353C-21CB3DD9849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338AA96-0E26-7594-DA2F-54D2591C2C4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3DFCF5A-6DFD-E656-72C4-2CD58DAC1909}"/>
              </a:ext>
            </a:extLst>
          </p:cNvPr>
          <p:cNvPicPr>
            <a:picLocks noChangeAspect="1"/>
          </p:cNvPicPr>
          <p:nvPr/>
        </p:nvPicPr>
        <p:blipFill>
          <a:blip r:embed="rId10"/>
          <a:stretch>
            <a:fillRect/>
          </a:stretch>
        </p:blipFill>
        <p:spPr>
          <a:xfrm>
            <a:off x="7704595" y="0"/>
            <a:ext cx="1227464" cy="1224789"/>
          </a:xfrm>
          <a:prstGeom prst="rect">
            <a:avLst/>
          </a:prstGeom>
        </p:spPr>
      </p:pic>
      <p:pic>
        <p:nvPicPr>
          <p:cNvPr id="14338" name="Picture 2" descr="Man sitting at a wooden table with a notebook open in front of him. on the notebook, there is a drawing of a lightbulb with the word &quot;ideas&quot; written above it. the man is holding a pen and appears to be writing or drawing something on the notebook. next to the notebook is a pair of glasses and a red coffee cup. there is also a small potted plant on the table. the overall mood of the image is focused and creative.">
            <a:extLst>
              <a:ext uri="{FF2B5EF4-FFF2-40B4-BE49-F238E27FC236}">
                <a16:creationId xmlns:a16="http://schemas.microsoft.com/office/drawing/2014/main" id="{CBD9D848-331E-70B3-F7E4-7151295C24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48918"/>
            <a:ext cx="9144000" cy="435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553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8F5A6-9372-AD92-790A-1C5A36D6190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AA01584-BE5A-6F6E-53A5-BBD135E992A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BF8304F-B525-2E2B-8C3B-CADF0D251109}"/>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VI. Adapting the entrepreneurial perspective in the maritime sector</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D10A15A-085F-5BD9-0EAC-C0195CE6E53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F2D4E31-128E-5E1F-E848-2131FFFDC2E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E261916-A559-9931-76F0-D03900F3CE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A553403-0736-163D-BA2B-B3B73E5E6BF1}"/>
              </a:ext>
            </a:extLst>
          </p:cNvPr>
          <p:cNvSpPr txBox="1"/>
          <p:nvPr/>
        </p:nvSpPr>
        <p:spPr>
          <a:xfrm>
            <a:off x="4332157" y="1680711"/>
            <a:ext cx="4811843" cy="432426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Background</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following discussion will explore the notion of maritime entrepreneurship and the specific approach required to achieve it. It is important to note that this approach combines technical understanding, strategic thinking, and intuition about market opportunities. The process of transforming a creative concept into a functional and lucrative venture within the maritime sector necessitates not only innovation but also the capacity to adapt to the pragmatic constraints of the sector, including regulations, safety standards, international conventions, and logistical limitations. In this regard, role models who have proven successful in the maritime business can inspire and guide the new generation of entrepreneurs.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9442DC1-083E-0803-A54D-3392C2F811D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FF313F1-1A96-E8BB-781E-41E406AB4C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D768522-1C92-3146-4123-E420035A497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9F288CE-9845-CF63-E4B7-228DFC7DD9B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5467C65-DF8C-69B5-BEAF-095786013DC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BA88E73-FD7F-6A38-2E58-497CC79C080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A862451-6D36-0335-9187-CB40EFC02D89}"/>
              </a:ext>
            </a:extLst>
          </p:cNvPr>
          <p:cNvPicPr>
            <a:picLocks noChangeAspect="1"/>
          </p:cNvPicPr>
          <p:nvPr/>
        </p:nvPicPr>
        <p:blipFill>
          <a:blip r:embed="rId10"/>
          <a:stretch>
            <a:fillRect/>
          </a:stretch>
        </p:blipFill>
        <p:spPr>
          <a:xfrm>
            <a:off x="7704595" y="0"/>
            <a:ext cx="1227464" cy="1224789"/>
          </a:xfrm>
          <a:prstGeom prst="rect">
            <a:avLst/>
          </a:prstGeom>
        </p:spPr>
      </p:pic>
      <p:pic>
        <p:nvPicPr>
          <p:cNvPr id="11266" name="Picture 2" descr="Man sitting at a wooden table with a notebook open in front of him. on the notebook, there is a drawing of a lightbulb with the word &quot;ideas&quot; written above it. the man is holding a pen and appears to be writing or drawing something on the notebook. next to the notebook is a pair of glasses and a red coffee cup. there is also a small potted plant on the table. the overall mood of the image is focused and creative.">
            <a:extLst>
              <a:ext uri="{FF2B5EF4-FFF2-40B4-BE49-F238E27FC236}">
                <a16:creationId xmlns:a16="http://schemas.microsoft.com/office/drawing/2014/main" id="{642F422B-E736-360C-BFE3-F1A01E5CB9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98820"/>
            <a:ext cx="4129790" cy="412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149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06099-BF71-EDF4-D10A-4C3F0B55B12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3EF3A20-50F9-5B44-22C6-A5F86C0FB84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6AA0AB6-9DFF-F2FC-4DF8-72746F0D4A83}"/>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VI. Adapting the entrepreneurial perspective in the maritime sector</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183FDA3-11BA-06A4-622D-A457B75047F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DF50EAF-6C96-DBA0-CB3A-893B03F27AA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A637031-07B0-3508-7AF0-B593757E54E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1FDC82C-E3FF-1B46-C1E1-A33014746096}"/>
              </a:ext>
            </a:extLst>
          </p:cNvPr>
          <p:cNvSpPr txBox="1"/>
          <p:nvPr/>
        </p:nvSpPr>
        <p:spPr>
          <a:xfrm>
            <a:off x="4389967" y="1635741"/>
            <a:ext cx="4634112" cy="301621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Objective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objective of the research is twofold: firstly, to investigate how entrepreneurial thinking can be successfully adapted to the conditions of the maritime sector, and secondly, to determine the stages that a creative idea goes through until it becomes a sustainable business. The study focuses on the key role models set by leaders and innovators in the sector, whose actions and achievements motivate and inspire aspiring entrepreneurs.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D56A8E4-616A-1278-B894-7E5189355AF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5737FB7-AE44-A4CF-455C-9007EE2A94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F24F10C-0187-C55C-A1C2-33C97BEEC3D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F8EAE41-4EFB-3213-76B5-19352F2ADC3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10F4CA8-F116-10D3-13D4-CFB06B84F90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187B1CA-12DA-6F4D-C682-6FDC6730A52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F128056-8108-106C-9081-DECFDB07EB16}"/>
              </a:ext>
            </a:extLst>
          </p:cNvPr>
          <p:cNvPicPr>
            <a:picLocks noChangeAspect="1"/>
          </p:cNvPicPr>
          <p:nvPr/>
        </p:nvPicPr>
        <p:blipFill>
          <a:blip r:embed="rId10"/>
          <a:stretch>
            <a:fillRect/>
          </a:stretch>
        </p:blipFill>
        <p:spPr>
          <a:xfrm>
            <a:off x="7704595" y="0"/>
            <a:ext cx="1227464" cy="1224789"/>
          </a:xfrm>
          <a:prstGeom prst="rect">
            <a:avLst/>
          </a:prstGeom>
        </p:spPr>
      </p:pic>
      <p:pic>
        <p:nvPicPr>
          <p:cNvPr id="3076" name="Picture 4" descr="Man sitting at a wooden table with a notebook open in front of him. on the notebook, there is a drawing of a lightbulb with the word &quot;ideas&quot; written above it. the man is holding a pen and appears to be writing or drawing something on the notebook. next to the notebook is a pair of glasses and a red coffee cup. there is also a small potted plant on the table. the overall mood of the image is focused and creative.">
            <a:extLst>
              <a:ext uri="{FF2B5EF4-FFF2-40B4-BE49-F238E27FC236}">
                <a16:creationId xmlns:a16="http://schemas.microsoft.com/office/drawing/2014/main" id="{7784643E-B08C-7385-A52C-D11674828D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585208"/>
            <a:ext cx="4418351" cy="441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12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1D633-5147-54EC-D455-EAF284EAFEC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51695EC-6846-8565-8895-20CA8B12750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A98AA20-6EC5-6A98-744A-BB2ED0CD5FDE}"/>
              </a:ext>
            </a:extLst>
          </p:cNvPr>
          <p:cNvSpPr>
            <a:spLocks noGrp="1"/>
          </p:cNvSpPr>
          <p:nvPr>
            <p:ph type="title"/>
          </p:nvPr>
        </p:nvSpPr>
        <p:spPr>
          <a:xfrm>
            <a:off x="131823" y="974362"/>
            <a:ext cx="7886700" cy="778272"/>
          </a:xfrm>
        </p:spPr>
        <p:txBody>
          <a:bodyPr>
            <a:noAutofit/>
          </a:bodyPr>
          <a:lstStyle/>
          <a:p>
            <a:pPr marL="274320" indent="-274320" algn="ctr">
              <a:spcBef>
                <a:spcPts val="435"/>
              </a:spcBef>
              <a:spcAft>
                <a:spcPts val="200"/>
              </a:spcAft>
            </a:pPr>
            <a:r>
              <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VI.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Adapting the entrepreneurial perspective in the maritime sector</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C787AE1-550D-9092-A697-7C888265B11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DBBCA82-8D81-EB64-829F-807BFB4CB04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BB12F46-D375-2278-8A03-989D948BD9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54E0F3F-3BA7-2CC8-F075-F2203E8FC58E}"/>
              </a:ext>
            </a:extLst>
          </p:cNvPr>
          <p:cNvSpPr txBox="1"/>
          <p:nvPr/>
        </p:nvSpPr>
        <p:spPr>
          <a:xfrm>
            <a:off x="4389967" y="1635741"/>
            <a:ext cx="4634112" cy="32778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Methodology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analysis is based on interviews with entrepreneurs and innovators who have developed businesses in areas such as maritime transport, port logistics, maritime technology and services. Real case studies of company founders in the sector and specific cases of start-up ideas that have successfully gone through the development phases are studied. A comparative analysis is used to highlight commonalities in the approach, thinking and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behaviour</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of successful entrepreneurs.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EFAF64E-738A-66C2-C500-B137D8663C7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D8650E9-99A6-770E-7B58-18EDA1CF2C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F209C58-67D9-41F0-74A3-2ABD03CDFB4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3628663-6415-97FF-6B48-991225F3560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1D715F0-1100-6F97-4304-1EE1E051F61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42A5511-85F4-5D32-4842-547B0C2325D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3347843-F245-C3F9-D821-E31AFA689273}"/>
              </a:ext>
            </a:extLst>
          </p:cNvPr>
          <p:cNvPicPr>
            <a:picLocks noChangeAspect="1"/>
          </p:cNvPicPr>
          <p:nvPr/>
        </p:nvPicPr>
        <p:blipFill>
          <a:blip r:embed="rId10"/>
          <a:stretch>
            <a:fillRect/>
          </a:stretch>
        </p:blipFill>
        <p:spPr>
          <a:xfrm>
            <a:off x="7704595" y="0"/>
            <a:ext cx="1227464" cy="1224789"/>
          </a:xfrm>
          <a:prstGeom prst="rect">
            <a:avLst/>
          </a:prstGeom>
        </p:spPr>
      </p:pic>
      <p:pic>
        <p:nvPicPr>
          <p:cNvPr id="18434" name="Picture 2" descr="Man sitting at a wooden table with a notebook open in front of him. on the notebook, there is a drawing of a lightbulb with the word &quot;ideas&quot; written above it. the man is holding a pen and appears to be writing or drawing something on the notebook. next to the notebook is a pair of glasses and a red coffee cup. there is also a small potted plant on the table. the overall mood of the image is focused and creative.">
            <a:extLst>
              <a:ext uri="{FF2B5EF4-FFF2-40B4-BE49-F238E27FC236}">
                <a16:creationId xmlns:a16="http://schemas.microsoft.com/office/drawing/2014/main" id="{8E1000F7-2E0A-0802-6FCB-8A45AE7892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543986"/>
            <a:ext cx="4354643" cy="435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798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DD065-64E8-29AB-AE5B-5936DA7DAD5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3EB6F9A-26AF-91AB-9A38-7A13DBD8769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0C1BFD4-3A5D-CD2E-70EF-747D0694F353}"/>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VI.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Adapting the entrepreneurial perspective in the maritime sector</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4465BCE-8909-3F83-7AD6-8B4DB587541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C0CCFD4-AE3E-0211-8156-68871EF331B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EB1ABE6-8DC2-92F6-37EF-5CFBBDD93EA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B32582D-95B3-5D2D-243A-B618422CCECD}"/>
              </a:ext>
            </a:extLst>
          </p:cNvPr>
          <p:cNvSpPr txBox="1"/>
          <p:nvPr/>
        </p:nvSpPr>
        <p:spPr>
          <a:xfrm>
            <a:off x="4404957" y="1395898"/>
            <a:ext cx="4634112" cy="432426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Results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study results demonstrate that a comprehensive understanding of the marine environment, encompassing safety, sustainability, and technological reliability requirements, is the most significant factor in adapting an entrepreneurial perspective. A review of successful case studies indicates that the integration of creative ideas with professional expertise, networking opportunities, and guidance from experienced mentors can result in the establishment of prosperous and innovative businesses. Furthermore, role models, particularly in small and medium-sized enterprises, have been found to have a positive impact on the way young entrepreneurs implement their ventures.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0DFDBDB-DAD1-9111-FF19-D87676C59B5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5DE69C1-8AA3-9D79-6890-4CB23EF8DC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95A913F-C8F8-0E55-D369-3E23D14C1F6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1744D6C-1468-E2C7-A14C-2BC5E33A642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C250428-B2B5-FC92-ED19-0140714ECF4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D6B1D26-75B1-6567-90C5-58DBBBEE507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B07FF1F-91E0-31C6-AA26-D909922C042F}"/>
              </a:ext>
            </a:extLst>
          </p:cNvPr>
          <p:cNvPicPr>
            <a:picLocks noChangeAspect="1"/>
          </p:cNvPicPr>
          <p:nvPr/>
        </p:nvPicPr>
        <p:blipFill>
          <a:blip r:embed="rId10"/>
          <a:stretch>
            <a:fillRect/>
          </a:stretch>
        </p:blipFill>
        <p:spPr>
          <a:xfrm>
            <a:off x="7704595" y="0"/>
            <a:ext cx="1227464" cy="1224789"/>
          </a:xfrm>
          <a:prstGeom prst="rect">
            <a:avLst/>
          </a:prstGeom>
        </p:spPr>
      </p:pic>
      <p:pic>
        <p:nvPicPr>
          <p:cNvPr id="19460" name="Picture 4" descr="Man sitting at a wooden table with a notebook open in front of him. on the notebook, there is a drawing of a lightbulb with the word &quot;ideas&quot; written above it. the man is holding a pen and appears to be writing or drawing something on the notebook. next to the notebook is a pair of glasses and a red coffee cup. there is also a small potted plant on the table. the overall mood of the image is focused and creative.">
            <a:extLst>
              <a:ext uri="{FF2B5EF4-FFF2-40B4-BE49-F238E27FC236}">
                <a16:creationId xmlns:a16="http://schemas.microsoft.com/office/drawing/2014/main" id="{DA906A73-A2AF-BE81-5F0E-9687FCC8CB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78899"/>
            <a:ext cx="4414601" cy="441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25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9FE5B-FF35-9BA7-FC25-640B28B0B46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646B672-181C-08B8-710C-6E929E18089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0BDE8C0-ABCA-9283-7CE0-7BAB220173D0}"/>
              </a:ext>
            </a:extLst>
          </p:cNvPr>
          <p:cNvSpPr>
            <a:spLocks noGrp="1"/>
          </p:cNvSpPr>
          <p:nvPr>
            <p:ph type="title"/>
          </p:nvPr>
        </p:nvSpPr>
        <p:spPr>
          <a:xfrm>
            <a:off x="0" y="1034322"/>
            <a:ext cx="7886700" cy="778272"/>
          </a:xfrm>
        </p:spPr>
        <p:txBody>
          <a:bodyPr>
            <a:noAutofit/>
          </a:bodyPr>
          <a:lstStyle/>
          <a:p>
            <a:pPr marL="274320" indent="-274320" algn="ctr">
              <a:spcBef>
                <a:spcPts val="435"/>
              </a:spcBef>
              <a:spcAft>
                <a:spcPts val="200"/>
              </a:spcAft>
            </a:pPr>
            <a:r>
              <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VI.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Adapting the entrepreneurial perspective in the maritime sector </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6B1415F-09F9-C4EA-4E3C-03A60D0AE45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A85CEF1-E79C-2354-36E6-FCA84E75841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5F5A96F-9D38-E2D7-7399-63335EE1BC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9C3EB9A-9A5D-6C2B-2B7C-4AF8D5174D79}"/>
              </a:ext>
            </a:extLst>
          </p:cNvPr>
          <p:cNvSpPr txBox="1"/>
          <p:nvPr/>
        </p:nvSpPr>
        <p:spPr>
          <a:xfrm>
            <a:off x="4389967" y="1635741"/>
            <a:ext cx="4634112" cy="301621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Conclusion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adaptation of entrepreneurial thinking to the maritime sector does not entail a compromise in creativity; rather, it entails the appropriate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channelling</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of creativity towards sustainable and realistic solutions. By drawing upon real-life examples of success and drawing inspiration from the experience of seasoned professionals, new ideas can be successfully implemented in one of the most challenging yet promising economic sectors.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5A18169-B9C2-3E7F-301B-8D4F6E5BE62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70069D5-824C-5F41-482C-31F65D5295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EFDBDAA-0443-BAC1-1346-AF3336D45AA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B49CC5C-C5DB-3361-E7E2-0BA2245BBC6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F856AFA-BC75-F250-B93B-73F190EF2D7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423286A-4824-643C-8ED7-DFBFB4AF38B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5B09066-3901-A33A-EEE4-3AB3FA8BFE63}"/>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E252D9FE-4674-2C96-D110-94CCB2933EB5}"/>
              </a:ext>
            </a:extLst>
          </p:cNvPr>
          <p:cNvPicPr>
            <a:picLocks noChangeAspect="1"/>
          </p:cNvPicPr>
          <p:nvPr/>
        </p:nvPicPr>
        <p:blipFill>
          <a:blip r:embed="rId11"/>
          <a:stretch>
            <a:fillRect/>
          </a:stretch>
        </p:blipFill>
        <p:spPr>
          <a:xfrm>
            <a:off x="0" y="1716731"/>
            <a:ext cx="4413887" cy="4413887"/>
          </a:xfrm>
          <a:prstGeom prst="rect">
            <a:avLst/>
          </a:prstGeom>
        </p:spPr>
      </p:pic>
    </p:spTree>
    <p:extLst>
      <p:ext uri="{BB962C8B-B14F-4D97-AF65-F5344CB8AC3E}">
        <p14:creationId xmlns:p14="http://schemas.microsoft.com/office/powerpoint/2010/main" val="3890144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2DFF3-13BA-34D0-E984-B455A57EEE4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57ECE11-2702-2329-E9EC-AA001E4CA9D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98ABAD8-87AC-D30F-0AB7-81DFC0413734}"/>
              </a:ext>
            </a:extLst>
          </p:cNvPr>
          <p:cNvSpPr>
            <a:spLocks noGrp="1"/>
          </p:cNvSpPr>
          <p:nvPr>
            <p:ph type="title"/>
          </p:nvPr>
        </p:nvSpPr>
        <p:spPr>
          <a:xfrm>
            <a:off x="191785" y="874189"/>
            <a:ext cx="7886700" cy="938405"/>
          </a:xfrm>
        </p:spPr>
        <p:txBody>
          <a:bodyPr>
            <a:noAutofit/>
          </a:bodyPr>
          <a:lstStyle/>
          <a:p>
            <a:pPr marL="274320" indent="-274320" algn="ctr">
              <a:spcBef>
                <a:spcPts val="435"/>
              </a:spcBef>
              <a:spcAft>
                <a:spcPts val="200"/>
              </a:spcAft>
            </a:pPr>
            <a:r>
              <a:rPr lang="en-GB" sz="2400" b="1" kern="0" dirty="0">
                <a:solidFill>
                  <a:srgbClr val="1F497D"/>
                </a:solidFill>
                <a:effectLst/>
                <a:latin typeface="Times New Roman" panose="02020603050405020304" pitchFamily="18" charset="0"/>
                <a:ea typeface="Arial" panose="020B0604020202020204" pitchFamily="34" charset="0"/>
              </a:rPr>
              <a:t>Abstract VII. Sustainable sourcing and use of seasonal products in maritime and logistics practice</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A2C07D3-A1F0-C1A1-D8AF-075769FDB89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FFF4376-5072-80F6-1148-A07ECBCCD7B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8E3AADC-1C64-9B90-8F18-CF7DC0D6E7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D0CA28B-F3F6-ECB4-AE53-0CF50D4C9E9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A3E7B3A-54EF-BF78-1E09-572078E49D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1983B72-E75D-46C4-2B60-E19081C4D78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2AF3ED1-5F5E-99CA-5514-AD74DD22B3E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34A9769-2EF5-0776-78D3-1595DF66D7F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6D36588-FE13-1C52-1BB3-2774ECA5DC7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AFF0517-AFCC-7BA2-6CE1-DEB6522A11D9}"/>
              </a:ext>
            </a:extLst>
          </p:cNvPr>
          <p:cNvPicPr>
            <a:picLocks noChangeAspect="1"/>
          </p:cNvPicPr>
          <p:nvPr/>
        </p:nvPicPr>
        <p:blipFill>
          <a:blip r:embed="rId10"/>
          <a:stretch>
            <a:fillRect/>
          </a:stretch>
        </p:blipFill>
        <p:spPr>
          <a:xfrm>
            <a:off x="7704595" y="0"/>
            <a:ext cx="1227464" cy="1224789"/>
          </a:xfrm>
          <a:prstGeom prst="rect">
            <a:avLst/>
          </a:prstGeom>
        </p:spPr>
      </p:pic>
      <p:pic>
        <p:nvPicPr>
          <p:cNvPr id="20482" name="Picture 2" descr="HDR photograph:  Future for the Maritime Sector A chef in a white coat arranges seasonal products fruits, vegetables lemons, oranges, pineapples , emerald asparagus, and citrus halves on a marble counter. Bright daylight floods the space, highlighting polished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84D897B0-952D-F25D-BDFB-9B40802F0A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53849"/>
            <a:ext cx="9144000" cy="448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650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6227A-120B-ACF1-2FD0-AA210F3EB81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639CD42-C13C-85A6-FE64-FE2517A4E7D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4471D9D-065A-63D1-1FD9-BFFD7B7D7232}"/>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en-GB" sz="2400" b="1" i="0" u="none" strike="noStrike" kern="0" cap="none" spc="0" normalizeH="0" baseline="0" noProof="0" dirty="0">
                <a:ln>
                  <a:noFill/>
                </a:ln>
                <a:solidFill>
                  <a:srgbClr val="1F497D"/>
                </a:solidFill>
                <a:effectLst/>
                <a:uLnTx/>
                <a:uFillTx/>
                <a:latin typeface="Times New Roman" panose="02020603050405020304" pitchFamily="18" charset="0"/>
                <a:ea typeface="Arial" panose="020B0604020202020204" pitchFamily="34" charset="0"/>
                <a:cs typeface="+mj-cs"/>
              </a:rPr>
              <a:t>Abstract VII. Sustainable sourcing and use of seasonal products in maritime and logistics practice</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2E1894F-A08A-4C14-B66A-8F2A75DC527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EDB98C5-BD4C-1F26-E2DD-0D74FE8703E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29D6850-2A0F-D405-0BF2-815A203DB5C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DF9378B-ADDB-0513-81DD-3D4B058E7641}"/>
              </a:ext>
            </a:extLst>
          </p:cNvPr>
          <p:cNvSpPr txBox="1"/>
          <p:nvPr/>
        </p:nvSpPr>
        <p:spPr>
          <a:xfrm>
            <a:off x="4389967" y="1635741"/>
            <a:ext cx="4634112" cy="432426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Background</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In recent years, sustainable sourcing has gained increased relevance across a wide range of industries, particularly in shipping and food logistics. This transition can be attributed to two key factors: mounting environmental consciousness and the imperative to enhance economic efficiency. Consequently, novel criteria have emerged with regard to the selection of suppliers and raw materials. Recent studies have demonstrated that the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utilisation</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of local and seasonal ingredients can lead to a substantial reduction in the carbon footprint whilst concurrently fostering regional economic resilience and ensuring access to fresh, high-quality food products.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7EC7CB0-9B95-2A19-81EC-B204F990FF8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D23F5C0-2679-C2A5-7C09-A0411443FA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2A127DF-FD31-1E00-0EA8-C10DB3CD5C8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22A3658-66C2-BF3D-56B0-0E60481E8F5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4B6ABA3-53EB-B7AE-B7C7-E4C885CFC42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C93FB72-0452-F91B-8DA9-1067D49076C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EDB8DB3-A911-2212-E5E9-46D2EAFCB5D1}"/>
              </a:ext>
            </a:extLst>
          </p:cNvPr>
          <p:cNvPicPr>
            <a:picLocks noChangeAspect="1"/>
          </p:cNvPicPr>
          <p:nvPr/>
        </p:nvPicPr>
        <p:blipFill>
          <a:blip r:embed="rId10"/>
          <a:stretch>
            <a:fillRect/>
          </a:stretch>
        </p:blipFill>
        <p:spPr>
          <a:xfrm>
            <a:off x="7704595" y="0"/>
            <a:ext cx="1227464" cy="1224789"/>
          </a:xfrm>
          <a:prstGeom prst="rect">
            <a:avLst/>
          </a:prstGeom>
        </p:spPr>
      </p:pic>
      <p:pic>
        <p:nvPicPr>
          <p:cNvPr id="16386" name="Picture 2" descr="HDR photograph:  Future for the Maritime Sector A chef in a white coat arranges seasonal products fruits, vegetables lemons, oranges, pineapples , &#10;emerald asparagus, and citrus halves on a marble counter. Bright daylight floods the space, highlighting polished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BD386526-1B92-63CB-CB14-B0CEEA610F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30180"/>
            <a:ext cx="4440838" cy="444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412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0B132-A853-12AB-3249-2A4AD4CFD00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C1FBD93-04ED-57E1-E3CF-C220C5A1297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4D10C98-AED6-1B99-AFFF-399045B1F7A5}"/>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en-GB" sz="2400" b="1" i="0" u="none" strike="noStrike" kern="0" cap="none" spc="0" normalizeH="0" baseline="0" noProof="0" dirty="0">
                <a:ln>
                  <a:noFill/>
                </a:ln>
                <a:solidFill>
                  <a:srgbClr val="1F497D"/>
                </a:solidFill>
                <a:effectLst/>
                <a:uLnTx/>
                <a:uFillTx/>
                <a:latin typeface="Times New Roman" panose="02020603050405020304" pitchFamily="18" charset="0"/>
                <a:ea typeface="Arial" panose="020B0604020202020204" pitchFamily="34" charset="0"/>
                <a:cs typeface="+mj-cs"/>
              </a:rPr>
              <a:t>Abstract VII. Sustainable sourcing and use of seasonal products in maritime and logistics practice</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2938879-C5D7-64DB-7951-D1843CEB283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9ED1682-F3C1-2A0B-B067-7089AB42528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0CD4E01-2647-3170-48E8-B3CBB9F749D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A544B84-ECC4-ACB0-392D-8F9745A48E39}"/>
              </a:ext>
            </a:extLst>
          </p:cNvPr>
          <p:cNvSpPr txBox="1"/>
          <p:nvPr/>
        </p:nvSpPr>
        <p:spPr>
          <a:xfrm>
            <a:off x="4389967" y="1635741"/>
            <a:ext cx="4634112" cy="380104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Objective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present study has two principal objectives: The presentation of the core concepts and principles underlying sustainable sourcing practices and the exploration of the practical benefits that such practices can bring to the maritime sector. Furthermore, the study seeks to outline applicable strategies for identifying responsible suppliers – those who are transparent, ethically engaged, and environmentally conscious. The study places particular emphasis on the contribution of local and seasonal products to sustainable menu design and improved resource management aboard ships.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EB96BF0-35F7-2D98-3F4B-562E415EB79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CBCECBA-992D-ECC2-0C9B-E3E8731873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6FC43BF-A086-A478-27B6-6DA27EB3542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9ADC5C4-E03D-14B9-95D7-23A074F9433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125AD37-3204-CF6E-A409-E3A5637AD88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0DC5D9F-5666-1FAF-E0D1-C23A39080E7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68E3300-D3F4-C438-32FD-42AEEBF1C251}"/>
              </a:ext>
            </a:extLst>
          </p:cNvPr>
          <p:cNvPicPr>
            <a:picLocks noChangeAspect="1"/>
          </p:cNvPicPr>
          <p:nvPr/>
        </p:nvPicPr>
        <p:blipFill>
          <a:blip r:embed="rId10"/>
          <a:stretch>
            <a:fillRect/>
          </a:stretch>
        </p:blipFill>
        <p:spPr>
          <a:xfrm>
            <a:off x="7704595" y="0"/>
            <a:ext cx="1227464" cy="1224789"/>
          </a:xfrm>
          <a:prstGeom prst="rect">
            <a:avLst/>
          </a:prstGeom>
        </p:spPr>
      </p:pic>
      <p:pic>
        <p:nvPicPr>
          <p:cNvPr id="15362" name="Picture 2" descr="HDR photograph:  Future for the Maritime Sector A chef in a white coat arranges seasonal products fruits, vegetables lemons, oranges, pineapples , &#10;emerald asparagus, and citrus halves on a marble counter. Bright daylight floods the space, highlighting polished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41E36AFA-CE6C-1FA3-9FA4-ED5FD65623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90140"/>
            <a:ext cx="4118548" cy="4118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76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1C651-E63D-82F0-FA65-ADECFC134B1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E527305-524F-E0E5-2F2E-5DF14EF28D3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9BDD0E6-D158-95E0-4A34-E3354762CB23}"/>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en-GB" sz="2400" b="1" i="0" u="none" strike="noStrike" kern="0" cap="none" spc="0" normalizeH="0" baseline="0" noProof="0" dirty="0">
                <a:ln>
                  <a:noFill/>
                </a:ln>
                <a:solidFill>
                  <a:srgbClr val="1F497D"/>
                </a:solidFill>
                <a:effectLst/>
                <a:uLnTx/>
                <a:uFillTx/>
                <a:latin typeface="Times New Roman" panose="02020603050405020304" pitchFamily="18" charset="0"/>
                <a:ea typeface="Arial" panose="020B0604020202020204" pitchFamily="34" charset="0"/>
                <a:cs typeface="+mj-cs"/>
              </a:rPr>
              <a:t>Abstract VII. Sustainable sourcing and use of seasonal products in maritime and logistics practice</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6ED01F1-D815-1B32-B803-FE100772D34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E758B18-5A8D-73E1-DE8C-E8B4BDAC69B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3CCC26D-FDCC-5B50-012D-0F739135992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C7B7E26-9006-D7D5-760F-E4BC54F9D4D2}"/>
              </a:ext>
            </a:extLst>
          </p:cNvPr>
          <p:cNvSpPr txBox="1"/>
          <p:nvPr/>
        </p:nvSpPr>
        <p:spPr>
          <a:xfrm>
            <a:off x="4389967" y="1635741"/>
            <a:ext cx="4634112" cy="35394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Methodology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research adopts an applied and practice-oriented methodology. Data collection involved conducting structured interviews with stakeholders from the maritime food supply chain, including chefs, procurement managers, and logistics coordinators. The study also includes case analyses of merchant and cruise ships that have successfully integrated sustainable sourcing strategies. The study places particular emphasis on the selection of suppliers, product traceability, and the integration of sustainability standards into procurement processes.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4DEC437-CC25-549B-7B34-52A573DE626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772EFC9-DCEC-3669-05A5-2333C44D2E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AE4C718-91CF-6AB3-CC47-C6AE3F55AC7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135770B-A2C6-819E-99CD-DB5FDFBC232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169DED4-D79B-E0EC-C78B-7F1184C4F0A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FBD2B74-97A9-7EAD-E737-3F53B1BCD38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8118A74-53C2-2615-0F3B-13B9CC607DF7}"/>
              </a:ext>
            </a:extLst>
          </p:cNvPr>
          <p:cNvPicPr>
            <a:picLocks noChangeAspect="1"/>
          </p:cNvPicPr>
          <p:nvPr/>
        </p:nvPicPr>
        <p:blipFill>
          <a:blip r:embed="rId10"/>
          <a:stretch>
            <a:fillRect/>
          </a:stretch>
        </p:blipFill>
        <p:spPr>
          <a:xfrm>
            <a:off x="7704595" y="0"/>
            <a:ext cx="1227464" cy="1224789"/>
          </a:xfrm>
          <a:prstGeom prst="rect">
            <a:avLst/>
          </a:prstGeom>
        </p:spPr>
      </p:pic>
      <p:pic>
        <p:nvPicPr>
          <p:cNvPr id="21506" name="Picture 2" descr="HDR photograph:  Future for the Maritime Sector A chef in a white coat arranges seasonal products fruits, vegetables lemons, oranges, pineapples , &#10;emerald asparagus, and citrus halves on a marble counter. Bright daylight floods the space, highlighting polished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729EAD71-B490-6FC9-84D2-F82350C541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38858"/>
            <a:ext cx="4249711" cy="4249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109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8222-68E9-7D52-6B45-0BB493B5CD7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B6B8677-F134-5958-C16E-3D42CD311717}"/>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29E9FF7-1BDA-0C76-FC9E-DC6DF415D99F}"/>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87C214F0-B0FE-2E35-D010-68360A9DC5A7}"/>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42678067-DD7C-D17C-FBC4-C7E6DE300F2B}"/>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51679C31-392E-7F03-7912-735F6E12B389}"/>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07BD9BBC-12E4-B0EC-00F7-41C31B42F3C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8A1E3AB3-0B5E-CA34-5E1F-6FC3B526654A}"/>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486998BE-3FC0-A29E-603F-69F4985C4277}"/>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5DC592F0-A982-E37C-4658-96B8A24B864F}"/>
              </a:ext>
            </a:extLst>
          </p:cNvPr>
          <p:cNvSpPr txBox="1"/>
          <p:nvPr/>
        </p:nvSpPr>
        <p:spPr>
          <a:xfrm>
            <a:off x="4378817" y="1245585"/>
            <a:ext cx="4395965" cy="4892365"/>
          </a:xfrm>
          <a:prstGeom prst="rect">
            <a:avLst/>
          </a:prstGeom>
          <a:noFill/>
        </p:spPr>
        <p:txBody>
          <a:bodyPr wrap="square" rtlCol="0">
            <a:spAutoFit/>
          </a:bodyPr>
          <a:lstStyle/>
          <a:p>
            <a:pPr algn="ctr" defTabSz="914400">
              <a:lnSpc>
                <a:spcPct val="90000"/>
              </a:lnSpc>
              <a:spcBef>
                <a:spcPct val="0"/>
              </a:spcBef>
            </a:pPr>
            <a:r>
              <a:rPr lang="en-GB" sz="2800" b="1" dirty="0">
                <a:solidFill>
                  <a:srgbClr val="2B229E"/>
                </a:solidFill>
                <a:latin typeface="Times New Roman" panose="02020603050405020304" pitchFamily="18" charset="0"/>
                <a:ea typeface="+mj-ea"/>
                <a:cs typeface="Times New Roman" panose="02020603050405020304" pitchFamily="18" charset="0"/>
              </a:rPr>
              <a:t>Introduction to the collection of abstracts</a:t>
            </a:r>
          </a:p>
          <a:p>
            <a:pPr>
              <a:lnSpc>
                <a:spcPct val="150000"/>
              </a:lnSpc>
            </a:pPr>
            <a:r>
              <a:rPr lang="en-GB" sz="1600" dirty="0"/>
              <a:t>The collection presents the abstracts of the papers presented at the seminar "Sustainable Development and Entrepreneurship in Maritime Services" organised by the Nikola Vaptsarov Naval Academy. </a:t>
            </a:r>
          </a:p>
          <a:p>
            <a:pPr>
              <a:lnSpc>
                <a:spcPct val="150000"/>
              </a:lnSpc>
            </a:pPr>
            <a:r>
              <a:rPr lang="en-GB" sz="1600" dirty="0"/>
              <a:t>The event focuses on issues related to re-evaluating the different approaches to managing maritime operations and logistics processes in the context of the challenges of sustainable development, digital transformation and the need for an entrepreneurial approach in the sector.</a:t>
            </a:r>
          </a:p>
        </p:txBody>
      </p:sp>
      <p:grpSp>
        <p:nvGrpSpPr>
          <p:cNvPr id="3" name="Group 2">
            <a:extLst>
              <a:ext uri="{FF2B5EF4-FFF2-40B4-BE49-F238E27FC236}">
                <a16:creationId xmlns:a16="http://schemas.microsoft.com/office/drawing/2014/main" id="{E0041D69-0064-CBBD-2670-15B41B279975}"/>
              </a:ext>
            </a:extLst>
          </p:cNvPr>
          <p:cNvGrpSpPr/>
          <p:nvPr/>
        </p:nvGrpSpPr>
        <p:grpSpPr>
          <a:xfrm>
            <a:off x="-103787" y="124795"/>
            <a:ext cx="9247787" cy="6711366"/>
            <a:chOff x="-14279" y="93100"/>
            <a:chExt cx="9247787" cy="6711366"/>
          </a:xfrm>
        </p:grpSpPr>
        <p:grpSp>
          <p:nvGrpSpPr>
            <p:cNvPr id="18" name="Group 17">
              <a:extLst>
                <a:ext uri="{FF2B5EF4-FFF2-40B4-BE49-F238E27FC236}">
                  <a16:creationId xmlns:a16="http://schemas.microsoft.com/office/drawing/2014/main" id="{AC00DA3C-2E8A-2EAC-D21C-1B1B8A847D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60C9497-685F-AA99-120B-F789C5F0C220}"/>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8B42EF93-A506-5BDC-DEDB-DADC69BFE26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F770DBD3-B6D9-B33A-079B-08E20BF83413}"/>
                </a:ext>
              </a:extLst>
            </p:cNvPr>
            <p:cNvGrpSpPr/>
            <p:nvPr/>
          </p:nvGrpSpPr>
          <p:grpSpPr>
            <a:xfrm>
              <a:off x="-14279" y="6166959"/>
              <a:ext cx="9247787" cy="637507"/>
              <a:chOff x="-14279" y="6166959"/>
              <a:chExt cx="9247787" cy="637507"/>
            </a:xfrm>
          </p:grpSpPr>
          <p:pic>
            <p:nvPicPr>
              <p:cNvPr id="20" name="Picture 19" descr="Blue Background Powerpoint posted by Michelle Mercado">
                <a:extLst>
                  <a:ext uri="{FF2B5EF4-FFF2-40B4-BE49-F238E27FC236}">
                    <a16:creationId xmlns:a16="http://schemas.microsoft.com/office/drawing/2014/main" id="{E7C96C9E-6129-252C-02E0-A4E004674E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8EC4C07-7090-0B8F-9B97-B0F38EE7AEAE}"/>
                  </a:ext>
                </a:extLst>
              </p:cNvPr>
              <p:cNvSpPr/>
              <p:nvPr/>
            </p:nvSpPr>
            <p:spPr>
              <a:xfrm>
                <a:off x="-14279" y="623958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69A0AF4C-AD1D-D668-AF64-4A0960D6C7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CEA790F-59CF-FF27-8685-170E328EEE12}"/>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A7DCDA6-85F2-2AD5-989B-FAE4FE7BB30A}"/>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8FA81EA-6EDE-BE6B-9112-AF447B74912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81A2D8C-3899-D366-0369-1DC6DDBF2EC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BC7A38C-FB1F-82B6-1E4C-942011458B88}"/>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Картина 9">
            <a:extLst>
              <a:ext uri="{FF2B5EF4-FFF2-40B4-BE49-F238E27FC236}">
                <a16:creationId xmlns:a16="http://schemas.microsoft.com/office/drawing/2014/main" id="{3618C9A5-74C3-208D-30E1-A140E825708B}"/>
              </a:ext>
            </a:extLst>
          </p:cNvPr>
          <p:cNvPicPr>
            <a:picLocks noChangeAspect="1"/>
          </p:cNvPicPr>
          <p:nvPr/>
        </p:nvPicPr>
        <p:blipFill>
          <a:blip r:embed="rId12"/>
          <a:stretch>
            <a:fillRect/>
          </a:stretch>
        </p:blipFill>
        <p:spPr>
          <a:xfrm>
            <a:off x="159026" y="1361662"/>
            <a:ext cx="3856383" cy="3856383"/>
          </a:xfrm>
          <a:prstGeom prst="rect">
            <a:avLst/>
          </a:prstGeom>
        </p:spPr>
      </p:pic>
    </p:spTree>
    <p:extLst>
      <p:ext uri="{BB962C8B-B14F-4D97-AF65-F5344CB8AC3E}">
        <p14:creationId xmlns:p14="http://schemas.microsoft.com/office/powerpoint/2010/main" val="858390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8406D-013E-9C7D-93DB-9920976B22B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1F39832-F357-7C26-58D9-400F4493A57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CB21F02-EAB9-35F0-9351-0B9F5D6969BA}"/>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en-GB" sz="2400" b="1" i="0" u="none" strike="noStrike" kern="0" cap="none" spc="0" normalizeH="0" baseline="0" noProof="0" dirty="0">
                <a:ln>
                  <a:noFill/>
                </a:ln>
                <a:solidFill>
                  <a:srgbClr val="1F497D"/>
                </a:solidFill>
                <a:effectLst/>
                <a:uLnTx/>
                <a:uFillTx/>
                <a:latin typeface="Times New Roman" panose="02020603050405020304" pitchFamily="18" charset="0"/>
                <a:ea typeface="Arial" panose="020B0604020202020204" pitchFamily="34" charset="0"/>
                <a:cs typeface="+mj-cs"/>
              </a:rPr>
              <a:t>Abstract VII. Sustainable sourcing and use of seasonal products in maritime and logistics practice</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44D888F-F67B-C048-9A22-31832AFDBF4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BD03FA8-1F39-AB3A-6A1D-57E5F771AAD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2FFB019-D3DE-31D3-55CD-3129AF24063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DE304EE-5B8F-CDAC-8E77-C49CAAB10139}"/>
              </a:ext>
            </a:extLst>
          </p:cNvPr>
          <p:cNvSpPr txBox="1"/>
          <p:nvPr/>
        </p:nvSpPr>
        <p:spPr>
          <a:xfrm>
            <a:off x="4389967" y="1635741"/>
            <a:ext cx="4634112" cy="32778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Results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analysis indicates that sustainable sourcing contributes to long-term cost reductions and enhances the quality of food offerings. Teams working with local suppliers report greater flexibility and better cooperation. The judicious use of seasonal produce has the potential to enhance the culinary experience and elevate crew satisfaction. The analysis indicates that sustainable sourcing is contingent on a combination of transparency, with optimal outcomes being achieved in long-term partnerships.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E44AA78-A02D-F78A-7C31-2D08ACC6DE3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9FCD74A-C1F6-9F5A-4BC3-143BA2106F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0E3D6DC-D228-4353-853B-2A4866714B1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4061A2E-4DFC-1C93-4993-467DEF58B95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1903EFB-B02C-894D-9FE2-8EE191EB04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56121DE-7F4A-8964-7E5A-B2D884A48D4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E0BED89-5455-C904-FA8C-7F4BE9AD928D}"/>
              </a:ext>
            </a:extLst>
          </p:cNvPr>
          <p:cNvPicPr>
            <a:picLocks noChangeAspect="1"/>
          </p:cNvPicPr>
          <p:nvPr/>
        </p:nvPicPr>
        <p:blipFill>
          <a:blip r:embed="rId10"/>
          <a:stretch>
            <a:fillRect/>
          </a:stretch>
        </p:blipFill>
        <p:spPr>
          <a:xfrm>
            <a:off x="7704595" y="0"/>
            <a:ext cx="1227464" cy="1224789"/>
          </a:xfrm>
          <a:prstGeom prst="rect">
            <a:avLst/>
          </a:prstGeom>
        </p:spPr>
      </p:pic>
      <p:pic>
        <p:nvPicPr>
          <p:cNvPr id="22530" name="Picture 2" descr="HDR photograph:  Future for the Maritime Sector A chef in a white coat arranges seasonal products fruits, vegetables lemons, oranges, pineapples , &#10;emerald asparagus, and citrus halves on a marble counter. Bright daylight floods the space, highlighting polished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A70CB451-8F8F-5F76-35B6-188CCD5A47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33926"/>
            <a:ext cx="4287187" cy="428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676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FC6EC-53C5-DAD9-BC7C-351C6A5CE5E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46B2919-B1F1-E91D-6216-0D3DD7D1BA3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AD63779-622A-66E0-1BD9-2EFC0485892B}"/>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en-GB" sz="2400" b="1" i="0" u="none" strike="noStrike" kern="0" cap="none" spc="0" normalizeH="0" baseline="0" noProof="0" dirty="0">
                <a:ln>
                  <a:noFill/>
                </a:ln>
                <a:solidFill>
                  <a:srgbClr val="1F497D"/>
                </a:solidFill>
                <a:effectLst/>
                <a:uLnTx/>
                <a:uFillTx/>
                <a:latin typeface="Times New Roman" panose="02020603050405020304" pitchFamily="18" charset="0"/>
                <a:ea typeface="Arial" panose="020B0604020202020204" pitchFamily="34" charset="0"/>
                <a:cs typeface="+mj-cs"/>
              </a:rPr>
              <a:t>Abstract VII. Sustainable sourcing and use of seasonal products in maritime and logistics practice</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87B382A-E543-B11C-6CC8-EBD63DC73E8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2530F8D-F39D-82AE-FB52-8A7445B3090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02A6908-07E8-B538-694E-1996B2FC27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67B3F89-3ACF-B04F-61DD-4A9456CB723F}"/>
              </a:ext>
            </a:extLst>
          </p:cNvPr>
          <p:cNvSpPr txBox="1"/>
          <p:nvPr/>
        </p:nvSpPr>
        <p:spPr>
          <a:xfrm>
            <a:off x="4359987" y="1755662"/>
            <a:ext cx="4634112" cy="301621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Conclusion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present study demonstrates that sustainable sourcing is not merely a passing fashion trend but rather a necessity in the face of limited resources and increased environmental responsibility. The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utilisation</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of seasonal and local ingredients has the potential to yield both economic benefits and significant social impact. When employed with careful consideration and meticulous planning, this approach can result in more sustainable and efficient food chains within the seafood sector.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AC1668F-B355-EBB1-4421-E79E4DDA2CE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D39F58F-97C1-2FC7-9C4B-659DE119E5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746104A-8681-EBE8-E475-9F4E2FD4CA4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F77EF4B-6910-3D6F-FDB9-4B8918B813F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F1AF18B-CEAB-BAD2-D8AD-B9D291B2890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5B1A391-AD1F-012E-6518-21A22A53681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AF868AA-9247-2034-02E5-67D5A95EC579}"/>
              </a:ext>
            </a:extLst>
          </p:cNvPr>
          <p:cNvPicPr>
            <a:picLocks noChangeAspect="1"/>
          </p:cNvPicPr>
          <p:nvPr/>
        </p:nvPicPr>
        <p:blipFill>
          <a:blip r:embed="rId10"/>
          <a:stretch>
            <a:fillRect/>
          </a:stretch>
        </p:blipFill>
        <p:spPr>
          <a:xfrm>
            <a:off x="7704595" y="0"/>
            <a:ext cx="1227464" cy="1224789"/>
          </a:xfrm>
          <a:prstGeom prst="rect">
            <a:avLst/>
          </a:prstGeom>
        </p:spPr>
      </p:pic>
      <p:pic>
        <p:nvPicPr>
          <p:cNvPr id="23554" name="Picture 2" descr="HDR photograph:  Future for the Maritime Sector A chef in a white coat arranges seasonal products fruits, vegetables lemons, oranges, pineapples , &#10;emerald asparagus, and citrus halves on a marble counter. Bright daylight floods the space, highlighting polished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299F8F7E-862C-E860-8D39-0AB7F2095E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35110"/>
            <a:ext cx="4193498" cy="419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000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87905-3CE0-EDE6-CA1B-3A0ED85BE86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2302AA0-5A82-2DBF-600E-AC1CC082175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47C2729-7B7C-0C17-C468-05E2681A1F5E}"/>
              </a:ext>
            </a:extLst>
          </p:cNvPr>
          <p:cNvSpPr>
            <a:spLocks noGrp="1"/>
          </p:cNvSpPr>
          <p:nvPr>
            <p:ph type="title"/>
          </p:nvPr>
        </p:nvSpPr>
        <p:spPr>
          <a:xfrm>
            <a:off x="401646" y="604365"/>
            <a:ext cx="7886700" cy="938405"/>
          </a:xfrm>
        </p:spPr>
        <p:txBody>
          <a:bodyPr>
            <a:noAutofit/>
          </a:bodyPr>
          <a:lstStyle/>
          <a:p>
            <a:pPr algn="ctr"/>
            <a:r>
              <a:rPr lang="en-GB" sz="2400" b="1" dirty="0">
                <a:solidFill>
                  <a:srgbClr val="0000CC"/>
                </a:solidFill>
                <a:latin typeface="Times New Roman" panose="02020603050405020304" pitchFamily="18" charset="0"/>
                <a:cs typeface="Times New Roman" panose="02020603050405020304" pitchFamily="18" charset="0"/>
              </a:rPr>
              <a:t>Abstract </a:t>
            </a:r>
            <a:r>
              <a:rPr lang="en-US" sz="2400" b="1" dirty="0">
                <a:latin typeface="Times New Roman" panose="02020603050405020304" pitchFamily="18" charset="0"/>
                <a:cs typeface="Times New Roman" panose="02020603050405020304" pitchFamily="18" charset="0"/>
              </a:rPr>
              <a:t>VIII. Food waste reduction and efficient </a:t>
            </a:r>
            <a:r>
              <a:rPr lang="en-US" sz="2400" b="1" dirty="0" err="1">
                <a:latin typeface="Times New Roman" panose="02020603050405020304" pitchFamily="18" charset="0"/>
                <a:cs typeface="Times New Roman" panose="02020603050405020304" pitchFamily="18" charset="0"/>
              </a:rPr>
              <a:t>utilisation</a:t>
            </a:r>
            <a:r>
              <a:rPr lang="en-US" sz="2400" b="1" dirty="0">
                <a:latin typeface="Times New Roman" panose="02020603050405020304" pitchFamily="18" charset="0"/>
                <a:cs typeface="Times New Roman" panose="02020603050405020304" pitchFamily="18" charset="0"/>
              </a:rPr>
              <a:t> of residues </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C12644C-D720-5A9D-0531-4C641C59AE0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BE48857-D1E4-4820-ACEA-BC379A6ED94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1623AC0-438F-CFA6-E4DE-28AD5689A20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825A23BA-D8FF-A2FB-7984-AC31AD0A4F6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B3FF037-362F-CBA9-8ABE-DE2A7167D9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A50458C-59DF-C35B-6481-34706FFBE57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EDAB1D8-9EF0-62A6-4E7B-D32EBCAA019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4EB3202-2B21-0CBB-A4C6-79BC5E0E8FE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AF2C73-B757-FC91-778B-1CA15F70693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44C2B63-A278-7E05-F808-9068685AA3D6}"/>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6A564AF5-C876-5793-7D22-828057E8B53F}"/>
              </a:ext>
            </a:extLst>
          </p:cNvPr>
          <p:cNvPicPr>
            <a:picLocks noChangeAspect="1"/>
          </p:cNvPicPr>
          <p:nvPr/>
        </p:nvPicPr>
        <p:blipFill>
          <a:blip r:embed="rId11"/>
          <a:stretch>
            <a:fillRect/>
          </a:stretch>
        </p:blipFill>
        <p:spPr>
          <a:xfrm>
            <a:off x="0" y="1723869"/>
            <a:ext cx="9144000" cy="4436827"/>
          </a:xfrm>
          <a:prstGeom prst="rect">
            <a:avLst/>
          </a:prstGeom>
        </p:spPr>
      </p:pic>
    </p:spTree>
    <p:extLst>
      <p:ext uri="{BB962C8B-B14F-4D97-AF65-F5344CB8AC3E}">
        <p14:creationId xmlns:p14="http://schemas.microsoft.com/office/powerpoint/2010/main" val="1928981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86A0F-0E6E-600C-995B-2B43CCB54F0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6CFFF28-D079-0689-2ED2-6081B85ACA4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FBB055F-38C7-BB38-EE47-F15C85E84147}"/>
              </a:ext>
            </a:extLst>
          </p:cNvPr>
          <p:cNvSpPr>
            <a:spLocks noGrp="1"/>
          </p:cNvSpPr>
          <p:nvPr>
            <p:ph type="title"/>
          </p:nvPr>
        </p:nvSpPr>
        <p:spPr>
          <a:xfrm>
            <a:off x="0" y="929391"/>
            <a:ext cx="7959777" cy="778272"/>
          </a:xfrm>
        </p:spPr>
        <p:txBody>
          <a:bodyPr>
            <a:noAutofit/>
          </a:bodyPr>
          <a:lstStyle/>
          <a:p>
            <a:pPr marL="274320" indent="-274320" algn="ctr">
              <a:spcBef>
                <a:spcPts val="435"/>
              </a:spcBef>
              <a:spcAft>
                <a:spcPts val="200"/>
              </a:spcAft>
            </a:pP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VIII. Food waste reduction and efficient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utilisation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of residues</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78EC354-8E4A-0617-8AB1-2E089441332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857E3A4-493B-0C12-DE63-34DFFC14E09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FE1D638-4659-C83C-B410-03ECFAE8C0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EA45396-9CD5-3E9B-B5BF-1D629ABC0CA0}"/>
              </a:ext>
            </a:extLst>
          </p:cNvPr>
          <p:cNvSpPr txBox="1"/>
          <p:nvPr/>
        </p:nvSpPr>
        <p:spPr>
          <a:xfrm>
            <a:off x="4374976" y="1785642"/>
            <a:ext cx="4634112" cy="35394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Background</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problem of food waste is a global problem with consequences for both the environment and the efficiency of supply systems. This is especially true in confined spaces like ships or logistics bases. The root causes of food wastage are frequently attributed to inadequate planning, insufficient portion control and inefficient storage methods. However, the adoption of suitable strategies and minor adjustments to workflow processes can lead to substantial reductions in food waste, along with the creative and economical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utilisation</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of leftovers.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73D4749-4031-1267-45C3-66EE2FE65ED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B118940-F992-7A65-8DF0-F6B5309DC4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390FC20-FE47-308A-6956-F6DA212A293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AA483C6-B40E-394F-A59A-D4FE82D6052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5D34DF2-825B-56CE-DB84-CA66595D6F3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D637C8F-6270-F329-11C5-E5755747CBC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A0DC07B-5E4A-63AB-322A-BA1187EB9C3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FC86FE27-5B19-A6D6-9376-8219FFC69FB0}"/>
              </a:ext>
            </a:extLst>
          </p:cNvPr>
          <p:cNvPicPr>
            <a:picLocks noChangeAspect="1"/>
          </p:cNvPicPr>
          <p:nvPr/>
        </p:nvPicPr>
        <p:blipFill>
          <a:blip r:embed="rId11"/>
          <a:stretch>
            <a:fillRect/>
          </a:stretch>
        </p:blipFill>
        <p:spPr>
          <a:xfrm>
            <a:off x="0" y="1918739"/>
            <a:ext cx="3994879" cy="3994879"/>
          </a:xfrm>
          <a:prstGeom prst="rect">
            <a:avLst/>
          </a:prstGeom>
        </p:spPr>
      </p:pic>
    </p:spTree>
    <p:extLst>
      <p:ext uri="{BB962C8B-B14F-4D97-AF65-F5344CB8AC3E}">
        <p14:creationId xmlns:p14="http://schemas.microsoft.com/office/powerpoint/2010/main" val="2143628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30A3C-D719-8EE1-5238-7BD7B7949BD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886BC81-97B7-7603-213B-1CFD9888C00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C733E95-638A-909F-DC3C-33B592E79D4A}"/>
              </a:ext>
            </a:extLst>
          </p:cNvPr>
          <p:cNvSpPr>
            <a:spLocks noGrp="1"/>
          </p:cNvSpPr>
          <p:nvPr>
            <p:ph type="title"/>
          </p:nvPr>
        </p:nvSpPr>
        <p:spPr>
          <a:xfrm>
            <a:off x="431627" y="779490"/>
            <a:ext cx="7886700" cy="778272"/>
          </a:xfrm>
        </p:spPr>
        <p:txBody>
          <a:bodyPr>
            <a:noAutofit/>
          </a:bodyPr>
          <a:lstStyle/>
          <a:p>
            <a:pPr marL="274320" indent="-274320" algn="ctr">
              <a:spcBef>
                <a:spcPts val="435"/>
              </a:spcBef>
              <a:spcAft>
                <a:spcPts val="200"/>
              </a:spcAft>
            </a:pP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VIII. Food waste reduction and efficient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utilisation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of residues</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926CEB-AE94-9460-27AA-2E494461E8E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70D73A3-BA28-8543-A2DF-3A44A65B3C8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15C45E9-131D-1FA7-2085-C100789D167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D19D054-FB9E-78B5-577B-3BAFBEECFAE2}"/>
              </a:ext>
            </a:extLst>
          </p:cNvPr>
          <p:cNvSpPr txBox="1"/>
          <p:nvPr/>
        </p:nvSpPr>
        <p:spPr>
          <a:xfrm>
            <a:off x="4389967" y="1635741"/>
            <a:ext cx="4634112" cy="223138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Objective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objective of this study is to investigate workable strategies to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minimise</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food waste in a resource-limited environment, such as the marine environment. The study places particular emphasis on the creative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utilisation</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of leftovers in menu planning, as well as on portion control and food storage practices.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CC9A3B3-06B4-A2A7-976B-9EF3654C3F4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A17C982-CE98-4B38-CB8B-7119149770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5F470E8-E34F-8C31-7367-4F94B4DCBBD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2FD0FAA-AD3A-16A9-716A-B822C112DB5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8B6E033-9156-3814-3829-E410E779DA4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135F8C4-D547-0FF9-5118-642A8A55371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B6D4644-552D-AE9E-0EB9-28D1769B8029}"/>
              </a:ext>
            </a:extLst>
          </p:cNvPr>
          <p:cNvPicPr>
            <a:picLocks noChangeAspect="1"/>
          </p:cNvPicPr>
          <p:nvPr/>
        </p:nvPicPr>
        <p:blipFill>
          <a:blip r:embed="rId10"/>
          <a:stretch>
            <a:fillRect/>
          </a:stretch>
        </p:blipFill>
        <p:spPr>
          <a:xfrm>
            <a:off x="7704595" y="0"/>
            <a:ext cx="1227464" cy="1224789"/>
          </a:xfrm>
          <a:prstGeom prst="rect">
            <a:avLst/>
          </a:prstGeom>
        </p:spPr>
      </p:pic>
      <p:pic>
        <p:nvPicPr>
          <p:cNvPr id="9220" name="Picture 4" descr="Large pile of fresh vegetables in a blue dumpster. the vegetables appear to be a mix of red, yellow, and green bell peppers, as well as some leafy greens. the dumpster is overflowing with the vegetables, and there are several blue bins in the background. the sky is blue and the overall atmosphere of the image is industrial.">
            <a:extLst>
              <a:ext uri="{FF2B5EF4-FFF2-40B4-BE49-F238E27FC236}">
                <a16:creationId xmlns:a16="http://schemas.microsoft.com/office/drawing/2014/main" id="{C11FC32C-D752-29C7-8351-2961B77305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23768"/>
            <a:ext cx="4244546" cy="4244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930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FA347-6D8B-EA90-3840-B9FEA7006C9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E4A17DF-22B4-6643-46C7-A46215F3A8C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A2925EF-FB0E-4D51-7E1A-F25F616CB225}"/>
              </a:ext>
            </a:extLst>
          </p:cNvPr>
          <p:cNvSpPr>
            <a:spLocks noGrp="1"/>
          </p:cNvSpPr>
          <p:nvPr>
            <p:ph type="title"/>
          </p:nvPr>
        </p:nvSpPr>
        <p:spPr>
          <a:xfrm>
            <a:off x="431627" y="824460"/>
            <a:ext cx="7886700" cy="778272"/>
          </a:xfrm>
        </p:spPr>
        <p:txBody>
          <a:bodyPr>
            <a:noAutofit/>
          </a:bodyPr>
          <a:lstStyle/>
          <a:p>
            <a:pPr marL="274320" indent="-274320" algn="ctr">
              <a:spcBef>
                <a:spcPts val="435"/>
              </a:spcBef>
              <a:spcAft>
                <a:spcPts val="200"/>
              </a:spcAft>
            </a:pP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VIII. Food waste reduction and efficient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utilisation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of residues</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26A673D-2943-2F89-6BCA-1C5D640877B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1BEB7A3-87AF-F897-F045-7442DC2CE12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3E40372-3F04-8B69-084D-810ACE98572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8C5458C-EB2B-6179-2F40-D82A90B19E89}"/>
              </a:ext>
            </a:extLst>
          </p:cNvPr>
          <p:cNvSpPr txBox="1"/>
          <p:nvPr/>
        </p:nvSpPr>
        <p:spPr>
          <a:xfrm>
            <a:off x="4389967" y="1635741"/>
            <a:ext cx="4634112" cy="301621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Methodology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research is anchored in a multifaceted approach, encompassing observational studies and interviews with shipboard cooks, procurement personnel, and food managers. It also involves a thorough analysis of internal food resource management procedures. Best practices are collected from commercial and cruise ships where significant waste reduction has been achieved through the implementation of clear rules for innovative residue reuse methods.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132DDC6-2BBB-B130-3C1F-D8FDCFDD417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6F0B076-0783-F872-4AF4-401ACFDEF2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54F5459-8111-523C-68F7-9032996DF65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0AAD68C-532F-6F28-655C-B82BFAB4F45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7B1AA93-92E1-074E-5C8B-5AE11E8871F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FAD1257-91E0-111B-E3C2-267C63205F1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3A8EC94-181B-CD6E-64DE-15EC0E546D87}"/>
              </a:ext>
            </a:extLst>
          </p:cNvPr>
          <p:cNvPicPr>
            <a:picLocks noChangeAspect="1"/>
          </p:cNvPicPr>
          <p:nvPr/>
        </p:nvPicPr>
        <p:blipFill>
          <a:blip r:embed="rId10"/>
          <a:stretch>
            <a:fillRect/>
          </a:stretch>
        </p:blipFill>
        <p:spPr>
          <a:xfrm>
            <a:off x="7704595" y="0"/>
            <a:ext cx="1227464" cy="1224789"/>
          </a:xfrm>
          <a:prstGeom prst="rect">
            <a:avLst/>
          </a:prstGeom>
        </p:spPr>
      </p:pic>
      <p:pic>
        <p:nvPicPr>
          <p:cNvPr id="29698" name="Picture 2" descr="Person wearing a green shirt and blue gloves, sorting through a large green bin filled with garbage. the bin appears to be in a garden or a park, as there are trees and grass visible in the background. the person is holding a pile of garbage in their hands and is carefully sorting through the garbage. there are various types of vegetables and fruits visible in this bin. the image conveys a sense of waste and recycling.">
            <a:extLst>
              <a:ext uri="{FF2B5EF4-FFF2-40B4-BE49-F238E27FC236}">
                <a16:creationId xmlns:a16="http://schemas.microsoft.com/office/drawing/2014/main" id="{5B5E009C-7B75-0A3E-A5BF-3DF55AF5BD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29945"/>
            <a:ext cx="4386649" cy="438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099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3E393-FF58-43FC-A716-89D90308AEB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9F1F2D2-40D6-83FA-EA57-5E2C5864A5D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17AB176-515B-ACD8-B6C7-D97152139D5B}"/>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VIII. Food waste reduction and efficient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utilisation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of residues</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E6EC207-0D94-CADB-B47C-BCFC34DECF6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9FE1D97-5A08-67A8-1CCB-B9F979025F4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235D4A0-8698-C0B6-C4D5-BA0E1D51F2E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95840FC-2F24-B1DF-C988-50A100FC034E}"/>
              </a:ext>
            </a:extLst>
          </p:cNvPr>
          <p:cNvSpPr txBox="1"/>
          <p:nvPr/>
        </p:nvSpPr>
        <p:spPr>
          <a:xfrm>
            <a:off x="4315827" y="1957017"/>
            <a:ext cx="4634112" cy="32778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Results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findings demonstrate that the most successful teams implement flexible menu planning, taking into account availability and seasonality. Leftovers are often repurposed in soups, side dishes, or snacks without compromising quality or safety. The use of portion control, facilitated by the implementation of pre-measurement and clear standards, has also been identified as a key factor in the reduction of excess food. The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utilisation</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of proper storage and product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utilisation</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prior to expiration have been identified as pivotal factors.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76EEE5A-4667-1856-3724-25DDF4E805D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AD53F45-5CA4-9305-8BB8-33459F3F6B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C033C33-6674-5240-EB2D-FF7BEF99C39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9DBBF7A-0010-8983-A2FE-833465B614A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69F5A65-F9D2-D75C-F5E7-6D2D8899638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3A8A9BD-240C-B2A4-D10C-6F4D9E7E48B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1D0739D-CAA6-41E2-FA6F-0789D082FB04}"/>
              </a:ext>
            </a:extLst>
          </p:cNvPr>
          <p:cNvPicPr>
            <a:picLocks noChangeAspect="1"/>
          </p:cNvPicPr>
          <p:nvPr/>
        </p:nvPicPr>
        <p:blipFill>
          <a:blip r:embed="rId10"/>
          <a:stretch>
            <a:fillRect/>
          </a:stretch>
        </p:blipFill>
        <p:spPr>
          <a:xfrm>
            <a:off x="7704595" y="0"/>
            <a:ext cx="1227464" cy="1224789"/>
          </a:xfrm>
          <a:prstGeom prst="rect">
            <a:avLst/>
          </a:prstGeom>
        </p:spPr>
      </p:pic>
      <p:pic>
        <p:nvPicPr>
          <p:cNvPr id="2050" name="Picture 2" descr="Food waste reduction and efficient utilisation of residues Person's hands wearing gloves, picking up a pile of garbage from a black bin. the person is holding an orange ball in their hand and appears to be sorting through the garbage. the garbage is overflowing with various types of vegetables, including red and green bell peppers, onions, garlic, and leafy greens. the background is blurred, but it seems like the person is in a garden or a wooded area. the overall mood of the image is one of waste and recycling.">
            <a:extLst>
              <a:ext uri="{FF2B5EF4-FFF2-40B4-BE49-F238E27FC236}">
                <a16:creationId xmlns:a16="http://schemas.microsoft.com/office/drawing/2014/main" id="{83756AC3-AE00-4C59-DF31-4935941263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95072"/>
            <a:ext cx="4313420" cy="4313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826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A7DED-B09B-7AF7-4CCE-A19FB326543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521F480-9E74-6D01-15D8-56393336D44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DCADAB7-CB46-1E72-6C8C-EBB3D3CB941D}"/>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en-GB"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Abstract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VIII. Food waste reduction and efficient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utilisation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of residues</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F9E5456-A86E-4CED-2C1E-D12B20A7FAA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0919B71-E212-9518-3BD9-AC8C8E47EFA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E9190E2-B619-E0E8-D2E3-A54A1BA270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69998A5-DF34-2D94-5FF3-48C7D07DC986}"/>
              </a:ext>
            </a:extLst>
          </p:cNvPr>
          <p:cNvSpPr txBox="1"/>
          <p:nvPr/>
        </p:nvSpPr>
        <p:spPr>
          <a:xfrm>
            <a:off x="4389967" y="1635741"/>
            <a:ext cx="4634112" cy="35394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Conclusion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reduction of food waste is not only an issue of environmental concern but also a matter of professional responsibility and efficient resource management. In the marine sector, where access to new supplies is limited, the recovery of each portion is of significance. Achieving sustainable results in this sector is contingent on implementing effective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organisational</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practices, comprehensive team training, and innovative culinary approaches, all of which contribute to reducing costs and enhancing the quality of meals served on board.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18BE76E-38F1-E3AE-1DEA-560C4B50592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2FE403E-CF5E-6093-3632-D3A2727D84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02F3711-3510-3709-802A-83B9F3CF369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01C6253-EDFD-302F-3CB7-74FFE1FBBE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1D7F006-4EC2-DA18-3636-89842064F7B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1B2D49B-D0B6-578C-6D68-C3892D314A6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FA4B935-9636-AB3C-47C4-D15691F809B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3061B42D-E4DB-916B-3ECD-DA0FD7C81FC8}"/>
              </a:ext>
            </a:extLst>
          </p:cNvPr>
          <p:cNvPicPr>
            <a:picLocks noChangeAspect="1"/>
          </p:cNvPicPr>
          <p:nvPr/>
        </p:nvPicPr>
        <p:blipFill>
          <a:blip r:embed="rId11"/>
          <a:stretch>
            <a:fillRect/>
          </a:stretch>
        </p:blipFill>
        <p:spPr>
          <a:xfrm>
            <a:off x="0" y="1663908"/>
            <a:ext cx="4414603" cy="4414603"/>
          </a:xfrm>
          <a:prstGeom prst="rect">
            <a:avLst/>
          </a:prstGeom>
        </p:spPr>
      </p:pic>
    </p:spTree>
    <p:extLst>
      <p:ext uri="{BB962C8B-B14F-4D97-AF65-F5344CB8AC3E}">
        <p14:creationId xmlns:p14="http://schemas.microsoft.com/office/powerpoint/2010/main" val="23714243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63532-19C3-99A6-E03F-D0468E1FBF9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66D03D0-820E-F4E9-6354-D3A9528C4CA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D22F17E-FA9C-40CD-36BE-E9A3F4E73BC5}"/>
              </a:ext>
            </a:extLst>
          </p:cNvPr>
          <p:cNvSpPr>
            <a:spLocks noGrp="1"/>
          </p:cNvSpPr>
          <p:nvPr>
            <p:ph type="title"/>
          </p:nvPr>
        </p:nvSpPr>
        <p:spPr>
          <a:xfrm>
            <a:off x="431627" y="769257"/>
            <a:ext cx="7275459" cy="938405"/>
          </a:xfrm>
        </p:spPr>
        <p:txBody>
          <a:bodyPr>
            <a:noAutofit/>
          </a:bodyPr>
          <a:lstStyle/>
          <a:p>
            <a:pPr marL="274320" indent="-274320" algn="ctr">
              <a:spcBef>
                <a:spcPts val="435"/>
              </a:spcBef>
              <a:spcAft>
                <a:spcPts val="200"/>
              </a:spcAft>
            </a:pPr>
            <a:r>
              <a:rPr lang="en-GB" sz="2400" b="1" dirty="0">
                <a:solidFill>
                  <a:srgbClr val="0000CC"/>
                </a:solidFill>
                <a:latin typeface="Times New Roman" panose="02020603050405020304" pitchFamily="18" charset="0"/>
                <a:cs typeface="Times New Roman" panose="02020603050405020304" pitchFamily="18" charset="0"/>
              </a:rPr>
              <a:t>Abstract </a:t>
            </a:r>
            <a:r>
              <a:rPr lang="en-GB" sz="2400" b="1" kern="0" dirty="0">
                <a:solidFill>
                  <a:srgbClr val="1F497D"/>
                </a:solidFill>
                <a:effectLst/>
                <a:latin typeface="Times New Roman" panose="02020603050405020304" pitchFamily="18" charset="0"/>
                <a:ea typeface="Arial" panose="020B0604020202020204" pitchFamily="34" charset="0"/>
              </a:rPr>
              <a:t>IX. Reducing plastic and packaging waste in the galley </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BB3DC07-2EA8-650D-1303-DD3312ED687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949DB55-D6F6-6FE8-4C9A-B3EBFE73DB7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D537279-AE4F-010A-0219-5D8139F725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55819B4-28A5-1128-27C2-9C9621C81A1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387DCE0-86EE-FBFC-7CEE-3DEEE53438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8F1B7AB-0613-0D4E-0306-87BDA2836F9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D0F4244-1815-4FF4-C089-605DF74F73C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2FBB1E9-CE1F-E90D-982D-113AF639999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3DD7DA3-60CF-8E5C-4406-80587C8354C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824A672-0F3C-0DC7-B431-9125A30E0E3F}"/>
              </a:ext>
            </a:extLst>
          </p:cNvPr>
          <p:cNvPicPr>
            <a:picLocks noChangeAspect="1"/>
          </p:cNvPicPr>
          <p:nvPr/>
        </p:nvPicPr>
        <p:blipFill>
          <a:blip r:embed="rId10"/>
          <a:stretch>
            <a:fillRect/>
          </a:stretch>
        </p:blipFill>
        <p:spPr>
          <a:xfrm>
            <a:off x="7704595" y="0"/>
            <a:ext cx="1227464" cy="1224789"/>
          </a:xfrm>
          <a:prstGeom prst="rect">
            <a:avLst/>
          </a:prstGeom>
        </p:spPr>
      </p:pic>
      <p:pic>
        <p:nvPicPr>
          <p:cNvPr id="3074" name="Picture 2" descr="Beach covered in trash and debris. the beach is located near the ocean and the sky is blue with a few clouds. the water is visible in the background and there is a rocky cliff on the left side of the image. the garbage is made up of various types of plastic bottles, cans, and other discarded items. the bottles are of different sizes and colors, including blue, green, yellow, and red. there are also some pieces of wood and other debris scattered throughout the beach. the overall scene is one of trash and pollution.">
            <a:extLst>
              <a:ext uri="{FF2B5EF4-FFF2-40B4-BE49-F238E27FC236}">
                <a16:creationId xmlns:a16="http://schemas.microsoft.com/office/drawing/2014/main" id="{D651C44B-0223-7DF1-304C-36FC4868C7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38858"/>
            <a:ext cx="9144000" cy="444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060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2A371-0056-B235-BA3C-34C21D68E6F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1D2CE09-8164-7F85-C0E2-36FFC281B07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143E5C4-8C0C-7D44-C4AC-9996F04FE835}"/>
              </a:ext>
            </a:extLst>
          </p:cNvPr>
          <p:cNvSpPr>
            <a:spLocks noGrp="1"/>
          </p:cNvSpPr>
          <p:nvPr>
            <p:ph type="title"/>
          </p:nvPr>
        </p:nvSpPr>
        <p:spPr>
          <a:xfrm>
            <a:off x="431627" y="929391"/>
            <a:ext cx="6763652" cy="778272"/>
          </a:xfrm>
        </p:spPr>
        <p:txBody>
          <a:bodyPr>
            <a:noAutofit/>
          </a:bodyPr>
          <a:lstStyle/>
          <a:p>
            <a:pPr marL="274320" indent="-274320" algn="ctr">
              <a:spcBef>
                <a:spcPts val="435"/>
              </a:spcBef>
              <a:spcAft>
                <a:spcPts val="200"/>
              </a:spcAft>
            </a:pPr>
            <a:r>
              <a:rPr lang="en-GB" sz="2400" b="1" kern="0" dirty="0">
                <a:solidFill>
                  <a:srgbClr val="1F497D"/>
                </a:solidFill>
                <a:effectLst/>
                <a:latin typeface="Times New Roman" panose="02020603050405020304" pitchFamily="18" charset="0"/>
                <a:ea typeface="Arial" panose="020B0604020202020204" pitchFamily="34" charset="0"/>
              </a:rPr>
              <a:t>Abstract IX. Reducing plastic and packaging waste in the galley </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36D3C65-E888-4E82-0E31-975A6643834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398BC60-F757-C0D1-FF06-83BB19A89C9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452EE7B-5A91-FD72-B8E2-B4994304608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282FC4C-AEB8-C1B1-98D0-F14FA54C974B}"/>
              </a:ext>
            </a:extLst>
          </p:cNvPr>
          <p:cNvSpPr txBox="1"/>
          <p:nvPr/>
        </p:nvSpPr>
        <p:spPr>
          <a:xfrm>
            <a:off x="4389967" y="1635741"/>
            <a:ext cx="4634112" cy="32778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Background</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One of the most significant environmental issues in the marine sector pertains to the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utilisation</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of single-use plastics and the accumulation of packaging waste. In the galley aboard ships, where considerations of convenience and safety frequently determine the selection of materials, single-use plastics remain a prevalent choice. Nevertheless, there are genuine opportunities to introduce sustainable alternatives and to educate crew members on how to implement effective waste reduction practices.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9A0079A-AD3D-14F0-DE30-4880A5FC828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1F53BE5-8481-292F-7E40-AB47B0366A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B42248A-8B9E-A623-A62C-5DA54EE8FA2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BDF9E88-E2DD-2FC5-42A1-4358029C29F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D6DCE27-64D1-FA6D-AC4B-9964FCC12C1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0AA3701-A220-326E-B550-29462BE0A17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990ACBA-CB3B-B8D5-B519-A568630DED7B}"/>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3A7B67EB-CBAD-557C-7933-F8B5A8CC832E}"/>
              </a:ext>
            </a:extLst>
          </p:cNvPr>
          <p:cNvPicPr>
            <a:picLocks noChangeAspect="1"/>
          </p:cNvPicPr>
          <p:nvPr/>
        </p:nvPicPr>
        <p:blipFill>
          <a:blip r:embed="rId11"/>
          <a:stretch>
            <a:fillRect/>
          </a:stretch>
        </p:blipFill>
        <p:spPr>
          <a:xfrm>
            <a:off x="0" y="1735110"/>
            <a:ext cx="4193498" cy="4193498"/>
          </a:xfrm>
          <a:prstGeom prst="rect">
            <a:avLst/>
          </a:prstGeom>
        </p:spPr>
      </p:pic>
    </p:spTree>
    <p:extLst>
      <p:ext uri="{BB962C8B-B14F-4D97-AF65-F5344CB8AC3E}">
        <p14:creationId xmlns:p14="http://schemas.microsoft.com/office/powerpoint/2010/main" val="320674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A27A-9A7B-D326-8618-3C2395706E7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F355D06E-FDB2-DA00-ED90-BCABEFAAD478}"/>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702843A6-B44A-6D94-C80E-BDA82619E4B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FE691219-675A-1765-6CEE-8A6B59950179}"/>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A56273C7-D945-9837-F6A2-22A7B74D6982}"/>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00685E5D-8D0D-8A26-F497-8EAFCB7826D1}"/>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E94C2AE8-71EA-214C-3625-C5371D7606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BB79BDDD-8D20-F09C-0BA5-59E03FE462D9}"/>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54D33871-1F38-ED74-2CD7-5298F4705F8F}"/>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CB3513B6-C57F-6863-4E4A-B1E79EA989A6}"/>
              </a:ext>
            </a:extLst>
          </p:cNvPr>
          <p:cNvSpPr txBox="1"/>
          <p:nvPr/>
        </p:nvSpPr>
        <p:spPr>
          <a:xfrm>
            <a:off x="4140558" y="1196027"/>
            <a:ext cx="4818780" cy="5003165"/>
          </a:xfrm>
          <a:prstGeom prst="rect">
            <a:avLst/>
          </a:prstGeom>
          <a:noFill/>
        </p:spPr>
        <p:txBody>
          <a:bodyPr wrap="square" rtlCol="0">
            <a:spAutoFit/>
          </a:bodyPr>
          <a:lstStyle/>
          <a:p>
            <a:pPr algn="ctr" defTabSz="914400">
              <a:lnSpc>
                <a:spcPct val="90000"/>
              </a:lnSpc>
              <a:spcBef>
                <a:spcPct val="0"/>
              </a:spcBef>
            </a:pPr>
            <a:r>
              <a:rPr lang="en-GB" sz="2800" b="1" dirty="0">
                <a:solidFill>
                  <a:srgbClr val="2B229E"/>
                </a:solidFill>
                <a:latin typeface="Times New Roman" panose="02020603050405020304" pitchFamily="18" charset="0"/>
                <a:ea typeface="+mj-ea"/>
                <a:cs typeface="Times New Roman" panose="02020603050405020304" pitchFamily="18" charset="0"/>
              </a:rPr>
              <a:t>Introduction to the collection of abstracts</a:t>
            </a:r>
          </a:p>
          <a:p>
            <a:pPr>
              <a:lnSpc>
                <a:spcPct val="150000"/>
              </a:lnSpc>
            </a:pPr>
            <a:r>
              <a:rPr lang="en-GB" sz="1600" dirty="0"/>
              <a:t>The maritime sector is currently experiencing a period of significant transformation driven by a variety of factors, including climate change, market volatility, technological advancements, and mounting international regulatory pressures. Consequently, it is imperative for individuals engaged in the maritime sector to adopt a novel mode of thinking and to develop contemporary skills. Moreover, there is an imperative for the implementation of integrated solutions that combine efficiency with sustainability over the long term.</a:t>
            </a:r>
          </a:p>
        </p:txBody>
      </p:sp>
      <p:grpSp>
        <p:nvGrpSpPr>
          <p:cNvPr id="3" name="Group 2">
            <a:extLst>
              <a:ext uri="{FF2B5EF4-FFF2-40B4-BE49-F238E27FC236}">
                <a16:creationId xmlns:a16="http://schemas.microsoft.com/office/drawing/2014/main" id="{90A28E42-164D-81E3-FA78-33783C9DCC9A}"/>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6265BE61-76F9-950A-0E56-692DBF037710}"/>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2FE7B574-F92F-E4A9-333B-62B89A527D8D}"/>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5C3A86B2-51A6-EDC9-088F-E02CD6A9CE8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pic>
          <p:nvPicPr>
            <p:cNvPr id="20" name="Picture 19" descr="Blue Background Powerpoint posted by Michelle Mercado">
              <a:extLst>
                <a:ext uri="{FF2B5EF4-FFF2-40B4-BE49-F238E27FC236}">
                  <a16:creationId xmlns:a16="http://schemas.microsoft.com/office/drawing/2014/main" id="{A1E65D14-2A16-8550-F1E7-CEE2CC2F1FE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grpSp>
      <p:pic>
        <p:nvPicPr>
          <p:cNvPr id="25" name="Picture 24">
            <a:extLst>
              <a:ext uri="{FF2B5EF4-FFF2-40B4-BE49-F238E27FC236}">
                <a16:creationId xmlns:a16="http://schemas.microsoft.com/office/drawing/2014/main" id="{8891D8C0-C2AF-FBBB-9B74-005C045613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D67EF5E-0C53-5875-A111-B186A26F63C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1707966-8F13-D55F-48EE-80185F309E09}"/>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66376AA-011F-3FA9-B57A-E47A727788E0}"/>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C109BD7-57E9-1686-5707-F2E6BA26EA82}"/>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F4A8FE2-074E-CCF6-62DC-AEE7F618B5CA}"/>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Картина 9">
            <a:extLst>
              <a:ext uri="{FF2B5EF4-FFF2-40B4-BE49-F238E27FC236}">
                <a16:creationId xmlns:a16="http://schemas.microsoft.com/office/drawing/2014/main" id="{304D1313-7221-A717-26E1-EA51E0FB8E61}"/>
              </a:ext>
            </a:extLst>
          </p:cNvPr>
          <p:cNvPicPr>
            <a:picLocks noChangeAspect="1"/>
          </p:cNvPicPr>
          <p:nvPr/>
        </p:nvPicPr>
        <p:blipFill>
          <a:blip r:embed="rId12"/>
          <a:stretch>
            <a:fillRect/>
          </a:stretch>
        </p:blipFill>
        <p:spPr>
          <a:xfrm>
            <a:off x="268357" y="1292088"/>
            <a:ext cx="3637720" cy="3637720"/>
          </a:xfrm>
          <a:prstGeom prst="rect">
            <a:avLst/>
          </a:prstGeom>
        </p:spPr>
      </p:pic>
    </p:spTree>
    <p:extLst>
      <p:ext uri="{BB962C8B-B14F-4D97-AF65-F5344CB8AC3E}">
        <p14:creationId xmlns:p14="http://schemas.microsoft.com/office/powerpoint/2010/main" val="1802170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02F20-5B3D-888D-2CD5-6EF9153584D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5F7B8CE-7916-69E0-0710-25B845017A4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2CF8230-52AC-7CC8-8BAE-1A945AA4E388}"/>
              </a:ext>
            </a:extLst>
          </p:cNvPr>
          <p:cNvSpPr>
            <a:spLocks noGrp="1"/>
          </p:cNvSpPr>
          <p:nvPr>
            <p:ph type="title"/>
          </p:nvPr>
        </p:nvSpPr>
        <p:spPr>
          <a:xfrm>
            <a:off x="401647" y="794480"/>
            <a:ext cx="7886700" cy="778272"/>
          </a:xfrm>
        </p:spPr>
        <p:txBody>
          <a:bodyPr>
            <a:noAutofit/>
          </a:bodyPr>
          <a:lstStyle/>
          <a:p>
            <a:pPr marL="274320" indent="-27432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Abstract IX. Reducing plastic and packaging waste in the galley </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AF6F033-6A13-627D-18CD-E31BC202EB9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C9A5617-5B10-6E6A-D4EA-610756A266B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6E9A71B-D8AE-73BE-FA62-DBD6C77F450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7E62361-9886-B4E3-0465-029E4685B577}"/>
              </a:ext>
            </a:extLst>
          </p:cNvPr>
          <p:cNvSpPr txBox="1"/>
          <p:nvPr/>
        </p:nvSpPr>
        <p:spPr>
          <a:xfrm>
            <a:off x="4389967" y="1635741"/>
            <a:ext cx="4634112" cy="223138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Objective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objective of this study is to investigate the feasibility of reducing the use of plastics and packaging in the ship's galley. The study will focus on the transition to reusable products, the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utilisation</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of environmentally friendly packaging, and the role of crew training in fostering sustainable habits.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BCA5382-D281-B113-FF5A-962EA734DF8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BCDC21E-C1A1-891A-E027-10C7C54859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D881A85-14C1-0DBB-06C4-D81A714140D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4341C60-91E5-19E9-6B7B-2EFFEB7DCDF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7D5A73E-243E-5358-4CAF-52D894B7370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5D2BAC8-4440-D257-E499-32F1BE0F7D2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6E8FF86-2F65-271B-DDCE-5C80D9DCBE29}"/>
              </a:ext>
            </a:extLst>
          </p:cNvPr>
          <p:cNvPicPr>
            <a:picLocks noChangeAspect="1"/>
          </p:cNvPicPr>
          <p:nvPr/>
        </p:nvPicPr>
        <p:blipFill>
          <a:blip r:embed="rId10"/>
          <a:stretch>
            <a:fillRect/>
          </a:stretch>
        </p:blipFill>
        <p:spPr>
          <a:xfrm>
            <a:off x="7704595" y="0"/>
            <a:ext cx="1227464" cy="1224789"/>
          </a:xfrm>
          <a:prstGeom prst="rect">
            <a:avLst/>
          </a:prstGeom>
        </p:spPr>
      </p:pic>
      <p:pic>
        <p:nvPicPr>
          <p:cNvPr id="4098" name="Picture 2" descr="Beach covered in trash and debris. the beach is located near the ocean and the sky is blue with a few clouds. the water is visible in the background and there is a rocky cliff on the left side of the image. the garbage is made up of various types of plastic bottles, cans, and other discarded items. the bottles are of different sizes and colors, including blue, green, yellow, and red. there are also some pieces of wood and other debris scattered throughout the beach. the overall scene is one of trash and pollution.">
            <a:extLst>
              <a:ext uri="{FF2B5EF4-FFF2-40B4-BE49-F238E27FC236}">
                <a16:creationId xmlns:a16="http://schemas.microsoft.com/office/drawing/2014/main" id="{6894D71B-8A27-9E5D-F4BE-AE3FA64151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68839"/>
            <a:ext cx="4129790" cy="412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744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1E521-B45D-6E34-3DBF-8968A3F69C3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B9840E4-F157-AF8A-4B7D-BC15C726E85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B9309AD-DA80-FB4F-BAF6-D68C5994DEAA}"/>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Abstract IX. Reducing plastic and packaging waste in the galley </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17A49FC-2DCD-6351-D629-6ABFC634DED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7A81126-46E0-2939-1A28-CC45320BA8D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ABC0B03-04AA-1B5F-A5D9-1D183CCC37D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234D1A8-A9D9-610A-7C00-CB5C3A3FD480}"/>
              </a:ext>
            </a:extLst>
          </p:cNvPr>
          <p:cNvSpPr txBox="1"/>
          <p:nvPr/>
        </p:nvSpPr>
        <p:spPr>
          <a:xfrm>
            <a:off x="4389967" y="1635741"/>
            <a:ext cx="4634112" cy="32778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Methodology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present study is based on a comprehensive review of extant practices on board ships, complemented by in-depth interviews with cooks, procurement officers, and environmental officers. Furthermore, the study will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analyse</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measures introduced by companies that have significantly reduced waste by introducing sustainable containers, containers and packaging. The effectiveness of training sessions related to sustainable kitchenware and packaging management is also evaluated.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492CB39-26F5-4530-8484-668BB9FE98E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449E4BC-FE9A-7A62-9577-9A2302188B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9B374E7-01A5-4392-1443-63E5FE573D1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0D13100-B674-980D-02B0-2C1F8807F1C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3513EAC-3517-1680-DA31-0E4A25A161D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2454345-5B25-93EA-D80B-9AA4B768B9F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40A3AB8-626B-73A3-4D1D-CA596DB00D41}"/>
              </a:ext>
            </a:extLst>
          </p:cNvPr>
          <p:cNvPicPr>
            <a:picLocks noChangeAspect="1"/>
          </p:cNvPicPr>
          <p:nvPr/>
        </p:nvPicPr>
        <p:blipFill>
          <a:blip r:embed="rId10"/>
          <a:stretch>
            <a:fillRect/>
          </a:stretch>
        </p:blipFill>
        <p:spPr>
          <a:xfrm>
            <a:off x="7704595" y="0"/>
            <a:ext cx="1227464" cy="1224789"/>
          </a:xfrm>
          <a:prstGeom prst="rect">
            <a:avLst/>
          </a:prstGeom>
        </p:spPr>
      </p:pic>
      <p:pic>
        <p:nvPicPr>
          <p:cNvPr id="10242" name="Picture 2" descr="Beach covered in trash and debris.&#10;Prompt&#10;Beach covered in trash and debris. the beach is sandy and the water is visible in the background. the sky is blue and there are palm trees on the right side of the image. in the foreground, there are several plastic bottles, cans, and other discarded items scattered on the sand. the bottles are of different sizes and colors, including blue, yellow, and white. there are also some branches and twigs scattered around the beach. the overall scene is one of trash and pollution.">
            <a:extLst>
              <a:ext uri="{FF2B5EF4-FFF2-40B4-BE49-F238E27FC236}">
                <a16:creationId xmlns:a16="http://schemas.microsoft.com/office/drawing/2014/main" id="{F1AE4732-BF62-4BE0-FD34-CB2B579AA7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15189"/>
            <a:ext cx="4230975" cy="423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5165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52E26-7A5A-B2C4-C5E5-DE370E445D3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F34EF9C-631D-58B5-AC8F-8357BAC0B35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1FE312F-2D5C-46CB-F3C7-31E20854BC22}"/>
              </a:ext>
            </a:extLst>
          </p:cNvPr>
          <p:cNvSpPr>
            <a:spLocks noGrp="1"/>
          </p:cNvSpPr>
          <p:nvPr>
            <p:ph type="title"/>
          </p:nvPr>
        </p:nvSpPr>
        <p:spPr>
          <a:xfrm>
            <a:off x="386656" y="824460"/>
            <a:ext cx="7886700" cy="778272"/>
          </a:xfrm>
        </p:spPr>
        <p:txBody>
          <a:bodyPr>
            <a:noAutofit/>
          </a:bodyPr>
          <a:lstStyle/>
          <a:p>
            <a:pPr marL="274320" indent="-27432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Abstract IX. Reducing plastic and packaging waste in the galley </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B3F2DBE-E123-995C-2DAA-EF52E8A556C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1347617-911C-8CCC-A4DC-1A137E43EEC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544C364-5965-35D4-83E8-484C968BBD9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307C2B1-B276-50FB-D113-2F2962B13B51}"/>
              </a:ext>
            </a:extLst>
          </p:cNvPr>
          <p:cNvSpPr txBox="1"/>
          <p:nvPr/>
        </p:nvSpPr>
        <p:spPr>
          <a:xfrm>
            <a:off x="4616969" y="1635741"/>
            <a:ext cx="4407109" cy="380104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Results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findings demonstrate that eliminating single-use plastics is feasible, particularly when integrated with systematic supply planning and pre-planning. The analysis indicates that reusable products, including cans, bottles, and cutlery, are economically viable long-term. It is evident that personnel who have undergone specific training on the subject demonstrate a heightened level of commitment and initiative in reducing waste. The integration of novel practices with visual prompts and practical guidelines on the job has been identified as a particularly efficacious strategy.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B49626B-1C40-92B6-85F7-B67F0F64F00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80804AC-D634-F119-0AB9-1B11B9EFEE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FC2515A-B52F-C015-B205-08951886E30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B2F1304-4E30-6344-021D-233D4FB20B8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A56217E-C19E-68C3-9D66-B174A419B23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E2BCB76-503F-E0CA-6078-95DF1540A74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FCB0538-0A1F-0694-8642-9FF3E9785A2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3B23FDF3-427E-BDD2-2FFD-0AA0DD8CC640}"/>
              </a:ext>
            </a:extLst>
          </p:cNvPr>
          <p:cNvPicPr>
            <a:picLocks noChangeAspect="1"/>
          </p:cNvPicPr>
          <p:nvPr/>
        </p:nvPicPr>
        <p:blipFill>
          <a:blip r:embed="rId11"/>
          <a:stretch>
            <a:fillRect/>
          </a:stretch>
        </p:blipFill>
        <p:spPr>
          <a:xfrm>
            <a:off x="0" y="1600199"/>
            <a:ext cx="4448331" cy="4448331"/>
          </a:xfrm>
          <a:prstGeom prst="rect">
            <a:avLst/>
          </a:prstGeom>
        </p:spPr>
      </p:pic>
    </p:spTree>
    <p:extLst>
      <p:ext uri="{BB962C8B-B14F-4D97-AF65-F5344CB8AC3E}">
        <p14:creationId xmlns:p14="http://schemas.microsoft.com/office/powerpoint/2010/main" val="3842456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6C837-2921-CD80-2B16-BE2F6E17913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43B6566-CD94-7EED-4A31-9071ACA801E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2AAC5A1-AA52-0C79-B46B-36AA55DB8915}"/>
              </a:ext>
            </a:extLst>
          </p:cNvPr>
          <p:cNvSpPr>
            <a:spLocks noGrp="1"/>
          </p:cNvSpPr>
          <p:nvPr>
            <p:ph type="title"/>
          </p:nvPr>
        </p:nvSpPr>
        <p:spPr>
          <a:xfrm>
            <a:off x="266735" y="839450"/>
            <a:ext cx="7886700" cy="778272"/>
          </a:xfrm>
        </p:spPr>
        <p:txBody>
          <a:bodyPr>
            <a:noAutofit/>
          </a:bodyPr>
          <a:lstStyle/>
          <a:p>
            <a:pPr marL="274320" indent="-27432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Abstract IX. Reducing plastic and packaging waste in the galley</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48B8F62-546E-E577-A745-39F6231A3A1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6F6BC13-18B5-2395-4290-469EB1D57B8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182C1F2-B9B1-43D0-B4A1-A9A5CAA5658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0BB4A7E-DA19-4D58-A8DC-7429AB8059D0}"/>
              </a:ext>
            </a:extLst>
          </p:cNvPr>
          <p:cNvSpPr txBox="1"/>
          <p:nvPr/>
        </p:nvSpPr>
        <p:spPr>
          <a:xfrm>
            <a:off x="4404957" y="1845603"/>
            <a:ext cx="4634112" cy="32778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Conclusion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conclusion drawn from this analysis indicates that the reduction of plastic waste in the onboard kitchen environment is an attainable objective, provided that a comprehensive strategy is employed, that the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is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optimised</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and that the entire team demonstrates a collective commitment. The use of reusable alternatives and eco-friendly packaging not only mitigates the environmental impact of vessels but also fosters a culture of responsibility and sustainable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behaviour</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among crew members.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BD4B642-FC1B-BAB8-C647-4E7B69CF169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88FEA58-05C5-7A9F-EAC9-489014B069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BA5312A-567D-2E80-142E-0D1E25D579D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F2C94E3-902D-97D1-B0D5-496CEA78582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D06E4FB-10C6-2E5E-E208-13A9D68AD6A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A39A378-40E7-7D64-ECCD-C50AFA7FCD9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45430CC-269A-3DA3-C2D0-A88EBAB20AB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0FCA7F2A-E0DA-68F8-3448-FCB0B06009FF}"/>
              </a:ext>
            </a:extLst>
          </p:cNvPr>
          <p:cNvPicPr>
            <a:picLocks noChangeAspect="1"/>
          </p:cNvPicPr>
          <p:nvPr/>
        </p:nvPicPr>
        <p:blipFill>
          <a:blip r:embed="rId11"/>
          <a:stretch>
            <a:fillRect/>
          </a:stretch>
        </p:blipFill>
        <p:spPr>
          <a:xfrm>
            <a:off x="0" y="1731364"/>
            <a:ext cx="4152275" cy="4152275"/>
          </a:xfrm>
          <a:prstGeom prst="rect">
            <a:avLst/>
          </a:prstGeom>
        </p:spPr>
      </p:pic>
    </p:spTree>
    <p:extLst>
      <p:ext uri="{BB962C8B-B14F-4D97-AF65-F5344CB8AC3E}">
        <p14:creationId xmlns:p14="http://schemas.microsoft.com/office/powerpoint/2010/main" val="42941029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F21A4-AA6C-CA54-6442-DC03E0B216E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E18DCDB-8A0F-F4A0-DAD2-FE45587A556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F91A6B5-B487-CA5A-E2E9-7A08C7E027DF}"/>
              </a:ext>
            </a:extLst>
          </p:cNvPr>
          <p:cNvSpPr>
            <a:spLocks noGrp="1"/>
          </p:cNvSpPr>
          <p:nvPr>
            <p:ph type="title"/>
          </p:nvPr>
        </p:nvSpPr>
        <p:spPr>
          <a:xfrm>
            <a:off x="431627" y="769257"/>
            <a:ext cx="7886700" cy="938405"/>
          </a:xfrm>
        </p:spPr>
        <p:txBody>
          <a:bodyPr>
            <a:noAutofit/>
          </a:bodyPr>
          <a:lstStyle/>
          <a:p>
            <a:pPr marL="274320" indent="-274320" algn="ctr">
              <a:spcBef>
                <a:spcPts val="435"/>
              </a:spcBef>
              <a:spcAft>
                <a:spcPts val="200"/>
              </a:spcAft>
            </a:pPr>
            <a:r>
              <a:rPr lang="en-GB" sz="2400" b="1" dirty="0">
                <a:solidFill>
                  <a:srgbClr val="0000CC"/>
                </a:solidFill>
                <a:latin typeface="Times New Roman" panose="02020603050405020304" pitchFamily="18" charset="0"/>
                <a:cs typeface="Times New Roman" panose="02020603050405020304" pitchFamily="18" charset="0"/>
              </a:rPr>
              <a:t>Abstract </a:t>
            </a:r>
            <a:r>
              <a:rPr lang="en-US" sz="2400" b="1" kern="0" dirty="0">
                <a:solidFill>
                  <a:srgbClr val="1F497D"/>
                </a:solidFill>
                <a:effectLst/>
                <a:latin typeface="Times New Roman" panose="02020603050405020304" pitchFamily="18" charset="0"/>
                <a:ea typeface="Arial" panose="020B0604020202020204" pitchFamily="34" charset="0"/>
              </a:rPr>
              <a:t>X. Monitoring and measuring the environmental impact of the ship's galley </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08E306D-4446-4B57-7A8C-3D986ADA974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20E073C-DA1B-A6D1-9191-B26517B6891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5D6413D-CFF6-7A45-30C2-35FFEA17520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D7E55B67-F22E-119D-3F65-64271629BAE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E8522AB-030D-6B74-2B96-47B8B97BF5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EBD76E4-3AB0-BBF4-83C0-B9994569276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7E7A5B3-E2EA-546B-AF2F-FAD8054F6AD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82F03A4-B100-C687-9E62-ED19C18A80B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C8AC0CB-949D-C87A-A034-44E25066C13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B08822A-F1F8-AFFF-F0A8-A2C78AAF6F1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122" name="Picture 2" descr="ship's galley environmental Modern commercial kitchen with stainless steel appliances and countertops. the kitchen has a large island in the center with a gas stove and a sink. above the island, there is a large stainless steel range hood. on the right side of the image, there are two chefs working in the kitchen. the chef on the left is wearing a white chef's uniform and is holding a frying pan and appears to be preparing a meal. the countertop is made of stainless steel and has a tray of vegetables and a bottle of olive oil on it. there are several windows on the wall, allowing natural light to enter the space. the floor is covered with a gray carpet.">
            <a:extLst>
              <a:ext uri="{FF2B5EF4-FFF2-40B4-BE49-F238E27FC236}">
                <a16:creationId xmlns:a16="http://schemas.microsoft.com/office/drawing/2014/main" id="{59FE6FFA-3082-B2B3-9563-AAD57FBACA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33928"/>
            <a:ext cx="9144000" cy="454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715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EFBFF-CA28-C420-EA64-FEA2690A053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84FAC3D-C5E4-13B3-4F89-0F23385B97B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25FC944-94EC-FBEF-76E2-29FE94C9E0E2}"/>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lang="en-GB" sz="2400" b="1" kern="0" dirty="0">
                <a:solidFill>
                  <a:srgbClr val="1F497D"/>
                </a:solidFill>
                <a:effectLst/>
                <a:latin typeface="Times New Roman" panose="02020603050405020304" pitchFamily="18" charset="0"/>
                <a:ea typeface="Arial" panose="020B0604020202020204" pitchFamily="34" charset="0"/>
              </a:rPr>
              <a:t>Abstract X. Monitoring and measuring the environmental impact of the ship's galley </a:t>
            </a:r>
            <a:endParaRPr lang="bg-BG"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4CC8DC3A-B23C-5B91-9301-CD25FBE8618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60B7B26-B5F8-E3DD-B0FC-EEAF4C6B623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4BA3E3A-C313-C8DC-770A-05ABB271B67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8DDFF40-321D-B37A-B84B-B67FA654B346}"/>
              </a:ext>
            </a:extLst>
          </p:cNvPr>
          <p:cNvSpPr txBox="1"/>
          <p:nvPr/>
        </p:nvSpPr>
        <p:spPr>
          <a:xfrm>
            <a:off x="4389967" y="1635741"/>
            <a:ext cx="4634112" cy="35394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Background</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In the contemporary context, with an increasing focus on sustainability and marine conservation, the management of resources in the ship's galley is becoming an integral component of environmental responsibility on board. In order to ensure the efficacy of sustainability measures, it is essential that they are subject to systematic monitoring and quantification. The measurement of energy consumption, water consumption and waste generation provides a foundation for informed decision-making and the establishment of realistic targets for improvement.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47A9DEA-3605-74EC-ED28-C4E6B609599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7682214-B728-CB07-3965-54C36B12A1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2DD9F3A-4164-3C84-7635-0D4B1F35D9C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8949BB0-C66C-FC31-5BCB-103F8A055E5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DB270BE-6D90-AE77-DB16-6B23A94972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B0DEF0D-CFC1-8F89-EEA2-9DE304BA04C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F2B69A0-0993-3782-2F99-DEC9EA66BAC4}"/>
              </a:ext>
            </a:extLst>
          </p:cNvPr>
          <p:cNvPicPr>
            <a:picLocks noChangeAspect="1"/>
          </p:cNvPicPr>
          <p:nvPr/>
        </p:nvPicPr>
        <p:blipFill>
          <a:blip r:embed="rId10"/>
          <a:stretch>
            <a:fillRect/>
          </a:stretch>
        </p:blipFill>
        <p:spPr>
          <a:xfrm>
            <a:off x="7704595" y="0"/>
            <a:ext cx="1227464" cy="1224789"/>
          </a:xfrm>
          <a:prstGeom prst="rect">
            <a:avLst/>
          </a:prstGeom>
        </p:spPr>
      </p:pic>
      <p:pic>
        <p:nvPicPr>
          <p:cNvPr id="8194" name="Picture 2" descr="ship's galley environmental Modern commercial kitchen with stainless steel appliances and countertops. the kitchen has a large island in the center with a gas stove and a sink. above the island, there is a large stainless steel range hood. on the right side of the image, there are two chefs working in the kitchen. the chef on the left is wearing a white chef's uniform and is holding a frying pan and appears to be preparing a meal. the countertop is made of stainless steel and has a tray of vegetables and a bottle of olive oil on it. there are several windows on the wall, allowing natural light to enter the space. the floor is covered with a gray carpet.">
            <a:extLst>
              <a:ext uri="{FF2B5EF4-FFF2-40B4-BE49-F238E27FC236}">
                <a16:creationId xmlns:a16="http://schemas.microsoft.com/office/drawing/2014/main" id="{42C894CE-B3DA-9F1A-D05D-C146528A93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810061"/>
            <a:ext cx="4215985" cy="421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6344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89AB5-9771-81C6-982B-5BD93A7FB65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380D4E8-F873-A16B-C2C2-98B8B26E464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0104E4F-C4B1-E1C3-FDE3-CBB7AF236ADA}"/>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lang="en-GB" sz="2400" b="1" kern="0" dirty="0">
                <a:solidFill>
                  <a:srgbClr val="1F497D"/>
                </a:solidFill>
                <a:effectLst/>
                <a:latin typeface="Times New Roman" panose="02020603050405020304" pitchFamily="18" charset="0"/>
                <a:ea typeface="Arial" panose="020B0604020202020204" pitchFamily="34" charset="0"/>
              </a:rPr>
              <a:t>Abstract X. Monitoring and measuring the environmental impact of the ship's galley </a:t>
            </a:r>
            <a:endParaRPr lang="bg-BG"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854AE3A3-A269-A758-3912-3C9F05235C3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EB3CC16-710E-5AB9-03F3-FFB6E3662A0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F014ACA-5A9C-B026-7FE9-882C6692394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DBC018F-AEC3-F4C1-9295-FE31169C7A1D}"/>
              </a:ext>
            </a:extLst>
          </p:cNvPr>
          <p:cNvSpPr txBox="1"/>
          <p:nvPr/>
        </p:nvSpPr>
        <p:spPr>
          <a:xfrm>
            <a:off x="4389967" y="1830613"/>
            <a:ext cx="4634112" cy="275460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Objective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objectives of this study are twofold: firstly, to present effective tools and techniques for monitoring the environmental impact of the galley, and secondly, to demonstrate how continuous monitoring and data analysis could help sustainable resource management. The primary focus is on tracking key environmental indicators and formulating targets for continuous enhancement.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BDBEFC6-FF15-D159-225E-AABBCF3A682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2E9426C-7E12-AB5C-AFEE-4E90020235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6C02655-C08D-915C-C978-3914C45F060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CBB0DC7-1C75-BC30-A9B4-8D2891529F2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25C8C22-7427-4716-C3D5-419C6583A58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C703F0E-5D33-68E9-447C-C8CF41D8EBF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40F2976-2235-5D88-8360-94A79897DC4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146" name="Picture 2" descr="ship's galley environmental Modern commercial kitchen with stainless steel appliances and countertops. the kitchen has a large island in the center with a gas stove and a sink. above the island, there is a large stainless steel range hood. on the right side of the image, there are two chefs working in the kitchen. the chef on the left is wearing a white chef's uniform and is holding a frying pan and appears to be preparing a meal. the countertop is made of stainless steel and has a tray of vegetables and a bottle of olive oil on it. there are several windows on the wall, allowing natural light to enter the space. the floor is covered with a gray carpet.">
            <a:extLst>
              <a:ext uri="{FF2B5EF4-FFF2-40B4-BE49-F238E27FC236}">
                <a16:creationId xmlns:a16="http://schemas.microsoft.com/office/drawing/2014/main" id="{0D2A104D-6254-3B5C-F9BA-63761C8EB9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903751"/>
            <a:ext cx="4099808" cy="409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132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F9452-8C0A-2102-BD9E-1A354272A2C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66A96C8-1BD9-282A-603D-6413E3D778C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C987F2E-E5F2-17B2-5E57-DB5C4A5A1A90}"/>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Abstract X. Monitoring and measuring the environmental impact of the ship's galley </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E1FECB6-F4B9-D977-D19E-2F2306E3944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23E00A1-80D1-E955-EFF5-B256AE7EE44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D862115-3D88-AFCD-0606-7CA1E8EFFCC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7BB4EB1-79E3-8F6B-D002-12D5BE56384E}"/>
              </a:ext>
            </a:extLst>
          </p:cNvPr>
          <p:cNvSpPr txBox="1"/>
          <p:nvPr/>
        </p:nvSpPr>
        <p:spPr>
          <a:xfrm>
            <a:off x="4736891" y="1740672"/>
            <a:ext cx="4287187" cy="301621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Methodology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In the framework of the study, the internal monitoring systems of ships of different types were analysed. In-depth interviews were conducted with personnel, including chefs, maintenance engineers and environmental managers, to ascertain the reporting and control practices in place. In addition, digital tools for measuring water and energy costs were investigated, as well as methods for estimating waste.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21B0C3F-01DE-1F4C-26FD-3BF171B66D3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55D3203-AB0A-2AB2-934A-709CD88ADF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E1CFA34-5D4F-BF2A-4827-E7C380DB12F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FDF37D7-5CE3-B0CE-95A4-8A4D70CC035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906B105-E07F-8EC9-219A-C9DA2C93E06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ABA08DD-5229-4086-6969-1B369102CA5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F44FB2D-D4CD-93C0-493D-432F503D308B}"/>
              </a:ext>
            </a:extLst>
          </p:cNvPr>
          <p:cNvPicPr>
            <a:picLocks noChangeAspect="1"/>
          </p:cNvPicPr>
          <p:nvPr/>
        </p:nvPicPr>
        <p:blipFill>
          <a:blip r:embed="rId10"/>
          <a:stretch>
            <a:fillRect/>
          </a:stretch>
        </p:blipFill>
        <p:spPr>
          <a:xfrm>
            <a:off x="7704595" y="0"/>
            <a:ext cx="1227464" cy="1224789"/>
          </a:xfrm>
          <a:prstGeom prst="rect">
            <a:avLst/>
          </a:prstGeom>
        </p:spPr>
      </p:pic>
      <p:pic>
        <p:nvPicPr>
          <p:cNvPr id="7172" name="Picture 4" descr="ship's galley environmental Modern commercial kitchen with stainless steel appliances and countertops. the kitchen has a large island in the center with a gas stove and a sink. above the island, there is a large stainless steel range hood. on the right side of the image, there are two chefs working in the kitchen. the chef on the left is wearing a white chef's uniform and is holding a frying pan and appears to be preparing a meal. the countertop is made of stainless steel and has a tray of vegetables and a bottle of olive oil on it. there are several windows on the wall, allowing natural light to enter the space. the floor is covered with a gray carpet.">
            <a:extLst>
              <a:ext uri="{FF2B5EF4-FFF2-40B4-BE49-F238E27FC236}">
                <a16:creationId xmlns:a16="http://schemas.microsoft.com/office/drawing/2014/main" id="{8B42B332-3A2B-A2B1-FDDE-F17A6A7D62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30181"/>
            <a:ext cx="4373380" cy="437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917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BB5C-94C1-A2E5-DEC4-F7FACA9DAFA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1B58BE3-51A9-0F0A-F23C-786099BB324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7259AA4-91A6-BB74-CCA7-9584EECD6773}"/>
              </a:ext>
            </a:extLst>
          </p:cNvPr>
          <p:cNvSpPr>
            <a:spLocks noGrp="1"/>
          </p:cNvSpPr>
          <p:nvPr>
            <p:ph type="title"/>
          </p:nvPr>
        </p:nvSpPr>
        <p:spPr>
          <a:xfrm>
            <a:off x="386656" y="824460"/>
            <a:ext cx="7886700" cy="778272"/>
          </a:xfrm>
        </p:spPr>
        <p:txBody>
          <a:bodyPr>
            <a:noAutofit/>
          </a:bodyPr>
          <a:lstStyle/>
          <a:p>
            <a:pPr marL="274320" indent="-27432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Abstract X. Monitoring and measuring the environmental impact of the ship's galley. </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C3B3157-866E-ADC8-18DA-378D22C5A1C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440B0BF-57B3-D969-7FCC-92016BED6A5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8625594-1338-10F0-69CA-1C7040B21A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8AFF16A-4B04-A979-0E55-8D0EF00D1B70}"/>
              </a:ext>
            </a:extLst>
          </p:cNvPr>
          <p:cNvSpPr txBox="1"/>
          <p:nvPr/>
        </p:nvSpPr>
        <p:spPr>
          <a:xfrm>
            <a:off x="4389967" y="1755663"/>
            <a:ext cx="4634112" cy="380104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Results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utilisation</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of digital platforms and automated resource accounting systems has been found to facilitate the control process. The application of daily and weekly reports has been demonstrated to facilitate the timely detection of deviations and the planning of timely corrective actions. The establishment of specific, attainable goals has been demonstrated to engender heightened engagement among crew members and more effective outcomes. It is evident that practices integrating monitoring with training and visual feedback for staff members have yielded optimal outcomes.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D8CDDD1-A8EA-728A-0A4D-710637BFB89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1EFE729-4391-16D2-6356-3D1A531F23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8652C9B-8260-1100-020F-8222212DF17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DD110F8-8A94-A3F9-59AB-9CFADA76F99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8086D40-BA68-6C03-AC1B-F9ADACE0824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C8B924F-B917-F3C6-5FC8-92D010E323A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088E424-C800-AAEE-1A4F-4036844FF40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F6478C3A-A475-4FA9-2DDA-1BA3AD4B2C81}"/>
              </a:ext>
            </a:extLst>
          </p:cNvPr>
          <p:cNvPicPr>
            <a:picLocks noChangeAspect="1"/>
          </p:cNvPicPr>
          <p:nvPr/>
        </p:nvPicPr>
        <p:blipFill>
          <a:blip r:embed="rId11"/>
          <a:stretch>
            <a:fillRect/>
          </a:stretch>
        </p:blipFill>
        <p:spPr>
          <a:xfrm>
            <a:off x="0" y="1750101"/>
            <a:ext cx="4313419" cy="4313419"/>
          </a:xfrm>
          <a:prstGeom prst="rect">
            <a:avLst/>
          </a:prstGeom>
        </p:spPr>
      </p:pic>
    </p:spTree>
    <p:extLst>
      <p:ext uri="{BB962C8B-B14F-4D97-AF65-F5344CB8AC3E}">
        <p14:creationId xmlns:p14="http://schemas.microsoft.com/office/powerpoint/2010/main" val="36834453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31A1D-071E-502B-EBF5-5BB977CEEEE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9CB95C0-FBD9-30FB-AE20-322B9C3C453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B936FD8-3F95-E440-D6E3-4583BFC48F60}"/>
              </a:ext>
            </a:extLst>
          </p:cNvPr>
          <p:cNvSpPr>
            <a:spLocks noGrp="1"/>
          </p:cNvSpPr>
          <p:nvPr>
            <p:ph type="title"/>
          </p:nvPr>
        </p:nvSpPr>
        <p:spPr>
          <a:xfrm>
            <a:off x="266735" y="839450"/>
            <a:ext cx="7886700" cy="778272"/>
          </a:xfrm>
        </p:spPr>
        <p:txBody>
          <a:bodyPr>
            <a:noAutofit/>
          </a:bodyPr>
          <a:lstStyle/>
          <a:p>
            <a:pPr marL="274320" indent="-27432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Abstract X. Monitoring and measuring the environmental impact of the ship's galley </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AAB7A9F-1B5A-D30F-9871-E37460BAE17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4284B9B-5E45-A5B1-CA24-D071DE18948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B7ED30A-94BD-D56A-1ECF-02F487F0DFC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250E08A-4DFD-E784-0790-D31DA173513A}"/>
              </a:ext>
            </a:extLst>
          </p:cNvPr>
          <p:cNvSpPr txBox="1"/>
          <p:nvPr/>
        </p:nvSpPr>
        <p:spPr>
          <a:xfrm>
            <a:off x="4344997" y="2025485"/>
            <a:ext cx="4634112" cy="249299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Conclusion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In summary, monitoring and measuring the environmental impact of a ship's galley is not just a technical exercise but an integral part of an overall culture of sustainability. It has been shown that when carefully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organised</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and understood by the crew, these processes lead to more conscientious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behaviour</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optimisation</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of resources.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DD3FC76-E2C9-2955-EF86-49F1D969136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E93D2E2-509F-850D-E107-F9F102D470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ACFF77C-C3AF-9801-20C4-79AC477B61D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689EB7C-5684-1D8D-9844-FC0FA09FCDC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FAA1AAB-4FB2-7265-FB30-8A5402C18A5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4C808CF-4ECD-C151-3AEA-BCC750C564D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E0AEC03-33A0-CE1C-9793-6DF2DC3DDD5C}"/>
              </a:ext>
            </a:extLst>
          </p:cNvPr>
          <p:cNvPicPr>
            <a:picLocks noChangeAspect="1"/>
          </p:cNvPicPr>
          <p:nvPr/>
        </p:nvPicPr>
        <p:blipFill>
          <a:blip r:embed="rId10"/>
          <a:stretch>
            <a:fillRect/>
          </a:stretch>
        </p:blipFill>
        <p:spPr>
          <a:xfrm>
            <a:off x="7704595" y="0"/>
            <a:ext cx="1227464" cy="1224789"/>
          </a:xfrm>
          <a:prstGeom prst="rect">
            <a:avLst/>
          </a:prstGeom>
        </p:spPr>
      </p:pic>
      <p:pic>
        <p:nvPicPr>
          <p:cNvPr id="9218" name="Picture 2" descr="ship's galley environmental Modern commercial kitchen with stainless steel appliances and countertops. the kitchen has a large island in the center with a gas stove and a sink. above the island, there is a large stainless steel range hood. on the right side of the image, there are two chefs working in the kitchen. the chef on the left is wearing a white chef's uniform and is holding a frying pan and appears to be preparing a meal. the countertop is made of stainless steel and has a tray of vegetables and a bottle of olive oil on it. there are several windows on the wall, allowing natural light to enter the space. the floor is covered with a gray carpet.">
            <a:extLst>
              <a:ext uri="{FF2B5EF4-FFF2-40B4-BE49-F238E27FC236}">
                <a16:creationId xmlns:a16="http://schemas.microsoft.com/office/drawing/2014/main" id="{DD054A65-1146-0D06-DD9A-8B000F0B41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855032"/>
            <a:ext cx="4163518" cy="4163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002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1490D-D589-C1BD-9DB3-65F85E1FBF1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B198571-28D7-61AD-0F26-EE3C1085AFA2}"/>
              </a:ext>
            </a:extLst>
          </p:cNvPr>
          <p:cNvGrpSpPr/>
          <p:nvPr/>
        </p:nvGrpSpPr>
        <p:grpSpPr>
          <a:xfrm>
            <a:off x="0" y="-2601"/>
            <a:ext cx="9144000" cy="6778058"/>
            <a:chOff x="0" y="93100"/>
            <a:chExt cx="9144000" cy="6778058"/>
          </a:xfrm>
        </p:grpSpPr>
        <p:grpSp>
          <p:nvGrpSpPr>
            <p:cNvPr id="5" name="Group 4">
              <a:extLst>
                <a:ext uri="{FF2B5EF4-FFF2-40B4-BE49-F238E27FC236}">
                  <a16:creationId xmlns:a16="http://schemas.microsoft.com/office/drawing/2014/main" id="{C102DBAE-4DAF-D531-C105-42BAD1A4B257}"/>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8E8EBCE1-DA3F-E7DD-83F5-9036CC819F5B}"/>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CEE2CC8-9AA8-D786-1836-B3AC6DCF0346}"/>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47E1553D-4D29-75AB-EBFD-61063587E84C}"/>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E6A301C3-4350-88C7-178A-D0506E02B7B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sp>
            <p:nvSpPr>
              <p:cNvPr id="9" name="Rectangle 8">
                <a:extLst>
                  <a:ext uri="{FF2B5EF4-FFF2-40B4-BE49-F238E27FC236}">
                    <a16:creationId xmlns:a16="http://schemas.microsoft.com/office/drawing/2014/main" id="{28893961-17D3-AE55-688D-A2AA34397340}"/>
                  </a:ext>
                </a:extLst>
              </p:cNvPr>
              <p:cNvSpPr/>
              <p:nvPr/>
            </p:nvSpPr>
            <p:spPr>
              <a:xfrm>
                <a:off x="1782751" y="6341198"/>
                <a:ext cx="5578498" cy="464871"/>
              </a:xfrm>
              <a:prstGeom prst="rect">
                <a:avLst/>
              </a:prstGeom>
              <a:noFill/>
            </p:spPr>
            <p:txBody>
              <a:bodyPr wrap="square" lIns="91440" tIns="45720" rIns="91440" bIns="45720" anchor="ctr" anchorCtr="0">
                <a:spAutoFit/>
              </a:bodyPr>
              <a:lstStyle/>
              <a:p>
                <a:pPr algn="ctr">
                  <a:lnSpc>
                    <a:spcPct val="150000"/>
                  </a:lnSpc>
                  <a:spcAft>
                    <a:spcPts val="1000"/>
                  </a:spcAft>
                </a:pP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9966ED88-3EAB-A250-ED68-A548643D4709}"/>
              </a:ext>
            </a:extLst>
          </p:cNvPr>
          <p:cNvSpPr txBox="1"/>
          <p:nvPr/>
        </p:nvSpPr>
        <p:spPr>
          <a:xfrm>
            <a:off x="4623514" y="1196027"/>
            <a:ext cx="4335823" cy="4587666"/>
          </a:xfrm>
          <a:prstGeom prst="rect">
            <a:avLst/>
          </a:prstGeom>
          <a:noFill/>
        </p:spPr>
        <p:txBody>
          <a:bodyPr wrap="square" rtlCol="0">
            <a:spAutoFit/>
          </a:bodyPr>
          <a:lstStyle/>
          <a:p>
            <a:pPr>
              <a:lnSpc>
                <a:spcPct val="150000"/>
              </a:lnSpc>
            </a:pPr>
            <a:endParaRPr lang="bg-BG" sz="1400" dirty="0"/>
          </a:p>
          <a:p>
            <a:pPr algn="ctr" defTabSz="914400">
              <a:lnSpc>
                <a:spcPct val="90000"/>
              </a:lnSpc>
              <a:spcBef>
                <a:spcPct val="0"/>
              </a:spcBef>
            </a:pPr>
            <a:r>
              <a:rPr lang="en-GB" sz="3200" b="1" dirty="0">
                <a:solidFill>
                  <a:srgbClr val="2B229E"/>
                </a:solidFill>
                <a:latin typeface="Times New Roman" panose="02020603050405020304" pitchFamily="18" charset="0"/>
                <a:ea typeface="+mj-ea"/>
                <a:cs typeface="Times New Roman" panose="02020603050405020304" pitchFamily="18" charset="0"/>
              </a:rPr>
              <a:t>Introduction to the collection of abstracts</a:t>
            </a:r>
          </a:p>
          <a:p>
            <a:pPr>
              <a:lnSpc>
                <a:spcPct val="150000"/>
              </a:lnSpc>
            </a:pPr>
            <a:endParaRPr lang="en-GB" sz="1600" dirty="0"/>
          </a:p>
          <a:p>
            <a:pPr>
              <a:lnSpc>
                <a:spcPct val="150000"/>
              </a:lnSpc>
            </a:pPr>
            <a:r>
              <a:rPr lang="en-GB" sz="1600" dirty="0"/>
              <a:t>The workshop's objective is to address this need by establishing an environment conducive to exchanging knowledge and practical experience. The event brings together academics, early-career researchers, practitioners, and business representatives to discuss best practices, working models, and opportunities for implementing innovations in the maritime environment.</a:t>
            </a:r>
          </a:p>
        </p:txBody>
      </p:sp>
      <p:pic>
        <p:nvPicPr>
          <p:cNvPr id="25" name="Picture 24">
            <a:extLst>
              <a:ext uri="{FF2B5EF4-FFF2-40B4-BE49-F238E27FC236}">
                <a16:creationId xmlns:a16="http://schemas.microsoft.com/office/drawing/2014/main" id="{273E4487-1B53-30EB-7D87-C516FCC718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001A0CB-EE64-F49B-1EAC-5D98EBA5FC5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1D8DD77-4CFC-7636-8317-EB9135A71E0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6BAEE95-7BC9-0574-0F23-7DC23DDBBDC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B6E551E-6627-AC63-750E-60ED244E355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0A31DF0-0485-DE0B-BA11-AE9721369829}"/>
              </a:ext>
            </a:extLst>
          </p:cNvPr>
          <p:cNvPicPr>
            <a:picLocks noChangeAspect="1"/>
          </p:cNvPicPr>
          <p:nvPr/>
        </p:nvPicPr>
        <p:blipFill>
          <a:blip r:embed="rId10"/>
          <a:stretch>
            <a:fillRect/>
          </a:stretch>
        </p:blipFill>
        <p:spPr>
          <a:xfrm>
            <a:off x="7704595" y="0"/>
            <a:ext cx="1227464" cy="1224789"/>
          </a:xfrm>
          <a:prstGeom prst="rect">
            <a:avLst/>
          </a:prstGeom>
        </p:spPr>
      </p:pic>
      <p:pic>
        <p:nvPicPr>
          <p:cNvPr id="2" name="Картина 1">
            <a:extLst>
              <a:ext uri="{FF2B5EF4-FFF2-40B4-BE49-F238E27FC236}">
                <a16:creationId xmlns:a16="http://schemas.microsoft.com/office/drawing/2014/main" id="{55F291C7-2FA1-3AFF-85DC-69CE41CFCE62}"/>
              </a:ext>
            </a:extLst>
          </p:cNvPr>
          <p:cNvPicPr>
            <a:picLocks noChangeAspect="1"/>
          </p:cNvPicPr>
          <p:nvPr/>
        </p:nvPicPr>
        <p:blipFill>
          <a:blip r:embed="rId11"/>
          <a:stretch>
            <a:fillRect/>
          </a:stretch>
        </p:blipFill>
        <p:spPr>
          <a:xfrm>
            <a:off x="186330" y="1553990"/>
            <a:ext cx="4437184" cy="4437184"/>
          </a:xfrm>
          <a:prstGeom prst="rect">
            <a:avLst/>
          </a:prstGeom>
        </p:spPr>
      </p:pic>
      <p:sp>
        <p:nvSpPr>
          <p:cNvPr id="10" name="Rectangle 21">
            <a:extLst>
              <a:ext uri="{FF2B5EF4-FFF2-40B4-BE49-F238E27FC236}">
                <a16:creationId xmlns:a16="http://schemas.microsoft.com/office/drawing/2014/main" id="{4854C307-C353-9E04-0DC1-37DA92277FA2}"/>
              </a:ext>
            </a:extLst>
          </p:cNvPr>
          <p:cNvSpPr/>
          <p:nvPr/>
        </p:nvSpPr>
        <p:spPr>
          <a:xfrm>
            <a:off x="108154" y="6225004"/>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34819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9AEF4-665E-B6B3-40E3-A8BF305A4FAB}"/>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9C02774A-73B9-B7F6-A826-91CDB3C9FB0E}"/>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B022CD54-CBF1-9B33-AFB7-9249AE245C4E}"/>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BAF30810-5A26-A866-954F-8FEC6894D8A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024F854-F91A-EC1A-FB1B-CD0C97074B7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3" name="Rectangle 2">
            <a:extLst>
              <a:ext uri="{FF2B5EF4-FFF2-40B4-BE49-F238E27FC236}">
                <a16:creationId xmlns:a16="http://schemas.microsoft.com/office/drawing/2014/main" id="{49C4759F-2801-1C12-D695-B57AD908106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95408045-0445-442B-4BE3-EE0792F137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EE1AD7A-CC18-CF9D-EEC0-E03B89189F0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5A934A70-BDF7-4244-352B-CA90412EB57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D032C273-F7CB-043C-DE67-ED0BC3936AE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1A75CBE0-8214-5186-084D-D6032006AA8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B4E58B1D-54A5-6DFB-C56E-BDEA9963034A}"/>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A7364414-05B2-A00F-923B-623C0E6625CB}"/>
              </a:ext>
            </a:extLst>
          </p:cNvPr>
          <p:cNvSpPr txBox="1"/>
          <p:nvPr/>
        </p:nvSpPr>
        <p:spPr>
          <a:xfrm>
            <a:off x="166082" y="850174"/>
            <a:ext cx="8977918" cy="1477328"/>
          </a:xfrm>
          <a:prstGeom prst="rect">
            <a:avLst/>
          </a:prstGeom>
          <a:noFill/>
        </p:spPr>
        <p:txBody>
          <a:bodyPr wrap="square">
            <a:spAutoFit/>
          </a:bodyPr>
          <a:lstStyle/>
          <a:p>
            <a:pPr algn="ct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SUSTAINABLE DEVELOPMENT AND </a:t>
            </a:r>
          </a:p>
          <a:p>
            <a:pPr algn="ct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ENTREPRENEURSHIP IN MARITIME SERVICES</a:t>
            </a:r>
          </a:p>
          <a:p>
            <a:pPr algn="ct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bg-BG" dirty="0"/>
          </a:p>
        </p:txBody>
      </p:sp>
      <p:pic>
        <p:nvPicPr>
          <p:cNvPr id="2" name="Картина 1">
            <a:extLst>
              <a:ext uri="{FF2B5EF4-FFF2-40B4-BE49-F238E27FC236}">
                <a16:creationId xmlns:a16="http://schemas.microsoft.com/office/drawing/2014/main" id="{D6EAA9A5-E9AC-936C-EF05-9A5A2DD69F7F}"/>
              </a:ext>
            </a:extLst>
          </p:cNvPr>
          <p:cNvPicPr>
            <a:picLocks noChangeAspect="1"/>
          </p:cNvPicPr>
          <p:nvPr/>
        </p:nvPicPr>
        <p:blipFill>
          <a:blip r:embed="rId11"/>
          <a:stretch>
            <a:fillRect/>
          </a:stretch>
        </p:blipFill>
        <p:spPr>
          <a:xfrm>
            <a:off x="0" y="1603947"/>
            <a:ext cx="9144000" cy="4681615"/>
          </a:xfrm>
          <a:prstGeom prst="rect">
            <a:avLst/>
          </a:prstGeom>
        </p:spPr>
      </p:pic>
    </p:spTree>
    <p:extLst>
      <p:ext uri="{BB962C8B-B14F-4D97-AF65-F5344CB8AC3E}">
        <p14:creationId xmlns:p14="http://schemas.microsoft.com/office/powerpoint/2010/main" val="4280572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9B30A-054C-A473-25ED-55B42A73A6D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D625228-108B-A5DA-A609-89E7406722E9}"/>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E418A3E5-56A3-5291-D5E9-EBDE56260642}"/>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A45C033-2456-5135-D7FF-5DEEBF13F191}"/>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B3F9D50B-2D8E-F63F-AE9A-C13278A122EE}"/>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8898786C-5161-EDE4-980B-0572A9DEB00D}"/>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BDF710B6-4897-0AFB-BDB6-26724EB0C48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F6E00866-AB73-C8DE-329F-BC7243529ADB}"/>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4EE34A43-273C-8065-CA87-3FE953159C44}"/>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C79A497A-3F0B-3B4F-E3E8-04223E17ECBE}"/>
              </a:ext>
            </a:extLst>
          </p:cNvPr>
          <p:cNvSpPr txBox="1"/>
          <p:nvPr/>
        </p:nvSpPr>
        <p:spPr>
          <a:xfrm>
            <a:off x="353310" y="1196027"/>
            <a:ext cx="8606028" cy="4883132"/>
          </a:xfrm>
          <a:prstGeom prst="rect">
            <a:avLst/>
          </a:prstGeom>
          <a:noFill/>
        </p:spPr>
        <p:txBody>
          <a:bodyPr wrap="square" rtlCol="0">
            <a:spAutoFit/>
          </a:bodyPr>
          <a:lstStyle/>
          <a:p>
            <a:pPr>
              <a:lnSpc>
                <a:spcPct val="150000"/>
              </a:lnSpc>
            </a:pPr>
            <a:endParaRPr lang="bg-BG" sz="1400" dirty="0"/>
          </a:p>
          <a:p>
            <a:pPr algn="ctr" defTabSz="914400">
              <a:lnSpc>
                <a:spcPct val="90000"/>
              </a:lnSpc>
              <a:spcBef>
                <a:spcPct val="0"/>
              </a:spcBef>
            </a:pPr>
            <a:r>
              <a:rPr lang="en-GB" sz="3200" b="1" dirty="0">
                <a:solidFill>
                  <a:srgbClr val="2B229E"/>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Introduction to the collection of abstracts</a:t>
            </a:r>
          </a:p>
          <a:p>
            <a:pPr>
              <a:lnSpc>
                <a:spcPct val="150000"/>
              </a:lnSpc>
            </a:pPr>
            <a:endParaRPr lang="en-GB" sz="1600" dirty="0"/>
          </a:p>
          <a:p>
            <a:pPr>
              <a:lnSpc>
                <a:spcPct val="150000"/>
              </a:lnSpc>
            </a:pPr>
            <a:r>
              <a:rPr lang="en-GB" sz="1600" dirty="0"/>
              <a:t>The collection is comprised of ten abstracts in total, with each abstract making a unique contribution to the discussion on a sustainable future for the maritime sector. The studies presented herein range from case studies and empirical observations to conceptual developments based on international experience. It is hoped that the unifying theme of the aspiration to identify pragmatic solutions that address both contemporary imperatives and the distinct characteristics of the marine environment will be a source of inspiration for all.</a:t>
            </a:r>
          </a:p>
          <a:p>
            <a:pPr>
              <a:lnSpc>
                <a:spcPct val="150000"/>
              </a:lnSpc>
            </a:pPr>
            <a:r>
              <a:rPr lang="en-GB" sz="1600" dirty="0"/>
              <a:t>The seminar organisers wish to extend their deepest gratitude to all participants, including speakers, authors and guests, for their active role and commitment. The materials compiled in this volume are of academic interest and reflect an imperative to disseminate knowledge and pursue new opportunities. </a:t>
            </a:r>
          </a:p>
        </p:txBody>
      </p:sp>
      <p:grpSp>
        <p:nvGrpSpPr>
          <p:cNvPr id="3" name="Group 2">
            <a:extLst>
              <a:ext uri="{FF2B5EF4-FFF2-40B4-BE49-F238E27FC236}">
                <a16:creationId xmlns:a16="http://schemas.microsoft.com/office/drawing/2014/main" id="{24282DB1-64A6-869D-D4DA-AFF415D0946E}"/>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0B1CB33A-5C9D-71EB-A428-535A5F6803C7}"/>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37A8F4B4-9786-145B-8768-D36FBDDBA799}"/>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01ACFE4A-6DF0-D491-A453-27F6FCCEDDA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8D4C1706-BD7D-DF40-9673-33B0CAA7DE69}"/>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CCE5D0F2-D408-06D2-3D9D-4FBAC24F782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8D99FCE4-5FB2-F9F8-3B4D-D8711CCF40C0}"/>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CFFB17E9-F67E-A811-DD81-26705B65EF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BE4A162-9E5A-E32D-04E8-E85939930B61}"/>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B435815-79C8-DD59-CBE8-892F93D775F6}"/>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1AB6729-AD96-5B60-B441-079BEFCA6BAE}"/>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0BE5BD6-D7F8-119E-29E2-E34401502F27}"/>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118A6D3-7175-6BFE-278A-6EB315756690}"/>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15868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24DA7-C877-CB30-2F0F-42AAFE2738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057DA1-2BC5-DE1F-101C-5E75DBF86238}"/>
              </a:ext>
            </a:extLst>
          </p:cNvPr>
          <p:cNvSpPr>
            <a:spLocks noGrp="1"/>
          </p:cNvSpPr>
          <p:nvPr>
            <p:ph type="title"/>
          </p:nvPr>
        </p:nvSpPr>
        <p:spPr>
          <a:xfrm>
            <a:off x="639479" y="1483261"/>
            <a:ext cx="7886700" cy="571213"/>
          </a:xfrm>
        </p:spPr>
        <p:txBody>
          <a:bodyPr>
            <a:noAutofit/>
          </a:bodyPr>
          <a:lstStyle/>
          <a:p>
            <a:pPr algn="ctr"/>
            <a:r>
              <a:rPr lang="en-US" sz="3200" b="1" dirty="0">
                <a:solidFill>
                  <a:srgbClr val="2B229E"/>
                </a:solidFill>
                <a:latin typeface="Times New Roman" panose="02020603050405020304" pitchFamily="18" charset="0"/>
                <a:cs typeface="Times New Roman" panose="02020603050405020304" pitchFamily="18" charset="0"/>
              </a:rPr>
              <a:t>Seminar</a:t>
            </a: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IMPROVEMENT SOLUTIONS FOR HEALTHY NUTRITION IN SEAFARING ACTIVITIES</a:t>
            </a:r>
          </a:p>
        </p:txBody>
      </p:sp>
      <p:grpSp>
        <p:nvGrpSpPr>
          <p:cNvPr id="4" name="Group 3">
            <a:extLst>
              <a:ext uri="{FF2B5EF4-FFF2-40B4-BE49-F238E27FC236}">
                <a16:creationId xmlns:a16="http://schemas.microsoft.com/office/drawing/2014/main" id="{28F02A7A-3DA0-7B69-E900-786809A7921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F7A76538-D452-00F5-06E6-5AC27905948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F147886-D265-8CC3-C4E6-9EBD4BD05C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D9A49D1-DA32-3405-3C83-DF88D6C9BD6F}"/>
              </a:ext>
            </a:extLst>
          </p:cNvPr>
          <p:cNvSpPr txBox="1"/>
          <p:nvPr/>
        </p:nvSpPr>
        <p:spPr>
          <a:xfrm>
            <a:off x="476517" y="2398270"/>
            <a:ext cx="8615967" cy="3662541"/>
          </a:xfrm>
          <a:prstGeom prst="rect">
            <a:avLst/>
          </a:prstGeom>
          <a:noFill/>
        </p:spPr>
        <p:txBody>
          <a:bodyPr wrap="square" rtlCol="0">
            <a:spAutoFit/>
          </a:bodyPr>
          <a:lstStyle/>
          <a:p>
            <a:endParaRPr lang="bg-BG" sz="1600" dirty="0"/>
          </a:p>
          <a:p>
            <a:r>
              <a:rPr lang="en-GB" sz="2000" b="1" dirty="0">
                <a:solidFill>
                  <a:srgbClr val="FF0000"/>
                </a:solidFill>
                <a:effectLst>
                  <a:outerShdw blurRad="38100" dist="38100" dir="2700000" algn="tl">
                    <a:srgbClr val="000000">
                      <a:alpha val="43137"/>
                    </a:srgbClr>
                  </a:outerShdw>
                </a:effectLst>
                <a:latin typeface="CharterBT-Roman"/>
                <a:ea typeface="+mj-ea"/>
                <a:cs typeface="+mj-cs"/>
              </a:rPr>
              <a:t>Abstract I.</a:t>
            </a:r>
            <a:r>
              <a:rPr lang="en-GB" sz="1600" dirty="0"/>
              <a:t> Entrepreneurial thinking in the maritime supply chain	</a:t>
            </a:r>
          </a:p>
          <a:p>
            <a:r>
              <a:rPr lang="en-GB" sz="2000" b="1" dirty="0">
                <a:solidFill>
                  <a:srgbClr val="FF0000"/>
                </a:solidFill>
                <a:effectLst>
                  <a:outerShdw blurRad="38100" dist="38100" dir="2700000" algn="tl">
                    <a:srgbClr val="000000">
                      <a:alpha val="43137"/>
                    </a:srgbClr>
                  </a:outerShdw>
                </a:effectLst>
                <a:latin typeface="CharterBT-Roman"/>
                <a:ea typeface="+mj-ea"/>
                <a:cs typeface="+mj-cs"/>
              </a:rPr>
              <a:t>Abstract II. </a:t>
            </a:r>
            <a:r>
              <a:rPr lang="en-GB" sz="1600" dirty="0"/>
              <a:t>The role of technology and digitalisation in warehouse innovation	</a:t>
            </a:r>
          </a:p>
          <a:p>
            <a:r>
              <a:rPr lang="en-GB" sz="2000" b="1" dirty="0">
                <a:solidFill>
                  <a:srgbClr val="FF0000"/>
                </a:solidFill>
                <a:effectLst>
                  <a:outerShdw blurRad="38100" dist="38100" dir="2700000" algn="tl">
                    <a:srgbClr val="000000">
                      <a:alpha val="43137"/>
                    </a:srgbClr>
                  </a:outerShdw>
                </a:effectLst>
                <a:latin typeface="CharterBT-Roman"/>
                <a:ea typeface="+mj-ea"/>
                <a:cs typeface="+mj-cs"/>
              </a:rPr>
              <a:t>Abstract III. </a:t>
            </a:r>
            <a:r>
              <a:rPr lang="en-GB" sz="1600" dirty="0"/>
              <a:t>Nurturing resourcefulness and initiative in logistics practice	</a:t>
            </a:r>
          </a:p>
          <a:p>
            <a:r>
              <a:rPr lang="en-GB" sz="2000" b="1" dirty="0">
                <a:solidFill>
                  <a:srgbClr val="FF0000"/>
                </a:solidFill>
                <a:effectLst>
                  <a:outerShdw blurRad="38100" dist="38100" dir="2700000" algn="tl">
                    <a:srgbClr val="000000">
                      <a:alpha val="43137"/>
                    </a:srgbClr>
                  </a:outerShdw>
                </a:effectLst>
                <a:latin typeface="CharterBT-Roman"/>
                <a:ea typeface="+mj-ea"/>
                <a:cs typeface="+mj-cs"/>
              </a:rPr>
              <a:t>Abstract IV. </a:t>
            </a:r>
            <a:r>
              <a:rPr lang="en-GB" sz="1600" dirty="0"/>
              <a:t>The maritime sector - challenges and opportunities for entrepreneurs	</a:t>
            </a:r>
          </a:p>
          <a:p>
            <a:r>
              <a:rPr lang="en-GB" sz="2000" b="1" dirty="0">
                <a:solidFill>
                  <a:srgbClr val="FF0000"/>
                </a:solidFill>
                <a:effectLst>
                  <a:outerShdw blurRad="38100" dist="38100" dir="2700000" algn="tl">
                    <a:srgbClr val="000000">
                      <a:alpha val="43137"/>
                    </a:srgbClr>
                  </a:outerShdw>
                </a:effectLst>
                <a:latin typeface="CharterBT-Roman"/>
                <a:ea typeface="+mj-ea"/>
                <a:cs typeface="+mj-cs"/>
              </a:rPr>
              <a:t>Abstract V. </a:t>
            </a:r>
            <a:r>
              <a:rPr lang="en-GB" sz="1600" dirty="0"/>
              <a:t>Sustainability in entrepreneurship - challenges and real solutions in the maritime sector</a:t>
            </a:r>
          </a:p>
          <a:p>
            <a:r>
              <a:rPr lang="en-GB" sz="2000" b="1" dirty="0">
                <a:solidFill>
                  <a:srgbClr val="FF0000"/>
                </a:solidFill>
                <a:effectLst>
                  <a:outerShdw blurRad="38100" dist="38100" dir="2700000" algn="tl">
                    <a:srgbClr val="000000">
                      <a:alpha val="43137"/>
                    </a:srgbClr>
                  </a:outerShdw>
                </a:effectLst>
                <a:latin typeface="CharterBT-Roman"/>
                <a:ea typeface="+mj-ea"/>
                <a:cs typeface="+mj-cs"/>
              </a:rPr>
              <a:t>Abstract VI. </a:t>
            </a:r>
            <a:r>
              <a:rPr lang="en-GB" sz="1600" dirty="0"/>
              <a:t>Adapting the entrepreneurial perspective in the maritime sector</a:t>
            </a:r>
          </a:p>
          <a:p>
            <a:r>
              <a:rPr lang="en-GB" sz="2000" b="1" dirty="0">
                <a:solidFill>
                  <a:srgbClr val="FF0000"/>
                </a:solidFill>
                <a:effectLst>
                  <a:outerShdw blurRad="38100" dist="38100" dir="2700000" algn="tl">
                    <a:srgbClr val="000000">
                      <a:alpha val="43137"/>
                    </a:srgbClr>
                  </a:outerShdw>
                </a:effectLst>
                <a:latin typeface="CharterBT-Roman"/>
                <a:ea typeface="+mj-ea"/>
                <a:cs typeface="+mj-cs"/>
              </a:rPr>
              <a:t>Abstract VII. </a:t>
            </a:r>
            <a:r>
              <a:rPr lang="en-GB" sz="1600" dirty="0"/>
              <a:t>Sustainable sourcing and use of seasonal products in maritime and logistics practice</a:t>
            </a:r>
          </a:p>
          <a:p>
            <a:r>
              <a:rPr lang="en-GB" sz="2000" b="1" dirty="0">
                <a:solidFill>
                  <a:srgbClr val="FF0000"/>
                </a:solidFill>
                <a:effectLst>
                  <a:outerShdw blurRad="38100" dist="38100" dir="2700000" algn="tl">
                    <a:srgbClr val="000000">
                      <a:alpha val="43137"/>
                    </a:srgbClr>
                  </a:outerShdw>
                </a:effectLst>
                <a:latin typeface="CharterBT-Roman"/>
                <a:ea typeface="+mj-ea"/>
                <a:cs typeface="+mj-cs"/>
              </a:rPr>
              <a:t>Abstract VIII. </a:t>
            </a:r>
            <a:r>
              <a:rPr lang="en-GB" sz="1600" dirty="0"/>
              <a:t>Food waste reduction and efficient utilisation of residues</a:t>
            </a:r>
          </a:p>
          <a:p>
            <a:r>
              <a:rPr lang="en-GB" sz="2000" b="1" dirty="0">
                <a:solidFill>
                  <a:srgbClr val="FF0000"/>
                </a:solidFill>
                <a:effectLst>
                  <a:outerShdw blurRad="38100" dist="38100" dir="2700000" algn="tl">
                    <a:srgbClr val="000000">
                      <a:alpha val="43137"/>
                    </a:srgbClr>
                  </a:outerShdw>
                </a:effectLst>
                <a:latin typeface="CharterBT-Roman"/>
                <a:ea typeface="+mj-ea"/>
                <a:cs typeface="+mj-cs"/>
              </a:rPr>
              <a:t>Abstract IX. </a:t>
            </a:r>
            <a:r>
              <a:rPr lang="en-GB" sz="1600" dirty="0"/>
              <a:t>Reducing plastic and packaging waste in the galley</a:t>
            </a:r>
          </a:p>
          <a:p>
            <a:r>
              <a:rPr lang="en-GB" sz="2000" b="1" dirty="0">
                <a:solidFill>
                  <a:srgbClr val="FF0000"/>
                </a:solidFill>
                <a:effectLst>
                  <a:outerShdw blurRad="38100" dist="38100" dir="2700000" algn="tl">
                    <a:srgbClr val="000000">
                      <a:alpha val="43137"/>
                    </a:srgbClr>
                  </a:outerShdw>
                </a:effectLst>
                <a:latin typeface="CharterBT-Roman"/>
                <a:ea typeface="+mj-ea"/>
                <a:cs typeface="+mj-cs"/>
              </a:rPr>
              <a:t>Abstract X</a:t>
            </a:r>
            <a:r>
              <a:rPr lang="en-GB" sz="1600" dirty="0"/>
              <a:t>. Monitoring and measuring the environmental impact of the ship's galley.	18</a:t>
            </a:r>
          </a:p>
          <a:p>
            <a:endParaRPr lang="en-US" sz="1600" dirty="0"/>
          </a:p>
        </p:txBody>
      </p:sp>
      <p:sp>
        <p:nvSpPr>
          <p:cNvPr id="3" name="Rectangle 2">
            <a:extLst>
              <a:ext uri="{FF2B5EF4-FFF2-40B4-BE49-F238E27FC236}">
                <a16:creationId xmlns:a16="http://schemas.microsoft.com/office/drawing/2014/main" id="{7E932A23-2082-46CE-CEC8-AC4CF5F22F1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Sustainable Development and Entrepreneurship in Maritime Services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BA04D701-B02C-AE7C-1340-554449365D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69F0CD39-F1A7-5E06-DBA2-8688AF5074FC}"/>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F5615C56-B293-2E80-D28F-96FE7F245A3D}"/>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1BEF9743-F9B4-6331-07F8-D3776AB9DEB8}"/>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27CCF500-24D8-66F4-0BDC-BD2C4EBFBCA8}"/>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4CCB5803-49F9-4A1D-A56F-0705A4F91042}"/>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CBA677CF-5506-5C48-97FA-6C95476146C7}"/>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3588259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2517</TotalTime>
  <Words>6038</Words>
  <Application>Microsoft Office PowerPoint</Application>
  <PresentationFormat>Презентация на цял екран (4:3)</PresentationFormat>
  <Paragraphs>495</Paragraphs>
  <Slides>70</Slides>
  <Notes>67</Notes>
  <HiddenSlides>0</HiddenSlides>
  <MMClips>0</MMClips>
  <ScaleCrop>false</ScaleCrop>
  <HeadingPairs>
    <vt:vector size="6" baseType="variant">
      <vt:variant>
        <vt:lpstr>Използвани шрифтове</vt:lpstr>
      </vt:variant>
      <vt:variant>
        <vt:i4>6</vt:i4>
      </vt:variant>
      <vt:variant>
        <vt:lpstr>Тема</vt:lpstr>
      </vt:variant>
      <vt:variant>
        <vt:i4>1</vt:i4>
      </vt:variant>
      <vt:variant>
        <vt:lpstr>Заглавия на слайдовете</vt:lpstr>
      </vt:variant>
      <vt:variant>
        <vt:i4>70</vt:i4>
      </vt:variant>
    </vt:vector>
  </HeadingPairs>
  <TitlesOfParts>
    <vt:vector size="77" baseType="lpstr">
      <vt:lpstr>Arial</vt:lpstr>
      <vt:lpstr>Calibri</vt:lpstr>
      <vt:lpstr>Calibri Light</vt:lpstr>
      <vt:lpstr>CharterBT-Roman</vt:lpstr>
      <vt:lpstr>coranto-2</vt:lpstr>
      <vt:lpstr>Times New Roman</vt:lpstr>
      <vt:lpstr>Office Theme</vt:lpstr>
      <vt:lpstr>MARitime Soft Skills for Onboard Healthy Nutrition and Culinary Arts in Seagoing Services – CUL-MAR-Skills</vt:lpstr>
      <vt:lpstr>MARitime Soft Skills for Onboard Healthy Nutrition and CULinary Arts in Seagoing Services – CUL-MAR-Skills</vt:lpstr>
      <vt:lpstr>MARitime Soft Skills for Onboard Healthy Nutrition and CULinary Arts in Seagoing Services – CUL-MAR-Skills</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Seminar  IMPROVEMENT SOLUTIONS FOR HEALTHY NUTRITION IN SEAFARING ACTIVITIES</vt:lpstr>
      <vt:lpstr>Abstract I. Entrepreneurial thinking in the maritime supply chain</vt:lpstr>
      <vt:lpstr>Abstract 1. Entrepreneurial thinking in the maritime supply chain</vt:lpstr>
      <vt:lpstr>Abstract 1. Entrepreneurial thinking in the maritime supply chain</vt:lpstr>
      <vt:lpstr>Abstract 1. Entrepreneurial thinking in the maritime supply chain</vt:lpstr>
      <vt:lpstr>Abstract 1. Entrepreneurial thinking in the maritime supply chain</vt:lpstr>
      <vt:lpstr>Abstract 1. Entrepreneurial thinking in the maritime supply chain</vt:lpstr>
      <vt:lpstr>Abstract II. The role of technology and digitalisation in warehouse innovation</vt:lpstr>
      <vt:lpstr>Abstract 1. The role of technology and digitalisation in warehouse innovation</vt:lpstr>
      <vt:lpstr>Abstract 2. The role of technology and digitalisation in warehouse innovation</vt:lpstr>
      <vt:lpstr>Abstract 2. The role of technology and digitalisation in warehouse innovation</vt:lpstr>
      <vt:lpstr>Abstract 2. The role of technology and digitalisation in warehouse innovation</vt:lpstr>
      <vt:lpstr>Abstract 2. The role of technology and digitalisation in warehouse innovation</vt:lpstr>
      <vt:lpstr>Abstract III. Nurturing resourcefulness and initiative in logistics practice </vt:lpstr>
      <vt:lpstr>Abstract 3. Nurturing resourcefulness and initiative in logistics practice </vt:lpstr>
      <vt:lpstr>Abstract 3. Nurturing resourcefulness and initiative in logistics practice </vt:lpstr>
      <vt:lpstr>Abstract 3. Nurturing resourcefulness and initiative in logistics practice </vt:lpstr>
      <vt:lpstr>Abstract 3. Nurturing resourcefulness and initiative in logistics practice </vt:lpstr>
      <vt:lpstr>Abstract 3. Nurturing resourcefulness and initiative in logistics practice </vt:lpstr>
      <vt:lpstr>IV. The maritime sector - challenges and opportunities for entrepreneurs</vt:lpstr>
      <vt:lpstr>Abstract IV. The maritime sector - challenges and opportunities for entrepreneurs </vt:lpstr>
      <vt:lpstr>Abstract IV. The maritime sector - challenges and opportunities for entrepreneurs </vt:lpstr>
      <vt:lpstr>Abstract IV. The maritime sector - challenges and opportunities for entrepreneurs  </vt:lpstr>
      <vt:lpstr>Abstract IV. The maritime sector - challenges and opportunities for entrepreneurs  </vt:lpstr>
      <vt:lpstr>Abstract IV. The maritime sector - challenges and opportunities for entrepreneurs   </vt:lpstr>
      <vt:lpstr>Abstract V. Sustainability in entrepreneurship - challenges and real solutions in the maritime sector</vt:lpstr>
      <vt:lpstr>Abstract V. Sustainability in entrepreneurship - challenges and real solutions in the maritime sector</vt:lpstr>
      <vt:lpstr>Abstract V. Sustainability in entrepreneurship - challenges and real solutions in the maritime sector </vt:lpstr>
      <vt:lpstr>Abstract V. Sustainability in entrepreneurship - challenges and real solutions in the maritime sector </vt:lpstr>
      <vt:lpstr>Abstract V. Sustainability in entrepreneurship - challenges and real solutions in the maritime sector </vt:lpstr>
      <vt:lpstr>Abstract V. Sustainability in entrepreneurship - challenges and real solutions in the maritime </vt:lpstr>
      <vt:lpstr>Abstract VI. Adapting the entrepreneurial perspective in the maritime sector</vt:lpstr>
      <vt:lpstr>Abstract VI. Adapting the entrepreneurial perspective in the maritime sector</vt:lpstr>
      <vt:lpstr>Abstract VI. Adapting the entrepreneurial perspective in the maritime sector </vt:lpstr>
      <vt:lpstr>Abstract VI. Adapting the entrepreneurial perspective in the maritime sector </vt:lpstr>
      <vt:lpstr>Abstract VI. Adapting the entrepreneurial perspective in the maritime sector </vt:lpstr>
      <vt:lpstr>Abstract VI. Adapting the entrepreneurial perspective in the maritime sector  </vt:lpstr>
      <vt:lpstr>Abstract VII. Sustainable sourcing and use of seasonal products in maritime and logistics practice</vt:lpstr>
      <vt:lpstr>Abstract VII. Sustainable sourcing and use of seasonal products in maritime and logistics practice</vt:lpstr>
      <vt:lpstr>Abstract VII. Sustainable sourcing and use of seasonal products in maritime and logistics practice</vt:lpstr>
      <vt:lpstr>Abstract VII. Sustainable sourcing and use of seasonal products in maritime and logistics practice</vt:lpstr>
      <vt:lpstr>Abstract VII. Sustainable sourcing and use of seasonal products in maritime and logistics practice</vt:lpstr>
      <vt:lpstr>Abstract VII. Sustainable sourcing and use of seasonal products in maritime and logistics practice</vt:lpstr>
      <vt:lpstr>Abstract VIII. Food waste reduction and efficient utilisation of residues </vt:lpstr>
      <vt:lpstr>Abstract VIII. Food waste reduction and efficient utilisation of residues</vt:lpstr>
      <vt:lpstr>Abstract VIII. Food waste reduction and efficient utilisation of residues</vt:lpstr>
      <vt:lpstr>Abstract VIII. Food waste reduction and efficient utilisation of residues</vt:lpstr>
      <vt:lpstr>Abstract VIII. Food waste reduction and efficient utilisation of residues</vt:lpstr>
      <vt:lpstr>Abstract VIII. Food waste reduction and efficient utilisation of residues</vt:lpstr>
      <vt:lpstr>Abstract IX. Reducing plastic and packaging waste in the galley </vt:lpstr>
      <vt:lpstr>Abstract IX. Reducing plastic and packaging waste in the galley </vt:lpstr>
      <vt:lpstr>Abstract IX. Reducing plastic and packaging waste in the galley </vt:lpstr>
      <vt:lpstr>Abstract IX. Reducing plastic and packaging waste in the galley  </vt:lpstr>
      <vt:lpstr>Abstract IX. Reducing plastic and packaging waste in the galley </vt:lpstr>
      <vt:lpstr>Abstract IX. Reducing plastic and packaging waste in the galley</vt:lpstr>
      <vt:lpstr>Abstract X. Monitoring and measuring the environmental impact of the ship's galley </vt:lpstr>
      <vt:lpstr>Abstract X. Monitoring and measuring the environmental impact of the ship's galley </vt:lpstr>
      <vt:lpstr>Abstract X. Monitoring and measuring the environmental impact of the ship's galley </vt:lpstr>
      <vt:lpstr>Abstract X. Monitoring and measuring the environmental impact of the ship's galley </vt:lpstr>
      <vt:lpstr>Abstract X. Monitoring and measuring the environmental impact of the ship's galley. </vt:lpstr>
      <vt:lpstr>Abstract X. Monitoring and measuring the environmental impact of the ship's galley </vt:lpstr>
      <vt:lpstr>Презентация на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Marieta Stefanova</cp:lastModifiedBy>
  <cp:revision>35</cp:revision>
  <dcterms:created xsi:type="dcterms:W3CDTF">2023-11-02T13:43:46Z</dcterms:created>
  <dcterms:modified xsi:type="dcterms:W3CDTF">2025-05-08T19:08:44Z</dcterms:modified>
</cp:coreProperties>
</file>