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sldIdLst>
    <p:sldId id="256" r:id="rId2"/>
    <p:sldId id="484" r:id="rId3"/>
    <p:sldId id="436" r:id="rId4"/>
    <p:sldId id="260" r:id="rId5"/>
    <p:sldId id="485" r:id="rId6"/>
    <p:sldId id="486" r:id="rId7"/>
    <p:sldId id="488" r:id="rId8"/>
    <p:sldId id="487" r:id="rId9"/>
    <p:sldId id="434" r:id="rId10"/>
    <p:sldId id="275" r:id="rId11"/>
    <p:sldId id="373" r:id="rId12"/>
    <p:sldId id="438" r:id="rId13"/>
    <p:sldId id="439" r:id="rId14"/>
    <p:sldId id="441" r:id="rId15"/>
    <p:sldId id="442" r:id="rId16"/>
    <p:sldId id="376" r:id="rId17"/>
    <p:sldId id="491" r:id="rId18"/>
    <p:sldId id="501" r:id="rId19"/>
    <p:sldId id="502" r:id="rId20"/>
    <p:sldId id="503" r:id="rId21"/>
    <p:sldId id="504" r:id="rId22"/>
    <p:sldId id="447" r:id="rId23"/>
    <p:sldId id="496" r:id="rId24"/>
    <p:sldId id="497" r:id="rId25"/>
    <p:sldId id="498" r:id="rId26"/>
    <p:sldId id="499" r:id="rId27"/>
    <p:sldId id="500" r:id="rId28"/>
    <p:sldId id="505" r:id="rId29"/>
    <p:sldId id="506" r:id="rId30"/>
    <p:sldId id="507" r:id="rId31"/>
    <p:sldId id="508" r:id="rId32"/>
    <p:sldId id="509" r:id="rId33"/>
    <p:sldId id="510" r:id="rId34"/>
    <p:sldId id="520" r:id="rId35"/>
    <p:sldId id="511" r:id="rId36"/>
    <p:sldId id="512" r:id="rId37"/>
    <p:sldId id="513" r:id="rId38"/>
    <p:sldId id="514" r:id="rId39"/>
    <p:sldId id="521" r:id="rId40"/>
    <p:sldId id="516" r:id="rId41"/>
    <p:sldId id="517" r:id="rId42"/>
    <p:sldId id="522" r:id="rId43"/>
    <p:sldId id="524" r:id="rId44"/>
    <p:sldId id="528" r:id="rId45"/>
    <p:sldId id="527" r:id="rId46"/>
    <p:sldId id="537" r:id="rId47"/>
    <p:sldId id="538" r:id="rId48"/>
    <p:sldId id="539" r:id="rId49"/>
    <p:sldId id="541" r:id="rId50"/>
    <p:sldId id="543" r:id="rId51"/>
    <p:sldId id="544" r:id="rId52"/>
    <p:sldId id="529" r:id="rId53"/>
    <p:sldId id="530" r:id="rId54"/>
    <p:sldId id="531" r:id="rId55"/>
    <p:sldId id="534" r:id="rId56"/>
    <p:sldId id="535" r:id="rId57"/>
    <p:sldId id="536" r:id="rId58"/>
    <p:sldId id="545" r:id="rId59"/>
    <p:sldId id="546" r:id="rId60"/>
    <p:sldId id="547" r:id="rId61"/>
    <p:sldId id="550" r:id="rId62"/>
    <p:sldId id="551" r:id="rId63"/>
    <p:sldId id="552" r:id="rId64"/>
    <p:sldId id="553" r:id="rId65"/>
    <p:sldId id="554" r:id="rId66"/>
    <p:sldId id="555" r:id="rId67"/>
    <p:sldId id="558" r:id="rId68"/>
    <p:sldId id="559" r:id="rId69"/>
    <p:sldId id="560" r:id="rId70"/>
    <p:sldId id="432"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0000CC"/>
    <a:srgbClr val="2B22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4FA2C9-5A8F-4FB7-83D9-2BB1B12218AB}" v="8" dt="2025-05-06T21:17:23.9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838" autoAdjust="0"/>
    <p:restoredTop sz="93447" autoAdjust="0"/>
  </p:normalViewPr>
  <p:slideViewPr>
    <p:cSldViewPr snapToGrid="0">
      <p:cViewPr varScale="1">
        <p:scale>
          <a:sx n="66" d="100"/>
          <a:sy n="66" d="100"/>
        </p:scale>
        <p:origin x="804" y="60"/>
      </p:cViewPr>
      <p:guideLst/>
    </p:cSldViewPr>
  </p:slideViewPr>
  <p:notesTextViewPr>
    <p:cViewPr>
      <p:scale>
        <a:sx n="1" d="1"/>
        <a:sy n="1" d="1"/>
      </p:scale>
      <p:origin x="0" y="0"/>
    </p:cViewPr>
  </p:notesTextViewPr>
  <p:sorterViewPr>
    <p:cViewPr>
      <p:scale>
        <a:sx n="110" d="100"/>
        <a:sy n="110" d="100"/>
      </p:scale>
      <p:origin x="0" y="-209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ta Stefanova" userId="94d9baccaf50701d" providerId="LiveId" clId="{C537EDD4-EFA5-462F-AE65-DB6BADDF2C9C}"/>
    <pc:docChg chg="undo custSel modSld">
      <pc:chgData name="Marieta Stefanova" userId="94d9baccaf50701d" providerId="LiveId" clId="{C537EDD4-EFA5-462F-AE65-DB6BADDF2C9C}" dt="2025-05-07T08:24:43.964" v="195" actId="108"/>
      <pc:docMkLst>
        <pc:docMk/>
      </pc:docMkLst>
      <pc:sldChg chg="modSp mod">
        <pc:chgData name="Marieta Stefanova" userId="94d9baccaf50701d" providerId="LiveId" clId="{C537EDD4-EFA5-462F-AE65-DB6BADDF2C9C}" dt="2025-05-07T08:22:40.581" v="193" actId="14100"/>
        <pc:sldMkLst>
          <pc:docMk/>
          <pc:sldMk cId="4280572740" sldId="432"/>
        </pc:sldMkLst>
        <pc:spChg chg="mod">
          <ac:chgData name="Marieta Stefanova" userId="94d9baccaf50701d" providerId="LiveId" clId="{C537EDD4-EFA5-462F-AE65-DB6BADDF2C9C}" dt="2025-05-07T07:59:47.676" v="156" actId="14100"/>
          <ac:spMkLst>
            <pc:docMk/>
            <pc:sldMk cId="4280572740" sldId="432"/>
            <ac:spMk id="6" creationId="{A7364414-05B2-A00F-923B-623C0E6625CB}"/>
          </ac:spMkLst>
        </pc:spChg>
        <pc:picChg chg="mod">
          <ac:chgData name="Marieta Stefanova" userId="94d9baccaf50701d" providerId="LiveId" clId="{C537EDD4-EFA5-462F-AE65-DB6BADDF2C9C}" dt="2025-05-07T08:22:40.581" v="193" actId="14100"/>
          <ac:picMkLst>
            <pc:docMk/>
            <pc:sldMk cId="4280572740" sldId="432"/>
            <ac:picMk id="2" creationId="{D6EAA9A5-E9AC-936C-EF05-9A5A2DD69F7F}"/>
          </ac:picMkLst>
        </pc:picChg>
      </pc:sldChg>
      <pc:sldChg chg="modSp mod">
        <pc:chgData name="Marieta Stefanova" userId="94d9baccaf50701d" providerId="LiveId" clId="{C537EDD4-EFA5-462F-AE65-DB6BADDF2C9C}" dt="2025-05-07T06:47:46.929" v="0" actId="790"/>
        <pc:sldMkLst>
          <pc:docMk/>
          <pc:sldMk cId="4002269623" sldId="500"/>
        </pc:sldMkLst>
        <pc:spChg chg="mod">
          <ac:chgData name="Marieta Stefanova" userId="94d9baccaf50701d" providerId="LiveId" clId="{C537EDD4-EFA5-462F-AE65-DB6BADDF2C9C}" dt="2025-05-07T06:47:46.929" v="0" actId="790"/>
          <ac:spMkLst>
            <pc:docMk/>
            <pc:sldMk cId="4002269623" sldId="500"/>
            <ac:spMk id="21" creationId="{C555F3C7-E8C7-65CC-9ED3-B1F241EF5470}"/>
          </ac:spMkLst>
        </pc:spChg>
      </pc:sldChg>
      <pc:sldChg chg="modSp mod">
        <pc:chgData name="Marieta Stefanova" userId="94d9baccaf50701d" providerId="LiveId" clId="{C537EDD4-EFA5-462F-AE65-DB6BADDF2C9C}" dt="2025-05-07T06:54:35.493" v="20" actId="790"/>
        <pc:sldMkLst>
          <pc:docMk/>
          <pc:sldMk cId="1426927760" sldId="511"/>
        </pc:sldMkLst>
        <pc:spChg chg="mod">
          <ac:chgData name="Marieta Stefanova" userId="94d9baccaf50701d" providerId="LiveId" clId="{C537EDD4-EFA5-462F-AE65-DB6BADDF2C9C}" dt="2025-05-07T06:52:00.795" v="6" actId="14100"/>
          <ac:spMkLst>
            <pc:docMk/>
            <pc:sldMk cId="1426927760" sldId="511"/>
            <ac:spMk id="2" creationId="{5831B158-E199-0A2D-661A-D6D10BD7606F}"/>
          </ac:spMkLst>
        </pc:spChg>
        <pc:spChg chg="mod">
          <ac:chgData name="Marieta Stefanova" userId="94d9baccaf50701d" providerId="LiveId" clId="{C537EDD4-EFA5-462F-AE65-DB6BADDF2C9C}" dt="2025-05-07T06:54:35.493" v="20" actId="790"/>
          <ac:spMkLst>
            <pc:docMk/>
            <pc:sldMk cId="1426927760" sldId="511"/>
            <ac:spMk id="21" creationId="{23DBB19A-A55C-7B50-AEB7-A213892BA396}"/>
          </ac:spMkLst>
        </pc:spChg>
        <pc:picChg chg="mod">
          <ac:chgData name="Marieta Stefanova" userId="94d9baccaf50701d" providerId="LiveId" clId="{C537EDD4-EFA5-462F-AE65-DB6BADDF2C9C}" dt="2025-05-07T06:52:03.707" v="7" actId="1076"/>
          <ac:picMkLst>
            <pc:docMk/>
            <pc:sldMk cId="1426927760" sldId="511"/>
            <ac:picMk id="5" creationId="{6EE9C669-F186-D1D8-DEB5-457365A0058A}"/>
          </ac:picMkLst>
        </pc:picChg>
      </pc:sldChg>
      <pc:sldChg chg="modSp mod">
        <pc:chgData name="Marieta Stefanova" userId="94d9baccaf50701d" providerId="LiveId" clId="{C537EDD4-EFA5-462F-AE65-DB6BADDF2C9C}" dt="2025-05-07T06:58:01.706" v="30" actId="108"/>
        <pc:sldMkLst>
          <pc:docMk/>
          <pc:sldMk cId="1713756358" sldId="512"/>
        </pc:sldMkLst>
        <pc:spChg chg="mod">
          <ac:chgData name="Marieta Stefanova" userId="94d9baccaf50701d" providerId="LiveId" clId="{C537EDD4-EFA5-462F-AE65-DB6BADDF2C9C}" dt="2025-05-07T06:53:03.061" v="12"/>
          <ac:spMkLst>
            <pc:docMk/>
            <pc:sldMk cId="1713756358" sldId="512"/>
            <ac:spMk id="2" creationId="{A9B7C484-8FB1-660D-9D92-506A02ACE9F1}"/>
          </ac:spMkLst>
        </pc:spChg>
        <pc:spChg chg="mod">
          <ac:chgData name="Marieta Stefanova" userId="94d9baccaf50701d" providerId="LiveId" clId="{C537EDD4-EFA5-462F-AE65-DB6BADDF2C9C}" dt="2025-05-07T06:58:01.706" v="30" actId="108"/>
          <ac:spMkLst>
            <pc:docMk/>
            <pc:sldMk cId="1713756358" sldId="512"/>
            <ac:spMk id="21" creationId="{4F30E1FE-8E3B-B8B5-C18E-A76E3809B788}"/>
          </ac:spMkLst>
        </pc:spChg>
      </pc:sldChg>
      <pc:sldChg chg="modSp mod">
        <pc:chgData name="Marieta Stefanova" userId="94d9baccaf50701d" providerId="LiveId" clId="{C537EDD4-EFA5-462F-AE65-DB6BADDF2C9C}" dt="2025-05-07T06:56:34.757" v="26" actId="14100"/>
        <pc:sldMkLst>
          <pc:docMk/>
          <pc:sldMk cId="1181169383" sldId="513"/>
        </pc:sldMkLst>
        <pc:spChg chg="mod">
          <ac:chgData name="Marieta Stefanova" userId="94d9baccaf50701d" providerId="LiveId" clId="{C537EDD4-EFA5-462F-AE65-DB6BADDF2C9C}" dt="2025-05-07T06:56:34.757" v="26" actId="14100"/>
          <ac:spMkLst>
            <pc:docMk/>
            <pc:sldMk cId="1181169383" sldId="513"/>
            <ac:spMk id="2" creationId="{B0715BCE-8F08-1087-8451-BCF066E165DC}"/>
          </ac:spMkLst>
        </pc:spChg>
        <pc:spChg chg="mod">
          <ac:chgData name="Marieta Stefanova" userId="94d9baccaf50701d" providerId="LiveId" clId="{C537EDD4-EFA5-462F-AE65-DB6BADDF2C9C}" dt="2025-05-07T06:56:31.329" v="25" actId="1076"/>
          <ac:spMkLst>
            <pc:docMk/>
            <pc:sldMk cId="1181169383" sldId="513"/>
            <ac:spMk id="21" creationId="{3B25B8AA-B8EA-B560-3215-3E152E856FFD}"/>
          </ac:spMkLst>
        </pc:spChg>
      </pc:sldChg>
      <pc:sldChg chg="modSp mod">
        <pc:chgData name="Marieta Stefanova" userId="94d9baccaf50701d" providerId="LiveId" clId="{C537EDD4-EFA5-462F-AE65-DB6BADDF2C9C}" dt="2025-05-07T07:02:27.711" v="38" actId="1076"/>
        <pc:sldMkLst>
          <pc:docMk/>
          <pc:sldMk cId="487865574" sldId="514"/>
        </pc:sldMkLst>
        <pc:spChg chg="mod">
          <ac:chgData name="Marieta Stefanova" userId="94d9baccaf50701d" providerId="LiveId" clId="{C537EDD4-EFA5-462F-AE65-DB6BADDF2C9C}" dt="2025-05-07T07:02:22.392" v="37" actId="1076"/>
          <ac:spMkLst>
            <pc:docMk/>
            <pc:sldMk cId="487865574" sldId="514"/>
            <ac:spMk id="2" creationId="{E020FD50-824B-A888-1702-F60CE6790A8B}"/>
          </ac:spMkLst>
        </pc:spChg>
        <pc:spChg chg="mod">
          <ac:chgData name="Marieta Stefanova" userId="94d9baccaf50701d" providerId="LiveId" clId="{C537EDD4-EFA5-462F-AE65-DB6BADDF2C9C}" dt="2025-05-07T07:02:27.711" v="38" actId="1076"/>
          <ac:spMkLst>
            <pc:docMk/>
            <pc:sldMk cId="487865574" sldId="514"/>
            <ac:spMk id="21" creationId="{3B66E9E3-BFDB-4371-8C2D-5128171F0728}"/>
          </ac:spMkLst>
        </pc:spChg>
        <pc:picChg chg="mod">
          <ac:chgData name="Marieta Stefanova" userId="94d9baccaf50701d" providerId="LiveId" clId="{C537EDD4-EFA5-462F-AE65-DB6BADDF2C9C}" dt="2025-05-07T07:02:13.305" v="34" actId="14100"/>
          <ac:picMkLst>
            <pc:docMk/>
            <pc:sldMk cId="487865574" sldId="514"/>
            <ac:picMk id="13314" creationId="{8F358C94-09B1-2863-E29D-76911CD6AD92}"/>
          </ac:picMkLst>
        </pc:picChg>
      </pc:sldChg>
      <pc:sldChg chg="modSp mod">
        <pc:chgData name="Marieta Stefanova" userId="94d9baccaf50701d" providerId="LiveId" clId="{C537EDD4-EFA5-462F-AE65-DB6BADDF2C9C}" dt="2025-05-07T07:21:20.191" v="55" actId="1076"/>
        <pc:sldMkLst>
          <pc:docMk/>
          <pc:sldMk cId="2171149296" sldId="517"/>
        </pc:sldMkLst>
        <pc:spChg chg="mod">
          <ac:chgData name="Marieta Stefanova" userId="94d9baccaf50701d" providerId="LiveId" clId="{C537EDD4-EFA5-462F-AE65-DB6BADDF2C9C}" dt="2025-05-07T07:21:20.191" v="55" actId="1076"/>
          <ac:spMkLst>
            <pc:docMk/>
            <pc:sldMk cId="2171149296" sldId="517"/>
            <ac:spMk id="2" creationId="{BBF8304F-B525-2E2B-8C3B-CADF0D251109}"/>
          </ac:spMkLst>
        </pc:spChg>
        <pc:spChg chg="mod">
          <ac:chgData name="Marieta Stefanova" userId="94d9baccaf50701d" providerId="LiveId" clId="{C537EDD4-EFA5-462F-AE65-DB6BADDF2C9C}" dt="2025-05-07T07:21:16.252" v="54" actId="1076"/>
          <ac:spMkLst>
            <pc:docMk/>
            <pc:sldMk cId="2171149296" sldId="517"/>
            <ac:spMk id="21" creationId="{FA553403-0736-163D-BA2B-B3B73E5E6BF1}"/>
          </ac:spMkLst>
        </pc:spChg>
        <pc:picChg chg="mod">
          <ac:chgData name="Marieta Stefanova" userId="94d9baccaf50701d" providerId="LiveId" clId="{C537EDD4-EFA5-462F-AE65-DB6BADDF2C9C}" dt="2025-05-07T07:21:11.904" v="53" actId="14100"/>
          <ac:picMkLst>
            <pc:docMk/>
            <pc:sldMk cId="2171149296" sldId="517"/>
            <ac:picMk id="11266" creationId="{642F422B-E736-360C-BFE3-F1A01E5CB9DF}"/>
          </ac:picMkLst>
        </pc:picChg>
      </pc:sldChg>
      <pc:sldChg chg="modSp mod">
        <pc:chgData name="Marieta Stefanova" userId="94d9baccaf50701d" providerId="LiveId" clId="{C537EDD4-EFA5-462F-AE65-DB6BADDF2C9C}" dt="2025-05-07T06:52:24.089" v="8"/>
        <pc:sldMkLst>
          <pc:docMk/>
          <pc:sldMk cId="2529486229" sldId="520"/>
        </pc:sldMkLst>
        <pc:spChg chg="mod">
          <ac:chgData name="Marieta Stefanova" userId="94d9baccaf50701d" providerId="LiveId" clId="{C537EDD4-EFA5-462F-AE65-DB6BADDF2C9C}" dt="2025-05-07T06:52:24.089" v="8"/>
          <ac:spMkLst>
            <pc:docMk/>
            <pc:sldMk cId="2529486229" sldId="520"/>
            <ac:spMk id="2" creationId="{26C11F3E-A661-CBB0-BEE9-01C54BD0C172}"/>
          </ac:spMkLst>
        </pc:spChg>
      </pc:sldChg>
      <pc:sldChg chg="modSp mod">
        <pc:chgData name="Marieta Stefanova" userId="94d9baccaf50701d" providerId="LiveId" clId="{C537EDD4-EFA5-462F-AE65-DB6BADDF2C9C}" dt="2025-05-07T07:04:25.231" v="44" actId="108"/>
        <pc:sldMkLst>
          <pc:docMk/>
          <pc:sldMk cId="3456297282" sldId="521"/>
        </pc:sldMkLst>
        <pc:spChg chg="mod">
          <ac:chgData name="Marieta Stefanova" userId="94d9baccaf50701d" providerId="LiveId" clId="{C537EDD4-EFA5-462F-AE65-DB6BADDF2C9C}" dt="2025-05-07T06:53:32.251" v="15"/>
          <ac:spMkLst>
            <pc:docMk/>
            <pc:sldMk cId="3456297282" sldId="521"/>
            <ac:spMk id="2" creationId="{A5086F5F-74AA-E3D0-B30C-743709A0F3F0}"/>
          </ac:spMkLst>
        </pc:spChg>
        <pc:spChg chg="mod">
          <ac:chgData name="Marieta Stefanova" userId="94d9baccaf50701d" providerId="LiveId" clId="{C537EDD4-EFA5-462F-AE65-DB6BADDF2C9C}" dt="2025-05-07T07:04:25.231" v="44" actId="108"/>
          <ac:spMkLst>
            <pc:docMk/>
            <pc:sldMk cId="3456297282" sldId="521"/>
            <ac:spMk id="21" creationId="{891E67DF-8303-FBA4-6693-91CDD3F260D6}"/>
          </ac:spMkLst>
        </pc:spChg>
      </pc:sldChg>
      <pc:sldChg chg="modSp mod">
        <pc:chgData name="Marieta Stefanova" userId="94d9baccaf50701d" providerId="LiveId" clId="{C537EDD4-EFA5-462F-AE65-DB6BADDF2C9C}" dt="2025-05-07T07:23:51.961" v="62" actId="108"/>
        <pc:sldMkLst>
          <pc:docMk/>
          <pc:sldMk cId="3632312905" sldId="522"/>
        </pc:sldMkLst>
        <pc:spChg chg="mod">
          <ac:chgData name="Marieta Stefanova" userId="94d9baccaf50701d" providerId="LiveId" clId="{C537EDD4-EFA5-462F-AE65-DB6BADDF2C9C}" dt="2025-05-07T07:21:35.709" v="56"/>
          <ac:spMkLst>
            <pc:docMk/>
            <pc:sldMk cId="3632312905" sldId="522"/>
            <ac:spMk id="2" creationId="{B6AA0AB6-9DFF-F2FC-4DF8-72746F0D4A83}"/>
          </ac:spMkLst>
        </pc:spChg>
        <pc:spChg chg="mod">
          <ac:chgData name="Marieta Stefanova" userId="94d9baccaf50701d" providerId="LiveId" clId="{C537EDD4-EFA5-462F-AE65-DB6BADDF2C9C}" dt="2025-05-07T07:23:51.961" v="62" actId="108"/>
          <ac:spMkLst>
            <pc:docMk/>
            <pc:sldMk cId="3632312905" sldId="522"/>
            <ac:spMk id="21" creationId="{01FDC82C-E3FF-1B46-C1E1-A33014746096}"/>
          </ac:spMkLst>
        </pc:spChg>
      </pc:sldChg>
      <pc:sldChg chg="modSp mod">
        <pc:chgData name="Marieta Stefanova" userId="94d9baccaf50701d" providerId="LiveId" clId="{C537EDD4-EFA5-462F-AE65-DB6BADDF2C9C}" dt="2025-05-07T07:26:05.250" v="67" actId="1076"/>
        <pc:sldMkLst>
          <pc:docMk/>
          <pc:sldMk cId="2970798768" sldId="524"/>
        </pc:sldMkLst>
        <pc:spChg chg="mod">
          <ac:chgData name="Marieta Stefanova" userId="94d9baccaf50701d" providerId="LiveId" clId="{C537EDD4-EFA5-462F-AE65-DB6BADDF2C9C}" dt="2025-05-07T07:21:45.519" v="58" actId="1076"/>
          <ac:spMkLst>
            <pc:docMk/>
            <pc:sldMk cId="2970798768" sldId="524"/>
            <ac:spMk id="2" creationId="{2A98AA20-6EC5-6A98-744A-BB2ED0CD5FDE}"/>
          </ac:spMkLst>
        </pc:spChg>
        <pc:spChg chg="mod">
          <ac:chgData name="Marieta Stefanova" userId="94d9baccaf50701d" providerId="LiveId" clId="{C537EDD4-EFA5-462F-AE65-DB6BADDF2C9C}" dt="2025-05-07T07:26:05.250" v="67" actId="1076"/>
          <ac:spMkLst>
            <pc:docMk/>
            <pc:sldMk cId="2970798768" sldId="524"/>
            <ac:spMk id="21" creationId="{654E0F3F-3BA7-2CC8-F075-F2203E8FC58E}"/>
          </ac:spMkLst>
        </pc:spChg>
      </pc:sldChg>
      <pc:sldChg chg="modSp mod">
        <pc:chgData name="Marieta Stefanova" userId="94d9baccaf50701d" providerId="LiveId" clId="{C537EDD4-EFA5-462F-AE65-DB6BADDF2C9C}" dt="2025-05-07T07:27:42.676" v="75" actId="108"/>
        <pc:sldMkLst>
          <pc:docMk/>
          <pc:sldMk cId="3890144922" sldId="527"/>
        </pc:sldMkLst>
        <pc:spChg chg="mod">
          <ac:chgData name="Marieta Stefanova" userId="94d9baccaf50701d" providerId="LiveId" clId="{C537EDD4-EFA5-462F-AE65-DB6BADDF2C9C}" dt="2025-05-07T07:22:05.735" v="60"/>
          <ac:spMkLst>
            <pc:docMk/>
            <pc:sldMk cId="3890144922" sldId="527"/>
            <ac:spMk id="2" creationId="{30BDE8C0-ABCA-9283-7CE0-7BAB220173D0}"/>
          </ac:spMkLst>
        </pc:spChg>
        <pc:spChg chg="mod">
          <ac:chgData name="Marieta Stefanova" userId="94d9baccaf50701d" providerId="LiveId" clId="{C537EDD4-EFA5-462F-AE65-DB6BADDF2C9C}" dt="2025-05-07T07:27:42.676" v="75" actId="108"/>
          <ac:spMkLst>
            <pc:docMk/>
            <pc:sldMk cId="3890144922" sldId="527"/>
            <ac:spMk id="21" creationId="{09C3EB9A-9A5D-6C2B-2B7C-4AF8D5174D79}"/>
          </ac:spMkLst>
        </pc:spChg>
      </pc:sldChg>
      <pc:sldChg chg="modSp mod">
        <pc:chgData name="Marieta Stefanova" userId="94d9baccaf50701d" providerId="LiveId" clId="{C537EDD4-EFA5-462F-AE65-DB6BADDF2C9C}" dt="2025-05-07T07:26:32.707" v="72" actId="790"/>
        <pc:sldMkLst>
          <pc:docMk/>
          <pc:sldMk cId="412425054" sldId="528"/>
        </pc:sldMkLst>
        <pc:spChg chg="mod">
          <ac:chgData name="Marieta Stefanova" userId="94d9baccaf50701d" providerId="LiveId" clId="{C537EDD4-EFA5-462F-AE65-DB6BADDF2C9C}" dt="2025-05-07T07:21:56.537" v="59"/>
          <ac:spMkLst>
            <pc:docMk/>
            <pc:sldMk cId="412425054" sldId="528"/>
            <ac:spMk id="2" creationId="{80C1BFD4-3A5D-CD2E-70EF-747D0694F353}"/>
          </ac:spMkLst>
        </pc:spChg>
        <pc:spChg chg="mod">
          <ac:chgData name="Marieta Stefanova" userId="94d9baccaf50701d" providerId="LiveId" clId="{C537EDD4-EFA5-462F-AE65-DB6BADDF2C9C}" dt="2025-05-07T07:26:32.707" v="72" actId="790"/>
          <ac:spMkLst>
            <pc:docMk/>
            <pc:sldMk cId="412425054" sldId="528"/>
            <ac:spMk id="21" creationId="{8B32582D-95B3-5D2D-243A-B618422CCECD}"/>
          </ac:spMkLst>
        </pc:spChg>
        <pc:picChg chg="mod">
          <ac:chgData name="Marieta Stefanova" userId="94d9baccaf50701d" providerId="LiveId" clId="{C537EDD4-EFA5-462F-AE65-DB6BADDF2C9C}" dt="2025-05-07T07:26:22.730" v="71" actId="1076"/>
          <ac:picMkLst>
            <pc:docMk/>
            <pc:sldMk cId="412425054" sldId="528"/>
            <ac:picMk id="19460" creationId="{DA906A73-A2AF-BE81-5F0E-9687FCC8CB55}"/>
          </ac:picMkLst>
        </pc:picChg>
      </pc:sldChg>
      <pc:sldChg chg="modSp mod">
        <pc:chgData name="Marieta Stefanova" userId="94d9baccaf50701d" providerId="LiveId" clId="{C537EDD4-EFA5-462F-AE65-DB6BADDF2C9C}" dt="2025-05-07T07:46:45.732" v="102" actId="1076"/>
        <pc:sldMkLst>
          <pc:docMk/>
          <pc:sldMk cId="1928981871" sldId="529"/>
        </pc:sldMkLst>
        <pc:spChg chg="mod">
          <ac:chgData name="Marieta Stefanova" userId="94d9baccaf50701d" providerId="LiveId" clId="{C537EDD4-EFA5-462F-AE65-DB6BADDF2C9C}" dt="2025-05-07T07:46:45.732" v="102" actId="1076"/>
          <ac:spMkLst>
            <pc:docMk/>
            <pc:sldMk cId="1928981871" sldId="529"/>
            <ac:spMk id="2" creationId="{D47C2729-7B7C-0C17-C468-05E2681A1F5E}"/>
          </ac:spMkLst>
        </pc:spChg>
      </pc:sldChg>
      <pc:sldChg chg="modSp mod">
        <pc:chgData name="Marieta Stefanova" userId="94d9baccaf50701d" providerId="LiveId" clId="{C537EDD4-EFA5-462F-AE65-DB6BADDF2C9C}" dt="2025-05-07T07:49:19.823" v="121" actId="790"/>
        <pc:sldMkLst>
          <pc:docMk/>
          <pc:sldMk cId="2143628324" sldId="530"/>
        </pc:sldMkLst>
        <pc:spChg chg="mod">
          <ac:chgData name="Marieta Stefanova" userId="94d9baccaf50701d" providerId="LiveId" clId="{C537EDD4-EFA5-462F-AE65-DB6BADDF2C9C}" dt="2025-05-07T07:47:02.136" v="103"/>
          <ac:spMkLst>
            <pc:docMk/>
            <pc:sldMk cId="2143628324" sldId="530"/>
            <ac:spMk id="2" creationId="{FFBB055F-38C7-BB38-EE47-F15C85E84147}"/>
          </ac:spMkLst>
        </pc:spChg>
        <pc:spChg chg="mod">
          <ac:chgData name="Marieta Stefanova" userId="94d9baccaf50701d" providerId="LiveId" clId="{C537EDD4-EFA5-462F-AE65-DB6BADDF2C9C}" dt="2025-05-07T07:49:19.823" v="121" actId="790"/>
          <ac:spMkLst>
            <pc:docMk/>
            <pc:sldMk cId="2143628324" sldId="530"/>
            <ac:spMk id="21" creationId="{1EA45396-9CD5-3E9B-B5BF-1D629ABC0CA0}"/>
          </ac:spMkLst>
        </pc:spChg>
      </pc:sldChg>
      <pc:sldChg chg="modSp mod">
        <pc:chgData name="Marieta Stefanova" userId="94d9baccaf50701d" providerId="LiveId" clId="{C537EDD4-EFA5-462F-AE65-DB6BADDF2C9C}" dt="2025-05-07T07:50:37.164" v="124" actId="108"/>
        <pc:sldMkLst>
          <pc:docMk/>
          <pc:sldMk cId="1407930484" sldId="531"/>
        </pc:sldMkLst>
        <pc:spChg chg="mod">
          <ac:chgData name="Marieta Stefanova" userId="94d9baccaf50701d" providerId="LiveId" clId="{C537EDD4-EFA5-462F-AE65-DB6BADDF2C9C}" dt="2025-05-07T07:47:09.397" v="104"/>
          <ac:spMkLst>
            <pc:docMk/>
            <pc:sldMk cId="1407930484" sldId="531"/>
            <ac:spMk id="2" creationId="{AC733E95-638A-909F-DC3C-33B592E79D4A}"/>
          </ac:spMkLst>
        </pc:spChg>
        <pc:spChg chg="mod">
          <ac:chgData name="Marieta Stefanova" userId="94d9baccaf50701d" providerId="LiveId" clId="{C537EDD4-EFA5-462F-AE65-DB6BADDF2C9C}" dt="2025-05-07T07:50:37.164" v="124" actId="108"/>
          <ac:spMkLst>
            <pc:docMk/>
            <pc:sldMk cId="1407930484" sldId="531"/>
            <ac:spMk id="21" creationId="{9D19D054-FB9E-78B5-577B-3BAFBEECFAE2}"/>
          </ac:spMkLst>
        </pc:spChg>
      </pc:sldChg>
      <pc:sldChg chg="modSp mod">
        <pc:chgData name="Marieta Stefanova" userId="94d9baccaf50701d" providerId="LiveId" clId="{C537EDD4-EFA5-462F-AE65-DB6BADDF2C9C}" dt="2025-05-07T07:51:48.200" v="126" actId="108"/>
        <pc:sldMkLst>
          <pc:docMk/>
          <pc:sldMk cId="1060099863" sldId="534"/>
        </pc:sldMkLst>
        <pc:spChg chg="mod">
          <ac:chgData name="Marieta Stefanova" userId="94d9baccaf50701d" providerId="LiveId" clId="{C537EDD4-EFA5-462F-AE65-DB6BADDF2C9C}" dt="2025-05-07T07:47:16.078" v="105"/>
          <ac:spMkLst>
            <pc:docMk/>
            <pc:sldMk cId="1060099863" sldId="534"/>
            <ac:spMk id="2" creationId="{CA2925EF-FB0E-4D51-7E1A-F25F616CB225}"/>
          </ac:spMkLst>
        </pc:spChg>
        <pc:spChg chg="mod">
          <ac:chgData name="Marieta Stefanova" userId="94d9baccaf50701d" providerId="LiveId" clId="{C537EDD4-EFA5-462F-AE65-DB6BADDF2C9C}" dt="2025-05-07T07:51:48.200" v="126" actId="108"/>
          <ac:spMkLst>
            <pc:docMk/>
            <pc:sldMk cId="1060099863" sldId="534"/>
            <ac:spMk id="21" creationId="{18C5458C-EB2B-6179-2F40-D82A90B19E89}"/>
          </ac:spMkLst>
        </pc:spChg>
      </pc:sldChg>
      <pc:sldChg chg="modSp mod">
        <pc:chgData name="Marieta Stefanova" userId="94d9baccaf50701d" providerId="LiveId" clId="{C537EDD4-EFA5-462F-AE65-DB6BADDF2C9C}" dt="2025-05-07T07:53:50.753" v="134" actId="14100"/>
        <pc:sldMkLst>
          <pc:docMk/>
          <pc:sldMk cId="3045826516" sldId="535"/>
        </pc:sldMkLst>
        <pc:spChg chg="mod">
          <ac:chgData name="Marieta Stefanova" userId="94d9baccaf50701d" providerId="LiveId" clId="{C537EDD4-EFA5-462F-AE65-DB6BADDF2C9C}" dt="2025-05-07T07:47:23.423" v="106"/>
          <ac:spMkLst>
            <pc:docMk/>
            <pc:sldMk cId="3045826516" sldId="535"/>
            <ac:spMk id="2" creationId="{617AB176-515B-ACD8-B6C7-D97152139D5B}"/>
          </ac:spMkLst>
        </pc:spChg>
        <pc:spChg chg="mod">
          <ac:chgData name="Marieta Stefanova" userId="94d9baccaf50701d" providerId="LiveId" clId="{C537EDD4-EFA5-462F-AE65-DB6BADDF2C9C}" dt="2025-05-07T07:53:47.417" v="133" actId="14100"/>
          <ac:spMkLst>
            <pc:docMk/>
            <pc:sldMk cId="3045826516" sldId="535"/>
            <ac:spMk id="21" creationId="{795840FC-2F24-B1DF-C988-50A100FC034E}"/>
          </ac:spMkLst>
        </pc:spChg>
        <pc:picChg chg="mod">
          <ac:chgData name="Marieta Stefanova" userId="94d9baccaf50701d" providerId="LiveId" clId="{C537EDD4-EFA5-462F-AE65-DB6BADDF2C9C}" dt="2025-05-07T07:53:50.753" v="134" actId="14100"/>
          <ac:picMkLst>
            <pc:docMk/>
            <pc:sldMk cId="3045826516" sldId="535"/>
            <ac:picMk id="2050" creationId="{83756AC3-AE00-4C59-DF31-4935941263BF}"/>
          </ac:picMkLst>
        </pc:picChg>
      </pc:sldChg>
      <pc:sldChg chg="modSp mod">
        <pc:chgData name="Marieta Stefanova" userId="94d9baccaf50701d" providerId="LiveId" clId="{C537EDD4-EFA5-462F-AE65-DB6BADDF2C9C}" dt="2025-05-07T07:55:33.382" v="136" actId="108"/>
        <pc:sldMkLst>
          <pc:docMk/>
          <pc:sldMk cId="2371424331" sldId="536"/>
        </pc:sldMkLst>
        <pc:spChg chg="mod">
          <ac:chgData name="Marieta Stefanova" userId="94d9baccaf50701d" providerId="LiveId" clId="{C537EDD4-EFA5-462F-AE65-DB6BADDF2C9C}" dt="2025-05-07T07:47:30.453" v="107"/>
          <ac:spMkLst>
            <pc:docMk/>
            <pc:sldMk cId="2371424331" sldId="536"/>
            <ac:spMk id="2" creationId="{3DCADAB7-CB46-1E72-6C8C-EBB3D3CB941D}"/>
          </ac:spMkLst>
        </pc:spChg>
        <pc:spChg chg="mod">
          <ac:chgData name="Marieta Stefanova" userId="94d9baccaf50701d" providerId="LiveId" clId="{C537EDD4-EFA5-462F-AE65-DB6BADDF2C9C}" dt="2025-05-07T07:55:33.382" v="136" actId="108"/>
          <ac:spMkLst>
            <pc:docMk/>
            <pc:sldMk cId="2371424331" sldId="536"/>
            <ac:spMk id="21" creationId="{D69998A5-DF34-2D94-5FF3-48C7D07DC986}"/>
          </ac:spMkLst>
        </pc:spChg>
      </pc:sldChg>
      <pc:sldChg chg="modSp mod">
        <pc:chgData name="Marieta Stefanova" userId="94d9baccaf50701d" providerId="LiveId" clId="{C537EDD4-EFA5-462F-AE65-DB6BADDF2C9C}" dt="2025-05-07T07:30:34.182" v="84"/>
        <pc:sldMkLst>
          <pc:docMk/>
          <pc:sldMk cId="964650719" sldId="537"/>
        </pc:sldMkLst>
        <pc:spChg chg="mod">
          <ac:chgData name="Marieta Stefanova" userId="94d9baccaf50701d" providerId="LiveId" clId="{C537EDD4-EFA5-462F-AE65-DB6BADDF2C9C}" dt="2025-05-07T07:30:34.182" v="84"/>
          <ac:spMkLst>
            <pc:docMk/>
            <pc:sldMk cId="964650719" sldId="537"/>
            <ac:spMk id="2" creationId="{E98ABAD8-87AC-D30F-0AB7-81DFC0413734}"/>
          </ac:spMkLst>
        </pc:spChg>
      </pc:sldChg>
      <pc:sldChg chg="modSp mod">
        <pc:chgData name="Marieta Stefanova" userId="94d9baccaf50701d" providerId="LiveId" clId="{C537EDD4-EFA5-462F-AE65-DB6BADDF2C9C}" dt="2025-05-07T07:30:13.455" v="83" actId="108"/>
        <pc:sldMkLst>
          <pc:docMk/>
          <pc:sldMk cId="1049412211" sldId="538"/>
        </pc:sldMkLst>
        <pc:spChg chg="mod">
          <ac:chgData name="Marieta Stefanova" userId="94d9baccaf50701d" providerId="LiveId" clId="{C537EDD4-EFA5-462F-AE65-DB6BADDF2C9C}" dt="2025-05-07T07:30:13.455" v="83" actId="108"/>
          <ac:spMkLst>
            <pc:docMk/>
            <pc:sldMk cId="1049412211" sldId="538"/>
            <ac:spMk id="2" creationId="{14471D9D-065A-63D1-1FD9-BFFD7B7D7232}"/>
          </ac:spMkLst>
        </pc:spChg>
        <pc:spChg chg="mod">
          <ac:chgData name="Marieta Stefanova" userId="94d9baccaf50701d" providerId="LiveId" clId="{C537EDD4-EFA5-462F-AE65-DB6BADDF2C9C}" dt="2025-05-07T07:29:15.356" v="78" actId="14100"/>
          <ac:spMkLst>
            <pc:docMk/>
            <pc:sldMk cId="1049412211" sldId="538"/>
            <ac:spMk id="21" creationId="{DDF9378B-ADDB-0513-81DD-3D4B058E7641}"/>
          </ac:spMkLst>
        </pc:spChg>
        <pc:picChg chg="mod">
          <ac:chgData name="Marieta Stefanova" userId="94d9baccaf50701d" providerId="LiveId" clId="{C537EDD4-EFA5-462F-AE65-DB6BADDF2C9C}" dt="2025-05-07T07:29:20.544" v="80" actId="1076"/>
          <ac:picMkLst>
            <pc:docMk/>
            <pc:sldMk cId="1049412211" sldId="538"/>
            <ac:picMk id="16386" creationId="{BD386526-1B92-63CB-CB14-B0CEEA610FC1}"/>
          </ac:picMkLst>
        </pc:picChg>
      </pc:sldChg>
      <pc:sldChg chg="modSp mod">
        <pc:chgData name="Marieta Stefanova" userId="94d9baccaf50701d" providerId="LiveId" clId="{C537EDD4-EFA5-462F-AE65-DB6BADDF2C9C}" dt="2025-05-07T07:32:24.464" v="90" actId="108"/>
        <pc:sldMkLst>
          <pc:docMk/>
          <pc:sldMk cId="3842276210" sldId="539"/>
        </pc:sldMkLst>
        <pc:spChg chg="mod">
          <ac:chgData name="Marieta Stefanova" userId="94d9baccaf50701d" providerId="LiveId" clId="{C537EDD4-EFA5-462F-AE65-DB6BADDF2C9C}" dt="2025-05-07T07:30:48.555" v="85"/>
          <ac:spMkLst>
            <pc:docMk/>
            <pc:sldMk cId="3842276210" sldId="539"/>
            <ac:spMk id="2" creationId="{24D10C98-AED6-1B99-AFFF-399045B1F7A5}"/>
          </ac:spMkLst>
        </pc:spChg>
        <pc:spChg chg="mod">
          <ac:chgData name="Marieta Stefanova" userId="94d9baccaf50701d" providerId="LiveId" clId="{C537EDD4-EFA5-462F-AE65-DB6BADDF2C9C}" dt="2025-05-07T07:32:24.464" v="90" actId="108"/>
          <ac:spMkLst>
            <pc:docMk/>
            <pc:sldMk cId="3842276210" sldId="539"/>
            <ac:spMk id="21" creationId="{3A544B84-ECC4-ACB0-392D-8F9745A48E39}"/>
          </ac:spMkLst>
        </pc:spChg>
      </pc:sldChg>
      <pc:sldChg chg="modSp mod">
        <pc:chgData name="Marieta Stefanova" userId="94d9baccaf50701d" providerId="LiveId" clId="{C537EDD4-EFA5-462F-AE65-DB6BADDF2C9C}" dt="2025-05-07T07:41:43.800" v="92" actId="108"/>
        <pc:sldMkLst>
          <pc:docMk/>
          <pc:sldMk cId="3359109790" sldId="541"/>
        </pc:sldMkLst>
        <pc:spChg chg="mod">
          <ac:chgData name="Marieta Stefanova" userId="94d9baccaf50701d" providerId="LiveId" clId="{C537EDD4-EFA5-462F-AE65-DB6BADDF2C9C}" dt="2025-05-07T07:30:56.018" v="86"/>
          <ac:spMkLst>
            <pc:docMk/>
            <pc:sldMk cId="3359109790" sldId="541"/>
            <ac:spMk id="2" creationId="{59BDD0E6-D158-95E0-4A34-E3354762CB23}"/>
          </ac:spMkLst>
        </pc:spChg>
        <pc:spChg chg="mod">
          <ac:chgData name="Marieta Stefanova" userId="94d9baccaf50701d" providerId="LiveId" clId="{C537EDD4-EFA5-462F-AE65-DB6BADDF2C9C}" dt="2025-05-07T07:41:43.800" v="92" actId="108"/>
          <ac:spMkLst>
            <pc:docMk/>
            <pc:sldMk cId="3359109790" sldId="541"/>
            <ac:spMk id="21" creationId="{3C7B7E26-9006-D7D5-760F-E4BC54F9D4D2}"/>
          </ac:spMkLst>
        </pc:spChg>
      </pc:sldChg>
      <pc:sldChg chg="modSp mod">
        <pc:chgData name="Marieta Stefanova" userId="94d9baccaf50701d" providerId="LiveId" clId="{C537EDD4-EFA5-462F-AE65-DB6BADDF2C9C}" dt="2025-05-07T07:44:45.631" v="97" actId="1076"/>
        <pc:sldMkLst>
          <pc:docMk/>
          <pc:sldMk cId="3036676858" sldId="543"/>
        </pc:sldMkLst>
        <pc:spChg chg="mod">
          <ac:chgData name="Marieta Stefanova" userId="94d9baccaf50701d" providerId="LiveId" clId="{C537EDD4-EFA5-462F-AE65-DB6BADDF2C9C}" dt="2025-05-07T07:31:08.118" v="87"/>
          <ac:spMkLst>
            <pc:docMk/>
            <pc:sldMk cId="3036676858" sldId="543"/>
            <ac:spMk id="2" creationId="{2CB21F02-EAB9-35F0-9351-0B9F5D6969BA}"/>
          </ac:spMkLst>
        </pc:spChg>
        <pc:spChg chg="mod">
          <ac:chgData name="Marieta Stefanova" userId="94d9baccaf50701d" providerId="LiveId" clId="{C537EDD4-EFA5-462F-AE65-DB6BADDF2C9C}" dt="2025-05-07T07:44:45.631" v="97" actId="1076"/>
          <ac:spMkLst>
            <pc:docMk/>
            <pc:sldMk cId="3036676858" sldId="543"/>
            <ac:spMk id="21" creationId="{FDE304EE-5B8F-CDAC-8E77-C49CAAB10139}"/>
          </ac:spMkLst>
        </pc:spChg>
      </pc:sldChg>
      <pc:sldChg chg="modSp mod">
        <pc:chgData name="Marieta Stefanova" userId="94d9baccaf50701d" providerId="LiveId" clId="{C537EDD4-EFA5-462F-AE65-DB6BADDF2C9C}" dt="2025-05-07T07:44:58.487" v="98" actId="108"/>
        <pc:sldMkLst>
          <pc:docMk/>
          <pc:sldMk cId="1302000690" sldId="544"/>
        </pc:sldMkLst>
        <pc:spChg chg="mod">
          <ac:chgData name="Marieta Stefanova" userId="94d9baccaf50701d" providerId="LiveId" clId="{C537EDD4-EFA5-462F-AE65-DB6BADDF2C9C}" dt="2025-05-07T07:31:18.561" v="88"/>
          <ac:spMkLst>
            <pc:docMk/>
            <pc:sldMk cId="1302000690" sldId="544"/>
            <ac:spMk id="2" creationId="{DAD63779-622A-66E0-1BD9-2EFC0485892B}"/>
          </ac:spMkLst>
        </pc:spChg>
        <pc:spChg chg="mod">
          <ac:chgData name="Marieta Stefanova" userId="94d9baccaf50701d" providerId="LiveId" clId="{C537EDD4-EFA5-462F-AE65-DB6BADDF2C9C}" dt="2025-05-07T07:44:58.487" v="98" actId="108"/>
          <ac:spMkLst>
            <pc:docMk/>
            <pc:sldMk cId="1302000690" sldId="544"/>
            <ac:spMk id="21" creationId="{E67B3F89-3ACF-B04F-61DD-4A9456CB723F}"/>
          </ac:spMkLst>
        </pc:spChg>
      </pc:sldChg>
      <pc:sldChg chg="modSp mod">
        <pc:chgData name="Marieta Stefanova" userId="94d9baccaf50701d" providerId="LiveId" clId="{C537EDD4-EFA5-462F-AE65-DB6BADDF2C9C}" dt="2025-05-07T07:57:15.558" v="142"/>
        <pc:sldMkLst>
          <pc:docMk/>
          <pc:sldMk cId="2673060493" sldId="545"/>
        </pc:sldMkLst>
        <pc:spChg chg="mod">
          <ac:chgData name="Marieta Stefanova" userId="94d9baccaf50701d" providerId="LiveId" clId="{C537EDD4-EFA5-462F-AE65-DB6BADDF2C9C}" dt="2025-05-07T07:57:15.558" v="142"/>
          <ac:spMkLst>
            <pc:docMk/>
            <pc:sldMk cId="2673060493" sldId="545"/>
            <ac:spMk id="2" creationId="{5D22F17E-FA9C-40CD-36BE-E9A3F4E73BC5}"/>
          </ac:spMkLst>
        </pc:spChg>
      </pc:sldChg>
      <pc:sldChg chg="modSp mod">
        <pc:chgData name="Marieta Stefanova" userId="94d9baccaf50701d" providerId="LiveId" clId="{C537EDD4-EFA5-462F-AE65-DB6BADDF2C9C}" dt="2025-05-07T07:58:51.174" v="152" actId="108"/>
        <pc:sldMkLst>
          <pc:docMk/>
          <pc:sldMk cId="3206749773" sldId="546"/>
        </pc:sldMkLst>
        <pc:spChg chg="mod">
          <ac:chgData name="Marieta Stefanova" userId="94d9baccaf50701d" providerId="LiveId" clId="{C537EDD4-EFA5-462F-AE65-DB6BADDF2C9C}" dt="2025-05-07T07:57:02.897" v="141" actId="108"/>
          <ac:spMkLst>
            <pc:docMk/>
            <pc:sldMk cId="3206749773" sldId="546"/>
            <ac:spMk id="2" creationId="{3143E5C4-8C0C-7D44-C4AC-9996F04FE835}"/>
          </ac:spMkLst>
        </pc:spChg>
        <pc:spChg chg="mod">
          <ac:chgData name="Marieta Stefanova" userId="94d9baccaf50701d" providerId="LiveId" clId="{C537EDD4-EFA5-462F-AE65-DB6BADDF2C9C}" dt="2025-05-07T07:58:51.174" v="152" actId="108"/>
          <ac:spMkLst>
            <pc:docMk/>
            <pc:sldMk cId="3206749773" sldId="546"/>
            <ac:spMk id="21" creationId="{F282FC4C-AEB8-C1B1-98D0-F14FA54C974B}"/>
          </ac:spMkLst>
        </pc:spChg>
      </pc:sldChg>
      <pc:sldChg chg="modSp mod">
        <pc:chgData name="Marieta Stefanova" userId="94d9baccaf50701d" providerId="LiveId" clId="{C537EDD4-EFA5-462F-AE65-DB6BADDF2C9C}" dt="2025-05-07T08:00:31.738" v="159" actId="1076"/>
        <pc:sldMkLst>
          <pc:docMk/>
          <pc:sldMk cId="1152744336" sldId="547"/>
        </pc:sldMkLst>
        <pc:spChg chg="mod">
          <ac:chgData name="Marieta Stefanova" userId="94d9baccaf50701d" providerId="LiveId" clId="{C537EDD4-EFA5-462F-AE65-DB6BADDF2C9C}" dt="2025-05-07T07:57:24.903" v="143"/>
          <ac:spMkLst>
            <pc:docMk/>
            <pc:sldMk cId="1152744336" sldId="547"/>
            <ac:spMk id="2" creationId="{B2CF8230-52AC-7CC8-8BAE-1A945AA4E388}"/>
          </ac:spMkLst>
        </pc:spChg>
        <pc:spChg chg="mod">
          <ac:chgData name="Marieta Stefanova" userId="94d9baccaf50701d" providerId="LiveId" clId="{C537EDD4-EFA5-462F-AE65-DB6BADDF2C9C}" dt="2025-05-07T08:00:31.738" v="159" actId="1076"/>
          <ac:spMkLst>
            <pc:docMk/>
            <pc:sldMk cId="1152744336" sldId="547"/>
            <ac:spMk id="21" creationId="{77E62361-9886-B4E3-0465-029E4685B577}"/>
          </ac:spMkLst>
        </pc:spChg>
      </pc:sldChg>
      <pc:sldChg chg="modSp mod">
        <pc:chgData name="Marieta Stefanova" userId="94d9baccaf50701d" providerId="LiveId" clId="{C537EDD4-EFA5-462F-AE65-DB6BADDF2C9C}" dt="2025-05-07T08:02:21.199" v="161" actId="108"/>
        <pc:sldMkLst>
          <pc:docMk/>
          <pc:sldMk cId="1768516522" sldId="550"/>
        </pc:sldMkLst>
        <pc:spChg chg="mod">
          <ac:chgData name="Marieta Stefanova" userId="94d9baccaf50701d" providerId="LiveId" clId="{C537EDD4-EFA5-462F-AE65-DB6BADDF2C9C}" dt="2025-05-07T07:57:32.854" v="144"/>
          <ac:spMkLst>
            <pc:docMk/>
            <pc:sldMk cId="1768516522" sldId="550"/>
            <ac:spMk id="2" creationId="{FB9309AD-DA80-FB4F-BAF6-D68C5994DEAA}"/>
          </ac:spMkLst>
        </pc:spChg>
        <pc:spChg chg="mod">
          <ac:chgData name="Marieta Stefanova" userId="94d9baccaf50701d" providerId="LiveId" clId="{C537EDD4-EFA5-462F-AE65-DB6BADDF2C9C}" dt="2025-05-07T08:02:21.199" v="161" actId="108"/>
          <ac:spMkLst>
            <pc:docMk/>
            <pc:sldMk cId="1768516522" sldId="550"/>
            <ac:spMk id="21" creationId="{6234D1A8-A9D9-610A-7C00-CB5C3A3FD480}"/>
          </ac:spMkLst>
        </pc:spChg>
      </pc:sldChg>
      <pc:sldChg chg="modSp mod">
        <pc:chgData name="Marieta Stefanova" userId="94d9baccaf50701d" providerId="LiveId" clId="{C537EDD4-EFA5-462F-AE65-DB6BADDF2C9C}" dt="2025-05-07T08:03:41.639" v="168" actId="1076"/>
        <pc:sldMkLst>
          <pc:docMk/>
          <pc:sldMk cId="3842456187" sldId="551"/>
        </pc:sldMkLst>
        <pc:spChg chg="mod">
          <ac:chgData name="Marieta Stefanova" userId="94d9baccaf50701d" providerId="LiveId" clId="{C537EDD4-EFA5-462F-AE65-DB6BADDF2C9C}" dt="2025-05-07T07:57:56.699" v="149"/>
          <ac:spMkLst>
            <pc:docMk/>
            <pc:sldMk cId="3842456187" sldId="551"/>
            <ac:spMk id="2" creationId="{F1FE312F-2D5C-46CB-F3C7-31E20854BC22}"/>
          </ac:spMkLst>
        </pc:spChg>
        <pc:spChg chg="mod">
          <ac:chgData name="Marieta Stefanova" userId="94d9baccaf50701d" providerId="LiveId" clId="{C537EDD4-EFA5-462F-AE65-DB6BADDF2C9C}" dt="2025-05-07T08:03:36.937" v="166" actId="1076"/>
          <ac:spMkLst>
            <pc:docMk/>
            <pc:sldMk cId="3842456187" sldId="551"/>
            <ac:spMk id="21" creationId="{2307C2B1-B276-50FB-D113-2F2962B13B51}"/>
          </ac:spMkLst>
        </pc:spChg>
        <pc:picChg chg="mod">
          <ac:chgData name="Marieta Stefanova" userId="94d9baccaf50701d" providerId="LiveId" clId="{C537EDD4-EFA5-462F-AE65-DB6BADDF2C9C}" dt="2025-05-07T08:03:41.639" v="168" actId="1076"/>
          <ac:picMkLst>
            <pc:docMk/>
            <pc:sldMk cId="3842456187" sldId="551"/>
            <ac:picMk id="5" creationId="{3B23FDF3-427E-BDD2-2FFD-0AA0DD8CC640}"/>
          </ac:picMkLst>
        </pc:picChg>
      </pc:sldChg>
      <pc:sldChg chg="modSp mod">
        <pc:chgData name="Marieta Stefanova" userId="94d9baccaf50701d" providerId="LiveId" clId="{C537EDD4-EFA5-462F-AE65-DB6BADDF2C9C}" dt="2025-05-07T08:05:53.142" v="171" actId="790"/>
        <pc:sldMkLst>
          <pc:docMk/>
          <pc:sldMk cId="4294102964" sldId="552"/>
        </pc:sldMkLst>
        <pc:spChg chg="mod">
          <ac:chgData name="Marieta Stefanova" userId="94d9baccaf50701d" providerId="LiveId" clId="{C537EDD4-EFA5-462F-AE65-DB6BADDF2C9C}" dt="2025-05-07T07:58:03.115" v="150"/>
          <ac:spMkLst>
            <pc:docMk/>
            <pc:sldMk cId="4294102964" sldId="552"/>
            <ac:spMk id="2" creationId="{E2AAC5A1-AA52-0C79-B46B-36AA55DB8915}"/>
          </ac:spMkLst>
        </pc:spChg>
        <pc:spChg chg="mod">
          <ac:chgData name="Marieta Stefanova" userId="94d9baccaf50701d" providerId="LiveId" clId="{C537EDD4-EFA5-462F-AE65-DB6BADDF2C9C}" dt="2025-05-07T08:05:53.142" v="171" actId="790"/>
          <ac:spMkLst>
            <pc:docMk/>
            <pc:sldMk cId="4294102964" sldId="552"/>
            <ac:spMk id="21" creationId="{F0BB4A7E-DA19-4D58-A8DC-7429AB8059D0}"/>
          </ac:spMkLst>
        </pc:spChg>
      </pc:sldChg>
      <pc:sldChg chg="modSp mod">
        <pc:chgData name="Marieta Stefanova" userId="94d9baccaf50701d" providerId="LiveId" clId="{C537EDD4-EFA5-462F-AE65-DB6BADDF2C9C}" dt="2025-05-07T08:16:11.969" v="176"/>
        <pc:sldMkLst>
          <pc:docMk/>
          <pc:sldMk cId="3199715193" sldId="553"/>
        </pc:sldMkLst>
        <pc:spChg chg="mod">
          <ac:chgData name="Marieta Stefanova" userId="94d9baccaf50701d" providerId="LiveId" clId="{C537EDD4-EFA5-462F-AE65-DB6BADDF2C9C}" dt="2025-05-07T08:16:11.969" v="176"/>
          <ac:spMkLst>
            <pc:docMk/>
            <pc:sldMk cId="3199715193" sldId="553"/>
            <ac:spMk id="2" creationId="{4F91A6B5-B487-CA5A-E2E9-7A08C7E027DF}"/>
          </ac:spMkLst>
        </pc:spChg>
      </pc:sldChg>
      <pc:sldChg chg="modSp mod">
        <pc:chgData name="Marieta Stefanova" userId="94d9baccaf50701d" providerId="LiveId" clId="{C537EDD4-EFA5-462F-AE65-DB6BADDF2C9C}" dt="2025-05-07T08:18:56.549" v="184" actId="108"/>
        <pc:sldMkLst>
          <pc:docMk/>
          <pc:sldMk cId="2346634460" sldId="554"/>
        </pc:sldMkLst>
        <pc:spChg chg="mod">
          <ac:chgData name="Marieta Stefanova" userId="94d9baccaf50701d" providerId="LiveId" clId="{C537EDD4-EFA5-462F-AE65-DB6BADDF2C9C}" dt="2025-05-07T08:15:54.336" v="175" actId="108"/>
          <ac:spMkLst>
            <pc:docMk/>
            <pc:sldMk cId="2346634460" sldId="554"/>
            <ac:spMk id="2" creationId="{625FC944-94EC-FBEF-76E2-29FE94C9E0E2}"/>
          </ac:spMkLst>
        </pc:spChg>
        <pc:spChg chg="mod">
          <ac:chgData name="Marieta Stefanova" userId="94d9baccaf50701d" providerId="LiveId" clId="{C537EDD4-EFA5-462F-AE65-DB6BADDF2C9C}" dt="2025-05-07T08:18:56.549" v="184" actId="108"/>
          <ac:spMkLst>
            <pc:docMk/>
            <pc:sldMk cId="2346634460" sldId="554"/>
            <ac:spMk id="21" creationId="{A8DDFF40-321D-B37A-B84B-B67FA654B346}"/>
          </ac:spMkLst>
        </pc:spChg>
      </pc:sldChg>
      <pc:sldChg chg="modSp mod">
        <pc:chgData name="Marieta Stefanova" userId="94d9baccaf50701d" providerId="LiveId" clId="{C537EDD4-EFA5-462F-AE65-DB6BADDF2C9C}" dt="2025-05-07T08:20:11.290" v="187" actId="108"/>
        <pc:sldMkLst>
          <pc:docMk/>
          <pc:sldMk cId="1923132615" sldId="555"/>
        </pc:sldMkLst>
        <pc:spChg chg="mod">
          <ac:chgData name="Marieta Stefanova" userId="94d9baccaf50701d" providerId="LiveId" clId="{C537EDD4-EFA5-462F-AE65-DB6BADDF2C9C}" dt="2025-05-07T08:16:30.719" v="178"/>
          <ac:spMkLst>
            <pc:docMk/>
            <pc:sldMk cId="1923132615" sldId="555"/>
            <ac:spMk id="2" creationId="{60104E4F-C4B1-E1C3-FDE3-CBB7AF236ADA}"/>
          </ac:spMkLst>
        </pc:spChg>
        <pc:spChg chg="mod">
          <ac:chgData name="Marieta Stefanova" userId="94d9baccaf50701d" providerId="LiveId" clId="{C537EDD4-EFA5-462F-AE65-DB6BADDF2C9C}" dt="2025-05-07T08:20:11.290" v="187" actId="108"/>
          <ac:spMkLst>
            <pc:docMk/>
            <pc:sldMk cId="1923132615" sldId="555"/>
            <ac:spMk id="21" creationId="{6DBC018F-AEC3-F4C1-9295-FE31169C7A1D}"/>
          </ac:spMkLst>
        </pc:spChg>
      </pc:sldChg>
      <pc:sldChg chg="modSp mod">
        <pc:chgData name="Marieta Stefanova" userId="94d9baccaf50701d" providerId="LiveId" clId="{C537EDD4-EFA5-462F-AE65-DB6BADDF2C9C}" dt="2025-05-07T08:21:00.600" v="189" actId="108"/>
        <pc:sldMkLst>
          <pc:docMk/>
          <pc:sldMk cId="1797917252" sldId="558"/>
        </pc:sldMkLst>
        <pc:spChg chg="mod">
          <ac:chgData name="Marieta Stefanova" userId="94d9baccaf50701d" providerId="LiveId" clId="{C537EDD4-EFA5-462F-AE65-DB6BADDF2C9C}" dt="2025-05-07T08:16:19.915" v="177"/>
          <ac:spMkLst>
            <pc:docMk/>
            <pc:sldMk cId="1797917252" sldId="558"/>
            <ac:spMk id="2" creationId="{EC987F2E-E5F2-17B2-5E57-DB5C4A5A1A90}"/>
          </ac:spMkLst>
        </pc:spChg>
        <pc:spChg chg="mod">
          <ac:chgData name="Marieta Stefanova" userId="94d9baccaf50701d" providerId="LiveId" clId="{C537EDD4-EFA5-462F-AE65-DB6BADDF2C9C}" dt="2025-05-07T08:21:00.600" v="189" actId="108"/>
          <ac:spMkLst>
            <pc:docMk/>
            <pc:sldMk cId="1797917252" sldId="558"/>
            <ac:spMk id="21" creationId="{37BB4EB1-79E3-8F6B-D002-12D5BE56384E}"/>
          </ac:spMkLst>
        </pc:spChg>
      </pc:sldChg>
      <pc:sldChg chg="modSp mod">
        <pc:chgData name="Marieta Stefanova" userId="94d9baccaf50701d" providerId="LiveId" clId="{C537EDD4-EFA5-462F-AE65-DB6BADDF2C9C}" dt="2025-05-07T08:22:25.633" v="191" actId="108"/>
        <pc:sldMkLst>
          <pc:docMk/>
          <pc:sldMk cId="3683445393" sldId="559"/>
        </pc:sldMkLst>
        <pc:spChg chg="mod">
          <ac:chgData name="Marieta Stefanova" userId="94d9baccaf50701d" providerId="LiveId" clId="{C537EDD4-EFA5-462F-AE65-DB6BADDF2C9C}" dt="2025-05-07T08:16:48.204" v="179"/>
          <ac:spMkLst>
            <pc:docMk/>
            <pc:sldMk cId="3683445393" sldId="559"/>
            <ac:spMk id="2" creationId="{C7259AA4-91A6-BB74-CCA7-9584EECD6773}"/>
          </ac:spMkLst>
        </pc:spChg>
        <pc:spChg chg="mod">
          <ac:chgData name="Marieta Stefanova" userId="94d9baccaf50701d" providerId="LiveId" clId="{C537EDD4-EFA5-462F-AE65-DB6BADDF2C9C}" dt="2025-05-07T08:22:25.633" v="191" actId="108"/>
          <ac:spMkLst>
            <pc:docMk/>
            <pc:sldMk cId="3683445393" sldId="559"/>
            <ac:spMk id="21" creationId="{78AFF16A-4B04-A979-0E55-8D0EF00D1B70}"/>
          </ac:spMkLst>
        </pc:spChg>
      </pc:sldChg>
      <pc:sldChg chg="modSp mod">
        <pc:chgData name="Marieta Stefanova" userId="94d9baccaf50701d" providerId="LiveId" clId="{C537EDD4-EFA5-462F-AE65-DB6BADDF2C9C}" dt="2025-05-07T08:24:43.964" v="195" actId="108"/>
        <pc:sldMkLst>
          <pc:docMk/>
          <pc:sldMk cId="2600002465" sldId="560"/>
        </pc:sldMkLst>
        <pc:spChg chg="mod">
          <ac:chgData name="Marieta Stefanova" userId="94d9baccaf50701d" providerId="LiveId" clId="{C537EDD4-EFA5-462F-AE65-DB6BADDF2C9C}" dt="2025-05-07T08:16:55.587" v="180"/>
          <ac:spMkLst>
            <pc:docMk/>
            <pc:sldMk cId="2600002465" sldId="560"/>
            <ac:spMk id="2" creationId="{7B936FD8-3F95-E440-D6E3-4583BFC48F60}"/>
          </ac:spMkLst>
        </pc:spChg>
        <pc:spChg chg="mod">
          <ac:chgData name="Marieta Stefanova" userId="94d9baccaf50701d" providerId="LiveId" clId="{C537EDD4-EFA5-462F-AE65-DB6BADDF2C9C}" dt="2025-05-07T08:24:43.964" v="195" actId="108"/>
          <ac:spMkLst>
            <pc:docMk/>
            <pc:sldMk cId="2600002465" sldId="560"/>
            <ac:spMk id="21" creationId="{F250E08A-4DFD-E784-0790-D31DA173513A}"/>
          </ac:spMkLst>
        </pc:spChg>
      </pc:sldChg>
    </pc:docChg>
  </pc:docChgLst>
  <pc:docChgLst>
    <pc:chgData name="Marieta Stefanova" userId="94d9baccaf50701d" providerId="LiveId" clId="{B1D3E583-7044-4F87-B9A5-5C7FB5703E39}"/>
    <pc:docChg chg="modSld">
      <pc:chgData name="Marieta Stefanova" userId="94d9baccaf50701d" providerId="LiveId" clId="{B1D3E583-7044-4F87-B9A5-5C7FB5703E39}" dt="2025-05-07T13:48:22.456" v="0"/>
      <pc:docMkLst>
        <pc:docMk/>
      </pc:docMkLst>
      <pc:sldChg chg="modSp mod">
        <pc:chgData name="Marieta Stefanova" userId="94d9baccaf50701d" providerId="LiveId" clId="{B1D3E583-7044-4F87-B9A5-5C7FB5703E39}" dt="2025-05-07T13:48:22.456" v="0"/>
        <pc:sldMkLst>
          <pc:docMk/>
          <pc:sldMk cId="1133553800" sldId="516"/>
        </pc:sldMkLst>
        <pc:spChg chg="mod">
          <ac:chgData name="Marieta Stefanova" userId="94d9baccaf50701d" providerId="LiveId" clId="{B1D3E583-7044-4F87-B9A5-5C7FB5703E39}" dt="2025-05-07T13:48:22.456" v="0"/>
          <ac:spMkLst>
            <pc:docMk/>
            <pc:sldMk cId="1133553800" sldId="516"/>
            <ac:spMk id="2" creationId="{49AB1B9C-F58E-E50B-C834-A2D05C73F8AE}"/>
          </ac:spMkLst>
        </pc:spChg>
      </pc:sldChg>
    </pc:docChg>
  </pc:docChgLst>
  <pc:docChgLst>
    <pc:chgData name="Marieta Stefanova" userId="94d9baccaf50701d" providerId="LiveId" clId="{744FA2C9-5A8F-4FB7-83D9-2BB1B12218AB}"/>
    <pc:docChg chg="undo custSel addSld delSld modSld">
      <pc:chgData name="Marieta Stefanova" userId="94d9baccaf50701d" providerId="LiveId" clId="{744FA2C9-5A8F-4FB7-83D9-2BB1B12218AB}" dt="2025-05-06T21:18:33.335" v="745"/>
      <pc:docMkLst>
        <pc:docMk/>
      </pc:docMkLst>
      <pc:sldChg chg="modSp mod">
        <pc:chgData name="Marieta Stefanova" userId="94d9baccaf50701d" providerId="LiveId" clId="{744FA2C9-5A8F-4FB7-83D9-2BB1B12218AB}" dt="2025-05-06T20:25:38.703" v="518" actId="20577"/>
        <pc:sldMkLst>
          <pc:docMk/>
          <pc:sldMk cId="3499202721" sldId="256"/>
        </pc:sldMkLst>
        <pc:spChg chg="mod">
          <ac:chgData name="Marieta Stefanova" userId="94d9baccaf50701d" providerId="LiveId" clId="{744FA2C9-5A8F-4FB7-83D9-2BB1B12218AB}" dt="2025-05-06T20:23:08.259" v="462" actId="207"/>
          <ac:spMkLst>
            <pc:docMk/>
            <pc:sldMk cId="3499202721" sldId="256"/>
            <ac:spMk id="11" creationId="{60EF569C-B7B9-5402-9510-889E99A358EB}"/>
          </ac:spMkLst>
        </pc:spChg>
        <pc:spChg chg="mod">
          <ac:chgData name="Marieta Stefanova" userId="94d9baccaf50701d" providerId="LiveId" clId="{744FA2C9-5A8F-4FB7-83D9-2BB1B12218AB}" dt="2025-05-06T20:25:08.608" v="507" actId="207"/>
          <ac:spMkLst>
            <pc:docMk/>
            <pc:sldMk cId="3499202721" sldId="256"/>
            <ac:spMk id="26" creationId="{27381F8E-EA18-0E61-3F5C-67A3A691F72E}"/>
          </ac:spMkLst>
        </pc:spChg>
        <pc:spChg chg="mod">
          <ac:chgData name="Marieta Stefanova" userId="94d9baccaf50701d" providerId="LiveId" clId="{744FA2C9-5A8F-4FB7-83D9-2BB1B12218AB}" dt="2025-05-06T20:25:38.703" v="518" actId="20577"/>
          <ac:spMkLst>
            <pc:docMk/>
            <pc:sldMk cId="3499202721" sldId="256"/>
            <ac:spMk id="30" creationId="{DA711A02-E7F7-91A7-49CA-CB11FD1335F5}"/>
          </ac:spMkLst>
        </pc:spChg>
      </pc:sldChg>
      <pc:sldChg chg="modSp mod">
        <pc:chgData name="Marieta Stefanova" userId="94d9baccaf50701d" providerId="LiveId" clId="{744FA2C9-5A8F-4FB7-83D9-2BB1B12218AB}" dt="2025-05-06T20:29:09.554" v="539" actId="108"/>
        <pc:sldMkLst>
          <pc:docMk/>
          <pc:sldMk cId="3255075841" sldId="260"/>
        </pc:sldMkLst>
        <pc:spChg chg="mod">
          <ac:chgData name="Marieta Stefanova" userId="94d9baccaf50701d" providerId="LiveId" clId="{744FA2C9-5A8F-4FB7-83D9-2BB1B12218AB}" dt="2025-05-06T20:29:09.554" v="539" actId="108"/>
          <ac:spMkLst>
            <pc:docMk/>
            <pc:sldMk cId="3255075841" sldId="260"/>
            <ac:spMk id="21" creationId="{4A543130-7339-D6F9-E1AD-DEEABE3928B8}"/>
          </ac:spMkLst>
        </pc:spChg>
        <pc:spChg chg="mod">
          <ac:chgData name="Marieta Stefanova" userId="94d9baccaf50701d" providerId="LiveId" clId="{744FA2C9-5A8F-4FB7-83D9-2BB1B12218AB}" dt="2025-05-06T20:11:33.245" v="372" actId="790"/>
          <ac:spMkLst>
            <pc:docMk/>
            <pc:sldMk cId="3255075841" sldId="260"/>
            <ac:spMk id="22" creationId="{9D7CF5EE-1B4F-F1DA-7702-7BA289D5B8A8}"/>
          </ac:spMkLst>
        </pc:spChg>
      </pc:sldChg>
      <pc:sldChg chg="delSp modSp mod">
        <pc:chgData name="Marieta Stefanova" userId="94d9baccaf50701d" providerId="LiveId" clId="{744FA2C9-5A8F-4FB7-83D9-2BB1B12218AB}" dt="2025-05-06T20:09:43.736" v="363" actId="207"/>
        <pc:sldMkLst>
          <pc:docMk/>
          <pc:sldMk cId="379063722" sldId="275"/>
        </pc:sldMkLst>
        <pc:spChg chg="mod">
          <ac:chgData name="Marieta Stefanova" userId="94d9baccaf50701d" providerId="LiveId" clId="{744FA2C9-5A8F-4FB7-83D9-2BB1B12218AB}" dt="2025-05-06T20:09:43.736" v="363" actId="207"/>
          <ac:spMkLst>
            <pc:docMk/>
            <pc:sldMk cId="379063722" sldId="275"/>
            <ac:spMk id="2" creationId="{AFB18B8A-F333-2823-E4C5-2F382FABFC59}"/>
          </ac:spMkLst>
        </pc:spChg>
        <pc:spChg chg="del mod">
          <ac:chgData name="Marieta Stefanova" userId="94d9baccaf50701d" providerId="LiveId" clId="{744FA2C9-5A8F-4FB7-83D9-2BB1B12218AB}" dt="2025-05-06T19:36:41.653" v="4"/>
          <ac:spMkLst>
            <pc:docMk/>
            <pc:sldMk cId="379063722" sldId="275"/>
            <ac:spMk id="3" creationId="{42486440-B35B-62E0-126C-D1DCC0EE54AE}"/>
          </ac:spMkLst>
        </pc:spChg>
      </pc:sldChg>
      <pc:sldChg chg="modSp mod">
        <pc:chgData name="Marieta Stefanova" userId="94d9baccaf50701d" providerId="LiveId" clId="{744FA2C9-5A8F-4FB7-83D9-2BB1B12218AB}" dt="2025-05-06T20:33:26.450" v="580" actId="1076"/>
        <pc:sldMkLst>
          <pc:docMk/>
          <pc:sldMk cId="3719525466" sldId="373"/>
        </pc:sldMkLst>
        <pc:spChg chg="mod">
          <ac:chgData name="Marieta Stefanova" userId="94d9baccaf50701d" providerId="LiveId" clId="{744FA2C9-5A8F-4FB7-83D9-2BB1B12218AB}" dt="2025-05-06T20:10:02.823" v="364"/>
          <ac:spMkLst>
            <pc:docMk/>
            <pc:sldMk cId="3719525466" sldId="373"/>
            <ac:spMk id="2" creationId="{33A16904-B3AA-E3CA-2850-59E5BFD116EA}"/>
          </ac:spMkLst>
        </pc:spChg>
        <pc:spChg chg="mod">
          <ac:chgData name="Marieta Stefanova" userId="94d9baccaf50701d" providerId="LiveId" clId="{744FA2C9-5A8F-4FB7-83D9-2BB1B12218AB}" dt="2025-05-06T20:12:25.336" v="378"/>
          <ac:spMkLst>
            <pc:docMk/>
            <pc:sldMk cId="3719525466" sldId="373"/>
            <ac:spMk id="3" creationId="{EDA23D15-7ADA-3EB5-BDB8-39D06FB28617}"/>
          </ac:spMkLst>
        </pc:spChg>
        <pc:spChg chg="mod">
          <ac:chgData name="Marieta Stefanova" userId="94d9baccaf50701d" providerId="LiveId" clId="{744FA2C9-5A8F-4FB7-83D9-2BB1B12218AB}" dt="2025-05-06T20:33:26.450" v="580" actId="1076"/>
          <ac:spMkLst>
            <pc:docMk/>
            <pc:sldMk cId="3719525466" sldId="373"/>
            <ac:spMk id="21" creationId="{226126CF-8323-A7D6-0530-4A28B6BE264B}"/>
          </ac:spMkLst>
        </pc:spChg>
      </pc:sldChg>
      <pc:sldChg chg="modSp mod">
        <pc:chgData name="Marieta Stefanova" userId="94d9baccaf50701d" providerId="LiveId" clId="{744FA2C9-5A8F-4FB7-83D9-2BB1B12218AB}" dt="2025-05-06T20:44:43.268" v="628" actId="1076"/>
        <pc:sldMkLst>
          <pc:docMk/>
          <pc:sldMk cId="2818853268" sldId="376"/>
        </pc:sldMkLst>
        <pc:spChg chg="mod">
          <ac:chgData name="Marieta Stefanova" userId="94d9baccaf50701d" providerId="LiveId" clId="{744FA2C9-5A8F-4FB7-83D9-2BB1B12218AB}" dt="2025-05-06T20:44:43.268" v="628" actId="1076"/>
          <ac:spMkLst>
            <pc:docMk/>
            <pc:sldMk cId="2818853268" sldId="376"/>
            <ac:spMk id="2" creationId="{9C489E1B-B8BB-ADB2-1CCA-B7F13B8F33B6}"/>
          </ac:spMkLst>
        </pc:spChg>
        <pc:spChg chg="mod">
          <ac:chgData name="Marieta Stefanova" userId="94d9baccaf50701d" providerId="LiveId" clId="{744FA2C9-5A8F-4FB7-83D9-2BB1B12218AB}" dt="2025-05-06T20:13:04.166" v="383"/>
          <ac:spMkLst>
            <pc:docMk/>
            <pc:sldMk cId="2818853268" sldId="376"/>
            <ac:spMk id="3" creationId="{792C07EA-5C9E-C291-8798-6540434ED177}"/>
          </ac:spMkLst>
        </pc:spChg>
      </pc:sldChg>
      <pc:sldChg chg="delSp modSp mod">
        <pc:chgData name="Marieta Stefanova" userId="94d9baccaf50701d" providerId="LiveId" clId="{744FA2C9-5A8F-4FB7-83D9-2BB1B12218AB}" dt="2025-05-06T20:20:37.987" v="441" actId="478"/>
        <pc:sldMkLst>
          <pc:docMk/>
          <pc:sldMk cId="4280572740" sldId="432"/>
        </pc:sldMkLst>
        <pc:spChg chg="del mod">
          <ac:chgData name="Marieta Stefanova" userId="94d9baccaf50701d" providerId="LiveId" clId="{744FA2C9-5A8F-4FB7-83D9-2BB1B12218AB}" dt="2025-05-06T20:20:37.987" v="441" actId="478"/>
          <ac:spMkLst>
            <pc:docMk/>
            <pc:sldMk cId="4280572740" sldId="432"/>
            <ac:spMk id="3" creationId="{49C4759F-2801-1C12-D695-B57AD9081063}"/>
          </ac:spMkLst>
        </pc:spChg>
        <pc:spChg chg="mod">
          <ac:chgData name="Marieta Stefanova" userId="94d9baccaf50701d" providerId="LiveId" clId="{744FA2C9-5A8F-4FB7-83D9-2BB1B12218AB}" dt="2025-05-06T20:20:22.259" v="440" actId="1076"/>
          <ac:spMkLst>
            <pc:docMk/>
            <pc:sldMk cId="4280572740" sldId="432"/>
            <ac:spMk id="6" creationId="{A7364414-05B2-A00F-923B-623C0E6625CB}"/>
          </ac:spMkLst>
        </pc:spChg>
      </pc:sldChg>
      <pc:sldChg chg="modSp mod">
        <pc:chgData name="Marieta Stefanova" userId="94d9baccaf50701d" providerId="LiveId" clId="{744FA2C9-5A8F-4FB7-83D9-2BB1B12218AB}" dt="2025-05-06T20:33:10.493" v="578" actId="108"/>
        <pc:sldMkLst>
          <pc:docMk/>
          <pc:sldMk cId="1358825943" sldId="434"/>
        </pc:sldMkLst>
        <pc:spChg chg="mod">
          <ac:chgData name="Marieta Stefanova" userId="94d9baccaf50701d" providerId="LiveId" clId="{744FA2C9-5A8F-4FB7-83D9-2BB1B12218AB}" dt="2025-05-06T20:32:30.943" v="571" actId="1076"/>
          <ac:spMkLst>
            <pc:docMk/>
            <pc:sldMk cId="1358825943" sldId="434"/>
            <ac:spMk id="2" creationId="{13057DA1-2BC5-DE1F-101C-5E75DBF86238}"/>
          </ac:spMkLst>
        </pc:spChg>
        <pc:spChg chg="mod">
          <ac:chgData name="Marieta Stefanova" userId="94d9baccaf50701d" providerId="LiveId" clId="{744FA2C9-5A8F-4FB7-83D9-2BB1B12218AB}" dt="2025-05-06T20:12:15.173" v="377"/>
          <ac:spMkLst>
            <pc:docMk/>
            <pc:sldMk cId="1358825943" sldId="434"/>
            <ac:spMk id="3" creationId="{7E932A23-2082-46CE-CEC8-AC4CF5F22F1C}"/>
          </ac:spMkLst>
        </pc:spChg>
        <pc:spChg chg="mod">
          <ac:chgData name="Marieta Stefanova" userId="94d9baccaf50701d" providerId="LiveId" clId="{744FA2C9-5A8F-4FB7-83D9-2BB1B12218AB}" dt="2025-05-06T20:33:10.493" v="578" actId="108"/>
          <ac:spMkLst>
            <pc:docMk/>
            <pc:sldMk cId="1358825943" sldId="434"/>
            <ac:spMk id="21" creationId="{3D9A49D1-DA32-3405-3C83-DF88D6C9BD6F}"/>
          </ac:spMkLst>
        </pc:spChg>
      </pc:sldChg>
      <pc:sldChg chg="modSp mod">
        <pc:chgData name="Marieta Stefanova" userId="94d9baccaf50701d" providerId="LiveId" clId="{744FA2C9-5A8F-4FB7-83D9-2BB1B12218AB}" dt="2025-05-06T20:28:29.949" v="535" actId="108"/>
        <pc:sldMkLst>
          <pc:docMk/>
          <pc:sldMk cId="223608802" sldId="436"/>
        </pc:sldMkLst>
        <pc:spChg chg="mod">
          <ac:chgData name="Marieta Stefanova" userId="94d9baccaf50701d" providerId="LiveId" clId="{744FA2C9-5A8F-4FB7-83D9-2BB1B12218AB}" dt="2025-05-06T20:28:09.199" v="532" actId="2711"/>
          <ac:spMkLst>
            <pc:docMk/>
            <pc:sldMk cId="223608802" sldId="436"/>
            <ac:spMk id="11" creationId="{38F9BD10-F5E5-5426-0C72-25CD4B1DBF4E}"/>
          </ac:spMkLst>
        </pc:spChg>
        <pc:spChg chg="mod">
          <ac:chgData name="Marieta Stefanova" userId="94d9baccaf50701d" providerId="LiveId" clId="{744FA2C9-5A8F-4FB7-83D9-2BB1B12218AB}" dt="2025-05-06T20:27:15.269" v="525" actId="2711"/>
          <ac:spMkLst>
            <pc:docMk/>
            <pc:sldMk cId="223608802" sldId="436"/>
            <ac:spMk id="12" creationId="{2BD5B9C3-AD4D-5DFC-B84A-0299C1E37134}"/>
          </ac:spMkLst>
        </pc:spChg>
        <pc:spChg chg="mod">
          <ac:chgData name="Marieta Stefanova" userId="94d9baccaf50701d" providerId="LiveId" clId="{744FA2C9-5A8F-4FB7-83D9-2BB1B12218AB}" dt="2025-05-06T20:28:29.949" v="535" actId="108"/>
          <ac:spMkLst>
            <pc:docMk/>
            <pc:sldMk cId="223608802" sldId="436"/>
            <ac:spMk id="30" creationId="{63D0B8AA-FC3B-EC08-FEC8-406476BD0796}"/>
          </ac:spMkLst>
        </pc:spChg>
      </pc:sldChg>
      <pc:sldChg chg="modSp mod">
        <pc:chgData name="Marieta Stefanova" userId="94d9baccaf50701d" providerId="LiveId" clId="{744FA2C9-5A8F-4FB7-83D9-2BB1B12218AB}" dt="2025-05-06T20:12:35.476" v="379"/>
        <pc:sldMkLst>
          <pc:docMk/>
          <pc:sldMk cId="3877474126" sldId="438"/>
        </pc:sldMkLst>
        <pc:spChg chg="mod">
          <ac:chgData name="Marieta Stefanova" userId="94d9baccaf50701d" providerId="LiveId" clId="{744FA2C9-5A8F-4FB7-83D9-2BB1B12218AB}" dt="2025-05-06T20:10:15.423" v="365"/>
          <ac:spMkLst>
            <pc:docMk/>
            <pc:sldMk cId="3877474126" sldId="438"/>
            <ac:spMk id="2" creationId="{F01369A9-51A3-96CA-1074-864E03B4CD67}"/>
          </ac:spMkLst>
        </pc:spChg>
        <pc:spChg chg="mod">
          <ac:chgData name="Marieta Stefanova" userId="94d9baccaf50701d" providerId="LiveId" clId="{744FA2C9-5A8F-4FB7-83D9-2BB1B12218AB}" dt="2025-05-06T20:12:35.476" v="379"/>
          <ac:spMkLst>
            <pc:docMk/>
            <pc:sldMk cId="3877474126" sldId="438"/>
            <ac:spMk id="3" creationId="{8A01A7D3-4C28-DB2F-1B0A-FF8C59709C67}"/>
          </ac:spMkLst>
        </pc:spChg>
        <pc:spChg chg="mod">
          <ac:chgData name="Marieta Stefanova" userId="94d9baccaf50701d" providerId="LiveId" clId="{744FA2C9-5A8F-4FB7-83D9-2BB1B12218AB}" dt="2025-05-06T19:40:44.855" v="6" actId="1076"/>
          <ac:spMkLst>
            <pc:docMk/>
            <pc:sldMk cId="3877474126" sldId="438"/>
            <ac:spMk id="21" creationId="{2D250DCE-9619-E599-45E6-C6EBEC4D6381}"/>
          </ac:spMkLst>
        </pc:spChg>
      </pc:sldChg>
      <pc:sldChg chg="modSp mod">
        <pc:chgData name="Marieta Stefanova" userId="94d9baccaf50701d" providerId="LiveId" clId="{744FA2C9-5A8F-4FB7-83D9-2BB1B12218AB}" dt="2025-05-06T20:12:43.211" v="380"/>
        <pc:sldMkLst>
          <pc:docMk/>
          <pc:sldMk cId="3304396667" sldId="439"/>
        </pc:sldMkLst>
        <pc:spChg chg="mod">
          <ac:chgData name="Marieta Stefanova" userId="94d9baccaf50701d" providerId="LiveId" clId="{744FA2C9-5A8F-4FB7-83D9-2BB1B12218AB}" dt="2025-05-06T20:10:25.161" v="366"/>
          <ac:spMkLst>
            <pc:docMk/>
            <pc:sldMk cId="3304396667" sldId="439"/>
            <ac:spMk id="2" creationId="{6EFEE67E-9FBE-A5BD-5D4C-9908985A55B3}"/>
          </ac:spMkLst>
        </pc:spChg>
        <pc:spChg chg="mod">
          <ac:chgData name="Marieta Stefanova" userId="94d9baccaf50701d" providerId="LiveId" clId="{744FA2C9-5A8F-4FB7-83D9-2BB1B12218AB}" dt="2025-05-06T20:12:43.211" v="380"/>
          <ac:spMkLst>
            <pc:docMk/>
            <pc:sldMk cId="3304396667" sldId="439"/>
            <ac:spMk id="3" creationId="{D7EAF1ED-0D76-C6E0-6A68-2FBC250960CC}"/>
          </ac:spMkLst>
        </pc:spChg>
        <pc:spChg chg="mod">
          <ac:chgData name="Marieta Stefanova" userId="94d9baccaf50701d" providerId="LiveId" clId="{744FA2C9-5A8F-4FB7-83D9-2BB1B12218AB}" dt="2025-05-06T19:55:32.173" v="188" actId="2711"/>
          <ac:spMkLst>
            <pc:docMk/>
            <pc:sldMk cId="3304396667" sldId="439"/>
            <ac:spMk id="21" creationId="{9AB73385-541E-5544-3632-A98BDEC418C6}"/>
          </ac:spMkLst>
        </pc:spChg>
      </pc:sldChg>
      <pc:sldChg chg="modSp mod">
        <pc:chgData name="Marieta Stefanova" userId="94d9baccaf50701d" providerId="LiveId" clId="{744FA2C9-5A8F-4FB7-83D9-2BB1B12218AB}" dt="2025-05-06T20:12:50.004" v="381"/>
        <pc:sldMkLst>
          <pc:docMk/>
          <pc:sldMk cId="1377038844" sldId="441"/>
        </pc:sldMkLst>
        <pc:spChg chg="mod">
          <ac:chgData name="Marieta Stefanova" userId="94d9baccaf50701d" providerId="LiveId" clId="{744FA2C9-5A8F-4FB7-83D9-2BB1B12218AB}" dt="2025-05-06T20:10:31.685" v="367"/>
          <ac:spMkLst>
            <pc:docMk/>
            <pc:sldMk cId="1377038844" sldId="441"/>
            <ac:spMk id="2" creationId="{A1C31CAC-8015-390E-6D4F-F176E25723F6}"/>
          </ac:spMkLst>
        </pc:spChg>
        <pc:spChg chg="mod">
          <ac:chgData name="Marieta Stefanova" userId="94d9baccaf50701d" providerId="LiveId" clId="{744FA2C9-5A8F-4FB7-83D9-2BB1B12218AB}" dt="2025-05-06T20:12:50.004" v="381"/>
          <ac:spMkLst>
            <pc:docMk/>
            <pc:sldMk cId="1377038844" sldId="441"/>
            <ac:spMk id="3" creationId="{ADB977F3-937C-7864-1412-044BDC2C4C87}"/>
          </ac:spMkLst>
        </pc:spChg>
        <pc:spChg chg="mod">
          <ac:chgData name="Marieta Stefanova" userId="94d9baccaf50701d" providerId="LiveId" clId="{744FA2C9-5A8F-4FB7-83D9-2BB1B12218AB}" dt="2025-05-06T19:51:27.133" v="169" actId="1076"/>
          <ac:spMkLst>
            <pc:docMk/>
            <pc:sldMk cId="1377038844" sldId="441"/>
            <ac:spMk id="21" creationId="{57CA876F-7AF8-5BBA-3F28-5A172E0990D2}"/>
          </ac:spMkLst>
        </pc:spChg>
      </pc:sldChg>
      <pc:sldChg chg="modSp mod">
        <pc:chgData name="Marieta Stefanova" userId="94d9baccaf50701d" providerId="LiveId" clId="{744FA2C9-5A8F-4FB7-83D9-2BB1B12218AB}" dt="2025-05-06T20:26:16.065" v="519" actId="2711"/>
        <pc:sldMkLst>
          <pc:docMk/>
          <pc:sldMk cId="1524505590" sldId="442"/>
        </pc:sldMkLst>
        <pc:spChg chg="mod">
          <ac:chgData name="Marieta Stefanova" userId="94d9baccaf50701d" providerId="LiveId" clId="{744FA2C9-5A8F-4FB7-83D9-2BB1B12218AB}" dt="2025-05-06T20:10:39.362" v="368"/>
          <ac:spMkLst>
            <pc:docMk/>
            <pc:sldMk cId="1524505590" sldId="442"/>
            <ac:spMk id="2" creationId="{8A5C8617-5C3B-D3AF-81DE-4DD30480753A}"/>
          </ac:spMkLst>
        </pc:spChg>
        <pc:spChg chg="mod">
          <ac:chgData name="Marieta Stefanova" userId="94d9baccaf50701d" providerId="LiveId" clId="{744FA2C9-5A8F-4FB7-83D9-2BB1B12218AB}" dt="2025-05-06T20:12:57.616" v="382"/>
          <ac:spMkLst>
            <pc:docMk/>
            <pc:sldMk cId="1524505590" sldId="442"/>
            <ac:spMk id="3" creationId="{7F4885A3-CA28-BE07-FF45-01A201EF08A9}"/>
          </ac:spMkLst>
        </pc:spChg>
        <pc:spChg chg="mod">
          <ac:chgData name="Marieta Stefanova" userId="94d9baccaf50701d" providerId="LiveId" clId="{744FA2C9-5A8F-4FB7-83D9-2BB1B12218AB}" dt="2025-05-06T20:26:16.065" v="519" actId="2711"/>
          <ac:spMkLst>
            <pc:docMk/>
            <pc:sldMk cId="1524505590" sldId="442"/>
            <ac:spMk id="21" creationId="{099671A4-7285-23CC-2AAD-29CBF1E7F23F}"/>
          </ac:spMkLst>
        </pc:spChg>
      </pc:sldChg>
      <pc:sldChg chg="modSp mod">
        <pc:chgData name="Marieta Stefanova" userId="94d9baccaf50701d" providerId="LiveId" clId="{744FA2C9-5A8F-4FB7-83D9-2BB1B12218AB}" dt="2025-05-06T21:02:37.863" v="689"/>
        <pc:sldMkLst>
          <pc:docMk/>
          <pc:sldMk cId="2113741955" sldId="447"/>
        </pc:sldMkLst>
        <pc:spChg chg="mod">
          <ac:chgData name="Marieta Stefanova" userId="94d9baccaf50701d" providerId="LiveId" clId="{744FA2C9-5A8F-4FB7-83D9-2BB1B12218AB}" dt="2025-05-06T21:02:37.863" v="689"/>
          <ac:spMkLst>
            <pc:docMk/>
            <pc:sldMk cId="2113741955" sldId="447"/>
            <ac:spMk id="2" creationId="{FCAB173A-82DE-FD7A-56DD-C3AEA7DDE2E5}"/>
          </ac:spMkLst>
        </pc:spChg>
        <pc:spChg chg="mod">
          <ac:chgData name="Marieta Stefanova" userId="94d9baccaf50701d" providerId="LiveId" clId="{744FA2C9-5A8F-4FB7-83D9-2BB1B12218AB}" dt="2025-05-06T20:13:53.928" v="389"/>
          <ac:spMkLst>
            <pc:docMk/>
            <pc:sldMk cId="2113741955" sldId="447"/>
            <ac:spMk id="3" creationId="{E2035723-FEF5-70CE-9CB7-F5D35A2F3C3C}"/>
          </ac:spMkLst>
        </pc:spChg>
      </pc:sldChg>
      <pc:sldChg chg="modSp mod">
        <pc:chgData name="Marieta Stefanova" userId="94d9baccaf50701d" providerId="LiveId" clId="{744FA2C9-5A8F-4FB7-83D9-2BB1B12218AB}" dt="2025-05-06T20:29:01.119" v="538" actId="108"/>
        <pc:sldMkLst>
          <pc:docMk/>
          <pc:sldMk cId="1387472406" sldId="484"/>
        </pc:sldMkLst>
        <pc:spChg chg="mod">
          <ac:chgData name="Marieta Stefanova" userId="94d9baccaf50701d" providerId="LiveId" clId="{744FA2C9-5A8F-4FB7-83D9-2BB1B12218AB}" dt="2025-05-06T20:22:10.611" v="457" actId="207"/>
          <ac:spMkLst>
            <pc:docMk/>
            <pc:sldMk cId="1387472406" sldId="484"/>
            <ac:spMk id="11" creationId="{762019A9-680A-63DD-584E-9CA2CE43B7AE}"/>
          </ac:spMkLst>
        </pc:spChg>
        <pc:spChg chg="mod">
          <ac:chgData name="Marieta Stefanova" userId="94d9baccaf50701d" providerId="LiveId" clId="{744FA2C9-5A8F-4FB7-83D9-2BB1B12218AB}" dt="2025-05-06T20:26:54.653" v="523" actId="207"/>
          <ac:spMkLst>
            <pc:docMk/>
            <pc:sldMk cId="1387472406" sldId="484"/>
            <ac:spMk id="26" creationId="{E78ED9F3-9F49-F28A-2C2A-908B931A0870}"/>
          </ac:spMkLst>
        </pc:spChg>
        <pc:spChg chg="mod">
          <ac:chgData name="Marieta Stefanova" userId="94d9baccaf50701d" providerId="LiveId" clId="{744FA2C9-5A8F-4FB7-83D9-2BB1B12218AB}" dt="2025-05-06T20:29:01.119" v="538" actId="108"/>
          <ac:spMkLst>
            <pc:docMk/>
            <pc:sldMk cId="1387472406" sldId="484"/>
            <ac:spMk id="30" creationId="{D1EC4D82-45BE-3551-2C5C-EBC5EE524376}"/>
          </ac:spMkLst>
        </pc:spChg>
      </pc:sldChg>
      <pc:sldChg chg="modSp mod">
        <pc:chgData name="Marieta Stefanova" userId="94d9baccaf50701d" providerId="LiveId" clId="{744FA2C9-5A8F-4FB7-83D9-2BB1B12218AB}" dt="2025-05-06T20:29:19.814" v="541" actId="6549"/>
        <pc:sldMkLst>
          <pc:docMk/>
          <pc:sldMk cId="858390216" sldId="485"/>
        </pc:sldMkLst>
        <pc:spChg chg="mod">
          <ac:chgData name="Marieta Stefanova" userId="94d9baccaf50701d" providerId="LiveId" clId="{744FA2C9-5A8F-4FB7-83D9-2BB1B12218AB}" dt="2025-05-06T20:29:19.814" v="541" actId="6549"/>
          <ac:spMkLst>
            <pc:docMk/>
            <pc:sldMk cId="858390216" sldId="485"/>
            <ac:spMk id="21" creationId="{5DC592F0-A982-E37C-4658-96B8A24B864F}"/>
          </ac:spMkLst>
        </pc:spChg>
        <pc:spChg chg="mod">
          <ac:chgData name="Marieta Stefanova" userId="94d9baccaf50701d" providerId="LiveId" clId="{744FA2C9-5A8F-4FB7-83D9-2BB1B12218AB}" dt="2025-05-06T20:11:44.601" v="373"/>
          <ac:spMkLst>
            <pc:docMk/>
            <pc:sldMk cId="858390216" sldId="485"/>
            <ac:spMk id="22" creationId="{78EC4C07-7090-0B8F-9B97-B0F38EE7AEAE}"/>
          </ac:spMkLst>
        </pc:spChg>
      </pc:sldChg>
      <pc:sldChg chg="modSp mod">
        <pc:chgData name="Marieta Stefanova" userId="94d9baccaf50701d" providerId="LiveId" clId="{744FA2C9-5A8F-4FB7-83D9-2BB1B12218AB}" dt="2025-05-06T20:29:44.670" v="545" actId="1076"/>
        <pc:sldMkLst>
          <pc:docMk/>
          <pc:sldMk cId="1802170557" sldId="486"/>
        </pc:sldMkLst>
        <pc:spChg chg="mod">
          <ac:chgData name="Marieta Stefanova" userId="94d9baccaf50701d" providerId="LiveId" clId="{744FA2C9-5A8F-4FB7-83D9-2BB1B12218AB}" dt="2025-05-06T20:29:44.670" v="545" actId="1076"/>
          <ac:spMkLst>
            <pc:docMk/>
            <pc:sldMk cId="1802170557" sldId="486"/>
            <ac:spMk id="21" creationId="{CB3513B6-C57F-6863-4E4A-B1E79EA989A6}"/>
          </ac:spMkLst>
        </pc:spChg>
        <pc:spChg chg="mod">
          <ac:chgData name="Marieta Stefanova" userId="94d9baccaf50701d" providerId="LiveId" clId="{744FA2C9-5A8F-4FB7-83D9-2BB1B12218AB}" dt="2025-05-06T20:11:53.065" v="374"/>
          <ac:spMkLst>
            <pc:docMk/>
            <pc:sldMk cId="1802170557" sldId="486"/>
            <ac:spMk id="22" creationId="{1CA4D321-E129-2C3F-DB1A-8FC310F31307}"/>
          </ac:spMkLst>
        </pc:spChg>
        <pc:picChg chg="mod">
          <ac:chgData name="Marieta Stefanova" userId="94d9baccaf50701d" providerId="LiveId" clId="{744FA2C9-5A8F-4FB7-83D9-2BB1B12218AB}" dt="2025-05-06T20:03:10.167" v="240" actId="1076"/>
          <ac:picMkLst>
            <pc:docMk/>
            <pc:sldMk cId="1802170557" sldId="486"/>
            <ac:picMk id="10" creationId="{304D1313-7221-A717-26E1-EA51E0FB8E61}"/>
          </ac:picMkLst>
        </pc:picChg>
      </pc:sldChg>
      <pc:sldChg chg="modSp mod">
        <pc:chgData name="Marieta Stefanova" userId="94d9baccaf50701d" providerId="LiveId" clId="{744FA2C9-5A8F-4FB7-83D9-2BB1B12218AB}" dt="2025-05-06T20:30:03.279" v="549" actId="1076"/>
        <pc:sldMkLst>
          <pc:docMk/>
          <pc:sldMk cId="315868773" sldId="487"/>
        </pc:sldMkLst>
        <pc:spChg chg="mod">
          <ac:chgData name="Marieta Stefanova" userId="94d9baccaf50701d" providerId="LiveId" clId="{744FA2C9-5A8F-4FB7-83D9-2BB1B12218AB}" dt="2025-05-06T20:30:03.279" v="549" actId="1076"/>
          <ac:spMkLst>
            <pc:docMk/>
            <pc:sldMk cId="315868773" sldId="487"/>
            <ac:spMk id="21" creationId="{C79A497A-3F0B-3B4F-E3E8-04223E17ECBE}"/>
          </ac:spMkLst>
        </pc:spChg>
        <pc:spChg chg="mod">
          <ac:chgData name="Marieta Stefanova" userId="94d9baccaf50701d" providerId="LiveId" clId="{744FA2C9-5A8F-4FB7-83D9-2BB1B12218AB}" dt="2025-05-06T20:12:06.771" v="376"/>
          <ac:spMkLst>
            <pc:docMk/>
            <pc:sldMk cId="315868773" sldId="487"/>
            <ac:spMk id="22" creationId="{8D99FCE4-5FB2-F9F8-3B4D-D8711CCF40C0}"/>
          </ac:spMkLst>
        </pc:spChg>
      </pc:sldChg>
      <pc:sldChg chg="modSp mod">
        <pc:chgData name="Marieta Stefanova" userId="94d9baccaf50701d" providerId="LiveId" clId="{744FA2C9-5A8F-4FB7-83D9-2BB1B12218AB}" dt="2025-05-06T20:11:59.640" v="375"/>
        <pc:sldMkLst>
          <pc:docMk/>
          <pc:sldMk cId="2833481995" sldId="488"/>
        </pc:sldMkLst>
        <pc:spChg chg="mod">
          <ac:chgData name="Marieta Stefanova" userId="94d9baccaf50701d" providerId="LiveId" clId="{744FA2C9-5A8F-4FB7-83D9-2BB1B12218AB}" dt="2025-05-06T20:04:49.248" v="247" actId="20577"/>
          <ac:spMkLst>
            <pc:docMk/>
            <pc:sldMk cId="2833481995" sldId="488"/>
            <ac:spMk id="21" creationId="{9966ED88-3EAB-A250-ED68-A548643D4709}"/>
          </ac:spMkLst>
        </pc:spChg>
        <pc:spChg chg="mod">
          <ac:chgData name="Marieta Stefanova" userId="94d9baccaf50701d" providerId="LiveId" clId="{744FA2C9-5A8F-4FB7-83D9-2BB1B12218AB}" dt="2025-05-06T20:11:59.640" v="375"/>
          <ac:spMkLst>
            <pc:docMk/>
            <pc:sldMk cId="2833481995" sldId="488"/>
            <ac:spMk id="22" creationId="{088FC32C-0F98-92B4-36AD-C406E281D3A7}"/>
          </ac:spMkLst>
        </pc:spChg>
      </pc:sldChg>
      <pc:sldChg chg="modSp mod">
        <pc:chgData name="Marieta Stefanova" userId="94d9baccaf50701d" providerId="LiveId" clId="{744FA2C9-5A8F-4FB7-83D9-2BB1B12218AB}" dt="2025-05-06T20:47:35.392" v="650" actId="790"/>
        <pc:sldMkLst>
          <pc:docMk/>
          <pc:sldMk cId="3239318941" sldId="491"/>
        </pc:sldMkLst>
        <pc:spChg chg="mod">
          <ac:chgData name="Marieta Stefanova" userId="94d9baccaf50701d" providerId="LiveId" clId="{744FA2C9-5A8F-4FB7-83D9-2BB1B12218AB}" dt="2025-05-06T20:45:01.181" v="631" actId="1076"/>
          <ac:spMkLst>
            <pc:docMk/>
            <pc:sldMk cId="3239318941" sldId="491"/>
            <ac:spMk id="2" creationId="{8D79A143-7417-8589-8DB8-E6EB542A4F5D}"/>
          </ac:spMkLst>
        </pc:spChg>
        <pc:spChg chg="mod">
          <ac:chgData name="Marieta Stefanova" userId="94d9baccaf50701d" providerId="LiveId" clId="{744FA2C9-5A8F-4FB7-83D9-2BB1B12218AB}" dt="2025-05-06T20:13:11.438" v="384"/>
          <ac:spMkLst>
            <pc:docMk/>
            <pc:sldMk cId="3239318941" sldId="491"/>
            <ac:spMk id="3" creationId="{781A52DB-F129-AD08-2AFB-13FE9BA8F9FA}"/>
          </ac:spMkLst>
        </pc:spChg>
        <pc:spChg chg="mod">
          <ac:chgData name="Marieta Stefanova" userId="94d9baccaf50701d" providerId="LiveId" clId="{744FA2C9-5A8F-4FB7-83D9-2BB1B12218AB}" dt="2025-05-06T20:47:35.392" v="650" actId="790"/>
          <ac:spMkLst>
            <pc:docMk/>
            <pc:sldMk cId="3239318941" sldId="491"/>
            <ac:spMk id="21" creationId="{273A601E-5BE0-4C24-5C79-405E3ADB381F}"/>
          </ac:spMkLst>
        </pc:spChg>
      </pc:sldChg>
      <pc:sldChg chg="modSp mod">
        <pc:chgData name="Marieta Stefanova" userId="94d9baccaf50701d" providerId="LiveId" clId="{744FA2C9-5A8F-4FB7-83D9-2BB1B12218AB}" dt="2025-05-06T21:04:40.365" v="695" actId="790"/>
        <pc:sldMkLst>
          <pc:docMk/>
          <pc:sldMk cId="2477566611" sldId="496"/>
        </pc:sldMkLst>
        <pc:spChg chg="mod">
          <ac:chgData name="Marieta Stefanova" userId="94d9baccaf50701d" providerId="LiveId" clId="{744FA2C9-5A8F-4FB7-83D9-2BB1B12218AB}" dt="2025-05-06T21:01:47.118" v="686" actId="14100"/>
          <ac:spMkLst>
            <pc:docMk/>
            <pc:sldMk cId="2477566611" sldId="496"/>
            <ac:spMk id="2" creationId="{5E52E80F-6B67-4322-9875-FEBB85C34268}"/>
          </ac:spMkLst>
        </pc:spChg>
        <pc:spChg chg="mod">
          <ac:chgData name="Marieta Stefanova" userId="94d9baccaf50701d" providerId="LiveId" clId="{744FA2C9-5A8F-4FB7-83D9-2BB1B12218AB}" dt="2025-05-06T20:14:03.266" v="390"/>
          <ac:spMkLst>
            <pc:docMk/>
            <pc:sldMk cId="2477566611" sldId="496"/>
            <ac:spMk id="3" creationId="{428403EF-98F9-5F9E-42BD-91882D9FEA2D}"/>
          </ac:spMkLst>
        </pc:spChg>
        <pc:spChg chg="mod">
          <ac:chgData name="Marieta Stefanova" userId="94d9baccaf50701d" providerId="LiveId" clId="{744FA2C9-5A8F-4FB7-83D9-2BB1B12218AB}" dt="2025-05-06T21:04:40.365" v="695" actId="790"/>
          <ac:spMkLst>
            <pc:docMk/>
            <pc:sldMk cId="2477566611" sldId="496"/>
            <ac:spMk id="21" creationId="{E93FF75C-6163-B5C1-6247-E68ED58DBD93}"/>
          </ac:spMkLst>
        </pc:spChg>
      </pc:sldChg>
      <pc:sldChg chg="modSp mod">
        <pc:chgData name="Marieta Stefanova" userId="94d9baccaf50701d" providerId="LiveId" clId="{744FA2C9-5A8F-4FB7-83D9-2BB1B12218AB}" dt="2025-05-06T21:05:11.381" v="699" actId="1076"/>
        <pc:sldMkLst>
          <pc:docMk/>
          <pc:sldMk cId="2067581151" sldId="497"/>
        </pc:sldMkLst>
        <pc:spChg chg="mod">
          <ac:chgData name="Marieta Stefanova" userId="94d9baccaf50701d" providerId="LiveId" clId="{744FA2C9-5A8F-4FB7-83D9-2BB1B12218AB}" dt="2025-05-06T21:02:44.859" v="690"/>
          <ac:spMkLst>
            <pc:docMk/>
            <pc:sldMk cId="2067581151" sldId="497"/>
            <ac:spMk id="2" creationId="{06954B01-7505-4D71-4816-F42E684AA62C}"/>
          </ac:spMkLst>
        </pc:spChg>
        <pc:spChg chg="mod">
          <ac:chgData name="Marieta Stefanova" userId="94d9baccaf50701d" providerId="LiveId" clId="{744FA2C9-5A8F-4FB7-83D9-2BB1B12218AB}" dt="2025-05-06T20:14:10.010" v="391"/>
          <ac:spMkLst>
            <pc:docMk/>
            <pc:sldMk cId="2067581151" sldId="497"/>
            <ac:spMk id="3" creationId="{D2002E36-D3D7-A565-B175-CF45DB8CE7EA}"/>
          </ac:spMkLst>
        </pc:spChg>
        <pc:spChg chg="mod">
          <ac:chgData name="Marieta Stefanova" userId="94d9baccaf50701d" providerId="LiveId" clId="{744FA2C9-5A8F-4FB7-83D9-2BB1B12218AB}" dt="2025-05-06T21:05:11.381" v="699" actId="1076"/>
          <ac:spMkLst>
            <pc:docMk/>
            <pc:sldMk cId="2067581151" sldId="497"/>
            <ac:spMk id="21" creationId="{EFC8EBED-6B97-BAAD-7D81-59B1FF76C25C}"/>
          </ac:spMkLst>
        </pc:spChg>
      </pc:sldChg>
      <pc:sldChg chg="modSp mod">
        <pc:chgData name="Marieta Stefanova" userId="94d9baccaf50701d" providerId="LiveId" clId="{744FA2C9-5A8F-4FB7-83D9-2BB1B12218AB}" dt="2025-05-06T21:06:31.224" v="705" actId="790"/>
        <pc:sldMkLst>
          <pc:docMk/>
          <pc:sldMk cId="1781647022" sldId="498"/>
        </pc:sldMkLst>
        <pc:spChg chg="mod">
          <ac:chgData name="Marieta Stefanova" userId="94d9baccaf50701d" providerId="LiveId" clId="{744FA2C9-5A8F-4FB7-83D9-2BB1B12218AB}" dt="2025-05-06T21:02:53.512" v="691"/>
          <ac:spMkLst>
            <pc:docMk/>
            <pc:sldMk cId="1781647022" sldId="498"/>
            <ac:spMk id="2" creationId="{5ED4993D-112A-2F79-DF07-91474C03B447}"/>
          </ac:spMkLst>
        </pc:spChg>
        <pc:spChg chg="mod">
          <ac:chgData name="Marieta Stefanova" userId="94d9baccaf50701d" providerId="LiveId" clId="{744FA2C9-5A8F-4FB7-83D9-2BB1B12218AB}" dt="2025-05-06T20:14:16.495" v="392"/>
          <ac:spMkLst>
            <pc:docMk/>
            <pc:sldMk cId="1781647022" sldId="498"/>
            <ac:spMk id="3" creationId="{3C60771B-C9E8-8820-A519-BBAED66B4CF6}"/>
          </ac:spMkLst>
        </pc:spChg>
        <pc:spChg chg="mod">
          <ac:chgData name="Marieta Stefanova" userId="94d9baccaf50701d" providerId="LiveId" clId="{744FA2C9-5A8F-4FB7-83D9-2BB1B12218AB}" dt="2025-05-06T21:06:31.224" v="705" actId="790"/>
          <ac:spMkLst>
            <pc:docMk/>
            <pc:sldMk cId="1781647022" sldId="498"/>
            <ac:spMk id="21" creationId="{EAD2E293-20FB-713B-C5DA-0347ABB5BD29}"/>
          </ac:spMkLst>
        </pc:spChg>
      </pc:sldChg>
      <pc:sldChg chg="modSp mod">
        <pc:chgData name="Marieta Stefanova" userId="94d9baccaf50701d" providerId="LiveId" clId="{744FA2C9-5A8F-4FB7-83D9-2BB1B12218AB}" dt="2025-05-06T21:08:13.929" v="709" actId="790"/>
        <pc:sldMkLst>
          <pc:docMk/>
          <pc:sldMk cId="1580025110" sldId="499"/>
        </pc:sldMkLst>
        <pc:spChg chg="mod">
          <ac:chgData name="Marieta Stefanova" userId="94d9baccaf50701d" providerId="LiveId" clId="{744FA2C9-5A8F-4FB7-83D9-2BB1B12218AB}" dt="2025-05-06T21:03:03.538" v="692"/>
          <ac:spMkLst>
            <pc:docMk/>
            <pc:sldMk cId="1580025110" sldId="499"/>
            <ac:spMk id="2" creationId="{4C943D94-72B3-73AB-4A5A-538BE12F2716}"/>
          </ac:spMkLst>
        </pc:spChg>
        <pc:spChg chg="mod">
          <ac:chgData name="Marieta Stefanova" userId="94d9baccaf50701d" providerId="LiveId" clId="{744FA2C9-5A8F-4FB7-83D9-2BB1B12218AB}" dt="2025-05-06T20:14:23.715" v="393"/>
          <ac:spMkLst>
            <pc:docMk/>
            <pc:sldMk cId="1580025110" sldId="499"/>
            <ac:spMk id="3" creationId="{72F258C8-9DF6-8ADA-80B7-F1BFF78EC959}"/>
          </ac:spMkLst>
        </pc:spChg>
        <pc:spChg chg="mod">
          <ac:chgData name="Marieta Stefanova" userId="94d9baccaf50701d" providerId="LiveId" clId="{744FA2C9-5A8F-4FB7-83D9-2BB1B12218AB}" dt="2025-05-06T21:08:13.929" v="709" actId="790"/>
          <ac:spMkLst>
            <pc:docMk/>
            <pc:sldMk cId="1580025110" sldId="499"/>
            <ac:spMk id="21" creationId="{DBB0CB4D-1EFF-98CB-0EDA-8D298AD2A2E1}"/>
          </ac:spMkLst>
        </pc:spChg>
      </pc:sldChg>
      <pc:sldChg chg="modSp mod">
        <pc:chgData name="Marieta Stefanova" userId="94d9baccaf50701d" providerId="LiveId" clId="{744FA2C9-5A8F-4FB7-83D9-2BB1B12218AB}" dt="2025-05-06T21:10:51.708" v="713" actId="1076"/>
        <pc:sldMkLst>
          <pc:docMk/>
          <pc:sldMk cId="4002269623" sldId="500"/>
        </pc:sldMkLst>
        <pc:spChg chg="mod">
          <ac:chgData name="Marieta Stefanova" userId="94d9baccaf50701d" providerId="LiveId" clId="{744FA2C9-5A8F-4FB7-83D9-2BB1B12218AB}" dt="2025-05-06T21:10:51.708" v="713" actId="1076"/>
          <ac:spMkLst>
            <pc:docMk/>
            <pc:sldMk cId="4002269623" sldId="500"/>
            <ac:spMk id="2" creationId="{3F276257-B94E-A31E-DCAE-EC6107ADA1C8}"/>
          </ac:spMkLst>
        </pc:spChg>
        <pc:spChg chg="mod">
          <ac:chgData name="Marieta Stefanova" userId="94d9baccaf50701d" providerId="LiveId" clId="{744FA2C9-5A8F-4FB7-83D9-2BB1B12218AB}" dt="2025-05-06T20:14:40.205" v="394"/>
          <ac:spMkLst>
            <pc:docMk/>
            <pc:sldMk cId="4002269623" sldId="500"/>
            <ac:spMk id="3" creationId="{2451815A-DE27-D9C5-EF28-C94B92474E2D}"/>
          </ac:spMkLst>
        </pc:spChg>
        <pc:spChg chg="mod">
          <ac:chgData name="Marieta Stefanova" userId="94d9baccaf50701d" providerId="LiveId" clId="{744FA2C9-5A8F-4FB7-83D9-2BB1B12218AB}" dt="2025-05-06T21:09:24.861" v="711" actId="108"/>
          <ac:spMkLst>
            <pc:docMk/>
            <pc:sldMk cId="4002269623" sldId="500"/>
            <ac:spMk id="21" creationId="{C555F3C7-E8C7-65CC-9ED3-B1F241EF5470}"/>
          </ac:spMkLst>
        </pc:spChg>
      </pc:sldChg>
      <pc:sldChg chg="modSp mod">
        <pc:chgData name="Marieta Stefanova" userId="94d9baccaf50701d" providerId="LiveId" clId="{744FA2C9-5A8F-4FB7-83D9-2BB1B12218AB}" dt="2025-05-06T20:55:56.926" v="670" actId="255"/>
        <pc:sldMkLst>
          <pc:docMk/>
          <pc:sldMk cId="4169869504" sldId="501"/>
        </pc:sldMkLst>
        <pc:spChg chg="mod">
          <ac:chgData name="Marieta Stefanova" userId="94d9baccaf50701d" providerId="LiveId" clId="{744FA2C9-5A8F-4FB7-83D9-2BB1B12218AB}" dt="2025-05-06T20:45:21.123" v="637" actId="1076"/>
          <ac:spMkLst>
            <pc:docMk/>
            <pc:sldMk cId="4169869504" sldId="501"/>
            <ac:spMk id="2" creationId="{E407E9BD-DC6F-43E3-A580-86AA2FAC61D7}"/>
          </ac:spMkLst>
        </pc:spChg>
        <pc:spChg chg="mod">
          <ac:chgData name="Marieta Stefanova" userId="94d9baccaf50701d" providerId="LiveId" clId="{744FA2C9-5A8F-4FB7-83D9-2BB1B12218AB}" dt="2025-05-06T20:13:22.373" v="385"/>
          <ac:spMkLst>
            <pc:docMk/>
            <pc:sldMk cId="4169869504" sldId="501"/>
            <ac:spMk id="3" creationId="{8DE5AD27-0C40-452B-6790-A902941020D9}"/>
          </ac:spMkLst>
        </pc:spChg>
        <pc:spChg chg="mod">
          <ac:chgData name="Marieta Stefanova" userId="94d9baccaf50701d" providerId="LiveId" clId="{744FA2C9-5A8F-4FB7-83D9-2BB1B12218AB}" dt="2025-05-06T20:55:56.926" v="670" actId="255"/>
          <ac:spMkLst>
            <pc:docMk/>
            <pc:sldMk cId="4169869504" sldId="501"/>
            <ac:spMk id="21" creationId="{A2F2B18C-5CA7-AC09-68AE-4E42BE3B0502}"/>
          </ac:spMkLst>
        </pc:spChg>
      </pc:sldChg>
      <pc:sldChg chg="modSp mod">
        <pc:chgData name="Marieta Stefanova" userId="94d9baccaf50701d" providerId="LiveId" clId="{744FA2C9-5A8F-4FB7-83D9-2BB1B12218AB}" dt="2025-05-06T20:56:58.568" v="674" actId="790"/>
        <pc:sldMkLst>
          <pc:docMk/>
          <pc:sldMk cId="3424596570" sldId="502"/>
        </pc:sldMkLst>
        <pc:spChg chg="mod">
          <ac:chgData name="Marieta Stefanova" userId="94d9baccaf50701d" providerId="LiveId" clId="{744FA2C9-5A8F-4FB7-83D9-2BB1B12218AB}" dt="2025-05-06T20:45:31.564" v="640" actId="1076"/>
          <ac:spMkLst>
            <pc:docMk/>
            <pc:sldMk cId="3424596570" sldId="502"/>
            <ac:spMk id="2" creationId="{F6C272EE-DD0E-A5DF-3BFC-1CE1D9AD8739}"/>
          </ac:spMkLst>
        </pc:spChg>
        <pc:spChg chg="mod">
          <ac:chgData name="Marieta Stefanova" userId="94d9baccaf50701d" providerId="LiveId" clId="{744FA2C9-5A8F-4FB7-83D9-2BB1B12218AB}" dt="2025-05-06T20:13:30.360" v="386"/>
          <ac:spMkLst>
            <pc:docMk/>
            <pc:sldMk cId="3424596570" sldId="502"/>
            <ac:spMk id="3" creationId="{967306C9-A681-CFFB-5BDE-90E91A0437EF}"/>
          </ac:spMkLst>
        </pc:spChg>
        <pc:spChg chg="mod">
          <ac:chgData name="Marieta Stefanova" userId="94d9baccaf50701d" providerId="LiveId" clId="{744FA2C9-5A8F-4FB7-83D9-2BB1B12218AB}" dt="2025-05-06T20:56:58.568" v="674" actId="790"/>
          <ac:spMkLst>
            <pc:docMk/>
            <pc:sldMk cId="3424596570" sldId="502"/>
            <ac:spMk id="21" creationId="{14A6873B-CC3C-C53C-AC9B-0F1089EF99FC}"/>
          </ac:spMkLst>
        </pc:spChg>
      </pc:sldChg>
      <pc:sldChg chg="modSp mod">
        <pc:chgData name="Marieta Stefanova" userId="94d9baccaf50701d" providerId="LiveId" clId="{744FA2C9-5A8F-4FB7-83D9-2BB1B12218AB}" dt="2025-05-06T20:58:17.222" v="678" actId="790"/>
        <pc:sldMkLst>
          <pc:docMk/>
          <pc:sldMk cId="3269408881" sldId="503"/>
        </pc:sldMkLst>
        <pc:spChg chg="mod">
          <ac:chgData name="Marieta Stefanova" userId="94d9baccaf50701d" providerId="LiveId" clId="{744FA2C9-5A8F-4FB7-83D9-2BB1B12218AB}" dt="2025-05-06T20:45:41.420" v="643" actId="1076"/>
          <ac:spMkLst>
            <pc:docMk/>
            <pc:sldMk cId="3269408881" sldId="503"/>
            <ac:spMk id="2" creationId="{9042A2F3-1609-A5E9-9AF7-73F4AB26D39C}"/>
          </ac:spMkLst>
        </pc:spChg>
        <pc:spChg chg="mod">
          <ac:chgData name="Marieta Stefanova" userId="94d9baccaf50701d" providerId="LiveId" clId="{744FA2C9-5A8F-4FB7-83D9-2BB1B12218AB}" dt="2025-05-06T20:13:38.660" v="387"/>
          <ac:spMkLst>
            <pc:docMk/>
            <pc:sldMk cId="3269408881" sldId="503"/>
            <ac:spMk id="3" creationId="{A817E997-C2B0-2F07-2DD9-6748D78C7AC7}"/>
          </ac:spMkLst>
        </pc:spChg>
        <pc:spChg chg="mod">
          <ac:chgData name="Marieta Stefanova" userId="94d9baccaf50701d" providerId="LiveId" clId="{744FA2C9-5A8F-4FB7-83D9-2BB1B12218AB}" dt="2025-05-06T20:58:17.222" v="678" actId="790"/>
          <ac:spMkLst>
            <pc:docMk/>
            <pc:sldMk cId="3269408881" sldId="503"/>
            <ac:spMk id="21" creationId="{09F2BB7D-F072-9BD6-A8EF-78652E133E88}"/>
          </ac:spMkLst>
        </pc:spChg>
      </pc:sldChg>
      <pc:sldChg chg="modSp mod">
        <pc:chgData name="Marieta Stefanova" userId="94d9baccaf50701d" providerId="LiveId" clId="{744FA2C9-5A8F-4FB7-83D9-2BB1B12218AB}" dt="2025-05-06T20:59:23.787" v="682" actId="108"/>
        <pc:sldMkLst>
          <pc:docMk/>
          <pc:sldMk cId="3886447766" sldId="504"/>
        </pc:sldMkLst>
        <pc:spChg chg="mod">
          <ac:chgData name="Marieta Stefanova" userId="94d9baccaf50701d" providerId="LiveId" clId="{744FA2C9-5A8F-4FB7-83D9-2BB1B12218AB}" dt="2025-05-06T20:45:52.394" v="646" actId="1076"/>
          <ac:spMkLst>
            <pc:docMk/>
            <pc:sldMk cId="3886447766" sldId="504"/>
            <ac:spMk id="2" creationId="{E4381A40-37AF-28DF-80C7-68A0D6C60EAE}"/>
          </ac:spMkLst>
        </pc:spChg>
        <pc:spChg chg="mod">
          <ac:chgData name="Marieta Stefanova" userId="94d9baccaf50701d" providerId="LiveId" clId="{744FA2C9-5A8F-4FB7-83D9-2BB1B12218AB}" dt="2025-05-06T20:13:47.121" v="388"/>
          <ac:spMkLst>
            <pc:docMk/>
            <pc:sldMk cId="3886447766" sldId="504"/>
            <ac:spMk id="3" creationId="{144F7CA0-40C8-2175-6D75-80F1D8ED36D4}"/>
          </ac:spMkLst>
        </pc:spChg>
        <pc:spChg chg="mod">
          <ac:chgData name="Marieta Stefanova" userId="94d9baccaf50701d" providerId="LiveId" clId="{744FA2C9-5A8F-4FB7-83D9-2BB1B12218AB}" dt="2025-05-06T20:59:23.787" v="682" actId="108"/>
          <ac:spMkLst>
            <pc:docMk/>
            <pc:sldMk cId="3886447766" sldId="504"/>
            <ac:spMk id="21" creationId="{082EB0BE-8113-B8B2-3979-F2E21D800EF2}"/>
          </ac:spMkLst>
        </pc:spChg>
      </pc:sldChg>
      <pc:sldChg chg="modSp mod">
        <pc:chgData name="Marieta Stefanova" userId="94d9baccaf50701d" providerId="LiveId" clId="{744FA2C9-5A8F-4FB7-83D9-2BB1B12218AB}" dt="2025-05-06T21:11:27.867" v="718" actId="14100"/>
        <pc:sldMkLst>
          <pc:docMk/>
          <pc:sldMk cId="1459809075" sldId="505"/>
        </pc:sldMkLst>
        <pc:spChg chg="mod">
          <ac:chgData name="Marieta Stefanova" userId="94d9baccaf50701d" providerId="LiveId" clId="{744FA2C9-5A8F-4FB7-83D9-2BB1B12218AB}" dt="2025-05-06T21:11:27.867" v="718" actId="14100"/>
          <ac:spMkLst>
            <pc:docMk/>
            <pc:sldMk cId="1459809075" sldId="505"/>
            <ac:spMk id="2" creationId="{75793CDD-EE4B-3926-5715-829538E89077}"/>
          </ac:spMkLst>
        </pc:spChg>
        <pc:spChg chg="mod">
          <ac:chgData name="Marieta Stefanova" userId="94d9baccaf50701d" providerId="LiveId" clId="{744FA2C9-5A8F-4FB7-83D9-2BB1B12218AB}" dt="2025-05-06T20:14:46.987" v="395"/>
          <ac:spMkLst>
            <pc:docMk/>
            <pc:sldMk cId="1459809075" sldId="505"/>
            <ac:spMk id="3" creationId="{B3D70320-1D6B-ED3E-22C8-E6C7DBF25300}"/>
          </ac:spMkLst>
        </pc:spChg>
      </pc:sldChg>
      <pc:sldChg chg="modSp mod">
        <pc:chgData name="Marieta Stefanova" userId="94d9baccaf50701d" providerId="LiveId" clId="{744FA2C9-5A8F-4FB7-83D9-2BB1B12218AB}" dt="2025-05-06T21:13:39.524" v="729" actId="790"/>
        <pc:sldMkLst>
          <pc:docMk/>
          <pc:sldMk cId="2487616572" sldId="506"/>
        </pc:sldMkLst>
        <pc:spChg chg="mod">
          <ac:chgData name="Marieta Stefanova" userId="94d9baccaf50701d" providerId="LiveId" clId="{744FA2C9-5A8F-4FB7-83D9-2BB1B12218AB}" dt="2025-05-06T21:11:12.348" v="716" actId="14100"/>
          <ac:spMkLst>
            <pc:docMk/>
            <pc:sldMk cId="2487616572" sldId="506"/>
            <ac:spMk id="2" creationId="{1D1BCDCB-303A-70BF-540E-A6B331C108FB}"/>
          </ac:spMkLst>
        </pc:spChg>
        <pc:spChg chg="mod">
          <ac:chgData name="Marieta Stefanova" userId="94d9baccaf50701d" providerId="LiveId" clId="{744FA2C9-5A8F-4FB7-83D9-2BB1B12218AB}" dt="2025-05-06T20:14:53.362" v="396"/>
          <ac:spMkLst>
            <pc:docMk/>
            <pc:sldMk cId="2487616572" sldId="506"/>
            <ac:spMk id="3" creationId="{8ED41095-A505-671E-A8A8-10DA3DE182B2}"/>
          </ac:spMkLst>
        </pc:spChg>
        <pc:spChg chg="mod">
          <ac:chgData name="Marieta Stefanova" userId="94d9baccaf50701d" providerId="LiveId" clId="{744FA2C9-5A8F-4FB7-83D9-2BB1B12218AB}" dt="2025-05-06T21:13:39.524" v="729" actId="790"/>
          <ac:spMkLst>
            <pc:docMk/>
            <pc:sldMk cId="2487616572" sldId="506"/>
            <ac:spMk id="21" creationId="{8C4F45BD-A894-5B43-496B-22D8FF8BFC9F}"/>
          </ac:spMkLst>
        </pc:spChg>
      </pc:sldChg>
      <pc:sldChg chg="modSp mod">
        <pc:chgData name="Marieta Stefanova" userId="94d9baccaf50701d" providerId="LiveId" clId="{744FA2C9-5A8F-4FB7-83D9-2BB1B12218AB}" dt="2025-05-06T21:14:41.324" v="736" actId="1076"/>
        <pc:sldMkLst>
          <pc:docMk/>
          <pc:sldMk cId="3706934429" sldId="507"/>
        </pc:sldMkLst>
        <pc:spChg chg="mod">
          <ac:chgData name="Marieta Stefanova" userId="94d9baccaf50701d" providerId="LiveId" clId="{744FA2C9-5A8F-4FB7-83D9-2BB1B12218AB}" dt="2025-05-06T20:15:01.169" v="397"/>
          <ac:spMkLst>
            <pc:docMk/>
            <pc:sldMk cId="3706934429" sldId="507"/>
            <ac:spMk id="3" creationId="{BB105DDD-496D-FC1B-49A1-7223AAECBF48}"/>
          </ac:spMkLst>
        </pc:spChg>
        <pc:spChg chg="mod">
          <ac:chgData name="Marieta Stefanova" userId="94d9baccaf50701d" providerId="LiveId" clId="{744FA2C9-5A8F-4FB7-83D9-2BB1B12218AB}" dt="2025-05-06T21:11:35.908" v="719"/>
          <ac:spMkLst>
            <pc:docMk/>
            <pc:sldMk cId="3706934429" sldId="507"/>
            <ac:spMk id="11" creationId="{16F68F17-50B8-1744-52F4-A2900E206CAE}"/>
          </ac:spMkLst>
        </pc:spChg>
        <pc:spChg chg="mod">
          <ac:chgData name="Marieta Stefanova" userId="94d9baccaf50701d" providerId="LiveId" clId="{744FA2C9-5A8F-4FB7-83D9-2BB1B12218AB}" dt="2025-05-06T21:14:41.324" v="736" actId="1076"/>
          <ac:spMkLst>
            <pc:docMk/>
            <pc:sldMk cId="3706934429" sldId="507"/>
            <ac:spMk id="21" creationId="{6793B7CD-6608-5DD0-A82F-104320826796}"/>
          </ac:spMkLst>
        </pc:spChg>
      </pc:sldChg>
      <pc:sldChg chg="modSp mod">
        <pc:chgData name="Marieta Stefanova" userId="94d9baccaf50701d" providerId="LiveId" clId="{744FA2C9-5A8F-4FB7-83D9-2BB1B12218AB}" dt="2025-05-06T21:15:54.734" v="741" actId="1076"/>
        <pc:sldMkLst>
          <pc:docMk/>
          <pc:sldMk cId="343998967" sldId="508"/>
        </pc:sldMkLst>
        <pc:spChg chg="mod">
          <ac:chgData name="Marieta Stefanova" userId="94d9baccaf50701d" providerId="LiveId" clId="{744FA2C9-5A8F-4FB7-83D9-2BB1B12218AB}" dt="2025-05-06T21:11:51.910" v="721" actId="1076"/>
          <ac:spMkLst>
            <pc:docMk/>
            <pc:sldMk cId="343998967" sldId="508"/>
            <ac:spMk id="2" creationId="{59A417F1-2864-AE6E-BC49-C1C6DD9ECA27}"/>
          </ac:spMkLst>
        </pc:spChg>
        <pc:spChg chg="mod">
          <ac:chgData name="Marieta Stefanova" userId="94d9baccaf50701d" providerId="LiveId" clId="{744FA2C9-5A8F-4FB7-83D9-2BB1B12218AB}" dt="2025-05-06T20:15:08.461" v="398"/>
          <ac:spMkLst>
            <pc:docMk/>
            <pc:sldMk cId="343998967" sldId="508"/>
            <ac:spMk id="3" creationId="{46748B4E-1C88-1BA3-FB7A-79E81A286D28}"/>
          </ac:spMkLst>
        </pc:spChg>
        <pc:spChg chg="mod">
          <ac:chgData name="Marieta Stefanova" userId="94d9baccaf50701d" providerId="LiveId" clId="{744FA2C9-5A8F-4FB7-83D9-2BB1B12218AB}" dt="2025-05-06T21:15:54.734" v="741" actId="1076"/>
          <ac:spMkLst>
            <pc:docMk/>
            <pc:sldMk cId="343998967" sldId="508"/>
            <ac:spMk id="21" creationId="{1FF16CF8-5F01-DEAF-C74F-467441B4F6F0}"/>
          </ac:spMkLst>
        </pc:spChg>
      </pc:sldChg>
      <pc:sldChg chg="modSp mod">
        <pc:chgData name="Marieta Stefanova" userId="94d9baccaf50701d" providerId="LiveId" clId="{744FA2C9-5A8F-4FB7-83D9-2BB1B12218AB}" dt="2025-05-06T21:17:26.581" v="744" actId="6549"/>
        <pc:sldMkLst>
          <pc:docMk/>
          <pc:sldMk cId="392849330" sldId="509"/>
        </pc:sldMkLst>
        <pc:spChg chg="mod">
          <ac:chgData name="Marieta Stefanova" userId="94d9baccaf50701d" providerId="LiveId" clId="{744FA2C9-5A8F-4FB7-83D9-2BB1B12218AB}" dt="2025-05-06T21:11:58.420" v="722"/>
          <ac:spMkLst>
            <pc:docMk/>
            <pc:sldMk cId="392849330" sldId="509"/>
            <ac:spMk id="2" creationId="{FFAC88ED-758D-A099-D449-738EA2A44A36}"/>
          </ac:spMkLst>
        </pc:spChg>
        <pc:spChg chg="mod">
          <ac:chgData name="Marieta Stefanova" userId="94d9baccaf50701d" providerId="LiveId" clId="{744FA2C9-5A8F-4FB7-83D9-2BB1B12218AB}" dt="2025-05-06T20:15:16.826" v="399"/>
          <ac:spMkLst>
            <pc:docMk/>
            <pc:sldMk cId="392849330" sldId="509"/>
            <ac:spMk id="3" creationId="{DF4B347C-7C07-30DF-B9BB-1BC93676D1D5}"/>
          </ac:spMkLst>
        </pc:spChg>
        <pc:spChg chg="mod">
          <ac:chgData name="Marieta Stefanova" userId="94d9baccaf50701d" providerId="LiveId" clId="{744FA2C9-5A8F-4FB7-83D9-2BB1B12218AB}" dt="2025-05-06T21:17:26.581" v="744" actId="6549"/>
          <ac:spMkLst>
            <pc:docMk/>
            <pc:sldMk cId="392849330" sldId="509"/>
            <ac:spMk id="21" creationId="{D6BF028A-1C42-9A9C-8209-8411D3DA805A}"/>
          </ac:spMkLst>
        </pc:spChg>
        <pc:picChg chg="mod">
          <ac:chgData name="Marieta Stefanova" userId="94d9baccaf50701d" providerId="LiveId" clId="{744FA2C9-5A8F-4FB7-83D9-2BB1B12218AB}" dt="2025-05-06T21:12:01.598" v="723" actId="1076"/>
          <ac:picMkLst>
            <pc:docMk/>
            <pc:sldMk cId="392849330" sldId="509"/>
            <ac:picMk id="6" creationId="{215AC5F8-A307-9DAC-E2AF-05FDD5516D5E}"/>
          </ac:picMkLst>
        </pc:picChg>
      </pc:sldChg>
      <pc:sldChg chg="modSp mod">
        <pc:chgData name="Marieta Stefanova" userId="94d9baccaf50701d" providerId="LiveId" clId="{744FA2C9-5A8F-4FB7-83D9-2BB1B12218AB}" dt="2025-05-06T21:18:33.335" v="745"/>
        <pc:sldMkLst>
          <pc:docMk/>
          <pc:sldMk cId="1462965311" sldId="510"/>
        </pc:sldMkLst>
        <pc:spChg chg="mod">
          <ac:chgData name="Marieta Stefanova" userId="94d9baccaf50701d" providerId="LiveId" clId="{744FA2C9-5A8F-4FB7-83D9-2BB1B12218AB}" dt="2025-05-06T21:12:08.542" v="724"/>
          <ac:spMkLst>
            <pc:docMk/>
            <pc:sldMk cId="1462965311" sldId="510"/>
            <ac:spMk id="2" creationId="{0E406996-56A8-0047-E940-B1182D92ABAA}"/>
          </ac:spMkLst>
        </pc:spChg>
        <pc:spChg chg="mod">
          <ac:chgData name="Marieta Stefanova" userId="94d9baccaf50701d" providerId="LiveId" clId="{744FA2C9-5A8F-4FB7-83D9-2BB1B12218AB}" dt="2025-05-06T20:15:24.451" v="400"/>
          <ac:spMkLst>
            <pc:docMk/>
            <pc:sldMk cId="1462965311" sldId="510"/>
            <ac:spMk id="3" creationId="{DA4FDBEB-C8B7-B0DC-4758-FCDFEE48A079}"/>
          </ac:spMkLst>
        </pc:spChg>
        <pc:spChg chg="mod">
          <ac:chgData name="Marieta Stefanova" userId="94d9baccaf50701d" providerId="LiveId" clId="{744FA2C9-5A8F-4FB7-83D9-2BB1B12218AB}" dt="2025-05-06T21:18:33.335" v="745"/>
          <ac:spMkLst>
            <pc:docMk/>
            <pc:sldMk cId="1462965311" sldId="510"/>
            <ac:spMk id="21" creationId="{EFFE95A4-AA0B-8ED2-9237-96EEA2161FD9}"/>
          </ac:spMkLst>
        </pc:spChg>
      </pc:sldChg>
      <pc:sldChg chg="modSp mod">
        <pc:chgData name="Marieta Stefanova" userId="94d9baccaf50701d" providerId="LiveId" clId="{744FA2C9-5A8F-4FB7-83D9-2BB1B12218AB}" dt="2025-05-06T20:34:18.966" v="585" actId="20577"/>
        <pc:sldMkLst>
          <pc:docMk/>
          <pc:sldMk cId="1426927760" sldId="511"/>
        </pc:sldMkLst>
        <pc:spChg chg="mod">
          <ac:chgData name="Marieta Stefanova" userId="94d9baccaf50701d" providerId="LiveId" clId="{744FA2C9-5A8F-4FB7-83D9-2BB1B12218AB}" dt="2025-05-06T20:15:41.092" v="402"/>
          <ac:spMkLst>
            <pc:docMk/>
            <pc:sldMk cId="1426927760" sldId="511"/>
            <ac:spMk id="3" creationId="{42FA0839-6A70-684E-E8A6-A387C9E2B148}"/>
          </ac:spMkLst>
        </pc:spChg>
        <pc:spChg chg="mod">
          <ac:chgData name="Marieta Stefanova" userId="94d9baccaf50701d" providerId="LiveId" clId="{744FA2C9-5A8F-4FB7-83D9-2BB1B12218AB}" dt="2025-05-06T20:34:18.966" v="585" actId="20577"/>
          <ac:spMkLst>
            <pc:docMk/>
            <pc:sldMk cId="1426927760" sldId="511"/>
            <ac:spMk id="21" creationId="{23DBB19A-A55C-7B50-AEB7-A213892BA396}"/>
          </ac:spMkLst>
        </pc:spChg>
      </pc:sldChg>
      <pc:sldChg chg="modSp mod">
        <pc:chgData name="Marieta Stefanova" userId="94d9baccaf50701d" providerId="LiveId" clId="{744FA2C9-5A8F-4FB7-83D9-2BB1B12218AB}" dt="2025-05-06T20:36:33.094" v="596"/>
        <pc:sldMkLst>
          <pc:docMk/>
          <pc:sldMk cId="1713756358" sldId="512"/>
        </pc:sldMkLst>
        <pc:spChg chg="mod">
          <ac:chgData name="Marieta Stefanova" userId="94d9baccaf50701d" providerId="LiveId" clId="{744FA2C9-5A8F-4FB7-83D9-2BB1B12218AB}" dt="2025-05-06T20:15:49.291" v="403"/>
          <ac:spMkLst>
            <pc:docMk/>
            <pc:sldMk cId="1713756358" sldId="512"/>
            <ac:spMk id="3" creationId="{CC3580FE-E8F6-9D25-D2AF-6DBA9EAA83C2}"/>
          </ac:spMkLst>
        </pc:spChg>
        <pc:spChg chg="mod">
          <ac:chgData name="Marieta Stefanova" userId="94d9baccaf50701d" providerId="LiveId" clId="{744FA2C9-5A8F-4FB7-83D9-2BB1B12218AB}" dt="2025-05-06T20:36:33.094" v="596"/>
          <ac:spMkLst>
            <pc:docMk/>
            <pc:sldMk cId="1713756358" sldId="512"/>
            <ac:spMk id="21" creationId="{4F30E1FE-8E3B-B8B5-C18E-A76E3809B788}"/>
          </ac:spMkLst>
        </pc:spChg>
      </pc:sldChg>
      <pc:sldChg chg="modSp mod">
        <pc:chgData name="Marieta Stefanova" userId="94d9baccaf50701d" providerId="LiveId" clId="{744FA2C9-5A8F-4FB7-83D9-2BB1B12218AB}" dt="2025-05-06T20:15:55.669" v="404"/>
        <pc:sldMkLst>
          <pc:docMk/>
          <pc:sldMk cId="1181169383" sldId="513"/>
        </pc:sldMkLst>
        <pc:spChg chg="mod">
          <ac:chgData name="Marieta Stefanova" userId="94d9baccaf50701d" providerId="LiveId" clId="{744FA2C9-5A8F-4FB7-83D9-2BB1B12218AB}" dt="2025-05-06T20:15:55.669" v="404"/>
          <ac:spMkLst>
            <pc:docMk/>
            <pc:sldMk cId="1181169383" sldId="513"/>
            <ac:spMk id="3" creationId="{180D625E-45C7-07E0-2ACC-B98BAE72FDB9}"/>
          </ac:spMkLst>
        </pc:spChg>
        <pc:spChg chg="mod">
          <ac:chgData name="Marieta Stefanova" userId="94d9baccaf50701d" providerId="LiveId" clId="{744FA2C9-5A8F-4FB7-83D9-2BB1B12218AB}" dt="2025-05-06T19:52:39.853" v="176" actId="2711"/>
          <ac:spMkLst>
            <pc:docMk/>
            <pc:sldMk cId="1181169383" sldId="513"/>
            <ac:spMk id="21" creationId="{3B25B8AA-B8EA-B560-3215-3E152E856FFD}"/>
          </ac:spMkLst>
        </pc:spChg>
      </pc:sldChg>
      <pc:sldChg chg="modSp mod">
        <pc:chgData name="Marieta Stefanova" userId="94d9baccaf50701d" providerId="LiveId" clId="{744FA2C9-5A8F-4FB7-83D9-2BB1B12218AB}" dt="2025-05-06T20:39:36.654" v="608"/>
        <pc:sldMkLst>
          <pc:docMk/>
          <pc:sldMk cId="487865574" sldId="514"/>
        </pc:sldMkLst>
        <pc:spChg chg="mod">
          <ac:chgData name="Marieta Stefanova" userId="94d9baccaf50701d" providerId="LiveId" clId="{744FA2C9-5A8F-4FB7-83D9-2BB1B12218AB}" dt="2025-05-06T20:16:02.676" v="405"/>
          <ac:spMkLst>
            <pc:docMk/>
            <pc:sldMk cId="487865574" sldId="514"/>
            <ac:spMk id="3" creationId="{7753F43B-0EA6-EF86-3241-F84E70EFBF6A}"/>
          </ac:spMkLst>
        </pc:spChg>
        <pc:spChg chg="mod">
          <ac:chgData name="Marieta Stefanova" userId="94d9baccaf50701d" providerId="LiveId" clId="{744FA2C9-5A8F-4FB7-83D9-2BB1B12218AB}" dt="2025-05-06T20:39:36.654" v="608"/>
          <ac:spMkLst>
            <pc:docMk/>
            <pc:sldMk cId="487865574" sldId="514"/>
            <ac:spMk id="21" creationId="{3B66E9E3-BFDB-4371-8C2D-5128171F0728}"/>
          </ac:spMkLst>
        </pc:spChg>
      </pc:sldChg>
      <pc:sldChg chg="modSp mod">
        <pc:chgData name="Marieta Stefanova" userId="94d9baccaf50701d" providerId="LiveId" clId="{744FA2C9-5A8F-4FB7-83D9-2BB1B12218AB}" dt="2025-05-06T20:16:20.939" v="407"/>
        <pc:sldMkLst>
          <pc:docMk/>
          <pc:sldMk cId="1133553800" sldId="516"/>
        </pc:sldMkLst>
        <pc:spChg chg="mod">
          <ac:chgData name="Marieta Stefanova" userId="94d9baccaf50701d" providerId="LiveId" clId="{744FA2C9-5A8F-4FB7-83D9-2BB1B12218AB}" dt="2025-05-06T20:16:20.939" v="407"/>
          <ac:spMkLst>
            <pc:docMk/>
            <pc:sldMk cId="1133553800" sldId="516"/>
            <ac:spMk id="3" creationId="{4CAB166E-A99D-12EC-43C1-75868FB0762F}"/>
          </ac:spMkLst>
        </pc:spChg>
      </pc:sldChg>
      <pc:sldChg chg="modSp mod">
        <pc:chgData name="Marieta Stefanova" userId="94d9baccaf50701d" providerId="LiveId" clId="{744FA2C9-5A8F-4FB7-83D9-2BB1B12218AB}" dt="2025-05-06T20:34:30.226" v="586"/>
        <pc:sldMkLst>
          <pc:docMk/>
          <pc:sldMk cId="2171149296" sldId="517"/>
        </pc:sldMkLst>
        <pc:spChg chg="mod">
          <ac:chgData name="Marieta Stefanova" userId="94d9baccaf50701d" providerId="LiveId" clId="{744FA2C9-5A8F-4FB7-83D9-2BB1B12218AB}" dt="2025-05-06T20:16:33.242" v="408"/>
          <ac:spMkLst>
            <pc:docMk/>
            <pc:sldMk cId="2171149296" sldId="517"/>
            <ac:spMk id="3" creationId="{C9442DC1-083E-0803-A54D-3392C2F811D6}"/>
          </ac:spMkLst>
        </pc:spChg>
        <pc:spChg chg="mod">
          <ac:chgData name="Marieta Stefanova" userId="94d9baccaf50701d" providerId="LiveId" clId="{744FA2C9-5A8F-4FB7-83D9-2BB1B12218AB}" dt="2025-05-06T20:34:30.226" v="586"/>
          <ac:spMkLst>
            <pc:docMk/>
            <pc:sldMk cId="2171149296" sldId="517"/>
            <ac:spMk id="21" creationId="{FA553403-0736-163D-BA2B-B3B73E5E6BF1}"/>
          </ac:spMkLst>
        </pc:spChg>
      </pc:sldChg>
      <pc:sldChg chg="modSp mod">
        <pc:chgData name="Marieta Stefanova" userId="94d9baccaf50701d" providerId="LiveId" clId="{744FA2C9-5A8F-4FB7-83D9-2BB1B12218AB}" dt="2025-05-06T20:15:33.352" v="401"/>
        <pc:sldMkLst>
          <pc:docMk/>
          <pc:sldMk cId="2529486229" sldId="520"/>
        </pc:sldMkLst>
        <pc:spChg chg="mod">
          <ac:chgData name="Marieta Stefanova" userId="94d9baccaf50701d" providerId="LiveId" clId="{744FA2C9-5A8F-4FB7-83D9-2BB1B12218AB}" dt="2025-05-06T20:15:33.352" v="401"/>
          <ac:spMkLst>
            <pc:docMk/>
            <pc:sldMk cId="2529486229" sldId="520"/>
            <ac:spMk id="3" creationId="{1CC33229-586B-962E-E86F-D1F20EA0AD19}"/>
          </ac:spMkLst>
        </pc:spChg>
      </pc:sldChg>
      <pc:sldChg chg="modSp mod">
        <pc:chgData name="Marieta Stefanova" userId="94d9baccaf50701d" providerId="LiveId" clId="{744FA2C9-5A8F-4FB7-83D9-2BB1B12218AB}" dt="2025-05-06T20:41:13.636" v="617"/>
        <pc:sldMkLst>
          <pc:docMk/>
          <pc:sldMk cId="3456297282" sldId="521"/>
        </pc:sldMkLst>
        <pc:spChg chg="mod">
          <ac:chgData name="Marieta Stefanova" userId="94d9baccaf50701d" providerId="LiveId" clId="{744FA2C9-5A8F-4FB7-83D9-2BB1B12218AB}" dt="2025-05-06T20:16:12.128" v="406"/>
          <ac:spMkLst>
            <pc:docMk/>
            <pc:sldMk cId="3456297282" sldId="521"/>
            <ac:spMk id="3" creationId="{39D95D5F-9310-7BE5-F360-C4BE2745C812}"/>
          </ac:spMkLst>
        </pc:spChg>
        <pc:spChg chg="mod">
          <ac:chgData name="Marieta Stefanova" userId="94d9baccaf50701d" providerId="LiveId" clId="{744FA2C9-5A8F-4FB7-83D9-2BB1B12218AB}" dt="2025-05-06T20:41:13.636" v="617"/>
          <ac:spMkLst>
            <pc:docMk/>
            <pc:sldMk cId="3456297282" sldId="521"/>
            <ac:spMk id="21" creationId="{891E67DF-8303-FBA4-6693-91CDD3F260D6}"/>
          </ac:spMkLst>
        </pc:spChg>
      </pc:sldChg>
      <pc:sldChg chg="modSp mod">
        <pc:chgData name="Marieta Stefanova" userId="94d9baccaf50701d" providerId="LiveId" clId="{744FA2C9-5A8F-4FB7-83D9-2BB1B12218AB}" dt="2025-05-06T20:36:46.101" v="597"/>
        <pc:sldMkLst>
          <pc:docMk/>
          <pc:sldMk cId="3632312905" sldId="522"/>
        </pc:sldMkLst>
        <pc:spChg chg="mod">
          <ac:chgData name="Marieta Stefanova" userId="94d9baccaf50701d" providerId="LiveId" clId="{744FA2C9-5A8F-4FB7-83D9-2BB1B12218AB}" dt="2025-05-06T20:16:41.199" v="409"/>
          <ac:spMkLst>
            <pc:docMk/>
            <pc:sldMk cId="3632312905" sldId="522"/>
            <ac:spMk id="3" creationId="{0D56A8E4-616A-1278-B894-7E5189355AF4}"/>
          </ac:spMkLst>
        </pc:spChg>
        <pc:spChg chg="mod">
          <ac:chgData name="Marieta Stefanova" userId="94d9baccaf50701d" providerId="LiveId" clId="{744FA2C9-5A8F-4FB7-83D9-2BB1B12218AB}" dt="2025-05-06T20:36:46.101" v="597"/>
          <ac:spMkLst>
            <pc:docMk/>
            <pc:sldMk cId="3632312905" sldId="522"/>
            <ac:spMk id="21" creationId="{01FDC82C-E3FF-1B46-C1E1-A33014746096}"/>
          </ac:spMkLst>
        </pc:spChg>
      </pc:sldChg>
      <pc:sldChg chg="modSp mod">
        <pc:chgData name="Marieta Stefanova" userId="94d9baccaf50701d" providerId="LiveId" clId="{744FA2C9-5A8F-4FB7-83D9-2BB1B12218AB}" dt="2025-05-06T20:16:47.588" v="410"/>
        <pc:sldMkLst>
          <pc:docMk/>
          <pc:sldMk cId="2970798768" sldId="524"/>
        </pc:sldMkLst>
        <pc:spChg chg="mod">
          <ac:chgData name="Marieta Stefanova" userId="94d9baccaf50701d" providerId="LiveId" clId="{744FA2C9-5A8F-4FB7-83D9-2BB1B12218AB}" dt="2025-05-06T20:16:47.588" v="410"/>
          <ac:spMkLst>
            <pc:docMk/>
            <pc:sldMk cId="2970798768" sldId="524"/>
            <ac:spMk id="3" creationId="{9EFAF64E-738A-66C2-C500-B137D8663C7E}"/>
          </ac:spMkLst>
        </pc:spChg>
        <pc:spChg chg="mod">
          <ac:chgData name="Marieta Stefanova" userId="94d9baccaf50701d" providerId="LiveId" clId="{744FA2C9-5A8F-4FB7-83D9-2BB1B12218AB}" dt="2025-05-06T19:52:52.140" v="178" actId="20577"/>
          <ac:spMkLst>
            <pc:docMk/>
            <pc:sldMk cId="2970798768" sldId="524"/>
            <ac:spMk id="21" creationId="{654E0F3F-3BA7-2CC8-F075-F2203E8FC58E}"/>
          </ac:spMkLst>
        </pc:spChg>
      </pc:sldChg>
      <pc:sldChg chg="modSp mod">
        <pc:chgData name="Marieta Stefanova" userId="94d9baccaf50701d" providerId="LiveId" clId="{744FA2C9-5A8F-4FB7-83D9-2BB1B12218AB}" dt="2025-05-06T20:41:21.470" v="618"/>
        <pc:sldMkLst>
          <pc:docMk/>
          <pc:sldMk cId="3890144922" sldId="527"/>
        </pc:sldMkLst>
        <pc:spChg chg="mod">
          <ac:chgData name="Marieta Stefanova" userId="94d9baccaf50701d" providerId="LiveId" clId="{744FA2C9-5A8F-4FB7-83D9-2BB1B12218AB}" dt="2025-05-06T20:17:01.017" v="412"/>
          <ac:spMkLst>
            <pc:docMk/>
            <pc:sldMk cId="3890144922" sldId="527"/>
            <ac:spMk id="3" creationId="{75A18169-B9C2-3E7F-301B-8D4F6E5BE62B}"/>
          </ac:spMkLst>
        </pc:spChg>
        <pc:spChg chg="mod">
          <ac:chgData name="Marieta Stefanova" userId="94d9baccaf50701d" providerId="LiveId" clId="{744FA2C9-5A8F-4FB7-83D9-2BB1B12218AB}" dt="2025-05-06T20:41:21.470" v="618"/>
          <ac:spMkLst>
            <pc:docMk/>
            <pc:sldMk cId="3890144922" sldId="527"/>
            <ac:spMk id="21" creationId="{09C3EB9A-9A5D-6C2B-2B7C-4AF8D5174D79}"/>
          </ac:spMkLst>
        </pc:spChg>
      </pc:sldChg>
      <pc:sldChg chg="modSp mod">
        <pc:chgData name="Marieta Stefanova" userId="94d9baccaf50701d" providerId="LiveId" clId="{744FA2C9-5A8F-4FB7-83D9-2BB1B12218AB}" dt="2025-05-06T20:39:44.842" v="609"/>
        <pc:sldMkLst>
          <pc:docMk/>
          <pc:sldMk cId="412425054" sldId="528"/>
        </pc:sldMkLst>
        <pc:spChg chg="mod">
          <ac:chgData name="Marieta Stefanova" userId="94d9baccaf50701d" providerId="LiveId" clId="{744FA2C9-5A8F-4FB7-83D9-2BB1B12218AB}" dt="2025-05-06T20:16:54.561" v="411"/>
          <ac:spMkLst>
            <pc:docMk/>
            <pc:sldMk cId="412425054" sldId="528"/>
            <ac:spMk id="3" creationId="{70DFDBDB-DAD1-9111-FF19-D87676C59B51}"/>
          </ac:spMkLst>
        </pc:spChg>
        <pc:spChg chg="mod">
          <ac:chgData name="Marieta Stefanova" userId="94d9baccaf50701d" providerId="LiveId" clId="{744FA2C9-5A8F-4FB7-83D9-2BB1B12218AB}" dt="2025-05-06T20:39:44.842" v="609"/>
          <ac:spMkLst>
            <pc:docMk/>
            <pc:sldMk cId="412425054" sldId="528"/>
            <ac:spMk id="21" creationId="{8B32582D-95B3-5D2D-243A-B618422CCECD}"/>
          </ac:spMkLst>
        </pc:spChg>
      </pc:sldChg>
      <pc:sldChg chg="modSp mod">
        <pc:chgData name="Marieta Stefanova" userId="94d9baccaf50701d" providerId="LiveId" clId="{744FA2C9-5A8F-4FB7-83D9-2BB1B12218AB}" dt="2025-05-06T20:17:49.379" v="419"/>
        <pc:sldMkLst>
          <pc:docMk/>
          <pc:sldMk cId="1928981871" sldId="529"/>
        </pc:sldMkLst>
        <pc:spChg chg="mod">
          <ac:chgData name="Marieta Stefanova" userId="94d9baccaf50701d" providerId="LiveId" clId="{744FA2C9-5A8F-4FB7-83D9-2BB1B12218AB}" dt="2025-05-06T20:17:49.379" v="419"/>
          <ac:spMkLst>
            <pc:docMk/>
            <pc:sldMk cId="1928981871" sldId="529"/>
            <ac:spMk id="3" creationId="{825A23BA-D8FF-A2FB-7984-AC31AD0A4F65}"/>
          </ac:spMkLst>
        </pc:spChg>
      </pc:sldChg>
      <pc:sldChg chg="modSp mod">
        <pc:chgData name="Marieta Stefanova" userId="94d9baccaf50701d" providerId="LiveId" clId="{744FA2C9-5A8F-4FB7-83D9-2BB1B12218AB}" dt="2025-05-06T20:34:52.326" v="588"/>
        <pc:sldMkLst>
          <pc:docMk/>
          <pc:sldMk cId="2143628324" sldId="530"/>
        </pc:sldMkLst>
        <pc:spChg chg="mod">
          <ac:chgData name="Marieta Stefanova" userId="94d9baccaf50701d" providerId="LiveId" clId="{744FA2C9-5A8F-4FB7-83D9-2BB1B12218AB}" dt="2025-05-06T20:17:57.424" v="420"/>
          <ac:spMkLst>
            <pc:docMk/>
            <pc:sldMk cId="2143628324" sldId="530"/>
            <ac:spMk id="3" creationId="{B73D4749-4031-1267-45C3-66EE2FE65ED0}"/>
          </ac:spMkLst>
        </pc:spChg>
        <pc:spChg chg="mod">
          <ac:chgData name="Marieta Stefanova" userId="94d9baccaf50701d" providerId="LiveId" clId="{744FA2C9-5A8F-4FB7-83D9-2BB1B12218AB}" dt="2025-05-06T20:34:52.326" v="588"/>
          <ac:spMkLst>
            <pc:docMk/>
            <pc:sldMk cId="2143628324" sldId="530"/>
            <ac:spMk id="21" creationId="{1EA45396-9CD5-3E9B-B5BF-1D629ABC0CA0}"/>
          </ac:spMkLst>
        </pc:spChg>
      </pc:sldChg>
      <pc:sldChg chg="modSp mod">
        <pc:chgData name="Marieta Stefanova" userId="94d9baccaf50701d" providerId="LiveId" clId="{744FA2C9-5A8F-4FB7-83D9-2BB1B12218AB}" dt="2025-05-06T20:37:12.315" v="601" actId="20577"/>
        <pc:sldMkLst>
          <pc:docMk/>
          <pc:sldMk cId="1407930484" sldId="531"/>
        </pc:sldMkLst>
        <pc:spChg chg="mod">
          <ac:chgData name="Marieta Stefanova" userId="94d9baccaf50701d" providerId="LiveId" clId="{744FA2C9-5A8F-4FB7-83D9-2BB1B12218AB}" dt="2025-05-06T20:18:04.013" v="421"/>
          <ac:spMkLst>
            <pc:docMk/>
            <pc:sldMk cId="1407930484" sldId="531"/>
            <ac:spMk id="3" creationId="{7CC9A3B3-06B4-A2A7-976B-9EF3654C3F4D}"/>
          </ac:spMkLst>
        </pc:spChg>
        <pc:spChg chg="mod">
          <ac:chgData name="Marieta Stefanova" userId="94d9baccaf50701d" providerId="LiveId" clId="{744FA2C9-5A8F-4FB7-83D9-2BB1B12218AB}" dt="2025-05-06T20:37:12.315" v="601" actId="20577"/>
          <ac:spMkLst>
            <pc:docMk/>
            <pc:sldMk cId="1407930484" sldId="531"/>
            <ac:spMk id="21" creationId="{9D19D054-FB9E-78B5-577B-3BAFBEECFAE2}"/>
          </ac:spMkLst>
        </pc:spChg>
      </pc:sldChg>
      <pc:sldChg chg="modSp mod">
        <pc:chgData name="Marieta Stefanova" userId="94d9baccaf50701d" providerId="LiveId" clId="{744FA2C9-5A8F-4FB7-83D9-2BB1B12218AB}" dt="2025-05-06T20:18:11.376" v="422"/>
        <pc:sldMkLst>
          <pc:docMk/>
          <pc:sldMk cId="1060099863" sldId="534"/>
        </pc:sldMkLst>
        <pc:spChg chg="mod">
          <ac:chgData name="Marieta Stefanova" userId="94d9baccaf50701d" providerId="LiveId" clId="{744FA2C9-5A8F-4FB7-83D9-2BB1B12218AB}" dt="2025-05-06T20:18:11.376" v="422"/>
          <ac:spMkLst>
            <pc:docMk/>
            <pc:sldMk cId="1060099863" sldId="534"/>
            <ac:spMk id="3" creationId="{F132DDC6-2BBB-B130-3C1F-D8FDCFDD417C}"/>
          </ac:spMkLst>
        </pc:spChg>
        <pc:spChg chg="mod">
          <ac:chgData name="Marieta Stefanova" userId="94d9baccaf50701d" providerId="LiveId" clId="{744FA2C9-5A8F-4FB7-83D9-2BB1B12218AB}" dt="2025-05-06T19:53:16.738" v="181" actId="20577"/>
          <ac:spMkLst>
            <pc:docMk/>
            <pc:sldMk cId="1060099863" sldId="534"/>
            <ac:spMk id="21" creationId="{18C5458C-EB2B-6179-2F40-D82A90B19E89}"/>
          </ac:spMkLst>
        </pc:spChg>
      </pc:sldChg>
      <pc:sldChg chg="modSp mod">
        <pc:chgData name="Marieta Stefanova" userId="94d9baccaf50701d" providerId="LiveId" clId="{744FA2C9-5A8F-4FB7-83D9-2BB1B12218AB}" dt="2025-05-06T20:40:04.397" v="611"/>
        <pc:sldMkLst>
          <pc:docMk/>
          <pc:sldMk cId="3045826516" sldId="535"/>
        </pc:sldMkLst>
        <pc:spChg chg="mod">
          <ac:chgData name="Marieta Stefanova" userId="94d9baccaf50701d" providerId="LiveId" clId="{744FA2C9-5A8F-4FB7-83D9-2BB1B12218AB}" dt="2025-05-06T20:18:18.254" v="423"/>
          <ac:spMkLst>
            <pc:docMk/>
            <pc:sldMk cId="3045826516" sldId="535"/>
            <ac:spMk id="3" creationId="{976EEE5A-4667-1856-3724-25DDF4E805D7}"/>
          </ac:spMkLst>
        </pc:spChg>
        <pc:spChg chg="mod">
          <ac:chgData name="Marieta Stefanova" userId="94d9baccaf50701d" providerId="LiveId" clId="{744FA2C9-5A8F-4FB7-83D9-2BB1B12218AB}" dt="2025-05-06T20:40:04.397" v="611"/>
          <ac:spMkLst>
            <pc:docMk/>
            <pc:sldMk cId="3045826516" sldId="535"/>
            <ac:spMk id="21" creationId="{795840FC-2F24-B1DF-C988-50A100FC034E}"/>
          </ac:spMkLst>
        </pc:spChg>
      </pc:sldChg>
      <pc:sldChg chg="modSp mod">
        <pc:chgData name="Marieta Stefanova" userId="94d9baccaf50701d" providerId="LiveId" clId="{744FA2C9-5A8F-4FB7-83D9-2BB1B12218AB}" dt="2025-05-06T20:41:42.187" v="620"/>
        <pc:sldMkLst>
          <pc:docMk/>
          <pc:sldMk cId="2371424331" sldId="536"/>
        </pc:sldMkLst>
        <pc:spChg chg="mod">
          <ac:chgData name="Marieta Stefanova" userId="94d9baccaf50701d" providerId="LiveId" clId="{744FA2C9-5A8F-4FB7-83D9-2BB1B12218AB}" dt="2025-05-06T20:18:25.154" v="424"/>
          <ac:spMkLst>
            <pc:docMk/>
            <pc:sldMk cId="2371424331" sldId="536"/>
            <ac:spMk id="3" creationId="{F18BE76E-38F1-E3AE-1DEA-560C4B505921}"/>
          </ac:spMkLst>
        </pc:spChg>
        <pc:spChg chg="mod">
          <ac:chgData name="Marieta Stefanova" userId="94d9baccaf50701d" providerId="LiveId" clId="{744FA2C9-5A8F-4FB7-83D9-2BB1B12218AB}" dt="2025-05-06T20:41:42.187" v="620"/>
          <ac:spMkLst>
            <pc:docMk/>
            <pc:sldMk cId="2371424331" sldId="536"/>
            <ac:spMk id="21" creationId="{D69998A5-DF34-2D94-5FF3-48C7D07DC986}"/>
          </ac:spMkLst>
        </pc:spChg>
      </pc:sldChg>
      <pc:sldChg chg="modSp mod">
        <pc:chgData name="Marieta Stefanova" userId="94d9baccaf50701d" providerId="LiveId" clId="{744FA2C9-5A8F-4FB7-83D9-2BB1B12218AB}" dt="2025-05-06T20:17:07.044" v="413"/>
        <pc:sldMkLst>
          <pc:docMk/>
          <pc:sldMk cId="964650719" sldId="537"/>
        </pc:sldMkLst>
        <pc:spChg chg="mod">
          <ac:chgData name="Marieta Stefanova" userId="94d9baccaf50701d" providerId="LiveId" clId="{744FA2C9-5A8F-4FB7-83D9-2BB1B12218AB}" dt="2025-05-06T20:17:07.044" v="413"/>
          <ac:spMkLst>
            <pc:docMk/>
            <pc:sldMk cId="964650719" sldId="537"/>
            <ac:spMk id="3" creationId="{CD0CA28B-F3F6-ECB4-AE53-0CF50D4C9E92}"/>
          </ac:spMkLst>
        </pc:spChg>
      </pc:sldChg>
      <pc:sldChg chg="modSp mod">
        <pc:chgData name="Marieta Stefanova" userId="94d9baccaf50701d" providerId="LiveId" clId="{744FA2C9-5A8F-4FB7-83D9-2BB1B12218AB}" dt="2025-05-06T20:34:39.472" v="587"/>
        <pc:sldMkLst>
          <pc:docMk/>
          <pc:sldMk cId="1049412211" sldId="538"/>
        </pc:sldMkLst>
        <pc:spChg chg="mod">
          <ac:chgData name="Marieta Stefanova" userId="94d9baccaf50701d" providerId="LiveId" clId="{744FA2C9-5A8F-4FB7-83D9-2BB1B12218AB}" dt="2025-05-06T20:17:14.310" v="414"/>
          <ac:spMkLst>
            <pc:docMk/>
            <pc:sldMk cId="1049412211" sldId="538"/>
            <ac:spMk id="3" creationId="{77EC7CB0-9B95-2A19-81EC-B204F990FF82}"/>
          </ac:spMkLst>
        </pc:spChg>
        <pc:spChg chg="mod">
          <ac:chgData name="Marieta Stefanova" userId="94d9baccaf50701d" providerId="LiveId" clId="{744FA2C9-5A8F-4FB7-83D9-2BB1B12218AB}" dt="2025-05-06T20:34:39.472" v="587"/>
          <ac:spMkLst>
            <pc:docMk/>
            <pc:sldMk cId="1049412211" sldId="538"/>
            <ac:spMk id="21" creationId="{DDF9378B-ADDB-0513-81DD-3D4B058E7641}"/>
          </ac:spMkLst>
        </pc:spChg>
      </pc:sldChg>
      <pc:sldChg chg="modSp mod">
        <pc:chgData name="Marieta Stefanova" userId="94d9baccaf50701d" providerId="LiveId" clId="{744FA2C9-5A8F-4FB7-83D9-2BB1B12218AB}" dt="2025-05-06T20:36:58.495" v="599" actId="20577"/>
        <pc:sldMkLst>
          <pc:docMk/>
          <pc:sldMk cId="3842276210" sldId="539"/>
        </pc:sldMkLst>
        <pc:spChg chg="mod">
          <ac:chgData name="Marieta Stefanova" userId="94d9baccaf50701d" providerId="LiveId" clId="{744FA2C9-5A8F-4FB7-83D9-2BB1B12218AB}" dt="2025-05-06T20:17:22.539" v="415"/>
          <ac:spMkLst>
            <pc:docMk/>
            <pc:sldMk cId="3842276210" sldId="539"/>
            <ac:spMk id="3" creationId="{9EB96BF0-35F7-2D98-3F4B-562E415EB793}"/>
          </ac:spMkLst>
        </pc:spChg>
        <pc:spChg chg="mod">
          <ac:chgData name="Marieta Stefanova" userId="94d9baccaf50701d" providerId="LiveId" clId="{744FA2C9-5A8F-4FB7-83D9-2BB1B12218AB}" dt="2025-05-06T20:36:58.495" v="599" actId="20577"/>
          <ac:spMkLst>
            <pc:docMk/>
            <pc:sldMk cId="3842276210" sldId="539"/>
            <ac:spMk id="21" creationId="{3A544B84-ECC4-ACB0-392D-8F9745A48E39}"/>
          </ac:spMkLst>
        </pc:spChg>
      </pc:sldChg>
      <pc:sldChg chg="modSp mod">
        <pc:chgData name="Marieta Stefanova" userId="94d9baccaf50701d" providerId="LiveId" clId="{744FA2C9-5A8F-4FB7-83D9-2BB1B12218AB}" dt="2025-05-06T20:17:28.783" v="416"/>
        <pc:sldMkLst>
          <pc:docMk/>
          <pc:sldMk cId="3359109790" sldId="541"/>
        </pc:sldMkLst>
        <pc:spChg chg="mod">
          <ac:chgData name="Marieta Stefanova" userId="94d9baccaf50701d" providerId="LiveId" clId="{744FA2C9-5A8F-4FB7-83D9-2BB1B12218AB}" dt="2025-05-06T20:17:28.783" v="416"/>
          <ac:spMkLst>
            <pc:docMk/>
            <pc:sldMk cId="3359109790" sldId="541"/>
            <ac:spMk id="3" creationId="{C4DEC437-CC25-549B-7B34-52A573DE626D}"/>
          </ac:spMkLst>
        </pc:spChg>
        <pc:spChg chg="mod">
          <ac:chgData name="Marieta Stefanova" userId="94d9baccaf50701d" providerId="LiveId" clId="{744FA2C9-5A8F-4FB7-83D9-2BB1B12218AB}" dt="2025-05-06T19:53:04.562" v="179"/>
          <ac:spMkLst>
            <pc:docMk/>
            <pc:sldMk cId="3359109790" sldId="541"/>
            <ac:spMk id="21" creationId="{3C7B7E26-9006-D7D5-760F-E4BC54F9D4D2}"/>
          </ac:spMkLst>
        </pc:spChg>
      </pc:sldChg>
      <pc:sldChg chg="modSp mod">
        <pc:chgData name="Marieta Stefanova" userId="94d9baccaf50701d" providerId="LiveId" clId="{744FA2C9-5A8F-4FB7-83D9-2BB1B12218AB}" dt="2025-05-06T20:39:54.552" v="610"/>
        <pc:sldMkLst>
          <pc:docMk/>
          <pc:sldMk cId="3036676858" sldId="543"/>
        </pc:sldMkLst>
        <pc:spChg chg="mod">
          <ac:chgData name="Marieta Stefanova" userId="94d9baccaf50701d" providerId="LiveId" clId="{744FA2C9-5A8F-4FB7-83D9-2BB1B12218AB}" dt="2025-05-06T20:17:34.944" v="417"/>
          <ac:spMkLst>
            <pc:docMk/>
            <pc:sldMk cId="3036676858" sldId="543"/>
            <ac:spMk id="3" creationId="{4E44AA78-A02D-F78A-7C31-2D08ACC6DE38}"/>
          </ac:spMkLst>
        </pc:spChg>
        <pc:spChg chg="mod">
          <ac:chgData name="Marieta Stefanova" userId="94d9baccaf50701d" providerId="LiveId" clId="{744FA2C9-5A8F-4FB7-83D9-2BB1B12218AB}" dt="2025-05-06T20:39:54.552" v="610"/>
          <ac:spMkLst>
            <pc:docMk/>
            <pc:sldMk cId="3036676858" sldId="543"/>
            <ac:spMk id="21" creationId="{FDE304EE-5B8F-CDAC-8E77-C49CAAB10139}"/>
          </ac:spMkLst>
        </pc:spChg>
      </pc:sldChg>
      <pc:sldChg chg="modSp mod">
        <pc:chgData name="Marieta Stefanova" userId="94d9baccaf50701d" providerId="LiveId" clId="{744FA2C9-5A8F-4FB7-83D9-2BB1B12218AB}" dt="2025-05-06T20:41:31.978" v="619"/>
        <pc:sldMkLst>
          <pc:docMk/>
          <pc:sldMk cId="1302000690" sldId="544"/>
        </pc:sldMkLst>
        <pc:spChg chg="mod">
          <ac:chgData name="Marieta Stefanova" userId="94d9baccaf50701d" providerId="LiveId" clId="{744FA2C9-5A8F-4FB7-83D9-2BB1B12218AB}" dt="2025-05-06T20:17:41.716" v="418"/>
          <ac:spMkLst>
            <pc:docMk/>
            <pc:sldMk cId="1302000690" sldId="544"/>
            <ac:spMk id="3" creationId="{9AC1668F-B355-EBB1-4421-E79E4DDA2CE6}"/>
          </ac:spMkLst>
        </pc:spChg>
        <pc:spChg chg="mod">
          <ac:chgData name="Marieta Stefanova" userId="94d9baccaf50701d" providerId="LiveId" clId="{744FA2C9-5A8F-4FB7-83D9-2BB1B12218AB}" dt="2025-05-06T20:41:31.978" v="619"/>
          <ac:spMkLst>
            <pc:docMk/>
            <pc:sldMk cId="1302000690" sldId="544"/>
            <ac:spMk id="21" creationId="{E67B3F89-3ACF-B04F-61DD-4A9456CB723F}"/>
          </ac:spMkLst>
        </pc:spChg>
      </pc:sldChg>
      <pc:sldChg chg="modSp mod">
        <pc:chgData name="Marieta Stefanova" userId="94d9baccaf50701d" providerId="LiveId" clId="{744FA2C9-5A8F-4FB7-83D9-2BB1B12218AB}" dt="2025-05-06T20:18:31.046" v="425"/>
        <pc:sldMkLst>
          <pc:docMk/>
          <pc:sldMk cId="2673060493" sldId="545"/>
        </pc:sldMkLst>
        <pc:spChg chg="mod">
          <ac:chgData name="Marieta Stefanova" userId="94d9baccaf50701d" providerId="LiveId" clId="{744FA2C9-5A8F-4FB7-83D9-2BB1B12218AB}" dt="2025-05-06T20:18:31.046" v="425"/>
          <ac:spMkLst>
            <pc:docMk/>
            <pc:sldMk cId="2673060493" sldId="545"/>
            <ac:spMk id="3" creationId="{B55819B4-28A5-1128-27C2-9C9621C81A19}"/>
          </ac:spMkLst>
        </pc:spChg>
      </pc:sldChg>
      <pc:sldChg chg="modSp mod">
        <pc:chgData name="Marieta Stefanova" userId="94d9baccaf50701d" providerId="LiveId" clId="{744FA2C9-5A8F-4FB7-83D9-2BB1B12218AB}" dt="2025-05-06T20:35:03.409" v="590" actId="20577"/>
        <pc:sldMkLst>
          <pc:docMk/>
          <pc:sldMk cId="3206749773" sldId="546"/>
        </pc:sldMkLst>
        <pc:spChg chg="mod">
          <ac:chgData name="Marieta Stefanova" userId="94d9baccaf50701d" providerId="LiveId" clId="{744FA2C9-5A8F-4FB7-83D9-2BB1B12218AB}" dt="2025-05-06T20:18:36.899" v="426"/>
          <ac:spMkLst>
            <pc:docMk/>
            <pc:sldMk cId="3206749773" sldId="546"/>
            <ac:spMk id="3" creationId="{99A0079A-AD3D-14F0-DE30-4880A5FC8289}"/>
          </ac:spMkLst>
        </pc:spChg>
        <pc:spChg chg="mod">
          <ac:chgData name="Marieta Stefanova" userId="94d9baccaf50701d" providerId="LiveId" clId="{744FA2C9-5A8F-4FB7-83D9-2BB1B12218AB}" dt="2025-05-06T20:35:03.409" v="590" actId="20577"/>
          <ac:spMkLst>
            <pc:docMk/>
            <pc:sldMk cId="3206749773" sldId="546"/>
            <ac:spMk id="21" creationId="{F282FC4C-AEB8-C1B1-98D0-F14FA54C974B}"/>
          </ac:spMkLst>
        </pc:spChg>
      </pc:sldChg>
      <pc:sldChg chg="modSp mod">
        <pc:chgData name="Marieta Stefanova" userId="94d9baccaf50701d" providerId="LiveId" clId="{744FA2C9-5A8F-4FB7-83D9-2BB1B12218AB}" dt="2025-05-06T20:37:24.378" v="602"/>
        <pc:sldMkLst>
          <pc:docMk/>
          <pc:sldMk cId="1152744336" sldId="547"/>
        </pc:sldMkLst>
        <pc:spChg chg="mod">
          <ac:chgData name="Marieta Stefanova" userId="94d9baccaf50701d" providerId="LiveId" clId="{744FA2C9-5A8F-4FB7-83D9-2BB1B12218AB}" dt="2025-05-06T20:18:43.059" v="427"/>
          <ac:spMkLst>
            <pc:docMk/>
            <pc:sldMk cId="1152744336" sldId="547"/>
            <ac:spMk id="3" creationId="{4BCA5382-D281-B113-FF5A-962EA734DF8A}"/>
          </ac:spMkLst>
        </pc:spChg>
        <pc:spChg chg="mod">
          <ac:chgData name="Marieta Stefanova" userId="94d9baccaf50701d" providerId="LiveId" clId="{744FA2C9-5A8F-4FB7-83D9-2BB1B12218AB}" dt="2025-05-06T20:37:24.378" v="602"/>
          <ac:spMkLst>
            <pc:docMk/>
            <pc:sldMk cId="1152744336" sldId="547"/>
            <ac:spMk id="21" creationId="{77E62361-9886-B4E3-0465-029E4685B577}"/>
          </ac:spMkLst>
        </pc:spChg>
      </pc:sldChg>
      <pc:sldChg chg="modSp mod">
        <pc:chgData name="Marieta Stefanova" userId="94d9baccaf50701d" providerId="LiveId" clId="{744FA2C9-5A8F-4FB7-83D9-2BB1B12218AB}" dt="2025-05-06T20:18:50.057" v="428"/>
        <pc:sldMkLst>
          <pc:docMk/>
          <pc:sldMk cId="1768516522" sldId="550"/>
        </pc:sldMkLst>
        <pc:spChg chg="mod">
          <ac:chgData name="Marieta Stefanova" userId="94d9baccaf50701d" providerId="LiveId" clId="{744FA2C9-5A8F-4FB7-83D9-2BB1B12218AB}" dt="2025-05-06T20:18:50.057" v="428"/>
          <ac:spMkLst>
            <pc:docMk/>
            <pc:sldMk cId="1768516522" sldId="550"/>
            <ac:spMk id="3" creationId="{4492CB39-26F5-4530-8484-668BB9FE98E4}"/>
          </ac:spMkLst>
        </pc:spChg>
        <pc:spChg chg="mod">
          <ac:chgData name="Marieta Stefanova" userId="94d9baccaf50701d" providerId="LiveId" clId="{744FA2C9-5A8F-4FB7-83D9-2BB1B12218AB}" dt="2025-05-06T19:53:25.690" v="182"/>
          <ac:spMkLst>
            <pc:docMk/>
            <pc:sldMk cId="1768516522" sldId="550"/>
            <ac:spMk id="21" creationId="{6234D1A8-A9D9-610A-7C00-CB5C3A3FD480}"/>
          </ac:spMkLst>
        </pc:spChg>
      </pc:sldChg>
      <pc:sldChg chg="modSp mod">
        <pc:chgData name="Marieta Stefanova" userId="94d9baccaf50701d" providerId="LiveId" clId="{744FA2C9-5A8F-4FB7-83D9-2BB1B12218AB}" dt="2025-05-06T20:40:14.473" v="612"/>
        <pc:sldMkLst>
          <pc:docMk/>
          <pc:sldMk cId="3842456187" sldId="551"/>
        </pc:sldMkLst>
        <pc:spChg chg="mod">
          <ac:chgData name="Marieta Stefanova" userId="94d9baccaf50701d" providerId="LiveId" clId="{744FA2C9-5A8F-4FB7-83D9-2BB1B12218AB}" dt="2025-05-06T20:18:58.751" v="429"/>
          <ac:spMkLst>
            <pc:docMk/>
            <pc:sldMk cId="3842456187" sldId="551"/>
            <ac:spMk id="3" creationId="{9B49626B-1C40-92B6-85F7-B67F0F64F004}"/>
          </ac:spMkLst>
        </pc:spChg>
        <pc:spChg chg="mod">
          <ac:chgData name="Marieta Stefanova" userId="94d9baccaf50701d" providerId="LiveId" clId="{744FA2C9-5A8F-4FB7-83D9-2BB1B12218AB}" dt="2025-05-06T20:40:14.473" v="612"/>
          <ac:spMkLst>
            <pc:docMk/>
            <pc:sldMk cId="3842456187" sldId="551"/>
            <ac:spMk id="21" creationId="{2307C2B1-B276-50FB-D113-2F2962B13B51}"/>
          </ac:spMkLst>
        </pc:spChg>
      </pc:sldChg>
      <pc:sldChg chg="modSp mod">
        <pc:chgData name="Marieta Stefanova" userId="94d9baccaf50701d" providerId="LiveId" clId="{744FA2C9-5A8F-4FB7-83D9-2BB1B12218AB}" dt="2025-05-06T20:41:51.467" v="621"/>
        <pc:sldMkLst>
          <pc:docMk/>
          <pc:sldMk cId="4294102964" sldId="552"/>
        </pc:sldMkLst>
        <pc:spChg chg="mod">
          <ac:chgData name="Marieta Stefanova" userId="94d9baccaf50701d" providerId="LiveId" clId="{744FA2C9-5A8F-4FB7-83D9-2BB1B12218AB}" dt="2025-05-06T20:19:05.766" v="430"/>
          <ac:spMkLst>
            <pc:docMk/>
            <pc:sldMk cId="4294102964" sldId="552"/>
            <ac:spMk id="3" creationId="{1BD4B642-FC1B-BAB8-C647-4E7B69CF1690}"/>
          </ac:spMkLst>
        </pc:spChg>
        <pc:spChg chg="mod">
          <ac:chgData name="Marieta Stefanova" userId="94d9baccaf50701d" providerId="LiveId" clId="{744FA2C9-5A8F-4FB7-83D9-2BB1B12218AB}" dt="2025-05-06T20:41:51.467" v="621"/>
          <ac:spMkLst>
            <pc:docMk/>
            <pc:sldMk cId="4294102964" sldId="552"/>
            <ac:spMk id="21" creationId="{F0BB4A7E-DA19-4D58-A8DC-7429AB8059D0}"/>
          </ac:spMkLst>
        </pc:spChg>
      </pc:sldChg>
      <pc:sldChg chg="modSp mod">
        <pc:chgData name="Marieta Stefanova" userId="94d9baccaf50701d" providerId="LiveId" clId="{744FA2C9-5A8F-4FB7-83D9-2BB1B12218AB}" dt="2025-05-06T20:19:13.347" v="431"/>
        <pc:sldMkLst>
          <pc:docMk/>
          <pc:sldMk cId="3199715193" sldId="553"/>
        </pc:sldMkLst>
        <pc:spChg chg="mod">
          <ac:chgData name="Marieta Stefanova" userId="94d9baccaf50701d" providerId="LiveId" clId="{744FA2C9-5A8F-4FB7-83D9-2BB1B12218AB}" dt="2025-05-06T20:19:13.347" v="431"/>
          <ac:spMkLst>
            <pc:docMk/>
            <pc:sldMk cId="3199715193" sldId="553"/>
            <ac:spMk id="3" creationId="{D7E55B67-F22E-119D-3F65-64271629BAE9}"/>
          </ac:spMkLst>
        </pc:spChg>
      </pc:sldChg>
      <pc:sldChg chg="modSp mod">
        <pc:chgData name="Marieta Stefanova" userId="94d9baccaf50701d" providerId="LiveId" clId="{744FA2C9-5A8F-4FB7-83D9-2BB1B12218AB}" dt="2025-05-06T20:35:17.067" v="592" actId="1076"/>
        <pc:sldMkLst>
          <pc:docMk/>
          <pc:sldMk cId="2346634460" sldId="554"/>
        </pc:sldMkLst>
        <pc:spChg chg="mod">
          <ac:chgData name="Marieta Stefanova" userId="94d9baccaf50701d" providerId="LiveId" clId="{744FA2C9-5A8F-4FB7-83D9-2BB1B12218AB}" dt="2025-05-06T20:19:19.878" v="432"/>
          <ac:spMkLst>
            <pc:docMk/>
            <pc:sldMk cId="2346634460" sldId="554"/>
            <ac:spMk id="3" creationId="{B47A9DEA-3605-74EC-ED28-C4E6B609599C}"/>
          </ac:spMkLst>
        </pc:spChg>
        <pc:spChg chg="mod">
          <ac:chgData name="Marieta Stefanova" userId="94d9baccaf50701d" providerId="LiveId" clId="{744FA2C9-5A8F-4FB7-83D9-2BB1B12218AB}" dt="2025-05-06T20:35:17.067" v="592" actId="1076"/>
          <ac:spMkLst>
            <pc:docMk/>
            <pc:sldMk cId="2346634460" sldId="554"/>
            <ac:spMk id="21" creationId="{A8DDFF40-321D-B37A-B84B-B67FA654B346}"/>
          </ac:spMkLst>
        </pc:spChg>
      </pc:sldChg>
      <pc:sldChg chg="modSp mod">
        <pc:chgData name="Marieta Stefanova" userId="94d9baccaf50701d" providerId="LiveId" clId="{744FA2C9-5A8F-4FB7-83D9-2BB1B12218AB}" dt="2025-05-06T20:37:34.386" v="604" actId="20577"/>
        <pc:sldMkLst>
          <pc:docMk/>
          <pc:sldMk cId="1923132615" sldId="555"/>
        </pc:sldMkLst>
        <pc:spChg chg="mod">
          <ac:chgData name="Marieta Stefanova" userId="94d9baccaf50701d" providerId="LiveId" clId="{744FA2C9-5A8F-4FB7-83D9-2BB1B12218AB}" dt="2025-05-06T20:19:26.086" v="433"/>
          <ac:spMkLst>
            <pc:docMk/>
            <pc:sldMk cId="1923132615" sldId="555"/>
            <ac:spMk id="3" creationId="{CBDBEFC6-FF15-D159-225E-AABBCF3A6824}"/>
          </ac:spMkLst>
        </pc:spChg>
        <pc:spChg chg="mod">
          <ac:chgData name="Marieta Stefanova" userId="94d9baccaf50701d" providerId="LiveId" clId="{744FA2C9-5A8F-4FB7-83D9-2BB1B12218AB}" dt="2025-05-06T20:37:34.386" v="604" actId="20577"/>
          <ac:spMkLst>
            <pc:docMk/>
            <pc:sldMk cId="1923132615" sldId="555"/>
            <ac:spMk id="21" creationId="{6DBC018F-AEC3-F4C1-9295-FE31169C7A1D}"/>
          </ac:spMkLst>
        </pc:spChg>
      </pc:sldChg>
      <pc:sldChg chg="modSp mod">
        <pc:chgData name="Marieta Stefanova" userId="94d9baccaf50701d" providerId="LiveId" clId="{744FA2C9-5A8F-4FB7-83D9-2BB1B12218AB}" dt="2025-05-06T20:19:32.904" v="434"/>
        <pc:sldMkLst>
          <pc:docMk/>
          <pc:sldMk cId="1797917252" sldId="558"/>
        </pc:sldMkLst>
        <pc:spChg chg="mod">
          <ac:chgData name="Marieta Stefanova" userId="94d9baccaf50701d" providerId="LiveId" clId="{744FA2C9-5A8F-4FB7-83D9-2BB1B12218AB}" dt="2025-05-06T20:19:32.904" v="434"/>
          <ac:spMkLst>
            <pc:docMk/>
            <pc:sldMk cId="1797917252" sldId="558"/>
            <ac:spMk id="3" creationId="{B21B0C3F-01DE-1F4C-26FD-3BF171B66D37}"/>
          </ac:spMkLst>
        </pc:spChg>
        <pc:spChg chg="mod">
          <ac:chgData name="Marieta Stefanova" userId="94d9baccaf50701d" providerId="LiveId" clId="{744FA2C9-5A8F-4FB7-83D9-2BB1B12218AB}" dt="2025-05-06T19:53:37.820" v="184" actId="20577"/>
          <ac:spMkLst>
            <pc:docMk/>
            <pc:sldMk cId="1797917252" sldId="558"/>
            <ac:spMk id="21" creationId="{37BB4EB1-79E3-8F6B-D002-12D5BE56384E}"/>
          </ac:spMkLst>
        </pc:spChg>
      </pc:sldChg>
      <pc:sldChg chg="modSp mod">
        <pc:chgData name="Marieta Stefanova" userId="94d9baccaf50701d" providerId="LiveId" clId="{744FA2C9-5A8F-4FB7-83D9-2BB1B12218AB}" dt="2025-05-06T20:40:26.880" v="613"/>
        <pc:sldMkLst>
          <pc:docMk/>
          <pc:sldMk cId="3683445393" sldId="559"/>
        </pc:sldMkLst>
        <pc:spChg chg="mod">
          <ac:chgData name="Marieta Stefanova" userId="94d9baccaf50701d" providerId="LiveId" clId="{744FA2C9-5A8F-4FB7-83D9-2BB1B12218AB}" dt="2025-05-06T20:19:44.980" v="435"/>
          <ac:spMkLst>
            <pc:docMk/>
            <pc:sldMk cId="3683445393" sldId="559"/>
            <ac:spMk id="3" creationId="{AD8CDDD1-A8EA-728A-0A4D-710637BFB890}"/>
          </ac:spMkLst>
        </pc:spChg>
        <pc:spChg chg="mod">
          <ac:chgData name="Marieta Stefanova" userId="94d9baccaf50701d" providerId="LiveId" clId="{744FA2C9-5A8F-4FB7-83D9-2BB1B12218AB}" dt="2025-05-06T20:40:26.880" v="613"/>
          <ac:spMkLst>
            <pc:docMk/>
            <pc:sldMk cId="3683445393" sldId="559"/>
            <ac:spMk id="21" creationId="{78AFF16A-4B04-A979-0E55-8D0EF00D1B70}"/>
          </ac:spMkLst>
        </pc:spChg>
      </pc:sldChg>
      <pc:sldChg chg="modSp mod">
        <pc:chgData name="Marieta Stefanova" userId="94d9baccaf50701d" providerId="LiveId" clId="{744FA2C9-5A8F-4FB7-83D9-2BB1B12218AB}" dt="2025-05-06T20:42:08.146" v="622"/>
        <pc:sldMkLst>
          <pc:docMk/>
          <pc:sldMk cId="2600002465" sldId="560"/>
        </pc:sldMkLst>
        <pc:spChg chg="mod">
          <ac:chgData name="Marieta Stefanova" userId="94d9baccaf50701d" providerId="LiveId" clId="{744FA2C9-5A8F-4FB7-83D9-2BB1B12218AB}" dt="2025-05-06T20:19:53.427" v="436"/>
          <ac:spMkLst>
            <pc:docMk/>
            <pc:sldMk cId="2600002465" sldId="560"/>
            <ac:spMk id="3" creationId="{FDD3FC76-E2C9-2955-EF86-49F1D9691364}"/>
          </ac:spMkLst>
        </pc:spChg>
        <pc:spChg chg="mod">
          <ac:chgData name="Marieta Stefanova" userId="94d9baccaf50701d" providerId="LiveId" clId="{744FA2C9-5A8F-4FB7-83D9-2BB1B12218AB}" dt="2025-05-06T20:42:08.146" v="622"/>
          <ac:spMkLst>
            <pc:docMk/>
            <pc:sldMk cId="2600002465" sldId="560"/>
            <ac:spMk id="21" creationId="{F250E08A-4DFD-E784-0790-D31DA173513A}"/>
          </ac:spMkLst>
        </pc:spChg>
      </pc:sldChg>
      <pc:sldChg chg="add del">
        <pc:chgData name="Marieta Stefanova" userId="94d9baccaf50701d" providerId="LiveId" clId="{744FA2C9-5A8F-4FB7-83D9-2BB1B12218AB}" dt="2025-05-06T20:26:36.223" v="521"/>
        <pc:sldMkLst>
          <pc:docMk/>
          <pc:sldMk cId="172372702" sldId="5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A5D29-62BA-4825-B781-E3C87B93B46F}" type="datetimeFigureOut">
              <a:rPr lang="ro-RO" smtClean="0"/>
              <a:t>07.05.2025</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66C30-2FAE-4185-83A0-4FB1E4D1FCC6}" type="slidenum">
              <a:rPr lang="ro-RO" smtClean="0"/>
              <a:t>‹#›</a:t>
            </a:fld>
            <a:endParaRPr lang="ro-RO"/>
          </a:p>
        </p:txBody>
      </p:sp>
    </p:spTree>
    <p:extLst>
      <p:ext uri="{BB962C8B-B14F-4D97-AF65-F5344CB8AC3E}">
        <p14:creationId xmlns:p14="http://schemas.microsoft.com/office/powerpoint/2010/main" val="179065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a:t>Устойчиво развитие и </a:t>
            </a:r>
            <a:r>
              <a:rPr lang="ru-RU" dirty="0" err="1"/>
              <a:t>предприемачество</a:t>
            </a:r>
            <a:r>
              <a:rPr lang="ru-RU" dirty="0"/>
              <a:t> в </a:t>
            </a:r>
            <a:r>
              <a:rPr lang="ru-RU" dirty="0" err="1"/>
              <a:t>морските</a:t>
            </a:r>
            <a:r>
              <a:rPr lang="ru-RU" dirty="0"/>
              <a:t> услуги</a:t>
            </a:r>
            <a:endParaRPr lang="bg-BG" dirty="0"/>
          </a:p>
        </p:txBody>
      </p:sp>
      <p:sp>
        <p:nvSpPr>
          <p:cNvPr id="4" name="Контейнер за номер на слайда 3"/>
          <p:cNvSpPr>
            <a:spLocks noGrp="1"/>
          </p:cNvSpPr>
          <p:nvPr>
            <p:ph type="sldNum" sz="quarter" idx="5"/>
          </p:nvPr>
        </p:nvSpPr>
        <p:spPr/>
        <p:txBody>
          <a:bodyPr/>
          <a:lstStyle/>
          <a:p>
            <a:fld id="{6AF66C30-2FAE-4185-83A0-4FB1E4D1FCC6}" type="slidenum">
              <a:rPr lang="ro-RO" smtClean="0"/>
              <a:t>1</a:t>
            </a:fld>
            <a:endParaRPr lang="ro-RO"/>
          </a:p>
        </p:txBody>
      </p:sp>
    </p:spTree>
    <p:extLst>
      <p:ext uri="{BB962C8B-B14F-4D97-AF65-F5344CB8AC3E}">
        <p14:creationId xmlns:p14="http://schemas.microsoft.com/office/powerpoint/2010/main" val="2776402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E4017-3A57-B291-0C1B-1F4D0F7ACB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C09F27-3266-AF57-603F-5FAD00AA8B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4974F3-AF63-4D59-E155-7E160A075CC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5174268-EAFB-856E-BF5A-7F9065FF7990}"/>
              </a:ext>
            </a:extLst>
          </p:cNvPr>
          <p:cNvSpPr>
            <a:spLocks noGrp="1"/>
          </p:cNvSpPr>
          <p:nvPr>
            <p:ph type="sldNum" sz="quarter" idx="5"/>
          </p:nvPr>
        </p:nvSpPr>
        <p:spPr/>
        <p:txBody>
          <a:bodyPr/>
          <a:lstStyle/>
          <a:p>
            <a:fld id="{6AF66C30-2FAE-4185-83A0-4FB1E4D1FCC6}" type="slidenum">
              <a:rPr lang="ro-RO" smtClean="0"/>
              <a:t>12</a:t>
            </a:fld>
            <a:endParaRPr lang="ro-RO"/>
          </a:p>
        </p:txBody>
      </p:sp>
    </p:spTree>
    <p:extLst>
      <p:ext uri="{BB962C8B-B14F-4D97-AF65-F5344CB8AC3E}">
        <p14:creationId xmlns:p14="http://schemas.microsoft.com/office/powerpoint/2010/main" val="3839095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6FE30-AEEB-5912-3806-4735ACD19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B28AFE-18C3-E844-9063-3A72D73377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4ACAF9-6D86-A3F2-0042-91E2460446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90BF320-80C8-67E1-56A6-8C2FDE8E36DC}"/>
              </a:ext>
            </a:extLst>
          </p:cNvPr>
          <p:cNvSpPr>
            <a:spLocks noGrp="1"/>
          </p:cNvSpPr>
          <p:nvPr>
            <p:ph type="sldNum" sz="quarter" idx="5"/>
          </p:nvPr>
        </p:nvSpPr>
        <p:spPr/>
        <p:txBody>
          <a:bodyPr/>
          <a:lstStyle/>
          <a:p>
            <a:fld id="{6AF66C30-2FAE-4185-83A0-4FB1E4D1FCC6}" type="slidenum">
              <a:rPr lang="ro-RO" smtClean="0"/>
              <a:t>13</a:t>
            </a:fld>
            <a:endParaRPr lang="ro-RO"/>
          </a:p>
        </p:txBody>
      </p:sp>
    </p:spTree>
    <p:extLst>
      <p:ext uri="{BB962C8B-B14F-4D97-AF65-F5344CB8AC3E}">
        <p14:creationId xmlns:p14="http://schemas.microsoft.com/office/powerpoint/2010/main" val="1994172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ADF4A-D1AF-B274-643F-9432A72D3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101E63-56E8-FA41-5891-4546C277D9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DD331C-424B-FF04-1138-D2452A3AC0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804970F-931F-AEDE-FC1A-729F469AF120}"/>
              </a:ext>
            </a:extLst>
          </p:cNvPr>
          <p:cNvSpPr>
            <a:spLocks noGrp="1"/>
          </p:cNvSpPr>
          <p:nvPr>
            <p:ph type="sldNum" sz="quarter" idx="5"/>
          </p:nvPr>
        </p:nvSpPr>
        <p:spPr/>
        <p:txBody>
          <a:bodyPr/>
          <a:lstStyle/>
          <a:p>
            <a:fld id="{6AF66C30-2FAE-4185-83A0-4FB1E4D1FCC6}" type="slidenum">
              <a:rPr lang="ro-RO" smtClean="0"/>
              <a:t>14</a:t>
            </a:fld>
            <a:endParaRPr lang="ro-RO"/>
          </a:p>
        </p:txBody>
      </p:sp>
    </p:spTree>
    <p:extLst>
      <p:ext uri="{BB962C8B-B14F-4D97-AF65-F5344CB8AC3E}">
        <p14:creationId xmlns:p14="http://schemas.microsoft.com/office/powerpoint/2010/main" val="1272897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9C736-960B-BCD6-1EF6-F94C008F4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80CD42-8622-582E-63C9-1EF8221D96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D2A0A5-FAB2-39F7-13A0-14329167D8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60DD173-B033-9757-5445-ABC3B7F370C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088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BF6EC-D6E7-1B58-8B45-C333C620AA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EE975D-28F6-72F8-FA58-E1C25B31A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741C08-0570-C377-9A08-87F088EEE6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686B2D0-78A5-F28F-7505-9616CB163C58}"/>
              </a:ext>
            </a:extLst>
          </p:cNvPr>
          <p:cNvSpPr>
            <a:spLocks noGrp="1"/>
          </p:cNvSpPr>
          <p:nvPr>
            <p:ph type="sldNum" sz="quarter" idx="5"/>
          </p:nvPr>
        </p:nvSpPr>
        <p:spPr/>
        <p:txBody>
          <a:bodyPr/>
          <a:lstStyle/>
          <a:p>
            <a:fld id="{6AF66C30-2FAE-4185-83A0-4FB1E4D1FCC6}" type="slidenum">
              <a:rPr lang="ro-RO" smtClean="0"/>
              <a:t>16</a:t>
            </a:fld>
            <a:endParaRPr lang="ro-RO"/>
          </a:p>
        </p:txBody>
      </p:sp>
    </p:spTree>
    <p:extLst>
      <p:ext uri="{BB962C8B-B14F-4D97-AF65-F5344CB8AC3E}">
        <p14:creationId xmlns:p14="http://schemas.microsoft.com/office/powerpoint/2010/main" val="705659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F7568-4F2B-E525-5950-EA63EFFC4C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079D3-C686-FFF3-F9EC-F90EA098B2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08B666-86DB-9CE6-20EB-96D9C89271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BB947C1-FECD-3C69-3D27-2D6BA1AE0EF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04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1A173-B2A5-BBC2-C568-AEBDDA645F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84B9BE-F502-1498-0AD8-3FCEDE9FBF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366674-1F59-8EBB-E5F7-B5BA7EA5CD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822E15C-A16C-404E-D425-00886F8A121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278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658C0-A92F-75A1-F30B-8C3CD404B9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59D9E-E6E9-177D-4522-8B4C8AC5DB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241859-7387-8ECE-4A48-DA3C9A4964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4EEA6A4-CFE0-61C5-F79D-0844CB60287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760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E3595-E2DC-4672-B635-056C75AC12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0E8F06-C7E1-AB0C-D6FA-7FDBAD0A91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61D69F-D8EC-0D2A-A9DE-F19B2AE945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D33373F-4731-7EDA-4D45-264DE44F41E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56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A6768-FEB7-CBEA-8B90-8EF1C1D3CD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B0E3B6-3393-6BFC-8A25-A2B0CEF0B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291028-749F-5470-9FD3-08096E6DC2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5935F86-B41E-E39D-BEF2-C1E7D0E3915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339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4</a:t>
            </a:fld>
            <a:endParaRPr lang="ro-RO"/>
          </a:p>
        </p:txBody>
      </p:sp>
    </p:spTree>
    <p:extLst>
      <p:ext uri="{BB962C8B-B14F-4D97-AF65-F5344CB8AC3E}">
        <p14:creationId xmlns:p14="http://schemas.microsoft.com/office/powerpoint/2010/main" val="1113412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EDE9D-67EB-62F1-43F2-DAE748132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AD3559-3538-53D5-0AAB-3C2A911193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0F8E0F-E2E4-E577-EFA4-D45E8C575E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CF9826E-2103-146B-6269-7FA3191AAA0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574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5078A-28B8-44D3-3EF0-2C10A72D21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8402E7-5AEB-816B-E612-29E4B04777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DFEC33-D2D3-8B32-011C-15A08D191D6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41C46C0-EAEF-3A45-2C1C-097C06AE932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664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49AEF-3636-1B0B-C45A-9026293835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904AF-3C7C-A268-EF5E-1617CD223C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D7DC29-CDE5-B813-00BA-0FBF23E3B9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DF16DC2-8616-FDAE-D9F2-4BF808F84E0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043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32A94-3997-A6DE-CA8A-78BBA0543C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46C9D1-D4BD-486D-DF7D-32C182BAC8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C46E05-9599-7ED7-6BF3-9BBFD93B0E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442CE1E-DA8C-7E93-2AE6-ACE0F5318FC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656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45E9E-9BD2-DB31-2E76-BD4B493889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DEB5A-15D2-2971-3481-7AF6FB227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476A71-2232-BFC1-2F59-6A24A83AD8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938C447-427B-6A78-5BBE-4254EAE2D75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959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3E098-703D-D817-F0BA-2BD5A3AB87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3ABDC9-5041-EBE7-59E6-429D87ED7E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FEB599-80EF-F793-D392-B6D5EE07A6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5339B8E-166C-CF87-A186-EDE43A8C11A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443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A1508-5F1D-9D6A-2DA1-55CB44741E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9AA00-5C4B-9014-808D-676C600AED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F7606E-5DE6-36B8-4ED8-568F767728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E57CD76-2D32-7D4F-E053-2C73D05290D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231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F1111-F249-EED2-F585-D5E35EB7EE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4E25DE-FB43-20D2-23BC-4CA9F64517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952381-9840-2844-2DEE-435F7B06575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342202C-8168-53CE-656F-B354ECE480B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7821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279BD-C1E3-6A7C-D6A9-21DA09D36C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9B860E-79A7-6808-18F6-7857E9EA0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58A332-4CEF-9135-9815-4482C1FC27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81B4B89-6EF1-3745-5504-6DD7E860974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4423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E8719-8E47-15B8-AE8F-B8D93ADD87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1EA19A-3ADD-48A7-D548-6E4CD962DD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81A9CC-D9C7-B55B-9978-F0F6C24E50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DB93FC2-A562-C171-AFF7-BFEEB328CD6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959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9C5D3-8475-F03E-38C1-D70AA4F68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028B4-19B6-C4AC-6BA8-EFB57D9853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94B3D9-31A4-0A62-3C4C-6CE7BF9704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045F42D-D5D2-5DF8-B61B-A21FA5332270}"/>
              </a:ext>
            </a:extLst>
          </p:cNvPr>
          <p:cNvSpPr>
            <a:spLocks noGrp="1"/>
          </p:cNvSpPr>
          <p:nvPr>
            <p:ph type="sldNum" sz="quarter" idx="5"/>
          </p:nvPr>
        </p:nvSpPr>
        <p:spPr/>
        <p:txBody>
          <a:bodyPr/>
          <a:lstStyle/>
          <a:p>
            <a:fld id="{6AF66C30-2FAE-4185-83A0-4FB1E4D1FCC6}" type="slidenum">
              <a:rPr lang="ro-RO" smtClean="0"/>
              <a:t>5</a:t>
            </a:fld>
            <a:endParaRPr lang="ro-RO"/>
          </a:p>
        </p:txBody>
      </p:sp>
    </p:spTree>
    <p:extLst>
      <p:ext uri="{BB962C8B-B14F-4D97-AF65-F5344CB8AC3E}">
        <p14:creationId xmlns:p14="http://schemas.microsoft.com/office/powerpoint/2010/main" val="35574593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6CD22-BF3A-5358-5F95-0FF26D089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F77F80-C584-F7BC-8C5A-BD061300B2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260A0-93E5-5CA7-2AE1-7CD58C99C6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2A33B42-3D9F-6C8E-CD31-492D458EDAD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4505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DE297-2F77-8EE5-90BF-9B501BBEA0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15AC73-1054-3EF2-0B90-831DCA0780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7BB8D3-DC8F-901A-92A7-4BEE74FA67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EE21DE3-026C-2696-3800-090AAB15B92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351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2BFE9-5E34-5BCC-E99C-7983BD35B4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58EE9C-A083-3C3E-A302-71169BBD7F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AFDDE3-0993-736A-058F-469CFB2301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2E6AB96-E671-D764-AD5B-41683ACE5C9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4350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48409-389F-0CAE-5792-350F86369F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852FE1-018F-7639-CDE3-68703012A7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C6D80A-FF5A-8C5C-D6F7-81049ACE01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69A23B3-AB4F-E09B-65A8-604C1C0CF17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8658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994B3-6B2C-3E3E-6424-5EE1D1C2B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CABBCA-0EC4-3285-1979-1E4B68CAAF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8372B3-000F-B1A6-96C1-2B01A359DB9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C679861-65D7-8607-C13F-2D5427DF735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7043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D77D8-C010-FFC6-6CDD-E2FBC47882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6CA12F-1D21-6D57-409C-70A9F6D20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D928C1-00D3-FAB2-27F8-85BEA927CD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21AA918-2D9E-C6AA-0FD4-52E7F267F32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357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5FC18-AC2F-3FAE-DEB4-A40BDAE1C8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C5DB4F-AA96-6A44-51FA-E956A755C4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CB2FC6-2D63-77BC-336E-BD2D205252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0B0DC77-D556-F1ED-FB13-B39F62265C6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0378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49432-67E8-0A0E-AC8B-F225DCF5F1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517ACD-5BB2-EA5D-CA07-59E46F5F6B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2CA43-DD77-7AAF-55A2-72907181CC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D8F9554-8C6E-5BAE-32C3-43F6C81C1C9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6745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30968-248C-059C-CB62-EED2BBB9A9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92F0A-CBA7-EECC-8290-C285A6D85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FFCE7-AADF-C602-6D35-7136BC5CA3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286A44D-338E-782A-07CA-69F297268CE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3856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E13DC-1D52-C6C2-003D-F154D2E88F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029E77-4F74-6DE3-1414-36E5628D99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4A98F9-67DB-BA20-DF2A-5A302216D1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616A3A9-16B8-CA7A-F19A-59084AE3D2E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053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FB698-A19F-C8FA-7CBC-9C71D5AC0E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3C090F-B46B-173F-D6D9-9FAD67911A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46C575-034A-137F-E91A-987AC54EF1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5113152-D3E2-221D-F2C6-4BC2380517C3}"/>
              </a:ext>
            </a:extLst>
          </p:cNvPr>
          <p:cNvSpPr>
            <a:spLocks noGrp="1"/>
          </p:cNvSpPr>
          <p:nvPr>
            <p:ph type="sldNum" sz="quarter" idx="5"/>
          </p:nvPr>
        </p:nvSpPr>
        <p:spPr/>
        <p:txBody>
          <a:bodyPr/>
          <a:lstStyle/>
          <a:p>
            <a:fld id="{6AF66C30-2FAE-4185-83A0-4FB1E4D1FCC6}" type="slidenum">
              <a:rPr lang="ro-RO" smtClean="0"/>
              <a:t>6</a:t>
            </a:fld>
            <a:endParaRPr lang="ro-RO"/>
          </a:p>
        </p:txBody>
      </p:sp>
    </p:spTree>
    <p:extLst>
      <p:ext uri="{BB962C8B-B14F-4D97-AF65-F5344CB8AC3E}">
        <p14:creationId xmlns:p14="http://schemas.microsoft.com/office/powerpoint/2010/main" val="5943491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A7D77-E303-26DC-F38C-9536A336D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3F7CB7-A1C4-F648-3777-7C0700501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5D397-9D6C-F310-786F-1361973B52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E483DBE-2300-74BD-08FC-97DF36AE383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6362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6EFCC-EFF8-815A-616B-20821C1AB2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13D6B-B763-C0F2-5C08-C826BD193D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A5DCC4-C053-1BA9-11A3-2CB11C3C7B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052C484-EE0F-63A2-87D3-1BDEA497BA0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2357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2B604-D787-6AA1-A53A-7CB11C6EA7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2E4E62-9B28-8892-0DE4-FEAFA819B3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6C375A-3F54-8D8B-4152-6110DA9185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285B299-045D-3695-5198-B5D25C1448B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9818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FCE2A-C221-224C-D648-E711D803A2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1CBC9D-FD41-E837-3854-DD4F6F56C3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AF3CCD-07FB-70C3-5693-B6B5C29E76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9CAB81E-750C-7FF9-9FA5-EADF5E232C2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630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9A43A-1D4C-C0A6-8404-5924E80C14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6C6047-D448-3E1B-C69B-1BD3E0B73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83AD9-0EC1-29ED-665B-BE94C04FCE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39D78B0-78A6-773B-6FFD-B2EE9F3B56C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4265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E2FA4-F6B7-68BF-C87E-C81C20C69A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128EAE-5E7E-9033-8EDD-4C7F3EF687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67C6A6-8491-BCB0-16F0-15860A27A6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A0C98F5-2407-D340-7769-79AF80DB6A7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9706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3875B-862D-985A-7AEB-5DCAF1BB84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A5D87C-98EC-A0D1-D882-F85497F354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76155F-769F-5209-648A-A77CAE34D1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867F2D3-797C-B719-7FA0-5AD76665881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1700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DC01F-72A9-CD82-626C-64AD04FA70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527FB1-DFB3-969B-8874-27D51153AD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52690E-05DE-ECD5-FA30-B7875734CC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3200BA0-CACB-82B0-A985-5CBA05E5F21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0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A8CB9-3AC6-9924-1FF3-B0254A13FA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1455C7-EB16-7610-298E-3E5C6DF748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C513A1-7784-3822-945E-70688AE3A4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3DEA4E3-A370-58A5-FB97-0C06ECC5FD7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994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64954-A375-FABF-9E74-7C71E73C18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F9C9D1-9562-A100-637B-8D5C4B9284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235D64-A8F5-53E3-BB41-C096DF339E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C45EC1A-B3F7-2254-82B1-3FB3CD1C3CF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922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3A7A4-E8C5-4D67-C444-A00FBA94A0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916E43-FE34-FC19-EA54-0CA5D173C6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812B42-89B8-769E-3320-4387D7D1A6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9B6BB8C-DBC9-0F5E-E2AF-DCAD1195294F}"/>
              </a:ext>
            </a:extLst>
          </p:cNvPr>
          <p:cNvSpPr>
            <a:spLocks noGrp="1"/>
          </p:cNvSpPr>
          <p:nvPr>
            <p:ph type="sldNum" sz="quarter" idx="5"/>
          </p:nvPr>
        </p:nvSpPr>
        <p:spPr/>
        <p:txBody>
          <a:bodyPr/>
          <a:lstStyle/>
          <a:p>
            <a:fld id="{6AF66C30-2FAE-4185-83A0-4FB1E4D1FCC6}" type="slidenum">
              <a:rPr lang="ro-RO" smtClean="0"/>
              <a:t>7</a:t>
            </a:fld>
            <a:endParaRPr lang="ro-RO"/>
          </a:p>
        </p:txBody>
      </p:sp>
    </p:spTree>
    <p:extLst>
      <p:ext uri="{BB962C8B-B14F-4D97-AF65-F5344CB8AC3E}">
        <p14:creationId xmlns:p14="http://schemas.microsoft.com/office/powerpoint/2010/main" val="4913018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3977F-EAC7-6D40-35F5-53C5B3B89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6EA58B-F595-CAD8-5B0C-A824D07328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6D2025-D701-27B1-56CF-2AE247F7A7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13613ED-2B41-DA5C-459E-D3F996948DA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4155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DEF0F-B32C-9DF6-9FE8-252F172E0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EEBF2A-76EC-FFF7-7437-28A926299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EDBE3F-D605-EB4A-8ECC-23EF33DB65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003173C-B0E3-7CD3-81FA-BF3B9ECDB4E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8117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90C5A-42BA-F87B-0186-B9ADBC5BF1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B12BBC-BEF4-CCBC-12D7-ABC4E7E486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4479B5-96A2-8B83-57CA-CDEBC76D1C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00607E2-AB3D-41B7-E26B-5794CB91E77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0566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33541-0B43-E2E2-A841-363056C89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B9192B-0C00-7634-AA18-8EB948F773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1CF955-25BD-4A62-CFE5-AF706DC0A3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FC910DA-B259-8F50-946D-BFF897DEBCB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1884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1E140-B772-D89D-B3AA-14A48B15BE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7DB29-23A8-C6DB-71EE-BA23A01678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DACAAB-21AD-58E2-CA5E-7A0273F0A47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67EF0D1-CB3C-F1A9-7657-07EC857AFAD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3287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FF54E-5781-F88F-406C-108C414B20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280B2B-F863-C25B-7B0E-6E68503475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B7534E-AFD1-228A-C786-0126F0ED0A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D26E85A-862B-FB4C-B128-3D153ED2903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1253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1D271-5D99-A8F3-97F8-16F9F86126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B921EB-1C22-6E13-D7BC-506442662E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49BD2A-4F23-32BB-E36E-639F912AC9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EADFEF7-7155-7254-B168-5EA8A844E83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0965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0C25F-C5E7-160B-A33F-7C7EED55BB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28FD51-CC28-5221-EFDE-3754D9A5A1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089962-093C-6A6E-0DE0-7D4790A1EC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3B929F2-4E2D-D264-9388-9C7BEE99D32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103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C9CEF-B913-5874-E109-2B2F02DDD6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272987-D1F9-B9AF-BC82-91FA15207B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F5E49A-4B8E-3EB1-CC91-025BB90AA0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2CD51D7-7F53-0BE9-DAFE-7688DCC7393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6744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17732-B722-423D-640C-46E15BD60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A3D871-E45F-187A-02D7-36D47F498D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4EDC6D-52EA-92CD-DEA3-B563609A83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6427DBD-9A90-D85E-4853-BCF655DF23B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909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D4CEA-DB6D-CD0D-FBE5-A62DD0A346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40A988-CF65-7292-B898-B89C96C343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4EF258-12B6-6FC5-C4BB-1204EACB53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4C99D86-201B-C1CD-7A2E-F6EEA0663560}"/>
              </a:ext>
            </a:extLst>
          </p:cNvPr>
          <p:cNvSpPr>
            <a:spLocks noGrp="1"/>
          </p:cNvSpPr>
          <p:nvPr>
            <p:ph type="sldNum" sz="quarter" idx="5"/>
          </p:nvPr>
        </p:nvSpPr>
        <p:spPr/>
        <p:txBody>
          <a:bodyPr/>
          <a:lstStyle/>
          <a:p>
            <a:fld id="{6AF66C30-2FAE-4185-83A0-4FB1E4D1FCC6}" type="slidenum">
              <a:rPr lang="ro-RO" smtClean="0"/>
              <a:t>8</a:t>
            </a:fld>
            <a:endParaRPr lang="ro-RO"/>
          </a:p>
        </p:txBody>
      </p:sp>
    </p:spTree>
    <p:extLst>
      <p:ext uri="{BB962C8B-B14F-4D97-AF65-F5344CB8AC3E}">
        <p14:creationId xmlns:p14="http://schemas.microsoft.com/office/powerpoint/2010/main" val="863066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0100B-6753-B61D-B068-6A0F3120AF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95159-5D22-E51C-9FD9-50FA6EACCC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5A6F1B-3062-E752-602A-90F2297AAC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886F05B-9041-662B-BB83-B7E84438A0D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964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90524-E723-218A-8C51-67C9E6AA3B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DBCB46-AA53-A760-4D20-BD524DC406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CAA826-31B8-E59B-25E5-4C3CE2D35E2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8A0EC7D-1101-96AB-08F3-03404F6E37E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504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DF716-139A-A0BB-D567-AA98E8828C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0CF624-50C7-FC8A-1E81-8F785211B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7BDE25-7114-B695-8342-5578A5DD52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C705EFD-5FBA-2259-8606-1021EC1D81D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1812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2B1DB-B5B9-85A2-A603-3A91525F65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E0840F-47C8-6FC6-BE3F-4B8B34E9F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42CBDF-F36E-3D52-A660-5B74BE59A3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36AB692-3FEB-B446-BCD2-08A44BA5420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7859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8B759-4A08-797C-650E-EEA099FF02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0DEEC-BB58-B4FC-FF2C-D494217270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04060F-B7CF-0FD4-7591-E290D5CDD38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F457704-A4B8-333B-C711-C8BF1786899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5443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5CA3F-8623-C7A0-881A-5DEB0B6351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89885B-96E8-11CE-878C-0A3D30D6F9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7F2595-B6D8-D535-D593-87655D4EA17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E726684-DCF2-1646-36B5-49073E52AE1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903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1BCEE-89DC-E21D-1464-03DBFB3F5C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EA8A5-91B0-5A24-C22D-7F59F3BE2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9D2A5-20AE-267B-448F-601FAF7A53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0569E29-59F5-4A3C-044B-AD07A029B63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2521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527A6-FF67-C8B9-79E4-BE35DC8D4F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B68F5-70DD-316D-29D3-A69C71F832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636F4C-1D6D-CF22-2621-4655B6D8C1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419A5B8-8161-A7CC-9428-966B4EEEEDC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8277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D778A-3D73-76D0-2553-934E89D731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CD6D1-F443-21F0-834C-53DA7D74DE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DCC7D7-A799-2F02-98F2-933E0BC9B1D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1DF4735-B9C3-8A04-B6E4-641C29FA7123}"/>
              </a:ext>
            </a:extLst>
          </p:cNvPr>
          <p:cNvSpPr>
            <a:spLocks noGrp="1"/>
          </p:cNvSpPr>
          <p:nvPr>
            <p:ph type="sldNum" sz="quarter" idx="5"/>
          </p:nvPr>
        </p:nvSpPr>
        <p:spPr/>
        <p:txBody>
          <a:bodyPr/>
          <a:lstStyle/>
          <a:p>
            <a:fld id="{6AF66C30-2FAE-4185-83A0-4FB1E4D1FCC6}" type="slidenum">
              <a:rPr lang="ro-RO" smtClean="0"/>
              <a:t>70</a:t>
            </a:fld>
            <a:endParaRPr lang="ro-RO"/>
          </a:p>
        </p:txBody>
      </p:sp>
    </p:spTree>
    <p:extLst>
      <p:ext uri="{BB962C8B-B14F-4D97-AF65-F5344CB8AC3E}">
        <p14:creationId xmlns:p14="http://schemas.microsoft.com/office/powerpoint/2010/main" val="1359628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744F6-89B4-3326-AA24-5BA54626FD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56D0BF-8C8D-7871-3011-6A67A8BB64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367E27-AFC0-3ADB-9980-2945375AF6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B480509-15F3-89C9-06A9-699709975D09}"/>
              </a:ext>
            </a:extLst>
          </p:cNvPr>
          <p:cNvSpPr>
            <a:spLocks noGrp="1"/>
          </p:cNvSpPr>
          <p:nvPr>
            <p:ph type="sldNum" sz="quarter" idx="5"/>
          </p:nvPr>
        </p:nvSpPr>
        <p:spPr/>
        <p:txBody>
          <a:bodyPr/>
          <a:lstStyle/>
          <a:p>
            <a:fld id="{6AF66C30-2FAE-4185-83A0-4FB1E4D1FCC6}" type="slidenum">
              <a:rPr lang="ro-RO" smtClean="0"/>
              <a:t>9</a:t>
            </a:fld>
            <a:endParaRPr lang="ro-RO"/>
          </a:p>
        </p:txBody>
      </p:sp>
    </p:spTree>
    <p:extLst>
      <p:ext uri="{BB962C8B-B14F-4D97-AF65-F5344CB8AC3E}">
        <p14:creationId xmlns:p14="http://schemas.microsoft.com/office/powerpoint/2010/main" val="3690384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10</a:t>
            </a:fld>
            <a:endParaRPr lang="ro-RO"/>
          </a:p>
        </p:txBody>
      </p:sp>
    </p:spTree>
    <p:extLst>
      <p:ext uri="{BB962C8B-B14F-4D97-AF65-F5344CB8AC3E}">
        <p14:creationId xmlns:p14="http://schemas.microsoft.com/office/powerpoint/2010/main" val="1611085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E1C62-F0FD-9AC8-9677-02CF9C54E1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822CEC-0DE9-41DC-ECCC-A58A489862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91E83-924F-60CF-9370-BA0F0062E8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7064C06-F051-098B-3067-C945A3EE53BA}"/>
              </a:ext>
            </a:extLst>
          </p:cNvPr>
          <p:cNvSpPr>
            <a:spLocks noGrp="1"/>
          </p:cNvSpPr>
          <p:nvPr>
            <p:ph type="sldNum" sz="quarter" idx="5"/>
          </p:nvPr>
        </p:nvSpPr>
        <p:spPr/>
        <p:txBody>
          <a:bodyPr/>
          <a:lstStyle/>
          <a:p>
            <a:fld id="{6AF66C30-2FAE-4185-83A0-4FB1E4D1FCC6}" type="slidenum">
              <a:rPr lang="ro-RO" smtClean="0"/>
              <a:t>11</a:t>
            </a:fld>
            <a:endParaRPr lang="ro-RO"/>
          </a:p>
        </p:txBody>
      </p:sp>
    </p:spTree>
    <p:extLst>
      <p:ext uri="{BB962C8B-B14F-4D97-AF65-F5344CB8AC3E}">
        <p14:creationId xmlns:p14="http://schemas.microsoft.com/office/powerpoint/2010/main" val="4030250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07.05.2025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650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07.05.2025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1800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07.05.2025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29717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07.05.2025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9392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C2A7C-C859-4802-A9B5-5D977F195A3E}" type="datetimeFigureOut">
              <a:rPr lang="ro-RO" smtClean="0"/>
              <a:t>07.05.2025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8961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4C2A7C-C859-4802-A9B5-5D977F195A3E}" type="datetimeFigureOut">
              <a:rPr lang="ro-RO" smtClean="0"/>
              <a:t>07.05.2025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32403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4C2A7C-C859-4802-A9B5-5D977F195A3E}" type="datetimeFigureOut">
              <a:rPr lang="ro-RO" smtClean="0"/>
              <a:t>07.05.2025</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623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4C2A7C-C859-4802-A9B5-5D977F195A3E}" type="datetimeFigureOut">
              <a:rPr lang="ro-RO" smtClean="0"/>
              <a:t>07.05.2025</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4900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C2A7C-C859-4802-A9B5-5D977F195A3E}" type="datetimeFigureOut">
              <a:rPr lang="ro-RO" smtClean="0"/>
              <a:t>07.05.2025</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1558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07.05.2025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6095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07.05.2025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0632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C2A7C-C859-4802-A9B5-5D977F195A3E}" type="datetimeFigureOut">
              <a:rPr lang="ro-RO" smtClean="0"/>
              <a:t>07.05.2025</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D03F-6E53-4CCD-9A62-A9DFA3A3F59F}" type="slidenum">
              <a:rPr lang="ro-RO" smtClean="0"/>
              <a:t>‹#›</a:t>
            </a:fld>
            <a:endParaRPr lang="ro-RO"/>
          </a:p>
        </p:txBody>
      </p:sp>
    </p:spTree>
    <p:extLst>
      <p:ext uri="{BB962C8B-B14F-4D97-AF65-F5344CB8AC3E}">
        <p14:creationId xmlns:p14="http://schemas.microsoft.com/office/powerpoint/2010/main" val="58232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0.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2.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1.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2.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3.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4.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5.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6.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7.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6.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8.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0.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1.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2.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3.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4.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5.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8.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0.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2.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6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4.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5.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8.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0.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1.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3.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7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B9692E-6064-8558-29AD-3AA0F3572CFB}"/>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D0C96BE2-4BD2-1091-1160-6855A653B5E0}"/>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3B459FD3-2179-9298-1537-F47F1C9D0472}"/>
                  </a:ext>
                </a:extLst>
              </p:cNvPr>
              <p:cNvPicPr>
                <a:picLocks noChangeAspect="1"/>
              </p:cNvPicPr>
              <p:nvPr/>
            </p:nvPicPr>
            <p:blipFill>
              <a:blip r:embed="rId3"/>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AFD102F7-9A39-8C2E-D8A9-6A75EB6B412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27" name="Group 26">
              <a:extLst>
                <a:ext uri="{FF2B5EF4-FFF2-40B4-BE49-F238E27FC236}">
                  <a16:creationId xmlns:a16="http://schemas.microsoft.com/office/drawing/2014/main" id="{63009B5C-9384-AAC8-DAB1-048AE88647D9}"/>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4AD9420D-EFF1-E66D-D2C8-C03D0C4A660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27381F8E-EA18-0E61-3F5C-67A3A691F72E}"/>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ro-RO" sz="1100" b="1" dirty="0" err="1">
                    <a:effectLst/>
                    <a:latin typeface="coranto-2"/>
                  </a:rPr>
                  <a:t>Disclaimer</a:t>
                </a:r>
                <a:r>
                  <a:rPr lang="ro-RO" sz="1100" b="0" i="1" dirty="0">
                    <a:solidFill>
                      <a:srgbClr val="0000FF"/>
                    </a:solidFill>
                    <a:effectLst/>
                    <a:latin typeface="coranto-2"/>
                  </a:rPr>
                  <a:t>: </a:t>
                </a:r>
                <a:r>
                  <a:rPr lang="en-GB" sz="1100" b="0" i="1" dirty="0">
                    <a:solidFill>
                      <a:srgbClr val="00B0F0"/>
                    </a:solidFill>
                    <a:effectLst/>
                    <a:latin typeface="coranto-2"/>
                  </a:rPr>
                  <a:t>“Funded by the European Union. Views and opinions expressed are however those of the author(s) only and do not necessarily reflect those of the European Union or the ANPCDEFP. Neither the European Union nor the ANPCDEFP can be held responsible for them”</a:t>
                </a:r>
                <a:endParaRPr lang="en-GB" sz="1100" i="1" dirty="0">
                  <a:solidFill>
                    <a:srgbClr val="00B0F0"/>
                  </a:solidFill>
                </a:endParaRPr>
              </a:p>
            </p:txBody>
          </p:sp>
        </p:grpSp>
      </p:grpSp>
      <p:sp>
        <p:nvSpPr>
          <p:cNvPr id="30" name="TextBox 29">
            <a:extLst>
              <a:ext uri="{FF2B5EF4-FFF2-40B4-BE49-F238E27FC236}">
                <a16:creationId xmlns:a16="http://schemas.microsoft.com/office/drawing/2014/main" id="{DA711A02-E7F7-91A7-49CA-CB11FD1335F5}"/>
              </a:ext>
            </a:extLst>
          </p:cNvPr>
          <p:cNvSpPr txBox="1"/>
          <p:nvPr/>
        </p:nvSpPr>
        <p:spPr>
          <a:xfrm>
            <a:off x="142875" y="2072728"/>
            <a:ext cx="8648700" cy="3471207"/>
          </a:xfrm>
          <a:prstGeom prst="rect">
            <a:avLst/>
          </a:prstGeom>
          <a:noFill/>
        </p:spPr>
        <p:txBody>
          <a:bodyPr wrap="square">
            <a:spAutoFit/>
          </a:bodyPr>
          <a:lstStyle/>
          <a:p>
            <a:pPr algn="ctr">
              <a:lnSpc>
                <a:spcPct val="150000"/>
              </a:lnSpc>
              <a:spcAft>
                <a:spcPts val="1000"/>
              </a:spcAft>
            </a:pPr>
            <a:r>
              <a:rPr lang="bg-BG" sz="2000" b="1" dirty="0">
                <a:solidFill>
                  <a:srgbClr val="FF0000"/>
                </a:solidFill>
                <a:effectLst>
                  <a:outerShdw blurRad="38100" dist="38100" dir="2700000" algn="tl">
                    <a:srgbClr val="000000">
                      <a:alpha val="43137"/>
                    </a:srgbClr>
                  </a:outerShdw>
                </a:effectLst>
                <a:latin typeface="CharterBT-Roman"/>
                <a:ea typeface="+mj-ea"/>
                <a:cs typeface="+mj-cs"/>
              </a:rPr>
              <a:t>Семинар </a:t>
            </a:r>
            <a:r>
              <a:rPr lang="ro-RO" sz="2000" b="1" dirty="0">
                <a:solidFill>
                  <a:srgbClr val="FF0000"/>
                </a:solidFill>
                <a:effectLst>
                  <a:outerShdw blurRad="38100" dist="38100" dir="2700000" algn="tl">
                    <a:srgbClr val="000000">
                      <a:alpha val="43137"/>
                    </a:srgbClr>
                  </a:outerShdw>
                </a:effectLst>
                <a:latin typeface="CharterBT-Roman"/>
                <a:ea typeface="+mj-ea"/>
                <a:cs typeface="+mj-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Устойчиво развитие и </a:t>
            </a:r>
            <a:r>
              <a:rPr kumimoji="0" lang="ru-RU" sz="24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предприемачески</a:t>
            </a:r>
            <a:r>
              <a:rPr kumimoji="0" lang="ru-RU" sz="2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 подходи в сектора на </a:t>
            </a:r>
            <a:r>
              <a:rPr kumimoji="0" lang="ru-RU" sz="24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морските</a:t>
            </a:r>
            <a:r>
              <a:rPr kumimoji="0" lang="ru-RU" sz="2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 услуги</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2000" b="1" dirty="0">
                <a:solidFill>
                  <a:srgbClr val="FF0000"/>
                </a:solidFill>
                <a:effectLst>
                  <a:outerShdw blurRad="38100" dist="38100" dir="2700000" algn="tl">
                    <a:srgbClr val="000000">
                      <a:alpha val="43137"/>
                    </a:srgbClr>
                  </a:outerShdw>
                </a:effectLst>
                <a:latin typeface="CharterBT-Roman"/>
                <a:ea typeface="+mj-ea"/>
                <a:cs typeface="+mj-cs"/>
              </a:rPr>
              <a:t>___________________________</a:t>
            </a:r>
            <a:endParaRPr lang="en-US" sz="2000" b="1" dirty="0">
              <a:solidFill>
                <a:srgbClr val="FF0000"/>
              </a:solidFill>
              <a:effectLst>
                <a:outerShdw blurRad="38100" dist="38100" dir="2700000" algn="tl">
                  <a:srgbClr val="000000">
                    <a:alpha val="43137"/>
                  </a:srgbClr>
                </a:outerShdw>
              </a:effectLst>
              <a:latin typeface="CharterBT-Roman"/>
              <a:ea typeface="+mj-ea"/>
              <a:cs typeface="+mj-cs"/>
            </a:endParaRPr>
          </a:p>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harterBT-Roman"/>
                <a:ea typeface="+mn-ea"/>
                <a:cs typeface="+mn-cs"/>
              </a:rPr>
              <a:t>Seminar </a:t>
            </a:r>
          </a:p>
          <a:p>
            <a:pPr algn="ctr"/>
            <a:r>
              <a:rPr lang="en-GB" sz="2400" b="1" dirty="0">
                <a:effectLst>
                  <a:outerShdw blurRad="38100" dist="38100" dir="2700000" algn="tl">
                    <a:srgbClr val="000000">
                      <a:alpha val="43137"/>
                    </a:srgbClr>
                  </a:outerShdw>
                </a:effectLst>
                <a:latin typeface="ADYS" panose="00000500000000000000" pitchFamily="2" charset="0"/>
                <a:ea typeface="+mj-ea"/>
                <a:cs typeface="Times New Roman" panose="02020603050405020304" pitchFamily="18" charset="0"/>
              </a:rPr>
              <a:t>Sustainable development and entrepreneurship in maritime services</a:t>
            </a:r>
            <a:endParaRPr lang="bg-BG" sz="2400" b="1" dirty="0">
              <a:effectLst>
                <a:outerShdw blurRad="38100" dist="38100" dir="2700000" algn="tl">
                  <a:srgbClr val="000000">
                    <a:alpha val="43137"/>
                  </a:srgbClr>
                </a:outerShdw>
              </a:effectLst>
              <a:latin typeface="ADYS" panose="00000500000000000000" pitchFamily="2" charset="0"/>
              <a:ea typeface="+mj-ea"/>
              <a:cs typeface="Times New Roman" panose="02020603050405020304" pitchFamily="18" charset="0"/>
            </a:endParaRPr>
          </a:p>
          <a:p>
            <a:pPr algn="ctr">
              <a:lnSpc>
                <a:spcPct val="150000"/>
              </a:lnSpc>
              <a:spcAft>
                <a:spcPts val="1000"/>
              </a:spcAft>
            </a:pPr>
            <a:r>
              <a:rPr lang="en-US" sz="2000" b="1" dirty="0">
                <a:solidFill>
                  <a:srgbClr val="FF0000"/>
                </a:solidFill>
                <a:effectLst>
                  <a:outerShdw blurRad="38100" dist="38100" dir="2700000" algn="tl">
                    <a:srgbClr val="000000">
                      <a:alpha val="43137"/>
                    </a:srgbClr>
                  </a:outerShdw>
                </a:effectLst>
                <a:latin typeface="CharterBT-Roman"/>
                <a:ea typeface="+mj-ea"/>
                <a:cs typeface="+mj-cs"/>
              </a:rPr>
              <a:t>1</a:t>
            </a:r>
            <a:r>
              <a:rPr lang="bg-BG" sz="2000" b="1" dirty="0">
                <a:solidFill>
                  <a:srgbClr val="FF0000"/>
                </a:solidFill>
                <a:effectLst>
                  <a:outerShdw blurRad="38100" dist="38100" dir="2700000" algn="tl">
                    <a:srgbClr val="000000">
                      <a:alpha val="43137"/>
                    </a:srgbClr>
                  </a:outerShdw>
                </a:effectLst>
                <a:latin typeface="CharterBT-Roman"/>
                <a:ea typeface="+mj-ea"/>
                <a:cs typeface="+mj-cs"/>
              </a:rPr>
              <a:t>3</a:t>
            </a:r>
            <a:r>
              <a:rPr lang="en-US" sz="2000" b="1" dirty="0">
                <a:solidFill>
                  <a:srgbClr val="FF0000"/>
                </a:solidFill>
                <a:effectLst>
                  <a:outerShdw blurRad="38100" dist="38100" dir="2700000" algn="tl">
                    <a:srgbClr val="000000">
                      <a:alpha val="43137"/>
                    </a:srgbClr>
                  </a:outerShdw>
                </a:effectLst>
                <a:latin typeface="CharterBT-Roman"/>
                <a:ea typeface="+mj-ea"/>
                <a:cs typeface="+mj-cs"/>
              </a:rPr>
              <a:t> May 2025</a:t>
            </a:r>
            <a:endParaRPr lang="ro-RO" sz="2000" b="1" dirty="0">
              <a:solidFill>
                <a:srgbClr val="FF0000"/>
              </a:solidFill>
              <a:effectLst>
                <a:outerShdw blurRad="38100" dist="38100" dir="2700000" algn="tl">
                  <a:srgbClr val="000000">
                    <a:alpha val="43137"/>
                  </a:srgbClr>
                </a:outerShdw>
              </a:effectLst>
              <a:latin typeface="CharterBT-Roman"/>
              <a:ea typeface="+mj-ea"/>
              <a:cs typeface="+mj-cs"/>
            </a:endParaRPr>
          </a:p>
        </p:txBody>
      </p:sp>
      <p:pic>
        <p:nvPicPr>
          <p:cNvPr id="3" name="Picture 2">
            <a:extLst>
              <a:ext uri="{FF2B5EF4-FFF2-40B4-BE49-F238E27FC236}">
                <a16:creationId xmlns:a16="http://schemas.microsoft.com/office/drawing/2014/main" id="{7AB896D3-5AB3-5EA5-2840-20B5DAFEED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62D5C2EE-BF62-6A7A-4967-3BB63107FED7}"/>
              </a:ext>
            </a:extLst>
          </p:cNvPr>
          <p:cNvPicPr>
            <a:picLocks noChangeAspect="1"/>
          </p:cNvPicPr>
          <p:nvPr/>
        </p:nvPicPr>
        <p:blipFill>
          <a:blip r:embed="rId6"/>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6EE98C28-27E5-4015-221F-CC1B897B60A1}"/>
              </a:ext>
            </a:extLst>
          </p:cNvPr>
          <p:cNvPicPr>
            <a:picLocks noChangeAspect="1"/>
          </p:cNvPicPr>
          <p:nvPr/>
        </p:nvPicPr>
        <p:blipFill>
          <a:blip r:embed="rId7"/>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AE5BF4A6-5957-08DB-1934-BABAF3FB715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52B21BB7-7C4D-019E-2B1D-8AF0CC6B5541}"/>
              </a:ext>
            </a:extLst>
          </p:cNvPr>
          <p:cNvPicPr>
            <a:picLocks noChangeAspect="1"/>
          </p:cNvPicPr>
          <p:nvPr/>
        </p:nvPicPr>
        <p:blipFill>
          <a:blip r:embed="rId9"/>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F22C4691-35E4-A5A9-0954-7D6B318D9F97}"/>
              </a:ext>
            </a:extLst>
          </p:cNvPr>
          <p:cNvPicPr>
            <a:picLocks noChangeAspect="1"/>
          </p:cNvPicPr>
          <p:nvPr/>
        </p:nvPicPr>
        <p:blipFill>
          <a:blip r:embed="rId10"/>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60EF569C-B7B9-5402-9510-889E99A358EB}"/>
              </a:ext>
            </a:extLst>
          </p:cNvPr>
          <p:cNvSpPr txBox="1"/>
          <p:nvPr/>
        </p:nvSpPr>
        <p:spPr>
          <a:xfrm>
            <a:off x="796460" y="1466200"/>
            <a:ext cx="7885472" cy="400110"/>
          </a:xfrm>
          <a:prstGeom prst="rect">
            <a:avLst/>
          </a:prstGeom>
          <a:noFill/>
        </p:spPr>
        <p:txBody>
          <a:bodyPr wrap="square">
            <a:spAutoFit/>
          </a:bodyPr>
          <a:lstStyle/>
          <a:p>
            <a:pPr algn="ctr"/>
            <a:r>
              <a:rPr lang="en-GB" sz="1000" b="1" dirty="0">
                <a:solidFill>
                  <a:srgbClr val="00B0F0"/>
                </a:solidFill>
              </a:rPr>
              <a:t>KA220-VET - Cooperation partnerships in vocational</a:t>
            </a:r>
            <a:r>
              <a:rPr lang="ro-RO" sz="1000" b="1" dirty="0">
                <a:solidFill>
                  <a:srgbClr val="00B0F0"/>
                </a:solidFill>
              </a:rPr>
              <a:t> </a:t>
            </a:r>
            <a:r>
              <a:rPr lang="en-GB" sz="1000" b="1" dirty="0">
                <a:solidFill>
                  <a:srgbClr val="00B0F0"/>
                </a:solidFill>
              </a:rPr>
              <a:t>education and training</a:t>
            </a:r>
            <a:endParaRPr lang="ro-RO" sz="1000" b="1" dirty="0">
              <a:solidFill>
                <a:srgbClr val="00B0F0"/>
              </a:solidFill>
            </a:endParaRPr>
          </a:p>
          <a:p>
            <a:pPr algn="ctr"/>
            <a:r>
              <a:rPr lang="en-GB" sz="1000" b="1" i="0" u="none" strike="noStrike" baseline="0" dirty="0">
                <a:solidFill>
                  <a:srgbClr val="00B0F0"/>
                </a:solidFill>
              </a:rPr>
              <a:t>2023-1-RO01-KA220-VET-000156711</a:t>
            </a:r>
          </a:p>
        </p:txBody>
      </p:sp>
      <p:sp>
        <p:nvSpPr>
          <p:cNvPr id="12" name="Title 1">
            <a:extLst>
              <a:ext uri="{FF2B5EF4-FFF2-40B4-BE49-F238E27FC236}">
                <a16:creationId xmlns:a16="http://schemas.microsoft.com/office/drawing/2014/main" id="{E8A74367-A032-23BC-E011-516C85BB11B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dirty="0">
                <a:solidFill>
                  <a:srgbClr val="FF0000"/>
                </a:solidFill>
                <a:effectLst>
                  <a:outerShdw blurRad="38100" dist="38100" dir="2700000" algn="tl">
                    <a:srgbClr val="000000">
                      <a:alpha val="43137"/>
                    </a:srgbClr>
                  </a:outerShdw>
                </a:effectLst>
                <a:latin typeface="CharterBT-Roman"/>
              </a:rPr>
              <a:t>MARitime Soft Skills for Onboard Healthy Nutrition and</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 </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Culinary Arts in Seagoing Services – </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CUL</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MAR</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err="1">
                <a:solidFill>
                  <a:srgbClr val="FF0000"/>
                </a:solidFill>
                <a:effectLst>
                  <a:outerShdw blurRad="38100" dist="38100" dir="2700000" algn="tl">
                    <a:srgbClr val="000000">
                      <a:alpha val="43137"/>
                    </a:srgbClr>
                  </a:outerShdw>
                </a:effectLst>
                <a:latin typeface="CharterBT-Roman"/>
              </a:rPr>
              <a:t>Skills</a:t>
            </a:r>
            <a:endParaRPr lang="en-US" sz="2000" b="1" dirty="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3499202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25E35E7-ADF2-DF87-F593-238EB257855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224853" y="1155604"/>
            <a:ext cx="9548734" cy="571213"/>
          </a:xfrm>
        </p:spPr>
        <p:txBody>
          <a:bodyPr>
            <a:noAutofit/>
          </a:bodyPr>
          <a:lstStyle/>
          <a:p>
            <a:pPr algn="ctr"/>
            <a:r>
              <a:rPr lang="bg-BG" sz="2000" b="1" noProof="0" dirty="0">
                <a:solidFill>
                  <a:srgbClr val="FF0000"/>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Резюме I.</a:t>
            </a:r>
            <a:r>
              <a:rPr lang="bg-BG" sz="2000" b="1" noProof="0" dirty="0">
                <a:solidFill>
                  <a:srgbClr val="2B229E"/>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a:t>
            </a:r>
            <a:r>
              <a:rPr lang="bg-BG" sz="2000" b="1" noProof="0" dirty="0">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Предприемаческо мислене в морската верига за доставки</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pic>
        <p:nvPicPr>
          <p:cNvPr id="25" name="Picture 24">
            <a:extLst>
              <a:ext uri="{FF2B5EF4-FFF2-40B4-BE49-F238E27FC236}">
                <a16:creationId xmlns:a16="http://schemas.microsoft.com/office/drawing/2014/main" id="{82A46AF0-F2FC-5EB2-ECC1-3841E418A1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72290F9-ED76-C9E6-74EE-091CC469C30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733F1F1-E3EB-D09E-0C78-D639209332C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127A4D7-11B0-B7EE-75FC-06409BB713A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D2D36D7-A54E-49F0-C31A-A6F15608FB1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8DE7111-D642-DDD9-AC40-A762F4BAA3B7}"/>
              </a:ext>
            </a:extLst>
          </p:cNvPr>
          <p:cNvPicPr>
            <a:picLocks noChangeAspect="1"/>
          </p:cNvPicPr>
          <p:nvPr/>
        </p:nvPicPr>
        <p:blipFill>
          <a:blip r:embed="rId10"/>
          <a:stretch>
            <a:fillRect/>
          </a:stretch>
        </p:blipFill>
        <p:spPr>
          <a:xfrm>
            <a:off x="7704595" y="0"/>
            <a:ext cx="1227464" cy="1224789"/>
          </a:xfrm>
          <a:prstGeom prst="rect">
            <a:avLst/>
          </a:prstGeom>
        </p:spPr>
      </p:pic>
      <p:pic>
        <p:nvPicPr>
          <p:cNvPr id="2056" name="Picture 8" descr="cinematic HDR photograph of a diverse team in a sunlit warehouse arranging neatly stacked crates, pallets of vibrant seasonal produce, canned goods, and transparent vacuum-sealed packs. A supervisor in a khaki vest consults a clipboard under large industrial skylights, casting sharp shadows on wooden planks and metallic storage racks. Crisp details of wrinkled apple skins, glistening cucumber surfaces, and crisp packaging text. 8K resolution, dynamic lighting contrasts.">
            <a:extLst>
              <a:ext uri="{FF2B5EF4-FFF2-40B4-BE49-F238E27FC236}">
                <a16:creationId xmlns:a16="http://schemas.microsoft.com/office/drawing/2014/main" id="{9BEF1342-FAD6-E53E-9C03-42D1D09ED5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00011"/>
            <a:ext cx="9144000" cy="4520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63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D8795-5376-5BF2-5057-6F9C4A598EC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B3FB3BE-17D1-3654-DD2A-A86A7CDF429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3A16904-B3AA-E3CA-2850-59E5BFD116EA}"/>
              </a:ext>
            </a:extLst>
          </p:cNvPr>
          <p:cNvSpPr>
            <a:spLocks noGrp="1"/>
          </p:cNvSpPr>
          <p:nvPr>
            <p:ph type="title"/>
          </p:nvPr>
        </p:nvSpPr>
        <p:spPr>
          <a:xfrm>
            <a:off x="416636" y="1181419"/>
            <a:ext cx="7886700" cy="571213"/>
          </a:xfrm>
        </p:spPr>
        <p:txBody>
          <a:bodyPr>
            <a:noAutofit/>
          </a:bodyPr>
          <a:lstStyle/>
          <a:p>
            <a:pPr algn="ct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I.</a:t>
            </a:r>
            <a:r>
              <a:rPr kumimoji="0" lang="bg-BG" sz="2000" b="1" i="0" u="none" strike="noStrike" kern="1200" cap="none" spc="0" normalizeH="0" baseline="0" noProof="0" dirty="0">
                <a:ln>
                  <a:noFill/>
                </a:ln>
                <a:solidFill>
                  <a:srgbClr val="2B229E"/>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bg-BG"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Предприемаческо мислене в морската верига за доставки</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16D7CBB-BDB8-4255-2144-DE6854EF66A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B8FDDC9-1768-3684-FBD4-668225E20A5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63C071E-C8A9-0585-EE8F-F51C614754D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26126CF-8323-A7D6-0530-4A28B6BE264B}"/>
              </a:ext>
            </a:extLst>
          </p:cNvPr>
          <p:cNvSpPr txBox="1"/>
          <p:nvPr/>
        </p:nvSpPr>
        <p:spPr>
          <a:xfrm>
            <a:off x="4181368" y="2099400"/>
            <a:ext cx="5006715" cy="3272691"/>
          </a:xfrm>
          <a:prstGeom prst="rect">
            <a:avLst/>
          </a:prstGeom>
          <a:noFill/>
        </p:spPr>
        <p:txBody>
          <a:bodyPr wrap="square" rtlCol="0">
            <a:spAutoFit/>
          </a:bodyPr>
          <a:lstStyle/>
          <a:p>
            <a:pPr algn="just"/>
            <a:r>
              <a:rPr lang="bg-BG" sz="2000" b="1" dirty="0">
                <a:solidFill>
                  <a:srgbClr val="FF0000"/>
                </a:solidFill>
                <a:effectLst>
                  <a:outerShdw blurRad="38100" dist="38100" dir="2700000" algn="tl">
                    <a:srgbClr val="000000">
                      <a:alpha val="43137"/>
                    </a:srgbClr>
                  </a:outerShdw>
                </a:effectLst>
                <a:latin typeface="ADYS" panose="00000500000000000000" pitchFamily="2" charset="0"/>
                <a:ea typeface="+mj-ea"/>
                <a:cs typeface="Times New Roman" panose="02020603050405020304" pitchFamily="18" charset="0"/>
              </a:rPr>
              <a:t>Контекст</a:t>
            </a:r>
            <a:endParaRPr lang="en-US" sz="2000" b="1" dirty="0">
              <a:solidFill>
                <a:srgbClr val="FF0000"/>
              </a:solidFill>
              <a:effectLst>
                <a:outerShdw blurRad="38100" dist="38100" dir="2700000" algn="tl">
                  <a:srgbClr val="000000">
                    <a:alpha val="43137"/>
                  </a:srgbClr>
                </a:outerShdw>
              </a:effectLst>
              <a:latin typeface="ADYS" panose="00000500000000000000" pitchFamily="2" charset="0"/>
              <a:ea typeface="+mj-ea"/>
              <a:cs typeface="Times New Roman" panose="02020603050405020304" pitchFamily="18" charset="0"/>
            </a:endParaRPr>
          </a:p>
          <a:p>
            <a:pPr algn="just">
              <a:lnSpc>
                <a:spcPct val="150000"/>
              </a:lnSpc>
            </a:pPr>
            <a:r>
              <a:rPr lang="bg-BG" sz="1400" noProof="0" dirty="0">
                <a:latin typeface="ADYS" panose="00000500000000000000" pitchFamily="50" charset="-52"/>
              </a:rPr>
              <a:t>Секторът на морската логистика функционира в среда, характеризираща се с висока несигурност и постоянна нестабилност. Средата е повлияна от външни фактори като изменението на климата и пазарната нестабилност, както и от вътрешни организационни предизвикателства. </a:t>
            </a:r>
          </a:p>
          <a:p>
            <a:pPr algn="just">
              <a:lnSpc>
                <a:spcPct val="150000"/>
              </a:lnSpc>
            </a:pPr>
            <a:r>
              <a:rPr lang="bg-BG" sz="1400" noProof="0" dirty="0">
                <a:latin typeface="ADYS" panose="00000500000000000000" pitchFamily="50" charset="-52"/>
              </a:rPr>
              <a:t>Тази сложност и непредсказуемост подчертават необходимостта от предприемачески начин на мислене, който съчетава аналитични умения, креативност и готовност за поемане на премерени рискове.</a:t>
            </a:r>
          </a:p>
        </p:txBody>
      </p:sp>
      <p:sp>
        <p:nvSpPr>
          <p:cNvPr id="3" name="Rectangle 2">
            <a:extLst>
              <a:ext uri="{FF2B5EF4-FFF2-40B4-BE49-F238E27FC236}">
                <a16:creationId xmlns:a16="http://schemas.microsoft.com/office/drawing/2014/main" id="{EDA23D15-7ADA-3EB5-BDB8-39D06FB28617}"/>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B53E4176-A0B2-56A2-ADD7-4C420932C1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B7E77BA-CFD0-36F2-666D-4F5C680C73D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4824DE5-EAB5-0F86-7F4F-193CE51C74A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4EC9290-956B-7D81-5891-E6AFD2183A9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13EAEB4-9255-DEEE-248C-2B0AC062846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AF93C98-F809-2D1F-2137-8515CA2CD039}"/>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91E1F966-CA5A-49E1-67FD-63BCAAD9047C}"/>
              </a:ext>
            </a:extLst>
          </p:cNvPr>
          <p:cNvPicPr>
            <a:picLocks noChangeAspect="1"/>
          </p:cNvPicPr>
          <p:nvPr/>
        </p:nvPicPr>
        <p:blipFill>
          <a:blip r:embed="rId11"/>
          <a:stretch>
            <a:fillRect/>
          </a:stretch>
        </p:blipFill>
        <p:spPr>
          <a:xfrm>
            <a:off x="0" y="1908842"/>
            <a:ext cx="4042254" cy="4042254"/>
          </a:xfrm>
          <a:prstGeom prst="rect">
            <a:avLst/>
          </a:prstGeom>
        </p:spPr>
      </p:pic>
    </p:spTree>
    <p:extLst>
      <p:ext uri="{BB962C8B-B14F-4D97-AF65-F5344CB8AC3E}">
        <p14:creationId xmlns:p14="http://schemas.microsoft.com/office/powerpoint/2010/main" val="3719525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38899-F0EF-0D8F-AD49-BAD8A1BBA61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A9E4025-A0C4-1D82-6850-8BCDC4C0771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01369A9-51A3-96CA-1074-864E03B4CD67}"/>
              </a:ext>
            </a:extLst>
          </p:cNvPr>
          <p:cNvSpPr>
            <a:spLocks noGrp="1"/>
          </p:cNvSpPr>
          <p:nvPr>
            <p:ph type="title"/>
          </p:nvPr>
        </p:nvSpPr>
        <p:spPr>
          <a:xfrm>
            <a:off x="431627" y="1136449"/>
            <a:ext cx="7886700" cy="571213"/>
          </a:xfrm>
        </p:spPr>
        <p:txBody>
          <a:bodyPr>
            <a:noAutofit/>
          </a:bodyPr>
          <a:lstStyle/>
          <a:p>
            <a:pPr algn="ct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I.</a:t>
            </a:r>
            <a:r>
              <a:rPr kumimoji="0" lang="bg-BG" sz="2000" b="1" i="0" u="none" strike="noStrike" kern="1200" cap="none" spc="0" normalizeH="0" baseline="0" noProof="0" dirty="0">
                <a:ln>
                  <a:noFill/>
                </a:ln>
                <a:solidFill>
                  <a:srgbClr val="2B229E"/>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bg-BG"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Предприемаческо мислене в морската верига за доставки</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FCBFCDD-C883-F444-AF35-0CBDEDE954B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40691E6-7C73-3338-A661-47E83DF70E3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CDF2AD2-6F60-3A73-85AC-11EEC6CECF5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D250DCE-9619-E599-45E6-C6EBEC4D6381}"/>
              </a:ext>
            </a:extLst>
          </p:cNvPr>
          <p:cNvSpPr txBox="1"/>
          <p:nvPr/>
        </p:nvSpPr>
        <p:spPr>
          <a:xfrm>
            <a:off x="4384835" y="1896810"/>
            <a:ext cx="4631961" cy="4052391"/>
          </a:xfrm>
          <a:prstGeom prst="rect">
            <a:avLst/>
          </a:prstGeom>
          <a:noFill/>
        </p:spPr>
        <p:txBody>
          <a:bodyPr wrap="square" rtlCol="0">
            <a:spAutoFit/>
          </a:bodyPr>
          <a:lstStyle/>
          <a:p>
            <a:pPr algn="just"/>
            <a:r>
              <a:rPr lang="bg-BG" sz="2000" b="1" dirty="0">
                <a:solidFill>
                  <a:srgbClr val="FF0000"/>
                </a:solidFill>
                <a:effectLst>
                  <a:outerShdw blurRad="38100" dist="38100" dir="2700000" algn="tl">
                    <a:srgbClr val="000000">
                      <a:alpha val="43137"/>
                    </a:srgbClr>
                  </a:outerShdw>
                </a:effectLst>
                <a:latin typeface="ADYS Bold" panose="00000800000000000000" pitchFamily="2" charset="-52"/>
                <a:ea typeface="+mj-ea"/>
                <a:cs typeface="Times New Roman" panose="02020603050405020304" pitchFamily="18" charset="0"/>
              </a:rPr>
              <a:t>Цел </a:t>
            </a:r>
          </a:p>
          <a:p>
            <a:pPr algn="just">
              <a:lnSpc>
                <a:spcPct val="150000"/>
              </a:lnSpc>
            </a:pPr>
            <a:r>
              <a:rPr lang="bg-BG" sz="1600" noProof="0" dirty="0">
                <a:latin typeface="ADYS" panose="00000500000000000000" pitchFamily="50" charset="-52"/>
              </a:rPr>
              <a:t>Целта на изследването е да се анализира как развитието на предприемачески начин на мислене може да допринесе за по-ефективно управление и повишена устойчивост в морската логистика. Изследването поставя акцент върху насърчаването на проактивен подход към решаването на проблеми, прилагането на креативни решения в среда с ограничени ресурси и съзнателното поемане на риск в професионалната практика.</a:t>
            </a:r>
          </a:p>
        </p:txBody>
      </p:sp>
      <p:sp>
        <p:nvSpPr>
          <p:cNvPr id="3" name="Rectangle 2">
            <a:extLst>
              <a:ext uri="{FF2B5EF4-FFF2-40B4-BE49-F238E27FC236}">
                <a16:creationId xmlns:a16="http://schemas.microsoft.com/office/drawing/2014/main" id="{8A01A7D3-4C28-DB2F-1B0A-FF8C59709C67}"/>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BC27CB61-B704-2B4F-4AF6-E75F283046F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894FF4C-61D1-2F90-D199-CCB37AA4850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41FF11E-BD2F-B70D-CE6B-49146BD01B2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E03D87A-442E-5537-A654-FD11F08E2A3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7C96780-BD46-7721-E9C5-084A3E65881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B476D1C-FF40-2052-0F1B-C8E9CB0D7FED}"/>
              </a:ext>
            </a:extLst>
          </p:cNvPr>
          <p:cNvPicPr>
            <a:picLocks noChangeAspect="1"/>
          </p:cNvPicPr>
          <p:nvPr/>
        </p:nvPicPr>
        <p:blipFill>
          <a:blip r:embed="rId10"/>
          <a:stretch>
            <a:fillRect/>
          </a:stretch>
        </p:blipFill>
        <p:spPr>
          <a:xfrm>
            <a:off x="7704595" y="0"/>
            <a:ext cx="1227464" cy="1224789"/>
          </a:xfrm>
          <a:prstGeom prst="rect">
            <a:avLst/>
          </a:prstGeom>
        </p:spPr>
      </p:pic>
      <p:pic>
        <p:nvPicPr>
          <p:cNvPr id="4098" name="Picture 2" descr="cinematic HDR photograph of a diverse team in a sunlit warehouse arranging neatly stacked crates, pallets of vibrant seasonal produce, canned goods, and transparent vacuum-sealed packs. A supervisor in a khaki vest consults a clipboard under large industrial skylights, casting sharp shadows on wooden planks and metallic storage racks. Crisp details of wrinkled apple skins, glistening cucumber surfaces, and crisp packaging text. 8K resolution, dynamic lighting contrasts.">
            <a:extLst>
              <a:ext uri="{FF2B5EF4-FFF2-40B4-BE49-F238E27FC236}">
                <a16:creationId xmlns:a16="http://schemas.microsoft.com/office/drawing/2014/main" id="{57AD4104-2C92-B3AB-697F-C866ED103D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34371"/>
            <a:ext cx="4225856" cy="4225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474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E5D7B-862C-D5B5-E62A-F739AC9D817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C25EC0C-0B6A-D120-9398-9CDF3E2B3EA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EFEE67E-9FBE-A5BD-5D4C-9908985A55B3}"/>
              </a:ext>
            </a:extLst>
          </p:cNvPr>
          <p:cNvSpPr>
            <a:spLocks noGrp="1"/>
          </p:cNvSpPr>
          <p:nvPr>
            <p:ph type="title"/>
          </p:nvPr>
        </p:nvSpPr>
        <p:spPr>
          <a:xfrm>
            <a:off x="431627" y="1136449"/>
            <a:ext cx="7886700" cy="571213"/>
          </a:xfrm>
        </p:spPr>
        <p:txBody>
          <a:bodyPr>
            <a:noAutofit/>
          </a:bodyPr>
          <a:lstStyle/>
          <a:p>
            <a:pPr algn="ct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I.</a:t>
            </a:r>
            <a:r>
              <a:rPr kumimoji="0" lang="bg-BG" sz="2000" b="1" i="0" u="none" strike="noStrike" kern="1200" cap="none" spc="0" normalizeH="0" baseline="0" noProof="0" dirty="0">
                <a:ln>
                  <a:noFill/>
                </a:ln>
                <a:solidFill>
                  <a:srgbClr val="2B229E"/>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bg-BG"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Предприемаческо мислене в морската верига за доставки</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CB306CF-2F7E-A3B3-7B21-E8442EF5947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A6F16B5-416B-5931-4065-C8D6C73E81D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C6F0EAB-3276-72FE-09A5-5519DE052CE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AB73385-541E-5544-3632-A98BDEC418C6}"/>
              </a:ext>
            </a:extLst>
          </p:cNvPr>
          <p:cNvSpPr txBox="1"/>
          <p:nvPr/>
        </p:nvSpPr>
        <p:spPr>
          <a:xfrm>
            <a:off x="4190036" y="1859339"/>
            <a:ext cx="4706203" cy="3139321"/>
          </a:xfrm>
          <a:prstGeom prst="rect">
            <a:avLst/>
          </a:prstGeom>
          <a:noFill/>
        </p:spPr>
        <p:txBody>
          <a:bodyPr wrap="square" rtlCol="0">
            <a:spAutoFit/>
          </a:bodyPr>
          <a:lstStyle/>
          <a:p>
            <a:pPr algn="just"/>
            <a:r>
              <a:rPr lang="bg-BG" sz="2000" b="1" dirty="0">
                <a:solidFill>
                  <a:srgbClr val="FF0000"/>
                </a:solidFill>
                <a:effectLst>
                  <a:outerShdw blurRad="38100" dist="38100" dir="2700000" algn="tl">
                    <a:srgbClr val="000000">
                      <a:alpha val="43137"/>
                    </a:srgbClr>
                  </a:outerShdw>
                </a:effectLst>
                <a:latin typeface="ADYS" panose="00000500000000000000" pitchFamily="2" charset="0"/>
                <a:ea typeface="+mj-ea"/>
                <a:cs typeface="Times New Roman" panose="02020603050405020304" pitchFamily="18" charset="0"/>
              </a:rPr>
              <a:t>Методология</a:t>
            </a:r>
            <a:endParaRPr lang="en-US" sz="2000" b="1" dirty="0">
              <a:solidFill>
                <a:srgbClr val="FF0000"/>
              </a:solidFill>
              <a:effectLst>
                <a:outerShdw blurRad="38100" dist="38100" dir="2700000" algn="tl">
                  <a:srgbClr val="000000">
                    <a:alpha val="43137"/>
                  </a:srgbClr>
                </a:outerShdw>
              </a:effectLst>
              <a:latin typeface="ADYS" panose="00000500000000000000" pitchFamily="2" charset="0"/>
              <a:ea typeface="+mj-ea"/>
              <a:cs typeface="Times New Roman" panose="02020603050405020304" pitchFamily="18" charset="0"/>
            </a:endParaRPr>
          </a:p>
          <a:p>
            <a:pPr algn="just">
              <a:lnSpc>
                <a:spcPct val="150000"/>
              </a:lnSpc>
              <a:defRPr/>
            </a:pPr>
            <a:r>
              <a:rPr lang="bg-BG" sz="1200" dirty="0">
                <a:latin typeface="ADYS" panose="00000500000000000000" pitchFamily="50" charset="-52"/>
              </a:rPr>
              <a:t>Проучването използва практически подход, разглеждайки реални казуси на компании за морска логистика, които успешно са използвали нови и предприемачески методи на работа в ежедневните си операции. Проведени са задълбочени интервюта с експерти и мениджъри в сектора, които са споделили личния си опит и наблюдения относно ефективни стратегии за преодоляване на предизвикателствата. Събраните данни са подложени на качествен анализ, за ​​да се идентифицират поведенчески и когнитивни модели, които водят до подобрена ефективност и устойчивост в контекста на логистичните процеси.</a:t>
            </a:r>
          </a:p>
        </p:txBody>
      </p:sp>
      <p:sp>
        <p:nvSpPr>
          <p:cNvPr id="3" name="Rectangle 2">
            <a:extLst>
              <a:ext uri="{FF2B5EF4-FFF2-40B4-BE49-F238E27FC236}">
                <a16:creationId xmlns:a16="http://schemas.microsoft.com/office/drawing/2014/main" id="{D7EAF1ED-0D76-C6E0-6A68-2FBC250960CC}"/>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5AE93998-62C8-485A-D19C-BE6A1059EE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CEB1279-0BC4-1A65-A205-AB2735521C6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E9E0B95-F760-31DE-3979-AA8B1257715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8E41DB4-9100-A30F-0A1F-2EEEAE0DCAD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EA65846-9F87-AE3B-1AA6-0D6F9ADD2A8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B251E07-2837-53D9-BE86-3CAD2BB1FB40}"/>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6C6752C1-2737-CFF9-809B-21B9CFF9575C}"/>
              </a:ext>
            </a:extLst>
          </p:cNvPr>
          <p:cNvPicPr>
            <a:picLocks noChangeAspect="1"/>
          </p:cNvPicPr>
          <p:nvPr/>
        </p:nvPicPr>
        <p:blipFill>
          <a:blip r:embed="rId11"/>
          <a:stretch>
            <a:fillRect/>
          </a:stretch>
        </p:blipFill>
        <p:spPr>
          <a:xfrm>
            <a:off x="0" y="1896810"/>
            <a:ext cx="4095482" cy="4095482"/>
          </a:xfrm>
          <a:prstGeom prst="rect">
            <a:avLst/>
          </a:prstGeom>
        </p:spPr>
      </p:pic>
    </p:spTree>
    <p:extLst>
      <p:ext uri="{BB962C8B-B14F-4D97-AF65-F5344CB8AC3E}">
        <p14:creationId xmlns:p14="http://schemas.microsoft.com/office/powerpoint/2010/main" val="3304396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E3D26-DB2C-14E8-A27D-36F8EF614A3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AAE53AB-88D2-91A2-9B21-F17AB70F508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1C31CAC-8015-390E-6D4F-F176E25723F6}"/>
              </a:ext>
            </a:extLst>
          </p:cNvPr>
          <p:cNvSpPr>
            <a:spLocks noGrp="1"/>
          </p:cNvSpPr>
          <p:nvPr>
            <p:ph type="title"/>
          </p:nvPr>
        </p:nvSpPr>
        <p:spPr>
          <a:xfrm>
            <a:off x="431627" y="1136449"/>
            <a:ext cx="7886700" cy="571213"/>
          </a:xfrm>
        </p:spPr>
        <p:txBody>
          <a:bodyPr>
            <a:noAutofit/>
          </a:bodyPr>
          <a:lstStyle/>
          <a:p>
            <a:pPr algn="ct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I.</a:t>
            </a:r>
            <a:r>
              <a:rPr kumimoji="0" lang="bg-BG" sz="2000" b="1" i="0" u="none" strike="noStrike" kern="1200" cap="none" spc="0" normalizeH="0" baseline="0" noProof="0" dirty="0">
                <a:ln>
                  <a:noFill/>
                </a:ln>
                <a:solidFill>
                  <a:srgbClr val="2B229E"/>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bg-BG"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Предприемаческо мислене в морската верига за доставки</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978FE49-12A7-21B1-0A49-C07C6F7EC6A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AF24B46-4D52-68B4-B3DE-FD7D82AAB55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F7670E4-3A00-F2B7-1D08-4F01720A6EF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7CA876F-7AF8-5BBA-3F28-5A172E0990D2}"/>
              </a:ext>
            </a:extLst>
          </p:cNvPr>
          <p:cNvSpPr txBox="1"/>
          <p:nvPr/>
        </p:nvSpPr>
        <p:spPr>
          <a:xfrm>
            <a:off x="4188094" y="1782395"/>
            <a:ext cx="4743965" cy="3293209"/>
          </a:xfrm>
          <a:prstGeom prst="rect">
            <a:avLst/>
          </a:prstGeom>
          <a:noFill/>
        </p:spPr>
        <p:txBody>
          <a:bodyPr wrap="square" rtlCol="0">
            <a:spAutoFit/>
          </a:bodyPr>
          <a:lstStyle/>
          <a:p>
            <a:pPr algn="just">
              <a:lnSpc>
                <a:spcPct val="150000"/>
              </a:lnSpc>
            </a:pPr>
            <a:r>
              <a:rPr lang="bg-BG" sz="2000" b="1" noProof="0" dirty="0">
                <a:solidFill>
                  <a:srgbClr val="FF0000"/>
                </a:solidFill>
                <a:effectLst>
                  <a:outerShdw blurRad="38100" dist="38100" dir="2700000" algn="tl">
                    <a:srgbClr val="000000">
                      <a:alpha val="43137"/>
                    </a:srgbClr>
                  </a:outerShdw>
                </a:effectLst>
                <a:latin typeface="ADYS Bold" panose="00000800000000000000" pitchFamily="2" charset="-52"/>
                <a:ea typeface="+mj-ea"/>
                <a:cs typeface="Times New Roman" panose="02020603050405020304" pitchFamily="18" charset="0"/>
              </a:rPr>
              <a:t>Резултати</a:t>
            </a:r>
          </a:p>
          <a:p>
            <a:pPr algn="just">
              <a:lnSpc>
                <a:spcPct val="150000"/>
              </a:lnSpc>
              <a:defRPr/>
            </a:pPr>
            <a:r>
              <a:rPr lang="bg-BG" sz="1200" dirty="0">
                <a:latin typeface="ADYS" panose="00000500000000000000" pitchFamily="50" charset="-52"/>
              </a:rPr>
              <a:t>Получените резултати показват, че служителите, които притежават предприемаческо мислене, са по-добре подготвени да идентифицират проблеми, да предлагат ефективни решения и да адаптират процесите си към вътрешните и външни обстоятелства. Освен това, креативността е определена като ценен инструмент за установяване на ефективни и устойчиви практики в ограничена среда. Проучването показва също, че поемането на рискове, въз основа на анализ на данни и вземането на решения с подкрепата на експертен опит   може да доведе до дългосрочни подобрения и нови идеи в сектора.</a:t>
            </a:r>
          </a:p>
        </p:txBody>
      </p:sp>
      <p:sp>
        <p:nvSpPr>
          <p:cNvPr id="3" name="Rectangle 2">
            <a:extLst>
              <a:ext uri="{FF2B5EF4-FFF2-40B4-BE49-F238E27FC236}">
                <a16:creationId xmlns:a16="http://schemas.microsoft.com/office/drawing/2014/main" id="{ADB977F3-937C-7864-1412-044BDC2C4C87}"/>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6A1FEBF2-FAD7-58FA-7E75-FE18697DD1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57CDC95-737C-CA5F-5AB6-3E003847A4C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7BC89D7-F0D6-B9BA-DDAE-C39EC6D5386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E340270-14D5-FEEC-D20C-5964D82E95A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2D40A11-9B4F-B433-DBF7-AF64C1E469F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F123BD1-C307-A534-8AD1-B8D02C94E419}"/>
              </a:ext>
            </a:extLst>
          </p:cNvPr>
          <p:cNvPicPr>
            <a:picLocks noChangeAspect="1"/>
          </p:cNvPicPr>
          <p:nvPr/>
        </p:nvPicPr>
        <p:blipFill>
          <a:blip r:embed="rId10"/>
          <a:stretch>
            <a:fillRect/>
          </a:stretch>
        </p:blipFill>
        <p:spPr>
          <a:xfrm>
            <a:off x="7704595" y="0"/>
            <a:ext cx="1227464" cy="1224789"/>
          </a:xfrm>
          <a:prstGeom prst="rect">
            <a:avLst/>
          </a:prstGeom>
        </p:spPr>
      </p:pic>
      <p:pic>
        <p:nvPicPr>
          <p:cNvPr id="5122" name="Picture 2" descr="cinematic HDR photograph of a diverse team in a sunlit warehouse arranging neatly stacked crates, pallets of vibrant seasonal produce, canned goods, and transparent vacuum-sealed packs. A supervisor in a khaki vest consults a clipboard under large industrial skylights, casting sharp shadows on wooden planks and metallic storage racks. Crisp details of wrinkled apple skins, glistening cucumber surfaces, and crisp packaging text. 8K resolution, dynamic lighting contrasts.">
            <a:extLst>
              <a:ext uri="{FF2B5EF4-FFF2-40B4-BE49-F238E27FC236}">
                <a16:creationId xmlns:a16="http://schemas.microsoft.com/office/drawing/2014/main" id="{C33113CC-77A6-F932-2710-6A5C3DA537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612" y="1863871"/>
            <a:ext cx="4166850" cy="416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038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1EAD5-7BB7-0A7F-85E0-5DE4A5673E6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07FBFE7-387E-45C5-7B40-64D285C9390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A5C8617-5C3B-D3AF-81DE-4DD30480753A}"/>
              </a:ext>
            </a:extLst>
          </p:cNvPr>
          <p:cNvSpPr>
            <a:spLocks noGrp="1"/>
          </p:cNvSpPr>
          <p:nvPr>
            <p:ph type="title"/>
          </p:nvPr>
        </p:nvSpPr>
        <p:spPr>
          <a:xfrm>
            <a:off x="431627" y="1136449"/>
            <a:ext cx="7886700" cy="571213"/>
          </a:xfrm>
        </p:spPr>
        <p:txBody>
          <a:bodyPr>
            <a:noAutofit/>
          </a:bodyPr>
          <a:lstStyle/>
          <a:p>
            <a:pPr algn="ct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I.</a:t>
            </a:r>
            <a:r>
              <a:rPr kumimoji="0" lang="bg-BG" sz="2000" b="1" i="0" u="none" strike="noStrike" kern="1200" cap="none" spc="0" normalizeH="0" baseline="0" noProof="0" dirty="0">
                <a:ln>
                  <a:noFill/>
                </a:ln>
                <a:solidFill>
                  <a:srgbClr val="2B229E"/>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bg-BG"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Предприемаческо мислене в морската верига за доставки</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82CA250-BAE4-1B0B-77DD-728942A66FC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5BC9141-CE4B-832E-F2FF-53663BD582E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7C6C149-D278-6B40-37D5-292DE9E61D9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99671A4-7285-23CC-2AAD-29CBF1E7F23F}"/>
              </a:ext>
            </a:extLst>
          </p:cNvPr>
          <p:cNvSpPr txBox="1"/>
          <p:nvPr/>
        </p:nvSpPr>
        <p:spPr>
          <a:xfrm>
            <a:off x="4110038" y="1925170"/>
            <a:ext cx="5033962" cy="3693319"/>
          </a:xfrm>
          <a:prstGeom prst="rect">
            <a:avLst/>
          </a:prstGeom>
          <a:noFill/>
        </p:spPr>
        <p:txBody>
          <a:bodyPr wrap="square" rtlCol="0">
            <a:spAutoFit/>
          </a:bodyPr>
          <a:lstStyle/>
          <a:p>
            <a:pPr algn="just"/>
            <a:r>
              <a:rPr lang="bg-BG" sz="2000" b="1" noProof="0" dirty="0">
                <a:solidFill>
                  <a:srgbClr val="FF0000"/>
                </a:solidFill>
                <a:effectLst>
                  <a:outerShdw blurRad="38100" dist="38100" dir="2700000" algn="tl">
                    <a:srgbClr val="000000">
                      <a:alpha val="43137"/>
                    </a:srgbClr>
                  </a:outerShdw>
                </a:effectLst>
                <a:latin typeface="ADYS" panose="00000500000000000000" pitchFamily="2" charset="0"/>
                <a:ea typeface="+mj-ea"/>
                <a:cs typeface="Times New Roman" panose="02020603050405020304" pitchFamily="18" charset="0"/>
              </a:rPr>
              <a:t>Заключение </a:t>
            </a:r>
          </a:p>
          <a:p>
            <a:pPr marR="0" lvl="0" indent="0" algn="just" fontAlgn="auto">
              <a:lnSpc>
                <a:spcPct val="150000"/>
              </a:lnSpc>
              <a:spcBef>
                <a:spcPts val="0"/>
              </a:spcBef>
              <a:spcAft>
                <a:spcPts val="0"/>
              </a:spcAft>
              <a:buClrTx/>
              <a:buSzTx/>
              <a:buFontTx/>
              <a:buNone/>
              <a:tabLst/>
              <a:defRPr/>
            </a:pPr>
            <a:r>
              <a:rPr lang="bg-BG" sz="1200" noProof="0" dirty="0">
                <a:latin typeface="ADYS" panose="00000500000000000000" pitchFamily="50" charset="-52"/>
              </a:rPr>
              <a:t>Настоящото изследване доказва, че стимулирането на предприемаческия начин на мислене сред служителите способства за ранното идентифициране на възникващи проблеми, разработването на адекватни и ефективни решения и адаптирането на организационните процеси според динамично променящите се условия на средата. В допълнение, анализът категорично подчертава ролята на креативността като основен фактор за внедряване на успешни и устойчиви практики при ограничени ресурси и висока неопределеност. В заключение, изследването акцентира върху значението на премерения риск, особено когато решенията са подкрепени с детайлен анализ на данни и натрупан колективен опит, като ключов механизъм за стимулиране на устойчиви подобрения и иновационни пробиви в съответния сектор.</a:t>
            </a:r>
          </a:p>
        </p:txBody>
      </p:sp>
      <p:sp>
        <p:nvSpPr>
          <p:cNvPr id="3" name="Rectangle 2">
            <a:extLst>
              <a:ext uri="{FF2B5EF4-FFF2-40B4-BE49-F238E27FC236}">
                <a16:creationId xmlns:a16="http://schemas.microsoft.com/office/drawing/2014/main" id="{7F4885A3-CA28-BE07-FF45-01A201EF08A9}"/>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3F0CF91A-0ECC-A6D6-6EF9-C4DB3C8271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D748E21-1A90-BADC-D8BB-5DD2FC38116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E5B8CE4-642B-2B6A-F27B-F4336EC1BF0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D83B684-D630-1178-0BFD-389EEC6FE61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7DE2358-E0EC-B5C6-820B-1DED7ACB89B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BAC32BE-8617-0443-8D43-F1B9B452C88F}"/>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0577DFF8-02FF-65F8-FAC2-49897243059E}"/>
              </a:ext>
            </a:extLst>
          </p:cNvPr>
          <p:cNvPicPr>
            <a:picLocks noChangeAspect="1"/>
          </p:cNvPicPr>
          <p:nvPr/>
        </p:nvPicPr>
        <p:blipFill>
          <a:blip r:embed="rId11"/>
          <a:stretch>
            <a:fillRect/>
          </a:stretch>
        </p:blipFill>
        <p:spPr>
          <a:xfrm>
            <a:off x="-28572" y="2009460"/>
            <a:ext cx="3993525" cy="3993525"/>
          </a:xfrm>
          <a:prstGeom prst="rect">
            <a:avLst/>
          </a:prstGeom>
        </p:spPr>
      </p:pic>
    </p:spTree>
    <p:extLst>
      <p:ext uri="{BB962C8B-B14F-4D97-AF65-F5344CB8AC3E}">
        <p14:creationId xmlns:p14="http://schemas.microsoft.com/office/powerpoint/2010/main" val="1524505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175FB-65AB-F9D9-D4D1-56A5B517DE5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29B314E-FF8F-FDA4-F4E8-1E8D0BCF836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C489E1B-B8BB-ADB2-1CCA-B7F13B8F33B6}"/>
              </a:ext>
            </a:extLst>
          </p:cNvPr>
          <p:cNvSpPr>
            <a:spLocks noGrp="1"/>
          </p:cNvSpPr>
          <p:nvPr>
            <p:ph type="title"/>
          </p:nvPr>
        </p:nvSpPr>
        <p:spPr>
          <a:xfrm>
            <a:off x="402689" y="1257728"/>
            <a:ext cx="8604219" cy="571213"/>
          </a:xfrm>
        </p:spPr>
        <p:txBody>
          <a:bodyPr>
            <a:noAutofit/>
          </a:bodyPr>
          <a:lstStyle/>
          <a:p>
            <a:pPr algn="ctr"/>
            <a:r>
              <a:rPr lang="bg-BG" sz="2000" b="1" noProof="0"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Резюме II: Ролята на технологиите и дигитализацията в складовите иновации</a:t>
            </a:r>
          </a:p>
        </p:txBody>
      </p:sp>
      <p:grpSp>
        <p:nvGrpSpPr>
          <p:cNvPr id="4" name="Group 3">
            <a:extLst>
              <a:ext uri="{FF2B5EF4-FFF2-40B4-BE49-F238E27FC236}">
                <a16:creationId xmlns:a16="http://schemas.microsoft.com/office/drawing/2014/main" id="{6686BB4F-656B-9482-9A54-A302B262A8B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A55205A-19BE-2FD1-858B-5BEA363397D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2E97549-78C6-AFB4-FACC-FC6A24423D7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792C07EA-5C9E-C291-8798-6540434ED177}"/>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CF603602-E19C-FF94-B4DC-30E617872E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EEBF17A-28A9-E7B4-DFA7-56FE6B85A2B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1C17BD7-C6CB-E1DA-9F97-BF9A6D21DD4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657B385-6564-4A9E-B663-75C00AE314B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C9B2413-1F49-20F8-4242-33E89E7D717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BC5BB3D-3139-D9B7-D2B9-3FC49DBF9E17}"/>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E1277FA3-2263-26E5-AEA7-96BC238A88C5}"/>
              </a:ext>
            </a:extLst>
          </p:cNvPr>
          <p:cNvPicPr>
            <a:picLocks noChangeAspect="1"/>
          </p:cNvPicPr>
          <p:nvPr/>
        </p:nvPicPr>
        <p:blipFill>
          <a:blip r:embed="rId11"/>
          <a:stretch>
            <a:fillRect/>
          </a:stretch>
        </p:blipFill>
        <p:spPr>
          <a:xfrm>
            <a:off x="18646" y="1798259"/>
            <a:ext cx="9144000" cy="4422233"/>
          </a:xfrm>
          <a:prstGeom prst="rect">
            <a:avLst/>
          </a:prstGeom>
        </p:spPr>
      </p:pic>
    </p:spTree>
    <p:extLst>
      <p:ext uri="{BB962C8B-B14F-4D97-AF65-F5344CB8AC3E}">
        <p14:creationId xmlns:p14="http://schemas.microsoft.com/office/powerpoint/2010/main" val="2818853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C56D5-4E15-A13A-D993-6EA11323877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93A5A77-82EA-A247-DCA9-EB6CAB22395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D79A143-7417-8589-8DB8-E6EB542A4F5D}"/>
              </a:ext>
            </a:extLst>
          </p:cNvPr>
          <p:cNvSpPr>
            <a:spLocks noGrp="1"/>
          </p:cNvSpPr>
          <p:nvPr>
            <p:ph type="title"/>
          </p:nvPr>
        </p:nvSpPr>
        <p:spPr>
          <a:xfrm>
            <a:off x="265797" y="1257728"/>
            <a:ext cx="8645698" cy="571213"/>
          </a:xfrm>
        </p:spPr>
        <p:txBody>
          <a:bodyPr>
            <a:noAutofit/>
          </a:bodyPr>
          <a:lstStyle/>
          <a:p>
            <a:pPr algn="ctr"/>
            <a:r>
              <a:rPr kumimoji="0" lang="bg-BG"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II: Ролята на технологиите и дигитализацията в складовите иновации</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FAF0C1F-668E-DAA0-027E-71B8B875438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961373C-D18A-3038-D411-539594C1A38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5A663B8-05FF-14A2-32F8-CA4C1BC4805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73A601E-5BE0-4C24-5C79-405E3ADB381F}"/>
              </a:ext>
            </a:extLst>
          </p:cNvPr>
          <p:cNvSpPr txBox="1"/>
          <p:nvPr/>
        </p:nvSpPr>
        <p:spPr>
          <a:xfrm>
            <a:off x="4457957" y="2014481"/>
            <a:ext cx="4453538" cy="341632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Контекст</a:t>
            </a:r>
          </a:p>
          <a:p>
            <a:pPr algn="just">
              <a:lnSpc>
                <a:spcPct val="150000"/>
              </a:lnSpc>
              <a:defRPr/>
            </a:pPr>
            <a:r>
              <a:rPr lang="bg-BG" sz="1200" dirty="0">
                <a:latin typeface="ADYS" panose="00000500000000000000" pitchFamily="50" charset="-52"/>
              </a:rPr>
              <a:t>Технологичният напредък от последните години води до фундаментални трансформации в сферата на складовата логистика, стимулирайки съществени подобрения в обработката на стокови потоци, точността при управлението на складовите запаси и ефективното използване на складовите пространства. Внедряването на решения, свързани с автоматизация и дигитализация, вече представлява неотменима част от съвременната логистика. Това, от своя страна, поставя пред сектора необходимостта от качествено ново мислене, което да осигури баланс между оперативната ефективност и повишените изисквания към сигурността на складовите процеси.</a:t>
            </a:r>
          </a:p>
        </p:txBody>
      </p:sp>
      <p:sp>
        <p:nvSpPr>
          <p:cNvPr id="3" name="Rectangle 2">
            <a:extLst>
              <a:ext uri="{FF2B5EF4-FFF2-40B4-BE49-F238E27FC236}">
                <a16:creationId xmlns:a16="http://schemas.microsoft.com/office/drawing/2014/main" id="{781A52DB-F129-AD08-2AFB-13FE9BA8F9FA}"/>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62471263-16A7-CB1F-8B10-85DB0EC47A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273A396-68B1-BAFB-1D8E-CCD5ACD9B5D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53EE389-3460-203C-5700-12CD8B0C107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0CDFA2B-97A7-FB43-3DC8-6CEA328ED74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2653EC3-DEB9-114C-C583-8C3546C3430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754A34C-F69D-EAF1-A18C-CCB58EE2BDC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BB810435-C099-47E1-9162-9B528A05CED2}"/>
              </a:ext>
            </a:extLst>
          </p:cNvPr>
          <p:cNvPicPr>
            <a:picLocks noChangeAspect="1"/>
          </p:cNvPicPr>
          <p:nvPr/>
        </p:nvPicPr>
        <p:blipFill>
          <a:blip r:embed="rId11"/>
          <a:stretch>
            <a:fillRect/>
          </a:stretch>
        </p:blipFill>
        <p:spPr>
          <a:xfrm>
            <a:off x="-51517" y="1901198"/>
            <a:ext cx="4273511" cy="4273511"/>
          </a:xfrm>
          <a:prstGeom prst="rect">
            <a:avLst/>
          </a:prstGeom>
        </p:spPr>
      </p:pic>
    </p:spTree>
    <p:extLst>
      <p:ext uri="{BB962C8B-B14F-4D97-AF65-F5344CB8AC3E}">
        <p14:creationId xmlns:p14="http://schemas.microsoft.com/office/powerpoint/2010/main" val="3239318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49EF3-90E5-AE20-BA84-5137CE2E728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8A21BB6-F068-05AC-0D33-42815BF93BE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407E9BD-DC6F-43E3-A580-86AA2FAC61D7}"/>
              </a:ext>
            </a:extLst>
          </p:cNvPr>
          <p:cNvSpPr>
            <a:spLocks noGrp="1"/>
          </p:cNvSpPr>
          <p:nvPr>
            <p:ph type="title"/>
          </p:nvPr>
        </p:nvSpPr>
        <p:spPr>
          <a:xfrm>
            <a:off x="97898" y="1157107"/>
            <a:ext cx="8720118" cy="571213"/>
          </a:xfrm>
        </p:spPr>
        <p:txBody>
          <a:bodyPr>
            <a:noAutofit/>
          </a:bodyPr>
          <a:lstStyle/>
          <a:p>
            <a:pPr algn="ctr"/>
            <a:r>
              <a:rPr kumimoji="0" lang="bg-BG"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II: Ролята на технологиите и дигитализацията в складовите иновации</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FBA3276-2BA3-A482-B8A0-F196DC2BD3E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2647340-2D2E-FB51-AA6E-5F47DA09822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662445D-BB66-ACD8-25A6-8BB705C6516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2F2B18C-5CA7-AC09-68AE-4E42BE3B0502}"/>
              </a:ext>
            </a:extLst>
          </p:cNvPr>
          <p:cNvSpPr txBox="1"/>
          <p:nvPr/>
        </p:nvSpPr>
        <p:spPr>
          <a:xfrm>
            <a:off x="4457957" y="1996822"/>
            <a:ext cx="4453538" cy="391902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Bold" panose="00000800000000000000" pitchFamily="2" charset="-52"/>
                <a:ea typeface="+mn-ea"/>
                <a:cs typeface="Times New Roman" panose="02020603050405020304" pitchFamily="18" charset="0"/>
              </a:rPr>
              <a:t>Цел </a:t>
            </a:r>
          </a:p>
          <a:p>
            <a:pPr marR="0" lvl="0" indent="0" algn="just" fontAlgn="auto">
              <a:lnSpc>
                <a:spcPct val="150000"/>
              </a:lnSpc>
              <a:spcBef>
                <a:spcPts val="0"/>
              </a:spcBef>
              <a:spcAft>
                <a:spcPts val="0"/>
              </a:spcAft>
              <a:buClrTx/>
              <a:buSzTx/>
              <a:buFontTx/>
              <a:buNone/>
              <a:tabLst/>
              <a:defRPr/>
            </a:pPr>
            <a:r>
              <a:rPr lang="bg-BG" sz="1400" dirty="0">
                <a:latin typeface="ADYS" panose="00000500000000000000" pitchFamily="2" charset="0"/>
              </a:rPr>
              <a:t>Целта на настоящото изследване е да анализира въздействието на съвременните технологии върху развитието на иновациите в складовото стопанство. </a:t>
            </a:r>
          </a:p>
          <a:p>
            <a:pPr marR="0" lvl="0" indent="0" algn="just" fontAlgn="auto">
              <a:lnSpc>
                <a:spcPct val="150000"/>
              </a:lnSpc>
              <a:spcBef>
                <a:spcPts val="0"/>
              </a:spcBef>
              <a:spcAft>
                <a:spcPts val="0"/>
              </a:spcAft>
              <a:buClrTx/>
              <a:buSzTx/>
              <a:buFontTx/>
              <a:buNone/>
              <a:tabLst/>
              <a:defRPr/>
            </a:pPr>
            <a:r>
              <a:rPr lang="bg-BG" sz="1400" b="1" dirty="0">
                <a:latin typeface="ADYS" panose="00000500000000000000" pitchFamily="2" charset="0"/>
              </a:rPr>
              <a:t>Проучването ще разглежда три основни аспекта: </a:t>
            </a:r>
          </a:p>
          <a:p>
            <a:pPr marL="171450" marR="0" lvl="0" indent="-171450" algn="just" fontAlgn="auto">
              <a:lnSpc>
                <a:spcPct val="150000"/>
              </a:lnSpc>
              <a:spcBef>
                <a:spcPts val="0"/>
              </a:spcBef>
              <a:spcAft>
                <a:spcPts val="0"/>
              </a:spcAft>
              <a:buClrTx/>
              <a:buSzTx/>
              <a:buFont typeface="Arial" panose="020B0604020202020204" pitchFamily="34" charset="0"/>
              <a:buChar char="•"/>
              <a:tabLst/>
              <a:defRPr/>
            </a:pPr>
            <a:r>
              <a:rPr lang="bg-BG" sz="1400" dirty="0">
                <a:latin typeface="ADYS" panose="00000500000000000000" pitchFamily="2" charset="0"/>
              </a:rPr>
              <a:t>повишаването на ефективността чрез автоматизация на процесите, </a:t>
            </a:r>
          </a:p>
          <a:p>
            <a:pPr marL="171450" marR="0" lvl="0" indent="-171450" algn="just" fontAlgn="auto">
              <a:lnSpc>
                <a:spcPct val="150000"/>
              </a:lnSpc>
              <a:spcBef>
                <a:spcPts val="0"/>
              </a:spcBef>
              <a:spcAft>
                <a:spcPts val="0"/>
              </a:spcAft>
              <a:buClrTx/>
              <a:buSzTx/>
              <a:buFont typeface="Arial" panose="020B0604020202020204" pitchFamily="34" charset="0"/>
              <a:buChar char="•"/>
              <a:tabLst/>
              <a:defRPr/>
            </a:pPr>
            <a:r>
              <a:rPr lang="bg-BG" sz="1400" dirty="0">
                <a:latin typeface="ADYS" panose="00000500000000000000" pitchFamily="2" charset="0"/>
              </a:rPr>
              <a:t>потенциалните рискове, свързани с технологичната сигурност,</a:t>
            </a:r>
          </a:p>
          <a:p>
            <a:pPr marL="171450" marR="0" lvl="0" indent="-171450" algn="just" fontAlgn="auto">
              <a:lnSpc>
                <a:spcPct val="150000"/>
              </a:lnSpc>
              <a:spcBef>
                <a:spcPts val="0"/>
              </a:spcBef>
              <a:spcAft>
                <a:spcPts val="0"/>
              </a:spcAft>
              <a:buClrTx/>
              <a:buSzTx/>
              <a:buFont typeface="Arial" panose="020B0604020202020204" pitchFamily="34" charset="0"/>
              <a:buChar char="•"/>
              <a:tabLst/>
              <a:defRPr/>
            </a:pPr>
            <a:r>
              <a:rPr lang="bg-BG" sz="1400" dirty="0">
                <a:latin typeface="ADYS" panose="00000500000000000000" pitchFamily="2" charset="0"/>
              </a:rPr>
              <a:t>както и ролята на дигиталните инструменти за генериране на нови идеи и усъвършенстване на складовите операции.</a:t>
            </a:r>
          </a:p>
        </p:txBody>
      </p:sp>
      <p:sp>
        <p:nvSpPr>
          <p:cNvPr id="3" name="Rectangle 2">
            <a:extLst>
              <a:ext uri="{FF2B5EF4-FFF2-40B4-BE49-F238E27FC236}">
                <a16:creationId xmlns:a16="http://schemas.microsoft.com/office/drawing/2014/main" id="{8DE5AD27-0C40-452B-6790-A902941020D9}"/>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DF050A72-47D2-D244-7E64-EFC2704A35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8C3C403-D26A-EFB3-9313-AB08C9AD4A2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9C0EA16-01E4-29D3-C123-DA6B0DDA29C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026C377-E765-C5F4-66B4-F9A03DE5E62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21A7A6C-D8C7-D50A-EE51-C620A387F59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002891A-FE84-FC58-B24B-1B9576EE16C2}"/>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24723724-60D5-5AE0-3614-90C5D8062F1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0" y="1799229"/>
            <a:ext cx="4273511" cy="4273511"/>
          </a:xfrm>
          <a:prstGeom prst="rect">
            <a:avLst/>
          </a:prstGeom>
        </p:spPr>
      </p:pic>
    </p:spTree>
    <p:extLst>
      <p:ext uri="{BB962C8B-B14F-4D97-AF65-F5344CB8AC3E}">
        <p14:creationId xmlns:p14="http://schemas.microsoft.com/office/powerpoint/2010/main" val="4169869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5D09F-4854-0A04-6230-77E4ACA2C27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6892C85-BD64-C907-E976-D5CFE4239F7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6C272EE-DD0E-A5DF-3BFC-1CE1D9AD8739}"/>
              </a:ext>
            </a:extLst>
          </p:cNvPr>
          <p:cNvSpPr>
            <a:spLocks noGrp="1"/>
          </p:cNvSpPr>
          <p:nvPr>
            <p:ph type="title"/>
          </p:nvPr>
        </p:nvSpPr>
        <p:spPr>
          <a:xfrm>
            <a:off x="199122" y="1269121"/>
            <a:ext cx="8712373" cy="571213"/>
          </a:xfrm>
        </p:spPr>
        <p:txBody>
          <a:bodyPr>
            <a:noAutofit/>
          </a:bodyPr>
          <a:lstStyle/>
          <a:p>
            <a:pPr algn="ctr"/>
            <a:r>
              <a:rPr kumimoji="0" lang="bg-BG"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II: Ролята на технологиите и дигитализацията в складовите иновации</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D537166-95F2-06A2-22CF-B57C7211551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DC4480F-DD8E-8188-DBBB-9907AC3E7BE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89A93C7-C20B-00EE-BB7B-AF1E62F69F3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4A6873B-CC3C-C53C-AC9B-0F1089EF99FC}"/>
              </a:ext>
            </a:extLst>
          </p:cNvPr>
          <p:cNvSpPr txBox="1"/>
          <p:nvPr/>
        </p:nvSpPr>
        <p:spPr>
          <a:xfrm>
            <a:off x="4478521" y="1953285"/>
            <a:ext cx="4453538" cy="391902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Bold" panose="00000800000000000000" pitchFamily="2" charset="-52"/>
                <a:ea typeface="+mn-ea"/>
                <a:cs typeface="Times New Roman" panose="02020603050405020304" pitchFamily="18" charset="0"/>
              </a:rPr>
              <a:t>Методология</a:t>
            </a:r>
          </a:p>
          <a:p>
            <a:pPr algn="just">
              <a:lnSpc>
                <a:spcPct val="150000"/>
              </a:lnSpc>
              <a:defRPr/>
            </a:pPr>
            <a:r>
              <a:rPr lang="bg-BG" sz="1400" dirty="0">
                <a:latin typeface="ADYS" panose="00000500000000000000" pitchFamily="2" charset="0"/>
              </a:rPr>
              <a:t>Изследването използва емпирични наблюдения от реални сценарии в логистични центрове, в които са въведени автоматизирани системи за управление на складовите процеси. Проведена е серия от интервюта със служители и мениджъри на различни йерархични нива, които споделят своите впечатления от работата с новите технологии, както и проблемите, с които са се сблъскали в практиката. Допълнително са анализирани редица иновативни решения, възникнали вследствие на въвеждането на дигитална среда в складовото стопанство.</a:t>
            </a:r>
          </a:p>
        </p:txBody>
      </p:sp>
      <p:sp>
        <p:nvSpPr>
          <p:cNvPr id="3" name="Rectangle 2">
            <a:extLst>
              <a:ext uri="{FF2B5EF4-FFF2-40B4-BE49-F238E27FC236}">
                <a16:creationId xmlns:a16="http://schemas.microsoft.com/office/drawing/2014/main" id="{967306C9-A681-CFFB-5BDE-90E91A0437EF}"/>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AB99D143-ABBD-1B69-D185-2463E6203A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801BE4D-4D30-AE14-6D17-FEEA9DB92BD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0BF9D01-5B35-269D-D8A6-00C6A7AF357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8283096-6FA5-4C38-4831-0B3DF4126E2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F398947-9BD7-2EF5-53FC-24D1CFA3CCF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6A4CBF7-41A2-47D0-D141-A28A8AB5C7F1}"/>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4EA43DD5-672A-7729-E375-98DA2F5B49C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0" y="1901198"/>
            <a:ext cx="4273511" cy="4273511"/>
          </a:xfrm>
          <a:prstGeom prst="rect">
            <a:avLst/>
          </a:prstGeom>
        </p:spPr>
      </p:pic>
    </p:spTree>
    <p:extLst>
      <p:ext uri="{BB962C8B-B14F-4D97-AF65-F5344CB8AC3E}">
        <p14:creationId xmlns:p14="http://schemas.microsoft.com/office/powerpoint/2010/main" val="3424596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0C123-CD40-C042-662A-D185E5E7EE0B}"/>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FC31357A-5C7E-E311-0DCC-DCC9DEE8BEDE}"/>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329FEFAD-7D1F-82E1-2242-E6D136C8B9F7}"/>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06C7A71D-D9F0-45AF-F225-C8189E96281E}"/>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95693768-23F7-B82F-F85F-6081F20F268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27" name="Group 26">
              <a:extLst>
                <a:ext uri="{FF2B5EF4-FFF2-40B4-BE49-F238E27FC236}">
                  <a16:creationId xmlns:a16="http://schemas.microsoft.com/office/drawing/2014/main" id="{2B290E5F-F725-F631-3A45-C2E093AF5781}"/>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83FBCEFC-2FFF-E5DF-ECAA-C698038990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E78ED9F3-9F49-F28A-2C2A-908B931A0870}"/>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ro-RO" sz="1100" b="1" dirty="0" err="1">
                    <a:effectLst/>
                    <a:latin typeface="coranto-2"/>
                  </a:rPr>
                  <a:t>Disclaimer</a:t>
                </a:r>
                <a:r>
                  <a:rPr lang="ro-RO" sz="1100" b="0" i="1" dirty="0">
                    <a:solidFill>
                      <a:srgbClr val="0000FF"/>
                    </a:solidFill>
                    <a:effectLst/>
                    <a:latin typeface="coranto-2"/>
                  </a:rPr>
                  <a:t>: </a:t>
                </a:r>
                <a:r>
                  <a:rPr lang="en-GB" sz="1100" b="0" i="1" dirty="0">
                    <a:effectLst/>
                    <a:latin typeface="coranto-2"/>
                  </a:rPr>
                  <a:t>“Funded by the European Union. Views and opinions expressed are however those of the author(s) only and do not necessarily reflect those of the European Union or the ANPCDEFP. Neither the European Union nor the ANPCDEFP can be held responsible for them”</a:t>
                </a:r>
                <a:endParaRPr lang="en-GB" sz="1100" i="1" dirty="0"/>
              </a:p>
            </p:txBody>
          </p:sp>
        </p:grpSp>
      </p:grpSp>
      <p:sp>
        <p:nvSpPr>
          <p:cNvPr id="30" name="TextBox 29">
            <a:extLst>
              <a:ext uri="{FF2B5EF4-FFF2-40B4-BE49-F238E27FC236}">
                <a16:creationId xmlns:a16="http://schemas.microsoft.com/office/drawing/2014/main" id="{D1EC4D82-45BE-3551-2C5C-EBC5EE524376}"/>
              </a:ext>
            </a:extLst>
          </p:cNvPr>
          <p:cNvSpPr txBox="1"/>
          <p:nvPr/>
        </p:nvSpPr>
        <p:spPr>
          <a:xfrm>
            <a:off x="4739196" y="2704203"/>
            <a:ext cx="3837805" cy="2511200"/>
          </a:xfrm>
          <a:prstGeom prst="rect">
            <a:avLst/>
          </a:prstGeom>
          <a:noFill/>
        </p:spPr>
        <p:txBody>
          <a:bodyPr wrap="square">
            <a:spAutoFit/>
          </a:bodyPr>
          <a:lstStyle/>
          <a:p>
            <a:pPr algn="ctr">
              <a:lnSpc>
                <a:spcPct val="150000"/>
              </a:lnSpc>
              <a:spcAft>
                <a:spcPts val="1000"/>
              </a:spcAft>
            </a:pPr>
            <a:r>
              <a:rPr lang="bg-BG" sz="2000" b="1" dirty="0">
                <a:solidFill>
                  <a:srgbClr val="FF0000"/>
                </a:solidFill>
                <a:effectLst>
                  <a:outerShdw blurRad="38100" dist="38100" dir="2700000" algn="tl">
                    <a:srgbClr val="000000">
                      <a:alpha val="43137"/>
                    </a:srgbClr>
                  </a:outerShdw>
                </a:effectLst>
                <a:latin typeface="ADYS" panose="00000500000000000000" pitchFamily="2" charset="0"/>
                <a:ea typeface="+mj-ea"/>
                <a:cs typeface="+mj-cs"/>
              </a:rPr>
              <a:t>Семинар </a:t>
            </a:r>
            <a:endParaRPr lang="ro-RO" sz="2000" b="1" dirty="0">
              <a:solidFill>
                <a:srgbClr val="FF0000"/>
              </a:solidFill>
              <a:effectLst>
                <a:outerShdw blurRad="38100" dist="38100" dir="2700000" algn="tl">
                  <a:srgbClr val="000000">
                    <a:alpha val="43137"/>
                  </a:srgbClr>
                </a:outerShdw>
              </a:effectLst>
              <a:latin typeface="ADYS" panose="00000500000000000000" pitchFamily="2" charset="0"/>
              <a:ea typeface="+mj-ea"/>
              <a:cs typeface="+mj-cs"/>
            </a:endParaRPr>
          </a:p>
          <a:p>
            <a:pPr algn="ctr"/>
            <a:r>
              <a:rPr lang="ru-RU" sz="2400" b="1" dirty="0">
                <a:effectLst>
                  <a:outerShdw blurRad="38100" dist="38100" dir="2700000" algn="tl">
                    <a:srgbClr val="000000">
                      <a:alpha val="43137"/>
                    </a:srgbClr>
                  </a:outerShdw>
                </a:effectLst>
                <a:latin typeface="ADYS" panose="00000500000000000000" pitchFamily="2" charset="0"/>
                <a:ea typeface="+mj-ea"/>
                <a:cs typeface="Times New Roman" panose="02020603050405020304" pitchFamily="18" charset="0"/>
              </a:rPr>
              <a:t>Устойчиво развитие и </a:t>
            </a:r>
            <a:r>
              <a:rPr lang="ru-RU" sz="2400" b="1" dirty="0" err="1">
                <a:effectLst>
                  <a:outerShdw blurRad="38100" dist="38100" dir="2700000" algn="tl">
                    <a:srgbClr val="000000">
                      <a:alpha val="43137"/>
                    </a:srgbClr>
                  </a:outerShdw>
                </a:effectLst>
                <a:latin typeface="ADYS" panose="00000500000000000000" pitchFamily="2" charset="0"/>
                <a:ea typeface="+mj-ea"/>
                <a:cs typeface="Times New Roman" panose="02020603050405020304" pitchFamily="18" charset="0"/>
              </a:rPr>
              <a:t>предприемачески</a:t>
            </a:r>
            <a:r>
              <a:rPr lang="ru-RU" sz="2400" b="1" dirty="0">
                <a:effectLst>
                  <a:outerShdw blurRad="38100" dist="38100" dir="2700000" algn="tl">
                    <a:srgbClr val="000000">
                      <a:alpha val="43137"/>
                    </a:srgbClr>
                  </a:outerShdw>
                </a:effectLst>
                <a:latin typeface="ADYS" panose="00000500000000000000" pitchFamily="2" charset="0"/>
                <a:ea typeface="+mj-ea"/>
                <a:cs typeface="Times New Roman" panose="02020603050405020304" pitchFamily="18" charset="0"/>
              </a:rPr>
              <a:t> подходи в сектора на </a:t>
            </a:r>
            <a:r>
              <a:rPr lang="ru-RU" sz="2400" b="1" dirty="0" err="1">
                <a:effectLst>
                  <a:outerShdw blurRad="38100" dist="38100" dir="2700000" algn="tl">
                    <a:srgbClr val="000000">
                      <a:alpha val="43137"/>
                    </a:srgbClr>
                  </a:outerShdw>
                </a:effectLst>
                <a:latin typeface="ADYS" panose="00000500000000000000" pitchFamily="2" charset="0"/>
                <a:ea typeface="+mj-ea"/>
                <a:cs typeface="Times New Roman" panose="02020603050405020304" pitchFamily="18" charset="0"/>
              </a:rPr>
              <a:t>морските</a:t>
            </a:r>
            <a:r>
              <a:rPr lang="ru-RU" sz="2400" b="1" dirty="0">
                <a:effectLst>
                  <a:outerShdw blurRad="38100" dist="38100" dir="2700000" algn="tl">
                    <a:srgbClr val="000000">
                      <a:alpha val="43137"/>
                    </a:srgbClr>
                  </a:outerShdw>
                </a:effectLst>
                <a:latin typeface="ADYS" panose="00000500000000000000" pitchFamily="2" charset="0"/>
                <a:ea typeface="+mj-ea"/>
                <a:cs typeface="Times New Roman" panose="02020603050405020304" pitchFamily="18" charset="0"/>
              </a:rPr>
              <a:t> услуги</a:t>
            </a:r>
            <a:endParaRPr lang="en-US" sz="2400" b="1" dirty="0">
              <a:effectLst>
                <a:outerShdw blurRad="38100" dist="38100" dir="2700000" algn="tl">
                  <a:srgbClr val="000000">
                    <a:alpha val="43137"/>
                  </a:srgbClr>
                </a:outerShdw>
              </a:effectLst>
              <a:latin typeface="ADYS" panose="00000500000000000000" pitchFamily="2" charset="0"/>
              <a:ea typeface="+mj-ea"/>
              <a:cs typeface="Times New Roman" panose="02020603050405020304" pitchFamily="18" charset="0"/>
            </a:endParaRPr>
          </a:p>
          <a:p>
            <a:pPr algn="ctr"/>
            <a:endParaRPr lang="bg-BG" sz="2000" b="1" dirty="0">
              <a:effectLst>
                <a:outerShdw blurRad="38100" dist="38100" dir="2700000" algn="tl">
                  <a:srgbClr val="000000">
                    <a:alpha val="43137"/>
                  </a:srgbClr>
                </a:outerShdw>
              </a:effectLst>
              <a:latin typeface="ADYS" panose="00000500000000000000" pitchFamily="2" charset="0"/>
              <a:ea typeface="+mj-ea"/>
              <a:cs typeface="+mj-cs"/>
            </a:endParaRPr>
          </a:p>
          <a:p>
            <a:pPr algn="ctr">
              <a:lnSpc>
                <a:spcPct val="150000"/>
              </a:lnSpc>
              <a:spcAft>
                <a:spcPts val="1000"/>
              </a:spcAft>
            </a:pPr>
            <a:r>
              <a:rPr lang="en-US" sz="2000" b="1" dirty="0">
                <a:solidFill>
                  <a:srgbClr val="FF0000"/>
                </a:solidFill>
                <a:effectLst>
                  <a:outerShdw blurRad="38100" dist="38100" dir="2700000" algn="tl">
                    <a:srgbClr val="000000">
                      <a:alpha val="43137"/>
                    </a:srgbClr>
                  </a:outerShdw>
                </a:effectLst>
                <a:latin typeface="ADYS" panose="00000500000000000000" pitchFamily="2" charset="0"/>
                <a:ea typeface="+mj-ea"/>
                <a:cs typeface="+mj-cs"/>
              </a:rPr>
              <a:t>1</a:t>
            </a:r>
            <a:r>
              <a:rPr lang="bg-BG" sz="2000" b="1" dirty="0">
                <a:solidFill>
                  <a:srgbClr val="FF0000"/>
                </a:solidFill>
                <a:effectLst>
                  <a:outerShdw blurRad="38100" dist="38100" dir="2700000" algn="tl">
                    <a:srgbClr val="000000">
                      <a:alpha val="43137"/>
                    </a:srgbClr>
                  </a:outerShdw>
                </a:effectLst>
                <a:latin typeface="ADYS" panose="00000500000000000000" pitchFamily="2" charset="0"/>
                <a:ea typeface="+mj-ea"/>
                <a:cs typeface="+mj-cs"/>
              </a:rPr>
              <a:t>3 </a:t>
            </a:r>
            <a:r>
              <a:rPr lang="en-US" sz="2000" b="1" dirty="0">
                <a:solidFill>
                  <a:srgbClr val="FF0000"/>
                </a:solidFill>
                <a:effectLst>
                  <a:outerShdw blurRad="38100" dist="38100" dir="2700000" algn="tl">
                    <a:srgbClr val="000000">
                      <a:alpha val="43137"/>
                    </a:srgbClr>
                  </a:outerShdw>
                </a:effectLst>
                <a:latin typeface="ADYS" panose="00000500000000000000" pitchFamily="2" charset="0"/>
                <a:ea typeface="+mj-ea"/>
                <a:cs typeface="+mj-cs"/>
              </a:rPr>
              <a:t>May 2025</a:t>
            </a:r>
            <a:endParaRPr lang="ro-RO" sz="2000" b="1" dirty="0">
              <a:solidFill>
                <a:srgbClr val="FF0000"/>
              </a:solidFill>
              <a:effectLst>
                <a:outerShdw blurRad="38100" dist="38100" dir="2700000" algn="tl">
                  <a:srgbClr val="000000">
                    <a:alpha val="43137"/>
                  </a:srgbClr>
                </a:outerShdw>
              </a:effectLst>
              <a:latin typeface="ADYS" panose="00000500000000000000" pitchFamily="2" charset="0"/>
              <a:ea typeface="+mj-ea"/>
              <a:cs typeface="+mj-cs"/>
            </a:endParaRPr>
          </a:p>
        </p:txBody>
      </p:sp>
      <p:pic>
        <p:nvPicPr>
          <p:cNvPr id="3" name="Picture 2">
            <a:extLst>
              <a:ext uri="{FF2B5EF4-FFF2-40B4-BE49-F238E27FC236}">
                <a16:creationId xmlns:a16="http://schemas.microsoft.com/office/drawing/2014/main" id="{A6E61DC3-7406-F2A5-DF36-01B5E41AEE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442E365B-A1EB-58D8-8BBF-9328499448B0}"/>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C6A7CF5F-B74B-51DC-8060-9250D525A306}"/>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B3BE68FF-C711-24E4-B3C2-408BC4A43F32}"/>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F6B77500-25FC-98CC-97BF-3B3E944F02A3}"/>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A1BDE546-EBD9-EFDE-CE70-5240AB3AAF88}"/>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762019A9-680A-63DD-584E-9CA2CE43B7AE}"/>
              </a:ext>
            </a:extLst>
          </p:cNvPr>
          <p:cNvSpPr txBox="1"/>
          <p:nvPr/>
        </p:nvSpPr>
        <p:spPr>
          <a:xfrm>
            <a:off x="796460" y="1466200"/>
            <a:ext cx="7885472" cy="400110"/>
          </a:xfrm>
          <a:prstGeom prst="rect">
            <a:avLst/>
          </a:prstGeom>
          <a:noFill/>
        </p:spPr>
        <p:txBody>
          <a:bodyPr wrap="square">
            <a:spAutoFit/>
          </a:bodyPr>
          <a:lstStyle/>
          <a:p>
            <a:pPr algn="ctr"/>
            <a:r>
              <a:rPr lang="en-GB" sz="1000" b="1" dirty="0">
                <a:solidFill>
                  <a:srgbClr val="00B0F0"/>
                </a:solidFill>
              </a:rPr>
              <a:t>KA220-VET - Cooperation partnerships in vocational</a:t>
            </a:r>
            <a:r>
              <a:rPr lang="ro-RO" sz="1000" b="1" dirty="0">
                <a:solidFill>
                  <a:srgbClr val="00B0F0"/>
                </a:solidFill>
              </a:rPr>
              <a:t> </a:t>
            </a:r>
            <a:r>
              <a:rPr lang="en-GB" sz="1000" b="1" dirty="0">
                <a:solidFill>
                  <a:srgbClr val="00B0F0"/>
                </a:solidFill>
              </a:rPr>
              <a:t>education and training</a:t>
            </a:r>
            <a:endParaRPr lang="ro-RO" sz="1000" b="1" dirty="0">
              <a:solidFill>
                <a:srgbClr val="00B0F0"/>
              </a:solidFill>
            </a:endParaRPr>
          </a:p>
          <a:p>
            <a:pPr algn="ctr"/>
            <a:r>
              <a:rPr lang="en-GB" sz="1000" b="1" i="0" u="none" strike="noStrike" baseline="0" dirty="0">
                <a:solidFill>
                  <a:srgbClr val="00B0F0"/>
                </a:solidFill>
              </a:rPr>
              <a:t>2023-1-RO01-KA220-VET-000156711</a:t>
            </a:r>
          </a:p>
        </p:txBody>
      </p:sp>
      <p:sp>
        <p:nvSpPr>
          <p:cNvPr id="12" name="Title 1">
            <a:extLst>
              <a:ext uri="{FF2B5EF4-FFF2-40B4-BE49-F238E27FC236}">
                <a16:creationId xmlns:a16="http://schemas.microsoft.com/office/drawing/2014/main" id="{3704202D-EC73-B2EE-C130-F5BA1580DD7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dirty="0">
                <a:solidFill>
                  <a:srgbClr val="FF0000"/>
                </a:solidFill>
                <a:effectLst>
                  <a:outerShdw blurRad="38100" dist="38100" dir="2700000" algn="tl">
                    <a:srgbClr val="000000">
                      <a:alpha val="43137"/>
                    </a:srgbClr>
                  </a:outerShdw>
                </a:effectLst>
                <a:latin typeface="CharterBT-Roman"/>
              </a:rPr>
              <a:t>MARitime Soft Skills for Onboard Healthy Nutrition and</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 </a:t>
            </a: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Arts in Seagoing Services – </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CUL</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MAR</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err="1">
                <a:solidFill>
                  <a:srgbClr val="FF0000"/>
                </a:solidFill>
                <a:effectLst>
                  <a:outerShdw blurRad="38100" dist="38100" dir="2700000" algn="tl">
                    <a:srgbClr val="000000">
                      <a:alpha val="43137"/>
                    </a:srgbClr>
                  </a:outerShdw>
                </a:effectLst>
                <a:latin typeface="CharterBT-Roman"/>
              </a:rPr>
              <a:t>Skills</a:t>
            </a:r>
            <a:endParaRPr lang="en-US" sz="2000" b="1" dirty="0">
              <a:solidFill>
                <a:srgbClr val="0000FF"/>
              </a:solidFill>
              <a:effectLst>
                <a:outerShdw blurRad="38100" dist="38100" dir="2700000" algn="tl">
                  <a:srgbClr val="000000">
                    <a:alpha val="43137"/>
                  </a:srgbClr>
                </a:outerShdw>
              </a:effectLst>
              <a:highlight>
                <a:srgbClr val="FFFF00"/>
              </a:highlight>
            </a:endParaRPr>
          </a:p>
        </p:txBody>
      </p:sp>
      <p:pic>
        <p:nvPicPr>
          <p:cNvPr id="13" name="Картина 12">
            <a:extLst>
              <a:ext uri="{FF2B5EF4-FFF2-40B4-BE49-F238E27FC236}">
                <a16:creationId xmlns:a16="http://schemas.microsoft.com/office/drawing/2014/main" id="{EB1886B9-B1DA-E842-4E22-9EEB619E2C90}"/>
              </a:ext>
            </a:extLst>
          </p:cNvPr>
          <p:cNvPicPr>
            <a:picLocks noChangeAspect="1"/>
          </p:cNvPicPr>
          <p:nvPr/>
        </p:nvPicPr>
        <p:blipFill>
          <a:blip r:embed="rId10"/>
          <a:stretch>
            <a:fillRect/>
          </a:stretch>
        </p:blipFill>
        <p:spPr>
          <a:xfrm>
            <a:off x="646044" y="2007705"/>
            <a:ext cx="3916016" cy="3916016"/>
          </a:xfrm>
          <a:prstGeom prst="rect">
            <a:avLst/>
          </a:prstGeom>
        </p:spPr>
      </p:pic>
    </p:spTree>
    <p:extLst>
      <p:ext uri="{BB962C8B-B14F-4D97-AF65-F5344CB8AC3E}">
        <p14:creationId xmlns:p14="http://schemas.microsoft.com/office/powerpoint/2010/main" val="1387472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EA75F-DBFF-21B6-76A2-E8479EC22A5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5A5DBBB-F1D6-C2A2-B121-0007480DAC2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042A2F3-1609-A5E9-9AF7-73F4AB26D39C}"/>
              </a:ext>
            </a:extLst>
          </p:cNvPr>
          <p:cNvSpPr>
            <a:spLocks noGrp="1"/>
          </p:cNvSpPr>
          <p:nvPr>
            <p:ph type="title"/>
          </p:nvPr>
        </p:nvSpPr>
        <p:spPr>
          <a:xfrm>
            <a:off x="52552" y="1257728"/>
            <a:ext cx="8712373" cy="571213"/>
          </a:xfrm>
        </p:spPr>
        <p:txBody>
          <a:bodyPr>
            <a:noAutofit/>
          </a:bodyPr>
          <a:lstStyle/>
          <a:p>
            <a:pPr algn="ctr"/>
            <a:r>
              <a:rPr kumimoji="0" lang="bg-BG"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II: Ролята на технологиите и дигитализацията в складовите иновации</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21F275D-EC5E-416D-B5CB-F78672C9AA4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21A7D55-C748-0146-B555-B14BFBD46A9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BC8F94B-5C3C-D4E8-6737-C6D936B38FE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9F2BB7D-F072-9BD6-A8EF-78652E133E88}"/>
              </a:ext>
            </a:extLst>
          </p:cNvPr>
          <p:cNvSpPr txBox="1"/>
          <p:nvPr/>
        </p:nvSpPr>
        <p:spPr>
          <a:xfrm>
            <a:off x="4457957" y="1771410"/>
            <a:ext cx="4453538" cy="4124206"/>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Bold" panose="00000800000000000000" pitchFamily="2" charset="-52"/>
                <a:ea typeface="+mn-ea"/>
                <a:cs typeface="Times New Roman" panose="02020603050405020304" pitchFamily="18" charset="0"/>
              </a:rPr>
              <a:t>Резултати</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bg-BG" sz="1400" dirty="0">
                <a:latin typeface="ADYS" panose="00000500000000000000" pitchFamily="2" charset="0"/>
              </a:rPr>
              <a:t>Получените резултати показват, че внедряването на технологични решения оказва благоприятно въздействие върху управлението на процесите, водейки до значително намаляване на времето за обработка на стоките и понижаване на човешките грешки. Много от анкетираните служители изразяват мнението, че дигиталните платформи улесняват идентифицирането на възможности за оптимизация. Независимо от позитивните наблюдения обаче е необходимо да се отбележат и ограниченията, възникващи при недостатъчно обучение и неясно дефинирани протоколи за сигурност. Подобни пропуски могат да предизвикат напрежения и рискове, особено в ситуации, свързани със софтуер за проследяемост и контрол на достъпа</a:t>
            </a:r>
            <a:r>
              <a:rPr kumimoji="0" lang="bg-BG"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Rectangle 2">
            <a:extLst>
              <a:ext uri="{FF2B5EF4-FFF2-40B4-BE49-F238E27FC236}">
                <a16:creationId xmlns:a16="http://schemas.microsoft.com/office/drawing/2014/main" id="{A817E997-C2B0-2F07-2DD9-6748D78C7AC7}"/>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A9CED708-B82C-7D18-BC06-4E5B1F7371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8DBF957-1F78-E01B-1AFA-54D3F2B3FCE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84CAB83-2F52-3315-45AC-FB5E499BBE6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9B78121-9267-0932-6DB5-19C0CF184BD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6CC45DA-6C55-F8C2-057C-25D4D0853BB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17BAB85-3E81-7487-FA99-F41BD0392016}"/>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626C1A6D-2171-C6E4-B359-7AFB2C3925C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0" y="1901198"/>
            <a:ext cx="4273511" cy="4273511"/>
          </a:xfrm>
          <a:prstGeom prst="rect">
            <a:avLst/>
          </a:prstGeom>
        </p:spPr>
      </p:pic>
    </p:spTree>
    <p:extLst>
      <p:ext uri="{BB962C8B-B14F-4D97-AF65-F5344CB8AC3E}">
        <p14:creationId xmlns:p14="http://schemas.microsoft.com/office/powerpoint/2010/main" val="3269408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097A9-A18C-4011-3E4B-84EB0C58211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4116B27-A26C-0D65-E96D-58C02842D5A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4381A40-37AF-28DF-80C7-68A0D6C60EAE}"/>
              </a:ext>
            </a:extLst>
          </p:cNvPr>
          <p:cNvSpPr>
            <a:spLocks noGrp="1"/>
          </p:cNvSpPr>
          <p:nvPr>
            <p:ph type="title"/>
          </p:nvPr>
        </p:nvSpPr>
        <p:spPr>
          <a:xfrm>
            <a:off x="232505" y="1299079"/>
            <a:ext cx="8550448" cy="571213"/>
          </a:xfrm>
        </p:spPr>
        <p:txBody>
          <a:bodyPr>
            <a:noAutofit/>
          </a:bodyPr>
          <a:lstStyle/>
          <a:p>
            <a:pPr algn="ctr"/>
            <a:r>
              <a:rPr kumimoji="0" lang="bg-BG"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II: Ролята на технологиите и дигитализацията в складовите иновации</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7E6611C-E33D-2C1C-AF69-C4168E3BFFB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0FED023-7D03-13E8-41C4-16702F14EAB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68E47309-AB76-49C6-B57F-BB021DD5877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82EB0BE-8113-B8B2-3979-F2E21D800EF2}"/>
              </a:ext>
            </a:extLst>
          </p:cNvPr>
          <p:cNvSpPr txBox="1"/>
          <p:nvPr/>
        </p:nvSpPr>
        <p:spPr>
          <a:xfrm>
            <a:off x="4408739" y="1944582"/>
            <a:ext cx="4453538" cy="387285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Заключение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just">
              <a:lnSpc>
                <a:spcPct val="150000"/>
              </a:lnSpc>
              <a:defRPr/>
            </a:pPr>
            <a:r>
              <a:rPr lang="ru-RU" sz="1400" dirty="0" err="1">
                <a:latin typeface="ADYS" panose="00000500000000000000" pitchFamily="2" charset="0"/>
              </a:rPr>
              <a:t>Анализът</a:t>
            </a:r>
            <a:r>
              <a:rPr lang="ru-RU" sz="1400" dirty="0">
                <a:latin typeface="ADYS" panose="00000500000000000000" pitchFamily="2" charset="0"/>
              </a:rPr>
              <a:t> </a:t>
            </a:r>
            <a:r>
              <a:rPr lang="ru-RU" sz="1400" dirty="0" err="1">
                <a:latin typeface="ADYS" panose="00000500000000000000" pitchFamily="2" charset="0"/>
              </a:rPr>
              <a:t>показва</a:t>
            </a:r>
            <a:r>
              <a:rPr lang="ru-RU" sz="1400" dirty="0">
                <a:latin typeface="ADYS" panose="00000500000000000000" pitchFamily="2" charset="0"/>
              </a:rPr>
              <a:t>, че </a:t>
            </a:r>
            <a:r>
              <a:rPr lang="ru-RU" sz="1400" dirty="0" err="1">
                <a:latin typeface="ADYS" panose="00000500000000000000" pitchFamily="2" charset="0"/>
              </a:rPr>
              <a:t>технологиите</a:t>
            </a:r>
            <a:r>
              <a:rPr lang="ru-RU" sz="1400" dirty="0">
                <a:latin typeface="ADYS" panose="00000500000000000000" pitchFamily="2" charset="0"/>
              </a:rPr>
              <a:t> </a:t>
            </a:r>
            <a:r>
              <a:rPr lang="ru-RU" sz="1400" dirty="0" err="1">
                <a:latin typeface="ADYS" panose="00000500000000000000" pitchFamily="2" charset="0"/>
              </a:rPr>
              <a:t>имат</a:t>
            </a:r>
            <a:r>
              <a:rPr lang="ru-RU" sz="1400" dirty="0">
                <a:latin typeface="ADYS" panose="00000500000000000000" pitchFamily="2" charset="0"/>
              </a:rPr>
              <a:t> значим принос за </a:t>
            </a:r>
            <a:r>
              <a:rPr lang="ru-RU" sz="1400" dirty="0" err="1">
                <a:latin typeface="ADYS" panose="00000500000000000000" pitchFamily="2" charset="0"/>
              </a:rPr>
              <a:t>позитивните</a:t>
            </a:r>
            <a:r>
              <a:rPr lang="ru-RU" sz="1400" dirty="0">
                <a:latin typeface="ADYS" panose="00000500000000000000" pitchFamily="2" charset="0"/>
              </a:rPr>
              <a:t> </a:t>
            </a:r>
            <a:r>
              <a:rPr lang="ru-RU" sz="1400" dirty="0" err="1">
                <a:latin typeface="ADYS" panose="00000500000000000000" pitchFamily="2" charset="0"/>
              </a:rPr>
              <a:t>промени</a:t>
            </a:r>
            <a:r>
              <a:rPr lang="ru-RU" sz="1400" dirty="0">
                <a:latin typeface="ADYS" panose="00000500000000000000" pitchFamily="2" charset="0"/>
              </a:rPr>
              <a:t> в </a:t>
            </a:r>
            <a:r>
              <a:rPr lang="ru-RU" sz="1400" dirty="0" err="1">
                <a:latin typeface="ADYS" panose="00000500000000000000" pitchFamily="2" charset="0"/>
              </a:rPr>
              <a:t>складовата</a:t>
            </a:r>
            <a:r>
              <a:rPr lang="ru-RU" sz="1400" dirty="0">
                <a:latin typeface="ADYS" panose="00000500000000000000" pitchFamily="2" charset="0"/>
              </a:rPr>
              <a:t> логистика, </a:t>
            </a:r>
            <a:r>
              <a:rPr lang="ru-RU" sz="1400" dirty="0" err="1">
                <a:latin typeface="ADYS" panose="00000500000000000000" pitchFamily="2" charset="0"/>
              </a:rPr>
              <a:t>като</a:t>
            </a:r>
            <a:r>
              <a:rPr lang="ru-RU" sz="1400" dirty="0">
                <a:latin typeface="ADYS" panose="00000500000000000000" pitchFamily="2" charset="0"/>
              </a:rPr>
              <a:t> </a:t>
            </a:r>
            <a:r>
              <a:rPr lang="ru-RU" sz="1400" dirty="0" err="1">
                <a:latin typeface="ADYS" panose="00000500000000000000" pitchFamily="2" charset="0"/>
              </a:rPr>
              <a:t>стимулират</a:t>
            </a:r>
            <a:r>
              <a:rPr lang="ru-RU" sz="1400" dirty="0">
                <a:latin typeface="ADYS" panose="00000500000000000000" pitchFamily="2" charset="0"/>
              </a:rPr>
              <a:t> </a:t>
            </a:r>
            <a:r>
              <a:rPr lang="ru-RU" sz="1400" dirty="0" err="1">
                <a:latin typeface="ADYS" panose="00000500000000000000" pitchFamily="2" charset="0"/>
              </a:rPr>
              <a:t>иновациите</a:t>
            </a:r>
            <a:r>
              <a:rPr lang="ru-RU" sz="1400" dirty="0">
                <a:latin typeface="ADYS" panose="00000500000000000000" pitchFamily="2" charset="0"/>
              </a:rPr>
              <a:t> и </a:t>
            </a:r>
            <a:r>
              <a:rPr lang="ru-RU" sz="1400" dirty="0" err="1">
                <a:latin typeface="ADYS" panose="00000500000000000000" pitchFamily="2" charset="0"/>
              </a:rPr>
              <a:t>подобряват</a:t>
            </a:r>
            <a:r>
              <a:rPr lang="ru-RU" sz="1400" dirty="0">
                <a:latin typeface="ADYS" panose="00000500000000000000" pitchFamily="2" charset="0"/>
              </a:rPr>
              <a:t> </a:t>
            </a:r>
            <a:r>
              <a:rPr lang="ru-RU" sz="1400" dirty="0" err="1">
                <a:latin typeface="ADYS" panose="00000500000000000000" pitchFamily="2" charset="0"/>
              </a:rPr>
              <a:t>ефективността</a:t>
            </a:r>
            <a:r>
              <a:rPr lang="ru-RU" sz="1400" dirty="0">
                <a:latin typeface="ADYS" panose="00000500000000000000" pitchFamily="2" charset="0"/>
              </a:rPr>
              <a:t> на </a:t>
            </a:r>
            <a:r>
              <a:rPr lang="ru-RU" sz="1400" dirty="0" err="1">
                <a:latin typeface="ADYS" panose="00000500000000000000" pitchFamily="2" charset="0"/>
              </a:rPr>
              <a:t>операциите</a:t>
            </a:r>
            <a:r>
              <a:rPr lang="ru-RU" sz="1400" dirty="0">
                <a:latin typeface="ADYS" panose="00000500000000000000" pitchFamily="2" charset="0"/>
              </a:rPr>
              <a:t>. </a:t>
            </a:r>
            <a:r>
              <a:rPr lang="ru-RU" sz="1400" dirty="0" err="1">
                <a:latin typeface="ADYS" panose="00000500000000000000" pitchFamily="2" charset="0"/>
              </a:rPr>
              <a:t>Въпреки</a:t>
            </a:r>
            <a:r>
              <a:rPr lang="ru-RU" sz="1400" dirty="0">
                <a:latin typeface="ADYS" panose="00000500000000000000" pitchFamily="2" charset="0"/>
              </a:rPr>
              <a:t> </a:t>
            </a:r>
            <a:r>
              <a:rPr lang="ru-RU" sz="1400" dirty="0" err="1">
                <a:latin typeface="ADYS" panose="00000500000000000000" pitchFamily="2" charset="0"/>
              </a:rPr>
              <a:t>това</a:t>
            </a:r>
            <a:r>
              <a:rPr lang="ru-RU" sz="1400" dirty="0">
                <a:latin typeface="ADYS" panose="00000500000000000000" pitchFamily="2" charset="0"/>
              </a:rPr>
              <a:t> е </a:t>
            </a:r>
            <a:r>
              <a:rPr lang="ru-RU" sz="1400" dirty="0" err="1">
                <a:latin typeface="ADYS" panose="00000500000000000000" pitchFamily="2" charset="0"/>
              </a:rPr>
              <a:t>задължително</a:t>
            </a:r>
            <a:r>
              <a:rPr lang="ru-RU" sz="1400" dirty="0">
                <a:latin typeface="ADYS" panose="00000500000000000000" pitchFamily="2" charset="0"/>
              </a:rPr>
              <a:t> </a:t>
            </a:r>
            <a:r>
              <a:rPr lang="ru-RU" sz="1400" dirty="0" err="1">
                <a:latin typeface="ADYS" panose="00000500000000000000" pitchFamily="2" charset="0"/>
              </a:rPr>
              <a:t>внедряването</a:t>
            </a:r>
            <a:r>
              <a:rPr lang="ru-RU" sz="1400" dirty="0">
                <a:latin typeface="ADYS" panose="00000500000000000000" pitchFamily="2" charset="0"/>
              </a:rPr>
              <a:t> на </a:t>
            </a:r>
            <a:r>
              <a:rPr lang="ru-RU" sz="1400" dirty="0" err="1">
                <a:latin typeface="ADYS" panose="00000500000000000000" pitchFamily="2" charset="0"/>
              </a:rPr>
              <a:t>тези</a:t>
            </a:r>
            <a:r>
              <a:rPr lang="ru-RU" sz="1400" dirty="0">
                <a:latin typeface="ADYS" panose="00000500000000000000" pitchFamily="2" charset="0"/>
              </a:rPr>
              <a:t> </a:t>
            </a:r>
            <a:r>
              <a:rPr lang="ru-RU" sz="1400" dirty="0" err="1">
                <a:latin typeface="ADYS" panose="00000500000000000000" pitchFamily="2" charset="0"/>
              </a:rPr>
              <a:t>промени</a:t>
            </a:r>
            <a:r>
              <a:rPr lang="ru-RU" sz="1400" dirty="0">
                <a:latin typeface="ADYS" panose="00000500000000000000" pitchFamily="2" charset="0"/>
              </a:rPr>
              <a:t> да се </a:t>
            </a:r>
            <a:r>
              <a:rPr lang="ru-RU" sz="1400" dirty="0" err="1">
                <a:latin typeface="ADYS" panose="00000500000000000000" pitchFamily="2" charset="0"/>
              </a:rPr>
              <a:t>осъществява</a:t>
            </a:r>
            <a:r>
              <a:rPr lang="ru-RU" sz="1400" dirty="0">
                <a:latin typeface="ADYS" panose="00000500000000000000" pitchFamily="2" charset="0"/>
              </a:rPr>
              <a:t> с </a:t>
            </a:r>
            <a:r>
              <a:rPr lang="ru-RU" sz="1400" dirty="0" err="1">
                <a:latin typeface="ADYS" panose="00000500000000000000" pitchFamily="2" charset="0"/>
              </a:rPr>
              <a:t>подчертан</a:t>
            </a:r>
            <a:r>
              <a:rPr lang="ru-RU" sz="1400" dirty="0">
                <a:latin typeface="ADYS" panose="00000500000000000000" pitchFamily="2" charset="0"/>
              </a:rPr>
              <a:t> фокус </a:t>
            </a:r>
            <a:r>
              <a:rPr lang="ru-RU" sz="1400" dirty="0" err="1">
                <a:latin typeface="ADYS" panose="00000500000000000000" pitchFamily="2" charset="0"/>
              </a:rPr>
              <a:t>върху</a:t>
            </a:r>
            <a:r>
              <a:rPr lang="ru-RU" sz="1400" dirty="0">
                <a:latin typeface="ADYS" panose="00000500000000000000" pitchFamily="2" charset="0"/>
              </a:rPr>
              <a:t> </a:t>
            </a:r>
            <a:r>
              <a:rPr lang="ru-RU" sz="1400" dirty="0" err="1">
                <a:latin typeface="ADYS" panose="00000500000000000000" pitchFamily="2" charset="0"/>
              </a:rPr>
              <a:t>сигурността</a:t>
            </a:r>
            <a:r>
              <a:rPr lang="ru-RU" sz="1400" dirty="0">
                <a:latin typeface="ADYS" panose="00000500000000000000" pitchFamily="2" charset="0"/>
              </a:rPr>
              <a:t> и </a:t>
            </a:r>
            <a:r>
              <a:rPr lang="ru-RU" sz="1400" dirty="0" err="1">
                <a:latin typeface="ADYS" panose="00000500000000000000" pitchFamily="2" charset="0"/>
              </a:rPr>
              <a:t>активното</a:t>
            </a:r>
            <a:r>
              <a:rPr lang="ru-RU" sz="1400" dirty="0">
                <a:latin typeface="ADYS" panose="00000500000000000000" pitchFamily="2" charset="0"/>
              </a:rPr>
              <a:t> </a:t>
            </a:r>
            <a:r>
              <a:rPr lang="ru-RU" sz="1400" dirty="0" err="1">
                <a:latin typeface="ADYS" panose="00000500000000000000" pitchFamily="2" charset="0"/>
              </a:rPr>
              <a:t>ангажиране</a:t>
            </a:r>
            <a:r>
              <a:rPr lang="ru-RU" sz="1400" dirty="0">
                <a:latin typeface="ADYS" panose="00000500000000000000" pitchFamily="2" charset="0"/>
              </a:rPr>
              <a:t> на </a:t>
            </a:r>
            <a:r>
              <a:rPr lang="ru-RU" sz="1400" dirty="0" err="1">
                <a:latin typeface="ADYS" panose="00000500000000000000" pitchFamily="2" charset="0"/>
              </a:rPr>
              <a:t>служителите</a:t>
            </a:r>
            <a:r>
              <a:rPr lang="ru-RU" sz="1400" dirty="0">
                <a:latin typeface="ADYS" panose="00000500000000000000" pitchFamily="2" charset="0"/>
              </a:rPr>
              <a:t>. </a:t>
            </a:r>
            <a:r>
              <a:rPr lang="ru-RU" sz="1400" dirty="0" err="1">
                <a:latin typeface="ADYS" panose="00000500000000000000" pitchFamily="2" charset="0"/>
              </a:rPr>
              <a:t>Единствено</a:t>
            </a:r>
            <a:r>
              <a:rPr lang="ru-RU" sz="1400" dirty="0">
                <a:latin typeface="ADYS" panose="00000500000000000000" pitchFamily="2" charset="0"/>
              </a:rPr>
              <a:t> при </a:t>
            </a:r>
            <a:r>
              <a:rPr lang="ru-RU" sz="1400" dirty="0" err="1">
                <a:latin typeface="ADYS" panose="00000500000000000000" pitchFamily="2" charset="0"/>
              </a:rPr>
              <a:t>спазването</a:t>
            </a:r>
            <a:r>
              <a:rPr lang="ru-RU" sz="1400" dirty="0">
                <a:latin typeface="ADYS" panose="00000500000000000000" pitchFamily="2" charset="0"/>
              </a:rPr>
              <a:t> на </a:t>
            </a:r>
            <a:r>
              <a:rPr lang="ru-RU" sz="1400" dirty="0" err="1">
                <a:latin typeface="ADYS" panose="00000500000000000000" pitchFamily="2" charset="0"/>
              </a:rPr>
              <a:t>тези</a:t>
            </a:r>
            <a:r>
              <a:rPr lang="ru-RU" sz="1400" dirty="0">
                <a:latin typeface="ADYS" panose="00000500000000000000" pitchFamily="2" charset="0"/>
              </a:rPr>
              <a:t> </a:t>
            </a:r>
            <a:r>
              <a:rPr lang="ru-RU" sz="1400" dirty="0" err="1">
                <a:latin typeface="ADYS" panose="00000500000000000000" pitchFamily="2" charset="0"/>
              </a:rPr>
              <a:t>принципи</a:t>
            </a:r>
            <a:r>
              <a:rPr lang="ru-RU" sz="1400" dirty="0">
                <a:latin typeface="ADYS" panose="00000500000000000000" pitchFamily="2" charset="0"/>
              </a:rPr>
              <a:t> </a:t>
            </a:r>
            <a:r>
              <a:rPr lang="ru-RU" sz="1400" dirty="0" err="1">
                <a:latin typeface="ADYS" panose="00000500000000000000" pitchFamily="2" charset="0"/>
              </a:rPr>
              <a:t>могат</a:t>
            </a:r>
            <a:r>
              <a:rPr lang="ru-RU" sz="1400" dirty="0">
                <a:latin typeface="ADYS" panose="00000500000000000000" pitchFamily="2" charset="0"/>
              </a:rPr>
              <a:t> да </a:t>
            </a:r>
            <a:r>
              <a:rPr lang="ru-RU" sz="1400" dirty="0" err="1">
                <a:latin typeface="ADYS" panose="00000500000000000000" pitchFamily="2" charset="0"/>
              </a:rPr>
              <a:t>бъдат</a:t>
            </a:r>
            <a:r>
              <a:rPr lang="ru-RU" sz="1400" dirty="0">
                <a:latin typeface="ADYS" panose="00000500000000000000" pitchFamily="2" charset="0"/>
              </a:rPr>
              <a:t> </a:t>
            </a:r>
            <a:r>
              <a:rPr lang="ru-RU" sz="1400" dirty="0" err="1">
                <a:latin typeface="ADYS" panose="00000500000000000000" pitchFamily="2" charset="0"/>
              </a:rPr>
              <a:t>напълно</a:t>
            </a:r>
            <a:r>
              <a:rPr lang="ru-RU" sz="1400" dirty="0">
                <a:latin typeface="ADYS" panose="00000500000000000000" pitchFamily="2" charset="0"/>
              </a:rPr>
              <a:t> </a:t>
            </a:r>
            <a:r>
              <a:rPr lang="ru-RU" sz="1400" dirty="0" err="1">
                <a:latin typeface="ADYS" panose="00000500000000000000" pitchFamily="2" charset="0"/>
              </a:rPr>
              <a:t>реализирани</a:t>
            </a:r>
            <a:r>
              <a:rPr lang="ru-RU" sz="1400" dirty="0">
                <a:latin typeface="ADYS" panose="00000500000000000000" pitchFamily="2" charset="0"/>
              </a:rPr>
              <a:t> ползите от </a:t>
            </a:r>
            <a:r>
              <a:rPr lang="ru-RU" sz="1400" dirty="0" err="1">
                <a:latin typeface="ADYS" panose="00000500000000000000" pitchFamily="2" charset="0"/>
              </a:rPr>
              <a:t>процесите</a:t>
            </a:r>
            <a:r>
              <a:rPr lang="ru-RU" sz="1400" dirty="0">
                <a:latin typeface="ADYS" panose="00000500000000000000" pitchFamily="2" charset="0"/>
              </a:rPr>
              <a:t> на дигитализация в </a:t>
            </a:r>
            <a:r>
              <a:rPr lang="ru-RU" sz="1400" dirty="0" err="1">
                <a:latin typeface="ADYS" panose="00000500000000000000" pitchFamily="2" charset="0"/>
              </a:rPr>
              <a:t>складовото</a:t>
            </a:r>
            <a:r>
              <a:rPr lang="ru-RU" sz="1400" dirty="0">
                <a:latin typeface="ADYS" panose="00000500000000000000" pitchFamily="2" charset="0"/>
              </a:rPr>
              <a:t> </a:t>
            </a:r>
            <a:r>
              <a:rPr lang="ru-RU" sz="1400" dirty="0" err="1">
                <a:latin typeface="ADYS" panose="00000500000000000000" pitchFamily="2" charset="0"/>
              </a:rPr>
              <a:t>стопанство</a:t>
            </a:r>
            <a:r>
              <a:rPr lang="ru-RU" sz="1400" dirty="0">
                <a:latin typeface="ADYS" panose="00000500000000000000" pitchFamily="2" charset="0"/>
              </a:rPr>
              <a:t>.</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144F7CA0-40C8-2175-6D75-80F1D8ED36D4}"/>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B0CA6A4A-C312-72FF-3A40-3610572318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636EB2C-61A8-C2AC-F991-E739C685E7C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DE3B75A-1DFA-BF8E-D485-DB3F5352228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9612C1E-122C-D40C-6F4B-9FDAAA12F10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E672E83-9893-E2C1-1004-0A3F28A43A9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4EE0DA5-F982-23AB-7AA6-48728EFFFC29}"/>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65D2DCE4-D233-A439-45FD-3268F6E7071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0" y="1896810"/>
            <a:ext cx="4273511" cy="4273511"/>
          </a:xfrm>
          <a:prstGeom prst="rect">
            <a:avLst/>
          </a:prstGeom>
        </p:spPr>
      </p:pic>
    </p:spTree>
    <p:extLst>
      <p:ext uri="{BB962C8B-B14F-4D97-AF65-F5344CB8AC3E}">
        <p14:creationId xmlns:p14="http://schemas.microsoft.com/office/powerpoint/2010/main" val="3886447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E9573-3990-AE6F-8773-E238B8EC02B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5C3DB33-1592-AA8B-7286-9DE63DE91C8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CAB173A-82DE-FD7A-56DD-C3AEA7DDE2E5}"/>
              </a:ext>
            </a:extLst>
          </p:cNvPr>
          <p:cNvSpPr>
            <a:spLocks noGrp="1"/>
          </p:cNvSpPr>
          <p:nvPr>
            <p:ph type="title"/>
          </p:nvPr>
        </p:nvSpPr>
        <p:spPr>
          <a:xfrm>
            <a:off x="431627" y="1136449"/>
            <a:ext cx="7886700" cy="571213"/>
          </a:xfrm>
        </p:spPr>
        <p:txBody>
          <a:bodyPr>
            <a:noAutofit/>
          </a:bodyPr>
          <a:lstStyle/>
          <a:p>
            <a:pPr algn="ct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III: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Насърчаване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инициативността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находчивостта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логистичната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практика</a:t>
            </a:r>
            <a:br>
              <a:rPr lang="en-GB" sz="2400" b="1" dirty="0">
                <a:latin typeface="Times New Roman" panose="02020603050405020304" pitchFamily="18" charset="0"/>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AD096E0-7C4B-3029-D171-96000E11A81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17DA082-F138-3BB5-7416-653482BA053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2780231-44AE-D981-0BCA-CF79635B32E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E2035723-FEF5-70CE-9CB7-F5D35A2F3C3C}"/>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7C3708D0-F152-E79F-EF03-40C955677D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78E1A2A-4014-9CCE-21DB-3BB6F6EC282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E89C693-5F67-38B8-AE3E-BAA2304338D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9756063-866A-67AE-7606-3E5DD36E3B9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34F6F8E-09A7-4A9B-1CD3-F7A63A1967E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961D9E3-95C1-1C1D-7BCD-3B7500CA52CE}"/>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B3C72F29-C66C-9BCC-4390-B9FCFC82CE85}"/>
              </a:ext>
            </a:extLst>
          </p:cNvPr>
          <p:cNvPicPr>
            <a:picLocks noChangeAspect="1"/>
          </p:cNvPicPr>
          <p:nvPr/>
        </p:nvPicPr>
        <p:blipFill>
          <a:blip r:embed="rId11"/>
          <a:stretch>
            <a:fillRect/>
          </a:stretch>
        </p:blipFill>
        <p:spPr>
          <a:xfrm>
            <a:off x="18646" y="1699426"/>
            <a:ext cx="9144000" cy="4413837"/>
          </a:xfrm>
          <a:prstGeom prst="rect">
            <a:avLst/>
          </a:prstGeom>
        </p:spPr>
      </p:pic>
    </p:spTree>
    <p:extLst>
      <p:ext uri="{BB962C8B-B14F-4D97-AF65-F5344CB8AC3E}">
        <p14:creationId xmlns:p14="http://schemas.microsoft.com/office/powerpoint/2010/main" val="2113741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5DFFD-FD03-083D-0D97-19EEF08BA59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A50A522-4358-8C2E-0CAB-45A0CE03030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E52E80F-6B67-4322-9875-FEBB85C34268}"/>
              </a:ext>
            </a:extLst>
          </p:cNvPr>
          <p:cNvSpPr>
            <a:spLocks noGrp="1"/>
          </p:cNvSpPr>
          <p:nvPr>
            <p:ph type="title"/>
          </p:nvPr>
        </p:nvSpPr>
        <p:spPr>
          <a:xfrm>
            <a:off x="-180975" y="929391"/>
            <a:ext cx="8953500" cy="778272"/>
          </a:xfrm>
        </p:spPr>
        <p:txBody>
          <a:bodyPr>
            <a:noAutofit/>
          </a:bodyPr>
          <a:lstStyle/>
          <a:p>
            <a:pPr algn="ct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Резюме III: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Насърчаване</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на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инициативността</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и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находчивостта</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в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логистичната</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практика</a:t>
            </a:r>
            <a:endParaRPr lang="en-GB"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endParaRPr>
          </a:p>
        </p:txBody>
      </p:sp>
      <p:grpSp>
        <p:nvGrpSpPr>
          <p:cNvPr id="4" name="Group 3">
            <a:extLst>
              <a:ext uri="{FF2B5EF4-FFF2-40B4-BE49-F238E27FC236}">
                <a16:creationId xmlns:a16="http://schemas.microsoft.com/office/drawing/2014/main" id="{DCC30BB5-1FEE-7815-420D-72CDDF5188E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23B3BFD-0E5B-9A10-FF9A-9C77501FD7E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1FCB72C-AF43-1BD8-2776-73EB0C38BD7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93FF75C-6163-B5C1-6247-E68ED58DBD93}"/>
              </a:ext>
            </a:extLst>
          </p:cNvPr>
          <p:cNvSpPr txBox="1"/>
          <p:nvPr/>
        </p:nvSpPr>
        <p:spPr>
          <a:xfrm>
            <a:off x="4389967" y="1635741"/>
            <a:ext cx="4634112" cy="456535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Контекст</a:t>
            </a:r>
            <a:endPar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endParaRPr>
          </a:p>
          <a:p>
            <a:pPr marR="0" lvl="0" indent="0" algn="just" fontAlgn="auto">
              <a:lnSpc>
                <a:spcPct val="150000"/>
              </a:lnSpc>
              <a:spcBef>
                <a:spcPts val="0"/>
              </a:spcBef>
              <a:spcAft>
                <a:spcPts val="0"/>
              </a:spcAft>
              <a:buClrTx/>
              <a:buSzTx/>
              <a:buFontTx/>
              <a:buNone/>
              <a:tabLst/>
              <a:defRPr/>
            </a:pPr>
            <a:r>
              <a:rPr lang="bg-BG" sz="1400" noProof="0" dirty="0">
                <a:latin typeface="ADYS" panose="00000500000000000000" pitchFamily="2" charset="0"/>
              </a:rPr>
              <a:t>Съвременната бизнес среда се отличава с изключителен динамизъм, особено силно изразен в логистичния сектор. В подобни условия професионалистите често трябва да вземат решения в ситуации на непълна информация, времеви ограничения и неотложни изисквания. Това налага специалистите да притежават не само задълбочени знания, но и предприемачески дух, способност за идентифициране на възможности, инициативност, умение за учене от грешките и гъвкавост в условия на промяна. Развитието на инициативност и находчивост в този контекст се превръща в стратегически ресурс за устойчивото развитие както на отделния професионалист, така и на организациите като цяло.</a:t>
            </a:r>
          </a:p>
        </p:txBody>
      </p:sp>
      <p:sp>
        <p:nvSpPr>
          <p:cNvPr id="3" name="Rectangle 2">
            <a:extLst>
              <a:ext uri="{FF2B5EF4-FFF2-40B4-BE49-F238E27FC236}">
                <a16:creationId xmlns:a16="http://schemas.microsoft.com/office/drawing/2014/main" id="{428403EF-98F9-5F9E-42BD-91882D9FEA2D}"/>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26A7226E-E6D4-FC29-C2E6-0D3C7DB40D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44D6E98-CF17-E942-0DEF-EB8978408EA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4F2CC26-9CFB-E9DA-B723-12C21A2A4C7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318B63F-5956-DB42-CC1C-49F6A07273C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76DE895-21D8-7E87-20B2-B61788EDF7A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565E39E-A5A3-0D28-53CC-2264004BECEE}"/>
              </a:ext>
            </a:extLst>
          </p:cNvPr>
          <p:cNvPicPr>
            <a:picLocks noChangeAspect="1"/>
          </p:cNvPicPr>
          <p:nvPr/>
        </p:nvPicPr>
        <p:blipFill>
          <a:blip r:embed="rId10"/>
          <a:stretch>
            <a:fillRect/>
          </a:stretch>
        </p:blipFill>
        <p:spPr>
          <a:xfrm>
            <a:off x="7704595" y="0"/>
            <a:ext cx="1227464" cy="1224789"/>
          </a:xfrm>
          <a:prstGeom prst="rect">
            <a:avLst/>
          </a:prstGeom>
        </p:spPr>
      </p:pic>
      <p:pic>
        <p:nvPicPr>
          <p:cNvPr id="6146" name="Picture 2" descr="pointing to the word &quot;logistics&quot; on a virtual screen. the screen is filled with various icons representing different aspects of logistics, such as a truck, a battery, a graph, and a globe. the background is blurred, but it appears to be a cityscape with tall buildings and a blue sky. the image conveys the concept of logistics and the importance of technology in the logistics industry.">
            <a:extLst>
              <a:ext uri="{FF2B5EF4-FFF2-40B4-BE49-F238E27FC236}">
                <a16:creationId xmlns:a16="http://schemas.microsoft.com/office/drawing/2014/main" id="{7FD5BC57-A95D-5069-0CCC-4F91FAD4712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654" y="1799229"/>
            <a:ext cx="4388631" cy="4388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566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3DADB-F2F5-4F7E-74F0-B4EBAAD6153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6B20DB6-7007-57B5-1069-29BE8CFA6FC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6954B01-7505-4D71-4816-F42E684AA62C}"/>
              </a:ext>
            </a:extLst>
          </p:cNvPr>
          <p:cNvSpPr>
            <a:spLocks noGrp="1"/>
          </p:cNvSpPr>
          <p:nvPr>
            <p:ph type="title"/>
          </p:nvPr>
        </p:nvSpPr>
        <p:spPr>
          <a:xfrm>
            <a:off x="431627" y="1136449"/>
            <a:ext cx="7886700" cy="571213"/>
          </a:xfrm>
        </p:spPr>
        <p:txBody>
          <a:bodyPr>
            <a:noAutofit/>
          </a:bodyPr>
          <a:lstStyle/>
          <a:p>
            <a:pPr algn="ct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III: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Насърчаване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инициативността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находчивостта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логистичната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практика</a:t>
            </a:r>
            <a:b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0F9055D-A254-4347-7FCF-A52EB8F07B3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C5ED9EE-7702-1DE8-655D-ABD370AE583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ACEE8BE-C7CB-9B7C-0835-6E701D4E3F8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FC8EBED-6B97-BAAD-7D81-59B1FF76C25C}"/>
              </a:ext>
            </a:extLst>
          </p:cNvPr>
          <p:cNvSpPr txBox="1"/>
          <p:nvPr/>
        </p:nvSpPr>
        <p:spPr>
          <a:xfrm>
            <a:off x="4140131" y="1896810"/>
            <a:ext cx="4453538" cy="387285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Bold" panose="00000800000000000000" pitchFamily="2" charset="-52"/>
                <a:ea typeface="+mn-ea"/>
                <a:cs typeface="Times New Roman" panose="02020603050405020304" pitchFamily="18" charset="0"/>
              </a:rPr>
              <a:t>Цел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just">
              <a:lnSpc>
                <a:spcPct val="150000"/>
              </a:lnSpc>
              <a:defRPr/>
            </a:pPr>
            <a:r>
              <a:rPr lang="bg-BG" sz="1400" dirty="0">
                <a:latin typeface="ADYS" panose="00000500000000000000" pitchFamily="2" charset="0"/>
              </a:rPr>
              <a:t>Целта на настоящото изследване е да проучи механизмите, чрез които у логистичните специалисти се формират и развиват умения за находчивост, предприемаческо мислене и устойчивост. Анализът се фокусира върху способността за идентифициране и използване на нови възможности, готовността за експериментиране, ученето от допуснати грешки, адаптацията към променящите се условия на средата, както и значението на работата в екип и изграждането на професионални мрежи.</a:t>
            </a:r>
          </a:p>
        </p:txBody>
      </p:sp>
      <p:sp>
        <p:nvSpPr>
          <p:cNvPr id="3" name="Rectangle 2">
            <a:extLst>
              <a:ext uri="{FF2B5EF4-FFF2-40B4-BE49-F238E27FC236}">
                <a16:creationId xmlns:a16="http://schemas.microsoft.com/office/drawing/2014/main" id="{D2002E36-D3D7-A565-B175-CF45DB8CE7EA}"/>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39132456-484F-E869-03CE-EA6E67C8395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E2FDC49-89C4-5938-C6FB-BD668792F04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829B348-94B5-D10C-88DD-5BFBEF72171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8897F40-626E-7C80-D4B4-B50AF4AE4D9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9EE5299-1DC1-BB17-A4A1-BDA192A659E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EA4D870-73D0-1A9B-44F1-4DFF27C84977}"/>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7FF75442-A105-7A3B-1CB4-D8142F870052}"/>
              </a:ext>
            </a:extLst>
          </p:cNvPr>
          <p:cNvPicPr>
            <a:picLocks noChangeAspect="1"/>
          </p:cNvPicPr>
          <p:nvPr/>
        </p:nvPicPr>
        <p:blipFill>
          <a:blip r:embed="rId11"/>
          <a:stretch>
            <a:fillRect/>
          </a:stretch>
        </p:blipFill>
        <p:spPr>
          <a:xfrm>
            <a:off x="-5829" y="1978686"/>
            <a:ext cx="3970782" cy="3970782"/>
          </a:xfrm>
          <a:prstGeom prst="rect">
            <a:avLst/>
          </a:prstGeom>
        </p:spPr>
      </p:pic>
    </p:spTree>
    <p:extLst>
      <p:ext uri="{BB962C8B-B14F-4D97-AF65-F5344CB8AC3E}">
        <p14:creationId xmlns:p14="http://schemas.microsoft.com/office/powerpoint/2010/main" val="2067581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64636-FFA5-D32A-2992-0DFE04C71EA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B33A264-183B-8904-6E15-F400A44BF8C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ED4993D-112A-2F79-DF07-91474C03B447}"/>
              </a:ext>
            </a:extLst>
          </p:cNvPr>
          <p:cNvSpPr>
            <a:spLocks noGrp="1"/>
          </p:cNvSpPr>
          <p:nvPr>
            <p:ph type="title"/>
          </p:nvPr>
        </p:nvSpPr>
        <p:spPr>
          <a:xfrm>
            <a:off x="431627" y="1136449"/>
            <a:ext cx="7886700" cy="571213"/>
          </a:xfrm>
        </p:spPr>
        <p:txBody>
          <a:bodyPr>
            <a:noAutofit/>
          </a:bodyPr>
          <a:lstStyle/>
          <a:p>
            <a:pPr algn="ct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III: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Насърчаване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инициативността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находчивостта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логистичната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практика</a:t>
            </a:r>
            <a:b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E2BC87B-26A4-AFD3-F1F0-8CC287E8C12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A47EBD0-E60B-18D1-35D3-B1364FD0AC1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66A655C-4D99-2393-83A9-B44F0A76939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AD2E293-20FB-713B-C5DA-0347ABB5BD29}"/>
              </a:ext>
            </a:extLst>
          </p:cNvPr>
          <p:cNvSpPr txBox="1"/>
          <p:nvPr/>
        </p:nvSpPr>
        <p:spPr>
          <a:xfrm>
            <a:off x="4073456" y="1811436"/>
            <a:ext cx="4809990" cy="3903633"/>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Bold" panose="00000800000000000000" pitchFamily="2" charset="-52"/>
                <a:ea typeface="+mn-ea"/>
                <a:cs typeface="Times New Roman" panose="02020603050405020304" pitchFamily="18" charset="0"/>
              </a:rPr>
              <a:t>Методология</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Bold" panose="00000800000000000000" pitchFamily="2" charset="-52"/>
              <a:ea typeface="+mn-ea"/>
              <a:cs typeface="Times New Roman" panose="02020603050405020304" pitchFamily="18" charset="0"/>
            </a:endParaRPr>
          </a:p>
          <a:p>
            <a:pPr marR="0" lvl="0" indent="0" algn="just" fontAlgn="auto">
              <a:lnSpc>
                <a:spcPct val="150000"/>
              </a:lnSpc>
              <a:spcBef>
                <a:spcPts val="0"/>
              </a:spcBef>
              <a:spcAft>
                <a:spcPts val="0"/>
              </a:spcAft>
              <a:buClrTx/>
              <a:buSzTx/>
              <a:buFontTx/>
              <a:buNone/>
              <a:tabLst/>
              <a:defRPr/>
            </a:pPr>
            <a:r>
              <a:rPr lang="bg-BG" sz="1400" dirty="0">
                <a:latin typeface="ADYS" panose="00000500000000000000" pitchFamily="2" charset="0"/>
              </a:rPr>
              <a:t>Изследването се основава на комбиниран подход, включващ провеждане на интервюта и наблюдения в логистични компании, при които са проследени процесите на вземане на решения и управленските реакции в нестандартни ситуации. Включени са и примери за обучителни програми, стимулиращи активното участие и инициативността на служителите. Допълнително е събрана информация за практиките на сътрудничество, както и за изграждането на вътрешни и външни професионални мрежи за подкрепа и обмен на опит.</a:t>
            </a:r>
          </a:p>
        </p:txBody>
      </p:sp>
      <p:sp>
        <p:nvSpPr>
          <p:cNvPr id="3" name="Rectangle 2">
            <a:extLst>
              <a:ext uri="{FF2B5EF4-FFF2-40B4-BE49-F238E27FC236}">
                <a16:creationId xmlns:a16="http://schemas.microsoft.com/office/drawing/2014/main" id="{3C60771B-C9E8-8820-A519-BBAED66B4CF6}"/>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89BDB127-1025-804B-9032-B27EE255565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31E62E0-99A5-CA24-CF54-A2B1B5406E5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0443F4D-2C2D-7E90-765B-A18B6159288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B105612-D3F3-4DED-3147-32D38967CFF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F22E251-82DC-4AC0-10D4-0A0500AD4C3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C23DAA6-4ED4-72AB-4F7C-F89B26B0FD9D}"/>
              </a:ext>
            </a:extLst>
          </p:cNvPr>
          <p:cNvPicPr>
            <a:picLocks noChangeAspect="1"/>
          </p:cNvPicPr>
          <p:nvPr/>
        </p:nvPicPr>
        <p:blipFill>
          <a:blip r:embed="rId10"/>
          <a:stretch>
            <a:fillRect/>
          </a:stretch>
        </p:blipFill>
        <p:spPr>
          <a:xfrm>
            <a:off x="7704595" y="0"/>
            <a:ext cx="1227464" cy="1224789"/>
          </a:xfrm>
          <a:prstGeom prst="rect">
            <a:avLst/>
          </a:prstGeom>
        </p:spPr>
      </p:pic>
      <p:pic>
        <p:nvPicPr>
          <p:cNvPr id="7170" name="Picture 2" descr="Entrepreneurial Aerial view of a port at night. the sky is dark and cloudy, and the city skyline is visible in the background. the port is filled with large cranes and shipping containers, and there are several large ships docked in the harbor. the containers are stacked on top of each other and are of various colors and sizes. the water is calm and reflects the lights of the city. the overall mood of the image is peaceful and serene.">
            <a:extLst>
              <a:ext uri="{FF2B5EF4-FFF2-40B4-BE49-F238E27FC236}">
                <a16:creationId xmlns:a16="http://schemas.microsoft.com/office/drawing/2014/main" id="{60515413-F47B-1683-76FB-51FA4E5D18C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670" y="1770442"/>
            <a:ext cx="3985623" cy="3985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647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7D8A8-6261-7F23-43B2-230941D9D6A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15ACD4A-C2BB-90F6-6328-8034D23DDEE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C943D94-72B3-73AB-4A5A-538BE12F2716}"/>
              </a:ext>
            </a:extLst>
          </p:cNvPr>
          <p:cNvSpPr>
            <a:spLocks noGrp="1"/>
          </p:cNvSpPr>
          <p:nvPr>
            <p:ph type="title"/>
          </p:nvPr>
        </p:nvSpPr>
        <p:spPr>
          <a:xfrm>
            <a:off x="521779" y="1224789"/>
            <a:ext cx="7886700" cy="571213"/>
          </a:xfrm>
        </p:spPr>
        <p:txBody>
          <a:bodyPr>
            <a:noAutofit/>
          </a:bodyPr>
          <a:lstStyle/>
          <a:p>
            <a:pPr algn="ct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III: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Насърчаване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инициативността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находчивостта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логистичната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практика</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4994E84-143D-980B-0756-308068EEF2E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7B5AEE9-3E20-63A8-DAF4-0FBE93FBC15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A81E183-9E29-6001-CE9F-99E1E98D254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BB0CB4D-1EFF-98CB-0EDA-8D298AD2A2E1}"/>
              </a:ext>
            </a:extLst>
          </p:cNvPr>
          <p:cNvSpPr txBox="1"/>
          <p:nvPr/>
        </p:nvSpPr>
        <p:spPr>
          <a:xfrm>
            <a:off x="4099811" y="1838938"/>
            <a:ext cx="4894287" cy="4072910"/>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Bold" panose="00000800000000000000" pitchFamily="2" charset="-52"/>
                <a:ea typeface="+mn-ea"/>
                <a:cs typeface="Times New Roman" panose="02020603050405020304" pitchFamily="18" charset="0"/>
              </a:rPr>
              <a:t>Резултати</a:t>
            </a:r>
          </a:p>
          <a:p>
            <a:pPr algn="just">
              <a:lnSpc>
                <a:spcPct val="150000"/>
              </a:lnSpc>
              <a:defRPr/>
            </a:pPr>
            <a:r>
              <a:rPr lang="bg-BG" sz="1400" dirty="0">
                <a:latin typeface="ADYS" panose="00000500000000000000" pitchFamily="2" charset="0"/>
              </a:rPr>
              <a:t>Резултатите от изследването показват, че служителите, които притежават способността да формулират и реализират свои идеи и проявяват готовност да приемат неуспехите като част от процеса, са по-успешни в разработването на алтернативни решения и се адаптират по-бързо в критични ситуации. Способността за промяна на подхода, без да се губи фокусът върху крайната цел, е пряко свързана с изграждането на доверие в екипа. Освен това, анализът подчертава, че добре развитите мрежи от колеги и външни партньори улесняват обмена на идеи и ефективното справяне с възникващите предизвикателства.</a:t>
            </a:r>
          </a:p>
        </p:txBody>
      </p:sp>
      <p:sp>
        <p:nvSpPr>
          <p:cNvPr id="3" name="Rectangle 2">
            <a:extLst>
              <a:ext uri="{FF2B5EF4-FFF2-40B4-BE49-F238E27FC236}">
                <a16:creationId xmlns:a16="http://schemas.microsoft.com/office/drawing/2014/main" id="{72F258C8-9DF6-8ADA-80B7-F1BFF78EC959}"/>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0BA13627-91DE-2F5B-EC39-46FB17B838A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E7B4010-F214-FC4B-BFAC-F083300FFA0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2DA31B4-28DC-70C4-5CE6-02774759011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8F047DB-ED13-3354-C09F-19B5E0B75CC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223EA78-88F3-A436-5575-E5080A62D37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03BF2BE-155C-C806-D022-15B629BC7F9C}"/>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A3B8C939-1B4D-CE9C-84C3-92C408C69E33}"/>
              </a:ext>
            </a:extLst>
          </p:cNvPr>
          <p:cNvPicPr>
            <a:picLocks noChangeAspect="1"/>
          </p:cNvPicPr>
          <p:nvPr/>
        </p:nvPicPr>
        <p:blipFill>
          <a:blip r:embed="rId11"/>
          <a:stretch>
            <a:fillRect/>
          </a:stretch>
        </p:blipFill>
        <p:spPr>
          <a:xfrm>
            <a:off x="18646" y="1985150"/>
            <a:ext cx="3968840" cy="3968840"/>
          </a:xfrm>
          <a:prstGeom prst="rect">
            <a:avLst/>
          </a:prstGeom>
        </p:spPr>
      </p:pic>
    </p:spTree>
    <p:extLst>
      <p:ext uri="{BB962C8B-B14F-4D97-AF65-F5344CB8AC3E}">
        <p14:creationId xmlns:p14="http://schemas.microsoft.com/office/powerpoint/2010/main" val="1580025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1B3F1-A77A-DF84-0240-F2EEC839E75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1AEAA5B-4752-B005-01C1-07FC6AD5BF2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F276257-B94E-A31E-DCAE-EC6107ADA1C8}"/>
              </a:ext>
            </a:extLst>
          </p:cNvPr>
          <p:cNvSpPr>
            <a:spLocks noGrp="1"/>
          </p:cNvSpPr>
          <p:nvPr>
            <p:ph type="title"/>
          </p:nvPr>
        </p:nvSpPr>
        <p:spPr>
          <a:xfrm>
            <a:off x="366362" y="1225600"/>
            <a:ext cx="7886700" cy="571213"/>
          </a:xfrm>
        </p:spPr>
        <p:txBody>
          <a:bodyPr>
            <a:noAutofit/>
          </a:bodyPr>
          <a:lstStyle/>
          <a:p>
            <a:pPr algn="ct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III: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Насърчаване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инициативността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находчивостта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логистичната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практика</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910D274-D64D-9F49-862E-CCECA1FE73E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2CF61A6-6072-F70B-9A7F-33E554A24BC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F42294F-15AE-646D-CDD5-73A9F787519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555F3C7-E8C7-65CC-9ED3-B1F241EF5470}"/>
              </a:ext>
            </a:extLst>
          </p:cNvPr>
          <p:cNvSpPr txBox="1"/>
          <p:nvPr/>
        </p:nvSpPr>
        <p:spPr>
          <a:xfrm>
            <a:off x="4377127" y="1943868"/>
            <a:ext cx="4467068" cy="424218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Заключение </a:t>
            </a:r>
          </a:p>
          <a:p>
            <a:pPr marR="0" lvl="0" indent="0" algn="just" fontAlgn="auto">
              <a:lnSpc>
                <a:spcPct val="150000"/>
              </a:lnSpc>
              <a:spcBef>
                <a:spcPts val="0"/>
              </a:spcBef>
              <a:spcAft>
                <a:spcPts val="0"/>
              </a:spcAft>
              <a:buClrTx/>
              <a:buSzTx/>
              <a:buFontTx/>
              <a:buNone/>
              <a:tabLst/>
              <a:defRPr/>
            </a:pPr>
            <a:r>
              <a:rPr lang="bg-BG" sz="1400" dirty="0">
                <a:latin typeface="ADYS" panose="00000500000000000000" pitchFamily="2" charset="0"/>
              </a:rPr>
              <a:t>Развитието на находчивост и инициативност не зависи единствено от индивидуалните усилия, а в значителна степен и от организационната култура, която приема грешките като важна част от процеса на учене. Способността за демонстриране на устойчивост в логистичния сектор е пряко свързана с готовността за адаптация, ефективната подкрепа от страна на колегите и умението да се използват допуснатите неуспехи за преодоляване на възникващите предизвикателства. Това дава възможност за внедряване на управленски подходи, основани на гъвкавост, проактивност и дългосрочна устойчивост.</a:t>
            </a:r>
          </a:p>
        </p:txBody>
      </p:sp>
      <p:sp>
        <p:nvSpPr>
          <p:cNvPr id="3" name="Rectangle 2">
            <a:extLst>
              <a:ext uri="{FF2B5EF4-FFF2-40B4-BE49-F238E27FC236}">
                <a16:creationId xmlns:a16="http://schemas.microsoft.com/office/drawing/2014/main" id="{2451815A-DE27-D9C5-EF28-C94B92474E2D}"/>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34028C1E-4154-482F-6105-AEDC06A966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53C8920-D398-B940-8C53-209D7615021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BB1E1F1-32A2-9AB0-6F1D-4A8E1BAFC2B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FA17683-82AD-E42D-C0D2-4F86B018313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D3AB55C-4B66-7027-81B2-126BCE53F30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211CB0B-E267-AB74-DA35-AC0630AF9E75}"/>
              </a:ext>
            </a:extLst>
          </p:cNvPr>
          <p:cNvPicPr>
            <a:picLocks noChangeAspect="1"/>
          </p:cNvPicPr>
          <p:nvPr/>
        </p:nvPicPr>
        <p:blipFill>
          <a:blip r:embed="rId10"/>
          <a:stretch>
            <a:fillRect/>
          </a:stretch>
        </p:blipFill>
        <p:spPr>
          <a:xfrm>
            <a:off x="7704595" y="0"/>
            <a:ext cx="1227464" cy="1224789"/>
          </a:xfrm>
          <a:prstGeom prst="rect">
            <a:avLst/>
          </a:prstGeom>
        </p:spPr>
      </p:pic>
      <p:pic>
        <p:nvPicPr>
          <p:cNvPr id="1026" name="Picture 2" descr="pointing to the word &quot;logistics&quot; on a virtual screen. the screen is filled with various icons representing different aspects of logistics, such as a truck, a battery, a graph, and a globe. the background is blurred, but it appears to be a cityscape with tall buildings and a blue sky. the image conveys the concept of logistics and the importance of technology in the logistics industry.">
            <a:extLst>
              <a:ext uri="{FF2B5EF4-FFF2-40B4-BE49-F238E27FC236}">
                <a16:creationId xmlns:a16="http://schemas.microsoft.com/office/drawing/2014/main" id="{C09686D9-136C-00EE-E28D-673D8F98EB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978701"/>
            <a:ext cx="4309712" cy="4002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269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6F02C-A1CA-589D-B0AD-D50B937E820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A89A4AC-DF1D-C7C6-344E-C739F3AB697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5793CDD-EE4B-3926-5715-829538E89077}"/>
              </a:ext>
            </a:extLst>
          </p:cNvPr>
          <p:cNvSpPr>
            <a:spLocks noGrp="1"/>
          </p:cNvSpPr>
          <p:nvPr>
            <p:ph type="title"/>
          </p:nvPr>
        </p:nvSpPr>
        <p:spPr>
          <a:xfrm>
            <a:off x="0" y="818243"/>
            <a:ext cx="8896350" cy="938405"/>
          </a:xfrm>
        </p:spPr>
        <p:txBody>
          <a:bodyPr>
            <a:noAutofit/>
          </a:bodyPr>
          <a:lstStyle/>
          <a:p>
            <a:pPr algn="ct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IV: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Морският</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сектор –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предизвикателства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възможности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за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предприемачите</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0B59460-5A98-188B-C653-36ED9DBA1DE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A02814F-FF9C-3E51-2084-5359B0326C9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CFAE55C-666E-5F36-6FF0-699DDA6F463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B3D70320-1D6B-ED3E-22C8-E6C7DBF25300}"/>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840850B7-BF78-A743-6C86-445B6D4628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4FABD13-AD02-C363-AC07-750B0AC8EE9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AA948EA-FF3B-6778-8F29-4ED229E22E4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2E1BCC5-23F8-8479-53CB-E831EF53F58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483021E-E042-1FA4-3D0A-CDC8C880229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44271D2-5D07-6E6C-7F2A-B60C58BAF983}"/>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5E5F6E8D-7CD0-35BA-BB52-E038DCE1669F}"/>
              </a:ext>
            </a:extLst>
          </p:cNvPr>
          <p:cNvPicPr>
            <a:picLocks noChangeAspect="1"/>
          </p:cNvPicPr>
          <p:nvPr/>
        </p:nvPicPr>
        <p:blipFill>
          <a:blip r:embed="rId11"/>
          <a:stretch>
            <a:fillRect/>
          </a:stretch>
        </p:blipFill>
        <p:spPr>
          <a:xfrm>
            <a:off x="0" y="1632856"/>
            <a:ext cx="9144000" cy="4658179"/>
          </a:xfrm>
          <a:prstGeom prst="rect">
            <a:avLst/>
          </a:prstGeom>
        </p:spPr>
      </p:pic>
    </p:spTree>
    <p:extLst>
      <p:ext uri="{BB962C8B-B14F-4D97-AF65-F5344CB8AC3E}">
        <p14:creationId xmlns:p14="http://schemas.microsoft.com/office/powerpoint/2010/main" val="1459809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AD043-94E5-DD49-548E-91510E8BD21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FD19861-9729-3B1B-4B9D-CDC5A3D0FE1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D1BCDCB-303A-70BF-540E-A6B331C108FB}"/>
              </a:ext>
            </a:extLst>
          </p:cNvPr>
          <p:cNvSpPr>
            <a:spLocks noGrp="1"/>
          </p:cNvSpPr>
          <p:nvPr>
            <p:ph type="title"/>
          </p:nvPr>
        </p:nvSpPr>
        <p:spPr>
          <a:xfrm>
            <a:off x="18646" y="929391"/>
            <a:ext cx="8913413" cy="778272"/>
          </a:xfrm>
        </p:spPr>
        <p:txBody>
          <a:bodyPr>
            <a:noAutofit/>
          </a:bodyPr>
          <a:lstStyle/>
          <a:p>
            <a:pPr algn="ctr">
              <a:spcAft>
                <a:spcPts val="200"/>
              </a:spcAft>
            </a:pP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Резюме IV: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Морският</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сектор –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предизвикателства</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и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възможности</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за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предприемачите</a:t>
            </a:r>
            <a:endParaRPr lang="en-GB"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endParaRPr>
          </a:p>
        </p:txBody>
      </p:sp>
      <p:grpSp>
        <p:nvGrpSpPr>
          <p:cNvPr id="4" name="Group 3">
            <a:extLst>
              <a:ext uri="{FF2B5EF4-FFF2-40B4-BE49-F238E27FC236}">
                <a16:creationId xmlns:a16="http://schemas.microsoft.com/office/drawing/2014/main" id="{CFF6E693-964A-DAB9-9E64-4FBF2D67262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66D31CF-1750-F2DF-467E-7581AACBE10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62610E79-C542-A4A1-423F-E37FA680F58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C4F45BD-A894-5B43-496B-22D8FF8BFC9F}"/>
              </a:ext>
            </a:extLst>
          </p:cNvPr>
          <p:cNvSpPr txBox="1"/>
          <p:nvPr/>
        </p:nvSpPr>
        <p:spPr>
          <a:xfrm>
            <a:off x="4288395" y="1574254"/>
            <a:ext cx="4792662" cy="456535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Контекст</a:t>
            </a:r>
          </a:p>
          <a:p>
            <a:pPr algn="just">
              <a:lnSpc>
                <a:spcPct val="150000"/>
              </a:lnSpc>
              <a:defRPr/>
            </a:pPr>
            <a:r>
              <a:rPr lang="bg-BG" sz="1400" dirty="0">
                <a:latin typeface="ADYS" panose="00000500000000000000" pitchFamily="2" charset="0"/>
              </a:rPr>
              <a:t>Съвременната бизнес среда се характеризира с висока динамичност, особено ярко проявена в логистичния и морския сектор. В подобна среда специалистите често са принудени да вземат решения в условия на непълна информация, времеви ограничения и належащи изисквания. Това изисква професионалистите да притежават не само значителен обем знания, но и предприемчивост, способност за разпознаване на възможности, инициатива, умения за учене от грешки и гъвкавост при променящите се обстоятелства. В този контекст, развиването на инициативност и находчивост се превръща в стратегически ресурс за устойчивостта както на отделните специалисти, така и на организациите като цяло.</a:t>
            </a:r>
          </a:p>
        </p:txBody>
      </p:sp>
      <p:sp>
        <p:nvSpPr>
          <p:cNvPr id="3" name="Rectangle 2">
            <a:extLst>
              <a:ext uri="{FF2B5EF4-FFF2-40B4-BE49-F238E27FC236}">
                <a16:creationId xmlns:a16="http://schemas.microsoft.com/office/drawing/2014/main" id="{8ED41095-A505-671E-A8A8-10DA3DE182B2}"/>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9A18B963-0E92-214F-F054-BFAA233FB2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041BC07-C23D-AB73-06A2-99576C7157E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97BA164-742E-3FBC-8BA2-7B6EF14F6F0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2C3EA0A-6E55-C14C-7B32-74BC734A1DD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53FD389-FB0A-74BD-65B6-A28E3784D6C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5D08195-C662-CC39-9AC7-7EBA41A97807}"/>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4C865AE5-E5DD-C812-6A6C-5517BF1267A3}"/>
              </a:ext>
            </a:extLst>
          </p:cNvPr>
          <p:cNvPicPr>
            <a:picLocks noChangeAspect="1"/>
          </p:cNvPicPr>
          <p:nvPr/>
        </p:nvPicPr>
        <p:blipFill>
          <a:blip r:embed="rId11"/>
          <a:stretch>
            <a:fillRect/>
          </a:stretch>
        </p:blipFill>
        <p:spPr>
          <a:xfrm>
            <a:off x="0" y="1658257"/>
            <a:ext cx="4212771" cy="4212771"/>
          </a:xfrm>
          <a:prstGeom prst="rect">
            <a:avLst/>
          </a:prstGeom>
        </p:spPr>
      </p:pic>
    </p:spTree>
    <p:extLst>
      <p:ext uri="{BB962C8B-B14F-4D97-AF65-F5344CB8AC3E}">
        <p14:creationId xmlns:p14="http://schemas.microsoft.com/office/powerpoint/2010/main" val="2487616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A7C99-A81D-9619-BBF7-DA181F272F0D}"/>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067C48F6-CFC2-5E14-C753-66A4A70CE790}"/>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4F4EF311-E729-35E6-4E3E-BCF8258F2DEC}"/>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D2FD6D84-3F68-5265-A955-51F332613A93}"/>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073AB86B-9411-EB29-2BC9-F9568313DD19}"/>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27" name="Group 26">
              <a:extLst>
                <a:ext uri="{FF2B5EF4-FFF2-40B4-BE49-F238E27FC236}">
                  <a16:creationId xmlns:a16="http://schemas.microsoft.com/office/drawing/2014/main" id="{9F0B1F27-AC1F-A62C-791F-668303184D74}"/>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9B05FFE8-400B-5B05-1AB5-73A4E6CC7A1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AFB9AC78-DCFB-75D4-CCB8-B17433E9C84D}"/>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ro-RO" sz="1100" b="1" dirty="0" err="1">
                    <a:effectLst/>
                    <a:latin typeface="coranto-2"/>
                  </a:rPr>
                  <a:t>Disclaimer</a:t>
                </a:r>
                <a:r>
                  <a:rPr lang="ro-RO" sz="1100" b="0" i="1" dirty="0">
                    <a:solidFill>
                      <a:srgbClr val="0000FF"/>
                    </a:solidFill>
                    <a:effectLst/>
                    <a:latin typeface="coranto-2"/>
                  </a:rPr>
                  <a:t>: </a:t>
                </a:r>
                <a:r>
                  <a:rPr lang="en-GB" sz="1100" b="0" i="1" dirty="0">
                    <a:solidFill>
                      <a:srgbClr val="0000FF"/>
                    </a:solidFill>
                    <a:effectLst/>
                    <a:latin typeface="coranto-2"/>
                  </a:rPr>
                  <a:t>“Funded by the European Union. Views and opinions expressed are however those of the author(s) only and do not necessarily reflect those of the European Union or the ANPCDEFP. Neither the European Union nor the ANPCDEFP can be held responsible for them”</a:t>
                </a:r>
                <a:endParaRPr lang="en-GB" sz="1100" i="1" dirty="0">
                  <a:solidFill>
                    <a:srgbClr val="0000FF"/>
                  </a:solidFill>
                </a:endParaRPr>
              </a:p>
            </p:txBody>
          </p:sp>
        </p:grpSp>
      </p:grpSp>
      <p:sp>
        <p:nvSpPr>
          <p:cNvPr id="30" name="TextBox 29">
            <a:extLst>
              <a:ext uri="{FF2B5EF4-FFF2-40B4-BE49-F238E27FC236}">
                <a16:creationId xmlns:a16="http://schemas.microsoft.com/office/drawing/2014/main" id="{63D0B8AA-FC3B-EC08-FEC8-406476BD0796}"/>
              </a:ext>
            </a:extLst>
          </p:cNvPr>
          <p:cNvSpPr txBox="1"/>
          <p:nvPr/>
        </p:nvSpPr>
        <p:spPr>
          <a:xfrm>
            <a:off x="4856813" y="2112165"/>
            <a:ext cx="3702893" cy="2846933"/>
          </a:xfrm>
          <a:prstGeom prst="rect">
            <a:avLst/>
          </a:prstGeom>
          <a:noFill/>
        </p:spPr>
        <p:txBody>
          <a:bodyPr wrap="square">
            <a:spAutoFit/>
          </a:bodyPr>
          <a:lstStyle/>
          <a:p>
            <a:pPr algn="ctr">
              <a:lnSpc>
                <a:spcPct val="150000"/>
              </a:lnSpc>
              <a:spcAft>
                <a:spcPts val="1000"/>
              </a:spcAft>
            </a:pPr>
            <a:r>
              <a:rPr lang="bg-BG" sz="2000" b="1" dirty="0">
                <a:solidFill>
                  <a:srgbClr val="FF0000"/>
                </a:solidFill>
                <a:effectLst>
                  <a:outerShdw blurRad="38100" dist="38100" dir="2700000" algn="tl">
                    <a:srgbClr val="000000">
                      <a:alpha val="43137"/>
                    </a:srgbClr>
                  </a:outerShdw>
                </a:effectLst>
                <a:latin typeface="ADYS" panose="00000500000000000000" pitchFamily="2" charset="0"/>
                <a:ea typeface="+mj-ea"/>
                <a:cs typeface="+mj-cs"/>
              </a:rPr>
              <a:t>Семинар  </a:t>
            </a:r>
          </a:p>
          <a:p>
            <a:pPr algn="ctr"/>
            <a:r>
              <a:rPr lang="bg-BG" sz="2400" b="1" noProof="0" dirty="0">
                <a:effectLst>
                  <a:outerShdw blurRad="38100" dist="38100" dir="2700000" algn="tl">
                    <a:srgbClr val="000000">
                      <a:alpha val="43137"/>
                    </a:srgbClr>
                  </a:outerShdw>
                </a:effectLst>
                <a:latin typeface="ADYS" panose="00000500000000000000" pitchFamily="2" charset="0"/>
                <a:ea typeface="+mj-ea"/>
                <a:cs typeface="Times New Roman" panose="02020603050405020304" pitchFamily="18" charset="0"/>
              </a:rPr>
              <a:t>Устойчиво развитие и предприемачески подходи в сектора на морските услуги</a:t>
            </a:r>
          </a:p>
          <a:p>
            <a:pPr algn="ctr"/>
            <a:endParaRPr lang="bg-BG" b="1" noProof="0" dirty="0">
              <a:solidFill>
                <a:srgbClr val="00B0F0"/>
              </a:solidFill>
              <a:effectLst>
                <a:outerShdw blurRad="38100" dist="38100" dir="2700000" algn="tl">
                  <a:srgbClr val="000000">
                    <a:alpha val="43137"/>
                  </a:srgbClr>
                </a:outerShdw>
              </a:effectLst>
              <a:latin typeface="ADYS" panose="00000500000000000000" pitchFamily="2" charset="0"/>
              <a:ea typeface="+mj-ea"/>
              <a:cs typeface="Times New Roman" panose="02020603050405020304" pitchFamily="18" charset="0"/>
            </a:endParaRPr>
          </a:p>
          <a:p>
            <a:pPr algn="ctr">
              <a:lnSpc>
                <a:spcPct val="150000"/>
              </a:lnSpc>
              <a:spcAft>
                <a:spcPts val="1000"/>
              </a:spcAft>
            </a:pPr>
            <a:r>
              <a:rPr lang="bg-BG" sz="2000" b="1" dirty="0">
                <a:solidFill>
                  <a:srgbClr val="FF0000"/>
                </a:solidFill>
                <a:effectLst>
                  <a:outerShdw blurRad="38100" dist="38100" dir="2700000" algn="tl">
                    <a:srgbClr val="000000">
                      <a:alpha val="43137"/>
                    </a:srgbClr>
                  </a:outerShdw>
                </a:effectLst>
                <a:latin typeface="ADYS" panose="00000500000000000000" pitchFamily="2" charset="0"/>
                <a:ea typeface="+mj-ea"/>
                <a:cs typeface="+mj-cs"/>
              </a:rPr>
              <a:t>13 май 2025</a:t>
            </a:r>
          </a:p>
        </p:txBody>
      </p:sp>
      <p:pic>
        <p:nvPicPr>
          <p:cNvPr id="3" name="Picture 2">
            <a:extLst>
              <a:ext uri="{FF2B5EF4-FFF2-40B4-BE49-F238E27FC236}">
                <a16:creationId xmlns:a16="http://schemas.microsoft.com/office/drawing/2014/main" id="{3E69D057-59A5-D339-6B67-882FB66027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32CD3BF2-F5E1-572E-472C-C817C9C04BDD}"/>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F437E9F9-2A22-0369-3830-F267F4B4F653}"/>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EAD7F6CD-BF58-5271-02B2-DAC8BB4B8281}"/>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1E1FF33B-A338-5A64-2186-61EC3D29C348}"/>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8675EB50-5D32-751A-9561-1DF29CAD6F1B}"/>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38F9BD10-F5E5-5426-0C72-25CD4B1DBF4E}"/>
              </a:ext>
            </a:extLst>
          </p:cNvPr>
          <p:cNvSpPr txBox="1"/>
          <p:nvPr/>
        </p:nvSpPr>
        <p:spPr>
          <a:xfrm>
            <a:off x="796460" y="1466200"/>
            <a:ext cx="7885472" cy="400110"/>
          </a:xfrm>
          <a:prstGeom prst="rect">
            <a:avLst/>
          </a:prstGeom>
          <a:noFill/>
        </p:spPr>
        <p:txBody>
          <a:bodyPr wrap="square">
            <a:spAutoFit/>
          </a:bodyPr>
          <a:lstStyle/>
          <a:p>
            <a:pPr algn="ctr"/>
            <a:r>
              <a:rPr lang="en-GB" sz="1000" b="1" dirty="0">
                <a:latin typeface="ADYS" panose="00000500000000000000" pitchFamily="2" charset="0"/>
              </a:rPr>
              <a:t>KA220-VET - Cooperation partnerships in vocational</a:t>
            </a:r>
            <a:r>
              <a:rPr lang="ro-RO" sz="1000" b="1" dirty="0">
                <a:latin typeface="ADYS" panose="00000500000000000000" pitchFamily="2" charset="0"/>
              </a:rPr>
              <a:t> </a:t>
            </a:r>
            <a:r>
              <a:rPr lang="en-GB" sz="1000" b="1" dirty="0">
                <a:latin typeface="ADYS" panose="00000500000000000000" pitchFamily="2" charset="0"/>
              </a:rPr>
              <a:t>education and training</a:t>
            </a:r>
            <a:endParaRPr lang="ro-RO" sz="1000" b="1" dirty="0">
              <a:latin typeface="ADYS" panose="00000500000000000000" pitchFamily="2" charset="0"/>
            </a:endParaRPr>
          </a:p>
          <a:p>
            <a:pPr algn="ctr"/>
            <a:r>
              <a:rPr lang="en-GB" sz="1000" b="1" i="0" u="none" strike="noStrike" baseline="0" dirty="0">
                <a:latin typeface="ADYS" panose="00000500000000000000" pitchFamily="2" charset="0"/>
              </a:rPr>
              <a:t>2023-1-RO01-KA220-VET-000156711</a:t>
            </a:r>
          </a:p>
        </p:txBody>
      </p:sp>
      <p:sp>
        <p:nvSpPr>
          <p:cNvPr id="12" name="Title 1">
            <a:extLst>
              <a:ext uri="{FF2B5EF4-FFF2-40B4-BE49-F238E27FC236}">
                <a16:creationId xmlns:a16="http://schemas.microsoft.com/office/drawing/2014/main" id="{2BD5B9C3-AD4D-5DFC-B84A-0299C1E37134}"/>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dirty="0" err="1">
                <a:solidFill>
                  <a:srgbClr val="FF0000"/>
                </a:solidFill>
                <a:effectLst>
                  <a:outerShdw blurRad="38100" dist="38100" dir="2700000" algn="tl">
                    <a:srgbClr val="000000">
                      <a:alpha val="43137"/>
                    </a:srgbClr>
                  </a:outerShdw>
                </a:effectLst>
                <a:latin typeface="ADYS" panose="00000500000000000000" pitchFamily="2" charset="0"/>
              </a:rPr>
              <a:t>MARitime</a:t>
            </a:r>
            <a:r>
              <a:rPr lang="en-GB" sz="2000" b="1" i="0" u="none" strike="noStrike" baseline="0" dirty="0">
                <a:solidFill>
                  <a:srgbClr val="FF0000"/>
                </a:solidFill>
                <a:effectLst>
                  <a:outerShdw blurRad="38100" dist="38100" dir="2700000" algn="tl">
                    <a:srgbClr val="000000">
                      <a:alpha val="43137"/>
                    </a:srgbClr>
                  </a:outerShdw>
                </a:effectLst>
                <a:latin typeface="ADYS" panose="00000500000000000000" pitchFamily="2" charset="0"/>
              </a:rPr>
              <a:t> Soft Skills for Onboard Healthy Nutrition and</a:t>
            </a:r>
            <a:r>
              <a:rPr lang="ro-RO" sz="2000" b="1" i="0" u="none" strike="noStrike" baseline="0" dirty="0">
                <a:solidFill>
                  <a:srgbClr val="FF0000"/>
                </a:solidFill>
                <a:effectLst>
                  <a:outerShdw blurRad="38100" dist="38100" dir="2700000" algn="tl">
                    <a:srgbClr val="000000">
                      <a:alpha val="43137"/>
                    </a:srgbClr>
                  </a:outerShdw>
                </a:effectLst>
                <a:latin typeface="ADYS" panose="00000500000000000000" pitchFamily="2" charset="0"/>
              </a:rPr>
              <a:t> </a:t>
            </a:r>
            <a:r>
              <a:rPr lang="en-GB" sz="2000" b="1" i="0" u="none" strike="noStrike" baseline="0" dirty="0" err="1">
                <a:solidFill>
                  <a:srgbClr val="FF0000"/>
                </a:solidFill>
                <a:effectLst>
                  <a:outerShdw blurRad="38100" dist="38100" dir="2700000" algn="tl">
                    <a:srgbClr val="000000">
                      <a:alpha val="43137"/>
                    </a:srgbClr>
                  </a:outerShdw>
                </a:effectLst>
                <a:latin typeface="ADYS" panose="00000500000000000000" pitchFamily="2" charset="0"/>
              </a:rPr>
              <a:t>CULinary</a:t>
            </a:r>
            <a:r>
              <a:rPr lang="en-GB" sz="2000" b="1" i="0" u="none" strike="noStrike" baseline="0" dirty="0">
                <a:solidFill>
                  <a:srgbClr val="FF0000"/>
                </a:solidFill>
                <a:effectLst>
                  <a:outerShdw blurRad="38100" dist="38100" dir="2700000" algn="tl">
                    <a:srgbClr val="000000">
                      <a:alpha val="43137"/>
                    </a:srgbClr>
                  </a:outerShdw>
                </a:effectLst>
                <a:latin typeface="ADYS" panose="00000500000000000000" pitchFamily="2" charset="0"/>
              </a:rPr>
              <a:t> Arts in Seagoing Services – </a:t>
            </a:r>
            <a:r>
              <a:rPr lang="ro-RO" sz="2000" b="1" i="0" u="none" strike="noStrike" baseline="0" dirty="0">
                <a:solidFill>
                  <a:srgbClr val="FF0000"/>
                </a:solidFill>
                <a:effectLst>
                  <a:outerShdw blurRad="38100" dist="38100" dir="2700000" algn="tl">
                    <a:srgbClr val="000000">
                      <a:alpha val="43137"/>
                    </a:srgbClr>
                  </a:outerShdw>
                </a:effectLst>
                <a:latin typeface="ADYS" panose="00000500000000000000" pitchFamily="2" charset="0"/>
              </a:rPr>
              <a:t>CUL</a:t>
            </a:r>
            <a:r>
              <a:rPr lang="en-GB" sz="2000" b="1" i="0" u="none" strike="noStrike" baseline="0" dirty="0">
                <a:solidFill>
                  <a:srgbClr val="FF0000"/>
                </a:solidFill>
                <a:effectLst>
                  <a:outerShdw blurRad="38100" dist="38100" dir="2700000" algn="tl">
                    <a:srgbClr val="000000">
                      <a:alpha val="43137"/>
                    </a:srgbClr>
                  </a:outerShdw>
                </a:effectLst>
                <a:latin typeface="ADYS" panose="00000500000000000000" pitchFamily="2" charset="0"/>
              </a:rPr>
              <a:t>-</a:t>
            </a:r>
            <a:r>
              <a:rPr lang="ro-RO" sz="2000" b="1" i="0" u="none" strike="noStrike" baseline="0" dirty="0">
                <a:solidFill>
                  <a:srgbClr val="FF0000"/>
                </a:solidFill>
                <a:effectLst>
                  <a:outerShdw blurRad="38100" dist="38100" dir="2700000" algn="tl">
                    <a:srgbClr val="000000">
                      <a:alpha val="43137"/>
                    </a:srgbClr>
                  </a:outerShdw>
                </a:effectLst>
                <a:latin typeface="ADYS" panose="00000500000000000000" pitchFamily="2" charset="0"/>
              </a:rPr>
              <a:t>MAR</a:t>
            </a:r>
            <a:r>
              <a:rPr lang="en-GB" sz="2000" b="1" i="0" u="none" strike="noStrike" baseline="0" dirty="0">
                <a:solidFill>
                  <a:srgbClr val="FF0000"/>
                </a:solidFill>
                <a:effectLst>
                  <a:outerShdw blurRad="38100" dist="38100" dir="2700000" algn="tl">
                    <a:srgbClr val="000000">
                      <a:alpha val="43137"/>
                    </a:srgbClr>
                  </a:outerShdw>
                </a:effectLst>
                <a:latin typeface="ADYS" panose="00000500000000000000" pitchFamily="2" charset="0"/>
              </a:rPr>
              <a:t>-</a:t>
            </a:r>
            <a:r>
              <a:rPr lang="ro-RO" sz="2000" b="1" i="0" u="none" strike="noStrike" baseline="0" dirty="0" err="1">
                <a:solidFill>
                  <a:srgbClr val="FF0000"/>
                </a:solidFill>
                <a:effectLst>
                  <a:outerShdw blurRad="38100" dist="38100" dir="2700000" algn="tl">
                    <a:srgbClr val="000000">
                      <a:alpha val="43137"/>
                    </a:srgbClr>
                  </a:outerShdw>
                </a:effectLst>
                <a:latin typeface="ADYS" panose="00000500000000000000" pitchFamily="2" charset="0"/>
              </a:rPr>
              <a:t>Skills</a:t>
            </a:r>
            <a:endParaRPr lang="en-US" sz="2000" b="1" dirty="0">
              <a:solidFill>
                <a:srgbClr val="0000FF"/>
              </a:solidFill>
              <a:effectLst>
                <a:outerShdw blurRad="38100" dist="38100" dir="2700000" algn="tl">
                  <a:srgbClr val="000000">
                    <a:alpha val="43137"/>
                  </a:srgbClr>
                </a:outerShdw>
              </a:effectLst>
              <a:highlight>
                <a:srgbClr val="FFFF00"/>
              </a:highlight>
              <a:latin typeface="ADYS" panose="00000500000000000000" pitchFamily="2" charset="0"/>
            </a:endParaRPr>
          </a:p>
        </p:txBody>
      </p:sp>
      <p:pic>
        <p:nvPicPr>
          <p:cNvPr id="10" name="Картина 9">
            <a:extLst>
              <a:ext uri="{FF2B5EF4-FFF2-40B4-BE49-F238E27FC236}">
                <a16:creationId xmlns:a16="http://schemas.microsoft.com/office/drawing/2014/main" id="{877CDEE8-BC38-E3D3-4F7C-0874E65A16CD}"/>
              </a:ext>
            </a:extLst>
          </p:cNvPr>
          <p:cNvPicPr>
            <a:picLocks noChangeAspect="1"/>
          </p:cNvPicPr>
          <p:nvPr/>
        </p:nvPicPr>
        <p:blipFill>
          <a:blip r:embed="rId10"/>
          <a:stretch>
            <a:fillRect/>
          </a:stretch>
        </p:blipFill>
        <p:spPr>
          <a:xfrm>
            <a:off x="288235" y="1848678"/>
            <a:ext cx="4134678" cy="4134678"/>
          </a:xfrm>
          <a:prstGeom prst="rect">
            <a:avLst/>
          </a:prstGeom>
        </p:spPr>
      </p:pic>
    </p:spTree>
    <p:extLst>
      <p:ext uri="{BB962C8B-B14F-4D97-AF65-F5344CB8AC3E}">
        <p14:creationId xmlns:p14="http://schemas.microsoft.com/office/powerpoint/2010/main" val="2236088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AD28C-8B3E-1BB9-08B2-FEEEF5106DE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DE76705-D3AB-F9D5-D5D1-81AC20F181F5}"/>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592A8119-3357-7DC5-CC3C-838A83225DD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FD32C46-B5AE-E321-0FF3-A16076DEE6D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AF32175-EEBD-A5A6-7CE7-1AE5C7CE5C2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793B7CD-6608-5DD0-A82F-104320826796}"/>
              </a:ext>
            </a:extLst>
          </p:cNvPr>
          <p:cNvSpPr txBox="1"/>
          <p:nvPr/>
        </p:nvSpPr>
        <p:spPr>
          <a:xfrm>
            <a:off x="4273481" y="1683111"/>
            <a:ext cx="4453538" cy="424218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Bold" panose="00000800000000000000" pitchFamily="2" charset="-52"/>
                <a:ea typeface="+mn-ea"/>
                <a:cs typeface="Times New Roman" panose="02020603050405020304" pitchFamily="18" charset="0"/>
              </a:rPr>
              <a:t>Цел </a:t>
            </a:r>
          </a:p>
          <a:p>
            <a:pPr marR="0" lvl="0" indent="0" algn="just" fontAlgn="auto">
              <a:lnSpc>
                <a:spcPct val="150000"/>
              </a:lnSpc>
              <a:spcBef>
                <a:spcPts val="0"/>
              </a:spcBef>
              <a:spcAft>
                <a:spcPts val="0"/>
              </a:spcAft>
              <a:buClrTx/>
              <a:buSzTx/>
              <a:buFontTx/>
              <a:buNone/>
              <a:tabLst/>
              <a:defRPr/>
            </a:pPr>
            <a:r>
              <a:rPr lang="ru-RU" sz="1400" dirty="0" err="1">
                <a:latin typeface="ADYS" panose="00000500000000000000" pitchFamily="2" charset="0"/>
              </a:rPr>
              <a:t>Целта</a:t>
            </a:r>
            <a:r>
              <a:rPr lang="ru-RU" sz="1400" dirty="0">
                <a:latin typeface="ADYS" panose="00000500000000000000" pitchFamily="2" charset="0"/>
              </a:rPr>
              <a:t> на </a:t>
            </a:r>
            <a:r>
              <a:rPr lang="ru-RU" sz="1400" dirty="0" err="1">
                <a:latin typeface="ADYS" panose="00000500000000000000" pitchFamily="2" charset="0"/>
              </a:rPr>
              <a:t>настоящото</a:t>
            </a:r>
            <a:r>
              <a:rPr lang="ru-RU" sz="1400" dirty="0">
                <a:latin typeface="ADYS" panose="00000500000000000000" pitchFamily="2" charset="0"/>
              </a:rPr>
              <a:t> </a:t>
            </a:r>
            <a:r>
              <a:rPr lang="ru-RU" sz="1400" dirty="0" err="1">
                <a:latin typeface="ADYS" panose="00000500000000000000" pitchFamily="2" charset="0"/>
              </a:rPr>
              <a:t>изследване</a:t>
            </a:r>
            <a:r>
              <a:rPr lang="ru-RU" sz="1400" dirty="0">
                <a:latin typeface="ADYS" panose="00000500000000000000" pitchFamily="2" charset="0"/>
              </a:rPr>
              <a:t> е да </a:t>
            </a:r>
            <a:r>
              <a:rPr lang="ru-RU" sz="1400" dirty="0" err="1">
                <a:latin typeface="ADYS" panose="00000500000000000000" pitchFamily="2" charset="0"/>
              </a:rPr>
              <a:t>идентифицира</a:t>
            </a:r>
            <a:r>
              <a:rPr lang="ru-RU" sz="1400" dirty="0">
                <a:latin typeface="ADYS" panose="00000500000000000000" pitchFamily="2" charset="0"/>
              </a:rPr>
              <a:t> и </a:t>
            </a:r>
            <a:r>
              <a:rPr lang="ru-RU" sz="1400" dirty="0" err="1">
                <a:latin typeface="ADYS" panose="00000500000000000000" pitchFamily="2" charset="0"/>
              </a:rPr>
              <a:t>анализира</a:t>
            </a:r>
            <a:r>
              <a:rPr lang="ru-RU" sz="1400" dirty="0">
                <a:latin typeface="ADYS" panose="00000500000000000000" pitchFamily="2" charset="0"/>
              </a:rPr>
              <a:t> </a:t>
            </a:r>
            <a:r>
              <a:rPr lang="ru-RU" sz="1400" dirty="0" err="1">
                <a:latin typeface="ADYS" panose="00000500000000000000" pitchFamily="2" charset="0"/>
              </a:rPr>
              <a:t>предизвикателствата</a:t>
            </a:r>
            <a:r>
              <a:rPr lang="ru-RU" sz="1400" dirty="0">
                <a:latin typeface="ADYS" panose="00000500000000000000" pitchFamily="2" charset="0"/>
              </a:rPr>
              <a:t> и </a:t>
            </a:r>
            <a:r>
              <a:rPr lang="ru-RU" sz="1400" dirty="0" err="1">
                <a:latin typeface="ADYS" panose="00000500000000000000" pitchFamily="2" charset="0"/>
              </a:rPr>
              <a:t>възможностите</a:t>
            </a:r>
            <a:r>
              <a:rPr lang="ru-RU" sz="1400" dirty="0">
                <a:latin typeface="ADYS" panose="00000500000000000000" pitchFamily="2" charset="0"/>
              </a:rPr>
              <a:t>, пред </a:t>
            </a:r>
            <a:r>
              <a:rPr lang="ru-RU" sz="1400" dirty="0" err="1">
                <a:latin typeface="ADYS" panose="00000500000000000000" pitchFamily="2" charset="0"/>
              </a:rPr>
              <a:t>които</a:t>
            </a:r>
            <a:r>
              <a:rPr lang="ru-RU" sz="1400" dirty="0">
                <a:latin typeface="ADYS" panose="00000500000000000000" pitchFamily="2" charset="0"/>
              </a:rPr>
              <a:t> </a:t>
            </a:r>
            <a:r>
              <a:rPr lang="ru-RU" sz="1400" dirty="0" err="1">
                <a:latin typeface="ADYS" panose="00000500000000000000" pitchFamily="2" charset="0"/>
              </a:rPr>
              <a:t>са</a:t>
            </a:r>
            <a:r>
              <a:rPr lang="ru-RU" sz="1400" dirty="0">
                <a:latin typeface="ADYS" panose="00000500000000000000" pitchFamily="2" charset="0"/>
              </a:rPr>
              <a:t> </a:t>
            </a:r>
            <a:r>
              <a:rPr lang="ru-RU" sz="1400" dirty="0" err="1">
                <a:latin typeface="ADYS" panose="00000500000000000000" pitchFamily="2" charset="0"/>
              </a:rPr>
              <a:t>изправени</a:t>
            </a:r>
            <a:r>
              <a:rPr lang="ru-RU" sz="1400" dirty="0">
                <a:latin typeface="ADYS" panose="00000500000000000000" pitchFamily="2" charset="0"/>
              </a:rPr>
              <a:t> </a:t>
            </a:r>
            <a:r>
              <a:rPr lang="ru-RU" sz="1400" dirty="0" err="1">
                <a:latin typeface="ADYS" panose="00000500000000000000" pitchFamily="2" charset="0"/>
              </a:rPr>
              <a:t>предприемачите</a:t>
            </a:r>
            <a:r>
              <a:rPr lang="ru-RU" sz="1400" dirty="0">
                <a:latin typeface="ADYS" panose="00000500000000000000" pitchFamily="2" charset="0"/>
              </a:rPr>
              <a:t> в </a:t>
            </a:r>
            <a:r>
              <a:rPr lang="ru-RU" sz="1400" dirty="0" err="1">
                <a:latin typeface="ADYS" panose="00000500000000000000" pitchFamily="2" charset="0"/>
              </a:rPr>
              <a:t>морския</a:t>
            </a:r>
            <a:r>
              <a:rPr lang="ru-RU" sz="1400" dirty="0">
                <a:latin typeface="ADYS" panose="00000500000000000000" pitchFamily="2" charset="0"/>
              </a:rPr>
              <a:t> сектор. </a:t>
            </a:r>
            <a:r>
              <a:rPr lang="ru-RU" sz="1400" dirty="0" err="1">
                <a:latin typeface="ADYS" panose="00000500000000000000" pitchFamily="2" charset="0"/>
              </a:rPr>
              <a:t>Акцентът</a:t>
            </a:r>
            <a:r>
              <a:rPr lang="ru-RU" sz="1400" dirty="0">
                <a:latin typeface="ADYS" panose="00000500000000000000" pitchFamily="2" charset="0"/>
              </a:rPr>
              <a:t> е </a:t>
            </a:r>
            <a:r>
              <a:rPr lang="ru-RU" sz="1400" dirty="0" err="1">
                <a:latin typeface="ADYS" panose="00000500000000000000" pitchFamily="2" charset="0"/>
              </a:rPr>
              <a:t>поставен</a:t>
            </a:r>
            <a:r>
              <a:rPr lang="ru-RU" sz="1400" dirty="0">
                <a:latin typeface="ADYS" panose="00000500000000000000" pitchFamily="2" charset="0"/>
              </a:rPr>
              <a:t> </a:t>
            </a:r>
            <a:r>
              <a:rPr lang="ru-RU" sz="1400" dirty="0" err="1">
                <a:latin typeface="ADYS" panose="00000500000000000000" pitchFamily="2" charset="0"/>
              </a:rPr>
              <a:t>върху</a:t>
            </a:r>
            <a:r>
              <a:rPr lang="ru-RU" sz="1400" dirty="0">
                <a:latin typeface="ADYS" panose="00000500000000000000" pitchFamily="2" charset="0"/>
              </a:rPr>
              <a:t> </a:t>
            </a:r>
            <a:r>
              <a:rPr lang="ru-RU" sz="1400" dirty="0" err="1">
                <a:latin typeface="ADYS" panose="00000500000000000000" pitchFamily="2" charset="0"/>
              </a:rPr>
              <a:t>механизмите</a:t>
            </a:r>
            <a:r>
              <a:rPr lang="ru-RU" sz="1400" dirty="0">
                <a:latin typeface="ADYS" panose="00000500000000000000" pitchFamily="2" charset="0"/>
              </a:rPr>
              <a:t> за </a:t>
            </a:r>
            <a:r>
              <a:rPr lang="ru-RU" sz="1400" dirty="0" err="1">
                <a:latin typeface="ADYS" panose="00000500000000000000" pitchFamily="2" charset="0"/>
              </a:rPr>
              <a:t>формиране</a:t>
            </a:r>
            <a:r>
              <a:rPr lang="ru-RU" sz="1400" dirty="0">
                <a:latin typeface="ADYS" panose="00000500000000000000" pitchFamily="2" charset="0"/>
              </a:rPr>
              <a:t> и развитие на </a:t>
            </a:r>
            <a:r>
              <a:rPr lang="ru-RU" sz="1400" dirty="0" err="1">
                <a:latin typeface="ADYS" panose="00000500000000000000" pitchFamily="2" charset="0"/>
              </a:rPr>
              <a:t>предприемаческо</a:t>
            </a:r>
            <a:r>
              <a:rPr lang="ru-RU" sz="1400" dirty="0">
                <a:latin typeface="ADYS" panose="00000500000000000000" pitchFamily="2" charset="0"/>
              </a:rPr>
              <a:t> </a:t>
            </a:r>
            <a:r>
              <a:rPr lang="ru-RU" sz="1400" dirty="0" err="1">
                <a:latin typeface="ADYS" panose="00000500000000000000" pitchFamily="2" charset="0"/>
              </a:rPr>
              <a:t>мислене</a:t>
            </a:r>
            <a:r>
              <a:rPr lang="ru-RU" sz="1400" dirty="0">
                <a:latin typeface="ADYS" panose="00000500000000000000" pitchFamily="2" charset="0"/>
              </a:rPr>
              <a:t>, </a:t>
            </a:r>
            <a:r>
              <a:rPr lang="ru-RU" sz="1400" dirty="0" err="1">
                <a:latin typeface="ADYS" panose="00000500000000000000" pitchFamily="2" charset="0"/>
              </a:rPr>
              <a:t>устойчивост</a:t>
            </a:r>
            <a:r>
              <a:rPr lang="ru-RU" sz="1400" dirty="0">
                <a:latin typeface="ADYS" panose="00000500000000000000" pitchFamily="2" charset="0"/>
              </a:rPr>
              <a:t> и </a:t>
            </a:r>
            <a:r>
              <a:rPr lang="ru-RU" sz="1400" dirty="0" err="1">
                <a:latin typeface="ADYS" panose="00000500000000000000" pitchFamily="2" charset="0"/>
              </a:rPr>
              <a:t>адаптивност</a:t>
            </a:r>
            <a:r>
              <a:rPr lang="ru-RU" sz="1400" dirty="0">
                <a:latin typeface="ADYS" panose="00000500000000000000" pitchFamily="2" charset="0"/>
              </a:rPr>
              <a:t> в </a:t>
            </a:r>
            <a:r>
              <a:rPr lang="ru-RU" sz="1400" dirty="0" err="1">
                <a:latin typeface="ADYS" panose="00000500000000000000" pitchFamily="2" charset="0"/>
              </a:rPr>
              <a:t>условията</a:t>
            </a:r>
            <a:r>
              <a:rPr lang="ru-RU" sz="1400" dirty="0">
                <a:latin typeface="ADYS" panose="00000500000000000000" pitchFamily="2" charset="0"/>
              </a:rPr>
              <a:t> на </a:t>
            </a:r>
            <a:r>
              <a:rPr lang="ru-RU" sz="1400" dirty="0" err="1">
                <a:latin typeface="ADYS" panose="00000500000000000000" pitchFamily="2" charset="0"/>
              </a:rPr>
              <a:t>несигурност</a:t>
            </a:r>
            <a:r>
              <a:rPr lang="ru-RU" sz="1400" dirty="0">
                <a:latin typeface="ADYS" panose="00000500000000000000" pitchFamily="2" charset="0"/>
              </a:rPr>
              <a:t> и постоянна </a:t>
            </a:r>
            <a:r>
              <a:rPr lang="ru-RU" sz="1400" dirty="0" err="1">
                <a:latin typeface="ADYS" panose="00000500000000000000" pitchFamily="2" charset="0"/>
              </a:rPr>
              <a:t>промяна</a:t>
            </a:r>
            <a:r>
              <a:rPr lang="ru-RU" sz="1400" dirty="0">
                <a:latin typeface="ADYS" panose="00000500000000000000" pitchFamily="2" charset="0"/>
              </a:rPr>
              <a:t>. </a:t>
            </a:r>
            <a:r>
              <a:rPr lang="ru-RU" sz="1400" dirty="0" err="1">
                <a:latin typeface="ADYS" panose="00000500000000000000" pitchFamily="2" charset="0"/>
              </a:rPr>
              <a:t>Изследването</a:t>
            </a:r>
            <a:r>
              <a:rPr lang="ru-RU" sz="1400" dirty="0">
                <a:latin typeface="ADYS" panose="00000500000000000000" pitchFamily="2" charset="0"/>
              </a:rPr>
              <a:t> </a:t>
            </a:r>
            <a:r>
              <a:rPr lang="ru-RU" sz="1400" dirty="0" err="1">
                <a:latin typeface="ADYS" panose="00000500000000000000" pitchFamily="2" charset="0"/>
              </a:rPr>
              <a:t>разглежда</a:t>
            </a:r>
            <a:r>
              <a:rPr lang="ru-RU" sz="1400" dirty="0">
                <a:latin typeface="ADYS" panose="00000500000000000000" pitchFamily="2" charset="0"/>
              </a:rPr>
              <a:t> </a:t>
            </a:r>
            <a:r>
              <a:rPr lang="ru-RU" sz="1400" dirty="0" err="1">
                <a:latin typeface="ADYS" panose="00000500000000000000" pitchFamily="2" charset="0"/>
              </a:rPr>
              <a:t>способността</a:t>
            </a:r>
            <a:r>
              <a:rPr lang="ru-RU" sz="1400" dirty="0">
                <a:latin typeface="ADYS" panose="00000500000000000000" pitchFamily="2" charset="0"/>
              </a:rPr>
              <a:t> на </a:t>
            </a:r>
            <a:r>
              <a:rPr lang="ru-RU" sz="1400" dirty="0" err="1">
                <a:latin typeface="ADYS" panose="00000500000000000000" pitchFamily="2" charset="0"/>
              </a:rPr>
              <a:t>предприемачите</a:t>
            </a:r>
            <a:r>
              <a:rPr lang="ru-RU" sz="1400" dirty="0">
                <a:latin typeface="ADYS" panose="00000500000000000000" pitchFamily="2" charset="0"/>
              </a:rPr>
              <a:t> да </a:t>
            </a:r>
            <a:r>
              <a:rPr lang="ru-RU" sz="1400" dirty="0" err="1">
                <a:latin typeface="ADYS" panose="00000500000000000000" pitchFamily="2" charset="0"/>
              </a:rPr>
              <a:t>разпознават</a:t>
            </a:r>
            <a:r>
              <a:rPr lang="ru-RU" sz="1400" dirty="0">
                <a:latin typeface="ADYS" panose="00000500000000000000" pitchFamily="2" charset="0"/>
              </a:rPr>
              <a:t> и </a:t>
            </a:r>
            <a:r>
              <a:rPr lang="ru-RU" sz="1400" dirty="0" err="1">
                <a:latin typeface="ADYS" panose="00000500000000000000" pitchFamily="2" charset="0"/>
              </a:rPr>
              <a:t>използват</a:t>
            </a:r>
            <a:r>
              <a:rPr lang="ru-RU" sz="1400" dirty="0">
                <a:latin typeface="ADYS" panose="00000500000000000000" pitchFamily="2" charset="0"/>
              </a:rPr>
              <a:t> </a:t>
            </a:r>
            <a:r>
              <a:rPr lang="ru-RU" sz="1400" dirty="0" err="1">
                <a:latin typeface="ADYS" panose="00000500000000000000" pitchFamily="2" charset="0"/>
              </a:rPr>
              <a:t>нововъзникващи</a:t>
            </a:r>
            <a:r>
              <a:rPr lang="ru-RU" sz="1400" dirty="0">
                <a:latin typeface="ADYS" panose="00000500000000000000" pitchFamily="2" charset="0"/>
              </a:rPr>
              <a:t> </a:t>
            </a:r>
            <a:r>
              <a:rPr lang="ru-RU" sz="1400" dirty="0" err="1">
                <a:latin typeface="ADYS" panose="00000500000000000000" pitchFamily="2" charset="0"/>
              </a:rPr>
              <a:t>възможности</a:t>
            </a:r>
            <a:r>
              <a:rPr lang="ru-RU" sz="1400" dirty="0">
                <a:latin typeface="ADYS" panose="00000500000000000000" pitchFamily="2" charset="0"/>
              </a:rPr>
              <a:t>, да </a:t>
            </a:r>
            <a:r>
              <a:rPr lang="ru-RU" sz="1400" dirty="0" err="1">
                <a:latin typeface="ADYS" panose="00000500000000000000" pitchFamily="2" charset="0"/>
              </a:rPr>
              <a:t>адаптират</a:t>
            </a:r>
            <a:r>
              <a:rPr lang="ru-RU" sz="1400" dirty="0">
                <a:latin typeface="ADYS" panose="00000500000000000000" pitchFamily="2" charset="0"/>
              </a:rPr>
              <a:t> подходите си </a:t>
            </a:r>
            <a:r>
              <a:rPr lang="ru-RU" sz="1400" dirty="0" err="1">
                <a:latin typeface="ADYS" panose="00000500000000000000" pitchFamily="2" charset="0"/>
              </a:rPr>
              <a:t>към</a:t>
            </a:r>
            <a:r>
              <a:rPr lang="ru-RU" sz="1400" dirty="0">
                <a:latin typeface="ADYS" panose="00000500000000000000" pitchFamily="2" charset="0"/>
              </a:rPr>
              <a:t> </a:t>
            </a:r>
            <a:r>
              <a:rPr lang="ru-RU" sz="1400" dirty="0" err="1">
                <a:latin typeface="ADYS" panose="00000500000000000000" pitchFamily="2" charset="0"/>
              </a:rPr>
              <a:t>динамичната</a:t>
            </a:r>
            <a:r>
              <a:rPr lang="ru-RU" sz="1400" dirty="0">
                <a:latin typeface="ADYS" panose="00000500000000000000" pitchFamily="2" charset="0"/>
              </a:rPr>
              <a:t> среда, </a:t>
            </a:r>
            <a:r>
              <a:rPr lang="ru-RU" sz="1400" dirty="0" err="1">
                <a:latin typeface="ADYS" panose="00000500000000000000" pitchFamily="2" charset="0"/>
              </a:rPr>
              <a:t>както</a:t>
            </a:r>
            <a:r>
              <a:rPr lang="ru-RU" sz="1400" dirty="0">
                <a:latin typeface="ADYS" panose="00000500000000000000" pitchFamily="2" charset="0"/>
              </a:rPr>
              <a:t> и </a:t>
            </a:r>
            <a:r>
              <a:rPr lang="ru-RU" sz="1400" dirty="0" err="1">
                <a:latin typeface="ADYS" panose="00000500000000000000" pitchFamily="2" charset="0"/>
              </a:rPr>
              <a:t>значението</a:t>
            </a:r>
            <a:r>
              <a:rPr lang="ru-RU" sz="1400" dirty="0">
                <a:latin typeface="ADYS" panose="00000500000000000000" pitchFamily="2" charset="0"/>
              </a:rPr>
              <a:t> на </a:t>
            </a:r>
            <a:r>
              <a:rPr lang="ru-RU" sz="1400" dirty="0" err="1">
                <a:latin typeface="ADYS" panose="00000500000000000000" pitchFamily="2" charset="0"/>
              </a:rPr>
              <a:t>изграждането</a:t>
            </a:r>
            <a:r>
              <a:rPr lang="ru-RU" sz="1400" dirty="0">
                <a:latin typeface="ADYS" panose="00000500000000000000" pitchFamily="2" charset="0"/>
              </a:rPr>
              <a:t> на </a:t>
            </a:r>
            <a:r>
              <a:rPr lang="ru-RU" sz="1400" dirty="0" err="1">
                <a:latin typeface="ADYS" panose="00000500000000000000" pitchFamily="2" charset="0"/>
              </a:rPr>
              <a:t>ефективни</a:t>
            </a:r>
            <a:r>
              <a:rPr lang="ru-RU" sz="1400" dirty="0">
                <a:latin typeface="ADYS" panose="00000500000000000000" pitchFamily="2" charset="0"/>
              </a:rPr>
              <a:t> </a:t>
            </a:r>
            <a:r>
              <a:rPr lang="ru-RU" sz="1400" dirty="0" err="1">
                <a:latin typeface="ADYS" panose="00000500000000000000" pitchFamily="2" charset="0"/>
              </a:rPr>
              <a:t>професионални</a:t>
            </a:r>
            <a:r>
              <a:rPr lang="ru-RU" sz="1400" dirty="0">
                <a:latin typeface="ADYS" panose="00000500000000000000" pitchFamily="2" charset="0"/>
              </a:rPr>
              <a:t> мрежи и </a:t>
            </a:r>
            <a:r>
              <a:rPr lang="ru-RU" sz="1400" dirty="0" err="1">
                <a:latin typeface="ADYS" panose="00000500000000000000" pitchFamily="2" charset="0"/>
              </a:rPr>
              <a:t>сътрудничества</a:t>
            </a:r>
            <a:r>
              <a:rPr lang="ru-RU" sz="1400" dirty="0">
                <a:latin typeface="ADYS" panose="00000500000000000000" pitchFamily="2" charset="0"/>
              </a:rPr>
              <a:t>.</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BB105DDD-496D-FC1B-49A1-7223AAECBF48}"/>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8FC20CD2-DB76-DE85-E11B-501D4795A8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CB7ACE0-AF1C-0ABA-6E51-44120FF262A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7D836DF-B542-B921-0632-C27616C884A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536463F-6452-FEAA-77F9-9AFF2DF66A6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394AD12-E486-3BD2-BC98-3F24CB61FA0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A0CD74E-B43F-855E-77E5-4B98E5890E44}"/>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441A3F8B-3408-5280-AD7C-BA8A99AAF354}"/>
              </a:ext>
            </a:extLst>
          </p:cNvPr>
          <p:cNvPicPr>
            <a:picLocks noChangeAspect="1"/>
          </p:cNvPicPr>
          <p:nvPr/>
        </p:nvPicPr>
        <p:blipFill>
          <a:blip r:embed="rId11"/>
          <a:stretch>
            <a:fillRect/>
          </a:stretch>
        </p:blipFill>
        <p:spPr>
          <a:xfrm>
            <a:off x="0" y="1585686"/>
            <a:ext cx="4176485" cy="4176485"/>
          </a:xfrm>
          <a:prstGeom prst="rect">
            <a:avLst/>
          </a:prstGeom>
        </p:spPr>
      </p:pic>
      <p:sp>
        <p:nvSpPr>
          <p:cNvPr id="11" name="Title 1">
            <a:extLst>
              <a:ext uri="{FF2B5EF4-FFF2-40B4-BE49-F238E27FC236}">
                <a16:creationId xmlns:a16="http://schemas.microsoft.com/office/drawing/2014/main" id="{16F68F17-50B8-1744-52F4-A2900E206CAE}"/>
              </a:ext>
            </a:extLst>
          </p:cNvPr>
          <p:cNvSpPr>
            <a:spLocks noGrp="1"/>
          </p:cNvSpPr>
          <p:nvPr>
            <p:ph type="title"/>
          </p:nvPr>
        </p:nvSpPr>
        <p:spPr>
          <a:xfrm>
            <a:off x="407479" y="832758"/>
            <a:ext cx="7886700" cy="832616"/>
          </a:xfrm>
        </p:spPr>
        <p:txBody>
          <a:bodyPr>
            <a:noAutofit/>
          </a:bodyPr>
          <a:lstStyle/>
          <a:p>
            <a:pPr algn="ct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IV: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Морският</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сектор –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предизвикателства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възможности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за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предприемачите</a:t>
            </a:r>
            <a:endParaRPr lang="en-GB"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6934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49234-6D30-1947-563A-8D8B0F1C700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351E09A-030B-2929-B4D0-1DF46ED8081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9A417F1-2864-AE6E-BC49-C1C6DD9ECA27}"/>
              </a:ext>
            </a:extLst>
          </p:cNvPr>
          <p:cNvSpPr>
            <a:spLocks noGrp="1"/>
          </p:cNvSpPr>
          <p:nvPr>
            <p:ph type="title"/>
          </p:nvPr>
        </p:nvSpPr>
        <p:spPr>
          <a:xfrm>
            <a:off x="465389" y="1272381"/>
            <a:ext cx="7886700" cy="571213"/>
          </a:xfrm>
        </p:spPr>
        <p:txBody>
          <a:bodyPr>
            <a:noAutofit/>
          </a:bodyPr>
          <a:lstStyle/>
          <a:p>
            <a:pPr algn="ct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IV: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Морският</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сектор –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предизвикателства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възможности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за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предприемачите</a:t>
            </a:r>
            <a:b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6682FF4-C057-9B94-DA2B-77EC0C5AB4A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91683BD-D471-CF9D-0225-9F0ACF489F0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B8E02B7-0D2E-4A71-6DFC-5CF3554968A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FF16CF8-5F01-DEAF-C74F-467441B4F6F0}"/>
              </a:ext>
            </a:extLst>
          </p:cNvPr>
          <p:cNvSpPr txBox="1"/>
          <p:nvPr/>
        </p:nvSpPr>
        <p:spPr>
          <a:xfrm>
            <a:off x="4225073" y="1710818"/>
            <a:ext cx="4810773" cy="424218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Bold" panose="00000800000000000000" pitchFamily="2" charset="-52"/>
                <a:ea typeface="+mn-ea"/>
                <a:cs typeface="Times New Roman" panose="02020603050405020304" pitchFamily="18" charset="0"/>
              </a:rPr>
              <a:t>Методология</a:t>
            </a:r>
            <a:endPar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Bold" panose="00000800000000000000" pitchFamily="2" charset="-52"/>
              <a:ea typeface="+mn-ea"/>
              <a:cs typeface="Times New Roman" panose="02020603050405020304" pitchFamily="18" charset="0"/>
            </a:endParaRPr>
          </a:p>
          <a:p>
            <a:pPr algn="just">
              <a:lnSpc>
                <a:spcPct val="150000"/>
              </a:lnSpc>
              <a:defRPr/>
            </a:pPr>
            <a:r>
              <a:rPr lang="ru-RU" sz="1400" dirty="0" err="1">
                <a:latin typeface="ADYS" panose="00000500000000000000" pitchFamily="2" charset="0"/>
              </a:rPr>
              <a:t>Изследването</a:t>
            </a:r>
            <a:r>
              <a:rPr lang="ru-RU" sz="1400" dirty="0">
                <a:latin typeface="ADYS" panose="00000500000000000000" pitchFamily="2" charset="0"/>
              </a:rPr>
              <a:t> се </a:t>
            </a:r>
            <a:r>
              <a:rPr lang="ru-RU" sz="1400" dirty="0" err="1">
                <a:latin typeface="ADYS" panose="00000500000000000000" pitchFamily="2" charset="0"/>
              </a:rPr>
              <a:t>основава</a:t>
            </a:r>
            <a:r>
              <a:rPr lang="ru-RU" sz="1400" dirty="0">
                <a:latin typeface="ADYS" panose="00000500000000000000" pitchFamily="2" charset="0"/>
              </a:rPr>
              <a:t> на </a:t>
            </a:r>
            <a:r>
              <a:rPr lang="ru-RU" sz="1400" dirty="0" err="1">
                <a:latin typeface="ADYS" panose="00000500000000000000" pitchFamily="2" charset="0"/>
              </a:rPr>
              <a:t>комбиниран</a:t>
            </a:r>
            <a:r>
              <a:rPr lang="ru-RU" sz="1400" dirty="0">
                <a:latin typeface="ADYS" panose="00000500000000000000" pitchFamily="2" charset="0"/>
              </a:rPr>
              <a:t> подход, </a:t>
            </a:r>
            <a:r>
              <a:rPr lang="ru-RU" sz="1400" dirty="0" err="1">
                <a:latin typeface="ADYS" panose="00000500000000000000" pitchFamily="2" charset="0"/>
              </a:rPr>
              <a:t>включващ</a:t>
            </a:r>
            <a:r>
              <a:rPr lang="ru-RU" sz="1400" dirty="0">
                <a:latin typeface="ADYS" panose="00000500000000000000" pitchFamily="2" charset="0"/>
              </a:rPr>
              <a:t> </a:t>
            </a:r>
            <a:r>
              <a:rPr lang="ru-RU" sz="1400" dirty="0" err="1">
                <a:latin typeface="ADYS" panose="00000500000000000000" pitchFamily="2" charset="0"/>
              </a:rPr>
              <a:t>интервюта</a:t>
            </a:r>
            <a:r>
              <a:rPr lang="ru-RU" sz="1400" dirty="0">
                <a:latin typeface="ADYS" panose="00000500000000000000" pitchFamily="2" charset="0"/>
              </a:rPr>
              <a:t> и наблюдения в компании от </a:t>
            </a:r>
            <a:r>
              <a:rPr lang="ru-RU" sz="1400" dirty="0" err="1">
                <a:latin typeface="ADYS" panose="00000500000000000000" pitchFamily="2" charset="0"/>
              </a:rPr>
              <a:t>морския</a:t>
            </a:r>
            <a:r>
              <a:rPr lang="ru-RU" sz="1400" dirty="0">
                <a:latin typeface="ADYS" panose="00000500000000000000" pitchFamily="2" charset="0"/>
              </a:rPr>
              <a:t> сектор и </a:t>
            </a:r>
            <a:r>
              <a:rPr lang="ru-RU" sz="1400" dirty="0" err="1">
                <a:latin typeface="ADYS" panose="00000500000000000000" pitchFamily="2" charset="0"/>
              </a:rPr>
              <a:t>свързаните</a:t>
            </a:r>
            <a:r>
              <a:rPr lang="ru-RU" sz="1400" dirty="0">
                <a:latin typeface="ADYS" panose="00000500000000000000" pitchFamily="2" charset="0"/>
              </a:rPr>
              <a:t> с него </a:t>
            </a:r>
            <a:r>
              <a:rPr lang="ru-RU" sz="1400" dirty="0" err="1">
                <a:latin typeface="ADYS" panose="00000500000000000000" pitchFamily="2" charset="0"/>
              </a:rPr>
              <a:t>логистични</a:t>
            </a:r>
            <a:r>
              <a:rPr lang="ru-RU" sz="1400" dirty="0">
                <a:latin typeface="ADYS" panose="00000500000000000000" pitchFamily="2" charset="0"/>
              </a:rPr>
              <a:t> </a:t>
            </a:r>
            <a:r>
              <a:rPr lang="ru-RU" sz="1400" dirty="0" err="1">
                <a:latin typeface="ADYS" panose="00000500000000000000" pitchFamily="2" charset="0"/>
              </a:rPr>
              <a:t>дейности</a:t>
            </a:r>
            <a:r>
              <a:rPr lang="ru-RU" sz="1400" dirty="0">
                <a:latin typeface="ADYS" panose="00000500000000000000" pitchFamily="2" charset="0"/>
              </a:rPr>
              <a:t>. </a:t>
            </a:r>
            <a:r>
              <a:rPr lang="ru-RU" sz="1400" dirty="0" err="1">
                <a:latin typeface="ADYS" panose="00000500000000000000" pitchFamily="2" charset="0"/>
              </a:rPr>
              <a:t>Анализирани</a:t>
            </a:r>
            <a:r>
              <a:rPr lang="ru-RU" sz="1400" dirty="0">
                <a:latin typeface="ADYS" panose="00000500000000000000" pitchFamily="2" charset="0"/>
              </a:rPr>
              <a:t> </a:t>
            </a:r>
            <a:r>
              <a:rPr lang="ru-RU" sz="1400" dirty="0" err="1">
                <a:latin typeface="ADYS" panose="00000500000000000000" pitchFamily="2" charset="0"/>
              </a:rPr>
              <a:t>са</a:t>
            </a:r>
            <a:r>
              <a:rPr lang="ru-RU" sz="1400" dirty="0">
                <a:latin typeface="ADYS" panose="00000500000000000000" pitchFamily="2" charset="0"/>
              </a:rPr>
              <a:t> </a:t>
            </a:r>
            <a:r>
              <a:rPr lang="ru-RU" sz="1400" dirty="0" err="1">
                <a:latin typeface="ADYS" panose="00000500000000000000" pitchFamily="2" charset="0"/>
              </a:rPr>
              <a:t>процесите</a:t>
            </a:r>
            <a:r>
              <a:rPr lang="ru-RU" sz="1400" dirty="0">
                <a:latin typeface="ADYS" panose="00000500000000000000" pitchFamily="2" charset="0"/>
              </a:rPr>
              <a:t> на </a:t>
            </a:r>
            <a:r>
              <a:rPr lang="ru-RU" sz="1400" dirty="0" err="1">
                <a:latin typeface="ADYS" panose="00000500000000000000" pitchFamily="2" charset="0"/>
              </a:rPr>
              <a:t>вземане</a:t>
            </a:r>
            <a:r>
              <a:rPr lang="ru-RU" sz="1400" dirty="0">
                <a:latin typeface="ADYS" panose="00000500000000000000" pitchFamily="2" charset="0"/>
              </a:rPr>
              <a:t> на решения и </a:t>
            </a:r>
            <a:r>
              <a:rPr lang="ru-RU" sz="1400" dirty="0" err="1">
                <a:latin typeface="ADYS" panose="00000500000000000000" pitchFamily="2" charset="0"/>
              </a:rPr>
              <a:t>управленските</a:t>
            </a:r>
            <a:r>
              <a:rPr lang="ru-RU" sz="1400" dirty="0">
                <a:latin typeface="ADYS" panose="00000500000000000000" pitchFamily="2" charset="0"/>
              </a:rPr>
              <a:t> реакции в </a:t>
            </a:r>
            <a:r>
              <a:rPr lang="ru-RU" sz="1400" dirty="0" err="1">
                <a:latin typeface="ADYS" panose="00000500000000000000" pitchFamily="2" charset="0"/>
              </a:rPr>
              <a:t>нестандартни</a:t>
            </a:r>
            <a:r>
              <a:rPr lang="ru-RU" sz="1400" dirty="0">
                <a:latin typeface="ADYS" panose="00000500000000000000" pitchFamily="2" charset="0"/>
              </a:rPr>
              <a:t> ситуации. </a:t>
            </a:r>
            <a:r>
              <a:rPr lang="ru-RU" sz="1400" dirty="0" err="1">
                <a:latin typeface="ADYS" panose="00000500000000000000" pitchFamily="2" charset="0"/>
              </a:rPr>
              <a:t>Включени</a:t>
            </a:r>
            <a:r>
              <a:rPr lang="ru-RU" sz="1400" dirty="0">
                <a:latin typeface="ADYS" panose="00000500000000000000" pitchFamily="2" charset="0"/>
              </a:rPr>
              <a:t> </a:t>
            </a:r>
            <a:r>
              <a:rPr lang="ru-RU" sz="1400" dirty="0" err="1">
                <a:latin typeface="ADYS" panose="00000500000000000000" pitchFamily="2" charset="0"/>
              </a:rPr>
              <a:t>са</a:t>
            </a:r>
            <a:r>
              <a:rPr lang="ru-RU" sz="1400" dirty="0">
                <a:latin typeface="ADYS" panose="00000500000000000000" pitchFamily="2" charset="0"/>
              </a:rPr>
              <a:t> и </a:t>
            </a:r>
            <a:r>
              <a:rPr lang="ru-RU" sz="1400" dirty="0" err="1">
                <a:latin typeface="ADYS" panose="00000500000000000000" pitchFamily="2" charset="0"/>
              </a:rPr>
              <a:t>примери</a:t>
            </a:r>
            <a:r>
              <a:rPr lang="ru-RU" sz="1400" dirty="0">
                <a:latin typeface="ADYS" panose="00000500000000000000" pitchFamily="2" charset="0"/>
              </a:rPr>
              <a:t> за </a:t>
            </a:r>
            <a:r>
              <a:rPr lang="ru-RU" sz="1400" dirty="0" err="1">
                <a:latin typeface="ADYS" panose="00000500000000000000" pitchFamily="2" charset="0"/>
              </a:rPr>
              <a:t>обучителни</a:t>
            </a:r>
            <a:r>
              <a:rPr lang="ru-RU" sz="1400" dirty="0">
                <a:latin typeface="ADYS" panose="00000500000000000000" pitchFamily="2" charset="0"/>
              </a:rPr>
              <a:t> </a:t>
            </a:r>
            <a:r>
              <a:rPr lang="ru-RU" sz="1400" dirty="0" err="1">
                <a:latin typeface="ADYS" panose="00000500000000000000" pitchFamily="2" charset="0"/>
              </a:rPr>
              <a:t>програми</a:t>
            </a:r>
            <a:r>
              <a:rPr lang="ru-RU" sz="1400" dirty="0">
                <a:latin typeface="ADYS" panose="00000500000000000000" pitchFamily="2" charset="0"/>
              </a:rPr>
              <a:t>, </a:t>
            </a:r>
            <a:r>
              <a:rPr lang="ru-RU" sz="1400" dirty="0" err="1">
                <a:latin typeface="ADYS" panose="00000500000000000000" pitchFamily="2" charset="0"/>
              </a:rPr>
              <a:t>които</a:t>
            </a:r>
            <a:r>
              <a:rPr lang="ru-RU" sz="1400" dirty="0">
                <a:latin typeface="ADYS" panose="00000500000000000000" pitchFamily="2" charset="0"/>
              </a:rPr>
              <a:t> </a:t>
            </a:r>
            <a:r>
              <a:rPr lang="ru-RU" sz="1400" dirty="0" err="1">
                <a:latin typeface="ADYS" panose="00000500000000000000" pitchFamily="2" charset="0"/>
              </a:rPr>
              <a:t>стимулират</a:t>
            </a:r>
            <a:r>
              <a:rPr lang="ru-RU" sz="1400" dirty="0">
                <a:latin typeface="ADYS" panose="00000500000000000000" pitchFamily="2" charset="0"/>
              </a:rPr>
              <a:t> </a:t>
            </a:r>
            <a:r>
              <a:rPr lang="ru-RU" sz="1400" dirty="0" err="1">
                <a:latin typeface="ADYS" panose="00000500000000000000" pitchFamily="2" charset="0"/>
              </a:rPr>
              <a:t>активното</a:t>
            </a:r>
            <a:r>
              <a:rPr lang="ru-RU" sz="1400" dirty="0">
                <a:latin typeface="ADYS" panose="00000500000000000000" pitchFamily="2" charset="0"/>
              </a:rPr>
              <a:t> участие и </a:t>
            </a:r>
            <a:r>
              <a:rPr lang="ru-RU" sz="1400" dirty="0" err="1">
                <a:latin typeface="ADYS" panose="00000500000000000000" pitchFamily="2" charset="0"/>
              </a:rPr>
              <a:t>предприемаческата</a:t>
            </a:r>
            <a:r>
              <a:rPr lang="ru-RU" sz="1400" dirty="0">
                <a:latin typeface="ADYS" panose="00000500000000000000" pitchFamily="2" charset="0"/>
              </a:rPr>
              <a:t> инициатива сред </a:t>
            </a:r>
            <a:r>
              <a:rPr lang="ru-RU" sz="1400" dirty="0" err="1">
                <a:latin typeface="ADYS" panose="00000500000000000000" pitchFamily="2" charset="0"/>
              </a:rPr>
              <a:t>служителите</a:t>
            </a:r>
            <a:r>
              <a:rPr lang="ru-RU" sz="1400" dirty="0">
                <a:latin typeface="ADYS" panose="00000500000000000000" pitchFamily="2" charset="0"/>
              </a:rPr>
              <a:t>. </a:t>
            </a:r>
            <a:r>
              <a:rPr lang="ru-RU" sz="1400" dirty="0" err="1">
                <a:latin typeface="ADYS" panose="00000500000000000000" pitchFamily="2" charset="0"/>
              </a:rPr>
              <a:t>Допълнително</a:t>
            </a:r>
            <a:r>
              <a:rPr lang="ru-RU" sz="1400" dirty="0">
                <a:latin typeface="ADYS" panose="00000500000000000000" pitchFamily="2" charset="0"/>
              </a:rPr>
              <a:t> е </a:t>
            </a:r>
            <a:r>
              <a:rPr lang="ru-RU" sz="1400" dirty="0" err="1">
                <a:latin typeface="ADYS" panose="00000500000000000000" pitchFamily="2" charset="0"/>
              </a:rPr>
              <a:t>събрана</a:t>
            </a:r>
            <a:r>
              <a:rPr lang="ru-RU" sz="1400" dirty="0">
                <a:latin typeface="ADYS" panose="00000500000000000000" pitchFamily="2" charset="0"/>
              </a:rPr>
              <a:t> информация за </a:t>
            </a:r>
            <a:r>
              <a:rPr lang="ru-RU" sz="1400" dirty="0" err="1">
                <a:latin typeface="ADYS" panose="00000500000000000000" pitchFamily="2" charset="0"/>
              </a:rPr>
              <a:t>съществуващите</a:t>
            </a:r>
            <a:r>
              <a:rPr lang="ru-RU" sz="1400" dirty="0">
                <a:latin typeface="ADYS" panose="00000500000000000000" pitchFamily="2" charset="0"/>
              </a:rPr>
              <a:t> практики на </a:t>
            </a:r>
            <a:r>
              <a:rPr lang="ru-RU" sz="1400" dirty="0" err="1">
                <a:latin typeface="ADYS" panose="00000500000000000000" pitchFamily="2" charset="0"/>
              </a:rPr>
              <a:t>сътрудничество</a:t>
            </a:r>
            <a:r>
              <a:rPr lang="ru-RU" sz="1400" dirty="0">
                <a:latin typeface="ADYS" panose="00000500000000000000" pitchFamily="2" charset="0"/>
              </a:rPr>
              <a:t> и </a:t>
            </a:r>
            <a:r>
              <a:rPr lang="ru-RU" sz="1400" dirty="0" err="1">
                <a:latin typeface="ADYS" panose="00000500000000000000" pitchFamily="2" charset="0"/>
              </a:rPr>
              <a:t>изграждането</a:t>
            </a:r>
            <a:r>
              <a:rPr lang="ru-RU" sz="1400" dirty="0">
                <a:latin typeface="ADYS" panose="00000500000000000000" pitchFamily="2" charset="0"/>
              </a:rPr>
              <a:t> на </a:t>
            </a:r>
            <a:r>
              <a:rPr lang="ru-RU" sz="1400" dirty="0" err="1">
                <a:latin typeface="ADYS" panose="00000500000000000000" pitchFamily="2" charset="0"/>
              </a:rPr>
              <a:t>вътрешни</a:t>
            </a:r>
            <a:r>
              <a:rPr lang="ru-RU" sz="1400" dirty="0">
                <a:latin typeface="ADYS" panose="00000500000000000000" pitchFamily="2" charset="0"/>
              </a:rPr>
              <a:t> и </a:t>
            </a:r>
            <a:r>
              <a:rPr lang="ru-RU" sz="1400" dirty="0" err="1">
                <a:latin typeface="ADYS" panose="00000500000000000000" pitchFamily="2" charset="0"/>
              </a:rPr>
              <a:t>външни</a:t>
            </a:r>
            <a:r>
              <a:rPr lang="ru-RU" sz="1400" dirty="0">
                <a:latin typeface="ADYS" panose="00000500000000000000" pitchFamily="2" charset="0"/>
              </a:rPr>
              <a:t> </a:t>
            </a:r>
            <a:r>
              <a:rPr lang="ru-RU" sz="1400" dirty="0" err="1">
                <a:latin typeface="ADYS" panose="00000500000000000000" pitchFamily="2" charset="0"/>
              </a:rPr>
              <a:t>професионални</a:t>
            </a:r>
            <a:r>
              <a:rPr lang="ru-RU" sz="1400" dirty="0">
                <a:latin typeface="ADYS" panose="00000500000000000000" pitchFamily="2" charset="0"/>
              </a:rPr>
              <a:t> мрежи, </a:t>
            </a:r>
            <a:r>
              <a:rPr lang="ru-RU" sz="1400" dirty="0" err="1">
                <a:latin typeface="ADYS" panose="00000500000000000000" pitchFamily="2" charset="0"/>
              </a:rPr>
              <a:t>подпомагащи</a:t>
            </a:r>
            <a:r>
              <a:rPr lang="ru-RU" sz="1400" dirty="0">
                <a:latin typeface="ADYS" panose="00000500000000000000" pitchFamily="2" charset="0"/>
              </a:rPr>
              <a:t> обмена на опит и </a:t>
            </a:r>
            <a:r>
              <a:rPr lang="ru-RU" sz="1400" dirty="0" err="1">
                <a:latin typeface="ADYS" panose="00000500000000000000" pitchFamily="2" charset="0"/>
              </a:rPr>
              <a:t>справянето</a:t>
            </a:r>
            <a:r>
              <a:rPr lang="ru-RU" sz="1400" dirty="0">
                <a:latin typeface="ADYS" panose="00000500000000000000" pitchFamily="2" charset="0"/>
              </a:rPr>
              <a:t> с </a:t>
            </a:r>
            <a:r>
              <a:rPr lang="ru-RU" sz="1400" dirty="0" err="1">
                <a:latin typeface="ADYS" panose="00000500000000000000" pitchFamily="2" charset="0"/>
              </a:rPr>
              <a:t>актуалните</a:t>
            </a:r>
            <a:r>
              <a:rPr lang="ru-RU" sz="1400" dirty="0">
                <a:latin typeface="ADYS" panose="00000500000000000000" pitchFamily="2" charset="0"/>
              </a:rPr>
              <a:t> </a:t>
            </a:r>
            <a:r>
              <a:rPr lang="ru-RU" sz="1400" dirty="0" err="1">
                <a:latin typeface="ADYS" panose="00000500000000000000" pitchFamily="2" charset="0"/>
              </a:rPr>
              <a:t>предизвикателства</a:t>
            </a:r>
            <a:r>
              <a:rPr lang="ru-RU" sz="1400" dirty="0">
                <a:latin typeface="ADYS" panose="00000500000000000000" pitchFamily="2" charset="0"/>
              </a:rPr>
              <a:t>.</a:t>
            </a:r>
            <a:endParaRPr lang="bg-BG" sz="1400" dirty="0">
              <a:latin typeface="ADYS" panose="00000500000000000000" pitchFamily="2" charset="0"/>
            </a:endParaRPr>
          </a:p>
        </p:txBody>
      </p:sp>
      <p:sp>
        <p:nvSpPr>
          <p:cNvPr id="3" name="Rectangle 2">
            <a:extLst>
              <a:ext uri="{FF2B5EF4-FFF2-40B4-BE49-F238E27FC236}">
                <a16:creationId xmlns:a16="http://schemas.microsoft.com/office/drawing/2014/main" id="{46748B4E-1C88-1BA3-FB7A-79E81A286D28}"/>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511092FF-A31F-BFD3-93B7-02D255260A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9AA5A78-60FF-1413-0DF2-02B4F3BCADA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7658D70-1AAE-0ABB-7812-362B4A22AB5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5077C38-A58C-0CE2-1750-59EE8F9FFED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2DC102E-635E-2810-6F2C-46A567D8255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79BF9EA-0C1D-C67D-B877-BD79A9C39EC9}"/>
              </a:ext>
            </a:extLst>
          </p:cNvPr>
          <p:cNvPicPr>
            <a:picLocks noChangeAspect="1"/>
          </p:cNvPicPr>
          <p:nvPr/>
        </p:nvPicPr>
        <p:blipFill>
          <a:blip r:embed="rId10"/>
          <a:stretch>
            <a:fillRect/>
          </a:stretch>
        </p:blipFill>
        <p:spPr>
          <a:xfrm>
            <a:off x="7704595" y="0"/>
            <a:ext cx="1227464" cy="1224789"/>
          </a:xfrm>
          <a:prstGeom prst="rect">
            <a:avLst/>
          </a:prstGeom>
        </p:spPr>
      </p:pic>
      <p:sp>
        <p:nvSpPr>
          <p:cNvPr id="5" name="AutoShape 2" descr="HDR photograph: Future for the Maritime Sector A chef in a white coat arranges&#10; wood floors and a view through floor-to ceiling windows to a harbor cradling a steamship under a cloudless azure sky. HDR ultra-realism, rich color contrasts, sharp focus, 8K detail.">
            <a:extLst>
              <a:ext uri="{FF2B5EF4-FFF2-40B4-BE49-F238E27FC236}">
                <a16:creationId xmlns:a16="http://schemas.microsoft.com/office/drawing/2014/main" id="{F175CB60-D031-501C-7EE7-049629D192F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bg-BG"/>
          </a:p>
        </p:txBody>
      </p:sp>
      <p:pic>
        <p:nvPicPr>
          <p:cNvPr id="6" name="Картина 5">
            <a:extLst>
              <a:ext uri="{FF2B5EF4-FFF2-40B4-BE49-F238E27FC236}">
                <a16:creationId xmlns:a16="http://schemas.microsoft.com/office/drawing/2014/main" id="{7CD83F22-BD7F-4606-2441-F006B57E212F}"/>
              </a:ext>
            </a:extLst>
          </p:cNvPr>
          <p:cNvPicPr>
            <a:picLocks noChangeAspect="1"/>
          </p:cNvPicPr>
          <p:nvPr/>
        </p:nvPicPr>
        <p:blipFill>
          <a:blip r:embed="rId11"/>
          <a:stretch>
            <a:fillRect/>
          </a:stretch>
        </p:blipFill>
        <p:spPr>
          <a:xfrm>
            <a:off x="0" y="1730828"/>
            <a:ext cx="4089400" cy="4089400"/>
          </a:xfrm>
          <a:prstGeom prst="rect">
            <a:avLst/>
          </a:prstGeom>
        </p:spPr>
      </p:pic>
    </p:spTree>
    <p:extLst>
      <p:ext uri="{BB962C8B-B14F-4D97-AF65-F5344CB8AC3E}">
        <p14:creationId xmlns:p14="http://schemas.microsoft.com/office/powerpoint/2010/main" val="343998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27E51-FF3B-DEB0-8D1C-538FCA51184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F74AECD-A882-7084-020F-94C5EEFBDCF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FAC88ED-758D-A099-D449-738EA2A44A36}"/>
              </a:ext>
            </a:extLst>
          </p:cNvPr>
          <p:cNvSpPr>
            <a:spLocks noGrp="1"/>
          </p:cNvSpPr>
          <p:nvPr>
            <p:ph type="title"/>
          </p:nvPr>
        </p:nvSpPr>
        <p:spPr>
          <a:xfrm>
            <a:off x="521779" y="1224789"/>
            <a:ext cx="7886700" cy="571213"/>
          </a:xfrm>
        </p:spPr>
        <p:txBody>
          <a:bodyPr>
            <a:noAutofit/>
          </a:bodyPr>
          <a:lstStyle/>
          <a:p>
            <a:pPr algn="ct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IV: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Морският</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сектор –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предизвикателства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възможности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за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предприемачите</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F8B4582-9B51-D3FC-B105-2A325151DEF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5A7883B-37D5-FAC0-9A3A-889C8CF3BD8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3C7DDCC-52B4-44A3-FBEC-2337C4B1AB9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6BF028A-1C42-9A9C-8209-8411D3DA805A}"/>
              </a:ext>
            </a:extLst>
          </p:cNvPr>
          <p:cNvSpPr txBox="1"/>
          <p:nvPr/>
        </p:nvSpPr>
        <p:spPr>
          <a:xfrm>
            <a:off x="4455886" y="1838938"/>
            <a:ext cx="4538212" cy="4396075"/>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Bold" panose="00000800000000000000" pitchFamily="2" charset="-52"/>
                <a:ea typeface="+mn-ea"/>
                <a:cs typeface="Times New Roman" panose="02020603050405020304" pitchFamily="18" charset="0"/>
              </a:rPr>
              <a:t>Резултати</a:t>
            </a:r>
          </a:p>
          <a:p>
            <a:pPr marR="0" lvl="0" indent="0" algn="just" fontAlgn="auto">
              <a:lnSpc>
                <a:spcPct val="150000"/>
              </a:lnSpc>
              <a:spcBef>
                <a:spcPts val="0"/>
              </a:spcBef>
              <a:spcAft>
                <a:spcPts val="0"/>
              </a:spcAft>
              <a:buClrTx/>
              <a:buSzTx/>
              <a:buFontTx/>
              <a:buNone/>
              <a:tabLst/>
              <a:defRPr/>
            </a:pPr>
            <a:r>
              <a:rPr lang="ru-RU" sz="1400" dirty="0" err="1">
                <a:latin typeface="ADYS" panose="00000500000000000000" pitchFamily="2" charset="0"/>
              </a:rPr>
              <a:t>Резултатите</a:t>
            </a:r>
            <a:r>
              <a:rPr lang="ru-RU" sz="1400" dirty="0">
                <a:latin typeface="ADYS" panose="00000500000000000000" pitchFamily="2" charset="0"/>
              </a:rPr>
              <a:t> от </a:t>
            </a:r>
            <a:r>
              <a:rPr lang="ru-RU" sz="1400" dirty="0" err="1">
                <a:latin typeface="ADYS" panose="00000500000000000000" pitchFamily="2" charset="0"/>
              </a:rPr>
              <a:t>изследването</a:t>
            </a:r>
            <a:r>
              <a:rPr lang="ru-RU" sz="1400" dirty="0">
                <a:latin typeface="ADYS" panose="00000500000000000000" pitchFamily="2" charset="0"/>
              </a:rPr>
              <a:t> </a:t>
            </a:r>
            <a:r>
              <a:rPr lang="ru-RU" sz="1400" dirty="0" err="1">
                <a:latin typeface="ADYS" panose="00000500000000000000" pitchFamily="2" charset="0"/>
              </a:rPr>
              <a:t>показват</a:t>
            </a:r>
            <a:r>
              <a:rPr lang="ru-RU" sz="1400" dirty="0">
                <a:latin typeface="ADYS" panose="00000500000000000000" pitchFamily="2" charset="0"/>
              </a:rPr>
              <a:t>, че </a:t>
            </a:r>
            <a:r>
              <a:rPr lang="ru-RU" sz="1400" dirty="0" err="1">
                <a:latin typeface="ADYS" panose="00000500000000000000" pitchFamily="2" charset="0"/>
              </a:rPr>
              <a:t>служителите</a:t>
            </a:r>
            <a:r>
              <a:rPr lang="ru-RU" sz="1400" dirty="0">
                <a:latin typeface="ADYS" panose="00000500000000000000" pitchFamily="2" charset="0"/>
              </a:rPr>
              <a:t>, </a:t>
            </a:r>
            <a:r>
              <a:rPr lang="ru-RU" sz="1400" dirty="0" err="1">
                <a:latin typeface="ADYS" panose="00000500000000000000" pitchFamily="2" charset="0"/>
              </a:rPr>
              <a:t>които</a:t>
            </a:r>
            <a:r>
              <a:rPr lang="ru-RU" sz="1400" dirty="0">
                <a:latin typeface="ADYS" panose="00000500000000000000" pitchFamily="2" charset="0"/>
              </a:rPr>
              <a:t> </a:t>
            </a:r>
            <a:r>
              <a:rPr lang="ru-RU" sz="1400" dirty="0" err="1">
                <a:latin typeface="ADYS" panose="00000500000000000000" pitchFamily="2" charset="0"/>
              </a:rPr>
              <a:t>притежават</a:t>
            </a:r>
            <a:r>
              <a:rPr lang="ru-RU" sz="1400" dirty="0">
                <a:latin typeface="ADYS" panose="00000500000000000000" pitchFamily="2" charset="0"/>
              </a:rPr>
              <a:t> </a:t>
            </a:r>
            <a:r>
              <a:rPr lang="ru-RU" sz="1400" dirty="0" err="1">
                <a:latin typeface="ADYS" panose="00000500000000000000" pitchFamily="2" charset="0"/>
              </a:rPr>
              <a:t>способността</a:t>
            </a:r>
            <a:r>
              <a:rPr lang="ru-RU" sz="1400" dirty="0">
                <a:latin typeface="ADYS" panose="00000500000000000000" pitchFamily="2" charset="0"/>
              </a:rPr>
              <a:t> да </a:t>
            </a:r>
            <a:r>
              <a:rPr lang="ru-RU" sz="1400" dirty="0" err="1">
                <a:latin typeface="ADYS" panose="00000500000000000000" pitchFamily="2" charset="0"/>
              </a:rPr>
              <a:t>формулират</a:t>
            </a:r>
            <a:r>
              <a:rPr lang="ru-RU" sz="1400" dirty="0">
                <a:latin typeface="ADYS" panose="00000500000000000000" pitchFamily="2" charset="0"/>
              </a:rPr>
              <a:t> и </a:t>
            </a:r>
            <a:r>
              <a:rPr lang="ru-RU" sz="1400" dirty="0" err="1">
                <a:latin typeface="ADYS" panose="00000500000000000000" pitchFamily="2" charset="0"/>
              </a:rPr>
              <a:t>реализират</a:t>
            </a:r>
            <a:r>
              <a:rPr lang="ru-RU" sz="1400" dirty="0">
                <a:latin typeface="ADYS" panose="00000500000000000000" pitchFamily="2" charset="0"/>
              </a:rPr>
              <a:t> идеи и </a:t>
            </a:r>
            <a:r>
              <a:rPr lang="ru-RU" sz="1400" dirty="0" err="1">
                <a:latin typeface="ADYS" panose="00000500000000000000" pitchFamily="2" charset="0"/>
              </a:rPr>
              <a:t>проявяват</a:t>
            </a:r>
            <a:r>
              <a:rPr lang="ru-RU" sz="1400" dirty="0">
                <a:latin typeface="ADYS" panose="00000500000000000000" pitchFamily="2" charset="0"/>
              </a:rPr>
              <a:t> </a:t>
            </a:r>
            <a:r>
              <a:rPr lang="ru-RU" sz="1400" dirty="0" err="1">
                <a:latin typeface="ADYS" panose="00000500000000000000" pitchFamily="2" charset="0"/>
              </a:rPr>
              <a:t>готовност</a:t>
            </a:r>
            <a:r>
              <a:rPr lang="ru-RU" sz="1400" dirty="0">
                <a:latin typeface="ADYS" panose="00000500000000000000" pitchFamily="2" charset="0"/>
              </a:rPr>
              <a:t> да </a:t>
            </a:r>
            <a:r>
              <a:rPr lang="ru-RU" sz="1400" dirty="0" err="1">
                <a:latin typeface="ADYS" panose="00000500000000000000" pitchFamily="2" charset="0"/>
              </a:rPr>
              <a:t>приемат</a:t>
            </a:r>
            <a:r>
              <a:rPr lang="ru-RU" sz="1400" dirty="0">
                <a:latin typeface="ADYS" panose="00000500000000000000" pitchFamily="2" charset="0"/>
              </a:rPr>
              <a:t> </a:t>
            </a:r>
            <a:r>
              <a:rPr lang="ru-RU" sz="1400" dirty="0" err="1">
                <a:latin typeface="ADYS" panose="00000500000000000000" pitchFamily="2" charset="0"/>
              </a:rPr>
              <a:t>евентуален</a:t>
            </a:r>
            <a:r>
              <a:rPr lang="ru-RU" sz="1400" dirty="0">
                <a:latin typeface="ADYS" panose="00000500000000000000" pitchFamily="2" charset="0"/>
              </a:rPr>
              <a:t> неуспех, </a:t>
            </a:r>
            <a:r>
              <a:rPr lang="ru-RU" sz="1400" dirty="0" err="1">
                <a:latin typeface="ADYS" panose="00000500000000000000" pitchFamily="2" charset="0"/>
              </a:rPr>
              <a:t>са</a:t>
            </a:r>
            <a:r>
              <a:rPr lang="ru-RU" sz="1400" dirty="0">
                <a:latin typeface="ADYS" panose="00000500000000000000" pitchFamily="2" charset="0"/>
              </a:rPr>
              <a:t> </a:t>
            </a:r>
            <a:r>
              <a:rPr lang="ru-RU" sz="1400" dirty="0" err="1">
                <a:latin typeface="ADYS" panose="00000500000000000000" pitchFamily="2" charset="0"/>
              </a:rPr>
              <a:t>по-ефективни</a:t>
            </a:r>
            <a:r>
              <a:rPr lang="ru-RU" sz="1400" dirty="0">
                <a:latin typeface="ADYS" panose="00000500000000000000" pitchFamily="2" charset="0"/>
              </a:rPr>
              <a:t> при </a:t>
            </a:r>
            <a:r>
              <a:rPr lang="ru-RU" sz="1400" dirty="0" err="1">
                <a:latin typeface="ADYS" panose="00000500000000000000" pitchFamily="2" charset="0"/>
              </a:rPr>
              <a:t>разработването</a:t>
            </a:r>
            <a:r>
              <a:rPr lang="ru-RU" sz="1400" dirty="0">
                <a:latin typeface="ADYS" panose="00000500000000000000" pitchFamily="2" charset="0"/>
              </a:rPr>
              <a:t> на </a:t>
            </a:r>
            <a:r>
              <a:rPr lang="ru-RU" sz="1400" dirty="0" err="1">
                <a:latin typeface="ADYS" panose="00000500000000000000" pitchFamily="2" charset="0"/>
              </a:rPr>
              <a:t>алтернативни</a:t>
            </a:r>
            <a:r>
              <a:rPr lang="ru-RU" sz="1400" dirty="0">
                <a:latin typeface="ADYS" panose="00000500000000000000" pitchFamily="2" charset="0"/>
              </a:rPr>
              <a:t> решения и се </a:t>
            </a:r>
            <a:r>
              <a:rPr lang="ru-RU" sz="1400" dirty="0" err="1">
                <a:latin typeface="ADYS" panose="00000500000000000000" pitchFamily="2" charset="0"/>
              </a:rPr>
              <a:t>адаптират</a:t>
            </a:r>
            <a:r>
              <a:rPr lang="ru-RU" sz="1400" dirty="0">
                <a:latin typeface="ADYS" panose="00000500000000000000" pitchFamily="2" charset="0"/>
              </a:rPr>
              <a:t> </a:t>
            </a:r>
            <a:r>
              <a:rPr lang="ru-RU" sz="1400" dirty="0" err="1">
                <a:latin typeface="ADYS" panose="00000500000000000000" pitchFamily="2" charset="0"/>
              </a:rPr>
              <a:t>по-бързо</a:t>
            </a:r>
            <a:r>
              <a:rPr lang="ru-RU" sz="1400" dirty="0">
                <a:latin typeface="ADYS" panose="00000500000000000000" pitchFamily="2" charset="0"/>
              </a:rPr>
              <a:t> в </a:t>
            </a:r>
            <a:r>
              <a:rPr lang="ru-RU" sz="1400" dirty="0" err="1">
                <a:latin typeface="ADYS" panose="00000500000000000000" pitchFamily="2" charset="0"/>
              </a:rPr>
              <a:t>критични</a:t>
            </a:r>
            <a:r>
              <a:rPr lang="ru-RU" sz="1400" dirty="0">
                <a:latin typeface="ADYS" panose="00000500000000000000" pitchFamily="2" charset="0"/>
              </a:rPr>
              <a:t> ситуации. </a:t>
            </a:r>
            <a:r>
              <a:rPr lang="ru-RU" sz="1400" dirty="0" err="1">
                <a:latin typeface="ADYS" panose="00000500000000000000" pitchFamily="2" charset="0"/>
              </a:rPr>
              <a:t>Умението</a:t>
            </a:r>
            <a:r>
              <a:rPr lang="ru-RU" sz="1400" dirty="0">
                <a:latin typeface="ADYS" panose="00000500000000000000" pitchFamily="2" charset="0"/>
              </a:rPr>
              <a:t> за </a:t>
            </a:r>
            <a:r>
              <a:rPr lang="ru-RU" sz="1400" dirty="0" err="1">
                <a:latin typeface="ADYS" panose="00000500000000000000" pitchFamily="2" charset="0"/>
              </a:rPr>
              <a:t>промяна</a:t>
            </a:r>
            <a:r>
              <a:rPr lang="ru-RU" sz="1400" dirty="0">
                <a:latin typeface="ADYS" panose="00000500000000000000" pitchFamily="2" charset="0"/>
              </a:rPr>
              <a:t> на подхода, без </a:t>
            </a:r>
            <a:r>
              <a:rPr lang="ru-RU" sz="1400" dirty="0" err="1">
                <a:latin typeface="ADYS" panose="00000500000000000000" pitchFamily="2" charset="0"/>
              </a:rPr>
              <a:t>загуба</a:t>
            </a:r>
            <a:r>
              <a:rPr lang="ru-RU" sz="1400" dirty="0">
                <a:latin typeface="ADYS" panose="00000500000000000000" pitchFamily="2" charset="0"/>
              </a:rPr>
              <a:t> на фокуса </a:t>
            </a:r>
            <a:r>
              <a:rPr lang="ru-RU" sz="1400" dirty="0" err="1">
                <a:latin typeface="ADYS" panose="00000500000000000000" pitchFamily="2" charset="0"/>
              </a:rPr>
              <a:t>върху</a:t>
            </a:r>
            <a:r>
              <a:rPr lang="ru-RU" sz="1400" dirty="0">
                <a:latin typeface="ADYS" panose="00000500000000000000" pitchFamily="2" charset="0"/>
              </a:rPr>
              <a:t> </a:t>
            </a:r>
            <a:r>
              <a:rPr lang="ru-RU" sz="1400" dirty="0" err="1">
                <a:latin typeface="ADYS" panose="00000500000000000000" pitchFamily="2" charset="0"/>
              </a:rPr>
              <a:t>крайната</a:t>
            </a:r>
            <a:r>
              <a:rPr lang="ru-RU" sz="1400" dirty="0">
                <a:latin typeface="ADYS" panose="00000500000000000000" pitchFamily="2" charset="0"/>
              </a:rPr>
              <a:t> цел, е </a:t>
            </a:r>
            <a:r>
              <a:rPr lang="ru-RU" sz="1400" dirty="0" err="1">
                <a:latin typeface="ADYS" panose="00000500000000000000" pitchFamily="2" charset="0"/>
              </a:rPr>
              <a:t>пряко</a:t>
            </a:r>
            <a:r>
              <a:rPr lang="ru-RU" sz="1400" dirty="0">
                <a:latin typeface="ADYS" panose="00000500000000000000" pitchFamily="2" charset="0"/>
              </a:rPr>
              <a:t> </a:t>
            </a:r>
            <a:r>
              <a:rPr lang="ru-RU" sz="1400" dirty="0" err="1">
                <a:latin typeface="ADYS" panose="00000500000000000000" pitchFamily="2" charset="0"/>
              </a:rPr>
              <a:t>свързано</a:t>
            </a:r>
            <a:r>
              <a:rPr lang="ru-RU" sz="1400" dirty="0">
                <a:latin typeface="ADYS" panose="00000500000000000000" pitchFamily="2" charset="0"/>
              </a:rPr>
              <a:t> с </a:t>
            </a:r>
            <a:r>
              <a:rPr lang="ru-RU" sz="1400" dirty="0" err="1">
                <a:latin typeface="ADYS" panose="00000500000000000000" pitchFamily="2" charset="0"/>
              </a:rPr>
              <a:t>изграждането</a:t>
            </a:r>
            <a:r>
              <a:rPr lang="ru-RU" sz="1400" dirty="0">
                <a:latin typeface="ADYS" panose="00000500000000000000" pitchFamily="2" charset="0"/>
              </a:rPr>
              <a:t> на доверие и </a:t>
            </a:r>
            <a:r>
              <a:rPr lang="ru-RU" sz="1400" dirty="0" err="1">
                <a:latin typeface="ADYS" panose="00000500000000000000" pitchFamily="2" charset="0"/>
              </a:rPr>
              <a:t>сплотеност</a:t>
            </a:r>
            <a:r>
              <a:rPr lang="ru-RU" sz="1400" dirty="0">
                <a:latin typeface="ADYS" panose="00000500000000000000" pitchFamily="2" charset="0"/>
              </a:rPr>
              <a:t> в </a:t>
            </a:r>
            <a:r>
              <a:rPr lang="ru-RU" sz="1400" dirty="0" err="1">
                <a:latin typeface="ADYS" panose="00000500000000000000" pitchFamily="2" charset="0"/>
              </a:rPr>
              <a:t>екипа</a:t>
            </a:r>
            <a:r>
              <a:rPr lang="ru-RU" sz="1400" dirty="0">
                <a:latin typeface="ADYS" panose="00000500000000000000" pitchFamily="2" charset="0"/>
              </a:rPr>
              <a:t>. </a:t>
            </a:r>
            <a:r>
              <a:rPr lang="ru-RU" sz="1400" dirty="0" err="1">
                <a:latin typeface="ADYS" panose="00000500000000000000" pitchFamily="2" charset="0"/>
              </a:rPr>
              <a:t>Анализът</a:t>
            </a:r>
            <a:r>
              <a:rPr lang="ru-RU" sz="1400" dirty="0">
                <a:latin typeface="ADYS" panose="00000500000000000000" pitchFamily="2" charset="0"/>
              </a:rPr>
              <a:t> </a:t>
            </a:r>
            <a:r>
              <a:rPr lang="ru-RU" sz="1400" dirty="0" err="1">
                <a:latin typeface="ADYS" panose="00000500000000000000" pitchFamily="2" charset="0"/>
              </a:rPr>
              <a:t>допълнително</a:t>
            </a:r>
            <a:r>
              <a:rPr lang="ru-RU" sz="1400" dirty="0">
                <a:latin typeface="ADYS" panose="00000500000000000000" pitchFamily="2" charset="0"/>
              </a:rPr>
              <a:t> </a:t>
            </a:r>
            <a:r>
              <a:rPr lang="ru-RU" sz="1400" dirty="0" err="1">
                <a:latin typeface="ADYS" panose="00000500000000000000" pitchFamily="2" charset="0"/>
              </a:rPr>
              <a:t>посочва</a:t>
            </a:r>
            <a:r>
              <a:rPr lang="ru-RU" sz="1400" dirty="0">
                <a:latin typeface="ADYS" panose="00000500000000000000" pitchFamily="2" charset="0"/>
              </a:rPr>
              <a:t>, че добре </a:t>
            </a:r>
            <a:r>
              <a:rPr lang="ru-RU" sz="1400" dirty="0" err="1">
                <a:latin typeface="ADYS" panose="00000500000000000000" pitchFamily="2" charset="0"/>
              </a:rPr>
              <a:t>развити</a:t>
            </a:r>
            <a:r>
              <a:rPr lang="ru-RU" sz="1400" dirty="0">
                <a:latin typeface="ADYS" panose="00000500000000000000" pitchFamily="2" charset="0"/>
              </a:rPr>
              <a:t> мрежи от </a:t>
            </a:r>
            <a:r>
              <a:rPr lang="ru-RU" sz="1400" dirty="0" err="1">
                <a:latin typeface="ADYS" panose="00000500000000000000" pitchFamily="2" charset="0"/>
              </a:rPr>
              <a:t>колеги</a:t>
            </a:r>
            <a:r>
              <a:rPr lang="ru-RU" sz="1400" dirty="0">
                <a:latin typeface="ADYS" panose="00000500000000000000" pitchFamily="2" charset="0"/>
              </a:rPr>
              <a:t> и </a:t>
            </a:r>
            <a:r>
              <a:rPr lang="ru-RU" sz="1400" dirty="0" err="1">
                <a:latin typeface="ADYS" panose="00000500000000000000" pitchFamily="2" charset="0"/>
              </a:rPr>
              <a:t>външни</a:t>
            </a:r>
            <a:r>
              <a:rPr lang="ru-RU" sz="1400" dirty="0">
                <a:latin typeface="ADYS" panose="00000500000000000000" pitchFamily="2" charset="0"/>
              </a:rPr>
              <a:t> </a:t>
            </a:r>
            <a:r>
              <a:rPr lang="ru-RU" sz="1400" dirty="0" err="1">
                <a:latin typeface="ADYS" panose="00000500000000000000" pitchFamily="2" charset="0"/>
              </a:rPr>
              <a:t>партньори</a:t>
            </a:r>
            <a:r>
              <a:rPr lang="ru-RU" sz="1400" dirty="0">
                <a:latin typeface="ADYS" panose="00000500000000000000" pitchFamily="2" charset="0"/>
              </a:rPr>
              <a:t> </a:t>
            </a:r>
            <a:r>
              <a:rPr lang="ru-RU" sz="1400" dirty="0" err="1">
                <a:latin typeface="ADYS" panose="00000500000000000000" pitchFamily="2" charset="0"/>
              </a:rPr>
              <a:t>съществено</a:t>
            </a:r>
            <a:r>
              <a:rPr lang="ru-RU" sz="1400" dirty="0">
                <a:latin typeface="ADYS" panose="00000500000000000000" pitchFamily="2" charset="0"/>
              </a:rPr>
              <a:t> </a:t>
            </a:r>
            <a:r>
              <a:rPr lang="ru-RU" sz="1400" dirty="0" err="1">
                <a:latin typeface="ADYS" panose="00000500000000000000" pitchFamily="2" charset="0"/>
              </a:rPr>
              <a:t>подпомагат</a:t>
            </a:r>
            <a:r>
              <a:rPr lang="ru-RU" sz="1400" dirty="0">
                <a:latin typeface="ADYS" panose="00000500000000000000" pitchFamily="2" charset="0"/>
              </a:rPr>
              <a:t> обмена на идеи и </a:t>
            </a:r>
            <a:r>
              <a:rPr lang="ru-RU" sz="1400" dirty="0" err="1">
                <a:latin typeface="ADYS" panose="00000500000000000000" pitchFamily="2" charset="0"/>
              </a:rPr>
              <a:t>улесняват</a:t>
            </a:r>
            <a:r>
              <a:rPr lang="ru-RU" sz="1400" dirty="0">
                <a:latin typeface="ADYS" panose="00000500000000000000" pitchFamily="2" charset="0"/>
              </a:rPr>
              <a:t> </a:t>
            </a:r>
            <a:r>
              <a:rPr lang="ru-RU" sz="1400" dirty="0" err="1">
                <a:latin typeface="ADYS" panose="00000500000000000000" pitchFamily="2" charset="0"/>
              </a:rPr>
              <a:t>справянето</a:t>
            </a:r>
            <a:r>
              <a:rPr lang="ru-RU" sz="1400" dirty="0">
                <a:latin typeface="ADYS" panose="00000500000000000000" pitchFamily="2" charset="0"/>
              </a:rPr>
              <a:t> с </a:t>
            </a:r>
            <a:r>
              <a:rPr lang="ru-RU" sz="1400" dirty="0" err="1">
                <a:latin typeface="ADYS" panose="00000500000000000000" pitchFamily="2" charset="0"/>
              </a:rPr>
              <a:t>предизвикателствата</a:t>
            </a:r>
            <a:r>
              <a:rPr lang="ru-RU" sz="1400" dirty="0">
                <a:latin typeface="ADYS" panose="00000500000000000000" pitchFamily="2" charset="0"/>
              </a:rPr>
              <a:t> в </a:t>
            </a:r>
            <a:r>
              <a:rPr lang="ru-RU" sz="1400" dirty="0" err="1">
                <a:latin typeface="ADYS" panose="00000500000000000000" pitchFamily="2" charset="0"/>
              </a:rPr>
              <a:t>морския</a:t>
            </a:r>
            <a:r>
              <a:rPr lang="ru-RU" sz="1400" dirty="0">
                <a:latin typeface="ADYS" panose="00000500000000000000" pitchFamily="2" charset="0"/>
              </a:rPr>
              <a:t> сектор.</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DF4B347C-7C07-30DF-B9BB-1BC93676D1D5}"/>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F8E54E82-F210-4479-52BC-8A47414A98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41C57E9-A413-C0D8-9648-4E12710997E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0F0FC2F-2AAA-A616-ACFE-676133BDD6E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8E3B210-1743-0C9D-F504-DEDC81A6F52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4040111-43E6-8434-456E-4BBDE7DF1B6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54303A3-78BA-156D-D498-8AF726C4E6D2}"/>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215AC5F8-A307-9DAC-E2AF-05FDD5516D5E}"/>
              </a:ext>
            </a:extLst>
          </p:cNvPr>
          <p:cNvPicPr>
            <a:picLocks noChangeAspect="1"/>
          </p:cNvPicPr>
          <p:nvPr/>
        </p:nvPicPr>
        <p:blipFill>
          <a:blip r:embed="rId11"/>
          <a:stretch>
            <a:fillRect/>
          </a:stretch>
        </p:blipFill>
        <p:spPr>
          <a:xfrm>
            <a:off x="0" y="1838938"/>
            <a:ext cx="4212771" cy="4212771"/>
          </a:xfrm>
          <a:prstGeom prst="rect">
            <a:avLst/>
          </a:prstGeom>
        </p:spPr>
      </p:pic>
    </p:spTree>
    <p:extLst>
      <p:ext uri="{BB962C8B-B14F-4D97-AF65-F5344CB8AC3E}">
        <p14:creationId xmlns:p14="http://schemas.microsoft.com/office/powerpoint/2010/main" val="392849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B1B8B-0780-0336-4D07-BF635D4369B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31EC5FE-593E-8466-C947-5291A966657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E406996-56A8-0047-E940-B1182D92ABAA}"/>
              </a:ext>
            </a:extLst>
          </p:cNvPr>
          <p:cNvSpPr>
            <a:spLocks noGrp="1"/>
          </p:cNvSpPr>
          <p:nvPr>
            <p:ph type="title"/>
          </p:nvPr>
        </p:nvSpPr>
        <p:spPr>
          <a:xfrm>
            <a:off x="431627" y="1387735"/>
            <a:ext cx="7886700" cy="571213"/>
          </a:xfrm>
        </p:spPr>
        <p:txBody>
          <a:bodyPr>
            <a:noAutofit/>
          </a:bodyPr>
          <a:lstStyle/>
          <a:p>
            <a:pPr algn="ct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IV: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Морският</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сектор –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предизвикателства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възможности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за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предприемачите</a:t>
            </a:r>
            <a:b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C671007-BE48-EDB1-1996-D177EE387CB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78BE544-3C12-906C-9091-81871381027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2009604-E1CF-CB5D-1B1E-E45B921C384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FFE95A4-AA0B-8ED2-9237-96EEA2161FD9}"/>
              </a:ext>
            </a:extLst>
          </p:cNvPr>
          <p:cNvSpPr txBox="1"/>
          <p:nvPr/>
        </p:nvSpPr>
        <p:spPr>
          <a:xfrm>
            <a:off x="4377127" y="1943868"/>
            <a:ext cx="4467068" cy="424218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Заключение </a:t>
            </a:r>
          </a:p>
          <a:p>
            <a:pPr algn="just">
              <a:lnSpc>
                <a:spcPct val="150000"/>
              </a:lnSpc>
              <a:defRPr/>
            </a:pPr>
            <a:r>
              <a:rPr lang="ru-RU" sz="1400" dirty="0" err="1">
                <a:latin typeface="ADYS" panose="00000500000000000000" pitchFamily="2" charset="0"/>
              </a:rPr>
              <a:t>Развитието</a:t>
            </a:r>
            <a:r>
              <a:rPr lang="ru-RU" sz="1400" dirty="0">
                <a:latin typeface="ADYS" panose="00000500000000000000" pitchFamily="2" charset="0"/>
              </a:rPr>
              <a:t> на </a:t>
            </a:r>
            <a:r>
              <a:rPr lang="ru-RU" sz="1400" dirty="0" err="1">
                <a:latin typeface="ADYS" panose="00000500000000000000" pitchFamily="2" charset="0"/>
              </a:rPr>
              <a:t>находчивост</a:t>
            </a:r>
            <a:r>
              <a:rPr lang="ru-RU" sz="1400" dirty="0">
                <a:latin typeface="ADYS" panose="00000500000000000000" pitchFamily="2" charset="0"/>
              </a:rPr>
              <a:t> и </a:t>
            </a:r>
            <a:r>
              <a:rPr lang="ru-RU" sz="1400" dirty="0" err="1">
                <a:latin typeface="ADYS" panose="00000500000000000000" pitchFamily="2" charset="0"/>
              </a:rPr>
              <a:t>инициативност</a:t>
            </a:r>
            <a:r>
              <a:rPr lang="ru-RU" sz="1400" dirty="0">
                <a:latin typeface="ADYS" panose="00000500000000000000" pitchFamily="2" charset="0"/>
              </a:rPr>
              <a:t> в </a:t>
            </a:r>
            <a:r>
              <a:rPr lang="ru-RU" sz="1400" dirty="0" err="1">
                <a:latin typeface="ADYS" panose="00000500000000000000" pitchFamily="2" charset="0"/>
              </a:rPr>
              <a:t>морския</a:t>
            </a:r>
            <a:r>
              <a:rPr lang="ru-RU" sz="1400" dirty="0">
                <a:latin typeface="ADYS" panose="00000500000000000000" pitchFamily="2" charset="0"/>
              </a:rPr>
              <a:t> сектор не </a:t>
            </a:r>
            <a:r>
              <a:rPr lang="ru-RU" sz="1400" dirty="0" err="1">
                <a:latin typeface="ADYS" panose="00000500000000000000" pitchFamily="2" charset="0"/>
              </a:rPr>
              <a:t>зависи</a:t>
            </a:r>
            <a:r>
              <a:rPr lang="ru-RU" sz="1400" dirty="0">
                <a:latin typeface="ADYS" panose="00000500000000000000" pitchFamily="2" charset="0"/>
              </a:rPr>
              <a:t> </a:t>
            </a:r>
            <a:r>
              <a:rPr lang="ru-RU" sz="1400" dirty="0" err="1">
                <a:latin typeface="ADYS" panose="00000500000000000000" pitchFamily="2" charset="0"/>
              </a:rPr>
              <a:t>единствено</a:t>
            </a:r>
            <a:r>
              <a:rPr lang="ru-RU" sz="1400" dirty="0">
                <a:latin typeface="ADYS" panose="00000500000000000000" pitchFamily="2" charset="0"/>
              </a:rPr>
              <a:t> от </a:t>
            </a:r>
            <a:r>
              <a:rPr lang="ru-RU" sz="1400" dirty="0" err="1">
                <a:latin typeface="ADYS" panose="00000500000000000000" pitchFamily="2" charset="0"/>
              </a:rPr>
              <a:t>индивидуалните</a:t>
            </a:r>
            <a:r>
              <a:rPr lang="ru-RU" sz="1400" dirty="0">
                <a:latin typeface="ADYS" panose="00000500000000000000" pitchFamily="2" charset="0"/>
              </a:rPr>
              <a:t> усилия, но и от </a:t>
            </a:r>
            <a:r>
              <a:rPr lang="ru-RU" sz="1400" dirty="0" err="1">
                <a:latin typeface="ADYS" panose="00000500000000000000" pitchFamily="2" charset="0"/>
              </a:rPr>
              <a:t>наличието</a:t>
            </a:r>
            <a:r>
              <a:rPr lang="ru-RU" sz="1400" dirty="0">
                <a:latin typeface="ADYS" panose="00000500000000000000" pitchFamily="2" charset="0"/>
              </a:rPr>
              <a:t> на </a:t>
            </a:r>
            <a:r>
              <a:rPr lang="ru-RU" sz="1400" dirty="0" err="1">
                <a:latin typeface="ADYS" panose="00000500000000000000" pitchFamily="2" charset="0"/>
              </a:rPr>
              <a:t>организационна</a:t>
            </a:r>
            <a:r>
              <a:rPr lang="ru-RU" sz="1400" dirty="0">
                <a:latin typeface="ADYS" panose="00000500000000000000" pitchFamily="2" charset="0"/>
              </a:rPr>
              <a:t> </a:t>
            </a:r>
            <a:r>
              <a:rPr lang="ru-RU" sz="1400" dirty="0" err="1">
                <a:latin typeface="ADYS" panose="00000500000000000000" pitchFamily="2" charset="0"/>
              </a:rPr>
              <a:t>култура</a:t>
            </a:r>
            <a:r>
              <a:rPr lang="ru-RU" sz="1400" dirty="0">
                <a:latin typeface="ADYS" panose="00000500000000000000" pitchFamily="2" charset="0"/>
              </a:rPr>
              <a:t>, </a:t>
            </a:r>
            <a:r>
              <a:rPr lang="ru-RU" sz="1400" dirty="0" err="1">
                <a:latin typeface="ADYS" panose="00000500000000000000" pitchFamily="2" charset="0"/>
              </a:rPr>
              <a:t>която</a:t>
            </a:r>
            <a:r>
              <a:rPr lang="ru-RU" sz="1400" dirty="0">
                <a:latin typeface="ADYS" panose="00000500000000000000" pitchFamily="2" charset="0"/>
              </a:rPr>
              <a:t> приема </a:t>
            </a:r>
            <a:r>
              <a:rPr lang="ru-RU" sz="1400" dirty="0" err="1">
                <a:latin typeface="ADYS" panose="00000500000000000000" pitchFamily="2" charset="0"/>
              </a:rPr>
              <a:t>грешките</a:t>
            </a:r>
            <a:r>
              <a:rPr lang="ru-RU" sz="1400" dirty="0">
                <a:latin typeface="ADYS" panose="00000500000000000000" pitchFamily="2" charset="0"/>
              </a:rPr>
              <a:t> </a:t>
            </a:r>
            <a:r>
              <a:rPr lang="ru-RU" sz="1400" dirty="0" err="1">
                <a:latin typeface="ADYS" panose="00000500000000000000" pitchFamily="2" charset="0"/>
              </a:rPr>
              <a:t>като</a:t>
            </a:r>
            <a:r>
              <a:rPr lang="ru-RU" sz="1400" dirty="0">
                <a:latin typeface="ADYS" panose="00000500000000000000" pitchFamily="2" charset="0"/>
              </a:rPr>
              <a:t> естествен и ценен </a:t>
            </a:r>
            <a:r>
              <a:rPr lang="ru-RU" sz="1400" dirty="0" err="1">
                <a:latin typeface="ADYS" panose="00000500000000000000" pitchFamily="2" charset="0"/>
              </a:rPr>
              <a:t>елемент</a:t>
            </a:r>
            <a:r>
              <a:rPr lang="ru-RU" sz="1400" dirty="0">
                <a:latin typeface="ADYS" panose="00000500000000000000" pitchFamily="2" charset="0"/>
              </a:rPr>
              <a:t> от </a:t>
            </a:r>
            <a:r>
              <a:rPr lang="ru-RU" sz="1400" dirty="0" err="1">
                <a:latin typeface="ADYS" panose="00000500000000000000" pitchFamily="2" charset="0"/>
              </a:rPr>
              <a:t>процеса</a:t>
            </a:r>
            <a:r>
              <a:rPr lang="ru-RU" sz="1400" dirty="0">
                <a:latin typeface="ADYS" panose="00000500000000000000" pitchFamily="2" charset="0"/>
              </a:rPr>
              <a:t> на </a:t>
            </a:r>
            <a:r>
              <a:rPr lang="ru-RU" sz="1400" dirty="0" err="1">
                <a:latin typeface="ADYS" panose="00000500000000000000" pitchFamily="2" charset="0"/>
              </a:rPr>
              <a:t>учене</a:t>
            </a:r>
            <a:r>
              <a:rPr lang="ru-RU" sz="1400" dirty="0">
                <a:latin typeface="ADYS" panose="00000500000000000000" pitchFamily="2" charset="0"/>
              </a:rPr>
              <a:t>. </a:t>
            </a:r>
            <a:r>
              <a:rPr lang="ru-RU" sz="1400" dirty="0" err="1">
                <a:latin typeface="ADYS" panose="00000500000000000000" pitchFamily="2" charset="0"/>
              </a:rPr>
              <a:t>Способността</a:t>
            </a:r>
            <a:r>
              <a:rPr lang="ru-RU" sz="1400" dirty="0">
                <a:latin typeface="ADYS" panose="00000500000000000000" pitchFamily="2" charset="0"/>
              </a:rPr>
              <a:t> за </a:t>
            </a:r>
            <a:r>
              <a:rPr lang="ru-RU" sz="1400" dirty="0" err="1">
                <a:latin typeface="ADYS" panose="00000500000000000000" pitchFamily="2" charset="0"/>
              </a:rPr>
              <a:t>устойчивост</a:t>
            </a:r>
            <a:r>
              <a:rPr lang="ru-RU" sz="1400" dirty="0">
                <a:latin typeface="ADYS" panose="00000500000000000000" pitchFamily="2" charset="0"/>
              </a:rPr>
              <a:t> и </a:t>
            </a:r>
            <a:r>
              <a:rPr lang="ru-RU" sz="1400" dirty="0" err="1">
                <a:latin typeface="ADYS" panose="00000500000000000000" pitchFamily="2" charset="0"/>
              </a:rPr>
              <a:t>ефективност</a:t>
            </a:r>
            <a:r>
              <a:rPr lang="ru-RU" sz="1400" dirty="0">
                <a:latin typeface="ADYS" panose="00000500000000000000" pitchFamily="2" charset="0"/>
              </a:rPr>
              <a:t> в </a:t>
            </a:r>
            <a:r>
              <a:rPr lang="ru-RU" sz="1400" dirty="0" err="1">
                <a:latin typeface="ADYS" panose="00000500000000000000" pitchFamily="2" charset="0"/>
              </a:rPr>
              <a:t>този</a:t>
            </a:r>
            <a:r>
              <a:rPr lang="ru-RU" sz="1400" dirty="0">
                <a:latin typeface="ADYS" panose="00000500000000000000" pitchFamily="2" charset="0"/>
              </a:rPr>
              <a:t> сектор е </a:t>
            </a:r>
            <a:r>
              <a:rPr lang="ru-RU" sz="1400" dirty="0" err="1">
                <a:latin typeface="ADYS" panose="00000500000000000000" pitchFamily="2" charset="0"/>
              </a:rPr>
              <a:t>пряко</a:t>
            </a:r>
            <a:r>
              <a:rPr lang="ru-RU" sz="1400" dirty="0">
                <a:latin typeface="ADYS" panose="00000500000000000000" pitchFamily="2" charset="0"/>
              </a:rPr>
              <a:t> </a:t>
            </a:r>
            <a:r>
              <a:rPr lang="ru-RU" sz="1400" dirty="0" err="1">
                <a:latin typeface="ADYS" panose="00000500000000000000" pitchFamily="2" charset="0"/>
              </a:rPr>
              <a:t>свързана</a:t>
            </a:r>
            <a:r>
              <a:rPr lang="ru-RU" sz="1400" dirty="0">
                <a:latin typeface="ADYS" panose="00000500000000000000" pitchFamily="2" charset="0"/>
              </a:rPr>
              <a:t> с </a:t>
            </a:r>
            <a:r>
              <a:rPr lang="ru-RU" sz="1400" dirty="0" err="1">
                <a:latin typeface="ADYS" panose="00000500000000000000" pitchFamily="2" charset="0"/>
              </a:rPr>
              <a:t>готовността</a:t>
            </a:r>
            <a:r>
              <a:rPr lang="ru-RU" sz="1400" dirty="0">
                <a:latin typeface="ADYS" panose="00000500000000000000" pitchFamily="2" charset="0"/>
              </a:rPr>
              <a:t> за </a:t>
            </a:r>
            <a:r>
              <a:rPr lang="ru-RU" sz="1400" dirty="0" err="1">
                <a:latin typeface="ADYS" panose="00000500000000000000" pitchFamily="2" charset="0"/>
              </a:rPr>
              <a:t>адаптиране</a:t>
            </a:r>
            <a:r>
              <a:rPr lang="ru-RU" sz="1400" dirty="0">
                <a:latin typeface="ADYS" panose="00000500000000000000" pitchFamily="2" charset="0"/>
              </a:rPr>
              <a:t>, </a:t>
            </a:r>
            <a:r>
              <a:rPr lang="ru-RU" sz="1400" dirty="0" err="1">
                <a:latin typeface="ADYS" panose="00000500000000000000" pitchFamily="2" charset="0"/>
              </a:rPr>
              <a:t>подкрепата</a:t>
            </a:r>
            <a:r>
              <a:rPr lang="ru-RU" sz="1400" dirty="0">
                <a:latin typeface="ADYS" panose="00000500000000000000" pitchFamily="2" charset="0"/>
              </a:rPr>
              <a:t> между </a:t>
            </a:r>
            <a:r>
              <a:rPr lang="ru-RU" sz="1400" dirty="0" err="1">
                <a:latin typeface="ADYS" panose="00000500000000000000" pitchFamily="2" charset="0"/>
              </a:rPr>
              <a:t>колегите</a:t>
            </a:r>
            <a:r>
              <a:rPr lang="ru-RU" sz="1400" dirty="0">
                <a:latin typeface="ADYS" panose="00000500000000000000" pitchFamily="2" charset="0"/>
              </a:rPr>
              <a:t> и </a:t>
            </a:r>
            <a:r>
              <a:rPr lang="ru-RU" sz="1400" dirty="0" err="1">
                <a:latin typeface="ADYS" panose="00000500000000000000" pitchFamily="2" charset="0"/>
              </a:rPr>
              <a:t>умението</a:t>
            </a:r>
            <a:r>
              <a:rPr lang="ru-RU" sz="1400" dirty="0">
                <a:latin typeface="ADYS" panose="00000500000000000000" pitchFamily="2" charset="0"/>
              </a:rPr>
              <a:t> да се </a:t>
            </a:r>
            <a:r>
              <a:rPr lang="ru-RU" sz="1400" dirty="0" err="1">
                <a:latin typeface="ADYS" panose="00000500000000000000" pitchFamily="2" charset="0"/>
              </a:rPr>
              <a:t>извличат</a:t>
            </a:r>
            <a:r>
              <a:rPr lang="ru-RU" sz="1400" dirty="0">
                <a:latin typeface="ADYS" panose="00000500000000000000" pitchFamily="2" charset="0"/>
              </a:rPr>
              <a:t> </a:t>
            </a:r>
            <a:r>
              <a:rPr lang="ru-RU" sz="1400" dirty="0" err="1">
                <a:latin typeface="ADYS" panose="00000500000000000000" pitchFamily="2" charset="0"/>
              </a:rPr>
              <a:t>поуки</a:t>
            </a:r>
            <a:r>
              <a:rPr lang="ru-RU" sz="1400" dirty="0">
                <a:latin typeface="ADYS" panose="00000500000000000000" pitchFamily="2" charset="0"/>
              </a:rPr>
              <a:t> от </a:t>
            </a:r>
            <a:r>
              <a:rPr lang="ru-RU" sz="1400" dirty="0" err="1">
                <a:latin typeface="ADYS" panose="00000500000000000000" pitchFamily="2" charset="0"/>
              </a:rPr>
              <a:t>неуспехите</a:t>
            </a:r>
            <a:r>
              <a:rPr lang="ru-RU" sz="1400" dirty="0">
                <a:latin typeface="ADYS" panose="00000500000000000000" pitchFamily="2" charset="0"/>
              </a:rPr>
              <a:t> за </a:t>
            </a:r>
            <a:r>
              <a:rPr lang="ru-RU" sz="1400" dirty="0" err="1">
                <a:latin typeface="ADYS" panose="00000500000000000000" pitchFamily="2" charset="0"/>
              </a:rPr>
              <a:t>справяне</a:t>
            </a:r>
            <a:r>
              <a:rPr lang="ru-RU" sz="1400" dirty="0">
                <a:latin typeface="ADYS" panose="00000500000000000000" pitchFamily="2" charset="0"/>
              </a:rPr>
              <a:t> с </a:t>
            </a:r>
            <a:r>
              <a:rPr lang="ru-RU" sz="1400" dirty="0" err="1">
                <a:latin typeface="ADYS" panose="00000500000000000000" pitchFamily="2" charset="0"/>
              </a:rPr>
              <a:t>нововъзникващи</a:t>
            </a:r>
            <a:r>
              <a:rPr lang="ru-RU" sz="1400" dirty="0">
                <a:latin typeface="ADYS" panose="00000500000000000000" pitchFamily="2" charset="0"/>
              </a:rPr>
              <a:t> </a:t>
            </a:r>
            <a:r>
              <a:rPr lang="ru-RU" sz="1400" dirty="0" err="1">
                <a:latin typeface="ADYS" panose="00000500000000000000" pitchFamily="2" charset="0"/>
              </a:rPr>
              <a:t>предизвикателства</a:t>
            </a:r>
            <a:r>
              <a:rPr lang="ru-RU" sz="1400" dirty="0">
                <a:latin typeface="ADYS" panose="00000500000000000000" pitchFamily="2" charset="0"/>
              </a:rPr>
              <a:t>. </a:t>
            </a:r>
            <a:r>
              <a:rPr lang="ru-RU" sz="1400" dirty="0" err="1">
                <a:latin typeface="ADYS" panose="00000500000000000000" pitchFamily="2" charset="0"/>
              </a:rPr>
              <a:t>Тези</a:t>
            </a:r>
            <a:r>
              <a:rPr lang="ru-RU" sz="1400" dirty="0">
                <a:latin typeface="ADYS" panose="00000500000000000000" pitchFamily="2" charset="0"/>
              </a:rPr>
              <a:t> </a:t>
            </a:r>
            <a:r>
              <a:rPr lang="ru-RU" sz="1400" dirty="0" err="1">
                <a:latin typeface="ADYS" panose="00000500000000000000" pitchFamily="2" charset="0"/>
              </a:rPr>
              <a:t>фактори</a:t>
            </a:r>
            <a:r>
              <a:rPr lang="ru-RU" sz="1400" dirty="0">
                <a:latin typeface="ADYS" panose="00000500000000000000" pitchFamily="2" charset="0"/>
              </a:rPr>
              <a:t> </a:t>
            </a:r>
            <a:r>
              <a:rPr lang="ru-RU" sz="1400" dirty="0" err="1">
                <a:latin typeface="ADYS" panose="00000500000000000000" pitchFamily="2" charset="0"/>
              </a:rPr>
              <a:t>дават</a:t>
            </a:r>
            <a:r>
              <a:rPr lang="ru-RU" sz="1400" dirty="0">
                <a:latin typeface="ADYS" panose="00000500000000000000" pitchFamily="2" charset="0"/>
              </a:rPr>
              <a:t> </a:t>
            </a:r>
            <a:r>
              <a:rPr lang="ru-RU" sz="1400" dirty="0" err="1">
                <a:latin typeface="ADYS" panose="00000500000000000000" pitchFamily="2" charset="0"/>
              </a:rPr>
              <a:t>възможност</a:t>
            </a:r>
            <a:r>
              <a:rPr lang="ru-RU" sz="1400" dirty="0">
                <a:latin typeface="ADYS" panose="00000500000000000000" pitchFamily="2" charset="0"/>
              </a:rPr>
              <a:t> за </a:t>
            </a:r>
            <a:r>
              <a:rPr lang="ru-RU" sz="1400" dirty="0" err="1">
                <a:latin typeface="ADYS" panose="00000500000000000000" pitchFamily="2" charset="0"/>
              </a:rPr>
              <a:t>внедряване</a:t>
            </a:r>
            <a:r>
              <a:rPr lang="ru-RU" sz="1400" dirty="0">
                <a:latin typeface="ADYS" panose="00000500000000000000" pitchFamily="2" charset="0"/>
              </a:rPr>
              <a:t> на </a:t>
            </a:r>
            <a:r>
              <a:rPr lang="ru-RU" sz="1400" dirty="0" err="1">
                <a:latin typeface="ADYS" panose="00000500000000000000" pitchFamily="2" charset="0"/>
              </a:rPr>
              <a:t>гъвкави</a:t>
            </a:r>
            <a:r>
              <a:rPr lang="ru-RU" sz="1400" dirty="0">
                <a:latin typeface="ADYS" panose="00000500000000000000" pitchFamily="2" charset="0"/>
              </a:rPr>
              <a:t>, </a:t>
            </a:r>
            <a:r>
              <a:rPr lang="ru-RU" sz="1400" dirty="0" err="1">
                <a:latin typeface="ADYS" panose="00000500000000000000" pitchFamily="2" charset="0"/>
              </a:rPr>
              <a:t>проактивни</a:t>
            </a:r>
            <a:r>
              <a:rPr lang="ru-RU" sz="1400" dirty="0">
                <a:latin typeface="ADYS" panose="00000500000000000000" pitchFamily="2" charset="0"/>
              </a:rPr>
              <a:t> и </a:t>
            </a:r>
            <a:r>
              <a:rPr lang="ru-RU" sz="1400" dirty="0" err="1">
                <a:latin typeface="ADYS" panose="00000500000000000000" pitchFamily="2" charset="0"/>
              </a:rPr>
              <a:t>дългосрочно</a:t>
            </a:r>
            <a:r>
              <a:rPr lang="ru-RU" sz="1400" dirty="0">
                <a:latin typeface="ADYS" panose="00000500000000000000" pitchFamily="2" charset="0"/>
              </a:rPr>
              <a:t> </a:t>
            </a:r>
            <a:r>
              <a:rPr lang="ru-RU" sz="1400" dirty="0" err="1">
                <a:latin typeface="ADYS" panose="00000500000000000000" pitchFamily="2" charset="0"/>
              </a:rPr>
              <a:t>устойчиви</a:t>
            </a:r>
            <a:r>
              <a:rPr lang="ru-RU" sz="1400" dirty="0">
                <a:latin typeface="ADYS" panose="00000500000000000000" pitchFamily="2" charset="0"/>
              </a:rPr>
              <a:t> </a:t>
            </a:r>
            <a:r>
              <a:rPr lang="ru-RU" sz="1400" dirty="0" err="1">
                <a:latin typeface="ADYS" panose="00000500000000000000" pitchFamily="2" charset="0"/>
              </a:rPr>
              <a:t>управленски</a:t>
            </a:r>
            <a:r>
              <a:rPr lang="ru-RU" sz="1400" dirty="0">
                <a:latin typeface="ADYS" panose="00000500000000000000" pitchFamily="2" charset="0"/>
              </a:rPr>
              <a:t> подходи.</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DA4FDBEB-C8B7-B0DC-4758-FCDFEE48A079}"/>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8158B9A7-2744-3B23-BD04-C1DF681BD28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0E1EF57-464F-B06D-5315-22F35FF8746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07BDA6A-0935-27D0-A451-E81A0E6F474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EB292C9-AB6C-308A-A66D-19F688BB0F5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72DA40B-CE5A-F734-4F22-B8B4DB3489E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7729E74-895D-AED2-9F29-0091AAE197FB}"/>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B7A11A3F-09CA-E0C7-BAAB-15AE2D07B464}"/>
              </a:ext>
            </a:extLst>
          </p:cNvPr>
          <p:cNvPicPr>
            <a:picLocks noChangeAspect="1"/>
          </p:cNvPicPr>
          <p:nvPr/>
        </p:nvPicPr>
        <p:blipFill>
          <a:blip r:embed="rId11"/>
          <a:stretch>
            <a:fillRect/>
          </a:stretch>
        </p:blipFill>
        <p:spPr>
          <a:xfrm>
            <a:off x="0" y="1803401"/>
            <a:ext cx="4118428" cy="4118428"/>
          </a:xfrm>
          <a:prstGeom prst="rect">
            <a:avLst/>
          </a:prstGeom>
        </p:spPr>
      </p:pic>
    </p:spTree>
    <p:extLst>
      <p:ext uri="{BB962C8B-B14F-4D97-AF65-F5344CB8AC3E}">
        <p14:creationId xmlns:p14="http://schemas.microsoft.com/office/powerpoint/2010/main" val="1462965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CABF-84C8-598D-00AD-AD7066451D6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8C9F7C2-7E2E-6213-189E-2502B6FE89E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6C11F3E-A661-CBB0-BEE9-01C54BD0C172}"/>
              </a:ext>
            </a:extLst>
          </p:cNvPr>
          <p:cNvSpPr>
            <a:spLocks noGrp="1"/>
          </p:cNvSpPr>
          <p:nvPr>
            <p:ph type="title"/>
          </p:nvPr>
        </p:nvSpPr>
        <p:spPr>
          <a:xfrm>
            <a:off x="0" y="818243"/>
            <a:ext cx="7886700" cy="938405"/>
          </a:xfrm>
        </p:spPr>
        <p:txBody>
          <a:bodyPr>
            <a:noAutofit/>
          </a:bodyPr>
          <a:lstStyle/>
          <a:p>
            <a:pPr algn="ct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Резюме V: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Устойчивост</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в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предприемачеството</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предизвикателства</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и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реални</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решения в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морския</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сектор</a:t>
            </a:r>
            <a:endParaRPr lang="en-GB"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endParaRPr>
          </a:p>
        </p:txBody>
      </p:sp>
      <p:grpSp>
        <p:nvGrpSpPr>
          <p:cNvPr id="4" name="Group 3">
            <a:extLst>
              <a:ext uri="{FF2B5EF4-FFF2-40B4-BE49-F238E27FC236}">
                <a16:creationId xmlns:a16="http://schemas.microsoft.com/office/drawing/2014/main" id="{144C36D9-0DA6-8E51-0C54-BC1836BCB05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80475BA-FCC3-6792-BEFE-29140054048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D5BE527-C5D4-BE53-8EF1-876248C377D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1CC33229-586B-962E-E86F-D1F20EA0AD19}"/>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AA234463-5D21-2721-AB97-45EA69F0E1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6AF06F8-8E49-93E3-E251-714BC6B2640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DCDFD1A-102D-544B-76A4-F6530F32A62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7E9F00F-127A-9EC5-776F-FAC8D16560E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DD23B5D-5247-291E-4598-A022E457702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8FF39FE-3EDA-7AD6-C827-FFF4C8794BCF}"/>
              </a:ext>
            </a:extLst>
          </p:cNvPr>
          <p:cNvPicPr>
            <a:picLocks noChangeAspect="1"/>
          </p:cNvPicPr>
          <p:nvPr/>
        </p:nvPicPr>
        <p:blipFill>
          <a:blip r:embed="rId10"/>
          <a:stretch>
            <a:fillRect/>
          </a:stretch>
        </p:blipFill>
        <p:spPr>
          <a:xfrm>
            <a:off x="7704595" y="0"/>
            <a:ext cx="1227464" cy="1224789"/>
          </a:xfrm>
          <a:prstGeom prst="rect">
            <a:avLst/>
          </a:prstGeom>
        </p:spPr>
      </p:pic>
      <p:pic>
        <p:nvPicPr>
          <p:cNvPr id="8194" name="Picture 2" descr="Group of people holding small seedlings in their hands. the hands are cupped together and the seedlings are small and green. the background is blurred, but it appears to be an indoor space with a window on the left side. the people in the image are of different ages and genders, and they are all wearing casual clothes. the image conveys a sense of unity and togetherness.">
            <a:extLst>
              <a:ext uri="{FF2B5EF4-FFF2-40B4-BE49-F238E27FC236}">
                <a16:creationId xmlns:a16="http://schemas.microsoft.com/office/drawing/2014/main" id="{BC730DBB-9C7E-A11C-72EB-F9FD32954A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693889"/>
            <a:ext cx="9144000" cy="454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486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61CAD-8261-96BD-E9B0-D33AF54165E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6FC1C0E-836B-83B8-975F-DCEB8C4D153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831B158-E199-0A2D-661A-D6D10BD7606F}"/>
              </a:ext>
            </a:extLst>
          </p:cNvPr>
          <p:cNvSpPr>
            <a:spLocks noGrp="1"/>
          </p:cNvSpPr>
          <p:nvPr>
            <p:ph type="title"/>
          </p:nvPr>
        </p:nvSpPr>
        <p:spPr>
          <a:xfrm>
            <a:off x="0" y="929391"/>
            <a:ext cx="8318327" cy="778272"/>
          </a:xfrm>
        </p:spPr>
        <p:txBody>
          <a:bodyPr>
            <a:noAutofit/>
          </a:bodyPr>
          <a:lstStyle/>
          <a:p>
            <a:pPr algn="ct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Резюме V: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Устойчивост</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в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предприемачеството</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предизвикателства</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и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реални</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решения в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морския</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сектор</a:t>
            </a:r>
            <a:endParaRPr lang="en-GB"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endParaRPr>
          </a:p>
        </p:txBody>
      </p:sp>
      <p:grpSp>
        <p:nvGrpSpPr>
          <p:cNvPr id="4" name="Group 3">
            <a:extLst>
              <a:ext uri="{FF2B5EF4-FFF2-40B4-BE49-F238E27FC236}">
                <a16:creationId xmlns:a16="http://schemas.microsoft.com/office/drawing/2014/main" id="{720617D2-7225-27FB-3866-A467F1A7E0B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4EDE1E6-D2AD-E77B-D353-98B4160BF09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4DB3FE25-B3B7-B1C8-6DA4-B3128493306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3DBB19A-A55C-7B50-AEB7-A213892BA396}"/>
              </a:ext>
            </a:extLst>
          </p:cNvPr>
          <p:cNvSpPr txBox="1"/>
          <p:nvPr/>
        </p:nvSpPr>
        <p:spPr>
          <a:xfrm>
            <a:off x="4360938" y="1795398"/>
            <a:ext cx="4634112" cy="424218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Контекст</a:t>
            </a:r>
          </a:p>
          <a:p>
            <a:pPr marR="0" lvl="0" indent="0" algn="just" fontAlgn="auto">
              <a:lnSpc>
                <a:spcPct val="150000"/>
              </a:lnSpc>
              <a:spcBef>
                <a:spcPts val="0"/>
              </a:spcBef>
              <a:spcAft>
                <a:spcPts val="0"/>
              </a:spcAft>
              <a:buClrTx/>
              <a:buSzTx/>
              <a:buFontTx/>
              <a:buNone/>
              <a:tabLst/>
              <a:defRPr/>
            </a:pPr>
            <a:r>
              <a:rPr lang="bg-BG" sz="1400" dirty="0">
                <a:latin typeface="ADYS" panose="00000500000000000000" pitchFamily="2" charset="0"/>
              </a:rPr>
              <a:t>Въпросът за устойчивостта придобива все по-значима роля в бизнес стратегиите, особено в сектори с пряко въздействие върху околната среда, какъвто е морският. Международните регулации, общественото мнение и променящите се икономически условия създават нарастващ натиск за фундаментална промяна в мисленето – от краткосрочно ориентирана печалба към дългосрочна отговорност и устойчиво управление на ресурсите. Независимо от очевидната необходимост от прилагане на устойчиви практики, тяхната реализация остава значително предизвикателство в условията на съвременната бизнес среда.</a:t>
            </a:r>
          </a:p>
        </p:txBody>
      </p:sp>
      <p:sp>
        <p:nvSpPr>
          <p:cNvPr id="3" name="Rectangle 2">
            <a:extLst>
              <a:ext uri="{FF2B5EF4-FFF2-40B4-BE49-F238E27FC236}">
                <a16:creationId xmlns:a16="http://schemas.microsoft.com/office/drawing/2014/main" id="{42FA0839-6A70-684E-E8A6-A387C9E2B148}"/>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4C226374-4B09-819B-C315-F4B23E4312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3B752C4-D557-5A31-81C8-06F9057217C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B888E2A-6AFF-E326-A4B9-9072B06DD68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3C40EAE-2933-FAAF-F27A-363696EE609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C42CC04-3C4C-D57A-AEB6-CF8D74F5B28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86F4295-C265-E655-1568-8A4401207B4B}"/>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6EE9C669-F186-D1D8-DEB5-457365A0058A}"/>
              </a:ext>
            </a:extLst>
          </p:cNvPr>
          <p:cNvPicPr>
            <a:picLocks noChangeAspect="1"/>
          </p:cNvPicPr>
          <p:nvPr/>
        </p:nvPicPr>
        <p:blipFill>
          <a:blip r:embed="rId11"/>
          <a:stretch>
            <a:fillRect/>
          </a:stretch>
        </p:blipFill>
        <p:spPr>
          <a:xfrm>
            <a:off x="0" y="1805304"/>
            <a:ext cx="4328410" cy="4328410"/>
          </a:xfrm>
          <a:prstGeom prst="rect">
            <a:avLst/>
          </a:prstGeom>
        </p:spPr>
      </p:pic>
    </p:spTree>
    <p:extLst>
      <p:ext uri="{BB962C8B-B14F-4D97-AF65-F5344CB8AC3E}">
        <p14:creationId xmlns:p14="http://schemas.microsoft.com/office/powerpoint/2010/main" val="1426927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C3728-E90E-6186-2AFD-5EFF64E532D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10BA949-05D0-0AEA-80BF-C2875C4F464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9B7C484-8FB1-660D-9D92-506A02ACE9F1}"/>
              </a:ext>
            </a:extLst>
          </p:cNvPr>
          <p:cNvSpPr>
            <a:spLocks noGrp="1"/>
          </p:cNvSpPr>
          <p:nvPr>
            <p:ph type="title"/>
          </p:nvPr>
        </p:nvSpPr>
        <p:spPr>
          <a:xfrm>
            <a:off x="155856" y="1107421"/>
            <a:ext cx="7886700" cy="571213"/>
          </a:xfrm>
        </p:spPr>
        <p:txBody>
          <a:bodyPr>
            <a:noAutofit/>
          </a:bodyPr>
          <a:lstStyle/>
          <a:p>
            <a:pPr algn="ct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V: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Устойчивост</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предприемачеството</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предизвикателства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реални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решения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морския</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сектор</a:t>
            </a:r>
            <a:b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BD7F5EF-8F0A-BADD-C317-E23ED2731BE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C11AA72-3D1C-490A-227E-8F7BBFE39D8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478D50B-C80F-B66A-7426-0ACF3861650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F30E1FE-8E3B-B8B5-C18E-A76E3809B788}"/>
              </a:ext>
            </a:extLst>
          </p:cNvPr>
          <p:cNvSpPr txBox="1"/>
          <p:nvPr/>
        </p:nvSpPr>
        <p:spPr>
          <a:xfrm>
            <a:off x="4542020" y="2123750"/>
            <a:ext cx="4137374" cy="390876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Bold" panose="00000800000000000000" pitchFamily="2" charset="-52"/>
                <a:ea typeface="+mn-ea"/>
                <a:cs typeface="Times New Roman" panose="02020603050405020304" pitchFamily="18" charset="0"/>
              </a:rPr>
              <a:t>Цел </a:t>
            </a:r>
          </a:p>
          <a:p>
            <a:pPr algn="just">
              <a:lnSpc>
                <a:spcPct val="150000"/>
              </a:lnSpc>
              <a:defRPr/>
            </a:pPr>
            <a:r>
              <a:rPr lang="ru-RU" sz="1400" dirty="0" err="1">
                <a:latin typeface="ADYS" panose="00000500000000000000" pitchFamily="2" charset="0"/>
              </a:rPr>
              <a:t>Целта</a:t>
            </a:r>
            <a:r>
              <a:rPr lang="ru-RU" sz="1400" dirty="0">
                <a:latin typeface="ADYS" panose="00000500000000000000" pitchFamily="2" charset="0"/>
              </a:rPr>
              <a:t> на </a:t>
            </a:r>
            <a:r>
              <a:rPr lang="ru-RU" sz="1400" dirty="0" err="1">
                <a:latin typeface="ADYS" panose="00000500000000000000" pitchFamily="2" charset="0"/>
              </a:rPr>
              <a:t>настоящото</a:t>
            </a:r>
            <a:r>
              <a:rPr lang="ru-RU" sz="1400" dirty="0">
                <a:latin typeface="ADYS" panose="00000500000000000000" pitchFamily="2" charset="0"/>
              </a:rPr>
              <a:t> </a:t>
            </a:r>
            <a:r>
              <a:rPr lang="ru-RU" sz="1400" dirty="0" err="1">
                <a:latin typeface="ADYS" panose="00000500000000000000" pitchFamily="2" charset="0"/>
              </a:rPr>
              <a:t>изследване</a:t>
            </a:r>
            <a:r>
              <a:rPr lang="ru-RU" sz="1400" dirty="0">
                <a:latin typeface="ADYS" panose="00000500000000000000" pitchFamily="2" charset="0"/>
              </a:rPr>
              <a:t> е </a:t>
            </a:r>
            <a:r>
              <a:rPr lang="ru-RU" sz="1400" dirty="0" err="1">
                <a:latin typeface="ADYS" panose="00000500000000000000" pitchFamily="2" charset="0"/>
              </a:rPr>
              <a:t>двустранна</a:t>
            </a:r>
            <a:r>
              <a:rPr lang="ru-RU" sz="1400" dirty="0">
                <a:latin typeface="ADYS" panose="00000500000000000000" pitchFamily="2" charset="0"/>
              </a:rPr>
              <a:t>: от </a:t>
            </a:r>
            <a:r>
              <a:rPr lang="ru-RU" sz="1400" dirty="0" err="1">
                <a:latin typeface="ADYS" panose="00000500000000000000" pitchFamily="2" charset="0"/>
              </a:rPr>
              <a:t>една</a:t>
            </a:r>
            <a:r>
              <a:rPr lang="ru-RU" sz="1400" dirty="0">
                <a:latin typeface="ADYS" panose="00000500000000000000" pitchFamily="2" charset="0"/>
              </a:rPr>
              <a:t> страна, да </a:t>
            </a:r>
            <a:r>
              <a:rPr lang="ru-RU" sz="1400" dirty="0" err="1">
                <a:latin typeface="ADYS" panose="00000500000000000000" pitchFamily="2" charset="0"/>
              </a:rPr>
              <a:t>анализира</a:t>
            </a:r>
            <a:r>
              <a:rPr lang="ru-RU" sz="1400" dirty="0">
                <a:latin typeface="ADYS" panose="00000500000000000000" pitchFamily="2" charset="0"/>
              </a:rPr>
              <a:t> </a:t>
            </a:r>
            <a:r>
              <a:rPr lang="ru-RU" sz="1400" dirty="0" err="1">
                <a:latin typeface="ADYS" panose="00000500000000000000" pitchFamily="2" charset="0"/>
              </a:rPr>
              <a:t>основните</a:t>
            </a:r>
            <a:r>
              <a:rPr lang="ru-RU" sz="1400" dirty="0">
                <a:latin typeface="ADYS" panose="00000500000000000000" pitchFamily="2" charset="0"/>
              </a:rPr>
              <a:t> трудности, пред </a:t>
            </a:r>
            <a:r>
              <a:rPr lang="ru-RU" sz="1400" dirty="0" err="1">
                <a:latin typeface="ADYS" panose="00000500000000000000" pitchFamily="2" charset="0"/>
              </a:rPr>
              <a:t>които</a:t>
            </a:r>
            <a:r>
              <a:rPr lang="ru-RU" sz="1400" dirty="0">
                <a:latin typeface="ADYS" panose="00000500000000000000" pitchFamily="2" charset="0"/>
              </a:rPr>
              <a:t> се </a:t>
            </a:r>
            <a:r>
              <a:rPr lang="ru-RU" sz="1400" dirty="0" err="1">
                <a:latin typeface="ADYS" panose="00000500000000000000" pitchFamily="2" charset="0"/>
              </a:rPr>
              <a:t>изправят</a:t>
            </a:r>
            <a:r>
              <a:rPr lang="ru-RU" sz="1400" dirty="0">
                <a:latin typeface="ADYS" panose="00000500000000000000" pitchFamily="2" charset="0"/>
              </a:rPr>
              <a:t> </a:t>
            </a:r>
            <a:r>
              <a:rPr lang="ru-RU" sz="1400" dirty="0" err="1">
                <a:latin typeface="ADYS" panose="00000500000000000000" pitchFamily="2" charset="0"/>
              </a:rPr>
              <a:t>предприемачите</a:t>
            </a:r>
            <a:r>
              <a:rPr lang="ru-RU" sz="1400" dirty="0">
                <a:latin typeface="ADYS" panose="00000500000000000000" pitchFamily="2" charset="0"/>
              </a:rPr>
              <a:t> при </a:t>
            </a:r>
            <a:r>
              <a:rPr lang="ru-RU" sz="1400" dirty="0" err="1">
                <a:latin typeface="ADYS" panose="00000500000000000000" pitchFamily="2" charset="0"/>
              </a:rPr>
              <a:t>внедряването</a:t>
            </a:r>
            <a:r>
              <a:rPr lang="ru-RU" sz="1400" dirty="0">
                <a:latin typeface="ADYS" panose="00000500000000000000" pitchFamily="2" charset="0"/>
              </a:rPr>
              <a:t> на </a:t>
            </a:r>
            <a:r>
              <a:rPr lang="ru-RU" sz="1400" dirty="0" err="1">
                <a:latin typeface="ADYS" panose="00000500000000000000" pitchFamily="2" charset="0"/>
              </a:rPr>
              <a:t>устойчиви</a:t>
            </a:r>
            <a:r>
              <a:rPr lang="ru-RU" sz="1400" dirty="0">
                <a:latin typeface="ADYS" panose="00000500000000000000" pitchFamily="2" charset="0"/>
              </a:rPr>
              <a:t> решения, а от друга – да </a:t>
            </a:r>
            <a:r>
              <a:rPr lang="ru-RU" sz="1400" dirty="0" err="1">
                <a:latin typeface="ADYS" panose="00000500000000000000" pitchFamily="2" charset="0"/>
              </a:rPr>
              <a:t>представи</a:t>
            </a:r>
            <a:r>
              <a:rPr lang="ru-RU" sz="1400" dirty="0">
                <a:latin typeface="ADYS" panose="00000500000000000000" pitchFamily="2" charset="0"/>
              </a:rPr>
              <a:t> </a:t>
            </a:r>
            <a:r>
              <a:rPr lang="ru-RU" sz="1400" dirty="0" err="1">
                <a:latin typeface="ADYS" panose="00000500000000000000" pitchFamily="2" charset="0"/>
              </a:rPr>
              <a:t>успешни</a:t>
            </a:r>
            <a:r>
              <a:rPr lang="ru-RU" sz="1400" dirty="0">
                <a:latin typeface="ADYS" panose="00000500000000000000" pitchFamily="2" charset="0"/>
              </a:rPr>
              <a:t> </a:t>
            </a:r>
            <a:r>
              <a:rPr lang="ru-RU" sz="1400" dirty="0" err="1">
                <a:latin typeface="ADYS" panose="00000500000000000000" pitchFamily="2" charset="0"/>
              </a:rPr>
              <a:t>примери</a:t>
            </a:r>
            <a:r>
              <a:rPr lang="ru-RU" sz="1400" dirty="0">
                <a:latin typeface="ADYS" panose="00000500000000000000" pitchFamily="2" charset="0"/>
              </a:rPr>
              <a:t> от </a:t>
            </a:r>
            <a:r>
              <a:rPr lang="ru-RU" sz="1400" dirty="0" err="1">
                <a:latin typeface="ADYS" panose="00000500000000000000" pitchFamily="2" charset="0"/>
              </a:rPr>
              <a:t>морския</a:t>
            </a:r>
            <a:r>
              <a:rPr lang="ru-RU" sz="1400" dirty="0">
                <a:latin typeface="ADYS" panose="00000500000000000000" pitchFamily="2" charset="0"/>
              </a:rPr>
              <a:t> сектор. </a:t>
            </a:r>
            <a:r>
              <a:rPr lang="ru-RU" sz="1400" dirty="0" err="1">
                <a:latin typeface="ADYS" panose="00000500000000000000" pitchFamily="2" charset="0"/>
              </a:rPr>
              <a:t>Проучването</a:t>
            </a:r>
            <a:r>
              <a:rPr lang="ru-RU" sz="1400" dirty="0">
                <a:latin typeface="ADYS" panose="00000500000000000000" pitchFamily="2" charset="0"/>
              </a:rPr>
              <a:t> си поставя </a:t>
            </a:r>
            <a:r>
              <a:rPr lang="ru-RU" sz="1400" dirty="0" err="1">
                <a:latin typeface="ADYS" panose="00000500000000000000" pitchFamily="2" charset="0"/>
              </a:rPr>
              <a:t>задачата</a:t>
            </a:r>
            <a:r>
              <a:rPr lang="ru-RU" sz="1400" dirty="0">
                <a:latin typeface="ADYS" panose="00000500000000000000" pitchFamily="2" charset="0"/>
              </a:rPr>
              <a:t> да открои </a:t>
            </a:r>
            <a:r>
              <a:rPr lang="ru-RU" sz="1400" dirty="0" err="1">
                <a:latin typeface="ADYS" panose="00000500000000000000" pitchFamily="2" charset="0"/>
              </a:rPr>
              <a:t>стратегиите</a:t>
            </a:r>
            <a:r>
              <a:rPr lang="ru-RU" sz="1400" dirty="0">
                <a:latin typeface="ADYS" panose="00000500000000000000" pitchFamily="2" charset="0"/>
              </a:rPr>
              <a:t>, </a:t>
            </a:r>
            <a:r>
              <a:rPr lang="ru-RU" sz="1400" dirty="0" err="1">
                <a:latin typeface="ADYS" panose="00000500000000000000" pitchFamily="2" charset="0"/>
              </a:rPr>
              <a:t>водещи</a:t>
            </a:r>
            <a:r>
              <a:rPr lang="ru-RU" sz="1400" dirty="0">
                <a:latin typeface="ADYS" panose="00000500000000000000" pitchFamily="2" charset="0"/>
              </a:rPr>
              <a:t> до </a:t>
            </a:r>
            <a:r>
              <a:rPr lang="ru-RU" sz="1400" dirty="0" err="1">
                <a:latin typeface="ADYS" panose="00000500000000000000" pitchFamily="2" charset="0"/>
              </a:rPr>
              <a:t>реални</a:t>
            </a:r>
            <a:r>
              <a:rPr lang="ru-RU" sz="1400" dirty="0">
                <a:latin typeface="ADYS" panose="00000500000000000000" pitchFamily="2" charset="0"/>
              </a:rPr>
              <a:t> </a:t>
            </a:r>
            <a:r>
              <a:rPr lang="ru-RU" sz="1400" dirty="0" err="1">
                <a:latin typeface="ADYS" panose="00000500000000000000" pitchFamily="2" charset="0"/>
              </a:rPr>
              <a:t>резултати</a:t>
            </a:r>
            <a:r>
              <a:rPr lang="ru-RU" sz="1400" dirty="0">
                <a:latin typeface="ADYS" panose="00000500000000000000" pitchFamily="2" charset="0"/>
              </a:rPr>
              <a:t>, </a:t>
            </a:r>
            <a:r>
              <a:rPr lang="ru-RU" sz="1400" dirty="0" err="1">
                <a:latin typeface="ADYS" panose="00000500000000000000" pitchFamily="2" charset="0"/>
              </a:rPr>
              <a:t>както</a:t>
            </a:r>
            <a:r>
              <a:rPr lang="ru-RU" sz="1400" dirty="0">
                <a:latin typeface="ADYS" panose="00000500000000000000" pitchFamily="2" charset="0"/>
              </a:rPr>
              <a:t> и да предложи </a:t>
            </a:r>
            <a:r>
              <a:rPr lang="ru-RU" sz="1400" dirty="0" err="1">
                <a:latin typeface="ADYS" panose="00000500000000000000" pitchFamily="2" charset="0"/>
              </a:rPr>
              <a:t>насоки</a:t>
            </a:r>
            <a:r>
              <a:rPr lang="ru-RU" sz="1400" dirty="0">
                <a:latin typeface="ADYS" panose="00000500000000000000" pitchFamily="2" charset="0"/>
              </a:rPr>
              <a:t> как </a:t>
            </a:r>
            <a:r>
              <a:rPr lang="ru-RU" sz="1400" dirty="0" err="1">
                <a:latin typeface="ADYS" panose="00000500000000000000" pitchFamily="2" charset="0"/>
              </a:rPr>
              <a:t>устойчивостта</a:t>
            </a:r>
            <a:r>
              <a:rPr lang="ru-RU" sz="1400" dirty="0">
                <a:latin typeface="ADYS" panose="00000500000000000000" pitchFamily="2" charset="0"/>
              </a:rPr>
              <a:t> </a:t>
            </a:r>
            <a:r>
              <a:rPr lang="ru-RU" sz="1400" dirty="0" err="1">
                <a:latin typeface="ADYS" panose="00000500000000000000" pitchFamily="2" charset="0"/>
              </a:rPr>
              <a:t>може</a:t>
            </a:r>
            <a:r>
              <a:rPr lang="ru-RU" sz="1400" dirty="0">
                <a:latin typeface="ADYS" panose="00000500000000000000" pitchFamily="2" charset="0"/>
              </a:rPr>
              <a:t> да се </a:t>
            </a:r>
            <a:r>
              <a:rPr lang="ru-RU" sz="1400" dirty="0" err="1">
                <a:latin typeface="ADYS" panose="00000500000000000000" pitchFamily="2" charset="0"/>
              </a:rPr>
              <a:t>превърне</a:t>
            </a:r>
            <a:r>
              <a:rPr lang="ru-RU" sz="1400" dirty="0">
                <a:latin typeface="ADYS" panose="00000500000000000000" pitchFamily="2" charset="0"/>
              </a:rPr>
              <a:t> в значимо конкурентно </a:t>
            </a:r>
            <a:r>
              <a:rPr lang="ru-RU" sz="1400" dirty="0" err="1">
                <a:latin typeface="ADYS" panose="00000500000000000000" pitchFamily="2" charset="0"/>
              </a:rPr>
              <a:t>предимство</a:t>
            </a:r>
            <a:r>
              <a:rPr lang="ru-RU" sz="1400" dirty="0">
                <a:latin typeface="ADYS" panose="00000500000000000000" pitchFamily="2" charset="0"/>
              </a:rPr>
              <a:t> за </a:t>
            </a:r>
            <a:r>
              <a:rPr lang="ru-RU" sz="1400" dirty="0" err="1">
                <a:latin typeface="ADYS" panose="00000500000000000000" pitchFamily="2" charset="0"/>
              </a:rPr>
              <a:t>компаниите</a:t>
            </a:r>
            <a:r>
              <a:rPr lang="ru-RU" sz="1400" dirty="0">
                <a:latin typeface="ADYS" panose="00000500000000000000" pitchFamily="2" charset="0"/>
              </a:rPr>
              <a:t>.</a:t>
            </a:r>
            <a:endParaRPr lang="en-US" sz="1400" dirty="0">
              <a:latin typeface="ADYS" panose="00000500000000000000" pitchFamily="2"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C3580FE-E8F6-9D25-D2AF-6DBA9EAA83C2}"/>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79920B25-CC6A-A050-0CF9-BBEC3637BB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CB9F098-3A4F-72D2-203F-5C8CE4B8CA9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E0B9892-BEF1-63DF-E2B2-7AD8012ED27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D973BAD-0EC9-F2B4-AD34-FA12A056BAE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AD80AFB-8236-3E93-3161-D3203946A8F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4D0C6A3-A783-4CA7-E1B4-2DC633C4F19D}"/>
              </a:ext>
            </a:extLst>
          </p:cNvPr>
          <p:cNvPicPr>
            <a:picLocks noChangeAspect="1"/>
          </p:cNvPicPr>
          <p:nvPr/>
        </p:nvPicPr>
        <p:blipFill>
          <a:blip r:embed="rId10"/>
          <a:stretch>
            <a:fillRect/>
          </a:stretch>
        </p:blipFill>
        <p:spPr>
          <a:xfrm>
            <a:off x="7704595" y="0"/>
            <a:ext cx="1227464" cy="1224789"/>
          </a:xfrm>
          <a:prstGeom prst="rect">
            <a:avLst/>
          </a:prstGeom>
        </p:spPr>
      </p:pic>
      <p:pic>
        <p:nvPicPr>
          <p:cNvPr id="12292" name="Picture 4" descr="Group of people holding small seedlings in their hands. the hands are cupped together and the seedlings are small and green. the background is blurred, but it appears to be an indoor space with a window on the left side. the people in the image are of different ages and genders, and they are all wearing casual clothes. the image conveys a sense of unity and togetherness.">
            <a:extLst>
              <a:ext uri="{FF2B5EF4-FFF2-40B4-BE49-F238E27FC236}">
                <a16:creationId xmlns:a16="http://schemas.microsoft.com/office/drawing/2014/main" id="{FE091B1D-D141-1B56-3920-B7E7E99394C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68840"/>
            <a:ext cx="4279691" cy="427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756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12EE9-1116-89AA-E395-21B8F10C7F1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E8FA162-BB9D-F697-FE43-DA81FCB4154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0715BCE-8F08-1087-8451-BCF066E165DC}"/>
              </a:ext>
            </a:extLst>
          </p:cNvPr>
          <p:cNvSpPr>
            <a:spLocks noGrp="1"/>
          </p:cNvSpPr>
          <p:nvPr>
            <p:ph type="title"/>
          </p:nvPr>
        </p:nvSpPr>
        <p:spPr>
          <a:xfrm>
            <a:off x="0" y="1136449"/>
            <a:ext cx="8318327" cy="571213"/>
          </a:xfrm>
        </p:spPr>
        <p:txBody>
          <a:bodyPr>
            <a:noAutofit/>
          </a:bodyPr>
          <a:lstStyle/>
          <a:p>
            <a:pPr algn="ct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V: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Устойчивост</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предприемачеството</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предизвикателства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реални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решения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морския</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сектор</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6182B43-CD47-5657-EE1A-2138FBE475E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6758F99-9A47-DF18-C605-68564E9428B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4AB7848-1061-CEAF-71A2-1EB8630A217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B25B8AA-B8EA-B560-3215-3E152E856FFD}"/>
              </a:ext>
            </a:extLst>
          </p:cNvPr>
          <p:cNvSpPr txBox="1"/>
          <p:nvPr/>
        </p:nvSpPr>
        <p:spPr>
          <a:xfrm>
            <a:off x="4298428" y="1833464"/>
            <a:ext cx="4453538" cy="424218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cs typeface="Times New Roman" panose="02020603050405020304" pitchFamily="18" charset="0"/>
              </a:rPr>
              <a:t>Методология</a:t>
            </a:r>
            <a:endPar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cs typeface="Times New Roman" panose="02020603050405020304" pitchFamily="18" charset="0"/>
            </a:endParaRPr>
          </a:p>
          <a:p>
            <a:pPr algn="just">
              <a:lnSpc>
                <a:spcPct val="150000"/>
              </a:lnSpc>
              <a:defRPr/>
            </a:pPr>
            <a:r>
              <a:rPr lang="ru-RU" sz="1400" dirty="0" err="1">
                <a:latin typeface="ADYS" panose="00000500000000000000" pitchFamily="2" charset="0"/>
              </a:rPr>
              <a:t>Настоящото</a:t>
            </a:r>
            <a:r>
              <a:rPr lang="ru-RU" sz="1400" dirty="0">
                <a:latin typeface="ADYS" panose="00000500000000000000" pitchFamily="2" charset="0"/>
              </a:rPr>
              <a:t> </a:t>
            </a:r>
            <a:r>
              <a:rPr lang="ru-RU" sz="1400" dirty="0" err="1">
                <a:latin typeface="ADYS" panose="00000500000000000000" pitchFamily="2" charset="0"/>
              </a:rPr>
              <a:t>изследване</a:t>
            </a:r>
            <a:r>
              <a:rPr lang="ru-RU" sz="1400" dirty="0">
                <a:latin typeface="ADYS" panose="00000500000000000000" pitchFamily="2" charset="0"/>
              </a:rPr>
              <a:t> </a:t>
            </a:r>
            <a:r>
              <a:rPr lang="ru-RU" sz="1400" dirty="0" err="1">
                <a:latin typeface="ADYS" panose="00000500000000000000" pitchFamily="2" charset="0"/>
              </a:rPr>
              <a:t>използва</a:t>
            </a:r>
            <a:r>
              <a:rPr lang="ru-RU" sz="1400" dirty="0">
                <a:latin typeface="ADYS" panose="00000500000000000000" pitchFamily="2" charset="0"/>
              </a:rPr>
              <a:t> </a:t>
            </a:r>
            <a:r>
              <a:rPr lang="ru-RU" sz="1400" dirty="0" err="1">
                <a:latin typeface="ADYS" panose="00000500000000000000" pitchFamily="2" charset="0"/>
              </a:rPr>
              <a:t>емпиричен</a:t>
            </a:r>
            <a:r>
              <a:rPr lang="ru-RU" sz="1400" dirty="0">
                <a:latin typeface="ADYS" panose="00000500000000000000" pitchFamily="2" charset="0"/>
              </a:rPr>
              <a:t> подход, основан на </a:t>
            </a:r>
            <a:r>
              <a:rPr lang="ru-RU" sz="1400" dirty="0" err="1">
                <a:latin typeface="ADYS" panose="00000500000000000000" pitchFamily="2" charset="0"/>
              </a:rPr>
              <a:t>преглед</a:t>
            </a:r>
            <a:r>
              <a:rPr lang="ru-RU" sz="1400" dirty="0">
                <a:latin typeface="ADYS" panose="00000500000000000000" pitchFamily="2" charset="0"/>
              </a:rPr>
              <a:t> и анализ на </a:t>
            </a:r>
            <a:r>
              <a:rPr lang="ru-RU" sz="1400" dirty="0" err="1">
                <a:latin typeface="ADYS" panose="00000500000000000000" pitchFamily="2" charset="0"/>
              </a:rPr>
              <a:t>добри</a:t>
            </a:r>
            <a:r>
              <a:rPr lang="ru-RU" sz="1400" dirty="0">
                <a:latin typeface="ADYS" panose="00000500000000000000" pitchFamily="2" charset="0"/>
              </a:rPr>
              <a:t> практики в компании от </a:t>
            </a:r>
            <a:r>
              <a:rPr lang="ru-RU" sz="1400" dirty="0" err="1">
                <a:latin typeface="ADYS" panose="00000500000000000000" pitchFamily="2" charset="0"/>
              </a:rPr>
              <a:t>секторите</a:t>
            </a:r>
            <a:r>
              <a:rPr lang="ru-RU" sz="1400" dirty="0">
                <a:latin typeface="ADYS" panose="00000500000000000000" pitchFamily="2" charset="0"/>
              </a:rPr>
              <a:t> на </a:t>
            </a:r>
            <a:r>
              <a:rPr lang="ru-RU" sz="1400" dirty="0" err="1">
                <a:latin typeface="ADYS" panose="00000500000000000000" pitchFamily="2" charset="0"/>
              </a:rPr>
              <a:t>морския</a:t>
            </a:r>
            <a:r>
              <a:rPr lang="ru-RU" sz="1400" dirty="0">
                <a:latin typeface="ADYS" panose="00000500000000000000" pitchFamily="2" charset="0"/>
              </a:rPr>
              <a:t> транспорт, </a:t>
            </a:r>
            <a:r>
              <a:rPr lang="ru-RU" sz="1400" dirty="0" err="1">
                <a:latin typeface="ADYS" panose="00000500000000000000" pitchFamily="2" charset="0"/>
              </a:rPr>
              <a:t>корабостроенето</a:t>
            </a:r>
            <a:r>
              <a:rPr lang="ru-RU" sz="1400" dirty="0">
                <a:latin typeface="ADYS" panose="00000500000000000000" pitchFamily="2" charset="0"/>
              </a:rPr>
              <a:t>, </a:t>
            </a:r>
            <a:r>
              <a:rPr lang="ru-RU" sz="1400" dirty="0" err="1">
                <a:latin typeface="ADYS" panose="00000500000000000000" pitchFamily="2" charset="0"/>
              </a:rPr>
              <a:t>пристанищните</a:t>
            </a:r>
            <a:r>
              <a:rPr lang="ru-RU" sz="1400" dirty="0">
                <a:latin typeface="ADYS" panose="00000500000000000000" pitchFamily="2" charset="0"/>
              </a:rPr>
              <a:t> услуги и </a:t>
            </a:r>
            <a:r>
              <a:rPr lang="ru-RU" sz="1400" dirty="0" err="1">
                <a:latin typeface="ADYS" panose="00000500000000000000" pitchFamily="2" charset="0"/>
              </a:rPr>
              <a:t>морската</a:t>
            </a:r>
            <a:r>
              <a:rPr lang="ru-RU" sz="1400" dirty="0">
                <a:latin typeface="ADYS" panose="00000500000000000000" pitchFamily="2" charset="0"/>
              </a:rPr>
              <a:t> логистика. </a:t>
            </a:r>
            <a:r>
              <a:rPr lang="ru-RU" sz="1400" dirty="0" err="1">
                <a:latin typeface="ADYS" panose="00000500000000000000" pitchFamily="2" charset="0"/>
              </a:rPr>
              <a:t>Проведени</a:t>
            </a:r>
            <a:r>
              <a:rPr lang="ru-RU" sz="1400" dirty="0">
                <a:latin typeface="ADYS" panose="00000500000000000000" pitchFamily="2" charset="0"/>
              </a:rPr>
              <a:t> </a:t>
            </a:r>
            <a:r>
              <a:rPr lang="ru-RU" sz="1400" dirty="0" err="1">
                <a:latin typeface="ADYS" panose="00000500000000000000" pitchFamily="2" charset="0"/>
              </a:rPr>
              <a:t>са</a:t>
            </a:r>
            <a:r>
              <a:rPr lang="ru-RU" sz="1400" dirty="0">
                <a:latin typeface="ADYS" panose="00000500000000000000" pitchFamily="2" charset="0"/>
              </a:rPr>
              <a:t> множество </a:t>
            </a:r>
            <a:r>
              <a:rPr lang="ru-RU" sz="1400" dirty="0" err="1">
                <a:latin typeface="ADYS" panose="00000500000000000000" pitchFamily="2" charset="0"/>
              </a:rPr>
              <a:t>интервюта</a:t>
            </a:r>
            <a:r>
              <a:rPr lang="ru-RU" sz="1400" dirty="0">
                <a:latin typeface="ADYS" panose="00000500000000000000" pitchFamily="2" charset="0"/>
              </a:rPr>
              <a:t> с </a:t>
            </a:r>
            <a:r>
              <a:rPr lang="ru-RU" sz="1400" dirty="0" err="1">
                <a:latin typeface="ADYS" panose="00000500000000000000" pitchFamily="2" charset="0"/>
              </a:rPr>
              <a:t>предприемачи</a:t>
            </a:r>
            <a:r>
              <a:rPr lang="ru-RU" sz="1400" dirty="0">
                <a:latin typeface="ADYS" panose="00000500000000000000" pitchFamily="2" charset="0"/>
              </a:rPr>
              <a:t> и </a:t>
            </a:r>
            <a:r>
              <a:rPr lang="ru-RU" sz="1400" dirty="0" err="1">
                <a:latin typeface="ADYS" panose="00000500000000000000" pitchFamily="2" charset="0"/>
              </a:rPr>
              <a:t>експерти</a:t>
            </a:r>
            <a:r>
              <a:rPr lang="ru-RU" sz="1400" dirty="0">
                <a:latin typeface="ADYS" panose="00000500000000000000" pitchFamily="2" charset="0"/>
              </a:rPr>
              <a:t>, </a:t>
            </a:r>
            <a:r>
              <a:rPr lang="ru-RU" sz="1400" dirty="0" err="1">
                <a:latin typeface="ADYS" panose="00000500000000000000" pitchFamily="2" charset="0"/>
              </a:rPr>
              <a:t>които</a:t>
            </a:r>
            <a:r>
              <a:rPr lang="ru-RU" sz="1400" dirty="0">
                <a:latin typeface="ADYS" panose="00000500000000000000" pitchFamily="2" charset="0"/>
              </a:rPr>
              <a:t> </a:t>
            </a:r>
            <a:r>
              <a:rPr lang="ru-RU" sz="1400" dirty="0" err="1">
                <a:latin typeface="ADYS" panose="00000500000000000000" pitchFamily="2" charset="0"/>
              </a:rPr>
              <a:t>споделят</a:t>
            </a:r>
            <a:r>
              <a:rPr lang="ru-RU" sz="1400" dirty="0">
                <a:latin typeface="ADYS" panose="00000500000000000000" pitchFamily="2" charset="0"/>
              </a:rPr>
              <a:t> </a:t>
            </a:r>
            <a:r>
              <a:rPr lang="ru-RU" sz="1400" dirty="0" err="1">
                <a:latin typeface="ADYS" panose="00000500000000000000" pitchFamily="2" charset="0"/>
              </a:rPr>
              <a:t>реални</a:t>
            </a:r>
            <a:r>
              <a:rPr lang="ru-RU" sz="1400" dirty="0">
                <a:latin typeface="ADYS" panose="00000500000000000000" pitchFamily="2" charset="0"/>
              </a:rPr>
              <a:t> решения, трудности и </a:t>
            </a:r>
            <a:r>
              <a:rPr lang="ru-RU" sz="1400" dirty="0" err="1">
                <a:latin typeface="ADYS" panose="00000500000000000000" pitchFamily="2" charset="0"/>
              </a:rPr>
              <a:t>успешни</a:t>
            </a:r>
            <a:r>
              <a:rPr lang="ru-RU" sz="1400" dirty="0">
                <a:latin typeface="ADYS" panose="00000500000000000000" pitchFamily="2" charset="0"/>
              </a:rPr>
              <a:t> подходи, </a:t>
            </a:r>
            <a:r>
              <a:rPr lang="ru-RU" sz="1400" dirty="0" err="1">
                <a:latin typeface="ADYS" panose="00000500000000000000" pitchFamily="2" charset="0"/>
              </a:rPr>
              <a:t>свързани</a:t>
            </a:r>
            <a:r>
              <a:rPr lang="ru-RU" sz="1400" dirty="0">
                <a:latin typeface="ADYS" panose="00000500000000000000" pitchFamily="2" charset="0"/>
              </a:rPr>
              <a:t> с </a:t>
            </a:r>
            <a:r>
              <a:rPr lang="ru-RU" sz="1400" dirty="0" err="1">
                <a:latin typeface="ADYS" panose="00000500000000000000" pitchFamily="2" charset="0"/>
              </a:rPr>
              <a:t>внедряването</a:t>
            </a:r>
            <a:r>
              <a:rPr lang="ru-RU" sz="1400" dirty="0">
                <a:latin typeface="ADYS" panose="00000500000000000000" pitchFamily="2" charset="0"/>
              </a:rPr>
              <a:t> на </a:t>
            </a:r>
            <a:r>
              <a:rPr lang="ru-RU" sz="1400" dirty="0" err="1">
                <a:latin typeface="ADYS" panose="00000500000000000000" pitchFamily="2" charset="0"/>
              </a:rPr>
              <a:t>устойчиви</a:t>
            </a:r>
            <a:r>
              <a:rPr lang="ru-RU" sz="1400" dirty="0">
                <a:latin typeface="ADYS" panose="00000500000000000000" pitchFamily="2" charset="0"/>
              </a:rPr>
              <a:t> практики. </a:t>
            </a:r>
            <a:r>
              <a:rPr lang="ru-RU" sz="1400" dirty="0" err="1">
                <a:latin typeface="ADYS" panose="00000500000000000000" pitchFamily="2" charset="0"/>
              </a:rPr>
              <a:t>Допълнително</a:t>
            </a:r>
            <a:r>
              <a:rPr lang="ru-RU" sz="1400" dirty="0">
                <a:latin typeface="ADYS" panose="00000500000000000000" pitchFamily="2" charset="0"/>
              </a:rPr>
              <a:t> </a:t>
            </a:r>
            <a:r>
              <a:rPr lang="ru-RU" sz="1400" dirty="0" err="1">
                <a:latin typeface="ADYS" panose="00000500000000000000" pitchFamily="2" charset="0"/>
              </a:rPr>
              <a:t>са</a:t>
            </a:r>
            <a:r>
              <a:rPr lang="ru-RU" sz="1400" dirty="0">
                <a:latin typeface="ADYS" panose="00000500000000000000" pitchFamily="2" charset="0"/>
              </a:rPr>
              <a:t> </a:t>
            </a:r>
            <a:r>
              <a:rPr lang="ru-RU" sz="1400" dirty="0" err="1">
                <a:latin typeface="ADYS" panose="00000500000000000000" pitchFamily="2" charset="0"/>
              </a:rPr>
              <a:t>анализирани</a:t>
            </a:r>
            <a:r>
              <a:rPr lang="ru-RU" sz="1400" dirty="0">
                <a:latin typeface="ADYS" panose="00000500000000000000" pitchFamily="2" charset="0"/>
              </a:rPr>
              <a:t> </a:t>
            </a:r>
            <a:r>
              <a:rPr lang="ru-RU" sz="1400" dirty="0" err="1">
                <a:latin typeface="ADYS" panose="00000500000000000000" pitchFamily="2" charset="0"/>
              </a:rPr>
              <a:t>ключови</a:t>
            </a:r>
            <a:r>
              <a:rPr lang="ru-RU" sz="1400" dirty="0">
                <a:latin typeface="ADYS" panose="00000500000000000000" pitchFamily="2" charset="0"/>
              </a:rPr>
              <a:t> </a:t>
            </a:r>
            <a:r>
              <a:rPr lang="ru-RU" sz="1400" dirty="0" err="1">
                <a:latin typeface="ADYS" panose="00000500000000000000" pitchFamily="2" charset="0"/>
              </a:rPr>
              <a:t>документи</a:t>
            </a:r>
            <a:r>
              <a:rPr lang="ru-RU" sz="1400" dirty="0">
                <a:latin typeface="ADYS" panose="00000500000000000000" pitchFamily="2" charset="0"/>
              </a:rPr>
              <a:t>, </a:t>
            </a:r>
            <a:r>
              <a:rPr lang="ru-RU" sz="1400" dirty="0" err="1">
                <a:latin typeface="ADYS" panose="00000500000000000000" pitchFamily="2" charset="0"/>
              </a:rPr>
              <a:t>свързани</a:t>
            </a:r>
            <a:r>
              <a:rPr lang="ru-RU" sz="1400" dirty="0">
                <a:latin typeface="ADYS" panose="00000500000000000000" pitchFamily="2" charset="0"/>
              </a:rPr>
              <a:t> с </a:t>
            </a:r>
            <a:r>
              <a:rPr lang="ru-RU" sz="1400" dirty="0" err="1">
                <a:latin typeface="ADYS" panose="00000500000000000000" pitchFamily="2" charset="0"/>
              </a:rPr>
              <a:t>корпоративните</a:t>
            </a:r>
            <a:r>
              <a:rPr lang="ru-RU" sz="1400" dirty="0">
                <a:latin typeface="ADYS" panose="00000500000000000000" pitchFamily="2" charset="0"/>
              </a:rPr>
              <a:t> стратегии и </a:t>
            </a:r>
            <a:r>
              <a:rPr lang="ru-RU" sz="1400" dirty="0" err="1">
                <a:latin typeface="ADYS" panose="00000500000000000000" pitchFamily="2" charset="0"/>
              </a:rPr>
              <a:t>отчети</a:t>
            </a:r>
            <a:r>
              <a:rPr lang="ru-RU" sz="1400" dirty="0">
                <a:latin typeface="ADYS" panose="00000500000000000000" pitchFamily="2" charset="0"/>
              </a:rPr>
              <a:t> по </a:t>
            </a:r>
            <a:r>
              <a:rPr lang="ru-RU" sz="1400" dirty="0" err="1">
                <a:latin typeface="ADYS" panose="00000500000000000000" pitchFamily="2" charset="0"/>
              </a:rPr>
              <a:t>екологична</a:t>
            </a:r>
            <a:r>
              <a:rPr lang="ru-RU" sz="1400" dirty="0">
                <a:latin typeface="ADYS" panose="00000500000000000000" pitchFamily="2" charset="0"/>
              </a:rPr>
              <a:t> и </a:t>
            </a:r>
            <a:r>
              <a:rPr lang="ru-RU" sz="1400" dirty="0" err="1">
                <a:latin typeface="ADYS" panose="00000500000000000000" pitchFamily="2" charset="0"/>
              </a:rPr>
              <a:t>социална</a:t>
            </a:r>
            <a:r>
              <a:rPr lang="ru-RU" sz="1400" dirty="0">
                <a:latin typeface="ADYS" panose="00000500000000000000" pitchFamily="2" charset="0"/>
              </a:rPr>
              <a:t> </a:t>
            </a:r>
            <a:r>
              <a:rPr lang="ru-RU" sz="1400" dirty="0" err="1">
                <a:latin typeface="ADYS" panose="00000500000000000000" pitchFamily="2" charset="0"/>
              </a:rPr>
              <a:t>отговорност</a:t>
            </a:r>
            <a:r>
              <a:rPr lang="ru-RU" sz="1400" dirty="0">
                <a:latin typeface="ADYS" panose="00000500000000000000" pitchFamily="2" charset="0"/>
              </a:rPr>
              <a:t> на </a:t>
            </a:r>
            <a:r>
              <a:rPr lang="ru-RU" sz="1400" dirty="0" err="1">
                <a:latin typeface="ADYS" panose="00000500000000000000" pitchFamily="2" charset="0"/>
              </a:rPr>
              <a:t>компаниите</a:t>
            </a:r>
            <a:r>
              <a:rPr lang="ru-RU" sz="1400" dirty="0">
                <a:latin typeface="ADYS" panose="00000500000000000000" pitchFamily="2" charset="0"/>
              </a:rPr>
              <a:t>, </a:t>
            </a:r>
            <a:r>
              <a:rPr lang="ru-RU" sz="1400" dirty="0" err="1">
                <a:latin typeface="ADYS" panose="00000500000000000000" pitchFamily="2" charset="0"/>
              </a:rPr>
              <a:t>опериращи</a:t>
            </a:r>
            <a:r>
              <a:rPr lang="ru-RU" sz="1400" dirty="0">
                <a:latin typeface="ADYS" panose="00000500000000000000" pitchFamily="2" charset="0"/>
              </a:rPr>
              <a:t> в </a:t>
            </a:r>
            <a:r>
              <a:rPr lang="ru-RU" sz="1400" dirty="0" err="1">
                <a:latin typeface="ADYS" panose="00000500000000000000" pitchFamily="2" charset="0"/>
              </a:rPr>
              <a:t>морската</a:t>
            </a:r>
            <a:r>
              <a:rPr lang="ru-RU" sz="1400" dirty="0">
                <a:latin typeface="ADYS" panose="00000500000000000000" pitchFamily="2" charset="0"/>
              </a:rPr>
              <a:t> индустрия.</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180D625E-45C7-07E0-2ACC-B98BAE72FDB9}"/>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6CA42876-7E9F-A02B-CD92-61BCEFE5D2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F747D74-298D-8303-AB59-4A2D42F4264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7E02645-5DA7-0625-934C-08EBDAF6CA9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F3A0AA6-BDB6-CB99-E365-0B2DE4A909E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6C0C5A6-CEE8-82E5-5280-06E14AEEC6B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C0F8F8C-4982-82AC-A05F-233221256E3C}"/>
              </a:ext>
            </a:extLst>
          </p:cNvPr>
          <p:cNvPicPr>
            <a:picLocks noChangeAspect="1"/>
          </p:cNvPicPr>
          <p:nvPr/>
        </p:nvPicPr>
        <p:blipFill>
          <a:blip r:embed="rId10"/>
          <a:stretch>
            <a:fillRect/>
          </a:stretch>
        </p:blipFill>
        <p:spPr>
          <a:xfrm>
            <a:off x="7704595" y="0"/>
            <a:ext cx="1227464" cy="1224789"/>
          </a:xfrm>
          <a:prstGeom prst="rect">
            <a:avLst/>
          </a:prstGeom>
        </p:spPr>
      </p:pic>
      <p:sp>
        <p:nvSpPr>
          <p:cNvPr id="5" name="AutoShape 2" descr="HDR photograph: Future for the Maritime Sector A chef in a white coat arranges&#10; wood floors and a view through floor-to ceiling windows to a harbor cradling a steamship under a cloudless azure sky. HDR ultra-realism, rich color contrasts, sharp focus, 8K detail.">
            <a:extLst>
              <a:ext uri="{FF2B5EF4-FFF2-40B4-BE49-F238E27FC236}">
                <a16:creationId xmlns:a16="http://schemas.microsoft.com/office/drawing/2014/main" id="{C408DE08-6CF5-FB58-EC9A-2448BB90689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70" name="Picture 2" descr="Group of people holding small seedlings in their hands. the hands are cupped together and the seedlings are small and green. the background is blurred, but it appears to be an indoor space with a window on the left side. the people in the image are of different ages and genders, and they are all wearing casual clothes. the image conveys a sense of unity and togetherness.">
            <a:extLst>
              <a:ext uri="{FF2B5EF4-FFF2-40B4-BE49-F238E27FC236}">
                <a16:creationId xmlns:a16="http://schemas.microsoft.com/office/drawing/2014/main" id="{463E0D05-6C93-EFF4-1A53-E675D2CADEB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38859"/>
            <a:ext cx="4249711" cy="4249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169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E1956-B9FF-2018-9A43-771517D34F6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79375E2-6CE5-1655-9591-4C53AAA4B54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020FD50-824B-A888-1702-F60CE6790A8B}"/>
              </a:ext>
            </a:extLst>
          </p:cNvPr>
          <p:cNvSpPr>
            <a:spLocks noGrp="1"/>
          </p:cNvSpPr>
          <p:nvPr>
            <p:ph type="title"/>
          </p:nvPr>
        </p:nvSpPr>
        <p:spPr>
          <a:xfrm>
            <a:off x="-362857" y="1253817"/>
            <a:ext cx="8814879" cy="571213"/>
          </a:xfrm>
        </p:spPr>
        <p:txBody>
          <a:bodyPr>
            <a:noAutofit/>
          </a:bodyPr>
          <a:lstStyle/>
          <a:p>
            <a:pPr algn="ct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V: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Устойчивост</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предприемачеството</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предизвикателства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реални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решения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морския</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сектор</a:t>
            </a:r>
            <a:b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61397AB-0008-9B3E-6EC1-3D7A1777486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14837DE-D370-28BE-7C03-B588D9FD015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EBE1D77-24BA-9147-3280-D1D0961A53A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B66E9E3-BFDB-4371-8C2D-5128171F0728}"/>
              </a:ext>
            </a:extLst>
          </p:cNvPr>
          <p:cNvSpPr txBox="1"/>
          <p:nvPr/>
        </p:nvSpPr>
        <p:spPr>
          <a:xfrm>
            <a:off x="3846286" y="1499874"/>
            <a:ext cx="5147812" cy="4719241"/>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Bold" panose="00000800000000000000" pitchFamily="2" charset="-52"/>
                <a:ea typeface="+mn-ea"/>
                <a:cs typeface="Times New Roman" panose="02020603050405020304" pitchFamily="18" charset="0"/>
              </a:rPr>
              <a:t>Резултати</a:t>
            </a:r>
          </a:p>
          <a:p>
            <a:pPr marR="0" lvl="0" indent="0" algn="just" fontAlgn="auto">
              <a:lnSpc>
                <a:spcPct val="150000"/>
              </a:lnSpc>
              <a:spcBef>
                <a:spcPts val="0"/>
              </a:spcBef>
              <a:spcAft>
                <a:spcPts val="0"/>
              </a:spcAft>
              <a:buClrTx/>
              <a:buSzTx/>
              <a:buFontTx/>
              <a:buNone/>
              <a:tabLst/>
              <a:defRPr/>
            </a:pPr>
            <a:r>
              <a:rPr lang="ru-RU" sz="1400" dirty="0" err="1">
                <a:latin typeface="ADYS" panose="00000500000000000000" pitchFamily="2" charset="0"/>
              </a:rPr>
              <a:t>Установено</a:t>
            </a:r>
            <a:r>
              <a:rPr lang="ru-RU" sz="1400" dirty="0">
                <a:latin typeface="ADYS" panose="00000500000000000000" pitchFamily="2" charset="0"/>
              </a:rPr>
              <a:t> е, че </a:t>
            </a:r>
            <a:r>
              <a:rPr lang="ru-RU" sz="1400" dirty="0" err="1">
                <a:latin typeface="ADYS" panose="00000500000000000000" pitchFamily="2" charset="0"/>
              </a:rPr>
              <a:t>устойчивите</a:t>
            </a:r>
            <a:r>
              <a:rPr lang="ru-RU" sz="1400" dirty="0">
                <a:latin typeface="ADYS" panose="00000500000000000000" pitchFamily="2" charset="0"/>
              </a:rPr>
              <a:t> практики се </a:t>
            </a:r>
            <a:r>
              <a:rPr lang="ru-RU" sz="1400" dirty="0" err="1">
                <a:latin typeface="ADYS" panose="00000500000000000000" pitchFamily="2" charset="0"/>
              </a:rPr>
              <a:t>реализират</a:t>
            </a:r>
            <a:r>
              <a:rPr lang="ru-RU" sz="1400" dirty="0">
                <a:latin typeface="ADYS" panose="00000500000000000000" pitchFamily="2" charset="0"/>
              </a:rPr>
              <a:t> </a:t>
            </a:r>
            <a:r>
              <a:rPr lang="ru-RU" sz="1400" dirty="0" err="1">
                <a:latin typeface="ADYS" panose="00000500000000000000" pitchFamily="2" charset="0"/>
              </a:rPr>
              <a:t>по-успешно</a:t>
            </a:r>
            <a:r>
              <a:rPr lang="ru-RU" sz="1400" dirty="0">
                <a:latin typeface="ADYS" panose="00000500000000000000" pitchFamily="2" charset="0"/>
              </a:rPr>
              <a:t> в организации с ясно </a:t>
            </a:r>
            <a:r>
              <a:rPr lang="ru-RU" sz="1400" dirty="0" err="1">
                <a:latin typeface="ADYS" panose="00000500000000000000" pitchFamily="2" charset="0"/>
              </a:rPr>
              <a:t>дефинирана</a:t>
            </a:r>
            <a:r>
              <a:rPr lang="ru-RU" sz="1400" dirty="0">
                <a:latin typeface="ADYS" panose="00000500000000000000" pitchFamily="2" charset="0"/>
              </a:rPr>
              <a:t> </a:t>
            </a:r>
            <a:r>
              <a:rPr lang="ru-RU" sz="1400" dirty="0" err="1">
                <a:latin typeface="ADYS" panose="00000500000000000000" pitchFamily="2" charset="0"/>
              </a:rPr>
              <a:t>стратегическа</a:t>
            </a:r>
            <a:r>
              <a:rPr lang="ru-RU" sz="1400" dirty="0">
                <a:latin typeface="ADYS" panose="00000500000000000000" pitchFamily="2" charset="0"/>
              </a:rPr>
              <a:t> </a:t>
            </a:r>
            <a:r>
              <a:rPr lang="ru-RU" sz="1400" dirty="0" err="1">
                <a:latin typeface="ADYS" panose="00000500000000000000" pitchFamily="2" charset="0"/>
              </a:rPr>
              <a:t>визия</a:t>
            </a:r>
            <a:r>
              <a:rPr lang="ru-RU" sz="1400" dirty="0">
                <a:latin typeface="ADYS" panose="00000500000000000000" pitchFamily="2" charset="0"/>
              </a:rPr>
              <a:t>, доказано е </a:t>
            </a:r>
            <a:r>
              <a:rPr lang="ru-RU" sz="1400" dirty="0" err="1">
                <a:latin typeface="ADYS" panose="00000500000000000000" pitchFamily="2" charset="0"/>
              </a:rPr>
              <a:t>значението</a:t>
            </a:r>
            <a:r>
              <a:rPr lang="ru-RU" sz="1400" dirty="0">
                <a:latin typeface="ADYS" panose="00000500000000000000" pitchFamily="2" charset="0"/>
              </a:rPr>
              <a:t> на </a:t>
            </a:r>
            <a:r>
              <a:rPr lang="ru-RU" sz="1400" dirty="0" err="1">
                <a:latin typeface="ADYS" panose="00000500000000000000" pitchFamily="2" charset="0"/>
              </a:rPr>
              <a:t>категоричната</a:t>
            </a:r>
            <a:r>
              <a:rPr lang="ru-RU" sz="1400" dirty="0">
                <a:latin typeface="ADYS" panose="00000500000000000000" pitchFamily="2" charset="0"/>
              </a:rPr>
              <a:t> </a:t>
            </a:r>
            <a:r>
              <a:rPr lang="ru-RU" sz="1400" dirty="0" err="1">
                <a:latin typeface="ADYS" panose="00000500000000000000" pitchFamily="2" charset="0"/>
              </a:rPr>
              <a:t>ангажираност</a:t>
            </a:r>
            <a:r>
              <a:rPr lang="ru-RU" sz="1400" dirty="0">
                <a:latin typeface="ADYS" panose="00000500000000000000" pitchFamily="2" charset="0"/>
              </a:rPr>
              <a:t> на </a:t>
            </a:r>
            <a:r>
              <a:rPr lang="ru-RU" sz="1400" dirty="0" err="1">
                <a:latin typeface="ADYS" panose="00000500000000000000" pitchFamily="2" charset="0"/>
              </a:rPr>
              <a:t>мениджмънта</a:t>
            </a:r>
            <a:r>
              <a:rPr lang="ru-RU" sz="1400" dirty="0">
                <a:latin typeface="ADYS" panose="00000500000000000000" pitchFamily="2" charset="0"/>
              </a:rPr>
              <a:t> и е проучена </a:t>
            </a:r>
            <a:r>
              <a:rPr lang="ru-RU" sz="1400" dirty="0" err="1">
                <a:latin typeface="ADYS" panose="00000500000000000000" pitchFamily="2" charset="0"/>
              </a:rPr>
              <a:t>ролята</a:t>
            </a:r>
            <a:r>
              <a:rPr lang="ru-RU" sz="1400" dirty="0">
                <a:latin typeface="ADYS" panose="00000500000000000000" pitchFamily="2" charset="0"/>
              </a:rPr>
              <a:t> на </a:t>
            </a:r>
            <a:r>
              <a:rPr lang="ru-RU" sz="1400" dirty="0" err="1">
                <a:latin typeface="ADYS" panose="00000500000000000000" pitchFamily="2" charset="0"/>
              </a:rPr>
              <a:t>инвестициите</a:t>
            </a:r>
            <a:r>
              <a:rPr lang="ru-RU" sz="1400" dirty="0">
                <a:latin typeface="ADYS" panose="00000500000000000000" pitchFamily="2" charset="0"/>
              </a:rPr>
              <a:t> в </a:t>
            </a:r>
            <a:r>
              <a:rPr lang="ru-RU" sz="1400" dirty="0" err="1">
                <a:latin typeface="ADYS" panose="00000500000000000000" pitchFamily="2" charset="0"/>
              </a:rPr>
              <a:t>иновации</a:t>
            </a:r>
            <a:r>
              <a:rPr lang="ru-RU" sz="1400" dirty="0">
                <a:latin typeface="ADYS" panose="00000500000000000000" pitchFamily="2" charset="0"/>
              </a:rPr>
              <a:t> </a:t>
            </a:r>
            <a:r>
              <a:rPr lang="ru-RU" sz="1400" dirty="0" err="1">
                <a:latin typeface="ADYS" panose="00000500000000000000" pitchFamily="2" charset="0"/>
              </a:rPr>
              <a:t>като</a:t>
            </a:r>
            <a:r>
              <a:rPr lang="ru-RU" sz="1400" dirty="0">
                <a:latin typeface="ADYS" panose="00000500000000000000" pitchFamily="2" charset="0"/>
              </a:rPr>
              <a:t> фактор за успех. </a:t>
            </a:r>
            <a:r>
              <a:rPr lang="ru-RU" sz="1400" dirty="0" err="1">
                <a:latin typeface="ADYS" panose="00000500000000000000" pitchFamily="2" charset="0"/>
              </a:rPr>
              <a:t>Проучени</a:t>
            </a:r>
            <a:r>
              <a:rPr lang="ru-RU" sz="1400" dirty="0">
                <a:latin typeface="ADYS" panose="00000500000000000000" pitchFamily="2" charset="0"/>
              </a:rPr>
              <a:t> </a:t>
            </a:r>
            <a:r>
              <a:rPr lang="ru-RU" sz="1400" dirty="0" err="1">
                <a:latin typeface="ADYS" panose="00000500000000000000" pitchFamily="2" charset="0"/>
              </a:rPr>
              <a:t>са</a:t>
            </a:r>
            <a:r>
              <a:rPr lang="ru-RU" sz="1400" dirty="0">
                <a:latin typeface="ADYS" panose="00000500000000000000" pitchFamily="2" charset="0"/>
              </a:rPr>
              <a:t> и </a:t>
            </a:r>
            <a:r>
              <a:rPr lang="ru-RU" sz="1400" dirty="0" err="1">
                <a:latin typeface="ADYS" panose="00000500000000000000" pitchFamily="2" charset="0"/>
              </a:rPr>
              <a:t>конкретни</a:t>
            </a:r>
            <a:r>
              <a:rPr lang="ru-RU" sz="1400" dirty="0">
                <a:latin typeface="ADYS" panose="00000500000000000000" pitchFamily="2" charset="0"/>
              </a:rPr>
              <a:t> </a:t>
            </a:r>
            <a:r>
              <a:rPr lang="ru-RU" sz="1400" dirty="0" err="1">
                <a:latin typeface="ADYS" panose="00000500000000000000" pitchFamily="2" charset="0"/>
              </a:rPr>
              <a:t>примери</a:t>
            </a:r>
            <a:r>
              <a:rPr lang="ru-RU" sz="1400" dirty="0">
                <a:latin typeface="ADYS" panose="00000500000000000000" pitchFamily="2" charset="0"/>
              </a:rPr>
              <a:t> за успешно </a:t>
            </a:r>
            <a:r>
              <a:rPr lang="ru-RU" sz="1400" dirty="0" err="1">
                <a:latin typeface="ADYS" panose="00000500000000000000" pitchFamily="2" charset="0"/>
              </a:rPr>
              <a:t>прилагане</a:t>
            </a:r>
            <a:r>
              <a:rPr lang="ru-RU" sz="1400" dirty="0">
                <a:latin typeface="ADYS" panose="00000500000000000000" pitchFamily="2" charset="0"/>
              </a:rPr>
              <a:t>, </a:t>
            </a:r>
            <a:r>
              <a:rPr lang="ru-RU" sz="1400" dirty="0" err="1">
                <a:latin typeface="ADYS" panose="00000500000000000000" pitchFamily="2" charset="0"/>
              </a:rPr>
              <a:t>включително</a:t>
            </a:r>
            <a:r>
              <a:rPr lang="ru-RU" sz="1400" dirty="0">
                <a:latin typeface="ADYS" panose="00000500000000000000" pitchFamily="2" charset="0"/>
              </a:rPr>
              <a:t> </a:t>
            </a:r>
            <a:r>
              <a:rPr lang="ru-RU" sz="1400" dirty="0" err="1">
                <a:latin typeface="ADYS" panose="00000500000000000000" pitchFamily="2" charset="0"/>
              </a:rPr>
              <a:t>проекти</a:t>
            </a:r>
            <a:r>
              <a:rPr lang="ru-RU" sz="1400" dirty="0">
                <a:latin typeface="ADYS" panose="00000500000000000000" pitchFamily="2" charset="0"/>
              </a:rPr>
              <a:t>, </a:t>
            </a:r>
            <a:r>
              <a:rPr lang="ru-RU" sz="1400" dirty="0" err="1">
                <a:latin typeface="ADYS" panose="00000500000000000000" pitchFamily="2" charset="0"/>
              </a:rPr>
              <a:t>които</a:t>
            </a:r>
            <a:r>
              <a:rPr lang="ru-RU" sz="1400" dirty="0">
                <a:latin typeface="ADYS" panose="00000500000000000000" pitchFamily="2" charset="0"/>
              </a:rPr>
              <a:t> </a:t>
            </a:r>
            <a:r>
              <a:rPr lang="ru-RU" sz="1400" dirty="0" err="1">
                <a:latin typeface="ADYS" panose="00000500000000000000" pitchFamily="2" charset="0"/>
              </a:rPr>
              <a:t>значително</a:t>
            </a:r>
            <a:r>
              <a:rPr lang="ru-RU" sz="1400" dirty="0">
                <a:latin typeface="ADYS" panose="00000500000000000000" pitchFamily="2" charset="0"/>
              </a:rPr>
              <a:t> </a:t>
            </a:r>
            <a:r>
              <a:rPr lang="ru-RU" sz="1400" dirty="0" err="1">
                <a:latin typeface="ADYS" panose="00000500000000000000" pitchFamily="2" charset="0"/>
              </a:rPr>
              <a:t>намаляват</a:t>
            </a:r>
            <a:r>
              <a:rPr lang="ru-RU" sz="1400" dirty="0">
                <a:latin typeface="ADYS" panose="00000500000000000000" pitchFamily="2" charset="0"/>
              </a:rPr>
              <a:t> </a:t>
            </a:r>
            <a:r>
              <a:rPr lang="ru-RU" sz="1400" dirty="0" err="1">
                <a:latin typeface="ADYS" panose="00000500000000000000" pitchFamily="2" charset="0"/>
              </a:rPr>
              <a:t>въглеродния</a:t>
            </a:r>
            <a:r>
              <a:rPr lang="ru-RU" sz="1400" dirty="0">
                <a:latin typeface="ADYS" panose="00000500000000000000" pitchFamily="2" charset="0"/>
              </a:rPr>
              <a:t> </a:t>
            </a:r>
            <a:r>
              <a:rPr lang="ru-RU" sz="1400" dirty="0" err="1">
                <a:latin typeface="ADYS" panose="00000500000000000000" pitchFamily="2" charset="0"/>
              </a:rPr>
              <a:t>отпечатък</a:t>
            </a:r>
            <a:r>
              <a:rPr lang="ru-RU" sz="1400" dirty="0">
                <a:latin typeface="ADYS" panose="00000500000000000000" pitchFamily="2" charset="0"/>
              </a:rPr>
              <a:t> чрез </a:t>
            </a:r>
            <a:r>
              <a:rPr lang="ru-RU" sz="1400" dirty="0" err="1">
                <a:latin typeface="ADYS" panose="00000500000000000000" pitchFamily="2" charset="0"/>
              </a:rPr>
              <a:t>въвеждане</a:t>
            </a:r>
            <a:r>
              <a:rPr lang="ru-RU" sz="1400" dirty="0">
                <a:latin typeface="ADYS" panose="00000500000000000000" pitchFamily="2" charset="0"/>
              </a:rPr>
              <a:t> на </a:t>
            </a:r>
            <a:r>
              <a:rPr lang="ru-RU" sz="1400" dirty="0" err="1">
                <a:latin typeface="ADYS" panose="00000500000000000000" pitchFamily="2" charset="0"/>
              </a:rPr>
              <a:t>алтернативни</a:t>
            </a:r>
            <a:r>
              <a:rPr lang="ru-RU" sz="1400" dirty="0">
                <a:latin typeface="ADYS" panose="00000500000000000000" pitchFamily="2" charset="0"/>
              </a:rPr>
              <a:t> </a:t>
            </a:r>
            <a:r>
              <a:rPr lang="ru-RU" sz="1400" dirty="0" err="1">
                <a:latin typeface="ADYS" panose="00000500000000000000" pitchFamily="2" charset="0"/>
              </a:rPr>
              <a:t>горива</a:t>
            </a:r>
            <a:r>
              <a:rPr lang="ru-RU" sz="1400" dirty="0">
                <a:latin typeface="ADYS" panose="00000500000000000000" pitchFamily="2" charset="0"/>
              </a:rPr>
              <a:t>, </a:t>
            </a:r>
            <a:r>
              <a:rPr lang="ru-RU" sz="1400" dirty="0" err="1">
                <a:latin typeface="ADYS" panose="00000500000000000000" pitchFamily="2" charset="0"/>
              </a:rPr>
              <a:t>оптимизиране</a:t>
            </a:r>
            <a:r>
              <a:rPr lang="ru-RU" sz="1400" dirty="0">
                <a:latin typeface="ADYS" panose="00000500000000000000" pitchFamily="2" charset="0"/>
              </a:rPr>
              <a:t> на </a:t>
            </a:r>
            <a:r>
              <a:rPr lang="ru-RU" sz="1400" dirty="0" err="1">
                <a:latin typeface="ADYS" panose="00000500000000000000" pitchFamily="2" charset="0"/>
              </a:rPr>
              <a:t>маршрутите</a:t>
            </a:r>
            <a:r>
              <a:rPr lang="ru-RU" sz="1400" dirty="0">
                <a:latin typeface="ADYS" panose="00000500000000000000" pitchFamily="2" charset="0"/>
              </a:rPr>
              <a:t> посредством </a:t>
            </a:r>
            <a:r>
              <a:rPr lang="ru-RU" sz="1400" dirty="0" err="1">
                <a:latin typeface="ADYS" panose="00000500000000000000" pitchFamily="2" charset="0"/>
              </a:rPr>
              <a:t>дигитални</a:t>
            </a:r>
            <a:r>
              <a:rPr lang="ru-RU" sz="1400" dirty="0">
                <a:latin typeface="ADYS" panose="00000500000000000000" pitchFamily="2" charset="0"/>
              </a:rPr>
              <a:t> решения и </a:t>
            </a:r>
            <a:r>
              <a:rPr lang="ru-RU" sz="1400" dirty="0" err="1">
                <a:latin typeface="ADYS" panose="00000500000000000000" pitchFamily="2" charset="0"/>
              </a:rPr>
              <a:t>ефективно</a:t>
            </a:r>
            <a:r>
              <a:rPr lang="ru-RU" sz="1400" dirty="0">
                <a:latin typeface="ADYS" panose="00000500000000000000" pitchFamily="2" charset="0"/>
              </a:rPr>
              <a:t> управление на </a:t>
            </a:r>
            <a:r>
              <a:rPr lang="ru-RU" sz="1400" dirty="0" err="1">
                <a:latin typeface="ADYS" panose="00000500000000000000" pitchFamily="2" charset="0"/>
              </a:rPr>
              <a:t>отпадъците</a:t>
            </a:r>
            <a:r>
              <a:rPr lang="ru-RU" sz="1400" dirty="0">
                <a:latin typeface="ADYS" panose="00000500000000000000" pitchFamily="2" charset="0"/>
              </a:rPr>
              <a:t> на борда на </a:t>
            </a:r>
            <a:r>
              <a:rPr lang="ru-RU" sz="1400" dirty="0" err="1">
                <a:latin typeface="ADYS" panose="00000500000000000000" pitchFamily="2" charset="0"/>
              </a:rPr>
              <a:t>плавателните</a:t>
            </a:r>
            <a:r>
              <a:rPr lang="ru-RU" sz="1400" dirty="0">
                <a:latin typeface="ADYS" panose="00000500000000000000" pitchFamily="2" charset="0"/>
              </a:rPr>
              <a:t> </a:t>
            </a:r>
            <a:r>
              <a:rPr lang="ru-RU" sz="1400" dirty="0" err="1">
                <a:latin typeface="ADYS" panose="00000500000000000000" pitchFamily="2" charset="0"/>
              </a:rPr>
              <a:t>съдове</a:t>
            </a:r>
            <a:r>
              <a:rPr lang="ru-RU" sz="1400" dirty="0">
                <a:latin typeface="ADYS" panose="00000500000000000000" pitchFamily="2" charset="0"/>
              </a:rPr>
              <a:t>. </a:t>
            </a:r>
            <a:r>
              <a:rPr lang="ru-RU" sz="1400" dirty="0" err="1">
                <a:latin typeface="ADYS" panose="00000500000000000000" pitchFamily="2" charset="0"/>
              </a:rPr>
              <a:t>Също</a:t>
            </a:r>
            <a:r>
              <a:rPr lang="ru-RU" sz="1400" dirty="0">
                <a:latin typeface="ADYS" panose="00000500000000000000" pitchFamily="2" charset="0"/>
              </a:rPr>
              <a:t> </a:t>
            </a:r>
            <a:r>
              <a:rPr lang="ru-RU" sz="1400" dirty="0" err="1">
                <a:latin typeface="ADYS" panose="00000500000000000000" pitchFamily="2" charset="0"/>
              </a:rPr>
              <a:t>така</a:t>
            </a:r>
            <a:r>
              <a:rPr lang="ru-RU" sz="1400" dirty="0">
                <a:latin typeface="ADYS" panose="00000500000000000000" pitchFamily="2" charset="0"/>
              </a:rPr>
              <a:t> е </a:t>
            </a:r>
            <a:r>
              <a:rPr lang="ru-RU" sz="1400" dirty="0" err="1">
                <a:latin typeface="ADYS" panose="00000500000000000000" pitchFamily="2" charset="0"/>
              </a:rPr>
              <a:t>установено</a:t>
            </a:r>
            <a:r>
              <a:rPr lang="ru-RU" sz="1400" dirty="0">
                <a:latin typeface="ADYS" panose="00000500000000000000" pitchFamily="2" charset="0"/>
              </a:rPr>
              <a:t>, че </a:t>
            </a:r>
            <a:r>
              <a:rPr lang="ru-RU" sz="1400" dirty="0" err="1">
                <a:latin typeface="ADYS" panose="00000500000000000000" pitchFamily="2" charset="0"/>
              </a:rPr>
              <a:t>малките</a:t>
            </a:r>
            <a:r>
              <a:rPr lang="ru-RU" sz="1400" dirty="0">
                <a:latin typeface="ADYS" panose="00000500000000000000" pitchFamily="2" charset="0"/>
              </a:rPr>
              <a:t> и </a:t>
            </a:r>
            <a:r>
              <a:rPr lang="ru-RU" sz="1400" dirty="0" err="1">
                <a:latin typeface="ADYS" panose="00000500000000000000" pitchFamily="2" charset="0"/>
              </a:rPr>
              <a:t>средни</a:t>
            </a:r>
            <a:r>
              <a:rPr lang="ru-RU" sz="1400" dirty="0">
                <a:latin typeface="ADYS" panose="00000500000000000000" pitchFamily="2" charset="0"/>
              </a:rPr>
              <a:t> предприятия се </a:t>
            </a:r>
            <a:r>
              <a:rPr lang="ru-RU" sz="1400" dirty="0" err="1">
                <a:latin typeface="ADYS" panose="00000500000000000000" pitchFamily="2" charset="0"/>
              </a:rPr>
              <a:t>сблъскват</a:t>
            </a:r>
            <a:r>
              <a:rPr lang="ru-RU" sz="1400" dirty="0">
                <a:latin typeface="ADYS" panose="00000500000000000000" pitchFamily="2" charset="0"/>
              </a:rPr>
              <a:t> с </a:t>
            </a:r>
            <a:r>
              <a:rPr lang="ru-RU" sz="1400" dirty="0" err="1">
                <a:latin typeface="ADYS" panose="00000500000000000000" pitchFamily="2" charset="0"/>
              </a:rPr>
              <a:t>редица</a:t>
            </a:r>
            <a:r>
              <a:rPr lang="ru-RU" sz="1400" dirty="0">
                <a:latin typeface="ADYS" panose="00000500000000000000" pitchFamily="2" charset="0"/>
              </a:rPr>
              <a:t> </a:t>
            </a:r>
            <a:r>
              <a:rPr lang="ru-RU" sz="1400" dirty="0" err="1">
                <a:latin typeface="ADYS" panose="00000500000000000000" pitchFamily="2" charset="0"/>
              </a:rPr>
              <a:t>сериозни</a:t>
            </a:r>
            <a:r>
              <a:rPr lang="ru-RU" sz="1400" dirty="0">
                <a:latin typeface="ADYS" panose="00000500000000000000" pitchFamily="2" charset="0"/>
              </a:rPr>
              <a:t> затруднения, </a:t>
            </a:r>
            <a:r>
              <a:rPr lang="ru-RU" sz="1400" dirty="0" err="1">
                <a:latin typeface="ADYS" panose="00000500000000000000" pitchFamily="2" charset="0"/>
              </a:rPr>
              <a:t>като</a:t>
            </a:r>
            <a:r>
              <a:rPr lang="ru-RU" sz="1400" dirty="0">
                <a:latin typeface="ADYS" panose="00000500000000000000" pitchFamily="2" charset="0"/>
              </a:rPr>
              <a:t> </a:t>
            </a:r>
            <a:r>
              <a:rPr lang="ru-RU" sz="1400" dirty="0" err="1">
                <a:latin typeface="ADYS" panose="00000500000000000000" pitchFamily="2" charset="0"/>
              </a:rPr>
              <a:t>ограничени</a:t>
            </a:r>
            <a:r>
              <a:rPr lang="ru-RU" sz="1400" dirty="0">
                <a:latin typeface="ADYS" panose="00000500000000000000" pitchFamily="2" charset="0"/>
              </a:rPr>
              <a:t> </a:t>
            </a:r>
            <a:r>
              <a:rPr lang="ru-RU" sz="1400" dirty="0" err="1">
                <a:latin typeface="ADYS" panose="00000500000000000000" pitchFamily="2" charset="0"/>
              </a:rPr>
              <a:t>ресурси</a:t>
            </a:r>
            <a:r>
              <a:rPr lang="ru-RU" sz="1400" dirty="0">
                <a:latin typeface="ADYS" panose="00000500000000000000" pitchFamily="2" charset="0"/>
              </a:rPr>
              <a:t>, </a:t>
            </a:r>
            <a:r>
              <a:rPr lang="ru-RU" sz="1400" dirty="0" err="1">
                <a:latin typeface="ADYS" panose="00000500000000000000" pitchFamily="2" charset="0"/>
              </a:rPr>
              <a:t>административна</a:t>
            </a:r>
            <a:r>
              <a:rPr lang="ru-RU" sz="1400" dirty="0">
                <a:latin typeface="ADYS" panose="00000500000000000000" pitchFamily="2" charset="0"/>
              </a:rPr>
              <a:t> </a:t>
            </a:r>
            <a:r>
              <a:rPr lang="ru-RU" sz="1400" dirty="0" err="1">
                <a:latin typeface="ADYS" panose="00000500000000000000" pitchFamily="2" charset="0"/>
              </a:rPr>
              <a:t>тежест</a:t>
            </a:r>
            <a:r>
              <a:rPr lang="ru-RU" sz="1400" dirty="0">
                <a:latin typeface="ADYS" panose="00000500000000000000" pitchFamily="2" charset="0"/>
              </a:rPr>
              <a:t> и </a:t>
            </a:r>
            <a:r>
              <a:rPr lang="ru-RU" sz="1400" dirty="0" err="1">
                <a:latin typeface="ADYS" panose="00000500000000000000" pitchFamily="2" charset="0"/>
              </a:rPr>
              <a:t>забавено</a:t>
            </a:r>
            <a:r>
              <a:rPr lang="ru-RU" sz="1400" dirty="0">
                <a:latin typeface="ADYS" panose="00000500000000000000" pitchFamily="2" charset="0"/>
              </a:rPr>
              <a:t> </a:t>
            </a:r>
            <a:r>
              <a:rPr lang="ru-RU" sz="1400" dirty="0" err="1">
                <a:latin typeface="ADYS" panose="00000500000000000000" pitchFamily="2" charset="0"/>
              </a:rPr>
              <a:t>възвръщане</a:t>
            </a:r>
            <a:r>
              <a:rPr lang="ru-RU" sz="1400" dirty="0">
                <a:latin typeface="ADYS" panose="00000500000000000000" pitchFamily="2" charset="0"/>
              </a:rPr>
              <a:t> на </a:t>
            </a:r>
            <a:r>
              <a:rPr lang="ru-RU" sz="1400" dirty="0" err="1">
                <a:latin typeface="ADYS" panose="00000500000000000000" pitchFamily="2" charset="0"/>
              </a:rPr>
              <a:t>инвестициите</a:t>
            </a:r>
            <a:r>
              <a:rPr lang="ru-RU" sz="1400" dirty="0">
                <a:latin typeface="ADYS" panose="00000500000000000000" pitchFamily="2" charset="0"/>
              </a:rPr>
              <a:t>.</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7753F43B-0EA6-EF86-3241-F84E70EFBF6A}"/>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319037D8-5DC7-23F8-A6FF-F786D4057A9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6CE71D3-0575-3A4C-4ECC-108D6E25857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89E4957-D1E8-3404-4F9C-70761A5458F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C72154F-A4AC-CBBB-9178-F659DF57B0D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0C1C577-B384-4AC1-C5A9-4D775000212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D931052-39E9-73B0-4546-8D03FC9D44DA}"/>
              </a:ext>
            </a:extLst>
          </p:cNvPr>
          <p:cNvPicPr>
            <a:picLocks noChangeAspect="1"/>
          </p:cNvPicPr>
          <p:nvPr/>
        </p:nvPicPr>
        <p:blipFill>
          <a:blip r:embed="rId10"/>
          <a:stretch>
            <a:fillRect/>
          </a:stretch>
        </p:blipFill>
        <p:spPr>
          <a:xfrm>
            <a:off x="7704595" y="0"/>
            <a:ext cx="1227464" cy="1224789"/>
          </a:xfrm>
          <a:prstGeom prst="rect">
            <a:avLst/>
          </a:prstGeom>
        </p:spPr>
      </p:pic>
      <p:pic>
        <p:nvPicPr>
          <p:cNvPr id="13314" name="Picture 2" descr="Light bulb with a small tree inside it, standing on a bed of soil. the background is blurred, but it appears to be a green field with trees and greenery. around the light bulb, there are various icons representing different aspects of ecology, such as a house, a tree, a flower, and a leaf. the icons are connected by lines, creating a network-like effect. the overall theme of the image is eco-friendly and sustainable.">
            <a:extLst>
              <a:ext uri="{FF2B5EF4-FFF2-40B4-BE49-F238E27FC236}">
                <a16:creationId xmlns:a16="http://schemas.microsoft.com/office/drawing/2014/main" id="{8F358C94-09B1-2863-E29D-76911CD6AD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1858780"/>
            <a:ext cx="3860800" cy="386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8655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17A5E-6B41-6FFB-DE8F-2CA1CE5705F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A2BF204-89E8-3555-5B87-AA4BA88AB99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5086F5F-74AA-E3D0-B30C-743709A0F3F0}"/>
              </a:ext>
            </a:extLst>
          </p:cNvPr>
          <p:cNvSpPr>
            <a:spLocks noGrp="1"/>
          </p:cNvSpPr>
          <p:nvPr>
            <p:ph type="title"/>
          </p:nvPr>
        </p:nvSpPr>
        <p:spPr>
          <a:xfrm>
            <a:off x="401646" y="1252823"/>
            <a:ext cx="7886700" cy="571213"/>
          </a:xfrm>
        </p:spPr>
        <p:txBody>
          <a:bodyPr>
            <a:noAutofit/>
          </a:bodyPr>
          <a:lstStyle/>
          <a:p>
            <a:pPr algn="ct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V: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Устойчивост</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предприемачеството</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предизвикателства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реални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решения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морския</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сектор</a:t>
            </a:r>
            <a:b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9A0B3A1-64AF-4297-015E-1392B4C7E3B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24AEDA5-6942-73F2-B4BD-8E2D0E8E71E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91330D0-2A65-99B3-4D95-B7F12D0AAC9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91E67DF-8303-FBA4-6693-91CDD3F260D6}"/>
              </a:ext>
            </a:extLst>
          </p:cNvPr>
          <p:cNvSpPr txBox="1"/>
          <p:nvPr/>
        </p:nvSpPr>
        <p:spPr>
          <a:xfrm>
            <a:off x="4377127" y="1943868"/>
            <a:ext cx="4467068" cy="359585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Заключение </a:t>
            </a:r>
          </a:p>
          <a:p>
            <a:pPr algn="just">
              <a:lnSpc>
                <a:spcPct val="150000"/>
              </a:lnSpc>
              <a:defRPr/>
            </a:pPr>
            <a:r>
              <a:rPr lang="ru-RU" sz="1400" dirty="0" err="1">
                <a:latin typeface="ADYS" panose="00000500000000000000" pitchFamily="2" charset="0"/>
              </a:rPr>
              <a:t>Установено</a:t>
            </a:r>
            <a:r>
              <a:rPr lang="ru-RU" sz="1400" dirty="0">
                <a:latin typeface="ADYS" panose="00000500000000000000" pitchFamily="2" charset="0"/>
              </a:rPr>
              <a:t> е, че </a:t>
            </a:r>
            <a:r>
              <a:rPr lang="ru-RU" sz="1400" dirty="0" err="1">
                <a:latin typeface="ADYS" panose="00000500000000000000" pitchFamily="2" charset="0"/>
              </a:rPr>
              <a:t>успешното</a:t>
            </a:r>
            <a:r>
              <a:rPr lang="ru-RU" sz="1400" dirty="0">
                <a:latin typeface="ADYS" panose="00000500000000000000" pitchFamily="2" charset="0"/>
              </a:rPr>
              <a:t> </a:t>
            </a:r>
            <a:r>
              <a:rPr lang="ru-RU" sz="1400" dirty="0" err="1">
                <a:latin typeface="ADYS" panose="00000500000000000000" pitchFamily="2" charset="0"/>
              </a:rPr>
              <a:t>съчетаване</a:t>
            </a:r>
            <a:r>
              <a:rPr lang="ru-RU" sz="1400" dirty="0">
                <a:latin typeface="ADYS" panose="00000500000000000000" pitchFamily="2" charset="0"/>
              </a:rPr>
              <a:t> на </a:t>
            </a:r>
            <a:r>
              <a:rPr lang="ru-RU" sz="1400" dirty="0" err="1">
                <a:latin typeface="ADYS" panose="00000500000000000000" pitchFamily="2" charset="0"/>
              </a:rPr>
              <a:t>икономическата</a:t>
            </a:r>
            <a:r>
              <a:rPr lang="ru-RU" sz="1400" dirty="0">
                <a:latin typeface="ADYS" panose="00000500000000000000" pitchFamily="2" charset="0"/>
              </a:rPr>
              <a:t> логика с </a:t>
            </a:r>
            <a:r>
              <a:rPr lang="ru-RU" sz="1400" dirty="0" err="1">
                <a:latin typeface="ADYS" panose="00000500000000000000" pitchFamily="2" charset="0"/>
              </a:rPr>
              <a:t>екологичната</a:t>
            </a:r>
            <a:r>
              <a:rPr lang="ru-RU" sz="1400" dirty="0">
                <a:latin typeface="ADYS" panose="00000500000000000000" pitchFamily="2" charset="0"/>
              </a:rPr>
              <a:t> </a:t>
            </a:r>
            <a:r>
              <a:rPr lang="ru-RU" sz="1400" dirty="0" err="1">
                <a:latin typeface="ADYS" panose="00000500000000000000" pitchFamily="2" charset="0"/>
              </a:rPr>
              <a:t>отговорност</a:t>
            </a:r>
            <a:r>
              <a:rPr lang="ru-RU" sz="1400" dirty="0">
                <a:latin typeface="ADYS" panose="00000500000000000000" pitchFamily="2" charset="0"/>
              </a:rPr>
              <a:t> </a:t>
            </a:r>
            <a:r>
              <a:rPr lang="ru-RU" sz="1400" dirty="0" err="1">
                <a:latin typeface="ADYS" panose="00000500000000000000" pitchFamily="2" charset="0"/>
              </a:rPr>
              <a:t>има</a:t>
            </a:r>
            <a:r>
              <a:rPr lang="ru-RU" sz="1400" dirty="0">
                <a:latin typeface="ADYS" panose="00000500000000000000" pitchFamily="2" charset="0"/>
              </a:rPr>
              <a:t> </a:t>
            </a:r>
            <a:r>
              <a:rPr lang="ru-RU" sz="1400" dirty="0" err="1">
                <a:latin typeface="ADYS" panose="00000500000000000000" pitchFamily="2" charset="0"/>
              </a:rPr>
              <a:t>ключово</a:t>
            </a:r>
            <a:r>
              <a:rPr lang="ru-RU" sz="1400" dirty="0">
                <a:latin typeface="ADYS" panose="00000500000000000000" pitchFamily="2" charset="0"/>
              </a:rPr>
              <a:t> значение за </a:t>
            </a:r>
            <a:r>
              <a:rPr lang="ru-RU" sz="1400" dirty="0" err="1">
                <a:latin typeface="ADYS" panose="00000500000000000000" pitchFamily="2" charset="0"/>
              </a:rPr>
              <a:t>постигането</a:t>
            </a:r>
            <a:r>
              <a:rPr lang="ru-RU" sz="1400" dirty="0">
                <a:latin typeface="ADYS" panose="00000500000000000000" pitchFamily="2" charset="0"/>
              </a:rPr>
              <a:t> на </a:t>
            </a:r>
            <a:r>
              <a:rPr lang="ru-RU" sz="1400" dirty="0" err="1">
                <a:latin typeface="ADYS" panose="00000500000000000000" pitchFamily="2" charset="0"/>
              </a:rPr>
              <a:t>устойчивост</a:t>
            </a:r>
            <a:r>
              <a:rPr lang="ru-RU" sz="1400" dirty="0">
                <a:latin typeface="ADYS" panose="00000500000000000000" pitchFamily="2" charset="0"/>
              </a:rPr>
              <a:t> в </a:t>
            </a:r>
            <a:r>
              <a:rPr lang="ru-RU" sz="1400" dirty="0" err="1">
                <a:latin typeface="ADYS" panose="00000500000000000000" pitchFamily="2" charset="0"/>
              </a:rPr>
              <a:t>предприемачеството</a:t>
            </a:r>
            <a:r>
              <a:rPr lang="ru-RU" sz="1400" dirty="0">
                <a:latin typeface="ADYS" panose="00000500000000000000" pitchFamily="2" charset="0"/>
              </a:rPr>
              <a:t>. Доказано е, че </a:t>
            </a:r>
            <a:r>
              <a:rPr lang="ru-RU" sz="1400" dirty="0" err="1">
                <a:latin typeface="ADYS" panose="00000500000000000000" pitchFamily="2" charset="0"/>
              </a:rPr>
              <a:t>интегрирането</a:t>
            </a:r>
            <a:r>
              <a:rPr lang="ru-RU" sz="1400" dirty="0">
                <a:latin typeface="ADYS" panose="00000500000000000000" pitchFamily="2" charset="0"/>
              </a:rPr>
              <a:t> на </a:t>
            </a:r>
            <a:r>
              <a:rPr lang="ru-RU" sz="1400" dirty="0" err="1">
                <a:latin typeface="ADYS" panose="00000500000000000000" pitchFamily="2" charset="0"/>
              </a:rPr>
              <a:t>устойчивите</a:t>
            </a:r>
            <a:r>
              <a:rPr lang="ru-RU" sz="1400" dirty="0">
                <a:latin typeface="ADYS" panose="00000500000000000000" pitchFamily="2" charset="0"/>
              </a:rPr>
              <a:t> практики в </a:t>
            </a:r>
            <a:r>
              <a:rPr lang="ru-RU" sz="1400" dirty="0" err="1">
                <a:latin typeface="ADYS" panose="00000500000000000000" pitchFamily="2" charset="0"/>
              </a:rPr>
              <a:t>цялостна</a:t>
            </a:r>
            <a:r>
              <a:rPr lang="ru-RU" sz="1400" dirty="0">
                <a:latin typeface="ADYS" panose="00000500000000000000" pitchFamily="2" charset="0"/>
              </a:rPr>
              <a:t> </a:t>
            </a:r>
            <a:r>
              <a:rPr lang="ru-RU" sz="1400" dirty="0" err="1">
                <a:latin typeface="ADYS" panose="00000500000000000000" pitchFamily="2" charset="0"/>
              </a:rPr>
              <a:t>дългосрочна</a:t>
            </a:r>
            <a:r>
              <a:rPr lang="ru-RU" sz="1400" dirty="0">
                <a:latin typeface="ADYS" panose="00000500000000000000" pitchFamily="2" charset="0"/>
              </a:rPr>
              <a:t> стратегия </a:t>
            </a:r>
            <a:r>
              <a:rPr lang="ru-RU" sz="1400" dirty="0" err="1">
                <a:latin typeface="ADYS" panose="00000500000000000000" pitchFamily="2" charset="0"/>
              </a:rPr>
              <a:t>притежава</a:t>
            </a:r>
            <a:r>
              <a:rPr lang="ru-RU" sz="1400" dirty="0">
                <a:latin typeface="ADYS" panose="00000500000000000000" pitchFamily="2" charset="0"/>
              </a:rPr>
              <a:t> потенциал да </a:t>
            </a:r>
            <a:r>
              <a:rPr lang="ru-RU" sz="1400" dirty="0" err="1">
                <a:latin typeface="ADYS" panose="00000500000000000000" pitchFamily="2" charset="0"/>
              </a:rPr>
              <a:t>повиши</a:t>
            </a:r>
            <a:r>
              <a:rPr lang="ru-RU" sz="1400" dirty="0">
                <a:latin typeface="ADYS" panose="00000500000000000000" pitchFamily="2" charset="0"/>
              </a:rPr>
              <a:t> </a:t>
            </a:r>
            <a:r>
              <a:rPr lang="ru-RU" sz="1400" dirty="0" err="1">
                <a:latin typeface="ADYS" panose="00000500000000000000" pitchFamily="2" charset="0"/>
              </a:rPr>
              <a:t>репутацията</a:t>
            </a:r>
            <a:r>
              <a:rPr lang="ru-RU" sz="1400" dirty="0">
                <a:latin typeface="ADYS" panose="00000500000000000000" pitchFamily="2" charset="0"/>
              </a:rPr>
              <a:t> на </a:t>
            </a:r>
            <a:r>
              <a:rPr lang="ru-RU" sz="1400" dirty="0" err="1">
                <a:latin typeface="ADYS" panose="00000500000000000000" pitchFamily="2" charset="0"/>
              </a:rPr>
              <a:t>компанията</a:t>
            </a:r>
            <a:r>
              <a:rPr lang="ru-RU" sz="1400" dirty="0">
                <a:latin typeface="ADYS" panose="00000500000000000000" pitchFamily="2" charset="0"/>
              </a:rPr>
              <a:t>, </a:t>
            </a:r>
            <a:r>
              <a:rPr lang="ru-RU" sz="1400" dirty="0" err="1">
                <a:latin typeface="ADYS" panose="00000500000000000000" pitchFamily="2" charset="0"/>
              </a:rPr>
              <a:t>както</a:t>
            </a:r>
            <a:r>
              <a:rPr lang="ru-RU" sz="1400" dirty="0">
                <a:latin typeface="ADYS" panose="00000500000000000000" pitchFamily="2" charset="0"/>
              </a:rPr>
              <a:t> и да </a:t>
            </a:r>
            <a:r>
              <a:rPr lang="ru-RU" sz="1400" dirty="0" err="1">
                <a:latin typeface="ADYS" panose="00000500000000000000" pitchFamily="2" charset="0"/>
              </a:rPr>
              <a:t>подпомогне</a:t>
            </a:r>
            <a:r>
              <a:rPr lang="ru-RU" sz="1400" dirty="0">
                <a:latin typeface="ADYS" panose="00000500000000000000" pitchFamily="2" charset="0"/>
              </a:rPr>
              <a:t> </a:t>
            </a:r>
            <a:r>
              <a:rPr lang="ru-RU" sz="1400" dirty="0" err="1">
                <a:latin typeface="ADYS" panose="00000500000000000000" pitchFamily="2" charset="0"/>
              </a:rPr>
              <a:t>изграждането</a:t>
            </a:r>
            <a:r>
              <a:rPr lang="ru-RU" sz="1400" dirty="0">
                <a:latin typeface="ADYS" panose="00000500000000000000" pitchFamily="2" charset="0"/>
              </a:rPr>
              <a:t> на </a:t>
            </a:r>
            <a:r>
              <a:rPr lang="ru-RU" sz="1400" dirty="0" err="1">
                <a:latin typeface="ADYS" panose="00000500000000000000" pitchFamily="2" charset="0"/>
              </a:rPr>
              <a:t>по-устойчив</a:t>
            </a:r>
            <a:r>
              <a:rPr lang="ru-RU" sz="1400" dirty="0">
                <a:latin typeface="ADYS" panose="00000500000000000000" pitchFamily="2" charset="0"/>
              </a:rPr>
              <a:t> и адаптивен бизнес </a:t>
            </a:r>
            <a:r>
              <a:rPr lang="ru-RU" sz="1400" dirty="0" err="1">
                <a:latin typeface="ADYS" panose="00000500000000000000" pitchFamily="2" charset="0"/>
              </a:rPr>
              <a:t>модел</a:t>
            </a:r>
            <a:r>
              <a:rPr lang="ru-RU" sz="1400" dirty="0">
                <a:latin typeface="ADYS" panose="00000500000000000000" pitchFamily="2" charset="0"/>
              </a:rPr>
              <a:t>, способен да отговори на </a:t>
            </a:r>
            <a:r>
              <a:rPr lang="ru-RU" sz="1400" dirty="0" err="1">
                <a:latin typeface="ADYS" panose="00000500000000000000" pitchFamily="2" charset="0"/>
              </a:rPr>
              <a:t>бъдещи</a:t>
            </a:r>
            <a:r>
              <a:rPr lang="ru-RU" sz="1400" dirty="0">
                <a:latin typeface="ADYS" panose="00000500000000000000" pitchFamily="2" charset="0"/>
              </a:rPr>
              <a:t> </a:t>
            </a:r>
            <a:r>
              <a:rPr lang="ru-RU" sz="1400" dirty="0" err="1">
                <a:latin typeface="ADYS" panose="00000500000000000000" pitchFamily="2" charset="0"/>
              </a:rPr>
              <a:t>предизвикателства</a:t>
            </a:r>
            <a:r>
              <a:rPr lang="ru-RU" sz="1400" dirty="0">
                <a:latin typeface="ADYS" panose="00000500000000000000" pitchFamily="2" charset="0"/>
              </a:rPr>
              <a:t> и </a:t>
            </a:r>
            <a:r>
              <a:rPr lang="ru-RU" sz="1400" dirty="0" err="1">
                <a:latin typeface="ADYS" panose="00000500000000000000" pitchFamily="2" charset="0"/>
              </a:rPr>
              <a:t>динамични</a:t>
            </a:r>
            <a:r>
              <a:rPr lang="ru-RU" sz="1400" dirty="0">
                <a:latin typeface="ADYS" panose="00000500000000000000" pitchFamily="2" charset="0"/>
              </a:rPr>
              <a:t> условия.</a:t>
            </a:r>
            <a:endParaRPr lang="bg-BG" sz="1400" dirty="0">
              <a:latin typeface="ADYS" panose="00000500000000000000" pitchFamily="2" charset="0"/>
            </a:endParaRPr>
          </a:p>
        </p:txBody>
      </p:sp>
      <p:sp>
        <p:nvSpPr>
          <p:cNvPr id="3" name="Rectangle 2">
            <a:extLst>
              <a:ext uri="{FF2B5EF4-FFF2-40B4-BE49-F238E27FC236}">
                <a16:creationId xmlns:a16="http://schemas.microsoft.com/office/drawing/2014/main" id="{39D95D5F-9310-7BE5-F360-C4BE2745C812}"/>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5495A17B-9662-761F-9DB3-ABC946CBDC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D5237A0-D2E1-27DC-76D0-34A7B4ED9EA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E6170EB-BD15-1837-0B34-02419DA10BA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9323CB5-B9CA-D886-9084-A1589997B37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F449A56-AD0D-9A04-EFF7-5B79A9AC24A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68735DE-7413-D5E1-32FD-B7D1742B075A}"/>
              </a:ext>
            </a:extLst>
          </p:cNvPr>
          <p:cNvPicPr>
            <a:picLocks noChangeAspect="1"/>
          </p:cNvPicPr>
          <p:nvPr/>
        </p:nvPicPr>
        <p:blipFill>
          <a:blip r:embed="rId10"/>
          <a:stretch>
            <a:fillRect/>
          </a:stretch>
        </p:blipFill>
        <p:spPr>
          <a:xfrm>
            <a:off x="7704595" y="0"/>
            <a:ext cx="1227464" cy="1224789"/>
          </a:xfrm>
          <a:prstGeom prst="rect">
            <a:avLst/>
          </a:prstGeom>
        </p:spPr>
      </p:pic>
      <p:pic>
        <p:nvPicPr>
          <p:cNvPr id="4098" name="Picture 2" descr="Light bulb with a small tree inside it, standing on a bed of soil. the background is blurred, but it appears to be a green field with trees and greenery. around the light bulb, there are various icons representing different aspects of ecology, such as a house, a tree, a flower, and a leaf. the icons are connected by lines, creating a network-like effect. the overall theme of the image is eco-friendly and sustainable.">
            <a:extLst>
              <a:ext uri="{FF2B5EF4-FFF2-40B4-BE49-F238E27FC236}">
                <a16:creationId xmlns:a16="http://schemas.microsoft.com/office/drawing/2014/main" id="{9BF2EBE8-844C-9243-1F54-3C27815BFE9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948721"/>
            <a:ext cx="4069828" cy="4069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297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06E373F-7CEC-0816-0DE0-F40EEE7CFF2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CB12ADB-6DE6-2CD5-5B8E-453C83DB84B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918D063-6CD9-818F-0B92-D5AA466AA41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A26C2482-DA1F-182D-DA7A-E4CADBFC8EC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586B1B4-3E52-886F-E8B6-FB1FC131276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2A3D723-34B1-B70C-1FCA-0FABAC0F1F0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A543130-7339-D6F9-E1AD-DEEABE3928B8}"/>
              </a:ext>
            </a:extLst>
          </p:cNvPr>
          <p:cNvSpPr txBox="1"/>
          <p:nvPr/>
        </p:nvSpPr>
        <p:spPr>
          <a:xfrm>
            <a:off x="3701837" y="1523313"/>
            <a:ext cx="5271758" cy="3960058"/>
          </a:xfrm>
          <a:prstGeom prst="rect">
            <a:avLst/>
          </a:prstGeom>
          <a:noFill/>
        </p:spPr>
        <p:txBody>
          <a:bodyPr wrap="square" rtlCol="0">
            <a:spAutoFit/>
          </a:bodyPr>
          <a:lstStyle/>
          <a:p>
            <a:pPr>
              <a:lnSpc>
                <a:spcPct val="150000"/>
              </a:lnSpc>
            </a:pPr>
            <a:endParaRPr lang="bg-BG" sz="1400" dirty="0"/>
          </a:p>
          <a:p>
            <a:pPr algn="ctr">
              <a:lnSpc>
                <a:spcPct val="150000"/>
              </a:lnSpc>
              <a:spcBef>
                <a:spcPct val="0"/>
              </a:spcBef>
              <a:spcAft>
                <a:spcPts val="1000"/>
              </a:spcAft>
            </a:pPr>
            <a:r>
              <a:rPr lang="bg-BG" sz="2000" b="1" dirty="0">
                <a:solidFill>
                  <a:srgbClr val="FF0000"/>
                </a:solidFill>
                <a:effectLst>
                  <a:outerShdw blurRad="38100" dist="38100" dir="2700000" algn="tl">
                    <a:srgbClr val="000000">
                      <a:alpha val="43137"/>
                    </a:srgbClr>
                  </a:outerShdw>
                </a:effectLst>
                <a:latin typeface="ADYS" panose="00000500000000000000" pitchFamily="2" charset="0"/>
                <a:ea typeface="+mj-ea"/>
                <a:cs typeface="+mj-cs"/>
              </a:rPr>
              <a:t>Въведение в семинара</a:t>
            </a:r>
          </a:p>
          <a:p>
            <a:pPr algn="ctr">
              <a:lnSpc>
                <a:spcPct val="150000"/>
              </a:lnSpc>
              <a:spcBef>
                <a:spcPct val="0"/>
              </a:spcBef>
              <a:spcAft>
                <a:spcPts val="1000"/>
              </a:spcAft>
            </a:pPr>
            <a:r>
              <a:rPr lang="bg-BG" sz="1400" dirty="0">
                <a:latin typeface="ADYS" panose="00000500000000000000" pitchFamily="50" charset="-52"/>
              </a:rPr>
              <a:t>Добре дошли </a:t>
            </a:r>
            <a:r>
              <a:rPr lang="bg-BG" sz="1400">
                <a:latin typeface="ADYS" panose="00000500000000000000" pitchFamily="50" charset="-52"/>
              </a:rPr>
              <a:t>на Международния </a:t>
            </a:r>
            <a:r>
              <a:rPr lang="bg-BG" sz="1400" dirty="0">
                <a:latin typeface="ADYS" panose="00000500000000000000" pitchFamily="50" charset="-52"/>
              </a:rPr>
              <a:t>семинар-конференция на тема </a:t>
            </a:r>
            <a:r>
              <a:rPr lang="bg-BG" sz="2000" b="1" dirty="0">
                <a:solidFill>
                  <a:srgbClr val="FF0000"/>
                </a:solidFill>
                <a:latin typeface="ADYS" panose="00000500000000000000" pitchFamily="2" charset="0"/>
                <a:cs typeface="Times New Roman" panose="02020603050405020304" pitchFamily="18" charset="0"/>
              </a:rPr>
              <a:t>„</a:t>
            </a:r>
            <a:r>
              <a:rPr lang="ru-RU" sz="2000" b="1" dirty="0">
                <a:solidFill>
                  <a:srgbClr val="FF0000"/>
                </a:solidFill>
                <a:latin typeface="ADYS" panose="00000500000000000000" pitchFamily="2" charset="0"/>
                <a:cs typeface="Times New Roman" panose="02020603050405020304" pitchFamily="18" charset="0"/>
              </a:rPr>
              <a:t>Устойчиво развитие и </a:t>
            </a:r>
            <a:r>
              <a:rPr lang="ru-RU" sz="2000" b="1" dirty="0" err="1">
                <a:solidFill>
                  <a:srgbClr val="FF0000"/>
                </a:solidFill>
                <a:latin typeface="ADYS" panose="00000500000000000000" pitchFamily="2" charset="0"/>
                <a:cs typeface="Times New Roman" panose="02020603050405020304" pitchFamily="18" charset="0"/>
              </a:rPr>
              <a:t>предприемачески</a:t>
            </a:r>
            <a:r>
              <a:rPr lang="ru-RU" sz="2000" b="1" dirty="0">
                <a:solidFill>
                  <a:srgbClr val="FF0000"/>
                </a:solidFill>
                <a:latin typeface="ADYS" panose="00000500000000000000" pitchFamily="2" charset="0"/>
                <a:cs typeface="Times New Roman" panose="02020603050405020304" pitchFamily="18" charset="0"/>
              </a:rPr>
              <a:t> подходи в сектора на </a:t>
            </a:r>
            <a:r>
              <a:rPr lang="ru-RU" sz="2000" b="1" dirty="0" err="1">
                <a:solidFill>
                  <a:srgbClr val="FF0000"/>
                </a:solidFill>
                <a:latin typeface="ADYS" panose="00000500000000000000" pitchFamily="2" charset="0"/>
                <a:cs typeface="Times New Roman" panose="02020603050405020304" pitchFamily="18" charset="0"/>
              </a:rPr>
              <a:t>морските</a:t>
            </a:r>
            <a:r>
              <a:rPr lang="ru-RU" sz="2000" b="1" dirty="0">
                <a:solidFill>
                  <a:srgbClr val="FF0000"/>
                </a:solidFill>
                <a:latin typeface="ADYS" panose="00000500000000000000" pitchFamily="2" charset="0"/>
                <a:cs typeface="Times New Roman" panose="02020603050405020304" pitchFamily="18" charset="0"/>
              </a:rPr>
              <a:t> услуги</a:t>
            </a:r>
            <a:r>
              <a:rPr lang="bg-BG" sz="2000" b="1" dirty="0">
                <a:solidFill>
                  <a:srgbClr val="FF0000"/>
                </a:solidFill>
                <a:latin typeface="ADYS" panose="00000500000000000000" pitchFamily="2" charset="0"/>
                <a:cs typeface="Times New Roman" panose="02020603050405020304" pitchFamily="18" charset="0"/>
              </a:rPr>
              <a:t>“</a:t>
            </a:r>
          </a:p>
          <a:p>
            <a:pPr algn="just">
              <a:lnSpc>
                <a:spcPct val="150000"/>
              </a:lnSpc>
            </a:pPr>
            <a:r>
              <a:rPr lang="bg-BG" sz="1400" noProof="0" dirty="0">
                <a:latin typeface="ADYS" panose="00000500000000000000" pitchFamily="50" charset="-52"/>
              </a:rPr>
              <a:t>Семинарът е организиран от Висше военноморско училище „Н. Й. Вапцаров“ и събира на едно място морски специалисти, изследователи и преподаватели, за да проучат как иновациите, предприемаческото мислене и отговорното управление могат да оформят бъдещето на морските услуги.</a:t>
            </a:r>
          </a:p>
        </p:txBody>
      </p:sp>
      <p:grpSp>
        <p:nvGrpSpPr>
          <p:cNvPr id="3" name="Group 2">
            <a:extLst>
              <a:ext uri="{FF2B5EF4-FFF2-40B4-BE49-F238E27FC236}">
                <a16:creationId xmlns:a16="http://schemas.microsoft.com/office/drawing/2014/main" id="{5A7EC230-E1E3-85A8-E065-18FF4B2BD9C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12C00F62-E686-73E5-8801-0C872124F0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FDA1246-3717-9A2B-EAE1-7B5EF4AFF6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E9B3047-BC2D-532F-083D-5F681FDF47D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D78F0A92-C101-D9FA-0D52-C2BBDBC7B505}"/>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11F407A1-D898-86D3-5BDD-44F6BBC70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9D7CF5EE-1B4F-F1DA-7702-7BA289D5B8A8}"/>
                  </a:ext>
                </a:extLst>
              </p:cNvPr>
              <p:cNvSpPr/>
              <p:nvPr/>
            </p:nvSpPr>
            <p:spPr>
              <a:xfrm>
                <a:off x="89508" y="6301750"/>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grpSp>
      </p:grpSp>
      <p:pic>
        <p:nvPicPr>
          <p:cNvPr id="25" name="Picture 24">
            <a:extLst>
              <a:ext uri="{FF2B5EF4-FFF2-40B4-BE49-F238E27FC236}">
                <a16:creationId xmlns:a16="http://schemas.microsoft.com/office/drawing/2014/main" id="{05594B4A-8B71-6469-FEEC-1DC6E3BDC7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5FF978-3A88-8DDD-A5D1-EEE165EE65B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7E66753-CB1E-C444-DD18-3E6D95A3A44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12CA07-09BB-A123-1817-BB85B36D5D9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276544-BB89-F992-351F-774B7D2D7D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3D7081-C475-55F5-AC0E-4D1C1FD36883}"/>
              </a:ext>
            </a:extLst>
          </p:cNvPr>
          <p:cNvPicPr>
            <a:picLocks noChangeAspect="1"/>
          </p:cNvPicPr>
          <p:nvPr/>
        </p:nvPicPr>
        <p:blipFill>
          <a:blip r:embed="rId11"/>
          <a:stretch>
            <a:fillRect/>
          </a:stretch>
        </p:blipFill>
        <p:spPr>
          <a:xfrm>
            <a:off x="7704595" y="0"/>
            <a:ext cx="1227464" cy="1224789"/>
          </a:xfrm>
          <a:prstGeom prst="rect">
            <a:avLst/>
          </a:prstGeom>
        </p:spPr>
      </p:pic>
      <p:pic>
        <p:nvPicPr>
          <p:cNvPr id="2" name="Картина 1">
            <a:extLst>
              <a:ext uri="{FF2B5EF4-FFF2-40B4-BE49-F238E27FC236}">
                <a16:creationId xmlns:a16="http://schemas.microsoft.com/office/drawing/2014/main" id="{EB4E295F-EDDB-3685-5933-D16AC6959614}"/>
              </a:ext>
            </a:extLst>
          </p:cNvPr>
          <p:cNvPicPr>
            <a:picLocks noChangeAspect="1"/>
          </p:cNvPicPr>
          <p:nvPr/>
        </p:nvPicPr>
        <p:blipFill>
          <a:blip r:embed="rId12"/>
          <a:stretch>
            <a:fillRect/>
          </a:stretch>
        </p:blipFill>
        <p:spPr>
          <a:xfrm>
            <a:off x="170405" y="1723868"/>
            <a:ext cx="3499728" cy="3504542"/>
          </a:xfrm>
          <a:prstGeom prst="rect">
            <a:avLst/>
          </a:prstGeom>
        </p:spPr>
      </p:pic>
    </p:spTree>
    <p:extLst>
      <p:ext uri="{BB962C8B-B14F-4D97-AF65-F5344CB8AC3E}">
        <p14:creationId xmlns:p14="http://schemas.microsoft.com/office/powerpoint/2010/main" val="3255075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6562B-EF13-56E2-EE6C-2EE731EE68C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D8C0A3A-204E-8E67-E4F7-16F2A54ED54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9AB1B9C-F58E-E50B-C834-A2D05C73F8AE}"/>
              </a:ext>
            </a:extLst>
          </p:cNvPr>
          <p:cNvSpPr>
            <a:spLocks noGrp="1"/>
          </p:cNvSpPr>
          <p:nvPr>
            <p:ph type="title"/>
          </p:nvPr>
        </p:nvSpPr>
        <p:spPr>
          <a:xfrm>
            <a:off x="431627" y="769257"/>
            <a:ext cx="7886700" cy="938405"/>
          </a:xfrm>
        </p:spPr>
        <p:txBody>
          <a:bodyPr>
            <a:noAutofit/>
          </a:bodyPr>
          <a:lstStyle/>
          <a:p>
            <a:pPr algn="ct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VI: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Адаптиране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предприемаческата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перспектива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морския</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сектор</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D80285F-662F-27F4-AEC8-B0C0B8B3D34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F3A7E07-D17A-7976-517E-2F4C9E10209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DF73F0E-44C3-B0D0-C0B9-4A9E8FDFE1A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4CAB166E-A99D-12EC-43C1-75868FB0762F}"/>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DFF5F091-DA4C-10BE-DE58-0C87BCD732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3552C67-125A-BD1B-397C-1328FF0F320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A79784C-161D-73CE-6B51-0B2A3AEC365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C74D92D-9C37-21F8-353C-21CB3DD9849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338AA96-0E26-7594-DA2F-54D2591C2C4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3DFCF5A-6DFD-E656-72C4-2CD58DAC1909}"/>
              </a:ext>
            </a:extLst>
          </p:cNvPr>
          <p:cNvPicPr>
            <a:picLocks noChangeAspect="1"/>
          </p:cNvPicPr>
          <p:nvPr/>
        </p:nvPicPr>
        <p:blipFill>
          <a:blip r:embed="rId10"/>
          <a:stretch>
            <a:fillRect/>
          </a:stretch>
        </p:blipFill>
        <p:spPr>
          <a:xfrm>
            <a:off x="7704595" y="0"/>
            <a:ext cx="1227464" cy="1224789"/>
          </a:xfrm>
          <a:prstGeom prst="rect">
            <a:avLst/>
          </a:prstGeom>
        </p:spPr>
      </p:pic>
      <p:pic>
        <p:nvPicPr>
          <p:cNvPr id="14338" name="Picture 2" descr="Man sitting at a wooden table with a notebook open in front of him. on the notebook, there is a drawing of a lightbulb with the word &quot;ideas&quot; written above it. the man is holding a pen and appears to be writing or drawing something on the notebook. next to the notebook is a pair of glasses and a red coffee cup. there is also a small potted plant on the table. the overall mood of the image is focused and creative.">
            <a:extLst>
              <a:ext uri="{FF2B5EF4-FFF2-40B4-BE49-F238E27FC236}">
                <a16:creationId xmlns:a16="http://schemas.microsoft.com/office/drawing/2014/main" id="{CBD9D848-331E-70B3-F7E4-7151295C244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648918"/>
            <a:ext cx="9144000" cy="4351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5538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8F5A6-9372-AD92-790A-1C5A36D6190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AA01584-BE5A-6F6E-53A5-BBD135E992A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BF8304F-B525-2E2B-8C3B-CADF0D251109}"/>
              </a:ext>
            </a:extLst>
          </p:cNvPr>
          <p:cNvSpPr>
            <a:spLocks noGrp="1"/>
          </p:cNvSpPr>
          <p:nvPr>
            <p:ph type="title"/>
          </p:nvPr>
        </p:nvSpPr>
        <p:spPr>
          <a:xfrm>
            <a:off x="315513" y="827791"/>
            <a:ext cx="7886700" cy="778272"/>
          </a:xfrm>
        </p:spPr>
        <p:txBody>
          <a:bodyPr>
            <a:noAutofit/>
          </a:bodyPr>
          <a:lstStyle/>
          <a:p>
            <a:pPr algn="ctr">
              <a:spcAft>
                <a:spcPts val="200"/>
              </a:spcAft>
            </a:pP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Резюме VI: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Адаптиране</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на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предприемаческата</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перспектива в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морския</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сектор</a:t>
            </a:r>
            <a:endParaRPr lang="en-GB"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endParaRPr>
          </a:p>
        </p:txBody>
      </p:sp>
      <p:grpSp>
        <p:nvGrpSpPr>
          <p:cNvPr id="4" name="Group 3">
            <a:extLst>
              <a:ext uri="{FF2B5EF4-FFF2-40B4-BE49-F238E27FC236}">
                <a16:creationId xmlns:a16="http://schemas.microsoft.com/office/drawing/2014/main" id="{AD10A15A-085F-5BD9-0EAC-C0195CE6E53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F2D4E31-128E-5E1F-E848-2131FFFDC2E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E261916-A559-9931-76F0-D03900F3CE4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A553403-0736-163D-BA2B-B3B73E5E6BF1}"/>
              </a:ext>
            </a:extLst>
          </p:cNvPr>
          <p:cNvSpPr txBox="1"/>
          <p:nvPr/>
        </p:nvSpPr>
        <p:spPr>
          <a:xfrm>
            <a:off x="3976914" y="1535568"/>
            <a:ext cx="5167086" cy="456535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Контекст</a:t>
            </a:r>
            <a:endPar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endParaRPr>
          </a:p>
          <a:p>
            <a:pPr marR="0" lvl="0" indent="0" algn="just" fontAlgn="auto">
              <a:lnSpc>
                <a:spcPct val="150000"/>
              </a:lnSpc>
              <a:spcBef>
                <a:spcPts val="0"/>
              </a:spcBef>
              <a:spcAft>
                <a:spcPts val="0"/>
              </a:spcAft>
              <a:buClrTx/>
              <a:buSzTx/>
              <a:buFontTx/>
              <a:buNone/>
              <a:tabLst/>
              <a:defRPr/>
            </a:pPr>
            <a:r>
              <a:rPr lang="ru-RU" sz="1400" dirty="0" err="1">
                <a:latin typeface="ADYS" panose="00000500000000000000" pitchFamily="2" charset="0"/>
              </a:rPr>
              <a:t>Съвременната</a:t>
            </a:r>
            <a:r>
              <a:rPr lang="ru-RU" sz="1400" dirty="0">
                <a:latin typeface="ADYS" panose="00000500000000000000" pitchFamily="2" charset="0"/>
              </a:rPr>
              <a:t> бизнес среда в </a:t>
            </a:r>
            <a:r>
              <a:rPr lang="ru-RU" sz="1400" dirty="0" err="1">
                <a:latin typeface="ADYS" panose="00000500000000000000" pitchFamily="2" charset="0"/>
              </a:rPr>
              <a:t>морския</a:t>
            </a:r>
            <a:r>
              <a:rPr lang="ru-RU" sz="1400" dirty="0">
                <a:latin typeface="ADYS" panose="00000500000000000000" pitchFamily="2" charset="0"/>
              </a:rPr>
              <a:t> сектор </a:t>
            </a:r>
            <a:r>
              <a:rPr lang="ru-RU" sz="1400" dirty="0" err="1">
                <a:latin typeface="ADYS" panose="00000500000000000000" pitchFamily="2" charset="0"/>
              </a:rPr>
              <a:t>изисква</a:t>
            </a:r>
            <a:r>
              <a:rPr lang="ru-RU" sz="1400" dirty="0">
                <a:latin typeface="ADYS" panose="00000500000000000000" pitchFamily="2" charset="0"/>
              </a:rPr>
              <a:t> </a:t>
            </a:r>
            <a:r>
              <a:rPr lang="ru-RU" sz="1400" dirty="0" err="1">
                <a:latin typeface="ADYS" panose="00000500000000000000" pitchFamily="2" charset="0"/>
              </a:rPr>
              <a:t>задълбочено</a:t>
            </a:r>
            <a:r>
              <a:rPr lang="ru-RU" sz="1400" dirty="0">
                <a:latin typeface="ADYS" panose="00000500000000000000" pitchFamily="2" charset="0"/>
              </a:rPr>
              <a:t> </a:t>
            </a:r>
            <a:r>
              <a:rPr lang="ru-RU" sz="1400" dirty="0" err="1">
                <a:latin typeface="ADYS" panose="00000500000000000000" pitchFamily="2" charset="0"/>
              </a:rPr>
              <a:t>разбиране</a:t>
            </a:r>
            <a:r>
              <a:rPr lang="ru-RU" sz="1400" dirty="0">
                <a:latin typeface="ADYS" panose="00000500000000000000" pitchFamily="2" charset="0"/>
              </a:rPr>
              <a:t> на </a:t>
            </a:r>
            <a:r>
              <a:rPr lang="ru-RU" sz="1400" dirty="0" err="1">
                <a:latin typeface="ADYS" panose="00000500000000000000" pitchFamily="2" charset="0"/>
              </a:rPr>
              <a:t>предприемаческия</a:t>
            </a:r>
            <a:r>
              <a:rPr lang="ru-RU" sz="1400" dirty="0">
                <a:latin typeface="ADYS" panose="00000500000000000000" pitchFamily="2" charset="0"/>
              </a:rPr>
              <a:t> подход и </a:t>
            </a:r>
            <a:r>
              <a:rPr lang="ru-RU" sz="1400" dirty="0" err="1">
                <a:latin typeface="ADYS" panose="00000500000000000000" pitchFamily="2" charset="0"/>
              </a:rPr>
              <a:t>специфичните</a:t>
            </a:r>
            <a:r>
              <a:rPr lang="ru-RU" sz="1400" dirty="0">
                <a:latin typeface="ADYS" panose="00000500000000000000" pitchFamily="2" charset="0"/>
              </a:rPr>
              <a:t> умения за </a:t>
            </a:r>
            <a:r>
              <a:rPr lang="ru-RU" sz="1400" dirty="0" err="1">
                <a:latin typeface="ADYS" panose="00000500000000000000" pitchFamily="2" charset="0"/>
              </a:rPr>
              <a:t>неговата</a:t>
            </a:r>
            <a:r>
              <a:rPr lang="ru-RU" sz="1400" dirty="0">
                <a:latin typeface="ADYS" panose="00000500000000000000" pitchFamily="2" charset="0"/>
              </a:rPr>
              <a:t> реализация. </a:t>
            </a:r>
            <a:r>
              <a:rPr lang="ru-RU" sz="1400" dirty="0" err="1">
                <a:latin typeface="ADYS" panose="00000500000000000000" pitchFamily="2" charset="0"/>
              </a:rPr>
              <a:t>Този</a:t>
            </a:r>
            <a:r>
              <a:rPr lang="ru-RU" sz="1400" dirty="0">
                <a:latin typeface="ADYS" panose="00000500000000000000" pitchFamily="2" charset="0"/>
              </a:rPr>
              <a:t> подход </a:t>
            </a:r>
            <a:r>
              <a:rPr lang="ru-RU" sz="1400" dirty="0" err="1">
                <a:latin typeface="ADYS" panose="00000500000000000000" pitchFamily="2" charset="0"/>
              </a:rPr>
              <a:t>съчетава</a:t>
            </a:r>
            <a:r>
              <a:rPr lang="ru-RU" sz="1400" dirty="0">
                <a:latin typeface="ADYS" panose="00000500000000000000" pitchFamily="2" charset="0"/>
              </a:rPr>
              <a:t> технически компетенции, </a:t>
            </a:r>
            <a:r>
              <a:rPr lang="ru-RU" sz="1400" dirty="0" err="1">
                <a:latin typeface="ADYS" panose="00000500000000000000" pitchFamily="2" charset="0"/>
              </a:rPr>
              <a:t>стратегическо</a:t>
            </a:r>
            <a:r>
              <a:rPr lang="ru-RU" sz="1400" dirty="0">
                <a:latin typeface="ADYS" panose="00000500000000000000" pitchFamily="2" charset="0"/>
              </a:rPr>
              <a:t> </a:t>
            </a:r>
            <a:r>
              <a:rPr lang="ru-RU" sz="1400" dirty="0" err="1">
                <a:latin typeface="ADYS" panose="00000500000000000000" pitchFamily="2" charset="0"/>
              </a:rPr>
              <a:t>планиране</a:t>
            </a:r>
            <a:r>
              <a:rPr lang="ru-RU" sz="1400" dirty="0">
                <a:latin typeface="ADYS" panose="00000500000000000000" pitchFamily="2" charset="0"/>
              </a:rPr>
              <a:t> и интуитивна </a:t>
            </a:r>
            <a:r>
              <a:rPr lang="ru-RU" sz="1400" dirty="0" err="1">
                <a:latin typeface="ADYS" panose="00000500000000000000" pitchFamily="2" charset="0"/>
              </a:rPr>
              <a:t>преценка</a:t>
            </a:r>
            <a:r>
              <a:rPr lang="ru-RU" sz="1400" dirty="0">
                <a:latin typeface="ADYS" panose="00000500000000000000" pitchFamily="2" charset="0"/>
              </a:rPr>
              <a:t> за </a:t>
            </a:r>
            <a:r>
              <a:rPr lang="ru-RU" sz="1400" dirty="0" err="1">
                <a:latin typeface="ADYS" panose="00000500000000000000" pitchFamily="2" charset="0"/>
              </a:rPr>
              <a:t>нововъзникващи</a:t>
            </a:r>
            <a:r>
              <a:rPr lang="ru-RU" sz="1400" dirty="0">
                <a:latin typeface="ADYS" panose="00000500000000000000" pitchFamily="2" charset="0"/>
              </a:rPr>
              <a:t> </a:t>
            </a:r>
            <a:r>
              <a:rPr lang="ru-RU" sz="1400" dirty="0" err="1">
                <a:latin typeface="ADYS" panose="00000500000000000000" pitchFamily="2" charset="0"/>
              </a:rPr>
              <a:t>пазарни</a:t>
            </a:r>
            <a:r>
              <a:rPr lang="ru-RU" sz="1400" dirty="0">
                <a:latin typeface="ADYS" panose="00000500000000000000" pitchFamily="2" charset="0"/>
              </a:rPr>
              <a:t> </a:t>
            </a:r>
            <a:r>
              <a:rPr lang="ru-RU" sz="1400" dirty="0" err="1">
                <a:latin typeface="ADYS" panose="00000500000000000000" pitchFamily="2" charset="0"/>
              </a:rPr>
              <a:t>възможности</a:t>
            </a:r>
            <a:r>
              <a:rPr lang="ru-RU" sz="1400" dirty="0">
                <a:latin typeface="ADYS" panose="00000500000000000000" pitchFamily="2" charset="0"/>
              </a:rPr>
              <a:t>. </a:t>
            </a:r>
            <a:r>
              <a:rPr lang="ru-RU" sz="1400" dirty="0" err="1">
                <a:latin typeface="ADYS" panose="00000500000000000000" pitchFamily="2" charset="0"/>
              </a:rPr>
              <a:t>Превръщането</a:t>
            </a:r>
            <a:r>
              <a:rPr lang="ru-RU" sz="1400" dirty="0">
                <a:latin typeface="ADYS" panose="00000500000000000000" pitchFamily="2" charset="0"/>
              </a:rPr>
              <a:t> на </a:t>
            </a:r>
            <a:r>
              <a:rPr lang="ru-RU" sz="1400" dirty="0" err="1">
                <a:latin typeface="ADYS" panose="00000500000000000000" pitchFamily="2" charset="0"/>
              </a:rPr>
              <a:t>една</a:t>
            </a:r>
            <a:r>
              <a:rPr lang="ru-RU" sz="1400" dirty="0">
                <a:latin typeface="ADYS" panose="00000500000000000000" pitchFamily="2" charset="0"/>
              </a:rPr>
              <a:t> </a:t>
            </a:r>
            <a:r>
              <a:rPr lang="ru-RU" sz="1400" dirty="0" err="1">
                <a:latin typeface="ADYS" panose="00000500000000000000" pitchFamily="2" charset="0"/>
              </a:rPr>
              <a:t>творческа</a:t>
            </a:r>
            <a:r>
              <a:rPr lang="ru-RU" sz="1400" dirty="0">
                <a:latin typeface="ADYS" panose="00000500000000000000" pitchFamily="2" charset="0"/>
              </a:rPr>
              <a:t> идея в успешно и </a:t>
            </a:r>
            <a:r>
              <a:rPr lang="ru-RU" sz="1400" dirty="0" err="1">
                <a:latin typeface="ADYS" panose="00000500000000000000" pitchFamily="2" charset="0"/>
              </a:rPr>
              <a:t>доходоносно</a:t>
            </a:r>
            <a:r>
              <a:rPr lang="ru-RU" sz="1400" dirty="0">
                <a:latin typeface="ADYS" panose="00000500000000000000" pitchFamily="2" charset="0"/>
              </a:rPr>
              <a:t> предприятие в </a:t>
            </a:r>
            <a:r>
              <a:rPr lang="ru-RU" sz="1400" dirty="0" err="1">
                <a:latin typeface="ADYS" panose="00000500000000000000" pitchFamily="2" charset="0"/>
              </a:rPr>
              <a:t>условията</a:t>
            </a:r>
            <a:r>
              <a:rPr lang="ru-RU" sz="1400" dirty="0">
                <a:latin typeface="ADYS" panose="00000500000000000000" pitchFamily="2" charset="0"/>
              </a:rPr>
              <a:t> на </a:t>
            </a:r>
            <a:r>
              <a:rPr lang="ru-RU" sz="1400" dirty="0" err="1">
                <a:latin typeface="ADYS" panose="00000500000000000000" pitchFamily="2" charset="0"/>
              </a:rPr>
              <a:t>морския</a:t>
            </a:r>
            <a:r>
              <a:rPr lang="ru-RU" sz="1400" dirty="0">
                <a:latin typeface="ADYS" panose="00000500000000000000" pitchFamily="2" charset="0"/>
              </a:rPr>
              <a:t> сектор е </a:t>
            </a:r>
            <a:r>
              <a:rPr lang="ru-RU" sz="1400" dirty="0" err="1">
                <a:latin typeface="ADYS" panose="00000500000000000000" pitchFamily="2" charset="0"/>
              </a:rPr>
              <a:t>процес</a:t>
            </a:r>
            <a:r>
              <a:rPr lang="ru-RU" sz="1400" dirty="0">
                <a:latin typeface="ADYS" panose="00000500000000000000" pitchFamily="2" charset="0"/>
              </a:rPr>
              <a:t>, </a:t>
            </a:r>
            <a:r>
              <a:rPr lang="ru-RU" sz="1400" dirty="0" err="1">
                <a:latin typeface="ADYS" panose="00000500000000000000" pitchFamily="2" charset="0"/>
              </a:rPr>
              <a:t>който</a:t>
            </a:r>
            <a:r>
              <a:rPr lang="ru-RU" sz="1400" dirty="0">
                <a:latin typeface="ADYS" panose="00000500000000000000" pitchFamily="2" charset="0"/>
              </a:rPr>
              <a:t> не само </a:t>
            </a:r>
            <a:r>
              <a:rPr lang="ru-RU" sz="1400" dirty="0" err="1">
                <a:latin typeface="ADYS" panose="00000500000000000000" pitchFamily="2" charset="0"/>
              </a:rPr>
              <a:t>предполага</a:t>
            </a:r>
            <a:r>
              <a:rPr lang="ru-RU" sz="1400" dirty="0">
                <a:latin typeface="ADYS" panose="00000500000000000000" pitchFamily="2" charset="0"/>
              </a:rPr>
              <a:t> </a:t>
            </a:r>
            <a:r>
              <a:rPr lang="ru-RU" sz="1400" dirty="0" err="1">
                <a:latin typeface="ADYS" panose="00000500000000000000" pitchFamily="2" charset="0"/>
              </a:rPr>
              <a:t>иновации</a:t>
            </a:r>
            <a:r>
              <a:rPr lang="ru-RU" sz="1400" dirty="0">
                <a:latin typeface="ADYS" panose="00000500000000000000" pitchFamily="2" charset="0"/>
              </a:rPr>
              <a:t>, но и </a:t>
            </a:r>
            <a:r>
              <a:rPr lang="ru-RU" sz="1400" dirty="0" err="1">
                <a:latin typeface="ADYS" panose="00000500000000000000" pitchFamily="2" charset="0"/>
              </a:rPr>
              <a:t>налага</a:t>
            </a:r>
            <a:r>
              <a:rPr lang="ru-RU" sz="1400" dirty="0">
                <a:latin typeface="ADYS" panose="00000500000000000000" pitchFamily="2" charset="0"/>
              </a:rPr>
              <a:t> адаптация </a:t>
            </a:r>
            <a:r>
              <a:rPr lang="ru-RU" sz="1400" dirty="0" err="1">
                <a:latin typeface="ADYS" panose="00000500000000000000" pitchFamily="2" charset="0"/>
              </a:rPr>
              <a:t>към</a:t>
            </a:r>
            <a:r>
              <a:rPr lang="ru-RU" sz="1400" dirty="0">
                <a:latin typeface="ADYS" panose="00000500000000000000" pitchFamily="2" charset="0"/>
              </a:rPr>
              <a:t> строго </a:t>
            </a:r>
            <a:r>
              <a:rPr lang="ru-RU" sz="1400" dirty="0" err="1">
                <a:latin typeface="ADYS" panose="00000500000000000000" pitchFamily="2" charset="0"/>
              </a:rPr>
              <a:t>регламентирани</a:t>
            </a:r>
            <a:r>
              <a:rPr lang="ru-RU" sz="1400" dirty="0">
                <a:latin typeface="ADYS" panose="00000500000000000000" pitchFamily="2" charset="0"/>
              </a:rPr>
              <a:t> и практически ограничения, </a:t>
            </a:r>
            <a:r>
              <a:rPr lang="ru-RU" sz="1400" dirty="0" err="1">
                <a:latin typeface="ADYS" panose="00000500000000000000" pitchFamily="2" charset="0"/>
              </a:rPr>
              <a:t>включително</a:t>
            </a:r>
            <a:r>
              <a:rPr lang="ru-RU" sz="1400" dirty="0">
                <a:latin typeface="ADYS" panose="00000500000000000000" pitchFamily="2" charset="0"/>
              </a:rPr>
              <a:t> </a:t>
            </a:r>
            <a:r>
              <a:rPr lang="ru-RU" sz="1400" dirty="0" err="1">
                <a:latin typeface="ADYS" panose="00000500000000000000" pitchFamily="2" charset="0"/>
              </a:rPr>
              <a:t>международни</a:t>
            </a:r>
            <a:r>
              <a:rPr lang="ru-RU" sz="1400" dirty="0">
                <a:latin typeface="ADYS" panose="00000500000000000000" pitchFamily="2" charset="0"/>
              </a:rPr>
              <a:t> </a:t>
            </a:r>
            <a:r>
              <a:rPr lang="ru-RU" sz="1400" dirty="0" err="1">
                <a:latin typeface="ADYS" panose="00000500000000000000" pitchFamily="2" charset="0"/>
              </a:rPr>
              <a:t>регулации</a:t>
            </a:r>
            <a:r>
              <a:rPr lang="ru-RU" sz="1400" dirty="0">
                <a:latin typeface="ADYS" panose="00000500000000000000" pitchFamily="2" charset="0"/>
              </a:rPr>
              <a:t>, </a:t>
            </a:r>
            <a:r>
              <a:rPr lang="ru-RU" sz="1400" dirty="0" err="1">
                <a:latin typeface="ADYS" panose="00000500000000000000" pitchFamily="2" charset="0"/>
              </a:rPr>
              <a:t>стандарти</a:t>
            </a:r>
            <a:r>
              <a:rPr lang="ru-RU" sz="1400" dirty="0">
                <a:latin typeface="ADYS" panose="00000500000000000000" pitchFamily="2" charset="0"/>
              </a:rPr>
              <a:t> за </a:t>
            </a:r>
            <a:r>
              <a:rPr lang="ru-RU" sz="1400" dirty="0" err="1">
                <a:latin typeface="ADYS" panose="00000500000000000000" pitchFamily="2" charset="0"/>
              </a:rPr>
              <a:t>безопасност</a:t>
            </a:r>
            <a:r>
              <a:rPr lang="ru-RU" sz="1400" dirty="0">
                <a:latin typeface="ADYS" panose="00000500000000000000" pitchFamily="2" charset="0"/>
              </a:rPr>
              <a:t> и </a:t>
            </a:r>
            <a:r>
              <a:rPr lang="ru-RU" sz="1400" dirty="0" err="1">
                <a:latin typeface="ADYS" panose="00000500000000000000" pitchFamily="2" charset="0"/>
              </a:rPr>
              <a:t>логистични</a:t>
            </a:r>
            <a:r>
              <a:rPr lang="ru-RU" sz="1400" dirty="0">
                <a:latin typeface="ADYS" panose="00000500000000000000" pitchFamily="2" charset="0"/>
              </a:rPr>
              <a:t> </a:t>
            </a:r>
            <a:r>
              <a:rPr lang="ru-RU" sz="1400" dirty="0" err="1">
                <a:latin typeface="ADYS" panose="00000500000000000000" pitchFamily="2" charset="0"/>
              </a:rPr>
              <a:t>предизвикателства</a:t>
            </a:r>
            <a:r>
              <a:rPr lang="ru-RU" sz="1400" dirty="0">
                <a:latin typeface="ADYS" panose="00000500000000000000" pitchFamily="2" charset="0"/>
              </a:rPr>
              <a:t>. В </a:t>
            </a:r>
            <a:r>
              <a:rPr lang="ru-RU" sz="1400" dirty="0" err="1">
                <a:latin typeface="ADYS" panose="00000500000000000000" pitchFamily="2" charset="0"/>
              </a:rPr>
              <a:t>този</a:t>
            </a:r>
            <a:r>
              <a:rPr lang="ru-RU" sz="1400" dirty="0">
                <a:latin typeface="ADYS" panose="00000500000000000000" pitchFamily="2" charset="0"/>
              </a:rPr>
              <a:t> контекст, </a:t>
            </a:r>
            <a:r>
              <a:rPr lang="ru-RU" sz="1400" dirty="0" err="1">
                <a:latin typeface="ADYS" panose="00000500000000000000" pitchFamily="2" charset="0"/>
              </a:rPr>
              <a:t>успешните</a:t>
            </a:r>
            <a:r>
              <a:rPr lang="ru-RU" sz="1400" dirty="0">
                <a:latin typeface="ADYS" panose="00000500000000000000" pitchFamily="2" charset="0"/>
              </a:rPr>
              <a:t> </a:t>
            </a:r>
            <a:r>
              <a:rPr lang="ru-RU" sz="1400" dirty="0" err="1">
                <a:latin typeface="ADYS" panose="00000500000000000000" pitchFamily="2" charset="0"/>
              </a:rPr>
              <a:t>примери</a:t>
            </a:r>
            <a:r>
              <a:rPr lang="ru-RU" sz="1400" dirty="0">
                <a:latin typeface="ADYS" panose="00000500000000000000" pitchFamily="2" charset="0"/>
              </a:rPr>
              <a:t> от </a:t>
            </a:r>
            <a:r>
              <a:rPr lang="ru-RU" sz="1400" dirty="0" err="1">
                <a:latin typeface="ADYS" panose="00000500000000000000" pitchFamily="2" charset="0"/>
              </a:rPr>
              <a:t>практиката</a:t>
            </a:r>
            <a:r>
              <a:rPr lang="ru-RU" sz="1400" dirty="0">
                <a:latin typeface="ADYS" panose="00000500000000000000" pitchFamily="2" charset="0"/>
              </a:rPr>
              <a:t> </a:t>
            </a:r>
            <a:r>
              <a:rPr lang="ru-RU" sz="1400" dirty="0" err="1">
                <a:latin typeface="ADYS" panose="00000500000000000000" pitchFamily="2" charset="0"/>
              </a:rPr>
              <a:t>имат</a:t>
            </a:r>
            <a:r>
              <a:rPr lang="ru-RU" sz="1400" dirty="0">
                <a:latin typeface="ADYS" panose="00000500000000000000" pitchFamily="2" charset="0"/>
              </a:rPr>
              <a:t> </a:t>
            </a:r>
            <a:r>
              <a:rPr lang="ru-RU" sz="1400" dirty="0" err="1">
                <a:latin typeface="ADYS" panose="00000500000000000000" pitchFamily="2" charset="0"/>
              </a:rPr>
              <a:t>ключова</a:t>
            </a:r>
            <a:r>
              <a:rPr lang="ru-RU" sz="1400" dirty="0">
                <a:latin typeface="ADYS" panose="00000500000000000000" pitchFamily="2" charset="0"/>
              </a:rPr>
              <a:t> роля </a:t>
            </a:r>
            <a:r>
              <a:rPr lang="ru-RU" sz="1400" dirty="0" err="1">
                <a:latin typeface="ADYS" panose="00000500000000000000" pitchFamily="2" charset="0"/>
              </a:rPr>
              <a:t>като</a:t>
            </a:r>
            <a:r>
              <a:rPr lang="ru-RU" sz="1400" dirty="0">
                <a:latin typeface="ADYS" panose="00000500000000000000" pitchFamily="2" charset="0"/>
              </a:rPr>
              <a:t> </a:t>
            </a:r>
            <a:r>
              <a:rPr lang="ru-RU" sz="1400" dirty="0" err="1">
                <a:latin typeface="ADYS" panose="00000500000000000000" pitchFamily="2" charset="0"/>
              </a:rPr>
              <a:t>вдъхновяващ</a:t>
            </a:r>
            <a:r>
              <a:rPr lang="ru-RU" sz="1400" dirty="0">
                <a:latin typeface="ADYS" panose="00000500000000000000" pitchFamily="2" charset="0"/>
              </a:rPr>
              <a:t> и </a:t>
            </a:r>
            <a:r>
              <a:rPr lang="ru-RU" sz="1400" dirty="0" err="1">
                <a:latin typeface="ADYS" panose="00000500000000000000" pitchFamily="2" charset="0"/>
              </a:rPr>
              <a:t>насочващ</a:t>
            </a:r>
            <a:r>
              <a:rPr lang="ru-RU" sz="1400" dirty="0">
                <a:latin typeface="ADYS" panose="00000500000000000000" pitchFamily="2" charset="0"/>
              </a:rPr>
              <a:t> ресурс за </a:t>
            </a:r>
            <a:r>
              <a:rPr lang="ru-RU" sz="1400" dirty="0" err="1">
                <a:latin typeface="ADYS" panose="00000500000000000000" pitchFamily="2" charset="0"/>
              </a:rPr>
              <a:t>новото</a:t>
            </a:r>
            <a:r>
              <a:rPr lang="ru-RU" sz="1400" dirty="0">
                <a:latin typeface="ADYS" panose="00000500000000000000" pitchFamily="2" charset="0"/>
              </a:rPr>
              <a:t> поколение </a:t>
            </a:r>
            <a:r>
              <a:rPr lang="ru-RU" sz="1400" dirty="0" err="1">
                <a:latin typeface="ADYS" panose="00000500000000000000" pitchFamily="2" charset="0"/>
              </a:rPr>
              <a:t>морски</a:t>
            </a:r>
            <a:r>
              <a:rPr lang="ru-RU" sz="1400" dirty="0">
                <a:latin typeface="ADYS" panose="00000500000000000000" pitchFamily="2" charset="0"/>
              </a:rPr>
              <a:t> </a:t>
            </a:r>
            <a:r>
              <a:rPr lang="ru-RU" sz="1400" dirty="0" err="1">
                <a:latin typeface="ADYS" panose="00000500000000000000" pitchFamily="2" charset="0"/>
              </a:rPr>
              <a:t>предприемачи</a:t>
            </a:r>
            <a:r>
              <a:rPr lang="ru-RU" sz="1400" dirty="0">
                <a:latin typeface="ADYS" panose="00000500000000000000" pitchFamily="2" charset="0"/>
              </a:rPr>
              <a:t>.</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C9442DC1-083E-0803-A54D-3392C2F811D6}"/>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7FF313F1-1A96-E8BB-781E-41E406AB4C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D768522-1C92-3146-4123-E420035A497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9F288CE-9845-CF63-E4B7-228DFC7DD9B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5467C65-DF8C-69B5-BEAF-095786013DC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BA88E73-FD7F-6A38-2E58-497CC79C080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A862451-6D36-0335-9187-CB40EFC02D89}"/>
              </a:ext>
            </a:extLst>
          </p:cNvPr>
          <p:cNvPicPr>
            <a:picLocks noChangeAspect="1"/>
          </p:cNvPicPr>
          <p:nvPr/>
        </p:nvPicPr>
        <p:blipFill>
          <a:blip r:embed="rId10"/>
          <a:stretch>
            <a:fillRect/>
          </a:stretch>
        </p:blipFill>
        <p:spPr>
          <a:xfrm>
            <a:off x="7704595" y="0"/>
            <a:ext cx="1227464" cy="1224789"/>
          </a:xfrm>
          <a:prstGeom prst="rect">
            <a:avLst/>
          </a:prstGeom>
        </p:spPr>
      </p:pic>
      <p:pic>
        <p:nvPicPr>
          <p:cNvPr id="11266" name="Picture 2" descr="Man sitting at a wooden table with a notebook open in front of him. on the notebook, there is a drawing of a lightbulb with the word &quot;ideas&quot; written above it. the man is holding a pen and appears to be writing or drawing something on the notebook. next to the notebook is a pair of glasses and a red coffee cup. there is also a small potted plant on the table. the overall mood of the image is focused and creative.">
            <a:extLst>
              <a:ext uri="{FF2B5EF4-FFF2-40B4-BE49-F238E27FC236}">
                <a16:creationId xmlns:a16="http://schemas.microsoft.com/office/drawing/2014/main" id="{642F422B-E736-360C-BFE3-F1A01E5CB9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98820"/>
            <a:ext cx="3963351" cy="396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149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06099-BF71-EDF4-D10A-4C3F0B55B12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3EF3A20-50F9-5B44-22C6-A5F86C0FB84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6AA0AB6-9DFF-F2FC-4DF8-72746F0D4A83}"/>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VI: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Адаптиране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предприемаческата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перспектива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морския</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сектор</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183FDA3-11BA-06A4-622D-A457B75047F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DF50EAF-6C96-DBA0-CB3A-893B03F27AA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A637031-07B0-3508-7AF0-B593757E54E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1FDC82C-E3FF-1B46-C1E1-A33014746096}"/>
              </a:ext>
            </a:extLst>
          </p:cNvPr>
          <p:cNvSpPr txBox="1"/>
          <p:nvPr/>
        </p:nvSpPr>
        <p:spPr>
          <a:xfrm>
            <a:off x="4389967" y="1635741"/>
            <a:ext cx="4634112" cy="3903633"/>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Bold" panose="00000800000000000000" pitchFamily="2" charset="-52"/>
                <a:ea typeface="+mn-ea"/>
                <a:cs typeface="Times New Roman" panose="02020603050405020304" pitchFamily="18" charset="0"/>
              </a:rPr>
              <a:t>Цел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Calibri" panose="020F0502020204030204"/>
                <a:ea typeface="+mn-ea"/>
                <a:cs typeface="+mn-cs"/>
              </a:rPr>
              <a:t> </a:t>
            </a:r>
          </a:p>
          <a:p>
            <a:pPr algn="just">
              <a:lnSpc>
                <a:spcPct val="150000"/>
              </a:lnSpc>
              <a:defRPr/>
            </a:pPr>
            <a:r>
              <a:rPr lang="ru-RU" sz="1400" dirty="0" err="1">
                <a:latin typeface="ADYS" panose="00000500000000000000" pitchFamily="2" charset="0"/>
              </a:rPr>
              <a:t>Целта</a:t>
            </a:r>
            <a:r>
              <a:rPr lang="ru-RU" sz="1400" dirty="0">
                <a:latin typeface="ADYS" panose="00000500000000000000" pitchFamily="2" charset="0"/>
              </a:rPr>
              <a:t> на </a:t>
            </a:r>
            <a:r>
              <a:rPr lang="ru-RU" sz="1400" dirty="0" err="1">
                <a:latin typeface="ADYS" panose="00000500000000000000" pitchFamily="2" charset="0"/>
              </a:rPr>
              <a:t>настоящото</a:t>
            </a:r>
            <a:r>
              <a:rPr lang="ru-RU" sz="1400" dirty="0">
                <a:latin typeface="ADYS" panose="00000500000000000000" pitchFamily="2" charset="0"/>
              </a:rPr>
              <a:t> </a:t>
            </a:r>
            <a:r>
              <a:rPr lang="ru-RU" sz="1400" dirty="0" err="1">
                <a:latin typeface="ADYS" panose="00000500000000000000" pitchFamily="2" charset="0"/>
              </a:rPr>
              <a:t>изследване</a:t>
            </a:r>
            <a:r>
              <a:rPr lang="ru-RU" sz="1400" dirty="0">
                <a:latin typeface="ADYS" panose="00000500000000000000" pitchFamily="2" charset="0"/>
              </a:rPr>
              <a:t> е </a:t>
            </a:r>
            <a:r>
              <a:rPr lang="ru-RU" sz="1400" dirty="0" err="1">
                <a:latin typeface="ADYS" panose="00000500000000000000" pitchFamily="2" charset="0"/>
              </a:rPr>
              <a:t>двустранна</a:t>
            </a:r>
            <a:r>
              <a:rPr lang="ru-RU" sz="1400" dirty="0">
                <a:latin typeface="ADYS" panose="00000500000000000000" pitchFamily="2" charset="0"/>
              </a:rPr>
              <a:t>: </a:t>
            </a:r>
            <a:r>
              <a:rPr lang="ru-RU" sz="1400" dirty="0" err="1">
                <a:latin typeface="ADYS" panose="00000500000000000000" pitchFamily="2" charset="0"/>
              </a:rPr>
              <a:t>първо</a:t>
            </a:r>
            <a:r>
              <a:rPr lang="ru-RU" sz="1400" dirty="0">
                <a:latin typeface="ADYS" panose="00000500000000000000" pitchFamily="2" charset="0"/>
              </a:rPr>
              <a:t>, да проучи по </a:t>
            </a:r>
            <a:r>
              <a:rPr lang="ru-RU" sz="1400" dirty="0" err="1">
                <a:latin typeface="ADYS" panose="00000500000000000000" pitchFamily="2" charset="0"/>
              </a:rPr>
              <a:t>какъв</a:t>
            </a:r>
            <a:r>
              <a:rPr lang="ru-RU" sz="1400" dirty="0">
                <a:latin typeface="ADYS" panose="00000500000000000000" pitchFamily="2" charset="0"/>
              </a:rPr>
              <a:t> начин </a:t>
            </a:r>
            <a:r>
              <a:rPr lang="ru-RU" sz="1400" dirty="0" err="1">
                <a:latin typeface="ADYS" panose="00000500000000000000" pitchFamily="2" charset="0"/>
              </a:rPr>
              <a:t>предприемаческото</a:t>
            </a:r>
            <a:r>
              <a:rPr lang="ru-RU" sz="1400" dirty="0">
                <a:latin typeface="ADYS" panose="00000500000000000000" pitchFamily="2" charset="0"/>
              </a:rPr>
              <a:t> </a:t>
            </a:r>
            <a:r>
              <a:rPr lang="ru-RU" sz="1400" dirty="0" err="1">
                <a:latin typeface="ADYS" panose="00000500000000000000" pitchFamily="2" charset="0"/>
              </a:rPr>
              <a:t>мислене</a:t>
            </a:r>
            <a:r>
              <a:rPr lang="ru-RU" sz="1400" dirty="0">
                <a:latin typeface="ADYS" panose="00000500000000000000" pitchFamily="2" charset="0"/>
              </a:rPr>
              <a:t> </a:t>
            </a:r>
            <a:r>
              <a:rPr lang="ru-RU" sz="1400" dirty="0" err="1">
                <a:latin typeface="ADYS" panose="00000500000000000000" pitchFamily="2" charset="0"/>
              </a:rPr>
              <a:t>може</a:t>
            </a:r>
            <a:r>
              <a:rPr lang="ru-RU" sz="1400" dirty="0">
                <a:latin typeface="ADYS" panose="00000500000000000000" pitchFamily="2" charset="0"/>
              </a:rPr>
              <a:t> успешно да се </a:t>
            </a:r>
            <a:r>
              <a:rPr lang="ru-RU" sz="1400" dirty="0" err="1">
                <a:latin typeface="ADYS" panose="00000500000000000000" pitchFamily="2" charset="0"/>
              </a:rPr>
              <a:t>адаптира</a:t>
            </a:r>
            <a:r>
              <a:rPr lang="ru-RU" sz="1400" dirty="0">
                <a:latin typeface="ADYS" panose="00000500000000000000" pitchFamily="2" charset="0"/>
              </a:rPr>
              <a:t> </a:t>
            </a:r>
            <a:r>
              <a:rPr lang="ru-RU" sz="1400" dirty="0" err="1">
                <a:latin typeface="ADYS" panose="00000500000000000000" pitchFamily="2" charset="0"/>
              </a:rPr>
              <a:t>към</a:t>
            </a:r>
            <a:r>
              <a:rPr lang="ru-RU" sz="1400" dirty="0">
                <a:latin typeface="ADYS" panose="00000500000000000000" pitchFamily="2" charset="0"/>
              </a:rPr>
              <a:t> </a:t>
            </a:r>
            <a:r>
              <a:rPr lang="ru-RU" sz="1400" dirty="0" err="1">
                <a:latin typeface="ADYS" panose="00000500000000000000" pitchFamily="2" charset="0"/>
              </a:rPr>
              <a:t>специфичните</a:t>
            </a:r>
            <a:r>
              <a:rPr lang="ru-RU" sz="1400" dirty="0">
                <a:latin typeface="ADYS" panose="00000500000000000000" pitchFamily="2" charset="0"/>
              </a:rPr>
              <a:t> условия на </a:t>
            </a:r>
            <a:r>
              <a:rPr lang="ru-RU" sz="1400" dirty="0" err="1">
                <a:latin typeface="ADYS" panose="00000500000000000000" pitchFamily="2" charset="0"/>
              </a:rPr>
              <a:t>морския</a:t>
            </a:r>
            <a:r>
              <a:rPr lang="ru-RU" sz="1400" dirty="0">
                <a:latin typeface="ADYS" panose="00000500000000000000" pitchFamily="2" charset="0"/>
              </a:rPr>
              <a:t> сектор, и </a:t>
            </a:r>
            <a:r>
              <a:rPr lang="ru-RU" sz="1400" dirty="0" err="1">
                <a:latin typeface="ADYS" panose="00000500000000000000" pitchFamily="2" charset="0"/>
              </a:rPr>
              <a:t>второ</a:t>
            </a:r>
            <a:r>
              <a:rPr lang="ru-RU" sz="1400" dirty="0">
                <a:latin typeface="ADYS" panose="00000500000000000000" pitchFamily="2" charset="0"/>
              </a:rPr>
              <a:t> – да установи </a:t>
            </a:r>
            <a:r>
              <a:rPr lang="ru-RU" sz="1400" dirty="0" err="1">
                <a:latin typeface="ADYS" panose="00000500000000000000" pitchFamily="2" charset="0"/>
              </a:rPr>
              <a:t>отделните</a:t>
            </a:r>
            <a:r>
              <a:rPr lang="ru-RU" sz="1400" dirty="0">
                <a:latin typeface="ADYS" panose="00000500000000000000" pitchFamily="2" charset="0"/>
              </a:rPr>
              <a:t> </a:t>
            </a:r>
            <a:r>
              <a:rPr lang="ru-RU" sz="1400" dirty="0" err="1">
                <a:latin typeface="ADYS" panose="00000500000000000000" pitchFamily="2" charset="0"/>
              </a:rPr>
              <a:t>етапи</a:t>
            </a:r>
            <a:r>
              <a:rPr lang="ru-RU" sz="1400" dirty="0">
                <a:latin typeface="ADYS" panose="00000500000000000000" pitchFamily="2" charset="0"/>
              </a:rPr>
              <a:t>, </a:t>
            </a:r>
            <a:r>
              <a:rPr lang="ru-RU" sz="1400" dirty="0" err="1">
                <a:latin typeface="ADYS" panose="00000500000000000000" pitchFamily="2" charset="0"/>
              </a:rPr>
              <a:t>през</a:t>
            </a:r>
            <a:r>
              <a:rPr lang="ru-RU" sz="1400" dirty="0">
                <a:latin typeface="ADYS" panose="00000500000000000000" pitchFamily="2" charset="0"/>
              </a:rPr>
              <a:t> </a:t>
            </a:r>
            <a:r>
              <a:rPr lang="ru-RU" sz="1400" dirty="0" err="1">
                <a:latin typeface="ADYS" panose="00000500000000000000" pitchFamily="2" charset="0"/>
              </a:rPr>
              <a:t>които</a:t>
            </a:r>
            <a:r>
              <a:rPr lang="ru-RU" sz="1400" dirty="0">
                <a:latin typeface="ADYS" panose="00000500000000000000" pitchFamily="2" charset="0"/>
              </a:rPr>
              <a:t> </a:t>
            </a:r>
            <a:r>
              <a:rPr lang="ru-RU" sz="1400" dirty="0" err="1">
                <a:latin typeface="ADYS" panose="00000500000000000000" pitchFamily="2" charset="0"/>
              </a:rPr>
              <a:t>преминава</a:t>
            </a:r>
            <a:r>
              <a:rPr lang="ru-RU" sz="1400" dirty="0">
                <a:latin typeface="ADYS" panose="00000500000000000000" pitchFamily="2" charset="0"/>
              </a:rPr>
              <a:t> </a:t>
            </a:r>
            <a:r>
              <a:rPr lang="ru-RU" sz="1400" dirty="0" err="1">
                <a:latin typeface="ADYS" panose="00000500000000000000" pitchFamily="2" charset="0"/>
              </a:rPr>
              <a:t>една</a:t>
            </a:r>
            <a:r>
              <a:rPr lang="ru-RU" sz="1400" dirty="0">
                <a:latin typeface="ADYS" panose="00000500000000000000" pitchFamily="2" charset="0"/>
              </a:rPr>
              <a:t> </a:t>
            </a:r>
            <a:r>
              <a:rPr lang="ru-RU" sz="1400" dirty="0" err="1">
                <a:latin typeface="ADYS" panose="00000500000000000000" pitchFamily="2" charset="0"/>
              </a:rPr>
              <a:t>творческа</a:t>
            </a:r>
            <a:r>
              <a:rPr lang="ru-RU" sz="1400" dirty="0">
                <a:latin typeface="ADYS" panose="00000500000000000000" pitchFamily="2" charset="0"/>
              </a:rPr>
              <a:t> идея до </a:t>
            </a:r>
            <a:r>
              <a:rPr lang="ru-RU" sz="1400" dirty="0" err="1">
                <a:latin typeface="ADYS" panose="00000500000000000000" pitchFamily="2" charset="0"/>
              </a:rPr>
              <a:t>превръщането</a:t>
            </a:r>
            <a:r>
              <a:rPr lang="ru-RU" sz="1400" dirty="0">
                <a:latin typeface="ADYS" panose="00000500000000000000" pitchFamily="2" charset="0"/>
              </a:rPr>
              <a:t> ѝ в устойчиво бизнес начинание. </a:t>
            </a:r>
            <a:r>
              <a:rPr lang="ru-RU" sz="1400" dirty="0" err="1">
                <a:latin typeface="ADYS" panose="00000500000000000000" pitchFamily="2" charset="0"/>
              </a:rPr>
              <a:t>Особен</a:t>
            </a:r>
            <a:r>
              <a:rPr lang="ru-RU" sz="1400" dirty="0">
                <a:latin typeface="ADYS" panose="00000500000000000000" pitchFamily="2" charset="0"/>
              </a:rPr>
              <a:t> акцент е </a:t>
            </a:r>
            <a:r>
              <a:rPr lang="ru-RU" sz="1400" dirty="0" err="1">
                <a:latin typeface="ADYS" panose="00000500000000000000" pitchFamily="2" charset="0"/>
              </a:rPr>
              <a:t>поставен</a:t>
            </a:r>
            <a:r>
              <a:rPr lang="ru-RU" sz="1400" dirty="0">
                <a:latin typeface="ADYS" panose="00000500000000000000" pitchFamily="2" charset="0"/>
              </a:rPr>
              <a:t> </a:t>
            </a:r>
            <a:r>
              <a:rPr lang="ru-RU" sz="1400" dirty="0" err="1">
                <a:latin typeface="ADYS" panose="00000500000000000000" pitchFamily="2" charset="0"/>
              </a:rPr>
              <a:t>върху</a:t>
            </a:r>
            <a:r>
              <a:rPr lang="ru-RU" sz="1400" dirty="0">
                <a:latin typeface="ADYS" panose="00000500000000000000" pitchFamily="2" charset="0"/>
              </a:rPr>
              <a:t> </a:t>
            </a:r>
            <a:r>
              <a:rPr lang="ru-RU" sz="1400" dirty="0" err="1">
                <a:latin typeface="ADYS" panose="00000500000000000000" pitchFamily="2" charset="0"/>
              </a:rPr>
              <a:t>примери</a:t>
            </a:r>
            <a:r>
              <a:rPr lang="ru-RU" sz="1400" dirty="0">
                <a:latin typeface="ADYS" panose="00000500000000000000" pitchFamily="2" charset="0"/>
              </a:rPr>
              <a:t> и модели на </a:t>
            </a:r>
            <a:r>
              <a:rPr lang="ru-RU" sz="1400" dirty="0" err="1">
                <a:latin typeface="ADYS" panose="00000500000000000000" pitchFamily="2" charset="0"/>
              </a:rPr>
              <a:t>успешни</a:t>
            </a:r>
            <a:r>
              <a:rPr lang="ru-RU" sz="1400" dirty="0">
                <a:latin typeface="ADYS" panose="00000500000000000000" pitchFamily="2" charset="0"/>
              </a:rPr>
              <a:t> </a:t>
            </a:r>
            <a:r>
              <a:rPr lang="ru-RU" sz="1400" dirty="0" err="1">
                <a:latin typeface="ADYS" panose="00000500000000000000" pitchFamily="2" charset="0"/>
              </a:rPr>
              <a:t>лидери</a:t>
            </a:r>
            <a:r>
              <a:rPr lang="ru-RU" sz="1400" dirty="0">
                <a:latin typeface="ADYS" panose="00000500000000000000" pitchFamily="2" charset="0"/>
              </a:rPr>
              <a:t> и </a:t>
            </a:r>
            <a:r>
              <a:rPr lang="ru-RU" sz="1400" dirty="0" err="1">
                <a:latin typeface="ADYS" panose="00000500000000000000" pitchFamily="2" charset="0"/>
              </a:rPr>
              <a:t>иноватори</a:t>
            </a:r>
            <a:r>
              <a:rPr lang="ru-RU" sz="1400" dirty="0">
                <a:latin typeface="ADYS" panose="00000500000000000000" pitchFamily="2" charset="0"/>
              </a:rPr>
              <a:t> в сектора, </a:t>
            </a:r>
            <a:r>
              <a:rPr lang="ru-RU" sz="1400" dirty="0" err="1">
                <a:latin typeface="ADYS" panose="00000500000000000000" pitchFamily="2" charset="0"/>
              </a:rPr>
              <a:t>чиито</a:t>
            </a:r>
            <a:r>
              <a:rPr lang="ru-RU" sz="1400" dirty="0">
                <a:latin typeface="ADYS" panose="00000500000000000000" pitchFamily="2" charset="0"/>
              </a:rPr>
              <a:t> действия и постижения служат </a:t>
            </a:r>
            <a:r>
              <a:rPr lang="ru-RU" sz="1400" dirty="0" err="1">
                <a:latin typeface="ADYS" panose="00000500000000000000" pitchFamily="2" charset="0"/>
              </a:rPr>
              <a:t>като</a:t>
            </a:r>
            <a:r>
              <a:rPr lang="ru-RU" sz="1400" dirty="0">
                <a:latin typeface="ADYS" panose="00000500000000000000" pitchFamily="2" charset="0"/>
              </a:rPr>
              <a:t> ориентир и </a:t>
            </a:r>
            <a:r>
              <a:rPr lang="ru-RU" sz="1400" dirty="0" err="1">
                <a:latin typeface="ADYS" panose="00000500000000000000" pitchFamily="2" charset="0"/>
              </a:rPr>
              <a:t>вдъхновение</a:t>
            </a:r>
            <a:r>
              <a:rPr lang="ru-RU" sz="1400" dirty="0">
                <a:latin typeface="ADYS" panose="00000500000000000000" pitchFamily="2" charset="0"/>
              </a:rPr>
              <a:t> за </a:t>
            </a:r>
            <a:r>
              <a:rPr lang="ru-RU" sz="1400" dirty="0" err="1">
                <a:latin typeface="ADYS" panose="00000500000000000000" pitchFamily="2" charset="0"/>
              </a:rPr>
              <a:t>новите</a:t>
            </a:r>
            <a:r>
              <a:rPr lang="ru-RU" sz="1400" dirty="0">
                <a:latin typeface="ADYS" panose="00000500000000000000" pitchFamily="2" charset="0"/>
              </a:rPr>
              <a:t> </a:t>
            </a:r>
            <a:r>
              <a:rPr lang="ru-RU" sz="1400" dirty="0" err="1">
                <a:latin typeface="ADYS" panose="00000500000000000000" pitchFamily="2" charset="0"/>
              </a:rPr>
              <a:t>предприемачи</a:t>
            </a:r>
            <a:r>
              <a:rPr lang="ru-RU" sz="1400" dirty="0">
                <a:latin typeface="ADYS" panose="00000500000000000000" pitchFamily="2" charset="0"/>
              </a:rPr>
              <a:t>.</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0D56A8E4-616A-1278-B894-7E5189355AF4}"/>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A5737FB7-AE44-A4CF-455C-9007EE2A94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F24F10C-0187-C55C-A1C2-33C97BEEC3D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F8EAE41-4EFB-3213-76B5-19352F2ADC3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10F4CA8-F116-10D3-13D4-CFB06B84F90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187B1CA-12DA-6F4D-C682-6FDC6730A52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F128056-8108-106C-9081-DECFDB07EB16}"/>
              </a:ext>
            </a:extLst>
          </p:cNvPr>
          <p:cNvPicPr>
            <a:picLocks noChangeAspect="1"/>
          </p:cNvPicPr>
          <p:nvPr/>
        </p:nvPicPr>
        <p:blipFill>
          <a:blip r:embed="rId10"/>
          <a:stretch>
            <a:fillRect/>
          </a:stretch>
        </p:blipFill>
        <p:spPr>
          <a:xfrm>
            <a:off x="7704595" y="0"/>
            <a:ext cx="1227464" cy="1224789"/>
          </a:xfrm>
          <a:prstGeom prst="rect">
            <a:avLst/>
          </a:prstGeom>
        </p:spPr>
      </p:pic>
      <p:pic>
        <p:nvPicPr>
          <p:cNvPr id="3076" name="Picture 4" descr="Man sitting at a wooden table with a notebook open in front of him. on the notebook, there is a drawing of a lightbulb with the word &quot;ideas&quot; written above it. the man is holding a pen and appears to be writing or drawing something on the notebook. next to the notebook is a pair of glasses and a red coffee cup. there is also a small potted plant on the table. the overall mood of the image is focused and creative.">
            <a:extLst>
              <a:ext uri="{FF2B5EF4-FFF2-40B4-BE49-F238E27FC236}">
                <a16:creationId xmlns:a16="http://schemas.microsoft.com/office/drawing/2014/main" id="{7784643E-B08C-7385-A52C-D11674828D4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585208"/>
            <a:ext cx="4418351" cy="4418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3129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1D633-5147-54EC-D455-EAF284EAFEC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51695EC-6846-8565-8895-20CA8B12750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A98AA20-6EC5-6A98-744A-BB2ED0CD5FDE}"/>
              </a:ext>
            </a:extLst>
          </p:cNvPr>
          <p:cNvSpPr>
            <a:spLocks noGrp="1"/>
          </p:cNvSpPr>
          <p:nvPr>
            <p:ph type="title"/>
          </p:nvPr>
        </p:nvSpPr>
        <p:spPr>
          <a:xfrm>
            <a:off x="102795" y="901790"/>
            <a:ext cx="7886700" cy="778272"/>
          </a:xfrm>
        </p:spPr>
        <p:txBody>
          <a:bodyPr>
            <a:noAutofit/>
          </a:bodyPr>
          <a:lstStyle/>
          <a:p>
            <a:pPr marL="274320" indent="-274320" algn="ctr">
              <a:spcBef>
                <a:spcPts val="435"/>
              </a:spcBef>
              <a:spcAft>
                <a:spcPts val="200"/>
              </a:spcAft>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VI: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Адаптиране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предприемаческата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перспектива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морския</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сектор</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C787AE1-550D-9092-A697-7C888265B11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DBBCA82-8D81-EB64-829F-807BFB4CB04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BB12F46-D375-2278-8A03-989D948BD9E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54E0F3F-3BA7-2CC8-F075-F2203E8FC58E}"/>
              </a:ext>
            </a:extLst>
          </p:cNvPr>
          <p:cNvSpPr txBox="1"/>
          <p:nvPr/>
        </p:nvSpPr>
        <p:spPr>
          <a:xfrm>
            <a:off x="4509888" y="1621226"/>
            <a:ext cx="4634112" cy="385746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Методология</a:t>
            </a:r>
            <a:endPar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bg-BG"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indent="0" algn="just" fontAlgn="auto">
              <a:lnSpc>
                <a:spcPct val="150000"/>
              </a:lnSpc>
              <a:spcBef>
                <a:spcPts val="0"/>
              </a:spcBef>
              <a:spcAft>
                <a:spcPts val="0"/>
              </a:spcAft>
              <a:buClrTx/>
              <a:buSzTx/>
              <a:buFontTx/>
              <a:buNone/>
              <a:tabLst/>
              <a:defRPr/>
            </a:pPr>
            <a:r>
              <a:rPr lang="ru-RU" sz="1400" dirty="0" err="1">
                <a:latin typeface="ADYS" panose="00000500000000000000" pitchFamily="2" charset="0"/>
              </a:rPr>
              <a:t>Анализът</a:t>
            </a:r>
            <a:r>
              <a:rPr lang="ru-RU" sz="1400" dirty="0">
                <a:latin typeface="ADYS" panose="00000500000000000000" pitchFamily="2" charset="0"/>
              </a:rPr>
              <a:t> е </a:t>
            </a:r>
            <a:r>
              <a:rPr lang="ru-RU" sz="1400" dirty="0" err="1">
                <a:latin typeface="ADYS" panose="00000500000000000000" pitchFamily="2" charset="0"/>
              </a:rPr>
              <a:t>базиран</a:t>
            </a:r>
            <a:r>
              <a:rPr lang="ru-RU" sz="1400" dirty="0">
                <a:latin typeface="ADYS" panose="00000500000000000000" pitchFamily="2" charset="0"/>
              </a:rPr>
              <a:t> на </a:t>
            </a:r>
            <a:r>
              <a:rPr lang="ru-RU" sz="1400" dirty="0" err="1">
                <a:latin typeface="ADYS" panose="00000500000000000000" pitchFamily="2" charset="0"/>
              </a:rPr>
              <a:t>проведени</a:t>
            </a:r>
            <a:r>
              <a:rPr lang="ru-RU" sz="1400" dirty="0">
                <a:latin typeface="ADYS" panose="00000500000000000000" pitchFamily="2" charset="0"/>
              </a:rPr>
              <a:t> </a:t>
            </a:r>
            <a:r>
              <a:rPr lang="ru-RU" sz="1400" dirty="0" err="1">
                <a:latin typeface="ADYS" panose="00000500000000000000" pitchFamily="2" charset="0"/>
              </a:rPr>
              <a:t>интервюта</a:t>
            </a:r>
            <a:r>
              <a:rPr lang="ru-RU" sz="1400" dirty="0">
                <a:latin typeface="ADYS" panose="00000500000000000000" pitchFamily="2" charset="0"/>
              </a:rPr>
              <a:t> с </a:t>
            </a:r>
            <a:r>
              <a:rPr lang="ru-RU" sz="1400" dirty="0" err="1">
                <a:latin typeface="ADYS" panose="00000500000000000000" pitchFamily="2" charset="0"/>
              </a:rPr>
              <a:t>предприемачи</a:t>
            </a:r>
            <a:r>
              <a:rPr lang="ru-RU" sz="1400" dirty="0">
                <a:latin typeface="ADYS" panose="00000500000000000000" pitchFamily="2" charset="0"/>
              </a:rPr>
              <a:t> и </a:t>
            </a:r>
            <a:r>
              <a:rPr lang="ru-RU" sz="1400" dirty="0" err="1">
                <a:latin typeface="ADYS" panose="00000500000000000000" pitchFamily="2" charset="0"/>
              </a:rPr>
              <a:t>иноватори</a:t>
            </a:r>
            <a:r>
              <a:rPr lang="ru-RU" sz="1400" dirty="0">
                <a:latin typeface="ADYS" panose="00000500000000000000" pitchFamily="2" charset="0"/>
              </a:rPr>
              <a:t>, </a:t>
            </a:r>
            <a:r>
              <a:rPr lang="ru-RU" sz="1400" dirty="0" err="1">
                <a:latin typeface="ADYS" panose="00000500000000000000" pitchFamily="2" charset="0"/>
              </a:rPr>
              <a:t>реализирали</a:t>
            </a:r>
            <a:r>
              <a:rPr lang="ru-RU" sz="1400" dirty="0">
                <a:latin typeface="ADYS" panose="00000500000000000000" pitchFamily="2" charset="0"/>
              </a:rPr>
              <a:t> </a:t>
            </a:r>
            <a:r>
              <a:rPr lang="ru-RU" sz="1400" dirty="0" err="1">
                <a:latin typeface="ADYS" panose="00000500000000000000" pitchFamily="2" charset="0"/>
              </a:rPr>
              <a:t>успешни</a:t>
            </a:r>
            <a:r>
              <a:rPr lang="ru-RU" sz="1400" dirty="0">
                <a:latin typeface="ADYS" panose="00000500000000000000" pitchFamily="2" charset="0"/>
              </a:rPr>
              <a:t> бизнес начинания в </a:t>
            </a:r>
            <a:r>
              <a:rPr lang="ru-RU" sz="1400" dirty="0" err="1">
                <a:latin typeface="ADYS" panose="00000500000000000000" pitchFamily="2" charset="0"/>
              </a:rPr>
              <a:t>сфери</a:t>
            </a:r>
            <a:r>
              <a:rPr lang="ru-RU" sz="1400" dirty="0">
                <a:latin typeface="ADYS" panose="00000500000000000000" pitchFamily="2" charset="0"/>
              </a:rPr>
              <a:t> </a:t>
            </a:r>
            <a:r>
              <a:rPr lang="ru-RU" sz="1400" dirty="0" err="1">
                <a:latin typeface="ADYS" panose="00000500000000000000" pitchFamily="2" charset="0"/>
              </a:rPr>
              <a:t>като</a:t>
            </a:r>
            <a:r>
              <a:rPr lang="ru-RU" sz="1400" dirty="0">
                <a:latin typeface="ADYS" panose="00000500000000000000" pitchFamily="2" charset="0"/>
              </a:rPr>
              <a:t> </a:t>
            </a:r>
            <a:r>
              <a:rPr lang="ru-RU" sz="1400" dirty="0" err="1">
                <a:latin typeface="ADYS" panose="00000500000000000000" pitchFamily="2" charset="0"/>
              </a:rPr>
              <a:t>морски</a:t>
            </a:r>
            <a:r>
              <a:rPr lang="ru-RU" sz="1400" dirty="0">
                <a:latin typeface="ADYS" panose="00000500000000000000" pitchFamily="2" charset="0"/>
              </a:rPr>
              <a:t> транспорт, </a:t>
            </a:r>
            <a:r>
              <a:rPr lang="ru-RU" sz="1400" dirty="0" err="1">
                <a:latin typeface="ADYS" panose="00000500000000000000" pitchFamily="2" charset="0"/>
              </a:rPr>
              <a:t>пристанищна</a:t>
            </a:r>
            <a:r>
              <a:rPr lang="ru-RU" sz="1400" dirty="0">
                <a:latin typeface="ADYS" panose="00000500000000000000" pitchFamily="2" charset="0"/>
              </a:rPr>
              <a:t> логистика, </a:t>
            </a:r>
            <a:r>
              <a:rPr lang="ru-RU" sz="1400" dirty="0" err="1">
                <a:latin typeface="ADYS" panose="00000500000000000000" pitchFamily="2" charset="0"/>
              </a:rPr>
              <a:t>морски</a:t>
            </a:r>
            <a:r>
              <a:rPr lang="ru-RU" sz="1400" dirty="0">
                <a:latin typeface="ADYS" panose="00000500000000000000" pitchFamily="2" charset="0"/>
              </a:rPr>
              <a:t> технологии и услуги. </a:t>
            </a:r>
            <a:r>
              <a:rPr lang="ru-RU" sz="1400" dirty="0" err="1">
                <a:latin typeface="ADYS" panose="00000500000000000000" pitchFamily="2" charset="0"/>
              </a:rPr>
              <a:t>Проучени</a:t>
            </a:r>
            <a:r>
              <a:rPr lang="ru-RU" sz="1400" dirty="0">
                <a:latin typeface="ADYS" panose="00000500000000000000" pitchFamily="2" charset="0"/>
              </a:rPr>
              <a:t> </a:t>
            </a:r>
            <a:r>
              <a:rPr lang="ru-RU" sz="1400" dirty="0" err="1">
                <a:latin typeface="ADYS" panose="00000500000000000000" pitchFamily="2" charset="0"/>
              </a:rPr>
              <a:t>са</a:t>
            </a:r>
            <a:r>
              <a:rPr lang="ru-RU" sz="1400" dirty="0">
                <a:latin typeface="ADYS" panose="00000500000000000000" pitchFamily="2" charset="0"/>
              </a:rPr>
              <a:t> </a:t>
            </a:r>
            <a:r>
              <a:rPr lang="ru-RU" sz="1400" dirty="0" err="1">
                <a:latin typeface="ADYS" panose="00000500000000000000" pitchFamily="2" charset="0"/>
              </a:rPr>
              <a:t>реални</a:t>
            </a:r>
            <a:r>
              <a:rPr lang="ru-RU" sz="1400" dirty="0">
                <a:latin typeface="ADYS" panose="00000500000000000000" pitchFamily="2" charset="0"/>
              </a:rPr>
              <a:t> </a:t>
            </a:r>
            <a:r>
              <a:rPr lang="ru-RU" sz="1400" dirty="0" err="1">
                <a:latin typeface="ADYS" panose="00000500000000000000" pitchFamily="2" charset="0"/>
              </a:rPr>
              <a:t>казуси</a:t>
            </a:r>
            <a:r>
              <a:rPr lang="ru-RU" sz="1400" dirty="0">
                <a:latin typeface="ADYS" panose="00000500000000000000" pitchFamily="2" charset="0"/>
              </a:rPr>
              <a:t> на основатели на компании в сектора, </a:t>
            </a:r>
            <a:r>
              <a:rPr lang="ru-RU" sz="1400" dirty="0" err="1">
                <a:latin typeface="ADYS" panose="00000500000000000000" pitchFamily="2" charset="0"/>
              </a:rPr>
              <a:t>както</a:t>
            </a:r>
            <a:r>
              <a:rPr lang="ru-RU" sz="1400" dirty="0">
                <a:latin typeface="ADYS" panose="00000500000000000000" pitchFamily="2" charset="0"/>
              </a:rPr>
              <a:t> и </a:t>
            </a:r>
            <a:r>
              <a:rPr lang="ru-RU" sz="1400" dirty="0" err="1">
                <a:latin typeface="ADYS" panose="00000500000000000000" pitchFamily="2" charset="0"/>
              </a:rPr>
              <a:t>конкретни</a:t>
            </a:r>
            <a:r>
              <a:rPr lang="ru-RU" sz="1400" dirty="0">
                <a:latin typeface="ADYS" panose="00000500000000000000" pitchFamily="2" charset="0"/>
              </a:rPr>
              <a:t> </a:t>
            </a:r>
            <a:r>
              <a:rPr lang="ru-RU" sz="1400" dirty="0" err="1">
                <a:latin typeface="ADYS" panose="00000500000000000000" pitchFamily="2" charset="0"/>
              </a:rPr>
              <a:t>примери</a:t>
            </a:r>
            <a:r>
              <a:rPr lang="ru-RU" sz="1400" dirty="0">
                <a:latin typeface="ADYS" panose="00000500000000000000" pitchFamily="2" charset="0"/>
              </a:rPr>
              <a:t> за </a:t>
            </a:r>
            <a:r>
              <a:rPr lang="ru-RU" sz="1400" dirty="0" err="1">
                <a:latin typeface="ADYS" panose="00000500000000000000" pitchFamily="2" charset="0"/>
              </a:rPr>
              <a:t>стартиращи</a:t>
            </a:r>
            <a:r>
              <a:rPr lang="ru-RU" sz="1400" dirty="0">
                <a:latin typeface="ADYS" panose="00000500000000000000" pitchFamily="2" charset="0"/>
              </a:rPr>
              <a:t> идеи, успешно </a:t>
            </a:r>
            <a:r>
              <a:rPr lang="ru-RU" sz="1400" dirty="0" err="1">
                <a:latin typeface="ADYS" panose="00000500000000000000" pitchFamily="2" charset="0"/>
              </a:rPr>
              <a:t>преминали</a:t>
            </a:r>
            <a:r>
              <a:rPr lang="ru-RU" sz="1400" dirty="0">
                <a:latin typeface="ADYS" panose="00000500000000000000" pitchFamily="2" charset="0"/>
              </a:rPr>
              <a:t> </a:t>
            </a:r>
            <a:r>
              <a:rPr lang="ru-RU" sz="1400" dirty="0" err="1">
                <a:latin typeface="ADYS" panose="00000500000000000000" pitchFamily="2" charset="0"/>
              </a:rPr>
              <a:t>през</a:t>
            </a:r>
            <a:r>
              <a:rPr lang="ru-RU" sz="1400" dirty="0">
                <a:latin typeface="ADYS" panose="00000500000000000000" pitchFamily="2" charset="0"/>
              </a:rPr>
              <a:t> </a:t>
            </a:r>
            <a:r>
              <a:rPr lang="ru-RU" sz="1400" dirty="0" err="1">
                <a:latin typeface="ADYS" panose="00000500000000000000" pitchFamily="2" charset="0"/>
              </a:rPr>
              <a:t>отделните</a:t>
            </a:r>
            <a:r>
              <a:rPr lang="ru-RU" sz="1400" dirty="0">
                <a:latin typeface="ADYS" panose="00000500000000000000" pitchFamily="2" charset="0"/>
              </a:rPr>
              <a:t> </a:t>
            </a:r>
            <a:r>
              <a:rPr lang="ru-RU" sz="1400" dirty="0" err="1">
                <a:latin typeface="ADYS" panose="00000500000000000000" pitchFamily="2" charset="0"/>
              </a:rPr>
              <a:t>етапи</a:t>
            </a:r>
            <a:r>
              <a:rPr lang="ru-RU" sz="1400" dirty="0">
                <a:latin typeface="ADYS" panose="00000500000000000000" pitchFamily="2" charset="0"/>
              </a:rPr>
              <a:t> на развитие. Приложен е сравнителен анализ за </a:t>
            </a:r>
            <a:r>
              <a:rPr lang="ru-RU" sz="1400" dirty="0" err="1">
                <a:latin typeface="ADYS" panose="00000500000000000000" pitchFamily="2" charset="0"/>
              </a:rPr>
              <a:t>идентифициране</a:t>
            </a:r>
            <a:r>
              <a:rPr lang="ru-RU" sz="1400" dirty="0">
                <a:latin typeface="ADYS" panose="00000500000000000000" pitchFamily="2" charset="0"/>
              </a:rPr>
              <a:t> на </a:t>
            </a:r>
            <a:r>
              <a:rPr lang="ru-RU" sz="1400" dirty="0" err="1">
                <a:latin typeface="ADYS" panose="00000500000000000000" pitchFamily="2" charset="0"/>
              </a:rPr>
              <a:t>общите</a:t>
            </a:r>
            <a:r>
              <a:rPr lang="ru-RU" sz="1400" dirty="0">
                <a:latin typeface="ADYS" panose="00000500000000000000" pitchFamily="2" charset="0"/>
              </a:rPr>
              <a:t> характеристики в подхода, </a:t>
            </a:r>
            <a:r>
              <a:rPr lang="ru-RU" sz="1400" dirty="0" err="1">
                <a:latin typeface="ADYS" panose="00000500000000000000" pitchFamily="2" charset="0"/>
              </a:rPr>
              <a:t>мисленето</a:t>
            </a:r>
            <a:r>
              <a:rPr lang="ru-RU" sz="1400" dirty="0">
                <a:latin typeface="ADYS" panose="00000500000000000000" pitchFamily="2" charset="0"/>
              </a:rPr>
              <a:t> и </a:t>
            </a:r>
            <a:r>
              <a:rPr lang="ru-RU" sz="1400" dirty="0" err="1">
                <a:latin typeface="ADYS" panose="00000500000000000000" pitchFamily="2" charset="0"/>
              </a:rPr>
              <a:t>поведението</a:t>
            </a:r>
            <a:r>
              <a:rPr lang="ru-RU" sz="1400" dirty="0">
                <a:latin typeface="ADYS" panose="00000500000000000000" pitchFamily="2" charset="0"/>
              </a:rPr>
              <a:t> на </a:t>
            </a:r>
            <a:r>
              <a:rPr lang="ru-RU" sz="1400" dirty="0" err="1">
                <a:latin typeface="ADYS" panose="00000500000000000000" pitchFamily="2" charset="0"/>
              </a:rPr>
              <a:t>успелите</a:t>
            </a:r>
            <a:r>
              <a:rPr lang="ru-RU" sz="1400" dirty="0">
                <a:latin typeface="ADYS" panose="00000500000000000000" pitchFamily="2" charset="0"/>
              </a:rPr>
              <a:t> </a:t>
            </a:r>
            <a:r>
              <a:rPr lang="ru-RU" sz="1400" dirty="0" err="1">
                <a:latin typeface="ADYS" panose="00000500000000000000" pitchFamily="2" charset="0"/>
              </a:rPr>
              <a:t>предприемачи</a:t>
            </a:r>
            <a:r>
              <a:rPr lang="ru-RU" sz="1400" dirty="0">
                <a:latin typeface="ADYS" panose="00000500000000000000" pitchFamily="2" charset="0"/>
              </a:rPr>
              <a:t>.</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9EFAF64E-738A-66C2-C500-B137D8663C7E}"/>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4D8650E9-99A6-770E-7B58-18EDA1CF2C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F209C58-67D9-41F0-74A3-2ABD03CDFB4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3628663-6415-97FF-6B48-991225F3560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1D715F0-1100-6F97-4304-1EE1E051F61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42A5511-85F4-5D32-4842-547B0C2325D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3347843-F245-C3F9-D821-E31AFA689273}"/>
              </a:ext>
            </a:extLst>
          </p:cNvPr>
          <p:cNvPicPr>
            <a:picLocks noChangeAspect="1"/>
          </p:cNvPicPr>
          <p:nvPr/>
        </p:nvPicPr>
        <p:blipFill>
          <a:blip r:embed="rId10"/>
          <a:stretch>
            <a:fillRect/>
          </a:stretch>
        </p:blipFill>
        <p:spPr>
          <a:xfrm>
            <a:off x="7704595" y="0"/>
            <a:ext cx="1227464" cy="1224789"/>
          </a:xfrm>
          <a:prstGeom prst="rect">
            <a:avLst/>
          </a:prstGeom>
        </p:spPr>
      </p:pic>
      <p:pic>
        <p:nvPicPr>
          <p:cNvPr id="18434" name="Picture 2" descr="Man sitting at a wooden table with a notebook open in front of him. on the notebook, there is a drawing of a lightbulb with the word &quot;ideas&quot; written above it. the man is holding a pen and appears to be writing or drawing something on the notebook. next to the notebook is a pair of glasses and a red coffee cup. there is also a small potted plant on the table. the overall mood of the image is focused and creative.">
            <a:extLst>
              <a:ext uri="{FF2B5EF4-FFF2-40B4-BE49-F238E27FC236}">
                <a16:creationId xmlns:a16="http://schemas.microsoft.com/office/drawing/2014/main" id="{8E1000F7-2E0A-0802-6FCB-8A45AE7892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543986"/>
            <a:ext cx="4354643" cy="4354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7987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DD065-64E8-29AB-AE5B-5936DA7DAD5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3EB6F9A-26AF-91AB-9A38-7A13DBD8769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0C1BFD4-3A5D-CD2E-70EF-747D0694F353}"/>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VI: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Адаптиране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предприемаческата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перспектива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морския</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сектор</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4465BCE-8909-3F83-7AD6-8B4DB587541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C0CCFD4-AE3E-0211-8156-68871EF331B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EB1ABE6-8DC2-92F6-37EF-5CFBBDD93EA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B32582D-95B3-5D2D-243A-B618422CCECD}"/>
              </a:ext>
            </a:extLst>
          </p:cNvPr>
          <p:cNvSpPr txBox="1"/>
          <p:nvPr/>
        </p:nvSpPr>
        <p:spPr>
          <a:xfrm>
            <a:off x="4281714" y="1453955"/>
            <a:ext cx="4862286" cy="4719241"/>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Bold" panose="00000800000000000000" pitchFamily="2" charset="-52"/>
                <a:ea typeface="+mn-ea"/>
                <a:cs typeface="Times New Roman" panose="02020603050405020304" pitchFamily="18" charset="0"/>
              </a:rPr>
              <a:t>Резултати</a:t>
            </a:r>
          </a:p>
          <a:p>
            <a:pPr algn="just">
              <a:lnSpc>
                <a:spcPct val="150000"/>
              </a:lnSpc>
              <a:defRPr/>
            </a:pPr>
            <a:r>
              <a:rPr lang="bg-BG" sz="1400" dirty="0">
                <a:latin typeface="ADYS" panose="00000500000000000000" pitchFamily="2" charset="0"/>
              </a:rPr>
              <a:t>Резултатите от изследването показват, че цялостното разбиране на морската среда, включително изискванията за безопасност, устойчивост и технологична надеждност, представлява най-същественият фактор при адаптирането на предприемаческата перспектива в сектора. Прегледът на успешни казуси разкрива, че интегрирането на творчески идеи с професионален опит, възможности за изграждане на мрежи от контакти и насоки от опитни ментори води до успешно създаване на иновативни и печеливши бизнес начинания. Допълнително е установено, че успешните примери, особено сред малките и средни предприятия, оказват положително въздействие върху подхода, с който младите предприемачи реализират своите инициативи.</a:t>
            </a:r>
          </a:p>
        </p:txBody>
      </p:sp>
      <p:sp>
        <p:nvSpPr>
          <p:cNvPr id="3" name="Rectangle 2">
            <a:extLst>
              <a:ext uri="{FF2B5EF4-FFF2-40B4-BE49-F238E27FC236}">
                <a16:creationId xmlns:a16="http://schemas.microsoft.com/office/drawing/2014/main" id="{70DFDBDB-DAD1-9111-FF19-D87676C59B51}"/>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15DE69C1-8AA3-9D79-6890-4CB23EF8DC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95A913F-C8F8-0E55-D369-3E23D14C1F6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1744D6C-1468-E2C7-A14C-2BC5E33A642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C250428-B2B5-FC92-ED19-0140714ECF4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D6B1D26-75B1-6567-90C5-58DBBBEE507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B07FF1F-91E0-31C6-AA26-D909922C042F}"/>
              </a:ext>
            </a:extLst>
          </p:cNvPr>
          <p:cNvPicPr>
            <a:picLocks noChangeAspect="1"/>
          </p:cNvPicPr>
          <p:nvPr/>
        </p:nvPicPr>
        <p:blipFill>
          <a:blip r:embed="rId10"/>
          <a:stretch>
            <a:fillRect/>
          </a:stretch>
        </p:blipFill>
        <p:spPr>
          <a:xfrm>
            <a:off x="7704595" y="0"/>
            <a:ext cx="1227464" cy="1224789"/>
          </a:xfrm>
          <a:prstGeom prst="rect">
            <a:avLst/>
          </a:prstGeom>
        </p:spPr>
      </p:pic>
      <p:pic>
        <p:nvPicPr>
          <p:cNvPr id="19460" name="Picture 4" descr="Man sitting at a wooden table with a notebook open in front of him. on the notebook, there is a drawing of a lightbulb with the word &quot;ideas&quot; written above it. the man is holding a pen and appears to be writing or drawing something on the notebook. next to the notebook is a pair of glasses and a red coffee cup. there is also a small potted plant on the table. the overall mood of the image is focused and creative.">
            <a:extLst>
              <a:ext uri="{FF2B5EF4-FFF2-40B4-BE49-F238E27FC236}">
                <a16:creationId xmlns:a16="http://schemas.microsoft.com/office/drawing/2014/main" id="{DA906A73-A2AF-BE81-5F0E-9687FCC8CB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80499"/>
            <a:ext cx="4199387" cy="4199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250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9FE5B-FF35-9BA7-FC25-640B28B0B46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646B672-181C-08B8-710C-6E929E18089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0BDE8C0-ABCA-9283-7CE0-7BAB220173D0}"/>
              </a:ext>
            </a:extLst>
          </p:cNvPr>
          <p:cNvSpPr>
            <a:spLocks noGrp="1"/>
          </p:cNvSpPr>
          <p:nvPr>
            <p:ph type="title"/>
          </p:nvPr>
        </p:nvSpPr>
        <p:spPr>
          <a:xfrm>
            <a:off x="0" y="1034322"/>
            <a:ext cx="7886700" cy="778272"/>
          </a:xfrm>
        </p:spPr>
        <p:txBody>
          <a:bodyPr>
            <a:noAutofit/>
          </a:bodyPr>
          <a:lstStyle/>
          <a:p>
            <a:pPr marL="274320" indent="-274320" algn="ctr">
              <a:spcBef>
                <a:spcPts val="435"/>
              </a:spcBef>
              <a:spcAft>
                <a:spcPts val="200"/>
              </a:spcAft>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VI: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Адаптиране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предприемаческата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перспектива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морския</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сектор</a:t>
            </a:r>
            <a:b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6B1415F-09F9-C4EA-4E3C-03A60D0AE45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A85CEF1-E79C-2354-36E6-FCA84E75841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5F5A96F-9D38-E2D7-7399-63335EE1BCD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9C3EB9A-9A5D-6C2B-2B7C-4AF8D5174D79}"/>
              </a:ext>
            </a:extLst>
          </p:cNvPr>
          <p:cNvSpPr txBox="1"/>
          <p:nvPr/>
        </p:nvSpPr>
        <p:spPr>
          <a:xfrm>
            <a:off x="4389967" y="1635741"/>
            <a:ext cx="4634112" cy="327269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Заключение </a:t>
            </a:r>
          </a:p>
          <a:p>
            <a:pPr marR="0" lvl="0" indent="0" algn="just" fontAlgn="auto">
              <a:lnSpc>
                <a:spcPct val="150000"/>
              </a:lnSpc>
              <a:spcBef>
                <a:spcPts val="0"/>
              </a:spcBef>
              <a:spcAft>
                <a:spcPts val="0"/>
              </a:spcAft>
              <a:buClrTx/>
              <a:buSzTx/>
              <a:buFontTx/>
              <a:buNone/>
              <a:tabLst/>
              <a:defRPr/>
            </a:pPr>
            <a:r>
              <a:rPr lang="ru-RU" sz="1400" dirty="0" err="1">
                <a:latin typeface="ADYS" panose="00000500000000000000" pitchFamily="2" charset="0"/>
              </a:rPr>
              <a:t>Адаптирането</a:t>
            </a:r>
            <a:r>
              <a:rPr lang="ru-RU" sz="1400" dirty="0">
                <a:latin typeface="ADYS" panose="00000500000000000000" pitchFamily="2" charset="0"/>
              </a:rPr>
              <a:t> на </a:t>
            </a:r>
            <a:r>
              <a:rPr lang="ru-RU" sz="1400" dirty="0" err="1">
                <a:latin typeface="ADYS" panose="00000500000000000000" pitchFamily="2" charset="0"/>
              </a:rPr>
              <a:t>предприемаческото</a:t>
            </a:r>
            <a:r>
              <a:rPr lang="ru-RU" sz="1400" dirty="0">
                <a:latin typeface="ADYS" panose="00000500000000000000" pitchFamily="2" charset="0"/>
              </a:rPr>
              <a:t> </a:t>
            </a:r>
            <a:r>
              <a:rPr lang="ru-RU" sz="1400" dirty="0" err="1">
                <a:latin typeface="ADYS" panose="00000500000000000000" pitchFamily="2" charset="0"/>
              </a:rPr>
              <a:t>мислене</a:t>
            </a:r>
            <a:r>
              <a:rPr lang="ru-RU" sz="1400" dirty="0">
                <a:latin typeface="ADYS" panose="00000500000000000000" pitchFamily="2" charset="0"/>
              </a:rPr>
              <a:t> </a:t>
            </a:r>
            <a:r>
              <a:rPr lang="ru-RU" sz="1400" dirty="0" err="1">
                <a:latin typeface="ADYS" panose="00000500000000000000" pitchFamily="2" charset="0"/>
              </a:rPr>
              <a:t>към</a:t>
            </a:r>
            <a:r>
              <a:rPr lang="ru-RU" sz="1400" dirty="0">
                <a:latin typeface="ADYS" panose="00000500000000000000" pitchFamily="2" charset="0"/>
              </a:rPr>
              <a:t> </a:t>
            </a:r>
            <a:r>
              <a:rPr lang="ru-RU" sz="1400" dirty="0" err="1">
                <a:latin typeface="ADYS" panose="00000500000000000000" pitchFamily="2" charset="0"/>
              </a:rPr>
              <a:t>морския</a:t>
            </a:r>
            <a:r>
              <a:rPr lang="ru-RU" sz="1400" dirty="0">
                <a:latin typeface="ADYS" panose="00000500000000000000" pitchFamily="2" charset="0"/>
              </a:rPr>
              <a:t> сектор не </a:t>
            </a:r>
            <a:r>
              <a:rPr lang="ru-RU" sz="1400" dirty="0" err="1">
                <a:latin typeface="ADYS" panose="00000500000000000000" pitchFamily="2" charset="0"/>
              </a:rPr>
              <a:t>предполага</a:t>
            </a:r>
            <a:r>
              <a:rPr lang="ru-RU" sz="1400" dirty="0">
                <a:latin typeface="ADYS" panose="00000500000000000000" pitchFamily="2" charset="0"/>
              </a:rPr>
              <a:t> </a:t>
            </a:r>
            <a:r>
              <a:rPr lang="ru-RU" sz="1400" dirty="0" err="1">
                <a:latin typeface="ADYS" panose="00000500000000000000" pitchFamily="2" charset="0"/>
              </a:rPr>
              <a:t>компромис</a:t>
            </a:r>
            <a:r>
              <a:rPr lang="ru-RU" sz="1400" dirty="0">
                <a:latin typeface="ADYS" panose="00000500000000000000" pitchFamily="2" charset="0"/>
              </a:rPr>
              <a:t> с </a:t>
            </a:r>
            <a:r>
              <a:rPr lang="ru-RU" sz="1400" dirty="0" err="1">
                <a:latin typeface="ADYS" panose="00000500000000000000" pitchFamily="2" charset="0"/>
              </a:rPr>
              <a:t>творческите</a:t>
            </a:r>
            <a:r>
              <a:rPr lang="ru-RU" sz="1400" dirty="0">
                <a:latin typeface="ADYS" panose="00000500000000000000" pitchFamily="2" charset="0"/>
              </a:rPr>
              <a:t> идеи, а </a:t>
            </a:r>
            <a:r>
              <a:rPr lang="ru-RU" sz="1400" dirty="0" err="1">
                <a:latin typeface="ADYS" panose="00000500000000000000" pitchFamily="2" charset="0"/>
              </a:rPr>
              <a:t>по-скоро</a:t>
            </a:r>
            <a:r>
              <a:rPr lang="ru-RU" sz="1400" dirty="0">
                <a:latin typeface="ADYS" panose="00000500000000000000" pitchFamily="2" charset="0"/>
              </a:rPr>
              <a:t> </a:t>
            </a:r>
            <a:r>
              <a:rPr lang="ru-RU" sz="1400" dirty="0" err="1">
                <a:latin typeface="ADYS" panose="00000500000000000000" pitchFamily="2" charset="0"/>
              </a:rPr>
              <a:t>изисква</a:t>
            </a:r>
            <a:r>
              <a:rPr lang="ru-RU" sz="1400" dirty="0">
                <a:latin typeface="ADYS" panose="00000500000000000000" pitchFamily="2" charset="0"/>
              </a:rPr>
              <a:t> </a:t>
            </a:r>
            <a:r>
              <a:rPr lang="ru-RU" sz="1400" dirty="0" err="1">
                <a:latin typeface="ADYS" panose="00000500000000000000" pitchFamily="2" charset="0"/>
              </a:rPr>
              <a:t>правилното</a:t>
            </a:r>
            <a:r>
              <a:rPr lang="ru-RU" sz="1400" dirty="0">
                <a:latin typeface="ADYS" panose="00000500000000000000" pitchFamily="2" charset="0"/>
              </a:rPr>
              <a:t> им </a:t>
            </a:r>
            <a:r>
              <a:rPr lang="ru-RU" sz="1400" dirty="0" err="1">
                <a:latin typeface="ADYS" panose="00000500000000000000" pitchFamily="2" charset="0"/>
              </a:rPr>
              <a:t>насочване</a:t>
            </a:r>
            <a:r>
              <a:rPr lang="ru-RU" sz="1400" dirty="0">
                <a:latin typeface="ADYS" panose="00000500000000000000" pitchFamily="2" charset="0"/>
              </a:rPr>
              <a:t> </a:t>
            </a:r>
            <a:r>
              <a:rPr lang="ru-RU" sz="1400" dirty="0" err="1">
                <a:latin typeface="ADYS" panose="00000500000000000000" pitchFamily="2" charset="0"/>
              </a:rPr>
              <a:t>към</a:t>
            </a:r>
            <a:r>
              <a:rPr lang="ru-RU" sz="1400" dirty="0">
                <a:latin typeface="ADYS" panose="00000500000000000000" pitchFamily="2" charset="0"/>
              </a:rPr>
              <a:t> </a:t>
            </a:r>
            <a:r>
              <a:rPr lang="ru-RU" sz="1400" dirty="0" err="1">
                <a:latin typeface="ADYS" panose="00000500000000000000" pitchFamily="2" charset="0"/>
              </a:rPr>
              <a:t>устойчиви</a:t>
            </a:r>
            <a:r>
              <a:rPr lang="ru-RU" sz="1400" dirty="0">
                <a:latin typeface="ADYS" panose="00000500000000000000" pitchFamily="2" charset="0"/>
              </a:rPr>
              <a:t> и </a:t>
            </a:r>
            <a:r>
              <a:rPr lang="ru-RU" sz="1400" dirty="0" err="1">
                <a:latin typeface="ADYS" panose="00000500000000000000" pitchFamily="2" charset="0"/>
              </a:rPr>
              <a:t>реалистични</a:t>
            </a:r>
            <a:r>
              <a:rPr lang="ru-RU" sz="1400" dirty="0">
                <a:latin typeface="ADYS" panose="00000500000000000000" pitchFamily="2" charset="0"/>
              </a:rPr>
              <a:t> решения. </a:t>
            </a:r>
            <a:r>
              <a:rPr lang="ru-RU" sz="1400" dirty="0" err="1">
                <a:latin typeface="ADYS" panose="00000500000000000000" pitchFamily="2" charset="0"/>
              </a:rPr>
              <a:t>Въз</a:t>
            </a:r>
            <a:r>
              <a:rPr lang="ru-RU" sz="1400" dirty="0">
                <a:latin typeface="ADYS" panose="00000500000000000000" pitchFamily="2" charset="0"/>
              </a:rPr>
              <a:t> основа на </a:t>
            </a:r>
            <a:r>
              <a:rPr lang="ru-RU" sz="1400" dirty="0" err="1">
                <a:latin typeface="ADYS" panose="00000500000000000000" pitchFamily="2" charset="0"/>
              </a:rPr>
              <a:t>успешни</a:t>
            </a:r>
            <a:r>
              <a:rPr lang="ru-RU" sz="1400" dirty="0">
                <a:latin typeface="ADYS" panose="00000500000000000000" pitchFamily="2" charset="0"/>
              </a:rPr>
              <a:t> практически </a:t>
            </a:r>
            <a:r>
              <a:rPr lang="ru-RU" sz="1400" dirty="0" err="1">
                <a:latin typeface="ADYS" panose="00000500000000000000" pitchFamily="2" charset="0"/>
              </a:rPr>
              <a:t>примери</a:t>
            </a:r>
            <a:r>
              <a:rPr lang="ru-RU" sz="1400" dirty="0">
                <a:latin typeface="ADYS" panose="00000500000000000000" pitchFamily="2" charset="0"/>
              </a:rPr>
              <a:t> и чрез </a:t>
            </a:r>
            <a:r>
              <a:rPr lang="ru-RU" sz="1400" dirty="0" err="1">
                <a:latin typeface="ADYS" panose="00000500000000000000" pitchFamily="2" charset="0"/>
              </a:rPr>
              <a:t>вдъхновение</a:t>
            </a:r>
            <a:r>
              <a:rPr lang="ru-RU" sz="1400" dirty="0">
                <a:latin typeface="ADYS" panose="00000500000000000000" pitchFamily="2" charset="0"/>
              </a:rPr>
              <a:t> от опита на </a:t>
            </a:r>
            <a:r>
              <a:rPr lang="ru-RU" sz="1400" dirty="0" err="1">
                <a:latin typeface="ADYS" panose="00000500000000000000" pitchFamily="2" charset="0"/>
              </a:rPr>
              <a:t>утвърдени</a:t>
            </a:r>
            <a:r>
              <a:rPr lang="ru-RU" sz="1400" dirty="0">
                <a:latin typeface="ADYS" panose="00000500000000000000" pitchFamily="2" charset="0"/>
              </a:rPr>
              <a:t> </a:t>
            </a:r>
            <a:r>
              <a:rPr lang="ru-RU" sz="1400" dirty="0" err="1">
                <a:latin typeface="ADYS" panose="00000500000000000000" pitchFamily="2" charset="0"/>
              </a:rPr>
              <a:t>специалисти</a:t>
            </a:r>
            <a:r>
              <a:rPr lang="ru-RU" sz="1400" dirty="0">
                <a:latin typeface="ADYS" panose="00000500000000000000" pitchFamily="2" charset="0"/>
              </a:rPr>
              <a:t>, </a:t>
            </a:r>
            <a:r>
              <a:rPr lang="ru-RU" sz="1400" dirty="0" err="1">
                <a:latin typeface="ADYS" panose="00000500000000000000" pitchFamily="2" charset="0"/>
              </a:rPr>
              <a:t>новите</a:t>
            </a:r>
            <a:r>
              <a:rPr lang="ru-RU" sz="1400" dirty="0">
                <a:latin typeface="ADYS" panose="00000500000000000000" pitchFamily="2" charset="0"/>
              </a:rPr>
              <a:t> идеи </a:t>
            </a:r>
            <a:r>
              <a:rPr lang="ru-RU" sz="1400" dirty="0" err="1">
                <a:latin typeface="ADYS" panose="00000500000000000000" pitchFamily="2" charset="0"/>
              </a:rPr>
              <a:t>могат</a:t>
            </a:r>
            <a:r>
              <a:rPr lang="ru-RU" sz="1400" dirty="0">
                <a:latin typeface="ADYS" panose="00000500000000000000" pitchFamily="2" charset="0"/>
              </a:rPr>
              <a:t> да </a:t>
            </a:r>
            <a:r>
              <a:rPr lang="ru-RU" sz="1400" dirty="0" err="1">
                <a:latin typeface="ADYS" panose="00000500000000000000" pitchFamily="2" charset="0"/>
              </a:rPr>
              <a:t>бъдат</a:t>
            </a:r>
            <a:r>
              <a:rPr lang="ru-RU" sz="1400" dirty="0">
                <a:latin typeface="ADYS" panose="00000500000000000000" pitchFamily="2" charset="0"/>
              </a:rPr>
              <a:t> </a:t>
            </a:r>
            <a:r>
              <a:rPr lang="ru-RU" sz="1400" dirty="0" err="1">
                <a:latin typeface="ADYS" panose="00000500000000000000" pitchFamily="2" charset="0"/>
              </a:rPr>
              <a:t>ефективно</a:t>
            </a:r>
            <a:r>
              <a:rPr lang="ru-RU" sz="1400" dirty="0">
                <a:latin typeface="ADYS" panose="00000500000000000000" pitchFamily="2" charset="0"/>
              </a:rPr>
              <a:t> </a:t>
            </a:r>
            <a:r>
              <a:rPr lang="ru-RU" sz="1400" dirty="0" err="1">
                <a:latin typeface="ADYS" panose="00000500000000000000" pitchFamily="2" charset="0"/>
              </a:rPr>
              <a:t>реализирани</a:t>
            </a:r>
            <a:r>
              <a:rPr lang="ru-RU" sz="1400" dirty="0">
                <a:latin typeface="ADYS" panose="00000500000000000000" pitchFamily="2" charset="0"/>
              </a:rPr>
              <a:t> в един от най-</a:t>
            </a:r>
            <a:r>
              <a:rPr lang="ru-RU" sz="1400" dirty="0" err="1">
                <a:latin typeface="ADYS" panose="00000500000000000000" pitchFamily="2" charset="0"/>
              </a:rPr>
              <a:t>предизвикателните</a:t>
            </a:r>
            <a:r>
              <a:rPr lang="ru-RU" sz="1400" dirty="0">
                <a:latin typeface="ADYS" panose="00000500000000000000" pitchFamily="2" charset="0"/>
              </a:rPr>
              <a:t>, но и </a:t>
            </a:r>
            <a:r>
              <a:rPr lang="ru-RU" sz="1400" dirty="0" err="1">
                <a:latin typeface="ADYS" panose="00000500000000000000" pitchFamily="2" charset="0"/>
              </a:rPr>
              <a:t>перспективни</a:t>
            </a:r>
            <a:r>
              <a:rPr lang="ru-RU" sz="1400" dirty="0">
                <a:latin typeface="ADYS" panose="00000500000000000000" pitchFamily="2" charset="0"/>
              </a:rPr>
              <a:t> </a:t>
            </a:r>
            <a:r>
              <a:rPr lang="ru-RU" sz="1400" dirty="0" err="1">
                <a:latin typeface="ADYS" panose="00000500000000000000" pitchFamily="2" charset="0"/>
              </a:rPr>
              <a:t>икономически</a:t>
            </a:r>
            <a:r>
              <a:rPr lang="ru-RU" sz="1400" dirty="0">
                <a:latin typeface="ADYS" panose="00000500000000000000" pitchFamily="2" charset="0"/>
              </a:rPr>
              <a:t> </a:t>
            </a:r>
            <a:r>
              <a:rPr lang="ru-RU" sz="1400" dirty="0" err="1">
                <a:latin typeface="ADYS" panose="00000500000000000000" pitchFamily="2" charset="0"/>
              </a:rPr>
              <a:t>сектори</a:t>
            </a:r>
            <a:r>
              <a:rPr lang="ru-RU" sz="1400" dirty="0">
                <a:latin typeface="ADYS" panose="00000500000000000000" pitchFamily="2" charset="0"/>
              </a:rPr>
              <a:t>.</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75A18169-B9C2-3E7F-301B-8D4F6E5BE62B}"/>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470069D5-824C-5F41-482C-31F65D5295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EFDBDAA-0443-BAC1-1346-AF3336D45AA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B49CC5C-C5DB-3361-E7E2-0BA2245BBC6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F856AFA-BC75-F250-B93B-73F190EF2D7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423286A-4824-643C-8ED7-DFBFB4AF38B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5B09066-3901-A33A-EEE4-3AB3FA8BFE63}"/>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E252D9FE-4674-2C96-D110-94CCB2933EB5}"/>
              </a:ext>
            </a:extLst>
          </p:cNvPr>
          <p:cNvPicPr>
            <a:picLocks noChangeAspect="1"/>
          </p:cNvPicPr>
          <p:nvPr/>
        </p:nvPicPr>
        <p:blipFill>
          <a:blip r:embed="rId11"/>
          <a:stretch>
            <a:fillRect/>
          </a:stretch>
        </p:blipFill>
        <p:spPr>
          <a:xfrm>
            <a:off x="0" y="1716731"/>
            <a:ext cx="4413887" cy="4413887"/>
          </a:xfrm>
          <a:prstGeom prst="rect">
            <a:avLst/>
          </a:prstGeom>
        </p:spPr>
      </p:pic>
    </p:spTree>
    <p:extLst>
      <p:ext uri="{BB962C8B-B14F-4D97-AF65-F5344CB8AC3E}">
        <p14:creationId xmlns:p14="http://schemas.microsoft.com/office/powerpoint/2010/main" val="3890144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2DFF3-13BA-34D0-E984-B455A57EEE4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57ECE11-2702-2329-E9EC-AA001E4CA9D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98ABAD8-87AC-D30F-0AB7-81DFC0413734}"/>
              </a:ext>
            </a:extLst>
          </p:cNvPr>
          <p:cNvSpPr>
            <a:spLocks noGrp="1"/>
          </p:cNvSpPr>
          <p:nvPr>
            <p:ph type="title"/>
          </p:nvPr>
        </p:nvSpPr>
        <p:spPr>
          <a:xfrm>
            <a:off x="191785" y="874189"/>
            <a:ext cx="7886700" cy="938405"/>
          </a:xfrm>
        </p:spPr>
        <p:txBody>
          <a:bodyPr>
            <a:noAutofit/>
          </a:bodyPr>
          <a:lstStyle/>
          <a:p>
            <a:pPr marL="274320" indent="-274320" algn="ctr">
              <a:spcBef>
                <a:spcPts val="435"/>
              </a:spcBef>
              <a:spcAft>
                <a:spcPts val="200"/>
              </a:spcAft>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VII: Устойчиво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снабдяване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използване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сезонни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продукти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морската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логистична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практика</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A2C07D3-A1F0-C1A1-D8AF-075769FDB89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FFF4376-5072-80F6-1148-A07ECBCCD7B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8E3AADC-1C64-9B90-8F18-CF7DC0D6E72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CD0CA28B-F3F6-ECB4-AE53-0CF50D4C9E92}"/>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AA3E7B3A-54EF-BF78-1E09-572078E49D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1983B72-E75D-46C4-2B60-E19081C4D78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2AF3ED1-5F5E-99CA-5514-AD74DD22B3E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34A9769-2EF5-0776-78D3-1595DF66D7F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6D36588-FE13-1C52-1BB3-2774ECA5DC7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AFF0517-AFCC-7BA2-6CE1-DEB6522A11D9}"/>
              </a:ext>
            </a:extLst>
          </p:cNvPr>
          <p:cNvPicPr>
            <a:picLocks noChangeAspect="1"/>
          </p:cNvPicPr>
          <p:nvPr/>
        </p:nvPicPr>
        <p:blipFill>
          <a:blip r:embed="rId10"/>
          <a:stretch>
            <a:fillRect/>
          </a:stretch>
        </p:blipFill>
        <p:spPr>
          <a:xfrm>
            <a:off x="7704595" y="0"/>
            <a:ext cx="1227464" cy="1224789"/>
          </a:xfrm>
          <a:prstGeom prst="rect">
            <a:avLst/>
          </a:prstGeom>
        </p:spPr>
      </p:pic>
      <p:pic>
        <p:nvPicPr>
          <p:cNvPr id="20482" name="Picture 2" descr="HDR photograph:  Future for the Maritime Sector A chef in a white coat arranges seasonal products fruits, vegetables lemons, oranges, pineapples , emerald asparagus, and citrus halves on a marble counter. Bright daylight floods the space, highlighting polished wood floors and a view through floor-to ceiling windows to a harbor cradling a steamship under a cloudless azure sky. HDR ultra-realism, rich color contrasts, sharp focus, 8K detail.">
            <a:extLst>
              <a:ext uri="{FF2B5EF4-FFF2-40B4-BE49-F238E27FC236}">
                <a16:creationId xmlns:a16="http://schemas.microsoft.com/office/drawing/2014/main" id="{84D897B0-952D-F25D-BDFB-9B40802F0A3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53849"/>
            <a:ext cx="9144000" cy="4486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650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6227A-120B-ACF1-2FD0-AA210F3EB81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639CD42-C13C-85A6-FE64-FE2517A4E7D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4471D9D-065A-63D1-1FD9-BFFD7B7D7232}"/>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Резюме VII: Устойчиво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снабдяване</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и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използване</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на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сезонни</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продукти</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в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морската</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и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логистична</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практика</a:t>
            </a:r>
            <a:endParaRPr lang="en-GB"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endParaRPr>
          </a:p>
        </p:txBody>
      </p:sp>
      <p:grpSp>
        <p:nvGrpSpPr>
          <p:cNvPr id="4" name="Group 3">
            <a:extLst>
              <a:ext uri="{FF2B5EF4-FFF2-40B4-BE49-F238E27FC236}">
                <a16:creationId xmlns:a16="http://schemas.microsoft.com/office/drawing/2014/main" id="{92E1894F-A08A-4C14-B66A-8F2A75DC527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EDB98C5-BD4C-1F26-E2DD-0D74FE8703E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29D6850-2A0F-D405-0BF2-815A203DB5C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DF9378B-ADDB-0513-81DD-3D4B058E7641}"/>
              </a:ext>
            </a:extLst>
          </p:cNvPr>
          <p:cNvSpPr txBox="1"/>
          <p:nvPr/>
        </p:nvSpPr>
        <p:spPr>
          <a:xfrm>
            <a:off x="4180114" y="1635741"/>
            <a:ext cx="4843965" cy="456535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Контекст</a:t>
            </a:r>
            <a:endPar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endParaRPr>
          </a:p>
          <a:p>
            <a:pPr algn="just">
              <a:lnSpc>
                <a:spcPct val="150000"/>
              </a:lnSpc>
              <a:defRPr/>
            </a:pPr>
            <a:r>
              <a:rPr lang="ru-RU" sz="1400" dirty="0" err="1">
                <a:latin typeface="ADYS" panose="00000500000000000000" pitchFamily="2" charset="0"/>
              </a:rPr>
              <a:t>През</a:t>
            </a:r>
            <a:r>
              <a:rPr lang="ru-RU" sz="1400" dirty="0">
                <a:latin typeface="ADYS" panose="00000500000000000000" pitchFamily="2" charset="0"/>
              </a:rPr>
              <a:t> </a:t>
            </a:r>
            <a:r>
              <a:rPr lang="ru-RU" sz="1400" dirty="0" err="1">
                <a:latin typeface="ADYS" panose="00000500000000000000" pitchFamily="2" charset="0"/>
              </a:rPr>
              <a:t>последните</a:t>
            </a:r>
            <a:r>
              <a:rPr lang="ru-RU" sz="1400" dirty="0">
                <a:latin typeface="ADYS" panose="00000500000000000000" pitchFamily="2" charset="0"/>
              </a:rPr>
              <a:t> </a:t>
            </a:r>
            <a:r>
              <a:rPr lang="ru-RU" sz="1400" dirty="0" err="1">
                <a:latin typeface="ADYS" panose="00000500000000000000" pitchFamily="2" charset="0"/>
              </a:rPr>
              <a:t>години</a:t>
            </a:r>
            <a:r>
              <a:rPr lang="ru-RU" sz="1400" dirty="0">
                <a:latin typeface="ADYS" panose="00000500000000000000" pitchFamily="2" charset="0"/>
              </a:rPr>
              <a:t> </a:t>
            </a:r>
            <a:r>
              <a:rPr lang="ru-RU" sz="1400" dirty="0" err="1">
                <a:latin typeface="ADYS" panose="00000500000000000000" pitchFamily="2" charset="0"/>
              </a:rPr>
              <a:t>устойчивото</a:t>
            </a:r>
            <a:r>
              <a:rPr lang="ru-RU" sz="1400" dirty="0">
                <a:latin typeface="ADYS" panose="00000500000000000000" pitchFamily="2" charset="0"/>
              </a:rPr>
              <a:t> </a:t>
            </a:r>
            <a:r>
              <a:rPr lang="ru-RU" sz="1400" dirty="0" err="1">
                <a:latin typeface="ADYS" panose="00000500000000000000" pitchFamily="2" charset="0"/>
              </a:rPr>
              <a:t>снабдяване</a:t>
            </a:r>
            <a:r>
              <a:rPr lang="ru-RU" sz="1400" dirty="0">
                <a:latin typeface="ADYS" panose="00000500000000000000" pitchFamily="2" charset="0"/>
              </a:rPr>
              <a:t> </a:t>
            </a:r>
            <a:r>
              <a:rPr lang="ru-RU" sz="1400" dirty="0" err="1">
                <a:latin typeface="ADYS" panose="00000500000000000000" pitchFamily="2" charset="0"/>
              </a:rPr>
              <a:t>придобива</a:t>
            </a:r>
            <a:r>
              <a:rPr lang="ru-RU" sz="1400" dirty="0">
                <a:latin typeface="ADYS" panose="00000500000000000000" pitchFamily="2" charset="0"/>
              </a:rPr>
              <a:t> </a:t>
            </a:r>
            <a:r>
              <a:rPr lang="ru-RU" sz="1400" dirty="0" err="1">
                <a:latin typeface="ADYS" panose="00000500000000000000" pitchFamily="2" charset="0"/>
              </a:rPr>
              <a:t>нарастващо</a:t>
            </a:r>
            <a:r>
              <a:rPr lang="ru-RU" sz="1400" dirty="0">
                <a:latin typeface="ADYS" panose="00000500000000000000" pitchFamily="2" charset="0"/>
              </a:rPr>
              <a:t> значение в широк </a:t>
            </a:r>
            <a:r>
              <a:rPr lang="ru-RU" sz="1400" dirty="0" err="1">
                <a:latin typeface="ADYS" panose="00000500000000000000" pitchFamily="2" charset="0"/>
              </a:rPr>
              <a:t>кръг</a:t>
            </a:r>
            <a:r>
              <a:rPr lang="ru-RU" sz="1400" dirty="0">
                <a:latin typeface="ADYS" panose="00000500000000000000" pitchFamily="2" charset="0"/>
              </a:rPr>
              <a:t> от индустрии, </a:t>
            </a:r>
            <a:r>
              <a:rPr lang="ru-RU" sz="1400" dirty="0" err="1">
                <a:latin typeface="ADYS" panose="00000500000000000000" pitchFamily="2" charset="0"/>
              </a:rPr>
              <a:t>особено</a:t>
            </a:r>
            <a:r>
              <a:rPr lang="ru-RU" sz="1400" dirty="0">
                <a:latin typeface="ADYS" panose="00000500000000000000" pitchFamily="2" charset="0"/>
              </a:rPr>
              <a:t> в </a:t>
            </a:r>
            <a:r>
              <a:rPr lang="ru-RU" sz="1400" dirty="0" err="1">
                <a:latin typeface="ADYS" panose="00000500000000000000" pitchFamily="2" charset="0"/>
              </a:rPr>
              <a:t>морския</a:t>
            </a:r>
            <a:r>
              <a:rPr lang="ru-RU" sz="1400" dirty="0">
                <a:latin typeface="ADYS" panose="00000500000000000000" pitchFamily="2" charset="0"/>
              </a:rPr>
              <a:t> транспорт и </a:t>
            </a:r>
            <a:r>
              <a:rPr lang="ru-RU" sz="1400" dirty="0" err="1">
                <a:latin typeface="ADYS" panose="00000500000000000000" pitchFamily="2" charset="0"/>
              </a:rPr>
              <a:t>хранителната</a:t>
            </a:r>
            <a:r>
              <a:rPr lang="ru-RU" sz="1400" dirty="0">
                <a:latin typeface="ADYS" panose="00000500000000000000" pitchFamily="2" charset="0"/>
              </a:rPr>
              <a:t> логистика. </a:t>
            </a:r>
            <a:r>
              <a:rPr lang="ru-RU" sz="1400" dirty="0" err="1">
                <a:latin typeface="ADYS" panose="00000500000000000000" pitchFamily="2" charset="0"/>
              </a:rPr>
              <a:t>Тази</a:t>
            </a:r>
            <a:r>
              <a:rPr lang="ru-RU" sz="1400" dirty="0">
                <a:latin typeface="ADYS" panose="00000500000000000000" pitchFamily="2" charset="0"/>
              </a:rPr>
              <a:t> </a:t>
            </a:r>
            <a:r>
              <a:rPr lang="ru-RU" sz="1400" dirty="0" err="1">
                <a:latin typeface="ADYS" panose="00000500000000000000" pitchFamily="2" charset="0"/>
              </a:rPr>
              <a:t>промяна</a:t>
            </a:r>
            <a:r>
              <a:rPr lang="ru-RU" sz="1400" dirty="0">
                <a:latin typeface="ADYS" panose="00000500000000000000" pitchFamily="2" charset="0"/>
              </a:rPr>
              <a:t> се </a:t>
            </a:r>
            <a:r>
              <a:rPr lang="ru-RU" sz="1400" dirty="0" err="1">
                <a:latin typeface="ADYS" panose="00000500000000000000" pitchFamily="2" charset="0"/>
              </a:rPr>
              <a:t>дължи</a:t>
            </a:r>
            <a:r>
              <a:rPr lang="ru-RU" sz="1400" dirty="0">
                <a:latin typeface="ADYS" panose="00000500000000000000" pitchFamily="2" charset="0"/>
              </a:rPr>
              <a:t> на два </a:t>
            </a:r>
            <a:r>
              <a:rPr lang="ru-RU" sz="1400" dirty="0" err="1">
                <a:latin typeface="ADYS" panose="00000500000000000000" pitchFamily="2" charset="0"/>
              </a:rPr>
              <a:t>основни</a:t>
            </a:r>
            <a:r>
              <a:rPr lang="ru-RU" sz="1400" dirty="0">
                <a:latin typeface="ADYS" panose="00000500000000000000" pitchFamily="2" charset="0"/>
              </a:rPr>
              <a:t> фактора: </a:t>
            </a:r>
            <a:r>
              <a:rPr lang="ru-RU" sz="1400" dirty="0" err="1">
                <a:latin typeface="ADYS" panose="00000500000000000000" pitchFamily="2" charset="0"/>
              </a:rPr>
              <a:t>повишената</a:t>
            </a:r>
            <a:r>
              <a:rPr lang="ru-RU" sz="1400" dirty="0">
                <a:latin typeface="ADYS" panose="00000500000000000000" pitchFamily="2" charset="0"/>
              </a:rPr>
              <a:t> </a:t>
            </a:r>
            <a:r>
              <a:rPr lang="ru-RU" sz="1400" dirty="0" err="1">
                <a:latin typeface="ADYS" panose="00000500000000000000" pitchFamily="2" charset="0"/>
              </a:rPr>
              <a:t>екологична</a:t>
            </a:r>
            <a:r>
              <a:rPr lang="ru-RU" sz="1400" dirty="0">
                <a:latin typeface="ADYS" panose="00000500000000000000" pitchFamily="2" charset="0"/>
              </a:rPr>
              <a:t> </a:t>
            </a:r>
            <a:r>
              <a:rPr lang="ru-RU" sz="1400" dirty="0" err="1">
                <a:latin typeface="ADYS" panose="00000500000000000000" pitchFamily="2" charset="0"/>
              </a:rPr>
              <a:t>осведоменост</a:t>
            </a:r>
            <a:r>
              <a:rPr lang="ru-RU" sz="1400" dirty="0">
                <a:latin typeface="ADYS" panose="00000500000000000000" pitchFamily="2" charset="0"/>
              </a:rPr>
              <a:t> и </a:t>
            </a:r>
            <a:r>
              <a:rPr lang="ru-RU" sz="1400" dirty="0" err="1">
                <a:latin typeface="ADYS" panose="00000500000000000000" pitchFamily="2" charset="0"/>
              </a:rPr>
              <a:t>нарастващия</a:t>
            </a:r>
            <a:r>
              <a:rPr lang="ru-RU" sz="1400" dirty="0">
                <a:latin typeface="ADYS" panose="00000500000000000000" pitchFamily="2" charset="0"/>
              </a:rPr>
              <a:t> натиск за </a:t>
            </a:r>
            <a:r>
              <a:rPr lang="ru-RU" sz="1400" dirty="0" err="1">
                <a:latin typeface="ADYS" panose="00000500000000000000" pitchFamily="2" charset="0"/>
              </a:rPr>
              <a:t>постигане</a:t>
            </a:r>
            <a:r>
              <a:rPr lang="ru-RU" sz="1400" dirty="0">
                <a:latin typeface="ADYS" panose="00000500000000000000" pitchFamily="2" charset="0"/>
              </a:rPr>
              <a:t> на </a:t>
            </a:r>
            <a:r>
              <a:rPr lang="ru-RU" sz="1400" dirty="0" err="1">
                <a:latin typeface="ADYS" panose="00000500000000000000" pitchFamily="2" charset="0"/>
              </a:rPr>
              <a:t>по-висока</a:t>
            </a:r>
            <a:r>
              <a:rPr lang="ru-RU" sz="1400" dirty="0">
                <a:latin typeface="ADYS" panose="00000500000000000000" pitchFamily="2" charset="0"/>
              </a:rPr>
              <a:t> </a:t>
            </a:r>
            <a:r>
              <a:rPr lang="ru-RU" sz="1400" dirty="0" err="1">
                <a:latin typeface="ADYS" panose="00000500000000000000" pitchFamily="2" charset="0"/>
              </a:rPr>
              <a:t>икономическа</a:t>
            </a:r>
            <a:r>
              <a:rPr lang="ru-RU" sz="1400" dirty="0">
                <a:latin typeface="ADYS" panose="00000500000000000000" pitchFamily="2" charset="0"/>
              </a:rPr>
              <a:t> </a:t>
            </a:r>
            <a:r>
              <a:rPr lang="ru-RU" sz="1400" dirty="0" err="1">
                <a:latin typeface="ADYS" panose="00000500000000000000" pitchFamily="2" charset="0"/>
              </a:rPr>
              <a:t>ефективност</a:t>
            </a:r>
            <a:r>
              <a:rPr lang="ru-RU" sz="1400" dirty="0">
                <a:latin typeface="ADYS" panose="00000500000000000000" pitchFamily="2" charset="0"/>
              </a:rPr>
              <a:t>. В </a:t>
            </a:r>
            <a:r>
              <a:rPr lang="ru-RU" sz="1400" dirty="0" err="1">
                <a:latin typeface="ADYS" panose="00000500000000000000" pitchFamily="2" charset="0"/>
              </a:rPr>
              <a:t>резултат</a:t>
            </a:r>
            <a:r>
              <a:rPr lang="ru-RU" sz="1400" dirty="0">
                <a:latin typeface="ADYS" panose="00000500000000000000" pitchFamily="2" charset="0"/>
              </a:rPr>
              <a:t> на </a:t>
            </a:r>
            <a:r>
              <a:rPr lang="ru-RU" sz="1400" dirty="0" err="1">
                <a:latin typeface="ADYS" panose="00000500000000000000" pitchFamily="2" charset="0"/>
              </a:rPr>
              <a:t>това</a:t>
            </a:r>
            <a:r>
              <a:rPr lang="ru-RU" sz="1400" dirty="0">
                <a:latin typeface="ADYS" panose="00000500000000000000" pitchFamily="2" charset="0"/>
              </a:rPr>
              <a:t> се </a:t>
            </a:r>
            <a:r>
              <a:rPr lang="ru-RU" sz="1400" dirty="0" err="1">
                <a:latin typeface="ADYS" panose="00000500000000000000" pitchFamily="2" charset="0"/>
              </a:rPr>
              <a:t>формират</a:t>
            </a:r>
            <a:r>
              <a:rPr lang="ru-RU" sz="1400" dirty="0">
                <a:latin typeface="ADYS" panose="00000500000000000000" pitchFamily="2" charset="0"/>
              </a:rPr>
              <a:t> нови критерии при </a:t>
            </a:r>
            <a:r>
              <a:rPr lang="ru-RU" sz="1400" dirty="0" err="1">
                <a:latin typeface="ADYS" panose="00000500000000000000" pitchFamily="2" charset="0"/>
              </a:rPr>
              <a:t>избора</a:t>
            </a:r>
            <a:r>
              <a:rPr lang="ru-RU" sz="1400" dirty="0">
                <a:latin typeface="ADYS" panose="00000500000000000000" pitchFamily="2" charset="0"/>
              </a:rPr>
              <a:t> на </a:t>
            </a:r>
            <a:r>
              <a:rPr lang="ru-RU" sz="1400" dirty="0" err="1">
                <a:latin typeface="ADYS" panose="00000500000000000000" pitchFamily="2" charset="0"/>
              </a:rPr>
              <a:t>доставчици</a:t>
            </a:r>
            <a:r>
              <a:rPr lang="ru-RU" sz="1400" dirty="0">
                <a:latin typeface="ADYS" panose="00000500000000000000" pitchFamily="2" charset="0"/>
              </a:rPr>
              <a:t> и </a:t>
            </a:r>
            <a:r>
              <a:rPr lang="ru-RU" sz="1400" dirty="0" err="1">
                <a:latin typeface="ADYS" panose="00000500000000000000" pitchFamily="2" charset="0"/>
              </a:rPr>
              <a:t>суровини</a:t>
            </a:r>
            <a:r>
              <a:rPr lang="ru-RU" sz="1400" dirty="0">
                <a:latin typeface="ADYS" panose="00000500000000000000" pitchFamily="2" charset="0"/>
              </a:rPr>
              <a:t>. </a:t>
            </a:r>
            <a:r>
              <a:rPr lang="ru-RU" sz="1400" dirty="0" err="1">
                <a:latin typeface="ADYS" panose="00000500000000000000" pitchFamily="2" charset="0"/>
              </a:rPr>
              <a:t>Последните</a:t>
            </a:r>
            <a:r>
              <a:rPr lang="ru-RU" sz="1400" dirty="0">
                <a:latin typeface="ADYS" panose="00000500000000000000" pitchFamily="2" charset="0"/>
              </a:rPr>
              <a:t> </a:t>
            </a:r>
            <a:r>
              <a:rPr lang="ru-RU" sz="1400" dirty="0" err="1">
                <a:latin typeface="ADYS" panose="00000500000000000000" pitchFamily="2" charset="0"/>
              </a:rPr>
              <a:t>изследвания</a:t>
            </a:r>
            <a:r>
              <a:rPr lang="ru-RU" sz="1400" dirty="0">
                <a:latin typeface="ADYS" panose="00000500000000000000" pitchFamily="2" charset="0"/>
              </a:rPr>
              <a:t> </a:t>
            </a:r>
            <a:r>
              <a:rPr lang="ru-RU" sz="1400" dirty="0" err="1">
                <a:latin typeface="ADYS" panose="00000500000000000000" pitchFamily="2" charset="0"/>
              </a:rPr>
              <a:t>показват</a:t>
            </a:r>
            <a:r>
              <a:rPr lang="ru-RU" sz="1400" dirty="0">
                <a:latin typeface="ADYS" panose="00000500000000000000" pitchFamily="2" charset="0"/>
              </a:rPr>
              <a:t>, че </a:t>
            </a:r>
            <a:r>
              <a:rPr lang="ru-RU" sz="1400" dirty="0" err="1">
                <a:latin typeface="ADYS" panose="00000500000000000000" pitchFamily="2" charset="0"/>
              </a:rPr>
              <a:t>използването</a:t>
            </a:r>
            <a:r>
              <a:rPr lang="ru-RU" sz="1400" dirty="0">
                <a:latin typeface="ADYS" panose="00000500000000000000" pitchFamily="2" charset="0"/>
              </a:rPr>
              <a:t> на </a:t>
            </a:r>
            <a:r>
              <a:rPr lang="ru-RU" sz="1400" dirty="0" err="1">
                <a:latin typeface="ADYS" panose="00000500000000000000" pitchFamily="2" charset="0"/>
              </a:rPr>
              <a:t>местни</a:t>
            </a:r>
            <a:r>
              <a:rPr lang="ru-RU" sz="1400" dirty="0">
                <a:latin typeface="ADYS" panose="00000500000000000000" pitchFamily="2" charset="0"/>
              </a:rPr>
              <a:t> и </a:t>
            </a:r>
            <a:r>
              <a:rPr lang="ru-RU" sz="1400" dirty="0" err="1">
                <a:latin typeface="ADYS" panose="00000500000000000000" pitchFamily="2" charset="0"/>
              </a:rPr>
              <a:t>сезонни</a:t>
            </a:r>
            <a:r>
              <a:rPr lang="ru-RU" sz="1400" dirty="0">
                <a:latin typeface="ADYS" panose="00000500000000000000" pitchFamily="2" charset="0"/>
              </a:rPr>
              <a:t> </a:t>
            </a:r>
            <a:r>
              <a:rPr lang="ru-RU" sz="1400" dirty="0" err="1">
                <a:latin typeface="ADYS" panose="00000500000000000000" pitchFamily="2" charset="0"/>
              </a:rPr>
              <a:t>продукти</a:t>
            </a:r>
            <a:r>
              <a:rPr lang="ru-RU" sz="1400" dirty="0">
                <a:latin typeface="ADYS" panose="00000500000000000000" pitchFamily="2" charset="0"/>
              </a:rPr>
              <a:t> </a:t>
            </a:r>
            <a:r>
              <a:rPr lang="ru-RU" sz="1400" dirty="0" err="1">
                <a:latin typeface="ADYS" panose="00000500000000000000" pitchFamily="2" charset="0"/>
              </a:rPr>
              <a:t>може</a:t>
            </a:r>
            <a:r>
              <a:rPr lang="ru-RU" sz="1400" dirty="0">
                <a:latin typeface="ADYS" panose="00000500000000000000" pitchFamily="2" charset="0"/>
              </a:rPr>
              <a:t> </a:t>
            </a:r>
            <a:r>
              <a:rPr lang="ru-RU" sz="1400" dirty="0" err="1">
                <a:latin typeface="ADYS" panose="00000500000000000000" pitchFamily="2" charset="0"/>
              </a:rPr>
              <a:t>значително</a:t>
            </a:r>
            <a:r>
              <a:rPr lang="ru-RU" sz="1400" dirty="0">
                <a:latin typeface="ADYS" panose="00000500000000000000" pitchFamily="2" charset="0"/>
              </a:rPr>
              <a:t> да </a:t>
            </a:r>
            <a:r>
              <a:rPr lang="ru-RU" sz="1400" dirty="0" err="1">
                <a:latin typeface="ADYS" panose="00000500000000000000" pitchFamily="2" charset="0"/>
              </a:rPr>
              <a:t>намали</a:t>
            </a:r>
            <a:r>
              <a:rPr lang="ru-RU" sz="1400" dirty="0">
                <a:latin typeface="ADYS" panose="00000500000000000000" pitchFamily="2" charset="0"/>
              </a:rPr>
              <a:t> </a:t>
            </a:r>
            <a:r>
              <a:rPr lang="ru-RU" sz="1400" dirty="0" err="1">
                <a:latin typeface="ADYS" panose="00000500000000000000" pitchFamily="2" charset="0"/>
              </a:rPr>
              <a:t>въглеродния</a:t>
            </a:r>
            <a:r>
              <a:rPr lang="ru-RU" sz="1400" dirty="0">
                <a:latin typeface="ADYS" panose="00000500000000000000" pitchFamily="2" charset="0"/>
              </a:rPr>
              <a:t> </a:t>
            </a:r>
            <a:r>
              <a:rPr lang="ru-RU" sz="1400" dirty="0" err="1">
                <a:latin typeface="ADYS" panose="00000500000000000000" pitchFamily="2" charset="0"/>
              </a:rPr>
              <a:t>отпечатък</a:t>
            </a:r>
            <a:r>
              <a:rPr lang="ru-RU" sz="1400" dirty="0">
                <a:latin typeface="ADYS" panose="00000500000000000000" pitchFamily="2" charset="0"/>
              </a:rPr>
              <a:t>, </a:t>
            </a:r>
            <a:r>
              <a:rPr lang="ru-RU" sz="1400" dirty="0" err="1">
                <a:latin typeface="ADYS" panose="00000500000000000000" pitchFamily="2" charset="0"/>
              </a:rPr>
              <a:t>като</a:t>
            </a:r>
            <a:r>
              <a:rPr lang="ru-RU" sz="1400" dirty="0">
                <a:latin typeface="ADYS" panose="00000500000000000000" pitchFamily="2" charset="0"/>
              </a:rPr>
              <a:t> </a:t>
            </a:r>
            <a:r>
              <a:rPr lang="ru-RU" sz="1400" dirty="0" err="1">
                <a:latin typeface="ADYS" panose="00000500000000000000" pitchFamily="2" charset="0"/>
              </a:rPr>
              <a:t>същевременно</a:t>
            </a:r>
            <a:r>
              <a:rPr lang="ru-RU" sz="1400" dirty="0">
                <a:latin typeface="ADYS" panose="00000500000000000000" pitchFamily="2" charset="0"/>
              </a:rPr>
              <a:t> </a:t>
            </a:r>
            <a:r>
              <a:rPr lang="ru-RU" sz="1400" dirty="0" err="1">
                <a:latin typeface="ADYS" panose="00000500000000000000" pitchFamily="2" charset="0"/>
              </a:rPr>
              <a:t>стимулира</a:t>
            </a:r>
            <a:r>
              <a:rPr lang="ru-RU" sz="1400" dirty="0">
                <a:latin typeface="ADYS" panose="00000500000000000000" pitchFamily="2" charset="0"/>
              </a:rPr>
              <a:t> </a:t>
            </a:r>
            <a:r>
              <a:rPr lang="ru-RU" sz="1400" dirty="0" err="1">
                <a:latin typeface="ADYS" panose="00000500000000000000" pitchFamily="2" charset="0"/>
              </a:rPr>
              <a:t>регионалната</a:t>
            </a:r>
            <a:r>
              <a:rPr lang="ru-RU" sz="1400" dirty="0">
                <a:latin typeface="ADYS" panose="00000500000000000000" pitchFamily="2" charset="0"/>
              </a:rPr>
              <a:t> </a:t>
            </a:r>
            <a:r>
              <a:rPr lang="ru-RU" sz="1400" dirty="0" err="1">
                <a:latin typeface="ADYS" panose="00000500000000000000" pitchFamily="2" charset="0"/>
              </a:rPr>
              <a:t>икономическа</a:t>
            </a:r>
            <a:r>
              <a:rPr lang="ru-RU" sz="1400" dirty="0">
                <a:latin typeface="ADYS" panose="00000500000000000000" pitchFamily="2" charset="0"/>
              </a:rPr>
              <a:t> </a:t>
            </a:r>
            <a:r>
              <a:rPr lang="ru-RU" sz="1400" dirty="0" err="1">
                <a:latin typeface="ADYS" panose="00000500000000000000" pitchFamily="2" charset="0"/>
              </a:rPr>
              <a:t>устойчивост</a:t>
            </a:r>
            <a:r>
              <a:rPr lang="ru-RU" sz="1400" dirty="0">
                <a:latin typeface="ADYS" panose="00000500000000000000" pitchFamily="2" charset="0"/>
              </a:rPr>
              <a:t> и </a:t>
            </a:r>
            <a:r>
              <a:rPr lang="ru-RU" sz="1400" dirty="0" err="1">
                <a:latin typeface="ADYS" panose="00000500000000000000" pitchFamily="2" charset="0"/>
              </a:rPr>
              <a:t>осигурява</a:t>
            </a:r>
            <a:r>
              <a:rPr lang="ru-RU" sz="1400" dirty="0">
                <a:latin typeface="ADYS" panose="00000500000000000000" pitchFamily="2" charset="0"/>
              </a:rPr>
              <a:t> </a:t>
            </a:r>
            <a:r>
              <a:rPr lang="ru-RU" sz="1400" dirty="0" err="1">
                <a:latin typeface="ADYS" panose="00000500000000000000" pitchFamily="2" charset="0"/>
              </a:rPr>
              <a:t>достъп</a:t>
            </a:r>
            <a:r>
              <a:rPr lang="ru-RU" sz="1400" dirty="0">
                <a:latin typeface="ADYS" panose="00000500000000000000" pitchFamily="2" charset="0"/>
              </a:rPr>
              <a:t> до свежи и </a:t>
            </a:r>
            <a:r>
              <a:rPr lang="ru-RU" sz="1400" dirty="0" err="1">
                <a:latin typeface="ADYS" panose="00000500000000000000" pitchFamily="2" charset="0"/>
              </a:rPr>
              <a:t>висококачествени</a:t>
            </a:r>
            <a:r>
              <a:rPr lang="ru-RU" sz="1400" dirty="0">
                <a:latin typeface="ADYS" panose="00000500000000000000" pitchFamily="2" charset="0"/>
              </a:rPr>
              <a:t> храни.</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77EC7CB0-9B95-2A19-81EC-B204F990FF82}"/>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FD23F5C0-2679-C2A5-7C09-A0411443FA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2A127DF-FD31-1E00-0EA8-C10DB3CD5C8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22A3658-66C2-BF3D-56B0-0E60481E8F5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4B6ABA3-53EB-B7AE-B7C7-E4C885CFC42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C93FB72-0452-F91B-8DA9-1067D49076C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EDB8DB3-A911-2212-E5E9-46D2EAFCB5D1}"/>
              </a:ext>
            </a:extLst>
          </p:cNvPr>
          <p:cNvPicPr>
            <a:picLocks noChangeAspect="1"/>
          </p:cNvPicPr>
          <p:nvPr/>
        </p:nvPicPr>
        <p:blipFill>
          <a:blip r:embed="rId10"/>
          <a:stretch>
            <a:fillRect/>
          </a:stretch>
        </p:blipFill>
        <p:spPr>
          <a:xfrm>
            <a:off x="7704595" y="0"/>
            <a:ext cx="1227464" cy="1224789"/>
          </a:xfrm>
          <a:prstGeom prst="rect">
            <a:avLst/>
          </a:prstGeom>
        </p:spPr>
      </p:pic>
      <p:pic>
        <p:nvPicPr>
          <p:cNvPr id="16386" name="Picture 2" descr="HDR photograph:  Future for the Maritime Sector A chef in a white coat arranges seasonal products fruits, vegetables lemons, oranges, pineapples , &#10;emerald asparagus, and citrus halves on a marble counter. Bright daylight floods the space, highlighting polished wood floors and a view through floor-to ceiling windows to a harbor cradling a steamship under a cloudless azure sky. HDR ultra-realism, rich color contrasts, sharp focus, 8K detail.">
            <a:extLst>
              <a:ext uri="{FF2B5EF4-FFF2-40B4-BE49-F238E27FC236}">
                <a16:creationId xmlns:a16="http://schemas.microsoft.com/office/drawing/2014/main" id="{BD386526-1B92-63CB-CB14-B0CEEA610FC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60809"/>
            <a:ext cx="4102963" cy="410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4122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0B132-A853-12AB-3249-2A4AD4CFD00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C1FBD93-04ED-57E1-E3CF-C220C5A1297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4D10C98-AED6-1B99-AFFF-399045B1F7A5}"/>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VII: Устойчиво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снабдяване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използване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сезонни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продукти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морската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логистична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практика</a:t>
            </a:r>
            <a:endParaRPr lang="en-GB"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endParaRPr>
          </a:p>
        </p:txBody>
      </p:sp>
      <p:grpSp>
        <p:nvGrpSpPr>
          <p:cNvPr id="4" name="Group 3">
            <a:extLst>
              <a:ext uri="{FF2B5EF4-FFF2-40B4-BE49-F238E27FC236}">
                <a16:creationId xmlns:a16="http://schemas.microsoft.com/office/drawing/2014/main" id="{F2938879-C5D7-64DB-7951-D1843CEB283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9ED1682-F3C1-2A0B-B067-7089AB42528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40CD4E01-2647-3170-48E8-B3CBB9F749D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A544B84-ECC4-ACB0-392D-8F9745A48E39}"/>
              </a:ext>
            </a:extLst>
          </p:cNvPr>
          <p:cNvSpPr txBox="1"/>
          <p:nvPr/>
        </p:nvSpPr>
        <p:spPr>
          <a:xfrm>
            <a:off x="4389967" y="1635741"/>
            <a:ext cx="4634112" cy="450379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Bold" panose="00000800000000000000" pitchFamily="2" charset="-52"/>
                <a:ea typeface="+mn-ea"/>
                <a:cs typeface="Times New Roman" panose="02020603050405020304" pitchFamily="18" charset="0"/>
              </a:rPr>
              <a:t>Цел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bg-BG"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indent="0" algn="just" fontAlgn="auto">
              <a:lnSpc>
                <a:spcPct val="150000"/>
              </a:lnSpc>
              <a:spcBef>
                <a:spcPts val="0"/>
              </a:spcBef>
              <a:spcAft>
                <a:spcPts val="0"/>
              </a:spcAft>
              <a:buClrTx/>
              <a:buSzTx/>
              <a:buFontTx/>
              <a:buNone/>
              <a:tabLst/>
              <a:defRPr/>
            </a:pPr>
            <a:r>
              <a:rPr lang="ru-RU" sz="1400" dirty="0" err="1">
                <a:latin typeface="ADYS" panose="00000500000000000000" pitchFamily="2" charset="0"/>
              </a:rPr>
              <a:t>Настоящото</a:t>
            </a:r>
            <a:r>
              <a:rPr lang="ru-RU" sz="1400" dirty="0">
                <a:latin typeface="ADYS" panose="00000500000000000000" pitchFamily="2" charset="0"/>
              </a:rPr>
              <a:t> </a:t>
            </a:r>
            <a:r>
              <a:rPr lang="ru-RU" sz="1400" dirty="0" err="1">
                <a:latin typeface="ADYS" panose="00000500000000000000" pitchFamily="2" charset="0"/>
              </a:rPr>
              <a:t>изследване</a:t>
            </a:r>
            <a:r>
              <a:rPr lang="ru-RU" sz="1400" dirty="0">
                <a:latin typeface="ADYS" panose="00000500000000000000" pitchFamily="2" charset="0"/>
              </a:rPr>
              <a:t> си поставя две </a:t>
            </a:r>
            <a:r>
              <a:rPr lang="ru-RU" sz="1400" dirty="0" err="1">
                <a:latin typeface="ADYS" panose="00000500000000000000" pitchFamily="2" charset="0"/>
              </a:rPr>
              <a:t>основни</a:t>
            </a:r>
            <a:r>
              <a:rPr lang="ru-RU" sz="1400" dirty="0">
                <a:latin typeface="ADYS" panose="00000500000000000000" pitchFamily="2" charset="0"/>
              </a:rPr>
              <a:t> цели: </a:t>
            </a:r>
            <a:r>
              <a:rPr lang="ru-RU" sz="1400" dirty="0" err="1">
                <a:latin typeface="ADYS" panose="00000500000000000000" pitchFamily="2" charset="0"/>
              </a:rPr>
              <a:t>първо</a:t>
            </a:r>
            <a:r>
              <a:rPr lang="ru-RU" sz="1400" dirty="0">
                <a:latin typeface="ADYS" panose="00000500000000000000" pitchFamily="2" charset="0"/>
              </a:rPr>
              <a:t>, да </a:t>
            </a:r>
            <a:r>
              <a:rPr lang="ru-RU" sz="1400" dirty="0" err="1">
                <a:latin typeface="ADYS" panose="00000500000000000000" pitchFamily="2" charset="0"/>
              </a:rPr>
              <a:t>представи</a:t>
            </a:r>
            <a:r>
              <a:rPr lang="ru-RU" sz="1400" dirty="0">
                <a:latin typeface="ADYS" panose="00000500000000000000" pitchFamily="2" charset="0"/>
              </a:rPr>
              <a:t> </a:t>
            </a:r>
            <a:r>
              <a:rPr lang="ru-RU" sz="1400" dirty="0" err="1">
                <a:latin typeface="ADYS" panose="00000500000000000000" pitchFamily="2" charset="0"/>
              </a:rPr>
              <a:t>основните</a:t>
            </a:r>
            <a:r>
              <a:rPr lang="ru-RU" sz="1400" dirty="0">
                <a:latin typeface="ADYS" panose="00000500000000000000" pitchFamily="2" charset="0"/>
              </a:rPr>
              <a:t> концепции и </a:t>
            </a:r>
            <a:r>
              <a:rPr lang="ru-RU" sz="1400" dirty="0" err="1">
                <a:latin typeface="ADYS" panose="00000500000000000000" pitchFamily="2" charset="0"/>
              </a:rPr>
              <a:t>принципи</a:t>
            </a:r>
            <a:r>
              <a:rPr lang="ru-RU" sz="1400" dirty="0">
                <a:latin typeface="ADYS" panose="00000500000000000000" pitchFamily="2" charset="0"/>
              </a:rPr>
              <a:t>, </a:t>
            </a:r>
            <a:r>
              <a:rPr lang="ru-RU" sz="1400" dirty="0" err="1">
                <a:latin typeface="ADYS" panose="00000500000000000000" pitchFamily="2" charset="0"/>
              </a:rPr>
              <a:t>свързани</a:t>
            </a:r>
            <a:r>
              <a:rPr lang="ru-RU" sz="1400" dirty="0">
                <a:latin typeface="ADYS" panose="00000500000000000000" pitchFamily="2" charset="0"/>
              </a:rPr>
              <a:t> с </a:t>
            </a:r>
            <a:r>
              <a:rPr lang="ru-RU" sz="1400" dirty="0" err="1">
                <a:latin typeface="ADYS" panose="00000500000000000000" pitchFamily="2" charset="0"/>
              </a:rPr>
              <a:t>устойчивите</a:t>
            </a:r>
            <a:r>
              <a:rPr lang="ru-RU" sz="1400" dirty="0">
                <a:latin typeface="ADYS" panose="00000500000000000000" pitchFamily="2" charset="0"/>
              </a:rPr>
              <a:t> практики за </a:t>
            </a:r>
            <a:r>
              <a:rPr lang="ru-RU" sz="1400" dirty="0" err="1">
                <a:latin typeface="ADYS" panose="00000500000000000000" pitchFamily="2" charset="0"/>
              </a:rPr>
              <a:t>снабдяване</a:t>
            </a:r>
            <a:r>
              <a:rPr lang="ru-RU" sz="1400" dirty="0">
                <a:latin typeface="ADYS" panose="00000500000000000000" pitchFamily="2" charset="0"/>
              </a:rPr>
              <a:t>, и </a:t>
            </a:r>
            <a:r>
              <a:rPr lang="ru-RU" sz="1400" dirty="0" err="1">
                <a:latin typeface="ADYS" panose="00000500000000000000" pitchFamily="2" charset="0"/>
              </a:rPr>
              <a:t>второ</a:t>
            </a:r>
            <a:r>
              <a:rPr lang="ru-RU" sz="1400" dirty="0">
                <a:latin typeface="ADYS" panose="00000500000000000000" pitchFamily="2" charset="0"/>
              </a:rPr>
              <a:t> – да проучи </a:t>
            </a:r>
            <a:r>
              <a:rPr lang="ru-RU" sz="1400" dirty="0" err="1">
                <a:latin typeface="ADYS" panose="00000500000000000000" pitchFamily="2" charset="0"/>
              </a:rPr>
              <a:t>практическите</a:t>
            </a:r>
            <a:r>
              <a:rPr lang="ru-RU" sz="1400" dirty="0">
                <a:latin typeface="ADYS" panose="00000500000000000000" pitchFamily="2" charset="0"/>
              </a:rPr>
              <a:t> ползи, </a:t>
            </a:r>
            <a:r>
              <a:rPr lang="ru-RU" sz="1400" dirty="0" err="1">
                <a:latin typeface="ADYS" panose="00000500000000000000" pitchFamily="2" charset="0"/>
              </a:rPr>
              <a:t>които</a:t>
            </a:r>
            <a:r>
              <a:rPr lang="ru-RU" sz="1400" dirty="0">
                <a:latin typeface="ADYS" panose="00000500000000000000" pitchFamily="2" charset="0"/>
              </a:rPr>
              <a:t> </a:t>
            </a:r>
            <a:r>
              <a:rPr lang="ru-RU" sz="1400" dirty="0" err="1">
                <a:latin typeface="ADYS" panose="00000500000000000000" pitchFamily="2" charset="0"/>
              </a:rPr>
              <a:t>тези</a:t>
            </a:r>
            <a:r>
              <a:rPr lang="ru-RU" sz="1400" dirty="0">
                <a:latin typeface="ADYS" panose="00000500000000000000" pitchFamily="2" charset="0"/>
              </a:rPr>
              <a:t> практики </a:t>
            </a:r>
            <a:r>
              <a:rPr lang="ru-RU" sz="1400" dirty="0" err="1">
                <a:latin typeface="ADYS" panose="00000500000000000000" pitchFamily="2" charset="0"/>
              </a:rPr>
              <a:t>могат</a:t>
            </a:r>
            <a:r>
              <a:rPr lang="ru-RU" sz="1400" dirty="0">
                <a:latin typeface="ADYS" panose="00000500000000000000" pitchFamily="2" charset="0"/>
              </a:rPr>
              <a:t> да </a:t>
            </a:r>
            <a:r>
              <a:rPr lang="ru-RU" sz="1400" dirty="0" err="1">
                <a:latin typeface="ADYS" panose="00000500000000000000" pitchFamily="2" charset="0"/>
              </a:rPr>
              <a:t>донесат</a:t>
            </a:r>
            <a:r>
              <a:rPr lang="ru-RU" sz="1400" dirty="0">
                <a:latin typeface="ADYS" panose="00000500000000000000" pitchFamily="2" charset="0"/>
              </a:rPr>
              <a:t> на </a:t>
            </a:r>
            <a:r>
              <a:rPr lang="ru-RU" sz="1400" dirty="0" err="1">
                <a:latin typeface="ADYS" panose="00000500000000000000" pitchFamily="2" charset="0"/>
              </a:rPr>
              <a:t>морския</a:t>
            </a:r>
            <a:r>
              <a:rPr lang="ru-RU" sz="1400" dirty="0">
                <a:latin typeface="ADYS" panose="00000500000000000000" pitchFamily="2" charset="0"/>
              </a:rPr>
              <a:t> сектор. </a:t>
            </a:r>
            <a:r>
              <a:rPr lang="ru-RU" sz="1400" dirty="0" err="1">
                <a:latin typeface="ADYS" panose="00000500000000000000" pitchFamily="2" charset="0"/>
              </a:rPr>
              <a:t>Допълнително</a:t>
            </a:r>
            <a:r>
              <a:rPr lang="ru-RU" sz="1400" dirty="0">
                <a:latin typeface="ADYS" panose="00000500000000000000" pitchFamily="2" charset="0"/>
              </a:rPr>
              <a:t> </a:t>
            </a:r>
            <a:r>
              <a:rPr lang="ru-RU" sz="1400" dirty="0" err="1">
                <a:latin typeface="ADYS" panose="00000500000000000000" pitchFamily="2" charset="0"/>
              </a:rPr>
              <a:t>изследването</a:t>
            </a:r>
            <a:r>
              <a:rPr lang="ru-RU" sz="1400" dirty="0">
                <a:latin typeface="ADYS" panose="00000500000000000000" pitchFamily="2" charset="0"/>
              </a:rPr>
              <a:t> цели да </a:t>
            </a:r>
            <a:r>
              <a:rPr lang="ru-RU" sz="1400" dirty="0" err="1">
                <a:latin typeface="ADYS" panose="00000500000000000000" pitchFamily="2" charset="0"/>
              </a:rPr>
              <a:t>очертае</a:t>
            </a:r>
            <a:r>
              <a:rPr lang="ru-RU" sz="1400" dirty="0">
                <a:latin typeface="ADYS" panose="00000500000000000000" pitchFamily="2" charset="0"/>
              </a:rPr>
              <a:t> </a:t>
            </a:r>
            <a:r>
              <a:rPr lang="ru-RU" sz="1400" dirty="0" err="1">
                <a:latin typeface="ADYS" panose="00000500000000000000" pitchFamily="2" charset="0"/>
              </a:rPr>
              <a:t>приложими</a:t>
            </a:r>
            <a:r>
              <a:rPr lang="ru-RU" sz="1400" dirty="0">
                <a:latin typeface="ADYS" panose="00000500000000000000" pitchFamily="2" charset="0"/>
              </a:rPr>
              <a:t> стратегии за </a:t>
            </a:r>
            <a:r>
              <a:rPr lang="ru-RU" sz="1400" dirty="0" err="1">
                <a:latin typeface="ADYS" panose="00000500000000000000" pitchFamily="2" charset="0"/>
              </a:rPr>
              <a:t>идентифициране</a:t>
            </a:r>
            <a:r>
              <a:rPr lang="ru-RU" sz="1400" dirty="0">
                <a:latin typeface="ADYS" panose="00000500000000000000" pitchFamily="2" charset="0"/>
              </a:rPr>
              <a:t> на </a:t>
            </a:r>
            <a:r>
              <a:rPr lang="ru-RU" sz="1400" dirty="0" err="1">
                <a:latin typeface="ADYS" panose="00000500000000000000" pitchFamily="2" charset="0"/>
              </a:rPr>
              <a:t>отговорни</a:t>
            </a:r>
            <a:r>
              <a:rPr lang="ru-RU" sz="1400" dirty="0">
                <a:latin typeface="ADYS" panose="00000500000000000000" pitchFamily="2" charset="0"/>
              </a:rPr>
              <a:t> </a:t>
            </a:r>
            <a:r>
              <a:rPr lang="ru-RU" sz="1400" dirty="0" err="1">
                <a:latin typeface="ADYS" panose="00000500000000000000" pitchFamily="2" charset="0"/>
              </a:rPr>
              <a:t>доставчици</a:t>
            </a:r>
            <a:r>
              <a:rPr lang="ru-RU" sz="1400" dirty="0">
                <a:latin typeface="ADYS" panose="00000500000000000000" pitchFamily="2" charset="0"/>
              </a:rPr>
              <a:t> – </a:t>
            </a:r>
            <a:r>
              <a:rPr lang="ru-RU" sz="1400" dirty="0" err="1">
                <a:latin typeface="ADYS" panose="00000500000000000000" pitchFamily="2" charset="0"/>
              </a:rPr>
              <a:t>такива</a:t>
            </a:r>
            <a:r>
              <a:rPr lang="ru-RU" sz="1400" dirty="0">
                <a:latin typeface="ADYS" panose="00000500000000000000" pitchFamily="2" charset="0"/>
              </a:rPr>
              <a:t>, </a:t>
            </a:r>
            <a:r>
              <a:rPr lang="ru-RU" sz="1400" dirty="0" err="1">
                <a:latin typeface="ADYS" panose="00000500000000000000" pitchFamily="2" charset="0"/>
              </a:rPr>
              <a:t>които</a:t>
            </a:r>
            <a:r>
              <a:rPr lang="ru-RU" sz="1400" dirty="0">
                <a:latin typeface="ADYS" panose="00000500000000000000" pitchFamily="2" charset="0"/>
              </a:rPr>
              <a:t> </a:t>
            </a:r>
            <a:r>
              <a:rPr lang="ru-RU" sz="1400" dirty="0" err="1">
                <a:latin typeface="ADYS" panose="00000500000000000000" pitchFamily="2" charset="0"/>
              </a:rPr>
              <a:t>са</a:t>
            </a:r>
            <a:r>
              <a:rPr lang="ru-RU" sz="1400" dirty="0">
                <a:latin typeface="ADYS" panose="00000500000000000000" pitchFamily="2" charset="0"/>
              </a:rPr>
              <a:t> </a:t>
            </a:r>
            <a:r>
              <a:rPr lang="ru-RU" sz="1400" dirty="0" err="1">
                <a:latin typeface="ADYS" panose="00000500000000000000" pitchFamily="2" charset="0"/>
              </a:rPr>
              <a:t>прозрачни</a:t>
            </a:r>
            <a:r>
              <a:rPr lang="ru-RU" sz="1400" dirty="0">
                <a:latin typeface="ADYS" panose="00000500000000000000" pitchFamily="2" charset="0"/>
              </a:rPr>
              <a:t> в </a:t>
            </a:r>
            <a:r>
              <a:rPr lang="ru-RU" sz="1400" dirty="0" err="1">
                <a:latin typeface="ADYS" panose="00000500000000000000" pitchFamily="2" charset="0"/>
              </a:rPr>
              <a:t>дейността</a:t>
            </a:r>
            <a:r>
              <a:rPr lang="ru-RU" sz="1400" dirty="0">
                <a:latin typeface="ADYS" panose="00000500000000000000" pitchFamily="2" charset="0"/>
              </a:rPr>
              <a:t> си, </a:t>
            </a:r>
            <a:r>
              <a:rPr lang="ru-RU" sz="1400" dirty="0" err="1">
                <a:latin typeface="ADYS" panose="00000500000000000000" pitchFamily="2" charset="0"/>
              </a:rPr>
              <a:t>етично</a:t>
            </a:r>
            <a:r>
              <a:rPr lang="ru-RU" sz="1400" dirty="0">
                <a:latin typeface="ADYS" panose="00000500000000000000" pitchFamily="2" charset="0"/>
              </a:rPr>
              <a:t> </a:t>
            </a:r>
            <a:r>
              <a:rPr lang="ru-RU" sz="1400" dirty="0" err="1">
                <a:latin typeface="ADYS" panose="00000500000000000000" pitchFamily="2" charset="0"/>
              </a:rPr>
              <a:t>ангажирани</a:t>
            </a:r>
            <a:r>
              <a:rPr lang="ru-RU" sz="1400" dirty="0">
                <a:latin typeface="ADYS" panose="00000500000000000000" pitchFamily="2" charset="0"/>
              </a:rPr>
              <a:t> и </a:t>
            </a:r>
            <a:r>
              <a:rPr lang="ru-RU" sz="1400" dirty="0" err="1">
                <a:latin typeface="ADYS" panose="00000500000000000000" pitchFamily="2" charset="0"/>
              </a:rPr>
              <a:t>екологично</a:t>
            </a:r>
            <a:r>
              <a:rPr lang="ru-RU" sz="1400" dirty="0">
                <a:latin typeface="ADYS" panose="00000500000000000000" pitchFamily="2" charset="0"/>
              </a:rPr>
              <a:t> </a:t>
            </a:r>
            <a:r>
              <a:rPr lang="ru-RU" sz="1400" dirty="0" err="1">
                <a:latin typeface="ADYS" panose="00000500000000000000" pitchFamily="2" charset="0"/>
              </a:rPr>
              <a:t>отговорни</a:t>
            </a:r>
            <a:r>
              <a:rPr lang="ru-RU" sz="1400" dirty="0">
                <a:latin typeface="ADYS" panose="00000500000000000000" pitchFamily="2" charset="0"/>
              </a:rPr>
              <a:t>. </a:t>
            </a:r>
            <a:r>
              <a:rPr lang="ru-RU" sz="1400" dirty="0" err="1">
                <a:latin typeface="ADYS" panose="00000500000000000000" pitchFamily="2" charset="0"/>
              </a:rPr>
              <a:t>Специален</a:t>
            </a:r>
            <a:r>
              <a:rPr lang="ru-RU" sz="1400" dirty="0">
                <a:latin typeface="ADYS" panose="00000500000000000000" pitchFamily="2" charset="0"/>
              </a:rPr>
              <a:t> акцент се поставя </a:t>
            </a:r>
            <a:r>
              <a:rPr lang="ru-RU" sz="1400" dirty="0" err="1">
                <a:latin typeface="ADYS" panose="00000500000000000000" pitchFamily="2" charset="0"/>
              </a:rPr>
              <a:t>върху</a:t>
            </a:r>
            <a:r>
              <a:rPr lang="ru-RU" sz="1400" dirty="0">
                <a:latin typeface="ADYS" panose="00000500000000000000" pitchFamily="2" charset="0"/>
              </a:rPr>
              <a:t> приноса на </a:t>
            </a:r>
            <a:r>
              <a:rPr lang="ru-RU" sz="1400" dirty="0" err="1">
                <a:latin typeface="ADYS" panose="00000500000000000000" pitchFamily="2" charset="0"/>
              </a:rPr>
              <a:t>местните</a:t>
            </a:r>
            <a:r>
              <a:rPr lang="ru-RU" sz="1400" dirty="0">
                <a:latin typeface="ADYS" panose="00000500000000000000" pitchFamily="2" charset="0"/>
              </a:rPr>
              <a:t> и </a:t>
            </a:r>
            <a:r>
              <a:rPr lang="ru-RU" sz="1400" dirty="0" err="1">
                <a:latin typeface="ADYS" panose="00000500000000000000" pitchFamily="2" charset="0"/>
              </a:rPr>
              <a:t>сезонни</a:t>
            </a:r>
            <a:r>
              <a:rPr lang="ru-RU" sz="1400" dirty="0">
                <a:latin typeface="ADYS" panose="00000500000000000000" pitchFamily="2" charset="0"/>
              </a:rPr>
              <a:t> </a:t>
            </a:r>
            <a:r>
              <a:rPr lang="ru-RU" sz="1400" dirty="0" err="1">
                <a:latin typeface="ADYS" panose="00000500000000000000" pitchFamily="2" charset="0"/>
              </a:rPr>
              <a:t>продукти</a:t>
            </a:r>
            <a:r>
              <a:rPr lang="ru-RU" sz="1400" dirty="0">
                <a:latin typeface="ADYS" panose="00000500000000000000" pitchFamily="2" charset="0"/>
              </a:rPr>
              <a:t> за </a:t>
            </a:r>
            <a:r>
              <a:rPr lang="ru-RU" sz="1400" dirty="0" err="1">
                <a:latin typeface="ADYS" panose="00000500000000000000" pitchFamily="2" charset="0"/>
              </a:rPr>
              <a:t>устойчивото</a:t>
            </a:r>
            <a:r>
              <a:rPr lang="ru-RU" sz="1400" dirty="0">
                <a:latin typeface="ADYS" panose="00000500000000000000" pitchFamily="2" charset="0"/>
              </a:rPr>
              <a:t> </a:t>
            </a:r>
            <a:r>
              <a:rPr lang="ru-RU" sz="1400" dirty="0" err="1">
                <a:latin typeface="ADYS" panose="00000500000000000000" pitchFamily="2" charset="0"/>
              </a:rPr>
              <a:t>планиране</a:t>
            </a:r>
            <a:r>
              <a:rPr lang="ru-RU" sz="1400" dirty="0">
                <a:latin typeface="ADYS" panose="00000500000000000000" pitchFamily="2" charset="0"/>
              </a:rPr>
              <a:t> на </a:t>
            </a:r>
            <a:r>
              <a:rPr lang="ru-RU" sz="1400" dirty="0" err="1">
                <a:latin typeface="ADYS" panose="00000500000000000000" pitchFamily="2" charset="0"/>
              </a:rPr>
              <a:t>менютата</a:t>
            </a:r>
            <a:r>
              <a:rPr lang="ru-RU" sz="1400" dirty="0">
                <a:latin typeface="ADYS" panose="00000500000000000000" pitchFamily="2" charset="0"/>
              </a:rPr>
              <a:t> и за </a:t>
            </a:r>
            <a:r>
              <a:rPr lang="ru-RU" sz="1400" dirty="0" err="1">
                <a:latin typeface="ADYS" panose="00000500000000000000" pitchFamily="2" charset="0"/>
              </a:rPr>
              <a:t>оптимизираното</a:t>
            </a:r>
            <a:r>
              <a:rPr lang="ru-RU" sz="1400" dirty="0">
                <a:latin typeface="ADYS" panose="00000500000000000000" pitchFamily="2" charset="0"/>
              </a:rPr>
              <a:t> управление на </a:t>
            </a:r>
            <a:r>
              <a:rPr lang="ru-RU" sz="1400" dirty="0" err="1">
                <a:latin typeface="ADYS" panose="00000500000000000000" pitchFamily="2" charset="0"/>
              </a:rPr>
              <a:t>ресурсите</a:t>
            </a:r>
            <a:r>
              <a:rPr lang="ru-RU" sz="1400" dirty="0">
                <a:latin typeface="ADYS" panose="00000500000000000000" pitchFamily="2" charset="0"/>
              </a:rPr>
              <a:t> на борда на </a:t>
            </a:r>
            <a:r>
              <a:rPr lang="ru-RU" sz="1400" dirty="0" err="1">
                <a:latin typeface="ADYS" panose="00000500000000000000" pitchFamily="2" charset="0"/>
              </a:rPr>
              <a:t>корабите</a:t>
            </a:r>
            <a:r>
              <a:rPr lang="ru-RU" sz="1400" dirty="0">
                <a:latin typeface="ADYS" panose="00000500000000000000" pitchFamily="2" charset="0"/>
              </a:rPr>
              <a:t>.</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9EB96BF0-35F7-2D98-3F4B-562E415EB793}"/>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4CBCECBA-992D-ECC2-0C9B-E3E8731873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6FC43BF-A086-A478-27B6-6DA27EB3542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9ADC5C4-E03D-14B9-95D7-23A074F9433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125AD37-3204-CF6E-A409-E3A5637AD88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0DC5D9F-5666-1FAF-E0D1-C23A39080E7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68E3300-D3F4-C438-32FD-42AEEBF1C251}"/>
              </a:ext>
            </a:extLst>
          </p:cNvPr>
          <p:cNvPicPr>
            <a:picLocks noChangeAspect="1"/>
          </p:cNvPicPr>
          <p:nvPr/>
        </p:nvPicPr>
        <p:blipFill>
          <a:blip r:embed="rId10"/>
          <a:stretch>
            <a:fillRect/>
          </a:stretch>
        </p:blipFill>
        <p:spPr>
          <a:xfrm>
            <a:off x="7704595" y="0"/>
            <a:ext cx="1227464" cy="1224789"/>
          </a:xfrm>
          <a:prstGeom prst="rect">
            <a:avLst/>
          </a:prstGeom>
        </p:spPr>
      </p:pic>
      <p:pic>
        <p:nvPicPr>
          <p:cNvPr id="15362" name="Picture 2" descr="HDR photograph:  Future for the Maritime Sector A chef in a white coat arranges seasonal products fruits, vegetables lemons, oranges, pineapples , &#10;emerald asparagus, and citrus halves on a marble counter. Bright daylight floods the space, highlighting polished wood floors and a view through floor-to ceiling windows to a harbor cradling a steamship under a cloudless azure sky. HDR ultra-realism, rich color contrasts, sharp focus, 8K detail.">
            <a:extLst>
              <a:ext uri="{FF2B5EF4-FFF2-40B4-BE49-F238E27FC236}">
                <a16:creationId xmlns:a16="http://schemas.microsoft.com/office/drawing/2014/main" id="{41E36AFA-CE6C-1FA3-9FA4-ED5FD656234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690140"/>
            <a:ext cx="4118548" cy="4118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2762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1C651-E63D-82F0-FA65-ADECFC134B1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E527305-524F-E0E5-2F2E-5DF14EF28D3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9BDD0E6-D158-95E0-4A34-E3354762CB23}"/>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VII: Устойчиво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снабдяване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използване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сезонни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продукти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морската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логистична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практика</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6ED01F1-D815-1B32-B803-FE100772D34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E758B18-5A8D-73E1-DE8C-E8B4BDAC69B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63CCC26D-FDCC-5B50-012D-0F739135992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C7B7E26-9006-D7D5-760F-E4BC54F9D4D2}"/>
              </a:ext>
            </a:extLst>
          </p:cNvPr>
          <p:cNvSpPr txBox="1"/>
          <p:nvPr/>
        </p:nvSpPr>
        <p:spPr>
          <a:xfrm>
            <a:off x="4389967" y="1635741"/>
            <a:ext cx="4634112" cy="456535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Методология</a:t>
            </a:r>
            <a:endPar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endParaRPr>
          </a:p>
          <a:p>
            <a:pPr algn="just">
              <a:lnSpc>
                <a:spcPct val="150000"/>
              </a:lnSpc>
              <a:defRPr/>
            </a:pPr>
            <a:r>
              <a:rPr lang="ru-RU" sz="1400" dirty="0" err="1">
                <a:latin typeface="ADYS" panose="00000500000000000000" pitchFamily="2" charset="0"/>
              </a:rPr>
              <a:t>Изследването</a:t>
            </a:r>
            <a:r>
              <a:rPr lang="ru-RU" sz="1400" dirty="0">
                <a:latin typeface="ADYS" panose="00000500000000000000" pitchFamily="2" charset="0"/>
              </a:rPr>
              <a:t> </a:t>
            </a:r>
            <a:r>
              <a:rPr lang="ru-RU" sz="1400" dirty="0" err="1">
                <a:latin typeface="ADYS" panose="00000500000000000000" pitchFamily="2" charset="0"/>
              </a:rPr>
              <a:t>използва</a:t>
            </a:r>
            <a:r>
              <a:rPr lang="ru-RU" sz="1400" dirty="0">
                <a:latin typeface="ADYS" panose="00000500000000000000" pitchFamily="2" charset="0"/>
              </a:rPr>
              <a:t> </a:t>
            </a:r>
            <a:r>
              <a:rPr lang="ru-RU" sz="1400" dirty="0" err="1">
                <a:latin typeface="ADYS" panose="00000500000000000000" pitchFamily="2" charset="0"/>
              </a:rPr>
              <a:t>приложна</a:t>
            </a:r>
            <a:r>
              <a:rPr lang="ru-RU" sz="1400" dirty="0">
                <a:latin typeface="ADYS" panose="00000500000000000000" pitchFamily="2" charset="0"/>
              </a:rPr>
              <a:t> и </a:t>
            </a:r>
            <a:r>
              <a:rPr lang="ru-RU" sz="1400" dirty="0" err="1">
                <a:latin typeface="ADYS" panose="00000500000000000000" pitchFamily="2" charset="0"/>
              </a:rPr>
              <a:t>ориентирана</a:t>
            </a:r>
            <a:r>
              <a:rPr lang="ru-RU" sz="1400" dirty="0">
                <a:latin typeface="ADYS" panose="00000500000000000000" pitchFamily="2" charset="0"/>
              </a:rPr>
              <a:t> </a:t>
            </a:r>
            <a:r>
              <a:rPr lang="ru-RU" sz="1400" dirty="0" err="1">
                <a:latin typeface="ADYS" panose="00000500000000000000" pitchFamily="2" charset="0"/>
              </a:rPr>
              <a:t>към</a:t>
            </a:r>
            <a:r>
              <a:rPr lang="ru-RU" sz="1400" dirty="0">
                <a:latin typeface="ADYS" panose="00000500000000000000" pitchFamily="2" charset="0"/>
              </a:rPr>
              <a:t> </a:t>
            </a:r>
            <a:r>
              <a:rPr lang="ru-RU" sz="1400" dirty="0" err="1">
                <a:latin typeface="ADYS" panose="00000500000000000000" pitchFamily="2" charset="0"/>
              </a:rPr>
              <a:t>практиката</a:t>
            </a:r>
            <a:r>
              <a:rPr lang="ru-RU" sz="1400" dirty="0">
                <a:latin typeface="ADYS" panose="00000500000000000000" pitchFamily="2" charset="0"/>
              </a:rPr>
              <a:t> методология. </a:t>
            </a:r>
            <a:r>
              <a:rPr lang="ru-RU" sz="1400" dirty="0" err="1">
                <a:latin typeface="ADYS" panose="00000500000000000000" pitchFamily="2" charset="0"/>
              </a:rPr>
              <a:t>Събирането</a:t>
            </a:r>
            <a:r>
              <a:rPr lang="ru-RU" sz="1400" dirty="0">
                <a:latin typeface="ADYS" panose="00000500000000000000" pitchFamily="2" charset="0"/>
              </a:rPr>
              <a:t> на </a:t>
            </a:r>
            <a:r>
              <a:rPr lang="ru-RU" sz="1400" dirty="0" err="1">
                <a:latin typeface="ADYS" panose="00000500000000000000" pitchFamily="2" charset="0"/>
              </a:rPr>
              <a:t>данни</a:t>
            </a:r>
            <a:r>
              <a:rPr lang="ru-RU" sz="1400" dirty="0">
                <a:latin typeface="ADYS" panose="00000500000000000000" pitchFamily="2" charset="0"/>
              </a:rPr>
              <a:t> е </a:t>
            </a:r>
            <a:r>
              <a:rPr lang="ru-RU" sz="1400" dirty="0" err="1">
                <a:latin typeface="ADYS" panose="00000500000000000000" pitchFamily="2" charset="0"/>
              </a:rPr>
              <a:t>осъществено</a:t>
            </a:r>
            <a:r>
              <a:rPr lang="ru-RU" sz="1400" dirty="0">
                <a:latin typeface="ADYS" panose="00000500000000000000" pitchFamily="2" charset="0"/>
              </a:rPr>
              <a:t> чрез </a:t>
            </a:r>
            <a:r>
              <a:rPr lang="ru-RU" sz="1400" dirty="0" err="1">
                <a:latin typeface="ADYS" panose="00000500000000000000" pitchFamily="2" charset="0"/>
              </a:rPr>
              <a:t>провеждане</a:t>
            </a:r>
            <a:r>
              <a:rPr lang="ru-RU" sz="1400" dirty="0">
                <a:latin typeface="ADYS" panose="00000500000000000000" pitchFamily="2" charset="0"/>
              </a:rPr>
              <a:t> на </a:t>
            </a:r>
            <a:r>
              <a:rPr lang="ru-RU" sz="1400" dirty="0" err="1">
                <a:latin typeface="ADYS" panose="00000500000000000000" pitchFamily="2" charset="0"/>
              </a:rPr>
              <a:t>структурирани</a:t>
            </a:r>
            <a:r>
              <a:rPr lang="ru-RU" sz="1400" dirty="0">
                <a:latin typeface="ADYS" panose="00000500000000000000" pitchFamily="2" charset="0"/>
              </a:rPr>
              <a:t> </a:t>
            </a:r>
            <a:r>
              <a:rPr lang="ru-RU" sz="1400" dirty="0" err="1">
                <a:latin typeface="ADYS" panose="00000500000000000000" pitchFamily="2" charset="0"/>
              </a:rPr>
              <a:t>интервюта</a:t>
            </a:r>
            <a:r>
              <a:rPr lang="ru-RU" sz="1400" dirty="0">
                <a:latin typeface="ADYS" panose="00000500000000000000" pitchFamily="2" charset="0"/>
              </a:rPr>
              <a:t> с представители на </a:t>
            </a:r>
            <a:r>
              <a:rPr lang="ru-RU" sz="1400" dirty="0" err="1">
                <a:latin typeface="ADYS" panose="00000500000000000000" pitchFamily="2" charset="0"/>
              </a:rPr>
              <a:t>заинтересованите</a:t>
            </a:r>
            <a:r>
              <a:rPr lang="ru-RU" sz="1400" dirty="0">
                <a:latin typeface="ADYS" panose="00000500000000000000" pitchFamily="2" charset="0"/>
              </a:rPr>
              <a:t> </a:t>
            </a:r>
            <a:r>
              <a:rPr lang="ru-RU" sz="1400" dirty="0" err="1">
                <a:latin typeface="ADYS" panose="00000500000000000000" pitchFamily="2" charset="0"/>
              </a:rPr>
              <a:t>страни</a:t>
            </a:r>
            <a:r>
              <a:rPr lang="ru-RU" sz="1400" dirty="0">
                <a:latin typeface="ADYS" panose="00000500000000000000" pitchFamily="2" charset="0"/>
              </a:rPr>
              <a:t> по </a:t>
            </a:r>
            <a:r>
              <a:rPr lang="ru-RU" sz="1400" dirty="0" err="1">
                <a:latin typeface="ADYS" panose="00000500000000000000" pitchFamily="2" charset="0"/>
              </a:rPr>
              <a:t>веригата</a:t>
            </a:r>
            <a:r>
              <a:rPr lang="ru-RU" sz="1400" dirty="0">
                <a:latin typeface="ADYS" panose="00000500000000000000" pitchFamily="2" charset="0"/>
              </a:rPr>
              <a:t> на </a:t>
            </a:r>
            <a:r>
              <a:rPr lang="ru-RU" sz="1400" dirty="0" err="1">
                <a:latin typeface="ADYS" panose="00000500000000000000" pitchFamily="2" charset="0"/>
              </a:rPr>
              <a:t>снабдяване</a:t>
            </a:r>
            <a:r>
              <a:rPr lang="ru-RU" sz="1400" dirty="0">
                <a:latin typeface="ADYS" panose="00000500000000000000" pitchFamily="2" charset="0"/>
              </a:rPr>
              <a:t> с храни в </a:t>
            </a:r>
            <a:r>
              <a:rPr lang="ru-RU" sz="1400" dirty="0" err="1">
                <a:latin typeface="ADYS" panose="00000500000000000000" pitchFamily="2" charset="0"/>
              </a:rPr>
              <a:t>морския</a:t>
            </a:r>
            <a:r>
              <a:rPr lang="ru-RU" sz="1400" dirty="0">
                <a:latin typeface="ADYS" panose="00000500000000000000" pitchFamily="2" charset="0"/>
              </a:rPr>
              <a:t> сектор, </a:t>
            </a:r>
            <a:r>
              <a:rPr lang="ru-RU" sz="1400" dirty="0" err="1">
                <a:latin typeface="ADYS" panose="00000500000000000000" pitchFamily="2" charset="0"/>
              </a:rPr>
              <a:t>включително</a:t>
            </a:r>
            <a:r>
              <a:rPr lang="ru-RU" sz="1400" dirty="0">
                <a:latin typeface="ADYS" panose="00000500000000000000" pitchFamily="2" charset="0"/>
              </a:rPr>
              <a:t> </a:t>
            </a:r>
            <a:r>
              <a:rPr lang="ru-RU" sz="1400" dirty="0" err="1">
                <a:latin typeface="ADYS" panose="00000500000000000000" pitchFamily="2" charset="0"/>
              </a:rPr>
              <a:t>готвачи</a:t>
            </a:r>
            <a:r>
              <a:rPr lang="ru-RU" sz="1400" dirty="0">
                <a:latin typeface="ADYS" panose="00000500000000000000" pitchFamily="2" charset="0"/>
              </a:rPr>
              <a:t>, </a:t>
            </a:r>
            <a:r>
              <a:rPr lang="ru-RU" sz="1400" dirty="0" err="1">
                <a:latin typeface="ADYS" panose="00000500000000000000" pitchFamily="2" charset="0"/>
              </a:rPr>
              <a:t>мениджъри</a:t>
            </a:r>
            <a:r>
              <a:rPr lang="ru-RU" sz="1400" dirty="0">
                <a:latin typeface="ADYS" panose="00000500000000000000" pitchFamily="2" charset="0"/>
              </a:rPr>
              <a:t> по </a:t>
            </a:r>
            <a:r>
              <a:rPr lang="ru-RU" sz="1400" dirty="0" err="1">
                <a:latin typeface="ADYS" panose="00000500000000000000" pitchFamily="2" charset="0"/>
              </a:rPr>
              <a:t>снабдяване</a:t>
            </a:r>
            <a:r>
              <a:rPr lang="ru-RU" sz="1400" dirty="0">
                <a:latin typeface="ADYS" panose="00000500000000000000" pitchFamily="2" charset="0"/>
              </a:rPr>
              <a:t> и </a:t>
            </a:r>
            <a:r>
              <a:rPr lang="ru-RU" sz="1400" dirty="0" err="1">
                <a:latin typeface="ADYS" panose="00000500000000000000" pitchFamily="2" charset="0"/>
              </a:rPr>
              <a:t>координатори</a:t>
            </a:r>
            <a:r>
              <a:rPr lang="ru-RU" sz="1400" dirty="0">
                <a:latin typeface="ADYS" panose="00000500000000000000" pitchFamily="2" charset="0"/>
              </a:rPr>
              <a:t> на </a:t>
            </a:r>
            <a:r>
              <a:rPr lang="ru-RU" sz="1400" dirty="0" err="1">
                <a:latin typeface="ADYS" panose="00000500000000000000" pitchFamily="2" charset="0"/>
              </a:rPr>
              <a:t>логистиката</a:t>
            </a:r>
            <a:r>
              <a:rPr lang="ru-RU" sz="1400" dirty="0">
                <a:latin typeface="ADYS" panose="00000500000000000000" pitchFamily="2" charset="0"/>
              </a:rPr>
              <a:t>. </a:t>
            </a:r>
            <a:r>
              <a:rPr lang="ru-RU" sz="1400" dirty="0" err="1">
                <a:latin typeface="ADYS" panose="00000500000000000000" pitchFamily="2" charset="0"/>
              </a:rPr>
              <a:t>Допълнително</a:t>
            </a:r>
            <a:r>
              <a:rPr lang="ru-RU" sz="1400" dirty="0">
                <a:latin typeface="ADYS" panose="00000500000000000000" pitchFamily="2" charset="0"/>
              </a:rPr>
              <a:t> </a:t>
            </a:r>
            <a:r>
              <a:rPr lang="ru-RU" sz="1400" dirty="0" err="1">
                <a:latin typeface="ADYS" panose="00000500000000000000" pitchFamily="2" charset="0"/>
              </a:rPr>
              <a:t>са</a:t>
            </a:r>
            <a:r>
              <a:rPr lang="ru-RU" sz="1400" dirty="0">
                <a:latin typeface="ADYS" panose="00000500000000000000" pitchFamily="2" charset="0"/>
              </a:rPr>
              <a:t> </a:t>
            </a:r>
            <a:r>
              <a:rPr lang="ru-RU" sz="1400" dirty="0" err="1">
                <a:latin typeface="ADYS" panose="00000500000000000000" pitchFamily="2" charset="0"/>
              </a:rPr>
              <a:t>анализирани</a:t>
            </a:r>
            <a:r>
              <a:rPr lang="ru-RU" sz="1400" dirty="0">
                <a:latin typeface="ADYS" panose="00000500000000000000" pitchFamily="2" charset="0"/>
              </a:rPr>
              <a:t> </a:t>
            </a:r>
            <a:r>
              <a:rPr lang="ru-RU" sz="1400" dirty="0" err="1">
                <a:latin typeface="ADYS" panose="00000500000000000000" pitchFamily="2" charset="0"/>
              </a:rPr>
              <a:t>реални</a:t>
            </a:r>
            <a:r>
              <a:rPr lang="ru-RU" sz="1400" dirty="0">
                <a:latin typeface="ADYS" panose="00000500000000000000" pitchFamily="2" charset="0"/>
              </a:rPr>
              <a:t> </a:t>
            </a:r>
            <a:r>
              <a:rPr lang="ru-RU" sz="1400" dirty="0" err="1">
                <a:latin typeface="ADYS" panose="00000500000000000000" pitchFamily="2" charset="0"/>
              </a:rPr>
              <a:t>казуси</a:t>
            </a:r>
            <a:r>
              <a:rPr lang="ru-RU" sz="1400" dirty="0">
                <a:latin typeface="ADYS" panose="00000500000000000000" pitchFamily="2" charset="0"/>
              </a:rPr>
              <a:t> на </a:t>
            </a:r>
            <a:r>
              <a:rPr lang="ru-RU" sz="1400" dirty="0" err="1">
                <a:latin typeface="ADYS" panose="00000500000000000000" pitchFamily="2" charset="0"/>
              </a:rPr>
              <a:t>търговски</a:t>
            </a:r>
            <a:r>
              <a:rPr lang="ru-RU" sz="1400" dirty="0">
                <a:latin typeface="ADYS" panose="00000500000000000000" pitchFamily="2" charset="0"/>
              </a:rPr>
              <a:t> и </a:t>
            </a:r>
            <a:r>
              <a:rPr lang="ru-RU" sz="1400" dirty="0" err="1">
                <a:latin typeface="ADYS" panose="00000500000000000000" pitchFamily="2" charset="0"/>
              </a:rPr>
              <a:t>круизни</a:t>
            </a:r>
            <a:r>
              <a:rPr lang="ru-RU" sz="1400" dirty="0">
                <a:latin typeface="ADYS" panose="00000500000000000000" pitchFamily="2" charset="0"/>
              </a:rPr>
              <a:t> </a:t>
            </a:r>
            <a:r>
              <a:rPr lang="ru-RU" sz="1400" dirty="0" err="1">
                <a:latin typeface="ADYS" panose="00000500000000000000" pitchFamily="2" charset="0"/>
              </a:rPr>
              <a:t>кораби</a:t>
            </a:r>
            <a:r>
              <a:rPr lang="ru-RU" sz="1400" dirty="0">
                <a:latin typeface="ADYS" panose="00000500000000000000" pitchFamily="2" charset="0"/>
              </a:rPr>
              <a:t>, успешно внедрили стратегии за устойчиво </a:t>
            </a:r>
            <a:r>
              <a:rPr lang="ru-RU" sz="1400" dirty="0" err="1">
                <a:latin typeface="ADYS" panose="00000500000000000000" pitchFamily="2" charset="0"/>
              </a:rPr>
              <a:t>снабдяване</a:t>
            </a:r>
            <a:r>
              <a:rPr lang="ru-RU" sz="1400" dirty="0">
                <a:latin typeface="ADYS" panose="00000500000000000000" pitchFamily="2" charset="0"/>
              </a:rPr>
              <a:t>. </a:t>
            </a:r>
            <a:r>
              <a:rPr lang="ru-RU" sz="1400" dirty="0" err="1">
                <a:latin typeface="ADYS" panose="00000500000000000000" pitchFamily="2" charset="0"/>
              </a:rPr>
              <a:t>Особено</a:t>
            </a:r>
            <a:r>
              <a:rPr lang="ru-RU" sz="1400" dirty="0">
                <a:latin typeface="ADYS" panose="00000500000000000000" pitchFamily="2" charset="0"/>
              </a:rPr>
              <a:t> внимание е </a:t>
            </a:r>
            <a:r>
              <a:rPr lang="ru-RU" sz="1400" dirty="0" err="1">
                <a:latin typeface="ADYS" panose="00000500000000000000" pitchFamily="2" charset="0"/>
              </a:rPr>
              <a:t>обърнато</a:t>
            </a:r>
            <a:r>
              <a:rPr lang="ru-RU" sz="1400" dirty="0">
                <a:latin typeface="ADYS" panose="00000500000000000000" pitchFamily="2" charset="0"/>
              </a:rPr>
              <a:t> на </a:t>
            </a:r>
            <a:r>
              <a:rPr lang="ru-RU" sz="1400" dirty="0" err="1">
                <a:latin typeface="ADYS" panose="00000500000000000000" pitchFamily="2" charset="0"/>
              </a:rPr>
              <a:t>процесите</a:t>
            </a:r>
            <a:r>
              <a:rPr lang="ru-RU" sz="1400" dirty="0">
                <a:latin typeface="ADYS" panose="00000500000000000000" pitchFamily="2" charset="0"/>
              </a:rPr>
              <a:t> по </a:t>
            </a:r>
            <a:r>
              <a:rPr lang="ru-RU" sz="1400" dirty="0" err="1">
                <a:latin typeface="ADYS" panose="00000500000000000000" pitchFamily="2" charset="0"/>
              </a:rPr>
              <a:t>избор</a:t>
            </a:r>
            <a:r>
              <a:rPr lang="ru-RU" sz="1400" dirty="0">
                <a:latin typeface="ADYS" panose="00000500000000000000" pitchFamily="2" charset="0"/>
              </a:rPr>
              <a:t> на </a:t>
            </a:r>
            <a:r>
              <a:rPr lang="ru-RU" sz="1400" dirty="0" err="1">
                <a:latin typeface="ADYS" panose="00000500000000000000" pitchFamily="2" charset="0"/>
              </a:rPr>
              <a:t>доставчици</a:t>
            </a:r>
            <a:r>
              <a:rPr lang="ru-RU" sz="1400" dirty="0">
                <a:latin typeface="ADYS" panose="00000500000000000000" pitchFamily="2" charset="0"/>
              </a:rPr>
              <a:t>, </a:t>
            </a:r>
            <a:r>
              <a:rPr lang="ru-RU" sz="1400" dirty="0" err="1">
                <a:latin typeface="ADYS" panose="00000500000000000000" pitchFamily="2" charset="0"/>
              </a:rPr>
              <a:t>проследяемостта</a:t>
            </a:r>
            <a:r>
              <a:rPr lang="ru-RU" sz="1400" dirty="0">
                <a:latin typeface="ADYS" panose="00000500000000000000" pitchFamily="2" charset="0"/>
              </a:rPr>
              <a:t> на </a:t>
            </a:r>
            <a:r>
              <a:rPr lang="ru-RU" sz="1400" dirty="0" err="1">
                <a:latin typeface="ADYS" panose="00000500000000000000" pitchFamily="2" charset="0"/>
              </a:rPr>
              <a:t>продуктите</a:t>
            </a:r>
            <a:r>
              <a:rPr lang="ru-RU" sz="1400" dirty="0">
                <a:latin typeface="ADYS" panose="00000500000000000000" pitchFamily="2" charset="0"/>
              </a:rPr>
              <a:t> и </a:t>
            </a:r>
            <a:r>
              <a:rPr lang="ru-RU" sz="1400" dirty="0" err="1">
                <a:latin typeface="ADYS" panose="00000500000000000000" pitchFamily="2" charset="0"/>
              </a:rPr>
              <a:t>интегрирането</a:t>
            </a:r>
            <a:r>
              <a:rPr lang="ru-RU" sz="1400" dirty="0">
                <a:latin typeface="ADYS" panose="00000500000000000000" pitchFamily="2" charset="0"/>
              </a:rPr>
              <a:t> на </a:t>
            </a:r>
            <a:r>
              <a:rPr lang="ru-RU" sz="1400" dirty="0" err="1">
                <a:latin typeface="ADYS" panose="00000500000000000000" pitchFamily="2" charset="0"/>
              </a:rPr>
              <a:t>стандартите</a:t>
            </a:r>
            <a:r>
              <a:rPr lang="ru-RU" sz="1400" dirty="0">
                <a:latin typeface="ADYS" panose="00000500000000000000" pitchFamily="2" charset="0"/>
              </a:rPr>
              <a:t> за </a:t>
            </a:r>
            <a:r>
              <a:rPr lang="ru-RU" sz="1400" dirty="0" err="1">
                <a:latin typeface="ADYS" panose="00000500000000000000" pitchFamily="2" charset="0"/>
              </a:rPr>
              <a:t>устойчивост</a:t>
            </a:r>
            <a:r>
              <a:rPr lang="ru-RU" sz="1400" dirty="0">
                <a:latin typeface="ADYS" panose="00000500000000000000" pitchFamily="2" charset="0"/>
              </a:rPr>
              <a:t> в </a:t>
            </a:r>
            <a:r>
              <a:rPr lang="ru-RU" sz="1400" dirty="0" err="1">
                <a:latin typeface="ADYS" panose="00000500000000000000" pitchFamily="2" charset="0"/>
              </a:rPr>
              <a:t>практиките</a:t>
            </a:r>
            <a:r>
              <a:rPr lang="ru-RU" sz="1400" dirty="0">
                <a:latin typeface="ADYS" panose="00000500000000000000" pitchFamily="2" charset="0"/>
              </a:rPr>
              <a:t> на </a:t>
            </a:r>
            <a:r>
              <a:rPr lang="ru-RU" sz="1400" dirty="0" err="1">
                <a:latin typeface="ADYS" panose="00000500000000000000" pitchFamily="2" charset="0"/>
              </a:rPr>
              <a:t>закупуване</a:t>
            </a:r>
            <a:r>
              <a:rPr lang="ru-RU" sz="1400" dirty="0">
                <a:latin typeface="ADYS" panose="00000500000000000000" pitchFamily="2" charset="0"/>
              </a:rPr>
              <a:t> и доставка.</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C4DEC437-CC25-549B-7B34-52A573DE626D}"/>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8772EFC9-DCEC-3669-05A5-2333C44D2E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AE4C718-91CF-6AB3-CC47-C6AE3F55AC7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135770B-A2C6-819E-99CD-DB5FDFBC232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169DED4-D79B-E0EC-C78B-7F1184C4F0A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FBD2B74-97A9-7EAD-E737-3F53B1BCD38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8118A74-53C2-2615-0F3B-13B9CC607DF7}"/>
              </a:ext>
            </a:extLst>
          </p:cNvPr>
          <p:cNvPicPr>
            <a:picLocks noChangeAspect="1"/>
          </p:cNvPicPr>
          <p:nvPr/>
        </p:nvPicPr>
        <p:blipFill>
          <a:blip r:embed="rId10"/>
          <a:stretch>
            <a:fillRect/>
          </a:stretch>
        </p:blipFill>
        <p:spPr>
          <a:xfrm>
            <a:off x="7704595" y="0"/>
            <a:ext cx="1227464" cy="1224789"/>
          </a:xfrm>
          <a:prstGeom prst="rect">
            <a:avLst/>
          </a:prstGeom>
        </p:spPr>
      </p:pic>
      <p:pic>
        <p:nvPicPr>
          <p:cNvPr id="21506" name="Picture 2" descr="HDR photograph:  Future for the Maritime Sector A chef in a white coat arranges seasonal products fruits, vegetables lemons, oranges, pineapples , &#10;emerald asparagus, and citrus halves on a marble counter. Bright daylight floods the space, highlighting polished wood floors and a view through floor-to ceiling windows to a harbor cradling a steamship under a cloudless azure sky. HDR ultra-realism, rich color contrasts, sharp focus, 8K detail.">
            <a:extLst>
              <a:ext uri="{FF2B5EF4-FFF2-40B4-BE49-F238E27FC236}">
                <a16:creationId xmlns:a16="http://schemas.microsoft.com/office/drawing/2014/main" id="{729EAD71-B490-6FC9-84D2-F82350C541C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38858"/>
            <a:ext cx="4249711" cy="4249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109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68222-68E9-7D52-6B45-0BB493B5CD7E}"/>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DB6B8677-F134-5958-C16E-3D42CD311717}"/>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529E9FF7-1BDA-0C76-FC9E-DC6DF415D99F}"/>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87C214F0-B0FE-2E35-D010-68360A9DC5A7}"/>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42678067-DD7C-D17C-FBC4-C7E6DE300F2B}"/>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51679C31-392E-7F03-7912-735F6E12B389}"/>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07BD9BBC-12E4-B0EC-00F7-41C31B42F3C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8A1E3AB3-0B5E-CA34-5E1F-6FC3B526654A}"/>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486998BE-3FC0-A29E-603F-69F4985C4277}"/>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5DC592F0-A982-E37C-4658-96B8A24B864F}"/>
              </a:ext>
            </a:extLst>
          </p:cNvPr>
          <p:cNvSpPr txBox="1"/>
          <p:nvPr/>
        </p:nvSpPr>
        <p:spPr>
          <a:xfrm>
            <a:off x="4408739" y="1361662"/>
            <a:ext cx="4395965" cy="3231654"/>
          </a:xfrm>
          <a:prstGeom prst="rect">
            <a:avLst/>
          </a:prstGeom>
          <a:noFill/>
        </p:spPr>
        <p:txBody>
          <a:bodyPr wrap="square" rtlCol="0">
            <a:spAutoFit/>
          </a:bodyPr>
          <a:lstStyle/>
          <a:p>
            <a:pPr algn="ctr">
              <a:lnSpc>
                <a:spcPct val="150000"/>
              </a:lnSpc>
              <a:spcBef>
                <a:spcPct val="0"/>
              </a:spcBef>
              <a:spcAft>
                <a:spcPts val="1000"/>
              </a:spcAft>
            </a:pPr>
            <a:r>
              <a:rPr lang="bg-BG" sz="2000" b="1" dirty="0">
                <a:solidFill>
                  <a:srgbClr val="FF0000"/>
                </a:solidFill>
                <a:effectLst>
                  <a:outerShdw blurRad="38100" dist="38100" dir="2700000" algn="tl">
                    <a:srgbClr val="000000">
                      <a:alpha val="43137"/>
                    </a:srgbClr>
                  </a:outerShdw>
                </a:effectLst>
                <a:latin typeface="ADYS" panose="00000500000000000000" pitchFamily="2" charset="0"/>
                <a:ea typeface="+mj-ea"/>
                <a:cs typeface="+mj-cs"/>
              </a:rPr>
              <a:t>Въведение</a:t>
            </a:r>
          </a:p>
          <a:p>
            <a:pPr algn="just">
              <a:lnSpc>
                <a:spcPct val="150000"/>
              </a:lnSpc>
            </a:pPr>
            <a:r>
              <a:rPr lang="bg-BG" sz="1400" dirty="0">
                <a:latin typeface="ADYS" panose="00000500000000000000" pitchFamily="50" charset="-52"/>
              </a:rPr>
              <a:t>Събитието е фокусирано и поставя акцент върху преосмислянето и надграждането на утвърдените подходи в управлението на морските операции и логистичните процеси в условията на нарастващите предизвикателства, породени от устойчивото развитие, интензивната дигитална трансформация и засилената необходимост от интегриране на предприемачески решения и иновационни модели в сектора.</a:t>
            </a:r>
          </a:p>
        </p:txBody>
      </p:sp>
      <p:grpSp>
        <p:nvGrpSpPr>
          <p:cNvPr id="3" name="Group 2">
            <a:extLst>
              <a:ext uri="{FF2B5EF4-FFF2-40B4-BE49-F238E27FC236}">
                <a16:creationId xmlns:a16="http://schemas.microsoft.com/office/drawing/2014/main" id="{E0041D69-0064-CBBD-2670-15B41B279975}"/>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AC00DA3C-2E8A-2EAC-D21C-1B1B8A847D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60C9497-685F-AA99-120B-F789C5F0C220}"/>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8B42EF93-A506-5BDC-DEDB-DADC69BFE26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F770DBD3-B6D9-B33A-079B-08E20BF83413}"/>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E7C96C9E-6129-252C-02E0-A4E004674E8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78EC4C07-7090-0B8F-9B97-B0F38EE7AEAE}"/>
                  </a:ext>
                </a:extLst>
              </p:cNvPr>
              <p:cNvSpPr/>
              <p:nvPr/>
            </p:nvSpPr>
            <p:spPr>
              <a:xfrm>
                <a:off x="89508" y="6301749"/>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grpSp>
      </p:grpSp>
      <p:pic>
        <p:nvPicPr>
          <p:cNvPr id="25" name="Picture 24">
            <a:extLst>
              <a:ext uri="{FF2B5EF4-FFF2-40B4-BE49-F238E27FC236}">
                <a16:creationId xmlns:a16="http://schemas.microsoft.com/office/drawing/2014/main" id="{69A0AF4C-AD1D-D668-AF64-4A0960D6C7C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CEA790F-59CF-FF27-8685-170E328EEE12}"/>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A7DCDA6-85F2-2AD5-989B-FAE4FE7BB30A}"/>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8FA81EA-6EDE-BE6B-9112-AF447B749121}"/>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81A2D8C-3899-D366-0369-1DC6DDBF2ECC}"/>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BC7A38C-FB1F-82B6-1E4C-942011458B88}"/>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Картина 9">
            <a:extLst>
              <a:ext uri="{FF2B5EF4-FFF2-40B4-BE49-F238E27FC236}">
                <a16:creationId xmlns:a16="http://schemas.microsoft.com/office/drawing/2014/main" id="{3618C9A5-74C3-208D-30E1-A140E825708B}"/>
              </a:ext>
            </a:extLst>
          </p:cNvPr>
          <p:cNvPicPr>
            <a:picLocks noChangeAspect="1"/>
          </p:cNvPicPr>
          <p:nvPr/>
        </p:nvPicPr>
        <p:blipFill>
          <a:blip r:embed="rId12"/>
          <a:stretch>
            <a:fillRect/>
          </a:stretch>
        </p:blipFill>
        <p:spPr>
          <a:xfrm>
            <a:off x="159026" y="1361662"/>
            <a:ext cx="3856383" cy="3856383"/>
          </a:xfrm>
          <a:prstGeom prst="rect">
            <a:avLst/>
          </a:prstGeom>
        </p:spPr>
      </p:pic>
    </p:spTree>
    <p:extLst>
      <p:ext uri="{BB962C8B-B14F-4D97-AF65-F5344CB8AC3E}">
        <p14:creationId xmlns:p14="http://schemas.microsoft.com/office/powerpoint/2010/main" val="8583902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8406D-013E-9C7D-93DB-9920976B22B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1F39832-F357-7C26-58D9-400F4493A57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CB21F02-EAB9-35F0-9351-0B9F5D6969BA}"/>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VII: Устойчиво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снабдяване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използване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сезонни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продукти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морската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логистична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практика</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44D888F-F67B-C048-9A22-31832AFDBF4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BD03FA8-1F39-AB3A-6A1D-57E5F771AAD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2FFB019-D3DE-31D3-55CD-3129AF24063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DE304EE-5B8F-CDAC-8E77-C49CAAB10139}"/>
              </a:ext>
            </a:extLst>
          </p:cNvPr>
          <p:cNvSpPr txBox="1"/>
          <p:nvPr/>
        </p:nvSpPr>
        <p:spPr>
          <a:xfrm>
            <a:off x="4389967" y="1635741"/>
            <a:ext cx="4634112" cy="4072910"/>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Bold" panose="00000800000000000000" pitchFamily="2" charset="-52"/>
                <a:ea typeface="+mn-ea"/>
                <a:cs typeface="Times New Roman" panose="02020603050405020304" pitchFamily="18" charset="0"/>
              </a:rPr>
              <a:t>Резултати</a:t>
            </a:r>
          </a:p>
          <a:p>
            <a:pPr marR="0" lvl="0" indent="0" algn="just" fontAlgn="auto">
              <a:lnSpc>
                <a:spcPct val="150000"/>
              </a:lnSpc>
              <a:spcBef>
                <a:spcPts val="0"/>
              </a:spcBef>
              <a:spcAft>
                <a:spcPts val="0"/>
              </a:spcAft>
              <a:buClrTx/>
              <a:buSzTx/>
              <a:buFontTx/>
              <a:buNone/>
              <a:tabLst/>
              <a:defRPr/>
            </a:pPr>
            <a:r>
              <a:rPr lang="ru-RU" sz="1400" dirty="0" err="1">
                <a:latin typeface="ADYS" panose="00000500000000000000" pitchFamily="2" charset="0"/>
              </a:rPr>
              <a:t>Анализът</a:t>
            </a:r>
            <a:r>
              <a:rPr lang="ru-RU" sz="1400" dirty="0">
                <a:latin typeface="ADYS" panose="00000500000000000000" pitchFamily="2" charset="0"/>
              </a:rPr>
              <a:t> </a:t>
            </a:r>
            <a:r>
              <a:rPr lang="ru-RU" sz="1400" dirty="0" err="1">
                <a:latin typeface="ADYS" panose="00000500000000000000" pitchFamily="2" charset="0"/>
              </a:rPr>
              <a:t>показва</a:t>
            </a:r>
            <a:r>
              <a:rPr lang="ru-RU" sz="1400" dirty="0">
                <a:latin typeface="ADYS" panose="00000500000000000000" pitchFamily="2" charset="0"/>
              </a:rPr>
              <a:t>, че </a:t>
            </a:r>
            <a:r>
              <a:rPr lang="ru-RU" sz="1400" dirty="0" err="1">
                <a:latin typeface="ADYS" panose="00000500000000000000" pitchFamily="2" charset="0"/>
              </a:rPr>
              <a:t>устойчивото</a:t>
            </a:r>
            <a:r>
              <a:rPr lang="ru-RU" sz="1400" dirty="0">
                <a:latin typeface="ADYS" panose="00000500000000000000" pitchFamily="2" charset="0"/>
              </a:rPr>
              <a:t> </a:t>
            </a:r>
            <a:r>
              <a:rPr lang="ru-RU" sz="1400" dirty="0" err="1">
                <a:latin typeface="ADYS" panose="00000500000000000000" pitchFamily="2" charset="0"/>
              </a:rPr>
              <a:t>снабдяване</a:t>
            </a:r>
            <a:r>
              <a:rPr lang="ru-RU" sz="1400" dirty="0">
                <a:latin typeface="ADYS" panose="00000500000000000000" pitchFamily="2" charset="0"/>
              </a:rPr>
              <a:t> </a:t>
            </a:r>
            <a:r>
              <a:rPr lang="ru-RU" sz="1400" dirty="0" err="1">
                <a:latin typeface="ADYS" panose="00000500000000000000" pitchFamily="2" charset="0"/>
              </a:rPr>
              <a:t>допринася</a:t>
            </a:r>
            <a:r>
              <a:rPr lang="ru-RU" sz="1400" dirty="0">
                <a:latin typeface="ADYS" panose="00000500000000000000" pitchFamily="2" charset="0"/>
              </a:rPr>
              <a:t> за </a:t>
            </a:r>
            <a:r>
              <a:rPr lang="ru-RU" sz="1400" dirty="0" err="1">
                <a:latin typeface="ADYS" panose="00000500000000000000" pitchFamily="2" charset="0"/>
              </a:rPr>
              <a:t>дългосрочно</a:t>
            </a:r>
            <a:r>
              <a:rPr lang="ru-RU" sz="1400" dirty="0">
                <a:latin typeface="ADYS" panose="00000500000000000000" pitchFamily="2" charset="0"/>
              </a:rPr>
              <a:t> </a:t>
            </a:r>
            <a:r>
              <a:rPr lang="ru-RU" sz="1400" dirty="0" err="1">
                <a:latin typeface="ADYS" panose="00000500000000000000" pitchFamily="2" charset="0"/>
              </a:rPr>
              <a:t>намаляване</a:t>
            </a:r>
            <a:r>
              <a:rPr lang="ru-RU" sz="1400" dirty="0">
                <a:latin typeface="ADYS" panose="00000500000000000000" pitchFamily="2" charset="0"/>
              </a:rPr>
              <a:t> на </a:t>
            </a:r>
            <a:r>
              <a:rPr lang="ru-RU" sz="1400" dirty="0" err="1">
                <a:latin typeface="ADYS" panose="00000500000000000000" pitchFamily="2" charset="0"/>
              </a:rPr>
              <a:t>разходите</a:t>
            </a:r>
            <a:r>
              <a:rPr lang="ru-RU" sz="1400" dirty="0">
                <a:latin typeface="ADYS" panose="00000500000000000000" pitchFamily="2" charset="0"/>
              </a:rPr>
              <a:t> и </a:t>
            </a:r>
            <a:r>
              <a:rPr lang="ru-RU" sz="1400" dirty="0" err="1">
                <a:latin typeface="ADYS" panose="00000500000000000000" pitchFamily="2" charset="0"/>
              </a:rPr>
              <a:t>подобряване</a:t>
            </a:r>
            <a:r>
              <a:rPr lang="ru-RU" sz="1400" dirty="0">
                <a:latin typeface="ADYS" panose="00000500000000000000" pitchFamily="2" charset="0"/>
              </a:rPr>
              <a:t> </a:t>
            </a:r>
            <a:r>
              <a:rPr lang="ru-RU" sz="1400" dirty="0" err="1">
                <a:latin typeface="ADYS" panose="00000500000000000000" pitchFamily="2" charset="0"/>
              </a:rPr>
              <a:t>качеството</a:t>
            </a:r>
            <a:r>
              <a:rPr lang="ru-RU" sz="1400" dirty="0">
                <a:latin typeface="ADYS" panose="00000500000000000000" pitchFamily="2" charset="0"/>
              </a:rPr>
              <a:t> на </a:t>
            </a:r>
            <a:r>
              <a:rPr lang="ru-RU" sz="1400" dirty="0" err="1">
                <a:latin typeface="ADYS" panose="00000500000000000000" pitchFamily="2" charset="0"/>
              </a:rPr>
              <a:t>предлаганите</a:t>
            </a:r>
            <a:r>
              <a:rPr lang="ru-RU" sz="1400" dirty="0">
                <a:latin typeface="ADYS" panose="00000500000000000000" pitchFamily="2" charset="0"/>
              </a:rPr>
              <a:t> </a:t>
            </a:r>
            <a:r>
              <a:rPr lang="ru-RU" sz="1400" dirty="0" err="1">
                <a:latin typeface="ADYS" panose="00000500000000000000" pitchFamily="2" charset="0"/>
              </a:rPr>
              <a:t>хранителни</a:t>
            </a:r>
            <a:r>
              <a:rPr lang="ru-RU" sz="1400" dirty="0">
                <a:latin typeface="ADYS" panose="00000500000000000000" pitchFamily="2" charset="0"/>
              </a:rPr>
              <a:t> </a:t>
            </a:r>
            <a:r>
              <a:rPr lang="ru-RU" sz="1400" dirty="0" err="1">
                <a:latin typeface="ADYS" panose="00000500000000000000" pitchFamily="2" charset="0"/>
              </a:rPr>
              <a:t>продукти</a:t>
            </a:r>
            <a:r>
              <a:rPr lang="ru-RU" sz="1400" dirty="0">
                <a:latin typeface="ADYS" panose="00000500000000000000" pitchFamily="2" charset="0"/>
              </a:rPr>
              <a:t>. </a:t>
            </a:r>
            <a:r>
              <a:rPr lang="ru-RU" sz="1400" dirty="0" err="1">
                <a:latin typeface="ADYS" panose="00000500000000000000" pitchFamily="2" charset="0"/>
              </a:rPr>
              <a:t>Установено</a:t>
            </a:r>
            <a:r>
              <a:rPr lang="ru-RU" sz="1400" dirty="0">
                <a:latin typeface="ADYS" panose="00000500000000000000" pitchFamily="2" charset="0"/>
              </a:rPr>
              <a:t> е, че </a:t>
            </a:r>
            <a:r>
              <a:rPr lang="ru-RU" sz="1400" dirty="0" err="1">
                <a:latin typeface="ADYS" panose="00000500000000000000" pitchFamily="2" charset="0"/>
              </a:rPr>
              <a:t>екипите</a:t>
            </a:r>
            <a:r>
              <a:rPr lang="ru-RU" sz="1400" dirty="0">
                <a:latin typeface="ADYS" panose="00000500000000000000" pitchFamily="2" charset="0"/>
              </a:rPr>
              <a:t>, </a:t>
            </a:r>
            <a:r>
              <a:rPr lang="ru-RU" sz="1400" dirty="0" err="1">
                <a:latin typeface="ADYS" panose="00000500000000000000" pitchFamily="2" charset="0"/>
              </a:rPr>
              <a:t>работещи</a:t>
            </a:r>
            <a:r>
              <a:rPr lang="ru-RU" sz="1400" dirty="0">
                <a:latin typeface="ADYS" panose="00000500000000000000" pitchFamily="2" charset="0"/>
              </a:rPr>
              <a:t> с </a:t>
            </a:r>
            <a:r>
              <a:rPr lang="ru-RU" sz="1400" dirty="0" err="1">
                <a:latin typeface="ADYS" panose="00000500000000000000" pitchFamily="2" charset="0"/>
              </a:rPr>
              <a:t>местни</a:t>
            </a:r>
            <a:r>
              <a:rPr lang="ru-RU" sz="1400" dirty="0">
                <a:latin typeface="ADYS" panose="00000500000000000000" pitchFamily="2" charset="0"/>
              </a:rPr>
              <a:t> </a:t>
            </a:r>
            <a:r>
              <a:rPr lang="ru-RU" sz="1400" dirty="0" err="1">
                <a:latin typeface="ADYS" panose="00000500000000000000" pitchFamily="2" charset="0"/>
              </a:rPr>
              <a:t>доставчици</a:t>
            </a:r>
            <a:r>
              <a:rPr lang="ru-RU" sz="1400" dirty="0">
                <a:latin typeface="ADYS" panose="00000500000000000000" pitchFamily="2" charset="0"/>
              </a:rPr>
              <a:t>, </a:t>
            </a:r>
            <a:r>
              <a:rPr lang="ru-RU" sz="1400" dirty="0" err="1">
                <a:latin typeface="ADYS" panose="00000500000000000000" pitchFamily="2" charset="0"/>
              </a:rPr>
              <a:t>демонстрират</a:t>
            </a:r>
            <a:r>
              <a:rPr lang="ru-RU" sz="1400" dirty="0">
                <a:latin typeface="ADYS" panose="00000500000000000000" pitchFamily="2" charset="0"/>
              </a:rPr>
              <a:t> </a:t>
            </a:r>
            <a:r>
              <a:rPr lang="ru-RU" sz="1400" dirty="0" err="1">
                <a:latin typeface="ADYS" panose="00000500000000000000" pitchFamily="2" charset="0"/>
              </a:rPr>
              <a:t>по-голяма</a:t>
            </a:r>
            <a:r>
              <a:rPr lang="ru-RU" sz="1400" dirty="0">
                <a:latin typeface="ADYS" panose="00000500000000000000" pitchFamily="2" charset="0"/>
              </a:rPr>
              <a:t> </a:t>
            </a:r>
            <a:r>
              <a:rPr lang="ru-RU" sz="1400" dirty="0" err="1">
                <a:latin typeface="ADYS" panose="00000500000000000000" pitchFamily="2" charset="0"/>
              </a:rPr>
              <a:t>гъвкавост</a:t>
            </a:r>
            <a:r>
              <a:rPr lang="ru-RU" sz="1400" dirty="0">
                <a:latin typeface="ADYS" panose="00000500000000000000" pitchFamily="2" charset="0"/>
              </a:rPr>
              <a:t> и </a:t>
            </a:r>
            <a:r>
              <a:rPr lang="ru-RU" sz="1400" dirty="0" err="1">
                <a:latin typeface="ADYS" panose="00000500000000000000" pitchFamily="2" charset="0"/>
              </a:rPr>
              <a:t>подобрено</a:t>
            </a:r>
            <a:r>
              <a:rPr lang="ru-RU" sz="1400" dirty="0">
                <a:latin typeface="ADYS" panose="00000500000000000000" pitchFamily="2" charset="0"/>
              </a:rPr>
              <a:t> </a:t>
            </a:r>
            <a:r>
              <a:rPr lang="ru-RU" sz="1400" dirty="0" err="1">
                <a:latin typeface="ADYS" panose="00000500000000000000" pitchFamily="2" charset="0"/>
              </a:rPr>
              <a:t>сътрудничество</a:t>
            </a:r>
            <a:r>
              <a:rPr lang="ru-RU" sz="1400" dirty="0">
                <a:latin typeface="ADYS" panose="00000500000000000000" pitchFamily="2" charset="0"/>
              </a:rPr>
              <a:t>. Доказано е, че </a:t>
            </a:r>
            <a:r>
              <a:rPr lang="ru-RU" sz="1400" dirty="0" err="1">
                <a:latin typeface="ADYS" panose="00000500000000000000" pitchFamily="2" charset="0"/>
              </a:rPr>
              <a:t>рационалното</a:t>
            </a:r>
            <a:r>
              <a:rPr lang="ru-RU" sz="1400" dirty="0">
                <a:latin typeface="ADYS" panose="00000500000000000000" pitchFamily="2" charset="0"/>
              </a:rPr>
              <a:t> </a:t>
            </a:r>
            <a:r>
              <a:rPr lang="ru-RU" sz="1400" dirty="0" err="1">
                <a:latin typeface="ADYS" panose="00000500000000000000" pitchFamily="2" charset="0"/>
              </a:rPr>
              <a:t>използване</a:t>
            </a:r>
            <a:r>
              <a:rPr lang="ru-RU" sz="1400" dirty="0">
                <a:latin typeface="ADYS" panose="00000500000000000000" pitchFamily="2" charset="0"/>
              </a:rPr>
              <a:t> на </a:t>
            </a:r>
            <a:r>
              <a:rPr lang="ru-RU" sz="1400" dirty="0" err="1">
                <a:latin typeface="ADYS" panose="00000500000000000000" pitchFamily="2" charset="0"/>
              </a:rPr>
              <a:t>сезонни</a:t>
            </a:r>
            <a:r>
              <a:rPr lang="ru-RU" sz="1400" dirty="0">
                <a:latin typeface="ADYS" panose="00000500000000000000" pitchFamily="2" charset="0"/>
              </a:rPr>
              <a:t> </a:t>
            </a:r>
            <a:r>
              <a:rPr lang="ru-RU" sz="1400" dirty="0" err="1">
                <a:latin typeface="ADYS" panose="00000500000000000000" pitchFamily="2" charset="0"/>
              </a:rPr>
              <a:t>продукти</a:t>
            </a:r>
            <a:r>
              <a:rPr lang="ru-RU" sz="1400" dirty="0">
                <a:latin typeface="ADYS" panose="00000500000000000000" pitchFamily="2" charset="0"/>
              </a:rPr>
              <a:t> </a:t>
            </a:r>
            <a:r>
              <a:rPr lang="ru-RU" sz="1400" dirty="0" err="1">
                <a:latin typeface="ADYS" panose="00000500000000000000" pitchFamily="2" charset="0"/>
              </a:rPr>
              <a:t>повишава</a:t>
            </a:r>
            <a:r>
              <a:rPr lang="ru-RU" sz="1400" dirty="0">
                <a:latin typeface="ADYS" panose="00000500000000000000" pitchFamily="2" charset="0"/>
              </a:rPr>
              <a:t> </a:t>
            </a:r>
            <a:r>
              <a:rPr lang="ru-RU" sz="1400" dirty="0" err="1">
                <a:latin typeface="ADYS" panose="00000500000000000000" pitchFamily="2" charset="0"/>
              </a:rPr>
              <a:t>кулинарното</a:t>
            </a:r>
            <a:r>
              <a:rPr lang="ru-RU" sz="1400" dirty="0">
                <a:latin typeface="ADYS" panose="00000500000000000000" pitchFamily="2" charset="0"/>
              </a:rPr>
              <a:t> </a:t>
            </a:r>
            <a:r>
              <a:rPr lang="ru-RU" sz="1400" dirty="0" err="1">
                <a:latin typeface="ADYS" panose="00000500000000000000" pitchFamily="2" charset="0"/>
              </a:rPr>
              <a:t>преживяване</a:t>
            </a:r>
            <a:r>
              <a:rPr lang="ru-RU" sz="1400" dirty="0">
                <a:latin typeface="ADYS" panose="00000500000000000000" pitchFamily="2" charset="0"/>
              </a:rPr>
              <a:t> и </a:t>
            </a:r>
            <a:r>
              <a:rPr lang="ru-RU" sz="1400" dirty="0" err="1">
                <a:latin typeface="ADYS" panose="00000500000000000000" pitchFamily="2" charset="0"/>
              </a:rPr>
              <a:t>удовлетвореността</a:t>
            </a:r>
            <a:r>
              <a:rPr lang="ru-RU" sz="1400" dirty="0">
                <a:latin typeface="ADYS" panose="00000500000000000000" pitchFamily="2" charset="0"/>
              </a:rPr>
              <a:t> на </a:t>
            </a:r>
            <a:r>
              <a:rPr lang="ru-RU" sz="1400" dirty="0" err="1">
                <a:latin typeface="ADYS" panose="00000500000000000000" pitchFamily="2" charset="0"/>
              </a:rPr>
              <a:t>екипажа</a:t>
            </a:r>
            <a:r>
              <a:rPr lang="ru-RU" sz="1400" dirty="0">
                <a:latin typeface="ADYS" panose="00000500000000000000" pitchFamily="2" charset="0"/>
              </a:rPr>
              <a:t>. </a:t>
            </a:r>
            <a:r>
              <a:rPr lang="ru-RU" sz="1400" dirty="0" err="1">
                <a:latin typeface="ADYS" panose="00000500000000000000" pitchFamily="2" charset="0"/>
              </a:rPr>
              <a:t>Освен</a:t>
            </a:r>
            <a:r>
              <a:rPr lang="ru-RU" sz="1400" dirty="0">
                <a:latin typeface="ADYS" panose="00000500000000000000" pitchFamily="2" charset="0"/>
              </a:rPr>
              <a:t> </a:t>
            </a:r>
            <a:r>
              <a:rPr lang="ru-RU" sz="1400" dirty="0" err="1">
                <a:latin typeface="ADYS" panose="00000500000000000000" pitchFamily="2" charset="0"/>
              </a:rPr>
              <a:t>това</a:t>
            </a:r>
            <a:r>
              <a:rPr lang="ru-RU" sz="1400" dirty="0">
                <a:latin typeface="ADYS" panose="00000500000000000000" pitchFamily="2" charset="0"/>
              </a:rPr>
              <a:t>, </a:t>
            </a:r>
            <a:r>
              <a:rPr lang="ru-RU" sz="1400" dirty="0" err="1">
                <a:latin typeface="ADYS" panose="00000500000000000000" pitchFamily="2" charset="0"/>
              </a:rPr>
              <a:t>анализът</a:t>
            </a:r>
            <a:r>
              <a:rPr lang="ru-RU" sz="1400" dirty="0">
                <a:latin typeface="ADYS" panose="00000500000000000000" pitchFamily="2" charset="0"/>
              </a:rPr>
              <a:t> сочи, че </a:t>
            </a:r>
            <a:r>
              <a:rPr lang="ru-RU" sz="1400" dirty="0" err="1">
                <a:latin typeface="ADYS" panose="00000500000000000000" pitchFamily="2" charset="0"/>
              </a:rPr>
              <a:t>успехът</a:t>
            </a:r>
            <a:r>
              <a:rPr lang="ru-RU" sz="1400" dirty="0">
                <a:latin typeface="ADYS" panose="00000500000000000000" pitchFamily="2" charset="0"/>
              </a:rPr>
              <a:t> на </a:t>
            </a:r>
            <a:r>
              <a:rPr lang="ru-RU" sz="1400" dirty="0" err="1">
                <a:latin typeface="ADYS" panose="00000500000000000000" pitchFamily="2" charset="0"/>
              </a:rPr>
              <a:t>устойчивото</a:t>
            </a:r>
            <a:r>
              <a:rPr lang="ru-RU" sz="1400" dirty="0">
                <a:latin typeface="ADYS" panose="00000500000000000000" pitchFamily="2" charset="0"/>
              </a:rPr>
              <a:t> </a:t>
            </a:r>
            <a:r>
              <a:rPr lang="ru-RU" sz="1400" dirty="0" err="1">
                <a:latin typeface="ADYS" panose="00000500000000000000" pitchFamily="2" charset="0"/>
              </a:rPr>
              <a:t>снабдяване</a:t>
            </a:r>
            <a:r>
              <a:rPr lang="ru-RU" sz="1400" dirty="0">
                <a:latin typeface="ADYS" panose="00000500000000000000" pitchFamily="2" charset="0"/>
              </a:rPr>
              <a:t> </a:t>
            </a:r>
            <a:r>
              <a:rPr lang="ru-RU" sz="1400" dirty="0" err="1">
                <a:latin typeface="ADYS" panose="00000500000000000000" pitchFamily="2" charset="0"/>
              </a:rPr>
              <a:t>зависи</a:t>
            </a:r>
            <a:r>
              <a:rPr lang="ru-RU" sz="1400" dirty="0">
                <a:latin typeface="ADYS" panose="00000500000000000000" pitchFamily="2" charset="0"/>
              </a:rPr>
              <a:t> </a:t>
            </a:r>
            <a:r>
              <a:rPr lang="ru-RU" sz="1400" dirty="0" err="1">
                <a:latin typeface="ADYS" panose="00000500000000000000" pitchFamily="2" charset="0"/>
              </a:rPr>
              <a:t>пряко</a:t>
            </a:r>
            <a:r>
              <a:rPr lang="ru-RU" sz="1400" dirty="0">
                <a:latin typeface="ADYS" panose="00000500000000000000" pitchFamily="2" charset="0"/>
              </a:rPr>
              <a:t> от </a:t>
            </a:r>
            <a:r>
              <a:rPr lang="ru-RU" sz="1400" dirty="0" err="1">
                <a:latin typeface="ADYS" panose="00000500000000000000" pitchFamily="2" charset="0"/>
              </a:rPr>
              <a:t>прозрачността</a:t>
            </a:r>
            <a:r>
              <a:rPr lang="ru-RU" sz="1400" dirty="0">
                <a:latin typeface="ADYS" panose="00000500000000000000" pitchFamily="2" charset="0"/>
              </a:rPr>
              <a:t>, </a:t>
            </a:r>
            <a:r>
              <a:rPr lang="ru-RU" sz="1400" dirty="0" err="1">
                <a:latin typeface="ADYS" panose="00000500000000000000" pitchFamily="2" charset="0"/>
              </a:rPr>
              <a:t>като</a:t>
            </a:r>
            <a:r>
              <a:rPr lang="ru-RU" sz="1400" dirty="0">
                <a:latin typeface="ADYS" panose="00000500000000000000" pitchFamily="2" charset="0"/>
              </a:rPr>
              <a:t> </a:t>
            </a:r>
            <a:r>
              <a:rPr lang="ru-RU" sz="1400" dirty="0" err="1">
                <a:latin typeface="ADYS" panose="00000500000000000000" pitchFamily="2" charset="0"/>
              </a:rPr>
              <a:t>оптимални</a:t>
            </a:r>
            <a:r>
              <a:rPr lang="ru-RU" sz="1400" dirty="0">
                <a:latin typeface="ADYS" panose="00000500000000000000" pitchFamily="2" charset="0"/>
              </a:rPr>
              <a:t> </a:t>
            </a:r>
            <a:r>
              <a:rPr lang="ru-RU" sz="1400" dirty="0" err="1">
                <a:latin typeface="ADYS" panose="00000500000000000000" pitchFamily="2" charset="0"/>
              </a:rPr>
              <a:t>резултати</a:t>
            </a:r>
            <a:r>
              <a:rPr lang="ru-RU" sz="1400" dirty="0">
                <a:latin typeface="ADYS" panose="00000500000000000000" pitchFamily="2" charset="0"/>
              </a:rPr>
              <a:t> се </a:t>
            </a:r>
            <a:r>
              <a:rPr lang="ru-RU" sz="1400" dirty="0" err="1">
                <a:latin typeface="ADYS" panose="00000500000000000000" pitchFamily="2" charset="0"/>
              </a:rPr>
              <a:t>постигат</a:t>
            </a:r>
            <a:r>
              <a:rPr lang="ru-RU" sz="1400" dirty="0">
                <a:latin typeface="ADYS" panose="00000500000000000000" pitchFamily="2" charset="0"/>
              </a:rPr>
              <a:t> в </a:t>
            </a:r>
            <a:r>
              <a:rPr lang="ru-RU" sz="1400" dirty="0" err="1">
                <a:latin typeface="ADYS" panose="00000500000000000000" pitchFamily="2" charset="0"/>
              </a:rPr>
              <a:t>рамките</a:t>
            </a:r>
            <a:r>
              <a:rPr lang="ru-RU" sz="1400" dirty="0">
                <a:latin typeface="ADYS" panose="00000500000000000000" pitchFamily="2" charset="0"/>
              </a:rPr>
              <a:t> на </a:t>
            </a:r>
            <a:r>
              <a:rPr lang="ru-RU" sz="1400" dirty="0" err="1">
                <a:latin typeface="ADYS" panose="00000500000000000000" pitchFamily="2" charset="0"/>
              </a:rPr>
              <a:t>дългосрочни</a:t>
            </a:r>
            <a:r>
              <a:rPr lang="ru-RU" sz="1400" dirty="0">
                <a:latin typeface="ADYS" panose="00000500000000000000" pitchFamily="2" charset="0"/>
              </a:rPr>
              <a:t> </a:t>
            </a:r>
            <a:r>
              <a:rPr lang="ru-RU" sz="1400" dirty="0" err="1">
                <a:latin typeface="ADYS" panose="00000500000000000000" pitchFamily="2" charset="0"/>
              </a:rPr>
              <a:t>партньорства</a:t>
            </a:r>
            <a:r>
              <a:rPr lang="ru-RU" sz="1400" dirty="0">
                <a:latin typeface="ADYS" panose="00000500000000000000" pitchFamily="2" charset="0"/>
              </a:rPr>
              <a:t>.</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4E44AA78-A02D-F78A-7C31-2D08ACC6DE38}"/>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19FCD74A-C1F6-9F5A-4BC3-143BA2106F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0E3D6DC-D228-4353-853B-2A4866714B1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4061A2E-4DFC-1C93-4993-467DEF58B95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1903EFB-B02C-894D-9FE2-8EE191EB047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56121DE-7F4A-8964-7E5A-B2D884A48D4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E0BED89-5455-C904-FA8C-7F4BE9AD928D}"/>
              </a:ext>
            </a:extLst>
          </p:cNvPr>
          <p:cNvPicPr>
            <a:picLocks noChangeAspect="1"/>
          </p:cNvPicPr>
          <p:nvPr/>
        </p:nvPicPr>
        <p:blipFill>
          <a:blip r:embed="rId10"/>
          <a:stretch>
            <a:fillRect/>
          </a:stretch>
        </p:blipFill>
        <p:spPr>
          <a:xfrm>
            <a:off x="7704595" y="0"/>
            <a:ext cx="1227464" cy="1224789"/>
          </a:xfrm>
          <a:prstGeom prst="rect">
            <a:avLst/>
          </a:prstGeom>
        </p:spPr>
      </p:pic>
      <p:pic>
        <p:nvPicPr>
          <p:cNvPr id="22530" name="Picture 2" descr="HDR photograph:  Future for the Maritime Sector A chef in a white coat arranges seasonal products fruits, vegetables lemons, oranges, pineapples , &#10;emerald asparagus, and citrus halves on a marble counter. Bright daylight floods the space, highlighting polished wood floors and a view through floor-to ceiling windows to a harbor cradling a steamship under a cloudless azure sky. HDR ultra-realism, rich color contrasts, sharp focus, 8K detail.">
            <a:extLst>
              <a:ext uri="{FF2B5EF4-FFF2-40B4-BE49-F238E27FC236}">
                <a16:creationId xmlns:a16="http://schemas.microsoft.com/office/drawing/2014/main" id="{A70CB451-8F8F-5F76-35B6-188CCD5A47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633926"/>
            <a:ext cx="4287187" cy="428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6768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FC6EC-53C5-DAD9-BC7C-351C6A5CE5E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46B2919-B1F1-E91D-6216-0D3DD7D1BA3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AD63779-622A-66E0-1BD9-2EFC0485892B}"/>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VII: Устойчиво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снабдяване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използване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сезонни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продукти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морската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логистична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практика</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87B382A-E543-B11C-6CC8-EBD63DC73E8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2530F8D-F39D-82AE-FB52-8A7445B3090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02A6908-07E8-B538-694E-1996B2FC27F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67B3F89-3ACF-B04F-61DD-4A9456CB723F}"/>
              </a:ext>
            </a:extLst>
          </p:cNvPr>
          <p:cNvSpPr txBox="1"/>
          <p:nvPr/>
        </p:nvSpPr>
        <p:spPr>
          <a:xfrm>
            <a:off x="4359987" y="1755662"/>
            <a:ext cx="4634112" cy="359585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Заключение </a:t>
            </a:r>
          </a:p>
          <a:p>
            <a:pPr algn="just">
              <a:lnSpc>
                <a:spcPct val="150000"/>
              </a:lnSpc>
              <a:defRPr/>
            </a:pPr>
            <a:r>
              <a:rPr lang="ru-RU" sz="1400" dirty="0" err="1">
                <a:latin typeface="ADYS" panose="00000500000000000000" pitchFamily="2" charset="0"/>
              </a:rPr>
              <a:t>Настоящото</a:t>
            </a:r>
            <a:r>
              <a:rPr lang="ru-RU" sz="1400" dirty="0">
                <a:latin typeface="ADYS" panose="00000500000000000000" pitchFamily="2" charset="0"/>
              </a:rPr>
              <a:t> </a:t>
            </a:r>
            <a:r>
              <a:rPr lang="ru-RU" sz="1400" dirty="0" err="1">
                <a:latin typeface="ADYS" panose="00000500000000000000" pitchFamily="2" charset="0"/>
              </a:rPr>
              <a:t>изследване</a:t>
            </a:r>
            <a:r>
              <a:rPr lang="ru-RU" sz="1400" dirty="0">
                <a:latin typeface="ADYS" panose="00000500000000000000" pitchFamily="2" charset="0"/>
              </a:rPr>
              <a:t> </a:t>
            </a:r>
            <a:r>
              <a:rPr lang="ru-RU" sz="1400" dirty="0" err="1">
                <a:latin typeface="ADYS" panose="00000500000000000000" pitchFamily="2" charset="0"/>
              </a:rPr>
              <a:t>доказва</a:t>
            </a:r>
            <a:r>
              <a:rPr lang="ru-RU" sz="1400" dirty="0">
                <a:latin typeface="ADYS" panose="00000500000000000000" pitchFamily="2" charset="0"/>
              </a:rPr>
              <a:t>, че </a:t>
            </a:r>
            <a:r>
              <a:rPr lang="ru-RU" sz="1400" dirty="0" err="1">
                <a:latin typeface="ADYS" panose="00000500000000000000" pitchFamily="2" charset="0"/>
              </a:rPr>
              <a:t>устойчивото</a:t>
            </a:r>
            <a:r>
              <a:rPr lang="ru-RU" sz="1400" dirty="0">
                <a:latin typeface="ADYS" panose="00000500000000000000" pitchFamily="2" charset="0"/>
              </a:rPr>
              <a:t> </a:t>
            </a:r>
            <a:r>
              <a:rPr lang="ru-RU" sz="1400" dirty="0" err="1">
                <a:latin typeface="ADYS" panose="00000500000000000000" pitchFamily="2" charset="0"/>
              </a:rPr>
              <a:t>снабдяване</a:t>
            </a:r>
            <a:r>
              <a:rPr lang="ru-RU" sz="1400" dirty="0">
                <a:latin typeface="ADYS" panose="00000500000000000000" pitchFamily="2" charset="0"/>
              </a:rPr>
              <a:t> не е просто временно модно явление, а </a:t>
            </a:r>
            <a:r>
              <a:rPr lang="ru-RU" sz="1400" dirty="0" err="1">
                <a:latin typeface="ADYS" panose="00000500000000000000" pitchFamily="2" charset="0"/>
              </a:rPr>
              <a:t>необходимост</a:t>
            </a:r>
            <a:r>
              <a:rPr lang="ru-RU" sz="1400" dirty="0">
                <a:latin typeface="ADYS" panose="00000500000000000000" pitchFamily="2" charset="0"/>
              </a:rPr>
              <a:t>, </a:t>
            </a:r>
            <a:r>
              <a:rPr lang="ru-RU" sz="1400" dirty="0" err="1">
                <a:latin typeface="ADYS" panose="00000500000000000000" pitchFamily="2" charset="0"/>
              </a:rPr>
              <a:t>обусловена</a:t>
            </a:r>
            <a:r>
              <a:rPr lang="ru-RU" sz="1400" dirty="0">
                <a:latin typeface="ADYS" panose="00000500000000000000" pitchFamily="2" charset="0"/>
              </a:rPr>
              <a:t> от </a:t>
            </a:r>
            <a:r>
              <a:rPr lang="ru-RU" sz="1400" dirty="0" err="1">
                <a:latin typeface="ADYS" panose="00000500000000000000" pitchFamily="2" charset="0"/>
              </a:rPr>
              <a:t>ограниченията</a:t>
            </a:r>
            <a:r>
              <a:rPr lang="ru-RU" sz="1400" dirty="0">
                <a:latin typeface="ADYS" panose="00000500000000000000" pitchFamily="2" charset="0"/>
              </a:rPr>
              <a:t> на </a:t>
            </a:r>
            <a:r>
              <a:rPr lang="ru-RU" sz="1400" dirty="0" err="1">
                <a:latin typeface="ADYS" panose="00000500000000000000" pitchFamily="2" charset="0"/>
              </a:rPr>
              <a:t>ресурсите</a:t>
            </a:r>
            <a:r>
              <a:rPr lang="ru-RU" sz="1400" dirty="0">
                <a:latin typeface="ADYS" panose="00000500000000000000" pitchFamily="2" charset="0"/>
              </a:rPr>
              <a:t> и </a:t>
            </a:r>
            <a:r>
              <a:rPr lang="ru-RU" sz="1400" dirty="0" err="1">
                <a:latin typeface="ADYS" panose="00000500000000000000" pitchFamily="2" charset="0"/>
              </a:rPr>
              <a:t>нарастващата</a:t>
            </a:r>
            <a:r>
              <a:rPr lang="ru-RU" sz="1400" dirty="0">
                <a:latin typeface="ADYS" panose="00000500000000000000" pitchFamily="2" charset="0"/>
              </a:rPr>
              <a:t> </a:t>
            </a:r>
            <a:r>
              <a:rPr lang="ru-RU" sz="1400" dirty="0" err="1">
                <a:latin typeface="ADYS" panose="00000500000000000000" pitchFamily="2" charset="0"/>
              </a:rPr>
              <a:t>екологична</a:t>
            </a:r>
            <a:r>
              <a:rPr lang="ru-RU" sz="1400" dirty="0">
                <a:latin typeface="ADYS" panose="00000500000000000000" pitchFamily="2" charset="0"/>
              </a:rPr>
              <a:t> </a:t>
            </a:r>
            <a:r>
              <a:rPr lang="ru-RU" sz="1400" dirty="0" err="1">
                <a:latin typeface="ADYS" panose="00000500000000000000" pitchFamily="2" charset="0"/>
              </a:rPr>
              <a:t>отговорност</a:t>
            </a:r>
            <a:r>
              <a:rPr lang="ru-RU" sz="1400" dirty="0">
                <a:latin typeface="ADYS" panose="00000500000000000000" pitchFamily="2" charset="0"/>
              </a:rPr>
              <a:t>. </a:t>
            </a:r>
            <a:r>
              <a:rPr lang="ru-RU" sz="1400" dirty="0" err="1">
                <a:latin typeface="ADYS" panose="00000500000000000000" pitchFamily="2" charset="0"/>
              </a:rPr>
              <a:t>Използването</a:t>
            </a:r>
            <a:r>
              <a:rPr lang="ru-RU" sz="1400" dirty="0">
                <a:latin typeface="ADYS" panose="00000500000000000000" pitchFamily="2" charset="0"/>
              </a:rPr>
              <a:t> на </a:t>
            </a:r>
            <a:r>
              <a:rPr lang="ru-RU" sz="1400" dirty="0" err="1">
                <a:latin typeface="ADYS" panose="00000500000000000000" pitchFamily="2" charset="0"/>
              </a:rPr>
              <a:t>сезонни</a:t>
            </a:r>
            <a:r>
              <a:rPr lang="ru-RU" sz="1400" dirty="0">
                <a:latin typeface="ADYS" panose="00000500000000000000" pitchFamily="2" charset="0"/>
              </a:rPr>
              <a:t> и </a:t>
            </a:r>
            <a:r>
              <a:rPr lang="ru-RU" sz="1400" dirty="0" err="1">
                <a:latin typeface="ADYS" panose="00000500000000000000" pitchFamily="2" charset="0"/>
              </a:rPr>
              <a:t>местни</a:t>
            </a:r>
            <a:r>
              <a:rPr lang="ru-RU" sz="1400" dirty="0">
                <a:latin typeface="ADYS" panose="00000500000000000000" pitchFamily="2" charset="0"/>
              </a:rPr>
              <a:t> </a:t>
            </a:r>
            <a:r>
              <a:rPr lang="ru-RU" sz="1400" dirty="0" err="1">
                <a:latin typeface="ADYS" panose="00000500000000000000" pitchFamily="2" charset="0"/>
              </a:rPr>
              <a:t>продукти</a:t>
            </a:r>
            <a:r>
              <a:rPr lang="ru-RU" sz="1400" dirty="0">
                <a:latin typeface="ADYS" panose="00000500000000000000" pitchFamily="2" charset="0"/>
              </a:rPr>
              <a:t> </a:t>
            </a:r>
            <a:r>
              <a:rPr lang="ru-RU" sz="1400" dirty="0" err="1">
                <a:latin typeface="ADYS" panose="00000500000000000000" pitchFamily="2" charset="0"/>
              </a:rPr>
              <a:t>притежава</a:t>
            </a:r>
            <a:r>
              <a:rPr lang="ru-RU" sz="1400" dirty="0">
                <a:latin typeface="ADYS" panose="00000500000000000000" pitchFamily="2" charset="0"/>
              </a:rPr>
              <a:t> потенциала да </a:t>
            </a:r>
            <a:r>
              <a:rPr lang="ru-RU" sz="1400" dirty="0" err="1">
                <a:latin typeface="ADYS" panose="00000500000000000000" pitchFamily="2" charset="0"/>
              </a:rPr>
              <a:t>осигури</a:t>
            </a:r>
            <a:r>
              <a:rPr lang="ru-RU" sz="1400" dirty="0">
                <a:latin typeface="ADYS" panose="00000500000000000000" pitchFamily="2" charset="0"/>
              </a:rPr>
              <a:t> </a:t>
            </a:r>
            <a:r>
              <a:rPr lang="ru-RU" sz="1400" dirty="0" err="1">
                <a:latin typeface="ADYS" panose="00000500000000000000" pitchFamily="2" charset="0"/>
              </a:rPr>
              <a:t>както</a:t>
            </a:r>
            <a:r>
              <a:rPr lang="ru-RU" sz="1400" dirty="0">
                <a:latin typeface="ADYS" panose="00000500000000000000" pitchFamily="2" charset="0"/>
              </a:rPr>
              <a:t> </a:t>
            </a:r>
            <a:r>
              <a:rPr lang="ru-RU" sz="1400" dirty="0" err="1">
                <a:latin typeface="ADYS" panose="00000500000000000000" pitchFamily="2" charset="0"/>
              </a:rPr>
              <a:t>икономически</a:t>
            </a:r>
            <a:r>
              <a:rPr lang="ru-RU" sz="1400" dirty="0">
                <a:latin typeface="ADYS" panose="00000500000000000000" pitchFamily="2" charset="0"/>
              </a:rPr>
              <a:t> ползи, </a:t>
            </a:r>
            <a:r>
              <a:rPr lang="ru-RU" sz="1400" dirty="0" err="1">
                <a:latin typeface="ADYS" panose="00000500000000000000" pitchFamily="2" charset="0"/>
              </a:rPr>
              <a:t>така</a:t>
            </a:r>
            <a:r>
              <a:rPr lang="ru-RU" sz="1400" dirty="0">
                <a:latin typeface="ADYS" panose="00000500000000000000" pitchFamily="2" charset="0"/>
              </a:rPr>
              <a:t> и значим социален </a:t>
            </a:r>
            <a:r>
              <a:rPr lang="ru-RU" sz="1400" dirty="0" err="1">
                <a:latin typeface="ADYS" panose="00000500000000000000" pitchFamily="2" charset="0"/>
              </a:rPr>
              <a:t>ефект</a:t>
            </a:r>
            <a:r>
              <a:rPr lang="ru-RU" sz="1400" dirty="0">
                <a:latin typeface="ADYS" panose="00000500000000000000" pitchFamily="2" charset="0"/>
              </a:rPr>
              <a:t>. </a:t>
            </a:r>
            <a:r>
              <a:rPr lang="ru-RU" sz="1400" dirty="0" err="1">
                <a:latin typeface="ADYS" panose="00000500000000000000" pitchFamily="2" charset="0"/>
              </a:rPr>
              <a:t>Когато</a:t>
            </a:r>
            <a:r>
              <a:rPr lang="ru-RU" sz="1400" dirty="0">
                <a:latin typeface="ADYS" panose="00000500000000000000" pitchFamily="2" charset="0"/>
              </a:rPr>
              <a:t> се </a:t>
            </a:r>
            <a:r>
              <a:rPr lang="ru-RU" sz="1400" dirty="0" err="1">
                <a:latin typeface="ADYS" panose="00000500000000000000" pitchFamily="2" charset="0"/>
              </a:rPr>
              <a:t>прилага</a:t>
            </a:r>
            <a:r>
              <a:rPr lang="ru-RU" sz="1400" dirty="0">
                <a:latin typeface="ADYS" panose="00000500000000000000" pitchFamily="2" charset="0"/>
              </a:rPr>
              <a:t> с </a:t>
            </a:r>
            <a:r>
              <a:rPr lang="ru-RU" sz="1400" dirty="0" err="1">
                <a:latin typeface="ADYS" panose="00000500000000000000" pitchFamily="2" charset="0"/>
              </a:rPr>
              <a:t>необходимото</a:t>
            </a:r>
            <a:r>
              <a:rPr lang="ru-RU" sz="1400" dirty="0">
                <a:latin typeface="ADYS" panose="00000500000000000000" pitchFamily="2" charset="0"/>
              </a:rPr>
              <a:t> внимание и </a:t>
            </a:r>
            <a:r>
              <a:rPr lang="ru-RU" sz="1400" dirty="0" err="1">
                <a:latin typeface="ADYS" panose="00000500000000000000" pitchFamily="2" charset="0"/>
              </a:rPr>
              <a:t>прецизно</a:t>
            </a:r>
            <a:r>
              <a:rPr lang="ru-RU" sz="1400" dirty="0">
                <a:latin typeface="ADYS" panose="00000500000000000000" pitchFamily="2" charset="0"/>
              </a:rPr>
              <a:t> </a:t>
            </a:r>
            <a:r>
              <a:rPr lang="ru-RU" sz="1400" dirty="0" err="1">
                <a:latin typeface="ADYS" panose="00000500000000000000" pitchFamily="2" charset="0"/>
              </a:rPr>
              <a:t>планиране</a:t>
            </a:r>
            <a:r>
              <a:rPr lang="ru-RU" sz="1400" dirty="0">
                <a:latin typeface="ADYS" panose="00000500000000000000" pitchFamily="2" charset="0"/>
              </a:rPr>
              <a:t>, </a:t>
            </a:r>
            <a:r>
              <a:rPr lang="ru-RU" sz="1400" dirty="0" err="1">
                <a:latin typeface="ADYS" panose="00000500000000000000" pitchFamily="2" charset="0"/>
              </a:rPr>
              <a:t>този</a:t>
            </a:r>
            <a:r>
              <a:rPr lang="ru-RU" sz="1400" dirty="0">
                <a:latin typeface="ADYS" panose="00000500000000000000" pitchFamily="2" charset="0"/>
              </a:rPr>
              <a:t> подход </a:t>
            </a:r>
            <a:r>
              <a:rPr lang="ru-RU" sz="1400" dirty="0" err="1">
                <a:latin typeface="ADYS" panose="00000500000000000000" pitchFamily="2" charset="0"/>
              </a:rPr>
              <a:t>може</a:t>
            </a:r>
            <a:r>
              <a:rPr lang="ru-RU" sz="1400" dirty="0">
                <a:latin typeface="ADYS" panose="00000500000000000000" pitchFamily="2" charset="0"/>
              </a:rPr>
              <a:t> да </a:t>
            </a:r>
            <a:r>
              <a:rPr lang="ru-RU" sz="1400" dirty="0" err="1">
                <a:latin typeface="ADYS" panose="00000500000000000000" pitchFamily="2" charset="0"/>
              </a:rPr>
              <a:t>доведе</a:t>
            </a:r>
            <a:r>
              <a:rPr lang="ru-RU" sz="1400" dirty="0">
                <a:latin typeface="ADYS" panose="00000500000000000000" pitchFamily="2" charset="0"/>
              </a:rPr>
              <a:t> до </a:t>
            </a:r>
            <a:r>
              <a:rPr lang="ru-RU" sz="1400" dirty="0" err="1">
                <a:latin typeface="ADYS" panose="00000500000000000000" pitchFamily="2" charset="0"/>
              </a:rPr>
              <a:t>изграждането</a:t>
            </a:r>
            <a:r>
              <a:rPr lang="ru-RU" sz="1400" dirty="0">
                <a:latin typeface="ADYS" panose="00000500000000000000" pitchFamily="2" charset="0"/>
              </a:rPr>
              <a:t> на </a:t>
            </a:r>
            <a:r>
              <a:rPr lang="ru-RU" sz="1400" dirty="0" err="1">
                <a:latin typeface="ADYS" panose="00000500000000000000" pitchFamily="2" charset="0"/>
              </a:rPr>
              <a:t>по-устойчиви</a:t>
            </a:r>
            <a:r>
              <a:rPr lang="ru-RU" sz="1400" dirty="0">
                <a:latin typeface="ADYS" panose="00000500000000000000" pitchFamily="2" charset="0"/>
              </a:rPr>
              <a:t> и </a:t>
            </a:r>
            <a:r>
              <a:rPr lang="ru-RU" sz="1400" dirty="0" err="1">
                <a:latin typeface="ADYS" panose="00000500000000000000" pitchFamily="2" charset="0"/>
              </a:rPr>
              <a:t>ефективни</a:t>
            </a:r>
            <a:r>
              <a:rPr lang="ru-RU" sz="1400" dirty="0">
                <a:latin typeface="ADYS" panose="00000500000000000000" pitchFamily="2" charset="0"/>
              </a:rPr>
              <a:t> вериги на </a:t>
            </a:r>
            <a:r>
              <a:rPr lang="ru-RU" sz="1400" dirty="0" err="1">
                <a:latin typeface="ADYS" panose="00000500000000000000" pitchFamily="2" charset="0"/>
              </a:rPr>
              <a:t>снабдяване</a:t>
            </a:r>
            <a:r>
              <a:rPr lang="ru-RU" sz="1400" dirty="0">
                <a:latin typeface="ADYS" panose="00000500000000000000" pitchFamily="2" charset="0"/>
              </a:rPr>
              <a:t> с храни в </a:t>
            </a:r>
            <a:r>
              <a:rPr lang="ru-RU" sz="1400" dirty="0" err="1">
                <a:latin typeface="ADYS" panose="00000500000000000000" pitchFamily="2" charset="0"/>
              </a:rPr>
              <a:t>морския</a:t>
            </a:r>
            <a:r>
              <a:rPr lang="ru-RU" sz="1400" dirty="0">
                <a:latin typeface="ADYS" panose="00000500000000000000" pitchFamily="2" charset="0"/>
              </a:rPr>
              <a:t> сектор.</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9AC1668F-B355-EBB1-4421-E79E4DDA2CE6}"/>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4D39F58F-97C1-2FC7-9C4B-659DE119E5A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746104A-8681-EBE8-E475-9F4E2FD4CA4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F77EF4B-6910-3D6F-FDB9-4B8918B813F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F1AF18B-CEAB-BAD2-D8AD-B9D291B2890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5B1A391-AD1F-012E-6518-21A22A53681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AF868AA-9247-2034-02E5-67D5A95EC579}"/>
              </a:ext>
            </a:extLst>
          </p:cNvPr>
          <p:cNvPicPr>
            <a:picLocks noChangeAspect="1"/>
          </p:cNvPicPr>
          <p:nvPr/>
        </p:nvPicPr>
        <p:blipFill>
          <a:blip r:embed="rId10"/>
          <a:stretch>
            <a:fillRect/>
          </a:stretch>
        </p:blipFill>
        <p:spPr>
          <a:xfrm>
            <a:off x="7704595" y="0"/>
            <a:ext cx="1227464" cy="1224789"/>
          </a:xfrm>
          <a:prstGeom prst="rect">
            <a:avLst/>
          </a:prstGeom>
        </p:spPr>
      </p:pic>
      <p:pic>
        <p:nvPicPr>
          <p:cNvPr id="23554" name="Picture 2" descr="HDR photograph:  Future for the Maritime Sector A chef in a white coat arranges seasonal products fruits, vegetables lemons, oranges, pineapples , &#10;emerald asparagus, and citrus halves on a marble counter. Bright daylight floods the space, highlighting polished wood floors and a view through floor-to ceiling windows to a harbor cradling a steamship under a cloudless azure sky. HDR ultra-realism, rich color contrasts, sharp focus, 8K detail.">
            <a:extLst>
              <a:ext uri="{FF2B5EF4-FFF2-40B4-BE49-F238E27FC236}">
                <a16:creationId xmlns:a16="http://schemas.microsoft.com/office/drawing/2014/main" id="{299F8F7E-862C-E860-8D39-0AB7F2095E2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35110"/>
            <a:ext cx="4193498" cy="4193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0006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87905-3CE0-EDE6-CA1B-3A0ED85BE86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2302AA0-5A82-2DBF-600E-AC1CC082175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47C2729-7B7C-0C17-C468-05E2681A1F5E}"/>
              </a:ext>
            </a:extLst>
          </p:cNvPr>
          <p:cNvSpPr>
            <a:spLocks noGrp="1"/>
          </p:cNvSpPr>
          <p:nvPr>
            <p:ph type="title"/>
          </p:nvPr>
        </p:nvSpPr>
        <p:spPr>
          <a:xfrm>
            <a:off x="111360" y="909165"/>
            <a:ext cx="7886700" cy="938405"/>
          </a:xfrm>
        </p:spPr>
        <p:txBody>
          <a:bodyPr>
            <a:noAutofit/>
          </a:bodyPr>
          <a:lstStyle/>
          <a:p>
            <a:pPr marL="274320" indent="-274320" algn="ctr">
              <a:spcBef>
                <a:spcPts val="435"/>
              </a:spcBef>
              <a:spcAft>
                <a:spcPts val="200"/>
              </a:spcAft>
            </a:pP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Резюме VIII: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Намаляване</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на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хранителните</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отпадъци</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и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ефективно</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използване</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на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остатъчните</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продукти</a:t>
            </a:r>
            <a:endParaRPr lang="en-GB"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endParaRPr>
          </a:p>
        </p:txBody>
      </p:sp>
      <p:grpSp>
        <p:nvGrpSpPr>
          <p:cNvPr id="4" name="Group 3">
            <a:extLst>
              <a:ext uri="{FF2B5EF4-FFF2-40B4-BE49-F238E27FC236}">
                <a16:creationId xmlns:a16="http://schemas.microsoft.com/office/drawing/2014/main" id="{DC12644C-D720-5A9D-0531-4C641C59AE0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BE48857-D1E4-4820-ACEA-BC379A6ED94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1623AC0-438F-CFA6-E4DE-28AD5689A20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825A23BA-D8FF-A2FB-7984-AC31AD0A4F65}"/>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CB3FF037-362F-CBA9-8ABE-DE2A7167D9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A50458C-59DF-C35B-6481-34706FFBE57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EDAB1D8-9EF0-62A6-4E7B-D32EBCAA019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4EB3202-2B21-0CBB-A4C6-79BC5E0E8FE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DAF2C73-B757-FC91-778B-1CA15F70693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44C2B63-A278-7E05-F808-9068685AA3D6}"/>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6A564AF5-C876-5793-7D22-828057E8B53F}"/>
              </a:ext>
            </a:extLst>
          </p:cNvPr>
          <p:cNvPicPr>
            <a:picLocks noChangeAspect="1"/>
          </p:cNvPicPr>
          <p:nvPr/>
        </p:nvPicPr>
        <p:blipFill>
          <a:blip r:embed="rId11"/>
          <a:stretch>
            <a:fillRect/>
          </a:stretch>
        </p:blipFill>
        <p:spPr>
          <a:xfrm>
            <a:off x="0" y="1723869"/>
            <a:ext cx="9144000" cy="4436827"/>
          </a:xfrm>
          <a:prstGeom prst="rect">
            <a:avLst/>
          </a:prstGeom>
        </p:spPr>
      </p:pic>
    </p:spTree>
    <p:extLst>
      <p:ext uri="{BB962C8B-B14F-4D97-AF65-F5344CB8AC3E}">
        <p14:creationId xmlns:p14="http://schemas.microsoft.com/office/powerpoint/2010/main" val="19289818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86A0F-0E6E-600C-995B-2B43CCB54F0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6CFFF28-D079-0689-2ED2-6081B85ACA4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FBB055F-38C7-BB38-EE47-F15C85E84147}"/>
              </a:ext>
            </a:extLst>
          </p:cNvPr>
          <p:cNvSpPr>
            <a:spLocks noGrp="1"/>
          </p:cNvSpPr>
          <p:nvPr>
            <p:ph type="title"/>
          </p:nvPr>
        </p:nvSpPr>
        <p:spPr>
          <a:xfrm>
            <a:off x="0" y="929391"/>
            <a:ext cx="7959777" cy="778272"/>
          </a:xfrm>
        </p:spPr>
        <p:txBody>
          <a:bodyPr>
            <a:noAutofit/>
          </a:bodyPr>
          <a:lstStyle/>
          <a:p>
            <a:pPr marL="274320" indent="-274320" algn="ctr">
              <a:spcBef>
                <a:spcPts val="435"/>
              </a:spcBef>
              <a:spcAft>
                <a:spcPts val="200"/>
              </a:spcAft>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VIII: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Намаляване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хранителните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отпадъци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ефективно</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използване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остатъчните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продукти</a:t>
            </a:r>
            <a:endParaRPr lang="en-GB"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endParaRPr>
          </a:p>
        </p:txBody>
      </p:sp>
      <p:grpSp>
        <p:nvGrpSpPr>
          <p:cNvPr id="4" name="Group 3">
            <a:extLst>
              <a:ext uri="{FF2B5EF4-FFF2-40B4-BE49-F238E27FC236}">
                <a16:creationId xmlns:a16="http://schemas.microsoft.com/office/drawing/2014/main" id="{078EC354-8E4A-0617-8AB1-2E089441332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857E3A4-493B-0C12-DE63-34DFFC14E09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FE1D638-4659-C83C-B410-03ECFAE8C0B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EA45396-9CD5-3E9B-B5BF-1D629ABC0CA0}"/>
              </a:ext>
            </a:extLst>
          </p:cNvPr>
          <p:cNvSpPr txBox="1"/>
          <p:nvPr/>
        </p:nvSpPr>
        <p:spPr>
          <a:xfrm>
            <a:off x="3976914" y="1785642"/>
            <a:ext cx="5032174" cy="456535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Контекст</a:t>
            </a:r>
          </a:p>
          <a:p>
            <a:pPr marR="0" lvl="0" indent="0" algn="just" fontAlgn="auto">
              <a:lnSpc>
                <a:spcPct val="150000"/>
              </a:lnSpc>
              <a:spcBef>
                <a:spcPts val="0"/>
              </a:spcBef>
              <a:spcAft>
                <a:spcPts val="0"/>
              </a:spcAft>
              <a:buClrTx/>
              <a:buSzTx/>
              <a:buFontTx/>
              <a:buNone/>
              <a:tabLst/>
              <a:defRPr/>
            </a:pPr>
            <a:r>
              <a:rPr lang="bg-BG" sz="1400" dirty="0">
                <a:latin typeface="ADYS" panose="00000500000000000000" pitchFamily="2" charset="0"/>
              </a:rPr>
              <a:t>Проблемът с хранителните отпадъци представлява световно предизвикателство с екологични последици и влияние върху ефективността на снабдителните системи. Това важи с особена сила за ограничени пространства като корабите и логистичните бази. Основните причини за генерирането на хранителни отпадъци обикновено са свързани с недостатъчно планиране, липса на адекватен контрол върху порциите и неефективни методи на съхранение. Въпреки това е установено, че прилагането на подходящи стратегии и извършването на незначителни промени в работните процеси могат да доведат до значително намаляване на хранителните отпадъци, както и до креативно и икономично оползотворяване на остатъчните продукти.</a:t>
            </a:r>
          </a:p>
        </p:txBody>
      </p:sp>
      <p:sp>
        <p:nvSpPr>
          <p:cNvPr id="3" name="Rectangle 2">
            <a:extLst>
              <a:ext uri="{FF2B5EF4-FFF2-40B4-BE49-F238E27FC236}">
                <a16:creationId xmlns:a16="http://schemas.microsoft.com/office/drawing/2014/main" id="{B73D4749-4031-1267-45C3-66EE2FE65ED0}"/>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5B118940-F992-7A65-8DF0-F6B5309DC4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390FC20-FE47-308A-6956-F6DA212A293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AA483C6-B40E-394F-A59A-D4FE82D6052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5D34DF2-825B-56CE-DB84-CA66595D6F3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D637C8F-6270-F329-11C5-E5755747CBC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A0DC07B-5E4A-63AB-322A-BA1187EB9C35}"/>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FC86FE27-5B19-A6D6-9376-8219FFC69FB0}"/>
              </a:ext>
            </a:extLst>
          </p:cNvPr>
          <p:cNvPicPr>
            <a:picLocks noChangeAspect="1"/>
          </p:cNvPicPr>
          <p:nvPr/>
        </p:nvPicPr>
        <p:blipFill>
          <a:blip r:embed="rId11"/>
          <a:stretch>
            <a:fillRect/>
          </a:stretch>
        </p:blipFill>
        <p:spPr>
          <a:xfrm>
            <a:off x="0" y="1918739"/>
            <a:ext cx="3994879" cy="3994879"/>
          </a:xfrm>
          <a:prstGeom prst="rect">
            <a:avLst/>
          </a:prstGeom>
        </p:spPr>
      </p:pic>
    </p:spTree>
    <p:extLst>
      <p:ext uri="{BB962C8B-B14F-4D97-AF65-F5344CB8AC3E}">
        <p14:creationId xmlns:p14="http://schemas.microsoft.com/office/powerpoint/2010/main" val="21436283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30A3C-D719-8EE1-5238-7BD7B7949BD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886BC81-97B7-7603-213B-1CFD9888C00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C733E95-638A-909F-DC3C-33B592E79D4A}"/>
              </a:ext>
            </a:extLst>
          </p:cNvPr>
          <p:cNvSpPr>
            <a:spLocks noGrp="1"/>
          </p:cNvSpPr>
          <p:nvPr>
            <p:ph type="title"/>
          </p:nvPr>
        </p:nvSpPr>
        <p:spPr>
          <a:xfrm>
            <a:off x="431627" y="779490"/>
            <a:ext cx="7886700" cy="778272"/>
          </a:xfrm>
        </p:spPr>
        <p:txBody>
          <a:bodyPr>
            <a:noAutofit/>
          </a:bodyPr>
          <a:lstStyle/>
          <a:p>
            <a:pPr marL="274320" indent="-274320" algn="ctr">
              <a:spcBef>
                <a:spcPts val="435"/>
              </a:spcBef>
              <a:spcAft>
                <a:spcPts val="200"/>
              </a:spcAft>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VIII: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Намаляване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хранителните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отпадъци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ефективно</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използване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остатъчните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продукти</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8926CEB-AE94-9460-27AA-2E494461E8E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70D73A3-BA28-8543-A2DF-3A44A65B3C8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15C45E9-131D-1FA7-2085-C100789D167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D19D054-FB9E-78B5-577B-3BAFBEECFAE2}"/>
              </a:ext>
            </a:extLst>
          </p:cNvPr>
          <p:cNvSpPr txBox="1"/>
          <p:nvPr/>
        </p:nvSpPr>
        <p:spPr>
          <a:xfrm>
            <a:off x="4389967" y="1635741"/>
            <a:ext cx="4634112" cy="288797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Bold" panose="00000800000000000000" pitchFamily="2" charset="-52"/>
                <a:ea typeface="+mn-ea"/>
                <a:cs typeface="Times New Roman" panose="02020603050405020304" pitchFamily="18" charset="0"/>
              </a:rPr>
              <a:t>Цел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bg-BG"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just">
              <a:lnSpc>
                <a:spcPct val="150000"/>
              </a:lnSpc>
              <a:defRPr/>
            </a:pPr>
            <a:r>
              <a:rPr lang="ru-RU" sz="1400" dirty="0" err="1">
                <a:latin typeface="ADYS" panose="00000500000000000000" pitchFamily="2" charset="0"/>
              </a:rPr>
              <a:t>Целта</a:t>
            </a:r>
            <a:r>
              <a:rPr lang="ru-RU" sz="1400" dirty="0">
                <a:latin typeface="ADYS" panose="00000500000000000000" pitchFamily="2" charset="0"/>
              </a:rPr>
              <a:t> на </a:t>
            </a:r>
            <a:r>
              <a:rPr lang="ru-RU" sz="1400" dirty="0" err="1">
                <a:latin typeface="ADYS" panose="00000500000000000000" pitchFamily="2" charset="0"/>
              </a:rPr>
              <a:t>настоящото</a:t>
            </a:r>
            <a:r>
              <a:rPr lang="ru-RU" sz="1400" dirty="0">
                <a:latin typeface="ADYS" panose="00000500000000000000" pitchFamily="2" charset="0"/>
              </a:rPr>
              <a:t> </a:t>
            </a:r>
            <a:r>
              <a:rPr lang="ru-RU" sz="1400" dirty="0" err="1">
                <a:latin typeface="ADYS" panose="00000500000000000000" pitchFamily="2" charset="0"/>
              </a:rPr>
              <a:t>изследване</a:t>
            </a:r>
            <a:r>
              <a:rPr lang="ru-RU" sz="1400" dirty="0">
                <a:latin typeface="ADYS" panose="00000500000000000000" pitchFamily="2" charset="0"/>
              </a:rPr>
              <a:t> е да проучи </a:t>
            </a:r>
            <a:r>
              <a:rPr lang="ru-RU" sz="1400" dirty="0" err="1">
                <a:latin typeface="ADYS" panose="00000500000000000000" pitchFamily="2" charset="0"/>
              </a:rPr>
              <a:t>приложими</a:t>
            </a:r>
            <a:r>
              <a:rPr lang="ru-RU" sz="1400" dirty="0">
                <a:latin typeface="ADYS" panose="00000500000000000000" pitchFamily="2" charset="0"/>
              </a:rPr>
              <a:t> стратегии за </a:t>
            </a:r>
            <a:r>
              <a:rPr lang="ru-RU" sz="1400" dirty="0" err="1">
                <a:latin typeface="ADYS" panose="00000500000000000000" pitchFamily="2" charset="0"/>
              </a:rPr>
              <a:t>минимизиране</a:t>
            </a:r>
            <a:r>
              <a:rPr lang="ru-RU" sz="1400" dirty="0">
                <a:latin typeface="ADYS" panose="00000500000000000000" pitchFamily="2" charset="0"/>
              </a:rPr>
              <a:t> на </a:t>
            </a:r>
            <a:r>
              <a:rPr lang="ru-RU" sz="1400" dirty="0" err="1">
                <a:latin typeface="ADYS" panose="00000500000000000000" pitchFamily="2" charset="0"/>
              </a:rPr>
              <a:t>хранителните</a:t>
            </a:r>
            <a:r>
              <a:rPr lang="ru-RU" sz="1400" dirty="0">
                <a:latin typeface="ADYS" panose="00000500000000000000" pitchFamily="2" charset="0"/>
              </a:rPr>
              <a:t> </a:t>
            </a:r>
            <a:r>
              <a:rPr lang="ru-RU" sz="1400" dirty="0" err="1">
                <a:latin typeface="ADYS" panose="00000500000000000000" pitchFamily="2" charset="0"/>
              </a:rPr>
              <a:t>отпадъци</a:t>
            </a:r>
            <a:r>
              <a:rPr lang="ru-RU" sz="1400" dirty="0">
                <a:latin typeface="ADYS" panose="00000500000000000000" pitchFamily="2" charset="0"/>
              </a:rPr>
              <a:t> в среда с </a:t>
            </a:r>
            <a:r>
              <a:rPr lang="ru-RU" sz="1400" dirty="0" err="1">
                <a:latin typeface="ADYS" panose="00000500000000000000" pitchFamily="2" charset="0"/>
              </a:rPr>
              <a:t>ограничени</a:t>
            </a:r>
            <a:r>
              <a:rPr lang="ru-RU" sz="1400" dirty="0">
                <a:latin typeface="ADYS" panose="00000500000000000000" pitchFamily="2" charset="0"/>
              </a:rPr>
              <a:t> </a:t>
            </a:r>
            <a:r>
              <a:rPr lang="ru-RU" sz="1400" dirty="0" err="1">
                <a:latin typeface="ADYS" panose="00000500000000000000" pitchFamily="2" charset="0"/>
              </a:rPr>
              <a:t>ресурси</a:t>
            </a:r>
            <a:r>
              <a:rPr lang="ru-RU" sz="1400" dirty="0">
                <a:latin typeface="ADYS" panose="00000500000000000000" pitchFamily="2" charset="0"/>
              </a:rPr>
              <a:t>, </a:t>
            </a:r>
            <a:r>
              <a:rPr lang="ru-RU" sz="1400" dirty="0" err="1">
                <a:latin typeface="ADYS" panose="00000500000000000000" pitchFamily="2" charset="0"/>
              </a:rPr>
              <a:t>каквато</a:t>
            </a:r>
            <a:r>
              <a:rPr lang="ru-RU" sz="1400" dirty="0">
                <a:latin typeface="ADYS" panose="00000500000000000000" pitchFamily="2" charset="0"/>
              </a:rPr>
              <a:t> е </a:t>
            </a:r>
            <a:r>
              <a:rPr lang="ru-RU" sz="1400" dirty="0" err="1">
                <a:latin typeface="ADYS" panose="00000500000000000000" pitchFamily="2" charset="0"/>
              </a:rPr>
              <a:t>морската</a:t>
            </a:r>
            <a:r>
              <a:rPr lang="ru-RU" sz="1400" dirty="0">
                <a:latin typeface="ADYS" panose="00000500000000000000" pitchFamily="2" charset="0"/>
              </a:rPr>
              <a:t>. </a:t>
            </a:r>
            <a:r>
              <a:rPr lang="ru-RU" sz="1400" dirty="0" err="1">
                <a:latin typeface="ADYS" panose="00000500000000000000" pitchFamily="2" charset="0"/>
              </a:rPr>
              <a:t>Специален</a:t>
            </a:r>
            <a:r>
              <a:rPr lang="ru-RU" sz="1400" dirty="0">
                <a:latin typeface="ADYS" panose="00000500000000000000" pitchFamily="2" charset="0"/>
              </a:rPr>
              <a:t> акцент е </a:t>
            </a:r>
            <a:r>
              <a:rPr lang="ru-RU" sz="1400" dirty="0" err="1">
                <a:latin typeface="ADYS" panose="00000500000000000000" pitchFamily="2" charset="0"/>
              </a:rPr>
              <a:t>поставен</a:t>
            </a:r>
            <a:r>
              <a:rPr lang="ru-RU" sz="1400" dirty="0">
                <a:latin typeface="ADYS" panose="00000500000000000000" pitchFamily="2" charset="0"/>
              </a:rPr>
              <a:t> </a:t>
            </a:r>
            <a:r>
              <a:rPr lang="ru-RU" sz="1400" dirty="0" err="1">
                <a:latin typeface="ADYS" panose="00000500000000000000" pitchFamily="2" charset="0"/>
              </a:rPr>
              <a:t>върху</a:t>
            </a:r>
            <a:r>
              <a:rPr lang="ru-RU" sz="1400" dirty="0">
                <a:latin typeface="ADYS" panose="00000500000000000000" pitchFamily="2" charset="0"/>
              </a:rPr>
              <a:t> </a:t>
            </a:r>
            <a:r>
              <a:rPr lang="ru-RU" sz="1400" dirty="0" err="1">
                <a:latin typeface="ADYS" panose="00000500000000000000" pitchFamily="2" charset="0"/>
              </a:rPr>
              <a:t>творческото</a:t>
            </a:r>
            <a:r>
              <a:rPr lang="ru-RU" sz="1400" dirty="0">
                <a:latin typeface="ADYS" panose="00000500000000000000" pitchFamily="2" charset="0"/>
              </a:rPr>
              <a:t> </a:t>
            </a:r>
            <a:r>
              <a:rPr lang="ru-RU" sz="1400" dirty="0" err="1">
                <a:latin typeface="ADYS" panose="00000500000000000000" pitchFamily="2" charset="0"/>
              </a:rPr>
              <a:t>оползотворяване</a:t>
            </a:r>
            <a:r>
              <a:rPr lang="ru-RU" sz="1400" dirty="0">
                <a:latin typeface="ADYS" panose="00000500000000000000" pitchFamily="2" charset="0"/>
              </a:rPr>
              <a:t> на </a:t>
            </a:r>
            <a:r>
              <a:rPr lang="ru-RU" sz="1400" dirty="0" err="1">
                <a:latin typeface="ADYS" panose="00000500000000000000" pitchFamily="2" charset="0"/>
              </a:rPr>
              <a:t>остатъчни</a:t>
            </a:r>
            <a:r>
              <a:rPr lang="ru-RU" sz="1400" dirty="0">
                <a:latin typeface="ADYS" panose="00000500000000000000" pitchFamily="2" charset="0"/>
              </a:rPr>
              <a:t> </a:t>
            </a:r>
            <a:r>
              <a:rPr lang="ru-RU" sz="1400" dirty="0" err="1">
                <a:latin typeface="ADYS" panose="00000500000000000000" pitchFamily="2" charset="0"/>
              </a:rPr>
              <a:t>продукти</a:t>
            </a:r>
            <a:r>
              <a:rPr lang="ru-RU" sz="1400" dirty="0">
                <a:latin typeface="ADYS" panose="00000500000000000000" pitchFamily="2" charset="0"/>
              </a:rPr>
              <a:t> при </a:t>
            </a:r>
            <a:r>
              <a:rPr lang="ru-RU" sz="1400" dirty="0" err="1">
                <a:latin typeface="ADYS" panose="00000500000000000000" pitchFamily="2" charset="0"/>
              </a:rPr>
              <a:t>планирането</a:t>
            </a:r>
            <a:r>
              <a:rPr lang="ru-RU" sz="1400" dirty="0">
                <a:latin typeface="ADYS" panose="00000500000000000000" pitchFamily="2" charset="0"/>
              </a:rPr>
              <a:t> на </a:t>
            </a:r>
            <a:r>
              <a:rPr lang="ru-RU" sz="1400" dirty="0" err="1">
                <a:latin typeface="ADYS" panose="00000500000000000000" pitchFamily="2" charset="0"/>
              </a:rPr>
              <a:t>менюта</a:t>
            </a:r>
            <a:r>
              <a:rPr lang="ru-RU" sz="1400" dirty="0">
                <a:latin typeface="ADYS" panose="00000500000000000000" pitchFamily="2" charset="0"/>
              </a:rPr>
              <a:t>, </a:t>
            </a:r>
            <a:r>
              <a:rPr lang="ru-RU" sz="1400" dirty="0" err="1">
                <a:latin typeface="ADYS" panose="00000500000000000000" pitchFamily="2" charset="0"/>
              </a:rPr>
              <a:t>както</a:t>
            </a:r>
            <a:r>
              <a:rPr lang="ru-RU" sz="1400" dirty="0">
                <a:latin typeface="ADYS" panose="00000500000000000000" pitchFamily="2" charset="0"/>
              </a:rPr>
              <a:t> и </a:t>
            </a:r>
            <a:r>
              <a:rPr lang="ru-RU" sz="1400" dirty="0" err="1">
                <a:latin typeface="ADYS" panose="00000500000000000000" pitchFamily="2" charset="0"/>
              </a:rPr>
              <a:t>върху</a:t>
            </a:r>
            <a:r>
              <a:rPr lang="ru-RU" sz="1400" dirty="0">
                <a:latin typeface="ADYS" panose="00000500000000000000" pitchFamily="2" charset="0"/>
              </a:rPr>
              <a:t> </a:t>
            </a:r>
            <a:r>
              <a:rPr lang="ru-RU" sz="1400" dirty="0" err="1">
                <a:latin typeface="ADYS" panose="00000500000000000000" pitchFamily="2" charset="0"/>
              </a:rPr>
              <a:t>практиките</a:t>
            </a:r>
            <a:r>
              <a:rPr lang="ru-RU" sz="1400" dirty="0">
                <a:latin typeface="ADYS" panose="00000500000000000000" pitchFamily="2" charset="0"/>
              </a:rPr>
              <a:t> за контрол на </a:t>
            </a:r>
            <a:r>
              <a:rPr lang="ru-RU" sz="1400" dirty="0" err="1">
                <a:latin typeface="ADYS" panose="00000500000000000000" pitchFamily="2" charset="0"/>
              </a:rPr>
              <a:t>порциите</a:t>
            </a:r>
            <a:r>
              <a:rPr lang="ru-RU" sz="1400" dirty="0">
                <a:latin typeface="ADYS" panose="00000500000000000000" pitchFamily="2" charset="0"/>
              </a:rPr>
              <a:t> и </a:t>
            </a:r>
            <a:r>
              <a:rPr lang="ru-RU" sz="1400" dirty="0" err="1">
                <a:latin typeface="ADYS" panose="00000500000000000000" pitchFamily="2" charset="0"/>
              </a:rPr>
              <a:t>ефективно</a:t>
            </a:r>
            <a:r>
              <a:rPr lang="ru-RU" sz="1400" dirty="0">
                <a:latin typeface="ADYS" panose="00000500000000000000" pitchFamily="2" charset="0"/>
              </a:rPr>
              <a:t> </a:t>
            </a:r>
            <a:r>
              <a:rPr lang="ru-RU" sz="1400" dirty="0" err="1">
                <a:latin typeface="ADYS" panose="00000500000000000000" pitchFamily="2" charset="0"/>
              </a:rPr>
              <a:t>съхранение</a:t>
            </a:r>
            <a:r>
              <a:rPr lang="ru-RU" sz="1400" dirty="0">
                <a:latin typeface="ADYS" panose="00000500000000000000" pitchFamily="2" charset="0"/>
              </a:rPr>
              <a:t> на храните.</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7CC9A3B3-06B4-A2A7-976B-9EF3654C3F4D}"/>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9A17C982-CE98-4B38-CB8B-7119149770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5F470E8-E34F-8C31-7367-4F94B4DCBBD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2FD0FAA-AD3A-16A9-716A-B822C112DB5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8B6E033-9156-3814-3829-E410E779DA4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135F8C4-D547-0FF9-5118-642A8A55371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B6D4644-552D-AE9E-0EB9-28D1769B8029}"/>
              </a:ext>
            </a:extLst>
          </p:cNvPr>
          <p:cNvPicPr>
            <a:picLocks noChangeAspect="1"/>
          </p:cNvPicPr>
          <p:nvPr/>
        </p:nvPicPr>
        <p:blipFill>
          <a:blip r:embed="rId10"/>
          <a:stretch>
            <a:fillRect/>
          </a:stretch>
        </p:blipFill>
        <p:spPr>
          <a:xfrm>
            <a:off x="7704595" y="0"/>
            <a:ext cx="1227464" cy="1224789"/>
          </a:xfrm>
          <a:prstGeom prst="rect">
            <a:avLst/>
          </a:prstGeom>
        </p:spPr>
      </p:pic>
      <p:pic>
        <p:nvPicPr>
          <p:cNvPr id="9220" name="Picture 4" descr="Large pile of fresh vegetables in a blue dumpster. the vegetables appear to be a mix of red, yellow, and green bell peppers, as well as some leafy greens. the dumpster is overflowing with the vegetables, and there are several blue bins in the background. the sky is blue and the overall atmosphere of the image is industrial.">
            <a:extLst>
              <a:ext uri="{FF2B5EF4-FFF2-40B4-BE49-F238E27FC236}">
                <a16:creationId xmlns:a16="http://schemas.microsoft.com/office/drawing/2014/main" id="{C11FC32C-D752-29C7-8351-2961B77305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23768"/>
            <a:ext cx="4244546" cy="4244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9304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FA347-6D8B-EA90-3840-B9FEA7006C9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E4A17DF-22B4-6643-46C7-A46215F3A8C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A2925EF-FB0E-4D51-7E1A-F25F616CB225}"/>
              </a:ext>
            </a:extLst>
          </p:cNvPr>
          <p:cNvSpPr>
            <a:spLocks noGrp="1"/>
          </p:cNvSpPr>
          <p:nvPr>
            <p:ph type="title"/>
          </p:nvPr>
        </p:nvSpPr>
        <p:spPr>
          <a:xfrm>
            <a:off x="431627" y="824460"/>
            <a:ext cx="7886700" cy="778272"/>
          </a:xfrm>
        </p:spPr>
        <p:txBody>
          <a:bodyPr>
            <a:noAutofit/>
          </a:bodyPr>
          <a:lstStyle/>
          <a:p>
            <a:pPr marL="274320" indent="-274320" algn="ctr">
              <a:spcBef>
                <a:spcPts val="435"/>
              </a:spcBef>
              <a:spcAft>
                <a:spcPts val="200"/>
              </a:spcAft>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VIII: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Намаляване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хранителните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отпадъци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ефективно</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използване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остатъчните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продукти</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26A673D-2943-2F89-6BCA-1C5D640877B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1BEB7A3-87AF-F897-F045-7442DC2CE12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3E40372-3F04-8B69-084D-810ACE98572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8C5458C-EB2B-6179-2F40-D82A90B19E89}"/>
              </a:ext>
            </a:extLst>
          </p:cNvPr>
          <p:cNvSpPr txBox="1"/>
          <p:nvPr/>
        </p:nvSpPr>
        <p:spPr>
          <a:xfrm>
            <a:off x="4389967" y="1635741"/>
            <a:ext cx="4634112" cy="385746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Методология</a:t>
            </a:r>
            <a:endPar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bg-BG"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indent="0" algn="just" fontAlgn="auto">
              <a:lnSpc>
                <a:spcPct val="150000"/>
              </a:lnSpc>
              <a:spcBef>
                <a:spcPts val="0"/>
              </a:spcBef>
              <a:spcAft>
                <a:spcPts val="0"/>
              </a:spcAft>
              <a:buClrTx/>
              <a:buSzTx/>
              <a:buFontTx/>
              <a:buNone/>
              <a:tabLst/>
              <a:defRPr/>
            </a:pPr>
            <a:r>
              <a:rPr lang="ru-RU" sz="1400" dirty="0" err="1">
                <a:latin typeface="ADYS" panose="00000500000000000000" pitchFamily="2" charset="0"/>
              </a:rPr>
              <a:t>Изследването</a:t>
            </a:r>
            <a:r>
              <a:rPr lang="ru-RU" sz="1400" dirty="0">
                <a:latin typeface="ADYS" panose="00000500000000000000" pitchFamily="2" charset="0"/>
              </a:rPr>
              <a:t> е </a:t>
            </a:r>
            <a:r>
              <a:rPr lang="ru-RU" sz="1400" dirty="0" err="1">
                <a:latin typeface="ADYS" panose="00000500000000000000" pitchFamily="2" charset="0"/>
              </a:rPr>
              <a:t>реализирано</a:t>
            </a:r>
            <a:r>
              <a:rPr lang="ru-RU" sz="1400" dirty="0">
                <a:latin typeface="ADYS" panose="00000500000000000000" pitchFamily="2" charset="0"/>
              </a:rPr>
              <a:t> чрез комплексен подход, </a:t>
            </a:r>
            <a:r>
              <a:rPr lang="ru-RU" sz="1400" dirty="0" err="1">
                <a:latin typeface="ADYS" panose="00000500000000000000" pitchFamily="2" charset="0"/>
              </a:rPr>
              <a:t>включващ</a:t>
            </a:r>
            <a:r>
              <a:rPr lang="ru-RU" sz="1400" dirty="0">
                <a:latin typeface="ADYS" panose="00000500000000000000" pitchFamily="2" charset="0"/>
              </a:rPr>
              <a:t> наблюдения и </a:t>
            </a:r>
            <a:r>
              <a:rPr lang="ru-RU" sz="1400" dirty="0" err="1">
                <a:latin typeface="ADYS" panose="00000500000000000000" pitchFamily="2" charset="0"/>
              </a:rPr>
              <a:t>интервюта</a:t>
            </a:r>
            <a:r>
              <a:rPr lang="ru-RU" sz="1400" dirty="0">
                <a:latin typeface="ADYS" panose="00000500000000000000" pitchFamily="2" charset="0"/>
              </a:rPr>
              <a:t> с </a:t>
            </a:r>
            <a:r>
              <a:rPr lang="ru-RU" sz="1400" dirty="0" err="1">
                <a:latin typeface="ADYS" panose="00000500000000000000" pitchFamily="2" charset="0"/>
              </a:rPr>
              <a:t>корабни</a:t>
            </a:r>
            <a:r>
              <a:rPr lang="ru-RU" sz="1400" dirty="0">
                <a:latin typeface="ADYS" panose="00000500000000000000" pitchFamily="2" charset="0"/>
              </a:rPr>
              <a:t> </a:t>
            </a:r>
            <a:r>
              <a:rPr lang="ru-RU" sz="1400" dirty="0" err="1">
                <a:latin typeface="ADYS" panose="00000500000000000000" pitchFamily="2" charset="0"/>
              </a:rPr>
              <a:t>готвачи</a:t>
            </a:r>
            <a:r>
              <a:rPr lang="ru-RU" sz="1400" dirty="0">
                <a:latin typeface="ADYS" panose="00000500000000000000" pitchFamily="2" charset="0"/>
              </a:rPr>
              <a:t>, служители по </a:t>
            </a:r>
            <a:r>
              <a:rPr lang="ru-RU" sz="1400" dirty="0" err="1">
                <a:latin typeface="ADYS" panose="00000500000000000000" pitchFamily="2" charset="0"/>
              </a:rPr>
              <a:t>снабдяването</a:t>
            </a:r>
            <a:r>
              <a:rPr lang="ru-RU" sz="1400" dirty="0">
                <a:latin typeface="ADYS" panose="00000500000000000000" pitchFamily="2" charset="0"/>
              </a:rPr>
              <a:t> и </a:t>
            </a:r>
            <a:r>
              <a:rPr lang="ru-RU" sz="1400" dirty="0" err="1">
                <a:latin typeface="ADYS" panose="00000500000000000000" pitchFamily="2" charset="0"/>
              </a:rPr>
              <a:t>мениджъри</a:t>
            </a:r>
            <a:r>
              <a:rPr lang="ru-RU" sz="1400" dirty="0">
                <a:latin typeface="ADYS" panose="00000500000000000000" pitchFamily="2" charset="0"/>
              </a:rPr>
              <a:t> по храните. Проведен е и </a:t>
            </a:r>
            <a:r>
              <a:rPr lang="ru-RU" sz="1400" dirty="0" err="1">
                <a:latin typeface="ADYS" panose="00000500000000000000" pitchFamily="2" charset="0"/>
              </a:rPr>
              <a:t>задълбочен</a:t>
            </a:r>
            <a:r>
              <a:rPr lang="ru-RU" sz="1400" dirty="0">
                <a:latin typeface="ADYS" panose="00000500000000000000" pitchFamily="2" charset="0"/>
              </a:rPr>
              <a:t> анализ на </a:t>
            </a:r>
            <a:r>
              <a:rPr lang="ru-RU" sz="1400" dirty="0" err="1">
                <a:latin typeface="ADYS" panose="00000500000000000000" pitchFamily="2" charset="0"/>
              </a:rPr>
              <a:t>вътрешните</a:t>
            </a:r>
            <a:r>
              <a:rPr lang="ru-RU" sz="1400" dirty="0">
                <a:latin typeface="ADYS" panose="00000500000000000000" pitchFamily="2" charset="0"/>
              </a:rPr>
              <a:t> </a:t>
            </a:r>
            <a:r>
              <a:rPr lang="ru-RU" sz="1400" dirty="0" err="1">
                <a:latin typeface="ADYS" panose="00000500000000000000" pitchFamily="2" charset="0"/>
              </a:rPr>
              <a:t>процедури</a:t>
            </a:r>
            <a:r>
              <a:rPr lang="ru-RU" sz="1400" dirty="0">
                <a:latin typeface="ADYS" panose="00000500000000000000" pitchFamily="2" charset="0"/>
              </a:rPr>
              <a:t> за управление на </a:t>
            </a:r>
            <a:r>
              <a:rPr lang="ru-RU" sz="1400" dirty="0" err="1">
                <a:latin typeface="ADYS" panose="00000500000000000000" pitchFamily="2" charset="0"/>
              </a:rPr>
              <a:t>хранителните</a:t>
            </a:r>
            <a:r>
              <a:rPr lang="ru-RU" sz="1400" dirty="0">
                <a:latin typeface="ADYS" panose="00000500000000000000" pitchFamily="2" charset="0"/>
              </a:rPr>
              <a:t> </a:t>
            </a:r>
            <a:r>
              <a:rPr lang="ru-RU" sz="1400" dirty="0" err="1">
                <a:latin typeface="ADYS" panose="00000500000000000000" pitchFamily="2" charset="0"/>
              </a:rPr>
              <a:t>ресурси</a:t>
            </a:r>
            <a:r>
              <a:rPr lang="ru-RU" sz="1400" dirty="0">
                <a:latin typeface="ADYS" panose="00000500000000000000" pitchFamily="2" charset="0"/>
              </a:rPr>
              <a:t>. </a:t>
            </a:r>
            <a:r>
              <a:rPr lang="ru-RU" sz="1400" dirty="0" err="1">
                <a:latin typeface="ADYS" panose="00000500000000000000" pitchFamily="2" charset="0"/>
              </a:rPr>
              <a:t>Допълнително</a:t>
            </a:r>
            <a:r>
              <a:rPr lang="ru-RU" sz="1400" dirty="0">
                <a:latin typeface="ADYS" panose="00000500000000000000" pitchFamily="2" charset="0"/>
              </a:rPr>
              <a:t> </a:t>
            </a:r>
            <a:r>
              <a:rPr lang="ru-RU" sz="1400" dirty="0" err="1">
                <a:latin typeface="ADYS" panose="00000500000000000000" pitchFamily="2" charset="0"/>
              </a:rPr>
              <a:t>са</a:t>
            </a:r>
            <a:r>
              <a:rPr lang="ru-RU" sz="1400" dirty="0">
                <a:latin typeface="ADYS" panose="00000500000000000000" pitchFamily="2" charset="0"/>
              </a:rPr>
              <a:t> </a:t>
            </a:r>
            <a:r>
              <a:rPr lang="ru-RU" sz="1400" dirty="0" err="1">
                <a:latin typeface="ADYS" panose="00000500000000000000" pitchFamily="2" charset="0"/>
              </a:rPr>
              <a:t>проучени</a:t>
            </a:r>
            <a:r>
              <a:rPr lang="ru-RU" sz="1400" dirty="0">
                <a:latin typeface="ADYS" panose="00000500000000000000" pitchFamily="2" charset="0"/>
              </a:rPr>
              <a:t> </a:t>
            </a:r>
            <a:r>
              <a:rPr lang="ru-RU" sz="1400" dirty="0" err="1">
                <a:latin typeface="ADYS" panose="00000500000000000000" pitchFamily="2" charset="0"/>
              </a:rPr>
              <a:t>добри</a:t>
            </a:r>
            <a:r>
              <a:rPr lang="ru-RU" sz="1400" dirty="0">
                <a:latin typeface="ADYS" panose="00000500000000000000" pitchFamily="2" charset="0"/>
              </a:rPr>
              <a:t> практики на </a:t>
            </a:r>
            <a:r>
              <a:rPr lang="ru-RU" sz="1400" dirty="0" err="1">
                <a:latin typeface="ADYS" panose="00000500000000000000" pitchFamily="2" charset="0"/>
              </a:rPr>
              <a:t>търговски</a:t>
            </a:r>
            <a:r>
              <a:rPr lang="ru-RU" sz="1400" dirty="0">
                <a:latin typeface="ADYS" panose="00000500000000000000" pitchFamily="2" charset="0"/>
              </a:rPr>
              <a:t> и </a:t>
            </a:r>
            <a:r>
              <a:rPr lang="ru-RU" sz="1400" dirty="0" err="1">
                <a:latin typeface="ADYS" panose="00000500000000000000" pitchFamily="2" charset="0"/>
              </a:rPr>
              <a:t>круизни</a:t>
            </a:r>
            <a:r>
              <a:rPr lang="ru-RU" sz="1400" dirty="0">
                <a:latin typeface="ADYS" panose="00000500000000000000" pitchFamily="2" charset="0"/>
              </a:rPr>
              <a:t> </a:t>
            </a:r>
            <a:r>
              <a:rPr lang="ru-RU" sz="1400" dirty="0" err="1">
                <a:latin typeface="ADYS" panose="00000500000000000000" pitchFamily="2" charset="0"/>
              </a:rPr>
              <a:t>кораби</a:t>
            </a:r>
            <a:r>
              <a:rPr lang="ru-RU" sz="1400" dirty="0">
                <a:latin typeface="ADYS" panose="00000500000000000000" pitchFamily="2" charset="0"/>
              </a:rPr>
              <a:t>, на </a:t>
            </a:r>
            <a:r>
              <a:rPr lang="ru-RU" sz="1400" dirty="0" err="1">
                <a:latin typeface="ADYS" panose="00000500000000000000" pitchFamily="2" charset="0"/>
              </a:rPr>
              <a:t>които</a:t>
            </a:r>
            <a:r>
              <a:rPr lang="ru-RU" sz="1400" dirty="0">
                <a:latin typeface="ADYS" panose="00000500000000000000" pitchFamily="2" charset="0"/>
              </a:rPr>
              <a:t> е </a:t>
            </a:r>
            <a:r>
              <a:rPr lang="ru-RU" sz="1400" dirty="0" err="1">
                <a:latin typeface="ADYS" panose="00000500000000000000" pitchFamily="2" charset="0"/>
              </a:rPr>
              <a:t>постигнато</a:t>
            </a:r>
            <a:r>
              <a:rPr lang="ru-RU" sz="1400" dirty="0">
                <a:latin typeface="ADYS" panose="00000500000000000000" pitchFamily="2" charset="0"/>
              </a:rPr>
              <a:t> </a:t>
            </a:r>
            <a:r>
              <a:rPr lang="ru-RU" sz="1400" dirty="0" err="1">
                <a:latin typeface="ADYS" panose="00000500000000000000" pitchFamily="2" charset="0"/>
              </a:rPr>
              <a:t>значително</a:t>
            </a:r>
            <a:r>
              <a:rPr lang="ru-RU" sz="1400" dirty="0">
                <a:latin typeface="ADYS" panose="00000500000000000000" pitchFamily="2" charset="0"/>
              </a:rPr>
              <a:t> </a:t>
            </a:r>
            <a:r>
              <a:rPr lang="ru-RU" sz="1400" dirty="0" err="1">
                <a:latin typeface="ADYS" panose="00000500000000000000" pitchFamily="2" charset="0"/>
              </a:rPr>
              <a:t>намаляване</a:t>
            </a:r>
            <a:r>
              <a:rPr lang="ru-RU" sz="1400" dirty="0">
                <a:latin typeface="ADYS" panose="00000500000000000000" pitchFamily="2" charset="0"/>
              </a:rPr>
              <a:t> на </a:t>
            </a:r>
            <a:r>
              <a:rPr lang="ru-RU" sz="1400" dirty="0" err="1">
                <a:latin typeface="ADYS" panose="00000500000000000000" pitchFamily="2" charset="0"/>
              </a:rPr>
              <a:t>хранителните</a:t>
            </a:r>
            <a:r>
              <a:rPr lang="ru-RU" sz="1400" dirty="0">
                <a:latin typeface="ADYS" panose="00000500000000000000" pitchFamily="2" charset="0"/>
              </a:rPr>
              <a:t> </a:t>
            </a:r>
            <a:r>
              <a:rPr lang="ru-RU" sz="1400" dirty="0" err="1">
                <a:latin typeface="ADYS" panose="00000500000000000000" pitchFamily="2" charset="0"/>
              </a:rPr>
              <a:t>отпадъци</a:t>
            </a:r>
            <a:r>
              <a:rPr lang="ru-RU" sz="1400" dirty="0">
                <a:latin typeface="ADYS" panose="00000500000000000000" pitchFamily="2" charset="0"/>
              </a:rPr>
              <a:t> посредством </a:t>
            </a:r>
            <a:r>
              <a:rPr lang="ru-RU" sz="1400" dirty="0" err="1">
                <a:latin typeface="ADYS" panose="00000500000000000000" pitchFamily="2" charset="0"/>
              </a:rPr>
              <a:t>прилагането</a:t>
            </a:r>
            <a:r>
              <a:rPr lang="ru-RU" sz="1400" dirty="0">
                <a:latin typeface="ADYS" panose="00000500000000000000" pitchFamily="2" charset="0"/>
              </a:rPr>
              <a:t> на </a:t>
            </a:r>
            <a:r>
              <a:rPr lang="ru-RU" sz="1400" dirty="0" err="1">
                <a:latin typeface="ADYS" panose="00000500000000000000" pitchFamily="2" charset="0"/>
              </a:rPr>
              <a:t>ясни</a:t>
            </a:r>
            <a:r>
              <a:rPr lang="ru-RU" sz="1400" dirty="0">
                <a:latin typeface="ADYS" panose="00000500000000000000" pitchFamily="2" charset="0"/>
              </a:rPr>
              <a:t> правила и </a:t>
            </a:r>
            <a:r>
              <a:rPr lang="ru-RU" sz="1400" dirty="0" err="1">
                <a:latin typeface="ADYS" panose="00000500000000000000" pitchFamily="2" charset="0"/>
              </a:rPr>
              <a:t>иновативни</a:t>
            </a:r>
            <a:r>
              <a:rPr lang="ru-RU" sz="1400" dirty="0">
                <a:latin typeface="ADYS" panose="00000500000000000000" pitchFamily="2" charset="0"/>
              </a:rPr>
              <a:t> </a:t>
            </a:r>
            <a:r>
              <a:rPr lang="ru-RU" sz="1400" dirty="0" err="1">
                <a:latin typeface="ADYS" panose="00000500000000000000" pitchFamily="2" charset="0"/>
              </a:rPr>
              <a:t>методи</a:t>
            </a:r>
            <a:r>
              <a:rPr lang="ru-RU" sz="1400" dirty="0">
                <a:latin typeface="ADYS" panose="00000500000000000000" pitchFamily="2" charset="0"/>
              </a:rPr>
              <a:t> за повторно </a:t>
            </a:r>
            <a:r>
              <a:rPr lang="ru-RU" sz="1400" dirty="0" err="1">
                <a:latin typeface="ADYS" panose="00000500000000000000" pitchFamily="2" charset="0"/>
              </a:rPr>
              <a:t>използване</a:t>
            </a:r>
            <a:r>
              <a:rPr lang="ru-RU" sz="1400" dirty="0">
                <a:latin typeface="ADYS" panose="00000500000000000000" pitchFamily="2" charset="0"/>
              </a:rPr>
              <a:t> на </a:t>
            </a:r>
            <a:r>
              <a:rPr lang="ru-RU" sz="1400" dirty="0" err="1">
                <a:latin typeface="ADYS" panose="00000500000000000000" pitchFamily="2" charset="0"/>
              </a:rPr>
              <a:t>остатъчните</a:t>
            </a:r>
            <a:r>
              <a:rPr lang="ru-RU" sz="1400" dirty="0">
                <a:latin typeface="ADYS" panose="00000500000000000000" pitchFamily="2" charset="0"/>
              </a:rPr>
              <a:t> </a:t>
            </a:r>
            <a:r>
              <a:rPr lang="ru-RU" sz="1400" dirty="0" err="1">
                <a:latin typeface="ADYS" panose="00000500000000000000" pitchFamily="2" charset="0"/>
              </a:rPr>
              <a:t>продукти</a:t>
            </a:r>
            <a:r>
              <a:rPr lang="ru-RU" sz="1400" dirty="0">
                <a:latin typeface="ADYS" panose="00000500000000000000" pitchFamily="2" charset="0"/>
              </a:rPr>
              <a:t>.</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F132DDC6-2BBB-B130-3C1F-D8FDCFDD417C}"/>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C6F0B076-0783-F872-4AF4-401ACFDEF2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54F5459-8111-523C-68F7-9032996DF65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0AAD68C-532F-6F28-655C-B82BFAB4F45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7B1AA93-92E1-074E-5C8B-5AE11E8871F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FAD1257-91E0-111B-E3C2-267C63205F1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3A8EC94-181B-CD6E-64DE-15EC0E546D87}"/>
              </a:ext>
            </a:extLst>
          </p:cNvPr>
          <p:cNvPicPr>
            <a:picLocks noChangeAspect="1"/>
          </p:cNvPicPr>
          <p:nvPr/>
        </p:nvPicPr>
        <p:blipFill>
          <a:blip r:embed="rId10"/>
          <a:stretch>
            <a:fillRect/>
          </a:stretch>
        </p:blipFill>
        <p:spPr>
          <a:xfrm>
            <a:off x="7704595" y="0"/>
            <a:ext cx="1227464" cy="1224789"/>
          </a:xfrm>
          <a:prstGeom prst="rect">
            <a:avLst/>
          </a:prstGeom>
        </p:spPr>
      </p:pic>
      <p:pic>
        <p:nvPicPr>
          <p:cNvPr id="29698" name="Picture 2" descr="Person wearing a green shirt and blue gloves, sorting through a large green bin filled with garbage. the bin appears to be in a garden or a park, as there are trees and grass visible in the background. the person is holding a pile of garbage in their hands and is carefully sorting through the garbage. there are various types of vegetables and fruits visible in this bin. the image conveys a sense of waste and recycling.">
            <a:extLst>
              <a:ext uri="{FF2B5EF4-FFF2-40B4-BE49-F238E27FC236}">
                <a16:creationId xmlns:a16="http://schemas.microsoft.com/office/drawing/2014/main" id="{5B5E009C-7B75-0A3E-A5BF-3DF55AF5BD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29945"/>
            <a:ext cx="4386649" cy="4386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0998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3E393-FF58-43FC-A716-89D90308AEB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9F1F2D2-40D6-83FA-EA57-5E2C5864A5D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17AB176-515B-ACD8-B6C7-D97152139D5B}"/>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VIII: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Намаляване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хранителните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отпадъци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ефективно</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използване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остатъчните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продукти</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E6EC207-0D94-CADB-B47C-BCFC34DECF6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9FE1D97-5A08-67A8-1CCB-B9F979025F4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235D4A0-8698-C0B6-C4D5-BA0E1D51F2E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95840FC-2F24-B1DF-C988-50A100FC034E}"/>
              </a:ext>
            </a:extLst>
          </p:cNvPr>
          <p:cNvSpPr txBox="1"/>
          <p:nvPr/>
        </p:nvSpPr>
        <p:spPr>
          <a:xfrm>
            <a:off x="4107543" y="1492560"/>
            <a:ext cx="4871425" cy="4719241"/>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Bold" panose="00000800000000000000" pitchFamily="2" charset="-52"/>
                <a:ea typeface="+mn-ea"/>
                <a:cs typeface="Times New Roman" panose="02020603050405020304" pitchFamily="18" charset="0"/>
              </a:rPr>
              <a:t>Резултати</a:t>
            </a:r>
          </a:p>
          <a:p>
            <a:pPr algn="just">
              <a:lnSpc>
                <a:spcPct val="150000"/>
              </a:lnSpc>
              <a:defRPr/>
            </a:pPr>
            <a:r>
              <a:rPr lang="ru-RU" sz="1400" dirty="0" err="1">
                <a:latin typeface="ADYS" panose="00000500000000000000" pitchFamily="2" charset="0"/>
              </a:rPr>
              <a:t>Резултатите</a:t>
            </a:r>
            <a:r>
              <a:rPr lang="ru-RU" sz="1400" dirty="0">
                <a:latin typeface="ADYS" panose="00000500000000000000" pitchFamily="2" charset="0"/>
              </a:rPr>
              <a:t> от </a:t>
            </a:r>
            <a:r>
              <a:rPr lang="ru-RU" sz="1400" dirty="0" err="1">
                <a:latin typeface="ADYS" panose="00000500000000000000" pitchFamily="2" charset="0"/>
              </a:rPr>
              <a:t>изследването</a:t>
            </a:r>
            <a:r>
              <a:rPr lang="ru-RU" sz="1400" dirty="0">
                <a:latin typeface="ADYS" panose="00000500000000000000" pitchFamily="2" charset="0"/>
              </a:rPr>
              <a:t> </a:t>
            </a:r>
            <a:r>
              <a:rPr lang="ru-RU" sz="1400" dirty="0" err="1">
                <a:latin typeface="ADYS" panose="00000500000000000000" pitchFamily="2" charset="0"/>
              </a:rPr>
              <a:t>показват</a:t>
            </a:r>
            <a:r>
              <a:rPr lang="ru-RU" sz="1400" dirty="0">
                <a:latin typeface="ADYS" panose="00000500000000000000" pitchFamily="2" charset="0"/>
              </a:rPr>
              <a:t>, че най-</a:t>
            </a:r>
            <a:r>
              <a:rPr lang="ru-RU" sz="1400" dirty="0" err="1">
                <a:latin typeface="ADYS" panose="00000500000000000000" pitchFamily="2" charset="0"/>
              </a:rPr>
              <a:t>успешните</a:t>
            </a:r>
            <a:r>
              <a:rPr lang="ru-RU" sz="1400" dirty="0">
                <a:latin typeface="ADYS" panose="00000500000000000000" pitchFamily="2" charset="0"/>
              </a:rPr>
              <a:t> </a:t>
            </a:r>
            <a:r>
              <a:rPr lang="ru-RU" sz="1400" dirty="0" err="1">
                <a:latin typeface="ADYS" panose="00000500000000000000" pitchFamily="2" charset="0"/>
              </a:rPr>
              <a:t>екипи</a:t>
            </a:r>
            <a:r>
              <a:rPr lang="ru-RU" sz="1400" dirty="0">
                <a:latin typeface="ADYS" panose="00000500000000000000" pitchFamily="2" charset="0"/>
              </a:rPr>
              <a:t> </a:t>
            </a:r>
            <a:r>
              <a:rPr lang="ru-RU" sz="1400" dirty="0" err="1">
                <a:latin typeface="ADYS" panose="00000500000000000000" pitchFamily="2" charset="0"/>
              </a:rPr>
              <a:t>прилагат</a:t>
            </a:r>
            <a:r>
              <a:rPr lang="ru-RU" sz="1400" dirty="0">
                <a:latin typeface="ADYS" panose="00000500000000000000" pitchFamily="2" charset="0"/>
              </a:rPr>
              <a:t> </a:t>
            </a:r>
            <a:r>
              <a:rPr lang="ru-RU" sz="1400" dirty="0" err="1">
                <a:latin typeface="ADYS" panose="00000500000000000000" pitchFamily="2" charset="0"/>
              </a:rPr>
              <a:t>гъвкаво</a:t>
            </a:r>
            <a:r>
              <a:rPr lang="ru-RU" sz="1400" dirty="0">
                <a:latin typeface="ADYS" panose="00000500000000000000" pitchFamily="2" charset="0"/>
              </a:rPr>
              <a:t> </a:t>
            </a:r>
            <a:r>
              <a:rPr lang="ru-RU" sz="1400" dirty="0" err="1">
                <a:latin typeface="ADYS" panose="00000500000000000000" pitchFamily="2" charset="0"/>
              </a:rPr>
              <a:t>планиране</a:t>
            </a:r>
            <a:r>
              <a:rPr lang="ru-RU" sz="1400" dirty="0">
                <a:latin typeface="ADYS" panose="00000500000000000000" pitchFamily="2" charset="0"/>
              </a:rPr>
              <a:t> на </a:t>
            </a:r>
            <a:r>
              <a:rPr lang="ru-RU" sz="1400" dirty="0" err="1">
                <a:latin typeface="ADYS" panose="00000500000000000000" pitchFamily="2" charset="0"/>
              </a:rPr>
              <a:t>менютата</a:t>
            </a:r>
            <a:r>
              <a:rPr lang="ru-RU" sz="1400" dirty="0">
                <a:latin typeface="ADYS" panose="00000500000000000000" pitchFamily="2" charset="0"/>
              </a:rPr>
              <a:t>, </a:t>
            </a:r>
            <a:r>
              <a:rPr lang="ru-RU" sz="1400" dirty="0" err="1">
                <a:latin typeface="ADYS" panose="00000500000000000000" pitchFamily="2" charset="0"/>
              </a:rPr>
              <a:t>съобразено</a:t>
            </a:r>
            <a:r>
              <a:rPr lang="ru-RU" sz="1400" dirty="0">
                <a:latin typeface="ADYS" panose="00000500000000000000" pitchFamily="2" charset="0"/>
              </a:rPr>
              <a:t> с </a:t>
            </a:r>
            <a:r>
              <a:rPr lang="ru-RU" sz="1400" dirty="0" err="1">
                <a:latin typeface="ADYS" panose="00000500000000000000" pitchFamily="2" charset="0"/>
              </a:rPr>
              <a:t>наличността</a:t>
            </a:r>
            <a:r>
              <a:rPr lang="ru-RU" sz="1400" dirty="0">
                <a:latin typeface="ADYS" panose="00000500000000000000" pitchFamily="2" charset="0"/>
              </a:rPr>
              <a:t> и </a:t>
            </a:r>
            <a:r>
              <a:rPr lang="ru-RU" sz="1400" dirty="0" err="1">
                <a:latin typeface="ADYS" panose="00000500000000000000" pitchFamily="2" charset="0"/>
              </a:rPr>
              <a:t>сезонността</a:t>
            </a:r>
            <a:r>
              <a:rPr lang="ru-RU" sz="1400" dirty="0">
                <a:latin typeface="ADYS" panose="00000500000000000000" pitchFamily="2" charset="0"/>
              </a:rPr>
              <a:t> на </a:t>
            </a:r>
            <a:r>
              <a:rPr lang="ru-RU" sz="1400" dirty="0" err="1">
                <a:latin typeface="ADYS" panose="00000500000000000000" pitchFamily="2" charset="0"/>
              </a:rPr>
              <a:t>продуктите</a:t>
            </a:r>
            <a:r>
              <a:rPr lang="ru-RU" sz="1400" dirty="0">
                <a:latin typeface="ADYS" panose="00000500000000000000" pitchFamily="2" charset="0"/>
              </a:rPr>
              <a:t>. </a:t>
            </a:r>
            <a:r>
              <a:rPr lang="ru-RU" sz="1400" dirty="0" err="1">
                <a:latin typeface="ADYS" panose="00000500000000000000" pitchFamily="2" charset="0"/>
              </a:rPr>
              <a:t>Установено</a:t>
            </a:r>
            <a:r>
              <a:rPr lang="ru-RU" sz="1400" dirty="0">
                <a:latin typeface="ADYS" panose="00000500000000000000" pitchFamily="2" charset="0"/>
              </a:rPr>
              <a:t> е, че </a:t>
            </a:r>
            <a:r>
              <a:rPr lang="ru-RU" sz="1400" dirty="0" err="1">
                <a:latin typeface="ADYS" panose="00000500000000000000" pitchFamily="2" charset="0"/>
              </a:rPr>
              <a:t>остатъчните</a:t>
            </a:r>
            <a:r>
              <a:rPr lang="ru-RU" sz="1400" dirty="0">
                <a:latin typeface="ADYS" panose="00000500000000000000" pitchFamily="2" charset="0"/>
              </a:rPr>
              <a:t> </a:t>
            </a:r>
            <a:r>
              <a:rPr lang="ru-RU" sz="1400" dirty="0" err="1">
                <a:latin typeface="ADYS" panose="00000500000000000000" pitchFamily="2" charset="0"/>
              </a:rPr>
              <a:t>продукти</a:t>
            </a:r>
            <a:r>
              <a:rPr lang="ru-RU" sz="1400" dirty="0">
                <a:latin typeface="ADYS" panose="00000500000000000000" pitchFamily="2" charset="0"/>
              </a:rPr>
              <a:t> </a:t>
            </a:r>
            <a:r>
              <a:rPr lang="ru-RU" sz="1400" dirty="0" err="1">
                <a:latin typeface="ADYS" panose="00000500000000000000" pitchFamily="2" charset="0"/>
              </a:rPr>
              <a:t>често</a:t>
            </a:r>
            <a:r>
              <a:rPr lang="ru-RU" sz="1400" dirty="0">
                <a:latin typeface="ADYS" panose="00000500000000000000" pitchFamily="2" charset="0"/>
              </a:rPr>
              <a:t> се </a:t>
            </a:r>
            <a:r>
              <a:rPr lang="ru-RU" sz="1400" dirty="0" err="1">
                <a:latin typeface="ADYS" panose="00000500000000000000" pitchFamily="2" charset="0"/>
              </a:rPr>
              <a:t>оползотворяват</a:t>
            </a:r>
            <a:r>
              <a:rPr lang="ru-RU" sz="1400" dirty="0">
                <a:latin typeface="ADYS" panose="00000500000000000000" pitchFamily="2" charset="0"/>
              </a:rPr>
              <a:t> в </a:t>
            </a:r>
            <a:r>
              <a:rPr lang="ru-RU" sz="1400" dirty="0" err="1">
                <a:latin typeface="ADYS" panose="00000500000000000000" pitchFamily="2" charset="0"/>
              </a:rPr>
              <a:t>супи</a:t>
            </a:r>
            <a:r>
              <a:rPr lang="ru-RU" sz="1400" dirty="0">
                <a:latin typeface="ADYS" panose="00000500000000000000" pitchFamily="2" charset="0"/>
              </a:rPr>
              <a:t>, </a:t>
            </a:r>
            <a:r>
              <a:rPr lang="ru-RU" sz="1400" dirty="0" err="1">
                <a:latin typeface="ADYS" panose="00000500000000000000" pitchFamily="2" charset="0"/>
              </a:rPr>
              <a:t>гарнитури</a:t>
            </a:r>
            <a:r>
              <a:rPr lang="ru-RU" sz="1400" dirty="0">
                <a:latin typeface="ADYS" panose="00000500000000000000" pitchFamily="2" charset="0"/>
              </a:rPr>
              <a:t> или </a:t>
            </a:r>
            <a:r>
              <a:rPr lang="ru-RU" sz="1400" dirty="0" err="1">
                <a:latin typeface="ADYS" panose="00000500000000000000" pitchFamily="2" charset="0"/>
              </a:rPr>
              <a:t>междинни</a:t>
            </a:r>
            <a:r>
              <a:rPr lang="ru-RU" sz="1400" dirty="0">
                <a:latin typeface="ADYS" panose="00000500000000000000" pitchFamily="2" charset="0"/>
              </a:rPr>
              <a:t> закуски, без </a:t>
            </a:r>
            <a:r>
              <a:rPr lang="ru-RU" sz="1400" dirty="0" err="1">
                <a:latin typeface="ADYS" panose="00000500000000000000" pitchFamily="2" charset="0"/>
              </a:rPr>
              <a:t>компромис</a:t>
            </a:r>
            <a:r>
              <a:rPr lang="ru-RU" sz="1400" dirty="0">
                <a:latin typeface="ADYS" panose="00000500000000000000" pitchFamily="2" charset="0"/>
              </a:rPr>
              <a:t> с </a:t>
            </a:r>
            <a:r>
              <a:rPr lang="ru-RU" sz="1400" dirty="0" err="1">
                <a:latin typeface="ADYS" panose="00000500000000000000" pitchFamily="2" charset="0"/>
              </a:rPr>
              <a:t>качеството</a:t>
            </a:r>
            <a:r>
              <a:rPr lang="ru-RU" sz="1400" dirty="0">
                <a:latin typeface="ADYS" panose="00000500000000000000" pitchFamily="2" charset="0"/>
              </a:rPr>
              <a:t> или </a:t>
            </a:r>
            <a:r>
              <a:rPr lang="ru-RU" sz="1400" dirty="0" err="1">
                <a:latin typeface="ADYS" panose="00000500000000000000" pitchFamily="2" charset="0"/>
              </a:rPr>
              <a:t>безопасността</a:t>
            </a:r>
            <a:r>
              <a:rPr lang="ru-RU" sz="1400" dirty="0">
                <a:latin typeface="ADYS" panose="00000500000000000000" pitchFamily="2" charset="0"/>
              </a:rPr>
              <a:t>. </a:t>
            </a:r>
            <a:r>
              <a:rPr lang="ru-RU" sz="1400" dirty="0" err="1">
                <a:latin typeface="ADYS" panose="00000500000000000000" pitchFamily="2" charset="0"/>
              </a:rPr>
              <a:t>Контролът</a:t>
            </a:r>
            <a:r>
              <a:rPr lang="ru-RU" sz="1400" dirty="0">
                <a:latin typeface="ADYS" panose="00000500000000000000" pitchFamily="2" charset="0"/>
              </a:rPr>
              <a:t> </a:t>
            </a:r>
            <a:r>
              <a:rPr lang="ru-RU" sz="1400" dirty="0" err="1">
                <a:latin typeface="ADYS" panose="00000500000000000000" pitchFamily="2" charset="0"/>
              </a:rPr>
              <a:t>върху</a:t>
            </a:r>
            <a:r>
              <a:rPr lang="ru-RU" sz="1400" dirty="0">
                <a:latin typeface="ADYS" panose="00000500000000000000" pitchFamily="2" charset="0"/>
              </a:rPr>
              <a:t> </a:t>
            </a:r>
            <a:r>
              <a:rPr lang="ru-RU" sz="1400" dirty="0" err="1">
                <a:latin typeface="ADYS" panose="00000500000000000000" pitchFamily="2" charset="0"/>
              </a:rPr>
              <a:t>големината</a:t>
            </a:r>
            <a:r>
              <a:rPr lang="ru-RU" sz="1400" dirty="0">
                <a:latin typeface="ADYS" panose="00000500000000000000" pitchFamily="2" charset="0"/>
              </a:rPr>
              <a:t> на </a:t>
            </a:r>
            <a:r>
              <a:rPr lang="ru-RU" sz="1400" dirty="0" err="1">
                <a:latin typeface="ADYS" panose="00000500000000000000" pitchFamily="2" charset="0"/>
              </a:rPr>
              <a:t>порциите</a:t>
            </a:r>
            <a:r>
              <a:rPr lang="ru-RU" sz="1400" dirty="0">
                <a:latin typeface="ADYS" panose="00000500000000000000" pitchFamily="2" charset="0"/>
              </a:rPr>
              <a:t>, </a:t>
            </a:r>
            <a:r>
              <a:rPr lang="ru-RU" sz="1400" dirty="0" err="1">
                <a:latin typeface="ADYS" panose="00000500000000000000" pitchFamily="2" charset="0"/>
              </a:rPr>
              <a:t>постигнат</a:t>
            </a:r>
            <a:r>
              <a:rPr lang="ru-RU" sz="1400" dirty="0">
                <a:latin typeface="ADYS" panose="00000500000000000000" pitchFamily="2" charset="0"/>
              </a:rPr>
              <a:t> чрез </a:t>
            </a:r>
            <a:r>
              <a:rPr lang="ru-RU" sz="1400" dirty="0" err="1">
                <a:latin typeface="ADYS" panose="00000500000000000000" pitchFamily="2" charset="0"/>
              </a:rPr>
              <a:t>предварително</a:t>
            </a:r>
            <a:r>
              <a:rPr lang="ru-RU" sz="1400" dirty="0">
                <a:latin typeface="ADYS" panose="00000500000000000000" pitchFamily="2" charset="0"/>
              </a:rPr>
              <a:t> </a:t>
            </a:r>
            <a:r>
              <a:rPr lang="ru-RU" sz="1400" dirty="0" err="1">
                <a:latin typeface="ADYS" panose="00000500000000000000" pitchFamily="2" charset="0"/>
              </a:rPr>
              <a:t>измерване</a:t>
            </a:r>
            <a:r>
              <a:rPr lang="ru-RU" sz="1400" dirty="0">
                <a:latin typeface="ADYS" panose="00000500000000000000" pitchFamily="2" charset="0"/>
              </a:rPr>
              <a:t> и </a:t>
            </a:r>
            <a:r>
              <a:rPr lang="ru-RU" sz="1400" dirty="0" err="1">
                <a:latin typeface="ADYS" panose="00000500000000000000" pitchFamily="2" charset="0"/>
              </a:rPr>
              <a:t>ясни</a:t>
            </a:r>
            <a:r>
              <a:rPr lang="ru-RU" sz="1400" dirty="0">
                <a:latin typeface="ADYS" panose="00000500000000000000" pitchFamily="2" charset="0"/>
              </a:rPr>
              <a:t> </a:t>
            </a:r>
            <a:r>
              <a:rPr lang="ru-RU" sz="1400" dirty="0" err="1">
                <a:latin typeface="ADYS" panose="00000500000000000000" pitchFamily="2" charset="0"/>
              </a:rPr>
              <a:t>стандарти</a:t>
            </a:r>
            <a:r>
              <a:rPr lang="ru-RU" sz="1400" dirty="0">
                <a:latin typeface="ADYS" panose="00000500000000000000" pitchFamily="2" charset="0"/>
              </a:rPr>
              <a:t>, </a:t>
            </a:r>
            <a:r>
              <a:rPr lang="ru-RU" sz="1400" dirty="0" err="1">
                <a:latin typeface="ADYS" panose="00000500000000000000" pitchFamily="2" charset="0"/>
              </a:rPr>
              <a:t>също</a:t>
            </a:r>
            <a:r>
              <a:rPr lang="ru-RU" sz="1400" dirty="0">
                <a:latin typeface="ADYS" panose="00000500000000000000" pitchFamily="2" charset="0"/>
              </a:rPr>
              <a:t> е </a:t>
            </a:r>
            <a:r>
              <a:rPr lang="ru-RU" sz="1400" dirty="0" err="1">
                <a:latin typeface="ADYS" panose="00000500000000000000" pitchFamily="2" charset="0"/>
              </a:rPr>
              <a:t>идентифициран</a:t>
            </a:r>
            <a:r>
              <a:rPr lang="ru-RU" sz="1400" dirty="0">
                <a:latin typeface="ADYS" panose="00000500000000000000" pitchFamily="2" charset="0"/>
              </a:rPr>
              <a:t> </a:t>
            </a:r>
            <a:r>
              <a:rPr lang="ru-RU" sz="1400" dirty="0" err="1">
                <a:latin typeface="ADYS" panose="00000500000000000000" pitchFamily="2" charset="0"/>
              </a:rPr>
              <a:t>като</a:t>
            </a:r>
            <a:r>
              <a:rPr lang="ru-RU" sz="1400" dirty="0">
                <a:latin typeface="ADYS" panose="00000500000000000000" pitchFamily="2" charset="0"/>
              </a:rPr>
              <a:t> важен фактор за </a:t>
            </a:r>
            <a:r>
              <a:rPr lang="ru-RU" sz="1400" dirty="0" err="1">
                <a:latin typeface="ADYS" panose="00000500000000000000" pitchFamily="2" charset="0"/>
              </a:rPr>
              <a:t>намаляване</a:t>
            </a:r>
            <a:r>
              <a:rPr lang="ru-RU" sz="1400" dirty="0">
                <a:latin typeface="ADYS" panose="00000500000000000000" pitchFamily="2" charset="0"/>
              </a:rPr>
              <a:t> на </a:t>
            </a:r>
            <a:r>
              <a:rPr lang="ru-RU" sz="1400" dirty="0" err="1">
                <a:latin typeface="ADYS" panose="00000500000000000000" pitchFamily="2" charset="0"/>
              </a:rPr>
              <a:t>хранителните</a:t>
            </a:r>
            <a:r>
              <a:rPr lang="ru-RU" sz="1400" dirty="0">
                <a:latin typeface="ADYS" panose="00000500000000000000" pitchFamily="2" charset="0"/>
              </a:rPr>
              <a:t> </a:t>
            </a:r>
            <a:r>
              <a:rPr lang="ru-RU" sz="1400" dirty="0" err="1">
                <a:latin typeface="ADYS" panose="00000500000000000000" pitchFamily="2" charset="0"/>
              </a:rPr>
              <a:t>отпадъци</a:t>
            </a:r>
            <a:r>
              <a:rPr lang="ru-RU" sz="1400" dirty="0">
                <a:latin typeface="ADYS" panose="00000500000000000000" pitchFamily="2" charset="0"/>
              </a:rPr>
              <a:t>. В </a:t>
            </a:r>
            <a:r>
              <a:rPr lang="ru-RU" sz="1400" dirty="0" err="1">
                <a:latin typeface="ADYS" panose="00000500000000000000" pitchFamily="2" charset="0"/>
              </a:rPr>
              <a:t>допълнение</a:t>
            </a:r>
            <a:r>
              <a:rPr lang="ru-RU" sz="1400" dirty="0">
                <a:latin typeface="ADYS" panose="00000500000000000000" pitchFamily="2" charset="0"/>
              </a:rPr>
              <a:t> е доказано, че </a:t>
            </a:r>
            <a:r>
              <a:rPr lang="ru-RU" sz="1400" dirty="0" err="1">
                <a:latin typeface="ADYS" panose="00000500000000000000" pitchFamily="2" charset="0"/>
              </a:rPr>
              <a:t>правилното</a:t>
            </a:r>
            <a:r>
              <a:rPr lang="ru-RU" sz="1400" dirty="0">
                <a:latin typeface="ADYS" panose="00000500000000000000" pitchFamily="2" charset="0"/>
              </a:rPr>
              <a:t> </a:t>
            </a:r>
            <a:r>
              <a:rPr lang="ru-RU" sz="1400" dirty="0" err="1">
                <a:latin typeface="ADYS" panose="00000500000000000000" pitchFamily="2" charset="0"/>
              </a:rPr>
              <a:t>съхранение</a:t>
            </a:r>
            <a:r>
              <a:rPr lang="ru-RU" sz="1400" dirty="0">
                <a:latin typeface="ADYS" panose="00000500000000000000" pitchFamily="2" charset="0"/>
              </a:rPr>
              <a:t> и </a:t>
            </a:r>
            <a:r>
              <a:rPr lang="ru-RU" sz="1400" dirty="0" err="1">
                <a:latin typeface="ADYS" panose="00000500000000000000" pitchFamily="2" charset="0"/>
              </a:rPr>
              <a:t>своевременното</a:t>
            </a:r>
            <a:r>
              <a:rPr lang="ru-RU" sz="1400" dirty="0">
                <a:latin typeface="ADYS" panose="00000500000000000000" pitchFamily="2" charset="0"/>
              </a:rPr>
              <a:t> </a:t>
            </a:r>
            <a:r>
              <a:rPr lang="ru-RU" sz="1400" dirty="0" err="1">
                <a:latin typeface="ADYS" panose="00000500000000000000" pitchFamily="2" charset="0"/>
              </a:rPr>
              <a:t>използване</a:t>
            </a:r>
            <a:r>
              <a:rPr lang="ru-RU" sz="1400" dirty="0">
                <a:latin typeface="ADYS" panose="00000500000000000000" pitchFamily="2" charset="0"/>
              </a:rPr>
              <a:t> на </a:t>
            </a:r>
            <a:r>
              <a:rPr lang="ru-RU" sz="1400" dirty="0" err="1">
                <a:latin typeface="ADYS" panose="00000500000000000000" pitchFamily="2" charset="0"/>
              </a:rPr>
              <a:t>продуктите</a:t>
            </a:r>
            <a:r>
              <a:rPr lang="ru-RU" sz="1400" dirty="0">
                <a:latin typeface="ADYS" panose="00000500000000000000" pitchFamily="2" charset="0"/>
              </a:rPr>
              <a:t> </a:t>
            </a:r>
            <a:r>
              <a:rPr lang="ru-RU" sz="1400" dirty="0" err="1">
                <a:latin typeface="ADYS" panose="00000500000000000000" pitchFamily="2" charset="0"/>
              </a:rPr>
              <a:t>преди</a:t>
            </a:r>
            <a:r>
              <a:rPr lang="ru-RU" sz="1400" dirty="0">
                <a:latin typeface="ADYS" panose="00000500000000000000" pitchFamily="2" charset="0"/>
              </a:rPr>
              <a:t> </a:t>
            </a:r>
            <a:r>
              <a:rPr lang="ru-RU" sz="1400" dirty="0" err="1">
                <a:latin typeface="ADYS" panose="00000500000000000000" pitchFamily="2" charset="0"/>
              </a:rPr>
              <a:t>изтичане</a:t>
            </a:r>
            <a:r>
              <a:rPr lang="ru-RU" sz="1400" dirty="0">
                <a:latin typeface="ADYS" panose="00000500000000000000" pitchFamily="2" charset="0"/>
              </a:rPr>
              <a:t> на срока на </a:t>
            </a:r>
            <a:r>
              <a:rPr lang="ru-RU" sz="1400" dirty="0" err="1">
                <a:latin typeface="ADYS" panose="00000500000000000000" pitchFamily="2" charset="0"/>
              </a:rPr>
              <a:t>годност</a:t>
            </a:r>
            <a:r>
              <a:rPr lang="ru-RU" sz="1400" dirty="0">
                <a:latin typeface="ADYS" panose="00000500000000000000" pitchFamily="2" charset="0"/>
              </a:rPr>
              <a:t> </a:t>
            </a:r>
            <a:r>
              <a:rPr lang="ru-RU" sz="1400" dirty="0" err="1">
                <a:latin typeface="ADYS" panose="00000500000000000000" pitchFamily="2" charset="0"/>
              </a:rPr>
              <a:t>са</a:t>
            </a:r>
            <a:r>
              <a:rPr lang="ru-RU" sz="1400" dirty="0">
                <a:latin typeface="ADYS" panose="00000500000000000000" pitchFamily="2" charset="0"/>
              </a:rPr>
              <a:t> </a:t>
            </a:r>
            <a:r>
              <a:rPr lang="ru-RU" sz="1400" dirty="0" err="1">
                <a:latin typeface="ADYS" panose="00000500000000000000" pitchFamily="2" charset="0"/>
              </a:rPr>
              <a:t>решаващи</a:t>
            </a:r>
            <a:r>
              <a:rPr lang="ru-RU" sz="1400" dirty="0">
                <a:latin typeface="ADYS" panose="00000500000000000000" pitchFamily="2" charset="0"/>
              </a:rPr>
              <a:t> </a:t>
            </a:r>
            <a:r>
              <a:rPr lang="ru-RU" sz="1400" dirty="0" err="1">
                <a:latin typeface="ADYS" panose="00000500000000000000" pitchFamily="2" charset="0"/>
              </a:rPr>
              <a:t>фактори</a:t>
            </a:r>
            <a:r>
              <a:rPr lang="ru-RU" sz="1400" dirty="0">
                <a:latin typeface="ADYS" panose="00000500000000000000" pitchFamily="2" charset="0"/>
              </a:rPr>
              <a:t> за </a:t>
            </a:r>
            <a:r>
              <a:rPr lang="ru-RU" sz="1400" dirty="0" err="1">
                <a:latin typeface="ADYS" panose="00000500000000000000" pitchFamily="2" charset="0"/>
              </a:rPr>
              <a:t>намаляване</a:t>
            </a:r>
            <a:r>
              <a:rPr lang="ru-RU" sz="1400" dirty="0">
                <a:latin typeface="ADYS" panose="00000500000000000000" pitchFamily="2" charset="0"/>
              </a:rPr>
              <a:t> на </a:t>
            </a:r>
            <a:r>
              <a:rPr lang="ru-RU" sz="1400" dirty="0" err="1">
                <a:latin typeface="ADYS" panose="00000500000000000000" pitchFamily="2" charset="0"/>
              </a:rPr>
              <a:t>излишъците</a:t>
            </a:r>
            <a:r>
              <a:rPr lang="ru-RU" sz="1400" dirty="0">
                <a:latin typeface="ADYS" panose="00000500000000000000" pitchFamily="2" charset="0"/>
              </a:rPr>
              <a:t> и </a:t>
            </a:r>
            <a:r>
              <a:rPr lang="ru-RU" sz="1400" dirty="0" err="1">
                <a:latin typeface="ADYS" panose="00000500000000000000" pitchFamily="2" charset="0"/>
              </a:rPr>
              <a:t>повишаване</a:t>
            </a:r>
            <a:r>
              <a:rPr lang="ru-RU" sz="1400" dirty="0">
                <a:latin typeface="ADYS" panose="00000500000000000000" pitchFamily="2" charset="0"/>
              </a:rPr>
              <a:t> на </a:t>
            </a:r>
            <a:r>
              <a:rPr lang="ru-RU" sz="1400" dirty="0" err="1">
                <a:latin typeface="ADYS" panose="00000500000000000000" pitchFamily="2" charset="0"/>
              </a:rPr>
              <a:t>ефективността</a:t>
            </a:r>
            <a:r>
              <a:rPr lang="ru-RU" sz="1400" dirty="0">
                <a:latin typeface="ADYS" panose="00000500000000000000" pitchFamily="2" charset="0"/>
              </a:rPr>
              <a:t>.</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976EEE5A-4667-1856-3724-25DDF4E805D7}"/>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CAD53F45-5CA4-9305-8BB8-33459F3F6B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C033C33-6674-5240-EB2D-FF7BEF99C39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9DBBF7A-0010-8983-A2FE-833465B614A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69F5A65-F9D2-D75C-F5E7-6D2D8899638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3A8A9BD-240C-B2A4-D10C-6F4D9E7E48B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1D0739D-CAA6-41E2-FA6F-0789D082FB04}"/>
              </a:ext>
            </a:extLst>
          </p:cNvPr>
          <p:cNvPicPr>
            <a:picLocks noChangeAspect="1"/>
          </p:cNvPicPr>
          <p:nvPr/>
        </p:nvPicPr>
        <p:blipFill>
          <a:blip r:embed="rId10"/>
          <a:stretch>
            <a:fillRect/>
          </a:stretch>
        </p:blipFill>
        <p:spPr>
          <a:xfrm>
            <a:off x="7704595" y="0"/>
            <a:ext cx="1227464" cy="1224789"/>
          </a:xfrm>
          <a:prstGeom prst="rect">
            <a:avLst/>
          </a:prstGeom>
        </p:spPr>
      </p:pic>
      <p:pic>
        <p:nvPicPr>
          <p:cNvPr id="2050" name="Picture 2" descr="Food waste reduction and efficient utilisation of residues Person's hands wearing gloves, picking up a pile of garbage from a black bin. the person is holding an orange ball in their hand and appears to be sorting through the garbage. the garbage is overflowing with various types of vegetables, including red and green bell peppers, onions, garlic, and leafy greens. the background is blurred, but it seems like the person is in a garden or a wooded area. the overall mood of the image is one of waste and recycling.">
            <a:extLst>
              <a:ext uri="{FF2B5EF4-FFF2-40B4-BE49-F238E27FC236}">
                <a16:creationId xmlns:a16="http://schemas.microsoft.com/office/drawing/2014/main" id="{83756AC3-AE00-4C59-DF31-4935941263B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95072"/>
            <a:ext cx="4068699" cy="4068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8265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A7DED-B09B-7AF7-4CCE-A19FB326543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521F480-9E74-6D01-15D8-56393336D44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DCADAB7-CB46-1E72-6C8C-EBB3D3CB941D}"/>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VIII: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Намаляване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хранителните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отпадъци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ефективно</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използване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остатъчните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продукти</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F9E5456-A86E-4CED-2C1E-D12B20A7FAA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0919B71-E212-9518-3BD9-AC8C8E47EFA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E9190E2-B619-E0E8-D2E3-A54A1BA270F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69998A5-DF34-2D94-5FF3-48C7D07DC986}"/>
              </a:ext>
            </a:extLst>
          </p:cNvPr>
          <p:cNvSpPr txBox="1"/>
          <p:nvPr/>
        </p:nvSpPr>
        <p:spPr>
          <a:xfrm>
            <a:off x="4389967" y="1635741"/>
            <a:ext cx="4634112" cy="391902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Заключение </a:t>
            </a:r>
          </a:p>
          <a:p>
            <a:pPr marR="0" lvl="0" indent="0" algn="just" fontAlgn="auto">
              <a:lnSpc>
                <a:spcPct val="150000"/>
              </a:lnSpc>
              <a:spcBef>
                <a:spcPts val="0"/>
              </a:spcBef>
              <a:spcAft>
                <a:spcPts val="0"/>
              </a:spcAft>
              <a:buClrTx/>
              <a:buSzTx/>
              <a:buFontTx/>
              <a:buNone/>
              <a:tabLst/>
              <a:defRPr/>
            </a:pPr>
            <a:r>
              <a:rPr lang="ru-RU" sz="1400" dirty="0" err="1">
                <a:latin typeface="ADYS" panose="00000500000000000000" pitchFamily="2" charset="0"/>
              </a:rPr>
              <a:t>Намаляването</a:t>
            </a:r>
            <a:r>
              <a:rPr lang="ru-RU" sz="1400" dirty="0">
                <a:latin typeface="ADYS" panose="00000500000000000000" pitchFamily="2" charset="0"/>
              </a:rPr>
              <a:t> на </a:t>
            </a:r>
            <a:r>
              <a:rPr lang="ru-RU" sz="1400" dirty="0" err="1">
                <a:latin typeface="ADYS" panose="00000500000000000000" pitchFamily="2" charset="0"/>
              </a:rPr>
              <a:t>хранителните</a:t>
            </a:r>
            <a:r>
              <a:rPr lang="ru-RU" sz="1400" dirty="0">
                <a:latin typeface="ADYS" panose="00000500000000000000" pitchFamily="2" charset="0"/>
              </a:rPr>
              <a:t> </a:t>
            </a:r>
            <a:r>
              <a:rPr lang="ru-RU" sz="1400" dirty="0" err="1">
                <a:latin typeface="ADYS" panose="00000500000000000000" pitchFamily="2" charset="0"/>
              </a:rPr>
              <a:t>отпадъци</a:t>
            </a:r>
            <a:r>
              <a:rPr lang="ru-RU" sz="1400" dirty="0">
                <a:latin typeface="ADYS" panose="00000500000000000000" pitchFamily="2" charset="0"/>
              </a:rPr>
              <a:t> е </a:t>
            </a:r>
            <a:r>
              <a:rPr lang="ru-RU" sz="1400" dirty="0" err="1">
                <a:latin typeface="ADYS" panose="00000500000000000000" pitchFamily="2" charset="0"/>
              </a:rPr>
              <a:t>въпрос</a:t>
            </a:r>
            <a:r>
              <a:rPr lang="ru-RU" sz="1400" dirty="0">
                <a:latin typeface="ADYS" panose="00000500000000000000" pitchFamily="2" charset="0"/>
              </a:rPr>
              <a:t> не само на </a:t>
            </a:r>
            <a:r>
              <a:rPr lang="ru-RU" sz="1400" dirty="0" err="1">
                <a:latin typeface="ADYS" panose="00000500000000000000" pitchFamily="2" charset="0"/>
              </a:rPr>
              <a:t>екологична</a:t>
            </a:r>
            <a:r>
              <a:rPr lang="ru-RU" sz="1400" dirty="0">
                <a:latin typeface="ADYS" panose="00000500000000000000" pitchFamily="2" charset="0"/>
              </a:rPr>
              <a:t> </a:t>
            </a:r>
            <a:r>
              <a:rPr lang="ru-RU" sz="1400" dirty="0" err="1">
                <a:latin typeface="ADYS" panose="00000500000000000000" pitchFamily="2" charset="0"/>
              </a:rPr>
              <a:t>осъзнатост</a:t>
            </a:r>
            <a:r>
              <a:rPr lang="ru-RU" sz="1400" dirty="0">
                <a:latin typeface="ADYS" panose="00000500000000000000" pitchFamily="2" charset="0"/>
              </a:rPr>
              <a:t>, но и на </a:t>
            </a:r>
            <a:r>
              <a:rPr lang="ru-RU" sz="1400" dirty="0" err="1">
                <a:latin typeface="ADYS" panose="00000500000000000000" pitchFamily="2" charset="0"/>
              </a:rPr>
              <a:t>професионална</a:t>
            </a:r>
            <a:r>
              <a:rPr lang="ru-RU" sz="1400" dirty="0">
                <a:latin typeface="ADYS" panose="00000500000000000000" pitchFamily="2" charset="0"/>
              </a:rPr>
              <a:t> </a:t>
            </a:r>
            <a:r>
              <a:rPr lang="ru-RU" sz="1400" dirty="0" err="1">
                <a:latin typeface="ADYS" panose="00000500000000000000" pitchFamily="2" charset="0"/>
              </a:rPr>
              <a:t>отговорност</a:t>
            </a:r>
            <a:r>
              <a:rPr lang="ru-RU" sz="1400" dirty="0">
                <a:latin typeface="ADYS" panose="00000500000000000000" pitchFamily="2" charset="0"/>
              </a:rPr>
              <a:t> и </a:t>
            </a:r>
            <a:r>
              <a:rPr lang="ru-RU" sz="1400" dirty="0" err="1">
                <a:latin typeface="ADYS" panose="00000500000000000000" pitchFamily="2" charset="0"/>
              </a:rPr>
              <a:t>ефективно</a:t>
            </a:r>
            <a:r>
              <a:rPr lang="ru-RU" sz="1400" dirty="0">
                <a:latin typeface="ADYS" panose="00000500000000000000" pitchFamily="2" charset="0"/>
              </a:rPr>
              <a:t> управление на </a:t>
            </a:r>
            <a:r>
              <a:rPr lang="ru-RU" sz="1400" dirty="0" err="1">
                <a:latin typeface="ADYS" panose="00000500000000000000" pitchFamily="2" charset="0"/>
              </a:rPr>
              <a:t>ресурсите</a:t>
            </a:r>
            <a:r>
              <a:rPr lang="ru-RU" sz="1400" dirty="0">
                <a:latin typeface="ADYS" panose="00000500000000000000" pitchFamily="2" charset="0"/>
              </a:rPr>
              <a:t>. В </a:t>
            </a:r>
            <a:r>
              <a:rPr lang="ru-RU" sz="1400" dirty="0" err="1">
                <a:latin typeface="ADYS" panose="00000500000000000000" pitchFamily="2" charset="0"/>
              </a:rPr>
              <a:t>морския</a:t>
            </a:r>
            <a:r>
              <a:rPr lang="ru-RU" sz="1400" dirty="0">
                <a:latin typeface="ADYS" panose="00000500000000000000" pitchFamily="2" charset="0"/>
              </a:rPr>
              <a:t> сектор, </a:t>
            </a:r>
            <a:r>
              <a:rPr lang="ru-RU" sz="1400" dirty="0" err="1">
                <a:latin typeface="ADYS" panose="00000500000000000000" pitchFamily="2" charset="0"/>
              </a:rPr>
              <a:t>където</a:t>
            </a:r>
            <a:r>
              <a:rPr lang="ru-RU" sz="1400" dirty="0">
                <a:latin typeface="ADYS" panose="00000500000000000000" pitchFamily="2" charset="0"/>
              </a:rPr>
              <a:t> </a:t>
            </a:r>
            <a:r>
              <a:rPr lang="ru-RU" sz="1400" dirty="0" err="1">
                <a:latin typeface="ADYS" panose="00000500000000000000" pitchFamily="2" charset="0"/>
              </a:rPr>
              <a:t>достъпът</a:t>
            </a:r>
            <a:r>
              <a:rPr lang="ru-RU" sz="1400" dirty="0">
                <a:latin typeface="ADYS" panose="00000500000000000000" pitchFamily="2" charset="0"/>
              </a:rPr>
              <a:t> до нови доставки е ограничен, </a:t>
            </a:r>
            <a:r>
              <a:rPr lang="ru-RU" sz="1400" dirty="0" err="1">
                <a:latin typeface="ADYS" panose="00000500000000000000" pitchFamily="2" charset="0"/>
              </a:rPr>
              <a:t>оползотворяването</a:t>
            </a:r>
            <a:r>
              <a:rPr lang="ru-RU" sz="1400" dirty="0">
                <a:latin typeface="ADYS" panose="00000500000000000000" pitchFamily="2" charset="0"/>
              </a:rPr>
              <a:t> на всяка порция е от </a:t>
            </a:r>
            <a:r>
              <a:rPr lang="ru-RU" sz="1400" dirty="0" err="1">
                <a:latin typeface="ADYS" panose="00000500000000000000" pitchFamily="2" charset="0"/>
              </a:rPr>
              <a:t>съществено</a:t>
            </a:r>
            <a:r>
              <a:rPr lang="ru-RU" sz="1400" dirty="0">
                <a:latin typeface="ADYS" panose="00000500000000000000" pitchFamily="2" charset="0"/>
              </a:rPr>
              <a:t> значение. </a:t>
            </a:r>
            <a:r>
              <a:rPr lang="ru-RU" sz="1400" dirty="0" err="1">
                <a:latin typeface="ADYS" panose="00000500000000000000" pitchFamily="2" charset="0"/>
              </a:rPr>
              <a:t>Постигането</a:t>
            </a:r>
            <a:r>
              <a:rPr lang="ru-RU" sz="1400" dirty="0">
                <a:latin typeface="ADYS" panose="00000500000000000000" pitchFamily="2" charset="0"/>
              </a:rPr>
              <a:t> на </a:t>
            </a:r>
            <a:r>
              <a:rPr lang="ru-RU" sz="1400" dirty="0" err="1">
                <a:latin typeface="ADYS" panose="00000500000000000000" pitchFamily="2" charset="0"/>
              </a:rPr>
              <a:t>устойчиви</a:t>
            </a:r>
            <a:r>
              <a:rPr lang="ru-RU" sz="1400" dirty="0">
                <a:latin typeface="ADYS" panose="00000500000000000000" pitchFamily="2" charset="0"/>
              </a:rPr>
              <a:t> </a:t>
            </a:r>
            <a:r>
              <a:rPr lang="ru-RU" sz="1400" dirty="0" err="1">
                <a:latin typeface="ADYS" panose="00000500000000000000" pitchFamily="2" charset="0"/>
              </a:rPr>
              <a:t>резултати</a:t>
            </a:r>
            <a:r>
              <a:rPr lang="ru-RU" sz="1400" dirty="0">
                <a:latin typeface="ADYS" panose="00000500000000000000" pitchFamily="2" charset="0"/>
              </a:rPr>
              <a:t> в </a:t>
            </a:r>
            <a:r>
              <a:rPr lang="ru-RU" sz="1400" dirty="0" err="1">
                <a:latin typeface="ADYS" panose="00000500000000000000" pitchFamily="2" charset="0"/>
              </a:rPr>
              <a:t>този</a:t>
            </a:r>
            <a:r>
              <a:rPr lang="ru-RU" sz="1400" dirty="0">
                <a:latin typeface="ADYS" panose="00000500000000000000" pitchFamily="2" charset="0"/>
              </a:rPr>
              <a:t> сектор </a:t>
            </a:r>
            <a:r>
              <a:rPr lang="ru-RU" sz="1400" dirty="0" err="1">
                <a:latin typeface="ADYS" panose="00000500000000000000" pitchFamily="2" charset="0"/>
              </a:rPr>
              <a:t>зависи</a:t>
            </a:r>
            <a:r>
              <a:rPr lang="ru-RU" sz="1400" dirty="0">
                <a:latin typeface="ADYS" panose="00000500000000000000" pitchFamily="2" charset="0"/>
              </a:rPr>
              <a:t> от </a:t>
            </a:r>
            <a:r>
              <a:rPr lang="ru-RU" sz="1400" dirty="0" err="1">
                <a:latin typeface="ADYS" panose="00000500000000000000" pitchFamily="2" charset="0"/>
              </a:rPr>
              <a:t>въвеждането</a:t>
            </a:r>
            <a:r>
              <a:rPr lang="ru-RU" sz="1400" dirty="0">
                <a:latin typeface="ADYS" panose="00000500000000000000" pitchFamily="2" charset="0"/>
              </a:rPr>
              <a:t> на </a:t>
            </a:r>
            <a:r>
              <a:rPr lang="ru-RU" sz="1400" dirty="0" err="1">
                <a:latin typeface="ADYS" panose="00000500000000000000" pitchFamily="2" charset="0"/>
              </a:rPr>
              <a:t>ефективни</a:t>
            </a:r>
            <a:r>
              <a:rPr lang="ru-RU" sz="1400" dirty="0">
                <a:latin typeface="ADYS" panose="00000500000000000000" pitchFamily="2" charset="0"/>
              </a:rPr>
              <a:t> </a:t>
            </a:r>
            <a:r>
              <a:rPr lang="ru-RU" sz="1400" dirty="0" err="1">
                <a:latin typeface="ADYS" panose="00000500000000000000" pitchFamily="2" charset="0"/>
              </a:rPr>
              <a:t>организационни</a:t>
            </a:r>
            <a:r>
              <a:rPr lang="ru-RU" sz="1400" dirty="0">
                <a:latin typeface="ADYS" panose="00000500000000000000" pitchFamily="2" charset="0"/>
              </a:rPr>
              <a:t> практики, </a:t>
            </a:r>
            <a:r>
              <a:rPr lang="ru-RU" sz="1400" dirty="0" err="1">
                <a:latin typeface="ADYS" panose="00000500000000000000" pitchFamily="2" charset="0"/>
              </a:rPr>
              <a:t>цялостно</a:t>
            </a:r>
            <a:r>
              <a:rPr lang="ru-RU" sz="1400" dirty="0">
                <a:latin typeface="ADYS" panose="00000500000000000000" pitchFamily="2" charset="0"/>
              </a:rPr>
              <a:t> обучение на </a:t>
            </a:r>
            <a:r>
              <a:rPr lang="ru-RU" sz="1400" dirty="0" err="1">
                <a:latin typeface="ADYS" panose="00000500000000000000" pitchFamily="2" charset="0"/>
              </a:rPr>
              <a:t>екипите</a:t>
            </a:r>
            <a:r>
              <a:rPr lang="ru-RU" sz="1400" dirty="0">
                <a:latin typeface="ADYS" panose="00000500000000000000" pitchFamily="2" charset="0"/>
              </a:rPr>
              <a:t> и </a:t>
            </a:r>
            <a:r>
              <a:rPr lang="ru-RU" sz="1400" dirty="0" err="1">
                <a:latin typeface="ADYS" panose="00000500000000000000" pitchFamily="2" charset="0"/>
              </a:rPr>
              <a:t>прилагането</a:t>
            </a:r>
            <a:r>
              <a:rPr lang="ru-RU" sz="1400" dirty="0">
                <a:latin typeface="ADYS" panose="00000500000000000000" pitchFamily="2" charset="0"/>
              </a:rPr>
              <a:t> на </a:t>
            </a:r>
            <a:r>
              <a:rPr lang="ru-RU" sz="1400" dirty="0" err="1">
                <a:latin typeface="ADYS" panose="00000500000000000000" pitchFamily="2" charset="0"/>
              </a:rPr>
              <a:t>иновативни</a:t>
            </a:r>
            <a:r>
              <a:rPr lang="ru-RU" sz="1400" dirty="0">
                <a:latin typeface="ADYS" panose="00000500000000000000" pitchFamily="2" charset="0"/>
              </a:rPr>
              <a:t> </a:t>
            </a:r>
            <a:r>
              <a:rPr lang="ru-RU" sz="1400" dirty="0" err="1">
                <a:latin typeface="ADYS" panose="00000500000000000000" pitchFamily="2" charset="0"/>
              </a:rPr>
              <a:t>кулинарни</a:t>
            </a:r>
            <a:r>
              <a:rPr lang="ru-RU" sz="1400" dirty="0">
                <a:latin typeface="ADYS" panose="00000500000000000000" pitchFamily="2" charset="0"/>
              </a:rPr>
              <a:t> подходи, </a:t>
            </a:r>
            <a:r>
              <a:rPr lang="ru-RU" sz="1400" dirty="0" err="1">
                <a:latin typeface="ADYS" panose="00000500000000000000" pitchFamily="2" charset="0"/>
              </a:rPr>
              <a:t>които</a:t>
            </a:r>
            <a:r>
              <a:rPr lang="ru-RU" sz="1400" dirty="0">
                <a:latin typeface="ADYS" panose="00000500000000000000" pitchFamily="2" charset="0"/>
              </a:rPr>
              <a:t> </a:t>
            </a:r>
            <a:r>
              <a:rPr lang="ru-RU" sz="1400" dirty="0" err="1">
                <a:latin typeface="ADYS" panose="00000500000000000000" pitchFamily="2" charset="0"/>
              </a:rPr>
              <a:t>същевременно</a:t>
            </a:r>
            <a:r>
              <a:rPr lang="ru-RU" sz="1400" dirty="0">
                <a:latin typeface="ADYS" panose="00000500000000000000" pitchFamily="2" charset="0"/>
              </a:rPr>
              <a:t> </a:t>
            </a:r>
            <a:r>
              <a:rPr lang="ru-RU" sz="1400" dirty="0" err="1">
                <a:latin typeface="ADYS" panose="00000500000000000000" pitchFamily="2" charset="0"/>
              </a:rPr>
              <a:t>намаляват</a:t>
            </a:r>
            <a:r>
              <a:rPr lang="ru-RU" sz="1400" dirty="0">
                <a:latin typeface="ADYS" panose="00000500000000000000" pitchFamily="2" charset="0"/>
              </a:rPr>
              <a:t> </a:t>
            </a:r>
            <a:r>
              <a:rPr lang="ru-RU" sz="1400" dirty="0" err="1">
                <a:latin typeface="ADYS" panose="00000500000000000000" pitchFamily="2" charset="0"/>
              </a:rPr>
              <a:t>разходите</a:t>
            </a:r>
            <a:r>
              <a:rPr lang="ru-RU" sz="1400" dirty="0">
                <a:latin typeface="ADYS" panose="00000500000000000000" pitchFamily="2" charset="0"/>
              </a:rPr>
              <a:t> и </a:t>
            </a:r>
            <a:r>
              <a:rPr lang="ru-RU" sz="1400" dirty="0" err="1">
                <a:latin typeface="ADYS" panose="00000500000000000000" pitchFamily="2" charset="0"/>
              </a:rPr>
              <a:t>повишават</a:t>
            </a:r>
            <a:r>
              <a:rPr lang="ru-RU" sz="1400" dirty="0">
                <a:latin typeface="ADYS" panose="00000500000000000000" pitchFamily="2" charset="0"/>
              </a:rPr>
              <a:t> </a:t>
            </a:r>
            <a:r>
              <a:rPr lang="ru-RU" sz="1400" dirty="0" err="1">
                <a:latin typeface="ADYS" panose="00000500000000000000" pitchFamily="2" charset="0"/>
              </a:rPr>
              <a:t>качеството</a:t>
            </a:r>
            <a:r>
              <a:rPr lang="ru-RU" sz="1400" dirty="0">
                <a:latin typeface="ADYS" panose="00000500000000000000" pitchFamily="2" charset="0"/>
              </a:rPr>
              <a:t> на </a:t>
            </a:r>
            <a:r>
              <a:rPr lang="ru-RU" sz="1400" dirty="0" err="1">
                <a:latin typeface="ADYS" panose="00000500000000000000" pitchFamily="2" charset="0"/>
              </a:rPr>
              <a:t>предлаганите</a:t>
            </a:r>
            <a:r>
              <a:rPr lang="ru-RU" sz="1400" dirty="0">
                <a:latin typeface="ADYS" panose="00000500000000000000" pitchFamily="2" charset="0"/>
              </a:rPr>
              <a:t> на борда </a:t>
            </a:r>
            <a:r>
              <a:rPr lang="ru-RU" sz="1400" dirty="0" err="1">
                <a:latin typeface="ADYS" panose="00000500000000000000" pitchFamily="2" charset="0"/>
              </a:rPr>
              <a:t>ястия</a:t>
            </a:r>
            <a:r>
              <a:rPr lang="ru-RU" sz="1400" dirty="0">
                <a:latin typeface="ADYS" panose="00000500000000000000" pitchFamily="2" charset="0"/>
              </a:rPr>
              <a:t>.</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F18BE76E-38F1-E3AE-1DEA-560C4B505921}"/>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22FE403E-CF5E-6093-3632-D3A2727D84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02F3711-3510-3709-802A-83B9F3CF369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01C6253-EDFD-302F-3CB7-74FFE1FBBEC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1D7F006-4EC2-DA18-3636-89842064F7B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1B2D49B-D0B6-578C-6D68-C3892D314A6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FA4B935-9636-AB3C-47C4-D15691F809B7}"/>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3061B42D-E4DB-916B-3ECD-DA0FD7C81FC8}"/>
              </a:ext>
            </a:extLst>
          </p:cNvPr>
          <p:cNvPicPr>
            <a:picLocks noChangeAspect="1"/>
          </p:cNvPicPr>
          <p:nvPr/>
        </p:nvPicPr>
        <p:blipFill>
          <a:blip r:embed="rId11"/>
          <a:stretch>
            <a:fillRect/>
          </a:stretch>
        </p:blipFill>
        <p:spPr>
          <a:xfrm>
            <a:off x="0" y="1663908"/>
            <a:ext cx="4414603" cy="4414603"/>
          </a:xfrm>
          <a:prstGeom prst="rect">
            <a:avLst/>
          </a:prstGeom>
        </p:spPr>
      </p:pic>
    </p:spTree>
    <p:extLst>
      <p:ext uri="{BB962C8B-B14F-4D97-AF65-F5344CB8AC3E}">
        <p14:creationId xmlns:p14="http://schemas.microsoft.com/office/powerpoint/2010/main" val="23714243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63532-19C3-99A6-E03F-D0468E1FBF9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66D03D0-820E-F4E9-6354-D3A9528C4CA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D22F17E-FA9C-40CD-36BE-E9A3F4E73BC5}"/>
              </a:ext>
            </a:extLst>
          </p:cNvPr>
          <p:cNvSpPr>
            <a:spLocks noGrp="1"/>
          </p:cNvSpPr>
          <p:nvPr>
            <p:ph type="title"/>
          </p:nvPr>
        </p:nvSpPr>
        <p:spPr>
          <a:xfrm>
            <a:off x="431627" y="769257"/>
            <a:ext cx="7275459" cy="938405"/>
          </a:xfrm>
        </p:spPr>
        <p:txBody>
          <a:bodyPr>
            <a:noAutofit/>
          </a:bodyPr>
          <a:lstStyle/>
          <a:p>
            <a:pPr marL="274320" indent="-274320" algn="ctr">
              <a:spcBef>
                <a:spcPts val="435"/>
              </a:spcBef>
              <a:spcAft>
                <a:spcPts val="200"/>
              </a:spcAft>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IX: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Намаляване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пластмасовите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отпадъци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отпадъците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от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опаковки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корабните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кухни</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BB3DC07-2EA8-650D-1303-DD3312ED687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949DB55-D6F6-6FE8-4C9A-B3EBFE73DB7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D537279-AE4F-010A-0219-5D8139F725F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B55819B4-28A5-1128-27C2-9C9621C81A19}"/>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4387DCE0-86EE-FBFC-7CEE-3DEEE534382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8F1B7AB-0613-0D4E-0306-87BDA2836F9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D0F4244-1815-4FF4-C089-605DF74F73C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2FBB1E9-CE1F-E90D-982D-113AF639999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3DD7DA3-60CF-8E5C-4406-80587C8354C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824A672-0F3C-0DC7-B431-9125A30E0E3F}"/>
              </a:ext>
            </a:extLst>
          </p:cNvPr>
          <p:cNvPicPr>
            <a:picLocks noChangeAspect="1"/>
          </p:cNvPicPr>
          <p:nvPr/>
        </p:nvPicPr>
        <p:blipFill>
          <a:blip r:embed="rId10"/>
          <a:stretch>
            <a:fillRect/>
          </a:stretch>
        </p:blipFill>
        <p:spPr>
          <a:xfrm>
            <a:off x="7704595" y="0"/>
            <a:ext cx="1227464" cy="1224789"/>
          </a:xfrm>
          <a:prstGeom prst="rect">
            <a:avLst/>
          </a:prstGeom>
        </p:spPr>
      </p:pic>
      <p:pic>
        <p:nvPicPr>
          <p:cNvPr id="3074" name="Picture 2" descr="Beach covered in trash and debris. the beach is located near the ocean and the sky is blue with a few clouds. the water is visible in the background and there is a rocky cliff on the left side of the image. the garbage is made up of various types of plastic bottles, cans, and other discarded items. the bottles are of different sizes and colors, including blue, green, yellow, and red. there are also some pieces of wood and other debris scattered throughout the beach. the overall scene is one of trash and pollution.">
            <a:extLst>
              <a:ext uri="{FF2B5EF4-FFF2-40B4-BE49-F238E27FC236}">
                <a16:creationId xmlns:a16="http://schemas.microsoft.com/office/drawing/2014/main" id="{D651C44B-0223-7DF1-304C-36FC4868C7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38858"/>
            <a:ext cx="9144000" cy="4441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0604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2A371-0056-B235-BA3C-34C21D68E6F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1D2CE09-8164-7F85-C0E2-36FFC281B07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143E5C4-8C0C-7D44-C4AC-9996F04FE835}"/>
              </a:ext>
            </a:extLst>
          </p:cNvPr>
          <p:cNvSpPr>
            <a:spLocks noGrp="1"/>
          </p:cNvSpPr>
          <p:nvPr>
            <p:ph type="title"/>
          </p:nvPr>
        </p:nvSpPr>
        <p:spPr>
          <a:xfrm>
            <a:off x="0" y="987449"/>
            <a:ext cx="8581744" cy="778272"/>
          </a:xfrm>
        </p:spPr>
        <p:txBody>
          <a:bodyPr>
            <a:noAutofit/>
          </a:bodyPr>
          <a:lstStyle/>
          <a:p>
            <a:pPr marL="274320" indent="-274320" algn="ctr">
              <a:spcBef>
                <a:spcPts val="435"/>
              </a:spcBef>
              <a:spcAft>
                <a:spcPts val="200"/>
              </a:spcAft>
            </a:pP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Резюме IX: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Намаляване</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на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пластмасовите</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отпадъци</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и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отпадъците</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от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опаковки</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в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корабните</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кухни</a:t>
            </a:r>
            <a:endParaRPr lang="en-GB"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endParaRPr>
          </a:p>
        </p:txBody>
      </p:sp>
      <p:grpSp>
        <p:nvGrpSpPr>
          <p:cNvPr id="4" name="Group 3">
            <a:extLst>
              <a:ext uri="{FF2B5EF4-FFF2-40B4-BE49-F238E27FC236}">
                <a16:creationId xmlns:a16="http://schemas.microsoft.com/office/drawing/2014/main" id="{836D3C65-E888-4E82-0E31-975A6643834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398BC60-F757-C0D1-FF06-83BB19A89C9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452EE7B-5A91-FD72-B8E2-B4994304608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282FC4C-AEB8-C1B1-98D0-F14FA54C974B}"/>
              </a:ext>
            </a:extLst>
          </p:cNvPr>
          <p:cNvSpPr txBox="1"/>
          <p:nvPr/>
        </p:nvSpPr>
        <p:spPr>
          <a:xfrm>
            <a:off x="4389967" y="1635741"/>
            <a:ext cx="4634112" cy="385746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Контекст</a:t>
            </a:r>
            <a:endPar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bg-BG"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just">
              <a:lnSpc>
                <a:spcPct val="150000"/>
              </a:lnSpc>
              <a:defRPr/>
            </a:pPr>
            <a:r>
              <a:rPr lang="ru-RU" sz="1400" dirty="0">
                <a:latin typeface="ADYS" panose="00000500000000000000" pitchFamily="2" charset="0"/>
              </a:rPr>
              <a:t>Един от </a:t>
            </a:r>
            <a:r>
              <a:rPr lang="ru-RU" sz="1400" dirty="0" err="1">
                <a:latin typeface="ADYS" panose="00000500000000000000" pitchFamily="2" charset="0"/>
              </a:rPr>
              <a:t>сериозните</a:t>
            </a:r>
            <a:r>
              <a:rPr lang="ru-RU" sz="1400" dirty="0">
                <a:latin typeface="ADYS" panose="00000500000000000000" pitchFamily="2" charset="0"/>
              </a:rPr>
              <a:t> </a:t>
            </a:r>
            <a:r>
              <a:rPr lang="ru-RU" sz="1400" dirty="0" err="1">
                <a:latin typeface="ADYS" panose="00000500000000000000" pitchFamily="2" charset="0"/>
              </a:rPr>
              <a:t>екологични</a:t>
            </a:r>
            <a:r>
              <a:rPr lang="ru-RU" sz="1400" dirty="0">
                <a:latin typeface="ADYS" panose="00000500000000000000" pitchFamily="2" charset="0"/>
              </a:rPr>
              <a:t> </a:t>
            </a:r>
            <a:r>
              <a:rPr lang="ru-RU" sz="1400" dirty="0" err="1">
                <a:latin typeface="ADYS" panose="00000500000000000000" pitchFamily="2" charset="0"/>
              </a:rPr>
              <a:t>проблеми</a:t>
            </a:r>
            <a:r>
              <a:rPr lang="ru-RU" sz="1400" dirty="0">
                <a:latin typeface="ADYS" panose="00000500000000000000" pitchFamily="2" charset="0"/>
              </a:rPr>
              <a:t> в </a:t>
            </a:r>
            <a:r>
              <a:rPr lang="ru-RU" sz="1400" dirty="0" err="1">
                <a:latin typeface="ADYS" panose="00000500000000000000" pitchFamily="2" charset="0"/>
              </a:rPr>
              <a:t>морския</a:t>
            </a:r>
            <a:r>
              <a:rPr lang="ru-RU" sz="1400" dirty="0">
                <a:latin typeface="ADYS" panose="00000500000000000000" pitchFamily="2" charset="0"/>
              </a:rPr>
              <a:t> сектор е </a:t>
            </a:r>
            <a:r>
              <a:rPr lang="ru-RU" sz="1400" dirty="0" err="1">
                <a:latin typeface="ADYS" panose="00000500000000000000" pitchFamily="2" charset="0"/>
              </a:rPr>
              <a:t>свързан</a:t>
            </a:r>
            <a:r>
              <a:rPr lang="ru-RU" sz="1400" dirty="0">
                <a:latin typeface="ADYS" panose="00000500000000000000" pitchFamily="2" charset="0"/>
              </a:rPr>
              <a:t> с </a:t>
            </a:r>
            <a:r>
              <a:rPr lang="ru-RU" sz="1400" dirty="0" err="1">
                <a:latin typeface="ADYS" panose="00000500000000000000" pitchFamily="2" charset="0"/>
              </a:rPr>
              <a:t>употребата</a:t>
            </a:r>
            <a:r>
              <a:rPr lang="ru-RU" sz="1400" dirty="0">
                <a:latin typeface="ADYS" panose="00000500000000000000" pitchFamily="2" charset="0"/>
              </a:rPr>
              <a:t> на </a:t>
            </a:r>
            <a:r>
              <a:rPr lang="ru-RU" sz="1400" dirty="0" err="1">
                <a:latin typeface="ADYS" panose="00000500000000000000" pitchFamily="2" charset="0"/>
              </a:rPr>
              <a:t>еднократни</a:t>
            </a:r>
            <a:r>
              <a:rPr lang="ru-RU" sz="1400" dirty="0">
                <a:latin typeface="ADYS" panose="00000500000000000000" pitchFamily="2" charset="0"/>
              </a:rPr>
              <a:t> </a:t>
            </a:r>
            <a:r>
              <a:rPr lang="ru-RU" sz="1400" dirty="0" err="1">
                <a:latin typeface="ADYS" panose="00000500000000000000" pitchFamily="2" charset="0"/>
              </a:rPr>
              <a:t>пластмасови</a:t>
            </a:r>
            <a:r>
              <a:rPr lang="ru-RU" sz="1400" dirty="0">
                <a:latin typeface="ADYS" panose="00000500000000000000" pitchFamily="2" charset="0"/>
              </a:rPr>
              <a:t> изделия и </a:t>
            </a:r>
            <a:r>
              <a:rPr lang="ru-RU" sz="1400" dirty="0" err="1">
                <a:latin typeface="ADYS" panose="00000500000000000000" pitchFamily="2" charset="0"/>
              </a:rPr>
              <a:t>натрупването</a:t>
            </a:r>
            <a:r>
              <a:rPr lang="ru-RU" sz="1400" dirty="0">
                <a:latin typeface="ADYS" panose="00000500000000000000" pitchFamily="2" charset="0"/>
              </a:rPr>
              <a:t> на </a:t>
            </a:r>
            <a:r>
              <a:rPr lang="ru-RU" sz="1400" dirty="0" err="1">
                <a:latin typeface="ADYS" panose="00000500000000000000" pitchFamily="2" charset="0"/>
              </a:rPr>
              <a:t>отпадъци</a:t>
            </a:r>
            <a:r>
              <a:rPr lang="ru-RU" sz="1400" dirty="0">
                <a:latin typeface="ADYS" panose="00000500000000000000" pitchFamily="2" charset="0"/>
              </a:rPr>
              <a:t> от </a:t>
            </a:r>
            <a:r>
              <a:rPr lang="ru-RU" sz="1400" dirty="0" err="1">
                <a:latin typeface="ADYS" panose="00000500000000000000" pitchFamily="2" charset="0"/>
              </a:rPr>
              <a:t>опаковки</a:t>
            </a:r>
            <a:r>
              <a:rPr lang="ru-RU" sz="1400" dirty="0">
                <a:latin typeface="ADYS" panose="00000500000000000000" pitchFamily="2" charset="0"/>
              </a:rPr>
              <a:t>. В </a:t>
            </a:r>
            <a:r>
              <a:rPr lang="ru-RU" sz="1400" dirty="0" err="1">
                <a:latin typeface="ADYS" panose="00000500000000000000" pitchFamily="2" charset="0"/>
              </a:rPr>
              <a:t>корабните</a:t>
            </a:r>
            <a:r>
              <a:rPr lang="ru-RU" sz="1400" dirty="0">
                <a:latin typeface="ADYS" panose="00000500000000000000" pitchFamily="2" charset="0"/>
              </a:rPr>
              <a:t> кухни, </a:t>
            </a:r>
            <a:r>
              <a:rPr lang="ru-RU" sz="1400" dirty="0" err="1">
                <a:latin typeface="ADYS" panose="00000500000000000000" pitchFamily="2" charset="0"/>
              </a:rPr>
              <a:t>където</a:t>
            </a:r>
            <a:r>
              <a:rPr lang="ru-RU" sz="1400" dirty="0">
                <a:latin typeface="ADYS" panose="00000500000000000000" pitchFamily="2" charset="0"/>
              </a:rPr>
              <a:t> </a:t>
            </a:r>
            <a:r>
              <a:rPr lang="ru-RU" sz="1400" dirty="0" err="1">
                <a:latin typeface="ADYS" panose="00000500000000000000" pitchFamily="2" charset="0"/>
              </a:rPr>
              <a:t>удобството</a:t>
            </a:r>
            <a:r>
              <a:rPr lang="ru-RU" sz="1400" dirty="0">
                <a:latin typeface="ADYS" panose="00000500000000000000" pitchFamily="2" charset="0"/>
              </a:rPr>
              <a:t> и </a:t>
            </a:r>
            <a:r>
              <a:rPr lang="ru-RU" sz="1400" dirty="0" err="1">
                <a:latin typeface="ADYS" panose="00000500000000000000" pitchFamily="2" charset="0"/>
              </a:rPr>
              <a:t>безопасността</a:t>
            </a:r>
            <a:r>
              <a:rPr lang="ru-RU" sz="1400" dirty="0">
                <a:latin typeface="ADYS" panose="00000500000000000000" pitchFamily="2" charset="0"/>
              </a:rPr>
              <a:t> </a:t>
            </a:r>
            <a:r>
              <a:rPr lang="ru-RU" sz="1400" dirty="0" err="1">
                <a:latin typeface="ADYS" panose="00000500000000000000" pitchFamily="2" charset="0"/>
              </a:rPr>
              <a:t>често</a:t>
            </a:r>
            <a:r>
              <a:rPr lang="ru-RU" sz="1400" dirty="0">
                <a:latin typeface="ADYS" panose="00000500000000000000" pitchFamily="2" charset="0"/>
              </a:rPr>
              <a:t> </a:t>
            </a:r>
            <a:r>
              <a:rPr lang="ru-RU" sz="1400" dirty="0" err="1">
                <a:latin typeface="ADYS" panose="00000500000000000000" pitchFamily="2" charset="0"/>
              </a:rPr>
              <a:t>са</a:t>
            </a:r>
            <a:r>
              <a:rPr lang="ru-RU" sz="1400" dirty="0">
                <a:latin typeface="ADYS" panose="00000500000000000000" pitchFamily="2" charset="0"/>
              </a:rPr>
              <a:t> </a:t>
            </a:r>
            <a:r>
              <a:rPr lang="ru-RU" sz="1400" dirty="0" err="1">
                <a:latin typeface="ADYS" panose="00000500000000000000" pitchFamily="2" charset="0"/>
              </a:rPr>
              <a:t>водещи</a:t>
            </a:r>
            <a:r>
              <a:rPr lang="ru-RU" sz="1400" dirty="0">
                <a:latin typeface="ADYS" panose="00000500000000000000" pitchFamily="2" charset="0"/>
              </a:rPr>
              <a:t> при </a:t>
            </a:r>
            <a:r>
              <a:rPr lang="ru-RU" sz="1400" dirty="0" err="1">
                <a:latin typeface="ADYS" panose="00000500000000000000" pitchFamily="2" charset="0"/>
              </a:rPr>
              <a:t>избора</a:t>
            </a:r>
            <a:r>
              <a:rPr lang="ru-RU" sz="1400" dirty="0">
                <a:latin typeface="ADYS" panose="00000500000000000000" pitchFamily="2" charset="0"/>
              </a:rPr>
              <a:t> на </a:t>
            </a:r>
            <a:r>
              <a:rPr lang="ru-RU" sz="1400" dirty="0" err="1">
                <a:latin typeface="ADYS" panose="00000500000000000000" pitchFamily="2" charset="0"/>
              </a:rPr>
              <a:t>материали</a:t>
            </a:r>
            <a:r>
              <a:rPr lang="ru-RU" sz="1400" dirty="0">
                <a:latin typeface="ADYS" panose="00000500000000000000" pitchFamily="2" charset="0"/>
              </a:rPr>
              <a:t>, </a:t>
            </a:r>
            <a:r>
              <a:rPr lang="ru-RU" sz="1400" dirty="0" err="1">
                <a:latin typeface="ADYS" panose="00000500000000000000" pitchFamily="2" charset="0"/>
              </a:rPr>
              <a:t>еднократната</a:t>
            </a:r>
            <a:r>
              <a:rPr lang="ru-RU" sz="1400" dirty="0">
                <a:latin typeface="ADYS" panose="00000500000000000000" pitchFamily="2" charset="0"/>
              </a:rPr>
              <a:t> </a:t>
            </a:r>
            <a:r>
              <a:rPr lang="ru-RU" sz="1400" dirty="0" err="1">
                <a:latin typeface="ADYS" panose="00000500000000000000" pitchFamily="2" charset="0"/>
              </a:rPr>
              <a:t>пластмаса</a:t>
            </a:r>
            <a:r>
              <a:rPr lang="ru-RU" sz="1400" dirty="0">
                <a:latin typeface="ADYS" panose="00000500000000000000" pitchFamily="2" charset="0"/>
              </a:rPr>
              <a:t> </a:t>
            </a:r>
            <a:r>
              <a:rPr lang="ru-RU" sz="1400" dirty="0" err="1">
                <a:latin typeface="ADYS" panose="00000500000000000000" pitchFamily="2" charset="0"/>
              </a:rPr>
              <a:t>остава</a:t>
            </a:r>
            <a:r>
              <a:rPr lang="ru-RU" sz="1400" dirty="0">
                <a:latin typeface="ADYS" panose="00000500000000000000" pitchFamily="2" charset="0"/>
              </a:rPr>
              <a:t> широко </a:t>
            </a:r>
            <a:r>
              <a:rPr lang="ru-RU" sz="1400" dirty="0" err="1">
                <a:latin typeface="ADYS" panose="00000500000000000000" pitchFamily="2" charset="0"/>
              </a:rPr>
              <a:t>разпространено</a:t>
            </a:r>
            <a:r>
              <a:rPr lang="ru-RU" sz="1400" dirty="0">
                <a:latin typeface="ADYS" panose="00000500000000000000" pitchFamily="2" charset="0"/>
              </a:rPr>
              <a:t> решение. </a:t>
            </a:r>
            <a:r>
              <a:rPr lang="ru-RU" sz="1400" dirty="0" err="1">
                <a:latin typeface="ADYS" panose="00000500000000000000" pitchFamily="2" charset="0"/>
              </a:rPr>
              <a:t>Въпреки</a:t>
            </a:r>
            <a:r>
              <a:rPr lang="ru-RU" sz="1400" dirty="0">
                <a:latin typeface="ADYS" panose="00000500000000000000" pitchFamily="2" charset="0"/>
              </a:rPr>
              <a:t> </a:t>
            </a:r>
            <a:r>
              <a:rPr lang="ru-RU" sz="1400" dirty="0" err="1">
                <a:latin typeface="ADYS" panose="00000500000000000000" pitchFamily="2" charset="0"/>
              </a:rPr>
              <a:t>това</a:t>
            </a:r>
            <a:r>
              <a:rPr lang="ru-RU" sz="1400" dirty="0">
                <a:latin typeface="ADYS" panose="00000500000000000000" pitchFamily="2" charset="0"/>
              </a:rPr>
              <a:t> </a:t>
            </a:r>
            <a:r>
              <a:rPr lang="ru-RU" sz="1400" dirty="0" err="1">
                <a:latin typeface="ADYS" panose="00000500000000000000" pitchFamily="2" charset="0"/>
              </a:rPr>
              <a:t>съществуват</a:t>
            </a:r>
            <a:r>
              <a:rPr lang="ru-RU" sz="1400" dirty="0">
                <a:latin typeface="ADYS" panose="00000500000000000000" pitchFamily="2" charset="0"/>
              </a:rPr>
              <a:t> </a:t>
            </a:r>
            <a:r>
              <a:rPr lang="ru-RU" sz="1400" dirty="0" err="1">
                <a:latin typeface="ADYS" panose="00000500000000000000" pitchFamily="2" charset="0"/>
              </a:rPr>
              <a:t>реални</a:t>
            </a:r>
            <a:r>
              <a:rPr lang="ru-RU" sz="1400" dirty="0">
                <a:latin typeface="ADYS" panose="00000500000000000000" pitchFamily="2" charset="0"/>
              </a:rPr>
              <a:t> </a:t>
            </a:r>
            <a:r>
              <a:rPr lang="ru-RU" sz="1400" dirty="0" err="1">
                <a:latin typeface="ADYS" panose="00000500000000000000" pitchFamily="2" charset="0"/>
              </a:rPr>
              <a:t>възможности</a:t>
            </a:r>
            <a:r>
              <a:rPr lang="ru-RU" sz="1400" dirty="0">
                <a:latin typeface="ADYS" panose="00000500000000000000" pitchFamily="2" charset="0"/>
              </a:rPr>
              <a:t> за </a:t>
            </a:r>
            <a:r>
              <a:rPr lang="ru-RU" sz="1400" dirty="0" err="1">
                <a:latin typeface="ADYS" panose="00000500000000000000" pitchFamily="2" charset="0"/>
              </a:rPr>
              <a:t>въвеждане</a:t>
            </a:r>
            <a:r>
              <a:rPr lang="ru-RU" sz="1400" dirty="0">
                <a:latin typeface="ADYS" panose="00000500000000000000" pitchFamily="2" charset="0"/>
              </a:rPr>
              <a:t> на </a:t>
            </a:r>
            <a:r>
              <a:rPr lang="ru-RU" sz="1400" dirty="0" err="1">
                <a:latin typeface="ADYS" panose="00000500000000000000" pitchFamily="2" charset="0"/>
              </a:rPr>
              <a:t>устойчиви</a:t>
            </a:r>
            <a:r>
              <a:rPr lang="ru-RU" sz="1400" dirty="0">
                <a:latin typeface="ADYS" panose="00000500000000000000" pitchFamily="2" charset="0"/>
              </a:rPr>
              <a:t> </a:t>
            </a:r>
            <a:r>
              <a:rPr lang="ru-RU" sz="1400" dirty="0" err="1">
                <a:latin typeface="ADYS" panose="00000500000000000000" pitchFamily="2" charset="0"/>
              </a:rPr>
              <a:t>алтернативи</a:t>
            </a:r>
            <a:r>
              <a:rPr lang="ru-RU" sz="1400" dirty="0">
                <a:latin typeface="ADYS" panose="00000500000000000000" pitchFamily="2" charset="0"/>
              </a:rPr>
              <a:t>, </a:t>
            </a:r>
            <a:r>
              <a:rPr lang="ru-RU" sz="1400" dirty="0" err="1">
                <a:latin typeface="ADYS" panose="00000500000000000000" pitchFamily="2" charset="0"/>
              </a:rPr>
              <a:t>както</a:t>
            </a:r>
            <a:r>
              <a:rPr lang="ru-RU" sz="1400" dirty="0">
                <a:latin typeface="ADYS" panose="00000500000000000000" pitchFamily="2" charset="0"/>
              </a:rPr>
              <a:t> и за обучение на </a:t>
            </a:r>
            <a:r>
              <a:rPr lang="ru-RU" sz="1400" dirty="0" err="1">
                <a:latin typeface="ADYS" panose="00000500000000000000" pitchFamily="2" charset="0"/>
              </a:rPr>
              <a:t>екипажите</a:t>
            </a:r>
            <a:r>
              <a:rPr lang="ru-RU" sz="1400" dirty="0">
                <a:latin typeface="ADYS" panose="00000500000000000000" pitchFamily="2" charset="0"/>
              </a:rPr>
              <a:t> за </a:t>
            </a:r>
            <a:r>
              <a:rPr lang="ru-RU" sz="1400" dirty="0" err="1">
                <a:latin typeface="ADYS" panose="00000500000000000000" pitchFamily="2" charset="0"/>
              </a:rPr>
              <a:t>ефективно</a:t>
            </a:r>
            <a:r>
              <a:rPr lang="ru-RU" sz="1400" dirty="0">
                <a:latin typeface="ADYS" panose="00000500000000000000" pitchFamily="2" charset="0"/>
              </a:rPr>
              <a:t> </a:t>
            </a:r>
            <a:r>
              <a:rPr lang="ru-RU" sz="1400" dirty="0" err="1">
                <a:latin typeface="ADYS" panose="00000500000000000000" pitchFamily="2" charset="0"/>
              </a:rPr>
              <a:t>прилагане</a:t>
            </a:r>
            <a:r>
              <a:rPr lang="ru-RU" sz="1400" dirty="0">
                <a:latin typeface="ADYS" panose="00000500000000000000" pitchFamily="2" charset="0"/>
              </a:rPr>
              <a:t> на практики за </a:t>
            </a:r>
            <a:r>
              <a:rPr lang="ru-RU" sz="1400" dirty="0" err="1">
                <a:latin typeface="ADYS" panose="00000500000000000000" pitchFamily="2" charset="0"/>
              </a:rPr>
              <a:t>намаляване</a:t>
            </a:r>
            <a:r>
              <a:rPr lang="ru-RU" sz="1400" dirty="0">
                <a:latin typeface="ADYS" panose="00000500000000000000" pitchFamily="2" charset="0"/>
              </a:rPr>
              <a:t> на </a:t>
            </a:r>
            <a:r>
              <a:rPr lang="ru-RU" sz="1400" dirty="0" err="1">
                <a:latin typeface="ADYS" panose="00000500000000000000" pitchFamily="2" charset="0"/>
              </a:rPr>
              <a:t>отпадъците</a:t>
            </a:r>
            <a:r>
              <a:rPr lang="ru-RU" sz="1400" dirty="0">
                <a:latin typeface="ADYS" panose="00000500000000000000" pitchFamily="2" charset="0"/>
              </a:rPr>
              <a:t>.</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99A0079A-AD3D-14F0-DE30-4880A5FC8289}"/>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E1F53BE5-8481-292F-7E40-AB47B0366A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B42248A-8B9E-A623-A62C-5DA54EE8FA2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BDF9E88-E2DD-2FC5-42A1-4358029C29F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D6DCE27-64D1-FA6D-AC4B-9964FCC12C1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0AA3701-A220-326E-B550-29462BE0A17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990ACBA-CB3B-B8D5-B519-A568630DED7B}"/>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3A7B67EB-CBAD-557C-7933-F8B5A8CC832E}"/>
              </a:ext>
            </a:extLst>
          </p:cNvPr>
          <p:cNvPicPr>
            <a:picLocks noChangeAspect="1"/>
          </p:cNvPicPr>
          <p:nvPr/>
        </p:nvPicPr>
        <p:blipFill>
          <a:blip r:embed="rId11"/>
          <a:stretch>
            <a:fillRect/>
          </a:stretch>
        </p:blipFill>
        <p:spPr>
          <a:xfrm>
            <a:off x="0" y="1735110"/>
            <a:ext cx="4193498" cy="4193498"/>
          </a:xfrm>
          <a:prstGeom prst="rect">
            <a:avLst/>
          </a:prstGeom>
        </p:spPr>
      </p:pic>
    </p:spTree>
    <p:extLst>
      <p:ext uri="{BB962C8B-B14F-4D97-AF65-F5344CB8AC3E}">
        <p14:creationId xmlns:p14="http://schemas.microsoft.com/office/powerpoint/2010/main" val="3206749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2A27A-9A7B-D326-8618-3C2395706E77}"/>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F355D06E-FDB2-DA00-ED90-BCABEFAAD478}"/>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702843A6-B44A-6D94-C80E-BDA82619E4B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FE691219-675A-1765-6CEE-8A6B59950179}"/>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A56273C7-D945-9837-F6A2-22A7B74D6982}"/>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00685E5D-8D0D-8A26-F497-8EAFCB7826D1}"/>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E94C2AE8-71EA-214C-3625-C5371D7606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BB79BDDD-8D20-F09C-0BA5-59E03FE462D9}"/>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54D33871-1F38-ED74-2CD7-5298F4705F8F}"/>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CB3513B6-C57F-6863-4E4A-B1E79EA989A6}"/>
              </a:ext>
            </a:extLst>
          </p:cNvPr>
          <p:cNvSpPr txBox="1"/>
          <p:nvPr/>
        </p:nvSpPr>
        <p:spPr>
          <a:xfrm>
            <a:off x="3713008" y="858598"/>
            <a:ext cx="5322838" cy="4524315"/>
          </a:xfrm>
          <a:prstGeom prst="rect">
            <a:avLst/>
          </a:prstGeom>
          <a:noFill/>
        </p:spPr>
        <p:txBody>
          <a:bodyPr wrap="square" rtlCol="0">
            <a:spAutoFit/>
          </a:bodyPr>
          <a:lstStyle/>
          <a:p>
            <a:pPr algn="ctr">
              <a:lnSpc>
                <a:spcPct val="150000"/>
              </a:lnSpc>
              <a:spcBef>
                <a:spcPct val="0"/>
              </a:spcBef>
              <a:spcAft>
                <a:spcPts val="1000"/>
              </a:spcAft>
            </a:pPr>
            <a:r>
              <a:rPr lang="bg-BG" sz="2000" b="1" dirty="0">
                <a:solidFill>
                  <a:srgbClr val="FF0000"/>
                </a:solidFill>
                <a:effectLst>
                  <a:outerShdw blurRad="38100" dist="38100" dir="2700000" algn="tl">
                    <a:srgbClr val="000000">
                      <a:alpha val="43137"/>
                    </a:srgbClr>
                  </a:outerShdw>
                </a:effectLst>
                <a:latin typeface="ADYS" panose="00000500000000000000" pitchFamily="2" charset="0"/>
                <a:ea typeface="+mj-ea"/>
                <a:cs typeface="+mj-cs"/>
              </a:rPr>
              <a:t>Въведение</a:t>
            </a:r>
          </a:p>
          <a:p>
            <a:pPr algn="just">
              <a:lnSpc>
                <a:spcPct val="150000"/>
              </a:lnSpc>
            </a:pPr>
            <a:r>
              <a:rPr lang="bg-BG" sz="1400" noProof="0" dirty="0">
                <a:latin typeface="ADYS" panose="00000500000000000000" pitchFamily="50" charset="-52"/>
              </a:rPr>
              <a:t>Морският сектор в настоящия момент преминава през етап на динамична и комплексна трансформация, обусловена от съвкупност от фактори като климатичните промени, повишената нестабилност на пазарите, ускорения технологичен напредък и засилващия се международен регулаторен натиск. В тази променяща се среда се налага преосмисляне на установените подходи, възприемане на нови нагласи и активно развитие на актуални компетентности от страна на професионалистите в сектора. Наред с това, особено важно е въвеждането на интегрирани решения, които успешно балансират между ефективност и устойчивост, гарантирайки дългосрочната жизнеспособност и конкурентоспособност на морските услуги.</a:t>
            </a:r>
          </a:p>
        </p:txBody>
      </p:sp>
      <p:grpSp>
        <p:nvGrpSpPr>
          <p:cNvPr id="3" name="Group 2">
            <a:extLst>
              <a:ext uri="{FF2B5EF4-FFF2-40B4-BE49-F238E27FC236}">
                <a16:creationId xmlns:a16="http://schemas.microsoft.com/office/drawing/2014/main" id="{90A28E42-164D-81E3-FA78-33783C9DCC9A}"/>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6265BE61-76F9-950A-0E56-692DBF037710}"/>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2FE7B574-F92F-E4A9-333B-62B89A527D8D}"/>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5C3A86B2-51A6-EDC9-088F-E02CD6A9CE8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5B80DD48-3813-F9FD-7E5C-6BCBAAB096FC}"/>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A1E65D14-2A16-8550-F1E7-CEE2CC2F1FE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1CA4D321-E129-2C3F-DB1A-8FC310F31307}"/>
                  </a:ext>
                </a:extLst>
              </p:cNvPr>
              <p:cNvSpPr/>
              <p:nvPr/>
            </p:nvSpPr>
            <p:spPr>
              <a:xfrm>
                <a:off x="89508" y="6301749"/>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grpSp>
      </p:grpSp>
      <p:pic>
        <p:nvPicPr>
          <p:cNvPr id="25" name="Picture 24">
            <a:extLst>
              <a:ext uri="{FF2B5EF4-FFF2-40B4-BE49-F238E27FC236}">
                <a16:creationId xmlns:a16="http://schemas.microsoft.com/office/drawing/2014/main" id="{8891D8C0-C2AF-FBBB-9B74-005C0456131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D67EF5E-0C53-5875-A111-B186A26F63C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1707966-8F13-D55F-48EE-80185F309E09}"/>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66376AA-011F-3FA9-B57A-E47A727788E0}"/>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C109BD7-57E9-1686-5707-F2E6BA26EA82}"/>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F4A8FE2-074E-CCF6-62DC-AEE7F618B5CA}"/>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Картина 9">
            <a:extLst>
              <a:ext uri="{FF2B5EF4-FFF2-40B4-BE49-F238E27FC236}">
                <a16:creationId xmlns:a16="http://schemas.microsoft.com/office/drawing/2014/main" id="{304D1313-7221-A717-26E1-EA51E0FB8E61}"/>
              </a:ext>
            </a:extLst>
          </p:cNvPr>
          <p:cNvPicPr>
            <a:picLocks noChangeAspect="1"/>
          </p:cNvPicPr>
          <p:nvPr/>
        </p:nvPicPr>
        <p:blipFill>
          <a:blip r:embed="rId12"/>
          <a:stretch>
            <a:fillRect/>
          </a:stretch>
        </p:blipFill>
        <p:spPr>
          <a:xfrm>
            <a:off x="-6789" y="1682970"/>
            <a:ext cx="3637720" cy="3637720"/>
          </a:xfrm>
          <a:prstGeom prst="rect">
            <a:avLst/>
          </a:prstGeom>
        </p:spPr>
      </p:pic>
    </p:spTree>
    <p:extLst>
      <p:ext uri="{BB962C8B-B14F-4D97-AF65-F5344CB8AC3E}">
        <p14:creationId xmlns:p14="http://schemas.microsoft.com/office/powerpoint/2010/main" val="18021705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02F20-5B3D-888D-2CD5-6EF9153584D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5F7B8CE-7916-69E0-0710-25B845017A4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2CF8230-52AC-7CC8-8BAE-1A945AA4E388}"/>
              </a:ext>
            </a:extLst>
          </p:cNvPr>
          <p:cNvSpPr>
            <a:spLocks noGrp="1"/>
          </p:cNvSpPr>
          <p:nvPr>
            <p:ph type="title"/>
          </p:nvPr>
        </p:nvSpPr>
        <p:spPr>
          <a:xfrm>
            <a:off x="401647" y="794480"/>
            <a:ext cx="7886700" cy="778272"/>
          </a:xfrm>
        </p:spPr>
        <p:txBody>
          <a:bodyPr>
            <a:noAutofit/>
          </a:bodyPr>
          <a:lstStyle/>
          <a:p>
            <a:pPr marL="274320" indent="-274320" algn="ctr">
              <a:spcBef>
                <a:spcPts val="435"/>
              </a:spcBef>
              <a:spcAft>
                <a:spcPts val="200"/>
              </a:spcAft>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IX: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Намаляване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пластмасовите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отпадъци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отпадъците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от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опаковки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корабните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кухни</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AF6F033-6A13-627D-18CD-E31BC202EB9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C9A5617-5B10-6E6A-D4EA-610756A266B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6E9A71B-D8AE-73BE-FA62-DBD6C77F450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7E62361-9886-B4E3-0465-029E4685B577}"/>
              </a:ext>
            </a:extLst>
          </p:cNvPr>
          <p:cNvSpPr txBox="1"/>
          <p:nvPr/>
        </p:nvSpPr>
        <p:spPr>
          <a:xfrm>
            <a:off x="4360939" y="1838941"/>
            <a:ext cx="4634112" cy="294952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Bold" panose="00000800000000000000" pitchFamily="2" charset="-52"/>
                <a:ea typeface="+mn-ea"/>
                <a:cs typeface="Times New Roman" panose="02020603050405020304" pitchFamily="18" charset="0"/>
              </a:rPr>
              <a:t>Цел </a:t>
            </a:r>
          </a:p>
          <a:p>
            <a:pPr marR="0" lvl="0" indent="0" algn="just" fontAlgn="auto">
              <a:lnSpc>
                <a:spcPct val="150000"/>
              </a:lnSpc>
              <a:spcBef>
                <a:spcPts val="0"/>
              </a:spcBef>
              <a:spcAft>
                <a:spcPts val="0"/>
              </a:spcAft>
              <a:buClrTx/>
              <a:buSzTx/>
              <a:buFontTx/>
              <a:buNone/>
              <a:tabLst/>
              <a:defRPr/>
            </a:pPr>
            <a:r>
              <a:rPr lang="ru-RU" sz="1400" dirty="0" err="1">
                <a:latin typeface="ADYS" panose="00000500000000000000" pitchFamily="2" charset="0"/>
              </a:rPr>
              <a:t>Целта</a:t>
            </a:r>
            <a:r>
              <a:rPr lang="ru-RU" sz="1400" dirty="0">
                <a:latin typeface="ADYS" panose="00000500000000000000" pitchFamily="2" charset="0"/>
              </a:rPr>
              <a:t> на </a:t>
            </a:r>
            <a:r>
              <a:rPr lang="ru-RU" sz="1400" dirty="0" err="1">
                <a:latin typeface="ADYS" panose="00000500000000000000" pitchFamily="2" charset="0"/>
              </a:rPr>
              <a:t>настоящото</a:t>
            </a:r>
            <a:r>
              <a:rPr lang="ru-RU" sz="1400" dirty="0">
                <a:latin typeface="ADYS" panose="00000500000000000000" pitchFamily="2" charset="0"/>
              </a:rPr>
              <a:t> </a:t>
            </a:r>
            <a:r>
              <a:rPr lang="ru-RU" sz="1400" dirty="0" err="1">
                <a:latin typeface="ADYS" panose="00000500000000000000" pitchFamily="2" charset="0"/>
              </a:rPr>
              <a:t>изследване</a:t>
            </a:r>
            <a:r>
              <a:rPr lang="ru-RU" sz="1400" dirty="0">
                <a:latin typeface="ADYS" panose="00000500000000000000" pitchFamily="2" charset="0"/>
              </a:rPr>
              <a:t> е да проучи </a:t>
            </a:r>
            <a:r>
              <a:rPr lang="ru-RU" sz="1400" dirty="0" err="1">
                <a:latin typeface="ADYS" panose="00000500000000000000" pitchFamily="2" charset="0"/>
              </a:rPr>
              <a:t>възможностите</a:t>
            </a:r>
            <a:r>
              <a:rPr lang="ru-RU" sz="1400" dirty="0">
                <a:latin typeface="ADYS" panose="00000500000000000000" pitchFamily="2" charset="0"/>
              </a:rPr>
              <a:t> за </a:t>
            </a:r>
            <a:r>
              <a:rPr lang="ru-RU" sz="1400" dirty="0" err="1">
                <a:latin typeface="ADYS" panose="00000500000000000000" pitchFamily="2" charset="0"/>
              </a:rPr>
              <a:t>намаляване</a:t>
            </a:r>
            <a:r>
              <a:rPr lang="ru-RU" sz="1400" dirty="0">
                <a:latin typeface="ADYS" panose="00000500000000000000" pitchFamily="2" charset="0"/>
              </a:rPr>
              <a:t> </a:t>
            </a:r>
            <a:r>
              <a:rPr lang="ru-RU" sz="1400" dirty="0" err="1">
                <a:latin typeface="ADYS" panose="00000500000000000000" pitchFamily="2" charset="0"/>
              </a:rPr>
              <a:t>употребата</a:t>
            </a:r>
            <a:r>
              <a:rPr lang="ru-RU" sz="1400" dirty="0">
                <a:latin typeface="ADYS" panose="00000500000000000000" pitchFamily="2" charset="0"/>
              </a:rPr>
              <a:t> на </a:t>
            </a:r>
            <a:r>
              <a:rPr lang="ru-RU" sz="1400" dirty="0" err="1">
                <a:latin typeface="ADYS" panose="00000500000000000000" pitchFamily="2" charset="0"/>
              </a:rPr>
              <a:t>пластмасови</a:t>
            </a:r>
            <a:r>
              <a:rPr lang="ru-RU" sz="1400" dirty="0">
                <a:latin typeface="ADYS" panose="00000500000000000000" pitchFamily="2" charset="0"/>
              </a:rPr>
              <a:t> изделия и </a:t>
            </a:r>
            <a:r>
              <a:rPr lang="ru-RU" sz="1400" dirty="0" err="1">
                <a:latin typeface="ADYS" panose="00000500000000000000" pitchFamily="2" charset="0"/>
              </a:rPr>
              <a:t>опаковки</a:t>
            </a:r>
            <a:r>
              <a:rPr lang="ru-RU" sz="1400" dirty="0">
                <a:latin typeface="ADYS" panose="00000500000000000000" pitchFamily="2" charset="0"/>
              </a:rPr>
              <a:t> в </a:t>
            </a:r>
            <a:r>
              <a:rPr lang="ru-RU" sz="1400" dirty="0" err="1">
                <a:latin typeface="ADYS" panose="00000500000000000000" pitchFamily="2" charset="0"/>
              </a:rPr>
              <a:t>корабните</a:t>
            </a:r>
            <a:r>
              <a:rPr lang="ru-RU" sz="1400" dirty="0">
                <a:latin typeface="ADYS" panose="00000500000000000000" pitchFamily="2" charset="0"/>
              </a:rPr>
              <a:t> кухни. </a:t>
            </a:r>
            <a:r>
              <a:rPr lang="ru-RU" sz="1400" dirty="0" err="1">
                <a:latin typeface="ADYS" panose="00000500000000000000" pitchFamily="2" charset="0"/>
              </a:rPr>
              <a:t>Основният</a:t>
            </a:r>
            <a:r>
              <a:rPr lang="ru-RU" sz="1400" dirty="0">
                <a:latin typeface="ADYS" panose="00000500000000000000" pitchFamily="2" charset="0"/>
              </a:rPr>
              <a:t> фокус е </a:t>
            </a:r>
            <a:r>
              <a:rPr lang="ru-RU" sz="1400" dirty="0" err="1">
                <a:latin typeface="ADYS" panose="00000500000000000000" pitchFamily="2" charset="0"/>
              </a:rPr>
              <a:t>поставен</a:t>
            </a:r>
            <a:r>
              <a:rPr lang="ru-RU" sz="1400" dirty="0">
                <a:latin typeface="ADYS" panose="00000500000000000000" pitchFamily="2" charset="0"/>
              </a:rPr>
              <a:t> </a:t>
            </a:r>
            <a:r>
              <a:rPr lang="ru-RU" sz="1400" dirty="0" err="1">
                <a:latin typeface="ADYS" panose="00000500000000000000" pitchFamily="2" charset="0"/>
              </a:rPr>
              <a:t>върху</a:t>
            </a:r>
            <a:r>
              <a:rPr lang="ru-RU" sz="1400" dirty="0">
                <a:latin typeface="ADYS" panose="00000500000000000000" pitchFamily="2" charset="0"/>
              </a:rPr>
              <a:t> </a:t>
            </a:r>
            <a:r>
              <a:rPr lang="ru-RU" sz="1400" dirty="0" err="1">
                <a:latin typeface="ADYS" panose="00000500000000000000" pitchFamily="2" charset="0"/>
              </a:rPr>
              <a:t>преминаването</a:t>
            </a:r>
            <a:r>
              <a:rPr lang="ru-RU" sz="1400" dirty="0">
                <a:latin typeface="ADYS" panose="00000500000000000000" pitchFamily="2" charset="0"/>
              </a:rPr>
              <a:t> </a:t>
            </a:r>
            <a:r>
              <a:rPr lang="ru-RU" sz="1400" dirty="0" err="1">
                <a:latin typeface="ADYS" panose="00000500000000000000" pitchFamily="2" charset="0"/>
              </a:rPr>
              <a:t>към</a:t>
            </a:r>
            <a:r>
              <a:rPr lang="ru-RU" sz="1400" dirty="0">
                <a:latin typeface="ADYS" panose="00000500000000000000" pitchFamily="2" charset="0"/>
              </a:rPr>
              <a:t> </a:t>
            </a:r>
            <a:r>
              <a:rPr lang="ru-RU" sz="1400" dirty="0" err="1">
                <a:latin typeface="ADYS" panose="00000500000000000000" pitchFamily="2" charset="0"/>
              </a:rPr>
              <a:t>продукти</a:t>
            </a:r>
            <a:r>
              <a:rPr lang="ru-RU" sz="1400" dirty="0">
                <a:latin typeface="ADYS" panose="00000500000000000000" pitchFamily="2" charset="0"/>
              </a:rPr>
              <a:t> за многократна </a:t>
            </a:r>
            <a:r>
              <a:rPr lang="ru-RU" sz="1400" dirty="0" err="1">
                <a:latin typeface="ADYS" panose="00000500000000000000" pitchFamily="2" charset="0"/>
              </a:rPr>
              <a:t>употреба</a:t>
            </a:r>
            <a:r>
              <a:rPr lang="ru-RU" sz="1400" dirty="0">
                <a:latin typeface="ADYS" panose="00000500000000000000" pitchFamily="2" charset="0"/>
              </a:rPr>
              <a:t>, </a:t>
            </a:r>
            <a:r>
              <a:rPr lang="ru-RU" sz="1400" dirty="0" err="1">
                <a:latin typeface="ADYS" panose="00000500000000000000" pitchFamily="2" charset="0"/>
              </a:rPr>
              <a:t>използването</a:t>
            </a:r>
            <a:r>
              <a:rPr lang="ru-RU" sz="1400" dirty="0">
                <a:latin typeface="ADYS" panose="00000500000000000000" pitchFamily="2" charset="0"/>
              </a:rPr>
              <a:t> на </a:t>
            </a:r>
            <a:r>
              <a:rPr lang="ru-RU" sz="1400" dirty="0" err="1">
                <a:latin typeface="ADYS" panose="00000500000000000000" pitchFamily="2" charset="0"/>
              </a:rPr>
              <a:t>екологично</a:t>
            </a:r>
            <a:r>
              <a:rPr lang="ru-RU" sz="1400" dirty="0">
                <a:latin typeface="ADYS" panose="00000500000000000000" pitchFamily="2" charset="0"/>
              </a:rPr>
              <a:t> </a:t>
            </a:r>
            <a:r>
              <a:rPr lang="ru-RU" sz="1400" dirty="0" err="1">
                <a:latin typeface="ADYS" panose="00000500000000000000" pitchFamily="2" charset="0"/>
              </a:rPr>
              <a:t>устойчиви</a:t>
            </a:r>
            <a:r>
              <a:rPr lang="ru-RU" sz="1400" dirty="0">
                <a:latin typeface="ADYS" panose="00000500000000000000" pitchFamily="2" charset="0"/>
              </a:rPr>
              <a:t> </a:t>
            </a:r>
            <a:r>
              <a:rPr lang="ru-RU" sz="1400" dirty="0" err="1">
                <a:latin typeface="ADYS" panose="00000500000000000000" pitchFamily="2" charset="0"/>
              </a:rPr>
              <a:t>опаковъчни</a:t>
            </a:r>
            <a:r>
              <a:rPr lang="ru-RU" sz="1400" dirty="0">
                <a:latin typeface="ADYS" panose="00000500000000000000" pitchFamily="2" charset="0"/>
              </a:rPr>
              <a:t> </a:t>
            </a:r>
            <a:r>
              <a:rPr lang="ru-RU" sz="1400" dirty="0" err="1">
                <a:latin typeface="ADYS" panose="00000500000000000000" pitchFamily="2" charset="0"/>
              </a:rPr>
              <a:t>материали</a:t>
            </a:r>
            <a:r>
              <a:rPr lang="ru-RU" sz="1400" dirty="0">
                <a:latin typeface="ADYS" panose="00000500000000000000" pitchFamily="2" charset="0"/>
              </a:rPr>
              <a:t> и </a:t>
            </a:r>
            <a:r>
              <a:rPr lang="ru-RU" sz="1400" dirty="0" err="1">
                <a:latin typeface="ADYS" panose="00000500000000000000" pitchFamily="2" charset="0"/>
              </a:rPr>
              <a:t>ролята</a:t>
            </a:r>
            <a:r>
              <a:rPr lang="ru-RU" sz="1400" dirty="0">
                <a:latin typeface="ADYS" panose="00000500000000000000" pitchFamily="2" charset="0"/>
              </a:rPr>
              <a:t> на </a:t>
            </a:r>
            <a:r>
              <a:rPr lang="ru-RU" sz="1400" dirty="0" err="1">
                <a:latin typeface="ADYS" panose="00000500000000000000" pitchFamily="2" charset="0"/>
              </a:rPr>
              <a:t>обучението</a:t>
            </a:r>
            <a:r>
              <a:rPr lang="ru-RU" sz="1400" dirty="0">
                <a:latin typeface="ADYS" panose="00000500000000000000" pitchFamily="2" charset="0"/>
              </a:rPr>
              <a:t> на </a:t>
            </a:r>
            <a:r>
              <a:rPr lang="ru-RU" sz="1400" dirty="0" err="1">
                <a:latin typeface="ADYS" panose="00000500000000000000" pitchFamily="2" charset="0"/>
              </a:rPr>
              <a:t>екипажа</a:t>
            </a:r>
            <a:r>
              <a:rPr lang="ru-RU" sz="1400" dirty="0">
                <a:latin typeface="ADYS" panose="00000500000000000000" pitchFamily="2" charset="0"/>
              </a:rPr>
              <a:t> за </a:t>
            </a:r>
            <a:r>
              <a:rPr lang="ru-RU" sz="1400" dirty="0" err="1">
                <a:latin typeface="ADYS" panose="00000500000000000000" pitchFamily="2" charset="0"/>
              </a:rPr>
              <a:t>формиране</a:t>
            </a:r>
            <a:r>
              <a:rPr lang="ru-RU" sz="1400" dirty="0">
                <a:latin typeface="ADYS" panose="00000500000000000000" pitchFamily="2" charset="0"/>
              </a:rPr>
              <a:t> на </a:t>
            </a:r>
            <a:r>
              <a:rPr lang="ru-RU" sz="1400" dirty="0" err="1">
                <a:latin typeface="ADYS" panose="00000500000000000000" pitchFamily="2" charset="0"/>
              </a:rPr>
              <a:t>устойчиви</a:t>
            </a:r>
            <a:r>
              <a:rPr lang="ru-RU" sz="1400" dirty="0">
                <a:latin typeface="ADYS" panose="00000500000000000000" pitchFamily="2" charset="0"/>
              </a:rPr>
              <a:t> </a:t>
            </a:r>
            <a:r>
              <a:rPr lang="ru-RU" sz="1400" dirty="0" err="1">
                <a:latin typeface="ADYS" panose="00000500000000000000" pitchFamily="2" charset="0"/>
              </a:rPr>
              <a:t>навици</a:t>
            </a:r>
            <a:r>
              <a:rPr lang="ru-RU" sz="1400" dirty="0">
                <a:latin typeface="ADYS" panose="00000500000000000000" pitchFamily="2" charset="0"/>
              </a:rPr>
              <a:t> и </a:t>
            </a:r>
            <a:r>
              <a:rPr lang="ru-RU" sz="1400" dirty="0" err="1">
                <a:latin typeface="ADYS" panose="00000500000000000000" pitchFamily="2" charset="0"/>
              </a:rPr>
              <a:t>отговорно</a:t>
            </a:r>
            <a:r>
              <a:rPr lang="ru-RU" sz="1400" dirty="0">
                <a:latin typeface="ADYS" panose="00000500000000000000" pitchFamily="2" charset="0"/>
              </a:rPr>
              <a:t> поведение </a:t>
            </a:r>
            <a:r>
              <a:rPr lang="ru-RU" sz="1400" dirty="0" err="1">
                <a:latin typeface="ADYS" panose="00000500000000000000" pitchFamily="2" charset="0"/>
              </a:rPr>
              <a:t>към</a:t>
            </a:r>
            <a:r>
              <a:rPr lang="ru-RU" sz="1400" dirty="0">
                <a:latin typeface="ADYS" panose="00000500000000000000" pitchFamily="2" charset="0"/>
              </a:rPr>
              <a:t> </a:t>
            </a:r>
            <a:r>
              <a:rPr lang="ru-RU" sz="1400" dirty="0" err="1">
                <a:latin typeface="ADYS" panose="00000500000000000000" pitchFamily="2" charset="0"/>
              </a:rPr>
              <a:t>околната</a:t>
            </a:r>
            <a:r>
              <a:rPr lang="ru-RU" sz="1400" dirty="0">
                <a:latin typeface="ADYS" panose="00000500000000000000" pitchFamily="2" charset="0"/>
              </a:rPr>
              <a:t> среда.</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4BCA5382-D281-B113-FF5A-962EA734DF8A}"/>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6BCDC21E-C1A1-891A-E027-10C7C54859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D881A85-14C1-0DBB-06C4-D81A714140D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4341C60-91E5-19E9-6B7B-2EFFEB7DCDF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7D5A73E-243E-5358-4CAF-52D894B7370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5D2BAC8-4440-D257-E499-32F1BE0F7D2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6E8FF86-2F65-271B-DDCE-5C80D9DCBE29}"/>
              </a:ext>
            </a:extLst>
          </p:cNvPr>
          <p:cNvPicPr>
            <a:picLocks noChangeAspect="1"/>
          </p:cNvPicPr>
          <p:nvPr/>
        </p:nvPicPr>
        <p:blipFill>
          <a:blip r:embed="rId10"/>
          <a:stretch>
            <a:fillRect/>
          </a:stretch>
        </p:blipFill>
        <p:spPr>
          <a:xfrm>
            <a:off x="7704595" y="0"/>
            <a:ext cx="1227464" cy="1224789"/>
          </a:xfrm>
          <a:prstGeom prst="rect">
            <a:avLst/>
          </a:prstGeom>
        </p:spPr>
      </p:pic>
      <p:pic>
        <p:nvPicPr>
          <p:cNvPr id="4098" name="Picture 2" descr="Beach covered in trash and debris. the beach is located near the ocean and the sky is blue with a few clouds. the water is visible in the background and there is a rocky cliff on the left side of the image. the garbage is made up of various types of plastic bottles, cans, and other discarded items. the bottles are of different sizes and colors, including blue, green, yellow, and red. there are also some pieces of wood and other debris scattered throughout the beach. the overall scene is one of trash and pollution.">
            <a:extLst>
              <a:ext uri="{FF2B5EF4-FFF2-40B4-BE49-F238E27FC236}">
                <a16:creationId xmlns:a16="http://schemas.microsoft.com/office/drawing/2014/main" id="{6894D71B-8A27-9E5D-F4BE-AE3FA641514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68839"/>
            <a:ext cx="4129790" cy="4129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7443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1E521-B45D-6E34-3DBF-8968A3F69C3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B9840E4-F157-AF8A-4B7D-BC15C726E85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B9309AD-DA80-FB4F-BAF6-D68C5994DEAA}"/>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IX: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Намаляване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пластмасовите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отпадъци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отпадъците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от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опаковки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корабните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кухни</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17A49FC-2DCD-6351-D629-6ABFC634DED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7A81126-46E0-2939-1A28-CC45320BA8D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ABC0B03-04AA-1B5F-A5D9-1D183CCC37D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234D1A8-A9D9-610A-7C00-CB5C3A3FD480}"/>
              </a:ext>
            </a:extLst>
          </p:cNvPr>
          <p:cNvSpPr txBox="1"/>
          <p:nvPr/>
        </p:nvSpPr>
        <p:spPr>
          <a:xfrm>
            <a:off x="4389967" y="1635741"/>
            <a:ext cx="4634112" cy="424218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Методология</a:t>
            </a:r>
            <a:endPar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endParaRPr>
          </a:p>
          <a:p>
            <a:pPr algn="just">
              <a:lnSpc>
                <a:spcPct val="150000"/>
              </a:lnSpc>
              <a:defRPr/>
            </a:pPr>
            <a:r>
              <a:rPr lang="ru-RU" sz="1400" dirty="0" err="1">
                <a:latin typeface="ADYS" panose="00000500000000000000" pitchFamily="2" charset="0"/>
              </a:rPr>
              <a:t>Изследването</a:t>
            </a:r>
            <a:r>
              <a:rPr lang="ru-RU" sz="1400" dirty="0">
                <a:latin typeface="ADYS" panose="00000500000000000000" pitchFamily="2" charset="0"/>
              </a:rPr>
              <a:t> е </a:t>
            </a:r>
            <a:r>
              <a:rPr lang="ru-RU" sz="1400" dirty="0" err="1">
                <a:latin typeface="ADYS" panose="00000500000000000000" pitchFamily="2" charset="0"/>
              </a:rPr>
              <a:t>реализирано</a:t>
            </a:r>
            <a:r>
              <a:rPr lang="ru-RU" sz="1400" dirty="0">
                <a:latin typeface="ADYS" panose="00000500000000000000" pitchFamily="2" charset="0"/>
              </a:rPr>
              <a:t> чрез подробен анализ на </a:t>
            </a:r>
            <a:r>
              <a:rPr lang="ru-RU" sz="1400" dirty="0" err="1">
                <a:latin typeface="ADYS" panose="00000500000000000000" pitchFamily="2" charset="0"/>
              </a:rPr>
              <a:t>съществуващите</a:t>
            </a:r>
            <a:r>
              <a:rPr lang="ru-RU" sz="1400" dirty="0">
                <a:latin typeface="ADYS" panose="00000500000000000000" pitchFamily="2" charset="0"/>
              </a:rPr>
              <a:t> практики за </a:t>
            </a:r>
            <a:r>
              <a:rPr lang="ru-RU" sz="1400" dirty="0" err="1">
                <a:latin typeface="ADYS" panose="00000500000000000000" pitchFamily="2" charset="0"/>
              </a:rPr>
              <a:t>използване</a:t>
            </a:r>
            <a:r>
              <a:rPr lang="ru-RU" sz="1400" dirty="0">
                <a:latin typeface="ADYS" panose="00000500000000000000" pitchFamily="2" charset="0"/>
              </a:rPr>
              <a:t> на </a:t>
            </a:r>
            <a:r>
              <a:rPr lang="ru-RU" sz="1400" dirty="0" err="1">
                <a:latin typeface="ADYS" panose="00000500000000000000" pitchFamily="2" charset="0"/>
              </a:rPr>
              <a:t>пластмасови</a:t>
            </a:r>
            <a:r>
              <a:rPr lang="ru-RU" sz="1400" dirty="0">
                <a:latin typeface="ADYS" panose="00000500000000000000" pitchFamily="2" charset="0"/>
              </a:rPr>
              <a:t> изделия и </a:t>
            </a:r>
            <a:r>
              <a:rPr lang="ru-RU" sz="1400" dirty="0" err="1">
                <a:latin typeface="ADYS" panose="00000500000000000000" pitchFamily="2" charset="0"/>
              </a:rPr>
              <a:t>опаковки</a:t>
            </a:r>
            <a:r>
              <a:rPr lang="ru-RU" sz="1400" dirty="0">
                <a:latin typeface="ADYS" panose="00000500000000000000" pitchFamily="2" charset="0"/>
              </a:rPr>
              <a:t> на борда на </a:t>
            </a:r>
            <a:r>
              <a:rPr lang="ru-RU" sz="1400" dirty="0" err="1">
                <a:latin typeface="ADYS" panose="00000500000000000000" pitchFamily="2" charset="0"/>
              </a:rPr>
              <a:t>корабите</a:t>
            </a:r>
            <a:r>
              <a:rPr lang="ru-RU" sz="1400" dirty="0">
                <a:latin typeface="ADYS" panose="00000500000000000000" pitchFamily="2" charset="0"/>
              </a:rPr>
              <a:t>. </a:t>
            </a:r>
            <a:r>
              <a:rPr lang="ru-RU" sz="1400" dirty="0" err="1">
                <a:latin typeface="ADYS" panose="00000500000000000000" pitchFamily="2" charset="0"/>
              </a:rPr>
              <a:t>Данните</a:t>
            </a:r>
            <a:r>
              <a:rPr lang="ru-RU" sz="1400" dirty="0">
                <a:latin typeface="ADYS" panose="00000500000000000000" pitchFamily="2" charset="0"/>
              </a:rPr>
              <a:t> </a:t>
            </a:r>
            <a:r>
              <a:rPr lang="ru-RU" sz="1400" dirty="0" err="1">
                <a:latin typeface="ADYS" panose="00000500000000000000" pitchFamily="2" charset="0"/>
              </a:rPr>
              <a:t>са</a:t>
            </a:r>
            <a:r>
              <a:rPr lang="ru-RU" sz="1400" dirty="0">
                <a:latin typeface="ADYS" panose="00000500000000000000" pitchFamily="2" charset="0"/>
              </a:rPr>
              <a:t> </a:t>
            </a:r>
            <a:r>
              <a:rPr lang="ru-RU" sz="1400" dirty="0" err="1">
                <a:latin typeface="ADYS" panose="00000500000000000000" pitchFamily="2" charset="0"/>
              </a:rPr>
              <a:t>събрани</a:t>
            </a:r>
            <a:r>
              <a:rPr lang="ru-RU" sz="1400" dirty="0">
                <a:latin typeface="ADYS" panose="00000500000000000000" pitchFamily="2" charset="0"/>
              </a:rPr>
              <a:t> посредством </a:t>
            </a:r>
            <a:r>
              <a:rPr lang="ru-RU" sz="1400" dirty="0" err="1">
                <a:latin typeface="ADYS" panose="00000500000000000000" pitchFamily="2" charset="0"/>
              </a:rPr>
              <a:t>задълбочени</a:t>
            </a:r>
            <a:r>
              <a:rPr lang="ru-RU" sz="1400" dirty="0">
                <a:latin typeface="ADYS" panose="00000500000000000000" pitchFamily="2" charset="0"/>
              </a:rPr>
              <a:t> </a:t>
            </a:r>
            <a:r>
              <a:rPr lang="ru-RU" sz="1400" dirty="0" err="1">
                <a:latin typeface="ADYS" panose="00000500000000000000" pitchFamily="2" charset="0"/>
              </a:rPr>
              <a:t>интервюта</a:t>
            </a:r>
            <a:r>
              <a:rPr lang="ru-RU" sz="1400" dirty="0">
                <a:latin typeface="ADYS" panose="00000500000000000000" pitchFamily="2" charset="0"/>
              </a:rPr>
              <a:t> с </a:t>
            </a:r>
            <a:r>
              <a:rPr lang="ru-RU" sz="1400" dirty="0" err="1">
                <a:latin typeface="ADYS" panose="00000500000000000000" pitchFamily="2" charset="0"/>
              </a:rPr>
              <a:t>корабни</a:t>
            </a:r>
            <a:r>
              <a:rPr lang="ru-RU" sz="1400" dirty="0">
                <a:latin typeface="ADYS" panose="00000500000000000000" pitchFamily="2" charset="0"/>
              </a:rPr>
              <a:t> </a:t>
            </a:r>
            <a:r>
              <a:rPr lang="ru-RU" sz="1400" dirty="0" err="1">
                <a:latin typeface="ADYS" panose="00000500000000000000" pitchFamily="2" charset="0"/>
              </a:rPr>
              <a:t>готвачи</a:t>
            </a:r>
            <a:r>
              <a:rPr lang="ru-RU" sz="1400" dirty="0">
                <a:latin typeface="ADYS" panose="00000500000000000000" pitchFamily="2" charset="0"/>
              </a:rPr>
              <a:t>, </a:t>
            </a:r>
            <a:r>
              <a:rPr lang="ru-RU" sz="1400" dirty="0" err="1">
                <a:latin typeface="ADYS" panose="00000500000000000000" pitchFamily="2" charset="0"/>
              </a:rPr>
              <a:t>отговорници</a:t>
            </a:r>
            <a:r>
              <a:rPr lang="ru-RU" sz="1400" dirty="0">
                <a:latin typeface="ADYS" panose="00000500000000000000" pitchFamily="2" charset="0"/>
              </a:rPr>
              <a:t> по </a:t>
            </a:r>
            <a:r>
              <a:rPr lang="ru-RU" sz="1400" dirty="0" err="1">
                <a:latin typeface="ADYS" panose="00000500000000000000" pitchFamily="2" charset="0"/>
              </a:rPr>
              <a:t>снабдяване</a:t>
            </a:r>
            <a:r>
              <a:rPr lang="ru-RU" sz="1400" dirty="0">
                <a:latin typeface="ADYS" panose="00000500000000000000" pitchFamily="2" charset="0"/>
              </a:rPr>
              <a:t> и </a:t>
            </a:r>
            <a:r>
              <a:rPr lang="ru-RU" sz="1400" dirty="0" err="1">
                <a:latin typeface="ADYS" panose="00000500000000000000" pitchFamily="2" charset="0"/>
              </a:rPr>
              <a:t>експерти</a:t>
            </a:r>
            <a:r>
              <a:rPr lang="ru-RU" sz="1400" dirty="0">
                <a:latin typeface="ADYS" panose="00000500000000000000" pitchFamily="2" charset="0"/>
              </a:rPr>
              <a:t> по </a:t>
            </a:r>
            <a:r>
              <a:rPr lang="ru-RU" sz="1400" dirty="0" err="1">
                <a:latin typeface="ADYS" panose="00000500000000000000" pitchFamily="2" charset="0"/>
              </a:rPr>
              <a:t>екологично</a:t>
            </a:r>
            <a:r>
              <a:rPr lang="ru-RU" sz="1400" dirty="0">
                <a:latin typeface="ADYS" panose="00000500000000000000" pitchFamily="2" charset="0"/>
              </a:rPr>
              <a:t> управление. </a:t>
            </a:r>
            <a:r>
              <a:rPr lang="ru-RU" sz="1400" dirty="0" err="1">
                <a:latin typeface="ADYS" panose="00000500000000000000" pitchFamily="2" charset="0"/>
              </a:rPr>
              <a:t>Допълнително</a:t>
            </a:r>
            <a:r>
              <a:rPr lang="ru-RU" sz="1400" dirty="0">
                <a:latin typeface="ADYS" panose="00000500000000000000" pitchFamily="2" charset="0"/>
              </a:rPr>
              <a:t> </a:t>
            </a:r>
            <a:r>
              <a:rPr lang="ru-RU" sz="1400" dirty="0" err="1">
                <a:latin typeface="ADYS" panose="00000500000000000000" pitchFamily="2" charset="0"/>
              </a:rPr>
              <a:t>са</a:t>
            </a:r>
            <a:r>
              <a:rPr lang="ru-RU" sz="1400" dirty="0">
                <a:latin typeface="ADYS" panose="00000500000000000000" pitchFamily="2" charset="0"/>
              </a:rPr>
              <a:t> </a:t>
            </a:r>
            <a:r>
              <a:rPr lang="ru-RU" sz="1400" dirty="0" err="1">
                <a:latin typeface="ADYS" panose="00000500000000000000" pitchFamily="2" charset="0"/>
              </a:rPr>
              <a:t>разгледани</a:t>
            </a:r>
            <a:r>
              <a:rPr lang="ru-RU" sz="1400" dirty="0">
                <a:latin typeface="ADYS" panose="00000500000000000000" pitchFamily="2" charset="0"/>
              </a:rPr>
              <a:t> </a:t>
            </a:r>
            <a:r>
              <a:rPr lang="ru-RU" sz="1400" dirty="0" err="1">
                <a:latin typeface="ADYS" panose="00000500000000000000" pitchFamily="2" charset="0"/>
              </a:rPr>
              <a:t>конкретни</a:t>
            </a:r>
            <a:r>
              <a:rPr lang="ru-RU" sz="1400" dirty="0">
                <a:latin typeface="ADYS" panose="00000500000000000000" pitchFamily="2" charset="0"/>
              </a:rPr>
              <a:t> </a:t>
            </a:r>
            <a:r>
              <a:rPr lang="ru-RU" sz="1400" dirty="0" err="1">
                <a:latin typeface="ADYS" panose="00000500000000000000" pitchFamily="2" charset="0"/>
              </a:rPr>
              <a:t>примери</a:t>
            </a:r>
            <a:r>
              <a:rPr lang="ru-RU" sz="1400" dirty="0">
                <a:latin typeface="ADYS" panose="00000500000000000000" pitchFamily="2" charset="0"/>
              </a:rPr>
              <a:t> за </a:t>
            </a:r>
            <a:r>
              <a:rPr lang="ru-RU" sz="1400" dirty="0" err="1">
                <a:latin typeface="ADYS" panose="00000500000000000000" pitchFamily="2" charset="0"/>
              </a:rPr>
              <a:t>успешни</a:t>
            </a:r>
            <a:r>
              <a:rPr lang="ru-RU" sz="1400" dirty="0">
                <a:latin typeface="ADYS" panose="00000500000000000000" pitchFamily="2" charset="0"/>
              </a:rPr>
              <a:t> </a:t>
            </a:r>
            <a:r>
              <a:rPr lang="ru-RU" sz="1400" dirty="0" err="1">
                <a:latin typeface="ADYS" panose="00000500000000000000" pitchFamily="2" charset="0"/>
              </a:rPr>
              <a:t>инициативи</a:t>
            </a:r>
            <a:r>
              <a:rPr lang="ru-RU" sz="1400" dirty="0">
                <a:latin typeface="ADYS" panose="00000500000000000000" pitchFamily="2" charset="0"/>
              </a:rPr>
              <a:t> на компании, </a:t>
            </a:r>
            <a:r>
              <a:rPr lang="ru-RU" sz="1400" dirty="0" err="1">
                <a:latin typeface="ADYS" panose="00000500000000000000" pitchFamily="2" charset="0"/>
              </a:rPr>
              <a:t>въвели</a:t>
            </a:r>
            <a:r>
              <a:rPr lang="ru-RU" sz="1400" dirty="0">
                <a:latin typeface="ADYS" panose="00000500000000000000" pitchFamily="2" charset="0"/>
              </a:rPr>
              <a:t> </a:t>
            </a:r>
            <a:r>
              <a:rPr lang="ru-RU" sz="1400" dirty="0" err="1">
                <a:latin typeface="ADYS" panose="00000500000000000000" pitchFamily="2" charset="0"/>
              </a:rPr>
              <a:t>устойчиви</a:t>
            </a:r>
            <a:r>
              <a:rPr lang="ru-RU" sz="1400" dirty="0">
                <a:latin typeface="ADYS" panose="00000500000000000000" pitchFamily="2" charset="0"/>
              </a:rPr>
              <a:t> </a:t>
            </a:r>
            <a:r>
              <a:rPr lang="ru-RU" sz="1400" dirty="0" err="1">
                <a:latin typeface="ADYS" panose="00000500000000000000" pitchFamily="2" charset="0"/>
              </a:rPr>
              <a:t>алтернативи</a:t>
            </a:r>
            <a:r>
              <a:rPr lang="ru-RU" sz="1400" dirty="0">
                <a:latin typeface="ADYS" panose="00000500000000000000" pitchFamily="2" charset="0"/>
              </a:rPr>
              <a:t> на </a:t>
            </a:r>
            <a:r>
              <a:rPr lang="ru-RU" sz="1400" dirty="0" err="1">
                <a:latin typeface="ADYS" panose="00000500000000000000" pitchFamily="2" charset="0"/>
              </a:rPr>
              <a:t>еднократните</a:t>
            </a:r>
            <a:r>
              <a:rPr lang="ru-RU" sz="1400" dirty="0">
                <a:latin typeface="ADYS" panose="00000500000000000000" pitchFamily="2" charset="0"/>
              </a:rPr>
              <a:t> </a:t>
            </a:r>
            <a:r>
              <a:rPr lang="ru-RU" sz="1400" dirty="0" err="1">
                <a:latin typeface="ADYS" panose="00000500000000000000" pitchFamily="2" charset="0"/>
              </a:rPr>
              <a:t>пластмасови</a:t>
            </a:r>
            <a:r>
              <a:rPr lang="ru-RU" sz="1400" dirty="0">
                <a:latin typeface="ADYS" panose="00000500000000000000" pitchFamily="2" charset="0"/>
              </a:rPr>
              <a:t> изделия и </a:t>
            </a:r>
            <a:r>
              <a:rPr lang="ru-RU" sz="1400" dirty="0" err="1">
                <a:latin typeface="ADYS" panose="00000500000000000000" pitchFamily="2" charset="0"/>
              </a:rPr>
              <a:t>опаковки</a:t>
            </a:r>
            <a:r>
              <a:rPr lang="ru-RU" sz="1400" dirty="0">
                <a:latin typeface="ADYS" panose="00000500000000000000" pitchFamily="2" charset="0"/>
              </a:rPr>
              <a:t>. </a:t>
            </a:r>
            <a:r>
              <a:rPr lang="ru-RU" sz="1400" dirty="0" err="1">
                <a:latin typeface="ADYS" panose="00000500000000000000" pitchFamily="2" charset="0"/>
              </a:rPr>
              <a:t>Специално</a:t>
            </a:r>
            <a:r>
              <a:rPr lang="ru-RU" sz="1400" dirty="0">
                <a:latin typeface="ADYS" panose="00000500000000000000" pitchFamily="2" charset="0"/>
              </a:rPr>
              <a:t> внимание е отделено и на </a:t>
            </a:r>
            <a:r>
              <a:rPr lang="ru-RU" sz="1400" dirty="0" err="1">
                <a:latin typeface="ADYS" panose="00000500000000000000" pitchFamily="2" charset="0"/>
              </a:rPr>
              <a:t>оценката</a:t>
            </a:r>
            <a:r>
              <a:rPr lang="ru-RU" sz="1400" dirty="0">
                <a:latin typeface="ADYS" panose="00000500000000000000" pitchFamily="2" charset="0"/>
              </a:rPr>
              <a:t> на </a:t>
            </a:r>
            <a:r>
              <a:rPr lang="ru-RU" sz="1400" dirty="0" err="1">
                <a:latin typeface="ADYS" panose="00000500000000000000" pitchFamily="2" charset="0"/>
              </a:rPr>
              <a:t>ефективността</a:t>
            </a:r>
            <a:r>
              <a:rPr lang="ru-RU" sz="1400" dirty="0">
                <a:latin typeface="ADYS" panose="00000500000000000000" pitchFamily="2" charset="0"/>
              </a:rPr>
              <a:t> на </a:t>
            </a:r>
            <a:r>
              <a:rPr lang="ru-RU" sz="1400" dirty="0" err="1">
                <a:latin typeface="ADYS" panose="00000500000000000000" pitchFamily="2" charset="0"/>
              </a:rPr>
              <a:t>обученията</a:t>
            </a:r>
            <a:r>
              <a:rPr lang="ru-RU" sz="1400" dirty="0">
                <a:latin typeface="ADYS" panose="00000500000000000000" pitchFamily="2" charset="0"/>
              </a:rPr>
              <a:t> за </a:t>
            </a:r>
            <a:r>
              <a:rPr lang="ru-RU" sz="1400" dirty="0" err="1">
                <a:latin typeface="ADYS" panose="00000500000000000000" pitchFamily="2" charset="0"/>
              </a:rPr>
              <a:t>екипажа</a:t>
            </a:r>
            <a:r>
              <a:rPr lang="ru-RU" sz="1400" dirty="0">
                <a:latin typeface="ADYS" panose="00000500000000000000" pitchFamily="2" charset="0"/>
              </a:rPr>
              <a:t>, </a:t>
            </a:r>
            <a:r>
              <a:rPr lang="ru-RU" sz="1400" dirty="0" err="1">
                <a:latin typeface="ADYS" panose="00000500000000000000" pitchFamily="2" charset="0"/>
              </a:rPr>
              <a:t>насочени</a:t>
            </a:r>
            <a:r>
              <a:rPr lang="ru-RU" sz="1400" dirty="0">
                <a:latin typeface="ADYS" panose="00000500000000000000" pitchFamily="2" charset="0"/>
              </a:rPr>
              <a:t> </a:t>
            </a:r>
            <a:r>
              <a:rPr lang="ru-RU" sz="1400" dirty="0" err="1">
                <a:latin typeface="ADYS" panose="00000500000000000000" pitchFamily="2" charset="0"/>
              </a:rPr>
              <a:t>към</a:t>
            </a:r>
            <a:r>
              <a:rPr lang="ru-RU" sz="1400" dirty="0">
                <a:latin typeface="ADYS" panose="00000500000000000000" pitchFamily="2" charset="0"/>
              </a:rPr>
              <a:t> </a:t>
            </a:r>
            <a:r>
              <a:rPr lang="ru-RU" sz="1400" dirty="0" err="1">
                <a:latin typeface="ADYS" panose="00000500000000000000" pitchFamily="2" charset="0"/>
              </a:rPr>
              <a:t>прилагане</a:t>
            </a:r>
            <a:r>
              <a:rPr lang="ru-RU" sz="1400" dirty="0">
                <a:latin typeface="ADYS" panose="00000500000000000000" pitchFamily="2" charset="0"/>
              </a:rPr>
              <a:t> на </a:t>
            </a:r>
            <a:r>
              <a:rPr lang="ru-RU" sz="1400" dirty="0" err="1">
                <a:latin typeface="ADYS" panose="00000500000000000000" pitchFamily="2" charset="0"/>
              </a:rPr>
              <a:t>устойчиви</a:t>
            </a:r>
            <a:r>
              <a:rPr lang="ru-RU" sz="1400" dirty="0">
                <a:latin typeface="ADYS" panose="00000500000000000000" pitchFamily="2" charset="0"/>
              </a:rPr>
              <a:t> практики в </a:t>
            </a:r>
            <a:r>
              <a:rPr lang="ru-RU" sz="1400" dirty="0" err="1">
                <a:latin typeface="ADYS" panose="00000500000000000000" pitchFamily="2" charset="0"/>
              </a:rPr>
              <a:t>корабните</a:t>
            </a:r>
            <a:r>
              <a:rPr lang="ru-RU" sz="1400" dirty="0">
                <a:latin typeface="ADYS" panose="00000500000000000000" pitchFamily="2" charset="0"/>
              </a:rPr>
              <a:t> кухни.</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4492CB39-26F5-4530-8484-668BB9FE98E4}"/>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3449E4BC-FE9A-7A62-9577-9A2302188B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9B374E7-01A5-4392-1443-63E5FE573D1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0D13100-B674-980D-02B0-2C1F8807F1C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3513EAC-3517-1680-DA31-0E4A25A161D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2454345-5B25-93EA-D80B-9AA4B768B9F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40A3AB8-626B-73A3-4D1D-CA596DB00D41}"/>
              </a:ext>
            </a:extLst>
          </p:cNvPr>
          <p:cNvPicPr>
            <a:picLocks noChangeAspect="1"/>
          </p:cNvPicPr>
          <p:nvPr/>
        </p:nvPicPr>
        <p:blipFill>
          <a:blip r:embed="rId10"/>
          <a:stretch>
            <a:fillRect/>
          </a:stretch>
        </p:blipFill>
        <p:spPr>
          <a:xfrm>
            <a:off x="7704595" y="0"/>
            <a:ext cx="1227464" cy="1224789"/>
          </a:xfrm>
          <a:prstGeom prst="rect">
            <a:avLst/>
          </a:prstGeom>
        </p:spPr>
      </p:pic>
      <p:pic>
        <p:nvPicPr>
          <p:cNvPr id="10242" name="Picture 2" descr="Beach covered in trash and debris.&#10;Prompt&#10;Beach covered in trash and debris. the beach is sandy and the water is visible in the background. the sky is blue and there are palm trees on the right side of the image. in the foreground, there are several plastic bottles, cans, and other discarded items scattered on the sand. the bottles are of different sizes and colors, including blue, yellow, and white. there are also some branches and twigs scattered around the beach. the overall scene is one of trash and pollution.">
            <a:extLst>
              <a:ext uri="{FF2B5EF4-FFF2-40B4-BE49-F238E27FC236}">
                <a16:creationId xmlns:a16="http://schemas.microsoft.com/office/drawing/2014/main" id="{F1AE4732-BF62-4BE0-FD34-CB2B579AA7C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615189"/>
            <a:ext cx="4230975" cy="423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5165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52E26-7A5A-B2C4-C5E5-DE370E445D3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F34EF9C-631D-58B5-AC8F-8357BAC0B35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1FE312F-2D5C-46CB-F3C7-31E20854BC22}"/>
              </a:ext>
            </a:extLst>
          </p:cNvPr>
          <p:cNvSpPr>
            <a:spLocks noGrp="1"/>
          </p:cNvSpPr>
          <p:nvPr>
            <p:ph type="title"/>
          </p:nvPr>
        </p:nvSpPr>
        <p:spPr>
          <a:xfrm>
            <a:off x="386656" y="824460"/>
            <a:ext cx="7886700" cy="778272"/>
          </a:xfrm>
        </p:spPr>
        <p:txBody>
          <a:bodyPr>
            <a:noAutofit/>
          </a:bodyPr>
          <a:lstStyle/>
          <a:p>
            <a:pPr marL="274320" indent="-274320" algn="ctr">
              <a:spcBef>
                <a:spcPts val="435"/>
              </a:spcBef>
              <a:spcAft>
                <a:spcPts val="200"/>
              </a:spcAft>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IX: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Намаляване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пластмасовите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отпадъци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отпадъците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от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опаковки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корабните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кухни</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B3F2DBE-E123-995C-2DAA-EF52E8A556C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1347617-911C-8CCC-A4DC-1A137E43EEC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544C364-5965-35D4-83E8-484C968BBD9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307C2B1-B276-50FB-D113-2F2962B13B51}"/>
              </a:ext>
            </a:extLst>
          </p:cNvPr>
          <p:cNvSpPr txBox="1"/>
          <p:nvPr/>
        </p:nvSpPr>
        <p:spPr>
          <a:xfrm>
            <a:off x="4271008" y="1461569"/>
            <a:ext cx="4872992" cy="4719241"/>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Bold" panose="00000800000000000000" pitchFamily="2" charset="-52"/>
                <a:ea typeface="+mn-ea"/>
                <a:cs typeface="Times New Roman" panose="02020603050405020304" pitchFamily="18" charset="0"/>
              </a:rPr>
              <a:t>Резултати</a:t>
            </a:r>
          </a:p>
          <a:p>
            <a:pPr marR="0" lvl="0" indent="0" algn="just" fontAlgn="auto">
              <a:lnSpc>
                <a:spcPct val="150000"/>
              </a:lnSpc>
              <a:spcBef>
                <a:spcPts val="0"/>
              </a:spcBef>
              <a:spcAft>
                <a:spcPts val="0"/>
              </a:spcAft>
              <a:buClrTx/>
              <a:buSzTx/>
              <a:buFontTx/>
              <a:buNone/>
              <a:tabLst/>
              <a:defRPr/>
            </a:pPr>
            <a:r>
              <a:rPr lang="ru-RU" sz="1400" dirty="0" err="1">
                <a:latin typeface="ADYS" panose="00000500000000000000" pitchFamily="2" charset="0"/>
              </a:rPr>
              <a:t>Резултатите</a:t>
            </a:r>
            <a:r>
              <a:rPr lang="ru-RU" sz="1400" dirty="0">
                <a:latin typeface="ADYS" panose="00000500000000000000" pitchFamily="2" charset="0"/>
              </a:rPr>
              <a:t> от </a:t>
            </a:r>
            <a:r>
              <a:rPr lang="ru-RU" sz="1400" dirty="0" err="1">
                <a:latin typeface="ADYS" panose="00000500000000000000" pitchFamily="2" charset="0"/>
              </a:rPr>
              <a:t>изследването</a:t>
            </a:r>
            <a:r>
              <a:rPr lang="ru-RU" sz="1400" dirty="0">
                <a:latin typeface="ADYS" panose="00000500000000000000" pitchFamily="2" charset="0"/>
              </a:rPr>
              <a:t> </a:t>
            </a:r>
            <a:r>
              <a:rPr lang="ru-RU" sz="1400" dirty="0" err="1">
                <a:latin typeface="ADYS" panose="00000500000000000000" pitchFamily="2" charset="0"/>
              </a:rPr>
              <a:t>показват</a:t>
            </a:r>
            <a:r>
              <a:rPr lang="ru-RU" sz="1400" dirty="0">
                <a:latin typeface="ADYS" panose="00000500000000000000" pitchFamily="2" charset="0"/>
              </a:rPr>
              <a:t>, че </a:t>
            </a:r>
            <a:r>
              <a:rPr lang="ru-RU" sz="1400" dirty="0" err="1">
                <a:latin typeface="ADYS" panose="00000500000000000000" pitchFamily="2" charset="0"/>
              </a:rPr>
              <a:t>премахването</a:t>
            </a:r>
            <a:r>
              <a:rPr lang="ru-RU" sz="1400" dirty="0">
                <a:latin typeface="ADYS" panose="00000500000000000000" pitchFamily="2" charset="0"/>
              </a:rPr>
              <a:t> на </a:t>
            </a:r>
            <a:r>
              <a:rPr lang="ru-RU" sz="1400" dirty="0" err="1">
                <a:latin typeface="ADYS" panose="00000500000000000000" pitchFamily="2" charset="0"/>
              </a:rPr>
              <a:t>еднократните</a:t>
            </a:r>
            <a:r>
              <a:rPr lang="ru-RU" sz="1400" dirty="0">
                <a:latin typeface="ADYS" panose="00000500000000000000" pitchFamily="2" charset="0"/>
              </a:rPr>
              <a:t> </a:t>
            </a:r>
            <a:r>
              <a:rPr lang="ru-RU" sz="1400" dirty="0" err="1">
                <a:latin typeface="ADYS" panose="00000500000000000000" pitchFamily="2" charset="0"/>
              </a:rPr>
              <a:t>пластмасови</a:t>
            </a:r>
            <a:r>
              <a:rPr lang="ru-RU" sz="1400" dirty="0">
                <a:latin typeface="ADYS" panose="00000500000000000000" pitchFamily="2" charset="0"/>
              </a:rPr>
              <a:t> изделия е </a:t>
            </a:r>
            <a:r>
              <a:rPr lang="ru-RU" sz="1400" dirty="0" err="1">
                <a:latin typeface="ADYS" panose="00000500000000000000" pitchFamily="2" charset="0"/>
              </a:rPr>
              <a:t>напълно</a:t>
            </a:r>
            <a:r>
              <a:rPr lang="ru-RU" sz="1400" dirty="0">
                <a:latin typeface="ADYS" panose="00000500000000000000" pitchFamily="2" charset="0"/>
              </a:rPr>
              <a:t> постижимо, </a:t>
            </a:r>
            <a:r>
              <a:rPr lang="ru-RU" sz="1400" dirty="0" err="1">
                <a:latin typeface="ADYS" panose="00000500000000000000" pitchFamily="2" charset="0"/>
              </a:rPr>
              <a:t>особено</a:t>
            </a:r>
            <a:r>
              <a:rPr lang="ru-RU" sz="1400" dirty="0">
                <a:latin typeface="ADYS" panose="00000500000000000000" pitchFamily="2" charset="0"/>
              </a:rPr>
              <a:t> </a:t>
            </a:r>
            <a:r>
              <a:rPr lang="ru-RU" sz="1400" dirty="0" err="1">
                <a:latin typeface="ADYS" panose="00000500000000000000" pitchFamily="2" charset="0"/>
              </a:rPr>
              <a:t>когато</a:t>
            </a:r>
            <a:r>
              <a:rPr lang="ru-RU" sz="1400" dirty="0">
                <a:latin typeface="ADYS" panose="00000500000000000000" pitchFamily="2" charset="0"/>
              </a:rPr>
              <a:t> е </a:t>
            </a:r>
            <a:r>
              <a:rPr lang="ru-RU" sz="1400" dirty="0" err="1">
                <a:latin typeface="ADYS" panose="00000500000000000000" pitchFamily="2" charset="0"/>
              </a:rPr>
              <a:t>интегрирано</a:t>
            </a:r>
            <a:r>
              <a:rPr lang="ru-RU" sz="1400" dirty="0">
                <a:latin typeface="ADYS" panose="00000500000000000000" pitchFamily="2" charset="0"/>
              </a:rPr>
              <a:t> </a:t>
            </a:r>
            <a:r>
              <a:rPr lang="ru-RU" sz="1400" dirty="0" err="1">
                <a:latin typeface="ADYS" panose="00000500000000000000" pitchFamily="2" charset="0"/>
              </a:rPr>
              <a:t>със</a:t>
            </a:r>
            <a:r>
              <a:rPr lang="ru-RU" sz="1400" dirty="0">
                <a:latin typeface="ADYS" panose="00000500000000000000" pitchFamily="2" charset="0"/>
              </a:rPr>
              <a:t> систематично </a:t>
            </a:r>
            <a:r>
              <a:rPr lang="ru-RU" sz="1400" dirty="0" err="1">
                <a:latin typeface="ADYS" panose="00000500000000000000" pitchFamily="2" charset="0"/>
              </a:rPr>
              <a:t>планиране</a:t>
            </a:r>
            <a:r>
              <a:rPr lang="ru-RU" sz="1400" dirty="0">
                <a:latin typeface="ADYS" panose="00000500000000000000" pitchFamily="2" charset="0"/>
              </a:rPr>
              <a:t> на </a:t>
            </a:r>
            <a:r>
              <a:rPr lang="ru-RU" sz="1400" dirty="0" err="1">
                <a:latin typeface="ADYS" panose="00000500000000000000" pitchFamily="2" charset="0"/>
              </a:rPr>
              <a:t>доставките</a:t>
            </a:r>
            <a:r>
              <a:rPr lang="ru-RU" sz="1400" dirty="0">
                <a:latin typeface="ADYS" panose="00000500000000000000" pitchFamily="2" charset="0"/>
              </a:rPr>
              <a:t> и </a:t>
            </a:r>
            <a:r>
              <a:rPr lang="ru-RU" sz="1400" dirty="0" err="1">
                <a:latin typeface="ADYS" panose="00000500000000000000" pitchFamily="2" charset="0"/>
              </a:rPr>
              <a:t>предварителна</a:t>
            </a:r>
            <a:r>
              <a:rPr lang="ru-RU" sz="1400" dirty="0">
                <a:latin typeface="ADYS" panose="00000500000000000000" pitchFamily="2" charset="0"/>
              </a:rPr>
              <a:t> организация на работните </a:t>
            </a:r>
            <a:r>
              <a:rPr lang="ru-RU" sz="1400" dirty="0" err="1">
                <a:latin typeface="ADYS" panose="00000500000000000000" pitchFamily="2" charset="0"/>
              </a:rPr>
              <a:t>процеси</a:t>
            </a:r>
            <a:r>
              <a:rPr lang="ru-RU" sz="1400" dirty="0">
                <a:latin typeface="ADYS" panose="00000500000000000000" pitchFamily="2" charset="0"/>
              </a:rPr>
              <a:t>. </a:t>
            </a:r>
            <a:r>
              <a:rPr lang="ru-RU" sz="1400" dirty="0" err="1">
                <a:latin typeface="ADYS" panose="00000500000000000000" pitchFamily="2" charset="0"/>
              </a:rPr>
              <a:t>Анализът</a:t>
            </a:r>
            <a:r>
              <a:rPr lang="ru-RU" sz="1400" dirty="0">
                <a:latin typeface="ADYS" panose="00000500000000000000" pitchFamily="2" charset="0"/>
              </a:rPr>
              <a:t> сочи, че </a:t>
            </a:r>
            <a:r>
              <a:rPr lang="ru-RU" sz="1400" dirty="0" err="1">
                <a:latin typeface="ADYS" panose="00000500000000000000" pitchFamily="2" charset="0"/>
              </a:rPr>
              <a:t>продуктите</a:t>
            </a:r>
            <a:r>
              <a:rPr lang="ru-RU" sz="1400" dirty="0">
                <a:latin typeface="ADYS" panose="00000500000000000000" pitchFamily="2" charset="0"/>
              </a:rPr>
              <a:t> за многократна </a:t>
            </a:r>
            <a:r>
              <a:rPr lang="ru-RU" sz="1400" dirty="0" err="1">
                <a:latin typeface="ADYS" panose="00000500000000000000" pitchFamily="2" charset="0"/>
              </a:rPr>
              <a:t>употреба</a:t>
            </a:r>
            <a:r>
              <a:rPr lang="ru-RU" sz="1400" dirty="0">
                <a:latin typeface="ADYS" panose="00000500000000000000" pitchFamily="2" charset="0"/>
              </a:rPr>
              <a:t> </a:t>
            </a:r>
            <a:r>
              <a:rPr lang="ru-RU" sz="1400" dirty="0" err="1">
                <a:latin typeface="ADYS" panose="00000500000000000000" pitchFamily="2" charset="0"/>
              </a:rPr>
              <a:t>като</a:t>
            </a:r>
            <a:r>
              <a:rPr lang="ru-RU" sz="1400" dirty="0">
                <a:latin typeface="ADYS" panose="00000500000000000000" pitchFamily="2" charset="0"/>
              </a:rPr>
              <a:t> </a:t>
            </a:r>
            <a:r>
              <a:rPr lang="ru-RU" sz="1400" dirty="0" err="1">
                <a:latin typeface="ADYS" panose="00000500000000000000" pitchFamily="2" charset="0"/>
              </a:rPr>
              <a:t>съдове</a:t>
            </a:r>
            <a:r>
              <a:rPr lang="ru-RU" sz="1400" dirty="0">
                <a:latin typeface="ADYS" panose="00000500000000000000" pitchFamily="2" charset="0"/>
              </a:rPr>
              <a:t>, </a:t>
            </a:r>
            <a:r>
              <a:rPr lang="ru-RU" sz="1400" dirty="0" err="1">
                <a:latin typeface="ADYS" panose="00000500000000000000" pitchFamily="2" charset="0"/>
              </a:rPr>
              <a:t>бутилки</a:t>
            </a:r>
            <a:r>
              <a:rPr lang="ru-RU" sz="1400" dirty="0">
                <a:latin typeface="ADYS" panose="00000500000000000000" pitchFamily="2" charset="0"/>
              </a:rPr>
              <a:t> и </a:t>
            </a:r>
            <a:r>
              <a:rPr lang="ru-RU" sz="1400" dirty="0" err="1">
                <a:latin typeface="ADYS" panose="00000500000000000000" pitchFamily="2" charset="0"/>
              </a:rPr>
              <a:t>прибори</a:t>
            </a:r>
            <a:r>
              <a:rPr lang="ru-RU" sz="1400" dirty="0">
                <a:latin typeface="ADYS" panose="00000500000000000000" pitchFamily="2" charset="0"/>
              </a:rPr>
              <a:t> </a:t>
            </a:r>
            <a:r>
              <a:rPr lang="ru-RU" sz="1400" dirty="0" err="1">
                <a:latin typeface="ADYS" panose="00000500000000000000" pitchFamily="2" charset="0"/>
              </a:rPr>
              <a:t>са</a:t>
            </a:r>
            <a:r>
              <a:rPr lang="ru-RU" sz="1400" dirty="0">
                <a:latin typeface="ADYS" panose="00000500000000000000" pitchFamily="2" charset="0"/>
              </a:rPr>
              <a:t> </a:t>
            </a:r>
            <a:r>
              <a:rPr lang="ru-RU" sz="1400" dirty="0" err="1">
                <a:latin typeface="ADYS" panose="00000500000000000000" pitchFamily="2" charset="0"/>
              </a:rPr>
              <a:t>икономически</a:t>
            </a:r>
            <a:r>
              <a:rPr lang="ru-RU" sz="1400" dirty="0">
                <a:latin typeface="ADYS" panose="00000500000000000000" pitchFamily="2" charset="0"/>
              </a:rPr>
              <a:t> </a:t>
            </a:r>
            <a:r>
              <a:rPr lang="ru-RU" sz="1400" dirty="0" err="1">
                <a:latin typeface="ADYS" panose="00000500000000000000" pitchFamily="2" charset="0"/>
              </a:rPr>
              <a:t>оправдани</a:t>
            </a:r>
            <a:r>
              <a:rPr lang="ru-RU" sz="1400" dirty="0">
                <a:latin typeface="ADYS" panose="00000500000000000000" pitchFamily="2" charset="0"/>
              </a:rPr>
              <a:t> в </a:t>
            </a:r>
            <a:r>
              <a:rPr lang="ru-RU" sz="1400" dirty="0" err="1">
                <a:latin typeface="ADYS" panose="00000500000000000000" pitchFamily="2" charset="0"/>
              </a:rPr>
              <a:t>дългосрочен</a:t>
            </a:r>
            <a:r>
              <a:rPr lang="ru-RU" sz="1400" dirty="0">
                <a:latin typeface="ADYS" panose="00000500000000000000" pitchFamily="2" charset="0"/>
              </a:rPr>
              <a:t> план. Ясно е, че </a:t>
            </a:r>
            <a:r>
              <a:rPr lang="ru-RU" sz="1400" dirty="0" err="1">
                <a:latin typeface="ADYS" panose="00000500000000000000" pitchFamily="2" charset="0"/>
              </a:rPr>
              <a:t>служителите</a:t>
            </a:r>
            <a:r>
              <a:rPr lang="ru-RU" sz="1400" dirty="0">
                <a:latin typeface="ADYS" panose="00000500000000000000" pitchFamily="2" charset="0"/>
              </a:rPr>
              <a:t>, </a:t>
            </a:r>
            <a:r>
              <a:rPr lang="ru-RU" sz="1400" dirty="0" err="1">
                <a:latin typeface="ADYS" panose="00000500000000000000" pitchFamily="2" charset="0"/>
              </a:rPr>
              <a:t>преминали</a:t>
            </a:r>
            <a:r>
              <a:rPr lang="ru-RU" sz="1400" dirty="0">
                <a:latin typeface="ADYS" panose="00000500000000000000" pitchFamily="2" charset="0"/>
              </a:rPr>
              <a:t> </a:t>
            </a:r>
            <a:r>
              <a:rPr lang="ru-RU" sz="1400" dirty="0" err="1">
                <a:latin typeface="ADYS" panose="00000500000000000000" pitchFamily="2" charset="0"/>
              </a:rPr>
              <a:t>специализирани</a:t>
            </a:r>
            <a:r>
              <a:rPr lang="ru-RU" sz="1400" dirty="0">
                <a:latin typeface="ADYS" panose="00000500000000000000" pitchFamily="2" charset="0"/>
              </a:rPr>
              <a:t> обучения по </a:t>
            </a:r>
            <a:r>
              <a:rPr lang="ru-RU" sz="1400" dirty="0" err="1">
                <a:latin typeface="ADYS" panose="00000500000000000000" pitchFamily="2" charset="0"/>
              </a:rPr>
              <a:t>темата</a:t>
            </a:r>
            <a:r>
              <a:rPr lang="ru-RU" sz="1400" dirty="0">
                <a:latin typeface="ADYS" panose="00000500000000000000" pitchFamily="2" charset="0"/>
              </a:rPr>
              <a:t>, </a:t>
            </a:r>
            <a:r>
              <a:rPr lang="ru-RU" sz="1400" dirty="0" err="1">
                <a:latin typeface="ADYS" panose="00000500000000000000" pitchFamily="2" charset="0"/>
              </a:rPr>
              <a:t>демонстрират</a:t>
            </a:r>
            <a:r>
              <a:rPr lang="ru-RU" sz="1400" dirty="0">
                <a:latin typeface="ADYS" panose="00000500000000000000" pitchFamily="2" charset="0"/>
              </a:rPr>
              <a:t> </a:t>
            </a:r>
            <a:r>
              <a:rPr lang="ru-RU" sz="1400" dirty="0" err="1">
                <a:latin typeface="ADYS" panose="00000500000000000000" pitchFamily="2" charset="0"/>
              </a:rPr>
              <a:t>по-високо</a:t>
            </a:r>
            <a:r>
              <a:rPr lang="ru-RU" sz="1400" dirty="0">
                <a:latin typeface="ADYS" panose="00000500000000000000" pitchFamily="2" charset="0"/>
              </a:rPr>
              <a:t> </a:t>
            </a:r>
            <a:r>
              <a:rPr lang="ru-RU" sz="1400" dirty="0" err="1">
                <a:latin typeface="ADYS" panose="00000500000000000000" pitchFamily="2" charset="0"/>
              </a:rPr>
              <a:t>ниво</a:t>
            </a:r>
            <a:r>
              <a:rPr lang="ru-RU" sz="1400" dirty="0">
                <a:latin typeface="ADYS" panose="00000500000000000000" pitchFamily="2" charset="0"/>
              </a:rPr>
              <a:t> на </a:t>
            </a:r>
            <a:r>
              <a:rPr lang="ru-RU" sz="1400" dirty="0" err="1">
                <a:latin typeface="ADYS" panose="00000500000000000000" pitchFamily="2" charset="0"/>
              </a:rPr>
              <a:t>ангажираност</a:t>
            </a:r>
            <a:r>
              <a:rPr lang="ru-RU" sz="1400" dirty="0">
                <a:latin typeface="ADYS" panose="00000500000000000000" pitchFamily="2" charset="0"/>
              </a:rPr>
              <a:t> и </a:t>
            </a:r>
            <a:r>
              <a:rPr lang="ru-RU" sz="1400" dirty="0" err="1">
                <a:latin typeface="ADYS" panose="00000500000000000000" pitchFamily="2" charset="0"/>
              </a:rPr>
              <a:t>инициативност</a:t>
            </a:r>
            <a:r>
              <a:rPr lang="ru-RU" sz="1400" dirty="0">
                <a:latin typeface="ADYS" panose="00000500000000000000" pitchFamily="2" charset="0"/>
              </a:rPr>
              <a:t> за </a:t>
            </a:r>
            <a:r>
              <a:rPr lang="ru-RU" sz="1400" dirty="0" err="1">
                <a:latin typeface="ADYS" panose="00000500000000000000" pitchFamily="2" charset="0"/>
              </a:rPr>
              <a:t>намаляване</a:t>
            </a:r>
            <a:r>
              <a:rPr lang="ru-RU" sz="1400" dirty="0">
                <a:latin typeface="ADYS" panose="00000500000000000000" pitchFamily="2" charset="0"/>
              </a:rPr>
              <a:t> на </a:t>
            </a:r>
            <a:r>
              <a:rPr lang="ru-RU" sz="1400" dirty="0" err="1">
                <a:latin typeface="ADYS" panose="00000500000000000000" pitchFamily="2" charset="0"/>
              </a:rPr>
              <a:t>отпадъците</a:t>
            </a:r>
            <a:r>
              <a:rPr lang="ru-RU" sz="1400" dirty="0">
                <a:latin typeface="ADYS" panose="00000500000000000000" pitchFamily="2" charset="0"/>
              </a:rPr>
              <a:t>. </a:t>
            </a:r>
            <a:r>
              <a:rPr lang="ru-RU" sz="1400" dirty="0" err="1">
                <a:latin typeface="ADYS" panose="00000500000000000000" pitchFamily="2" charset="0"/>
              </a:rPr>
              <a:t>Допълнително</a:t>
            </a:r>
            <a:r>
              <a:rPr lang="ru-RU" sz="1400" dirty="0">
                <a:latin typeface="ADYS" panose="00000500000000000000" pitchFamily="2" charset="0"/>
              </a:rPr>
              <a:t> е </a:t>
            </a:r>
            <a:r>
              <a:rPr lang="ru-RU" sz="1400" dirty="0" err="1">
                <a:latin typeface="ADYS" panose="00000500000000000000" pitchFamily="2" charset="0"/>
              </a:rPr>
              <a:t>установено</a:t>
            </a:r>
            <a:r>
              <a:rPr lang="ru-RU" sz="1400" dirty="0">
                <a:latin typeface="ADYS" panose="00000500000000000000" pitchFamily="2" charset="0"/>
              </a:rPr>
              <a:t>, че </a:t>
            </a:r>
            <a:r>
              <a:rPr lang="ru-RU" sz="1400" dirty="0" err="1">
                <a:latin typeface="ADYS" panose="00000500000000000000" pitchFamily="2" charset="0"/>
              </a:rPr>
              <a:t>въвеждането</a:t>
            </a:r>
            <a:r>
              <a:rPr lang="ru-RU" sz="1400" dirty="0">
                <a:latin typeface="ADYS" panose="00000500000000000000" pitchFamily="2" charset="0"/>
              </a:rPr>
              <a:t> на нови практики, </a:t>
            </a:r>
            <a:r>
              <a:rPr lang="ru-RU" sz="1400" dirty="0" err="1">
                <a:latin typeface="ADYS" panose="00000500000000000000" pitchFamily="2" charset="0"/>
              </a:rPr>
              <a:t>подкрепени</a:t>
            </a:r>
            <a:r>
              <a:rPr lang="ru-RU" sz="1400" dirty="0">
                <a:latin typeface="ADYS" panose="00000500000000000000" pitchFamily="2" charset="0"/>
              </a:rPr>
              <a:t> с </a:t>
            </a:r>
            <a:r>
              <a:rPr lang="ru-RU" sz="1400" dirty="0" err="1">
                <a:latin typeface="ADYS" panose="00000500000000000000" pitchFamily="2" charset="0"/>
              </a:rPr>
              <a:t>визуални</a:t>
            </a:r>
            <a:r>
              <a:rPr lang="ru-RU" sz="1400" dirty="0">
                <a:latin typeface="ADYS" panose="00000500000000000000" pitchFamily="2" charset="0"/>
              </a:rPr>
              <a:t> </a:t>
            </a:r>
            <a:r>
              <a:rPr lang="ru-RU" sz="1400" dirty="0" err="1">
                <a:latin typeface="ADYS" panose="00000500000000000000" pitchFamily="2" charset="0"/>
              </a:rPr>
              <a:t>напомняния</a:t>
            </a:r>
            <a:r>
              <a:rPr lang="ru-RU" sz="1400" dirty="0">
                <a:latin typeface="ADYS" panose="00000500000000000000" pitchFamily="2" charset="0"/>
              </a:rPr>
              <a:t> и практически </a:t>
            </a:r>
            <a:r>
              <a:rPr lang="ru-RU" sz="1400" dirty="0" err="1">
                <a:latin typeface="ADYS" panose="00000500000000000000" pitchFamily="2" charset="0"/>
              </a:rPr>
              <a:t>насоки</a:t>
            </a:r>
            <a:r>
              <a:rPr lang="ru-RU" sz="1400" dirty="0">
                <a:latin typeface="ADYS" panose="00000500000000000000" pitchFamily="2" charset="0"/>
              </a:rPr>
              <a:t> на </a:t>
            </a:r>
            <a:r>
              <a:rPr lang="ru-RU" sz="1400" dirty="0" err="1">
                <a:latin typeface="ADYS" panose="00000500000000000000" pitchFamily="2" charset="0"/>
              </a:rPr>
              <a:t>работното</a:t>
            </a:r>
            <a:r>
              <a:rPr lang="ru-RU" sz="1400" dirty="0">
                <a:latin typeface="ADYS" panose="00000500000000000000" pitchFamily="2" charset="0"/>
              </a:rPr>
              <a:t> </a:t>
            </a:r>
            <a:r>
              <a:rPr lang="ru-RU" sz="1400" dirty="0" err="1">
                <a:latin typeface="ADYS" panose="00000500000000000000" pitchFamily="2" charset="0"/>
              </a:rPr>
              <a:t>място</a:t>
            </a:r>
            <a:r>
              <a:rPr lang="ru-RU" sz="1400" dirty="0">
                <a:latin typeface="ADYS" panose="00000500000000000000" pitchFamily="2" charset="0"/>
              </a:rPr>
              <a:t>, </a:t>
            </a:r>
            <a:r>
              <a:rPr lang="ru-RU" sz="1400" dirty="0" err="1">
                <a:latin typeface="ADYS" panose="00000500000000000000" pitchFamily="2" charset="0"/>
              </a:rPr>
              <a:t>представлява</a:t>
            </a:r>
            <a:r>
              <a:rPr lang="ru-RU" sz="1400" dirty="0">
                <a:latin typeface="ADYS" panose="00000500000000000000" pitchFamily="2" charset="0"/>
              </a:rPr>
              <a:t> </a:t>
            </a:r>
            <a:r>
              <a:rPr lang="ru-RU" sz="1400" dirty="0" err="1">
                <a:latin typeface="ADYS" panose="00000500000000000000" pitchFamily="2" charset="0"/>
              </a:rPr>
              <a:t>особено</a:t>
            </a:r>
            <a:r>
              <a:rPr lang="ru-RU" sz="1400" dirty="0">
                <a:latin typeface="ADYS" panose="00000500000000000000" pitchFamily="2" charset="0"/>
              </a:rPr>
              <a:t> </a:t>
            </a:r>
            <a:r>
              <a:rPr lang="ru-RU" sz="1400" dirty="0" err="1">
                <a:latin typeface="ADYS" panose="00000500000000000000" pitchFamily="2" charset="0"/>
              </a:rPr>
              <a:t>ефективна</a:t>
            </a:r>
            <a:r>
              <a:rPr lang="ru-RU" sz="1400" dirty="0">
                <a:latin typeface="ADYS" panose="00000500000000000000" pitchFamily="2" charset="0"/>
              </a:rPr>
              <a:t> стратегия.</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9B49626B-1C40-92B6-85F7-B67F0F64F004}"/>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F80804AC-D634-F119-0AB9-1B11B9EFEE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FC2515A-B52F-C015-B205-08951886E30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B2F1304-4E30-6344-021D-233D4FB20B8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A56217E-C19E-68C3-9D66-B174A419B23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E2BCB76-503F-E0CA-6078-95DF1540A74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FCB0538-0A1F-0694-8642-9FF3E9785A25}"/>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3B23FDF3-427E-BDD2-2FFD-0AA0DD8CC640}"/>
              </a:ext>
            </a:extLst>
          </p:cNvPr>
          <p:cNvPicPr>
            <a:picLocks noChangeAspect="1"/>
          </p:cNvPicPr>
          <p:nvPr/>
        </p:nvPicPr>
        <p:blipFill>
          <a:blip r:embed="rId11"/>
          <a:stretch>
            <a:fillRect/>
          </a:stretch>
        </p:blipFill>
        <p:spPr>
          <a:xfrm>
            <a:off x="0" y="1730828"/>
            <a:ext cx="4234544" cy="4234544"/>
          </a:xfrm>
          <a:prstGeom prst="rect">
            <a:avLst/>
          </a:prstGeom>
        </p:spPr>
      </p:pic>
    </p:spTree>
    <p:extLst>
      <p:ext uri="{BB962C8B-B14F-4D97-AF65-F5344CB8AC3E}">
        <p14:creationId xmlns:p14="http://schemas.microsoft.com/office/powerpoint/2010/main" val="38424561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6C837-2921-CD80-2B16-BE2F6E17913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43B6566-CD94-7EED-4A31-9071ACA801E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2AAC5A1-AA52-0C79-B46B-36AA55DB8915}"/>
              </a:ext>
            </a:extLst>
          </p:cNvPr>
          <p:cNvSpPr>
            <a:spLocks noGrp="1"/>
          </p:cNvSpPr>
          <p:nvPr>
            <p:ph type="title"/>
          </p:nvPr>
        </p:nvSpPr>
        <p:spPr>
          <a:xfrm>
            <a:off x="266735" y="839450"/>
            <a:ext cx="7886700" cy="778272"/>
          </a:xfrm>
        </p:spPr>
        <p:txBody>
          <a:bodyPr>
            <a:noAutofit/>
          </a:bodyPr>
          <a:lstStyle/>
          <a:p>
            <a:pPr marL="274320" indent="-274320" algn="ctr">
              <a:spcBef>
                <a:spcPts val="435"/>
              </a:spcBef>
              <a:spcAft>
                <a:spcPts val="200"/>
              </a:spcAft>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IX: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Намаляване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пластмасовите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отпадъци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отпадъците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от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опаковки</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в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корабните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кухни</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48B8F62-546E-E577-A745-39F6231A3A1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6F6BC13-18B5-2395-4290-469EB1D57B8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4182C1F2-B9B1-43D0-B4A1-A9A5CAA5658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0BB4A7E-DA19-4D58-A8DC-7429AB8059D0}"/>
              </a:ext>
            </a:extLst>
          </p:cNvPr>
          <p:cNvSpPr txBox="1"/>
          <p:nvPr/>
        </p:nvSpPr>
        <p:spPr>
          <a:xfrm>
            <a:off x="4404957" y="1845603"/>
            <a:ext cx="4634112" cy="359585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Заключение </a:t>
            </a:r>
          </a:p>
          <a:p>
            <a:pPr algn="just">
              <a:lnSpc>
                <a:spcPct val="150000"/>
              </a:lnSpc>
              <a:defRPr/>
            </a:pPr>
            <a:r>
              <a:rPr lang="bg-BG" sz="1400" dirty="0">
                <a:latin typeface="ADYS" panose="00000500000000000000" pitchFamily="2" charset="0"/>
              </a:rPr>
              <a:t>Анализът доказва, че намаляването на пластмасовите отпадъци в корабните кухни е напълно постижима цел при условие, че се прилага цялостна стратегия, оптимизирана организационна структура и екипна ангажираност. Използването на алтернативи за многократна употреба и екологично устойчиви опаковки не само ограничава отрицателното въздействие на корабите върху околната среда, но и създава култура на отговорност и устойчиво поведение сред членовете на екипажа.</a:t>
            </a:r>
          </a:p>
        </p:txBody>
      </p:sp>
      <p:sp>
        <p:nvSpPr>
          <p:cNvPr id="3" name="Rectangle 2">
            <a:extLst>
              <a:ext uri="{FF2B5EF4-FFF2-40B4-BE49-F238E27FC236}">
                <a16:creationId xmlns:a16="http://schemas.microsoft.com/office/drawing/2014/main" id="{1BD4B642-FC1B-BAB8-C647-4E7B69CF1690}"/>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588FEA58-05C5-7A9F-EAC9-489014B0693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BA5312A-567D-2E80-142E-0D1E25D579D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F2C94E3-902D-97D1-B0D5-496CEA78582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D06E4FB-10C6-2E5E-E208-13A9D68AD6A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A39A378-40E7-7D64-ECCD-C50AFA7FCD9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45430CC-269A-3DA3-C2D0-A88EBAB20AB0}"/>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0FCA7F2A-E0DA-68F8-3448-FCB0B06009FF}"/>
              </a:ext>
            </a:extLst>
          </p:cNvPr>
          <p:cNvPicPr>
            <a:picLocks noChangeAspect="1"/>
          </p:cNvPicPr>
          <p:nvPr/>
        </p:nvPicPr>
        <p:blipFill>
          <a:blip r:embed="rId11"/>
          <a:stretch>
            <a:fillRect/>
          </a:stretch>
        </p:blipFill>
        <p:spPr>
          <a:xfrm>
            <a:off x="0" y="1731364"/>
            <a:ext cx="4152275" cy="4152275"/>
          </a:xfrm>
          <a:prstGeom prst="rect">
            <a:avLst/>
          </a:prstGeom>
        </p:spPr>
      </p:pic>
    </p:spTree>
    <p:extLst>
      <p:ext uri="{BB962C8B-B14F-4D97-AF65-F5344CB8AC3E}">
        <p14:creationId xmlns:p14="http://schemas.microsoft.com/office/powerpoint/2010/main" val="42941029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F21A4-AA6C-CA54-6442-DC03E0B216E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E18DCDB-8A0F-F4A0-DAD2-FE45587A556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F91A6B5-B487-CA5A-E2E9-7A08C7E027DF}"/>
              </a:ext>
            </a:extLst>
          </p:cNvPr>
          <p:cNvSpPr>
            <a:spLocks noGrp="1"/>
          </p:cNvSpPr>
          <p:nvPr>
            <p:ph type="title"/>
          </p:nvPr>
        </p:nvSpPr>
        <p:spPr>
          <a:xfrm>
            <a:off x="431627" y="769257"/>
            <a:ext cx="7886700" cy="938405"/>
          </a:xfrm>
        </p:spPr>
        <p:txBody>
          <a:bodyPr>
            <a:noAutofit/>
          </a:bodyPr>
          <a:lstStyle/>
          <a:p>
            <a:pPr marL="274320" indent="-274320" algn="ctr">
              <a:spcBef>
                <a:spcPts val="435"/>
              </a:spcBef>
              <a:spcAft>
                <a:spcPts val="200"/>
              </a:spcAft>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X: Мониторинг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измерване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въздействието</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корабната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кухня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върху</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околната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среда</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08E306D-4446-4B57-7A8C-3D986ADA974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20E073C-DA1B-A6D1-9191-B26517B6891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05D6413D-CFF6-7A45-30C2-35FFEA17520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D7E55B67-F22E-119D-3F65-64271629BAE9}"/>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2E8522AB-030D-6B74-2B96-47B8B97BF5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EBD76E4-3AB0-BBF4-83C0-B9994569276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7E7A5B3-E2EA-546B-AF2F-FAD8054F6AD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82F03A4-B100-C687-9E62-ED19C18A80B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C8AC0CB-949D-C87A-A034-44E25066C13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B08822A-F1F8-AFFF-F0A8-A2C78AAF6F10}"/>
              </a:ext>
            </a:extLst>
          </p:cNvPr>
          <p:cNvPicPr>
            <a:picLocks noChangeAspect="1"/>
          </p:cNvPicPr>
          <p:nvPr/>
        </p:nvPicPr>
        <p:blipFill>
          <a:blip r:embed="rId10"/>
          <a:stretch>
            <a:fillRect/>
          </a:stretch>
        </p:blipFill>
        <p:spPr>
          <a:xfrm>
            <a:off x="7704595" y="0"/>
            <a:ext cx="1227464" cy="1224789"/>
          </a:xfrm>
          <a:prstGeom prst="rect">
            <a:avLst/>
          </a:prstGeom>
        </p:spPr>
      </p:pic>
      <p:pic>
        <p:nvPicPr>
          <p:cNvPr id="5122" name="Picture 2" descr="ship's galley environmental Modern commercial kitchen with stainless steel appliances and countertops. the kitchen has a large island in the center with a gas stove and a sink. above the island, there is a large stainless steel range hood. on the right side of the image, there are two chefs working in the kitchen. the chef on the left is wearing a white chef's uniform and is holding a frying pan and appears to be preparing a meal. the countertop is made of stainless steel and has a tray of vegetables and a bottle of olive oil on it. there are several windows on the wall, allowing natural light to enter the space. the floor is covered with a gray carpet.">
            <a:extLst>
              <a:ext uri="{FF2B5EF4-FFF2-40B4-BE49-F238E27FC236}">
                <a16:creationId xmlns:a16="http://schemas.microsoft.com/office/drawing/2014/main" id="{59FE6FFA-3082-B2B3-9563-AAD57FBACA4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633928"/>
            <a:ext cx="9144000" cy="4542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7151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EFBFF-CA28-C420-EA64-FEA2690A053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84FAC3D-C5E4-13B3-4F89-0F23385B97B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25FC944-94EC-FBEF-76E2-29FE94C9E0E2}"/>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Резюме X: Мониторинг и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измерване</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на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въздействието</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на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корабната</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кухня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върху</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a:t>
            </a:r>
            <a:r>
              <a:rPr lang="ru-RU" sz="2000" b="1" dirty="0" err="1">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околната</a:t>
            </a:r>
            <a:r>
              <a:rPr lang="ru-RU"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 среда</a:t>
            </a:r>
            <a:endParaRPr lang="bg-BG" sz="2000" b="1" dirty="0">
              <a:solidFill>
                <a:prstClr val="black"/>
              </a:solidFill>
              <a:effectLst>
                <a:outerShdw blurRad="38100" dist="38100" dir="2700000" algn="tl">
                  <a:srgbClr val="000000">
                    <a:alpha val="43137"/>
                  </a:srgbClr>
                </a:outerShdw>
              </a:effectLst>
              <a:latin typeface="ADYS" panose="00000500000000000000" pitchFamily="2" charset="0"/>
              <a:cs typeface="Times New Roman" panose="02020603050405020304" pitchFamily="18" charset="0"/>
            </a:endParaRPr>
          </a:p>
        </p:txBody>
      </p:sp>
      <p:grpSp>
        <p:nvGrpSpPr>
          <p:cNvPr id="4" name="Group 3">
            <a:extLst>
              <a:ext uri="{FF2B5EF4-FFF2-40B4-BE49-F238E27FC236}">
                <a16:creationId xmlns:a16="http://schemas.microsoft.com/office/drawing/2014/main" id="{4CC8DC3A-B23C-5B91-9301-CD25FBE8618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60B7B26-B5F8-E3DD-B0FC-EEAF4C6B623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4BA3E3A-C313-C8DC-770A-05ABB271B67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8DDFF40-321D-B37A-B84B-B67FA654B346}"/>
              </a:ext>
            </a:extLst>
          </p:cNvPr>
          <p:cNvSpPr txBox="1"/>
          <p:nvPr/>
        </p:nvSpPr>
        <p:spPr>
          <a:xfrm>
            <a:off x="4401734" y="1902110"/>
            <a:ext cx="4634112" cy="424218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Контекст</a:t>
            </a:r>
            <a:endPar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endParaRPr>
          </a:p>
          <a:p>
            <a:pPr marR="0" lvl="0" indent="0" algn="just" fontAlgn="auto">
              <a:lnSpc>
                <a:spcPct val="150000"/>
              </a:lnSpc>
              <a:spcBef>
                <a:spcPts val="0"/>
              </a:spcBef>
              <a:spcAft>
                <a:spcPts val="0"/>
              </a:spcAft>
              <a:buClrTx/>
              <a:buSzTx/>
              <a:buFontTx/>
              <a:buNone/>
              <a:tabLst/>
              <a:defRPr/>
            </a:pPr>
            <a:r>
              <a:rPr lang="ru-RU" sz="1400" dirty="0">
                <a:latin typeface="ADYS" panose="00000500000000000000" pitchFamily="2" charset="0"/>
              </a:rPr>
              <a:t>В </a:t>
            </a:r>
            <a:r>
              <a:rPr lang="ru-RU" sz="1400" dirty="0" err="1">
                <a:latin typeface="ADYS" panose="00000500000000000000" pitchFamily="2" charset="0"/>
              </a:rPr>
              <a:t>съвременните</a:t>
            </a:r>
            <a:r>
              <a:rPr lang="ru-RU" sz="1400" dirty="0">
                <a:latin typeface="ADYS" panose="00000500000000000000" pitchFamily="2" charset="0"/>
              </a:rPr>
              <a:t> условия, </a:t>
            </a:r>
            <a:r>
              <a:rPr lang="ru-RU" sz="1400" dirty="0" err="1">
                <a:latin typeface="ADYS" panose="00000500000000000000" pitchFamily="2" charset="0"/>
              </a:rPr>
              <a:t>характеризиращи</a:t>
            </a:r>
            <a:r>
              <a:rPr lang="ru-RU" sz="1400" dirty="0">
                <a:latin typeface="ADYS" panose="00000500000000000000" pitchFamily="2" charset="0"/>
              </a:rPr>
              <a:t> се </a:t>
            </a:r>
            <a:r>
              <a:rPr lang="ru-RU" sz="1400" dirty="0" err="1">
                <a:latin typeface="ADYS" panose="00000500000000000000" pitchFamily="2" charset="0"/>
              </a:rPr>
              <a:t>със</a:t>
            </a:r>
            <a:r>
              <a:rPr lang="ru-RU" sz="1400" dirty="0">
                <a:latin typeface="ADYS" panose="00000500000000000000" pitchFamily="2" charset="0"/>
              </a:rPr>
              <a:t> </a:t>
            </a:r>
            <a:r>
              <a:rPr lang="ru-RU" sz="1400" dirty="0" err="1">
                <a:latin typeface="ADYS" panose="00000500000000000000" pitchFamily="2" charset="0"/>
              </a:rPr>
              <a:t>засилен</a:t>
            </a:r>
            <a:r>
              <a:rPr lang="ru-RU" sz="1400" dirty="0">
                <a:latin typeface="ADYS" panose="00000500000000000000" pitchFamily="2" charset="0"/>
              </a:rPr>
              <a:t> фокус </a:t>
            </a:r>
            <a:r>
              <a:rPr lang="ru-RU" sz="1400" dirty="0" err="1">
                <a:latin typeface="ADYS" panose="00000500000000000000" pitchFamily="2" charset="0"/>
              </a:rPr>
              <a:t>върху</a:t>
            </a:r>
            <a:r>
              <a:rPr lang="ru-RU" sz="1400" dirty="0">
                <a:latin typeface="ADYS" panose="00000500000000000000" pitchFamily="2" charset="0"/>
              </a:rPr>
              <a:t> </a:t>
            </a:r>
            <a:r>
              <a:rPr lang="ru-RU" sz="1400" dirty="0" err="1">
                <a:latin typeface="ADYS" panose="00000500000000000000" pitchFamily="2" charset="0"/>
              </a:rPr>
              <a:t>устойчивостта</a:t>
            </a:r>
            <a:r>
              <a:rPr lang="ru-RU" sz="1400" dirty="0">
                <a:latin typeface="ADYS" panose="00000500000000000000" pitchFamily="2" charset="0"/>
              </a:rPr>
              <a:t> и </a:t>
            </a:r>
            <a:r>
              <a:rPr lang="ru-RU" sz="1400" dirty="0" err="1">
                <a:latin typeface="ADYS" panose="00000500000000000000" pitchFamily="2" charset="0"/>
              </a:rPr>
              <a:t>опазването</a:t>
            </a:r>
            <a:r>
              <a:rPr lang="ru-RU" sz="1400" dirty="0">
                <a:latin typeface="ADYS" panose="00000500000000000000" pitchFamily="2" charset="0"/>
              </a:rPr>
              <a:t> на </a:t>
            </a:r>
            <a:r>
              <a:rPr lang="ru-RU" sz="1400" dirty="0" err="1">
                <a:latin typeface="ADYS" panose="00000500000000000000" pitchFamily="2" charset="0"/>
              </a:rPr>
              <a:t>морската</a:t>
            </a:r>
            <a:r>
              <a:rPr lang="ru-RU" sz="1400" dirty="0">
                <a:latin typeface="ADYS" panose="00000500000000000000" pitchFamily="2" charset="0"/>
              </a:rPr>
              <a:t> среда, </a:t>
            </a:r>
            <a:r>
              <a:rPr lang="ru-RU" sz="1400" dirty="0" err="1">
                <a:latin typeface="ADYS" panose="00000500000000000000" pitchFamily="2" charset="0"/>
              </a:rPr>
              <a:t>управлението</a:t>
            </a:r>
            <a:r>
              <a:rPr lang="ru-RU" sz="1400" dirty="0">
                <a:latin typeface="ADYS" panose="00000500000000000000" pitchFamily="2" charset="0"/>
              </a:rPr>
              <a:t> на </a:t>
            </a:r>
            <a:r>
              <a:rPr lang="ru-RU" sz="1400" dirty="0" err="1">
                <a:latin typeface="ADYS" panose="00000500000000000000" pitchFamily="2" charset="0"/>
              </a:rPr>
              <a:t>ресурсите</a:t>
            </a:r>
            <a:r>
              <a:rPr lang="ru-RU" sz="1400" dirty="0">
                <a:latin typeface="ADYS" panose="00000500000000000000" pitchFamily="2" charset="0"/>
              </a:rPr>
              <a:t> в </a:t>
            </a:r>
            <a:r>
              <a:rPr lang="ru-RU" sz="1400" dirty="0" err="1">
                <a:latin typeface="ADYS" panose="00000500000000000000" pitchFamily="2" charset="0"/>
              </a:rPr>
              <a:t>корабните</a:t>
            </a:r>
            <a:r>
              <a:rPr lang="ru-RU" sz="1400" dirty="0">
                <a:latin typeface="ADYS" panose="00000500000000000000" pitchFamily="2" charset="0"/>
              </a:rPr>
              <a:t> кухни се </a:t>
            </a:r>
            <a:r>
              <a:rPr lang="ru-RU" sz="1400" dirty="0" err="1">
                <a:latin typeface="ADYS" panose="00000500000000000000" pitchFamily="2" charset="0"/>
              </a:rPr>
              <a:t>превръща</a:t>
            </a:r>
            <a:r>
              <a:rPr lang="ru-RU" sz="1400" dirty="0">
                <a:latin typeface="ADYS" panose="00000500000000000000" pitchFamily="2" charset="0"/>
              </a:rPr>
              <a:t> в </a:t>
            </a:r>
            <a:r>
              <a:rPr lang="ru-RU" sz="1400" dirty="0" err="1">
                <a:latin typeface="ADYS" panose="00000500000000000000" pitchFamily="2" charset="0"/>
              </a:rPr>
              <a:t>съществен</a:t>
            </a:r>
            <a:r>
              <a:rPr lang="ru-RU" sz="1400" dirty="0">
                <a:latin typeface="ADYS" panose="00000500000000000000" pitchFamily="2" charset="0"/>
              </a:rPr>
              <a:t> компонент от </a:t>
            </a:r>
            <a:r>
              <a:rPr lang="ru-RU" sz="1400" dirty="0" err="1">
                <a:latin typeface="ADYS" panose="00000500000000000000" pitchFamily="2" charset="0"/>
              </a:rPr>
              <a:t>екологичната</a:t>
            </a:r>
            <a:r>
              <a:rPr lang="ru-RU" sz="1400" dirty="0">
                <a:latin typeface="ADYS" panose="00000500000000000000" pitchFamily="2" charset="0"/>
              </a:rPr>
              <a:t> </a:t>
            </a:r>
            <a:r>
              <a:rPr lang="ru-RU" sz="1400" dirty="0" err="1">
                <a:latin typeface="ADYS" panose="00000500000000000000" pitchFamily="2" charset="0"/>
              </a:rPr>
              <a:t>отговорност</a:t>
            </a:r>
            <a:r>
              <a:rPr lang="ru-RU" sz="1400" dirty="0">
                <a:latin typeface="ADYS" panose="00000500000000000000" pitchFamily="2" charset="0"/>
              </a:rPr>
              <a:t> на борда. За да се </a:t>
            </a:r>
            <a:r>
              <a:rPr lang="ru-RU" sz="1400" dirty="0" err="1">
                <a:latin typeface="ADYS" panose="00000500000000000000" pitchFamily="2" charset="0"/>
              </a:rPr>
              <a:t>гарантира</a:t>
            </a:r>
            <a:r>
              <a:rPr lang="ru-RU" sz="1400" dirty="0">
                <a:latin typeface="ADYS" panose="00000500000000000000" pitchFamily="2" charset="0"/>
              </a:rPr>
              <a:t> </a:t>
            </a:r>
            <a:r>
              <a:rPr lang="ru-RU" sz="1400" dirty="0" err="1">
                <a:latin typeface="ADYS" panose="00000500000000000000" pitchFamily="2" charset="0"/>
              </a:rPr>
              <a:t>ефективността</a:t>
            </a:r>
            <a:r>
              <a:rPr lang="ru-RU" sz="1400" dirty="0">
                <a:latin typeface="ADYS" panose="00000500000000000000" pitchFamily="2" charset="0"/>
              </a:rPr>
              <a:t> на </a:t>
            </a:r>
            <a:r>
              <a:rPr lang="ru-RU" sz="1400" dirty="0" err="1">
                <a:latin typeface="ADYS" panose="00000500000000000000" pitchFamily="2" charset="0"/>
              </a:rPr>
              <a:t>въведените</a:t>
            </a:r>
            <a:r>
              <a:rPr lang="ru-RU" sz="1400" dirty="0">
                <a:latin typeface="ADYS" panose="00000500000000000000" pitchFamily="2" charset="0"/>
              </a:rPr>
              <a:t> мерки за </a:t>
            </a:r>
            <a:r>
              <a:rPr lang="ru-RU" sz="1400" dirty="0" err="1">
                <a:latin typeface="ADYS" panose="00000500000000000000" pitchFamily="2" charset="0"/>
              </a:rPr>
              <a:t>устойчивост</a:t>
            </a:r>
            <a:r>
              <a:rPr lang="ru-RU" sz="1400" dirty="0">
                <a:latin typeface="ADYS" panose="00000500000000000000" pitchFamily="2" charset="0"/>
              </a:rPr>
              <a:t>, е необходимо те да </a:t>
            </a:r>
            <a:r>
              <a:rPr lang="ru-RU" sz="1400" dirty="0" err="1">
                <a:latin typeface="ADYS" panose="00000500000000000000" pitchFamily="2" charset="0"/>
              </a:rPr>
              <a:t>бъдат</a:t>
            </a:r>
            <a:r>
              <a:rPr lang="ru-RU" sz="1400" dirty="0">
                <a:latin typeface="ADYS" panose="00000500000000000000" pitchFamily="2" charset="0"/>
              </a:rPr>
              <a:t> </a:t>
            </a:r>
            <a:r>
              <a:rPr lang="ru-RU" sz="1400" dirty="0" err="1">
                <a:latin typeface="ADYS" panose="00000500000000000000" pitchFamily="2" charset="0"/>
              </a:rPr>
              <a:t>обект</a:t>
            </a:r>
            <a:r>
              <a:rPr lang="ru-RU" sz="1400" dirty="0">
                <a:latin typeface="ADYS" panose="00000500000000000000" pitchFamily="2" charset="0"/>
              </a:rPr>
              <a:t> на систематичен мониторинг и </a:t>
            </a:r>
            <a:r>
              <a:rPr lang="ru-RU" sz="1400" dirty="0" err="1">
                <a:latin typeface="ADYS" panose="00000500000000000000" pitchFamily="2" charset="0"/>
              </a:rPr>
              <a:t>количествено</a:t>
            </a:r>
            <a:r>
              <a:rPr lang="ru-RU" sz="1400" dirty="0">
                <a:latin typeface="ADYS" panose="00000500000000000000" pitchFamily="2" charset="0"/>
              </a:rPr>
              <a:t> </a:t>
            </a:r>
            <a:r>
              <a:rPr lang="ru-RU" sz="1400" dirty="0" err="1">
                <a:latin typeface="ADYS" panose="00000500000000000000" pitchFamily="2" charset="0"/>
              </a:rPr>
              <a:t>измерване</a:t>
            </a:r>
            <a:r>
              <a:rPr lang="ru-RU" sz="1400" dirty="0">
                <a:latin typeface="ADYS" panose="00000500000000000000" pitchFamily="2" charset="0"/>
              </a:rPr>
              <a:t>. </a:t>
            </a:r>
            <a:r>
              <a:rPr lang="ru-RU" sz="1400" dirty="0" err="1">
                <a:latin typeface="ADYS" panose="00000500000000000000" pitchFamily="2" charset="0"/>
              </a:rPr>
              <a:t>Проследяването</a:t>
            </a:r>
            <a:r>
              <a:rPr lang="ru-RU" sz="1400" dirty="0">
                <a:latin typeface="ADYS" panose="00000500000000000000" pitchFamily="2" charset="0"/>
              </a:rPr>
              <a:t> на </a:t>
            </a:r>
            <a:r>
              <a:rPr lang="ru-RU" sz="1400" dirty="0" err="1">
                <a:latin typeface="ADYS" panose="00000500000000000000" pitchFamily="2" charset="0"/>
              </a:rPr>
              <a:t>консумацията</a:t>
            </a:r>
            <a:r>
              <a:rPr lang="ru-RU" sz="1400" dirty="0">
                <a:latin typeface="ADYS" panose="00000500000000000000" pitchFamily="2" charset="0"/>
              </a:rPr>
              <a:t> на </a:t>
            </a:r>
            <a:r>
              <a:rPr lang="ru-RU" sz="1400" dirty="0" err="1">
                <a:latin typeface="ADYS" panose="00000500000000000000" pitchFamily="2" charset="0"/>
              </a:rPr>
              <a:t>енергия</a:t>
            </a:r>
            <a:r>
              <a:rPr lang="ru-RU" sz="1400" dirty="0">
                <a:latin typeface="ADYS" panose="00000500000000000000" pitchFamily="2" charset="0"/>
              </a:rPr>
              <a:t>, </a:t>
            </a:r>
            <a:r>
              <a:rPr lang="ru-RU" sz="1400" dirty="0" err="1">
                <a:latin typeface="ADYS" panose="00000500000000000000" pitchFamily="2" charset="0"/>
              </a:rPr>
              <a:t>потреблението</a:t>
            </a:r>
            <a:r>
              <a:rPr lang="ru-RU" sz="1400" dirty="0">
                <a:latin typeface="ADYS" panose="00000500000000000000" pitchFamily="2" charset="0"/>
              </a:rPr>
              <a:t> на вода и </a:t>
            </a:r>
            <a:r>
              <a:rPr lang="ru-RU" sz="1400" dirty="0" err="1">
                <a:latin typeface="ADYS" panose="00000500000000000000" pitchFamily="2" charset="0"/>
              </a:rPr>
              <a:t>генерирането</a:t>
            </a:r>
            <a:r>
              <a:rPr lang="ru-RU" sz="1400" dirty="0">
                <a:latin typeface="ADYS" panose="00000500000000000000" pitchFamily="2" charset="0"/>
              </a:rPr>
              <a:t> на </a:t>
            </a:r>
            <a:r>
              <a:rPr lang="ru-RU" sz="1400" dirty="0" err="1">
                <a:latin typeface="ADYS" panose="00000500000000000000" pitchFamily="2" charset="0"/>
              </a:rPr>
              <a:t>отпадъци</a:t>
            </a:r>
            <a:r>
              <a:rPr lang="ru-RU" sz="1400" dirty="0">
                <a:latin typeface="ADYS" panose="00000500000000000000" pitchFamily="2" charset="0"/>
              </a:rPr>
              <a:t> </a:t>
            </a:r>
            <a:r>
              <a:rPr lang="ru-RU" sz="1400" dirty="0" err="1">
                <a:latin typeface="ADYS" panose="00000500000000000000" pitchFamily="2" charset="0"/>
              </a:rPr>
              <a:t>осигурява</a:t>
            </a:r>
            <a:r>
              <a:rPr lang="ru-RU" sz="1400" dirty="0">
                <a:latin typeface="ADYS" panose="00000500000000000000" pitchFamily="2" charset="0"/>
              </a:rPr>
              <a:t> </a:t>
            </a:r>
            <a:r>
              <a:rPr lang="ru-RU" sz="1400" dirty="0" err="1">
                <a:latin typeface="ADYS" panose="00000500000000000000" pitchFamily="2" charset="0"/>
              </a:rPr>
              <a:t>стабилна</a:t>
            </a:r>
            <a:r>
              <a:rPr lang="ru-RU" sz="1400" dirty="0">
                <a:latin typeface="ADYS" panose="00000500000000000000" pitchFamily="2" charset="0"/>
              </a:rPr>
              <a:t> основа за </a:t>
            </a:r>
            <a:r>
              <a:rPr lang="ru-RU" sz="1400" dirty="0" err="1">
                <a:latin typeface="ADYS" panose="00000500000000000000" pitchFamily="2" charset="0"/>
              </a:rPr>
              <a:t>информирано</a:t>
            </a:r>
            <a:r>
              <a:rPr lang="ru-RU" sz="1400" dirty="0">
                <a:latin typeface="ADYS" panose="00000500000000000000" pitchFamily="2" charset="0"/>
              </a:rPr>
              <a:t> </a:t>
            </a:r>
            <a:r>
              <a:rPr lang="ru-RU" sz="1400" dirty="0" err="1">
                <a:latin typeface="ADYS" panose="00000500000000000000" pitchFamily="2" charset="0"/>
              </a:rPr>
              <a:t>вземане</a:t>
            </a:r>
            <a:r>
              <a:rPr lang="ru-RU" sz="1400" dirty="0">
                <a:latin typeface="ADYS" panose="00000500000000000000" pitchFamily="2" charset="0"/>
              </a:rPr>
              <a:t> на решения и </a:t>
            </a:r>
            <a:r>
              <a:rPr lang="ru-RU" sz="1400" dirty="0" err="1">
                <a:latin typeface="ADYS" panose="00000500000000000000" pitchFamily="2" charset="0"/>
              </a:rPr>
              <a:t>формулиране</a:t>
            </a:r>
            <a:r>
              <a:rPr lang="ru-RU" sz="1400" dirty="0">
                <a:latin typeface="ADYS" panose="00000500000000000000" pitchFamily="2" charset="0"/>
              </a:rPr>
              <a:t> на </a:t>
            </a:r>
            <a:r>
              <a:rPr lang="ru-RU" sz="1400" dirty="0" err="1">
                <a:latin typeface="ADYS" panose="00000500000000000000" pitchFamily="2" charset="0"/>
              </a:rPr>
              <a:t>реалистични</a:t>
            </a:r>
            <a:r>
              <a:rPr lang="ru-RU" sz="1400" dirty="0">
                <a:latin typeface="ADYS" panose="00000500000000000000" pitchFamily="2" charset="0"/>
              </a:rPr>
              <a:t> цели за </a:t>
            </a:r>
            <a:r>
              <a:rPr lang="ru-RU" sz="1400" dirty="0" err="1">
                <a:latin typeface="ADYS" panose="00000500000000000000" pitchFamily="2" charset="0"/>
              </a:rPr>
              <a:t>подобрение</a:t>
            </a:r>
            <a:r>
              <a:rPr lang="ru-RU" sz="1400" dirty="0">
                <a:latin typeface="ADYS" panose="00000500000000000000" pitchFamily="2" charset="0"/>
              </a:rPr>
              <a:t>.</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B47A9DEA-3605-74EC-ED28-C4E6B609599C}"/>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97682214-B728-CB07-3965-54C36B12A1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2DD9F3A-4164-3C84-7635-0D4B1F35D9C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8949BB0-C66C-FC31-5BCB-103F8A055E5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DB270BE-6D90-AE77-DB16-6B23A949727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B0DEF0D-CFC1-8F89-EEA2-9DE304BA04C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F2B69A0-0993-3782-2F99-DEC9EA66BAC4}"/>
              </a:ext>
            </a:extLst>
          </p:cNvPr>
          <p:cNvPicPr>
            <a:picLocks noChangeAspect="1"/>
          </p:cNvPicPr>
          <p:nvPr/>
        </p:nvPicPr>
        <p:blipFill>
          <a:blip r:embed="rId10"/>
          <a:stretch>
            <a:fillRect/>
          </a:stretch>
        </p:blipFill>
        <p:spPr>
          <a:xfrm>
            <a:off x="7704595" y="0"/>
            <a:ext cx="1227464" cy="1224789"/>
          </a:xfrm>
          <a:prstGeom prst="rect">
            <a:avLst/>
          </a:prstGeom>
        </p:spPr>
      </p:pic>
      <p:pic>
        <p:nvPicPr>
          <p:cNvPr id="8194" name="Picture 2" descr="ship's galley environmental Modern commercial kitchen with stainless steel appliances and countertops. the kitchen has a large island in the center with a gas stove and a sink. above the island, there is a large stainless steel range hood. on the right side of the image, there are two chefs working in the kitchen. the chef on the left is wearing a white chef's uniform and is holding a frying pan and appears to be preparing a meal. the countertop is made of stainless steel and has a tray of vegetables and a bottle of olive oil on it. there are several windows on the wall, allowing natural light to enter the space. the floor is covered with a gray carpet.">
            <a:extLst>
              <a:ext uri="{FF2B5EF4-FFF2-40B4-BE49-F238E27FC236}">
                <a16:creationId xmlns:a16="http://schemas.microsoft.com/office/drawing/2014/main" id="{42C894CE-B3DA-9F1A-D05D-C146528A933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810061"/>
            <a:ext cx="4215985" cy="4215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6344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89AB5-9771-81C6-982B-5BD93A7FB65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380D4E8-F873-A16B-C2C2-98B8B26E464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0104E4F-C4B1-E1C3-FDE3-CBB7AF236ADA}"/>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X: Мониторинг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измерване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въздействието</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корабната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кухня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върху</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околната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среда</a:t>
            </a:r>
            <a:endParaRPr lang="bg-BG" sz="24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854AE3A3-A269-A758-3912-3C9F05235C3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EB3CC16-710E-5AB9-03F3-FFB6E3662A0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F014ACA-5A9C-B026-7FE9-882C6692394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DBC018F-AEC3-F4C1-9295-FE31169C7A1D}"/>
              </a:ext>
            </a:extLst>
          </p:cNvPr>
          <p:cNvSpPr txBox="1"/>
          <p:nvPr/>
        </p:nvSpPr>
        <p:spPr>
          <a:xfrm>
            <a:off x="4389967" y="1830613"/>
            <a:ext cx="4634112" cy="385746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Bold" panose="00000800000000000000" pitchFamily="2" charset="-52"/>
                <a:ea typeface="+mn-ea"/>
                <a:cs typeface="Times New Roman" panose="02020603050405020304" pitchFamily="18" charset="0"/>
              </a:rPr>
              <a:t>Цел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bg-BG"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just">
              <a:lnSpc>
                <a:spcPct val="150000"/>
              </a:lnSpc>
              <a:defRPr/>
            </a:pPr>
            <a:r>
              <a:rPr lang="ru-RU" sz="1400" dirty="0" err="1">
                <a:latin typeface="ADYS" panose="00000500000000000000" pitchFamily="2" charset="0"/>
              </a:rPr>
              <a:t>Целта</a:t>
            </a:r>
            <a:r>
              <a:rPr lang="ru-RU" sz="1400" dirty="0">
                <a:latin typeface="ADYS" panose="00000500000000000000" pitchFamily="2" charset="0"/>
              </a:rPr>
              <a:t> на </a:t>
            </a:r>
            <a:r>
              <a:rPr lang="ru-RU" sz="1400" dirty="0" err="1">
                <a:latin typeface="ADYS" panose="00000500000000000000" pitchFamily="2" charset="0"/>
              </a:rPr>
              <a:t>настоящото</a:t>
            </a:r>
            <a:r>
              <a:rPr lang="ru-RU" sz="1400" dirty="0">
                <a:latin typeface="ADYS" panose="00000500000000000000" pitchFamily="2" charset="0"/>
              </a:rPr>
              <a:t> </a:t>
            </a:r>
            <a:r>
              <a:rPr lang="ru-RU" sz="1400" dirty="0" err="1">
                <a:latin typeface="ADYS" panose="00000500000000000000" pitchFamily="2" charset="0"/>
              </a:rPr>
              <a:t>изследване</a:t>
            </a:r>
            <a:r>
              <a:rPr lang="ru-RU" sz="1400" dirty="0">
                <a:latin typeface="ADYS" panose="00000500000000000000" pitchFamily="2" charset="0"/>
              </a:rPr>
              <a:t> е </a:t>
            </a:r>
            <a:r>
              <a:rPr lang="ru-RU" sz="1400" dirty="0" err="1">
                <a:latin typeface="ADYS" panose="00000500000000000000" pitchFamily="2" charset="0"/>
              </a:rPr>
              <a:t>двустранна</a:t>
            </a:r>
            <a:r>
              <a:rPr lang="ru-RU" sz="1400" dirty="0">
                <a:latin typeface="ADYS" panose="00000500000000000000" pitchFamily="2" charset="0"/>
              </a:rPr>
              <a:t>: </a:t>
            </a:r>
            <a:r>
              <a:rPr lang="ru-RU" sz="1400" dirty="0" err="1">
                <a:latin typeface="ADYS" panose="00000500000000000000" pitchFamily="2" charset="0"/>
              </a:rPr>
              <a:t>първо</a:t>
            </a:r>
            <a:r>
              <a:rPr lang="ru-RU" sz="1400" dirty="0">
                <a:latin typeface="ADYS" panose="00000500000000000000" pitchFamily="2" charset="0"/>
              </a:rPr>
              <a:t>, да </a:t>
            </a:r>
            <a:r>
              <a:rPr lang="ru-RU" sz="1400" dirty="0" err="1">
                <a:latin typeface="ADYS" panose="00000500000000000000" pitchFamily="2" charset="0"/>
              </a:rPr>
              <a:t>представи</a:t>
            </a:r>
            <a:r>
              <a:rPr lang="ru-RU" sz="1400" dirty="0">
                <a:latin typeface="ADYS" panose="00000500000000000000" pitchFamily="2" charset="0"/>
              </a:rPr>
              <a:t> </a:t>
            </a:r>
            <a:r>
              <a:rPr lang="ru-RU" sz="1400" dirty="0" err="1">
                <a:latin typeface="ADYS" panose="00000500000000000000" pitchFamily="2" charset="0"/>
              </a:rPr>
              <a:t>ефективни</a:t>
            </a:r>
            <a:r>
              <a:rPr lang="ru-RU" sz="1400" dirty="0">
                <a:latin typeface="ADYS" panose="00000500000000000000" pitchFamily="2" charset="0"/>
              </a:rPr>
              <a:t> </a:t>
            </a:r>
            <a:r>
              <a:rPr lang="ru-RU" sz="1400" dirty="0" err="1">
                <a:latin typeface="ADYS" panose="00000500000000000000" pitchFamily="2" charset="0"/>
              </a:rPr>
              <a:t>инструменти</a:t>
            </a:r>
            <a:r>
              <a:rPr lang="ru-RU" sz="1400" dirty="0">
                <a:latin typeface="ADYS" panose="00000500000000000000" pitchFamily="2" charset="0"/>
              </a:rPr>
              <a:t> и техники за мониторинг на </a:t>
            </a:r>
            <a:r>
              <a:rPr lang="ru-RU" sz="1400" dirty="0" err="1">
                <a:latin typeface="ADYS" panose="00000500000000000000" pitchFamily="2" charset="0"/>
              </a:rPr>
              <a:t>въздействието</a:t>
            </a:r>
            <a:r>
              <a:rPr lang="ru-RU" sz="1400" dirty="0">
                <a:latin typeface="ADYS" panose="00000500000000000000" pitchFamily="2" charset="0"/>
              </a:rPr>
              <a:t> на </a:t>
            </a:r>
            <a:r>
              <a:rPr lang="ru-RU" sz="1400" dirty="0" err="1">
                <a:latin typeface="ADYS" panose="00000500000000000000" pitchFamily="2" charset="0"/>
              </a:rPr>
              <a:t>корабната</a:t>
            </a:r>
            <a:r>
              <a:rPr lang="ru-RU" sz="1400" dirty="0">
                <a:latin typeface="ADYS" panose="00000500000000000000" pitchFamily="2" charset="0"/>
              </a:rPr>
              <a:t> кухня </a:t>
            </a:r>
            <a:r>
              <a:rPr lang="ru-RU" sz="1400" dirty="0" err="1">
                <a:latin typeface="ADYS" panose="00000500000000000000" pitchFamily="2" charset="0"/>
              </a:rPr>
              <a:t>върху</a:t>
            </a:r>
            <a:r>
              <a:rPr lang="ru-RU" sz="1400" dirty="0">
                <a:latin typeface="ADYS" panose="00000500000000000000" pitchFamily="2" charset="0"/>
              </a:rPr>
              <a:t> </a:t>
            </a:r>
            <a:r>
              <a:rPr lang="ru-RU" sz="1400" dirty="0" err="1">
                <a:latin typeface="ADYS" panose="00000500000000000000" pitchFamily="2" charset="0"/>
              </a:rPr>
              <a:t>околната</a:t>
            </a:r>
            <a:r>
              <a:rPr lang="ru-RU" sz="1400" dirty="0">
                <a:latin typeface="ADYS" panose="00000500000000000000" pitchFamily="2" charset="0"/>
              </a:rPr>
              <a:t> среда, и </a:t>
            </a:r>
            <a:r>
              <a:rPr lang="ru-RU" sz="1400" dirty="0" err="1">
                <a:latin typeface="ADYS" panose="00000500000000000000" pitchFamily="2" charset="0"/>
              </a:rPr>
              <a:t>второ</a:t>
            </a:r>
            <a:r>
              <a:rPr lang="ru-RU" sz="1400" dirty="0">
                <a:latin typeface="ADYS" panose="00000500000000000000" pitchFamily="2" charset="0"/>
              </a:rPr>
              <a:t> – да </a:t>
            </a:r>
            <a:r>
              <a:rPr lang="ru-RU" sz="1400" dirty="0" err="1">
                <a:latin typeface="ADYS" panose="00000500000000000000" pitchFamily="2" charset="0"/>
              </a:rPr>
              <a:t>демонстрира</a:t>
            </a:r>
            <a:r>
              <a:rPr lang="ru-RU" sz="1400" dirty="0">
                <a:latin typeface="ADYS" panose="00000500000000000000" pitchFamily="2" charset="0"/>
              </a:rPr>
              <a:t> как </a:t>
            </a:r>
            <a:r>
              <a:rPr lang="ru-RU" sz="1400" dirty="0" err="1">
                <a:latin typeface="ADYS" panose="00000500000000000000" pitchFamily="2" charset="0"/>
              </a:rPr>
              <a:t>непрекъснатият</a:t>
            </a:r>
            <a:r>
              <a:rPr lang="ru-RU" sz="1400" dirty="0">
                <a:latin typeface="ADYS" panose="00000500000000000000" pitchFamily="2" charset="0"/>
              </a:rPr>
              <a:t> мониторинг и </a:t>
            </a:r>
            <a:r>
              <a:rPr lang="ru-RU" sz="1400" dirty="0" err="1">
                <a:latin typeface="ADYS" panose="00000500000000000000" pitchFamily="2" charset="0"/>
              </a:rPr>
              <a:t>анализът</a:t>
            </a:r>
            <a:r>
              <a:rPr lang="ru-RU" sz="1400" dirty="0">
                <a:latin typeface="ADYS" panose="00000500000000000000" pitchFamily="2" charset="0"/>
              </a:rPr>
              <a:t> на </a:t>
            </a:r>
            <a:r>
              <a:rPr lang="ru-RU" sz="1400" dirty="0" err="1">
                <a:latin typeface="ADYS" panose="00000500000000000000" pitchFamily="2" charset="0"/>
              </a:rPr>
              <a:t>събраните</a:t>
            </a:r>
            <a:r>
              <a:rPr lang="ru-RU" sz="1400" dirty="0">
                <a:latin typeface="ADYS" panose="00000500000000000000" pitchFamily="2" charset="0"/>
              </a:rPr>
              <a:t> </a:t>
            </a:r>
            <a:r>
              <a:rPr lang="ru-RU" sz="1400" dirty="0" err="1">
                <a:latin typeface="ADYS" panose="00000500000000000000" pitchFamily="2" charset="0"/>
              </a:rPr>
              <a:t>данни</a:t>
            </a:r>
            <a:r>
              <a:rPr lang="ru-RU" sz="1400" dirty="0">
                <a:latin typeface="ADYS" panose="00000500000000000000" pitchFamily="2" charset="0"/>
              </a:rPr>
              <a:t> </a:t>
            </a:r>
            <a:r>
              <a:rPr lang="ru-RU" sz="1400" dirty="0" err="1">
                <a:latin typeface="ADYS" panose="00000500000000000000" pitchFamily="2" charset="0"/>
              </a:rPr>
              <a:t>могат</a:t>
            </a:r>
            <a:r>
              <a:rPr lang="ru-RU" sz="1400" dirty="0">
                <a:latin typeface="ADYS" panose="00000500000000000000" pitchFamily="2" charset="0"/>
              </a:rPr>
              <a:t> да </a:t>
            </a:r>
            <a:r>
              <a:rPr lang="ru-RU" sz="1400" dirty="0" err="1">
                <a:latin typeface="ADYS" panose="00000500000000000000" pitchFamily="2" charset="0"/>
              </a:rPr>
              <a:t>подпомогнат</a:t>
            </a:r>
            <a:r>
              <a:rPr lang="ru-RU" sz="1400" dirty="0">
                <a:latin typeface="ADYS" panose="00000500000000000000" pitchFamily="2" charset="0"/>
              </a:rPr>
              <a:t> </a:t>
            </a:r>
            <a:r>
              <a:rPr lang="ru-RU" sz="1400" dirty="0" err="1">
                <a:latin typeface="ADYS" panose="00000500000000000000" pitchFamily="2" charset="0"/>
              </a:rPr>
              <a:t>устойчивото</a:t>
            </a:r>
            <a:r>
              <a:rPr lang="ru-RU" sz="1400" dirty="0">
                <a:latin typeface="ADYS" panose="00000500000000000000" pitchFamily="2" charset="0"/>
              </a:rPr>
              <a:t> управление на </a:t>
            </a:r>
            <a:r>
              <a:rPr lang="ru-RU" sz="1400" dirty="0" err="1">
                <a:latin typeface="ADYS" panose="00000500000000000000" pitchFamily="2" charset="0"/>
              </a:rPr>
              <a:t>ресурсите</a:t>
            </a:r>
            <a:r>
              <a:rPr lang="ru-RU" sz="1400" dirty="0">
                <a:latin typeface="ADYS" panose="00000500000000000000" pitchFamily="2" charset="0"/>
              </a:rPr>
              <a:t>. </a:t>
            </a:r>
            <a:r>
              <a:rPr lang="ru-RU" sz="1400" dirty="0" err="1">
                <a:latin typeface="ADYS" panose="00000500000000000000" pitchFamily="2" charset="0"/>
              </a:rPr>
              <a:t>Основният</a:t>
            </a:r>
            <a:r>
              <a:rPr lang="ru-RU" sz="1400" dirty="0">
                <a:latin typeface="ADYS" panose="00000500000000000000" pitchFamily="2" charset="0"/>
              </a:rPr>
              <a:t> акцент е </a:t>
            </a:r>
            <a:r>
              <a:rPr lang="ru-RU" sz="1400" dirty="0" err="1">
                <a:latin typeface="ADYS" panose="00000500000000000000" pitchFamily="2" charset="0"/>
              </a:rPr>
              <a:t>поставен</a:t>
            </a:r>
            <a:r>
              <a:rPr lang="ru-RU" sz="1400" dirty="0">
                <a:latin typeface="ADYS" panose="00000500000000000000" pitchFamily="2" charset="0"/>
              </a:rPr>
              <a:t> </a:t>
            </a:r>
            <a:r>
              <a:rPr lang="ru-RU" sz="1400" dirty="0" err="1">
                <a:latin typeface="ADYS" panose="00000500000000000000" pitchFamily="2" charset="0"/>
              </a:rPr>
              <a:t>върху</a:t>
            </a:r>
            <a:r>
              <a:rPr lang="ru-RU" sz="1400" dirty="0">
                <a:latin typeface="ADYS" panose="00000500000000000000" pitchFamily="2" charset="0"/>
              </a:rPr>
              <a:t> </a:t>
            </a:r>
            <a:r>
              <a:rPr lang="ru-RU" sz="1400" dirty="0" err="1">
                <a:latin typeface="ADYS" panose="00000500000000000000" pitchFamily="2" charset="0"/>
              </a:rPr>
              <a:t>проследяването</a:t>
            </a:r>
            <a:r>
              <a:rPr lang="ru-RU" sz="1400" dirty="0">
                <a:latin typeface="ADYS" panose="00000500000000000000" pitchFamily="2" charset="0"/>
              </a:rPr>
              <a:t> на </a:t>
            </a:r>
            <a:r>
              <a:rPr lang="ru-RU" sz="1400" dirty="0" err="1">
                <a:latin typeface="ADYS" panose="00000500000000000000" pitchFamily="2" charset="0"/>
              </a:rPr>
              <a:t>основните</a:t>
            </a:r>
            <a:r>
              <a:rPr lang="ru-RU" sz="1400" dirty="0">
                <a:latin typeface="ADYS" panose="00000500000000000000" pitchFamily="2" charset="0"/>
              </a:rPr>
              <a:t> </a:t>
            </a:r>
            <a:r>
              <a:rPr lang="ru-RU" sz="1400" dirty="0" err="1">
                <a:latin typeface="ADYS" panose="00000500000000000000" pitchFamily="2" charset="0"/>
              </a:rPr>
              <a:t>екологични</a:t>
            </a:r>
            <a:r>
              <a:rPr lang="ru-RU" sz="1400" dirty="0">
                <a:latin typeface="ADYS" panose="00000500000000000000" pitchFamily="2" charset="0"/>
              </a:rPr>
              <a:t> показатели и </a:t>
            </a:r>
            <a:r>
              <a:rPr lang="ru-RU" sz="1400" dirty="0" err="1">
                <a:latin typeface="ADYS" panose="00000500000000000000" pitchFamily="2" charset="0"/>
              </a:rPr>
              <a:t>формулирането</a:t>
            </a:r>
            <a:r>
              <a:rPr lang="ru-RU" sz="1400" dirty="0">
                <a:latin typeface="ADYS" panose="00000500000000000000" pitchFamily="2" charset="0"/>
              </a:rPr>
              <a:t> на </a:t>
            </a:r>
            <a:r>
              <a:rPr lang="ru-RU" sz="1400" dirty="0" err="1">
                <a:latin typeface="ADYS" panose="00000500000000000000" pitchFamily="2" charset="0"/>
              </a:rPr>
              <a:t>конкретни</a:t>
            </a:r>
            <a:r>
              <a:rPr lang="ru-RU" sz="1400" dirty="0">
                <a:latin typeface="ADYS" panose="00000500000000000000" pitchFamily="2" charset="0"/>
              </a:rPr>
              <a:t> цели за постоянно </a:t>
            </a:r>
            <a:r>
              <a:rPr lang="ru-RU" sz="1400" dirty="0" err="1">
                <a:latin typeface="ADYS" panose="00000500000000000000" pitchFamily="2" charset="0"/>
              </a:rPr>
              <a:t>подобряване</a:t>
            </a:r>
            <a:r>
              <a:rPr lang="ru-RU" sz="1400" dirty="0">
                <a:latin typeface="ADYS" panose="00000500000000000000" pitchFamily="2" charset="0"/>
              </a:rPr>
              <a:t>.</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CBDBEFC6-FF15-D159-225E-AABBCF3A6824}"/>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B2E9426C-7E12-AB5C-AFEE-4E90020235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6C02655-C08D-915C-C978-3914C45F060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CBB0DC7-1C75-BC30-A9B4-8D2891529F2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25C8C22-7427-4716-C3D5-419C6583A58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C703F0E-5D33-68E9-447C-C8CF41D8EBF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40F2976-2235-5D88-8360-94A79897DC44}"/>
              </a:ext>
            </a:extLst>
          </p:cNvPr>
          <p:cNvPicPr>
            <a:picLocks noChangeAspect="1"/>
          </p:cNvPicPr>
          <p:nvPr/>
        </p:nvPicPr>
        <p:blipFill>
          <a:blip r:embed="rId10"/>
          <a:stretch>
            <a:fillRect/>
          </a:stretch>
        </p:blipFill>
        <p:spPr>
          <a:xfrm>
            <a:off x="7704595" y="0"/>
            <a:ext cx="1227464" cy="1224789"/>
          </a:xfrm>
          <a:prstGeom prst="rect">
            <a:avLst/>
          </a:prstGeom>
        </p:spPr>
      </p:pic>
      <p:pic>
        <p:nvPicPr>
          <p:cNvPr id="6146" name="Picture 2" descr="ship's galley environmental Modern commercial kitchen with stainless steel appliances and countertops. the kitchen has a large island in the center with a gas stove and a sink. above the island, there is a large stainless steel range hood. on the right side of the image, there are two chefs working in the kitchen. the chef on the left is wearing a white chef's uniform and is holding a frying pan and appears to be preparing a meal. the countertop is made of stainless steel and has a tray of vegetables and a bottle of olive oil on it. there are several windows on the wall, allowing natural light to enter the space. the floor is covered with a gray carpet.">
            <a:extLst>
              <a:ext uri="{FF2B5EF4-FFF2-40B4-BE49-F238E27FC236}">
                <a16:creationId xmlns:a16="http://schemas.microsoft.com/office/drawing/2014/main" id="{0D2A104D-6254-3B5C-F9BA-63761C8EB9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903751"/>
            <a:ext cx="4099808" cy="409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1326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F9452-8C0A-2102-BD9E-1A354272A2C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66A96C8-1BD9-282A-603D-6413E3D778C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C987F2E-E5F2-17B2-5E57-DB5C4A5A1A90}"/>
              </a:ext>
            </a:extLst>
          </p:cNvPr>
          <p:cNvSpPr>
            <a:spLocks noGrp="1"/>
          </p:cNvSpPr>
          <p:nvPr>
            <p:ph type="title"/>
          </p:nvPr>
        </p:nvSpPr>
        <p:spPr>
          <a:xfrm>
            <a:off x="431627" y="929391"/>
            <a:ext cx="7886700" cy="778272"/>
          </a:xfrm>
        </p:spPr>
        <p:txBody>
          <a:bodyPr>
            <a:noAutofit/>
          </a:bodyPr>
          <a:lstStyle/>
          <a:p>
            <a:pPr marL="274320" indent="-274320" algn="ctr">
              <a:spcBef>
                <a:spcPts val="435"/>
              </a:spcBef>
              <a:spcAft>
                <a:spcPts val="200"/>
              </a:spcAft>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X: Мониторинг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измерване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въздействието</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корабната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кухня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върху</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околната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среда</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E1FECB6-F4B9-D977-D19E-2F2306E3944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23E00A1-80D1-E955-EFF5-B256AE7EE44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4D862115-3D88-AFCD-0606-7CA1E8EFFCC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7BB4EB1-79E3-8F6B-D002-12D5BE56384E}"/>
              </a:ext>
            </a:extLst>
          </p:cNvPr>
          <p:cNvSpPr txBox="1"/>
          <p:nvPr/>
        </p:nvSpPr>
        <p:spPr>
          <a:xfrm>
            <a:off x="4736891" y="1740672"/>
            <a:ext cx="4287187" cy="385746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Методология</a:t>
            </a:r>
            <a:endPar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bg-BG"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indent="0" algn="just" fontAlgn="auto">
              <a:lnSpc>
                <a:spcPct val="150000"/>
              </a:lnSpc>
              <a:spcBef>
                <a:spcPts val="0"/>
              </a:spcBef>
              <a:spcAft>
                <a:spcPts val="0"/>
              </a:spcAft>
              <a:buClrTx/>
              <a:buSzTx/>
              <a:buFontTx/>
              <a:buNone/>
              <a:tabLst/>
              <a:defRPr/>
            </a:pPr>
            <a:r>
              <a:rPr lang="ru-RU" sz="1400" dirty="0">
                <a:latin typeface="ADYS" panose="00000500000000000000" pitchFamily="2" charset="0"/>
              </a:rPr>
              <a:t>В </a:t>
            </a:r>
            <a:r>
              <a:rPr lang="ru-RU" sz="1400" dirty="0" err="1">
                <a:latin typeface="ADYS" panose="00000500000000000000" pitchFamily="2" charset="0"/>
              </a:rPr>
              <a:t>рамките</a:t>
            </a:r>
            <a:r>
              <a:rPr lang="ru-RU" sz="1400" dirty="0">
                <a:latin typeface="ADYS" panose="00000500000000000000" pitchFamily="2" charset="0"/>
              </a:rPr>
              <a:t> на </a:t>
            </a:r>
            <a:r>
              <a:rPr lang="ru-RU" sz="1400" dirty="0" err="1">
                <a:latin typeface="ADYS" panose="00000500000000000000" pitchFamily="2" charset="0"/>
              </a:rPr>
              <a:t>изследването</a:t>
            </a:r>
            <a:r>
              <a:rPr lang="ru-RU" sz="1400" dirty="0">
                <a:latin typeface="ADYS" panose="00000500000000000000" pitchFamily="2" charset="0"/>
              </a:rPr>
              <a:t> </a:t>
            </a:r>
            <a:r>
              <a:rPr lang="ru-RU" sz="1400" dirty="0" err="1">
                <a:latin typeface="ADYS" panose="00000500000000000000" pitchFamily="2" charset="0"/>
              </a:rPr>
              <a:t>са</a:t>
            </a:r>
            <a:r>
              <a:rPr lang="ru-RU" sz="1400" dirty="0">
                <a:latin typeface="ADYS" panose="00000500000000000000" pitchFamily="2" charset="0"/>
              </a:rPr>
              <a:t> </a:t>
            </a:r>
            <a:r>
              <a:rPr lang="ru-RU" sz="1400" dirty="0" err="1">
                <a:latin typeface="ADYS" panose="00000500000000000000" pitchFamily="2" charset="0"/>
              </a:rPr>
              <a:t>анализирани</a:t>
            </a:r>
            <a:r>
              <a:rPr lang="ru-RU" sz="1400" dirty="0">
                <a:latin typeface="ADYS" panose="00000500000000000000" pitchFamily="2" charset="0"/>
              </a:rPr>
              <a:t> </a:t>
            </a:r>
            <a:r>
              <a:rPr lang="ru-RU" sz="1400" dirty="0" err="1">
                <a:latin typeface="ADYS" panose="00000500000000000000" pitchFamily="2" charset="0"/>
              </a:rPr>
              <a:t>вътрешните</a:t>
            </a:r>
            <a:r>
              <a:rPr lang="ru-RU" sz="1400" dirty="0">
                <a:latin typeface="ADYS" panose="00000500000000000000" pitchFamily="2" charset="0"/>
              </a:rPr>
              <a:t> </a:t>
            </a:r>
            <a:r>
              <a:rPr lang="ru-RU" sz="1400" dirty="0" err="1">
                <a:latin typeface="ADYS" panose="00000500000000000000" pitchFamily="2" charset="0"/>
              </a:rPr>
              <a:t>системи</a:t>
            </a:r>
            <a:r>
              <a:rPr lang="ru-RU" sz="1400" dirty="0">
                <a:latin typeface="ADYS" panose="00000500000000000000" pitchFamily="2" charset="0"/>
              </a:rPr>
              <a:t> за мониторинг на </a:t>
            </a:r>
            <a:r>
              <a:rPr lang="ru-RU" sz="1400" dirty="0" err="1">
                <a:latin typeface="ADYS" panose="00000500000000000000" pitchFamily="2" charset="0"/>
              </a:rPr>
              <a:t>кораби</a:t>
            </a:r>
            <a:r>
              <a:rPr lang="ru-RU" sz="1400" dirty="0">
                <a:latin typeface="ADYS" panose="00000500000000000000" pitchFamily="2" charset="0"/>
              </a:rPr>
              <a:t> от различен тип. </a:t>
            </a:r>
            <a:r>
              <a:rPr lang="ru-RU" sz="1400" dirty="0" err="1">
                <a:latin typeface="ADYS" panose="00000500000000000000" pitchFamily="2" charset="0"/>
              </a:rPr>
              <a:t>Проведени</a:t>
            </a:r>
            <a:r>
              <a:rPr lang="ru-RU" sz="1400" dirty="0">
                <a:latin typeface="ADYS" panose="00000500000000000000" pitchFamily="2" charset="0"/>
              </a:rPr>
              <a:t> </a:t>
            </a:r>
            <a:r>
              <a:rPr lang="ru-RU" sz="1400" dirty="0" err="1">
                <a:latin typeface="ADYS" panose="00000500000000000000" pitchFamily="2" charset="0"/>
              </a:rPr>
              <a:t>са</a:t>
            </a:r>
            <a:r>
              <a:rPr lang="ru-RU" sz="1400" dirty="0">
                <a:latin typeface="ADYS" panose="00000500000000000000" pitchFamily="2" charset="0"/>
              </a:rPr>
              <a:t> </a:t>
            </a:r>
            <a:r>
              <a:rPr lang="ru-RU" sz="1400" dirty="0" err="1">
                <a:latin typeface="ADYS" panose="00000500000000000000" pitchFamily="2" charset="0"/>
              </a:rPr>
              <a:t>задълбочени</a:t>
            </a:r>
            <a:r>
              <a:rPr lang="ru-RU" sz="1400" dirty="0">
                <a:latin typeface="ADYS" panose="00000500000000000000" pitchFamily="2" charset="0"/>
              </a:rPr>
              <a:t> </a:t>
            </a:r>
            <a:r>
              <a:rPr lang="ru-RU" sz="1400" dirty="0" err="1">
                <a:latin typeface="ADYS" panose="00000500000000000000" pitchFamily="2" charset="0"/>
              </a:rPr>
              <a:t>интервюта</a:t>
            </a:r>
            <a:r>
              <a:rPr lang="ru-RU" sz="1400" dirty="0">
                <a:latin typeface="ADYS" panose="00000500000000000000" pitchFamily="2" charset="0"/>
              </a:rPr>
              <a:t> с </a:t>
            </a:r>
            <a:r>
              <a:rPr lang="ru-RU" sz="1400" dirty="0" err="1">
                <a:latin typeface="ADYS" panose="00000500000000000000" pitchFamily="2" charset="0"/>
              </a:rPr>
              <a:t>екипажа</a:t>
            </a:r>
            <a:r>
              <a:rPr lang="ru-RU" sz="1400" dirty="0">
                <a:latin typeface="ADYS" panose="00000500000000000000" pitchFamily="2" charset="0"/>
              </a:rPr>
              <a:t>, </a:t>
            </a:r>
            <a:r>
              <a:rPr lang="ru-RU" sz="1400" dirty="0" err="1">
                <a:latin typeface="ADYS" panose="00000500000000000000" pitchFamily="2" charset="0"/>
              </a:rPr>
              <a:t>включително</a:t>
            </a:r>
            <a:r>
              <a:rPr lang="ru-RU" sz="1400" dirty="0">
                <a:latin typeface="ADYS" panose="00000500000000000000" pitchFamily="2" charset="0"/>
              </a:rPr>
              <a:t> </a:t>
            </a:r>
            <a:r>
              <a:rPr lang="ru-RU" sz="1400" dirty="0" err="1">
                <a:latin typeface="ADYS" panose="00000500000000000000" pitchFamily="2" charset="0"/>
              </a:rPr>
              <a:t>готвачи</a:t>
            </a:r>
            <a:r>
              <a:rPr lang="ru-RU" sz="1400" dirty="0">
                <a:latin typeface="ADYS" panose="00000500000000000000" pitchFamily="2" charset="0"/>
              </a:rPr>
              <a:t>, </a:t>
            </a:r>
            <a:r>
              <a:rPr lang="ru-RU" sz="1400" dirty="0" err="1">
                <a:latin typeface="ADYS" panose="00000500000000000000" pitchFamily="2" charset="0"/>
              </a:rPr>
              <a:t>инженери</a:t>
            </a:r>
            <a:r>
              <a:rPr lang="ru-RU" sz="1400" dirty="0">
                <a:latin typeface="ADYS" panose="00000500000000000000" pitchFamily="2" charset="0"/>
              </a:rPr>
              <a:t> по </a:t>
            </a:r>
            <a:r>
              <a:rPr lang="ru-RU" sz="1400" dirty="0" err="1">
                <a:latin typeface="ADYS" panose="00000500000000000000" pitchFamily="2" charset="0"/>
              </a:rPr>
              <a:t>поддръжка</a:t>
            </a:r>
            <a:r>
              <a:rPr lang="ru-RU" sz="1400" dirty="0">
                <a:latin typeface="ADYS" panose="00000500000000000000" pitchFamily="2" charset="0"/>
              </a:rPr>
              <a:t> и </a:t>
            </a:r>
            <a:r>
              <a:rPr lang="ru-RU" sz="1400" dirty="0" err="1">
                <a:latin typeface="ADYS" panose="00000500000000000000" pitchFamily="2" charset="0"/>
              </a:rPr>
              <a:t>мениджъри</a:t>
            </a:r>
            <a:r>
              <a:rPr lang="ru-RU" sz="1400" dirty="0">
                <a:latin typeface="ADYS" panose="00000500000000000000" pitchFamily="2" charset="0"/>
              </a:rPr>
              <a:t> по </a:t>
            </a:r>
            <a:r>
              <a:rPr lang="ru-RU" sz="1400" dirty="0" err="1">
                <a:latin typeface="ADYS" panose="00000500000000000000" pitchFamily="2" charset="0"/>
              </a:rPr>
              <a:t>околна</a:t>
            </a:r>
            <a:r>
              <a:rPr lang="ru-RU" sz="1400" dirty="0">
                <a:latin typeface="ADYS" panose="00000500000000000000" pitchFamily="2" charset="0"/>
              </a:rPr>
              <a:t> среда, с цел </a:t>
            </a:r>
            <a:r>
              <a:rPr lang="ru-RU" sz="1400" dirty="0" err="1">
                <a:latin typeface="ADYS" panose="00000500000000000000" pitchFamily="2" charset="0"/>
              </a:rPr>
              <a:t>установяване</a:t>
            </a:r>
            <a:r>
              <a:rPr lang="ru-RU" sz="1400" dirty="0">
                <a:latin typeface="ADYS" panose="00000500000000000000" pitchFamily="2" charset="0"/>
              </a:rPr>
              <a:t> на </a:t>
            </a:r>
            <a:r>
              <a:rPr lang="ru-RU" sz="1400" dirty="0" err="1">
                <a:latin typeface="ADYS" panose="00000500000000000000" pitchFamily="2" charset="0"/>
              </a:rPr>
              <a:t>прилаганите</a:t>
            </a:r>
            <a:r>
              <a:rPr lang="ru-RU" sz="1400" dirty="0">
                <a:latin typeface="ADYS" panose="00000500000000000000" pitchFamily="2" charset="0"/>
              </a:rPr>
              <a:t> практики за </a:t>
            </a:r>
            <a:r>
              <a:rPr lang="ru-RU" sz="1400" dirty="0" err="1">
                <a:latin typeface="ADYS" panose="00000500000000000000" pitchFamily="2" charset="0"/>
              </a:rPr>
              <a:t>отчитане</a:t>
            </a:r>
            <a:r>
              <a:rPr lang="ru-RU" sz="1400" dirty="0">
                <a:latin typeface="ADYS" panose="00000500000000000000" pitchFamily="2" charset="0"/>
              </a:rPr>
              <a:t> и контрол. </a:t>
            </a:r>
            <a:r>
              <a:rPr lang="ru-RU" sz="1400" dirty="0" err="1">
                <a:latin typeface="ADYS" panose="00000500000000000000" pitchFamily="2" charset="0"/>
              </a:rPr>
              <a:t>Допълнително</a:t>
            </a:r>
            <a:r>
              <a:rPr lang="ru-RU" sz="1400" dirty="0">
                <a:latin typeface="ADYS" panose="00000500000000000000" pitchFamily="2" charset="0"/>
              </a:rPr>
              <a:t> </a:t>
            </a:r>
            <a:r>
              <a:rPr lang="ru-RU" sz="1400" dirty="0" err="1">
                <a:latin typeface="ADYS" panose="00000500000000000000" pitchFamily="2" charset="0"/>
              </a:rPr>
              <a:t>са</a:t>
            </a:r>
            <a:r>
              <a:rPr lang="ru-RU" sz="1400" dirty="0">
                <a:latin typeface="ADYS" panose="00000500000000000000" pitchFamily="2" charset="0"/>
              </a:rPr>
              <a:t> </a:t>
            </a:r>
            <a:r>
              <a:rPr lang="ru-RU" sz="1400" dirty="0" err="1">
                <a:latin typeface="ADYS" panose="00000500000000000000" pitchFamily="2" charset="0"/>
              </a:rPr>
              <a:t>проучени</a:t>
            </a:r>
            <a:r>
              <a:rPr lang="ru-RU" sz="1400" dirty="0">
                <a:latin typeface="ADYS" panose="00000500000000000000" pitchFamily="2" charset="0"/>
              </a:rPr>
              <a:t> </a:t>
            </a:r>
            <a:r>
              <a:rPr lang="ru-RU" sz="1400" dirty="0" err="1">
                <a:latin typeface="ADYS" panose="00000500000000000000" pitchFamily="2" charset="0"/>
              </a:rPr>
              <a:t>дигитални</a:t>
            </a:r>
            <a:r>
              <a:rPr lang="ru-RU" sz="1400" dirty="0">
                <a:latin typeface="ADYS" panose="00000500000000000000" pitchFamily="2" charset="0"/>
              </a:rPr>
              <a:t> </a:t>
            </a:r>
            <a:r>
              <a:rPr lang="ru-RU" sz="1400" dirty="0" err="1">
                <a:latin typeface="ADYS" panose="00000500000000000000" pitchFamily="2" charset="0"/>
              </a:rPr>
              <a:t>инструменти</a:t>
            </a:r>
            <a:r>
              <a:rPr lang="ru-RU" sz="1400" dirty="0">
                <a:latin typeface="ADYS" panose="00000500000000000000" pitchFamily="2" charset="0"/>
              </a:rPr>
              <a:t> за </a:t>
            </a:r>
            <a:r>
              <a:rPr lang="ru-RU" sz="1400" dirty="0" err="1">
                <a:latin typeface="ADYS" panose="00000500000000000000" pitchFamily="2" charset="0"/>
              </a:rPr>
              <a:t>измерване</a:t>
            </a:r>
            <a:r>
              <a:rPr lang="ru-RU" sz="1400" dirty="0">
                <a:latin typeface="ADYS" panose="00000500000000000000" pitchFamily="2" charset="0"/>
              </a:rPr>
              <a:t> на </a:t>
            </a:r>
            <a:r>
              <a:rPr lang="ru-RU" sz="1400" dirty="0" err="1">
                <a:latin typeface="ADYS" panose="00000500000000000000" pitchFamily="2" charset="0"/>
              </a:rPr>
              <a:t>разходите</a:t>
            </a:r>
            <a:r>
              <a:rPr lang="ru-RU" sz="1400" dirty="0">
                <a:latin typeface="ADYS" panose="00000500000000000000" pitchFamily="2" charset="0"/>
              </a:rPr>
              <a:t> за вода и </a:t>
            </a:r>
            <a:r>
              <a:rPr lang="ru-RU" sz="1400" dirty="0" err="1">
                <a:latin typeface="ADYS" panose="00000500000000000000" pitchFamily="2" charset="0"/>
              </a:rPr>
              <a:t>енергия</a:t>
            </a:r>
            <a:r>
              <a:rPr lang="ru-RU" sz="1400" dirty="0">
                <a:latin typeface="ADYS" panose="00000500000000000000" pitchFamily="2" charset="0"/>
              </a:rPr>
              <a:t>, </a:t>
            </a:r>
            <a:r>
              <a:rPr lang="ru-RU" sz="1400" dirty="0" err="1">
                <a:latin typeface="ADYS" panose="00000500000000000000" pitchFamily="2" charset="0"/>
              </a:rPr>
              <a:t>както</a:t>
            </a:r>
            <a:r>
              <a:rPr lang="ru-RU" sz="1400" dirty="0">
                <a:latin typeface="ADYS" panose="00000500000000000000" pitchFamily="2" charset="0"/>
              </a:rPr>
              <a:t> и методики за оценка и управление на </a:t>
            </a:r>
            <a:r>
              <a:rPr lang="ru-RU" sz="1400" dirty="0" err="1">
                <a:latin typeface="ADYS" panose="00000500000000000000" pitchFamily="2" charset="0"/>
              </a:rPr>
              <a:t>отпадъците</a:t>
            </a:r>
            <a:r>
              <a:rPr lang="ru-RU" sz="1400" dirty="0">
                <a:latin typeface="ADYS" panose="00000500000000000000" pitchFamily="2" charset="0"/>
              </a:rPr>
              <a:t> на борда.</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B21B0C3F-01DE-1F4C-26FD-3BF171B66D37}"/>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C55D3203-AB0A-2AB2-934A-709CD88ADFD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E1CFA34-5D4F-BF2A-4827-E7C380DB12F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FDF37D7-5CE3-B0CE-95A4-8A4D70CC035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906B105-E07F-8EC9-219A-C9DA2C93E06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ABA08DD-5229-4086-6969-1B369102CA5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F44FB2D-D4CD-93C0-493D-432F503D308B}"/>
              </a:ext>
            </a:extLst>
          </p:cNvPr>
          <p:cNvPicPr>
            <a:picLocks noChangeAspect="1"/>
          </p:cNvPicPr>
          <p:nvPr/>
        </p:nvPicPr>
        <p:blipFill>
          <a:blip r:embed="rId10"/>
          <a:stretch>
            <a:fillRect/>
          </a:stretch>
        </p:blipFill>
        <p:spPr>
          <a:xfrm>
            <a:off x="7704595" y="0"/>
            <a:ext cx="1227464" cy="1224789"/>
          </a:xfrm>
          <a:prstGeom prst="rect">
            <a:avLst/>
          </a:prstGeom>
        </p:spPr>
      </p:pic>
      <p:pic>
        <p:nvPicPr>
          <p:cNvPr id="7172" name="Picture 4" descr="ship's galley environmental Modern commercial kitchen with stainless steel appliances and countertops. the kitchen has a large island in the center with a gas stove and a sink. above the island, there is a large stainless steel range hood. on the right side of the image, there are two chefs working in the kitchen. the chef on the left is wearing a white chef's uniform and is holding a frying pan and appears to be preparing a meal. the countertop is made of stainless steel and has a tray of vegetables and a bottle of olive oil on it. there are several windows on the wall, allowing natural light to enter the space. the floor is covered with a gray carpet.">
            <a:extLst>
              <a:ext uri="{FF2B5EF4-FFF2-40B4-BE49-F238E27FC236}">
                <a16:creationId xmlns:a16="http://schemas.microsoft.com/office/drawing/2014/main" id="{8B42B332-3A2B-A2B1-FDDE-F17A6A7D621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630181"/>
            <a:ext cx="4373380" cy="4373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9172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5BB5C-94C1-A2E5-DEC4-F7FACA9DAFA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1B58BE3-51A9-0F0A-F23C-786099BB324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7259AA4-91A6-BB74-CCA7-9584EECD6773}"/>
              </a:ext>
            </a:extLst>
          </p:cNvPr>
          <p:cNvSpPr>
            <a:spLocks noGrp="1"/>
          </p:cNvSpPr>
          <p:nvPr>
            <p:ph type="title"/>
          </p:nvPr>
        </p:nvSpPr>
        <p:spPr>
          <a:xfrm>
            <a:off x="386656" y="824460"/>
            <a:ext cx="7886700" cy="778272"/>
          </a:xfrm>
        </p:spPr>
        <p:txBody>
          <a:bodyPr>
            <a:noAutofit/>
          </a:bodyPr>
          <a:lstStyle/>
          <a:p>
            <a:pPr marL="274320" indent="-274320" algn="ctr">
              <a:spcBef>
                <a:spcPts val="435"/>
              </a:spcBef>
              <a:spcAft>
                <a:spcPts val="200"/>
              </a:spcAft>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X: Мониторинг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измерване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въздействието</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корабната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кухня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върху</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околната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среда</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C3B3157-866E-ADC8-18DA-378D22C5A1C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440B0BF-57B3-D969-7FCC-92016BED6A5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08625594-1338-10F0-69CA-1C7040B21A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8AFF16A-4B04-A979-0E55-8D0EF00D1B70}"/>
              </a:ext>
            </a:extLst>
          </p:cNvPr>
          <p:cNvSpPr txBox="1"/>
          <p:nvPr/>
        </p:nvSpPr>
        <p:spPr>
          <a:xfrm>
            <a:off x="4389967" y="1755663"/>
            <a:ext cx="4634112" cy="4072910"/>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Bold" panose="00000800000000000000" pitchFamily="2" charset="-52"/>
                <a:ea typeface="+mn-ea"/>
                <a:cs typeface="Times New Roman" panose="02020603050405020304" pitchFamily="18" charset="0"/>
              </a:rPr>
              <a:t>Резултати</a:t>
            </a:r>
          </a:p>
          <a:p>
            <a:pPr algn="just">
              <a:lnSpc>
                <a:spcPct val="150000"/>
              </a:lnSpc>
              <a:defRPr/>
            </a:pPr>
            <a:r>
              <a:rPr lang="ru-RU" sz="1400" dirty="0" err="1">
                <a:latin typeface="ADYS" panose="00000500000000000000" pitchFamily="2" charset="0"/>
              </a:rPr>
              <a:t>Установено</a:t>
            </a:r>
            <a:r>
              <a:rPr lang="ru-RU" sz="1400" dirty="0">
                <a:latin typeface="ADYS" panose="00000500000000000000" pitchFamily="2" charset="0"/>
              </a:rPr>
              <a:t> е, че </a:t>
            </a:r>
            <a:r>
              <a:rPr lang="ru-RU" sz="1400" dirty="0" err="1">
                <a:latin typeface="ADYS" panose="00000500000000000000" pitchFamily="2" charset="0"/>
              </a:rPr>
              <a:t>използването</a:t>
            </a:r>
            <a:r>
              <a:rPr lang="ru-RU" sz="1400" dirty="0">
                <a:latin typeface="ADYS" panose="00000500000000000000" pitchFamily="2" charset="0"/>
              </a:rPr>
              <a:t> на </a:t>
            </a:r>
            <a:r>
              <a:rPr lang="ru-RU" sz="1400" dirty="0" err="1">
                <a:latin typeface="ADYS" panose="00000500000000000000" pitchFamily="2" charset="0"/>
              </a:rPr>
              <a:t>дигитални</a:t>
            </a:r>
            <a:r>
              <a:rPr lang="ru-RU" sz="1400" dirty="0">
                <a:latin typeface="ADYS" panose="00000500000000000000" pitchFamily="2" charset="0"/>
              </a:rPr>
              <a:t> </a:t>
            </a:r>
            <a:r>
              <a:rPr lang="ru-RU" sz="1400" dirty="0" err="1">
                <a:latin typeface="ADYS" panose="00000500000000000000" pitchFamily="2" charset="0"/>
              </a:rPr>
              <a:t>платформи</a:t>
            </a:r>
            <a:r>
              <a:rPr lang="ru-RU" sz="1400" dirty="0">
                <a:latin typeface="ADYS" panose="00000500000000000000" pitchFamily="2" charset="0"/>
              </a:rPr>
              <a:t> и </a:t>
            </a:r>
            <a:r>
              <a:rPr lang="ru-RU" sz="1400" dirty="0" err="1">
                <a:latin typeface="ADYS" panose="00000500000000000000" pitchFamily="2" charset="0"/>
              </a:rPr>
              <a:t>автоматизирани</a:t>
            </a:r>
            <a:r>
              <a:rPr lang="ru-RU" sz="1400" dirty="0">
                <a:latin typeface="ADYS" panose="00000500000000000000" pitchFamily="2" charset="0"/>
              </a:rPr>
              <a:t> </a:t>
            </a:r>
            <a:r>
              <a:rPr lang="ru-RU" sz="1400" dirty="0" err="1">
                <a:latin typeface="ADYS" panose="00000500000000000000" pitchFamily="2" charset="0"/>
              </a:rPr>
              <a:t>системи</a:t>
            </a:r>
            <a:r>
              <a:rPr lang="ru-RU" sz="1400" dirty="0">
                <a:latin typeface="ADYS" panose="00000500000000000000" pitchFamily="2" charset="0"/>
              </a:rPr>
              <a:t> за </a:t>
            </a:r>
            <a:r>
              <a:rPr lang="ru-RU" sz="1400" dirty="0" err="1">
                <a:latin typeface="ADYS" panose="00000500000000000000" pitchFamily="2" charset="0"/>
              </a:rPr>
              <a:t>отчитане</a:t>
            </a:r>
            <a:r>
              <a:rPr lang="ru-RU" sz="1400" dirty="0">
                <a:latin typeface="ADYS" panose="00000500000000000000" pitchFamily="2" charset="0"/>
              </a:rPr>
              <a:t> на </a:t>
            </a:r>
            <a:r>
              <a:rPr lang="ru-RU" sz="1400" dirty="0" err="1">
                <a:latin typeface="ADYS" panose="00000500000000000000" pitchFamily="2" charset="0"/>
              </a:rPr>
              <a:t>ресурсите</a:t>
            </a:r>
            <a:r>
              <a:rPr lang="ru-RU" sz="1400" dirty="0">
                <a:latin typeface="ADYS" panose="00000500000000000000" pitchFamily="2" charset="0"/>
              </a:rPr>
              <a:t> </a:t>
            </a:r>
            <a:r>
              <a:rPr lang="ru-RU" sz="1400" dirty="0" err="1">
                <a:latin typeface="ADYS" panose="00000500000000000000" pitchFamily="2" charset="0"/>
              </a:rPr>
              <a:t>значително</a:t>
            </a:r>
            <a:r>
              <a:rPr lang="ru-RU" sz="1400" dirty="0">
                <a:latin typeface="ADYS" panose="00000500000000000000" pitchFamily="2" charset="0"/>
              </a:rPr>
              <a:t> </a:t>
            </a:r>
            <a:r>
              <a:rPr lang="ru-RU" sz="1400" dirty="0" err="1">
                <a:latin typeface="ADYS" panose="00000500000000000000" pitchFamily="2" charset="0"/>
              </a:rPr>
              <a:t>улеснява</a:t>
            </a:r>
            <a:r>
              <a:rPr lang="ru-RU" sz="1400" dirty="0">
                <a:latin typeface="ADYS" panose="00000500000000000000" pitchFamily="2" charset="0"/>
              </a:rPr>
              <a:t> </a:t>
            </a:r>
            <a:r>
              <a:rPr lang="ru-RU" sz="1400" dirty="0" err="1">
                <a:latin typeface="ADYS" panose="00000500000000000000" pitchFamily="2" charset="0"/>
              </a:rPr>
              <a:t>процеса</a:t>
            </a:r>
            <a:r>
              <a:rPr lang="ru-RU" sz="1400" dirty="0">
                <a:latin typeface="ADYS" panose="00000500000000000000" pitchFamily="2" charset="0"/>
              </a:rPr>
              <a:t> на контрол. Доказано е, че </a:t>
            </a:r>
            <a:r>
              <a:rPr lang="ru-RU" sz="1400" dirty="0" err="1">
                <a:latin typeface="ADYS" panose="00000500000000000000" pitchFamily="2" charset="0"/>
              </a:rPr>
              <a:t>прилагането</a:t>
            </a:r>
            <a:r>
              <a:rPr lang="ru-RU" sz="1400" dirty="0">
                <a:latin typeface="ADYS" panose="00000500000000000000" pitchFamily="2" charset="0"/>
              </a:rPr>
              <a:t> на </a:t>
            </a:r>
            <a:r>
              <a:rPr lang="ru-RU" sz="1400" dirty="0" err="1">
                <a:latin typeface="ADYS" panose="00000500000000000000" pitchFamily="2" charset="0"/>
              </a:rPr>
              <a:t>ежедневни</a:t>
            </a:r>
            <a:r>
              <a:rPr lang="ru-RU" sz="1400" dirty="0">
                <a:latin typeface="ADYS" panose="00000500000000000000" pitchFamily="2" charset="0"/>
              </a:rPr>
              <a:t> и </a:t>
            </a:r>
            <a:r>
              <a:rPr lang="ru-RU" sz="1400" dirty="0" err="1">
                <a:latin typeface="ADYS" panose="00000500000000000000" pitchFamily="2" charset="0"/>
              </a:rPr>
              <a:t>седмични</a:t>
            </a:r>
            <a:r>
              <a:rPr lang="ru-RU" sz="1400" dirty="0">
                <a:latin typeface="ADYS" panose="00000500000000000000" pitchFamily="2" charset="0"/>
              </a:rPr>
              <a:t> </a:t>
            </a:r>
            <a:r>
              <a:rPr lang="ru-RU" sz="1400" dirty="0" err="1">
                <a:latin typeface="ADYS" panose="00000500000000000000" pitchFamily="2" charset="0"/>
              </a:rPr>
              <a:t>отчети</a:t>
            </a:r>
            <a:r>
              <a:rPr lang="ru-RU" sz="1400" dirty="0">
                <a:latin typeface="ADYS" panose="00000500000000000000" pitchFamily="2" charset="0"/>
              </a:rPr>
              <a:t> </a:t>
            </a:r>
            <a:r>
              <a:rPr lang="ru-RU" sz="1400" dirty="0" err="1">
                <a:latin typeface="ADYS" panose="00000500000000000000" pitchFamily="2" charset="0"/>
              </a:rPr>
              <a:t>подпомага</a:t>
            </a:r>
            <a:r>
              <a:rPr lang="ru-RU" sz="1400" dirty="0">
                <a:latin typeface="ADYS" panose="00000500000000000000" pitchFamily="2" charset="0"/>
              </a:rPr>
              <a:t> </a:t>
            </a:r>
            <a:r>
              <a:rPr lang="ru-RU" sz="1400" dirty="0" err="1">
                <a:latin typeface="ADYS" panose="00000500000000000000" pitchFamily="2" charset="0"/>
              </a:rPr>
              <a:t>своевременното</a:t>
            </a:r>
            <a:r>
              <a:rPr lang="ru-RU" sz="1400" dirty="0">
                <a:latin typeface="ADYS" panose="00000500000000000000" pitchFamily="2" charset="0"/>
              </a:rPr>
              <a:t> </a:t>
            </a:r>
            <a:r>
              <a:rPr lang="ru-RU" sz="1400" dirty="0" err="1">
                <a:latin typeface="ADYS" panose="00000500000000000000" pitchFamily="2" charset="0"/>
              </a:rPr>
              <a:t>откриване</a:t>
            </a:r>
            <a:r>
              <a:rPr lang="ru-RU" sz="1400" dirty="0">
                <a:latin typeface="ADYS" panose="00000500000000000000" pitchFamily="2" charset="0"/>
              </a:rPr>
              <a:t> на отклонения и </a:t>
            </a:r>
            <a:r>
              <a:rPr lang="ru-RU" sz="1400" dirty="0" err="1">
                <a:latin typeface="ADYS" panose="00000500000000000000" pitchFamily="2" charset="0"/>
              </a:rPr>
              <a:t>планирането</a:t>
            </a:r>
            <a:r>
              <a:rPr lang="ru-RU" sz="1400" dirty="0">
                <a:latin typeface="ADYS" panose="00000500000000000000" pitchFamily="2" charset="0"/>
              </a:rPr>
              <a:t> на </a:t>
            </a:r>
            <a:r>
              <a:rPr lang="ru-RU" sz="1400" dirty="0" err="1">
                <a:latin typeface="ADYS" panose="00000500000000000000" pitchFamily="2" charset="0"/>
              </a:rPr>
              <a:t>адекватни</a:t>
            </a:r>
            <a:r>
              <a:rPr lang="ru-RU" sz="1400" dirty="0">
                <a:latin typeface="ADYS" panose="00000500000000000000" pitchFamily="2" charset="0"/>
              </a:rPr>
              <a:t> </a:t>
            </a:r>
            <a:r>
              <a:rPr lang="ru-RU" sz="1400" dirty="0" err="1">
                <a:latin typeface="ADYS" panose="00000500000000000000" pitchFamily="2" charset="0"/>
              </a:rPr>
              <a:t>коригиращи</a:t>
            </a:r>
            <a:r>
              <a:rPr lang="ru-RU" sz="1400" dirty="0">
                <a:latin typeface="ADYS" panose="00000500000000000000" pitchFamily="2" charset="0"/>
              </a:rPr>
              <a:t> действия. </a:t>
            </a:r>
            <a:r>
              <a:rPr lang="ru-RU" sz="1400" dirty="0" err="1">
                <a:latin typeface="ADYS" panose="00000500000000000000" pitchFamily="2" charset="0"/>
              </a:rPr>
              <a:t>Формулирането</a:t>
            </a:r>
            <a:r>
              <a:rPr lang="ru-RU" sz="1400" dirty="0">
                <a:latin typeface="ADYS" panose="00000500000000000000" pitchFamily="2" charset="0"/>
              </a:rPr>
              <a:t> на </a:t>
            </a:r>
            <a:r>
              <a:rPr lang="ru-RU" sz="1400" dirty="0" err="1">
                <a:latin typeface="ADYS" panose="00000500000000000000" pitchFamily="2" charset="0"/>
              </a:rPr>
              <a:t>конкретни</a:t>
            </a:r>
            <a:r>
              <a:rPr lang="ru-RU" sz="1400" dirty="0">
                <a:latin typeface="ADYS" panose="00000500000000000000" pitchFamily="2" charset="0"/>
              </a:rPr>
              <a:t> и </a:t>
            </a:r>
            <a:r>
              <a:rPr lang="ru-RU" sz="1400" dirty="0" err="1">
                <a:latin typeface="ADYS" panose="00000500000000000000" pitchFamily="2" charset="0"/>
              </a:rPr>
              <a:t>реалистични</a:t>
            </a:r>
            <a:r>
              <a:rPr lang="ru-RU" sz="1400" dirty="0">
                <a:latin typeface="ADYS" panose="00000500000000000000" pitchFamily="2" charset="0"/>
              </a:rPr>
              <a:t> цели е довело до </a:t>
            </a:r>
            <a:r>
              <a:rPr lang="ru-RU" sz="1400" dirty="0" err="1">
                <a:latin typeface="ADYS" panose="00000500000000000000" pitchFamily="2" charset="0"/>
              </a:rPr>
              <a:t>повишена</a:t>
            </a:r>
            <a:r>
              <a:rPr lang="ru-RU" sz="1400" dirty="0">
                <a:latin typeface="ADYS" panose="00000500000000000000" pitchFamily="2" charset="0"/>
              </a:rPr>
              <a:t> </a:t>
            </a:r>
            <a:r>
              <a:rPr lang="ru-RU" sz="1400" dirty="0" err="1">
                <a:latin typeface="ADYS" panose="00000500000000000000" pitchFamily="2" charset="0"/>
              </a:rPr>
              <a:t>ангажираност</a:t>
            </a:r>
            <a:r>
              <a:rPr lang="ru-RU" sz="1400" dirty="0">
                <a:latin typeface="ADYS" panose="00000500000000000000" pitchFamily="2" charset="0"/>
              </a:rPr>
              <a:t> на </a:t>
            </a:r>
            <a:r>
              <a:rPr lang="ru-RU" sz="1400" dirty="0" err="1">
                <a:latin typeface="ADYS" panose="00000500000000000000" pitchFamily="2" charset="0"/>
              </a:rPr>
              <a:t>членовете</a:t>
            </a:r>
            <a:r>
              <a:rPr lang="ru-RU" sz="1400" dirty="0">
                <a:latin typeface="ADYS" panose="00000500000000000000" pitchFamily="2" charset="0"/>
              </a:rPr>
              <a:t> на </a:t>
            </a:r>
            <a:r>
              <a:rPr lang="ru-RU" sz="1400" dirty="0" err="1">
                <a:latin typeface="ADYS" panose="00000500000000000000" pitchFamily="2" charset="0"/>
              </a:rPr>
              <a:t>екипажа</a:t>
            </a:r>
            <a:r>
              <a:rPr lang="ru-RU" sz="1400" dirty="0">
                <a:latin typeface="ADYS" panose="00000500000000000000" pitchFamily="2" charset="0"/>
              </a:rPr>
              <a:t> и </a:t>
            </a:r>
            <a:r>
              <a:rPr lang="ru-RU" sz="1400" dirty="0" err="1">
                <a:latin typeface="ADYS" panose="00000500000000000000" pitchFamily="2" charset="0"/>
              </a:rPr>
              <a:t>по-ефективни</a:t>
            </a:r>
            <a:r>
              <a:rPr lang="ru-RU" sz="1400" dirty="0">
                <a:latin typeface="ADYS" panose="00000500000000000000" pitchFamily="2" charset="0"/>
              </a:rPr>
              <a:t> </a:t>
            </a:r>
            <a:r>
              <a:rPr lang="ru-RU" sz="1400" dirty="0" err="1">
                <a:latin typeface="ADYS" panose="00000500000000000000" pitchFamily="2" charset="0"/>
              </a:rPr>
              <a:t>резултати</a:t>
            </a:r>
            <a:r>
              <a:rPr lang="ru-RU" sz="1400" dirty="0">
                <a:latin typeface="ADYS" panose="00000500000000000000" pitchFamily="2" charset="0"/>
              </a:rPr>
              <a:t>. Ясно е </a:t>
            </a:r>
            <a:r>
              <a:rPr lang="ru-RU" sz="1400" dirty="0" err="1">
                <a:latin typeface="ADYS" panose="00000500000000000000" pitchFamily="2" charset="0"/>
              </a:rPr>
              <a:t>също</a:t>
            </a:r>
            <a:r>
              <a:rPr lang="ru-RU" sz="1400" dirty="0">
                <a:latin typeface="ADYS" panose="00000500000000000000" pitchFamily="2" charset="0"/>
              </a:rPr>
              <a:t> </a:t>
            </a:r>
            <a:r>
              <a:rPr lang="ru-RU" sz="1400" dirty="0" err="1">
                <a:latin typeface="ADYS" panose="00000500000000000000" pitchFamily="2" charset="0"/>
              </a:rPr>
              <a:t>така</a:t>
            </a:r>
            <a:r>
              <a:rPr lang="ru-RU" sz="1400" dirty="0">
                <a:latin typeface="ADYS" panose="00000500000000000000" pitchFamily="2" charset="0"/>
              </a:rPr>
              <a:t>, че най-</a:t>
            </a:r>
            <a:r>
              <a:rPr lang="ru-RU" sz="1400" dirty="0" err="1">
                <a:latin typeface="ADYS" panose="00000500000000000000" pitchFamily="2" charset="0"/>
              </a:rPr>
              <a:t>добри</a:t>
            </a:r>
            <a:r>
              <a:rPr lang="ru-RU" sz="1400" dirty="0">
                <a:latin typeface="ADYS" panose="00000500000000000000" pitchFamily="2" charset="0"/>
              </a:rPr>
              <a:t> </a:t>
            </a:r>
            <a:r>
              <a:rPr lang="ru-RU" sz="1400" dirty="0" err="1">
                <a:latin typeface="ADYS" panose="00000500000000000000" pitchFamily="2" charset="0"/>
              </a:rPr>
              <a:t>резултати</a:t>
            </a:r>
            <a:r>
              <a:rPr lang="ru-RU" sz="1400" dirty="0">
                <a:latin typeface="ADYS" panose="00000500000000000000" pitchFamily="2" charset="0"/>
              </a:rPr>
              <a:t> </a:t>
            </a:r>
            <a:r>
              <a:rPr lang="ru-RU" sz="1400" dirty="0" err="1">
                <a:latin typeface="ADYS" panose="00000500000000000000" pitchFamily="2" charset="0"/>
              </a:rPr>
              <a:t>са</a:t>
            </a:r>
            <a:r>
              <a:rPr lang="ru-RU" sz="1400" dirty="0">
                <a:latin typeface="ADYS" panose="00000500000000000000" pitchFamily="2" charset="0"/>
              </a:rPr>
              <a:t> </a:t>
            </a:r>
            <a:r>
              <a:rPr lang="ru-RU" sz="1400" dirty="0" err="1">
                <a:latin typeface="ADYS" panose="00000500000000000000" pitchFamily="2" charset="0"/>
              </a:rPr>
              <a:t>постигнати</a:t>
            </a:r>
            <a:r>
              <a:rPr lang="ru-RU" sz="1400" dirty="0">
                <a:latin typeface="ADYS" panose="00000500000000000000" pitchFamily="2" charset="0"/>
              </a:rPr>
              <a:t> чрез практики, </a:t>
            </a:r>
            <a:r>
              <a:rPr lang="ru-RU" sz="1400" dirty="0" err="1">
                <a:latin typeface="ADYS" panose="00000500000000000000" pitchFamily="2" charset="0"/>
              </a:rPr>
              <a:t>съчетаващи</a:t>
            </a:r>
            <a:r>
              <a:rPr lang="ru-RU" sz="1400" dirty="0">
                <a:latin typeface="ADYS" panose="00000500000000000000" pitchFamily="2" charset="0"/>
              </a:rPr>
              <a:t> мониторинг с обучение и </a:t>
            </a:r>
            <a:r>
              <a:rPr lang="ru-RU" sz="1400" dirty="0" err="1">
                <a:latin typeface="ADYS" panose="00000500000000000000" pitchFamily="2" charset="0"/>
              </a:rPr>
              <a:t>визуална</a:t>
            </a:r>
            <a:r>
              <a:rPr lang="ru-RU" sz="1400" dirty="0">
                <a:latin typeface="ADYS" panose="00000500000000000000" pitchFamily="2" charset="0"/>
              </a:rPr>
              <a:t> обратна </a:t>
            </a:r>
            <a:r>
              <a:rPr lang="ru-RU" sz="1400" dirty="0" err="1">
                <a:latin typeface="ADYS" panose="00000500000000000000" pitchFamily="2" charset="0"/>
              </a:rPr>
              <a:t>връзка</a:t>
            </a:r>
            <a:r>
              <a:rPr lang="ru-RU" sz="1400" dirty="0">
                <a:latin typeface="ADYS" panose="00000500000000000000" pitchFamily="2" charset="0"/>
              </a:rPr>
              <a:t> </a:t>
            </a:r>
            <a:r>
              <a:rPr lang="ru-RU" sz="1400" dirty="0" err="1">
                <a:latin typeface="ADYS" panose="00000500000000000000" pitchFamily="2" charset="0"/>
              </a:rPr>
              <a:t>към</a:t>
            </a:r>
            <a:r>
              <a:rPr lang="ru-RU" sz="1400" dirty="0">
                <a:latin typeface="ADYS" panose="00000500000000000000" pitchFamily="2" charset="0"/>
              </a:rPr>
              <a:t> персонала.</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AD8CDDD1-A8EA-728A-0A4D-710637BFB890}"/>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B1EFE729-4391-16D2-6356-3D1A531F23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8652C9B-8260-1100-020F-8222212DF17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DD110F8-8A94-A3F9-59AB-9CFADA76F99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8086D40-BA68-6C03-AC1B-F9ADACE0824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C8B924F-B917-F3C6-5FC8-92D010E323A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088E424-C800-AAEE-1A4F-4036844FF405}"/>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F6478C3A-A475-4FA9-2DDA-1BA3AD4B2C81}"/>
              </a:ext>
            </a:extLst>
          </p:cNvPr>
          <p:cNvPicPr>
            <a:picLocks noChangeAspect="1"/>
          </p:cNvPicPr>
          <p:nvPr/>
        </p:nvPicPr>
        <p:blipFill>
          <a:blip r:embed="rId11"/>
          <a:stretch>
            <a:fillRect/>
          </a:stretch>
        </p:blipFill>
        <p:spPr>
          <a:xfrm>
            <a:off x="0" y="1750101"/>
            <a:ext cx="4313419" cy="4313419"/>
          </a:xfrm>
          <a:prstGeom prst="rect">
            <a:avLst/>
          </a:prstGeom>
        </p:spPr>
      </p:pic>
    </p:spTree>
    <p:extLst>
      <p:ext uri="{BB962C8B-B14F-4D97-AF65-F5344CB8AC3E}">
        <p14:creationId xmlns:p14="http://schemas.microsoft.com/office/powerpoint/2010/main" val="36834453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31A1D-071E-502B-EBF5-5BB977CEEEE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9CB95C0-FBD9-30FB-AE20-322B9C3C453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B936FD8-3F95-E440-D6E3-4583BFC48F60}"/>
              </a:ext>
            </a:extLst>
          </p:cNvPr>
          <p:cNvSpPr>
            <a:spLocks noGrp="1"/>
          </p:cNvSpPr>
          <p:nvPr>
            <p:ph type="title"/>
          </p:nvPr>
        </p:nvSpPr>
        <p:spPr>
          <a:xfrm>
            <a:off x="266735" y="839450"/>
            <a:ext cx="7886700" cy="778272"/>
          </a:xfrm>
        </p:spPr>
        <p:txBody>
          <a:bodyPr>
            <a:noAutofit/>
          </a:bodyPr>
          <a:lstStyle/>
          <a:p>
            <a:pPr marL="274320" indent="-274320" algn="ctr">
              <a:spcBef>
                <a:spcPts val="435"/>
              </a:spcBef>
              <a:spcAft>
                <a:spcPts val="200"/>
              </a:spcAft>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Резюме X: Мониторинг и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измерване</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въздействието</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на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корабната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кухня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върху</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a:t>
            </a:r>
            <a:r>
              <a:rPr kumimoji="0" lang="ru-RU"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околната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DYS" panose="00000500000000000000" pitchFamily="2" charset="0"/>
                <a:ea typeface="+mj-ea"/>
                <a:cs typeface="Times New Roman" panose="02020603050405020304" pitchFamily="18" charset="0"/>
              </a:rPr>
              <a:t> среда</a:t>
            </a: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AAB7A9F-1B5A-D30F-9871-E37460BAE17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4284B9B-5E45-A5B1-CA24-D071DE18948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B7ED30A-94BD-D56A-1ECF-02F487F0DFC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250E08A-4DFD-E784-0790-D31DA173513A}"/>
              </a:ext>
            </a:extLst>
          </p:cNvPr>
          <p:cNvSpPr txBox="1"/>
          <p:nvPr/>
        </p:nvSpPr>
        <p:spPr>
          <a:xfrm>
            <a:off x="4344997" y="2025485"/>
            <a:ext cx="4634112" cy="294952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DYS" panose="00000500000000000000" pitchFamily="2" charset="0"/>
                <a:ea typeface="+mn-ea"/>
                <a:cs typeface="Times New Roman" panose="02020603050405020304" pitchFamily="18" charset="0"/>
              </a:rPr>
              <a:t>Заключение </a:t>
            </a:r>
          </a:p>
          <a:p>
            <a:pPr marR="0" lvl="0" indent="0" algn="just" fontAlgn="auto">
              <a:lnSpc>
                <a:spcPct val="150000"/>
              </a:lnSpc>
              <a:spcBef>
                <a:spcPts val="0"/>
              </a:spcBef>
              <a:spcAft>
                <a:spcPts val="0"/>
              </a:spcAft>
              <a:buClrTx/>
              <a:buSzTx/>
              <a:buFontTx/>
              <a:buNone/>
              <a:tabLst/>
              <a:defRPr/>
            </a:pPr>
            <a:r>
              <a:rPr lang="ru-RU" sz="1400" dirty="0">
                <a:latin typeface="ADYS" panose="00000500000000000000" pitchFamily="2" charset="0"/>
              </a:rPr>
              <a:t>В обобщение, </a:t>
            </a:r>
            <a:r>
              <a:rPr lang="ru-RU" sz="1400" dirty="0" err="1">
                <a:latin typeface="ADYS" panose="00000500000000000000" pitchFamily="2" charset="0"/>
              </a:rPr>
              <a:t>мониторингът</a:t>
            </a:r>
            <a:r>
              <a:rPr lang="ru-RU" sz="1400" dirty="0">
                <a:latin typeface="ADYS" panose="00000500000000000000" pitchFamily="2" charset="0"/>
              </a:rPr>
              <a:t> и </a:t>
            </a:r>
            <a:r>
              <a:rPr lang="ru-RU" sz="1400" dirty="0" err="1">
                <a:latin typeface="ADYS" panose="00000500000000000000" pitchFamily="2" charset="0"/>
              </a:rPr>
              <a:t>измерването</a:t>
            </a:r>
            <a:r>
              <a:rPr lang="ru-RU" sz="1400" dirty="0">
                <a:latin typeface="ADYS" panose="00000500000000000000" pitchFamily="2" charset="0"/>
              </a:rPr>
              <a:t> на </a:t>
            </a:r>
            <a:r>
              <a:rPr lang="ru-RU" sz="1400" dirty="0" err="1">
                <a:latin typeface="ADYS" panose="00000500000000000000" pitchFamily="2" charset="0"/>
              </a:rPr>
              <a:t>въздействието</a:t>
            </a:r>
            <a:r>
              <a:rPr lang="ru-RU" sz="1400" dirty="0">
                <a:latin typeface="ADYS" panose="00000500000000000000" pitchFamily="2" charset="0"/>
              </a:rPr>
              <a:t> на </a:t>
            </a:r>
            <a:r>
              <a:rPr lang="ru-RU" sz="1400" dirty="0" err="1">
                <a:latin typeface="ADYS" panose="00000500000000000000" pitchFamily="2" charset="0"/>
              </a:rPr>
              <a:t>корабната</a:t>
            </a:r>
            <a:r>
              <a:rPr lang="ru-RU" sz="1400" dirty="0">
                <a:latin typeface="ADYS" panose="00000500000000000000" pitchFamily="2" charset="0"/>
              </a:rPr>
              <a:t> кухня </a:t>
            </a:r>
            <a:r>
              <a:rPr lang="ru-RU" sz="1400" dirty="0" err="1">
                <a:latin typeface="ADYS" panose="00000500000000000000" pitchFamily="2" charset="0"/>
              </a:rPr>
              <a:t>върху</a:t>
            </a:r>
            <a:r>
              <a:rPr lang="ru-RU" sz="1400" dirty="0">
                <a:latin typeface="ADYS" panose="00000500000000000000" pitchFamily="2" charset="0"/>
              </a:rPr>
              <a:t> </a:t>
            </a:r>
            <a:r>
              <a:rPr lang="ru-RU" sz="1400" dirty="0" err="1">
                <a:latin typeface="ADYS" panose="00000500000000000000" pitchFamily="2" charset="0"/>
              </a:rPr>
              <a:t>околната</a:t>
            </a:r>
            <a:r>
              <a:rPr lang="ru-RU" sz="1400" dirty="0">
                <a:latin typeface="ADYS" panose="00000500000000000000" pitchFamily="2" charset="0"/>
              </a:rPr>
              <a:t> среда не </a:t>
            </a:r>
            <a:r>
              <a:rPr lang="ru-RU" sz="1400" dirty="0" err="1">
                <a:latin typeface="ADYS" panose="00000500000000000000" pitchFamily="2" charset="0"/>
              </a:rPr>
              <a:t>представляват</a:t>
            </a:r>
            <a:r>
              <a:rPr lang="ru-RU" sz="1400" dirty="0">
                <a:latin typeface="ADYS" panose="00000500000000000000" pitchFamily="2" charset="0"/>
              </a:rPr>
              <a:t> </a:t>
            </a:r>
            <a:r>
              <a:rPr lang="ru-RU" sz="1400" dirty="0" err="1">
                <a:latin typeface="ADYS" panose="00000500000000000000" pitchFamily="2" charset="0"/>
              </a:rPr>
              <a:t>единствено</a:t>
            </a:r>
            <a:r>
              <a:rPr lang="ru-RU" sz="1400" dirty="0">
                <a:latin typeface="ADYS" panose="00000500000000000000" pitchFamily="2" charset="0"/>
              </a:rPr>
              <a:t> </a:t>
            </a:r>
            <a:r>
              <a:rPr lang="ru-RU" sz="1400" dirty="0" err="1">
                <a:latin typeface="ADYS" panose="00000500000000000000" pitchFamily="2" charset="0"/>
              </a:rPr>
              <a:t>техническа</a:t>
            </a:r>
            <a:r>
              <a:rPr lang="ru-RU" sz="1400" dirty="0">
                <a:latin typeface="ADYS" panose="00000500000000000000" pitchFamily="2" charset="0"/>
              </a:rPr>
              <a:t> задача, а </a:t>
            </a:r>
            <a:r>
              <a:rPr lang="ru-RU" sz="1400" dirty="0" err="1">
                <a:latin typeface="ADYS" panose="00000500000000000000" pitchFamily="2" charset="0"/>
              </a:rPr>
              <a:t>са</a:t>
            </a:r>
            <a:r>
              <a:rPr lang="ru-RU" sz="1400" dirty="0">
                <a:latin typeface="ADYS" panose="00000500000000000000" pitchFamily="2" charset="0"/>
              </a:rPr>
              <a:t> </a:t>
            </a:r>
            <a:r>
              <a:rPr lang="ru-RU" sz="1400" dirty="0" err="1">
                <a:latin typeface="ADYS" panose="00000500000000000000" pitchFamily="2" charset="0"/>
              </a:rPr>
              <a:t>неразделна</a:t>
            </a:r>
            <a:r>
              <a:rPr lang="ru-RU" sz="1400" dirty="0">
                <a:latin typeface="ADYS" panose="00000500000000000000" pitchFamily="2" charset="0"/>
              </a:rPr>
              <a:t> част от </a:t>
            </a:r>
            <a:r>
              <a:rPr lang="ru-RU" sz="1400" dirty="0" err="1">
                <a:latin typeface="ADYS" panose="00000500000000000000" pitchFamily="2" charset="0"/>
              </a:rPr>
              <a:t>общата</a:t>
            </a:r>
            <a:r>
              <a:rPr lang="ru-RU" sz="1400" dirty="0">
                <a:latin typeface="ADYS" panose="00000500000000000000" pitchFamily="2" charset="0"/>
              </a:rPr>
              <a:t> </a:t>
            </a:r>
            <a:r>
              <a:rPr lang="ru-RU" sz="1400" dirty="0" err="1">
                <a:latin typeface="ADYS" panose="00000500000000000000" pitchFamily="2" charset="0"/>
              </a:rPr>
              <a:t>култура</a:t>
            </a:r>
            <a:r>
              <a:rPr lang="ru-RU" sz="1400" dirty="0">
                <a:latin typeface="ADYS" panose="00000500000000000000" pitchFamily="2" charset="0"/>
              </a:rPr>
              <a:t> на </a:t>
            </a:r>
            <a:r>
              <a:rPr lang="ru-RU" sz="1400" dirty="0" err="1">
                <a:latin typeface="ADYS" panose="00000500000000000000" pitchFamily="2" charset="0"/>
              </a:rPr>
              <a:t>устойчивост</a:t>
            </a:r>
            <a:r>
              <a:rPr lang="ru-RU" sz="1400" dirty="0">
                <a:latin typeface="ADYS" panose="00000500000000000000" pitchFamily="2" charset="0"/>
              </a:rPr>
              <a:t> на борда. Доказано е, че </a:t>
            </a:r>
            <a:r>
              <a:rPr lang="ru-RU" sz="1400" dirty="0" err="1">
                <a:latin typeface="ADYS" panose="00000500000000000000" pitchFamily="2" charset="0"/>
              </a:rPr>
              <a:t>когато</a:t>
            </a:r>
            <a:r>
              <a:rPr lang="ru-RU" sz="1400" dirty="0">
                <a:latin typeface="ADYS" panose="00000500000000000000" pitchFamily="2" charset="0"/>
              </a:rPr>
              <a:t> </a:t>
            </a:r>
            <a:r>
              <a:rPr lang="ru-RU" sz="1400" dirty="0" err="1">
                <a:latin typeface="ADYS" panose="00000500000000000000" pitchFamily="2" charset="0"/>
              </a:rPr>
              <a:t>тези</a:t>
            </a:r>
            <a:r>
              <a:rPr lang="ru-RU" sz="1400" dirty="0">
                <a:latin typeface="ADYS" panose="00000500000000000000" pitchFamily="2" charset="0"/>
              </a:rPr>
              <a:t> </a:t>
            </a:r>
            <a:r>
              <a:rPr lang="ru-RU" sz="1400" dirty="0" err="1">
                <a:latin typeface="ADYS" panose="00000500000000000000" pitchFamily="2" charset="0"/>
              </a:rPr>
              <a:t>процеси</a:t>
            </a:r>
            <a:r>
              <a:rPr lang="ru-RU" sz="1400" dirty="0">
                <a:latin typeface="ADYS" panose="00000500000000000000" pitchFamily="2" charset="0"/>
              </a:rPr>
              <a:t> </a:t>
            </a:r>
            <a:r>
              <a:rPr lang="ru-RU" sz="1400" dirty="0" err="1">
                <a:latin typeface="ADYS" panose="00000500000000000000" pitchFamily="2" charset="0"/>
              </a:rPr>
              <a:t>са</a:t>
            </a:r>
            <a:r>
              <a:rPr lang="ru-RU" sz="1400" dirty="0">
                <a:latin typeface="ADYS" panose="00000500000000000000" pitchFamily="2" charset="0"/>
              </a:rPr>
              <a:t> </a:t>
            </a:r>
            <a:r>
              <a:rPr lang="ru-RU" sz="1400" dirty="0" err="1">
                <a:latin typeface="ADYS" panose="00000500000000000000" pitchFamily="2" charset="0"/>
              </a:rPr>
              <a:t>внимателно</a:t>
            </a:r>
            <a:r>
              <a:rPr lang="ru-RU" sz="1400" dirty="0">
                <a:latin typeface="ADYS" panose="00000500000000000000" pitchFamily="2" charset="0"/>
              </a:rPr>
              <a:t> </a:t>
            </a:r>
            <a:r>
              <a:rPr lang="ru-RU" sz="1400" dirty="0" err="1">
                <a:latin typeface="ADYS" panose="00000500000000000000" pitchFamily="2" charset="0"/>
              </a:rPr>
              <a:t>организирани</a:t>
            </a:r>
            <a:r>
              <a:rPr lang="ru-RU" sz="1400" dirty="0">
                <a:latin typeface="ADYS" panose="00000500000000000000" pitchFamily="2" charset="0"/>
              </a:rPr>
              <a:t> и добре разбрани от </a:t>
            </a:r>
            <a:r>
              <a:rPr lang="ru-RU" sz="1400" dirty="0" err="1">
                <a:latin typeface="ADYS" panose="00000500000000000000" pitchFamily="2" charset="0"/>
              </a:rPr>
              <a:t>екипажа</a:t>
            </a:r>
            <a:r>
              <a:rPr lang="ru-RU" sz="1400" dirty="0">
                <a:latin typeface="ADYS" panose="00000500000000000000" pitchFamily="2" charset="0"/>
              </a:rPr>
              <a:t>, </a:t>
            </a:r>
            <a:r>
              <a:rPr lang="ru-RU" sz="1400" dirty="0" err="1">
                <a:latin typeface="ADYS" panose="00000500000000000000" pitchFamily="2" charset="0"/>
              </a:rPr>
              <a:t>това</a:t>
            </a:r>
            <a:r>
              <a:rPr lang="ru-RU" sz="1400" dirty="0">
                <a:latin typeface="ADYS" panose="00000500000000000000" pitchFamily="2" charset="0"/>
              </a:rPr>
              <a:t> води до </a:t>
            </a:r>
            <a:r>
              <a:rPr lang="ru-RU" sz="1400" dirty="0" err="1">
                <a:latin typeface="ADYS" panose="00000500000000000000" pitchFamily="2" charset="0"/>
              </a:rPr>
              <a:t>по-осъзнато</a:t>
            </a:r>
            <a:r>
              <a:rPr lang="ru-RU" sz="1400" dirty="0">
                <a:latin typeface="ADYS" panose="00000500000000000000" pitchFamily="2" charset="0"/>
              </a:rPr>
              <a:t> поведение и </a:t>
            </a:r>
            <a:r>
              <a:rPr lang="ru-RU" sz="1400" dirty="0" err="1">
                <a:latin typeface="ADYS" panose="00000500000000000000" pitchFamily="2" charset="0"/>
              </a:rPr>
              <a:t>оптимално</a:t>
            </a:r>
            <a:r>
              <a:rPr lang="ru-RU" sz="1400" dirty="0">
                <a:latin typeface="ADYS" panose="00000500000000000000" pitchFamily="2" charset="0"/>
              </a:rPr>
              <a:t> </a:t>
            </a:r>
            <a:r>
              <a:rPr lang="ru-RU" sz="1400" dirty="0" err="1">
                <a:latin typeface="ADYS" panose="00000500000000000000" pitchFamily="2" charset="0"/>
              </a:rPr>
              <a:t>използване</a:t>
            </a:r>
            <a:r>
              <a:rPr lang="ru-RU" sz="1400" dirty="0">
                <a:latin typeface="ADYS" panose="00000500000000000000" pitchFamily="2" charset="0"/>
              </a:rPr>
              <a:t> на </a:t>
            </a:r>
            <a:r>
              <a:rPr lang="ru-RU" sz="1400" dirty="0" err="1">
                <a:latin typeface="ADYS" panose="00000500000000000000" pitchFamily="2" charset="0"/>
              </a:rPr>
              <a:t>наличните</a:t>
            </a:r>
            <a:r>
              <a:rPr lang="ru-RU" sz="1400" dirty="0">
                <a:latin typeface="ADYS" panose="00000500000000000000" pitchFamily="2" charset="0"/>
              </a:rPr>
              <a:t> </a:t>
            </a:r>
            <a:r>
              <a:rPr lang="ru-RU" sz="1400" dirty="0" err="1">
                <a:latin typeface="ADYS" panose="00000500000000000000" pitchFamily="2" charset="0"/>
              </a:rPr>
              <a:t>ресурси</a:t>
            </a:r>
            <a:r>
              <a:rPr lang="ru-RU" sz="1400" dirty="0">
                <a:latin typeface="ADYS" panose="00000500000000000000" pitchFamily="2" charset="0"/>
              </a:rPr>
              <a:t>.</a:t>
            </a:r>
            <a:endParaRPr lang="en-US" sz="1400" dirty="0">
              <a:latin typeface="ADYS" panose="00000500000000000000" pitchFamily="2" charset="0"/>
            </a:endParaRPr>
          </a:p>
        </p:txBody>
      </p:sp>
      <p:sp>
        <p:nvSpPr>
          <p:cNvPr id="3" name="Rectangle 2">
            <a:extLst>
              <a:ext uri="{FF2B5EF4-FFF2-40B4-BE49-F238E27FC236}">
                <a16:creationId xmlns:a16="http://schemas.microsoft.com/office/drawing/2014/main" id="{FDD3FC76-E2C9-2955-EF86-49F1D9691364}"/>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25" name="Picture 24">
            <a:extLst>
              <a:ext uri="{FF2B5EF4-FFF2-40B4-BE49-F238E27FC236}">
                <a16:creationId xmlns:a16="http://schemas.microsoft.com/office/drawing/2014/main" id="{7E93D2E2-509F-850D-E107-F9F102D470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ACFF77C-C3AF-9801-20C4-79AC477B61D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689EB7C-5684-1D8D-9844-FC0FA09FCDC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FAA1AAB-4FB2-7265-FB30-8A5402C18A5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4C808CF-4ECD-C151-3AEA-BCC750C564D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E0AEC03-33A0-CE1C-9793-6DF2DC3DDD5C}"/>
              </a:ext>
            </a:extLst>
          </p:cNvPr>
          <p:cNvPicPr>
            <a:picLocks noChangeAspect="1"/>
          </p:cNvPicPr>
          <p:nvPr/>
        </p:nvPicPr>
        <p:blipFill>
          <a:blip r:embed="rId10"/>
          <a:stretch>
            <a:fillRect/>
          </a:stretch>
        </p:blipFill>
        <p:spPr>
          <a:xfrm>
            <a:off x="7704595" y="0"/>
            <a:ext cx="1227464" cy="1224789"/>
          </a:xfrm>
          <a:prstGeom prst="rect">
            <a:avLst/>
          </a:prstGeom>
        </p:spPr>
      </p:pic>
      <p:pic>
        <p:nvPicPr>
          <p:cNvPr id="9218" name="Picture 2" descr="ship's galley environmental Modern commercial kitchen with stainless steel appliances and countertops. the kitchen has a large island in the center with a gas stove and a sink. above the island, there is a large stainless steel range hood. on the right side of the image, there are two chefs working in the kitchen. the chef on the left is wearing a white chef's uniform and is holding a frying pan and appears to be preparing a meal. the countertop is made of stainless steel and has a tray of vegetables and a bottle of olive oil on it. there are several windows on the wall, allowing natural light to enter the space. the floor is covered with a gray carpet.">
            <a:extLst>
              <a:ext uri="{FF2B5EF4-FFF2-40B4-BE49-F238E27FC236}">
                <a16:creationId xmlns:a16="http://schemas.microsoft.com/office/drawing/2014/main" id="{DD054A65-1146-0D06-DD9A-8B000F0B41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855032"/>
            <a:ext cx="4163518" cy="4163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002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1490D-D589-C1BD-9DB3-65F85E1FBF17}"/>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9B198571-28D7-61AD-0F26-EE3C1085AFA2}"/>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C102DBAE-4DAF-D531-C105-42BAD1A4B257}"/>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8E8EBCE1-DA3F-E7DD-83F5-9036CC819F5B}"/>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CEE2CC8-9AA8-D786-1836-B3AC6DCF0346}"/>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47E1553D-4D29-75AB-EBFD-61063587E84C}"/>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E6A301C3-4350-88C7-178A-D0506E02B7B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31C7A7F3-71AA-F077-94A5-8252FB61131E}"/>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28893961-17D3-AE55-688D-A2AA34397340}"/>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9966ED88-3EAB-A250-ED68-A548643D4709}"/>
              </a:ext>
            </a:extLst>
          </p:cNvPr>
          <p:cNvSpPr txBox="1"/>
          <p:nvPr/>
        </p:nvSpPr>
        <p:spPr>
          <a:xfrm>
            <a:off x="4623514" y="1196027"/>
            <a:ext cx="4335823" cy="4257576"/>
          </a:xfrm>
          <a:prstGeom prst="rect">
            <a:avLst/>
          </a:prstGeom>
          <a:noFill/>
        </p:spPr>
        <p:txBody>
          <a:bodyPr wrap="square" rtlCol="0">
            <a:spAutoFit/>
          </a:bodyPr>
          <a:lstStyle/>
          <a:p>
            <a:pPr>
              <a:lnSpc>
                <a:spcPct val="150000"/>
              </a:lnSpc>
            </a:pPr>
            <a:endParaRPr lang="bg-BG" sz="1400" dirty="0"/>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bg-BG" sz="2000" b="1" i="0" u="none" strike="noStrike" kern="1200" cap="none" spc="0" normalizeH="0" baseline="0" noProof="0" dirty="0">
                <a:ln>
                  <a:noFill/>
                </a:ln>
                <a:solidFill>
                  <a:srgbClr val="FF0000"/>
                </a:solidFill>
                <a:effectLst/>
                <a:uLnTx/>
                <a:uFillTx/>
                <a:latin typeface="ADYS" panose="00000500000000000000" pitchFamily="2" charset="0"/>
                <a:ea typeface="+mn-ea"/>
                <a:cs typeface="Times New Roman" panose="02020603050405020304" pitchFamily="18" charset="0"/>
              </a:rPr>
              <a:t>Въведение</a:t>
            </a:r>
          </a:p>
          <a:p>
            <a:pPr>
              <a:lnSpc>
                <a:spcPct val="150000"/>
              </a:lnSpc>
            </a:pPr>
            <a:endParaRPr lang="en-GB" sz="1600" dirty="0"/>
          </a:p>
          <a:p>
            <a:pPr algn="just">
              <a:lnSpc>
                <a:spcPct val="150000"/>
              </a:lnSpc>
            </a:pPr>
            <a:r>
              <a:rPr lang="bg-BG" sz="1400" noProof="0" dirty="0">
                <a:latin typeface="ADYS" panose="00000500000000000000" pitchFamily="50" charset="-52"/>
              </a:rPr>
              <a:t>Семинарът има за цел да отговори на тази необходимост чрез създаване на динамична и интерактивна среда, насърчаваща ефективния обмен на научни знания и практически опит. </a:t>
            </a:r>
          </a:p>
          <a:p>
            <a:pPr algn="just">
              <a:lnSpc>
                <a:spcPct val="150000"/>
              </a:lnSpc>
            </a:pPr>
            <a:r>
              <a:rPr lang="bg-BG" sz="1400" noProof="0" dirty="0">
                <a:latin typeface="ADYS" panose="00000500000000000000" pitchFamily="50" charset="-52"/>
              </a:rPr>
              <a:t>Събитието събира утвърдени академични експерти, млади изследователи, практици и представители на бизнеса с оглед обсъждането на доказани добри практики, успешни управленски модели и потенциални възможности за интегриране на иновативни решения в морската индустрия.</a:t>
            </a:r>
          </a:p>
        </p:txBody>
      </p:sp>
      <p:grpSp>
        <p:nvGrpSpPr>
          <p:cNvPr id="3" name="Group 2">
            <a:extLst>
              <a:ext uri="{FF2B5EF4-FFF2-40B4-BE49-F238E27FC236}">
                <a16:creationId xmlns:a16="http://schemas.microsoft.com/office/drawing/2014/main" id="{5EC5647F-DBBC-4BB5-EB2A-5F8484E633CA}"/>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921DB8B6-8F50-8E77-07DF-B98F48DB089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50408A68-1F95-8245-244D-54EB0D5A3FFA}"/>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35144AD5-EA4B-4C54-501A-DE038CF6D67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66EC9EC1-95EE-F78F-012A-B356E4E70B52}"/>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0AC5E836-E9C8-776B-AFAC-89B144CB52C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088FC32C-0F98-92B4-36AD-C406E281D3A7}"/>
                  </a:ext>
                </a:extLst>
              </p:cNvPr>
              <p:cNvSpPr/>
              <p:nvPr/>
            </p:nvSpPr>
            <p:spPr>
              <a:xfrm>
                <a:off x="89508" y="6301749"/>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grpSp>
      </p:grpSp>
      <p:pic>
        <p:nvPicPr>
          <p:cNvPr id="25" name="Picture 24">
            <a:extLst>
              <a:ext uri="{FF2B5EF4-FFF2-40B4-BE49-F238E27FC236}">
                <a16:creationId xmlns:a16="http://schemas.microsoft.com/office/drawing/2014/main" id="{273E4487-1B53-30EB-7D87-C516FCC718C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001A0CB-EE64-F49B-1EAC-5D98EBA5FC5B}"/>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1D8DD77-4CFC-7636-8317-EB9135A71E06}"/>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6BAEE95-7BC9-0574-0F23-7DC23DDBBDC1}"/>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B6E551E-6627-AC63-750E-60ED244E3557}"/>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0A31DF0-0485-DE0B-BA11-AE9721369829}"/>
              </a:ext>
            </a:extLst>
          </p:cNvPr>
          <p:cNvPicPr>
            <a:picLocks noChangeAspect="1"/>
          </p:cNvPicPr>
          <p:nvPr/>
        </p:nvPicPr>
        <p:blipFill>
          <a:blip r:embed="rId11"/>
          <a:stretch>
            <a:fillRect/>
          </a:stretch>
        </p:blipFill>
        <p:spPr>
          <a:xfrm>
            <a:off x="7704595" y="0"/>
            <a:ext cx="1227464" cy="1224789"/>
          </a:xfrm>
          <a:prstGeom prst="rect">
            <a:avLst/>
          </a:prstGeom>
        </p:spPr>
      </p:pic>
      <p:pic>
        <p:nvPicPr>
          <p:cNvPr id="2" name="Картина 1">
            <a:extLst>
              <a:ext uri="{FF2B5EF4-FFF2-40B4-BE49-F238E27FC236}">
                <a16:creationId xmlns:a16="http://schemas.microsoft.com/office/drawing/2014/main" id="{55F291C7-2FA1-3AFF-85DC-69CE41CFCE62}"/>
              </a:ext>
            </a:extLst>
          </p:cNvPr>
          <p:cNvPicPr>
            <a:picLocks noChangeAspect="1"/>
          </p:cNvPicPr>
          <p:nvPr/>
        </p:nvPicPr>
        <p:blipFill>
          <a:blip r:embed="rId12"/>
          <a:stretch>
            <a:fillRect/>
          </a:stretch>
        </p:blipFill>
        <p:spPr>
          <a:xfrm>
            <a:off x="186330" y="1553990"/>
            <a:ext cx="4437184" cy="4437184"/>
          </a:xfrm>
          <a:prstGeom prst="rect">
            <a:avLst/>
          </a:prstGeom>
        </p:spPr>
      </p:pic>
    </p:spTree>
    <p:extLst>
      <p:ext uri="{BB962C8B-B14F-4D97-AF65-F5344CB8AC3E}">
        <p14:creationId xmlns:p14="http://schemas.microsoft.com/office/powerpoint/2010/main" val="28334819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9AEF4-665E-B6B3-40E3-A8BF305A4FAB}"/>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9C02774A-73B9-B7F6-A826-91CDB3C9FB0E}"/>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B022CD54-CBF1-9B33-AFB7-9249AE245C4E}"/>
              </a:ext>
            </a:extLst>
          </p:cNvPr>
          <p:cNvGrpSpPr/>
          <p:nvPr/>
        </p:nvGrpSpPr>
        <p:grpSpPr>
          <a:xfrm>
            <a:off x="0" y="93100"/>
            <a:ext cx="9144000" cy="6764900"/>
            <a:chOff x="0" y="93100"/>
            <a:chExt cx="9144000" cy="6764900"/>
          </a:xfrm>
        </p:grpSpPr>
        <p:sp>
          <p:nvSpPr>
            <p:cNvPr id="12" name="Rectangle 11">
              <a:extLst>
                <a:ext uri="{FF2B5EF4-FFF2-40B4-BE49-F238E27FC236}">
                  <a16:creationId xmlns:a16="http://schemas.microsoft.com/office/drawing/2014/main" id="{BAF30810-5A26-A866-954F-8FEC6894D8A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024F854-F91A-EC1A-FB1B-CD0C97074B7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20493"/>
              <a:ext cx="9144000" cy="637507"/>
            </a:xfrm>
            <a:prstGeom prst="rect">
              <a:avLst/>
            </a:prstGeom>
            <a:noFill/>
            <a:ln>
              <a:noFill/>
            </a:ln>
          </p:spPr>
        </p:pic>
      </p:grpSp>
      <p:pic>
        <p:nvPicPr>
          <p:cNvPr id="18" name="Picture 17">
            <a:extLst>
              <a:ext uri="{FF2B5EF4-FFF2-40B4-BE49-F238E27FC236}">
                <a16:creationId xmlns:a16="http://schemas.microsoft.com/office/drawing/2014/main" id="{95408045-0445-442B-4BE3-EE0792F137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8EE1AD7A-CC18-CF9D-EEC0-E03B89189F0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5A934A70-BDF7-4244-352B-CA90412EB57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D032C273-F7CB-043C-DE67-ED0BC3936AE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1A75CBE0-8214-5186-084D-D6032006AA8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B4E58B1D-54A5-6DFB-C56E-BDEA9963034A}"/>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A7364414-05B2-A00F-923B-623C0E6625CB}"/>
              </a:ext>
            </a:extLst>
          </p:cNvPr>
          <p:cNvSpPr txBox="1"/>
          <p:nvPr/>
        </p:nvSpPr>
        <p:spPr>
          <a:xfrm>
            <a:off x="-174301" y="733668"/>
            <a:ext cx="7852358" cy="1759456"/>
          </a:xfrm>
          <a:prstGeom prst="rect">
            <a:avLst/>
          </a:prstGeom>
          <a:noFill/>
        </p:spPr>
        <p:txBody>
          <a:bodyPr wrap="square">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20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a:p>
            <a:pPr algn="ctr"/>
            <a:br>
              <a:rPr kumimoji="0" lang="en-GB"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bg-BG" sz="2000" dirty="0"/>
          </a:p>
        </p:txBody>
      </p:sp>
      <p:pic>
        <p:nvPicPr>
          <p:cNvPr id="2" name="Картина 1">
            <a:extLst>
              <a:ext uri="{FF2B5EF4-FFF2-40B4-BE49-F238E27FC236}">
                <a16:creationId xmlns:a16="http://schemas.microsoft.com/office/drawing/2014/main" id="{D6EAA9A5-E9AC-936C-EF05-9A5A2DD69F7F}"/>
              </a:ext>
            </a:extLst>
          </p:cNvPr>
          <p:cNvPicPr>
            <a:picLocks noChangeAspect="1"/>
          </p:cNvPicPr>
          <p:nvPr/>
        </p:nvPicPr>
        <p:blipFill>
          <a:blip r:embed="rId11"/>
          <a:stretch>
            <a:fillRect/>
          </a:stretch>
        </p:blipFill>
        <p:spPr>
          <a:xfrm>
            <a:off x="0" y="1727200"/>
            <a:ext cx="9144000" cy="4529333"/>
          </a:xfrm>
          <a:prstGeom prst="rect">
            <a:avLst/>
          </a:prstGeom>
        </p:spPr>
      </p:pic>
    </p:spTree>
    <p:extLst>
      <p:ext uri="{BB962C8B-B14F-4D97-AF65-F5344CB8AC3E}">
        <p14:creationId xmlns:p14="http://schemas.microsoft.com/office/powerpoint/2010/main" val="4280572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9B30A-054C-A473-25ED-55B42A73A6D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8D625228-108B-A5DA-A609-89E7406722E9}"/>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E418A3E5-56A3-5291-D5E9-EBDE56260642}"/>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A45C033-2456-5135-D7FF-5DEEBF13F191}"/>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B3F9D50B-2D8E-F63F-AE9A-C13278A122EE}"/>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8898786C-5161-EDE4-980B-0572A9DEB00D}"/>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BDF710B6-4897-0AFB-BDB6-26724EB0C48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F6E00866-AB73-C8DE-329F-BC7243529ADB}"/>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4EE34A43-273C-8065-CA87-3FE953159C44}"/>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C79A497A-3F0B-3B4F-E3E8-04223E17ECBE}"/>
              </a:ext>
            </a:extLst>
          </p:cNvPr>
          <p:cNvSpPr txBox="1"/>
          <p:nvPr/>
        </p:nvSpPr>
        <p:spPr>
          <a:xfrm>
            <a:off x="268986" y="558093"/>
            <a:ext cx="8606028" cy="4847481"/>
          </a:xfrm>
          <a:prstGeom prst="rect">
            <a:avLst/>
          </a:prstGeom>
          <a:noFill/>
        </p:spPr>
        <p:txBody>
          <a:bodyPr wrap="square" rtlCol="0">
            <a:spAutoFit/>
          </a:bodyPr>
          <a:lstStyle/>
          <a:p>
            <a:pPr>
              <a:lnSpc>
                <a:spcPct val="150000"/>
              </a:lnSpc>
            </a:pPr>
            <a:endParaRPr lang="bg-BG" sz="1400" dirty="0"/>
          </a:p>
          <a:p>
            <a:pPr algn="ctr">
              <a:lnSpc>
                <a:spcPct val="150000"/>
              </a:lnSpc>
              <a:spcBef>
                <a:spcPct val="0"/>
              </a:spcBef>
              <a:spcAft>
                <a:spcPts val="1000"/>
              </a:spcAft>
              <a:defRPr/>
            </a:pPr>
            <a:r>
              <a:rPr lang="bg-BG" sz="2000" b="1" dirty="0">
                <a:solidFill>
                  <a:srgbClr val="FF0000"/>
                </a:solidFill>
                <a:effectLst>
                  <a:outerShdw blurRad="38100" dist="38100" dir="2700000" algn="tl">
                    <a:srgbClr val="000000">
                      <a:alpha val="43137"/>
                    </a:srgbClr>
                  </a:outerShdw>
                </a:effectLst>
                <a:latin typeface="ADYS" panose="00000500000000000000" pitchFamily="2" charset="0"/>
                <a:ea typeface="+mj-ea"/>
                <a:cs typeface="+mj-cs"/>
              </a:rPr>
              <a:t>Въведение</a:t>
            </a:r>
          </a:p>
          <a:p>
            <a:pPr algn="just">
              <a:lnSpc>
                <a:spcPct val="150000"/>
              </a:lnSpc>
            </a:pPr>
            <a:r>
              <a:rPr lang="bg-BG" sz="1400" dirty="0">
                <a:latin typeface="ADYS" panose="00000500000000000000" pitchFamily="50" charset="-52"/>
              </a:rPr>
              <a:t>Настоящият семинар включва сборник от общо десет резюмета, всяко от които допринася по уникален начин към актуалната дискусия за устойчивото развитие и бъдещето на морския сектор. Представените разработки обхващат широк спектър от подходи – от конкретни казуси и емпирични наблюдения до теоретични и концептуални изследвания, базирани на международния опит и съвременните тенденции. Обединяващата цел на публикациите е идентифицирането на прагматични и приложими решения, способни да отговорят както на належащите глобални предизвикателства, така и на спецификите, характерни за морската среда. Надеждата на организаторите е този научен обмен да послужи като вдъхновение за новаторски идеи и практически инициативи в областта на морските услуги и управлението на ресурсите. Организаторите на семинара изказват искрената си благодарност към всички участници – лектори, автори и гости за проявения интерес, активното участие и ангажираност. Проучванията които ще бъдат представени в този семинар имат ясно изразен академичен характер и подчертават значението на разпространението на знания, както и стремежа към постоянно развитие и откриване на нови възможности за устойчив растеж в морския сектор.</a:t>
            </a:r>
          </a:p>
        </p:txBody>
      </p:sp>
      <p:grpSp>
        <p:nvGrpSpPr>
          <p:cNvPr id="3" name="Group 2">
            <a:extLst>
              <a:ext uri="{FF2B5EF4-FFF2-40B4-BE49-F238E27FC236}">
                <a16:creationId xmlns:a16="http://schemas.microsoft.com/office/drawing/2014/main" id="{24282DB1-64A6-869D-D4DA-AFF415D0946E}"/>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0B1CB33A-5C9D-71EB-A428-535A5F6803C7}"/>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37A8F4B4-9786-145B-8768-D36FBDDBA799}"/>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01ACFE4A-6DF0-D491-A453-27F6FCCEDDA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8D4C1706-BD7D-DF40-9673-33B0CAA7DE69}"/>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CCE5D0F2-D408-06D2-3D9D-4FBAC24F782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8D99FCE4-5FB2-F9F8-3B4D-D8711CCF40C0}"/>
                  </a:ext>
                </a:extLst>
              </p:cNvPr>
              <p:cNvSpPr/>
              <p:nvPr/>
            </p:nvSpPr>
            <p:spPr>
              <a:xfrm>
                <a:off x="89508" y="6301749"/>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grpSp>
      </p:grpSp>
      <p:pic>
        <p:nvPicPr>
          <p:cNvPr id="25" name="Picture 24">
            <a:extLst>
              <a:ext uri="{FF2B5EF4-FFF2-40B4-BE49-F238E27FC236}">
                <a16:creationId xmlns:a16="http://schemas.microsoft.com/office/drawing/2014/main" id="{CFFB17E9-F67E-A811-DD81-26705B65EF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BE4A162-9E5A-E32D-04E8-E85939930B61}"/>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B435815-79C8-DD59-CBE8-892F93D775F6}"/>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1AB6729-AD96-5B60-B441-079BEFCA6BAE}"/>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0BE5BD6-D7F8-119E-29E2-E34401502F27}"/>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118A6D3-7175-6BFE-278A-6EB315756690}"/>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15868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24DA7-C877-CB30-2F0F-42AAFE2738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057DA1-2BC5-DE1F-101C-5E75DBF86238}"/>
              </a:ext>
            </a:extLst>
          </p:cNvPr>
          <p:cNvSpPr>
            <a:spLocks noGrp="1"/>
          </p:cNvSpPr>
          <p:nvPr>
            <p:ph type="title"/>
          </p:nvPr>
        </p:nvSpPr>
        <p:spPr>
          <a:xfrm>
            <a:off x="238769" y="1300860"/>
            <a:ext cx="8932059" cy="660332"/>
          </a:xfrm>
        </p:spPr>
        <p:txBody>
          <a:bodyPr>
            <a:no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br>
              <a:rPr lang="bg-BG" sz="2400" b="1" noProof="0" dirty="0">
                <a:latin typeface="Times New Roman" panose="02020603050405020304" pitchFamily="18" charset="0"/>
                <a:cs typeface="Times New Roman" panose="02020603050405020304" pitchFamily="18" charset="0"/>
              </a:rPr>
            </a:br>
            <a:br>
              <a:rPr lang="bg-BG" sz="2400" b="1" noProof="0" dirty="0">
                <a:latin typeface="Times New Roman" panose="02020603050405020304" pitchFamily="18" charset="0"/>
                <a:cs typeface="Times New Roman" panose="02020603050405020304" pitchFamily="18" charset="0"/>
              </a:rPr>
            </a:br>
            <a:r>
              <a:rPr lang="bg-BG" sz="1600" b="1" dirty="0">
                <a:effectLst>
                  <a:outerShdw blurRad="38100" dist="38100" dir="2700000" algn="tl">
                    <a:srgbClr val="000000">
                      <a:alpha val="43137"/>
                    </a:srgbClr>
                  </a:outerShdw>
                </a:effectLst>
                <a:latin typeface="ADYS" panose="00000500000000000000" pitchFamily="2" charset="0"/>
              </a:rPr>
              <a:t>„</a:t>
            </a:r>
            <a:r>
              <a:rPr lang="bg-BG" sz="2000" b="1" dirty="0">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t>Устойчиво развитие и предприемачески подходи в сектора на морските услуги“</a:t>
            </a:r>
            <a:br>
              <a:rPr lang="bg-BG" sz="2000" b="1" dirty="0">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br>
            <a:br>
              <a:rPr lang="bg-BG" sz="2000" b="1" dirty="0">
                <a:effectLst>
                  <a:outerShdw blurRad="38100" dist="38100" dir="2700000" algn="tl">
                    <a:srgbClr val="000000">
                      <a:alpha val="43137"/>
                    </a:srgbClr>
                  </a:outerShdw>
                </a:effectLst>
                <a:latin typeface="ADYS" panose="00000500000000000000" pitchFamily="2" charset="0"/>
                <a:cs typeface="Times New Roman" panose="02020603050405020304" pitchFamily="18" charset="0"/>
              </a:rPr>
            </a:br>
            <a:endParaRPr lang="bg-BG" sz="2000" b="1" dirty="0">
              <a:effectLst>
                <a:outerShdw blurRad="38100" dist="38100" dir="2700000" algn="tl">
                  <a:srgbClr val="000000">
                    <a:alpha val="43137"/>
                  </a:srgbClr>
                </a:outerShdw>
              </a:effectLst>
              <a:latin typeface="ADYS" panose="00000500000000000000" pitchFamily="2" charset="0"/>
              <a:cs typeface="Times New Roman" panose="02020603050405020304" pitchFamily="18" charset="0"/>
            </a:endParaRPr>
          </a:p>
        </p:txBody>
      </p:sp>
      <p:grpSp>
        <p:nvGrpSpPr>
          <p:cNvPr id="4" name="Group 3">
            <a:extLst>
              <a:ext uri="{FF2B5EF4-FFF2-40B4-BE49-F238E27FC236}">
                <a16:creationId xmlns:a16="http://schemas.microsoft.com/office/drawing/2014/main" id="{28F02A7A-3DA0-7B69-E900-786809A7921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F7A76538-D452-00F5-06E6-5AC27905948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F147886-D265-8CC3-C4E6-9EBD4BD05C0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D9A49D1-DA32-3405-3C83-DF88D6C9BD6F}"/>
              </a:ext>
            </a:extLst>
          </p:cNvPr>
          <p:cNvSpPr txBox="1"/>
          <p:nvPr/>
        </p:nvSpPr>
        <p:spPr>
          <a:xfrm>
            <a:off x="364199" y="2037263"/>
            <a:ext cx="8948018" cy="3503523"/>
          </a:xfrm>
          <a:prstGeom prst="rect">
            <a:avLst/>
          </a:prstGeom>
          <a:noFill/>
        </p:spPr>
        <p:txBody>
          <a:bodyPr wrap="square" rtlCol="0">
            <a:spAutoFit/>
          </a:bodyPr>
          <a:lstStyle/>
          <a:p>
            <a:endParaRPr lang="bg-BG" sz="1400" noProof="0" dirty="0"/>
          </a:p>
          <a:p>
            <a:pPr>
              <a:lnSpc>
                <a:spcPct val="150000"/>
              </a:lnSpc>
            </a:pPr>
            <a:r>
              <a:rPr lang="bg-BG" sz="1400" b="1" dirty="0">
                <a:solidFill>
                  <a:srgbClr val="FF0000"/>
                </a:solidFill>
                <a:effectLst>
                  <a:outerShdw blurRad="38100" dist="38100" dir="2700000" algn="tl">
                    <a:srgbClr val="000000">
                      <a:alpha val="43137"/>
                    </a:srgbClr>
                  </a:outerShdw>
                </a:effectLst>
                <a:latin typeface="ADYS" panose="00000500000000000000" pitchFamily="2" charset="0"/>
                <a:ea typeface="+mj-ea"/>
                <a:cs typeface="+mj-cs"/>
              </a:rPr>
              <a:t>Резюме I. </a:t>
            </a:r>
            <a:r>
              <a:rPr lang="bg-BG" sz="1400" noProof="0" dirty="0">
                <a:effectLst>
                  <a:outerShdw blurRad="38100" dist="38100" dir="2700000" algn="tl">
                    <a:srgbClr val="000000">
                      <a:alpha val="43137"/>
                    </a:srgbClr>
                  </a:outerShdw>
                </a:effectLst>
                <a:latin typeface="ADYS" panose="00000500000000000000" pitchFamily="50" charset="-52"/>
                <a:ea typeface="+mj-ea"/>
                <a:cs typeface="+mj-cs"/>
              </a:rPr>
              <a:t>Предприемаческо мислене в морската верига за доставки</a:t>
            </a:r>
          </a:p>
          <a:p>
            <a:pPr>
              <a:lnSpc>
                <a:spcPct val="150000"/>
              </a:lnSpc>
            </a:pPr>
            <a:r>
              <a:rPr lang="bg-BG" sz="1400" b="1" dirty="0">
                <a:solidFill>
                  <a:srgbClr val="FF0000"/>
                </a:solidFill>
                <a:effectLst>
                  <a:outerShdw blurRad="38100" dist="38100" dir="2700000" algn="tl">
                    <a:srgbClr val="000000">
                      <a:alpha val="43137"/>
                    </a:srgbClr>
                  </a:outerShdw>
                </a:effectLst>
                <a:latin typeface="ADYS" panose="00000500000000000000" pitchFamily="2" charset="0"/>
                <a:ea typeface="+mj-ea"/>
                <a:cs typeface="+mj-cs"/>
              </a:rPr>
              <a:t>Резюме II. </a:t>
            </a:r>
            <a:r>
              <a:rPr lang="bg-BG" sz="1400" noProof="0" dirty="0">
                <a:effectLst>
                  <a:outerShdw blurRad="38100" dist="38100" dir="2700000" algn="tl">
                    <a:srgbClr val="000000">
                      <a:alpha val="43137"/>
                    </a:srgbClr>
                  </a:outerShdw>
                </a:effectLst>
                <a:latin typeface="ADYS" panose="00000500000000000000" pitchFamily="50" charset="-52"/>
                <a:ea typeface="+mj-ea"/>
                <a:cs typeface="+mj-cs"/>
              </a:rPr>
              <a:t>Ролята на технологиите и дигитализацията в складовите иновации</a:t>
            </a:r>
          </a:p>
          <a:p>
            <a:pPr>
              <a:lnSpc>
                <a:spcPct val="150000"/>
              </a:lnSpc>
            </a:pPr>
            <a:r>
              <a:rPr lang="bg-BG" sz="1400" b="1" dirty="0">
                <a:solidFill>
                  <a:srgbClr val="FF0000"/>
                </a:solidFill>
                <a:effectLst>
                  <a:outerShdw blurRad="38100" dist="38100" dir="2700000" algn="tl">
                    <a:srgbClr val="000000">
                      <a:alpha val="43137"/>
                    </a:srgbClr>
                  </a:outerShdw>
                </a:effectLst>
                <a:latin typeface="ADYS" panose="00000500000000000000" pitchFamily="2" charset="0"/>
                <a:ea typeface="+mj-ea"/>
                <a:cs typeface="+mj-cs"/>
              </a:rPr>
              <a:t>Резюме III. </a:t>
            </a:r>
            <a:r>
              <a:rPr lang="bg-BG" sz="1400" noProof="0" dirty="0">
                <a:effectLst>
                  <a:outerShdw blurRad="38100" dist="38100" dir="2700000" algn="tl">
                    <a:srgbClr val="000000">
                      <a:alpha val="43137"/>
                    </a:srgbClr>
                  </a:outerShdw>
                </a:effectLst>
                <a:latin typeface="ADYS" panose="00000500000000000000" pitchFamily="50" charset="-52"/>
                <a:ea typeface="+mj-ea"/>
                <a:cs typeface="+mj-cs"/>
              </a:rPr>
              <a:t>Насърчаване на находчивостта и инициативността в логистичната практика</a:t>
            </a:r>
          </a:p>
          <a:p>
            <a:pPr>
              <a:lnSpc>
                <a:spcPct val="150000"/>
              </a:lnSpc>
            </a:pPr>
            <a:r>
              <a:rPr lang="bg-BG" sz="1400" b="1" dirty="0">
                <a:solidFill>
                  <a:srgbClr val="FF0000"/>
                </a:solidFill>
                <a:effectLst>
                  <a:outerShdw blurRad="38100" dist="38100" dir="2700000" algn="tl">
                    <a:srgbClr val="000000">
                      <a:alpha val="43137"/>
                    </a:srgbClr>
                  </a:outerShdw>
                </a:effectLst>
                <a:latin typeface="ADYS" panose="00000500000000000000" pitchFamily="2" charset="0"/>
                <a:ea typeface="+mj-ea"/>
                <a:cs typeface="+mj-cs"/>
              </a:rPr>
              <a:t>Резюме IV</a:t>
            </a:r>
            <a:r>
              <a:rPr lang="bg-BG" sz="1400" noProof="0" dirty="0">
                <a:solidFill>
                  <a:srgbClr val="FF0000"/>
                </a:solidFill>
                <a:effectLst>
                  <a:outerShdw blurRad="38100" dist="38100" dir="2700000" algn="tl">
                    <a:srgbClr val="000000">
                      <a:alpha val="43137"/>
                    </a:srgbClr>
                  </a:outerShdw>
                </a:effectLst>
                <a:latin typeface="ADYS" panose="00000500000000000000" pitchFamily="50" charset="-52"/>
                <a:ea typeface="+mj-ea"/>
                <a:cs typeface="+mj-cs"/>
              </a:rPr>
              <a:t>. </a:t>
            </a:r>
            <a:r>
              <a:rPr lang="bg-BG" sz="1400" noProof="0" dirty="0">
                <a:effectLst>
                  <a:outerShdw blurRad="38100" dist="38100" dir="2700000" algn="tl">
                    <a:srgbClr val="000000">
                      <a:alpha val="43137"/>
                    </a:srgbClr>
                  </a:outerShdw>
                </a:effectLst>
                <a:latin typeface="ADYS" panose="00000500000000000000" pitchFamily="50" charset="-52"/>
                <a:ea typeface="+mj-ea"/>
                <a:cs typeface="+mj-cs"/>
              </a:rPr>
              <a:t>Морският сектор - предизвикателства и възможности за предприемачите</a:t>
            </a:r>
          </a:p>
          <a:p>
            <a:pPr>
              <a:lnSpc>
                <a:spcPct val="150000"/>
              </a:lnSpc>
            </a:pPr>
            <a:r>
              <a:rPr lang="bg-BG" sz="1400" b="1" dirty="0">
                <a:solidFill>
                  <a:srgbClr val="FF0000"/>
                </a:solidFill>
                <a:effectLst>
                  <a:outerShdw blurRad="38100" dist="38100" dir="2700000" algn="tl">
                    <a:srgbClr val="000000">
                      <a:alpha val="43137"/>
                    </a:srgbClr>
                  </a:outerShdw>
                </a:effectLst>
                <a:latin typeface="ADYS" panose="00000500000000000000" pitchFamily="2" charset="0"/>
                <a:ea typeface="+mj-ea"/>
                <a:cs typeface="+mj-cs"/>
              </a:rPr>
              <a:t>Резюме V. </a:t>
            </a:r>
            <a:r>
              <a:rPr lang="bg-BG" sz="1400" noProof="0" dirty="0">
                <a:effectLst>
                  <a:outerShdw blurRad="38100" dist="38100" dir="2700000" algn="tl">
                    <a:srgbClr val="000000">
                      <a:alpha val="43137"/>
                    </a:srgbClr>
                  </a:outerShdw>
                </a:effectLst>
                <a:latin typeface="ADYS" panose="00000500000000000000" pitchFamily="50" charset="-52"/>
                <a:ea typeface="+mj-ea"/>
                <a:cs typeface="+mj-cs"/>
              </a:rPr>
              <a:t>Устойчивост в предприемачеството - предизвикателства и реални решения в морския сектор</a:t>
            </a:r>
          </a:p>
          <a:p>
            <a:pPr>
              <a:lnSpc>
                <a:spcPct val="150000"/>
              </a:lnSpc>
            </a:pPr>
            <a:r>
              <a:rPr lang="bg-BG" sz="1400" b="1" dirty="0">
                <a:solidFill>
                  <a:srgbClr val="FF0000"/>
                </a:solidFill>
                <a:effectLst>
                  <a:outerShdw blurRad="38100" dist="38100" dir="2700000" algn="tl">
                    <a:srgbClr val="000000">
                      <a:alpha val="43137"/>
                    </a:srgbClr>
                  </a:outerShdw>
                </a:effectLst>
                <a:latin typeface="ADYS" panose="00000500000000000000" pitchFamily="2" charset="0"/>
                <a:ea typeface="+mj-ea"/>
                <a:cs typeface="+mj-cs"/>
              </a:rPr>
              <a:t>Резюме VI. </a:t>
            </a:r>
            <a:r>
              <a:rPr lang="bg-BG" sz="1400" noProof="0" dirty="0">
                <a:effectLst>
                  <a:outerShdw blurRad="38100" dist="38100" dir="2700000" algn="tl">
                    <a:srgbClr val="000000">
                      <a:alpha val="43137"/>
                    </a:srgbClr>
                  </a:outerShdw>
                </a:effectLst>
                <a:latin typeface="ADYS" panose="00000500000000000000" pitchFamily="50" charset="-52"/>
                <a:ea typeface="+mj-ea"/>
                <a:cs typeface="+mj-cs"/>
              </a:rPr>
              <a:t>Адаптиране на предприемаческата перспектива в морския сектор</a:t>
            </a:r>
          </a:p>
          <a:p>
            <a:pPr>
              <a:lnSpc>
                <a:spcPct val="150000"/>
              </a:lnSpc>
            </a:pPr>
            <a:r>
              <a:rPr lang="bg-BG" sz="1400" b="1" dirty="0">
                <a:solidFill>
                  <a:srgbClr val="FF0000"/>
                </a:solidFill>
                <a:effectLst>
                  <a:outerShdw blurRad="38100" dist="38100" dir="2700000" algn="tl">
                    <a:srgbClr val="000000">
                      <a:alpha val="43137"/>
                    </a:srgbClr>
                  </a:outerShdw>
                </a:effectLst>
                <a:latin typeface="ADYS" panose="00000500000000000000" pitchFamily="2" charset="0"/>
                <a:ea typeface="+mj-ea"/>
                <a:cs typeface="+mj-cs"/>
              </a:rPr>
              <a:t>Резюме VII. </a:t>
            </a:r>
            <a:r>
              <a:rPr lang="bg-BG" sz="1400" noProof="0" dirty="0">
                <a:effectLst>
                  <a:outerShdw blurRad="38100" dist="38100" dir="2700000" algn="tl">
                    <a:srgbClr val="000000">
                      <a:alpha val="43137"/>
                    </a:srgbClr>
                  </a:outerShdw>
                </a:effectLst>
                <a:latin typeface="ADYS" panose="00000500000000000000" pitchFamily="50" charset="-52"/>
                <a:ea typeface="+mj-ea"/>
                <a:cs typeface="+mj-cs"/>
              </a:rPr>
              <a:t>Устойчиво снабдяване и използване на сезонни продукти в морската и логистична практика</a:t>
            </a:r>
          </a:p>
          <a:p>
            <a:pPr>
              <a:lnSpc>
                <a:spcPct val="150000"/>
              </a:lnSpc>
            </a:pPr>
            <a:r>
              <a:rPr lang="bg-BG" sz="1400" b="1" dirty="0">
                <a:solidFill>
                  <a:srgbClr val="FF0000"/>
                </a:solidFill>
                <a:effectLst>
                  <a:outerShdw blurRad="38100" dist="38100" dir="2700000" algn="tl">
                    <a:srgbClr val="000000">
                      <a:alpha val="43137"/>
                    </a:srgbClr>
                  </a:outerShdw>
                </a:effectLst>
                <a:latin typeface="ADYS" panose="00000500000000000000" pitchFamily="2" charset="0"/>
                <a:ea typeface="+mj-ea"/>
                <a:cs typeface="+mj-cs"/>
              </a:rPr>
              <a:t>Резюме VIII. </a:t>
            </a:r>
            <a:r>
              <a:rPr lang="bg-BG" sz="1400" noProof="0" dirty="0">
                <a:effectLst>
                  <a:outerShdw blurRad="38100" dist="38100" dir="2700000" algn="tl">
                    <a:srgbClr val="000000">
                      <a:alpha val="43137"/>
                    </a:srgbClr>
                  </a:outerShdw>
                </a:effectLst>
                <a:latin typeface="ADYS" panose="00000500000000000000" pitchFamily="50" charset="-52"/>
                <a:ea typeface="+mj-ea"/>
                <a:cs typeface="+mj-cs"/>
              </a:rPr>
              <a:t>Намаляване на хранителните отпадъци и ефективно използване на остатъците</a:t>
            </a:r>
          </a:p>
          <a:p>
            <a:pPr>
              <a:lnSpc>
                <a:spcPct val="150000"/>
              </a:lnSpc>
            </a:pPr>
            <a:r>
              <a:rPr lang="bg-BG" sz="1400" b="1" dirty="0">
                <a:solidFill>
                  <a:srgbClr val="FF0000"/>
                </a:solidFill>
                <a:effectLst>
                  <a:outerShdw blurRad="38100" dist="38100" dir="2700000" algn="tl">
                    <a:srgbClr val="000000">
                      <a:alpha val="43137"/>
                    </a:srgbClr>
                  </a:outerShdw>
                </a:effectLst>
                <a:latin typeface="ADYS" panose="00000500000000000000" pitchFamily="2" charset="0"/>
                <a:ea typeface="+mj-ea"/>
                <a:cs typeface="+mj-cs"/>
              </a:rPr>
              <a:t>Резюме IX. </a:t>
            </a:r>
            <a:r>
              <a:rPr lang="bg-BG" sz="1400" noProof="0" dirty="0">
                <a:effectLst>
                  <a:outerShdw blurRad="38100" dist="38100" dir="2700000" algn="tl">
                    <a:srgbClr val="000000">
                      <a:alpha val="43137"/>
                    </a:srgbClr>
                  </a:outerShdw>
                </a:effectLst>
                <a:latin typeface="ADYS" panose="00000500000000000000" pitchFamily="50" charset="-52"/>
                <a:ea typeface="+mj-ea"/>
                <a:cs typeface="+mj-cs"/>
              </a:rPr>
              <a:t>Намаляване на пластмасовите и опаковъчните отпадъци в </a:t>
            </a:r>
            <a:r>
              <a:rPr lang="bg-BG" sz="1400" noProof="0" dirty="0" err="1">
                <a:effectLst>
                  <a:outerShdw blurRad="38100" dist="38100" dir="2700000" algn="tl">
                    <a:srgbClr val="000000">
                      <a:alpha val="43137"/>
                    </a:srgbClr>
                  </a:outerShdw>
                </a:effectLst>
                <a:latin typeface="ADYS" panose="00000500000000000000" pitchFamily="50" charset="-52"/>
                <a:ea typeface="+mj-ea"/>
                <a:cs typeface="+mj-cs"/>
              </a:rPr>
              <a:t>камбуза</a:t>
            </a:r>
            <a:endParaRPr lang="bg-BG" sz="1400" noProof="0" dirty="0">
              <a:effectLst>
                <a:outerShdw blurRad="38100" dist="38100" dir="2700000" algn="tl">
                  <a:srgbClr val="000000">
                    <a:alpha val="43137"/>
                  </a:srgbClr>
                </a:outerShdw>
              </a:effectLst>
              <a:latin typeface="ADYS" panose="00000500000000000000" pitchFamily="50" charset="-52"/>
              <a:ea typeface="+mj-ea"/>
              <a:cs typeface="+mj-cs"/>
            </a:endParaRPr>
          </a:p>
          <a:p>
            <a:pPr>
              <a:lnSpc>
                <a:spcPct val="150000"/>
              </a:lnSpc>
            </a:pPr>
            <a:r>
              <a:rPr lang="bg-BG" sz="1400" b="1" dirty="0">
                <a:solidFill>
                  <a:srgbClr val="FF0000"/>
                </a:solidFill>
                <a:effectLst>
                  <a:outerShdw blurRad="38100" dist="38100" dir="2700000" algn="tl">
                    <a:srgbClr val="000000">
                      <a:alpha val="43137"/>
                    </a:srgbClr>
                  </a:outerShdw>
                </a:effectLst>
                <a:latin typeface="ADYS" panose="00000500000000000000" pitchFamily="2" charset="0"/>
                <a:ea typeface="+mj-ea"/>
                <a:cs typeface="+mj-cs"/>
              </a:rPr>
              <a:t>Резюме X.</a:t>
            </a:r>
            <a:r>
              <a:rPr lang="bg-BG" sz="1400" noProof="0" dirty="0">
                <a:solidFill>
                  <a:srgbClr val="FF0000"/>
                </a:solidFill>
                <a:effectLst>
                  <a:outerShdw blurRad="38100" dist="38100" dir="2700000" algn="tl">
                    <a:srgbClr val="000000">
                      <a:alpha val="43137"/>
                    </a:srgbClr>
                  </a:outerShdw>
                </a:effectLst>
                <a:latin typeface="ADYS" panose="00000500000000000000" pitchFamily="50" charset="-52"/>
                <a:ea typeface="+mj-ea"/>
                <a:cs typeface="+mj-cs"/>
              </a:rPr>
              <a:t> </a:t>
            </a:r>
            <a:r>
              <a:rPr lang="bg-BG" sz="1400" noProof="0" dirty="0">
                <a:effectLst>
                  <a:outerShdw blurRad="38100" dist="38100" dir="2700000" algn="tl">
                    <a:srgbClr val="000000">
                      <a:alpha val="43137"/>
                    </a:srgbClr>
                  </a:outerShdw>
                </a:effectLst>
                <a:latin typeface="ADYS" panose="00000500000000000000" pitchFamily="50" charset="-52"/>
                <a:ea typeface="+mj-ea"/>
                <a:cs typeface="+mj-cs"/>
              </a:rPr>
              <a:t>Мониторинг и измерване на въздействието върху околната среда на корабния камбуз.</a:t>
            </a:r>
            <a:endParaRPr lang="bg-BG" sz="1400" noProof="0" dirty="0">
              <a:latin typeface="ADYS" panose="00000500000000000000" pitchFamily="50" charset="-52"/>
            </a:endParaRPr>
          </a:p>
        </p:txBody>
      </p:sp>
      <p:sp>
        <p:nvSpPr>
          <p:cNvPr id="3" name="Rectangle 2">
            <a:extLst>
              <a:ext uri="{FF2B5EF4-FFF2-40B4-BE49-F238E27FC236}">
                <a16:creationId xmlns:a16="http://schemas.microsoft.com/office/drawing/2014/main" id="{7E932A23-2082-46CE-CEC8-AC4CF5F22F1C}"/>
              </a:ext>
            </a:extLst>
          </p:cNvPr>
          <p:cNvSpPr/>
          <p:nvPr/>
        </p:nvSpPr>
        <p:spPr>
          <a:xfrm>
            <a:off x="0" y="6333444"/>
            <a:ext cx="9035846" cy="420628"/>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ct val="0"/>
              </a:spcBef>
              <a:spcAft>
                <a:spcPts val="1000"/>
              </a:spcAft>
              <a:buClrTx/>
              <a:buSzTx/>
              <a:buFontTx/>
              <a:buNone/>
              <a:tabLst/>
              <a:defRPr/>
            </a:pPr>
            <a:r>
              <a:rPr kumimoji="0" lang="bg-BG" sz="1600" b="1" i="0" u="none" strike="noStrike" kern="1200" cap="none" spc="0" normalizeH="0" baseline="0" noProof="0" dirty="0">
                <a:ln>
                  <a:noFill/>
                </a:ln>
                <a:solidFill>
                  <a:prstClr val="black"/>
                </a:solidFill>
                <a:effectLst/>
                <a:uLnTx/>
                <a:uFillTx/>
                <a:latin typeface="ADYS" panose="00000500000000000000" pitchFamily="2" charset="0"/>
                <a:ea typeface="+mn-ea"/>
                <a:cs typeface="Times New Roman" panose="02020603050405020304" pitchFamily="18" charset="0"/>
              </a:rPr>
              <a:t>„Устойчиво развитие и предприемачески подходи в сектора на морските услуги“</a:t>
            </a:r>
          </a:p>
        </p:txBody>
      </p:sp>
      <p:pic>
        <p:nvPicPr>
          <p:cNvPr id="18" name="Picture 17">
            <a:extLst>
              <a:ext uri="{FF2B5EF4-FFF2-40B4-BE49-F238E27FC236}">
                <a16:creationId xmlns:a16="http://schemas.microsoft.com/office/drawing/2014/main" id="{BA04D701-B02C-AE7C-1340-554449365D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69F0CD39-F1A7-5E06-DBA2-8688AF5074FC}"/>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F5615C56-B293-2E80-D28F-96FE7F245A3D}"/>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1BEF9743-F9B4-6331-07F8-D3776AB9DEB8}"/>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27CCF500-24D8-66F4-0BDC-BD2C4EBFBCA8}"/>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4CCB5803-49F9-4A1D-A56F-0705A4F91042}"/>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CBA677CF-5506-5C48-97FA-6C95476146C7}"/>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13588259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2932</TotalTime>
  <Words>6703</Words>
  <Application>Microsoft Office PowerPoint</Application>
  <PresentationFormat>Презентация на цял екран (4:3)</PresentationFormat>
  <Paragraphs>506</Paragraphs>
  <Slides>70</Slides>
  <Notes>68</Notes>
  <HiddenSlides>0</HiddenSlides>
  <MMClips>0</MMClips>
  <ScaleCrop>false</ScaleCrop>
  <HeadingPairs>
    <vt:vector size="6" baseType="variant">
      <vt:variant>
        <vt:lpstr>Използвани шрифтове</vt:lpstr>
      </vt:variant>
      <vt:variant>
        <vt:i4>8</vt:i4>
      </vt:variant>
      <vt:variant>
        <vt:lpstr>Тема</vt:lpstr>
      </vt:variant>
      <vt:variant>
        <vt:i4>1</vt:i4>
      </vt:variant>
      <vt:variant>
        <vt:lpstr>Заглавия на слайдовете</vt:lpstr>
      </vt:variant>
      <vt:variant>
        <vt:i4>70</vt:i4>
      </vt:variant>
    </vt:vector>
  </HeadingPairs>
  <TitlesOfParts>
    <vt:vector size="79" baseType="lpstr">
      <vt:lpstr>ADYS</vt:lpstr>
      <vt:lpstr>ADYS Bold</vt:lpstr>
      <vt:lpstr>Arial</vt:lpstr>
      <vt:lpstr>Calibri</vt:lpstr>
      <vt:lpstr>Calibri Light</vt:lpstr>
      <vt:lpstr>CharterBT-Roman</vt:lpstr>
      <vt:lpstr>coranto-2</vt:lpstr>
      <vt:lpstr>Times New Roman</vt:lpstr>
      <vt:lpstr>Office Theme</vt:lpstr>
      <vt:lpstr>MARitime Soft Skills for Onboard Healthy Nutrition and Culinary Arts in Seagoing Services – CUL-MAR-Skills</vt:lpstr>
      <vt:lpstr>MARitime Soft Skills for Onboard Healthy Nutrition and CULinary Arts in Seagoing Services – CUL-MAR-Skills</vt:lpstr>
      <vt:lpstr>MARitime Soft Skills for Onboard Healthy Nutrition and CULinary Arts in Seagoing Services – CUL-MAR-Skills</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  „Устойчиво развитие и предприемачески подходи в сектора на морските услуги“  </vt:lpstr>
      <vt:lpstr>Резюме I. Предприемаческо мислене в морската верига за доставки</vt:lpstr>
      <vt:lpstr>Резюме I. Предприемаческо мислене в морската верига за доставки</vt:lpstr>
      <vt:lpstr>Резюме I. Предприемаческо мислене в морската верига за доставки</vt:lpstr>
      <vt:lpstr>Резюме I. Предприемаческо мислене в морската верига за доставки</vt:lpstr>
      <vt:lpstr>Резюме I. Предприемаческо мислене в морската верига за доставки</vt:lpstr>
      <vt:lpstr>Резюме I. Предприемаческо мислене в морската верига за доставки</vt:lpstr>
      <vt:lpstr>Резюме II: Ролята на технологиите и дигитализацията в складовите иновации</vt:lpstr>
      <vt:lpstr>Резюме II: Ролята на технологиите и дигитализацията в складовите иновации</vt:lpstr>
      <vt:lpstr>Резюме II: Ролята на технологиите и дигитализацията в складовите иновации</vt:lpstr>
      <vt:lpstr>Резюме II: Ролята на технологиите и дигитализацията в складовите иновации</vt:lpstr>
      <vt:lpstr>Резюме II: Ролята на технологиите и дигитализацията в складовите иновации</vt:lpstr>
      <vt:lpstr>Резюме II: Ролята на технологиите и дигитализацията в складовите иновации</vt:lpstr>
      <vt:lpstr>Резюме III: Насърчаване на инициативността и находчивостта в логистичната практика </vt:lpstr>
      <vt:lpstr>Резюме III: Насърчаване на инициативността и находчивостта в логистичната практика</vt:lpstr>
      <vt:lpstr>Резюме III: Насърчаване на инициативността и находчивостта в логистичната практика </vt:lpstr>
      <vt:lpstr>Резюме III: Насърчаване на инициативността и находчивостта в логистичната практика </vt:lpstr>
      <vt:lpstr>Резюме III: Насърчаване на инициативността и находчивостта в логистичната практика</vt:lpstr>
      <vt:lpstr>Резюме III: Насърчаване на инициативността и находчивостта в логистичната практика</vt:lpstr>
      <vt:lpstr>Резюме IV: Морският сектор – предизвикателства и възможности за предприемачите</vt:lpstr>
      <vt:lpstr>Резюме IV: Морският сектор – предизвикателства и възможности за предприемачите</vt:lpstr>
      <vt:lpstr>Резюме IV: Морският сектор – предизвикателства и възможности за предприемачите</vt:lpstr>
      <vt:lpstr>Резюме IV: Морският сектор – предизвикателства и възможности за предприемачите </vt:lpstr>
      <vt:lpstr>Резюме IV: Морският сектор – предизвикателства и възможности за предприемачите</vt:lpstr>
      <vt:lpstr>Резюме IV: Морският сектор – предизвикателства и възможности за предприемачите  </vt:lpstr>
      <vt:lpstr>Резюме V: Устойчивост в предприемачеството – предизвикателства и реални решения в морския сектор</vt:lpstr>
      <vt:lpstr>Резюме V: Устойчивост в предприемачеството – предизвикателства и реални решения в морския сектор</vt:lpstr>
      <vt:lpstr>Резюме V: Устойчивост в предприемачеството – предизвикателства и реални решения в морския сектор </vt:lpstr>
      <vt:lpstr>Резюме V: Устойчивост в предприемачеството – предизвикателства и реални решения в морския сектор</vt:lpstr>
      <vt:lpstr>Резюме V: Устойчивост в предприемачеството – предизвикателства и реални решения в морския сектор </vt:lpstr>
      <vt:lpstr>Резюме V: Устойчивост в предприемачеството – предизвикателства и реални решения в морския сектор </vt:lpstr>
      <vt:lpstr>Резюме VI: Адаптиране на предприемаческата перспектива в морския сектор</vt:lpstr>
      <vt:lpstr>Резюме VI: Адаптиране на предприемаческата перспектива в морския сектор</vt:lpstr>
      <vt:lpstr>Резюме VI: Адаптиране на предприемаческата перспектива в морския сектор</vt:lpstr>
      <vt:lpstr>Резюме VI: Адаптиране на предприемаческата перспектива в морския сектор</vt:lpstr>
      <vt:lpstr>Резюме VI: Адаптиране на предприемаческата перспектива в морския сектор</vt:lpstr>
      <vt:lpstr>Резюме VI: Адаптиране на предприемаческата перспектива в морския сектор </vt:lpstr>
      <vt:lpstr>Резюме VII: Устойчиво снабдяване и използване на сезонни продукти в морската и логистична практика</vt:lpstr>
      <vt:lpstr>Резюме VII: Устойчиво снабдяване и използване на сезонни продукти в морската и логистична практика</vt:lpstr>
      <vt:lpstr>Резюме VII: Устойчиво снабдяване и използване на сезонни продукти в морската и логистична практика</vt:lpstr>
      <vt:lpstr>Резюме VII: Устойчиво снабдяване и използване на сезонни продукти в морската и логистична практика</vt:lpstr>
      <vt:lpstr>Резюме VII: Устойчиво снабдяване и използване на сезонни продукти в морската и логистична практика</vt:lpstr>
      <vt:lpstr>Резюме VII: Устойчиво снабдяване и използване на сезонни продукти в морската и логистична практика</vt:lpstr>
      <vt:lpstr>Резюме VIII: Намаляване на хранителните отпадъци и ефективно използване на остатъчните продукти</vt:lpstr>
      <vt:lpstr>Резюме VIII: Намаляване на хранителните отпадъци и ефективно използване на остатъчните продукти</vt:lpstr>
      <vt:lpstr>Резюме VIII: Намаляване на хранителните отпадъци и ефективно използване на остатъчните продукти</vt:lpstr>
      <vt:lpstr>Резюме VIII: Намаляване на хранителните отпадъци и ефективно използване на остатъчните продукти</vt:lpstr>
      <vt:lpstr>Резюме VIII: Намаляване на хранителните отпадъци и ефективно използване на остатъчните продукти</vt:lpstr>
      <vt:lpstr>Резюме VIII: Намаляване на хранителните отпадъци и ефективно използване на остатъчните продукти</vt:lpstr>
      <vt:lpstr>Резюме IX: Намаляване на пластмасовите отпадъци и отпадъците от опаковки в корабните кухни</vt:lpstr>
      <vt:lpstr>Резюме IX: Намаляване на пластмасовите отпадъци и отпадъците от опаковки в корабните кухни</vt:lpstr>
      <vt:lpstr>Резюме IX: Намаляване на пластмасовите отпадъци и отпадъците от опаковки в корабните кухни</vt:lpstr>
      <vt:lpstr>Резюме IX: Намаляване на пластмасовите отпадъци и отпадъците от опаковки в корабните кухни</vt:lpstr>
      <vt:lpstr>Резюме IX: Намаляване на пластмасовите отпадъци и отпадъците от опаковки в корабните кухни</vt:lpstr>
      <vt:lpstr>Резюме IX: Намаляване на пластмасовите отпадъци и отпадъците от опаковки в корабните кухни</vt:lpstr>
      <vt:lpstr>Резюме X: Мониторинг и измерване на въздействието на корабната кухня върху околната среда</vt:lpstr>
      <vt:lpstr>Резюме X: Мониторинг и измерване на въздействието на корабната кухня върху околната среда</vt:lpstr>
      <vt:lpstr>Резюме X: Мониторинг и измерване на въздействието на корабната кухня върху околната среда</vt:lpstr>
      <vt:lpstr>Резюме X: Мониторинг и измерване на въздействието на корабната кухня върху околната среда</vt:lpstr>
      <vt:lpstr>Резюме X: Мониторинг и измерване на въздействието на корабната кухня върху околната среда</vt:lpstr>
      <vt:lpstr>Резюме X: Мониторинг и измерване на въздействието на корабната кухня върху околната среда</vt:lpstr>
      <vt:lpstr>Презентация на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Marieta Stefanova</dc:creator>
  <cp:lastModifiedBy>Marieta Stefanova</cp:lastModifiedBy>
  <cp:revision>39</cp:revision>
  <dcterms:created xsi:type="dcterms:W3CDTF">2023-11-02T13:43:46Z</dcterms:created>
  <dcterms:modified xsi:type="dcterms:W3CDTF">2025-05-07T13:54:37Z</dcterms:modified>
</cp:coreProperties>
</file>