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70"/>
    <p:restoredTop sz="96361"/>
  </p:normalViewPr>
  <p:slideViewPr>
    <p:cSldViewPr snapToGrid="0">
      <p:cViewPr varScale="1">
        <p:scale>
          <a:sx n="52" d="100"/>
          <a:sy n="52" d="100"/>
        </p:scale>
        <p:origin x="192"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GR"/>
        </a:p>
      </c:txPr>
    </c:title>
    <c:autoTitleDeleted val="0"/>
    <c:plotArea>
      <c:layout/>
      <c:pieChart>
        <c:varyColors val="1"/>
        <c:ser>
          <c:idx val="0"/>
          <c:order val="0"/>
          <c:tx>
            <c:strRef>
              <c:f>Sheet1!$B$1</c:f>
              <c:strCache>
                <c:ptCount val="1"/>
                <c:pt idx="0">
                  <c:v>Participants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16B-EF48-B463-D98CE06D6E9A}"/>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816B-EF48-B463-D98CE06D6E9A}"/>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816B-EF48-B463-D98CE06D6E9A}"/>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816B-EF48-B463-D98CE06D6E9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GR"/>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Students and Seafarers</c:v>
                </c:pt>
                <c:pt idx="1">
                  <c:v>Galley Staff</c:v>
                </c:pt>
                <c:pt idx="2">
                  <c:v>Employers</c:v>
                </c:pt>
              </c:strCache>
            </c:strRef>
          </c:cat>
          <c:val>
            <c:numRef>
              <c:f>Sheet1!$B$2:$B$5</c:f>
              <c:numCache>
                <c:formatCode>General</c:formatCode>
                <c:ptCount val="4"/>
                <c:pt idx="0">
                  <c:v>321</c:v>
                </c:pt>
                <c:pt idx="1">
                  <c:v>55</c:v>
                </c:pt>
                <c:pt idx="2">
                  <c:v>19</c:v>
                </c:pt>
              </c:numCache>
            </c:numRef>
          </c:val>
          <c:extLst>
            <c:ext xmlns:c16="http://schemas.microsoft.com/office/drawing/2014/chart" uri="{C3380CC4-5D6E-409C-BE32-E72D297353CC}">
              <c16:uniqueId val="{00000008-816B-EF48-B463-D98CE06D6E9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w="9525" cap="flat" cmpd="sng" algn="ctr">
      <a:solidFill>
        <a:schemeClr val="dk1">
          <a:lumMod val="15000"/>
          <a:lumOff val="85000"/>
        </a:schemeClr>
      </a:solidFill>
      <a:round/>
    </a:ln>
    <a:effectLst/>
  </c:spPr>
  <c:txPr>
    <a:bodyPr/>
    <a:lstStyle/>
    <a:p>
      <a:pPr>
        <a:defRPr/>
      </a:pPr>
      <a:endParaRPr lang="en-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pieChart>
        <c:varyColors val="1"/>
        <c:ser>
          <c:idx val="0"/>
          <c:order val="0"/>
          <c:tx>
            <c:strRef>
              <c:f>Sheet1!$B$1</c:f>
              <c:strCache>
                <c:ptCount val="1"/>
                <c:pt idx="0">
                  <c:v>Participants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10D-7C47-8ED1-4AAAA234013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0D-7C47-8ED1-4AAAA234013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GR"/>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Sheet1!$A$2:$A$3</c:f>
              <c:strCache>
                <c:ptCount val="2"/>
                <c:pt idx="0">
                  <c:v>Students</c:v>
                </c:pt>
                <c:pt idx="1">
                  <c:v>Seafarers</c:v>
                </c:pt>
              </c:strCache>
            </c:strRef>
          </c:cat>
          <c:val>
            <c:numRef>
              <c:f>Sheet1!$B$2:$B$3</c:f>
              <c:numCache>
                <c:formatCode>General</c:formatCode>
                <c:ptCount val="2"/>
                <c:pt idx="0">
                  <c:v>174</c:v>
                </c:pt>
                <c:pt idx="1">
                  <c:v>147</c:v>
                </c:pt>
              </c:numCache>
            </c:numRef>
          </c:val>
          <c:extLst>
            <c:ext xmlns:c16="http://schemas.microsoft.com/office/drawing/2014/chart" uri="{C3380CC4-5D6E-409C-BE32-E72D297353CC}">
              <c16:uniqueId val="{00000004-610D-7C47-8ED1-4AAAA234013A}"/>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11/22/24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682083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324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9570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4710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0388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094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405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0633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6328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48457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11/22/24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44223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11/22/24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32373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acebook.com/story.php?story_fbid=874626864858862&amp;id=100069346687769&amp;_rdr"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2.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9C31F-EC32-4953-61B6-4947CF1FF277}"/>
              </a:ext>
            </a:extLst>
          </p:cNvPr>
          <p:cNvSpPr>
            <a:spLocks noGrp="1"/>
          </p:cNvSpPr>
          <p:nvPr>
            <p:ph type="ctrTitle"/>
          </p:nvPr>
        </p:nvSpPr>
        <p:spPr>
          <a:xfrm>
            <a:off x="7587182" y="893935"/>
            <a:ext cx="3756670" cy="3339390"/>
          </a:xfrm>
        </p:spPr>
        <p:txBody>
          <a:bodyPr anchor="b">
            <a:normAutofit fontScale="90000"/>
          </a:bodyPr>
          <a:lstStyle/>
          <a:p>
            <a:r>
              <a:rPr lang="en-GR" sz="6000" dirty="0"/>
              <a:t>Food on board the CUL MAR project</a:t>
            </a:r>
          </a:p>
        </p:txBody>
      </p:sp>
      <p:sp>
        <p:nvSpPr>
          <p:cNvPr id="3" name="Subtitle 2">
            <a:extLst>
              <a:ext uri="{FF2B5EF4-FFF2-40B4-BE49-F238E27FC236}">
                <a16:creationId xmlns:a16="http://schemas.microsoft.com/office/drawing/2014/main" id="{E212FA91-0707-CD23-3E33-75F174D44DE1}"/>
              </a:ext>
            </a:extLst>
          </p:cNvPr>
          <p:cNvSpPr>
            <a:spLocks noGrp="1"/>
          </p:cNvSpPr>
          <p:nvPr>
            <p:ph type="subTitle" idx="1"/>
          </p:nvPr>
        </p:nvSpPr>
        <p:spPr>
          <a:xfrm>
            <a:off x="7587181" y="4382814"/>
            <a:ext cx="3756669" cy="1403837"/>
          </a:xfrm>
        </p:spPr>
        <p:txBody>
          <a:bodyPr anchor="t">
            <a:normAutofit fontScale="92500" lnSpcReduction="10000"/>
          </a:bodyPr>
          <a:lstStyle/>
          <a:p>
            <a:r>
              <a:rPr lang="en-GB" sz="24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4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4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4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4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4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4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4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GR" dirty="0"/>
          </a:p>
        </p:txBody>
      </p:sp>
      <p:pic>
        <p:nvPicPr>
          <p:cNvPr id="4" name="Picture 3" descr="Pumpkins and tomatoes">
            <a:extLst>
              <a:ext uri="{FF2B5EF4-FFF2-40B4-BE49-F238E27FC236}">
                <a16:creationId xmlns:a16="http://schemas.microsoft.com/office/drawing/2014/main" id="{4BF3A6F6-2B1C-E06F-476A-55E0308E2F4A}"/>
              </a:ext>
            </a:extLst>
          </p:cNvPr>
          <p:cNvPicPr>
            <a:picLocks noChangeAspect="1"/>
          </p:cNvPicPr>
          <p:nvPr/>
        </p:nvPicPr>
        <p:blipFill>
          <a:blip r:embed="rId2"/>
          <a:srcRect l="15478" r="15478"/>
          <a:stretch/>
        </p:blipFill>
        <p:spPr>
          <a:xfrm>
            <a:off x="20" y="10"/>
            <a:ext cx="7102529" cy="6857990"/>
          </a:xfrm>
          <a:prstGeom prst="rect">
            <a:avLst/>
          </a:prstGeom>
        </p:spPr>
      </p:pic>
      <p:sp>
        <p:nvSpPr>
          <p:cNvPr id="1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1645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D6B52-4A67-E606-156F-BB936F855160}"/>
              </a:ext>
            </a:extLst>
          </p:cNvPr>
          <p:cNvSpPr>
            <a:spLocks noGrp="1"/>
          </p:cNvSpPr>
          <p:nvPr>
            <p:ph type="title"/>
          </p:nvPr>
        </p:nvSpPr>
        <p:spPr>
          <a:xfrm>
            <a:off x="4270850" y="771105"/>
            <a:ext cx="7153056" cy="1884139"/>
          </a:xfrm>
        </p:spPr>
        <p:txBody>
          <a:bodyPr anchor="ctr">
            <a:normAutofit/>
          </a:bodyPr>
          <a:lstStyle/>
          <a:p>
            <a:r>
              <a:rPr lang="en-GR" sz="4200" dirty="0"/>
              <a:t>Language never lies….and jokes are always based on real facts</a:t>
            </a:r>
          </a:p>
        </p:txBody>
      </p:sp>
      <p:sp>
        <p:nvSpPr>
          <p:cNvPr id="14" name="Freeform: Shape 13">
            <a:extLst>
              <a:ext uri="{FF2B5EF4-FFF2-40B4-BE49-F238E27FC236}">
                <a16:creationId xmlns:a16="http://schemas.microsoft.com/office/drawing/2014/main" id="{8F690DA5-B5F1-4BF0-9BFF-B77B3C15F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610"/>
            <a:ext cx="2729554" cy="2332954"/>
          </a:xfrm>
          <a:custGeom>
            <a:avLst/>
            <a:gdLst>
              <a:gd name="connsiteX0" fmla="*/ 0 w 2729554"/>
              <a:gd name="connsiteY0" fmla="*/ 0 h 2332954"/>
              <a:gd name="connsiteX1" fmla="*/ 2534493 w 2729554"/>
              <a:gd name="connsiteY1" fmla="*/ 0 h 2332954"/>
              <a:gd name="connsiteX2" fmla="*/ 2539551 w 2729554"/>
              <a:gd name="connsiteY2" fmla="*/ 8326 h 2332954"/>
              <a:gd name="connsiteX3" fmla="*/ 2729554 w 2729554"/>
              <a:gd name="connsiteY3" fmla="*/ 758706 h 2332954"/>
              <a:gd name="connsiteX4" fmla="*/ 1155306 w 2729554"/>
              <a:gd name="connsiteY4" fmla="*/ 2332954 h 2332954"/>
              <a:gd name="connsiteX5" fmla="*/ 42145 w 2729554"/>
              <a:gd name="connsiteY5" fmla="*/ 1871868 h 2332954"/>
              <a:gd name="connsiteX6" fmla="*/ 0 w 2729554"/>
              <a:gd name="connsiteY6" fmla="*/ 1825497 h 233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554" h="2332954">
                <a:moveTo>
                  <a:pt x="0" y="0"/>
                </a:moveTo>
                <a:lnTo>
                  <a:pt x="2534493" y="0"/>
                </a:lnTo>
                <a:lnTo>
                  <a:pt x="2539551" y="8326"/>
                </a:lnTo>
                <a:cubicBezTo>
                  <a:pt x="2660725" y="231386"/>
                  <a:pt x="2729554" y="487008"/>
                  <a:pt x="2729554" y="758706"/>
                </a:cubicBezTo>
                <a:cubicBezTo>
                  <a:pt x="2729554" y="1628139"/>
                  <a:pt x="2024739" y="2332954"/>
                  <a:pt x="1155306" y="2332954"/>
                </a:cubicBezTo>
                <a:cubicBezTo>
                  <a:pt x="720590" y="2332954"/>
                  <a:pt x="327028" y="2156750"/>
                  <a:pt x="42145" y="1871868"/>
                </a:cubicBezTo>
                <a:lnTo>
                  <a:pt x="0" y="18254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0DCB9BF5-E8DA-5C16-3578-EF0AF1F5BCD3}"/>
              </a:ext>
            </a:extLst>
          </p:cNvPr>
          <p:cNvPicPr>
            <a:picLocks noChangeAspect="1"/>
          </p:cNvPicPr>
          <p:nvPr/>
        </p:nvPicPr>
        <p:blipFill>
          <a:blip r:embed="rId2"/>
          <a:stretch>
            <a:fillRect/>
          </a:stretch>
        </p:blipFill>
        <p:spPr>
          <a:xfrm>
            <a:off x="207046" y="149629"/>
            <a:ext cx="2069293" cy="1495740"/>
          </a:xfrm>
          <a:prstGeom prst="rect">
            <a:avLst/>
          </a:prstGeom>
        </p:spPr>
      </p:pic>
      <p:sp>
        <p:nvSpPr>
          <p:cNvPr id="16" name="Oval 15">
            <a:extLst>
              <a:ext uri="{FF2B5EF4-FFF2-40B4-BE49-F238E27FC236}">
                <a16:creationId xmlns:a16="http://schemas.microsoft.com/office/drawing/2014/main" id="{7FE4404B-71F7-4E28-8E0D-ADF2C7692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34" y="2199531"/>
            <a:ext cx="1897930" cy="18979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4D46EC-C03F-BAF5-FE31-C565C305BB1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34364" y="2539341"/>
            <a:ext cx="1114068" cy="1218309"/>
          </a:xfrm>
          <a:prstGeom prst="rect">
            <a:avLst/>
          </a:prstGeom>
        </p:spPr>
      </p:pic>
      <p:sp>
        <p:nvSpPr>
          <p:cNvPr id="18" name="Freeform: Shape 17">
            <a:extLst>
              <a:ext uri="{FF2B5EF4-FFF2-40B4-BE49-F238E27FC236}">
                <a16:creationId xmlns:a16="http://schemas.microsoft.com/office/drawing/2014/main" id="{44A40C34-21C9-4742-8D07-9DDAA4C7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130694"/>
            <a:ext cx="3036275" cy="2721697"/>
          </a:xfrm>
          <a:custGeom>
            <a:avLst/>
            <a:gdLst>
              <a:gd name="connsiteX0" fmla="*/ 1225635 w 3036275"/>
              <a:gd name="connsiteY0" fmla="*/ 0 h 2721697"/>
              <a:gd name="connsiteX1" fmla="*/ 3036275 w 3036275"/>
              <a:gd name="connsiteY1" fmla="*/ 1810640 h 2721697"/>
              <a:gd name="connsiteX2" fmla="*/ 2817741 w 3036275"/>
              <a:gd name="connsiteY2" fmla="*/ 2673699 h 2721697"/>
              <a:gd name="connsiteX3" fmla="*/ 2788581 w 3036275"/>
              <a:gd name="connsiteY3" fmla="*/ 2721697 h 2721697"/>
              <a:gd name="connsiteX4" fmla="*/ 0 w 3036275"/>
              <a:gd name="connsiteY4" fmla="*/ 2721697 h 2721697"/>
              <a:gd name="connsiteX5" fmla="*/ 0 w 3036275"/>
              <a:gd name="connsiteY5" fmla="*/ 480627 h 2721697"/>
              <a:gd name="connsiteX6" fmla="*/ 73900 w 3036275"/>
              <a:gd name="connsiteY6" fmla="*/ 413462 h 2721697"/>
              <a:gd name="connsiteX7" fmla="*/ 1225635 w 3036275"/>
              <a:gd name="connsiteY7" fmla="*/ 0 h 27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6275" h="2721697">
                <a:moveTo>
                  <a:pt x="1225635" y="0"/>
                </a:moveTo>
                <a:cubicBezTo>
                  <a:pt x="2225624" y="0"/>
                  <a:pt x="3036275" y="810651"/>
                  <a:pt x="3036275" y="1810640"/>
                </a:cubicBezTo>
                <a:cubicBezTo>
                  <a:pt x="3036275" y="2123137"/>
                  <a:pt x="2957110" y="2417143"/>
                  <a:pt x="2817741" y="2673699"/>
                </a:cubicBezTo>
                <a:lnTo>
                  <a:pt x="2788581" y="2721697"/>
                </a:lnTo>
                <a:lnTo>
                  <a:pt x="0" y="2721697"/>
                </a:lnTo>
                <a:lnTo>
                  <a:pt x="0" y="480627"/>
                </a:lnTo>
                <a:lnTo>
                  <a:pt x="73900" y="413462"/>
                </a:lnTo>
                <a:cubicBezTo>
                  <a:pt x="386885" y="155164"/>
                  <a:pt x="788140" y="0"/>
                  <a:pt x="1225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EU logos for funding">
            <a:extLst>
              <a:ext uri="{FF2B5EF4-FFF2-40B4-BE49-F238E27FC236}">
                <a16:creationId xmlns:a16="http://schemas.microsoft.com/office/drawing/2014/main" id="{D8C36452-616D-E66C-A996-0F65339732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518"/>
          <a:stretch/>
        </p:blipFill>
        <p:spPr bwMode="auto">
          <a:xfrm>
            <a:off x="251173" y="5358259"/>
            <a:ext cx="2306756" cy="471455"/>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EA3A044-E82D-4944-A9D8-3A481FD05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1579" y="2999594"/>
            <a:ext cx="2600581" cy="260058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110349-2C42-1059-D2AF-B99FDE61A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5669" y="3475017"/>
            <a:ext cx="1685203" cy="1666268"/>
          </a:xfrm>
          <a:prstGeom prst="rect">
            <a:avLst/>
          </a:prstGeom>
        </p:spPr>
      </p:pic>
      <p:sp>
        <p:nvSpPr>
          <p:cNvPr id="3" name="Content Placeholder 2">
            <a:extLst>
              <a:ext uri="{FF2B5EF4-FFF2-40B4-BE49-F238E27FC236}">
                <a16:creationId xmlns:a16="http://schemas.microsoft.com/office/drawing/2014/main" id="{6BDFD5AB-1A4F-6D24-BDC0-70B3435EB64E}"/>
              </a:ext>
            </a:extLst>
          </p:cNvPr>
          <p:cNvSpPr>
            <a:spLocks noGrp="1"/>
          </p:cNvSpPr>
          <p:nvPr>
            <p:ph idx="1"/>
          </p:nvPr>
        </p:nvSpPr>
        <p:spPr>
          <a:xfrm>
            <a:off x="6660021" y="2994638"/>
            <a:ext cx="4763885" cy="2800102"/>
          </a:xfrm>
        </p:spPr>
        <p:txBody>
          <a:bodyPr>
            <a:normAutofit/>
          </a:bodyPr>
          <a:lstStyle/>
          <a:p>
            <a:pPr marL="0" indent="0">
              <a:lnSpc>
                <a:spcPct val="100000"/>
              </a:lnSpc>
              <a:buNone/>
            </a:pPr>
            <a:r>
              <a:rPr lang="en-GB" sz="800"/>
              <a:t>If you have never served aboard a submarine or do not know anyone who is or was a submariner, then this list may help you understand what life aboard a submarine is all about. </a:t>
            </a:r>
            <a:r>
              <a:rPr lang="en-US" sz="800">
                <a:effectLst/>
                <a:ea typeface="Times New Roman" panose="02020603050405020304" pitchFamily="18" charset="0"/>
                <a:cs typeface="Times New Roman" panose="02020603050405020304" pitchFamily="18" charset="0"/>
              </a:rPr>
              <a:t>These are but a few of the ways to experience the lighter side of </a:t>
            </a:r>
            <a:r>
              <a:rPr lang="en-US" sz="800" u="sng">
                <a:effectLst/>
                <a:ea typeface="Times New Roman" panose="02020603050405020304" pitchFamily="18" charset="0"/>
                <a:cs typeface="Times New Roman" panose="02020603050405020304" pitchFamily="18" charset="0"/>
              </a:rPr>
              <a:t>life aboard a submarine</a:t>
            </a:r>
            <a:r>
              <a:rPr lang="en-US" sz="800">
                <a:effectLst/>
                <a:ea typeface="Times New Roman" panose="02020603050405020304" pitchFamily="18" charset="0"/>
                <a:cs typeface="Times New Roman" panose="02020603050405020304" pitchFamily="18" charset="0"/>
              </a:rPr>
              <a:t>. </a:t>
            </a:r>
            <a:endParaRPr lang="en-GB" sz="800"/>
          </a:p>
          <a:p>
            <a:pPr>
              <a:lnSpc>
                <a:spcPct val="100000"/>
              </a:lnSpc>
            </a:pPr>
            <a:r>
              <a:rPr lang="en-US" sz="800">
                <a:effectLst/>
                <a:ea typeface="Times New Roman" panose="02020603050405020304" pitchFamily="18" charset="0"/>
                <a:cs typeface="Times New Roman" panose="02020603050405020304" pitchFamily="18" charset="0"/>
              </a:rPr>
              <a:t>Eat food that you can only get out of a can and requires water in order to eat it. Empty out your refrigerator and turn the temperature control down, turning the refrigerator into a freezer</a:t>
            </a:r>
            <a:r>
              <a:rPr lang="en-US"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Get</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rid</a:t>
            </a:r>
            <a:r>
              <a:rPr lang="el-GR" sz="800" i="1">
                <a:effectLst/>
                <a:ea typeface="Times New Roman" panose="02020603050405020304" pitchFamily="18" charset="0"/>
                <a:cs typeface="Times New Roman" panose="02020603050405020304" pitchFamily="18" charset="0"/>
              </a:rPr>
              <a:t> of </a:t>
            </a:r>
            <a:r>
              <a:rPr lang="el-GR" sz="800" i="1" err="1">
                <a:effectLst/>
                <a:ea typeface="Times New Roman" panose="02020603050405020304" pitchFamily="18" charset="0"/>
                <a:cs typeface="Times New Roman" panose="02020603050405020304" pitchFamily="18" charset="0"/>
              </a:rPr>
              <a:t>all</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fresh</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fruits</a:t>
            </a:r>
            <a:r>
              <a:rPr lang="el-GR" sz="800" i="1">
                <a:effectLst/>
                <a:ea typeface="Times New Roman" panose="02020603050405020304" pitchFamily="18" charset="0"/>
                <a:cs typeface="Times New Roman" panose="02020603050405020304" pitchFamily="18" charset="0"/>
              </a:rPr>
              <a:t> and </a:t>
            </a:r>
            <a:r>
              <a:rPr lang="el-GR" sz="800" i="1" err="1">
                <a:effectLst/>
                <a:ea typeface="Times New Roman" panose="02020603050405020304" pitchFamily="18" charset="0"/>
                <a:cs typeface="Times New Roman" panose="02020603050405020304" pitchFamily="18" charset="0"/>
              </a:rPr>
              <a:t>vegetables</a:t>
            </a:r>
            <a:r>
              <a:rPr lang="en-GR" sz="800" i="1">
                <a:effectLst/>
              </a:rPr>
              <a:t> </a:t>
            </a:r>
          </a:p>
          <a:p>
            <a:pPr>
              <a:lnSpc>
                <a:spcPct val="100000"/>
              </a:lnSpc>
            </a:pPr>
            <a:r>
              <a:rPr lang="en-US" sz="800">
                <a:effectLst/>
                <a:ea typeface="Times New Roman" panose="02020603050405020304" pitchFamily="18" charset="0"/>
                <a:cs typeface="Times New Roman" panose="02020603050405020304" pitchFamily="18" charset="0"/>
              </a:rPr>
              <a:t>Invite guests but don’t prepare enough food for everyone. Serve food cold. Limit the time they sit at the table to 10 minutes.</a:t>
            </a:r>
            <a:r>
              <a:rPr lang="en-GR" sz="800">
                <a:effectLst/>
              </a:rPr>
              <a:t> </a:t>
            </a:r>
          </a:p>
          <a:p>
            <a:pPr>
              <a:lnSpc>
                <a:spcPct val="100000"/>
              </a:lnSpc>
            </a:pPr>
            <a:r>
              <a:rPr lang="en-US" sz="800" kern="150">
                <a:effectLst/>
                <a:ea typeface="Times New Roman" panose="02020603050405020304" pitchFamily="18" charset="0"/>
                <a:cs typeface="Times New Roman" panose="02020603050405020304" pitchFamily="18" charset="0"/>
              </a:rPr>
              <a:t>Wake up at midnight every night and make a peanut butter sandwich, use stale bread. Better yet, make your own bread but cut 3 inch thick slices and use these. </a:t>
            </a:r>
            <a:r>
              <a:rPr lang="el-GR" sz="800" kern="150" err="1">
                <a:effectLst/>
                <a:ea typeface="Times New Roman" panose="02020603050405020304" pitchFamily="18" charset="0"/>
                <a:cs typeface="Times New Roman" panose="02020603050405020304" pitchFamily="18" charset="0"/>
              </a:rPr>
              <a:t>Optional</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warm</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up</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some</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canned</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Ravioli</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or</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soup</a:t>
            </a:r>
            <a:r>
              <a:rPr lang="el-GR" sz="800" kern="150">
                <a:effectLst/>
                <a:ea typeface="Times New Roman" panose="02020603050405020304" pitchFamily="18" charset="0"/>
                <a:cs typeface="Times New Roman" panose="02020603050405020304" pitchFamily="18" charset="0"/>
              </a:rPr>
              <a:t>.</a:t>
            </a:r>
            <a:endParaRPr lang="en-US" sz="800" kern="150">
              <a:effectLst/>
              <a:ea typeface="Times New Roman" panose="02020603050405020304" pitchFamily="18" charset="0"/>
              <a:cs typeface="Times New Roman" panose="02020603050405020304" pitchFamily="18" charset="0"/>
            </a:endParaRPr>
          </a:p>
          <a:p>
            <a:pPr>
              <a:lnSpc>
                <a:spcPct val="100000"/>
              </a:lnSpc>
            </a:pPr>
            <a:r>
              <a:rPr lang="en-US" sz="800">
                <a:effectLst/>
                <a:ea typeface="Times New Roman" panose="02020603050405020304" pitchFamily="18" charset="0"/>
                <a:cs typeface="Times New Roman" panose="02020603050405020304" pitchFamily="18" charset="0"/>
              </a:rPr>
              <a:t>Use 18 scoops of coffee per pot and allow it to sit for 5 to six hours before drinking it</a:t>
            </a:r>
            <a:r>
              <a:rPr lang="en-GR" sz="800">
                <a:effectLst/>
              </a:rPr>
              <a:t> </a:t>
            </a:r>
          </a:p>
          <a:p>
            <a:pPr>
              <a:lnSpc>
                <a:spcPct val="100000"/>
              </a:lnSpc>
            </a:pPr>
            <a:r>
              <a:rPr lang="en-US" sz="800">
                <a:effectLst/>
                <a:ea typeface="Times New Roman" panose="02020603050405020304" pitchFamily="18" charset="0"/>
                <a:cs typeface="Times New Roman" panose="02020603050405020304" pitchFamily="18" charset="0"/>
              </a:rPr>
              <a:t>Store your eggs in the garbage for two months and then cook a dozen each morning</a:t>
            </a:r>
            <a:r>
              <a:rPr lang="en-GR" sz="800">
                <a:effectLst/>
              </a:rPr>
              <a:t> </a:t>
            </a:r>
          </a:p>
          <a:p>
            <a:pPr marL="0" indent="0">
              <a:lnSpc>
                <a:spcPct val="100000"/>
              </a:lnSpc>
              <a:buNone/>
            </a:pPr>
            <a:r>
              <a:rPr lang="en-GR" sz="800" kern="150">
                <a:ea typeface="DejaVu Sans"/>
                <a:cs typeface="DejaVu Sans"/>
              </a:rPr>
              <a:t>Source </a:t>
            </a:r>
            <a:r>
              <a:rPr lang="en-GB" sz="800" kern="150">
                <a:ea typeface="DejaVu Sans"/>
                <a:cs typeface="DejaVu Sans"/>
                <a:hlinkClick r:id="rId6"/>
              </a:rPr>
              <a:t>https://www.facebook.com/story.php?story_fbid=874626864858862&amp;id=100069346687769&amp;_rdr</a:t>
            </a:r>
            <a:r>
              <a:rPr lang="en-GB" sz="800" kern="150">
                <a:ea typeface="DejaVu Sans"/>
                <a:cs typeface="DejaVu Sans"/>
              </a:rPr>
              <a:t> </a:t>
            </a:r>
            <a:r>
              <a:rPr lang="en-GB" sz="800"/>
              <a:t>What is it like living aboard a submarine for an extended period of time?</a:t>
            </a:r>
            <a:endParaRPr lang="en-GR" sz="800" kern="150">
              <a:effectLst/>
              <a:ea typeface="DejaVu Sans"/>
              <a:cs typeface="DejaVu Sans"/>
            </a:endParaRPr>
          </a:p>
          <a:p>
            <a:pPr>
              <a:lnSpc>
                <a:spcPct val="100000"/>
              </a:lnSpc>
            </a:pPr>
            <a:endParaRPr lang="en-GB" sz="800" i="1"/>
          </a:p>
          <a:p>
            <a:pPr>
              <a:lnSpc>
                <a:spcPct val="100000"/>
              </a:lnSpc>
            </a:pPr>
            <a:endParaRPr lang="en-GR" sz="800"/>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8" name="Picture 7">
            <a:extLst>
              <a:ext uri="{FF2B5EF4-FFF2-40B4-BE49-F238E27FC236}">
                <a16:creationId xmlns:a16="http://schemas.microsoft.com/office/drawing/2014/main" id="{7B788377-E112-BEEB-2024-18922F1EA347}"/>
              </a:ext>
            </a:extLst>
          </p:cNvPr>
          <p:cNvPicPr>
            <a:picLocks noChangeAspect="1"/>
          </p:cNvPicPr>
          <p:nvPr/>
        </p:nvPicPr>
        <p:blipFill>
          <a:blip r:embed="rId7"/>
          <a:stretch>
            <a:fillRect/>
          </a:stretch>
        </p:blipFill>
        <p:spPr>
          <a:xfrm>
            <a:off x="6944498" y="37486"/>
            <a:ext cx="731350" cy="597335"/>
          </a:xfrm>
          <a:prstGeom prst="rect">
            <a:avLst/>
          </a:prstGeom>
        </p:spPr>
      </p:pic>
      <p:pic>
        <p:nvPicPr>
          <p:cNvPr id="9" name="Picture 8">
            <a:extLst>
              <a:ext uri="{FF2B5EF4-FFF2-40B4-BE49-F238E27FC236}">
                <a16:creationId xmlns:a16="http://schemas.microsoft.com/office/drawing/2014/main" id="{DC30F005-327D-9701-62FE-30747D1C5179}"/>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0" name="Picture 9">
            <a:extLst>
              <a:ext uri="{FF2B5EF4-FFF2-40B4-BE49-F238E27FC236}">
                <a16:creationId xmlns:a16="http://schemas.microsoft.com/office/drawing/2014/main" id="{4AF19A56-AA7E-C8AA-E073-C42C2BD0F777}"/>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421679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95A2A-B17B-2942-3354-F0D65590D638}"/>
              </a:ext>
            </a:extLst>
          </p:cNvPr>
          <p:cNvSpPr>
            <a:spLocks noGrp="1"/>
          </p:cNvSpPr>
          <p:nvPr>
            <p:ph type="title"/>
          </p:nvPr>
        </p:nvSpPr>
        <p:spPr>
          <a:xfrm>
            <a:off x="7885744" y="691762"/>
            <a:ext cx="3541205" cy="1706649"/>
          </a:xfrm>
        </p:spPr>
        <p:txBody>
          <a:bodyPr anchor="ctr">
            <a:normAutofit/>
          </a:bodyPr>
          <a:lstStyle/>
          <a:p>
            <a:r>
              <a:rPr lang="en-GR" sz="4800"/>
              <a:t>So…what really gives?</a:t>
            </a:r>
          </a:p>
        </p:txBody>
      </p:sp>
      <p:cxnSp>
        <p:nvCxnSpPr>
          <p:cNvPr id="11" name="Straight Connector 10">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418DA-461F-11A0-16CC-41B3574378AE}"/>
              </a:ext>
            </a:extLst>
          </p:cNvPr>
          <p:cNvSpPr>
            <a:spLocks noGrp="1"/>
          </p:cNvSpPr>
          <p:nvPr>
            <p:ph idx="1"/>
          </p:nvPr>
        </p:nvSpPr>
        <p:spPr>
          <a:xfrm>
            <a:off x="7888666" y="2623930"/>
            <a:ext cx="3541205" cy="3158160"/>
          </a:xfrm>
        </p:spPr>
        <p:txBody>
          <a:bodyPr>
            <a:normAutofit/>
          </a:bodyPr>
          <a:lstStyle/>
          <a:p>
            <a:r>
              <a:rPr lang="en-US" b="1" i="1" kern="100">
                <a:latin typeface="Times New Roman" panose="02020603050405020304" pitchFamily="18" charset="0"/>
                <a:ea typeface="Calibri" panose="020F0502020204030204" pitchFamily="34" charset="0"/>
                <a:cs typeface="Times New Roman" panose="02020603050405020304" pitchFamily="18" charset="0"/>
              </a:rPr>
              <a:t>ONBOARD HEALTHY NUTRITION”  </a:t>
            </a:r>
            <a:r>
              <a:rPr lang="en-US" b="1" kern="100">
                <a:latin typeface="Times New Roman" panose="02020603050405020304" pitchFamily="18" charset="0"/>
                <a:ea typeface="Calibri" panose="020F0502020204030204" pitchFamily="34" charset="0"/>
                <a:cs typeface="Times New Roman" panose="02020603050405020304" pitchFamily="18" charset="0"/>
              </a:rPr>
              <a:t>RESEARCH REPORT</a:t>
            </a:r>
          </a:p>
          <a:p>
            <a:endParaRPr lang="en-GR" dirty="0"/>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Chart 3">
            <a:extLst>
              <a:ext uri="{FF2B5EF4-FFF2-40B4-BE49-F238E27FC236}">
                <a16:creationId xmlns:a16="http://schemas.microsoft.com/office/drawing/2014/main" id="{00F9A74B-DFC5-20D7-196C-C099789C098C}"/>
              </a:ext>
            </a:extLst>
          </p:cNvPr>
          <p:cNvGraphicFramePr/>
          <p:nvPr>
            <p:extLst>
              <p:ext uri="{D42A27DB-BD31-4B8C-83A1-F6EECF244321}">
                <p14:modId xmlns:p14="http://schemas.microsoft.com/office/powerpoint/2010/main" val="2743247175"/>
              </p:ext>
            </p:extLst>
          </p:nvPr>
        </p:nvGraphicFramePr>
        <p:xfrm>
          <a:off x="758953" y="691763"/>
          <a:ext cx="6301805" cy="50872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EU logos for funding">
            <a:extLst>
              <a:ext uri="{FF2B5EF4-FFF2-40B4-BE49-F238E27FC236}">
                <a16:creationId xmlns:a16="http://schemas.microsoft.com/office/drawing/2014/main" id="{48A859AD-BE75-2A18-5671-969A46697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3E5D1E-4364-D273-913F-ED51823878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7" name="Picture 6">
            <a:extLst>
              <a:ext uri="{FF2B5EF4-FFF2-40B4-BE49-F238E27FC236}">
                <a16:creationId xmlns:a16="http://schemas.microsoft.com/office/drawing/2014/main" id="{19A11D66-C762-3620-02EF-0CF83BB167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8" name="Picture 7">
            <a:extLst>
              <a:ext uri="{FF2B5EF4-FFF2-40B4-BE49-F238E27FC236}">
                <a16:creationId xmlns:a16="http://schemas.microsoft.com/office/drawing/2014/main" id="{AAE9CC84-F297-523A-18C4-677E4E76ABD7}"/>
              </a:ext>
            </a:extLst>
          </p:cNvPr>
          <p:cNvPicPr>
            <a:picLocks noChangeAspect="1"/>
          </p:cNvPicPr>
          <p:nvPr/>
        </p:nvPicPr>
        <p:blipFill>
          <a:blip r:embed="rId6"/>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FD55C938-3498-2DBF-52DE-1F92D430237E}"/>
              </a:ext>
            </a:extLst>
          </p:cNvPr>
          <p:cNvPicPr>
            <a:picLocks noChangeAspect="1"/>
          </p:cNvPicPr>
          <p:nvPr/>
        </p:nvPicPr>
        <p:blipFill>
          <a:blip r:embed="rId7"/>
          <a:stretch>
            <a:fillRect/>
          </a:stretch>
        </p:blipFill>
        <p:spPr>
          <a:xfrm>
            <a:off x="7085978" y="37486"/>
            <a:ext cx="589869" cy="597335"/>
          </a:xfrm>
          <a:prstGeom prst="rect">
            <a:avLst/>
          </a:prstGeom>
        </p:spPr>
      </p:pic>
      <p:pic>
        <p:nvPicPr>
          <p:cNvPr id="12" name="Picture 11">
            <a:extLst>
              <a:ext uri="{FF2B5EF4-FFF2-40B4-BE49-F238E27FC236}">
                <a16:creationId xmlns:a16="http://schemas.microsoft.com/office/drawing/2014/main" id="{C0749527-F308-D3C8-FF9E-E2E88BD5628C}"/>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4" name="Picture 13">
            <a:extLst>
              <a:ext uri="{FF2B5EF4-FFF2-40B4-BE49-F238E27FC236}">
                <a16:creationId xmlns:a16="http://schemas.microsoft.com/office/drawing/2014/main" id="{8E84DA81-C8A5-0DE4-99CF-141496427BC8}"/>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18890454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95A2A-B17B-2942-3354-F0D65590D638}"/>
              </a:ext>
            </a:extLst>
          </p:cNvPr>
          <p:cNvSpPr>
            <a:spLocks noGrp="1"/>
          </p:cNvSpPr>
          <p:nvPr>
            <p:ph type="title"/>
          </p:nvPr>
        </p:nvSpPr>
        <p:spPr>
          <a:xfrm>
            <a:off x="7885744" y="691762"/>
            <a:ext cx="3541205" cy="1706649"/>
          </a:xfrm>
        </p:spPr>
        <p:txBody>
          <a:bodyPr anchor="ctr">
            <a:normAutofit/>
          </a:bodyPr>
          <a:lstStyle/>
          <a:p>
            <a:r>
              <a:rPr lang="en-GR" sz="4800"/>
              <a:t>So…what really gives?</a:t>
            </a:r>
          </a:p>
        </p:txBody>
      </p:sp>
      <p:cxnSp>
        <p:nvCxnSpPr>
          <p:cNvPr id="20" name="Straight Connector 19">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418DA-461F-11A0-16CC-41B3574378AE}"/>
              </a:ext>
            </a:extLst>
          </p:cNvPr>
          <p:cNvSpPr>
            <a:spLocks noGrp="1"/>
          </p:cNvSpPr>
          <p:nvPr>
            <p:ph idx="1"/>
          </p:nvPr>
        </p:nvSpPr>
        <p:spPr>
          <a:xfrm>
            <a:off x="7888666" y="2623930"/>
            <a:ext cx="3541205" cy="3158160"/>
          </a:xfrm>
        </p:spPr>
        <p:txBody>
          <a:bodyPr>
            <a:normAutofit/>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GR" dirty="0"/>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hart 4">
            <a:extLst>
              <a:ext uri="{FF2B5EF4-FFF2-40B4-BE49-F238E27FC236}">
                <a16:creationId xmlns:a16="http://schemas.microsoft.com/office/drawing/2014/main" id="{A41B5015-8969-9EFC-6523-EA8E5B22FEC7}"/>
              </a:ext>
            </a:extLst>
          </p:cNvPr>
          <p:cNvGraphicFramePr/>
          <p:nvPr>
            <p:extLst>
              <p:ext uri="{D42A27DB-BD31-4B8C-83A1-F6EECF244321}">
                <p14:modId xmlns:p14="http://schemas.microsoft.com/office/powerpoint/2010/main" val="3315353474"/>
              </p:ext>
            </p:extLst>
          </p:nvPr>
        </p:nvGraphicFramePr>
        <p:xfrm>
          <a:off x="758953" y="691763"/>
          <a:ext cx="6301805" cy="50872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EU logos for funding">
            <a:extLst>
              <a:ext uri="{FF2B5EF4-FFF2-40B4-BE49-F238E27FC236}">
                <a16:creationId xmlns:a16="http://schemas.microsoft.com/office/drawing/2014/main" id="{4B5B58CC-AA57-AE70-037E-76FDBF5B2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6309FE-BD59-2963-085E-BBE6DB09EE6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8" name="Picture 7">
            <a:extLst>
              <a:ext uri="{FF2B5EF4-FFF2-40B4-BE49-F238E27FC236}">
                <a16:creationId xmlns:a16="http://schemas.microsoft.com/office/drawing/2014/main" id="{8668E7B1-2B0A-C0B4-5CF0-0C945C1A23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0" name="Picture 9">
            <a:extLst>
              <a:ext uri="{FF2B5EF4-FFF2-40B4-BE49-F238E27FC236}">
                <a16:creationId xmlns:a16="http://schemas.microsoft.com/office/drawing/2014/main" id="{C6670277-C6D4-50B7-DDDF-64E8DEB16BF3}"/>
              </a:ext>
            </a:extLst>
          </p:cNvPr>
          <p:cNvPicPr>
            <a:picLocks noChangeAspect="1"/>
          </p:cNvPicPr>
          <p:nvPr/>
        </p:nvPicPr>
        <p:blipFill>
          <a:blip r:embed="rId6"/>
          <a:stretch>
            <a:fillRect/>
          </a:stretch>
        </p:blipFill>
        <p:spPr>
          <a:xfrm>
            <a:off x="6049237" y="51763"/>
            <a:ext cx="789294" cy="570523"/>
          </a:xfrm>
          <a:prstGeom prst="rect">
            <a:avLst/>
          </a:prstGeom>
        </p:spPr>
      </p:pic>
      <p:pic>
        <p:nvPicPr>
          <p:cNvPr id="12" name="Picture 11">
            <a:extLst>
              <a:ext uri="{FF2B5EF4-FFF2-40B4-BE49-F238E27FC236}">
                <a16:creationId xmlns:a16="http://schemas.microsoft.com/office/drawing/2014/main" id="{A52B398F-2810-A0A8-DC18-18C6E16D3D82}"/>
              </a:ext>
            </a:extLst>
          </p:cNvPr>
          <p:cNvPicPr>
            <a:picLocks noChangeAspect="1"/>
          </p:cNvPicPr>
          <p:nvPr/>
        </p:nvPicPr>
        <p:blipFill>
          <a:blip r:embed="rId7"/>
          <a:stretch>
            <a:fillRect/>
          </a:stretch>
        </p:blipFill>
        <p:spPr>
          <a:xfrm>
            <a:off x="7085978" y="37486"/>
            <a:ext cx="589869" cy="597335"/>
          </a:xfrm>
          <a:prstGeom prst="rect">
            <a:avLst/>
          </a:prstGeom>
        </p:spPr>
      </p:pic>
      <p:pic>
        <p:nvPicPr>
          <p:cNvPr id="14" name="Picture 13">
            <a:extLst>
              <a:ext uri="{FF2B5EF4-FFF2-40B4-BE49-F238E27FC236}">
                <a16:creationId xmlns:a16="http://schemas.microsoft.com/office/drawing/2014/main" id="{9A446C61-3E91-41EB-C93E-6401356C013A}"/>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5" name="Picture 14">
            <a:extLst>
              <a:ext uri="{FF2B5EF4-FFF2-40B4-BE49-F238E27FC236}">
                <a16:creationId xmlns:a16="http://schemas.microsoft.com/office/drawing/2014/main" id="{22F3252D-B5F0-C49B-DF77-FD1049EB8C36}"/>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32592977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FBF38-3EF8-A669-F708-B8B517B0F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FD75D90-06F1-2101-3F7E-1E7F0A11E27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FFB6308A-1E44-36F3-A8BF-C93999142E5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8092D12E-E27C-70D9-56FC-84C105ED0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0E250A8-546B-D810-CF95-10F11BBC58E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9" name="Picture 8">
            <a:extLst>
              <a:ext uri="{FF2B5EF4-FFF2-40B4-BE49-F238E27FC236}">
                <a16:creationId xmlns:a16="http://schemas.microsoft.com/office/drawing/2014/main" id="{1E1D1B3B-D6CB-2673-76A9-0112349C15CB}"/>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A37186AB-F224-B650-EB16-DBFBAFA51C9B}"/>
              </a:ext>
            </a:extLst>
          </p:cNvPr>
          <p:cNvPicPr>
            <a:picLocks noChangeAspect="1"/>
          </p:cNvPicPr>
          <p:nvPr/>
        </p:nvPicPr>
        <p:blipFill>
          <a:blip r:embed="rId8"/>
          <a:stretch>
            <a:fillRect/>
          </a:stretch>
        </p:blipFill>
        <p:spPr>
          <a:xfrm>
            <a:off x="10774932" y="52481"/>
            <a:ext cx="1127201" cy="1124744"/>
          </a:xfrm>
          <a:prstGeom prst="rect">
            <a:avLst/>
          </a:prstGeom>
        </p:spPr>
      </p:pic>
      <p:pic>
        <p:nvPicPr>
          <p:cNvPr id="13" name="Resim 17" descr="metin, diyagram, ekran görüntüsü, çizgi içeren bir resim&#10;&#10;Açıklama otomatik olarak oluşturuldu">
            <a:extLst>
              <a:ext uri="{FF2B5EF4-FFF2-40B4-BE49-F238E27FC236}">
                <a16:creationId xmlns:a16="http://schemas.microsoft.com/office/drawing/2014/main" id="{8C01B87F-19EA-743D-F6C1-390146F5E13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92017" y="1717447"/>
            <a:ext cx="3146211" cy="1869169"/>
          </a:xfrm>
          <a:prstGeom prst="rect">
            <a:avLst/>
          </a:prstGeom>
          <a:noFill/>
          <a:ln w="12700">
            <a:solidFill>
              <a:schemeClr val="tx1"/>
            </a:solidFill>
          </a:ln>
        </p:spPr>
      </p:pic>
      <p:pic>
        <p:nvPicPr>
          <p:cNvPr id="14" name="Resim 37" descr="metin, ekran görüntüsü, diyagram, daire içeren bir resim&#10;&#10;Açıklama otomatik olarak oluşturuldu">
            <a:extLst>
              <a:ext uri="{FF2B5EF4-FFF2-40B4-BE49-F238E27FC236}">
                <a16:creationId xmlns:a16="http://schemas.microsoft.com/office/drawing/2014/main" id="{4516289D-BFE6-E38B-ACEC-DB17D102F31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4478" y="1755262"/>
            <a:ext cx="2999815" cy="1831353"/>
          </a:xfrm>
          <a:prstGeom prst="rect">
            <a:avLst/>
          </a:prstGeom>
          <a:noFill/>
          <a:ln w="12700">
            <a:solidFill>
              <a:sysClr val="windowText" lastClr="000000"/>
            </a:solidFill>
          </a:ln>
        </p:spPr>
      </p:pic>
      <p:pic>
        <p:nvPicPr>
          <p:cNvPr id="15" name="Resim 40">
            <a:extLst>
              <a:ext uri="{FF2B5EF4-FFF2-40B4-BE49-F238E27FC236}">
                <a16:creationId xmlns:a16="http://schemas.microsoft.com/office/drawing/2014/main" id="{B520D1B2-9173-5C63-A377-023F5644F7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4452" y="4026652"/>
            <a:ext cx="2999815" cy="1869169"/>
          </a:xfrm>
          <a:prstGeom prst="rect">
            <a:avLst/>
          </a:prstGeom>
          <a:noFill/>
          <a:ln w="12700">
            <a:solidFill>
              <a:sysClr val="windowText" lastClr="000000"/>
            </a:solidFill>
          </a:ln>
        </p:spPr>
      </p:pic>
      <p:pic>
        <p:nvPicPr>
          <p:cNvPr id="16" name="Picture 15">
            <a:extLst>
              <a:ext uri="{FF2B5EF4-FFF2-40B4-BE49-F238E27FC236}">
                <a16:creationId xmlns:a16="http://schemas.microsoft.com/office/drawing/2014/main" id="{447F4354-2F2E-84DE-1539-C5A467709E74}"/>
              </a:ext>
            </a:extLst>
          </p:cNvPr>
          <p:cNvPicPr>
            <a:picLocks noChangeAspect="1"/>
          </p:cNvPicPr>
          <p:nvPr/>
        </p:nvPicPr>
        <p:blipFill>
          <a:blip r:embed="rId12"/>
          <a:stretch>
            <a:fillRect/>
          </a:stretch>
        </p:blipFill>
        <p:spPr>
          <a:xfrm>
            <a:off x="1287050" y="4052617"/>
            <a:ext cx="3219248" cy="1869169"/>
          </a:xfrm>
          <a:prstGeom prst="rect">
            <a:avLst/>
          </a:prstGeom>
        </p:spPr>
      </p:pic>
    </p:spTree>
    <p:extLst>
      <p:ext uri="{BB962C8B-B14F-4D97-AF65-F5344CB8AC3E}">
        <p14:creationId xmlns:p14="http://schemas.microsoft.com/office/powerpoint/2010/main" val="351624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FBF38-3EF8-A669-F708-B8B517B0F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FD75D90-06F1-2101-3F7E-1E7F0A11E27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FFB6308A-1E44-36F3-A8BF-C93999142E5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8092D12E-E27C-70D9-56FC-84C105ED0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0E250A8-546B-D810-CF95-10F11BBC58E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9" name="Picture 8">
            <a:extLst>
              <a:ext uri="{FF2B5EF4-FFF2-40B4-BE49-F238E27FC236}">
                <a16:creationId xmlns:a16="http://schemas.microsoft.com/office/drawing/2014/main" id="{1E1D1B3B-D6CB-2673-76A9-0112349C15CB}"/>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A37186AB-F224-B650-EB16-DBFBAFA51C9B}"/>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3" name="TextBox 2">
            <a:extLst>
              <a:ext uri="{FF2B5EF4-FFF2-40B4-BE49-F238E27FC236}">
                <a16:creationId xmlns:a16="http://schemas.microsoft.com/office/drawing/2014/main" id="{24396AFD-5832-85C9-B1B0-AF008E5F198A}"/>
              </a:ext>
            </a:extLst>
          </p:cNvPr>
          <p:cNvSpPr txBox="1"/>
          <p:nvPr/>
        </p:nvSpPr>
        <p:spPr>
          <a:xfrm>
            <a:off x="3052118" y="1299163"/>
            <a:ext cx="7006281" cy="1754326"/>
          </a:xfrm>
          <a:prstGeom prst="rect">
            <a:avLst/>
          </a:prstGeom>
          <a:noFill/>
        </p:spPr>
        <p:txBody>
          <a:bodyPr wrap="square">
            <a:spAutoFit/>
          </a:bodyPr>
          <a:lstStyle/>
          <a:p>
            <a:r>
              <a:rPr lang="en-GR" sz="1200" dirty="0">
                <a:solidFill>
                  <a:srgbClr val="000000"/>
                </a:solidFill>
                <a:effectLst/>
                <a:latin typeface="Segoe UI" panose="020B0502040204020203" pitchFamily="34" charset="0"/>
                <a:ea typeface="Calibri" panose="020F0502020204030204" pitchFamily="34" charset="0"/>
              </a:rPr>
              <a:t>Οι </a:t>
            </a:r>
            <a:r>
              <a:rPr lang="el-GR" sz="1200" dirty="0">
                <a:solidFill>
                  <a:srgbClr val="000000"/>
                </a:solidFill>
                <a:effectLst/>
                <a:latin typeface="Segoe UI" panose="020B0502040204020203" pitchFamily="34" charset="0"/>
                <a:ea typeface="Calibri" panose="020F0502020204030204" pitchFamily="34" charset="0"/>
              </a:rPr>
              <a:t>σπουδαστές των ΑΕΝ και</a:t>
            </a:r>
            <a:r>
              <a:rPr lang="en-GR" sz="1200" dirty="0">
                <a:solidFill>
                  <a:srgbClr val="000000"/>
                </a:solidFill>
                <a:effectLst/>
                <a:latin typeface="Segoe UI" panose="020B0502040204020203" pitchFamily="34" charset="0"/>
                <a:ea typeface="Calibri" panose="020F0502020204030204" pitchFamily="34" charset="0"/>
              </a:rPr>
              <a:t> οι</a:t>
            </a:r>
            <a:r>
              <a:rPr lang="en-GR" sz="1200" dirty="0">
                <a:effectLst/>
              </a:rPr>
              <a:t> ναυτικοί είναι αρκετά συνειδη</a:t>
            </a:r>
            <a:r>
              <a:rPr lang="el-GR" sz="1200" dirty="0" err="1">
                <a:solidFill>
                  <a:srgbClr val="000000"/>
                </a:solidFill>
                <a:effectLst/>
                <a:latin typeface="Segoe UI" panose="020B0502040204020203" pitchFamily="34" charset="0"/>
                <a:ea typeface="Calibri" panose="020F0502020204030204" pitchFamily="34" charset="0"/>
              </a:rPr>
              <a:t>τοποιημένοι</a:t>
            </a:r>
            <a:r>
              <a:rPr lang="en-GR" sz="1200" dirty="0">
                <a:solidFill>
                  <a:srgbClr val="000000"/>
                </a:solidFill>
                <a:effectLst/>
                <a:latin typeface="Segoe UI" panose="020B0502040204020203" pitchFamily="34" charset="0"/>
                <a:ea typeface="Calibri" panose="020F0502020204030204" pitchFamily="34" charset="0"/>
              </a:rPr>
              <a:t>ί σχετικά</a:t>
            </a:r>
            <a:r>
              <a:rPr lang="en-GR" sz="1200" dirty="0">
                <a:effectLst/>
              </a:rPr>
              <a:t> με την κατανάλωση ορισμένων τροφίμων, αλλά περισσότεροι από τους μισούς συμμετέχοντες δεν έχουν υγιεινές διατροφικές συνήθειες. Έχει διαπιστωθεί ότι δεν έχουν πλήρη γνώση για το τι πρέπει να τρώνε για να είναι δυνατοί, ειδικά στις σκληρές συνθήκες στα πλοία και ότι δεν </a:t>
            </a:r>
            <a:r>
              <a:rPr lang="el-GR" sz="1200" dirty="0">
                <a:solidFill>
                  <a:srgbClr val="000000"/>
                </a:solidFill>
                <a:effectLst/>
                <a:latin typeface="Segoe UI" panose="020B0502040204020203" pitchFamily="34" charset="0"/>
                <a:ea typeface="Calibri" panose="020F0502020204030204" pitchFamily="34" charset="0"/>
              </a:rPr>
              <a:t>προσλαμβάνουν </a:t>
            </a:r>
            <a:r>
              <a:rPr lang="en-GR" sz="1200" dirty="0">
                <a:solidFill>
                  <a:srgbClr val="000000"/>
                </a:solidFill>
                <a:effectLst/>
                <a:latin typeface="Segoe UI" panose="020B0502040204020203" pitchFamily="34" charset="0"/>
                <a:ea typeface="Calibri" panose="020F0502020204030204" pitchFamily="34" charset="0"/>
              </a:rPr>
              <a:t>αρκετά από</a:t>
            </a:r>
            <a:r>
              <a:rPr lang="en-GR" sz="1200" dirty="0">
                <a:effectLst/>
              </a:rPr>
              <a:t> τα βασικά θρεπτικά συστατικά που είναι απαραίτητα για </a:t>
            </a:r>
            <a:r>
              <a:rPr lang="el-GR" sz="1200" dirty="0">
                <a:solidFill>
                  <a:srgbClr val="000000"/>
                </a:solidFill>
                <a:effectLst/>
                <a:latin typeface="Segoe UI" panose="020B0502040204020203" pitchFamily="34" charset="0"/>
                <a:ea typeface="Calibri" panose="020F0502020204030204" pitchFamily="34" charset="0"/>
              </a:rPr>
              <a:t>την </a:t>
            </a:r>
            <a:r>
              <a:rPr lang="en-GR" sz="1200" dirty="0">
                <a:solidFill>
                  <a:srgbClr val="000000"/>
                </a:solidFill>
                <a:effectLst/>
                <a:latin typeface="Segoe UI" panose="020B0502040204020203" pitchFamily="34" charset="0"/>
                <a:ea typeface="Calibri" panose="020F0502020204030204" pitchFamily="34" charset="0"/>
              </a:rPr>
              <a:t>υγεία. Μερικοί</a:t>
            </a:r>
            <a:r>
              <a:rPr lang="en-GR" sz="1200" dirty="0">
                <a:effectLst/>
              </a:rPr>
              <a:t> </a:t>
            </a:r>
            <a:r>
              <a:rPr lang="el-GR" sz="1200" dirty="0">
                <a:solidFill>
                  <a:srgbClr val="000000"/>
                </a:solidFill>
                <a:effectLst/>
                <a:latin typeface="Segoe UI" panose="020B0502040204020203" pitchFamily="34" charset="0"/>
                <a:ea typeface="Calibri" panose="020F0502020204030204" pitchFamily="34" charset="0"/>
              </a:rPr>
              <a:t>από αυτούς είναι</a:t>
            </a:r>
            <a:r>
              <a:rPr lang="en-GR" sz="1200" dirty="0">
                <a:solidFill>
                  <a:srgbClr val="000000"/>
                </a:solidFill>
                <a:effectLst/>
                <a:latin typeface="Segoe UI" panose="020B0502040204020203" pitchFamily="34" charset="0"/>
                <a:ea typeface="Calibri" panose="020F0502020204030204" pitchFamily="34" charset="0"/>
              </a:rPr>
              <a:t> προσεκτικοί</a:t>
            </a:r>
            <a:r>
              <a:rPr lang="en-GR" sz="1200" dirty="0">
                <a:effectLst/>
              </a:rPr>
              <a:t> σχετικά με το θέμα. Ωστόσο, σχεδόν οι μισοί από τους συμμετέχοντες δεν καταναλώνουν αρκετά λαχανικά, φρούτα, αυγά, εντόσθια και όσπρια και δεν πίνουν αρκετό νερό. Λαμβάνοντας υπόψη αυτές τις πληροφορίες, συμπεραίνεται ότι οι </a:t>
            </a:r>
            <a:r>
              <a:rPr lang="el-GR" sz="1200" dirty="0">
                <a:solidFill>
                  <a:srgbClr val="000000"/>
                </a:solidFill>
                <a:effectLst/>
                <a:latin typeface="Segoe UI" panose="020B0502040204020203" pitchFamily="34" charset="0"/>
                <a:ea typeface="Calibri" panose="020F0502020204030204" pitchFamily="34" charset="0"/>
              </a:rPr>
              <a:t>σπουδαστές των ΑΕΝ και</a:t>
            </a:r>
            <a:r>
              <a:rPr lang="en-GR" sz="1200" dirty="0">
                <a:solidFill>
                  <a:srgbClr val="000000"/>
                </a:solidFill>
                <a:effectLst/>
                <a:latin typeface="Segoe UI" panose="020B0502040204020203" pitchFamily="34" charset="0"/>
                <a:ea typeface="Calibri" panose="020F0502020204030204" pitchFamily="34" charset="0"/>
              </a:rPr>
              <a:t> οι</a:t>
            </a:r>
            <a:r>
              <a:rPr lang="en-GR" sz="1200" dirty="0">
                <a:effectLst/>
              </a:rPr>
              <a:t> ναυτικοί χρειάζονται λεπτομερείς πληροφορίες σχετικά με τη σωστή διατροφή και πρέπει επίσης να ανανεώσουν τις υπάρχουσες γνώσεις τους σχετικά με το θέμα </a:t>
            </a:r>
            <a:endParaRPr lang="en-GR" sz="1200" dirty="0"/>
          </a:p>
        </p:txBody>
      </p:sp>
    </p:spTree>
    <p:extLst>
      <p:ext uri="{BB962C8B-B14F-4D97-AF65-F5344CB8AC3E}">
        <p14:creationId xmlns:p14="http://schemas.microsoft.com/office/powerpoint/2010/main" val="94282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E025-79C0-901D-8871-8DBF02932D7F}"/>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384B4473-D6A6-A629-E9C7-8CD3B5C5E62B}"/>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549815926"/>
      </p:ext>
    </p:extLst>
  </p:cSld>
  <p:clrMapOvr>
    <a:masterClrMapping/>
  </p:clrMapOvr>
</p:sld>
</file>

<file path=ppt/theme/theme1.xml><?xml version="1.0" encoding="utf-8"?>
<a:theme xmlns:a="http://schemas.openxmlformats.org/drawingml/2006/main" name="Headlines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TotalTime>
  <Words>456</Words>
  <Application>Microsoft Macintosh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 Display</vt:lpstr>
      <vt:lpstr>Arial</vt:lpstr>
      <vt:lpstr>Avenir Next LT Pro</vt:lpstr>
      <vt:lpstr>Calibri</vt:lpstr>
      <vt:lpstr>CharterBT-Roman</vt:lpstr>
      <vt:lpstr>Segoe UI</vt:lpstr>
      <vt:lpstr>Sitka Banner</vt:lpstr>
      <vt:lpstr>Times New Roman</vt:lpstr>
      <vt:lpstr>HeadlinesVTI</vt:lpstr>
      <vt:lpstr>Food on board the CUL MAR project</vt:lpstr>
      <vt:lpstr>Language never lies….and jokes are always based on real facts</vt:lpstr>
      <vt:lpstr>So…what really gives?</vt:lpstr>
      <vt:lpstr>So…what really gives?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on board the CUL MAR project</dc:title>
  <dc:creator>Iakovaki Eleni</dc:creator>
  <cp:lastModifiedBy>Iakovaki Eleni</cp:lastModifiedBy>
  <cp:revision>1</cp:revision>
  <dcterms:created xsi:type="dcterms:W3CDTF">2024-11-22T06:42:17Z</dcterms:created>
  <dcterms:modified xsi:type="dcterms:W3CDTF">2024-11-22T07:39:08Z</dcterms:modified>
</cp:coreProperties>
</file>