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30"/>
  </p:notesMasterIdLst>
  <p:sldIdLst>
    <p:sldId id="256" r:id="rId2"/>
    <p:sldId id="257" r:id="rId3"/>
    <p:sldId id="264" r:id="rId4"/>
    <p:sldId id="281" r:id="rId5"/>
    <p:sldId id="282" r:id="rId6"/>
    <p:sldId id="258" r:id="rId7"/>
    <p:sldId id="259" r:id="rId8"/>
    <p:sldId id="283" r:id="rId9"/>
    <p:sldId id="303" r:id="rId10"/>
    <p:sldId id="299" r:id="rId11"/>
    <p:sldId id="302" r:id="rId12"/>
    <p:sldId id="301" r:id="rId13"/>
    <p:sldId id="284" r:id="rId14"/>
    <p:sldId id="289" r:id="rId15"/>
    <p:sldId id="285" r:id="rId16"/>
    <p:sldId id="290" r:id="rId17"/>
    <p:sldId id="288" r:id="rId18"/>
    <p:sldId id="287" r:id="rId19"/>
    <p:sldId id="286" r:id="rId20"/>
    <p:sldId id="262" r:id="rId21"/>
    <p:sldId id="292" r:id="rId22"/>
    <p:sldId id="280" r:id="rId23"/>
    <p:sldId id="263" r:id="rId24"/>
    <p:sldId id="298" r:id="rId25"/>
    <p:sldId id="300" r:id="rId26"/>
    <p:sldId id="439" r:id="rId27"/>
    <p:sldId id="438" r:id="rId28"/>
    <p:sldId id="404" r:id="rId29"/>
  </p:sldIdLst>
  <p:sldSz cx="12192000" cy="6858000"/>
  <p:notesSz cx="6858000" cy="9144000"/>
  <p:defaultTextStyle>
    <a:defPPr>
      <a:defRPr lang="en-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261"/>
    <p:restoredTop sz="96361"/>
  </p:normalViewPr>
  <p:slideViewPr>
    <p:cSldViewPr snapToGrid="0">
      <p:cViewPr varScale="1">
        <p:scale>
          <a:sx n="84" d="100"/>
          <a:sy n="84" d="100"/>
        </p:scale>
        <p:origin x="200" y="7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600" b="1" i="0" u="none" strike="noStrike" kern="1200" spc="0" normalizeH="0" baseline="0">
              <a:solidFill>
                <a:schemeClr val="dk1">
                  <a:lumMod val="50000"/>
                  <a:lumOff val="50000"/>
                </a:schemeClr>
              </a:solidFill>
              <a:latin typeface="+mj-lt"/>
              <a:ea typeface="+mj-ea"/>
              <a:cs typeface="+mj-cs"/>
            </a:defRPr>
          </a:pPr>
          <a:endParaRPr lang="en-GR"/>
        </a:p>
      </c:txPr>
    </c:title>
    <c:autoTitleDeleted val="0"/>
    <c:plotArea>
      <c:layout/>
      <c:pieChart>
        <c:varyColors val="1"/>
        <c:ser>
          <c:idx val="0"/>
          <c:order val="0"/>
          <c:tx>
            <c:strRef>
              <c:f>Sheet1!$B$1</c:f>
              <c:strCache>
                <c:ptCount val="1"/>
                <c:pt idx="0">
                  <c:v>Participants</c:v>
                </c:pt>
              </c:strCache>
            </c:strRef>
          </c:tx>
          <c:dPt>
            <c:idx val="0"/>
            <c:bubble3D val="0"/>
            <c:spPr>
              <a:gradFill>
                <a:gsLst>
                  <a:gs pos="100000">
                    <a:schemeClr val="accent1">
                      <a:lumMod val="60000"/>
                      <a:lumOff val="40000"/>
                    </a:schemeClr>
                  </a:gs>
                  <a:gs pos="0">
                    <a:schemeClr val="accent1"/>
                  </a:gs>
                </a:gsLst>
                <a:lin ang="5400000" scaled="0"/>
              </a:gradFill>
              <a:ln w="19050">
                <a:solidFill>
                  <a:schemeClr val="lt1"/>
                </a:solidFill>
              </a:ln>
              <a:effectLst/>
            </c:spPr>
            <c:extLst>
              <c:ext xmlns:c16="http://schemas.microsoft.com/office/drawing/2014/chart" uri="{C3380CC4-5D6E-409C-BE32-E72D297353CC}">
                <c16:uniqueId val="{00000001-816B-EF48-B463-D98CE06D6E9A}"/>
              </c:ext>
            </c:extLst>
          </c:dPt>
          <c:dPt>
            <c:idx val="1"/>
            <c:bubble3D val="0"/>
            <c:spPr>
              <a:gradFill>
                <a:gsLst>
                  <a:gs pos="100000">
                    <a:schemeClr val="accent3">
                      <a:lumMod val="60000"/>
                      <a:lumOff val="40000"/>
                    </a:schemeClr>
                  </a:gs>
                  <a:gs pos="0">
                    <a:schemeClr val="accent3"/>
                  </a:gs>
                </a:gsLst>
                <a:lin ang="5400000" scaled="0"/>
              </a:gradFill>
              <a:ln w="19050">
                <a:solidFill>
                  <a:schemeClr val="lt1"/>
                </a:solidFill>
              </a:ln>
              <a:effectLst/>
            </c:spPr>
            <c:extLst>
              <c:ext xmlns:c16="http://schemas.microsoft.com/office/drawing/2014/chart" uri="{C3380CC4-5D6E-409C-BE32-E72D297353CC}">
                <c16:uniqueId val="{00000003-816B-EF48-B463-D98CE06D6E9A}"/>
              </c:ext>
            </c:extLst>
          </c:dPt>
          <c:dPt>
            <c:idx val="2"/>
            <c:bubble3D val="0"/>
            <c:spPr>
              <a:gradFill>
                <a:gsLst>
                  <a:gs pos="100000">
                    <a:schemeClr val="accent5">
                      <a:lumMod val="60000"/>
                      <a:lumOff val="40000"/>
                    </a:schemeClr>
                  </a:gs>
                  <a:gs pos="0">
                    <a:schemeClr val="accent5"/>
                  </a:gs>
                </a:gsLst>
                <a:lin ang="5400000" scaled="0"/>
              </a:gradFill>
              <a:ln w="19050">
                <a:solidFill>
                  <a:schemeClr val="lt1"/>
                </a:solidFill>
              </a:ln>
              <a:effectLst/>
            </c:spPr>
            <c:extLst>
              <c:ext xmlns:c16="http://schemas.microsoft.com/office/drawing/2014/chart" uri="{C3380CC4-5D6E-409C-BE32-E72D297353CC}">
                <c16:uniqueId val="{00000005-816B-EF48-B463-D98CE06D6E9A}"/>
              </c:ext>
            </c:extLst>
          </c:dPt>
          <c:dPt>
            <c:idx val="3"/>
            <c:bubble3D val="0"/>
            <c:spPr>
              <a:gradFill>
                <a:gsLst>
                  <a:gs pos="100000">
                    <a:schemeClr val="accent1">
                      <a:lumMod val="60000"/>
                      <a:lumMod val="60000"/>
                      <a:lumOff val="40000"/>
                    </a:schemeClr>
                  </a:gs>
                  <a:gs pos="0">
                    <a:schemeClr val="accent1">
                      <a:lumMod val="60000"/>
                    </a:schemeClr>
                  </a:gs>
                </a:gsLst>
                <a:lin ang="5400000" scaled="0"/>
              </a:gradFill>
              <a:ln w="19050">
                <a:solidFill>
                  <a:schemeClr val="lt1"/>
                </a:solidFill>
              </a:ln>
              <a:effectLst/>
            </c:spPr>
            <c:extLst>
              <c:ext xmlns:c16="http://schemas.microsoft.com/office/drawing/2014/chart" uri="{C3380CC4-5D6E-409C-BE32-E72D297353CC}">
                <c16:uniqueId val="{00000007-816B-EF48-B463-D98CE06D6E9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75000"/>
                        <a:lumOff val="25000"/>
                      </a:schemeClr>
                    </a:solidFill>
                    <a:latin typeface="+mn-lt"/>
                    <a:ea typeface="+mn-ea"/>
                    <a:cs typeface="+mn-cs"/>
                  </a:defRPr>
                </a:pPr>
                <a:endParaRPr lang="en-GR"/>
              </a:p>
            </c:txPr>
            <c:dLblPos val="bestFit"/>
            <c:showLegendKey val="0"/>
            <c:showVal val="1"/>
            <c:showCatName val="0"/>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Students and Seafarers</c:v>
                </c:pt>
                <c:pt idx="1">
                  <c:v>Galley Staff</c:v>
                </c:pt>
                <c:pt idx="2">
                  <c:v>Employers</c:v>
                </c:pt>
              </c:strCache>
            </c:strRef>
          </c:cat>
          <c:val>
            <c:numRef>
              <c:f>Sheet1!$B$2:$B$5</c:f>
              <c:numCache>
                <c:formatCode>General</c:formatCode>
                <c:ptCount val="4"/>
                <c:pt idx="0">
                  <c:v>321</c:v>
                </c:pt>
                <c:pt idx="1">
                  <c:v>55</c:v>
                </c:pt>
                <c:pt idx="2">
                  <c:v>19</c:v>
                </c:pt>
              </c:numCache>
            </c:numRef>
          </c:val>
          <c:extLst>
            <c:ext xmlns:c16="http://schemas.microsoft.com/office/drawing/2014/chart" uri="{C3380CC4-5D6E-409C-BE32-E72D297353CC}">
              <c16:uniqueId val="{00000008-816B-EF48-B463-D98CE06D6E9A}"/>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solidFill>
          <a:schemeClr val="lt1">
            <a:alpha val="50000"/>
          </a:schemeClr>
        </a:solid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2">
        <a:lumMod val="40000"/>
        <a:lumOff val="60000"/>
      </a:schemeClr>
    </a:solidFill>
    <a:ln w="9525" cap="flat" cmpd="sng" algn="ctr">
      <a:solidFill>
        <a:schemeClr val="dk1">
          <a:lumMod val="15000"/>
          <a:lumOff val="85000"/>
        </a:schemeClr>
      </a:solidFill>
      <a:round/>
    </a:ln>
    <a:effectLst/>
  </c:spPr>
  <c:txPr>
    <a:bodyPr/>
    <a:lstStyle/>
    <a:p>
      <a:pPr>
        <a:defRPr/>
      </a:pPr>
      <a:endParaRPr lang="en-G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GR"/>
        </a:p>
      </c:txPr>
    </c:title>
    <c:autoTitleDeleted val="0"/>
    <c:plotArea>
      <c:layout/>
      <c:pieChart>
        <c:varyColors val="1"/>
        <c:ser>
          <c:idx val="0"/>
          <c:order val="0"/>
          <c:tx>
            <c:strRef>
              <c:f>Sheet1!$B$1</c:f>
              <c:strCache>
                <c:ptCount val="1"/>
                <c:pt idx="0">
                  <c:v>Participants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610D-7C47-8ED1-4AAAA234013A}"/>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610D-7C47-8ED1-4AAAA234013A}"/>
              </c:ext>
            </c:extLst>
          </c:dPt>
          <c:dLbls>
            <c:spPr>
              <a:pattFill prst="pct75">
                <a:fgClr>
                  <a:prstClr val="black">
                    <a:lumMod val="75000"/>
                    <a:lumOff val="25000"/>
                  </a:prstClr>
                </a:fgClr>
                <a:bgClr>
                  <a:prstClr val="black">
                    <a:lumMod val="65000"/>
                    <a:lumOff val="35000"/>
                  </a:prstClr>
                </a:bgClr>
              </a:pattFill>
              <a:ln>
                <a:noFill/>
              </a:ln>
              <a:effectLst>
                <a:outerShdw blurRad="50800" dist="38100" dir="2700000" algn="tl" rotWithShape="0">
                  <a:prstClr val="black">
                    <a:alpha val="40000"/>
                  </a:prstClr>
                </a:outerShdw>
              </a:effectLst>
            </c:spPr>
            <c:txPr>
              <a:bodyPr rot="0" spcFirstLastPara="1" vertOverflow="clip" horzOverflow="clip"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GR"/>
              </a:p>
            </c:txPr>
            <c:dLblPos val="ct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pattFill prst="pct75">
                    <a:fgClr>
                      <a:schemeClr val="dk1">
                        <a:lumMod val="75000"/>
                        <a:lumOff val="25000"/>
                      </a:schemeClr>
                    </a:fgClr>
                    <a:bgClr>
                      <a:schemeClr val="dk1">
                        <a:lumMod val="65000"/>
                        <a:lumOff val="35000"/>
                      </a:schemeClr>
                    </a:bgClr>
                  </a:pattFill>
                  <a:ln>
                    <a:noFill/>
                  </a:ln>
                </c15:spPr>
              </c:ext>
            </c:extLst>
          </c:dLbls>
          <c:cat>
            <c:strRef>
              <c:f>Sheet1!$A$2:$A$3</c:f>
              <c:strCache>
                <c:ptCount val="2"/>
                <c:pt idx="0">
                  <c:v>Students</c:v>
                </c:pt>
                <c:pt idx="1">
                  <c:v>Seafarers</c:v>
                </c:pt>
              </c:strCache>
            </c:strRef>
          </c:cat>
          <c:val>
            <c:numRef>
              <c:f>Sheet1!$B$2:$B$3</c:f>
              <c:numCache>
                <c:formatCode>General</c:formatCode>
                <c:ptCount val="2"/>
                <c:pt idx="0">
                  <c:v>174</c:v>
                </c:pt>
                <c:pt idx="1">
                  <c:v>147</c:v>
                </c:pt>
              </c:numCache>
            </c:numRef>
          </c:val>
          <c:extLst>
            <c:ext xmlns:c16="http://schemas.microsoft.com/office/drawing/2014/chart" uri="{C3380CC4-5D6E-409C-BE32-E72D297353CC}">
              <c16:uniqueId val="{00000004-610D-7C47-8ED1-4AAAA234013A}"/>
            </c:ext>
          </c:extLst>
        </c:ser>
        <c:dLbls>
          <c:dLblPos val="ctr"/>
          <c:showLegendKey val="0"/>
          <c:showVal val="0"/>
          <c:showCatName val="0"/>
          <c:showSerName val="0"/>
          <c:showPercent val="1"/>
          <c:showBubbleSize val="0"/>
          <c:showLeaderLines val="0"/>
        </c:dLbls>
        <c:firstSliceAng val="0"/>
      </c:pie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G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GR"/>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6">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cap="none" spc="0" normalizeH="0" baseline="0"/>
  </cs:categoryAxis>
  <cs:chartArea>
    <cs:lnRef idx="0"/>
    <cs:fillRef idx="0"/>
    <cs:effectRef idx="0"/>
    <cs:fontRef idx="minor">
      <a:schemeClr val="dk1"/>
    </cs:fontRef>
    <cs:spPr>
      <a:pattFill prst="dkDnDiag">
        <a:fgClr>
          <a:schemeClr val="lt1"/>
        </a:fgClr>
        <a:bgClr>
          <a:schemeClr val="dk1">
            <a:lumMod val="10000"/>
            <a:lumOff val="90000"/>
          </a:schemeClr>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19050">
        <a:solidFill>
          <a:schemeClr val="lt1"/>
        </a:solidFill>
      </a:ln>
    </cs:spPr>
  </cs:dataPoint>
  <cs:dataPoint3D>
    <cs:lnRef idx="0"/>
    <cs:fillRef idx="0">
      <cs:styleClr val="auto"/>
    </cs:fillRef>
    <cs:effectRef idx="0"/>
    <cs:fontRef idx="minor">
      <a:schemeClr val="tx1"/>
    </cs:fontRef>
    <cs:spPr>
      <a:gradFill>
        <a:gsLst>
          <a:gs pos="100000">
            <a:schemeClr val="phClr">
              <a:lumMod val="60000"/>
              <a:lumOff val="40000"/>
            </a:schemeClr>
          </a:gs>
          <a:gs pos="0">
            <a:schemeClr val="phClr"/>
          </a:gs>
        </a:gsLst>
        <a:lin ang="5400000" scaled="0"/>
      </a:gradFill>
      <a:ln w="50800">
        <a:solidFill>
          <a:schemeClr val="lt1"/>
        </a:solidFill>
      </a:ln>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8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50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1600" b="1" kern="1200"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7T16:30:34.695"/>
    </inkml:context>
    <inkml:brush xml:id="br0">
      <inkml:brushProperty name="width" value="0.2" units="cm"/>
      <inkml:brushProperty name="height" value="0.2" units="cm"/>
      <inkml:brushProperty name="color" value="#E71224"/>
    </inkml:brush>
  </inkml:definitions>
  <inkml:trace contextRef="#ctx0" brushRef="#br0">187 1 24575,'-15'42'0,"-1"-2"0,0-3 0,1-3 0,-1 1 0,5-2 0,-1 0 0,4 1 0,1-1 0,0-5 0,3-4 0,-2-2 0,1 0 0,1-1 0,-2 0 0,3 4 0,-2 1 0,-1-1 0,2 1 0,1-1 0,-3 1 0,2 0 0,0-2 0,1-3 0,3-3 0,0-1 0,0-1 0,0-1 0,0 1 0,0-1 0,0-1 0,0-1 0,0-1 0,0 0 0,0 1 0,0 1 0,0 2 0,0 0 0,3-1 0,3 3 0,0-4 0,2-1 0,-2 2 0,1-1 0,1 1 0,0-3 0,-1-2 0,-1-1 0,4 3 0,-2 0 0,1-2 0,-3 1 0,0-5 0,1 1 0,0 0 0,1 0 0,-1 3 0,3 1 0,2 3 0,2-2 0,-2 0 0,3-2 0,-1 0 0,2 1 0,1 0 0,-2 2 0,0 0 0,2 1 0,1 0 0,0 2 0,-1-1 0,-3 0 0,-1 1 0,-3-3 0,0 1 0,-2-3 0,0 0 0,2 0 0,-2 0 0,3 3 0,6 0 0,0 1 0,1 2 0,-3-2 0,-4 0 0,2-1 0,0 1 0,1-1 0,1 1 0,1-3 0,0 0 0,-1-2 0,-1-1 0,2 2 0,1-2 0,-2 1 0,-1-2 0,-2-5 0,-1 1 0,2-3 0,1-1 0,3 0 0,3 0 0,2 0 0,8 0 0,6 0 0,6 0 0,3 0 0,-4 0 0,-1 0 0,1-3 0,1-4 0,3-2 0,1 2 0,0 3 0,-4 3 0,-1 1 0,-2 0 0,0 0 0,5 0 0,-2 0 0,2 0 0,-1 0 0,1 0 0,-2 0 0,0 0 0,-4 0 0,-4 0 0,-2 0 0,-3 0 0,0 0 0,0 0 0,0 0 0,0 0 0,0 0 0,0 0 0,0 0 0,0 0 0,0 0 0,-1 0 0,-2-2 0,-1-1 0,-1-2 0,2-2 0,8 3 0,2-3 0,1 1 0,3 2 0,2 1 0,-2 0 0,1-1 0,-4 0 0,-2 1 0,-2 3 0,-4 0 0,2 0 0,1 0 0,1 0 0,0 0 0,-1 0 0,-2 0 0,-1-2 0,-2-2 0,-2 0 0,-1 1 0,2 2 0,-2 1 0,1 0 0,0 0 0,1 0 0,3 0 0,0 0 0,5 0 0,3 0 0,4 0 0,20 0 0,36-4 0,-45 1 0,2-1 0,11-2 0,0-1 0,-3-1 0,-3 0 0,-8 1 0,-2 0 0,2 0 0,-2 0 0,32-2 0,-7 0 0,5-2 0,6 1 0,6-2 0,3 3 0,-5 5 0,-6 1 0,-12 3 0,-7 0 0,-5 0 0,1 0 0,2 0 0,2 0 0,-4 0 0,-2 0 0,-3 0 0,-4 0 0,-2 0 0,-5 0 0,0 0 0,-3 0 0,1 0 0,2 0 0,-4 0 0,1 0 0,-3 0 0,-1 0 0,0 0 0,-2 0 0,2 0 0,1 0 0,4 0 0,2 0 0,4 0 0,2 0 0,4 0 0,0 0 0,1 0 0,1 0 0,-6 0 0,0 0 0,-7 0 0,-6 0 0,0 4 0,-4 0 0,0 0 0,0 0 0,-5-1 0,5 1 0,1-1 0,4 0 0,4-3 0,1 0 0,7 0 0,1 0 0,0 0 0,3 0 0,-3 0 0,-1 0 0,-2 0 0,-2 0 0,-4 0 0,-5 0 0,-7 3 0,-5 0 0,-6 3 0,-2 1 0,2-3 0,-3 0 0,-1-1 0,-3 1 0,-2 0 0,0-2 0,1-1 0,8-1 0,24 0 0,33 0 0,10 0 0,12 0 0,-5 0 0,-6 0 0,6 3 0,-18 2 0,-13 3 0,-11 1 0,-4-1 0,0 0 0,0 0 0,1 1 0,-3-1 0,-2-2 0,-4-2 0,-6-4 0,-2 0 0,-6 0 0,-1 0 0,-6-2 0,-7-4 0,-5-10 0,-6-13 0,0-6 0,0-6 0,0 0 0,0 2 0,1 2 0,3 4 0,3 5 0,4-1 0,-1 0 0,-2 0 0,-2 0 0,1 0 0,3 0 0,-1 4 0,-1 2 0,-1 2 0,-3-1 0,-1 0 0,-1 0 0,-2-4 0,0 3 0,0 1 0,0 5 0,-3 2 0,-7 3 0,-4 2 0,-7-2 0,-1 0 0,0-3 0,-3 0 0,2 1 0,-2-3 0,0-2 0,-3 0 0,0-2 0,-5-3 0,0 1 0,-8-3 0,-5 3 0,-2 0 0,-3-1 0,2 4 0,-3 1 0,0 4 0,1 2 0,5 0 0,2 2 0,5-2 0,0 2 0,1 0 0,4 3 0,-2 0 0,3 1 0,-4 3 0,-1-2 0,-1 2 0,-3-1 0,1-2 0,0 1 0,1-1 0,3-1 0,3 1 0,1-1 0,4 1 0,1-1 0,-2-2 0,2 2 0,3-1 0,1 2 0,0-1 0,2-1 0,1 0 0,5 1 0,3 1 0,0 0 0,0 3 0,-3-4 0,-1 3 0,-4 0 0,-3-2 0,-5 3 0,-8-4 0,-8 2 0,-4 2 0,-5 0 0,-5 4 0,-6 0 0,-14 0 0,-12 0 0,41 0 0,-1 0 0,-1 0 0,-1 0 0,-2 0 0,0 0 0,2 0 0,0 0 0,1 0 0,-1 0 0,-45 0 0,11 0 0,6 0 0,12 0 0,6 0 0,4 0 0,-1 0 0,-6 0 0,-3 0 0,-3 0 0,0 0 0,1 0 0,2 0 0,0 0 0,-3 0 0,2 0 0,0 0 0,3 0 0,3 0 0,2 0 0,3 0 0,1 0 0,2 0 0,3 0 0,-1 0 0,2 0 0,1 0 0,-4 0 0,1 0 0,-2 0 0,1 0 0,1 0 0,-2 0 0,1 0 0,-2 0 0,4 0 0,0 0 0,1 0 0,1 0 0,-1 0 0,2 0 0,1 0 0,1 0 0,2-3 0,1-1 0,2-4 0,2 0 0,4 1 0,2 1 0,-2 2 0,4-2 0,-1 2 0,3 1 0,2 0 0,0-1 0,0 1 0,0-1 0,-4-3 0,-1 3 0,0-1 0,-1-2 0,1 3 0,0 1 0,2 0 0,3 3 0,0 0 0,0 0 0,0 0 0,0 0 0,-4 0 0,-1 0 0,1 0 0,0 0 0,4 0 0,0 0 0,3 0 0,0 0 0,1 0 0,-1 0 0,-3 0 0,1 0 0,-5 0 0,-1 0 0,4 0 0,1 0 0,4 0 0,1 1 0,-2 2 0,1 4 0,-1 1 0,-1 1 0,-2-2 0,0 0 0,0-1 0,4-2 0,0 3 0,0-3 0,0 3 0,-5 0 0,-3-2 0,-2 2 0,-3-3 0,1 2 0,1 0 0,1 0 0,1 1 0,1-3 0,3-1 0,1-2 0,3-1 0,2 0 0,-1 3 0,-1 1 0,-2-1 0,2 1 0,3-4 0,1 3 0,3 1 0,1-1 0,1-1 0,1-1 0,1-1 0,0 0 0,2 0 0,-3 0 0,-1 0 0,-1 0 0,-2 0 0,0 0 0,0 0 0,-2 0 0,1 0 0,-1 0 0,-1 0 0,2 0 0,-1 0 0,1 0 0,-1 0 0,-3 0 0,2 3 0,-1 1 0,-1 3 0,-1 2 0,-3-2 0,-4 3 0,-1-2 0,-4-4 0,1 2 0,7-2 0,2 0 0,9-1 0,3-3 0,2 0 0,2 0 0,-2 0 0,0 0 0,0 0 0,1 0 0,2 0 0,-1 0 0,-1 0 0,1 0 0,-3 0 0,2 0 0,0 0 0,5 0 0,2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2-07T16:31:18.783"/>
    </inkml:context>
    <inkml:brush xml:id="br0">
      <inkml:brushProperty name="width" value="0.2" units="cm"/>
      <inkml:brushProperty name="height" value="0.2" units="cm"/>
      <inkml:brushProperty name="color" value="#E71224"/>
    </inkml:brush>
  </inkml:definitions>
  <inkml:trace contextRef="#ctx0" brushRef="#br0">1752 56 24575,'-14'-7'0,"-2"1"0,3 8 0,-5 2 0,-2 3 0,-1 5 0,-1 2 0,1 5 0,-3 5 0,-9-2 0,-8 7 0,-6 2 0,-3 0 0,3-1 0,0-8 0,-1-8 0,1-8 0,4-3 0,3-3 0,1 3 0,2 4 0,1 0 0,6 4 0,4-4 0,1-3 0,0-1 0,-4-3 0,0 3 0,0 1 0,0 3 0,0 2 0,1 0 0,2 0 0,3-1 0,2 0 0,1-2 0,1 0 0,0-1 0,1-2 0,-1 1 0,1-3 0,3-1 0,1 0 0,-1 0 0,1 0 0,0 0 0,1 0 0,2 0 0,-1 0 0,-2 0 0,-2 0 0,-4 4 0,-4 8 0,-2 7 0,-3 8 0,-1 2 0,1 1 0,0-2 0,1 1 0,-1 0 0,3-3 0,4-1 0,1 0 0,6 1 0,1 3 0,1-3 0,6-1 0,-2 0 0,2 1 0,0 3 0,1 4 0,2 0 0,-3 1 0,3-1 0,0-4 0,1 3 0,3 2 0,-3-1 0,-1 0 0,0-4 0,1 0 0,3-1 0,0 0 0,0-3 0,0-3 0,0-1 0,0 0 0,0 1 0,0 2 0,0-2 0,0 1 0,0-2 0,0 1 0,0 3 0,0 2 0,3 6 0,9 9 0,8 6 0,4 7 0,2 3 0,1-4 0,-1 0 0,1-7 0,-1-6 0,-3-4 0,0-4 0,2-1 0,2 0 0,3 2 0,0 0 0,-1-1 0,0-3 0,0-2 0,-1-3 0,0-5 0,-2-7 0,-4-6 0,-1-4 0,2-3 0,6 0 0,9 0 0,4 0 0,8 0 0,0 0 0,0 0 0,-3 0 0,-6-3 0,0-1 0,-3 0 0,4 1 0,2 3 0,5-2 0,14-3 0,7 1 0,14 1 0,2 2 0,-7 1 0,-6 0 0,-12 0 0,-7 0 0,-3 0 0,-1-2 0,1-2 0,2-2 0,1-1 0,3-2 0,1 1 0,2 3 0,0 1 0,-3 4 0,1 0 0,-5 0 0,-6 0 0,-2 0 0,-7 0 0,-1 0 0,2-3 0,3-1 0,7 0 0,7-3 0,5 3 0,7-4 0,6 1 0,2 1 0,-2-1 0,-4 3 0,-9 0 0,-4 2 0,-5 2 0,-5 0 0,-1 0 0,0 0 0,-1 0 0,1 0 0,2 0 0,0 0 0,-2 0 0,-4 0 0,-3 0 0,-3 0 0,-3 0 0,8 0 0,30 0 0,-18 0 0,3 0 0,2 0 0,2 0 0,4 0 0,1 0 0,-5 0 0,-2 0 0,-5 0 0,0 0 0,3 0 0,-1 0 0,39 0 0,-6-4 0,6-1 0,-43 2 0,2-3 0,4-1 0,1-2 0,4-2 0,0-2 0,0-3 0,0-1 0,0-1 0,-1 0 0,-4 1 0,-1 1 0,-3 1 0,-1 0 0,-1 1 0,-2 1 0,39-13 0,-2 0 0,-1 4 0,2 1 0,6 4 0,6-1 0,-50 9 0,1 1 0,0 1 0,-1 1 0,40-6 0,-10 2 0,-12 1 0,-9 2 0,-1 0 0,-10 1 0,2 2 0,1 0 0,-2 4 0,5 0 0,3-4 0,4 0 0,5 0 0,0 1 0,4 3 0,5 0 0,5 0 0,1 0 0,-5 0 0,-10 0 0,-8 0 0,-3 0 0,-3 0 0,-1 0 0,-1 0 0,-3 0 0,-3 0 0,-6 0 0,-4 0 0,-4 0 0,-1 0 0,1 0 0,0 0 0,0 0 0,-1 0 0,-2-2 0,-1-3 0,2-7 0,5-8 0,9-6 0,4-1 0,-1 1 0,-4 3 0,-6 3 0,-4 2 0,-4 4 0,-2 2 0,-4 0 0,-5 2 0,0 0 0,-5-2 0,-2 1 0,-3-1 0,-3-1 0,-2-2 0,0-3 0,0-5 0,3-2 0,1-4 0,0 1 0,-1 5 0,-3 3 0,0 3 0,0 1 0,0-1 0,0 1 0,0 2 0,0-1 0,0-1 0,0-2 0,0-2 0,0-2 0,0-2 0,0-1 0,-1 0 0,-2 0 0,-3 3 0,-1 1 0,-1 1 0,2 1 0,-1-1 0,-2 4 0,-1-1 0,-2 0 0,-1 1 0,-4-2 0,-5-2 0,-1 1 0,-2 0 0,0-2 0,-1-1 0,-3-6 0,0-9 0,-1-5 0,-1-4 0,0 0 0,4 3 0,1 2 0,3 4 0,1 3 0,-3 5 0,2 7 0,-2 3 0,3 1 0,0 0 0,1 2 0,2-1 0,-1 3 0,1 4 0,0 2 0,1 5 0,2 0 0,2-1 0,-1 0 0,1 1 0,2 3 0,0 0 0,1 0 0,-1 0 0,-1 0 0,-3 0 0,-2 0 0,0 0 0,-2 0 0,-2 0 0,-4 0 0,-1 3 0,2 4 0,0 3 0,-1 2 0,-1-2 0,-2 0 0,-1-2 0,-3-2 0,-5 1 0,0-3 0,-1 0 0,-3 0 0,0-1 0,-4 1 0,1 1 0,-2 1 0,1-1 0,0 2 0,0 1 0,1-4 0,-3 0 0,0-4 0,-3 3 0,1 2 0,3-1 0,-4-1 0,1-3 0,-1 0 0,1 0 0,2 0 0,1 0 0,0 0 0,2 0 0,2 0 0,2 0 0,5 0 0,3 0 0,3 0 0,5 0 0,2 0 0,1 0 0,-1 0 0,-2 0 0,-2 0 0,-2 0 0,0 0 0,-4 0 0,-1 0 0,1 0 0,-4 0 0,3-3 0,-4 0 0,-3-1 0,-1 1 0,-4 2 0,-1 1 0,-2 0 0,-3 0 0,-1-3 0,2-1 0,5-3 0,3 0 0,-1 1 0,0-1 0,-1 0 0,2-3 0,2-2 0,3-2 0,0 1 0,1 3 0,3 3 0,-1 4 0,1 0 0,4 1 0,-2-2 0,6 1 0,0 0 0,-3 2 0,6 1 0,-3 0 0,1 0 0,0 0 0,-4-3 0,0-1 0,0 0 0,0 1 0,0 3 0,-4-2 0,-4-2 0,-1 0 0,-3 1 0,3 2 0,-1 1 0,2 0 0,0 0 0,0 0 0,-1 0 0,-1 0 0,-2-2 0,-4-2 0,0-3 0,-3-1 0,5 3 0,1 1 0,4 3 0,4 1 0,1 0 0,4 0 0,-2 0 0,-2 0 0,-2 0 0,-3 0 0,-2 0 0,-1 0 0,1 0 0,-2 0 0,0 0 0,-4 0 0,-5 0 0,-3 0 0,-2-3 0,0-5 0,-3-5 0,-3-6 0,-2-2 0,3-2 0,5 2 0,9 1 0,8 5 0,5 3 0,5 2 0,1 3 0,1 3 0,4 1 0,4 3 0,4 0 0,3 0 0,-3 0 0,-3 0 0,-1 0 0,-1 0 0,0 3 0,2 4 0,-2 4 0,1 0 0,-3-5 0,1-3 0,-4-2 0,-4-1 0,-1 0 0,-4 0 0,3 0 0,-2 0 0,-1 0 0,-3 0 0,1 0 0,2 0 0,4 0 0,6 0 0,-1 0 0,4 4 0,1 3 0,2 6 0,2 3 0,-2-3 0,-2 0 0,-2-6 0,-2-3 0,3-1 0,3 0 0,3 0 0,3 1 0,0-1 0,1-2 0,-2-1 0,0 0 0,3 0 0,3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4T15:14:12.863"/>
    </inkml:context>
    <inkml:brush xml:id="br0">
      <inkml:brushProperty name="width" value="0.2" units="cm"/>
      <inkml:brushProperty name="height" value="0.2" units="cm"/>
      <inkml:brushProperty name="color" value="#E71224"/>
    </inkml:brush>
  </inkml:definitions>
  <inkml:trace contextRef="#ctx0" brushRef="#br0">1 0 24575,'60'78'0,"1"0"0,0 0 0,-1 0 0,1 0 0,-1 0 0,1 0 0,-5-27 0,-5-14 0,7 12 0,-7 6 0,7 15 0,4 11 0,4 4 0,1-2 0,0-9 0,-1-15 0,-5-20 0,39-20 0,-2-28 0,-14-1 0,-23 9 0,-1 0 0,18-1 0,9-1 0,-19-4 0,-16-12 0,-7-9 0,-8-3 0,-6-1 0,-7-2 0,-6-1 0,-4-6 0,-6-1 0,-2-3 0,-4 3 0,-2 3 0,0 3 0,0 5 0,0-2 0,0 3 0,-6 3 0,-6 4 0,-9 3 0,-7 4 0,-3 2 0,-1-1 0,-1 2 0,1-1 0,3 2 0,2 2 0,3 1 0,4 0 0,3-3 0,3 0 0,1 0 0,-1-1 0,-4-2 0,-3 0 0,-5 0 0,0 1 0,-1 1 0,1-2 0,2 1 0,1 0 0,0 0 0,-1 0 0,-1-1 0,1 0 0,1 0 0,4 2 0,1 0 0,1-2 0,-2 0 0,-4 1 0,-5 3 0,-9 2 0,-7 0 0,-3 2 0,-1-2 0,4 3 0,3 2 0,3 2 0,-1 2 0,-2 0 0,-3 0 0,-4 0 0,-2 0 0,2 0 0,3 0 0,5 0 0,3 0 0,2 0 0,6 0 0,3 0 0,5 0 0,4 0 0,2 2 0,3 1 0,2 0 0,0-1 0,1-2 0,-2 1 0,-4-1 0,0 0 0,5 0 0,4 0 0,6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4T15:14:16.602"/>
    </inkml:context>
    <inkml:brush xml:id="br0">
      <inkml:brushProperty name="width" value="0.2" units="cm"/>
      <inkml:brushProperty name="height" value="0.2" units="cm"/>
      <inkml:brushProperty name="color" value="#E71224"/>
    </inkml:brush>
  </inkml:definitions>
  <inkml:trace contextRef="#ctx0" brushRef="#br0">0 0 24575,'0'30'0,"0"-1"0,0 0 0,0-3 0,0 3 0,0 4 0,0 2 0,0 7 0,0-1 0,0-4 0,0 1 0,0-5 0,0-3 0,0-4 0,0-3 0,0 0 0,0 0 0,0-2 0,0-2 0,0-4 0,0-1 0,0-5 0,0-32 0,0 6 0,0-24 0,0 27 0,0 5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4T15:14:18.044"/>
    </inkml:context>
    <inkml:brush xml:id="br0">
      <inkml:brushProperty name="width" value="0.2" units="cm"/>
      <inkml:brushProperty name="height" value="0.2" units="cm"/>
      <inkml:brushProperty name="color" value="#E71224"/>
    </inkml:brush>
  </inkml:definitions>
  <inkml:trace contextRef="#ctx0" brushRef="#br0">1 1 24575,'0'0'0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4T15:14:24.202"/>
    </inkml:context>
    <inkml:brush xml:id="br0">
      <inkml:brushProperty name="width" value="0.2" units="cm"/>
      <inkml:brushProperty name="height" value="0.2" units="cm"/>
      <inkml:brushProperty name="color" value="#E71224"/>
    </inkml:brush>
  </inkml:definitions>
  <inkml:trace contextRef="#ctx0" brushRef="#br0">743 1 24575,'-18'0'0,"1"0"0,7 0 0,0 0 0,0 0 0,-1 0 0,-1 0 0,-2 0 0,-1 0 0,0 0 0,-3 1 0,-1 6 0,-2 4 0,-2 6 0,-3 3 0,-1 1 0,-2 0 0,-4 0 0,-1 0 0,-1 0 0,1 2 0,1-2 0,0 0 0,0-3 0,5-1 0,2 1 0,3-3 0,-1 3 0,4-2 0,0 2 0,3 1 0,2-1 0,0 2 0,5-3 0,3-1 0,2 0 0,3 1 0,2 1 0,-1-1 0,1-1 0,0-3 0,0 1 0,0 0 0,0 0 0,0 2 0,0-2 0,3 4 0,2 1 0,3-1 0,2 2 0,1-3 0,-1-2 0,2 2 0,0 1 0,2 2 0,3 3 0,1 0 0,2-2 0,-2-1 0,0-2 0,-1-1 0,1 0 0,-1-2 0,0-1 0,0-1 0,-3-1 0,2-2 0,-1-2 0,0-3 0,-1 0 0,2 0 0,-1-2 0,0-1 0,1-2 0,-1 0 0,3 0 0,1 0 0,2 0 0,2 0 0,3 0 0,5 0 0,3 0 0,6 0 0,1 0 0,0 0 0,2 0 0,-1 0 0,2 0 0,1 0 0,1 0 0,-2 0 0,-2 0 0,-1 0 0,-1 0 0,0-3 0,0-1 0,0-1 0,-2 0 0,-2-1 0,0 1 0,-3 2 0,-1-3 0,1 3 0,1-3 0,-1-1 0,0 1 0,-3 0 0,-3 2 0,-1-2 0,-3 1 0,0-3 0,-2-1 0,-4 1 0,-4-1 0,-4-1 0,-4 1 0,-2-5 0,-1 1 0,-1-3 0,-1-3 0,0-2 0,0-2 0,0 0 0,0 0 0,0 0 0,0 0 0,0 0 0,0 0 0,0 0 0,0 2 0,0 1 0,0 1 0,0-3 0,0-1 0,0-1 0,-2 4 0,-1 1 0,-2 2 0,-2 2 0,-2-2 0,-1 2 0,-2 0 0,0 0 0,-2 2 0,0 0 0,-1 2 0,-1 1 0,1 3 0,0-2 0,1-2 0,-1 1 0,-3-2 0,-1-1 0,0 1 0,0-1 0,2 2 0,-1 1 0,0 0 0,0 2 0,-1 1 0,1-1 0,-2 2 0,2 1 0,0 3 0,0 0 0,0-1 0,1 1 0,1-1 0,1 1 0,0 2 0,1 0 0,-2-1 0,1-1 0,-2-1 0,0-2 0,0 1 0,0-2 0,1 1 0,2 0 0,3 0 0,-1 2 0,1 1 0,-2 1 0,-1 1 0,0 0 0,0 0 0,0 0 0,2 0 0,0 0 0,1 0 0,-1 0 0,1 0 0,5 0 0,1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4T15:14:27.511"/>
    </inkml:context>
    <inkml:brush xml:id="br0">
      <inkml:brushProperty name="width" value="0.2" units="cm"/>
      <inkml:brushProperty name="height" value="0.2" units="cm"/>
      <inkml:brushProperty name="color" value="#E71224"/>
    </inkml:brush>
  </inkml:definitions>
  <inkml:trace contextRef="#ctx0" brushRef="#br0">0 1 24575,'0'24'0,"0"0"0,0-4 0,0-3 0,0-1 0,0 5 0,0 4 0,0 2 0,0-1 0,0-3 0,0 0 0,0-1 0,0-2 0,0-2 0,0-4 0,0-1 0,0-1 0,0-2 0,0 1 0,0-2 0,0-3 0,0-2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4T15:14:28.784"/>
    </inkml:context>
    <inkml:brush xml:id="br0">
      <inkml:brushProperty name="width" value="0.2" units="cm"/>
      <inkml:brushProperty name="height" value="0.2" units="cm"/>
      <inkml:brushProperty name="color" value="#E71224"/>
    </inkml:brush>
  </inkml:definitions>
  <inkml:trace contextRef="#ctx0" brushRef="#br0">1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9FC811-A36F-1F49-8D41-8DDA62774083}" type="datetimeFigureOut">
              <a:rPr lang="en-GR" smtClean="0"/>
              <a:t>17/12/24</a:t>
            </a:fld>
            <a:endParaRPr lang="en-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241EC-F1E1-854D-AF15-6DAE52E031E1}" type="slidenum">
              <a:rPr lang="en-GR" smtClean="0"/>
              <a:t>‹#›</a:t>
            </a:fld>
            <a:endParaRPr lang="en-GR"/>
          </a:p>
        </p:txBody>
      </p:sp>
    </p:spTree>
    <p:extLst>
      <p:ext uri="{BB962C8B-B14F-4D97-AF65-F5344CB8AC3E}">
        <p14:creationId xmlns:p14="http://schemas.microsoft.com/office/powerpoint/2010/main" val="1866744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CC49FF-ED0A-421A-BCA9-01746C9E0ADD}"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00499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12/17/24</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86820838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12/17/24</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832429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12/17/24</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095708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12/17/24</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647106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12/17/24</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703881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12/17/24</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3094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12/17/24</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8405408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12/17/24</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406337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12/17/24</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3463288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12/17/24</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3484579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12/17/24</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442237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12/17/24</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1323737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8" r:id="rId6"/>
    <p:sldLayoutId id="2147483693" r:id="rId7"/>
    <p:sldLayoutId id="2147483694" r:id="rId8"/>
    <p:sldLayoutId id="2147483695" r:id="rId9"/>
    <p:sldLayoutId id="2147483697" r:id="rId10"/>
    <p:sldLayoutId id="2147483696"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customXml" Target="../ink/ink1.xml"/><Relationship Id="rId7" Type="http://schemas.openxmlformats.org/officeDocument/2006/relationships/image" Target="../media/image5.png"/><Relationship Id="rId12"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png"/><Relationship Id="rId5" Type="http://schemas.openxmlformats.org/officeDocument/2006/relationships/customXml" Target="../ink/ink2.xml"/><Relationship Id="rId10" Type="http://schemas.openxmlformats.org/officeDocument/2006/relationships/image" Target="../media/image3.png"/><Relationship Id="rId4" Type="http://schemas.openxmlformats.org/officeDocument/2006/relationships/image" Target="../media/image21.png"/><Relationship Id="rId9"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hyperlink" Target="https://www.facebook.com/story.php?story_fbid=874626864858862&amp;id=100069346687769&amp;_rdr" TargetMode="External"/><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10" Type="http://schemas.openxmlformats.org/officeDocument/2006/relationships/image" Target="../media/image17.png"/><Relationship Id="rId4" Type="http://schemas.openxmlformats.org/officeDocument/2006/relationships/image" Target="../media/image7.png"/><Relationship Id="rId9" Type="http://schemas.openxmlformats.org/officeDocument/2006/relationships/image" Target="../media/image16.png"/></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customXml" Target="../ink/ink8.xml"/><Relationship Id="rId3" Type="http://schemas.openxmlformats.org/officeDocument/2006/relationships/customXml" Target="../ink/ink3.xml"/><Relationship Id="rId7" Type="http://schemas.openxmlformats.org/officeDocument/2006/relationships/customXml" Target="../ink/ink5.xml"/><Relationship Id="rId12"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50.png"/><Relationship Id="rId11" Type="http://schemas.openxmlformats.org/officeDocument/2006/relationships/customXml" Target="../ink/ink7.xml"/><Relationship Id="rId5" Type="http://schemas.openxmlformats.org/officeDocument/2006/relationships/customXml" Target="../ink/ink4.xml"/><Relationship Id="rId10" Type="http://schemas.openxmlformats.org/officeDocument/2006/relationships/image" Target="../media/image27.png"/><Relationship Id="rId4" Type="http://schemas.openxmlformats.org/officeDocument/2006/relationships/image" Target="../media/image240.png"/><Relationship Id="rId9" Type="http://schemas.openxmlformats.org/officeDocument/2006/relationships/customXml" Target="../ink/ink6.xml"/><Relationship Id="rId1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image" Target="../media/image6.png"/><Relationship Id="rId12"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3.png"/><Relationship Id="rId5" Type="http://schemas.openxmlformats.org/officeDocument/2006/relationships/image" Target="../media/image13.png"/><Relationship Id="rId10" Type="http://schemas.openxmlformats.org/officeDocument/2006/relationships/image" Target="../media/image4.png"/><Relationship Id="rId4" Type="http://schemas.openxmlformats.org/officeDocument/2006/relationships/image" Target="../media/image12.pn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4.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D9C31F-EC32-4953-61B6-4947CF1FF277}"/>
              </a:ext>
            </a:extLst>
          </p:cNvPr>
          <p:cNvSpPr>
            <a:spLocks noGrp="1"/>
          </p:cNvSpPr>
          <p:nvPr>
            <p:ph type="ctrTitle"/>
          </p:nvPr>
        </p:nvSpPr>
        <p:spPr>
          <a:xfrm>
            <a:off x="6827520" y="4760993"/>
            <a:ext cx="5471297" cy="1811007"/>
          </a:xfrm>
        </p:spPr>
        <p:txBody>
          <a:bodyPr anchor="b">
            <a:noAutofit/>
          </a:bodyPr>
          <a:lstStyle/>
          <a:p>
            <a:pPr marL="0" marR="0" lvl="0" indent="0" algn="l" defTabSz="914400" rtl="0" eaLnBrk="1" fontAlgn="auto" latinLnBrk="0" hangingPunct="1">
              <a:lnSpc>
                <a:spcPts val="3800"/>
              </a:lnSpc>
              <a:spcBef>
                <a:spcPts val="0"/>
              </a:spcBef>
              <a:buClrTx/>
              <a:buSzTx/>
              <a:buFont typeface="Arial" panose="020B0604020202020204" pitchFamily="34" charset="0"/>
              <a:buNone/>
              <a:tabLst/>
              <a:defRPr/>
            </a:pPr>
            <a:br>
              <a:rPr lang="en-GB" sz="4000" dirty="0"/>
            </a:br>
            <a:r>
              <a:rPr lang="en-GB" sz="4000" dirty="0">
                <a:solidFill>
                  <a:schemeClr val="bg2">
                    <a:lumMod val="50000"/>
                    <a:lumOff val="50000"/>
                  </a:schemeClr>
                </a:solidFill>
              </a:rPr>
              <a:t>Presentation: </a:t>
            </a:r>
            <a:r>
              <a:rPr lang="en-GB" sz="4000" i="0" dirty="0">
                <a:solidFill>
                  <a:schemeClr val="bg2">
                    <a:lumMod val="50000"/>
                    <a:lumOff val="50000"/>
                  </a:schemeClr>
                </a:solidFill>
              </a:rPr>
              <a:t>“</a:t>
            </a:r>
            <a:r>
              <a:rPr lang="en-GR" sz="4000" i="0" dirty="0">
                <a:solidFill>
                  <a:schemeClr val="bg2">
                    <a:lumMod val="50000"/>
                    <a:lumOff val="50000"/>
                  </a:schemeClr>
                </a:solidFill>
              </a:rPr>
              <a:t>Food on board: Presenting the CUL MAR </a:t>
            </a:r>
            <a:r>
              <a:rPr kumimoji="0" lang="en-GB"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GB" sz="1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MARitime</a:t>
            </a:r>
            <a:r>
              <a:rPr kumimoji="0" lang="en-GB"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Soft Skills for Onboard Healthy Nutrition and</a:t>
            </a:r>
            <a:r>
              <a:rPr kumimoji="0" lang="ro-RO"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GB" sz="18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CULinary</a:t>
            </a:r>
            <a:r>
              <a:rPr kumimoji="0" lang="en-GB"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Arts in Seagoing Services</a:t>
            </a:r>
            <a:r>
              <a:rPr kumimoji="0" lang="ro-RO" sz="1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lang="en-GR" sz="1600" i="0" spc="0" dirty="0">
                <a:solidFill>
                  <a:srgbClr val="FFFFFF">
                    <a:lumMod val="85000"/>
                    <a:lumOff val="15000"/>
                  </a:srgbClr>
                </a:solidFill>
                <a:latin typeface="Avenir Next LT Pro"/>
                <a:ea typeface="+mn-ea"/>
                <a:cs typeface="+mn-cs"/>
              </a:rPr>
              <a:t> </a:t>
            </a:r>
            <a:r>
              <a:rPr lang="en-GR" sz="4000" i="0" dirty="0">
                <a:solidFill>
                  <a:schemeClr val="bg2">
                    <a:lumMod val="50000"/>
                    <a:lumOff val="50000"/>
                  </a:schemeClr>
                </a:solidFill>
              </a:rPr>
              <a:t>project”</a:t>
            </a:r>
            <a:br>
              <a:rPr lang="en-GR" sz="4000" i="0" dirty="0">
                <a:solidFill>
                  <a:schemeClr val="bg2">
                    <a:lumMod val="50000"/>
                    <a:lumOff val="50000"/>
                  </a:schemeClr>
                </a:solidFill>
              </a:rPr>
            </a:br>
            <a:br>
              <a:rPr lang="en-GR" sz="4000" i="0" dirty="0"/>
            </a:br>
            <a:r>
              <a:rPr lang="en-GR" sz="4000" dirty="0"/>
              <a:t>Seminar </a:t>
            </a:r>
            <a:r>
              <a:rPr lang="en-GB" sz="3200" dirty="0"/>
              <a:t>“Logistics Services in Maritime Agencies and Onboard feeding Management”</a:t>
            </a:r>
            <a:endParaRPr lang="en-GR" sz="4000" i="0" dirty="0"/>
          </a:p>
        </p:txBody>
      </p:sp>
      <p:pic>
        <p:nvPicPr>
          <p:cNvPr id="4" name="Picture 3" descr="Pumpkins and tomatoes">
            <a:extLst>
              <a:ext uri="{FF2B5EF4-FFF2-40B4-BE49-F238E27FC236}">
                <a16:creationId xmlns:a16="http://schemas.microsoft.com/office/drawing/2014/main" id="{4BF3A6F6-2B1C-E06F-476A-55E0308E2F4A}"/>
              </a:ext>
            </a:extLst>
          </p:cNvPr>
          <p:cNvPicPr>
            <a:picLocks noChangeAspect="1"/>
          </p:cNvPicPr>
          <p:nvPr/>
        </p:nvPicPr>
        <p:blipFill>
          <a:blip r:embed="rId2"/>
          <a:srcRect l="15478" r="15478"/>
          <a:stretch/>
        </p:blipFill>
        <p:spPr>
          <a:xfrm>
            <a:off x="21" y="10"/>
            <a:ext cx="6638494" cy="6857990"/>
          </a:xfrm>
          <a:prstGeom prst="rect">
            <a:avLst/>
          </a:prstGeom>
        </p:spPr>
      </p:pic>
      <p:sp>
        <p:nvSpPr>
          <p:cNvPr id="11"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5" name="TextBox 4">
            <a:extLst>
              <a:ext uri="{FF2B5EF4-FFF2-40B4-BE49-F238E27FC236}">
                <a16:creationId xmlns:a16="http://schemas.microsoft.com/office/drawing/2014/main" id="{0F8041A3-59BC-4BEF-362A-D95367992E51}"/>
              </a:ext>
            </a:extLst>
          </p:cNvPr>
          <p:cNvSpPr txBox="1"/>
          <p:nvPr/>
        </p:nvSpPr>
        <p:spPr>
          <a:xfrm>
            <a:off x="7236661" y="45720"/>
            <a:ext cx="4056179" cy="646331"/>
          </a:xfrm>
          <a:prstGeom prst="rect">
            <a:avLst/>
          </a:prstGeom>
          <a:noFill/>
        </p:spPr>
        <p:txBody>
          <a:bodyPr wrap="square" rtlCol="0">
            <a:spAutoFit/>
          </a:bodyPr>
          <a:lstStyle/>
          <a:p>
            <a:pPr algn="ctr"/>
            <a:r>
              <a:rPr lang="en-GR" dirty="0"/>
              <a:t>University of the Aegean </a:t>
            </a:r>
          </a:p>
          <a:p>
            <a:r>
              <a:rPr lang="en-GR" dirty="0"/>
              <a:t>Helen Iakovaki, Assistant Professor</a:t>
            </a:r>
          </a:p>
        </p:txBody>
      </p:sp>
      <p:pic>
        <p:nvPicPr>
          <p:cNvPr id="6" name="Picture 5">
            <a:extLst>
              <a:ext uri="{FF2B5EF4-FFF2-40B4-BE49-F238E27FC236}">
                <a16:creationId xmlns:a16="http://schemas.microsoft.com/office/drawing/2014/main" id="{34A4FC56-5AF4-3033-050B-77E2A9D2900C}"/>
              </a:ext>
            </a:extLst>
          </p:cNvPr>
          <p:cNvPicPr>
            <a:picLocks noChangeAspect="1"/>
          </p:cNvPicPr>
          <p:nvPr/>
        </p:nvPicPr>
        <p:blipFill>
          <a:blip r:embed="rId3"/>
          <a:stretch>
            <a:fillRect/>
          </a:stretch>
        </p:blipFill>
        <p:spPr>
          <a:xfrm>
            <a:off x="11277686" y="122070"/>
            <a:ext cx="731350" cy="597335"/>
          </a:xfrm>
          <a:prstGeom prst="rect">
            <a:avLst/>
          </a:prstGeom>
        </p:spPr>
      </p:pic>
      <p:sp>
        <p:nvSpPr>
          <p:cNvPr id="8" name="TextBox 7">
            <a:extLst>
              <a:ext uri="{FF2B5EF4-FFF2-40B4-BE49-F238E27FC236}">
                <a16:creationId xmlns:a16="http://schemas.microsoft.com/office/drawing/2014/main" id="{341E46D1-8795-731C-313C-83C170F0BC16}"/>
              </a:ext>
            </a:extLst>
          </p:cNvPr>
          <p:cNvSpPr txBox="1"/>
          <p:nvPr/>
        </p:nvSpPr>
        <p:spPr>
          <a:xfrm>
            <a:off x="6827520" y="777709"/>
            <a:ext cx="4956491" cy="968855"/>
          </a:xfrm>
          <a:prstGeom prst="rect">
            <a:avLst/>
          </a:prstGeom>
          <a:noFill/>
        </p:spPr>
        <p:txBody>
          <a:bodyPr wrap="square" rtlCol="0">
            <a:spAutoFit/>
          </a:bodyPr>
          <a:lstStyle/>
          <a:p>
            <a:pPr algn="just">
              <a:lnSpc>
                <a:spcPct val="107000"/>
              </a:lnSpc>
              <a:spcAft>
                <a:spcPts val="800"/>
              </a:spcAft>
            </a:pPr>
            <a:r>
              <a:rPr lang="en-US" sz="1800" b="1" dirty="0">
                <a:effectLst/>
                <a:latin typeface="Palatino Linotype" panose="02040502050505030304" pitchFamily="18" charset="0"/>
                <a:ea typeface="Calibri" panose="020F0502020204030204" pitchFamily="34" charset="0"/>
                <a:cs typeface="Times New Roman" panose="02020603050405020304" pitchFamily="18" charset="0"/>
              </a:rPr>
              <a:t>Monday, December the 9</a:t>
            </a:r>
            <a:r>
              <a:rPr lang="en-US" sz="1800" b="1" baseline="30000" dirty="0">
                <a:effectLst/>
                <a:latin typeface="Palatino Linotype" panose="02040502050505030304" pitchFamily="18" charset="0"/>
                <a:ea typeface="Calibri" panose="020F0502020204030204" pitchFamily="34" charset="0"/>
                <a:cs typeface="Times New Roman" panose="02020603050405020304" pitchFamily="18" charset="0"/>
              </a:rPr>
              <a:t>th</a:t>
            </a:r>
            <a:r>
              <a:rPr lang="en-US" sz="1800" b="1" dirty="0">
                <a:effectLst/>
                <a:latin typeface="Palatino Linotype" panose="02040502050505030304" pitchFamily="18" charset="0"/>
                <a:ea typeface="Calibri" panose="020F0502020204030204" pitchFamily="34" charset="0"/>
                <a:cs typeface="Times New Roman" panose="02020603050405020304" pitchFamily="18" charset="0"/>
              </a:rPr>
              <a:t> Laboratory of Circular Economy of the Piraeus Municipality,  </a:t>
            </a:r>
            <a:r>
              <a:rPr lang="en-US" b="1" dirty="0">
                <a:latin typeface="Palatino Linotype" panose="02040502050505030304" pitchFamily="18" charset="0"/>
                <a:ea typeface="Calibri" panose="020F0502020204030204" pitchFamily="34" charset="0"/>
                <a:cs typeface="Times New Roman" panose="02020603050405020304" pitchFamily="18" charset="0"/>
              </a:rPr>
              <a:t>Piraeus, GREECE</a:t>
            </a:r>
            <a:endParaRPr lang="en-US" sz="1800" b="1" dirty="0">
              <a:effectLst/>
              <a:latin typeface="Palatino Linotype" panose="0204050205050503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16455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3" name="Rectangle 12">
            <a:extLst>
              <a:ext uri="{FF2B5EF4-FFF2-40B4-BE49-F238E27FC236}">
                <a16:creationId xmlns:a16="http://schemas.microsoft.com/office/drawing/2014/main" id="{5FCC6E86-7C37-4FD2-AF0B-C9BDDBC2B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Resim 17" descr="metin, diyagram, ekran görüntüsü, çizgi içeren bir resim&#10;&#10;Açıklama otomatik olarak oluşturuldu">
            <a:extLst>
              <a:ext uri="{FF2B5EF4-FFF2-40B4-BE49-F238E27FC236}">
                <a16:creationId xmlns:a16="http://schemas.microsoft.com/office/drawing/2014/main" id="{152900A4-D475-2225-2608-2F3CDCE69A96}"/>
              </a:ext>
            </a:extLst>
          </p:cNvPr>
          <p:cNvPicPr>
            <a:picLocks noChangeAspect="1"/>
          </p:cNvPicPr>
          <p:nvPr/>
        </p:nvPicPr>
        <p:blipFill>
          <a:blip r:embed="rId2">
            <a:extLst>
              <a:ext uri="{28A0092B-C50C-407E-A947-70E740481C1C}">
                <a14:useLocalDpi xmlns:a14="http://schemas.microsoft.com/office/drawing/2010/main" val="0"/>
              </a:ext>
            </a:extLst>
          </a:blip>
          <a:srcRect t="8611" b="663"/>
          <a:stretch/>
        </p:blipFill>
        <p:spPr bwMode="auto">
          <a:xfrm>
            <a:off x="-1" y="1"/>
            <a:ext cx="12191998" cy="6857999"/>
          </a:xfrm>
          <a:prstGeom prst="rect">
            <a:avLst/>
          </a:prstGeom>
          <a:noFill/>
        </p:spPr>
      </p:pic>
      <p:sp>
        <p:nvSpPr>
          <p:cNvPr id="15" name="Freeform 6">
            <a:extLst>
              <a:ext uri="{FF2B5EF4-FFF2-40B4-BE49-F238E27FC236}">
                <a16:creationId xmlns:a16="http://schemas.microsoft.com/office/drawing/2014/main" id="{38C2FC07-A260-43C5-ABA2-A9DD5D5A8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pic>
        <p:nvPicPr>
          <p:cNvPr id="7" name="Picture 6" descr="EU logos for funding">
            <a:extLst>
              <a:ext uri="{FF2B5EF4-FFF2-40B4-BE49-F238E27FC236}">
                <a16:creationId xmlns:a16="http://schemas.microsoft.com/office/drawing/2014/main" id="{6FE67B74-3B55-6E59-CAC9-C59C4425D6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518"/>
          <a:stretch/>
        </p:blipFill>
        <p:spPr bwMode="auto">
          <a:xfrm>
            <a:off x="-4388" y="6128423"/>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320C4049-D523-F6BF-6097-44861B9C7B9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315739" y="6117722"/>
            <a:ext cx="632619" cy="661459"/>
          </a:xfrm>
          <a:prstGeom prst="rect">
            <a:avLst/>
          </a:prstGeom>
        </p:spPr>
      </p:pic>
      <p:pic>
        <p:nvPicPr>
          <p:cNvPr id="9" name="Picture 8">
            <a:extLst>
              <a:ext uri="{FF2B5EF4-FFF2-40B4-BE49-F238E27FC236}">
                <a16:creationId xmlns:a16="http://schemas.microsoft.com/office/drawing/2014/main" id="{FFC6A8EC-9D23-D9D0-3A50-1FAEEA3B592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11704" y="6118722"/>
            <a:ext cx="597924" cy="595329"/>
          </a:xfrm>
          <a:prstGeom prst="rect">
            <a:avLst/>
          </a:prstGeom>
        </p:spPr>
      </p:pic>
      <p:pic>
        <p:nvPicPr>
          <p:cNvPr id="10" name="Picture 9">
            <a:extLst>
              <a:ext uri="{FF2B5EF4-FFF2-40B4-BE49-F238E27FC236}">
                <a16:creationId xmlns:a16="http://schemas.microsoft.com/office/drawing/2014/main" id="{3F7FF35E-3811-DDC0-4D1C-BC358821EEBD}"/>
              </a:ext>
            </a:extLst>
          </p:cNvPr>
          <p:cNvPicPr>
            <a:picLocks noChangeAspect="1"/>
          </p:cNvPicPr>
          <p:nvPr/>
        </p:nvPicPr>
        <p:blipFill>
          <a:blip r:embed="rId6"/>
          <a:stretch>
            <a:fillRect/>
          </a:stretch>
        </p:blipFill>
        <p:spPr>
          <a:xfrm>
            <a:off x="6049237" y="6180186"/>
            <a:ext cx="789294" cy="570523"/>
          </a:xfrm>
          <a:prstGeom prst="rect">
            <a:avLst/>
          </a:prstGeom>
        </p:spPr>
      </p:pic>
      <p:pic>
        <p:nvPicPr>
          <p:cNvPr id="12" name="Picture 11">
            <a:extLst>
              <a:ext uri="{FF2B5EF4-FFF2-40B4-BE49-F238E27FC236}">
                <a16:creationId xmlns:a16="http://schemas.microsoft.com/office/drawing/2014/main" id="{7F3CB2E5-F8AC-CB89-C931-D2BDE372368E}"/>
              </a:ext>
            </a:extLst>
          </p:cNvPr>
          <p:cNvPicPr>
            <a:picLocks noChangeAspect="1"/>
          </p:cNvPicPr>
          <p:nvPr/>
        </p:nvPicPr>
        <p:blipFill>
          <a:blip r:embed="rId7"/>
          <a:stretch>
            <a:fillRect/>
          </a:stretch>
        </p:blipFill>
        <p:spPr>
          <a:xfrm>
            <a:off x="7085978" y="6165909"/>
            <a:ext cx="589869" cy="597335"/>
          </a:xfrm>
          <a:prstGeom prst="rect">
            <a:avLst/>
          </a:prstGeom>
        </p:spPr>
      </p:pic>
      <p:pic>
        <p:nvPicPr>
          <p:cNvPr id="14" name="Picture 13">
            <a:extLst>
              <a:ext uri="{FF2B5EF4-FFF2-40B4-BE49-F238E27FC236}">
                <a16:creationId xmlns:a16="http://schemas.microsoft.com/office/drawing/2014/main" id="{D4C3D2CF-5323-6B10-F74E-206091C0E82D}"/>
              </a:ext>
            </a:extLst>
          </p:cNvPr>
          <p:cNvPicPr>
            <a:picLocks noChangeAspect="1"/>
          </p:cNvPicPr>
          <p:nvPr/>
        </p:nvPicPr>
        <p:blipFill>
          <a:blip r:embed="rId8"/>
          <a:stretch>
            <a:fillRect/>
          </a:stretch>
        </p:blipFill>
        <p:spPr>
          <a:xfrm>
            <a:off x="8017511" y="6193016"/>
            <a:ext cx="958640" cy="527130"/>
          </a:xfrm>
          <a:prstGeom prst="rect">
            <a:avLst/>
          </a:prstGeom>
        </p:spPr>
      </p:pic>
    </p:spTree>
    <p:extLst>
      <p:ext uri="{BB962C8B-B14F-4D97-AF65-F5344CB8AC3E}">
        <p14:creationId xmlns:p14="http://schemas.microsoft.com/office/powerpoint/2010/main" val="3873109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1" name="Rectangle 10">
            <a:extLst>
              <a:ext uri="{FF2B5EF4-FFF2-40B4-BE49-F238E27FC236}">
                <a16:creationId xmlns:a16="http://schemas.microsoft.com/office/drawing/2014/main" id="{5FCC6E86-7C37-4FD2-AF0B-C9BDDBC2B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40">
            <a:extLst>
              <a:ext uri="{FF2B5EF4-FFF2-40B4-BE49-F238E27FC236}">
                <a16:creationId xmlns:a16="http://schemas.microsoft.com/office/drawing/2014/main" id="{835EBC89-F937-B26C-B030-D76E9D84CE0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t="5858"/>
          <a:stretch/>
        </p:blipFill>
        <p:spPr bwMode="auto">
          <a:xfrm>
            <a:off x="-1" y="1"/>
            <a:ext cx="12191998" cy="6857999"/>
          </a:xfrm>
          <a:prstGeom prst="rect">
            <a:avLst/>
          </a:prstGeom>
          <a:noFill/>
        </p:spPr>
      </p:pic>
      <p:sp>
        <p:nvSpPr>
          <p:cNvPr id="13" name="Freeform 6">
            <a:extLst>
              <a:ext uri="{FF2B5EF4-FFF2-40B4-BE49-F238E27FC236}">
                <a16:creationId xmlns:a16="http://schemas.microsoft.com/office/drawing/2014/main" id="{38C2FC07-A260-43C5-ABA2-A9DD5D5A8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pic>
        <p:nvPicPr>
          <p:cNvPr id="5" name="Picture 4">
            <a:extLst>
              <a:ext uri="{FF2B5EF4-FFF2-40B4-BE49-F238E27FC236}">
                <a16:creationId xmlns:a16="http://schemas.microsoft.com/office/drawing/2014/main" id="{533C2527-3155-D87E-D40D-B2F8DEBFFEC4}"/>
              </a:ext>
            </a:extLst>
          </p:cNvPr>
          <p:cNvPicPr>
            <a:picLocks noChangeAspect="1"/>
          </p:cNvPicPr>
          <p:nvPr/>
        </p:nvPicPr>
        <p:blipFill>
          <a:blip r:embed="rId3"/>
          <a:stretch>
            <a:fillRect/>
          </a:stretch>
        </p:blipFill>
        <p:spPr>
          <a:xfrm>
            <a:off x="10833297" y="33026"/>
            <a:ext cx="1127201" cy="1124744"/>
          </a:xfrm>
          <a:prstGeom prst="rect">
            <a:avLst/>
          </a:prstGeom>
        </p:spPr>
      </p:pic>
    </p:spTree>
    <p:extLst>
      <p:ext uri="{BB962C8B-B14F-4D97-AF65-F5344CB8AC3E}">
        <p14:creationId xmlns:p14="http://schemas.microsoft.com/office/powerpoint/2010/main" val="158745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15"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6" name="Rectangle 10">
            <a:extLst>
              <a:ext uri="{FF2B5EF4-FFF2-40B4-BE49-F238E27FC236}">
                <a16:creationId xmlns:a16="http://schemas.microsoft.com/office/drawing/2014/main" id="{5FCC6E86-7C37-4FD2-AF0B-C9BDDBC2B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Resim 37" descr="metin, ekran görüntüsü, diyagram, daire içeren bir resim&#10;&#10;Açıklama otomatik olarak oluşturuldu">
            <a:extLst>
              <a:ext uri="{FF2B5EF4-FFF2-40B4-BE49-F238E27FC236}">
                <a16:creationId xmlns:a16="http://schemas.microsoft.com/office/drawing/2014/main" id="{8F385CF2-A2A8-6BF9-2A3C-A34B4EF5E5A8}"/>
              </a:ext>
            </a:extLst>
          </p:cNvPr>
          <p:cNvPicPr>
            <a:picLocks noChangeAspect="1"/>
          </p:cNvPicPr>
          <p:nvPr/>
        </p:nvPicPr>
        <p:blipFill>
          <a:blip r:embed="rId2" cstate="print">
            <a:extLst>
              <a:ext uri="{28A0092B-C50C-407E-A947-70E740481C1C}">
                <a14:useLocalDpi xmlns:a14="http://schemas.microsoft.com/office/drawing/2010/main" val="0"/>
              </a:ext>
            </a:extLst>
          </a:blip>
          <a:srcRect r="163" b="1"/>
          <a:stretch/>
        </p:blipFill>
        <p:spPr bwMode="auto">
          <a:xfrm>
            <a:off x="-1" y="10"/>
            <a:ext cx="10825122" cy="6857990"/>
          </a:xfrm>
          <a:custGeom>
            <a:avLst/>
            <a:gdLst/>
            <a:ahLst/>
            <a:cxnLst/>
            <a:rect l="l" t="t" r="r" b="b"/>
            <a:pathLst>
              <a:path w="10825122" h="6858000">
                <a:moveTo>
                  <a:pt x="0" y="0"/>
                </a:moveTo>
                <a:lnTo>
                  <a:pt x="9969784" y="0"/>
                </a:lnTo>
                <a:lnTo>
                  <a:pt x="10105415" y="264816"/>
                </a:lnTo>
                <a:cubicBezTo>
                  <a:pt x="10566647" y="1222029"/>
                  <a:pt x="10825122" y="2295330"/>
                  <a:pt x="10825122" y="3429000"/>
                </a:cubicBezTo>
                <a:cubicBezTo>
                  <a:pt x="10825122" y="4562671"/>
                  <a:pt x="10566647" y="5635971"/>
                  <a:pt x="10105415" y="6593184"/>
                </a:cubicBezTo>
                <a:lnTo>
                  <a:pt x="9969784" y="6858000"/>
                </a:lnTo>
                <a:lnTo>
                  <a:pt x="0" y="6858000"/>
                </a:lnTo>
                <a:close/>
              </a:path>
            </a:pathLst>
          </a:custGeom>
          <a:noFill/>
        </p:spPr>
      </p:pic>
      <p:sp>
        <p:nvSpPr>
          <p:cNvPr id="17" name="Freeform 6">
            <a:extLst>
              <a:ext uri="{FF2B5EF4-FFF2-40B4-BE49-F238E27FC236}">
                <a16:creationId xmlns:a16="http://schemas.microsoft.com/office/drawing/2014/main" id="{38C2FC07-A260-43C5-ABA2-A9DD5D5A8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pic>
        <p:nvPicPr>
          <p:cNvPr id="5" name="Picture 4" descr="EU logos for funding">
            <a:extLst>
              <a:ext uri="{FF2B5EF4-FFF2-40B4-BE49-F238E27FC236}">
                <a16:creationId xmlns:a16="http://schemas.microsoft.com/office/drawing/2014/main" id="{812C7332-5D91-A156-105C-71E138B74F5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518"/>
          <a:stretch/>
        </p:blipFill>
        <p:spPr bwMode="auto">
          <a:xfrm>
            <a:off x="-4388" y="6128423"/>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3FBB183E-F5E3-9EDF-D0D5-AAA9A3A7232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335194" y="6137178"/>
            <a:ext cx="632619" cy="661459"/>
          </a:xfrm>
          <a:prstGeom prst="rect">
            <a:avLst/>
          </a:prstGeom>
        </p:spPr>
      </p:pic>
      <p:pic>
        <p:nvPicPr>
          <p:cNvPr id="7" name="Picture 6">
            <a:extLst>
              <a:ext uri="{FF2B5EF4-FFF2-40B4-BE49-F238E27FC236}">
                <a16:creationId xmlns:a16="http://schemas.microsoft.com/office/drawing/2014/main" id="{E5391126-23C0-047C-5AE9-2C5B6EEFA10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31159" y="6138178"/>
            <a:ext cx="597924" cy="595329"/>
          </a:xfrm>
          <a:prstGeom prst="rect">
            <a:avLst/>
          </a:prstGeom>
        </p:spPr>
      </p:pic>
      <p:pic>
        <p:nvPicPr>
          <p:cNvPr id="8" name="Picture 7">
            <a:extLst>
              <a:ext uri="{FF2B5EF4-FFF2-40B4-BE49-F238E27FC236}">
                <a16:creationId xmlns:a16="http://schemas.microsoft.com/office/drawing/2014/main" id="{B49180CF-5016-83BC-821B-300355C29FD1}"/>
              </a:ext>
            </a:extLst>
          </p:cNvPr>
          <p:cNvPicPr>
            <a:picLocks noChangeAspect="1"/>
          </p:cNvPicPr>
          <p:nvPr/>
        </p:nvPicPr>
        <p:blipFill>
          <a:blip r:embed="rId6"/>
          <a:stretch>
            <a:fillRect/>
          </a:stretch>
        </p:blipFill>
        <p:spPr>
          <a:xfrm>
            <a:off x="6068692" y="6199642"/>
            <a:ext cx="789294" cy="570523"/>
          </a:xfrm>
          <a:prstGeom prst="rect">
            <a:avLst/>
          </a:prstGeom>
        </p:spPr>
      </p:pic>
      <p:pic>
        <p:nvPicPr>
          <p:cNvPr id="10" name="Picture 9">
            <a:extLst>
              <a:ext uri="{FF2B5EF4-FFF2-40B4-BE49-F238E27FC236}">
                <a16:creationId xmlns:a16="http://schemas.microsoft.com/office/drawing/2014/main" id="{785995C2-F7C5-62D0-3CE5-C2E1767CA9D6}"/>
              </a:ext>
            </a:extLst>
          </p:cNvPr>
          <p:cNvPicPr>
            <a:picLocks noChangeAspect="1"/>
          </p:cNvPicPr>
          <p:nvPr/>
        </p:nvPicPr>
        <p:blipFill>
          <a:blip r:embed="rId7"/>
          <a:stretch>
            <a:fillRect/>
          </a:stretch>
        </p:blipFill>
        <p:spPr>
          <a:xfrm>
            <a:off x="7105433" y="6185365"/>
            <a:ext cx="589869" cy="597335"/>
          </a:xfrm>
          <a:prstGeom prst="rect">
            <a:avLst/>
          </a:prstGeom>
        </p:spPr>
      </p:pic>
      <p:pic>
        <p:nvPicPr>
          <p:cNvPr id="12" name="Picture 11">
            <a:extLst>
              <a:ext uri="{FF2B5EF4-FFF2-40B4-BE49-F238E27FC236}">
                <a16:creationId xmlns:a16="http://schemas.microsoft.com/office/drawing/2014/main" id="{ABD29D71-220E-3384-8BDB-38DFB20D8893}"/>
              </a:ext>
            </a:extLst>
          </p:cNvPr>
          <p:cNvPicPr>
            <a:picLocks noChangeAspect="1"/>
          </p:cNvPicPr>
          <p:nvPr/>
        </p:nvPicPr>
        <p:blipFill>
          <a:blip r:embed="rId8"/>
          <a:stretch>
            <a:fillRect/>
          </a:stretch>
        </p:blipFill>
        <p:spPr>
          <a:xfrm>
            <a:off x="8036966" y="6212472"/>
            <a:ext cx="958640" cy="527130"/>
          </a:xfrm>
          <a:prstGeom prst="rect">
            <a:avLst/>
          </a:prstGeom>
        </p:spPr>
      </p:pic>
    </p:spTree>
    <p:extLst>
      <p:ext uri="{BB962C8B-B14F-4D97-AF65-F5344CB8AC3E}">
        <p14:creationId xmlns:p14="http://schemas.microsoft.com/office/powerpoint/2010/main" val="2237825138"/>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7DCAE-9EF7-AE17-6114-6E552515179A}"/>
              </a:ext>
            </a:extLst>
          </p:cNvPr>
          <p:cNvSpPr>
            <a:spLocks noGrp="1"/>
          </p:cNvSpPr>
          <p:nvPr>
            <p:ph type="title"/>
          </p:nvPr>
        </p:nvSpPr>
        <p:spPr>
          <a:xfrm>
            <a:off x="180455" y="758952"/>
            <a:ext cx="4849368" cy="4754880"/>
          </a:xfrm>
          <a:solidFill>
            <a:schemeClr val="accent4"/>
          </a:solidFill>
        </p:spPr>
        <p:txBody>
          <a:bodyPr/>
          <a:lstStyle/>
          <a:p>
            <a:r>
              <a:rPr lang="el-GR" b="1" dirty="0">
                <a:latin typeface="Times New Roman" panose="02020603050405020304" pitchFamily="18" charset="0"/>
                <a:ea typeface="Times New Roman" panose="02020603050405020304" pitchFamily="18" charset="0"/>
              </a:rPr>
              <a:t>Θέματα δ</a:t>
            </a:r>
            <a:r>
              <a:rPr lang="en-GR" sz="6000" b="1" dirty="0">
                <a:effectLst/>
                <a:latin typeface="Times New Roman" panose="02020603050405020304" pitchFamily="18" charset="0"/>
                <a:ea typeface="Times New Roman" panose="02020603050405020304" pitchFamily="18" charset="0"/>
              </a:rPr>
              <a:t>ιατροφή</a:t>
            </a:r>
            <a:r>
              <a:rPr lang="el-GR" b="1" dirty="0">
                <a:latin typeface="Times New Roman" panose="02020603050405020304" pitchFamily="18" charset="0"/>
                <a:ea typeface="Times New Roman" panose="02020603050405020304" pitchFamily="18" charset="0"/>
              </a:rPr>
              <a:t>ς</a:t>
            </a:r>
            <a:r>
              <a:rPr lang="en-GR" sz="6000" b="1" dirty="0">
                <a:effectLst/>
                <a:latin typeface="Times New Roman" panose="02020603050405020304" pitchFamily="18" charset="0"/>
                <a:ea typeface="Times New Roman" panose="02020603050405020304" pitchFamily="18" charset="0"/>
              </a:rPr>
              <a:t>και </a:t>
            </a:r>
            <a:r>
              <a:rPr lang="el-GR" b="1" dirty="0">
                <a:latin typeface="Times New Roman" panose="02020603050405020304" pitchFamily="18" charset="0"/>
                <a:ea typeface="Times New Roman" panose="02020603050405020304" pitchFamily="18" charset="0"/>
              </a:rPr>
              <a:t>ε</a:t>
            </a:r>
            <a:r>
              <a:rPr lang="en-GR" sz="6000" b="1" dirty="0">
                <a:effectLst/>
                <a:latin typeface="Times New Roman" panose="02020603050405020304" pitchFamily="18" charset="0"/>
                <a:ea typeface="Times New Roman" panose="02020603050405020304" pitchFamily="18" charset="0"/>
              </a:rPr>
              <a:t>υεξία</a:t>
            </a:r>
            <a:r>
              <a:rPr lang="el-GR" sz="6000" b="1" dirty="0">
                <a:effectLst/>
                <a:latin typeface="Times New Roman" panose="02020603050405020304" pitchFamily="18" charset="0"/>
                <a:ea typeface="Times New Roman" panose="02020603050405020304" pitchFamily="18" charset="0"/>
              </a:rPr>
              <a:t>ς</a:t>
            </a:r>
            <a:br>
              <a:rPr lang="en-GR" sz="6000" dirty="0">
                <a:effectLst/>
                <a:latin typeface="Times New Roman" panose="02020603050405020304" pitchFamily="18" charset="0"/>
                <a:ea typeface="Times New Roman" panose="02020603050405020304" pitchFamily="18" charset="0"/>
              </a:rPr>
            </a:br>
            <a:endParaRPr lang="en-GR" dirty="0"/>
          </a:p>
        </p:txBody>
      </p:sp>
      <p:sp>
        <p:nvSpPr>
          <p:cNvPr id="3" name="Content Placeholder 2">
            <a:extLst>
              <a:ext uri="{FF2B5EF4-FFF2-40B4-BE49-F238E27FC236}">
                <a16:creationId xmlns:a16="http://schemas.microsoft.com/office/drawing/2014/main" id="{28A77FCC-DDEF-1D58-7842-F9B5A9462636}"/>
              </a:ext>
            </a:extLst>
          </p:cNvPr>
          <p:cNvSpPr>
            <a:spLocks noGrp="1"/>
          </p:cNvSpPr>
          <p:nvPr>
            <p:ph idx="1"/>
          </p:nvPr>
        </p:nvSpPr>
        <p:spPr>
          <a:xfrm>
            <a:off x="6030472" y="2400293"/>
            <a:ext cx="6024673" cy="2670048"/>
          </a:xfrm>
          <a:solidFill>
            <a:schemeClr val="accent1">
              <a:lumMod val="40000"/>
              <a:lumOff val="60000"/>
            </a:schemeClr>
          </a:solidFill>
        </p:spPr>
        <p:txBody>
          <a:bodyPr>
            <a:normAutofit/>
          </a:bodyPr>
          <a:lstStyle/>
          <a:p>
            <a:pPr marL="0" lvl="0" indent="0">
              <a:spcBef>
                <a:spcPts val="0"/>
              </a:spcBef>
              <a:spcAft>
                <a:spcPts val="0"/>
              </a:spcAft>
              <a:buSzPts val="1000"/>
              <a:buNone/>
              <a:tabLst>
                <a:tab pos="457200" algn="l"/>
              </a:tabLst>
            </a:pPr>
            <a:r>
              <a:rPr lang="en-GR" sz="1600" b="1" dirty="0">
                <a:effectLst/>
                <a:latin typeface="Times New Roman" panose="02020603050405020304" pitchFamily="18" charset="0"/>
                <a:ea typeface="Times New Roman" panose="02020603050405020304" pitchFamily="18" charset="0"/>
              </a:rPr>
              <a:t>Κύριες Παρατηρήσεις</a:t>
            </a:r>
            <a:r>
              <a:rPr lang="en-GR" sz="1600" dirty="0">
                <a:effectLst/>
                <a:latin typeface="Times New Roman" panose="02020603050405020304" pitchFamily="18" charset="0"/>
                <a:ea typeface="Times New Roman" panose="02020603050405020304" pitchFamily="18" charset="0"/>
              </a:rPr>
              <a:t>:</a:t>
            </a:r>
          </a:p>
          <a:p>
            <a:pPr marL="742950" lvl="1" indent="-285750">
              <a:spcBef>
                <a:spcPts val="0"/>
              </a:spcBef>
              <a:spcAft>
                <a:spcPts val="0"/>
              </a:spcAft>
              <a:buSzPts val="1000"/>
              <a:buFont typeface="Courier New" panose="02070309020205020404" pitchFamily="49" charset="0"/>
              <a:buChar char="o"/>
              <a:tabLst>
                <a:tab pos="914400" algn="l"/>
              </a:tabLst>
            </a:pPr>
            <a:r>
              <a:rPr lang="en-GR" sz="1600" dirty="0">
                <a:effectLst/>
                <a:latin typeface="Times New Roman" panose="02020603050405020304" pitchFamily="18" charset="0"/>
                <a:ea typeface="Times New Roman" panose="02020603050405020304" pitchFamily="18" charset="0"/>
                <a:cs typeface="Times New Roman" panose="02020603050405020304" pitchFamily="18" charset="0"/>
              </a:rPr>
              <a:t>Ποσοστά κατανάλωσης υδατανθράκων (ψωμί,δημητριακά) επαρκή.</a:t>
            </a:r>
          </a:p>
          <a:p>
            <a:pPr marL="457200" lvl="1">
              <a:spcBef>
                <a:spcPts val="0"/>
              </a:spcBef>
              <a:spcAft>
                <a:spcPts val="0"/>
              </a:spcAft>
              <a:buSzPts val="1000"/>
              <a:tabLst>
                <a:tab pos="914400" algn="l"/>
              </a:tabLst>
            </a:pPr>
            <a:r>
              <a:rPr lang="en-GR"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Υποκατανάλωση</a:t>
            </a:r>
            <a:r>
              <a:rPr lang="en-GR" sz="1600"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marL="1143000" lvl="2" indent="-228600">
              <a:spcBef>
                <a:spcPts val="0"/>
              </a:spcBef>
              <a:spcAft>
                <a:spcPts val="0"/>
              </a:spcAft>
              <a:buSzPts val="1000"/>
              <a:buFont typeface="Wingdings" pitchFamily="2" charset="2"/>
              <a:buChar char=""/>
              <a:tabLst>
                <a:tab pos="1371600" algn="l"/>
              </a:tabLst>
            </a:pPr>
            <a:r>
              <a:rPr lang="en-GR" dirty="0">
                <a:effectLst/>
                <a:latin typeface="Times New Roman" panose="02020603050405020304" pitchFamily="18" charset="0"/>
                <a:ea typeface="Times New Roman" panose="02020603050405020304" pitchFamily="18" charset="0"/>
              </a:rPr>
              <a:t>Φρούτων (50% δεν καλύπτουν ημερήσια ανάγκη).</a:t>
            </a:r>
          </a:p>
          <a:p>
            <a:pPr marL="1143000" lvl="2" indent="-228600">
              <a:spcBef>
                <a:spcPts val="0"/>
              </a:spcBef>
              <a:spcAft>
                <a:spcPts val="0"/>
              </a:spcAft>
              <a:buSzPts val="1000"/>
              <a:buFont typeface="Wingdings" pitchFamily="2" charset="2"/>
              <a:buChar char=""/>
              <a:tabLst>
                <a:tab pos="1371600" algn="l"/>
              </a:tabLst>
            </a:pPr>
            <a:r>
              <a:rPr lang="en-GR" dirty="0">
                <a:effectLst/>
                <a:latin typeface="Times New Roman" panose="02020603050405020304" pitchFamily="18" charset="0"/>
                <a:ea typeface="Times New Roman" panose="02020603050405020304" pitchFamily="18" charset="0"/>
              </a:rPr>
              <a:t>Λαχανικών (51% λιγότερο από 2 μερίδες την εβδομάδα).</a:t>
            </a:r>
          </a:p>
          <a:p>
            <a:pPr marL="742950" lvl="1" indent="-285750">
              <a:spcBef>
                <a:spcPts val="0"/>
              </a:spcBef>
              <a:spcAft>
                <a:spcPts val="0"/>
              </a:spcAft>
              <a:buSzPts val="1000"/>
              <a:buFont typeface="Courier New" panose="02070309020205020404" pitchFamily="49" charset="0"/>
              <a:buChar char="o"/>
              <a:tabLst>
                <a:tab pos="914400" algn="l"/>
              </a:tabLst>
            </a:pPr>
            <a:r>
              <a:rPr lang="en-GR" sz="1600" dirty="0">
                <a:effectLst/>
                <a:latin typeface="Times New Roman" panose="02020603050405020304" pitchFamily="18" charset="0"/>
                <a:ea typeface="Times New Roman" panose="02020603050405020304" pitchFamily="18" charset="0"/>
                <a:cs typeface="Times New Roman" panose="02020603050405020304" pitchFamily="18" charset="0"/>
              </a:rPr>
              <a:t>Κατανάλωση ψαριών: 62% εβδομαδιαία (ικανοποιητικό).</a:t>
            </a:r>
          </a:p>
          <a:p>
            <a:pPr marL="742950" lvl="1" indent="-285750">
              <a:spcBef>
                <a:spcPts val="0"/>
              </a:spcBef>
              <a:spcAft>
                <a:spcPts val="0"/>
              </a:spcAft>
              <a:buSzPts val="1000"/>
              <a:buFont typeface="Courier New" panose="02070309020205020404" pitchFamily="49" charset="0"/>
              <a:buChar char="o"/>
              <a:tabLst>
                <a:tab pos="914400" algn="l"/>
              </a:tabLst>
            </a:pPr>
            <a:r>
              <a:rPr lang="en-GR" sz="16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Προβλήματα στην κατανάλωση αυγών και ξηρών καρπών (πολύ χαμηλή).</a:t>
            </a:r>
          </a:p>
        </p:txBody>
      </p:sp>
      <p:sp>
        <p:nvSpPr>
          <p:cNvPr id="4" name="TextBox 3">
            <a:extLst>
              <a:ext uri="{FF2B5EF4-FFF2-40B4-BE49-F238E27FC236}">
                <a16:creationId xmlns:a16="http://schemas.microsoft.com/office/drawing/2014/main" id="{5BEC6E07-0299-3CEC-F436-D359E55E434B}"/>
              </a:ext>
            </a:extLst>
          </p:cNvPr>
          <p:cNvSpPr txBox="1"/>
          <p:nvPr/>
        </p:nvSpPr>
        <p:spPr>
          <a:xfrm>
            <a:off x="5104468" y="108243"/>
            <a:ext cx="5103705" cy="2339102"/>
          </a:xfrm>
          <a:prstGeom prst="rect">
            <a:avLst/>
          </a:prstGeom>
          <a:solidFill>
            <a:srgbClr val="FFFF00"/>
          </a:solidFill>
        </p:spPr>
        <p:txBody>
          <a:bodyPr wrap="none" rtlCol="0">
            <a:spAutoFit/>
          </a:bodyPr>
          <a:lstStyle/>
          <a:p>
            <a:r>
              <a:rPr lang="en-GR" sz="1600" b="1" dirty="0">
                <a:effectLst/>
                <a:latin typeface="Times New Roman" panose="02020603050405020304" pitchFamily="18" charset="0"/>
                <a:ea typeface="Times New Roman" panose="02020603050405020304" pitchFamily="18" charset="0"/>
                <a:cs typeface="Times New Roman" panose="02020603050405020304" pitchFamily="18" charset="0"/>
              </a:rPr>
              <a:t>Κατανάλωση Τροφίμων</a:t>
            </a:r>
            <a:endParaRPr lang="en-G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GR" sz="1600" b="1" dirty="0">
                <a:effectLst/>
                <a:latin typeface="Times New Roman" panose="02020603050405020304" pitchFamily="18" charset="0"/>
                <a:ea typeface="Times New Roman" panose="02020603050405020304" pitchFamily="18" charset="0"/>
                <a:cs typeface="Times New Roman" panose="02020603050405020304" pitchFamily="18" charset="0"/>
              </a:rPr>
              <a:t>Συνήθειες </a:t>
            </a:r>
            <a:r>
              <a:rPr lang="el-GR" sz="1600" b="1" dirty="0">
                <a:effectLst/>
                <a:latin typeface="Times New Roman" panose="02020603050405020304" pitchFamily="18" charset="0"/>
                <a:ea typeface="Times New Roman" panose="02020603050405020304" pitchFamily="18" charset="0"/>
                <a:cs typeface="Times New Roman" panose="02020603050405020304" pitchFamily="18" charset="0"/>
              </a:rPr>
              <a:t>Δοκίμων</a:t>
            </a:r>
            <a:r>
              <a:rPr lang="en-GR" sz="1600" b="1" dirty="0">
                <a:effectLst/>
                <a:latin typeface="Times New Roman" panose="02020603050405020304" pitchFamily="18" charset="0"/>
                <a:ea typeface="Times New Roman" panose="02020603050405020304" pitchFamily="18" charset="0"/>
                <a:cs typeface="Times New Roman" panose="02020603050405020304" pitchFamily="18" charset="0"/>
              </a:rPr>
              <a:t> και Ναυτικών</a:t>
            </a:r>
            <a:r>
              <a:rPr lang="en-GR" sz="1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R"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1600" dirty="0">
                <a:effectLst/>
                <a:latin typeface="Times New Roman" panose="02020603050405020304" pitchFamily="18" charset="0"/>
                <a:ea typeface="Times New Roman" panose="02020603050405020304" pitchFamily="18" charset="0"/>
                <a:cs typeface="Times New Roman" panose="02020603050405020304" pitchFamily="18" charset="0"/>
              </a:rPr>
              <a:t>Δημητριακά/ψωμί/μακαρόνια: Συχνή κατανάλωση</a:t>
            </a:r>
            <a:endParaRPr lang="en-GR"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1600" dirty="0">
                <a:effectLst/>
                <a:latin typeface="Times New Roman" panose="02020603050405020304" pitchFamily="18" charset="0"/>
                <a:ea typeface="Times New Roman" panose="02020603050405020304" pitchFamily="18" charset="0"/>
                <a:cs typeface="Times New Roman" panose="02020603050405020304" pitchFamily="18" charset="0"/>
              </a:rPr>
              <a:t>Λαχανικά: 51% σπάνια ή ποτέ</a:t>
            </a:r>
            <a:endParaRPr lang="en-GR"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1600" dirty="0">
                <a:effectLst/>
                <a:latin typeface="Times New Roman" panose="02020603050405020304" pitchFamily="18" charset="0"/>
                <a:ea typeface="Times New Roman" panose="02020603050405020304" pitchFamily="18" charset="0"/>
                <a:cs typeface="Times New Roman" panose="02020603050405020304" pitchFamily="18" charset="0"/>
              </a:rPr>
              <a:t>Ψάρια: 62% εβδομαδιαία κατανάλωση</a:t>
            </a:r>
            <a:endParaRPr lang="en-GR"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1600" dirty="0">
                <a:effectLst/>
                <a:latin typeface="Times New Roman" panose="02020603050405020304" pitchFamily="18" charset="0"/>
                <a:ea typeface="Times New Roman" panose="02020603050405020304" pitchFamily="18" charset="0"/>
                <a:cs typeface="Times New Roman" panose="02020603050405020304" pitchFamily="18" charset="0"/>
              </a:rPr>
              <a:t>Γαλακτοκομικά: 64,2% καθημερινά</a:t>
            </a:r>
            <a:endParaRPr lang="en-GR"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1600" dirty="0">
                <a:effectLst/>
                <a:latin typeface="Times New Roman" panose="02020603050405020304" pitchFamily="18" charset="0"/>
                <a:ea typeface="Times New Roman" panose="02020603050405020304" pitchFamily="18" charset="0"/>
                <a:cs typeface="Times New Roman" panose="02020603050405020304" pitchFamily="18" charset="0"/>
              </a:rPr>
              <a:t>Αυγά: Λιγότερο από 50% καθημερινά</a:t>
            </a:r>
            <a:endParaRPr lang="en-GR"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1600" dirty="0">
                <a:effectLst/>
                <a:latin typeface="Times New Roman" panose="02020603050405020304" pitchFamily="18" charset="0"/>
                <a:ea typeface="Times New Roman" panose="02020603050405020304" pitchFamily="18" charset="0"/>
                <a:cs typeface="Times New Roman" panose="02020603050405020304" pitchFamily="18" charset="0"/>
              </a:rPr>
              <a:t>Ξηροί καρποί: 15% καθημερινά</a:t>
            </a:r>
            <a:endParaRPr lang="en-GR"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GR" dirty="0"/>
          </a:p>
        </p:txBody>
      </p:sp>
      <p:sp>
        <p:nvSpPr>
          <p:cNvPr id="5" name="TextBox 4">
            <a:extLst>
              <a:ext uri="{FF2B5EF4-FFF2-40B4-BE49-F238E27FC236}">
                <a16:creationId xmlns:a16="http://schemas.microsoft.com/office/drawing/2014/main" id="{7926EEB4-31AA-ADAD-2A1F-C1A114B012FA}"/>
              </a:ext>
            </a:extLst>
          </p:cNvPr>
          <p:cNvSpPr txBox="1"/>
          <p:nvPr/>
        </p:nvSpPr>
        <p:spPr>
          <a:xfrm>
            <a:off x="5123128" y="4893460"/>
            <a:ext cx="6446831" cy="1846659"/>
          </a:xfrm>
          <a:prstGeom prst="rect">
            <a:avLst/>
          </a:prstGeom>
          <a:solidFill>
            <a:schemeClr val="accent2">
              <a:lumMod val="60000"/>
              <a:lumOff val="40000"/>
            </a:schemeClr>
          </a:solidFill>
        </p:spPr>
        <p:txBody>
          <a:bodyPr wrap="square" rtlCol="0">
            <a:spAutoFit/>
          </a:bodyPr>
          <a:lstStyle/>
          <a:p>
            <a:r>
              <a:rPr lang="en-GR" sz="1200" b="1" dirty="0">
                <a:effectLst/>
                <a:latin typeface="Times New Roman" panose="02020603050405020304" pitchFamily="18" charset="0"/>
                <a:ea typeface="Times New Roman" panose="02020603050405020304" pitchFamily="18" charset="0"/>
                <a:cs typeface="Times New Roman" panose="02020603050405020304" pitchFamily="18" charset="0"/>
              </a:rPr>
              <a:t>Προτάσεις από το ISWAN </a:t>
            </a:r>
            <a:r>
              <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International Seafarers’ Welfare and Assistance Network)</a:t>
            </a: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GR" sz="1200" b="1" dirty="0">
                <a:effectLst/>
                <a:latin typeface="Times New Roman" panose="02020603050405020304" pitchFamily="18" charset="0"/>
                <a:ea typeface="Times New Roman" panose="02020603050405020304" pitchFamily="18" charset="0"/>
                <a:cs typeface="Times New Roman" panose="02020603050405020304" pitchFamily="18" charset="0"/>
              </a:rPr>
              <a:t>Διατροφή</a:t>
            </a:r>
            <a:r>
              <a:rPr lang="en-GR"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1200" dirty="0">
                <a:effectLst/>
                <a:latin typeface="Times New Roman" panose="02020603050405020304" pitchFamily="18" charset="0"/>
                <a:ea typeface="Times New Roman" panose="02020603050405020304" pitchFamily="18" charset="0"/>
                <a:cs typeface="Times New Roman" panose="02020603050405020304" pitchFamily="18" charset="0"/>
              </a:rPr>
              <a:t>Σωστή πρόσληψη πρωτεϊνών, υδατανθράκων, βιταμινών</a:t>
            </a: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1200" dirty="0">
                <a:effectLst/>
                <a:latin typeface="Times New Roman" panose="02020603050405020304" pitchFamily="18" charset="0"/>
                <a:ea typeface="Times New Roman" panose="02020603050405020304" pitchFamily="18" charset="0"/>
                <a:cs typeface="Times New Roman" panose="02020603050405020304" pitchFamily="18" charset="0"/>
              </a:rPr>
              <a:t>Αποφυγή ζάχαρης, λιπαρών, καφεΐνης</a:t>
            </a: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GR" sz="1200" b="1" dirty="0">
                <a:effectLst/>
                <a:latin typeface="Times New Roman" panose="02020603050405020304" pitchFamily="18" charset="0"/>
                <a:ea typeface="Times New Roman" panose="02020603050405020304" pitchFamily="18" charset="0"/>
                <a:cs typeface="Times New Roman" panose="02020603050405020304" pitchFamily="18" charset="0"/>
              </a:rPr>
              <a:t>Ύπνος και Εργασία</a:t>
            </a:r>
            <a:r>
              <a:rPr lang="en-GR"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1200" dirty="0">
                <a:effectLst/>
                <a:latin typeface="Times New Roman" panose="02020603050405020304" pitchFamily="18" charset="0"/>
                <a:ea typeface="Times New Roman" panose="02020603050405020304" pitchFamily="18" charset="0"/>
                <a:cs typeface="Times New Roman" panose="02020603050405020304" pitchFamily="18" charset="0"/>
              </a:rPr>
              <a:t>Ελαφριά γεύματα πριν τη βάρδια</a:t>
            </a: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1200" dirty="0">
                <a:effectLst/>
                <a:latin typeface="Times New Roman" panose="02020603050405020304" pitchFamily="18" charset="0"/>
                <a:ea typeface="Times New Roman" panose="02020603050405020304" pitchFamily="18" charset="0"/>
                <a:cs typeface="Times New Roman" panose="02020603050405020304" pitchFamily="18" charset="0"/>
              </a:rPr>
              <a:t>Υγρά και ηλεκτρολύτες για ζεστά περιβάλλοντα</a:t>
            </a: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GR" sz="1200" b="1" dirty="0">
                <a:effectLst/>
                <a:latin typeface="Times New Roman" panose="02020603050405020304" pitchFamily="18" charset="0"/>
                <a:ea typeface="Times New Roman" panose="02020603050405020304" pitchFamily="18" charset="0"/>
                <a:cs typeface="Times New Roman" panose="02020603050405020304" pitchFamily="18" charset="0"/>
              </a:rPr>
              <a:t>Άσκηση</a:t>
            </a:r>
            <a:r>
              <a:rPr lang="en-GR" sz="1200" dirty="0">
                <a:effectLst/>
                <a:latin typeface="Times New Roman" panose="02020603050405020304" pitchFamily="18" charset="0"/>
                <a:ea typeface="Times New Roman" panose="02020603050405020304" pitchFamily="18" charset="0"/>
                <a:cs typeface="Times New Roman" panose="02020603050405020304" pitchFamily="18" charset="0"/>
              </a:rPr>
              <a:t>: 30 λεπτά καθημερινά</a:t>
            </a: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R" dirty="0"/>
          </a:p>
        </p:txBody>
      </p:sp>
      <p:sp>
        <p:nvSpPr>
          <p:cNvPr id="6" name="TextBox 5">
            <a:extLst>
              <a:ext uri="{FF2B5EF4-FFF2-40B4-BE49-F238E27FC236}">
                <a16:creationId xmlns:a16="http://schemas.microsoft.com/office/drawing/2014/main" id="{E949F06F-BB57-8CC8-70EC-8DE1834569C5}"/>
              </a:ext>
            </a:extLst>
          </p:cNvPr>
          <p:cNvSpPr txBox="1"/>
          <p:nvPr/>
        </p:nvSpPr>
        <p:spPr>
          <a:xfrm>
            <a:off x="180455" y="4702629"/>
            <a:ext cx="4942673" cy="2054409"/>
          </a:xfrm>
          <a:prstGeom prst="rect">
            <a:avLst/>
          </a:prstGeom>
          <a:solidFill>
            <a:schemeClr val="accent5">
              <a:lumMod val="60000"/>
              <a:lumOff val="40000"/>
            </a:schemeClr>
          </a:solidFill>
        </p:spPr>
        <p:txBody>
          <a:bodyPr wrap="square" rtlCol="0">
            <a:spAutoFit/>
          </a:bodyPr>
          <a:lstStyle/>
          <a:p>
            <a:r>
              <a:rPr lang="en-GR" sz="1350" b="1" dirty="0">
                <a:effectLst/>
                <a:latin typeface="Times New Roman" panose="02020603050405020304" pitchFamily="18" charset="0"/>
                <a:ea typeface="Times New Roman" panose="02020603050405020304" pitchFamily="18" charset="0"/>
                <a:cs typeface="Times New Roman" panose="02020603050405020304" pitchFamily="18" charset="0"/>
              </a:rPr>
              <a:t>Συστάσεις για Υγιεινή Διατροφή</a:t>
            </a: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GR" sz="1200" b="1" dirty="0">
                <a:effectLst/>
                <a:latin typeface="Times New Roman" panose="02020603050405020304" pitchFamily="18" charset="0"/>
                <a:ea typeface="Times New Roman" panose="02020603050405020304" pitchFamily="18" charset="0"/>
                <a:cs typeface="Times New Roman" panose="02020603050405020304" pitchFamily="18" charset="0"/>
              </a:rPr>
              <a:t>Διατροφή</a:t>
            </a:r>
            <a:r>
              <a:rPr lang="en-GR"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1200" dirty="0">
                <a:effectLst/>
                <a:latin typeface="Times New Roman" panose="02020603050405020304" pitchFamily="18" charset="0"/>
                <a:ea typeface="Times New Roman" panose="02020603050405020304" pitchFamily="18" charset="0"/>
                <a:cs typeface="Times New Roman" panose="02020603050405020304" pitchFamily="18" charset="0"/>
              </a:rPr>
              <a:t>2-3 μερίδες φρούτων και λαχανικών ημερησίως</a:t>
            </a: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1200" dirty="0">
                <a:effectLst/>
                <a:latin typeface="Times New Roman" panose="02020603050405020304" pitchFamily="18" charset="0"/>
                <a:ea typeface="Times New Roman" panose="02020603050405020304" pitchFamily="18" charset="0"/>
                <a:cs typeface="Times New Roman" panose="02020603050405020304" pitchFamily="18" charset="0"/>
              </a:rPr>
              <a:t>Προτίμηση σε ξηρούς καρπούς και όσπρια</a:t>
            </a: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1200" dirty="0">
                <a:effectLst/>
                <a:latin typeface="Times New Roman" panose="02020603050405020304" pitchFamily="18" charset="0"/>
                <a:ea typeface="Times New Roman" panose="02020603050405020304" pitchFamily="18" charset="0"/>
                <a:cs typeface="Times New Roman" panose="02020603050405020304" pitchFamily="18" charset="0"/>
              </a:rPr>
              <a:t>Κατανάλωση ψαριών και λιγότερων λιπαρών</a:t>
            </a: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1200" dirty="0">
                <a:effectLst/>
                <a:latin typeface="Times New Roman" panose="02020603050405020304" pitchFamily="18" charset="0"/>
                <a:ea typeface="Times New Roman" panose="02020603050405020304" pitchFamily="18" charset="0"/>
                <a:cs typeface="Times New Roman" panose="02020603050405020304" pitchFamily="18" charset="0"/>
              </a:rPr>
              <a:t>Περιορισμός ζάχαρης και αλατιού</a:t>
            </a: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SzPts val="1000"/>
              <a:buFont typeface="Symbol" pitchFamily="2" charset="2"/>
              <a:buChar char=""/>
              <a:tabLst>
                <a:tab pos="457200" algn="l"/>
              </a:tabLst>
            </a:pPr>
            <a:r>
              <a:rPr lang="en-GR" sz="1200" b="1" dirty="0">
                <a:effectLst/>
                <a:latin typeface="Times New Roman" panose="02020603050405020304" pitchFamily="18" charset="0"/>
                <a:ea typeface="Times New Roman" panose="02020603050405020304" pitchFamily="18" charset="0"/>
                <a:cs typeface="Times New Roman" panose="02020603050405020304" pitchFamily="18" charset="0"/>
              </a:rPr>
              <a:t>Ενυδάτωση</a:t>
            </a:r>
            <a:r>
              <a:rPr lang="en-GR" sz="12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1200" dirty="0">
                <a:effectLst/>
                <a:latin typeface="Times New Roman" panose="02020603050405020304" pitchFamily="18" charset="0"/>
                <a:ea typeface="Times New Roman" panose="02020603050405020304" pitchFamily="18" charset="0"/>
                <a:cs typeface="Times New Roman" panose="02020603050405020304" pitchFamily="18" charset="0"/>
              </a:rPr>
              <a:t>6-8 ποτήρια νερό καθημερινά</a:t>
            </a: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SzPts val="1000"/>
              <a:buFont typeface="Courier New" panose="02070309020205020404" pitchFamily="49" charset="0"/>
              <a:buChar char="o"/>
              <a:tabLst>
                <a:tab pos="914400" algn="l"/>
              </a:tabLst>
            </a:pPr>
            <a:r>
              <a:rPr lang="en-GR" sz="1200" dirty="0">
                <a:effectLst/>
                <a:latin typeface="Times New Roman" panose="02020603050405020304" pitchFamily="18" charset="0"/>
                <a:ea typeface="Times New Roman" panose="02020603050405020304" pitchFamily="18" charset="0"/>
                <a:cs typeface="Times New Roman" panose="02020603050405020304" pitchFamily="18" charset="0"/>
              </a:rPr>
              <a:t>Αποφυγή καφεΐνης πριν τον ύπνο</a:t>
            </a:r>
            <a:endParaRPr lang="en-GR"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R" dirty="0"/>
          </a:p>
        </p:txBody>
      </p:sp>
      <p:pic>
        <p:nvPicPr>
          <p:cNvPr id="7" name="Picture 6" descr="EU logos for funding">
            <a:extLst>
              <a:ext uri="{FF2B5EF4-FFF2-40B4-BE49-F238E27FC236}">
                <a16:creationId xmlns:a16="http://schemas.microsoft.com/office/drawing/2014/main" id="{9744CFC0-EDB8-BC9A-3BDF-9722139B5F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518"/>
          <a:stretch/>
        </p:blipFill>
        <p:spPr bwMode="auto">
          <a:xfrm>
            <a:off x="15067"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E287B8BD-A9FA-C881-24BD-F45D9A7B0ED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78849" y="-10701"/>
            <a:ext cx="695881" cy="661459"/>
          </a:xfrm>
          <a:prstGeom prst="rect">
            <a:avLst/>
          </a:prstGeom>
        </p:spPr>
      </p:pic>
      <p:pic>
        <p:nvPicPr>
          <p:cNvPr id="9" name="Picture 8">
            <a:extLst>
              <a:ext uri="{FF2B5EF4-FFF2-40B4-BE49-F238E27FC236}">
                <a16:creationId xmlns:a16="http://schemas.microsoft.com/office/drawing/2014/main" id="{233E8988-A11D-5454-D6C7-538715499E3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31159" y="2538942"/>
            <a:ext cx="597924" cy="595329"/>
          </a:xfrm>
          <a:prstGeom prst="rect">
            <a:avLst/>
          </a:prstGeom>
        </p:spPr>
      </p:pic>
      <p:pic>
        <p:nvPicPr>
          <p:cNvPr id="10" name="Picture 9">
            <a:extLst>
              <a:ext uri="{FF2B5EF4-FFF2-40B4-BE49-F238E27FC236}">
                <a16:creationId xmlns:a16="http://schemas.microsoft.com/office/drawing/2014/main" id="{35E61573-2797-450B-B0CD-B378167C3EAE}"/>
              </a:ext>
            </a:extLst>
          </p:cNvPr>
          <p:cNvPicPr>
            <a:picLocks noChangeAspect="1"/>
          </p:cNvPicPr>
          <p:nvPr/>
        </p:nvPicPr>
        <p:blipFill>
          <a:blip r:embed="rId5"/>
          <a:stretch>
            <a:fillRect/>
          </a:stretch>
        </p:blipFill>
        <p:spPr>
          <a:xfrm>
            <a:off x="5195431" y="3274960"/>
            <a:ext cx="789294" cy="570523"/>
          </a:xfrm>
          <a:prstGeom prst="rect">
            <a:avLst/>
          </a:prstGeom>
        </p:spPr>
      </p:pic>
      <p:pic>
        <p:nvPicPr>
          <p:cNvPr id="11" name="Picture 10">
            <a:extLst>
              <a:ext uri="{FF2B5EF4-FFF2-40B4-BE49-F238E27FC236}">
                <a16:creationId xmlns:a16="http://schemas.microsoft.com/office/drawing/2014/main" id="{EB6BCABB-EDC5-33B5-9E74-E8EB5D8E280E}"/>
              </a:ext>
            </a:extLst>
          </p:cNvPr>
          <p:cNvPicPr>
            <a:picLocks noChangeAspect="1"/>
          </p:cNvPicPr>
          <p:nvPr/>
        </p:nvPicPr>
        <p:blipFill>
          <a:blip r:embed="rId6"/>
          <a:stretch>
            <a:fillRect/>
          </a:stretch>
        </p:blipFill>
        <p:spPr>
          <a:xfrm>
            <a:off x="5239214" y="4036314"/>
            <a:ext cx="589869" cy="597335"/>
          </a:xfrm>
          <a:prstGeom prst="rect">
            <a:avLst/>
          </a:prstGeom>
        </p:spPr>
      </p:pic>
      <p:pic>
        <p:nvPicPr>
          <p:cNvPr id="12" name="Picture 11">
            <a:extLst>
              <a:ext uri="{FF2B5EF4-FFF2-40B4-BE49-F238E27FC236}">
                <a16:creationId xmlns:a16="http://schemas.microsoft.com/office/drawing/2014/main" id="{2178C9B3-C62C-02FA-2479-BB46DAF62FFF}"/>
              </a:ext>
            </a:extLst>
          </p:cNvPr>
          <p:cNvPicPr>
            <a:picLocks noChangeAspect="1"/>
          </p:cNvPicPr>
          <p:nvPr/>
        </p:nvPicPr>
        <p:blipFill>
          <a:blip r:embed="rId7"/>
          <a:stretch>
            <a:fillRect/>
          </a:stretch>
        </p:blipFill>
        <p:spPr>
          <a:xfrm>
            <a:off x="10173019" y="-45822"/>
            <a:ext cx="958640" cy="527130"/>
          </a:xfrm>
          <a:prstGeom prst="rect">
            <a:avLst/>
          </a:prstGeom>
        </p:spPr>
      </p:pic>
    </p:spTree>
    <p:extLst>
      <p:ext uri="{BB962C8B-B14F-4D97-AF65-F5344CB8AC3E}">
        <p14:creationId xmlns:p14="http://schemas.microsoft.com/office/powerpoint/2010/main" val="10470789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30BD56-107F-0285-BC17-1757A1935047}"/>
              </a:ext>
            </a:extLst>
          </p:cNvPr>
          <p:cNvPicPr>
            <a:picLocks noChangeAspect="1"/>
          </p:cNvPicPr>
          <p:nvPr/>
        </p:nvPicPr>
        <p:blipFill>
          <a:blip r:embed="rId2"/>
          <a:stretch>
            <a:fillRect/>
          </a:stretch>
        </p:blipFill>
        <p:spPr>
          <a:xfrm>
            <a:off x="778213" y="361974"/>
            <a:ext cx="9299642" cy="6134052"/>
          </a:xfrm>
          <a:prstGeom prst="rect">
            <a:avLst/>
          </a:prstGeom>
        </p:spPr>
      </p:pic>
      <p:pic>
        <p:nvPicPr>
          <p:cNvPr id="5" name="Picture 4" descr="EU logos for funding">
            <a:extLst>
              <a:ext uri="{FF2B5EF4-FFF2-40B4-BE49-F238E27FC236}">
                <a16:creationId xmlns:a16="http://schemas.microsoft.com/office/drawing/2014/main" id="{1DA5D792-1A71-9D12-1875-CC49BD8DC9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518"/>
          <a:stretch/>
        </p:blipFill>
        <p:spPr bwMode="auto">
          <a:xfrm>
            <a:off x="15067" y="19455"/>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CCCC745-98CB-2D23-7765-F99E480CA2B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278849" y="-10701"/>
            <a:ext cx="695881" cy="661459"/>
          </a:xfrm>
          <a:prstGeom prst="rect">
            <a:avLst/>
          </a:prstGeom>
        </p:spPr>
      </p:pic>
      <p:pic>
        <p:nvPicPr>
          <p:cNvPr id="7" name="Picture 6">
            <a:extLst>
              <a:ext uri="{FF2B5EF4-FFF2-40B4-BE49-F238E27FC236}">
                <a16:creationId xmlns:a16="http://schemas.microsoft.com/office/drawing/2014/main" id="{ACA2B71A-41C2-84F2-1519-A608ECCDEF1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78240" y="29211"/>
            <a:ext cx="597924" cy="595329"/>
          </a:xfrm>
          <a:prstGeom prst="rect">
            <a:avLst/>
          </a:prstGeom>
        </p:spPr>
      </p:pic>
      <p:pic>
        <p:nvPicPr>
          <p:cNvPr id="8" name="Picture 7">
            <a:extLst>
              <a:ext uri="{FF2B5EF4-FFF2-40B4-BE49-F238E27FC236}">
                <a16:creationId xmlns:a16="http://schemas.microsoft.com/office/drawing/2014/main" id="{B7317F0B-4A10-3AB8-83D1-19B44CD06CCA}"/>
              </a:ext>
            </a:extLst>
          </p:cNvPr>
          <p:cNvPicPr>
            <a:picLocks noChangeAspect="1"/>
          </p:cNvPicPr>
          <p:nvPr/>
        </p:nvPicPr>
        <p:blipFill>
          <a:blip r:embed="rId6"/>
          <a:stretch>
            <a:fillRect/>
          </a:stretch>
        </p:blipFill>
        <p:spPr>
          <a:xfrm>
            <a:off x="6049237" y="32308"/>
            <a:ext cx="789294" cy="570523"/>
          </a:xfrm>
          <a:prstGeom prst="rect">
            <a:avLst/>
          </a:prstGeom>
        </p:spPr>
      </p:pic>
      <p:pic>
        <p:nvPicPr>
          <p:cNvPr id="9" name="Picture 8">
            <a:extLst>
              <a:ext uri="{FF2B5EF4-FFF2-40B4-BE49-F238E27FC236}">
                <a16:creationId xmlns:a16="http://schemas.microsoft.com/office/drawing/2014/main" id="{9208291A-3FC3-C483-2256-2607039EC020}"/>
              </a:ext>
            </a:extLst>
          </p:cNvPr>
          <p:cNvPicPr>
            <a:picLocks noChangeAspect="1"/>
          </p:cNvPicPr>
          <p:nvPr/>
        </p:nvPicPr>
        <p:blipFill>
          <a:blip r:embed="rId7"/>
          <a:stretch>
            <a:fillRect/>
          </a:stretch>
        </p:blipFill>
        <p:spPr>
          <a:xfrm>
            <a:off x="7016669" y="-10701"/>
            <a:ext cx="589869" cy="597335"/>
          </a:xfrm>
          <a:prstGeom prst="rect">
            <a:avLst/>
          </a:prstGeom>
        </p:spPr>
      </p:pic>
      <p:pic>
        <p:nvPicPr>
          <p:cNvPr id="10" name="Picture 9">
            <a:extLst>
              <a:ext uri="{FF2B5EF4-FFF2-40B4-BE49-F238E27FC236}">
                <a16:creationId xmlns:a16="http://schemas.microsoft.com/office/drawing/2014/main" id="{8A4D25A1-27F4-08D4-B357-F63F934CE9EA}"/>
              </a:ext>
            </a:extLst>
          </p:cNvPr>
          <p:cNvPicPr>
            <a:picLocks noChangeAspect="1"/>
          </p:cNvPicPr>
          <p:nvPr/>
        </p:nvPicPr>
        <p:blipFill>
          <a:blip r:embed="rId8"/>
          <a:stretch>
            <a:fillRect/>
          </a:stretch>
        </p:blipFill>
        <p:spPr>
          <a:xfrm>
            <a:off x="8017511" y="64593"/>
            <a:ext cx="958640" cy="527130"/>
          </a:xfrm>
          <a:prstGeom prst="rect">
            <a:avLst/>
          </a:prstGeom>
        </p:spPr>
      </p:pic>
    </p:spTree>
    <p:extLst>
      <p:ext uri="{BB962C8B-B14F-4D97-AF65-F5344CB8AC3E}">
        <p14:creationId xmlns:p14="http://schemas.microsoft.com/office/powerpoint/2010/main" val="36243959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7DCAE-9EF7-AE17-6114-6E552515179A}"/>
              </a:ext>
            </a:extLst>
          </p:cNvPr>
          <p:cNvSpPr>
            <a:spLocks noGrp="1"/>
          </p:cNvSpPr>
          <p:nvPr>
            <p:ph type="title"/>
          </p:nvPr>
        </p:nvSpPr>
        <p:spPr>
          <a:xfrm>
            <a:off x="131468" y="89479"/>
            <a:ext cx="4849368" cy="4754880"/>
          </a:xfrm>
          <a:solidFill>
            <a:schemeClr val="accent4"/>
          </a:solidFill>
        </p:spPr>
        <p:txBody>
          <a:bodyPr>
            <a:normAutofit fontScale="90000"/>
          </a:bodyPr>
          <a:lstStyle/>
          <a:p>
            <a:r>
              <a:rPr lang="el-GR" b="1" dirty="0">
                <a:latin typeface="Times New Roman" panose="02020603050405020304" pitchFamily="18" charset="0"/>
                <a:ea typeface="Times New Roman" panose="02020603050405020304" pitchFamily="18" charset="0"/>
              </a:rPr>
              <a:t>Θέματα δ</a:t>
            </a:r>
            <a:r>
              <a:rPr lang="en-GR" sz="6000" b="1" dirty="0">
                <a:effectLst/>
                <a:latin typeface="Times New Roman" panose="02020603050405020304" pitchFamily="18" charset="0"/>
                <a:ea typeface="Times New Roman" panose="02020603050405020304" pitchFamily="18" charset="0"/>
              </a:rPr>
              <a:t>ιατροφή</a:t>
            </a:r>
            <a:r>
              <a:rPr lang="el-GR" b="1" dirty="0">
                <a:latin typeface="Times New Roman" panose="02020603050405020304" pitchFamily="18" charset="0"/>
                <a:ea typeface="Times New Roman" panose="02020603050405020304" pitchFamily="18" charset="0"/>
              </a:rPr>
              <a:t>ς</a:t>
            </a:r>
            <a:r>
              <a:rPr lang="en-GR" sz="6000" b="1" dirty="0">
                <a:effectLst/>
                <a:latin typeface="Times New Roman" panose="02020603050405020304" pitchFamily="18" charset="0"/>
                <a:ea typeface="Times New Roman" panose="02020603050405020304" pitchFamily="18" charset="0"/>
              </a:rPr>
              <a:t>και </a:t>
            </a:r>
            <a:r>
              <a:rPr lang="el-GR" b="1" dirty="0">
                <a:latin typeface="Times New Roman" panose="02020603050405020304" pitchFamily="18" charset="0"/>
                <a:ea typeface="Times New Roman" panose="02020603050405020304" pitchFamily="18" charset="0"/>
              </a:rPr>
              <a:t>ε</a:t>
            </a:r>
            <a:r>
              <a:rPr lang="en-GR" sz="6000" b="1" dirty="0">
                <a:effectLst/>
                <a:latin typeface="Times New Roman" panose="02020603050405020304" pitchFamily="18" charset="0"/>
                <a:ea typeface="Times New Roman" panose="02020603050405020304" pitchFamily="18" charset="0"/>
              </a:rPr>
              <a:t>υεξία</a:t>
            </a:r>
            <a:r>
              <a:rPr lang="el-GR" sz="6000" b="1" dirty="0">
                <a:effectLst/>
                <a:latin typeface="Times New Roman" panose="02020603050405020304" pitchFamily="18" charset="0"/>
                <a:ea typeface="Times New Roman" panose="02020603050405020304" pitchFamily="18" charset="0"/>
              </a:rPr>
              <a:t>ς</a:t>
            </a:r>
            <a:br>
              <a:rPr lang="en-US" sz="6000" b="1" dirty="0">
                <a:effectLst/>
                <a:latin typeface="Times New Roman" panose="02020603050405020304" pitchFamily="18" charset="0"/>
                <a:ea typeface="Times New Roman" panose="02020603050405020304" pitchFamily="18" charset="0"/>
              </a:rPr>
            </a:br>
            <a:r>
              <a:rPr lang="en-GR" sz="1800" b="1" dirty="0">
                <a:effectLst/>
                <a:latin typeface="Times New Roman" panose="02020603050405020304" pitchFamily="18" charset="0"/>
                <a:ea typeface="Times New Roman" panose="02020603050405020304" pitchFamily="18" charset="0"/>
              </a:rPr>
              <a:t>Συμπεράσματα και Προτάσεις</a:t>
            </a:r>
            <a:r>
              <a:rPr lang="en-GR" dirty="0">
                <a:effectLst/>
              </a:rPr>
              <a:t> </a:t>
            </a:r>
            <a:br>
              <a:rPr lang="en-GR" dirty="0">
                <a:effectLst/>
              </a:rPr>
            </a:br>
            <a:r>
              <a:rPr lang="en-GR" sz="1800" b="1" dirty="0">
                <a:effectLst/>
                <a:latin typeface="Times New Roman" panose="02020603050405020304" pitchFamily="18" charset="0"/>
                <a:ea typeface="Times New Roman" panose="02020603050405020304" pitchFamily="18" charset="0"/>
              </a:rPr>
              <a:t>Προτάσεις Βελτίωσης Ευεξίας</a:t>
            </a:r>
            <a:r>
              <a:rPr lang="en-GR" dirty="0">
                <a:effectLst/>
              </a:rPr>
              <a:t> </a:t>
            </a:r>
            <a:br>
              <a:rPr lang="en-GR" sz="6000" dirty="0">
                <a:effectLst/>
                <a:latin typeface="Times New Roman" panose="02020603050405020304" pitchFamily="18" charset="0"/>
                <a:ea typeface="Times New Roman" panose="02020603050405020304" pitchFamily="18" charset="0"/>
              </a:rPr>
            </a:br>
            <a:endParaRPr lang="en-GR" dirty="0"/>
          </a:p>
        </p:txBody>
      </p:sp>
      <p:sp>
        <p:nvSpPr>
          <p:cNvPr id="3" name="Content Placeholder 2">
            <a:extLst>
              <a:ext uri="{FF2B5EF4-FFF2-40B4-BE49-F238E27FC236}">
                <a16:creationId xmlns:a16="http://schemas.microsoft.com/office/drawing/2014/main" id="{28A77FCC-DDEF-1D58-7842-F9B5A9462636}"/>
              </a:ext>
            </a:extLst>
          </p:cNvPr>
          <p:cNvSpPr>
            <a:spLocks noGrp="1"/>
          </p:cNvSpPr>
          <p:nvPr>
            <p:ph idx="1"/>
          </p:nvPr>
        </p:nvSpPr>
        <p:spPr>
          <a:xfrm>
            <a:off x="5344884" y="1702378"/>
            <a:ext cx="5959145" cy="1477328"/>
          </a:xfrm>
          <a:solidFill>
            <a:schemeClr val="accent1">
              <a:lumMod val="40000"/>
              <a:lumOff val="60000"/>
            </a:schemeClr>
          </a:solidFill>
        </p:spPr>
        <p:txBody>
          <a:bodyPr>
            <a:normAutofit/>
          </a:bodyPr>
          <a:lstStyle/>
          <a:p>
            <a:pPr marL="342900" lvl="0" indent="-342900">
              <a:buSzPts val="1000"/>
              <a:buFont typeface="Symbol" pitchFamily="2" charset="2"/>
              <a:buChar char=""/>
              <a:tabLst>
                <a:tab pos="457200" algn="l"/>
              </a:tabLst>
            </a:pPr>
            <a:r>
              <a:rPr lang="en-GR" sz="1800" b="1" dirty="0">
                <a:effectLst/>
                <a:latin typeface="Times New Roman" panose="02020603050405020304" pitchFamily="18" charset="0"/>
                <a:ea typeface="Times New Roman" panose="02020603050405020304" pitchFamily="18" charset="0"/>
              </a:rPr>
              <a:t>Ενυδάτωση</a:t>
            </a:r>
            <a:r>
              <a:rPr lang="en-GR" sz="1800" dirty="0">
                <a:effectLst/>
                <a:latin typeface="Times New Roman" panose="02020603050405020304" pitchFamily="18" charset="0"/>
                <a:ea typeface="Times New Roman" panose="02020603050405020304" pitchFamily="18" charset="0"/>
              </a:rPr>
              <a:t>:</a:t>
            </a:r>
          </a:p>
          <a:p>
            <a:pPr marL="742950" lvl="1" indent="-285750">
              <a:buSzPts val="1000"/>
              <a:buFont typeface="Courier New" panose="02070309020205020404" pitchFamily="49" charset="0"/>
              <a:buChar char="o"/>
              <a:tabLst>
                <a:tab pos="914400" algn="l"/>
              </a:tabLst>
            </a:pPr>
            <a:r>
              <a:rPr lang="en-GR" dirty="0">
                <a:effectLst/>
                <a:latin typeface="Times New Roman" panose="02020603050405020304" pitchFamily="18" charset="0"/>
                <a:ea typeface="Times New Roman" panose="02020603050405020304" pitchFamily="18" charset="0"/>
                <a:cs typeface="Times New Roman" panose="02020603050405020304" pitchFamily="18" charset="0"/>
              </a:rPr>
              <a:t>44,8% δεν πίνει </a:t>
            </a:r>
            <a:r>
              <a:rPr lang="el-GR" dirty="0">
                <a:effectLst/>
                <a:latin typeface="Times New Roman" panose="02020603050405020304" pitchFamily="18" charset="0"/>
                <a:ea typeface="Times New Roman" panose="02020603050405020304" pitchFamily="18" charset="0"/>
                <a:cs typeface="Times New Roman" panose="02020603050405020304" pitchFamily="18" charset="0"/>
              </a:rPr>
              <a:t>αρκετό</a:t>
            </a:r>
            <a:r>
              <a:rPr lang="en-GR" dirty="0">
                <a:effectLst/>
                <a:latin typeface="Times New Roman" panose="02020603050405020304" pitchFamily="18" charset="0"/>
                <a:ea typeface="Times New Roman" panose="02020603050405020304" pitchFamily="18" charset="0"/>
                <a:cs typeface="Times New Roman" panose="02020603050405020304" pitchFamily="18" charset="0"/>
              </a:rPr>
              <a:t> νερό καθημερινά.</a:t>
            </a:r>
          </a:p>
          <a:p>
            <a:pPr marL="457200" lvl="1">
              <a:buSzPts val="1000"/>
              <a:tabLst>
                <a:tab pos="914400" algn="l"/>
              </a:tabLst>
            </a:pPr>
            <a:r>
              <a:rPr lang="en-GR" dirty="0">
                <a:effectLst/>
                <a:latin typeface="Times New Roman" panose="02020603050405020304" pitchFamily="18" charset="0"/>
                <a:ea typeface="Times New Roman" panose="02020603050405020304" pitchFamily="18" charset="0"/>
                <a:cs typeface="Times New Roman" panose="02020603050405020304" pitchFamily="18" charset="0"/>
              </a:rPr>
              <a:t>Ενημέρωση για σημασία ενυδάτωσης.</a:t>
            </a:r>
          </a:p>
        </p:txBody>
      </p:sp>
      <p:sp>
        <p:nvSpPr>
          <p:cNvPr id="4" name="TextBox 3">
            <a:extLst>
              <a:ext uri="{FF2B5EF4-FFF2-40B4-BE49-F238E27FC236}">
                <a16:creationId xmlns:a16="http://schemas.microsoft.com/office/drawing/2014/main" id="{5BEC6E07-0299-3CEC-F436-D359E55E434B}"/>
              </a:ext>
            </a:extLst>
          </p:cNvPr>
          <p:cNvSpPr txBox="1"/>
          <p:nvPr/>
        </p:nvSpPr>
        <p:spPr>
          <a:xfrm>
            <a:off x="5104468" y="108243"/>
            <a:ext cx="6553397" cy="1477328"/>
          </a:xfrm>
          <a:prstGeom prst="rect">
            <a:avLst/>
          </a:prstGeom>
          <a:solidFill>
            <a:srgbClr val="FFFF00"/>
          </a:solidFill>
        </p:spPr>
        <p:txBody>
          <a:bodyPr wrap="none" rtlCol="0">
            <a:spAutoFit/>
          </a:bodyPr>
          <a:lstStyle/>
          <a:p>
            <a:pPr marL="342900" lvl="0" indent="-342900">
              <a:buSzPts val="1000"/>
              <a:buFont typeface="Symbol" pitchFamily="2" charset="2"/>
              <a:buChar char=""/>
              <a:tabLst>
                <a:tab pos="457200" algn="l"/>
              </a:tabLst>
            </a:pPr>
            <a:r>
              <a:rPr lang="en-GR" b="1" dirty="0">
                <a:effectLst/>
                <a:latin typeface="Times New Roman" panose="02020603050405020304" pitchFamily="18" charset="0"/>
                <a:ea typeface="Times New Roman" panose="02020603050405020304" pitchFamily="18" charset="0"/>
              </a:rPr>
              <a:t>Υποβοήθηση Ναυτικών</a:t>
            </a:r>
            <a:r>
              <a:rPr lang="en-GR" dirty="0">
                <a:effectLst/>
                <a:latin typeface="Times New Roman" panose="02020603050405020304" pitchFamily="18" charset="0"/>
                <a:ea typeface="Times New Roman" panose="02020603050405020304" pitchFamily="18" charset="0"/>
              </a:rPr>
              <a:t>:</a:t>
            </a:r>
          </a:p>
          <a:p>
            <a:pPr marL="742950" lvl="1" indent="-285750">
              <a:buSzPts val="1000"/>
              <a:buFont typeface="Courier New" panose="02070309020205020404" pitchFamily="49" charset="0"/>
              <a:buChar char="o"/>
              <a:tabLst>
                <a:tab pos="914400" algn="l"/>
              </a:tabLst>
            </a:pPr>
            <a:r>
              <a:rPr lang="en-GR" dirty="0">
                <a:effectLst/>
                <a:latin typeface="Times New Roman" panose="02020603050405020304" pitchFamily="18" charset="0"/>
                <a:ea typeface="Times New Roman" panose="02020603050405020304" pitchFamily="18" charset="0"/>
                <a:cs typeface="Times New Roman" panose="02020603050405020304" pitchFamily="18" charset="0"/>
              </a:rPr>
              <a:t>Εκπαίδευση σε ισορροπημένη διατροφή.</a:t>
            </a:r>
          </a:p>
          <a:p>
            <a:pPr marL="742950" lvl="1" indent="-285750">
              <a:buSzPts val="1000"/>
              <a:buFont typeface="Courier New" panose="02070309020205020404" pitchFamily="49" charset="0"/>
              <a:buChar char="o"/>
              <a:tabLst>
                <a:tab pos="914400" algn="l"/>
              </a:tabLst>
            </a:pPr>
            <a:r>
              <a:rPr lang="en-GR" dirty="0">
                <a:effectLst/>
                <a:latin typeface="Times New Roman" panose="02020603050405020304" pitchFamily="18" charset="0"/>
                <a:ea typeface="Times New Roman" panose="02020603050405020304" pitchFamily="18" charset="0"/>
                <a:cs typeface="Times New Roman" panose="02020603050405020304" pitchFamily="18" charset="0"/>
              </a:rPr>
              <a:t>Αύξηση κατανάλωσης λαχανικών, φρούτων, ξηρών καρπών.</a:t>
            </a:r>
          </a:p>
          <a:p>
            <a:pPr marL="742950" lvl="1" indent="-285750">
              <a:buSzPts val="1000"/>
              <a:buFont typeface="Courier New" panose="02070309020205020404" pitchFamily="49" charset="0"/>
              <a:buChar char="o"/>
              <a:tabLst>
                <a:tab pos="914400" algn="l"/>
              </a:tabLst>
            </a:pPr>
            <a:r>
              <a:rPr lang="en-GR" dirty="0">
                <a:effectLst/>
                <a:latin typeface="Times New Roman" panose="02020603050405020304" pitchFamily="18" charset="0"/>
                <a:ea typeface="Times New Roman" panose="02020603050405020304" pitchFamily="18" charset="0"/>
                <a:cs typeface="Times New Roman" panose="02020603050405020304" pitchFamily="18" charset="0"/>
              </a:rPr>
              <a:t>Βελτίωση πρόσβασης σε υγιεινά τρόφιμα.</a:t>
            </a:r>
          </a:p>
          <a:p>
            <a:endParaRPr lang="en-GR" dirty="0"/>
          </a:p>
        </p:txBody>
      </p:sp>
      <p:sp>
        <p:nvSpPr>
          <p:cNvPr id="5" name="TextBox 4">
            <a:extLst>
              <a:ext uri="{FF2B5EF4-FFF2-40B4-BE49-F238E27FC236}">
                <a16:creationId xmlns:a16="http://schemas.microsoft.com/office/drawing/2014/main" id="{7926EEB4-31AA-ADAD-2A1F-C1A114B012FA}"/>
              </a:ext>
            </a:extLst>
          </p:cNvPr>
          <p:cNvSpPr txBox="1"/>
          <p:nvPr/>
        </p:nvSpPr>
        <p:spPr>
          <a:xfrm>
            <a:off x="5123128" y="3280091"/>
            <a:ext cx="6446831" cy="1846659"/>
          </a:xfrm>
          <a:prstGeom prst="rect">
            <a:avLst/>
          </a:prstGeom>
          <a:solidFill>
            <a:schemeClr val="accent2">
              <a:lumMod val="60000"/>
              <a:lumOff val="40000"/>
            </a:schemeClr>
          </a:solidFill>
        </p:spPr>
        <p:txBody>
          <a:bodyPr wrap="square" rtlCol="0">
            <a:spAutoFit/>
          </a:bodyPr>
          <a:lstStyle/>
          <a:p>
            <a:pPr lvl="0">
              <a:buSzPts val="1000"/>
              <a:tabLst>
                <a:tab pos="457200" algn="l"/>
              </a:tabLst>
            </a:pPr>
            <a:r>
              <a:rPr lang="en-GR" sz="1600" b="1" dirty="0">
                <a:effectLst/>
                <a:latin typeface="Times New Roman" panose="02020603050405020304" pitchFamily="18" charset="0"/>
                <a:ea typeface="Times New Roman" panose="02020603050405020304" pitchFamily="18" charset="0"/>
              </a:rPr>
              <a:t>Γεύματα κατά τη Βάρδια</a:t>
            </a:r>
            <a:r>
              <a:rPr lang="en-GR" sz="1600" dirty="0">
                <a:effectLst/>
                <a:latin typeface="Times New Roman" panose="02020603050405020304" pitchFamily="18" charset="0"/>
                <a:ea typeface="Times New Roman" panose="02020603050405020304" pitchFamily="18" charset="0"/>
              </a:rPr>
              <a:t>:</a:t>
            </a:r>
          </a:p>
          <a:p>
            <a:pPr marL="742950" lvl="1" indent="-285750">
              <a:buSzPts val="1000"/>
              <a:buFont typeface="Courier New" panose="02070309020205020404" pitchFamily="49" charset="0"/>
              <a:buChar char="o"/>
              <a:tabLst>
                <a:tab pos="914400" algn="l"/>
              </a:tabLst>
            </a:pPr>
            <a:r>
              <a:rPr lang="en-GR" sz="1600" dirty="0">
                <a:effectLst/>
                <a:latin typeface="Times New Roman" panose="02020603050405020304" pitchFamily="18" charset="0"/>
                <a:ea typeface="Times New Roman" panose="02020603050405020304" pitchFamily="18" charset="0"/>
                <a:cs typeface="Times New Roman" panose="02020603050405020304" pitchFamily="18" charset="0"/>
              </a:rPr>
              <a:t>Ελαφριά γεύματα (σούπες, σαλάτες, άπαχο κρέας).</a:t>
            </a:r>
          </a:p>
          <a:p>
            <a:pPr marL="742950" lvl="1" indent="-285750">
              <a:buSzPts val="1000"/>
              <a:buFont typeface="Courier New" panose="02070309020205020404" pitchFamily="49" charset="0"/>
              <a:buChar char="o"/>
              <a:tabLst>
                <a:tab pos="914400" algn="l"/>
              </a:tabLst>
            </a:pPr>
            <a:r>
              <a:rPr lang="en-GR" sz="1600" dirty="0">
                <a:effectLst/>
                <a:latin typeface="Times New Roman" panose="02020603050405020304" pitchFamily="18" charset="0"/>
                <a:ea typeface="Times New Roman" panose="02020603050405020304" pitchFamily="18" charset="0"/>
                <a:cs typeface="Times New Roman" panose="02020603050405020304" pitchFamily="18" charset="0"/>
              </a:rPr>
              <a:t>Πρωτεΐνη στην αρχή της βάρδιας (γιαούρτι, γάλα).</a:t>
            </a:r>
          </a:p>
          <a:p>
            <a:pPr marL="742950" lvl="1" indent="-285750">
              <a:buSzPts val="1000"/>
              <a:buFont typeface="Courier New" panose="02070309020205020404" pitchFamily="49" charset="0"/>
              <a:buChar char="o"/>
              <a:tabLst>
                <a:tab pos="914400" algn="l"/>
              </a:tabLst>
            </a:pPr>
            <a:r>
              <a:rPr lang="en-GR" sz="1600" dirty="0">
                <a:effectLst/>
                <a:latin typeface="Times New Roman" panose="02020603050405020304" pitchFamily="18" charset="0"/>
                <a:ea typeface="Times New Roman" panose="02020603050405020304" pitchFamily="18" charset="0"/>
                <a:cs typeface="Times New Roman" panose="02020603050405020304" pitchFamily="18" charset="0"/>
              </a:rPr>
              <a:t>Περιορισμός ζάχαρης και καφεΐνης.</a:t>
            </a:r>
          </a:p>
          <a:p>
            <a:pPr lvl="0">
              <a:buSzPts val="1000"/>
              <a:tabLst>
                <a:tab pos="457200" algn="l"/>
              </a:tabLst>
            </a:pPr>
            <a:r>
              <a:rPr lang="en-GR" sz="1600" b="1" dirty="0">
                <a:effectLst/>
                <a:latin typeface="Times New Roman" panose="02020603050405020304" pitchFamily="18" charset="0"/>
                <a:ea typeface="Times New Roman" panose="02020603050405020304" pitchFamily="18" charset="0"/>
              </a:rPr>
              <a:t>Σωματική Δραστηριότητα</a:t>
            </a:r>
            <a:r>
              <a:rPr lang="en-GR" sz="1600" dirty="0">
                <a:effectLst/>
                <a:latin typeface="Times New Roman" panose="02020603050405020304" pitchFamily="18" charset="0"/>
                <a:ea typeface="Times New Roman" panose="02020603050405020304" pitchFamily="18" charset="0"/>
              </a:rPr>
              <a:t>:</a:t>
            </a:r>
          </a:p>
          <a:p>
            <a:pPr marL="742950" lvl="1" indent="-285750">
              <a:buSzPts val="1000"/>
              <a:buFont typeface="Courier New" panose="02070309020205020404" pitchFamily="49" charset="0"/>
              <a:buChar char="o"/>
              <a:tabLst>
                <a:tab pos="914400" algn="l"/>
              </a:tabLst>
            </a:pPr>
            <a:r>
              <a:rPr lang="en-GR" sz="1600" dirty="0">
                <a:effectLst/>
                <a:latin typeface="Times New Roman" panose="02020603050405020304" pitchFamily="18" charset="0"/>
                <a:ea typeface="Times New Roman" panose="02020603050405020304" pitchFamily="18" charset="0"/>
                <a:cs typeface="Times New Roman" panose="02020603050405020304" pitchFamily="18" charset="0"/>
              </a:rPr>
              <a:t>30 λεπτά άσκησης καθημερινά.</a:t>
            </a:r>
          </a:p>
          <a:p>
            <a:endParaRPr lang="en-GR" dirty="0"/>
          </a:p>
        </p:txBody>
      </p:sp>
      <p:sp>
        <p:nvSpPr>
          <p:cNvPr id="6" name="TextBox 5">
            <a:extLst>
              <a:ext uri="{FF2B5EF4-FFF2-40B4-BE49-F238E27FC236}">
                <a16:creationId xmlns:a16="http://schemas.microsoft.com/office/drawing/2014/main" id="{E949F06F-BB57-8CC8-70EC-8DE1834569C5}"/>
              </a:ext>
            </a:extLst>
          </p:cNvPr>
          <p:cNvSpPr txBox="1"/>
          <p:nvPr/>
        </p:nvSpPr>
        <p:spPr>
          <a:xfrm>
            <a:off x="180455" y="4938602"/>
            <a:ext cx="4942673" cy="1354217"/>
          </a:xfrm>
          <a:prstGeom prst="rect">
            <a:avLst/>
          </a:prstGeom>
          <a:solidFill>
            <a:schemeClr val="accent5">
              <a:lumMod val="60000"/>
              <a:lumOff val="40000"/>
            </a:schemeClr>
          </a:solidFill>
        </p:spPr>
        <p:txBody>
          <a:bodyPr wrap="square" rtlCol="0">
            <a:spAutoFit/>
          </a:bodyPr>
          <a:lstStyle/>
          <a:p>
            <a:pPr lvl="0">
              <a:buSzPts val="1000"/>
              <a:tabLst>
                <a:tab pos="457200" algn="l"/>
              </a:tabLst>
            </a:pPr>
            <a:r>
              <a:rPr lang="en-GR" sz="1600" b="1" dirty="0">
                <a:effectLst/>
                <a:latin typeface="Times New Roman" panose="02020603050405020304" pitchFamily="18" charset="0"/>
                <a:ea typeface="Times New Roman" panose="02020603050405020304" pitchFamily="18" charset="0"/>
              </a:rPr>
              <a:t>Προτάσεις ITF</a:t>
            </a:r>
            <a:r>
              <a:rPr lang="en-GR" sz="1600" dirty="0">
                <a:effectLst/>
                <a:latin typeface="Times New Roman" panose="02020603050405020304" pitchFamily="18" charset="0"/>
                <a:ea typeface="Times New Roman" panose="02020603050405020304" pitchFamily="18" charset="0"/>
              </a:rPr>
              <a:t>:</a:t>
            </a:r>
          </a:p>
          <a:p>
            <a:pPr marL="742950" lvl="1" indent="-285750">
              <a:buSzPts val="1000"/>
              <a:buFont typeface="Courier New" panose="02070309020205020404" pitchFamily="49" charset="0"/>
              <a:buChar char="o"/>
              <a:tabLst>
                <a:tab pos="914400" algn="l"/>
              </a:tabLst>
            </a:pPr>
            <a:r>
              <a:rPr lang="en-GR" sz="1600" dirty="0">
                <a:effectLst/>
                <a:latin typeface="Times New Roman" panose="02020603050405020304" pitchFamily="18" charset="0"/>
                <a:ea typeface="Times New Roman" panose="02020603050405020304" pitchFamily="18" charset="0"/>
                <a:cs typeface="Times New Roman" panose="02020603050405020304" pitchFamily="18" charset="0"/>
              </a:rPr>
              <a:t>Μείωση επεξεργασμένων τροφών.</a:t>
            </a:r>
          </a:p>
          <a:p>
            <a:pPr marL="742950" lvl="1" indent="-285750">
              <a:buSzPts val="1000"/>
              <a:buFont typeface="Courier New" panose="02070309020205020404" pitchFamily="49" charset="0"/>
              <a:buChar char="o"/>
              <a:tabLst>
                <a:tab pos="914400" algn="l"/>
              </a:tabLst>
            </a:pPr>
            <a:r>
              <a:rPr lang="en-GR" sz="1600" dirty="0">
                <a:effectLst/>
                <a:latin typeface="Times New Roman" panose="02020603050405020304" pitchFamily="18" charset="0"/>
                <a:ea typeface="Times New Roman" panose="02020603050405020304" pitchFamily="18" charset="0"/>
                <a:cs typeface="Times New Roman" panose="02020603050405020304" pitchFamily="18" charset="0"/>
              </a:rPr>
              <a:t>Λιγότερο αλάτι (&lt;5g/μέρα).</a:t>
            </a:r>
          </a:p>
          <a:p>
            <a:pPr marL="742950" lvl="1" indent="-285750">
              <a:buSzPts val="1000"/>
              <a:buFont typeface="Courier New" panose="02070309020205020404" pitchFamily="49" charset="0"/>
              <a:buChar char="o"/>
              <a:tabLst>
                <a:tab pos="914400" algn="l"/>
              </a:tabLst>
            </a:pPr>
            <a:r>
              <a:rPr lang="en-GR" sz="1600" dirty="0">
                <a:effectLst/>
                <a:latin typeface="Times New Roman" panose="02020603050405020304" pitchFamily="18" charset="0"/>
                <a:ea typeface="Times New Roman" panose="02020603050405020304" pitchFamily="18" charset="0"/>
                <a:cs typeface="Times New Roman" panose="02020603050405020304" pitchFamily="18" charset="0"/>
              </a:rPr>
              <a:t>Ενίσχυση κατανάλωσης νερού.</a:t>
            </a:r>
          </a:p>
          <a:p>
            <a:endParaRPr lang="en-GR" dirty="0"/>
          </a:p>
        </p:txBody>
      </p:sp>
      <p:sp>
        <p:nvSpPr>
          <p:cNvPr id="7" name="TextBox 6">
            <a:extLst>
              <a:ext uri="{FF2B5EF4-FFF2-40B4-BE49-F238E27FC236}">
                <a16:creationId xmlns:a16="http://schemas.microsoft.com/office/drawing/2014/main" id="{89EC1818-D5EB-6AFB-43CD-051548828CDC}"/>
              </a:ext>
            </a:extLst>
          </p:cNvPr>
          <p:cNvSpPr txBox="1"/>
          <p:nvPr/>
        </p:nvSpPr>
        <p:spPr>
          <a:xfrm>
            <a:off x="5197401" y="5198415"/>
            <a:ext cx="6256662" cy="1477328"/>
          </a:xfrm>
          <a:prstGeom prst="rect">
            <a:avLst/>
          </a:prstGeom>
          <a:solidFill>
            <a:schemeClr val="accent6">
              <a:lumMod val="60000"/>
              <a:lumOff val="40000"/>
            </a:schemeClr>
          </a:solidFill>
        </p:spPr>
        <p:txBody>
          <a:bodyPr wrap="square" rtlCol="0">
            <a:spAutoFit/>
          </a:bodyPr>
          <a:lstStyle/>
          <a:p>
            <a:pPr marL="342900" lvl="0" indent="-342900">
              <a:buSzPts val="1000"/>
              <a:buFont typeface="Symbol" pitchFamily="2" charset="2"/>
              <a:buChar char=""/>
              <a:tabLst>
                <a:tab pos="457200" algn="l"/>
              </a:tabLst>
            </a:pPr>
            <a:r>
              <a:rPr lang="en-GR" sz="1200" b="1" dirty="0">
                <a:effectLst/>
                <a:latin typeface="Times New Roman" panose="02020603050405020304" pitchFamily="18" charset="0"/>
                <a:ea typeface="Times New Roman" panose="02020603050405020304" pitchFamily="18" charset="0"/>
              </a:rPr>
              <a:t>Κύρια Συμπεράσματα</a:t>
            </a:r>
            <a:r>
              <a:rPr lang="en-GR" sz="1200" dirty="0">
                <a:effectLst/>
                <a:latin typeface="Times New Roman" panose="02020603050405020304" pitchFamily="18" charset="0"/>
                <a:ea typeface="Times New Roman" panose="02020603050405020304" pitchFamily="18" charset="0"/>
              </a:rPr>
              <a:t>:</a:t>
            </a:r>
          </a:p>
          <a:p>
            <a:pPr marL="742950" lvl="1" indent="-285750">
              <a:buSzPts val="1000"/>
              <a:buFont typeface="Courier New" panose="02070309020205020404" pitchFamily="49" charset="0"/>
              <a:buChar char="o"/>
              <a:tabLst>
                <a:tab pos="914400" algn="l"/>
              </a:tabLst>
            </a:pPr>
            <a:r>
              <a:rPr lang="en-GR" sz="1200" dirty="0">
                <a:effectLst/>
                <a:latin typeface="Times New Roman" panose="02020603050405020304" pitchFamily="18" charset="0"/>
                <a:ea typeface="Times New Roman" panose="02020603050405020304" pitchFamily="18" charset="0"/>
                <a:cs typeface="Times New Roman" panose="02020603050405020304" pitchFamily="18" charset="0"/>
              </a:rPr>
              <a:t>Η πλειοψηφία των συμμετεχόντων δεν τηρεί τις συνιστώμενες διατροφικές συνήθειες</a:t>
            </a:r>
          </a:p>
          <a:p>
            <a:pPr marL="742950" lvl="1" indent="-285750">
              <a:buSzPts val="1000"/>
              <a:buFont typeface="Courier New" panose="02070309020205020404" pitchFamily="49" charset="0"/>
              <a:buChar char="o"/>
              <a:tabLst>
                <a:tab pos="914400" algn="l"/>
              </a:tabLst>
            </a:pPr>
            <a:r>
              <a:rPr lang="en-GR" sz="1200" dirty="0">
                <a:effectLst/>
                <a:latin typeface="Times New Roman" panose="02020603050405020304" pitchFamily="18" charset="0"/>
                <a:ea typeface="Times New Roman" panose="02020603050405020304" pitchFamily="18" charset="0"/>
                <a:cs typeface="Times New Roman" panose="02020603050405020304" pitchFamily="18" charset="0"/>
              </a:rPr>
              <a:t>Ανεπάρκεια κατανάλωσης λαχανικών, ξηρών καρπών, και νερού</a:t>
            </a:r>
          </a:p>
          <a:p>
            <a:pPr marL="342900" lvl="0" indent="-342900">
              <a:buSzPts val="1000"/>
              <a:buFont typeface="Symbol" pitchFamily="2" charset="2"/>
              <a:buChar char=""/>
              <a:tabLst>
                <a:tab pos="457200" algn="l"/>
              </a:tabLst>
            </a:pPr>
            <a:r>
              <a:rPr lang="en-GR" sz="1200" b="1" dirty="0">
                <a:effectLst/>
                <a:latin typeface="Times New Roman" panose="02020603050405020304" pitchFamily="18" charset="0"/>
                <a:ea typeface="Times New Roman" panose="02020603050405020304" pitchFamily="18" charset="0"/>
              </a:rPr>
              <a:t>Προτάσεις</a:t>
            </a:r>
            <a:r>
              <a:rPr lang="en-GR" sz="1200" dirty="0">
                <a:effectLst/>
                <a:latin typeface="Times New Roman" panose="02020603050405020304" pitchFamily="18" charset="0"/>
                <a:ea typeface="Times New Roman" panose="02020603050405020304" pitchFamily="18" charset="0"/>
              </a:rPr>
              <a:t>:</a:t>
            </a:r>
          </a:p>
          <a:p>
            <a:pPr marL="742950" lvl="1" indent="-285750">
              <a:buSzPts val="1000"/>
              <a:buFont typeface="Courier New" panose="02070309020205020404" pitchFamily="49" charset="0"/>
              <a:buChar char="o"/>
              <a:tabLst>
                <a:tab pos="914400" algn="l"/>
              </a:tabLst>
            </a:pPr>
            <a:r>
              <a:rPr lang="en-GR" sz="1200" dirty="0">
                <a:effectLst/>
                <a:latin typeface="Times New Roman" panose="02020603050405020304" pitchFamily="18" charset="0"/>
                <a:ea typeface="Times New Roman" panose="02020603050405020304" pitchFamily="18" charset="0"/>
                <a:cs typeface="Times New Roman" panose="02020603050405020304" pitchFamily="18" charset="0"/>
              </a:rPr>
              <a:t>Ευαισθητοποίηση για τα οφέλη της ισορροπημένης διατροφής</a:t>
            </a:r>
          </a:p>
          <a:p>
            <a:pPr marL="742950" lvl="1" indent="-285750">
              <a:buSzPts val="1000"/>
              <a:buFont typeface="Courier New" panose="02070309020205020404" pitchFamily="49" charset="0"/>
              <a:buChar char="o"/>
              <a:tabLst>
                <a:tab pos="914400" algn="l"/>
              </a:tabLst>
            </a:pPr>
            <a:r>
              <a:rPr lang="en-GR" sz="1200" dirty="0">
                <a:effectLst/>
                <a:latin typeface="Times New Roman" panose="02020603050405020304" pitchFamily="18" charset="0"/>
                <a:ea typeface="Times New Roman" panose="02020603050405020304" pitchFamily="18" charset="0"/>
                <a:cs typeface="Times New Roman" panose="02020603050405020304" pitchFamily="18" charset="0"/>
              </a:rPr>
              <a:t>Ενημέρωση για την αξία της ενυδάτωσης και της σωματικής άσκησης</a:t>
            </a:r>
          </a:p>
          <a:p>
            <a:endParaRPr lang="en-GR" dirty="0"/>
          </a:p>
        </p:txBody>
      </p:sp>
      <p:pic>
        <p:nvPicPr>
          <p:cNvPr id="8" name="Picture 7" descr="EU logos for funding">
            <a:extLst>
              <a:ext uri="{FF2B5EF4-FFF2-40B4-BE49-F238E27FC236}">
                <a16:creationId xmlns:a16="http://schemas.microsoft.com/office/drawing/2014/main" id="{0B85FD01-8BAB-A572-FBAD-06E41B1828E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518"/>
          <a:stretch/>
        </p:blipFill>
        <p:spPr bwMode="auto">
          <a:xfrm>
            <a:off x="15067" y="4027251"/>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C0CB410-C774-19D0-495D-B7CC2B86270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5955" y="6137178"/>
            <a:ext cx="695881" cy="661459"/>
          </a:xfrm>
          <a:prstGeom prst="rect">
            <a:avLst/>
          </a:prstGeom>
        </p:spPr>
      </p:pic>
      <p:pic>
        <p:nvPicPr>
          <p:cNvPr id="10" name="Picture 9">
            <a:extLst>
              <a:ext uri="{FF2B5EF4-FFF2-40B4-BE49-F238E27FC236}">
                <a16:creationId xmlns:a16="http://schemas.microsoft.com/office/drawing/2014/main" id="{04FFFF29-D792-EC2C-FF8A-127C8724F1B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4257" y="6138178"/>
            <a:ext cx="597924" cy="595329"/>
          </a:xfrm>
          <a:prstGeom prst="rect">
            <a:avLst/>
          </a:prstGeom>
        </p:spPr>
      </p:pic>
      <p:pic>
        <p:nvPicPr>
          <p:cNvPr id="11" name="Picture 10">
            <a:extLst>
              <a:ext uri="{FF2B5EF4-FFF2-40B4-BE49-F238E27FC236}">
                <a16:creationId xmlns:a16="http://schemas.microsoft.com/office/drawing/2014/main" id="{1AF47761-0762-1641-081C-2D1BC62583CE}"/>
              </a:ext>
            </a:extLst>
          </p:cNvPr>
          <p:cNvPicPr>
            <a:picLocks noChangeAspect="1"/>
          </p:cNvPicPr>
          <p:nvPr/>
        </p:nvPicPr>
        <p:blipFill>
          <a:blip r:embed="rId5"/>
          <a:stretch>
            <a:fillRect/>
          </a:stretch>
        </p:blipFill>
        <p:spPr>
          <a:xfrm>
            <a:off x="1432181" y="6197998"/>
            <a:ext cx="789294" cy="570523"/>
          </a:xfrm>
          <a:prstGeom prst="rect">
            <a:avLst/>
          </a:prstGeom>
        </p:spPr>
      </p:pic>
      <p:pic>
        <p:nvPicPr>
          <p:cNvPr id="12" name="Picture 11">
            <a:extLst>
              <a:ext uri="{FF2B5EF4-FFF2-40B4-BE49-F238E27FC236}">
                <a16:creationId xmlns:a16="http://schemas.microsoft.com/office/drawing/2014/main" id="{AE51ABF8-B7D7-474B-BBA2-013DDD2B2291}"/>
              </a:ext>
            </a:extLst>
          </p:cNvPr>
          <p:cNvPicPr>
            <a:picLocks noChangeAspect="1"/>
          </p:cNvPicPr>
          <p:nvPr/>
        </p:nvPicPr>
        <p:blipFill>
          <a:blip r:embed="rId6"/>
          <a:stretch>
            <a:fillRect/>
          </a:stretch>
        </p:blipFill>
        <p:spPr>
          <a:xfrm>
            <a:off x="2392851" y="6204293"/>
            <a:ext cx="589869" cy="597335"/>
          </a:xfrm>
          <a:prstGeom prst="rect">
            <a:avLst/>
          </a:prstGeom>
        </p:spPr>
      </p:pic>
      <p:pic>
        <p:nvPicPr>
          <p:cNvPr id="13" name="Picture 12">
            <a:extLst>
              <a:ext uri="{FF2B5EF4-FFF2-40B4-BE49-F238E27FC236}">
                <a16:creationId xmlns:a16="http://schemas.microsoft.com/office/drawing/2014/main" id="{69AD5F85-FA8B-80B3-E20B-BE8F2F6D8923}"/>
              </a:ext>
            </a:extLst>
          </p:cNvPr>
          <p:cNvPicPr>
            <a:picLocks noChangeAspect="1"/>
          </p:cNvPicPr>
          <p:nvPr/>
        </p:nvPicPr>
        <p:blipFill>
          <a:blip r:embed="rId7"/>
          <a:stretch>
            <a:fillRect/>
          </a:stretch>
        </p:blipFill>
        <p:spPr>
          <a:xfrm flipV="1">
            <a:off x="3154096" y="6292819"/>
            <a:ext cx="1057836" cy="581675"/>
          </a:xfrm>
          <a:prstGeom prst="rect">
            <a:avLst/>
          </a:prstGeom>
        </p:spPr>
      </p:pic>
    </p:spTree>
    <p:extLst>
      <p:ext uri="{BB962C8B-B14F-4D97-AF65-F5344CB8AC3E}">
        <p14:creationId xmlns:p14="http://schemas.microsoft.com/office/powerpoint/2010/main" val="1254213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932371-DD6E-FCB1-FA08-CEF84A094118}"/>
              </a:ext>
            </a:extLst>
          </p:cNvPr>
          <p:cNvPicPr>
            <a:picLocks noChangeAspect="1"/>
          </p:cNvPicPr>
          <p:nvPr/>
        </p:nvPicPr>
        <p:blipFill>
          <a:blip r:embed="rId2"/>
          <a:stretch>
            <a:fillRect/>
          </a:stretch>
        </p:blipFill>
        <p:spPr>
          <a:xfrm>
            <a:off x="29526" y="408562"/>
            <a:ext cx="10768176" cy="5661498"/>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F3D7AAAF-28A0-F1DB-BA6F-70FB4149FB37}"/>
                  </a:ext>
                </a:extLst>
              </p14:cNvPr>
              <p14:cNvContentPartPr/>
              <p14:nvPr/>
            </p14:nvContentPartPr>
            <p14:xfrm>
              <a:off x="5093012" y="2585834"/>
              <a:ext cx="3147480" cy="584640"/>
            </p14:xfrm>
          </p:contentPart>
        </mc:Choice>
        <mc:Fallback xmlns="">
          <p:pic>
            <p:nvPicPr>
              <p:cNvPr id="5" name="Ink 4">
                <a:extLst>
                  <a:ext uri="{FF2B5EF4-FFF2-40B4-BE49-F238E27FC236}">
                    <a16:creationId xmlns:a16="http://schemas.microsoft.com/office/drawing/2014/main" id="{F3D7AAAF-28A0-F1DB-BA6F-70FB4149FB37}"/>
                  </a:ext>
                </a:extLst>
              </p:cNvPr>
              <p:cNvPicPr/>
              <p:nvPr/>
            </p:nvPicPr>
            <p:blipFill>
              <a:blip r:embed="rId4"/>
              <a:stretch>
                <a:fillRect/>
              </a:stretch>
            </p:blipFill>
            <p:spPr>
              <a:xfrm>
                <a:off x="5057372" y="2550194"/>
                <a:ext cx="3219120" cy="656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271603E5-E625-8A75-5C87-55AC59F7EAEC}"/>
                  </a:ext>
                </a:extLst>
              </p14:cNvPr>
              <p14:cNvContentPartPr/>
              <p14:nvPr/>
            </p14:nvContentPartPr>
            <p14:xfrm>
              <a:off x="5113532" y="5255234"/>
              <a:ext cx="3214440" cy="857880"/>
            </p14:xfrm>
          </p:contentPart>
        </mc:Choice>
        <mc:Fallback xmlns="">
          <p:pic>
            <p:nvPicPr>
              <p:cNvPr id="6" name="Ink 5">
                <a:extLst>
                  <a:ext uri="{FF2B5EF4-FFF2-40B4-BE49-F238E27FC236}">
                    <a16:creationId xmlns:a16="http://schemas.microsoft.com/office/drawing/2014/main" id="{271603E5-E625-8A75-5C87-55AC59F7EAEC}"/>
                  </a:ext>
                </a:extLst>
              </p:cNvPr>
              <p:cNvPicPr/>
              <p:nvPr/>
            </p:nvPicPr>
            <p:blipFill>
              <a:blip r:embed="rId6"/>
              <a:stretch>
                <a:fillRect/>
              </a:stretch>
            </p:blipFill>
            <p:spPr>
              <a:xfrm>
                <a:off x="5077892" y="5219234"/>
                <a:ext cx="3286080" cy="929520"/>
              </a:xfrm>
              <a:prstGeom prst="rect">
                <a:avLst/>
              </a:prstGeom>
            </p:spPr>
          </p:pic>
        </mc:Fallback>
      </mc:AlternateContent>
      <p:pic>
        <p:nvPicPr>
          <p:cNvPr id="7" name="Picture 6" descr="EU logos for funding">
            <a:extLst>
              <a:ext uri="{FF2B5EF4-FFF2-40B4-BE49-F238E27FC236}">
                <a16:creationId xmlns:a16="http://schemas.microsoft.com/office/drawing/2014/main" id="{7734DAC8-37B5-AD2D-328E-67E50905C64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53518"/>
          <a:stretch/>
        </p:blipFill>
        <p:spPr bwMode="auto">
          <a:xfrm>
            <a:off x="15067"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A64AEE07-72FA-E17D-E677-5DBBA6512CA9}"/>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4278849" y="-10701"/>
            <a:ext cx="695881" cy="661459"/>
          </a:xfrm>
          <a:prstGeom prst="rect">
            <a:avLst/>
          </a:prstGeom>
        </p:spPr>
      </p:pic>
      <p:pic>
        <p:nvPicPr>
          <p:cNvPr id="10" name="Picture 9">
            <a:extLst>
              <a:ext uri="{FF2B5EF4-FFF2-40B4-BE49-F238E27FC236}">
                <a16:creationId xmlns:a16="http://schemas.microsoft.com/office/drawing/2014/main" id="{F2E7DBBE-1EEA-E236-0683-28ECCEB0565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78240" y="68121"/>
            <a:ext cx="597924" cy="595329"/>
          </a:xfrm>
          <a:prstGeom prst="rect">
            <a:avLst/>
          </a:prstGeom>
        </p:spPr>
      </p:pic>
      <p:pic>
        <p:nvPicPr>
          <p:cNvPr id="12" name="Picture 11">
            <a:extLst>
              <a:ext uri="{FF2B5EF4-FFF2-40B4-BE49-F238E27FC236}">
                <a16:creationId xmlns:a16="http://schemas.microsoft.com/office/drawing/2014/main" id="{0CE2C68B-79B5-78AA-5FB3-B6779C8A9FB5}"/>
              </a:ext>
            </a:extLst>
          </p:cNvPr>
          <p:cNvPicPr>
            <a:picLocks noChangeAspect="1"/>
          </p:cNvPicPr>
          <p:nvPr/>
        </p:nvPicPr>
        <p:blipFill>
          <a:blip r:embed="rId10"/>
          <a:stretch>
            <a:fillRect/>
          </a:stretch>
        </p:blipFill>
        <p:spPr>
          <a:xfrm>
            <a:off x="5699042" y="51763"/>
            <a:ext cx="789294" cy="570523"/>
          </a:xfrm>
          <a:prstGeom prst="rect">
            <a:avLst/>
          </a:prstGeom>
        </p:spPr>
      </p:pic>
      <p:pic>
        <p:nvPicPr>
          <p:cNvPr id="15" name="Picture 14">
            <a:extLst>
              <a:ext uri="{FF2B5EF4-FFF2-40B4-BE49-F238E27FC236}">
                <a16:creationId xmlns:a16="http://schemas.microsoft.com/office/drawing/2014/main" id="{6C4347AA-E48E-62C6-8AB8-3D9EA68E052B}"/>
              </a:ext>
            </a:extLst>
          </p:cNvPr>
          <p:cNvPicPr>
            <a:picLocks noChangeAspect="1"/>
          </p:cNvPicPr>
          <p:nvPr/>
        </p:nvPicPr>
        <p:blipFill>
          <a:blip r:embed="rId11"/>
          <a:stretch>
            <a:fillRect/>
          </a:stretch>
        </p:blipFill>
        <p:spPr>
          <a:xfrm>
            <a:off x="6622779" y="68121"/>
            <a:ext cx="589869" cy="597335"/>
          </a:xfrm>
          <a:prstGeom prst="rect">
            <a:avLst/>
          </a:prstGeom>
        </p:spPr>
      </p:pic>
      <p:pic>
        <p:nvPicPr>
          <p:cNvPr id="16" name="Picture 15">
            <a:extLst>
              <a:ext uri="{FF2B5EF4-FFF2-40B4-BE49-F238E27FC236}">
                <a16:creationId xmlns:a16="http://schemas.microsoft.com/office/drawing/2014/main" id="{319595FC-5A4C-E2FD-27D6-FE6F0FAD89AD}"/>
              </a:ext>
            </a:extLst>
          </p:cNvPr>
          <p:cNvPicPr>
            <a:picLocks noChangeAspect="1"/>
          </p:cNvPicPr>
          <p:nvPr/>
        </p:nvPicPr>
        <p:blipFill>
          <a:blip r:embed="rId12"/>
          <a:stretch>
            <a:fillRect/>
          </a:stretch>
        </p:blipFill>
        <p:spPr>
          <a:xfrm>
            <a:off x="8017511" y="64593"/>
            <a:ext cx="958640" cy="527130"/>
          </a:xfrm>
          <a:prstGeom prst="rect">
            <a:avLst/>
          </a:prstGeom>
        </p:spPr>
      </p:pic>
    </p:spTree>
    <p:extLst>
      <p:ext uri="{BB962C8B-B14F-4D97-AF65-F5344CB8AC3E}">
        <p14:creationId xmlns:p14="http://schemas.microsoft.com/office/powerpoint/2010/main" val="3758837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EDBB0-33E6-7A13-BDC7-FB805ED2C16F}"/>
              </a:ext>
            </a:extLst>
          </p:cNvPr>
          <p:cNvSpPr>
            <a:spLocks noGrp="1"/>
          </p:cNvSpPr>
          <p:nvPr>
            <p:ph type="title"/>
          </p:nvPr>
        </p:nvSpPr>
        <p:spPr>
          <a:xfrm>
            <a:off x="311285" y="758952"/>
            <a:ext cx="4688731" cy="4754880"/>
          </a:xfrm>
          <a:solidFill>
            <a:schemeClr val="accent4"/>
          </a:solidFill>
        </p:spPr>
        <p:txBody>
          <a:bodyPr/>
          <a:lstStyle/>
          <a:p>
            <a:r>
              <a:rPr lang="el-GR" b="1" dirty="0"/>
              <a:t>Επιπτώσεις της Κατανάλωσης Αλκοόλ</a:t>
            </a:r>
            <a:br>
              <a:rPr lang="el-GR" b="1" dirty="0"/>
            </a:br>
            <a:endParaRPr lang="en-GR" dirty="0"/>
          </a:p>
        </p:txBody>
      </p:sp>
      <p:sp>
        <p:nvSpPr>
          <p:cNvPr id="3" name="Content Placeholder 2">
            <a:extLst>
              <a:ext uri="{FF2B5EF4-FFF2-40B4-BE49-F238E27FC236}">
                <a16:creationId xmlns:a16="http://schemas.microsoft.com/office/drawing/2014/main" id="{7EF0E76B-62C8-5948-0E20-074304359150}"/>
              </a:ext>
            </a:extLst>
          </p:cNvPr>
          <p:cNvSpPr>
            <a:spLocks noGrp="1"/>
          </p:cNvSpPr>
          <p:nvPr>
            <p:ph idx="1"/>
          </p:nvPr>
        </p:nvSpPr>
        <p:spPr>
          <a:solidFill>
            <a:schemeClr val="accent1">
              <a:lumMod val="40000"/>
              <a:lumOff val="60000"/>
            </a:schemeClr>
          </a:solidFill>
        </p:spPr>
        <p:txBody>
          <a:bodyPr>
            <a:normAutofit fontScale="85000" lnSpcReduction="20000"/>
          </a:bodyPr>
          <a:lstStyle/>
          <a:p>
            <a:pPr marL="0" indent="0">
              <a:buNone/>
            </a:pPr>
            <a:r>
              <a:rPr lang="el-GR" b="1" dirty="0"/>
              <a:t>Κίνδυνοι για την ασφάλεια και υγεία</a:t>
            </a:r>
            <a:endParaRPr lang="el-GR" dirty="0"/>
          </a:p>
          <a:p>
            <a:pPr>
              <a:buFont typeface="Arial" panose="020B0604020202020204" pitchFamily="34" charset="0"/>
              <a:buChar char="•"/>
            </a:pPr>
            <a:r>
              <a:rPr lang="el-GR" dirty="0"/>
              <a:t>Ακόμα και μικρές ποσότητες αλκοόλ:</a:t>
            </a:r>
          </a:p>
          <a:p>
            <a:pPr marL="742950" lvl="1" indent="-285750">
              <a:buFont typeface="Arial" panose="020B0604020202020204" pitchFamily="34" charset="0"/>
              <a:buChar char="•"/>
            </a:pPr>
            <a:r>
              <a:rPr lang="el-GR" dirty="0"/>
              <a:t>Μειώνουν την κρίση και αυξάνουν τον κίνδυνο ατυχημάτων.</a:t>
            </a:r>
          </a:p>
          <a:p>
            <a:pPr marL="742950" lvl="1" indent="-285750">
              <a:buFont typeface="Arial" panose="020B0604020202020204" pitchFamily="34" charset="0"/>
              <a:buChar char="•"/>
            </a:pPr>
            <a:r>
              <a:rPr lang="el-GR" dirty="0"/>
              <a:t>Επηρεάζουν την απόδοση στην εργασία, τη πειθαρχία και την επίβλεψη.</a:t>
            </a:r>
          </a:p>
          <a:p>
            <a:pPr marL="0" indent="0">
              <a:buNone/>
            </a:pPr>
            <a:r>
              <a:rPr lang="el-GR" dirty="0"/>
              <a:t>Χρόνια κατανάλωση:</a:t>
            </a:r>
          </a:p>
          <a:p>
            <a:pPr marL="742950" lvl="1" indent="-285750">
              <a:buFont typeface="Arial" panose="020B0604020202020204" pitchFamily="34" charset="0"/>
              <a:buChar char="•"/>
            </a:pPr>
            <a:r>
              <a:rPr lang="el-GR" dirty="0"/>
              <a:t>Επικίνδυνες ενέργειες για το πλοίο, τους επιβάτες, το φορτίο και το περιβάλλον.</a:t>
            </a:r>
          </a:p>
          <a:p>
            <a:pPr marL="742950" lvl="1" indent="-285750">
              <a:buFont typeface="Arial" panose="020B0604020202020204" pitchFamily="34" charset="0"/>
              <a:buChar char="•"/>
            </a:pPr>
            <a:r>
              <a:rPr lang="el-GR" dirty="0"/>
              <a:t>Κόστος για εργοδότες, εργαζόμενους και οικογένειες.</a:t>
            </a:r>
          </a:p>
          <a:p>
            <a:pPr marL="0" indent="0">
              <a:buNone/>
            </a:pPr>
            <a:r>
              <a:rPr lang="el-GR" b="1" dirty="0"/>
              <a:t>Πολιτική Ναυτιλιακών Εταιρειών</a:t>
            </a:r>
            <a:endParaRPr lang="el-GR" dirty="0"/>
          </a:p>
          <a:p>
            <a:pPr>
              <a:buFont typeface="Arial" panose="020B0604020202020204" pitchFamily="34" charset="0"/>
              <a:buChar char="•"/>
            </a:pPr>
            <a:r>
              <a:rPr lang="el-GR" dirty="0"/>
              <a:t>Υιοθέτηση πολιτικών πρόληψης κατά της κατάχρησης αλκοόλ.</a:t>
            </a:r>
          </a:p>
          <a:p>
            <a:pPr>
              <a:buFont typeface="Arial" panose="020B0604020202020204" pitchFamily="34" charset="0"/>
              <a:buChar char="•"/>
            </a:pPr>
            <a:r>
              <a:rPr lang="el-GR" dirty="0"/>
              <a:t>Όροι:</a:t>
            </a:r>
          </a:p>
          <a:p>
            <a:pPr marL="742950" lvl="1" indent="-285750">
              <a:buFont typeface="Arial" panose="020B0604020202020204" pitchFamily="34" charset="0"/>
              <a:buChar char="•"/>
            </a:pPr>
            <a:r>
              <a:rPr lang="el-GR" dirty="0"/>
              <a:t>Εξατομικευμένη αξιολόγηση κινδύνων (τύπος πλοίου, φορτίο, καθήκοντα).</a:t>
            </a:r>
          </a:p>
          <a:p>
            <a:pPr marL="742950" lvl="1" indent="-285750">
              <a:buFont typeface="Arial" panose="020B0604020202020204" pitchFamily="34" charset="0"/>
              <a:buChar char="•"/>
            </a:pPr>
            <a:r>
              <a:rPr lang="el-GR" dirty="0"/>
              <a:t>Σαφής δήλωση ότι υπέρβαση ορίων θεωρείται </a:t>
            </a:r>
            <a:r>
              <a:rPr lang="el-GR" b="1" dirty="0"/>
              <a:t>βαριά παράβαση</a:t>
            </a:r>
            <a:r>
              <a:rPr lang="el-GR" dirty="0"/>
              <a:t>.</a:t>
            </a:r>
          </a:p>
          <a:p>
            <a:pPr marL="0" indent="0">
              <a:buNone/>
            </a:pPr>
            <a:endParaRPr lang="en-GR" dirty="0"/>
          </a:p>
        </p:txBody>
      </p:sp>
      <p:pic>
        <p:nvPicPr>
          <p:cNvPr id="4" name="Picture 3" descr="EU logos for funding">
            <a:extLst>
              <a:ext uri="{FF2B5EF4-FFF2-40B4-BE49-F238E27FC236}">
                <a16:creationId xmlns:a16="http://schemas.microsoft.com/office/drawing/2014/main" id="{77DB8834-17EC-3868-BD12-8518C9815B1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518"/>
          <a:stretch/>
        </p:blipFill>
        <p:spPr bwMode="auto">
          <a:xfrm>
            <a:off x="15067" y="19455"/>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7824A91-5B68-E2BD-50EC-5382C6481A6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78849" y="-10701"/>
            <a:ext cx="695881" cy="661459"/>
          </a:xfrm>
          <a:prstGeom prst="rect">
            <a:avLst/>
          </a:prstGeom>
        </p:spPr>
      </p:pic>
      <p:pic>
        <p:nvPicPr>
          <p:cNvPr id="6" name="Picture 5">
            <a:extLst>
              <a:ext uri="{FF2B5EF4-FFF2-40B4-BE49-F238E27FC236}">
                <a16:creationId xmlns:a16="http://schemas.microsoft.com/office/drawing/2014/main" id="{4965C102-3FD8-CE9D-96D0-14D13DA811F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36606" y="-9699"/>
            <a:ext cx="597924" cy="595329"/>
          </a:xfrm>
          <a:prstGeom prst="rect">
            <a:avLst/>
          </a:prstGeom>
        </p:spPr>
      </p:pic>
      <p:pic>
        <p:nvPicPr>
          <p:cNvPr id="7" name="Picture 6">
            <a:extLst>
              <a:ext uri="{FF2B5EF4-FFF2-40B4-BE49-F238E27FC236}">
                <a16:creationId xmlns:a16="http://schemas.microsoft.com/office/drawing/2014/main" id="{8529E4D5-92D1-414B-53AF-D2A338263481}"/>
              </a:ext>
            </a:extLst>
          </p:cNvPr>
          <p:cNvPicPr>
            <a:picLocks noChangeAspect="1"/>
          </p:cNvPicPr>
          <p:nvPr/>
        </p:nvPicPr>
        <p:blipFill>
          <a:blip r:embed="rId5"/>
          <a:stretch>
            <a:fillRect/>
          </a:stretch>
        </p:blipFill>
        <p:spPr>
          <a:xfrm>
            <a:off x="5776863" y="51763"/>
            <a:ext cx="789294" cy="570523"/>
          </a:xfrm>
          <a:prstGeom prst="rect">
            <a:avLst/>
          </a:prstGeom>
        </p:spPr>
      </p:pic>
      <p:pic>
        <p:nvPicPr>
          <p:cNvPr id="8" name="Picture 7">
            <a:extLst>
              <a:ext uri="{FF2B5EF4-FFF2-40B4-BE49-F238E27FC236}">
                <a16:creationId xmlns:a16="http://schemas.microsoft.com/office/drawing/2014/main" id="{8A7D45B7-54D9-24D4-DC23-9756737C5F8A}"/>
              </a:ext>
            </a:extLst>
          </p:cNvPr>
          <p:cNvPicPr>
            <a:picLocks noChangeAspect="1"/>
          </p:cNvPicPr>
          <p:nvPr/>
        </p:nvPicPr>
        <p:blipFill>
          <a:blip r:embed="rId6"/>
          <a:stretch>
            <a:fillRect/>
          </a:stretch>
        </p:blipFill>
        <p:spPr>
          <a:xfrm>
            <a:off x="6778421" y="93284"/>
            <a:ext cx="589869" cy="597335"/>
          </a:xfrm>
          <a:prstGeom prst="rect">
            <a:avLst/>
          </a:prstGeom>
        </p:spPr>
      </p:pic>
      <p:pic>
        <p:nvPicPr>
          <p:cNvPr id="9" name="Picture 8">
            <a:extLst>
              <a:ext uri="{FF2B5EF4-FFF2-40B4-BE49-F238E27FC236}">
                <a16:creationId xmlns:a16="http://schemas.microsoft.com/office/drawing/2014/main" id="{EDFBB6BF-1576-5AF5-ED87-1E834721400A}"/>
              </a:ext>
            </a:extLst>
          </p:cNvPr>
          <p:cNvPicPr>
            <a:picLocks noChangeAspect="1"/>
          </p:cNvPicPr>
          <p:nvPr/>
        </p:nvPicPr>
        <p:blipFill>
          <a:blip r:embed="rId7"/>
          <a:stretch>
            <a:fillRect/>
          </a:stretch>
        </p:blipFill>
        <p:spPr>
          <a:xfrm>
            <a:off x="8017511" y="64593"/>
            <a:ext cx="958640" cy="527130"/>
          </a:xfrm>
          <a:prstGeom prst="rect">
            <a:avLst/>
          </a:prstGeom>
        </p:spPr>
      </p:pic>
    </p:spTree>
    <p:extLst>
      <p:ext uri="{BB962C8B-B14F-4D97-AF65-F5344CB8AC3E}">
        <p14:creationId xmlns:p14="http://schemas.microsoft.com/office/powerpoint/2010/main" val="3605666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CD5A3-2C94-7743-9DFA-36F4CA009097}"/>
              </a:ext>
            </a:extLst>
          </p:cNvPr>
          <p:cNvSpPr>
            <a:spLocks noGrp="1"/>
          </p:cNvSpPr>
          <p:nvPr>
            <p:ph type="title"/>
          </p:nvPr>
        </p:nvSpPr>
        <p:spPr>
          <a:xfrm>
            <a:off x="758952" y="758952"/>
            <a:ext cx="4202154" cy="4754880"/>
          </a:xfrm>
          <a:solidFill>
            <a:schemeClr val="accent4"/>
          </a:solidFill>
        </p:spPr>
        <p:txBody>
          <a:bodyPr/>
          <a:lstStyle/>
          <a:p>
            <a:r>
              <a:rPr lang="el-GR" b="1" dirty="0"/>
              <a:t>Επισκόπηση Έρευνας</a:t>
            </a:r>
            <a:br>
              <a:rPr lang="el-GR" b="1" dirty="0"/>
            </a:br>
            <a:r>
              <a:rPr lang="el-GR" b="1" dirty="0" err="1"/>
              <a:t>σχετικ</a:t>
            </a:r>
            <a:r>
              <a:rPr lang="en-US" b="1" dirty="0" err="1"/>
              <a:t>ά</a:t>
            </a:r>
            <a:r>
              <a:rPr lang="el-GR" b="1" dirty="0"/>
              <a:t> με την χρήση αλκοόλ</a:t>
            </a:r>
            <a:endParaRPr lang="en-GR" dirty="0"/>
          </a:p>
        </p:txBody>
      </p:sp>
      <p:sp>
        <p:nvSpPr>
          <p:cNvPr id="3" name="Content Placeholder 2">
            <a:extLst>
              <a:ext uri="{FF2B5EF4-FFF2-40B4-BE49-F238E27FC236}">
                <a16:creationId xmlns:a16="http://schemas.microsoft.com/office/drawing/2014/main" id="{2417255E-CD78-2E94-3E37-A4A6102C2F10}"/>
              </a:ext>
            </a:extLst>
          </p:cNvPr>
          <p:cNvSpPr>
            <a:spLocks noGrp="1"/>
          </p:cNvSpPr>
          <p:nvPr>
            <p:ph idx="1"/>
          </p:nvPr>
        </p:nvSpPr>
        <p:spPr>
          <a:solidFill>
            <a:srgbClr val="FFFF00"/>
          </a:solidFill>
        </p:spPr>
        <p:txBody>
          <a:bodyPr>
            <a:normAutofit fontScale="92500" lnSpcReduction="10000"/>
          </a:bodyPr>
          <a:lstStyle/>
          <a:p>
            <a:pPr marL="0" indent="0">
              <a:buNone/>
            </a:pPr>
            <a:r>
              <a:rPr lang="el-GR" b="1" dirty="0"/>
              <a:t>Κατανάλωση Αλκοόλ</a:t>
            </a:r>
            <a:endParaRPr lang="el-GR" dirty="0"/>
          </a:p>
          <a:p>
            <a:pPr>
              <a:buFont typeface="Arial" panose="020B0604020202020204" pitchFamily="34" charset="0"/>
              <a:buChar char="•"/>
            </a:pPr>
            <a:r>
              <a:rPr lang="el-GR" dirty="0"/>
              <a:t>Σπάνια ή ποτέ: </a:t>
            </a:r>
            <a:r>
              <a:rPr lang="el-GR" b="1" dirty="0"/>
              <a:t>50,8%</a:t>
            </a:r>
            <a:r>
              <a:rPr lang="el-GR" dirty="0"/>
              <a:t>.</a:t>
            </a:r>
          </a:p>
          <a:p>
            <a:pPr>
              <a:buFont typeface="Arial" panose="020B0604020202020204" pitchFamily="34" charset="0"/>
              <a:buChar char="•"/>
            </a:pPr>
            <a:r>
              <a:rPr lang="el-GR" dirty="0"/>
              <a:t>Μηνιαία: </a:t>
            </a:r>
            <a:r>
              <a:rPr lang="el-GR" b="1" dirty="0"/>
              <a:t>20,9%</a:t>
            </a:r>
            <a:r>
              <a:rPr lang="el-GR" dirty="0"/>
              <a:t>.</a:t>
            </a:r>
          </a:p>
          <a:p>
            <a:pPr>
              <a:buFont typeface="Arial" panose="020B0604020202020204" pitchFamily="34" charset="0"/>
              <a:buChar char="•"/>
            </a:pPr>
            <a:r>
              <a:rPr lang="el-GR" dirty="0"/>
              <a:t>Εβδομαδιαία: </a:t>
            </a:r>
            <a:r>
              <a:rPr lang="el-GR" b="1" dirty="0"/>
              <a:t>25%</a:t>
            </a:r>
            <a:r>
              <a:rPr lang="el-GR" dirty="0"/>
              <a:t>.</a:t>
            </a:r>
          </a:p>
          <a:p>
            <a:pPr>
              <a:buFont typeface="Arial" panose="020B0604020202020204" pitchFamily="34" charset="0"/>
              <a:buChar char="•"/>
            </a:pPr>
            <a:r>
              <a:rPr lang="el-GR" dirty="0"/>
              <a:t>Καθημερινή: </a:t>
            </a:r>
            <a:r>
              <a:rPr lang="el-GR" b="1" dirty="0"/>
              <a:t>5%</a:t>
            </a:r>
            <a:r>
              <a:rPr lang="el-GR" dirty="0"/>
              <a:t>.</a:t>
            </a:r>
          </a:p>
          <a:p>
            <a:pPr marL="0" indent="0">
              <a:buNone/>
            </a:pPr>
            <a:r>
              <a:rPr lang="el-GR" b="1" dirty="0"/>
              <a:t>Κανόνες</a:t>
            </a:r>
            <a:endParaRPr lang="el-GR" dirty="0"/>
          </a:p>
          <a:p>
            <a:pPr>
              <a:buFont typeface="Arial" panose="020B0604020202020204" pitchFamily="34" charset="0"/>
              <a:buChar char="•"/>
            </a:pPr>
            <a:r>
              <a:rPr lang="el-GR" dirty="0"/>
              <a:t>Μη κατανάλωση αλκοόλ:</a:t>
            </a:r>
          </a:p>
          <a:p>
            <a:pPr marL="742950" lvl="1" indent="-285750">
              <a:buFont typeface="Arial" panose="020B0604020202020204" pitchFamily="34" charset="0"/>
              <a:buChar char="•"/>
            </a:pPr>
            <a:r>
              <a:rPr lang="el-GR" b="1" dirty="0"/>
              <a:t>4 ώρες πριν</a:t>
            </a:r>
            <a:r>
              <a:rPr lang="el-GR" dirty="0"/>
              <a:t> από βάρδια.</a:t>
            </a:r>
          </a:p>
          <a:p>
            <a:pPr marL="742950" lvl="1" indent="-285750">
              <a:buFont typeface="Arial" panose="020B0604020202020204" pitchFamily="34" charset="0"/>
              <a:buChar char="•"/>
            </a:pPr>
            <a:r>
              <a:rPr lang="el-GR" b="1" dirty="0"/>
              <a:t>24 ώρες πριν</a:t>
            </a:r>
            <a:r>
              <a:rPr lang="el-GR" dirty="0"/>
              <a:t> την είσοδο σε ύδατα ΗΠΑ, Καναδά ή Ε.Ε.</a:t>
            </a:r>
          </a:p>
          <a:p>
            <a:pPr marL="0" indent="0">
              <a:buNone/>
            </a:pPr>
            <a:r>
              <a:rPr lang="el-GR" b="1" dirty="0"/>
              <a:t>Κατανάλωση μη αλκοολούχων ποτών</a:t>
            </a:r>
            <a:endParaRPr lang="el-GR" dirty="0"/>
          </a:p>
          <a:p>
            <a:pPr>
              <a:buFont typeface="Arial" panose="020B0604020202020204" pitchFamily="34" charset="0"/>
              <a:buChar char="•"/>
            </a:pPr>
            <a:r>
              <a:rPr lang="el-GR" dirty="0"/>
              <a:t>Καθημερινά: </a:t>
            </a:r>
            <a:r>
              <a:rPr lang="el-GR" b="1" dirty="0"/>
              <a:t>36,1%</a:t>
            </a:r>
            <a:r>
              <a:rPr lang="el-GR" dirty="0"/>
              <a:t>.</a:t>
            </a:r>
          </a:p>
          <a:p>
            <a:pPr>
              <a:buFont typeface="Arial" panose="020B0604020202020204" pitchFamily="34" charset="0"/>
              <a:buChar char="•"/>
            </a:pPr>
            <a:r>
              <a:rPr lang="el-GR" dirty="0"/>
              <a:t>Εβδομαδιαία: </a:t>
            </a:r>
            <a:r>
              <a:rPr lang="el-GR" b="1" dirty="0"/>
              <a:t>35,5%</a:t>
            </a:r>
            <a:r>
              <a:rPr lang="el-GR" dirty="0"/>
              <a:t>.</a:t>
            </a:r>
          </a:p>
          <a:p>
            <a:pPr marL="0" indent="0">
              <a:buNone/>
            </a:pPr>
            <a:endParaRPr lang="en-GR" dirty="0"/>
          </a:p>
        </p:txBody>
      </p:sp>
      <p:pic>
        <p:nvPicPr>
          <p:cNvPr id="4" name="Picture 3" descr="EU logos for funding">
            <a:extLst>
              <a:ext uri="{FF2B5EF4-FFF2-40B4-BE49-F238E27FC236}">
                <a16:creationId xmlns:a16="http://schemas.microsoft.com/office/drawing/2014/main" id="{06E274D8-5671-B0EA-8B2C-1FA1BE88B21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518"/>
          <a:stretch/>
        </p:blipFill>
        <p:spPr bwMode="auto">
          <a:xfrm>
            <a:off x="15067"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6ABDAE4-ABA2-5958-FC22-2B3442B421B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78849" y="-10701"/>
            <a:ext cx="695881" cy="661459"/>
          </a:xfrm>
          <a:prstGeom prst="rect">
            <a:avLst/>
          </a:prstGeom>
        </p:spPr>
      </p:pic>
      <p:pic>
        <p:nvPicPr>
          <p:cNvPr id="6" name="Picture 5">
            <a:extLst>
              <a:ext uri="{FF2B5EF4-FFF2-40B4-BE49-F238E27FC236}">
                <a16:creationId xmlns:a16="http://schemas.microsoft.com/office/drawing/2014/main" id="{308C43FA-87B7-EE2E-4FEC-2D84015D8A4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36607" y="-9701"/>
            <a:ext cx="597924" cy="595329"/>
          </a:xfrm>
          <a:prstGeom prst="rect">
            <a:avLst/>
          </a:prstGeom>
        </p:spPr>
      </p:pic>
      <p:pic>
        <p:nvPicPr>
          <p:cNvPr id="7" name="Picture 6">
            <a:extLst>
              <a:ext uri="{FF2B5EF4-FFF2-40B4-BE49-F238E27FC236}">
                <a16:creationId xmlns:a16="http://schemas.microsoft.com/office/drawing/2014/main" id="{22D49644-889E-B657-CAD3-479DEA8D43BB}"/>
              </a:ext>
            </a:extLst>
          </p:cNvPr>
          <p:cNvPicPr>
            <a:picLocks noChangeAspect="1"/>
          </p:cNvPicPr>
          <p:nvPr/>
        </p:nvPicPr>
        <p:blipFill>
          <a:blip r:embed="rId5"/>
          <a:stretch>
            <a:fillRect/>
          </a:stretch>
        </p:blipFill>
        <p:spPr>
          <a:xfrm>
            <a:off x="6049237" y="51763"/>
            <a:ext cx="789294" cy="570523"/>
          </a:xfrm>
          <a:prstGeom prst="rect">
            <a:avLst/>
          </a:prstGeom>
        </p:spPr>
      </p:pic>
      <p:pic>
        <p:nvPicPr>
          <p:cNvPr id="8" name="Picture 7">
            <a:extLst>
              <a:ext uri="{FF2B5EF4-FFF2-40B4-BE49-F238E27FC236}">
                <a16:creationId xmlns:a16="http://schemas.microsoft.com/office/drawing/2014/main" id="{4498FE9C-2EE2-2C9B-B6D4-917E83532453}"/>
              </a:ext>
            </a:extLst>
          </p:cNvPr>
          <p:cNvPicPr>
            <a:picLocks noChangeAspect="1"/>
          </p:cNvPicPr>
          <p:nvPr/>
        </p:nvPicPr>
        <p:blipFill>
          <a:blip r:embed="rId6"/>
          <a:stretch>
            <a:fillRect/>
          </a:stretch>
        </p:blipFill>
        <p:spPr>
          <a:xfrm>
            <a:off x="7090799" y="21360"/>
            <a:ext cx="589869" cy="597335"/>
          </a:xfrm>
          <a:prstGeom prst="rect">
            <a:avLst/>
          </a:prstGeom>
        </p:spPr>
      </p:pic>
      <p:pic>
        <p:nvPicPr>
          <p:cNvPr id="9" name="Picture 8">
            <a:extLst>
              <a:ext uri="{FF2B5EF4-FFF2-40B4-BE49-F238E27FC236}">
                <a16:creationId xmlns:a16="http://schemas.microsoft.com/office/drawing/2014/main" id="{24505672-C902-5FCC-D798-E7DDF58214FA}"/>
              </a:ext>
            </a:extLst>
          </p:cNvPr>
          <p:cNvPicPr>
            <a:picLocks noChangeAspect="1"/>
          </p:cNvPicPr>
          <p:nvPr/>
        </p:nvPicPr>
        <p:blipFill>
          <a:blip r:embed="rId7"/>
          <a:stretch>
            <a:fillRect/>
          </a:stretch>
        </p:blipFill>
        <p:spPr>
          <a:xfrm>
            <a:off x="8017511" y="64593"/>
            <a:ext cx="958640" cy="527130"/>
          </a:xfrm>
          <a:prstGeom prst="rect">
            <a:avLst/>
          </a:prstGeom>
        </p:spPr>
      </p:pic>
    </p:spTree>
    <p:extLst>
      <p:ext uri="{BB962C8B-B14F-4D97-AF65-F5344CB8AC3E}">
        <p14:creationId xmlns:p14="http://schemas.microsoft.com/office/powerpoint/2010/main" val="33873980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15EAD-FCE0-A42E-BDFA-39BC56F6BE56}"/>
              </a:ext>
            </a:extLst>
          </p:cNvPr>
          <p:cNvSpPr>
            <a:spLocks noGrp="1"/>
          </p:cNvSpPr>
          <p:nvPr>
            <p:ph type="title"/>
          </p:nvPr>
        </p:nvSpPr>
        <p:spPr>
          <a:xfrm>
            <a:off x="214009" y="758952"/>
            <a:ext cx="4552543" cy="4754880"/>
          </a:xfrm>
          <a:solidFill>
            <a:schemeClr val="accent4"/>
          </a:solidFill>
        </p:spPr>
        <p:txBody>
          <a:bodyPr/>
          <a:lstStyle/>
          <a:p>
            <a:r>
              <a:rPr lang="el-GR" b="1" dirty="0"/>
              <a:t>Συμπεράσματα και Συστάσεις</a:t>
            </a:r>
            <a:r>
              <a:rPr lang="en-US" b="1" dirty="0"/>
              <a:t> I</a:t>
            </a:r>
            <a:br>
              <a:rPr lang="el-GR" b="1" dirty="0"/>
            </a:br>
            <a:endParaRPr lang="en-GR" dirty="0"/>
          </a:p>
        </p:txBody>
      </p:sp>
      <p:sp>
        <p:nvSpPr>
          <p:cNvPr id="3" name="Content Placeholder 2">
            <a:extLst>
              <a:ext uri="{FF2B5EF4-FFF2-40B4-BE49-F238E27FC236}">
                <a16:creationId xmlns:a16="http://schemas.microsoft.com/office/drawing/2014/main" id="{F460C187-4C16-0FF5-D69F-CB091C51B2F3}"/>
              </a:ext>
            </a:extLst>
          </p:cNvPr>
          <p:cNvSpPr>
            <a:spLocks noGrp="1"/>
          </p:cNvSpPr>
          <p:nvPr>
            <p:ph idx="1"/>
          </p:nvPr>
        </p:nvSpPr>
        <p:spPr>
          <a:solidFill>
            <a:schemeClr val="accent6">
              <a:lumMod val="60000"/>
              <a:lumOff val="40000"/>
            </a:schemeClr>
          </a:solidFill>
        </p:spPr>
        <p:txBody>
          <a:bodyPr>
            <a:normAutofit/>
          </a:bodyPr>
          <a:lstStyle/>
          <a:p>
            <a:pPr marL="0" indent="0">
              <a:buNone/>
            </a:pPr>
            <a:r>
              <a:rPr lang="el-GR" b="1" dirty="0"/>
              <a:t>Συμπεράσματα</a:t>
            </a:r>
            <a:endParaRPr lang="el-GR" dirty="0"/>
          </a:p>
          <a:p>
            <a:pPr>
              <a:buFont typeface="Arial" panose="020B0604020202020204" pitchFamily="34" charset="0"/>
              <a:buChar char="•"/>
            </a:pPr>
            <a:r>
              <a:rPr lang="el-GR" dirty="0"/>
              <a:t>Προτιμούν υγιεινές επιλογές (φρούτα) αλλά υπάρχει χώρος για βελτίωση</a:t>
            </a:r>
          </a:p>
          <a:p>
            <a:pPr>
              <a:buFont typeface="Arial" panose="020B0604020202020204" pitchFamily="34" charset="0"/>
              <a:buChar char="•"/>
            </a:pPr>
            <a:r>
              <a:rPr lang="el-GR" dirty="0"/>
              <a:t>Ανάγκη αύξησης κατανάλωσης νερού, λαχανικών, αυγών, οσπρίων και υγιεινών ξηρών καρπών</a:t>
            </a:r>
          </a:p>
          <a:p>
            <a:pPr>
              <a:buFont typeface="Arial" panose="020B0604020202020204" pitchFamily="34" charset="0"/>
              <a:buChar char="•"/>
            </a:pPr>
            <a:r>
              <a:rPr lang="el-GR" dirty="0"/>
              <a:t>Οι ναυτικοί είναι ενήμεροι για τους κανόνες και τους κινδύνους κατανάλωσης αλκοόλ.</a:t>
            </a:r>
          </a:p>
          <a:p>
            <a:pPr marL="0" indent="0">
              <a:buNone/>
            </a:pPr>
            <a:r>
              <a:rPr lang="el-GR" b="1" dirty="0"/>
              <a:t>Συστάσεις</a:t>
            </a:r>
            <a:endParaRPr lang="el-GR" dirty="0"/>
          </a:p>
          <a:p>
            <a:pPr>
              <a:buFont typeface="Arial" panose="020B0604020202020204" pitchFamily="34" charset="0"/>
              <a:buChar char="•"/>
            </a:pPr>
            <a:r>
              <a:rPr lang="el-GR" b="1" dirty="0"/>
              <a:t>Εκπαίδευση και ευαισθητοποίηση </a:t>
            </a:r>
            <a:endParaRPr lang="el-GR" dirty="0"/>
          </a:p>
          <a:p>
            <a:pPr>
              <a:buFont typeface="Arial" panose="020B0604020202020204" pitchFamily="34" charset="0"/>
              <a:buChar char="•"/>
            </a:pPr>
            <a:r>
              <a:rPr lang="el-GR" dirty="0"/>
              <a:t>Ενίσχυση υγιεινών διατροφικών επιλογών στο πλοίο.</a:t>
            </a:r>
          </a:p>
          <a:p>
            <a:pPr>
              <a:buFont typeface="Arial" panose="020B0604020202020204" pitchFamily="34" charset="0"/>
              <a:buChar char="•"/>
            </a:pPr>
            <a:r>
              <a:rPr lang="el-GR" dirty="0"/>
              <a:t>Εφαρμογή αυστηρών πολιτικών με τακτικούς ελέγχους.</a:t>
            </a:r>
          </a:p>
          <a:p>
            <a:endParaRPr lang="en-GR" dirty="0"/>
          </a:p>
        </p:txBody>
      </p:sp>
      <p:pic>
        <p:nvPicPr>
          <p:cNvPr id="4" name="Picture 3" descr="EU logos for funding">
            <a:extLst>
              <a:ext uri="{FF2B5EF4-FFF2-40B4-BE49-F238E27FC236}">
                <a16:creationId xmlns:a16="http://schemas.microsoft.com/office/drawing/2014/main" id="{666A5E14-29C4-5FDB-C53A-20639D1AD7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3518"/>
          <a:stretch/>
        </p:blipFill>
        <p:spPr bwMode="auto">
          <a:xfrm>
            <a:off x="15067" y="19455"/>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B8B11A7-ABE3-FB95-60D2-3A33F1B61A6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4278849" y="-10701"/>
            <a:ext cx="695881" cy="661459"/>
          </a:xfrm>
          <a:prstGeom prst="rect">
            <a:avLst/>
          </a:prstGeom>
        </p:spPr>
      </p:pic>
      <p:pic>
        <p:nvPicPr>
          <p:cNvPr id="6" name="Picture 5">
            <a:extLst>
              <a:ext uri="{FF2B5EF4-FFF2-40B4-BE49-F238E27FC236}">
                <a16:creationId xmlns:a16="http://schemas.microsoft.com/office/drawing/2014/main" id="{C56EA013-84BD-EB85-D586-3BE34E2CF86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36606" y="9754"/>
            <a:ext cx="597924" cy="595329"/>
          </a:xfrm>
          <a:prstGeom prst="rect">
            <a:avLst/>
          </a:prstGeom>
        </p:spPr>
      </p:pic>
      <p:pic>
        <p:nvPicPr>
          <p:cNvPr id="7" name="Picture 6">
            <a:extLst>
              <a:ext uri="{FF2B5EF4-FFF2-40B4-BE49-F238E27FC236}">
                <a16:creationId xmlns:a16="http://schemas.microsoft.com/office/drawing/2014/main" id="{7E562172-D94F-F93E-73E9-1FA677853CD0}"/>
              </a:ext>
            </a:extLst>
          </p:cNvPr>
          <p:cNvPicPr>
            <a:picLocks noChangeAspect="1"/>
          </p:cNvPicPr>
          <p:nvPr/>
        </p:nvPicPr>
        <p:blipFill>
          <a:blip r:embed="rId5"/>
          <a:stretch>
            <a:fillRect/>
          </a:stretch>
        </p:blipFill>
        <p:spPr>
          <a:xfrm>
            <a:off x="5699041" y="51763"/>
            <a:ext cx="789294" cy="570523"/>
          </a:xfrm>
          <a:prstGeom prst="rect">
            <a:avLst/>
          </a:prstGeom>
        </p:spPr>
      </p:pic>
      <p:pic>
        <p:nvPicPr>
          <p:cNvPr id="8" name="Picture 7">
            <a:extLst>
              <a:ext uri="{FF2B5EF4-FFF2-40B4-BE49-F238E27FC236}">
                <a16:creationId xmlns:a16="http://schemas.microsoft.com/office/drawing/2014/main" id="{42C812E0-5E6A-8FDC-107E-000E089118A1}"/>
              </a:ext>
            </a:extLst>
          </p:cNvPr>
          <p:cNvPicPr>
            <a:picLocks noChangeAspect="1"/>
          </p:cNvPicPr>
          <p:nvPr/>
        </p:nvPicPr>
        <p:blipFill>
          <a:blip r:embed="rId6"/>
          <a:stretch>
            <a:fillRect/>
          </a:stretch>
        </p:blipFill>
        <p:spPr>
          <a:xfrm>
            <a:off x="6622777" y="93284"/>
            <a:ext cx="589869" cy="597335"/>
          </a:xfrm>
          <a:prstGeom prst="rect">
            <a:avLst/>
          </a:prstGeom>
        </p:spPr>
      </p:pic>
      <p:pic>
        <p:nvPicPr>
          <p:cNvPr id="9" name="Picture 8">
            <a:extLst>
              <a:ext uri="{FF2B5EF4-FFF2-40B4-BE49-F238E27FC236}">
                <a16:creationId xmlns:a16="http://schemas.microsoft.com/office/drawing/2014/main" id="{93543685-40AD-D63B-E656-F72F5E765861}"/>
              </a:ext>
            </a:extLst>
          </p:cNvPr>
          <p:cNvPicPr>
            <a:picLocks noChangeAspect="1"/>
          </p:cNvPicPr>
          <p:nvPr/>
        </p:nvPicPr>
        <p:blipFill>
          <a:blip r:embed="rId7"/>
          <a:stretch>
            <a:fillRect/>
          </a:stretch>
        </p:blipFill>
        <p:spPr>
          <a:xfrm>
            <a:off x="7347088" y="123628"/>
            <a:ext cx="958640" cy="527130"/>
          </a:xfrm>
          <a:prstGeom prst="rect">
            <a:avLst/>
          </a:prstGeom>
        </p:spPr>
      </p:pic>
    </p:spTree>
    <p:extLst>
      <p:ext uri="{BB962C8B-B14F-4D97-AF65-F5344CB8AC3E}">
        <p14:creationId xmlns:p14="http://schemas.microsoft.com/office/powerpoint/2010/main" val="33402040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8D6B52-4A67-E606-156F-BB936F855160}"/>
              </a:ext>
            </a:extLst>
          </p:cNvPr>
          <p:cNvSpPr>
            <a:spLocks noGrp="1"/>
          </p:cNvSpPr>
          <p:nvPr>
            <p:ph type="title"/>
          </p:nvPr>
        </p:nvSpPr>
        <p:spPr>
          <a:xfrm>
            <a:off x="4270850" y="771105"/>
            <a:ext cx="7153056" cy="1884139"/>
          </a:xfrm>
        </p:spPr>
        <p:txBody>
          <a:bodyPr anchor="ctr">
            <a:normAutofit/>
          </a:bodyPr>
          <a:lstStyle/>
          <a:p>
            <a:r>
              <a:rPr lang="en-GR" sz="4200" dirty="0"/>
              <a:t>Language never lies….and jokes are always based on real facts</a:t>
            </a:r>
          </a:p>
        </p:txBody>
      </p:sp>
      <p:sp>
        <p:nvSpPr>
          <p:cNvPr id="14" name="Freeform: Shape 13">
            <a:extLst>
              <a:ext uri="{FF2B5EF4-FFF2-40B4-BE49-F238E27FC236}">
                <a16:creationId xmlns:a16="http://schemas.microsoft.com/office/drawing/2014/main" id="{8F690DA5-B5F1-4BF0-9BFF-B77B3C15F9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5610"/>
            <a:ext cx="2729554" cy="2332954"/>
          </a:xfrm>
          <a:custGeom>
            <a:avLst/>
            <a:gdLst>
              <a:gd name="connsiteX0" fmla="*/ 0 w 2729554"/>
              <a:gd name="connsiteY0" fmla="*/ 0 h 2332954"/>
              <a:gd name="connsiteX1" fmla="*/ 2534493 w 2729554"/>
              <a:gd name="connsiteY1" fmla="*/ 0 h 2332954"/>
              <a:gd name="connsiteX2" fmla="*/ 2539551 w 2729554"/>
              <a:gd name="connsiteY2" fmla="*/ 8326 h 2332954"/>
              <a:gd name="connsiteX3" fmla="*/ 2729554 w 2729554"/>
              <a:gd name="connsiteY3" fmla="*/ 758706 h 2332954"/>
              <a:gd name="connsiteX4" fmla="*/ 1155306 w 2729554"/>
              <a:gd name="connsiteY4" fmla="*/ 2332954 h 2332954"/>
              <a:gd name="connsiteX5" fmla="*/ 42145 w 2729554"/>
              <a:gd name="connsiteY5" fmla="*/ 1871868 h 2332954"/>
              <a:gd name="connsiteX6" fmla="*/ 0 w 2729554"/>
              <a:gd name="connsiteY6" fmla="*/ 1825497 h 233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9554" h="2332954">
                <a:moveTo>
                  <a:pt x="0" y="0"/>
                </a:moveTo>
                <a:lnTo>
                  <a:pt x="2534493" y="0"/>
                </a:lnTo>
                <a:lnTo>
                  <a:pt x="2539551" y="8326"/>
                </a:lnTo>
                <a:cubicBezTo>
                  <a:pt x="2660725" y="231386"/>
                  <a:pt x="2729554" y="487008"/>
                  <a:pt x="2729554" y="758706"/>
                </a:cubicBezTo>
                <a:cubicBezTo>
                  <a:pt x="2729554" y="1628139"/>
                  <a:pt x="2024739" y="2332954"/>
                  <a:pt x="1155306" y="2332954"/>
                </a:cubicBezTo>
                <a:cubicBezTo>
                  <a:pt x="720590" y="2332954"/>
                  <a:pt x="327028" y="2156750"/>
                  <a:pt x="42145" y="1871868"/>
                </a:cubicBezTo>
                <a:lnTo>
                  <a:pt x="0" y="18254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0DCB9BF5-E8DA-5C16-3578-EF0AF1F5BCD3}"/>
              </a:ext>
            </a:extLst>
          </p:cNvPr>
          <p:cNvPicPr>
            <a:picLocks noChangeAspect="1"/>
          </p:cNvPicPr>
          <p:nvPr/>
        </p:nvPicPr>
        <p:blipFill>
          <a:blip r:embed="rId2"/>
          <a:stretch>
            <a:fillRect/>
          </a:stretch>
        </p:blipFill>
        <p:spPr>
          <a:xfrm>
            <a:off x="207046" y="149629"/>
            <a:ext cx="2069293" cy="1495740"/>
          </a:xfrm>
          <a:prstGeom prst="rect">
            <a:avLst/>
          </a:prstGeom>
        </p:spPr>
      </p:pic>
      <p:sp>
        <p:nvSpPr>
          <p:cNvPr id="16" name="Oval 15">
            <a:extLst>
              <a:ext uri="{FF2B5EF4-FFF2-40B4-BE49-F238E27FC236}">
                <a16:creationId xmlns:a16="http://schemas.microsoft.com/office/drawing/2014/main" id="{7FE4404B-71F7-4E28-8E0D-ADF2C7692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42434" y="2199531"/>
            <a:ext cx="1897930" cy="1897930"/>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14D46EC-C03F-BAF5-FE31-C565C305BB1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034364" y="2539341"/>
            <a:ext cx="1114068" cy="1218309"/>
          </a:xfrm>
          <a:prstGeom prst="rect">
            <a:avLst/>
          </a:prstGeom>
        </p:spPr>
      </p:pic>
      <p:sp>
        <p:nvSpPr>
          <p:cNvPr id="18" name="Freeform: Shape 17">
            <a:extLst>
              <a:ext uri="{FF2B5EF4-FFF2-40B4-BE49-F238E27FC236}">
                <a16:creationId xmlns:a16="http://schemas.microsoft.com/office/drawing/2014/main" id="{44A40C34-21C9-4742-8D07-9DDAA4C7A1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130694"/>
            <a:ext cx="3036275" cy="2721697"/>
          </a:xfrm>
          <a:custGeom>
            <a:avLst/>
            <a:gdLst>
              <a:gd name="connsiteX0" fmla="*/ 1225635 w 3036275"/>
              <a:gd name="connsiteY0" fmla="*/ 0 h 2721697"/>
              <a:gd name="connsiteX1" fmla="*/ 3036275 w 3036275"/>
              <a:gd name="connsiteY1" fmla="*/ 1810640 h 2721697"/>
              <a:gd name="connsiteX2" fmla="*/ 2817741 w 3036275"/>
              <a:gd name="connsiteY2" fmla="*/ 2673699 h 2721697"/>
              <a:gd name="connsiteX3" fmla="*/ 2788581 w 3036275"/>
              <a:gd name="connsiteY3" fmla="*/ 2721697 h 2721697"/>
              <a:gd name="connsiteX4" fmla="*/ 0 w 3036275"/>
              <a:gd name="connsiteY4" fmla="*/ 2721697 h 2721697"/>
              <a:gd name="connsiteX5" fmla="*/ 0 w 3036275"/>
              <a:gd name="connsiteY5" fmla="*/ 480627 h 2721697"/>
              <a:gd name="connsiteX6" fmla="*/ 73900 w 3036275"/>
              <a:gd name="connsiteY6" fmla="*/ 413462 h 2721697"/>
              <a:gd name="connsiteX7" fmla="*/ 1225635 w 3036275"/>
              <a:gd name="connsiteY7" fmla="*/ 0 h 272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6275" h="2721697">
                <a:moveTo>
                  <a:pt x="1225635" y="0"/>
                </a:moveTo>
                <a:cubicBezTo>
                  <a:pt x="2225624" y="0"/>
                  <a:pt x="3036275" y="810651"/>
                  <a:pt x="3036275" y="1810640"/>
                </a:cubicBezTo>
                <a:cubicBezTo>
                  <a:pt x="3036275" y="2123137"/>
                  <a:pt x="2957110" y="2417143"/>
                  <a:pt x="2817741" y="2673699"/>
                </a:cubicBezTo>
                <a:lnTo>
                  <a:pt x="2788581" y="2721697"/>
                </a:lnTo>
                <a:lnTo>
                  <a:pt x="0" y="2721697"/>
                </a:lnTo>
                <a:lnTo>
                  <a:pt x="0" y="480627"/>
                </a:lnTo>
                <a:lnTo>
                  <a:pt x="73900" y="413462"/>
                </a:lnTo>
                <a:cubicBezTo>
                  <a:pt x="386885" y="155164"/>
                  <a:pt x="788140" y="0"/>
                  <a:pt x="1225635"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descr="EU logos for funding">
            <a:extLst>
              <a:ext uri="{FF2B5EF4-FFF2-40B4-BE49-F238E27FC236}">
                <a16:creationId xmlns:a16="http://schemas.microsoft.com/office/drawing/2014/main" id="{D8C36452-616D-E66C-A996-0F653397327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53518"/>
          <a:stretch/>
        </p:blipFill>
        <p:spPr bwMode="auto">
          <a:xfrm>
            <a:off x="251173" y="5358259"/>
            <a:ext cx="2306756" cy="471455"/>
          </a:xfrm>
          <a:prstGeom prst="rect">
            <a:avLst/>
          </a:prstGeom>
          <a:noFill/>
          <a:extLst>
            <a:ext uri="{909E8E84-426E-40DD-AFC4-6F175D3DCCD1}">
              <a14:hiddenFill xmlns:a14="http://schemas.microsoft.com/office/drawing/2010/main">
                <a:solidFill>
                  <a:srgbClr val="FFFFFF"/>
                </a:solidFill>
              </a14:hiddenFill>
            </a:ext>
          </a:extLst>
        </p:spPr>
      </p:pic>
      <p:sp>
        <p:nvSpPr>
          <p:cNvPr id="20" name="Oval 19">
            <a:extLst>
              <a:ext uri="{FF2B5EF4-FFF2-40B4-BE49-F238E27FC236}">
                <a16:creationId xmlns:a16="http://schemas.microsoft.com/office/drawing/2014/main" id="{CEA3A044-E82D-4944-A9D8-3A481FD05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21579" y="2999594"/>
            <a:ext cx="2600581" cy="260058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3110349-2C42-1059-D2AF-B99FDE61A8F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25669" y="3475017"/>
            <a:ext cx="1685203" cy="1666268"/>
          </a:xfrm>
          <a:prstGeom prst="rect">
            <a:avLst/>
          </a:prstGeom>
        </p:spPr>
      </p:pic>
      <p:sp>
        <p:nvSpPr>
          <p:cNvPr id="3" name="Content Placeholder 2">
            <a:extLst>
              <a:ext uri="{FF2B5EF4-FFF2-40B4-BE49-F238E27FC236}">
                <a16:creationId xmlns:a16="http://schemas.microsoft.com/office/drawing/2014/main" id="{6BDFD5AB-1A4F-6D24-BDC0-70B3435EB64E}"/>
              </a:ext>
            </a:extLst>
          </p:cNvPr>
          <p:cNvSpPr>
            <a:spLocks noGrp="1"/>
          </p:cNvSpPr>
          <p:nvPr>
            <p:ph idx="1"/>
          </p:nvPr>
        </p:nvSpPr>
        <p:spPr>
          <a:xfrm>
            <a:off x="6660021" y="2994638"/>
            <a:ext cx="4763885" cy="2800102"/>
          </a:xfrm>
        </p:spPr>
        <p:txBody>
          <a:bodyPr>
            <a:normAutofit/>
          </a:bodyPr>
          <a:lstStyle/>
          <a:p>
            <a:pPr marL="0" indent="0">
              <a:lnSpc>
                <a:spcPct val="100000"/>
              </a:lnSpc>
              <a:buNone/>
            </a:pPr>
            <a:r>
              <a:rPr lang="en-GB" sz="800"/>
              <a:t>If you have never served aboard a submarine or do not know anyone who is or was a submariner, then this list may help you understand what life aboard a submarine is all about. </a:t>
            </a:r>
            <a:r>
              <a:rPr lang="en-US" sz="800">
                <a:effectLst/>
                <a:ea typeface="Times New Roman" panose="02020603050405020304" pitchFamily="18" charset="0"/>
                <a:cs typeface="Times New Roman" panose="02020603050405020304" pitchFamily="18" charset="0"/>
              </a:rPr>
              <a:t>These are but a few of the ways to experience the lighter side of </a:t>
            </a:r>
            <a:r>
              <a:rPr lang="en-US" sz="800" u="sng">
                <a:effectLst/>
                <a:ea typeface="Times New Roman" panose="02020603050405020304" pitchFamily="18" charset="0"/>
                <a:cs typeface="Times New Roman" panose="02020603050405020304" pitchFamily="18" charset="0"/>
              </a:rPr>
              <a:t>life aboard a submarine</a:t>
            </a:r>
            <a:r>
              <a:rPr lang="en-US" sz="800">
                <a:effectLst/>
                <a:ea typeface="Times New Roman" panose="02020603050405020304" pitchFamily="18" charset="0"/>
                <a:cs typeface="Times New Roman" panose="02020603050405020304" pitchFamily="18" charset="0"/>
              </a:rPr>
              <a:t>. </a:t>
            </a:r>
            <a:endParaRPr lang="en-GB" sz="800"/>
          </a:p>
          <a:p>
            <a:pPr>
              <a:lnSpc>
                <a:spcPct val="100000"/>
              </a:lnSpc>
            </a:pPr>
            <a:r>
              <a:rPr lang="en-US" sz="800">
                <a:effectLst/>
                <a:ea typeface="Times New Roman" panose="02020603050405020304" pitchFamily="18" charset="0"/>
                <a:cs typeface="Times New Roman" panose="02020603050405020304" pitchFamily="18" charset="0"/>
              </a:rPr>
              <a:t>Eat food that you can only get out of a can and requires water in order to eat it. Empty out your refrigerator and turn the temperature control down, turning the refrigerator into a freezer</a:t>
            </a:r>
            <a:r>
              <a:rPr lang="en-US" sz="800" i="1">
                <a:effectLst/>
                <a:ea typeface="Times New Roman" panose="02020603050405020304" pitchFamily="18" charset="0"/>
                <a:cs typeface="Times New Roman" panose="02020603050405020304" pitchFamily="18" charset="0"/>
              </a:rPr>
              <a:t>. </a:t>
            </a:r>
            <a:r>
              <a:rPr lang="el-GR" sz="800" i="1" err="1">
                <a:effectLst/>
                <a:ea typeface="Times New Roman" panose="02020603050405020304" pitchFamily="18" charset="0"/>
                <a:cs typeface="Times New Roman" panose="02020603050405020304" pitchFamily="18" charset="0"/>
              </a:rPr>
              <a:t>Get</a:t>
            </a:r>
            <a:r>
              <a:rPr lang="el-GR" sz="800" i="1">
                <a:effectLst/>
                <a:ea typeface="Times New Roman" panose="02020603050405020304" pitchFamily="18" charset="0"/>
                <a:cs typeface="Times New Roman" panose="02020603050405020304" pitchFamily="18" charset="0"/>
              </a:rPr>
              <a:t> </a:t>
            </a:r>
            <a:r>
              <a:rPr lang="el-GR" sz="800" i="1" err="1">
                <a:effectLst/>
                <a:ea typeface="Times New Roman" panose="02020603050405020304" pitchFamily="18" charset="0"/>
                <a:cs typeface="Times New Roman" panose="02020603050405020304" pitchFamily="18" charset="0"/>
              </a:rPr>
              <a:t>rid</a:t>
            </a:r>
            <a:r>
              <a:rPr lang="el-GR" sz="800" i="1">
                <a:effectLst/>
                <a:ea typeface="Times New Roman" panose="02020603050405020304" pitchFamily="18" charset="0"/>
                <a:cs typeface="Times New Roman" panose="02020603050405020304" pitchFamily="18" charset="0"/>
              </a:rPr>
              <a:t> of </a:t>
            </a:r>
            <a:r>
              <a:rPr lang="el-GR" sz="800" i="1" err="1">
                <a:effectLst/>
                <a:ea typeface="Times New Roman" panose="02020603050405020304" pitchFamily="18" charset="0"/>
                <a:cs typeface="Times New Roman" panose="02020603050405020304" pitchFamily="18" charset="0"/>
              </a:rPr>
              <a:t>all</a:t>
            </a:r>
            <a:r>
              <a:rPr lang="el-GR" sz="800" i="1">
                <a:effectLst/>
                <a:ea typeface="Times New Roman" panose="02020603050405020304" pitchFamily="18" charset="0"/>
                <a:cs typeface="Times New Roman" panose="02020603050405020304" pitchFamily="18" charset="0"/>
              </a:rPr>
              <a:t> </a:t>
            </a:r>
            <a:r>
              <a:rPr lang="el-GR" sz="800" i="1" err="1">
                <a:effectLst/>
                <a:ea typeface="Times New Roman" panose="02020603050405020304" pitchFamily="18" charset="0"/>
                <a:cs typeface="Times New Roman" panose="02020603050405020304" pitchFamily="18" charset="0"/>
              </a:rPr>
              <a:t>fresh</a:t>
            </a:r>
            <a:r>
              <a:rPr lang="el-GR" sz="800" i="1">
                <a:effectLst/>
                <a:ea typeface="Times New Roman" panose="02020603050405020304" pitchFamily="18" charset="0"/>
                <a:cs typeface="Times New Roman" panose="02020603050405020304" pitchFamily="18" charset="0"/>
              </a:rPr>
              <a:t> </a:t>
            </a:r>
            <a:r>
              <a:rPr lang="el-GR" sz="800" i="1" err="1">
                <a:effectLst/>
                <a:ea typeface="Times New Roman" panose="02020603050405020304" pitchFamily="18" charset="0"/>
                <a:cs typeface="Times New Roman" panose="02020603050405020304" pitchFamily="18" charset="0"/>
              </a:rPr>
              <a:t>fruits</a:t>
            </a:r>
            <a:r>
              <a:rPr lang="el-GR" sz="800" i="1">
                <a:effectLst/>
                <a:ea typeface="Times New Roman" panose="02020603050405020304" pitchFamily="18" charset="0"/>
                <a:cs typeface="Times New Roman" panose="02020603050405020304" pitchFamily="18" charset="0"/>
              </a:rPr>
              <a:t> and </a:t>
            </a:r>
            <a:r>
              <a:rPr lang="el-GR" sz="800" i="1" err="1">
                <a:effectLst/>
                <a:ea typeface="Times New Roman" panose="02020603050405020304" pitchFamily="18" charset="0"/>
                <a:cs typeface="Times New Roman" panose="02020603050405020304" pitchFamily="18" charset="0"/>
              </a:rPr>
              <a:t>vegetables</a:t>
            </a:r>
            <a:r>
              <a:rPr lang="en-GR" sz="800" i="1">
                <a:effectLst/>
              </a:rPr>
              <a:t> </a:t>
            </a:r>
          </a:p>
          <a:p>
            <a:pPr>
              <a:lnSpc>
                <a:spcPct val="100000"/>
              </a:lnSpc>
            </a:pPr>
            <a:r>
              <a:rPr lang="en-US" sz="800">
                <a:effectLst/>
                <a:ea typeface="Times New Roman" panose="02020603050405020304" pitchFamily="18" charset="0"/>
                <a:cs typeface="Times New Roman" panose="02020603050405020304" pitchFamily="18" charset="0"/>
              </a:rPr>
              <a:t>Invite guests but don’t prepare enough food for everyone. Serve food cold. Limit the time they sit at the table to 10 minutes.</a:t>
            </a:r>
            <a:r>
              <a:rPr lang="en-GR" sz="800">
                <a:effectLst/>
              </a:rPr>
              <a:t> </a:t>
            </a:r>
          </a:p>
          <a:p>
            <a:pPr>
              <a:lnSpc>
                <a:spcPct val="100000"/>
              </a:lnSpc>
            </a:pPr>
            <a:r>
              <a:rPr lang="en-US" sz="800" kern="150">
                <a:effectLst/>
                <a:ea typeface="Times New Roman" panose="02020603050405020304" pitchFamily="18" charset="0"/>
                <a:cs typeface="Times New Roman" panose="02020603050405020304" pitchFamily="18" charset="0"/>
              </a:rPr>
              <a:t>Wake up at midnight every night and make a peanut butter sandwich, use stale bread. Better yet, make your own bread but cut 3 inch thick slices and use these. </a:t>
            </a:r>
            <a:r>
              <a:rPr lang="el-GR" sz="800" kern="150" err="1">
                <a:effectLst/>
                <a:ea typeface="Times New Roman" panose="02020603050405020304" pitchFamily="18" charset="0"/>
                <a:cs typeface="Times New Roman" panose="02020603050405020304" pitchFamily="18" charset="0"/>
              </a:rPr>
              <a:t>Optional</a:t>
            </a:r>
            <a:r>
              <a:rPr lang="el-GR" sz="800" kern="150">
                <a:effectLst/>
                <a:ea typeface="Times New Roman" panose="02020603050405020304" pitchFamily="18" charset="0"/>
                <a:cs typeface="Times New Roman" panose="02020603050405020304" pitchFamily="18" charset="0"/>
              </a:rPr>
              <a:t>: </a:t>
            </a:r>
            <a:r>
              <a:rPr lang="el-GR" sz="800" kern="150" err="1">
                <a:effectLst/>
                <a:ea typeface="Times New Roman" panose="02020603050405020304" pitchFamily="18" charset="0"/>
                <a:cs typeface="Times New Roman" panose="02020603050405020304" pitchFamily="18" charset="0"/>
              </a:rPr>
              <a:t>warm</a:t>
            </a:r>
            <a:r>
              <a:rPr lang="el-GR" sz="800" kern="150">
                <a:effectLst/>
                <a:ea typeface="Times New Roman" panose="02020603050405020304" pitchFamily="18" charset="0"/>
                <a:cs typeface="Times New Roman" panose="02020603050405020304" pitchFamily="18" charset="0"/>
              </a:rPr>
              <a:t> </a:t>
            </a:r>
            <a:r>
              <a:rPr lang="el-GR" sz="800" kern="150" err="1">
                <a:effectLst/>
                <a:ea typeface="Times New Roman" panose="02020603050405020304" pitchFamily="18" charset="0"/>
                <a:cs typeface="Times New Roman" panose="02020603050405020304" pitchFamily="18" charset="0"/>
              </a:rPr>
              <a:t>up</a:t>
            </a:r>
            <a:r>
              <a:rPr lang="el-GR" sz="800" kern="150">
                <a:effectLst/>
                <a:ea typeface="Times New Roman" panose="02020603050405020304" pitchFamily="18" charset="0"/>
                <a:cs typeface="Times New Roman" panose="02020603050405020304" pitchFamily="18" charset="0"/>
              </a:rPr>
              <a:t> </a:t>
            </a:r>
            <a:r>
              <a:rPr lang="el-GR" sz="800" kern="150" err="1">
                <a:effectLst/>
                <a:ea typeface="Times New Roman" panose="02020603050405020304" pitchFamily="18" charset="0"/>
                <a:cs typeface="Times New Roman" panose="02020603050405020304" pitchFamily="18" charset="0"/>
              </a:rPr>
              <a:t>some</a:t>
            </a:r>
            <a:r>
              <a:rPr lang="el-GR" sz="800" kern="150">
                <a:effectLst/>
                <a:ea typeface="Times New Roman" panose="02020603050405020304" pitchFamily="18" charset="0"/>
                <a:cs typeface="Times New Roman" panose="02020603050405020304" pitchFamily="18" charset="0"/>
              </a:rPr>
              <a:t> </a:t>
            </a:r>
            <a:r>
              <a:rPr lang="el-GR" sz="800" kern="150" err="1">
                <a:effectLst/>
                <a:ea typeface="Times New Roman" panose="02020603050405020304" pitchFamily="18" charset="0"/>
                <a:cs typeface="Times New Roman" panose="02020603050405020304" pitchFamily="18" charset="0"/>
              </a:rPr>
              <a:t>canned</a:t>
            </a:r>
            <a:r>
              <a:rPr lang="el-GR" sz="800" kern="150">
                <a:effectLst/>
                <a:ea typeface="Times New Roman" panose="02020603050405020304" pitchFamily="18" charset="0"/>
                <a:cs typeface="Times New Roman" panose="02020603050405020304" pitchFamily="18" charset="0"/>
              </a:rPr>
              <a:t> </a:t>
            </a:r>
            <a:r>
              <a:rPr lang="el-GR" sz="800" kern="150" err="1">
                <a:effectLst/>
                <a:ea typeface="Times New Roman" panose="02020603050405020304" pitchFamily="18" charset="0"/>
                <a:cs typeface="Times New Roman" panose="02020603050405020304" pitchFamily="18" charset="0"/>
              </a:rPr>
              <a:t>Ravioli</a:t>
            </a:r>
            <a:r>
              <a:rPr lang="el-GR" sz="800" kern="150">
                <a:effectLst/>
                <a:ea typeface="Times New Roman" panose="02020603050405020304" pitchFamily="18" charset="0"/>
                <a:cs typeface="Times New Roman" panose="02020603050405020304" pitchFamily="18" charset="0"/>
              </a:rPr>
              <a:t> </a:t>
            </a:r>
            <a:r>
              <a:rPr lang="el-GR" sz="800" kern="150" err="1">
                <a:effectLst/>
                <a:ea typeface="Times New Roman" panose="02020603050405020304" pitchFamily="18" charset="0"/>
                <a:cs typeface="Times New Roman" panose="02020603050405020304" pitchFamily="18" charset="0"/>
              </a:rPr>
              <a:t>or</a:t>
            </a:r>
            <a:r>
              <a:rPr lang="el-GR" sz="800" kern="150">
                <a:effectLst/>
                <a:ea typeface="Times New Roman" panose="02020603050405020304" pitchFamily="18" charset="0"/>
                <a:cs typeface="Times New Roman" panose="02020603050405020304" pitchFamily="18" charset="0"/>
              </a:rPr>
              <a:t> </a:t>
            </a:r>
            <a:r>
              <a:rPr lang="el-GR" sz="800" kern="150" err="1">
                <a:effectLst/>
                <a:ea typeface="Times New Roman" panose="02020603050405020304" pitchFamily="18" charset="0"/>
                <a:cs typeface="Times New Roman" panose="02020603050405020304" pitchFamily="18" charset="0"/>
              </a:rPr>
              <a:t>soup</a:t>
            </a:r>
            <a:r>
              <a:rPr lang="el-GR" sz="800" kern="150">
                <a:effectLst/>
                <a:ea typeface="Times New Roman" panose="02020603050405020304" pitchFamily="18" charset="0"/>
                <a:cs typeface="Times New Roman" panose="02020603050405020304" pitchFamily="18" charset="0"/>
              </a:rPr>
              <a:t>.</a:t>
            </a:r>
            <a:endParaRPr lang="en-US" sz="800" kern="150">
              <a:effectLst/>
              <a:ea typeface="Times New Roman" panose="02020603050405020304" pitchFamily="18" charset="0"/>
              <a:cs typeface="Times New Roman" panose="02020603050405020304" pitchFamily="18" charset="0"/>
            </a:endParaRPr>
          </a:p>
          <a:p>
            <a:pPr>
              <a:lnSpc>
                <a:spcPct val="100000"/>
              </a:lnSpc>
            </a:pPr>
            <a:r>
              <a:rPr lang="en-US" sz="800">
                <a:effectLst/>
                <a:ea typeface="Times New Roman" panose="02020603050405020304" pitchFamily="18" charset="0"/>
                <a:cs typeface="Times New Roman" panose="02020603050405020304" pitchFamily="18" charset="0"/>
              </a:rPr>
              <a:t>Use 18 scoops of coffee per pot and allow it to sit for 5 to six hours before drinking it</a:t>
            </a:r>
            <a:r>
              <a:rPr lang="en-GR" sz="800">
                <a:effectLst/>
              </a:rPr>
              <a:t> </a:t>
            </a:r>
          </a:p>
          <a:p>
            <a:pPr>
              <a:lnSpc>
                <a:spcPct val="100000"/>
              </a:lnSpc>
            </a:pPr>
            <a:r>
              <a:rPr lang="en-US" sz="800">
                <a:effectLst/>
                <a:ea typeface="Times New Roman" panose="02020603050405020304" pitchFamily="18" charset="0"/>
                <a:cs typeface="Times New Roman" panose="02020603050405020304" pitchFamily="18" charset="0"/>
              </a:rPr>
              <a:t>Store your eggs in the garbage for two months and then cook a dozen each morning</a:t>
            </a:r>
            <a:r>
              <a:rPr lang="en-GR" sz="800">
                <a:effectLst/>
              </a:rPr>
              <a:t> </a:t>
            </a:r>
          </a:p>
          <a:p>
            <a:pPr marL="0" indent="0">
              <a:lnSpc>
                <a:spcPct val="100000"/>
              </a:lnSpc>
              <a:buNone/>
            </a:pPr>
            <a:r>
              <a:rPr lang="en-GR" sz="800" kern="150">
                <a:ea typeface="DejaVu Sans"/>
                <a:cs typeface="DejaVu Sans"/>
              </a:rPr>
              <a:t>Source </a:t>
            </a:r>
            <a:r>
              <a:rPr lang="en-GB" sz="800" kern="150">
                <a:ea typeface="DejaVu Sans"/>
                <a:cs typeface="DejaVu Sans"/>
                <a:hlinkClick r:id="rId6"/>
              </a:rPr>
              <a:t>https://www.facebook.com/story.php?story_fbid=874626864858862&amp;id=100069346687769&amp;_rdr</a:t>
            </a:r>
            <a:r>
              <a:rPr lang="en-GB" sz="800" kern="150">
                <a:ea typeface="DejaVu Sans"/>
                <a:cs typeface="DejaVu Sans"/>
              </a:rPr>
              <a:t> </a:t>
            </a:r>
            <a:r>
              <a:rPr lang="en-GB" sz="800"/>
              <a:t>What is it like living aboard a submarine for an extended period of time?</a:t>
            </a:r>
            <a:endParaRPr lang="en-GR" sz="800" kern="150">
              <a:effectLst/>
              <a:ea typeface="DejaVu Sans"/>
              <a:cs typeface="DejaVu Sans"/>
            </a:endParaRPr>
          </a:p>
          <a:p>
            <a:pPr>
              <a:lnSpc>
                <a:spcPct val="100000"/>
              </a:lnSpc>
            </a:pPr>
            <a:endParaRPr lang="en-GB" sz="800" i="1"/>
          </a:p>
          <a:p>
            <a:pPr>
              <a:lnSpc>
                <a:spcPct val="100000"/>
              </a:lnSpc>
            </a:pPr>
            <a:endParaRPr lang="en-GR" sz="800"/>
          </a:p>
        </p:txBody>
      </p:sp>
      <p:sp>
        <p:nvSpPr>
          <p:cNvPr id="2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8" name="Picture 7">
            <a:extLst>
              <a:ext uri="{FF2B5EF4-FFF2-40B4-BE49-F238E27FC236}">
                <a16:creationId xmlns:a16="http://schemas.microsoft.com/office/drawing/2014/main" id="{7B788377-E112-BEEB-2024-18922F1EA347}"/>
              </a:ext>
            </a:extLst>
          </p:cNvPr>
          <p:cNvPicPr>
            <a:picLocks noChangeAspect="1"/>
          </p:cNvPicPr>
          <p:nvPr/>
        </p:nvPicPr>
        <p:blipFill>
          <a:blip r:embed="rId7"/>
          <a:stretch>
            <a:fillRect/>
          </a:stretch>
        </p:blipFill>
        <p:spPr>
          <a:xfrm>
            <a:off x="6944498" y="37486"/>
            <a:ext cx="731350" cy="597335"/>
          </a:xfrm>
          <a:prstGeom prst="rect">
            <a:avLst/>
          </a:prstGeom>
        </p:spPr>
      </p:pic>
      <p:pic>
        <p:nvPicPr>
          <p:cNvPr id="9" name="Picture 8">
            <a:extLst>
              <a:ext uri="{FF2B5EF4-FFF2-40B4-BE49-F238E27FC236}">
                <a16:creationId xmlns:a16="http://schemas.microsoft.com/office/drawing/2014/main" id="{DC30F005-327D-9701-62FE-30747D1C5179}"/>
              </a:ext>
            </a:extLst>
          </p:cNvPr>
          <p:cNvPicPr>
            <a:picLocks noChangeAspect="1"/>
          </p:cNvPicPr>
          <p:nvPr/>
        </p:nvPicPr>
        <p:blipFill>
          <a:blip r:embed="rId8"/>
          <a:stretch>
            <a:fillRect/>
          </a:stretch>
        </p:blipFill>
        <p:spPr>
          <a:xfrm>
            <a:off x="8017511" y="64593"/>
            <a:ext cx="958640" cy="527130"/>
          </a:xfrm>
          <a:prstGeom prst="rect">
            <a:avLst/>
          </a:prstGeom>
        </p:spPr>
      </p:pic>
      <p:pic>
        <p:nvPicPr>
          <p:cNvPr id="10" name="Picture 9">
            <a:extLst>
              <a:ext uri="{FF2B5EF4-FFF2-40B4-BE49-F238E27FC236}">
                <a16:creationId xmlns:a16="http://schemas.microsoft.com/office/drawing/2014/main" id="{4AF19A56-AA7E-C8AA-E073-C42C2BD0F777}"/>
              </a:ext>
            </a:extLst>
          </p:cNvPr>
          <p:cNvPicPr>
            <a:picLocks noChangeAspect="1"/>
          </p:cNvPicPr>
          <p:nvPr/>
        </p:nvPicPr>
        <p:blipFill>
          <a:blip r:embed="rId9"/>
          <a:stretch>
            <a:fillRect/>
          </a:stretch>
        </p:blipFill>
        <p:spPr>
          <a:xfrm>
            <a:off x="10774932" y="52481"/>
            <a:ext cx="1127201" cy="1124744"/>
          </a:xfrm>
          <a:prstGeom prst="rect">
            <a:avLst/>
          </a:prstGeom>
        </p:spPr>
      </p:pic>
    </p:spTree>
    <p:extLst>
      <p:ext uri="{BB962C8B-B14F-4D97-AF65-F5344CB8AC3E}">
        <p14:creationId xmlns:p14="http://schemas.microsoft.com/office/powerpoint/2010/main" val="42167982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9FBF38-3EF8-A669-F708-B8B517B0F5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5" name="Picture 4">
            <a:extLst>
              <a:ext uri="{FF2B5EF4-FFF2-40B4-BE49-F238E27FC236}">
                <a16:creationId xmlns:a16="http://schemas.microsoft.com/office/drawing/2014/main" id="{6FD75D90-06F1-2101-3F7E-1E7F0A11E278}"/>
              </a:ext>
            </a:extLst>
          </p:cNvPr>
          <p:cNvPicPr>
            <a:picLocks noChangeAspect="1"/>
          </p:cNvPicPr>
          <p:nvPr/>
        </p:nvPicPr>
        <p:blipFill>
          <a:blip r:embed="rId3"/>
          <a:stretch>
            <a:fillRect/>
          </a:stretch>
        </p:blipFill>
        <p:spPr>
          <a:xfrm>
            <a:off x="7085978" y="37486"/>
            <a:ext cx="589869" cy="597335"/>
          </a:xfrm>
          <a:prstGeom prst="rect">
            <a:avLst/>
          </a:prstGeom>
        </p:spPr>
      </p:pic>
      <p:pic>
        <p:nvPicPr>
          <p:cNvPr id="6" name="Picture 5">
            <a:extLst>
              <a:ext uri="{FF2B5EF4-FFF2-40B4-BE49-F238E27FC236}">
                <a16:creationId xmlns:a16="http://schemas.microsoft.com/office/drawing/2014/main" id="{FFB6308A-1E44-36F3-A8BF-C93999142E5C}"/>
              </a:ext>
            </a:extLst>
          </p:cNvPr>
          <p:cNvPicPr>
            <a:picLocks noChangeAspect="1"/>
          </p:cNvPicPr>
          <p:nvPr/>
        </p:nvPicPr>
        <p:blipFill>
          <a:blip r:embed="rId4"/>
          <a:stretch>
            <a:fillRect/>
          </a:stretch>
        </p:blipFill>
        <p:spPr>
          <a:xfrm>
            <a:off x="8017511" y="64593"/>
            <a:ext cx="958640" cy="527130"/>
          </a:xfrm>
          <a:prstGeom prst="rect">
            <a:avLst/>
          </a:prstGeom>
        </p:spPr>
      </p:pic>
      <p:pic>
        <p:nvPicPr>
          <p:cNvPr id="7" name="Picture 6" descr="EU logos for funding">
            <a:extLst>
              <a:ext uri="{FF2B5EF4-FFF2-40B4-BE49-F238E27FC236}">
                <a16:creationId xmlns:a16="http://schemas.microsoft.com/office/drawing/2014/main" id="{8092D12E-E27C-70D9-56FC-84C105ED0B5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15067"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0E250A8-546B-D810-CF95-10F11BBC58E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259394" y="-10701"/>
            <a:ext cx="695881" cy="661459"/>
          </a:xfrm>
          <a:prstGeom prst="rect">
            <a:avLst/>
          </a:prstGeom>
        </p:spPr>
      </p:pic>
      <p:pic>
        <p:nvPicPr>
          <p:cNvPr id="9" name="Picture 8">
            <a:extLst>
              <a:ext uri="{FF2B5EF4-FFF2-40B4-BE49-F238E27FC236}">
                <a16:creationId xmlns:a16="http://schemas.microsoft.com/office/drawing/2014/main" id="{1E1D1B3B-D6CB-2673-76A9-0112349C15CB}"/>
              </a:ext>
            </a:extLst>
          </p:cNvPr>
          <p:cNvPicPr>
            <a:picLocks noChangeAspect="1"/>
          </p:cNvPicPr>
          <p:nvPr/>
        </p:nvPicPr>
        <p:blipFill>
          <a:blip r:embed="rId7"/>
          <a:stretch>
            <a:fillRect/>
          </a:stretch>
        </p:blipFill>
        <p:spPr>
          <a:xfrm>
            <a:off x="6049237" y="51763"/>
            <a:ext cx="789294" cy="570523"/>
          </a:xfrm>
          <a:prstGeom prst="rect">
            <a:avLst/>
          </a:prstGeom>
        </p:spPr>
      </p:pic>
      <p:pic>
        <p:nvPicPr>
          <p:cNvPr id="10" name="Picture 9">
            <a:extLst>
              <a:ext uri="{FF2B5EF4-FFF2-40B4-BE49-F238E27FC236}">
                <a16:creationId xmlns:a16="http://schemas.microsoft.com/office/drawing/2014/main" id="{A37186AB-F224-B650-EB16-DBFBAFA51C9B}"/>
              </a:ext>
            </a:extLst>
          </p:cNvPr>
          <p:cNvPicPr>
            <a:picLocks noChangeAspect="1"/>
          </p:cNvPicPr>
          <p:nvPr/>
        </p:nvPicPr>
        <p:blipFill>
          <a:blip r:embed="rId8"/>
          <a:stretch>
            <a:fillRect/>
          </a:stretch>
        </p:blipFill>
        <p:spPr>
          <a:xfrm>
            <a:off x="10774932" y="52481"/>
            <a:ext cx="1127201" cy="1124744"/>
          </a:xfrm>
          <a:prstGeom prst="rect">
            <a:avLst/>
          </a:prstGeom>
        </p:spPr>
      </p:pic>
      <p:sp>
        <p:nvSpPr>
          <p:cNvPr id="3" name="TextBox 2">
            <a:extLst>
              <a:ext uri="{FF2B5EF4-FFF2-40B4-BE49-F238E27FC236}">
                <a16:creationId xmlns:a16="http://schemas.microsoft.com/office/drawing/2014/main" id="{24396AFD-5832-85C9-B1B0-AF008E5F198A}"/>
              </a:ext>
            </a:extLst>
          </p:cNvPr>
          <p:cNvSpPr txBox="1"/>
          <p:nvPr/>
        </p:nvSpPr>
        <p:spPr>
          <a:xfrm>
            <a:off x="4799633" y="661676"/>
            <a:ext cx="7236725" cy="5693866"/>
          </a:xfrm>
          <a:prstGeom prst="rect">
            <a:avLst/>
          </a:prstGeom>
          <a:noFill/>
        </p:spPr>
        <p:txBody>
          <a:bodyPr wrap="square">
            <a:spAutoFit/>
          </a:bodyPr>
          <a:lstStyle/>
          <a:p>
            <a:r>
              <a:rPr lang="en-G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Οι </a:t>
            </a:r>
            <a:r>
              <a:rPr lang="el-G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σπουδαστές των ΑΕΝ και</a:t>
            </a:r>
            <a:r>
              <a:rPr lang="en-G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οι</a:t>
            </a:r>
            <a:r>
              <a:rPr lang="en-GR" sz="2000" dirty="0">
                <a:effectLst/>
                <a:latin typeface="Times New Roman" panose="02020603050405020304" pitchFamily="18" charset="0"/>
                <a:cs typeface="Times New Roman" panose="02020603050405020304" pitchFamily="18" charset="0"/>
              </a:rPr>
              <a:t> ναυτικοί είναι αρκετά συνειδη</a:t>
            </a:r>
            <a:r>
              <a:rPr lang="el-GR" sz="20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τοποιημένοι</a:t>
            </a:r>
            <a:r>
              <a:rPr lang="en-G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σχετικά</a:t>
            </a:r>
            <a:r>
              <a:rPr lang="en-GR" sz="2000" dirty="0">
                <a:effectLst/>
                <a:latin typeface="Times New Roman" panose="02020603050405020304" pitchFamily="18" charset="0"/>
                <a:cs typeface="Times New Roman" panose="02020603050405020304" pitchFamily="18" charset="0"/>
              </a:rPr>
              <a:t> με την κατανάλωση ορισμένων τροφίμων, αλλά περισσότεροι από τους μισούς συμμετέχοντες </a:t>
            </a:r>
            <a:r>
              <a:rPr lang="en-GR" sz="2000" b="1" dirty="0">
                <a:effectLst/>
                <a:latin typeface="Times New Roman" panose="02020603050405020304" pitchFamily="18" charset="0"/>
                <a:cs typeface="Times New Roman" panose="02020603050405020304" pitchFamily="18" charset="0"/>
              </a:rPr>
              <a:t>δεν έχουν υγιεινές διατροφικές συνήθειες.</a:t>
            </a:r>
          </a:p>
          <a:p>
            <a:r>
              <a:rPr lang="en-GR" sz="2000" dirty="0">
                <a:effectLst/>
                <a:latin typeface="Times New Roman" panose="02020603050405020304" pitchFamily="18" charset="0"/>
                <a:cs typeface="Times New Roman" panose="02020603050405020304" pitchFamily="18" charset="0"/>
              </a:rPr>
              <a:t> Έχει διαπιστωθεί ότι </a:t>
            </a:r>
            <a:r>
              <a:rPr lang="en-GR" sz="2000" b="1" dirty="0">
                <a:effectLst/>
                <a:latin typeface="Times New Roman" panose="02020603050405020304" pitchFamily="18" charset="0"/>
                <a:cs typeface="Times New Roman" panose="02020603050405020304" pitchFamily="18" charset="0"/>
              </a:rPr>
              <a:t>δεν έχουν πλήρη γνώση για το τι πρέπει να τρώνε για να είναι δυνατοί</a:t>
            </a:r>
            <a:r>
              <a:rPr lang="en-GR" sz="2000" dirty="0">
                <a:effectLst/>
                <a:latin typeface="Times New Roman" panose="02020603050405020304" pitchFamily="18" charset="0"/>
                <a:cs typeface="Times New Roman" panose="02020603050405020304" pitchFamily="18" charset="0"/>
              </a:rPr>
              <a:t>, ειδικά στις σκληρές συνθήκες στα πλοία και ότι δεν </a:t>
            </a:r>
            <a:r>
              <a:rPr lang="el-G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προσλαμβάνουν </a:t>
            </a:r>
            <a:r>
              <a:rPr lang="en-G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αρκετά από</a:t>
            </a:r>
            <a:r>
              <a:rPr lang="en-GR" sz="2000" dirty="0">
                <a:effectLst/>
                <a:latin typeface="Times New Roman" panose="02020603050405020304" pitchFamily="18" charset="0"/>
                <a:cs typeface="Times New Roman" panose="02020603050405020304" pitchFamily="18" charset="0"/>
              </a:rPr>
              <a:t> τα βασικά θρεπτικά συστατικά που είναι απαραίτητα για </a:t>
            </a:r>
            <a:r>
              <a:rPr lang="el-G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την </a:t>
            </a:r>
            <a:r>
              <a:rPr lang="en-G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υγεία. </a:t>
            </a:r>
          </a:p>
          <a:p>
            <a:r>
              <a:rPr lang="en-G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Μερικοί</a:t>
            </a:r>
            <a:r>
              <a:rPr lang="en-GR" sz="2000" dirty="0">
                <a:effectLst/>
                <a:latin typeface="Times New Roman" panose="02020603050405020304" pitchFamily="18" charset="0"/>
                <a:cs typeface="Times New Roman" panose="02020603050405020304" pitchFamily="18" charset="0"/>
              </a:rPr>
              <a:t> </a:t>
            </a:r>
            <a:r>
              <a:rPr lang="el-G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από αυτούς είναι</a:t>
            </a:r>
            <a:r>
              <a:rPr lang="en-G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προσεκτικοί</a:t>
            </a:r>
            <a:r>
              <a:rPr lang="en-GR" sz="2000" dirty="0">
                <a:effectLst/>
                <a:latin typeface="Times New Roman" panose="02020603050405020304" pitchFamily="18" charset="0"/>
                <a:cs typeface="Times New Roman" panose="02020603050405020304" pitchFamily="18" charset="0"/>
              </a:rPr>
              <a:t> σχετικά με το θέμα. </a:t>
            </a:r>
          </a:p>
          <a:p>
            <a:r>
              <a:rPr lang="en-GR" sz="2000" dirty="0">
                <a:effectLst/>
                <a:latin typeface="Times New Roman" panose="02020603050405020304" pitchFamily="18" charset="0"/>
                <a:cs typeface="Times New Roman" panose="02020603050405020304" pitchFamily="18" charset="0"/>
              </a:rPr>
              <a:t>Λαμβάνοντας υπόψη αυτές τις πληροφορίες, συμπεραίνεται ότι οι </a:t>
            </a:r>
            <a:r>
              <a:rPr lang="el-GR" sz="2000" dirty="0">
                <a:solidFill>
                  <a:srgbClr val="000000"/>
                </a:solidFill>
                <a:latin typeface="Times New Roman" panose="02020603050405020304" pitchFamily="18" charset="0"/>
                <a:cs typeface="Times New Roman" panose="02020603050405020304" pitchFamily="18" charset="0"/>
              </a:rPr>
              <a:t>δόκιμοι</a:t>
            </a:r>
            <a:r>
              <a:rPr lang="el-G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και</a:t>
            </a:r>
            <a:r>
              <a:rPr lang="en-GR"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οι</a:t>
            </a:r>
            <a:r>
              <a:rPr lang="en-GR" sz="2000" dirty="0">
                <a:effectLst/>
                <a:latin typeface="Times New Roman" panose="02020603050405020304" pitchFamily="18" charset="0"/>
                <a:cs typeface="Times New Roman" panose="02020603050405020304" pitchFamily="18" charset="0"/>
              </a:rPr>
              <a:t> ναυτικοί </a:t>
            </a:r>
            <a:r>
              <a:rPr lang="en-GR" sz="2000" b="1" dirty="0">
                <a:effectLst/>
                <a:latin typeface="Times New Roman" panose="02020603050405020304" pitchFamily="18" charset="0"/>
                <a:cs typeface="Times New Roman" panose="02020603050405020304" pitchFamily="18" charset="0"/>
              </a:rPr>
              <a:t>χρειάζονται πληροφορίες σχετικά με τη σωστή διατροφή και πρέπει επίσης να ανανεώσουν τις υπάρχουσες γνώσεις τους σχετικά με το θέμα </a:t>
            </a:r>
            <a:r>
              <a:rPr lang="en-GR" sz="2000" dirty="0">
                <a:effectLst/>
                <a:latin typeface="Times New Roman" panose="02020603050405020304" pitchFamily="18" charset="0"/>
                <a:cs typeface="Times New Roman" panose="02020603050405020304" pitchFamily="18" charset="0"/>
              </a:rPr>
              <a:t>.</a:t>
            </a:r>
          </a:p>
          <a:p>
            <a:endParaRPr lang="el-G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G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Το </a:t>
            </a:r>
            <a:r>
              <a:rPr lang="en-GR"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84,4% των ερωτηθέντων </a:t>
            </a:r>
            <a:r>
              <a:rPr lang="en-G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αποδέχθηκε τον </a:t>
            </a:r>
            <a:r>
              <a:rPr lang="el-G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εμψυχωτικό </a:t>
            </a:r>
            <a:r>
              <a:rPr lang="en-G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ρόλο του καλού φαγητού εν πλω.</a:t>
            </a:r>
          </a:p>
          <a:p>
            <a:endParaRPr lang="en-GR" sz="1600" dirty="0">
              <a:latin typeface="Times New Roman" panose="02020603050405020304" pitchFamily="18" charset="0"/>
              <a:cs typeface="Times New Roman" panose="02020603050405020304" pitchFamily="18" charset="0"/>
            </a:endParaRPr>
          </a:p>
          <a:p>
            <a:endParaRPr lang="en-GR" sz="16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FE0DA42-EE43-8536-71DA-37638282614C}"/>
              </a:ext>
            </a:extLst>
          </p:cNvPr>
          <p:cNvSpPr>
            <a:spLocks noGrp="1"/>
          </p:cNvSpPr>
          <p:nvPr>
            <p:ph type="title"/>
          </p:nvPr>
        </p:nvSpPr>
        <p:spPr>
          <a:xfrm>
            <a:off x="214009" y="758952"/>
            <a:ext cx="4552543" cy="4754880"/>
          </a:xfrm>
          <a:solidFill>
            <a:schemeClr val="accent4"/>
          </a:solidFill>
        </p:spPr>
        <p:txBody>
          <a:bodyPr/>
          <a:lstStyle/>
          <a:p>
            <a:r>
              <a:rPr lang="el-GR" b="1" dirty="0"/>
              <a:t>Συμπεράσματα και Συστάσεις</a:t>
            </a:r>
            <a:r>
              <a:rPr lang="en-US" b="1" dirty="0"/>
              <a:t> II</a:t>
            </a:r>
            <a:br>
              <a:rPr lang="el-GR" b="1" dirty="0"/>
            </a:br>
            <a:endParaRPr lang="en-GR" dirty="0"/>
          </a:p>
        </p:txBody>
      </p:sp>
    </p:spTree>
    <p:extLst>
      <p:ext uri="{BB962C8B-B14F-4D97-AF65-F5344CB8AC3E}">
        <p14:creationId xmlns:p14="http://schemas.microsoft.com/office/powerpoint/2010/main" val="9428201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9FBF38-3EF8-A669-F708-B8B517B0F5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5" name="Picture 4">
            <a:extLst>
              <a:ext uri="{FF2B5EF4-FFF2-40B4-BE49-F238E27FC236}">
                <a16:creationId xmlns:a16="http://schemas.microsoft.com/office/drawing/2014/main" id="{6FD75D90-06F1-2101-3F7E-1E7F0A11E278}"/>
              </a:ext>
            </a:extLst>
          </p:cNvPr>
          <p:cNvPicPr>
            <a:picLocks noChangeAspect="1"/>
          </p:cNvPicPr>
          <p:nvPr/>
        </p:nvPicPr>
        <p:blipFill>
          <a:blip r:embed="rId3"/>
          <a:stretch>
            <a:fillRect/>
          </a:stretch>
        </p:blipFill>
        <p:spPr>
          <a:xfrm>
            <a:off x="7085978" y="37486"/>
            <a:ext cx="589869" cy="597335"/>
          </a:xfrm>
          <a:prstGeom prst="rect">
            <a:avLst/>
          </a:prstGeom>
        </p:spPr>
      </p:pic>
      <p:pic>
        <p:nvPicPr>
          <p:cNvPr id="6" name="Picture 5">
            <a:extLst>
              <a:ext uri="{FF2B5EF4-FFF2-40B4-BE49-F238E27FC236}">
                <a16:creationId xmlns:a16="http://schemas.microsoft.com/office/drawing/2014/main" id="{FFB6308A-1E44-36F3-A8BF-C93999142E5C}"/>
              </a:ext>
            </a:extLst>
          </p:cNvPr>
          <p:cNvPicPr>
            <a:picLocks noChangeAspect="1"/>
          </p:cNvPicPr>
          <p:nvPr/>
        </p:nvPicPr>
        <p:blipFill>
          <a:blip r:embed="rId4"/>
          <a:stretch>
            <a:fillRect/>
          </a:stretch>
        </p:blipFill>
        <p:spPr>
          <a:xfrm>
            <a:off x="8017511" y="64593"/>
            <a:ext cx="958640" cy="527130"/>
          </a:xfrm>
          <a:prstGeom prst="rect">
            <a:avLst/>
          </a:prstGeom>
        </p:spPr>
      </p:pic>
      <p:pic>
        <p:nvPicPr>
          <p:cNvPr id="7" name="Picture 6" descr="EU logos for funding">
            <a:extLst>
              <a:ext uri="{FF2B5EF4-FFF2-40B4-BE49-F238E27FC236}">
                <a16:creationId xmlns:a16="http://schemas.microsoft.com/office/drawing/2014/main" id="{8092D12E-E27C-70D9-56FC-84C105ED0B5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0E250A8-546B-D810-CF95-10F11BBC58E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259394" y="-10701"/>
            <a:ext cx="695881" cy="661459"/>
          </a:xfrm>
          <a:prstGeom prst="rect">
            <a:avLst/>
          </a:prstGeom>
        </p:spPr>
      </p:pic>
      <p:pic>
        <p:nvPicPr>
          <p:cNvPr id="9" name="Picture 8">
            <a:extLst>
              <a:ext uri="{FF2B5EF4-FFF2-40B4-BE49-F238E27FC236}">
                <a16:creationId xmlns:a16="http://schemas.microsoft.com/office/drawing/2014/main" id="{1E1D1B3B-D6CB-2673-76A9-0112349C15CB}"/>
              </a:ext>
            </a:extLst>
          </p:cNvPr>
          <p:cNvPicPr>
            <a:picLocks noChangeAspect="1"/>
          </p:cNvPicPr>
          <p:nvPr/>
        </p:nvPicPr>
        <p:blipFill>
          <a:blip r:embed="rId7"/>
          <a:stretch>
            <a:fillRect/>
          </a:stretch>
        </p:blipFill>
        <p:spPr>
          <a:xfrm>
            <a:off x="6049237" y="51763"/>
            <a:ext cx="789294" cy="570523"/>
          </a:xfrm>
          <a:prstGeom prst="rect">
            <a:avLst/>
          </a:prstGeom>
        </p:spPr>
      </p:pic>
      <p:pic>
        <p:nvPicPr>
          <p:cNvPr id="10" name="Picture 9">
            <a:extLst>
              <a:ext uri="{FF2B5EF4-FFF2-40B4-BE49-F238E27FC236}">
                <a16:creationId xmlns:a16="http://schemas.microsoft.com/office/drawing/2014/main" id="{A37186AB-F224-B650-EB16-DBFBAFA51C9B}"/>
              </a:ext>
            </a:extLst>
          </p:cNvPr>
          <p:cNvPicPr>
            <a:picLocks noChangeAspect="1"/>
          </p:cNvPicPr>
          <p:nvPr/>
        </p:nvPicPr>
        <p:blipFill>
          <a:blip r:embed="rId8"/>
          <a:stretch>
            <a:fillRect/>
          </a:stretch>
        </p:blipFill>
        <p:spPr>
          <a:xfrm>
            <a:off x="10774932" y="52481"/>
            <a:ext cx="1127201" cy="1124744"/>
          </a:xfrm>
          <a:prstGeom prst="rect">
            <a:avLst/>
          </a:prstGeom>
        </p:spPr>
      </p:pic>
      <p:sp>
        <p:nvSpPr>
          <p:cNvPr id="3" name="TextBox 2">
            <a:extLst>
              <a:ext uri="{FF2B5EF4-FFF2-40B4-BE49-F238E27FC236}">
                <a16:creationId xmlns:a16="http://schemas.microsoft.com/office/drawing/2014/main" id="{24396AFD-5832-85C9-B1B0-AF008E5F198A}"/>
              </a:ext>
            </a:extLst>
          </p:cNvPr>
          <p:cNvSpPr txBox="1"/>
          <p:nvPr/>
        </p:nvSpPr>
        <p:spPr>
          <a:xfrm>
            <a:off x="5887451" y="720042"/>
            <a:ext cx="6304549" cy="2185214"/>
          </a:xfrm>
          <a:prstGeom prst="rect">
            <a:avLst/>
          </a:prstGeom>
          <a:noFill/>
        </p:spPr>
        <p:txBody>
          <a:bodyPr wrap="square">
            <a:spAutoFit/>
          </a:bodyPr>
          <a:lstStyle/>
          <a:p>
            <a:r>
              <a:rPr lang="en-G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Λίγο περισσότεροι από τους μισούς δήλωσαν ικανοποιημένοι με την τρέχουσα παροχή υγιεινών και θρεπτικών τροφίμων επί του σκάφους, πράγμα που σημαίνει επίσης ότι </a:t>
            </a:r>
            <a:r>
              <a:rPr lang="en-GR" sz="2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σχεδόν οι μισοί από αυτούς δεν είναι ευχαριστημένοι με την τρέχουσα παροχή τροφίμων ή δεν είχαν ιδέα σχετικά με τα τρόφιμα επί του σκάφους</a:t>
            </a:r>
            <a:r>
              <a:rPr lang="en-GR"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endParaRPr lang="en-GR" sz="1600" dirty="0">
              <a:latin typeface="Times New Roman" panose="020206030504050203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AFE0DA42-EE43-8536-71DA-37638282614C}"/>
              </a:ext>
            </a:extLst>
          </p:cNvPr>
          <p:cNvSpPr>
            <a:spLocks noGrp="1"/>
          </p:cNvSpPr>
          <p:nvPr>
            <p:ph type="title"/>
          </p:nvPr>
        </p:nvSpPr>
        <p:spPr>
          <a:xfrm>
            <a:off x="-1" y="116927"/>
            <a:ext cx="5809629" cy="2670048"/>
          </a:xfrm>
          <a:solidFill>
            <a:schemeClr val="accent4"/>
          </a:solidFill>
        </p:spPr>
        <p:txBody>
          <a:bodyPr>
            <a:normAutofit/>
          </a:bodyPr>
          <a:lstStyle/>
          <a:p>
            <a:r>
              <a:rPr lang="el-GR" b="1" dirty="0"/>
              <a:t>Συμπεράσματα και Συστάσεις</a:t>
            </a:r>
            <a:r>
              <a:rPr lang="en-US" b="1" dirty="0"/>
              <a:t> II</a:t>
            </a:r>
            <a:r>
              <a:rPr lang="el-GR" b="1" dirty="0"/>
              <a:t>Ι</a:t>
            </a:r>
            <a:br>
              <a:rPr lang="el-GR" b="1" dirty="0"/>
            </a:br>
            <a:endParaRPr lang="en-GR" dirty="0"/>
          </a:p>
        </p:txBody>
      </p:sp>
      <p:pic>
        <p:nvPicPr>
          <p:cNvPr id="11" name="Picture 10">
            <a:extLst>
              <a:ext uri="{FF2B5EF4-FFF2-40B4-BE49-F238E27FC236}">
                <a16:creationId xmlns:a16="http://schemas.microsoft.com/office/drawing/2014/main" id="{654CF13D-25AF-0C37-229A-707FD1AF171B}"/>
              </a:ext>
            </a:extLst>
          </p:cNvPr>
          <p:cNvPicPr>
            <a:picLocks noChangeAspect="1"/>
          </p:cNvPicPr>
          <p:nvPr/>
        </p:nvPicPr>
        <p:blipFill>
          <a:blip r:embed="rId9"/>
          <a:stretch>
            <a:fillRect/>
          </a:stretch>
        </p:blipFill>
        <p:spPr>
          <a:xfrm>
            <a:off x="77823" y="1959791"/>
            <a:ext cx="5305154" cy="4868351"/>
          </a:xfrm>
          <a:prstGeom prst="rect">
            <a:avLst/>
          </a:prstGeom>
        </p:spPr>
      </p:pic>
      <p:pic>
        <p:nvPicPr>
          <p:cNvPr id="12" name="Picture 11">
            <a:extLst>
              <a:ext uri="{FF2B5EF4-FFF2-40B4-BE49-F238E27FC236}">
                <a16:creationId xmlns:a16="http://schemas.microsoft.com/office/drawing/2014/main" id="{B614C689-915D-F1B4-D95D-AC6B86B6BE4C}"/>
              </a:ext>
            </a:extLst>
          </p:cNvPr>
          <p:cNvPicPr>
            <a:picLocks noChangeAspect="1"/>
          </p:cNvPicPr>
          <p:nvPr/>
        </p:nvPicPr>
        <p:blipFill>
          <a:blip r:embed="rId10"/>
          <a:stretch>
            <a:fillRect/>
          </a:stretch>
        </p:blipFill>
        <p:spPr>
          <a:xfrm>
            <a:off x="7645938" y="4690997"/>
            <a:ext cx="3888903" cy="2138897"/>
          </a:xfrm>
          <a:prstGeom prst="rect">
            <a:avLst/>
          </a:prstGeom>
        </p:spPr>
      </p:pic>
      <p:sp>
        <p:nvSpPr>
          <p:cNvPr id="13" name="TextBox 12">
            <a:extLst>
              <a:ext uri="{FF2B5EF4-FFF2-40B4-BE49-F238E27FC236}">
                <a16:creationId xmlns:a16="http://schemas.microsoft.com/office/drawing/2014/main" id="{F7688010-841F-6D1E-48A4-0A6512ED0372}"/>
              </a:ext>
            </a:extLst>
          </p:cNvPr>
          <p:cNvSpPr txBox="1"/>
          <p:nvPr/>
        </p:nvSpPr>
        <p:spPr>
          <a:xfrm>
            <a:off x="5719861" y="2641220"/>
            <a:ext cx="6502941" cy="2523768"/>
          </a:xfrm>
          <a:prstGeom prst="rect">
            <a:avLst/>
          </a:prstGeom>
          <a:noFill/>
        </p:spPr>
        <p:txBody>
          <a:bodyPr wrap="square">
            <a:spAutoFit/>
          </a:bodyPr>
          <a:lstStyle/>
          <a:p>
            <a:pPr algn="just"/>
            <a:r>
              <a:rPr lang="en-G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Οι περισσότεροι ερωτηθέντες γνωρίζουν τις ανησυχίες βιωσιμότητας σχετικά με τα τρόφιμα, το ψωμί και το νερό και προσπαθούν να μην </a:t>
            </a:r>
            <a:r>
              <a:rPr lang="el-G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κάνουν </a:t>
            </a:r>
            <a:r>
              <a:rPr lang="en-G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σπατ</a:t>
            </a:r>
            <a:r>
              <a:rPr lang="el-GR"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άλες</a:t>
            </a:r>
            <a:r>
              <a:rPr lang="el-G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G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Ωστόσο, οι απαντήσεις στην ερώτηση σχετικά με την περιβαλλοντική βιωσιμότητα στην έρευνα καθιστούν σαφές ότι οι συμμετέχοντες χρειάζοντα</a:t>
            </a:r>
            <a:r>
              <a:rPr lang="el-G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ι ευαισθητοποίηση</a:t>
            </a:r>
            <a:r>
              <a:rPr lang="en-GR"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για να είναι πιο συνειδητοί στην προστασία του περιβάλλοντος</a:t>
            </a:r>
            <a:r>
              <a:rPr lang="el-GR"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και στην υπεύθυνη κατανάλωση.</a:t>
            </a:r>
            <a:endParaRPr lang="en-G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endParaRPr lang="en-GR"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1522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DD4C4B28-6B4B-4445-8535-F516D74E4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1" name="Straight Connector 10">
            <a:extLst>
              <a:ext uri="{FF2B5EF4-FFF2-40B4-BE49-F238E27FC236}">
                <a16:creationId xmlns:a16="http://schemas.microsoft.com/office/drawing/2014/main" id="{0CB1C732-7193-4253-8746-850D090A6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55B419A7-F817-4767-8CCB-FB0E189C4A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7AF9319C-2D9B-4868-AEAE-37298EA0F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15066" cy="6858000"/>
          </a:xfrm>
          <a:custGeom>
            <a:avLst/>
            <a:gdLst>
              <a:gd name="connsiteX0" fmla="*/ 0 w 5215066"/>
              <a:gd name="connsiteY0" fmla="*/ 0 h 6858000"/>
              <a:gd name="connsiteX1" fmla="*/ 3197713 w 5215066"/>
              <a:gd name="connsiteY1" fmla="*/ 0 h 6858000"/>
              <a:gd name="connsiteX2" fmla="*/ 3259787 w 5215066"/>
              <a:gd name="connsiteY2" fmla="*/ 39865 h 6858000"/>
              <a:gd name="connsiteX3" fmla="*/ 5215066 w 5215066"/>
              <a:gd name="connsiteY3" fmla="*/ 3723759 h 6858000"/>
              <a:gd name="connsiteX4" fmla="*/ 4202364 w 5215066"/>
              <a:gd name="connsiteY4" fmla="*/ 6549681 h 6858000"/>
              <a:gd name="connsiteX5" fmla="*/ 3922635 w 5215066"/>
              <a:gd name="connsiteY5" fmla="*/ 6858000 h 6858000"/>
              <a:gd name="connsiteX6" fmla="*/ 0 w 5215066"/>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15066" h="6858000">
                <a:moveTo>
                  <a:pt x="0" y="0"/>
                </a:moveTo>
                <a:lnTo>
                  <a:pt x="3197713" y="0"/>
                </a:lnTo>
                <a:lnTo>
                  <a:pt x="3259787" y="39865"/>
                </a:lnTo>
                <a:cubicBezTo>
                  <a:pt x="4439462" y="838237"/>
                  <a:pt x="5215066" y="2190263"/>
                  <a:pt x="5215066" y="3723759"/>
                </a:cubicBezTo>
                <a:cubicBezTo>
                  <a:pt x="5215066" y="4797206"/>
                  <a:pt x="4835020" y="5781733"/>
                  <a:pt x="4202364" y="6549681"/>
                </a:cubicBezTo>
                <a:lnTo>
                  <a:pt x="3922635" y="6858000"/>
                </a:lnTo>
                <a:lnTo>
                  <a:pt x="0" y="685800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E42A538-EEFB-E96D-5E4E-6B7E9C6D3605}"/>
              </a:ext>
            </a:extLst>
          </p:cNvPr>
          <p:cNvSpPr>
            <a:spLocks noGrp="1"/>
          </p:cNvSpPr>
          <p:nvPr>
            <p:ph type="title"/>
          </p:nvPr>
        </p:nvSpPr>
        <p:spPr>
          <a:xfrm>
            <a:off x="758952" y="1128811"/>
            <a:ext cx="3447288" cy="3342290"/>
          </a:xfrm>
        </p:spPr>
        <p:txBody>
          <a:bodyPr vert="horz" lIns="91440" tIns="45720" rIns="91440" bIns="45720" rtlCol="0" anchor="b">
            <a:normAutofit/>
          </a:bodyPr>
          <a:lstStyle/>
          <a:p>
            <a:r>
              <a:rPr lang="en-US" sz="4600" i="1" kern="1200" spc="100" baseline="0">
                <a:solidFill>
                  <a:schemeClr val="bg1"/>
                </a:solidFill>
                <a:latin typeface="+mj-lt"/>
                <a:ea typeface="+mj-ea"/>
                <a:cs typeface="+mj-cs"/>
              </a:rPr>
              <a:t>Υπάρχει διαφορά μεταξύ εθνικοτήτων; </a:t>
            </a:r>
          </a:p>
        </p:txBody>
      </p:sp>
      <p:pic>
        <p:nvPicPr>
          <p:cNvPr id="4" name="Content Placeholder 3" descr="A close-up of a graph&#10;&#10;Description automatically generated">
            <a:extLst>
              <a:ext uri="{FF2B5EF4-FFF2-40B4-BE49-F238E27FC236}">
                <a16:creationId xmlns:a16="http://schemas.microsoft.com/office/drawing/2014/main" id="{A4BB8325-4AA7-4F9F-C1D6-D69BAAFD5AA2}"/>
              </a:ext>
            </a:extLst>
          </p:cNvPr>
          <p:cNvPicPr>
            <a:picLocks noGrp="1" noChangeAspect="1"/>
          </p:cNvPicPr>
          <p:nvPr>
            <p:ph idx="1"/>
          </p:nvPr>
        </p:nvPicPr>
        <p:blipFill>
          <a:blip r:embed="rId2"/>
          <a:stretch>
            <a:fillRect/>
          </a:stretch>
        </p:blipFill>
        <p:spPr>
          <a:xfrm>
            <a:off x="5796500" y="1603450"/>
            <a:ext cx="5640399" cy="3708562"/>
          </a:xfrm>
          <a:prstGeom prst="rect">
            <a:avLst/>
          </a:prstGeom>
        </p:spPr>
      </p:pic>
      <p:sp>
        <p:nvSpPr>
          <p:cNvPr id="17" name="Freeform 6">
            <a:extLst>
              <a:ext uri="{FF2B5EF4-FFF2-40B4-BE49-F238E27FC236}">
                <a16:creationId xmlns:a16="http://schemas.microsoft.com/office/drawing/2014/main" id="{ADA271CD-3011-4A05-B4A3-80F179468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8152"/>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DE8668D7-BCC0-0201-784D-6578D2A39F02}"/>
                  </a:ext>
                </a:extLst>
              </p14:cNvPr>
              <p14:cNvContentPartPr/>
              <p14:nvPr/>
            </p14:nvContentPartPr>
            <p14:xfrm>
              <a:off x="7444519" y="2278751"/>
              <a:ext cx="705960" cy="449640"/>
            </p14:xfrm>
          </p:contentPart>
        </mc:Choice>
        <mc:Fallback xmlns="">
          <p:pic>
            <p:nvPicPr>
              <p:cNvPr id="5" name="Ink 4">
                <a:extLst>
                  <a:ext uri="{FF2B5EF4-FFF2-40B4-BE49-F238E27FC236}">
                    <a16:creationId xmlns:a16="http://schemas.microsoft.com/office/drawing/2014/main" id="{DE8668D7-BCC0-0201-784D-6578D2A39F02}"/>
                  </a:ext>
                </a:extLst>
              </p:cNvPr>
              <p:cNvPicPr/>
              <p:nvPr/>
            </p:nvPicPr>
            <p:blipFill>
              <a:blip r:embed="rId4"/>
              <a:stretch>
                <a:fillRect/>
              </a:stretch>
            </p:blipFill>
            <p:spPr>
              <a:xfrm>
                <a:off x="7408879" y="2242751"/>
                <a:ext cx="777600" cy="521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BC766382-1F62-8772-38D6-92383C4DAC93}"/>
                  </a:ext>
                </a:extLst>
              </p14:cNvPr>
              <p14:cNvContentPartPr/>
              <p14:nvPr/>
            </p14:nvContentPartPr>
            <p14:xfrm>
              <a:off x="10689559" y="2311871"/>
              <a:ext cx="360" cy="218160"/>
            </p14:xfrm>
          </p:contentPart>
        </mc:Choice>
        <mc:Fallback xmlns="">
          <p:pic>
            <p:nvPicPr>
              <p:cNvPr id="6" name="Ink 5">
                <a:extLst>
                  <a:ext uri="{FF2B5EF4-FFF2-40B4-BE49-F238E27FC236}">
                    <a16:creationId xmlns:a16="http://schemas.microsoft.com/office/drawing/2014/main" id="{BC766382-1F62-8772-38D6-92383C4DAC93}"/>
                  </a:ext>
                </a:extLst>
              </p:cNvPr>
              <p:cNvPicPr/>
              <p:nvPr/>
            </p:nvPicPr>
            <p:blipFill>
              <a:blip r:embed="rId6"/>
              <a:stretch>
                <a:fillRect/>
              </a:stretch>
            </p:blipFill>
            <p:spPr>
              <a:xfrm>
                <a:off x="10653559" y="2275871"/>
                <a:ext cx="7200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DCE1E218-8A29-6062-1930-D768E1E34D26}"/>
                  </a:ext>
                </a:extLst>
              </p14:cNvPr>
              <p14:cNvContentPartPr/>
              <p14:nvPr/>
            </p14:nvContentPartPr>
            <p14:xfrm>
              <a:off x="10690639" y="2715791"/>
              <a:ext cx="360" cy="360"/>
            </p14:xfrm>
          </p:contentPart>
        </mc:Choice>
        <mc:Fallback xmlns="">
          <p:pic>
            <p:nvPicPr>
              <p:cNvPr id="7" name="Ink 6">
                <a:extLst>
                  <a:ext uri="{FF2B5EF4-FFF2-40B4-BE49-F238E27FC236}">
                    <a16:creationId xmlns:a16="http://schemas.microsoft.com/office/drawing/2014/main" id="{DCE1E218-8A29-6062-1930-D768E1E34D26}"/>
                  </a:ext>
                </a:extLst>
              </p:cNvPr>
              <p:cNvPicPr/>
              <p:nvPr/>
            </p:nvPicPr>
            <p:blipFill>
              <a:blip r:embed="rId8"/>
              <a:stretch>
                <a:fillRect/>
              </a:stretch>
            </p:blipFill>
            <p:spPr>
              <a:xfrm>
                <a:off x="10654999" y="2680151"/>
                <a:ext cx="72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540A67BE-2D68-EFC4-ACB5-C96EC1B28044}"/>
                  </a:ext>
                </a:extLst>
              </p14:cNvPr>
              <p14:cNvContentPartPr/>
              <p14:nvPr/>
            </p14:nvContentPartPr>
            <p14:xfrm>
              <a:off x="7062559" y="2710391"/>
              <a:ext cx="620280" cy="360000"/>
            </p14:xfrm>
          </p:contentPart>
        </mc:Choice>
        <mc:Fallback xmlns="">
          <p:pic>
            <p:nvPicPr>
              <p:cNvPr id="8" name="Ink 7">
                <a:extLst>
                  <a:ext uri="{FF2B5EF4-FFF2-40B4-BE49-F238E27FC236}">
                    <a16:creationId xmlns:a16="http://schemas.microsoft.com/office/drawing/2014/main" id="{540A67BE-2D68-EFC4-ACB5-C96EC1B28044}"/>
                  </a:ext>
                </a:extLst>
              </p:cNvPr>
              <p:cNvPicPr/>
              <p:nvPr/>
            </p:nvPicPr>
            <p:blipFill>
              <a:blip r:embed="rId10"/>
              <a:stretch>
                <a:fillRect/>
              </a:stretch>
            </p:blipFill>
            <p:spPr>
              <a:xfrm>
                <a:off x="7026559" y="2674751"/>
                <a:ext cx="69192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25DA1ABD-39AE-404D-B9B9-4AFF69B80A75}"/>
                  </a:ext>
                </a:extLst>
              </p14:cNvPr>
              <p14:cNvContentPartPr/>
              <p14:nvPr/>
            </p14:nvContentPartPr>
            <p14:xfrm>
              <a:off x="10755799" y="2978951"/>
              <a:ext cx="360" cy="138960"/>
            </p14:xfrm>
          </p:contentPart>
        </mc:Choice>
        <mc:Fallback xmlns="">
          <p:pic>
            <p:nvPicPr>
              <p:cNvPr id="10" name="Ink 9">
                <a:extLst>
                  <a:ext uri="{FF2B5EF4-FFF2-40B4-BE49-F238E27FC236}">
                    <a16:creationId xmlns:a16="http://schemas.microsoft.com/office/drawing/2014/main" id="{25DA1ABD-39AE-404D-B9B9-4AFF69B80A75}"/>
                  </a:ext>
                </a:extLst>
              </p:cNvPr>
              <p:cNvPicPr/>
              <p:nvPr/>
            </p:nvPicPr>
            <p:blipFill>
              <a:blip r:embed="rId12"/>
              <a:stretch>
                <a:fillRect/>
              </a:stretch>
            </p:blipFill>
            <p:spPr>
              <a:xfrm>
                <a:off x="10719799" y="2943311"/>
                <a:ext cx="720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5AFEFB9B-FE76-794E-1E27-F87BD89D32A7}"/>
                  </a:ext>
                </a:extLst>
              </p14:cNvPr>
              <p14:cNvContentPartPr/>
              <p14:nvPr/>
            </p14:nvContentPartPr>
            <p14:xfrm>
              <a:off x="10762639" y="3295391"/>
              <a:ext cx="360" cy="360"/>
            </p14:xfrm>
          </p:contentPart>
        </mc:Choice>
        <mc:Fallback xmlns="">
          <p:pic>
            <p:nvPicPr>
              <p:cNvPr id="12" name="Ink 11">
                <a:extLst>
                  <a:ext uri="{FF2B5EF4-FFF2-40B4-BE49-F238E27FC236}">
                    <a16:creationId xmlns:a16="http://schemas.microsoft.com/office/drawing/2014/main" id="{5AFEFB9B-FE76-794E-1E27-F87BD89D32A7}"/>
                  </a:ext>
                </a:extLst>
              </p:cNvPr>
              <p:cNvPicPr/>
              <p:nvPr/>
            </p:nvPicPr>
            <p:blipFill>
              <a:blip r:embed="rId8"/>
              <a:stretch>
                <a:fillRect/>
              </a:stretch>
            </p:blipFill>
            <p:spPr>
              <a:xfrm>
                <a:off x="10726999" y="3259391"/>
                <a:ext cx="72000" cy="72000"/>
              </a:xfrm>
              <a:prstGeom prst="rect">
                <a:avLst/>
              </a:prstGeom>
            </p:spPr>
          </p:pic>
        </mc:Fallback>
      </mc:AlternateContent>
      <p:pic>
        <p:nvPicPr>
          <p:cNvPr id="3" name="Picture 2" descr="EU logos for funding">
            <a:extLst>
              <a:ext uri="{FF2B5EF4-FFF2-40B4-BE49-F238E27FC236}">
                <a16:creationId xmlns:a16="http://schemas.microsoft.com/office/drawing/2014/main" id="{9DD2ED86-BB9D-B245-13BF-FAB19423C6A6}"/>
              </a:ext>
            </a:extLst>
          </p:cNvPr>
          <p:cNvPicPr>
            <a:picLocks noChangeAspect="1" noChangeArrowheads="1"/>
          </p:cNvPicPr>
          <p:nvPr/>
        </p:nvPicPr>
        <p:blipFill rotWithShape="1">
          <a:blip r:embed="rId14">
            <a:extLst>
              <a:ext uri="{28A0092B-C50C-407E-A947-70E740481C1C}">
                <a14:useLocalDpi xmlns:a14="http://schemas.microsoft.com/office/drawing/2010/main" val="0"/>
              </a:ext>
            </a:extLst>
          </a:blip>
          <a:srcRect r="53518"/>
          <a:stretch/>
        </p:blipFill>
        <p:spPr bwMode="auto">
          <a:xfrm>
            <a:off x="15067" y="0"/>
            <a:ext cx="3219248" cy="661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3051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9FBF38-3EF8-A669-F708-B8B517B0F5A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5" name="Picture 4">
            <a:extLst>
              <a:ext uri="{FF2B5EF4-FFF2-40B4-BE49-F238E27FC236}">
                <a16:creationId xmlns:a16="http://schemas.microsoft.com/office/drawing/2014/main" id="{6FD75D90-06F1-2101-3F7E-1E7F0A11E278}"/>
              </a:ext>
            </a:extLst>
          </p:cNvPr>
          <p:cNvPicPr>
            <a:picLocks noChangeAspect="1"/>
          </p:cNvPicPr>
          <p:nvPr/>
        </p:nvPicPr>
        <p:blipFill>
          <a:blip r:embed="rId3"/>
          <a:stretch>
            <a:fillRect/>
          </a:stretch>
        </p:blipFill>
        <p:spPr>
          <a:xfrm>
            <a:off x="7085978" y="37486"/>
            <a:ext cx="589869" cy="597335"/>
          </a:xfrm>
          <a:prstGeom prst="rect">
            <a:avLst/>
          </a:prstGeom>
        </p:spPr>
      </p:pic>
      <p:pic>
        <p:nvPicPr>
          <p:cNvPr id="6" name="Picture 5">
            <a:extLst>
              <a:ext uri="{FF2B5EF4-FFF2-40B4-BE49-F238E27FC236}">
                <a16:creationId xmlns:a16="http://schemas.microsoft.com/office/drawing/2014/main" id="{FFB6308A-1E44-36F3-A8BF-C93999142E5C}"/>
              </a:ext>
            </a:extLst>
          </p:cNvPr>
          <p:cNvPicPr>
            <a:picLocks noChangeAspect="1"/>
          </p:cNvPicPr>
          <p:nvPr/>
        </p:nvPicPr>
        <p:blipFill>
          <a:blip r:embed="rId4"/>
          <a:stretch>
            <a:fillRect/>
          </a:stretch>
        </p:blipFill>
        <p:spPr>
          <a:xfrm>
            <a:off x="8017511" y="64593"/>
            <a:ext cx="958640" cy="527130"/>
          </a:xfrm>
          <a:prstGeom prst="rect">
            <a:avLst/>
          </a:prstGeom>
        </p:spPr>
      </p:pic>
      <p:pic>
        <p:nvPicPr>
          <p:cNvPr id="7" name="Picture 6" descr="EU logos for funding">
            <a:extLst>
              <a:ext uri="{FF2B5EF4-FFF2-40B4-BE49-F238E27FC236}">
                <a16:creationId xmlns:a16="http://schemas.microsoft.com/office/drawing/2014/main" id="{8092D12E-E27C-70D9-56FC-84C105ED0B5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20E250A8-546B-D810-CF95-10F11BBC58E9}"/>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278849" y="-10701"/>
            <a:ext cx="695881" cy="661459"/>
          </a:xfrm>
          <a:prstGeom prst="rect">
            <a:avLst/>
          </a:prstGeom>
        </p:spPr>
      </p:pic>
      <p:pic>
        <p:nvPicPr>
          <p:cNvPr id="9" name="Picture 8">
            <a:extLst>
              <a:ext uri="{FF2B5EF4-FFF2-40B4-BE49-F238E27FC236}">
                <a16:creationId xmlns:a16="http://schemas.microsoft.com/office/drawing/2014/main" id="{1E1D1B3B-D6CB-2673-76A9-0112349C15CB}"/>
              </a:ext>
            </a:extLst>
          </p:cNvPr>
          <p:cNvPicPr>
            <a:picLocks noChangeAspect="1"/>
          </p:cNvPicPr>
          <p:nvPr/>
        </p:nvPicPr>
        <p:blipFill>
          <a:blip r:embed="rId7"/>
          <a:stretch>
            <a:fillRect/>
          </a:stretch>
        </p:blipFill>
        <p:spPr>
          <a:xfrm>
            <a:off x="6049237" y="51763"/>
            <a:ext cx="789294" cy="570523"/>
          </a:xfrm>
          <a:prstGeom prst="rect">
            <a:avLst/>
          </a:prstGeom>
        </p:spPr>
      </p:pic>
      <p:pic>
        <p:nvPicPr>
          <p:cNvPr id="10" name="Picture 9">
            <a:extLst>
              <a:ext uri="{FF2B5EF4-FFF2-40B4-BE49-F238E27FC236}">
                <a16:creationId xmlns:a16="http://schemas.microsoft.com/office/drawing/2014/main" id="{A37186AB-F224-B650-EB16-DBFBAFA51C9B}"/>
              </a:ext>
            </a:extLst>
          </p:cNvPr>
          <p:cNvPicPr>
            <a:picLocks noChangeAspect="1"/>
          </p:cNvPicPr>
          <p:nvPr/>
        </p:nvPicPr>
        <p:blipFill>
          <a:blip r:embed="rId8"/>
          <a:stretch>
            <a:fillRect/>
          </a:stretch>
        </p:blipFill>
        <p:spPr>
          <a:xfrm>
            <a:off x="10774932" y="52481"/>
            <a:ext cx="1127201" cy="1124744"/>
          </a:xfrm>
          <a:prstGeom prst="rect">
            <a:avLst/>
          </a:prstGeom>
        </p:spPr>
      </p:pic>
      <p:sp>
        <p:nvSpPr>
          <p:cNvPr id="3" name="TextBox 2">
            <a:extLst>
              <a:ext uri="{FF2B5EF4-FFF2-40B4-BE49-F238E27FC236}">
                <a16:creationId xmlns:a16="http://schemas.microsoft.com/office/drawing/2014/main" id="{24396AFD-5832-85C9-B1B0-AF008E5F198A}"/>
              </a:ext>
            </a:extLst>
          </p:cNvPr>
          <p:cNvSpPr txBox="1"/>
          <p:nvPr/>
        </p:nvSpPr>
        <p:spPr>
          <a:xfrm>
            <a:off x="289867" y="1177225"/>
            <a:ext cx="10682933" cy="3693319"/>
          </a:xfrm>
          <a:prstGeom prst="rect">
            <a:avLst/>
          </a:prstGeom>
          <a:noFill/>
        </p:spPr>
        <p:txBody>
          <a:bodyPr wrap="square">
            <a:spAutoFit/>
          </a:bodyPr>
          <a:lstStyle/>
          <a:p>
            <a:r>
              <a:rPr lang="el-GR" dirty="0">
                <a:solidFill>
                  <a:srgbClr val="000000"/>
                </a:solidFill>
                <a:latin typeface="Segoe UI" panose="020B0502040204020203" pitchFamily="34" charset="0"/>
                <a:ea typeface="Times New Roman" panose="02020603050405020304" pitchFamily="18" charset="0"/>
              </a:rPr>
              <a:t>Ο</a:t>
            </a:r>
            <a:r>
              <a:rPr lang="en-GR" sz="1800" dirty="0">
                <a:solidFill>
                  <a:srgbClr val="000000"/>
                </a:solidFill>
                <a:effectLst/>
                <a:latin typeface="Segoe UI" panose="020B0502040204020203" pitchFamily="34" charset="0"/>
                <a:ea typeface="Times New Roman" panose="02020603050405020304" pitchFamily="18" charset="0"/>
              </a:rPr>
              <a:t>ι ερωτηθέντες αμφιβάλλουν </a:t>
            </a:r>
            <a:r>
              <a:rPr lang="el-GR" dirty="0">
                <a:solidFill>
                  <a:srgbClr val="000000"/>
                </a:solidFill>
                <a:latin typeface="Segoe UI" panose="020B0502040204020203" pitchFamily="34" charset="0"/>
                <a:ea typeface="Times New Roman" panose="02020603050405020304" pitchFamily="18" charset="0"/>
              </a:rPr>
              <a:t>για</a:t>
            </a:r>
            <a:r>
              <a:rPr lang="en-GR" sz="1800" dirty="0">
                <a:solidFill>
                  <a:srgbClr val="000000"/>
                </a:solidFill>
                <a:effectLst/>
                <a:latin typeface="Segoe UI" panose="020B0502040204020203" pitchFamily="34" charset="0"/>
                <a:ea typeface="Times New Roman" panose="02020603050405020304" pitchFamily="18" charset="0"/>
              </a:rPr>
              <a:t> το</a:t>
            </a:r>
            <a:r>
              <a:rPr lang="el-GR" sz="1800" dirty="0">
                <a:solidFill>
                  <a:srgbClr val="000000"/>
                </a:solidFill>
                <a:effectLst/>
                <a:latin typeface="Segoe UI" panose="020B0502040204020203" pitchFamily="34" charset="0"/>
                <a:ea typeface="Times New Roman" panose="02020603050405020304" pitchFamily="18" charset="0"/>
              </a:rPr>
              <a:t> αν το</a:t>
            </a:r>
            <a:r>
              <a:rPr lang="en-GR" sz="1800" dirty="0">
                <a:solidFill>
                  <a:srgbClr val="000000"/>
                </a:solidFill>
                <a:effectLst/>
                <a:latin typeface="Segoe UI" panose="020B0502040204020203" pitchFamily="34" charset="0"/>
                <a:ea typeface="Times New Roman" panose="02020603050405020304" pitchFamily="18" charset="0"/>
              </a:rPr>
              <a:t> μαγειρείο και τα σκεύη που σχετίζονται με τα τρόφιμα είναι αρκετά καθαρά.</a:t>
            </a:r>
          </a:p>
          <a:p>
            <a:r>
              <a:rPr lang="en-GR" sz="1800" dirty="0">
                <a:solidFill>
                  <a:srgbClr val="000000"/>
                </a:solidFill>
                <a:effectLst/>
                <a:latin typeface="Segoe UI" panose="020B0502040204020203" pitchFamily="34" charset="0"/>
                <a:ea typeface="Times New Roman" panose="02020603050405020304" pitchFamily="18" charset="0"/>
              </a:rPr>
              <a:t>Με βάση αυτό το αποτέλεσμα, μπορεί να συναχθεί το συμπέρασμα ότι πρέπει να δοθεί μεγαλύτερη προσοχή στην καθαριότητα και την υγιεινή στο μαγειρείο και την τραπεζαρία του πλοίου. </a:t>
            </a:r>
          </a:p>
          <a:p>
            <a:r>
              <a:rPr lang="en-GR" sz="1800" dirty="0">
                <a:solidFill>
                  <a:srgbClr val="000000"/>
                </a:solidFill>
                <a:effectLst/>
                <a:latin typeface="Segoe UI" panose="020B0502040204020203" pitchFamily="34" charset="0"/>
                <a:ea typeface="Times New Roman" panose="02020603050405020304" pitchFamily="18" charset="0"/>
              </a:rPr>
              <a:t>Το ποσοστό των ναυτικών και των </a:t>
            </a:r>
            <a:r>
              <a:rPr lang="el-GR" dirty="0">
                <a:solidFill>
                  <a:srgbClr val="000000"/>
                </a:solidFill>
                <a:latin typeface="Segoe UI" panose="020B0502040204020203" pitchFamily="34" charset="0"/>
                <a:ea typeface="Times New Roman" panose="02020603050405020304" pitchFamily="18" charset="0"/>
              </a:rPr>
              <a:t>δοκίμων</a:t>
            </a:r>
            <a:r>
              <a:rPr lang="en-GR" sz="1800" dirty="0">
                <a:solidFill>
                  <a:srgbClr val="000000"/>
                </a:solidFill>
                <a:effectLst/>
                <a:latin typeface="Segoe UI" panose="020B0502040204020203" pitchFamily="34" charset="0"/>
                <a:ea typeface="Times New Roman" panose="02020603050405020304" pitchFamily="18" charset="0"/>
              </a:rPr>
              <a:t> που πιστεύουν ότι η  διαχεί</a:t>
            </a:r>
            <a:r>
              <a:rPr lang="el-GR" sz="1800" dirty="0" err="1">
                <a:solidFill>
                  <a:srgbClr val="000000"/>
                </a:solidFill>
                <a:effectLst/>
                <a:latin typeface="Segoe UI" panose="020B0502040204020203" pitchFamily="34" charset="0"/>
                <a:ea typeface="Times New Roman" panose="02020603050405020304" pitchFamily="18" charset="0"/>
              </a:rPr>
              <a:t>ριση</a:t>
            </a:r>
            <a:r>
              <a:rPr lang="el-GR" sz="1800" dirty="0">
                <a:solidFill>
                  <a:srgbClr val="000000"/>
                </a:solidFill>
                <a:effectLst/>
                <a:latin typeface="Segoe UI" panose="020B0502040204020203" pitchFamily="34" charset="0"/>
                <a:ea typeface="Times New Roman" panose="02020603050405020304" pitchFamily="18" charset="0"/>
              </a:rPr>
              <a:t> του μαγειρείου είναι</a:t>
            </a:r>
            <a:r>
              <a:rPr lang="en-GR" sz="1800" dirty="0">
                <a:solidFill>
                  <a:srgbClr val="000000"/>
                </a:solidFill>
                <a:effectLst/>
                <a:latin typeface="Segoe UI" panose="020B0502040204020203" pitchFamily="34" charset="0"/>
                <a:ea typeface="Times New Roman" panose="02020603050405020304" pitchFamily="18" charset="0"/>
              </a:rPr>
              <a:t> επιτυχή</a:t>
            </a:r>
            <a:r>
              <a:rPr lang="el-GR" sz="1800" dirty="0">
                <a:solidFill>
                  <a:srgbClr val="000000"/>
                </a:solidFill>
                <a:effectLst/>
                <a:latin typeface="Segoe UI" panose="020B0502040204020203" pitchFamily="34" charset="0"/>
                <a:ea typeface="Times New Roman" panose="02020603050405020304" pitchFamily="18" charset="0"/>
              </a:rPr>
              <a:t>ς</a:t>
            </a:r>
            <a:r>
              <a:rPr lang="en-GR" sz="1800" dirty="0">
                <a:solidFill>
                  <a:srgbClr val="000000"/>
                </a:solidFill>
                <a:effectLst/>
                <a:latin typeface="Segoe UI" panose="020B0502040204020203" pitchFamily="34" charset="0"/>
                <a:ea typeface="Times New Roman" panose="02020603050405020304" pitchFamily="18" charset="0"/>
              </a:rPr>
              <a:t> δεν είναι πολύ υψηλό.</a:t>
            </a:r>
            <a:endParaRPr lang="el-GR" sz="1800" dirty="0">
              <a:solidFill>
                <a:srgbClr val="000000"/>
              </a:solidFill>
              <a:effectLst/>
              <a:latin typeface="Segoe UI" panose="020B0502040204020203" pitchFamily="34" charset="0"/>
              <a:ea typeface="Times New Roman" panose="02020603050405020304" pitchFamily="18" charset="0"/>
            </a:endParaRPr>
          </a:p>
          <a:p>
            <a:r>
              <a:rPr lang="en-GR" sz="1800" dirty="0">
                <a:solidFill>
                  <a:srgbClr val="000000"/>
                </a:solidFill>
                <a:effectLst/>
                <a:latin typeface="Segoe UI" panose="020B0502040204020203" pitchFamily="34" charset="0"/>
                <a:ea typeface="Times New Roman" panose="02020603050405020304" pitchFamily="18" charset="0"/>
              </a:rPr>
              <a:t>Μόνο οι μισοί από τους συμμετέχοντες πιστεύουν ότι η διαχείριση του μαγειρείου γίνεται αποτελεσματικά ή πολύ αποτελεσματικά, </a:t>
            </a:r>
          </a:p>
          <a:p>
            <a:r>
              <a:rPr lang="en-GR" sz="1800" dirty="0">
                <a:solidFill>
                  <a:srgbClr val="000000"/>
                </a:solidFill>
                <a:effectLst/>
                <a:latin typeface="Segoe UI" panose="020B0502040204020203" pitchFamily="34" charset="0"/>
                <a:ea typeface="Times New Roman" panose="02020603050405020304" pitchFamily="18" charset="0"/>
              </a:rPr>
              <a:t>το 20% των ερωτηθέντων πιστεύει ότι η διαχείρισή του είναι αναποτελεσματική,</a:t>
            </a:r>
          </a:p>
          <a:p>
            <a:r>
              <a:rPr lang="en-GR" sz="1800" dirty="0">
                <a:solidFill>
                  <a:srgbClr val="000000"/>
                </a:solidFill>
                <a:effectLst/>
                <a:latin typeface="Segoe UI" panose="020B0502040204020203" pitchFamily="34" charset="0"/>
                <a:ea typeface="Times New Roman" panose="02020603050405020304" pitchFamily="18" charset="0"/>
              </a:rPr>
              <a:t> ενώ οι υπόλοιποι συμμετέχοντες δεν έχουν θετική ή αρνητική γνώμη. </a:t>
            </a:r>
          </a:p>
          <a:p>
            <a:r>
              <a:rPr lang="en-GR" sz="1800" dirty="0">
                <a:solidFill>
                  <a:srgbClr val="000000"/>
                </a:solidFill>
                <a:effectLst/>
                <a:latin typeface="Segoe UI" panose="020B0502040204020203" pitchFamily="34" charset="0"/>
                <a:ea typeface="Times New Roman" panose="02020603050405020304" pitchFamily="18" charset="0"/>
              </a:rPr>
              <a:t>Αυτό το αποτέλεσμα δείχνει ότι κάτι πρέπει να γίνει για την αποτελεσματική διαχείριση των μαγειρείων.</a:t>
            </a:r>
            <a:endParaRPr lang="en-GR" sz="1800" dirty="0">
              <a:effectLst/>
              <a:latin typeface="Times New Roman" panose="02020603050405020304" pitchFamily="18" charset="0"/>
              <a:ea typeface="Times New Roman" panose="02020603050405020304" pitchFamily="18" charset="0"/>
            </a:endParaRPr>
          </a:p>
          <a:p>
            <a:endParaRPr lang="en-GR"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86287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0D9176-7861-C0FD-A491-21E1E84F7D15}"/>
              </a:ext>
            </a:extLst>
          </p:cNvPr>
          <p:cNvSpPr>
            <a:spLocks noGrp="1"/>
          </p:cNvSpPr>
          <p:nvPr>
            <p:ph type="title"/>
          </p:nvPr>
        </p:nvSpPr>
        <p:spPr>
          <a:xfrm>
            <a:off x="758952" y="420625"/>
            <a:ext cx="10667998" cy="1326814"/>
          </a:xfrm>
        </p:spPr>
        <p:txBody>
          <a:bodyPr anchor="ctr">
            <a:normAutofit/>
          </a:bodyPr>
          <a:lstStyle/>
          <a:p>
            <a:r>
              <a:rPr lang="el-GR" dirty="0" err="1"/>
              <a:t>Βιωσιμ</a:t>
            </a:r>
            <a:r>
              <a:rPr lang="en-GR" dirty="0"/>
              <a:t>ό</a:t>
            </a:r>
            <a:r>
              <a:rPr lang="el-GR" dirty="0" err="1"/>
              <a:t>τητα</a:t>
            </a:r>
            <a:r>
              <a:rPr lang="el-GR" dirty="0"/>
              <a:t> και Μαγειρείο </a:t>
            </a:r>
            <a:endParaRPr lang="en-GR" dirty="0"/>
          </a:p>
        </p:txBody>
      </p:sp>
      <p:cxnSp>
        <p:nvCxnSpPr>
          <p:cNvPr id="16" name="Straight Connector 10">
            <a:extLst>
              <a:ext uri="{FF2B5EF4-FFF2-40B4-BE49-F238E27FC236}">
                <a16:creationId xmlns:a16="http://schemas.microsoft.com/office/drawing/2014/main" id="{4D5E13B1-3A31-47C7-8474-7A3DE60068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43888" y="1976039"/>
            <a:ext cx="105156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CB4F309-06EA-EC38-F2D9-6EF1719F68DE}"/>
              </a:ext>
            </a:extLst>
          </p:cNvPr>
          <p:cNvSpPr>
            <a:spLocks noGrp="1"/>
          </p:cNvSpPr>
          <p:nvPr>
            <p:ph idx="1"/>
          </p:nvPr>
        </p:nvSpPr>
        <p:spPr>
          <a:xfrm>
            <a:off x="6341806" y="2168064"/>
            <a:ext cx="5772267" cy="4560981"/>
          </a:xfrm>
        </p:spPr>
        <p:txBody>
          <a:bodyPr>
            <a:noAutofit/>
          </a:bodyPr>
          <a:lstStyle/>
          <a:p>
            <a:pPr marL="0" indent="0">
              <a:lnSpc>
                <a:spcPct val="100000"/>
              </a:lnSpc>
              <a:buNone/>
            </a:pPr>
            <a:r>
              <a:rPr lang="en-GR" sz="1200" dirty="0">
                <a:effectLst/>
                <a:latin typeface="Times New Roman" panose="02020603050405020304" pitchFamily="18" charset="0"/>
                <a:ea typeface="Calibri" panose="020F0502020204030204" pitchFamily="34" charset="0"/>
                <a:cs typeface="Times New Roman" panose="02020603050405020304" pitchFamily="18" charset="0"/>
              </a:rPr>
              <a:t>Αυτό το</a:t>
            </a:r>
            <a:r>
              <a:rPr lang="en-GR" sz="1200" dirty="0">
                <a:effectLst/>
                <a:latin typeface="Times New Roman" panose="02020603050405020304" pitchFamily="18" charset="0"/>
                <a:cs typeface="Times New Roman" panose="02020603050405020304" pitchFamily="18" charset="0"/>
              </a:rPr>
              <a:t> μέρος της μελέτης προσπαθεί να προσδιορίσει την προοπτική και τη στάση του προσωπικού του πλοίου απέναντι στα μέτρα που μπορούν να ληφθούν στο μαγειρείο σχετικά με την αειφορία και ποια είναι η συμβολή του προσωπικού στη βιωσιμότητα στην υπάρχουσα κατάσταση.  </a:t>
            </a:r>
            <a:endParaRPr lang="el-GR" sz="1200" dirty="0">
              <a:effectLst/>
              <a:latin typeface="Times New Roman" panose="02020603050405020304" pitchFamily="18" charset="0"/>
              <a:cs typeface="Times New Roman" panose="02020603050405020304" pitchFamily="18" charset="0"/>
            </a:endParaRPr>
          </a:p>
          <a:p>
            <a:pPr marL="0" indent="0">
              <a:lnSpc>
                <a:spcPct val="100000"/>
              </a:lnSpc>
              <a:buNone/>
            </a:pPr>
            <a:r>
              <a:rPr lang="el-GR" sz="1200" dirty="0">
                <a:latin typeface="Times New Roman" panose="02020603050405020304" pitchFamily="18" charset="0"/>
                <a:cs typeface="Times New Roman" panose="02020603050405020304" pitchFamily="18" charset="0"/>
              </a:rPr>
              <a:t>Ε</a:t>
            </a:r>
            <a:r>
              <a:rPr lang="en-GR" sz="1200" dirty="0">
                <a:effectLst/>
                <a:latin typeface="Times New Roman" panose="02020603050405020304" pitchFamily="18" charset="0"/>
                <a:cs typeface="Times New Roman" panose="02020603050405020304" pitchFamily="18" charset="0"/>
              </a:rPr>
              <a:t>ρωτήσε</a:t>
            </a:r>
            <a:r>
              <a:rPr lang="el-GR" sz="1200" dirty="0" err="1">
                <a:effectLst/>
                <a:latin typeface="Times New Roman" panose="02020603050405020304" pitchFamily="18" charset="0"/>
                <a:cs typeface="Times New Roman" panose="02020603050405020304" pitchFamily="18" charset="0"/>
              </a:rPr>
              <a:t>ις</a:t>
            </a:r>
            <a:r>
              <a:rPr lang="en-GR" sz="1200" dirty="0">
                <a:effectLst/>
                <a:latin typeface="Times New Roman" panose="02020603050405020304" pitchFamily="18" charset="0"/>
                <a:cs typeface="Times New Roman" panose="02020603050405020304" pitchFamily="18" charset="0"/>
              </a:rPr>
              <a:t> σχετικά με τη βιωσιμότητα</a:t>
            </a:r>
            <a:endParaRPr lang="el-GR" sz="1200" dirty="0">
              <a:latin typeface="Times New Roman" panose="02020603050405020304" pitchFamily="18" charset="0"/>
              <a:cs typeface="Times New Roman" panose="02020603050405020304" pitchFamily="18" charset="0"/>
            </a:endParaRPr>
          </a:p>
          <a:p>
            <a:pPr marL="0" indent="0">
              <a:lnSpc>
                <a:spcPct val="100000"/>
              </a:lnSpc>
              <a:buNone/>
            </a:pPr>
            <a:r>
              <a:rPr lang="en-G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GR" sz="12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Χρήση</a:t>
            </a:r>
            <a:r>
              <a:rPr lang="en-GR" sz="1200" dirty="0">
                <a:solidFill>
                  <a:srgbClr val="FF0000"/>
                </a:solidFill>
                <a:effectLst/>
                <a:latin typeface="Times New Roman" panose="02020603050405020304" pitchFamily="18" charset="0"/>
                <a:cs typeface="Times New Roman" panose="02020603050405020304" pitchFamily="18" charset="0"/>
              </a:rPr>
              <a:t> υπολειμμάτων για την προετοιμασία νέων γευμάτων, </a:t>
            </a:r>
            <a:endParaRPr lang="el-GR" sz="1200" dirty="0">
              <a:solidFill>
                <a:srgbClr val="FF0000"/>
              </a:solidFill>
              <a:effectLst/>
              <a:latin typeface="Times New Roman" panose="02020603050405020304" pitchFamily="18" charset="0"/>
              <a:cs typeface="Times New Roman" panose="02020603050405020304" pitchFamily="18" charset="0"/>
            </a:endParaRPr>
          </a:p>
          <a:p>
            <a:pPr marL="0" indent="0">
              <a:lnSpc>
                <a:spcPct val="100000"/>
              </a:lnSpc>
              <a:buNone/>
            </a:pPr>
            <a:r>
              <a:rPr lang="el-GR" sz="1200" dirty="0">
                <a:latin typeface="Times New Roman" panose="02020603050405020304" pitchFamily="18" charset="0"/>
                <a:cs typeface="Times New Roman" panose="02020603050405020304" pitchFamily="18" charset="0"/>
              </a:rPr>
              <a:t>2 Α</a:t>
            </a:r>
            <a:r>
              <a:rPr lang="en-GR" sz="1200" dirty="0">
                <a:effectLst/>
                <a:latin typeface="Times New Roman" panose="02020603050405020304" pitchFamily="18" charset="0"/>
                <a:cs typeface="Times New Roman" panose="02020603050405020304" pitchFamily="18" charset="0"/>
              </a:rPr>
              <a:t>ποφυγή χρήσης πλαστικών υλικών μιας χρήσης, </a:t>
            </a:r>
            <a:endParaRPr lang="el-GR" sz="1200" dirty="0">
              <a:effectLst/>
              <a:latin typeface="Times New Roman" panose="02020603050405020304" pitchFamily="18" charset="0"/>
              <a:cs typeface="Times New Roman" panose="02020603050405020304" pitchFamily="18" charset="0"/>
            </a:endParaRPr>
          </a:p>
          <a:p>
            <a:pPr marL="0" indent="0">
              <a:lnSpc>
                <a:spcPct val="100000"/>
              </a:lnSpc>
              <a:buNone/>
            </a:pPr>
            <a:r>
              <a:rPr lang="el-GR" sz="1200" dirty="0">
                <a:effectLst/>
                <a:latin typeface="Times New Roman" panose="02020603050405020304" pitchFamily="18" charset="0"/>
                <a:cs typeface="Times New Roman" panose="02020603050405020304" pitchFamily="18" charset="0"/>
              </a:rPr>
              <a:t>3 </a:t>
            </a:r>
            <a:r>
              <a:rPr lang="en-GR" sz="1200" dirty="0">
                <a:effectLst/>
                <a:latin typeface="Times New Roman" panose="02020603050405020304" pitchFamily="18" charset="0"/>
                <a:cs typeface="Times New Roman" panose="02020603050405020304" pitchFamily="18" charset="0"/>
              </a:rPr>
              <a:t>χρήση επαναγεμιζόμενων μπουκ</a:t>
            </a:r>
            <a:r>
              <a:rPr lang="el-GR" sz="1200" dirty="0" err="1">
                <a:effectLst/>
                <a:latin typeface="Times New Roman" panose="02020603050405020304" pitchFamily="18" charset="0"/>
                <a:cs typeface="Times New Roman" panose="02020603050405020304" pitchFamily="18" charset="0"/>
              </a:rPr>
              <a:t>αλιών</a:t>
            </a:r>
            <a:r>
              <a:rPr lang="en-GR" sz="1200" dirty="0">
                <a:effectLst/>
                <a:latin typeface="Times New Roman" panose="02020603050405020304" pitchFamily="18" charset="0"/>
                <a:cs typeface="Times New Roman" panose="02020603050405020304" pitchFamily="18" charset="0"/>
              </a:rPr>
              <a:t> </a:t>
            </a:r>
            <a:endParaRPr lang="el-GR" sz="1200" dirty="0">
              <a:effectLst/>
              <a:latin typeface="Times New Roman" panose="02020603050405020304" pitchFamily="18" charset="0"/>
              <a:cs typeface="Times New Roman" panose="02020603050405020304" pitchFamily="18" charset="0"/>
            </a:endParaRPr>
          </a:p>
          <a:p>
            <a:pPr marL="0" indent="0">
              <a:lnSpc>
                <a:spcPct val="100000"/>
              </a:lnSpc>
              <a:buNone/>
            </a:pPr>
            <a:r>
              <a:rPr lang="el-GR" sz="1200" dirty="0">
                <a:latin typeface="Times New Roman" panose="02020603050405020304" pitchFamily="18" charset="0"/>
                <a:cs typeface="Times New Roman" panose="02020603050405020304" pitchFamily="18" charset="0"/>
              </a:rPr>
              <a:t>4 </a:t>
            </a:r>
            <a:r>
              <a:rPr lang="el-GR" sz="1200" dirty="0">
                <a:solidFill>
                  <a:srgbClr val="FF0000"/>
                </a:solidFill>
                <a:latin typeface="Times New Roman" panose="02020603050405020304" pitchFamily="18" charset="0"/>
                <a:cs typeface="Times New Roman" panose="02020603050405020304" pitchFamily="18" charset="0"/>
              </a:rPr>
              <a:t>Α</a:t>
            </a:r>
            <a:r>
              <a:rPr lang="en-GR" sz="1200" dirty="0">
                <a:solidFill>
                  <a:srgbClr val="FF0000"/>
                </a:solidFill>
                <a:effectLst/>
                <a:latin typeface="Times New Roman" panose="02020603050405020304" pitchFamily="18" charset="0"/>
                <a:cs typeface="Times New Roman" panose="02020603050405020304" pitchFamily="18" charset="0"/>
              </a:rPr>
              <a:t>γορά τοπικών τροφίμων </a:t>
            </a:r>
            <a:endParaRPr lang="el-GR" sz="1200" dirty="0">
              <a:solidFill>
                <a:srgbClr val="FF0000"/>
              </a:solidFill>
              <a:effectLst/>
              <a:latin typeface="Times New Roman" panose="02020603050405020304" pitchFamily="18" charset="0"/>
              <a:cs typeface="Times New Roman" panose="02020603050405020304" pitchFamily="18" charset="0"/>
            </a:endParaRPr>
          </a:p>
          <a:p>
            <a:pPr marL="0" indent="0">
              <a:lnSpc>
                <a:spcPct val="100000"/>
              </a:lnSpc>
              <a:buNone/>
            </a:pPr>
            <a:r>
              <a:rPr lang="en-GR" sz="1200" dirty="0">
                <a:effectLst/>
                <a:latin typeface="Times New Roman" panose="02020603050405020304" pitchFamily="18" charset="0"/>
                <a:cs typeface="Times New Roman" panose="02020603050405020304" pitchFamily="18" charset="0"/>
              </a:rPr>
              <a:t>είναι μερικές από τις συμβουλές για φιλική προς το περιβάλλον προετοιμασία γευμάτων </a:t>
            </a:r>
            <a:endParaRPr lang="el-GR" sz="1200" dirty="0">
              <a:effectLst/>
              <a:latin typeface="Times New Roman" panose="02020603050405020304" pitchFamily="18" charset="0"/>
              <a:cs typeface="Times New Roman" panose="02020603050405020304" pitchFamily="18" charset="0"/>
            </a:endParaRPr>
          </a:p>
          <a:p>
            <a:pPr marL="0" indent="0">
              <a:lnSpc>
                <a:spcPct val="100000"/>
              </a:lnSpc>
              <a:buNone/>
            </a:pPr>
            <a:r>
              <a:rPr lang="en-G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Με τόση</a:t>
            </a:r>
            <a:r>
              <a:rPr lang="en-GR" sz="1200" dirty="0">
                <a:effectLst/>
                <a:latin typeface="Times New Roman" panose="02020603050405020304" pitchFamily="18" charset="0"/>
                <a:cs typeface="Times New Roman" panose="02020603050405020304" pitchFamily="18" charset="0"/>
              </a:rPr>
              <a:t> έμφαση στη βιωσιμότητα και τόση πολλή δουλειά γίνεται για την προώθηση της, προκαλεί έκπληξη το γεγονός ότι το πλήρωμα εξακολουθεί να μην υποστηρίζει πλήρως τη λήψη μέτρων για την προώθηση της βιωσιμότητας στο μαγειρείο. Από τις τέσσερις δηλώσεις σε αυτό το μέρος της έρευνας, μόνο </a:t>
            </a:r>
            <a:r>
              <a:rPr lang="en-GR" sz="1200" b="1" dirty="0">
                <a:effectLst/>
                <a:latin typeface="Times New Roman" panose="02020603050405020304" pitchFamily="18" charset="0"/>
                <a:cs typeface="Times New Roman" panose="02020603050405020304" pitchFamily="18" charset="0"/>
              </a:rPr>
              <a:t>δύο</a:t>
            </a:r>
            <a:r>
              <a:rPr lang="en-GR" sz="1200" dirty="0">
                <a:effectLst/>
                <a:latin typeface="Times New Roman" panose="02020603050405020304" pitchFamily="18" charset="0"/>
                <a:cs typeface="Times New Roman" panose="02020603050405020304" pitchFamily="18" charset="0"/>
              </a:rPr>
              <a:t> υποστηρίζονται, αν και όχι πλήρως αλλά το μισό, από τους συμμετέχοντες. Είναι «Αποφυγή χρήσης πλαστικών υλικών μιας χρήσης κατά την εστίαση» υποστηριζόμενη από το 54,5 % των συμμετεχόντων και «Χρήση επαναγεμιζόμενων μπουκαλιών ή ποτηριών νερού», υποστηριζόμενη από το 52 %42 των συμμετεχόντων. Οι άλλες δύο δηλώσεις δεν υποστηρίχθηκαν σχεδόν καθόλου από τους συμμετέχοντες. </a:t>
            </a:r>
            <a:r>
              <a:rPr lang="en-GR" sz="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Αυτό δείχνει</a:t>
            </a:r>
            <a:r>
              <a:rPr lang="en-GR" sz="1200" dirty="0">
                <a:effectLst/>
                <a:latin typeface="Times New Roman" panose="02020603050405020304" pitchFamily="18" charset="0"/>
                <a:cs typeface="Times New Roman" panose="02020603050405020304" pitchFamily="18" charset="0"/>
              </a:rPr>
              <a:t> ότι υπάρχει ανάγκη κατάρτισης για τους</a:t>
            </a:r>
            <a:r>
              <a:rPr lang="el-GR" sz="1200" dirty="0">
                <a:effectLst/>
                <a:latin typeface="Times New Roman" panose="02020603050405020304" pitchFamily="18" charset="0"/>
                <a:cs typeface="Times New Roman" panose="02020603050405020304" pitchFamily="18" charset="0"/>
              </a:rPr>
              <a:t> </a:t>
            </a:r>
            <a:r>
              <a:rPr lang="en-GR" sz="1200" dirty="0">
                <a:effectLst/>
                <a:latin typeface="Times New Roman" panose="02020603050405020304" pitchFamily="18" charset="0"/>
                <a:cs typeface="Times New Roman" panose="02020603050405020304" pitchFamily="18" charset="0"/>
              </a:rPr>
              <a:t>συμμετέχοντες, ναυτικούς και σπουδαστές,</a:t>
            </a:r>
            <a:r>
              <a:rPr lang="el-GR" sz="1200" dirty="0">
                <a:effectLst/>
                <a:latin typeface="Times New Roman" panose="02020603050405020304" pitchFamily="18" charset="0"/>
                <a:cs typeface="Times New Roman" panose="02020603050405020304" pitchFamily="18" charset="0"/>
              </a:rPr>
              <a:t> με σκοπό την</a:t>
            </a:r>
            <a:r>
              <a:rPr lang="en-GR" sz="1200" dirty="0">
                <a:effectLst/>
                <a:latin typeface="Times New Roman" panose="02020603050405020304" pitchFamily="18" charset="0"/>
                <a:cs typeface="Times New Roman" panose="02020603050405020304" pitchFamily="18" charset="0"/>
              </a:rPr>
              <a:t> μεγαλύτερη επίγνωση </a:t>
            </a:r>
            <a:r>
              <a:rPr lang="el-GR" sz="1200" dirty="0" err="1">
                <a:effectLst/>
                <a:latin typeface="Times New Roman" panose="02020603050405020304" pitchFamily="18" charset="0"/>
                <a:cs typeface="Times New Roman" panose="02020603050405020304" pitchFamily="18" charset="0"/>
              </a:rPr>
              <a:t>σχετ</a:t>
            </a:r>
            <a:r>
              <a:rPr lang="en-GR" sz="1200" dirty="0">
                <a:effectLst/>
                <a:latin typeface="Times New Roman" panose="02020603050405020304" pitchFamily="18" charset="0"/>
                <a:cs typeface="Times New Roman" panose="02020603050405020304" pitchFamily="18" charset="0"/>
              </a:rPr>
              <a:t>της βιωσιμότητας. </a:t>
            </a:r>
            <a:endParaRPr lang="el-GR" sz="1200" dirty="0">
              <a:effectLst/>
              <a:latin typeface="Times New Roman" panose="02020603050405020304" pitchFamily="18" charset="0"/>
              <a:cs typeface="Times New Roman" panose="02020603050405020304" pitchFamily="18" charset="0"/>
            </a:endParaRPr>
          </a:p>
          <a:p>
            <a:pPr marL="0" indent="0">
              <a:lnSpc>
                <a:spcPct val="100000"/>
              </a:lnSpc>
              <a:buNone/>
            </a:pPr>
            <a:endParaRPr lang="el-GR" sz="1200" dirty="0">
              <a:effectLst/>
              <a:latin typeface="Times New Roman" panose="02020603050405020304" pitchFamily="18" charset="0"/>
              <a:cs typeface="Times New Roman" panose="02020603050405020304" pitchFamily="18" charset="0"/>
            </a:endParaRPr>
          </a:p>
          <a:p>
            <a:pPr marL="0" indent="0">
              <a:lnSpc>
                <a:spcPct val="100000"/>
              </a:lnSpc>
              <a:buNone/>
            </a:pPr>
            <a:r>
              <a:rPr lang="en-GR" sz="1200" dirty="0">
                <a:effectLst/>
                <a:latin typeface="Times New Roman" panose="02020603050405020304" pitchFamily="18" charset="0"/>
                <a:cs typeface="Times New Roman" panose="02020603050405020304" pitchFamily="18" charset="0"/>
              </a:rPr>
              <a:t> </a:t>
            </a:r>
            <a:r>
              <a:rPr lang="el-GR" sz="1200" dirty="0">
                <a:effectLst/>
                <a:latin typeface="Times New Roman" panose="02020603050405020304" pitchFamily="18" charset="0"/>
                <a:cs typeface="Times New Roman" panose="02020603050405020304" pitchFamily="18" charset="0"/>
              </a:rPr>
              <a:t>θ</a:t>
            </a:r>
            <a:endParaRPr lang="en-GR" sz="1200" dirty="0">
              <a:latin typeface="Times New Roman" panose="02020603050405020304" pitchFamily="18" charset="0"/>
              <a:cs typeface="Times New Roman" panose="02020603050405020304" pitchFamily="18" charset="0"/>
            </a:endParaRPr>
          </a:p>
        </p:txBody>
      </p:sp>
      <p:sp>
        <p:nvSpPr>
          <p:cNvPr id="17"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5" name="Picture 4">
            <a:extLst>
              <a:ext uri="{FF2B5EF4-FFF2-40B4-BE49-F238E27FC236}">
                <a16:creationId xmlns:a16="http://schemas.microsoft.com/office/drawing/2014/main" id="{81DB2C3A-7799-0E5B-3545-B40A1A73B031}"/>
              </a:ext>
            </a:extLst>
          </p:cNvPr>
          <p:cNvPicPr>
            <a:picLocks noChangeAspect="1"/>
          </p:cNvPicPr>
          <p:nvPr/>
        </p:nvPicPr>
        <p:blipFill>
          <a:blip r:embed="rId2"/>
          <a:stretch>
            <a:fillRect/>
          </a:stretch>
        </p:blipFill>
        <p:spPr>
          <a:xfrm>
            <a:off x="131324" y="2254773"/>
            <a:ext cx="6210482" cy="4324493"/>
          </a:xfrm>
          <a:prstGeom prst="rect">
            <a:avLst/>
          </a:prstGeom>
        </p:spPr>
      </p:pic>
    </p:spTree>
    <p:extLst>
      <p:ext uri="{BB962C8B-B14F-4D97-AF65-F5344CB8AC3E}">
        <p14:creationId xmlns:p14="http://schemas.microsoft.com/office/powerpoint/2010/main" val="2603291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F26129-D9FA-B1AC-B90B-85363ABD8A6D}"/>
              </a:ext>
            </a:extLst>
          </p:cNvPr>
          <p:cNvSpPr>
            <a:spLocks noGrp="1"/>
          </p:cNvSpPr>
          <p:nvPr>
            <p:ph type="title"/>
          </p:nvPr>
        </p:nvSpPr>
        <p:spPr>
          <a:xfrm>
            <a:off x="7885744" y="691762"/>
            <a:ext cx="3541205" cy="1706649"/>
          </a:xfrm>
        </p:spPr>
        <p:txBody>
          <a:bodyPr anchor="ctr">
            <a:normAutofit/>
          </a:bodyPr>
          <a:lstStyle/>
          <a:p>
            <a:r>
              <a:rPr lang="en-GR" sz="4800"/>
              <a:t>Challenges</a:t>
            </a:r>
            <a:br>
              <a:rPr lang="en-GR" sz="4800"/>
            </a:br>
            <a:r>
              <a:rPr lang="el-GR" sz="4800"/>
              <a:t>Προκλήσεις</a:t>
            </a:r>
            <a:endParaRPr lang="en-GR" sz="4800"/>
          </a:p>
        </p:txBody>
      </p:sp>
      <p:pic>
        <p:nvPicPr>
          <p:cNvPr id="4" name="Picture 3" descr="A white text with black text&#10;&#10;Description automatically generated with medium confidence">
            <a:extLst>
              <a:ext uri="{FF2B5EF4-FFF2-40B4-BE49-F238E27FC236}">
                <a16:creationId xmlns:a16="http://schemas.microsoft.com/office/drawing/2014/main" id="{D0A5480A-2FF2-282A-0785-BA76BD12A47A}"/>
              </a:ext>
            </a:extLst>
          </p:cNvPr>
          <p:cNvPicPr>
            <a:picLocks noChangeAspect="1"/>
          </p:cNvPicPr>
          <p:nvPr/>
        </p:nvPicPr>
        <p:blipFill>
          <a:blip r:embed="rId2"/>
          <a:stretch>
            <a:fillRect/>
          </a:stretch>
        </p:blipFill>
        <p:spPr>
          <a:xfrm>
            <a:off x="12444" y="301307"/>
            <a:ext cx="7677899" cy="3781363"/>
          </a:xfrm>
          <a:prstGeom prst="rect">
            <a:avLst/>
          </a:prstGeom>
        </p:spPr>
      </p:pic>
      <p:cxnSp>
        <p:nvCxnSpPr>
          <p:cNvPr id="11" name="Straight Connector 10">
            <a:extLst>
              <a:ext uri="{FF2B5EF4-FFF2-40B4-BE49-F238E27FC236}">
                <a16:creationId xmlns:a16="http://schemas.microsoft.com/office/drawing/2014/main" id="{61A0812C-8DCE-4CA2-904B-A5A5C12CA4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2660" y="1005840"/>
            <a:ext cx="0" cy="5852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B130DC-7570-825C-6A17-B6BE8FD17988}"/>
              </a:ext>
            </a:extLst>
          </p:cNvPr>
          <p:cNvSpPr>
            <a:spLocks noGrp="1"/>
          </p:cNvSpPr>
          <p:nvPr>
            <p:ph idx="1"/>
          </p:nvPr>
        </p:nvSpPr>
        <p:spPr>
          <a:xfrm>
            <a:off x="7888666" y="2623930"/>
            <a:ext cx="3541205" cy="3158160"/>
          </a:xfrm>
        </p:spPr>
        <p:txBody>
          <a:bodyPr>
            <a:normAutofit/>
          </a:bodyPr>
          <a:lstStyle/>
          <a:p>
            <a:r>
              <a:rPr lang="el-GR" dirty="0"/>
              <a:t>Συμφωνείτε με την Ιεράρχηση</a:t>
            </a:r>
          </a:p>
          <a:p>
            <a:r>
              <a:rPr lang="el-GR" dirty="0"/>
              <a:t>Με τι περιεχόμενο θα επενδύατε τις κατηγορίες αυτές;</a:t>
            </a:r>
            <a:endParaRPr lang="en-GR" dirty="0"/>
          </a:p>
        </p:txBody>
      </p:sp>
      <p:sp>
        <p:nvSpPr>
          <p:cNvPr id="13"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5" name="Picture 4">
            <a:extLst>
              <a:ext uri="{FF2B5EF4-FFF2-40B4-BE49-F238E27FC236}">
                <a16:creationId xmlns:a16="http://schemas.microsoft.com/office/drawing/2014/main" id="{0FF58B55-64F8-C1C0-F7D5-4220FCE887B5}"/>
              </a:ext>
            </a:extLst>
          </p:cNvPr>
          <p:cNvPicPr>
            <a:picLocks noChangeAspect="1"/>
          </p:cNvPicPr>
          <p:nvPr/>
        </p:nvPicPr>
        <p:blipFill>
          <a:blip r:embed="rId3"/>
          <a:stretch>
            <a:fillRect/>
          </a:stretch>
        </p:blipFill>
        <p:spPr>
          <a:xfrm>
            <a:off x="65634" y="4203010"/>
            <a:ext cx="7353300" cy="2209800"/>
          </a:xfrm>
          <a:prstGeom prst="rect">
            <a:avLst/>
          </a:prstGeom>
        </p:spPr>
      </p:pic>
    </p:spTree>
    <p:extLst>
      <p:ext uri="{BB962C8B-B14F-4D97-AF65-F5344CB8AC3E}">
        <p14:creationId xmlns:p14="http://schemas.microsoft.com/office/powerpoint/2010/main" val="2712413014"/>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F26129-D9FA-B1AC-B90B-85363ABD8A6D}"/>
              </a:ext>
            </a:extLst>
          </p:cNvPr>
          <p:cNvSpPr>
            <a:spLocks noGrp="1"/>
          </p:cNvSpPr>
          <p:nvPr>
            <p:ph type="title"/>
          </p:nvPr>
        </p:nvSpPr>
        <p:spPr>
          <a:xfrm>
            <a:off x="7885744" y="215512"/>
            <a:ext cx="3541205" cy="1706649"/>
          </a:xfrm>
        </p:spPr>
        <p:txBody>
          <a:bodyPr anchor="ctr">
            <a:normAutofit/>
          </a:bodyPr>
          <a:lstStyle/>
          <a:p>
            <a:r>
              <a:rPr lang="en-GR" sz="4800" dirty="0"/>
              <a:t>Challenges</a:t>
            </a:r>
            <a:br>
              <a:rPr lang="en-GR" sz="4800" dirty="0"/>
            </a:br>
            <a:r>
              <a:rPr lang="el-GR" sz="4800" dirty="0"/>
              <a:t>Προκλήσεις</a:t>
            </a:r>
            <a:endParaRPr lang="en-GR" sz="4800" dirty="0"/>
          </a:p>
        </p:txBody>
      </p:sp>
      <p:pic>
        <p:nvPicPr>
          <p:cNvPr id="6" name="Picture 5" descr="A graph with purple bars&#10;&#10;Description automatically generated">
            <a:extLst>
              <a:ext uri="{FF2B5EF4-FFF2-40B4-BE49-F238E27FC236}">
                <a16:creationId xmlns:a16="http://schemas.microsoft.com/office/drawing/2014/main" id="{27B940DF-C128-D00D-150A-CA5570C9FAFE}"/>
              </a:ext>
            </a:extLst>
          </p:cNvPr>
          <p:cNvPicPr>
            <a:picLocks noChangeAspect="1"/>
          </p:cNvPicPr>
          <p:nvPr/>
        </p:nvPicPr>
        <p:blipFill>
          <a:blip r:embed="rId2"/>
          <a:stretch>
            <a:fillRect/>
          </a:stretch>
        </p:blipFill>
        <p:spPr>
          <a:xfrm>
            <a:off x="99869" y="133351"/>
            <a:ext cx="7251291" cy="3371850"/>
          </a:xfrm>
          <a:prstGeom prst="rect">
            <a:avLst/>
          </a:prstGeom>
        </p:spPr>
      </p:pic>
      <p:cxnSp>
        <p:nvCxnSpPr>
          <p:cNvPr id="20" name="Straight Connector 19">
            <a:extLst>
              <a:ext uri="{FF2B5EF4-FFF2-40B4-BE49-F238E27FC236}">
                <a16:creationId xmlns:a16="http://schemas.microsoft.com/office/drawing/2014/main" id="{61A0812C-8DCE-4CA2-904B-A5A5C12CA4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2660" y="1005840"/>
            <a:ext cx="0" cy="5852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4B130DC-7570-825C-6A17-B6BE8FD17988}"/>
              </a:ext>
            </a:extLst>
          </p:cNvPr>
          <p:cNvSpPr>
            <a:spLocks noGrp="1"/>
          </p:cNvSpPr>
          <p:nvPr>
            <p:ph idx="1"/>
          </p:nvPr>
        </p:nvSpPr>
        <p:spPr>
          <a:xfrm>
            <a:off x="7888666" y="1842880"/>
            <a:ext cx="3541205" cy="3158160"/>
          </a:xfrm>
        </p:spPr>
        <p:txBody>
          <a:bodyPr>
            <a:normAutofit/>
          </a:bodyPr>
          <a:lstStyle/>
          <a:p>
            <a:r>
              <a:rPr lang="el-GR" dirty="0">
                <a:solidFill>
                  <a:srgbClr val="FF0000"/>
                </a:solidFill>
              </a:rPr>
              <a:t>Συμφωνείτε με την Ιεράρχηση</a:t>
            </a:r>
          </a:p>
          <a:p>
            <a:r>
              <a:rPr lang="el-GR" dirty="0">
                <a:solidFill>
                  <a:srgbClr val="FF0000"/>
                </a:solidFill>
              </a:rPr>
              <a:t>Με τι περιεχόμενο θα επενδύατε τις κατηγορίες αυτές;</a:t>
            </a:r>
            <a:endParaRPr lang="en-GR" dirty="0">
              <a:solidFill>
                <a:srgbClr val="FF0000"/>
              </a:solidFill>
            </a:endParaRPr>
          </a:p>
        </p:txBody>
      </p:sp>
      <p:sp>
        <p:nvSpPr>
          <p:cNvPr id="2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7" name="TextBox 6">
            <a:extLst>
              <a:ext uri="{FF2B5EF4-FFF2-40B4-BE49-F238E27FC236}">
                <a16:creationId xmlns:a16="http://schemas.microsoft.com/office/drawing/2014/main" id="{A315401C-18D2-ABF6-5C04-03FE862D1C47}"/>
              </a:ext>
            </a:extLst>
          </p:cNvPr>
          <p:cNvSpPr txBox="1"/>
          <p:nvPr/>
        </p:nvSpPr>
        <p:spPr>
          <a:xfrm>
            <a:off x="99870" y="3714750"/>
            <a:ext cx="11844468" cy="3139321"/>
          </a:xfrm>
          <a:prstGeom prst="rect">
            <a:avLst/>
          </a:prstGeom>
          <a:noFill/>
        </p:spPr>
        <p:txBody>
          <a:bodyPr wrap="square" rtlCol="0">
            <a:spAutoFit/>
          </a:bodyPr>
          <a:lstStyle/>
          <a:p>
            <a:r>
              <a:rPr lang="el-GR" b="0" i="0" u="none" strike="noStrike" dirty="0">
                <a:effectLst/>
                <a:latin typeface="Segoe UI Web (Greek)"/>
              </a:rPr>
              <a:t>Κατά την άποψη των εργοδοτών, η μεγαλύτερη πρόκληση είναι η «σχέση κόστους-αποτελεσματικότητας της προμήθειας ποιοτικών συστατικών»</a:t>
            </a:r>
            <a:r>
              <a:rPr lang="en-US" b="0" i="0" u="none" strike="noStrike" dirty="0">
                <a:effectLst/>
                <a:latin typeface="Segoe UI Web (Greek)"/>
              </a:rPr>
              <a:t> </a:t>
            </a:r>
            <a:r>
              <a:rPr lang="el-GR" b="0" i="0" u="none" strike="noStrike" dirty="0">
                <a:effectLst/>
                <a:latin typeface="Segoe UI Web (Greek)"/>
              </a:rPr>
              <a:t>σε μαγειρεία επί του σκάφους </a:t>
            </a:r>
            <a:r>
              <a:rPr lang="el-GR" dirty="0">
                <a:latin typeface="Segoe UI Web (Greek)"/>
              </a:rPr>
              <a:t>η </a:t>
            </a:r>
            <a:r>
              <a:rPr lang="el-GR" dirty="0" err="1">
                <a:latin typeface="Segoe UI Web (Greek)"/>
              </a:rPr>
              <a:t>οπο</a:t>
            </a:r>
            <a:r>
              <a:rPr lang="en-US" dirty="0" err="1">
                <a:latin typeface="Segoe UI Web (Greek)"/>
              </a:rPr>
              <a:t>ί</a:t>
            </a:r>
            <a:r>
              <a:rPr lang="el-GR" dirty="0">
                <a:latin typeface="Segoe UI Web (Greek)"/>
              </a:rPr>
              <a:t>α </a:t>
            </a:r>
            <a:r>
              <a:rPr lang="el-GR" b="0" i="0" u="none" strike="noStrike" dirty="0">
                <a:effectLst/>
                <a:latin typeface="Segoe UI Web (Greek)"/>
              </a:rPr>
              <a:t>είναι ζωτικής σημασίας για την τήρηση των ορίων που θέτει ο προϋπολογισμ</a:t>
            </a:r>
            <a:r>
              <a:rPr lang="el-GR" dirty="0">
                <a:latin typeface="Segoe UI Web (Greek)"/>
              </a:rPr>
              <a:t>ός,</a:t>
            </a:r>
            <a:r>
              <a:rPr lang="el-GR" b="0" i="0" u="none" strike="noStrike" dirty="0">
                <a:effectLst/>
                <a:latin typeface="Segoe UI Web (Greek)"/>
              </a:rPr>
              <a:t> τη διασφάλιση της ευημερίας του πληρώματος, τη μείωση των αποβλήτων, τη συμμόρφωση με τους κανονισμούς και υποστήριξη βιώσιμων δραστηριοτήτων. Η εξισορρόπηση του κόστους με την ποιότητα διασφαλίζει ότι το πλήρωμα τροφοδοτείται σωστά, είναι υγιές, και ικανοποιημένο, διατηρώντας παράλληλα το λειτουργικό κόστος υπό έλεγχο. Η δεύτερη πιο δύσκολη επιλογή για τους εργοδότες είναι "Εξισορρόπηση των προτιμήσεων του πληρώματος με τις διατροφικές  του ανάγκες». Αυτό μπορεί να είναι δύσκολο για διάφορους λόγους, κυρίως λόγω της διαφορετικότητας των μελών του πληρώματος, τους περιορισμούς του περιβάλλοντος μαγειρείου και την πολυπλοκότητα της συντήρησης για παρατεταμένες περιόδους.  Ο »</a:t>
            </a:r>
            <a:r>
              <a:rPr lang="el-GR" dirty="0">
                <a:latin typeface="Segoe UI Web (Greek)"/>
              </a:rPr>
              <a:t>π</a:t>
            </a:r>
            <a:r>
              <a:rPr lang="el-GR" b="0" i="0" u="none" strike="noStrike" dirty="0">
                <a:effectLst/>
                <a:latin typeface="Segoe UI Web (Greek)"/>
              </a:rPr>
              <a:t>εριορισμένος χώρος αποθήκευσης και προετοιμασίας" και η «συμμόρφωση με τους κανονισμούς και τα πρότυπα» είναι οι επόμενες δύο προκλήσεις που αντιμετωπίζουν οι εργοδότες, αν και σε μικρότερο βαθμό</a:t>
            </a:r>
            <a:endParaRPr lang="en-GR" dirty="0"/>
          </a:p>
        </p:txBody>
      </p:sp>
    </p:spTree>
    <p:extLst>
      <p:ext uri="{BB962C8B-B14F-4D97-AF65-F5344CB8AC3E}">
        <p14:creationId xmlns:p14="http://schemas.microsoft.com/office/powerpoint/2010/main" val="911332541"/>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EA95C-F75C-633C-56D5-60A6C416D1F8}"/>
            </a:ext>
          </a:extLst>
        </p:cNvPr>
        <p:cNvGrpSpPr/>
        <p:nvPr/>
      </p:nvGrpSpPr>
      <p:grpSpPr>
        <a:xfrm>
          <a:off x="0" y="0"/>
          <a:ext cx="0" cy="0"/>
          <a:chOff x="0" y="0"/>
          <a:chExt cx="0" cy="0"/>
        </a:xfrm>
      </p:grpSpPr>
      <p:pic>
        <p:nvPicPr>
          <p:cNvPr id="15" name="Picture 14">
            <a:extLst>
              <a:ext uri="{FF2B5EF4-FFF2-40B4-BE49-F238E27FC236}">
                <a16:creationId xmlns:a16="http://schemas.microsoft.com/office/drawing/2014/main" id="{9332A201-A461-2326-99CB-692FA2B4758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13292" y="-9701"/>
            <a:ext cx="597924" cy="595329"/>
          </a:xfrm>
          <a:prstGeom prst="rect">
            <a:avLst/>
          </a:prstGeom>
        </p:spPr>
      </p:pic>
      <p:pic>
        <p:nvPicPr>
          <p:cNvPr id="16" name="Picture 15">
            <a:extLst>
              <a:ext uri="{FF2B5EF4-FFF2-40B4-BE49-F238E27FC236}">
                <a16:creationId xmlns:a16="http://schemas.microsoft.com/office/drawing/2014/main" id="{EB4B1E3D-F6F9-261D-6EFA-0CDE0C960C69}"/>
              </a:ext>
            </a:extLst>
          </p:cNvPr>
          <p:cNvPicPr>
            <a:picLocks noChangeAspect="1"/>
          </p:cNvPicPr>
          <p:nvPr/>
        </p:nvPicPr>
        <p:blipFill>
          <a:blip r:embed="rId3"/>
          <a:stretch>
            <a:fillRect/>
          </a:stretch>
        </p:blipFill>
        <p:spPr>
          <a:xfrm>
            <a:off x="7087567" y="37487"/>
            <a:ext cx="589869" cy="597335"/>
          </a:xfrm>
          <a:prstGeom prst="rect">
            <a:avLst/>
          </a:prstGeom>
        </p:spPr>
      </p:pic>
      <p:pic>
        <p:nvPicPr>
          <p:cNvPr id="19" name="Picture 18">
            <a:extLst>
              <a:ext uri="{FF2B5EF4-FFF2-40B4-BE49-F238E27FC236}">
                <a16:creationId xmlns:a16="http://schemas.microsoft.com/office/drawing/2014/main" id="{FFA9848E-E7BE-59A8-F223-C7FE79FDFEE7}"/>
              </a:ext>
            </a:extLst>
          </p:cNvPr>
          <p:cNvPicPr>
            <a:picLocks noChangeAspect="1"/>
          </p:cNvPicPr>
          <p:nvPr/>
        </p:nvPicPr>
        <p:blipFill>
          <a:blip r:embed="rId4"/>
          <a:stretch>
            <a:fillRect/>
          </a:stretch>
        </p:blipFill>
        <p:spPr>
          <a:xfrm>
            <a:off x="8019099" y="64593"/>
            <a:ext cx="958640" cy="527130"/>
          </a:xfrm>
          <a:prstGeom prst="rect">
            <a:avLst/>
          </a:prstGeom>
        </p:spPr>
      </p:pic>
      <p:pic>
        <p:nvPicPr>
          <p:cNvPr id="20" name="Picture 19" descr="EU logos for funding">
            <a:extLst>
              <a:ext uri="{FF2B5EF4-FFF2-40B4-BE49-F238E27FC236}">
                <a16:creationId xmlns:a16="http://schemas.microsoft.com/office/drawing/2014/main" id="{483C54B9-B39E-3A79-23CA-703E20BFB86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53518"/>
          <a:stretch/>
        </p:blipFill>
        <p:spPr bwMode="auto">
          <a:xfrm>
            <a:off x="-2800" y="1"/>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A363EFB9-8A4B-CAEF-3FD2-AE9FE37546DC}"/>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4317328" y="-10701"/>
            <a:ext cx="632619" cy="661459"/>
          </a:xfrm>
          <a:prstGeom prst="rect">
            <a:avLst/>
          </a:prstGeom>
        </p:spPr>
      </p:pic>
      <p:pic>
        <p:nvPicPr>
          <p:cNvPr id="22" name="Picture 21">
            <a:extLst>
              <a:ext uri="{FF2B5EF4-FFF2-40B4-BE49-F238E27FC236}">
                <a16:creationId xmlns:a16="http://schemas.microsoft.com/office/drawing/2014/main" id="{F74D5799-1A44-7CD2-5907-A147E895650C}"/>
              </a:ext>
            </a:extLst>
          </p:cNvPr>
          <p:cNvPicPr>
            <a:picLocks noChangeAspect="1"/>
          </p:cNvPicPr>
          <p:nvPr/>
        </p:nvPicPr>
        <p:blipFill>
          <a:blip r:embed="rId7"/>
          <a:stretch>
            <a:fillRect/>
          </a:stretch>
        </p:blipFill>
        <p:spPr>
          <a:xfrm>
            <a:off x="6050825" y="51764"/>
            <a:ext cx="789294" cy="570523"/>
          </a:xfrm>
          <a:prstGeom prst="rect">
            <a:avLst/>
          </a:prstGeom>
        </p:spPr>
      </p:pic>
      <p:pic>
        <p:nvPicPr>
          <p:cNvPr id="23" name="Picture 22">
            <a:extLst>
              <a:ext uri="{FF2B5EF4-FFF2-40B4-BE49-F238E27FC236}">
                <a16:creationId xmlns:a16="http://schemas.microsoft.com/office/drawing/2014/main" id="{93B25158-0CFF-1033-F121-1CD7F0235AF2}"/>
              </a:ext>
            </a:extLst>
          </p:cNvPr>
          <p:cNvPicPr>
            <a:picLocks noChangeAspect="1"/>
          </p:cNvPicPr>
          <p:nvPr/>
        </p:nvPicPr>
        <p:blipFill>
          <a:blip r:embed="rId8"/>
          <a:stretch>
            <a:fillRect/>
          </a:stretch>
        </p:blipFill>
        <p:spPr>
          <a:xfrm>
            <a:off x="10776521" y="52481"/>
            <a:ext cx="1127201" cy="1124744"/>
          </a:xfrm>
          <a:prstGeom prst="rect">
            <a:avLst/>
          </a:prstGeom>
        </p:spPr>
      </p:pic>
      <p:sp>
        <p:nvSpPr>
          <p:cNvPr id="8" name="Title 7">
            <a:extLst>
              <a:ext uri="{FF2B5EF4-FFF2-40B4-BE49-F238E27FC236}">
                <a16:creationId xmlns:a16="http://schemas.microsoft.com/office/drawing/2014/main" id="{53E7329A-8A73-5449-AB65-FBF8596BE730}"/>
              </a:ext>
            </a:extLst>
          </p:cNvPr>
          <p:cNvSpPr>
            <a:spLocks noGrp="1"/>
          </p:cNvSpPr>
          <p:nvPr>
            <p:ph type="title"/>
          </p:nvPr>
        </p:nvSpPr>
        <p:spPr/>
        <p:txBody>
          <a:bodyPr/>
          <a:lstStyle/>
          <a:p>
            <a:pPr algn="ctr">
              <a:lnSpc>
                <a:spcPts val="2040"/>
              </a:lnSpc>
              <a:spcAft>
                <a:spcPts val="720"/>
              </a:spcAft>
            </a:pPr>
            <a:r>
              <a:rPr lang="tr-TR" sz="2000" kern="0" dirty="0">
                <a:solidFill>
                  <a:srgbClr val="333333"/>
                </a:solidFill>
                <a:ea typeface="Times New Roman" panose="02020603050405020304" pitchFamily="18" charset="0"/>
                <a:cs typeface="Times New Roman" panose="02020603050405020304" pitchFamily="18" charset="0"/>
              </a:rPr>
              <a:t>ANALYSIS OF THE SURVEY FOR EMPLOYERS</a:t>
            </a:r>
            <a:br>
              <a:rPr lang="en-US" sz="2400" kern="100"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6" name="TextBox 5">
            <a:extLst>
              <a:ext uri="{FF2B5EF4-FFF2-40B4-BE49-F238E27FC236}">
                <a16:creationId xmlns:a16="http://schemas.microsoft.com/office/drawing/2014/main" id="{CD28A986-35AA-240B-883C-78647D0D3246}"/>
              </a:ext>
            </a:extLst>
          </p:cNvPr>
          <p:cNvSpPr txBox="1"/>
          <p:nvPr/>
        </p:nvSpPr>
        <p:spPr>
          <a:xfrm>
            <a:off x="1055440" y="1916833"/>
            <a:ext cx="10153128" cy="464871"/>
          </a:xfrm>
          <a:prstGeom prst="rect">
            <a:avLst/>
          </a:prstGeom>
          <a:noFill/>
          <a:ln>
            <a:solidFill>
              <a:schemeClr val="accent1">
                <a:lumMod val="20000"/>
                <a:lumOff val="80000"/>
              </a:schemeClr>
            </a:solidFill>
          </a:ln>
        </p:spPr>
        <p:txBody>
          <a:bodyPr wrap="square">
            <a:spAutoFit/>
          </a:bodyPr>
          <a:lstStyle/>
          <a:p>
            <a:pPr marL="342900" indent="-342900" algn="just">
              <a:lnSpc>
                <a:spcPct val="150000"/>
              </a:lnSpc>
              <a:buFont typeface="Symbol" panose="05050102010706020507" pitchFamily="18" charset="2"/>
              <a:buChar char=""/>
              <a:tabLst>
                <a:tab pos="1955165" algn="l"/>
              </a:tabLst>
            </a:pPr>
            <a:endParaRPr lang="en-US" kern="1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id="{9C31B3EC-643B-0C5E-3DD0-A5CB75D6A41C}"/>
              </a:ext>
            </a:extLst>
          </p:cNvPr>
          <p:cNvGraphicFramePr>
            <a:graphicFrameLocks noGrp="1"/>
          </p:cNvGraphicFramePr>
          <p:nvPr/>
        </p:nvGraphicFramePr>
        <p:xfrm>
          <a:off x="2063552" y="1869186"/>
          <a:ext cx="7776864" cy="3885355"/>
        </p:xfrm>
        <a:graphic>
          <a:graphicData uri="http://schemas.openxmlformats.org/drawingml/2006/table">
            <a:tbl>
              <a:tblPr firstRow="1" firstCol="1" bandRow="1">
                <a:tableStyleId>{3B4B98B0-60AC-42C2-AFA5-B58CD77FA1E5}</a:tableStyleId>
              </a:tblPr>
              <a:tblGrid>
                <a:gridCol w="2591734">
                  <a:extLst>
                    <a:ext uri="{9D8B030D-6E8A-4147-A177-3AD203B41FA5}">
                      <a16:colId xmlns:a16="http://schemas.microsoft.com/office/drawing/2014/main" val="2968345513"/>
                    </a:ext>
                  </a:extLst>
                </a:gridCol>
                <a:gridCol w="2592565">
                  <a:extLst>
                    <a:ext uri="{9D8B030D-6E8A-4147-A177-3AD203B41FA5}">
                      <a16:colId xmlns:a16="http://schemas.microsoft.com/office/drawing/2014/main" val="1195002444"/>
                    </a:ext>
                  </a:extLst>
                </a:gridCol>
                <a:gridCol w="2592565">
                  <a:extLst>
                    <a:ext uri="{9D8B030D-6E8A-4147-A177-3AD203B41FA5}">
                      <a16:colId xmlns:a16="http://schemas.microsoft.com/office/drawing/2014/main" val="1771131430"/>
                    </a:ext>
                  </a:extLst>
                </a:gridCol>
              </a:tblGrid>
              <a:tr h="319255">
                <a:tc gridSpan="3">
                  <a:txBody>
                    <a:bodyPr/>
                    <a:lstStyle/>
                    <a:p>
                      <a:pPr algn="just">
                        <a:lnSpc>
                          <a:spcPct val="107000"/>
                        </a:lnSpc>
                        <a:spcAft>
                          <a:spcPts val="800"/>
                        </a:spcAft>
                      </a:pPr>
                      <a:r>
                        <a:rPr lang="en-US" sz="1100" kern="100">
                          <a:effectLst/>
                        </a:rPr>
                        <a:t>The topics to be covered by the module “Onboard Healthy Nutrition” according to the survey results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69254079"/>
                  </a:ext>
                </a:extLst>
              </a:tr>
              <a:tr h="592359">
                <a:tc>
                  <a:txBody>
                    <a:bodyPr/>
                    <a:lstStyle/>
                    <a:p>
                      <a:pPr algn="ctr">
                        <a:lnSpc>
                          <a:spcPct val="107000"/>
                        </a:lnSpc>
                        <a:spcAft>
                          <a:spcPts val="800"/>
                        </a:spcAft>
                      </a:pPr>
                      <a:r>
                        <a:rPr lang="en-US" sz="1200" kern="100" dirty="0">
                          <a:effectLst/>
                        </a:rPr>
                        <a:t>SEAFARERS AND</a:t>
                      </a:r>
                    </a:p>
                    <a:p>
                      <a:pPr algn="ctr">
                        <a:lnSpc>
                          <a:spcPct val="107000"/>
                        </a:lnSpc>
                        <a:spcAft>
                          <a:spcPts val="800"/>
                        </a:spcAft>
                      </a:pPr>
                      <a:r>
                        <a:rPr lang="en-US" sz="1200" kern="100" dirty="0">
                          <a:effectLst/>
                        </a:rPr>
                        <a:t>STUDENTS</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tc>
                  <a:txBody>
                    <a:bodyPr/>
                    <a:lstStyle/>
                    <a:p>
                      <a:pPr algn="just">
                        <a:lnSpc>
                          <a:spcPct val="107000"/>
                        </a:lnSpc>
                        <a:spcAft>
                          <a:spcPts val="800"/>
                        </a:spcAft>
                      </a:pPr>
                      <a:r>
                        <a:rPr lang="en-US" sz="1200" kern="0" dirty="0">
                          <a:effectLst/>
                        </a:rPr>
                        <a:t> </a:t>
                      </a:r>
                      <a:endParaRPr lang="en-US" sz="1200" kern="100" dirty="0">
                        <a:effectLst/>
                      </a:endParaRPr>
                    </a:p>
                    <a:p>
                      <a:pPr algn="ctr">
                        <a:lnSpc>
                          <a:spcPct val="107000"/>
                        </a:lnSpc>
                        <a:spcAft>
                          <a:spcPts val="800"/>
                        </a:spcAft>
                      </a:pPr>
                      <a:r>
                        <a:rPr lang="en-US" sz="1200" b="1" kern="0" dirty="0">
                          <a:effectLst/>
                        </a:rPr>
                        <a:t>GALLEY STAFF</a:t>
                      </a:r>
                      <a:endParaRPr lang="en-US" sz="1200" b="1" kern="100" dirty="0">
                        <a:effectLst/>
                      </a:endParaRPr>
                    </a:p>
                    <a:p>
                      <a:pPr algn="just">
                        <a:lnSpc>
                          <a:spcPct val="107000"/>
                        </a:lnSpc>
                        <a:spcAft>
                          <a:spcPts val="800"/>
                        </a:spcAft>
                      </a:pPr>
                      <a:r>
                        <a:rPr lang="en-US" sz="1200" kern="0" dirty="0">
                          <a:effectLst/>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tc>
                  <a:txBody>
                    <a:bodyPr/>
                    <a:lstStyle/>
                    <a:p>
                      <a:pPr algn="just">
                        <a:lnSpc>
                          <a:spcPct val="107000"/>
                        </a:lnSpc>
                        <a:spcAft>
                          <a:spcPts val="800"/>
                        </a:spcAft>
                      </a:pPr>
                      <a:r>
                        <a:rPr lang="en-US" sz="1200" kern="0" dirty="0">
                          <a:effectLst/>
                        </a:rPr>
                        <a:t> </a:t>
                      </a:r>
                      <a:endParaRPr lang="en-US" sz="1200" kern="100" dirty="0">
                        <a:effectLst/>
                      </a:endParaRPr>
                    </a:p>
                    <a:p>
                      <a:pPr algn="ctr">
                        <a:lnSpc>
                          <a:spcPct val="107000"/>
                        </a:lnSpc>
                        <a:spcAft>
                          <a:spcPts val="800"/>
                        </a:spcAft>
                      </a:pPr>
                      <a:r>
                        <a:rPr lang="en-US" sz="1200" b="1" kern="0" dirty="0">
                          <a:effectLst/>
                        </a:rPr>
                        <a:t>EMPLOYERS</a:t>
                      </a:r>
                      <a:endParaRPr lang="en-US" sz="1200" b="1" kern="100" dirty="0">
                        <a:effectLst/>
                      </a:endParaRPr>
                    </a:p>
                    <a:p>
                      <a:pPr algn="just">
                        <a:lnSpc>
                          <a:spcPct val="107000"/>
                        </a:lnSpc>
                        <a:spcAft>
                          <a:spcPts val="800"/>
                        </a:spcAft>
                      </a:pPr>
                      <a:r>
                        <a:rPr lang="en-US" sz="1200" kern="100" dirty="0">
                          <a:effectLst/>
                        </a:rPr>
                        <a:t> </a:t>
                      </a:r>
                      <a:endParaRPr lang="en-US" sz="12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extLst>
                  <a:ext uri="{0D108BD9-81ED-4DB2-BD59-A6C34878D82A}">
                    <a16:rowId xmlns:a16="http://schemas.microsoft.com/office/drawing/2014/main" val="3381291266"/>
                  </a:ext>
                </a:extLst>
              </a:tr>
              <a:tr h="637179">
                <a:tc>
                  <a:txBody>
                    <a:bodyPr/>
                    <a:lstStyle/>
                    <a:p>
                      <a:pPr algn="just">
                        <a:lnSpc>
                          <a:spcPct val="107000"/>
                        </a:lnSpc>
                        <a:spcAft>
                          <a:spcPts val="800"/>
                        </a:spcAft>
                      </a:pPr>
                      <a:r>
                        <a:rPr lang="en-US" sz="1000" b="0" kern="100" dirty="0">
                          <a:effectLst/>
                          <a:highlight>
                            <a:srgbClr val="FF00FF"/>
                          </a:highlight>
                        </a:rPr>
                        <a:t> </a:t>
                      </a:r>
                      <a:endParaRPr lang="en-US" sz="1100" b="0" kern="100" dirty="0">
                        <a:effectLst/>
                      </a:endParaRPr>
                    </a:p>
                    <a:p>
                      <a:pPr algn="just">
                        <a:lnSpc>
                          <a:spcPct val="107000"/>
                        </a:lnSpc>
                        <a:spcAft>
                          <a:spcPts val="800"/>
                        </a:spcAft>
                      </a:pPr>
                      <a:r>
                        <a:rPr lang="en-US" sz="1000" b="0" kern="100" dirty="0">
                          <a:effectLst/>
                          <a:highlight>
                            <a:srgbClr val="FF00FF"/>
                          </a:highlight>
                        </a:rPr>
                        <a:t>Proper Nutrition and Well-Being</a:t>
                      </a:r>
                      <a:endParaRPr lang="en-US" sz="1100" b="0" kern="100" dirty="0">
                        <a:effectLst/>
                      </a:endParaRPr>
                    </a:p>
                    <a:p>
                      <a:pPr algn="just">
                        <a:lnSpc>
                          <a:spcPct val="107000"/>
                        </a:lnSpc>
                        <a:spcAft>
                          <a:spcPts val="800"/>
                        </a:spcAft>
                      </a:pPr>
                      <a:r>
                        <a:rPr lang="en-US" sz="1000" b="0" kern="100" dirty="0">
                          <a:effectLst/>
                          <a:highlight>
                            <a:srgbClr val="FF00FF"/>
                          </a:highlight>
                        </a:rPr>
                        <a:t> </a:t>
                      </a:r>
                      <a:endParaRPr lang="en-US" sz="11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tc>
                  <a:txBody>
                    <a:bodyPr/>
                    <a:lstStyle/>
                    <a:p>
                      <a:pPr algn="just">
                        <a:lnSpc>
                          <a:spcPct val="107000"/>
                        </a:lnSpc>
                        <a:spcAft>
                          <a:spcPts val="800"/>
                        </a:spcAft>
                      </a:pPr>
                      <a:r>
                        <a:rPr lang="en-US" sz="1000" kern="0">
                          <a:effectLst/>
                          <a:highlight>
                            <a:srgbClr val="00FF00"/>
                          </a:highlight>
                        </a:rPr>
                        <a:t>Proper Nutrition and Well-Being</a:t>
                      </a:r>
                      <a:r>
                        <a:rPr lang="en-US" sz="1000" kern="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tc>
                  <a:txBody>
                    <a:bodyPr/>
                    <a:lstStyle/>
                    <a:p>
                      <a:pPr algn="just">
                        <a:lnSpc>
                          <a:spcPct val="107000"/>
                        </a:lnSpc>
                        <a:spcAft>
                          <a:spcPts val="800"/>
                        </a:spcAft>
                      </a:pPr>
                      <a:r>
                        <a:rPr lang="en-US" sz="1000" kern="100" dirty="0">
                          <a:effectLst/>
                          <a:highlight>
                            <a:srgbClr val="00FF00"/>
                          </a:highlight>
                        </a:rPr>
                        <a:t>Proper Nutrition and Well-Being</a:t>
                      </a:r>
                      <a:endParaRPr lang="en-US" sz="1100" kern="100" dirty="0">
                        <a:effectLst/>
                      </a:endParaRPr>
                    </a:p>
                    <a:p>
                      <a:pPr algn="just">
                        <a:lnSpc>
                          <a:spcPct val="107000"/>
                        </a:lnSpc>
                        <a:spcAft>
                          <a:spcPts val="800"/>
                        </a:spcAft>
                      </a:pPr>
                      <a:r>
                        <a:rPr lang="en-US" sz="10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extLst>
                  <a:ext uri="{0D108BD9-81ED-4DB2-BD59-A6C34878D82A}">
                    <a16:rowId xmlns:a16="http://schemas.microsoft.com/office/drawing/2014/main" val="3978538405"/>
                  </a:ext>
                </a:extLst>
              </a:tr>
              <a:tr h="391048">
                <a:tc>
                  <a:txBody>
                    <a:bodyPr/>
                    <a:lstStyle/>
                    <a:p>
                      <a:pPr algn="just">
                        <a:lnSpc>
                          <a:spcPct val="107000"/>
                        </a:lnSpc>
                        <a:spcAft>
                          <a:spcPts val="800"/>
                        </a:spcAft>
                      </a:pPr>
                      <a:r>
                        <a:rPr lang="en-US" sz="1000" b="0" kern="100" dirty="0">
                          <a:effectLst/>
                          <a:highlight>
                            <a:srgbClr val="FF00FF"/>
                          </a:highlight>
                        </a:rPr>
                        <a:t> </a:t>
                      </a:r>
                      <a:endParaRPr lang="en-US" sz="1100" b="0" kern="100" dirty="0">
                        <a:effectLst/>
                      </a:endParaRPr>
                    </a:p>
                    <a:p>
                      <a:pPr algn="just">
                        <a:lnSpc>
                          <a:spcPct val="107000"/>
                        </a:lnSpc>
                        <a:spcAft>
                          <a:spcPts val="800"/>
                        </a:spcAft>
                      </a:pPr>
                      <a:r>
                        <a:rPr lang="en-US" sz="1000" b="0" kern="100" dirty="0">
                          <a:effectLst/>
                          <a:highlight>
                            <a:srgbClr val="FF00FF"/>
                          </a:highlight>
                        </a:rPr>
                        <a:t>Sustainability</a:t>
                      </a:r>
                      <a:endParaRPr lang="en-US" sz="11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tc>
                  <a:txBody>
                    <a:bodyPr/>
                    <a:lstStyle/>
                    <a:p>
                      <a:pPr algn="just">
                        <a:lnSpc>
                          <a:spcPct val="107000"/>
                        </a:lnSpc>
                        <a:spcAft>
                          <a:spcPts val="800"/>
                        </a:spcAft>
                      </a:pPr>
                      <a:r>
                        <a:rPr lang="en-US" sz="1000" kern="100">
                          <a:effectLst/>
                          <a:highlight>
                            <a:srgbClr val="00FF00"/>
                          </a:highlight>
                        </a:rPr>
                        <a:t>Sustainability</a:t>
                      </a:r>
                      <a:r>
                        <a:rPr lang="en-US" sz="10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tc>
                  <a:txBody>
                    <a:bodyPr/>
                    <a:lstStyle/>
                    <a:p>
                      <a:pPr algn="just">
                        <a:lnSpc>
                          <a:spcPct val="107000"/>
                        </a:lnSpc>
                        <a:spcAft>
                          <a:spcPts val="800"/>
                        </a:spcAft>
                      </a:pPr>
                      <a:r>
                        <a:rPr lang="en-US" sz="1000" kern="100">
                          <a:effectLst/>
                          <a:highlight>
                            <a:srgbClr val="FF00FF"/>
                          </a:highlight>
                        </a:rPr>
                        <a:t>Sustainability</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extLst>
                  <a:ext uri="{0D108BD9-81ED-4DB2-BD59-A6C34878D82A}">
                    <a16:rowId xmlns:a16="http://schemas.microsoft.com/office/drawing/2014/main" val="56479337"/>
                  </a:ext>
                </a:extLst>
              </a:tr>
              <a:tr h="391048">
                <a:tc>
                  <a:txBody>
                    <a:bodyPr/>
                    <a:lstStyle/>
                    <a:p>
                      <a:pPr algn="just">
                        <a:lnSpc>
                          <a:spcPct val="107000"/>
                        </a:lnSpc>
                        <a:spcAft>
                          <a:spcPts val="800"/>
                        </a:spcAft>
                      </a:pPr>
                      <a:r>
                        <a:rPr lang="en-US" sz="1000" b="0" kern="100" dirty="0">
                          <a:effectLst/>
                          <a:highlight>
                            <a:srgbClr val="00FF00"/>
                          </a:highlight>
                        </a:rPr>
                        <a:t>Hygiene</a:t>
                      </a:r>
                      <a:endParaRPr lang="en-US" sz="1100" b="0" kern="100" dirty="0">
                        <a:effectLst/>
                      </a:endParaRPr>
                    </a:p>
                    <a:p>
                      <a:pPr algn="just">
                        <a:lnSpc>
                          <a:spcPct val="107000"/>
                        </a:lnSpc>
                        <a:spcAft>
                          <a:spcPts val="800"/>
                        </a:spcAft>
                      </a:pPr>
                      <a:r>
                        <a:rPr lang="en-US" sz="1000" b="0" kern="100" dirty="0">
                          <a:effectLst/>
                        </a:rPr>
                        <a:t> </a:t>
                      </a:r>
                      <a:endParaRPr lang="en-US" sz="11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tc>
                  <a:txBody>
                    <a:bodyPr/>
                    <a:lstStyle/>
                    <a:p>
                      <a:pPr algn="just">
                        <a:lnSpc>
                          <a:spcPct val="107000"/>
                        </a:lnSpc>
                        <a:spcAft>
                          <a:spcPts val="800"/>
                        </a:spcAft>
                      </a:pPr>
                      <a:r>
                        <a:rPr lang="en-US" sz="1000" kern="100">
                          <a:effectLst/>
                          <a:highlight>
                            <a:srgbClr val="FF00FF"/>
                          </a:highlight>
                        </a:rPr>
                        <a:t>Hygiene</a:t>
                      </a:r>
                      <a:r>
                        <a:rPr lang="en-US" sz="1000" kern="100">
                          <a:effectLst/>
                        </a:rPr>
                        <a:t> </a:t>
                      </a:r>
                      <a:endParaRPr lang="en-US" sz="1100" kern="100">
                        <a:effectLst/>
                      </a:endParaRPr>
                    </a:p>
                    <a:p>
                      <a:pPr algn="just">
                        <a:lnSpc>
                          <a:spcPct val="107000"/>
                        </a:lnSpc>
                        <a:spcAft>
                          <a:spcPts val="800"/>
                        </a:spcAft>
                      </a:pPr>
                      <a:r>
                        <a:rPr lang="en-US" sz="10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tc>
                  <a:txBody>
                    <a:bodyPr/>
                    <a:lstStyle/>
                    <a:p>
                      <a:pPr algn="just">
                        <a:lnSpc>
                          <a:spcPct val="107000"/>
                        </a:lnSpc>
                        <a:spcAft>
                          <a:spcPts val="800"/>
                        </a:spcAft>
                      </a:pPr>
                      <a:r>
                        <a:rPr lang="en-US" sz="1000" kern="100">
                          <a:effectLst/>
                          <a:highlight>
                            <a:srgbClr val="00FF00"/>
                          </a:highlight>
                        </a:rPr>
                        <a:t>Hygiene</a:t>
                      </a:r>
                      <a:endParaRPr lang="en-US" sz="1100" kern="100">
                        <a:effectLst/>
                      </a:endParaRPr>
                    </a:p>
                    <a:p>
                      <a:pPr algn="just">
                        <a:lnSpc>
                          <a:spcPct val="107000"/>
                        </a:lnSpc>
                        <a:spcAft>
                          <a:spcPts val="800"/>
                        </a:spcAft>
                      </a:pPr>
                      <a:r>
                        <a:rPr lang="en-US" sz="10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extLst>
                  <a:ext uri="{0D108BD9-81ED-4DB2-BD59-A6C34878D82A}">
                    <a16:rowId xmlns:a16="http://schemas.microsoft.com/office/drawing/2014/main" val="1844377321"/>
                  </a:ext>
                </a:extLst>
              </a:tr>
              <a:tr h="391048">
                <a:tc>
                  <a:txBody>
                    <a:bodyPr/>
                    <a:lstStyle/>
                    <a:p>
                      <a:pPr algn="just">
                        <a:lnSpc>
                          <a:spcPct val="107000"/>
                        </a:lnSpc>
                        <a:spcAft>
                          <a:spcPts val="800"/>
                        </a:spcAft>
                      </a:pPr>
                      <a:r>
                        <a:rPr lang="en-US" sz="1000" b="0" kern="100" dirty="0">
                          <a:effectLst/>
                          <a:highlight>
                            <a:srgbClr val="00FFFF"/>
                          </a:highlight>
                        </a:rPr>
                        <a:t>Effects of Good Food</a:t>
                      </a:r>
                      <a:endParaRPr lang="en-US" sz="1100" b="0" kern="100" dirty="0">
                        <a:effectLst/>
                      </a:endParaRPr>
                    </a:p>
                    <a:p>
                      <a:pPr algn="just">
                        <a:lnSpc>
                          <a:spcPct val="107000"/>
                        </a:lnSpc>
                        <a:spcAft>
                          <a:spcPts val="800"/>
                        </a:spcAft>
                      </a:pPr>
                      <a:r>
                        <a:rPr lang="en-US" sz="1000" b="0" kern="100" dirty="0">
                          <a:effectLst/>
                        </a:rPr>
                        <a:t> </a:t>
                      </a:r>
                      <a:endParaRPr lang="en-US" sz="11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tc>
                  <a:txBody>
                    <a:bodyPr/>
                    <a:lstStyle/>
                    <a:p>
                      <a:pPr algn="just">
                        <a:lnSpc>
                          <a:spcPct val="107000"/>
                        </a:lnSpc>
                        <a:spcAft>
                          <a:spcPts val="800"/>
                        </a:spcAft>
                      </a:pPr>
                      <a:r>
                        <a:rPr lang="en-US" sz="1000" kern="100">
                          <a:effectLst/>
                          <a:highlight>
                            <a:srgbClr val="00FF00"/>
                          </a:highlight>
                        </a:rPr>
                        <a:t>Victualling</a:t>
                      </a:r>
                      <a:endParaRPr lang="en-US" sz="1100" kern="100">
                        <a:effectLst/>
                      </a:endParaRPr>
                    </a:p>
                    <a:p>
                      <a:pPr algn="just">
                        <a:lnSpc>
                          <a:spcPct val="107000"/>
                        </a:lnSpc>
                        <a:spcAft>
                          <a:spcPts val="800"/>
                        </a:spcAft>
                      </a:pPr>
                      <a:r>
                        <a:rPr lang="en-US" sz="10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tc>
                  <a:txBody>
                    <a:bodyPr/>
                    <a:lstStyle/>
                    <a:p>
                      <a:pPr algn="just">
                        <a:lnSpc>
                          <a:spcPct val="107000"/>
                        </a:lnSpc>
                        <a:spcAft>
                          <a:spcPts val="800"/>
                        </a:spcAft>
                      </a:pPr>
                      <a:r>
                        <a:rPr lang="en-US" sz="10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extLst>
                  <a:ext uri="{0D108BD9-81ED-4DB2-BD59-A6C34878D82A}">
                    <a16:rowId xmlns:a16="http://schemas.microsoft.com/office/drawing/2014/main" val="175810875"/>
                  </a:ext>
                </a:extLst>
              </a:tr>
              <a:tr h="391048">
                <a:tc>
                  <a:txBody>
                    <a:bodyPr/>
                    <a:lstStyle/>
                    <a:p>
                      <a:pPr algn="just">
                        <a:lnSpc>
                          <a:spcPct val="107000"/>
                        </a:lnSpc>
                        <a:spcAft>
                          <a:spcPts val="800"/>
                        </a:spcAft>
                      </a:pPr>
                      <a:r>
                        <a:rPr lang="en-US" sz="1000" b="0" kern="100" dirty="0">
                          <a:effectLst/>
                          <a:highlight>
                            <a:srgbClr val="FF00FF"/>
                          </a:highlight>
                        </a:rPr>
                        <a:t>General Impression</a:t>
                      </a:r>
                      <a:endParaRPr lang="en-US" sz="1100" b="0" kern="100" dirty="0">
                        <a:effectLst/>
                      </a:endParaRPr>
                    </a:p>
                    <a:p>
                      <a:pPr algn="just">
                        <a:lnSpc>
                          <a:spcPct val="107000"/>
                        </a:lnSpc>
                        <a:spcAft>
                          <a:spcPts val="800"/>
                        </a:spcAft>
                      </a:pPr>
                      <a:r>
                        <a:rPr lang="en-US" sz="1000" b="0" kern="100" dirty="0">
                          <a:effectLst/>
                        </a:rPr>
                        <a:t> </a:t>
                      </a:r>
                      <a:endParaRPr lang="en-US" sz="1100" b="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tc>
                  <a:txBody>
                    <a:bodyPr/>
                    <a:lstStyle/>
                    <a:p>
                      <a:pPr algn="just">
                        <a:lnSpc>
                          <a:spcPct val="107000"/>
                        </a:lnSpc>
                        <a:spcAft>
                          <a:spcPts val="800"/>
                        </a:spcAft>
                      </a:pPr>
                      <a:r>
                        <a:rPr lang="en-US" sz="1000" kern="100">
                          <a:effectLst/>
                          <a:highlight>
                            <a:srgbClr val="FF00FF"/>
                          </a:highlight>
                        </a:rPr>
                        <a:t>Training and Education</a:t>
                      </a:r>
                      <a:endParaRPr lang="en-US" sz="1100" kern="100">
                        <a:effectLst/>
                      </a:endParaRPr>
                    </a:p>
                    <a:p>
                      <a:pPr algn="just">
                        <a:lnSpc>
                          <a:spcPct val="107000"/>
                        </a:lnSpc>
                        <a:spcAft>
                          <a:spcPts val="800"/>
                        </a:spcAft>
                      </a:pPr>
                      <a:r>
                        <a:rPr lang="en-US" sz="10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tc>
                  <a:txBody>
                    <a:bodyPr/>
                    <a:lstStyle/>
                    <a:p>
                      <a:pPr algn="just">
                        <a:lnSpc>
                          <a:spcPct val="107000"/>
                        </a:lnSpc>
                        <a:spcAft>
                          <a:spcPts val="800"/>
                        </a:spcAft>
                      </a:pPr>
                      <a:r>
                        <a:rPr lang="en-US" sz="1000" kern="100">
                          <a:effectLst/>
                          <a:highlight>
                            <a:srgbClr val="00FFFF"/>
                          </a:highlight>
                        </a:rPr>
                        <a:t>Training and Education</a:t>
                      </a:r>
                      <a:endParaRPr lang="en-US" sz="1100" kern="100">
                        <a:effectLst/>
                      </a:endParaRPr>
                    </a:p>
                    <a:p>
                      <a:pPr algn="just">
                        <a:lnSpc>
                          <a:spcPct val="107000"/>
                        </a:lnSpc>
                        <a:spcAft>
                          <a:spcPts val="800"/>
                        </a:spcAft>
                      </a:pPr>
                      <a:r>
                        <a:rPr lang="en-US" sz="1000" kern="100">
                          <a:effectLs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extLst>
                  <a:ext uri="{0D108BD9-81ED-4DB2-BD59-A6C34878D82A}">
                    <a16:rowId xmlns:a16="http://schemas.microsoft.com/office/drawing/2014/main" val="4073460824"/>
                  </a:ext>
                </a:extLst>
              </a:tr>
              <a:tr h="391048">
                <a:tc>
                  <a:txBody>
                    <a:bodyPr/>
                    <a:lstStyle/>
                    <a:p>
                      <a:pPr algn="just">
                        <a:lnSpc>
                          <a:spcPct val="107000"/>
                        </a:lnSpc>
                        <a:spcAft>
                          <a:spcPts val="800"/>
                        </a:spcAft>
                      </a:pPr>
                      <a:r>
                        <a:rPr lang="en-US" sz="1000" kern="100" dirty="0">
                          <a:effectLst/>
                        </a:rPr>
                        <a:t> </a:t>
                      </a:r>
                      <a:endParaRPr lang="en-US" sz="1100" kern="100" dirty="0">
                        <a:effectLst/>
                      </a:endParaRPr>
                    </a:p>
                    <a:p>
                      <a:pPr algn="just">
                        <a:lnSpc>
                          <a:spcPct val="107000"/>
                        </a:lnSpc>
                        <a:spcAft>
                          <a:spcPts val="800"/>
                        </a:spcAft>
                      </a:pPr>
                      <a:r>
                        <a:rPr lang="en-US" sz="10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tc>
                  <a:txBody>
                    <a:bodyPr/>
                    <a:lstStyle/>
                    <a:p>
                      <a:pPr algn="just">
                        <a:lnSpc>
                          <a:spcPct val="107000"/>
                        </a:lnSpc>
                        <a:spcAft>
                          <a:spcPts val="800"/>
                        </a:spcAft>
                      </a:pPr>
                      <a:r>
                        <a:rPr lang="en-US" sz="1000" kern="100">
                          <a:effectLst/>
                          <a:highlight>
                            <a:srgbClr val="00FF00"/>
                          </a:highlight>
                        </a:rPr>
                        <a:t>Challenges</a:t>
                      </a:r>
                      <a:endParaRPr lang="en-US" sz="1100" kern="100">
                        <a:effectLst/>
                      </a:endParaRPr>
                    </a:p>
                    <a:p>
                      <a:pPr algn="just">
                        <a:lnSpc>
                          <a:spcPct val="107000"/>
                        </a:lnSpc>
                        <a:spcAft>
                          <a:spcPts val="800"/>
                        </a:spcAft>
                      </a:pPr>
                      <a:r>
                        <a:rPr lang="en-US" sz="1000" kern="100">
                          <a:effectLst/>
                          <a:highlight>
                            <a:srgbClr val="00FF00"/>
                          </a:highlight>
                        </a:rPr>
                        <a:t> </a:t>
                      </a:r>
                      <a:endParaRPr lang="en-US" sz="1100" kern="10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tc>
                  <a:txBody>
                    <a:bodyPr/>
                    <a:lstStyle/>
                    <a:p>
                      <a:pPr algn="just">
                        <a:lnSpc>
                          <a:spcPct val="107000"/>
                        </a:lnSpc>
                        <a:spcAft>
                          <a:spcPts val="800"/>
                        </a:spcAft>
                      </a:pPr>
                      <a:r>
                        <a:rPr lang="en-US" sz="1000" kern="100" dirty="0">
                          <a:effectLst/>
                          <a:highlight>
                            <a:srgbClr val="00FF00"/>
                          </a:highlight>
                        </a:rPr>
                        <a:t>Challenges</a:t>
                      </a:r>
                      <a:endParaRPr lang="en-US" sz="1100" kern="100" dirty="0">
                        <a:effectLst/>
                      </a:endParaRPr>
                    </a:p>
                    <a:p>
                      <a:pPr algn="just">
                        <a:lnSpc>
                          <a:spcPct val="107000"/>
                        </a:lnSpc>
                        <a:spcAft>
                          <a:spcPts val="800"/>
                        </a:spcAft>
                      </a:pPr>
                      <a:r>
                        <a:rPr lang="en-US" sz="1000" kern="100" dirty="0">
                          <a:effectLst/>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7277" marR="67277" marT="0" marB="0" anchor="ctr"/>
                </a:tc>
                <a:extLst>
                  <a:ext uri="{0D108BD9-81ED-4DB2-BD59-A6C34878D82A}">
                    <a16:rowId xmlns:a16="http://schemas.microsoft.com/office/drawing/2014/main" val="3584477688"/>
                  </a:ext>
                </a:extLst>
              </a:tr>
            </a:tbl>
          </a:graphicData>
        </a:graphic>
      </p:graphicFrame>
      <p:sp>
        <p:nvSpPr>
          <p:cNvPr id="5" name="TextBox 4">
            <a:extLst>
              <a:ext uri="{FF2B5EF4-FFF2-40B4-BE49-F238E27FC236}">
                <a16:creationId xmlns:a16="http://schemas.microsoft.com/office/drawing/2014/main" id="{9F84B0DA-933F-96B5-349B-F8465ACE965B}"/>
              </a:ext>
            </a:extLst>
          </p:cNvPr>
          <p:cNvSpPr txBox="1"/>
          <p:nvPr/>
        </p:nvSpPr>
        <p:spPr>
          <a:xfrm>
            <a:off x="1199456" y="5805845"/>
            <a:ext cx="10153128" cy="877163"/>
          </a:xfrm>
          <a:prstGeom prst="rect">
            <a:avLst/>
          </a:prstGeom>
          <a:noFill/>
          <a:ln>
            <a:solidFill>
              <a:schemeClr val="accent1">
                <a:lumMod val="20000"/>
                <a:lumOff val="80000"/>
              </a:schemeClr>
            </a:solidFill>
          </a:ln>
        </p:spPr>
        <p:txBody>
          <a:bodyPr wrap="square">
            <a:spAutoFit/>
          </a:bodyPr>
          <a:lstStyle/>
          <a:p>
            <a:endParaRPr lang="en-US" sz="1100">
              <a:latin typeface="Times New Roman" panose="02020603050405020304" pitchFamily="18" charset="0"/>
              <a:ea typeface="Calibri" panose="020F0502020204030204" pitchFamily="34" charset="0"/>
            </a:endParaRPr>
          </a:p>
          <a:p>
            <a:r>
              <a:rPr lang="en-US" sz="1100">
                <a:latin typeface="Times New Roman" panose="02020603050405020304" pitchFamily="18" charset="0"/>
                <a:ea typeface="Calibri" panose="020F0502020204030204" pitchFamily="34" charset="0"/>
              </a:rPr>
              <a:t>Detailed </a:t>
            </a:r>
            <a:r>
              <a:rPr lang="en-US" sz="1100" dirty="0">
                <a:latin typeface="Times New Roman" panose="02020603050405020304" pitchFamily="18" charset="0"/>
                <a:ea typeface="Calibri" panose="020F0502020204030204" pitchFamily="34" charset="0"/>
              </a:rPr>
              <a:t>study; comprehensive training and education </a:t>
            </a:r>
            <a:r>
              <a:rPr lang="en-US" sz="1100" dirty="0">
                <a:highlight>
                  <a:srgbClr val="FF00FF"/>
                </a:highlight>
                <a:latin typeface="Times New Roman" panose="02020603050405020304" pitchFamily="18" charset="0"/>
                <a:ea typeface="Calibri" panose="020F0502020204030204" pitchFamily="34" charset="0"/>
              </a:rPr>
              <a:t>-------- </a:t>
            </a:r>
            <a:r>
              <a:rPr lang="en-US" sz="1100" dirty="0">
                <a:latin typeface="Times New Roman" panose="02020603050405020304" pitchFamily="18" charset="0"/>
              </a:rPr>
              <a:t>Complementary and gap-filling training and education </a:t>
            </a:r>
            <a:r>
              <a:rPr lang="en-US" sz="1100" dirty="0">
                <a:solidFill>
                  <a:srgbClr val="92D050"/>
                </a:solidFill>
                <a:highlight>
                  <a:srgbClr val="00FF00"/>
                </a:highlight>
                <a:latin typeface="Times New Roman" panose="02020603050405020304" pitchFamily="18" charset="0"/>
              </a:rPr>
              <a:t>--------- </a:t>
            </a:r>
            <a:r>
              <a:rPr lang="en-US" sz="1100" dirty="0">
                <a:latin typeface="Times New Roman" panose="02020603050405020304" pitchFamily="18" charset="0"/>
              </a:rPr>
              <a:t>Refreshing training and education </a:t>
            </a:r>
            <a:r>
              <a:rPr lang="en-US" sz="1100" kern="100" dirty="0">
                <a:highlight>
                  <a:srgbClr val="00FFFF"/>
                </a:highlight>
                <a:latin typeface="Times New Roman" panose="02020603050405020304" pitchFamily="18" charset="0"/>
                <a:ea typeface="Calibri" panose="020F0502020204030204" pitchFamily="34" charset="0"/>
                <a:cs typeface="Times New Roman" panose="02020603050405020304" pitchFamily="18" charset="0"/>
              </a:rPr>
              <a:t>---------</a:t>
            </a:r>
            <a:endParaRPr lang="en-US" sz="1100" kern="100" dirty="0">
              <a:latin typeface="Calibri" panose="020F0502020204030204" pitchFamily="34" charset="0"/>
              <a:ea typeface="Calibri" panose="020F0502020204030204" pitchFamily="34" charset="0"/>
              <a:cs typeface="Times New Roman" panose="02020603050405020304" pitchFamily="18" charset="0"/>
            </a:endParaRPr>
          </a:p>
          <a:p>
            <a:endParaRPr lang="en-US" sz="1100" dirty="0">
              <a:solidFill>
                <a:srgbClr val="92D050"/>
              </a:solidFill>
              <a:highlight>
                <a:srgbClr val="00FF00"/>
              </a:highlight>
              <a:latin typeface="Times New Roman" panose="02020603050405020304" pitchFamily="18" charset="0"/>
            </a:endParaRPr>
          </a:p>
          <a:p>
            <a:endParaRPr lang="en-US" dirty="0"/>
          </a:p>
        </p:txBody>
      </p:sp>
    </p:spTree>
    <p:extLst>
      <p:ext uri="{BB962C8B-B14F-4D97-AF65-F5344CB8AC3E}">
        <p14:creationId xmlns:p14="http://schemas.microsoft.com/office/powerpoint/2010/main" val="4148033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1">
            <a:extLst>
              <a:ext uri="{FF2B5EF4-FFF2-40B4-BE49-F238E27FC236}">
                <a16:creationId xmlns:a16="http://schemas.microsoft.com/office/drawing/2014/main" id="{04BE77CF-D668-3AD0-F43B-60875E00797F}"/>
              </a:ext>
            </a:extLst>
          </p:cNvPr>
          <p:cNvSpPr txBox="1">
            <a:spLocks noChangeArrowheads="1"/>
          </p:cNvSpPr>
          <p:nvPr/>
        </p:nvSpPr>
        <p:spPr bwMode="auto">
          <a:xfrm>
            <a:off x="-168696" y="2636912"/>
            <a:ext cx="12116369" cy="5196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Aft>
                <a:spcPts val="600"/>
              </a:spcAft>
              <a:buChar char="•"/>
              <a:defRPr sz="2800" b="1">
                <a:solidFill>
                  <a:schemeClr val="tx1"/>
                </a:solidFill>
                <a:latin typeface="Arial" pitchFamily="34" charset="0"/>
              </a:defRPr>
            </a:lvl1pPr>
            <a:lvl2pPr marL="742950" indent="-285750">
              <a:spcAft>
                <a:spcPts val="600"/>
              </a:spcAft>
              <a:buChar char="–"/>
              <a:defRPr sz="2400">
                <a:solidFill>
                  <a:schemeClr val="tx1"/>
                </a:solidFill>
                <a:latin typeface="Arial" pitchFamily="34" charset="0"/>
              </a:defRPr>
            </a:lvl2pPr>
            <a:lvl3pPr marL="1143000" indent="-228600">
              <a:spcAft>
                <a:spcPts val="600"/>
              </a:spcAft>
              <a:buChar char="•"/>
              <a:defRPr sz="2000">
                <a:solidFill>
                  <a:schemeClr val="tx1"/>
                </a:solidFill>
                <a:latin typeface="Arial" pitchFamily="34" charset="0"/>
              </a:defRPr>
            </a:lvl3pPr>
            <a:lvl4pPr marL="1600200" indent="-228600">
              <a:spcAft>
                <a:spcPts val="600"/>
              </a:spcAft>
              <a:buChar char="–"/>
              <a:defRPr>
                <a:solidFill>
                  <a:schemeClr val="tx1"/>
                </a:solidFill>
                <a:latin typeface="Arial" pitchFamily="34" charset="0"/>
              </a:defRPr>
            </a:lvl4pPr>
            <a:lvl5pPr marL="2057400" indent="-228600">
              <a:spcAft>
                <a:spcPts val="600"/>
              </a:spcAft>
              <a:buChar char="»"/>
              <a:defRPr sz="1600">
                <a:solidFill>
                  <a:schemeClr val="tx1"/>
                </a:solidFill>
                <a:latin typeface="Arial" pitchFamily="34" charset="0"/>
              </a:defRPr>
            </a:lvl5pPr>
            <a:lvl6pPr marL="2514600" indent="-228600" eaLnBrk="0" fontAlgn="base" hangingPunct="0">
              <a:spcBef>
                <a:spcPct val="0"/>
              </a:spcBef>
              <a:spcAft>
                <a:spcPts val="600"/>
              </a:spcAft>
              <a:buChar char="»"/>
              <a:defRPr sz="1600">
                <a:solidFill>
                  <a:schemeClr val="tx1"/>
                </a:solidFill>
                <a:latin typeface="Arial" pitchFamily="34" charset="0"/>
              </a:defRPr>
            </a:lvl6pPr>
            <a:lvl7pPr marL="2971800" indent="-228600" eaLnBrk="0" fontAlgn="base" hangingPunct="0">
              <a:spcBef>
                <a:spcPct val="0"/>
              </a:spcBef>
              <a:spcAft>
                <a:spcPts val="600"/>
              </a:spcAft>
              <a:buChar char="»"/>
              <a:defRPr sz="1600">
                <a:solidFill>
                  <a:schemeClr val="tx1"/>
                </a:solidFill>
                <a:latin typeface="Arial" pitchFamily="34" charset="0"/>
              </a:defRPr>
            </a:lvl7pPr>
            <a:lvl8pPr marL="3429000" indent="-228600" eaLnBrk="0" fontAlgn="base" hangingPunct="0">
              <a:spcBef>
                <a:spcPct val="0"/>
              </a:spcBef>
              <a:spcAft>
                <a:spcPts val="600"/>
              </a:spcAft>
              <a:buChar char="»"/>
              <a:defRPr sz="1600">
                <a:solidFill>
                  <a:schemeClr val="tx1"/>
                </a:solidFill>
                <a:latin typeface="Arial" pitchFamily="34" charset="0"/>
              </a:defRPr>
            </a:lvl8pPr>
            <a:lvl9pPr marL="3886200" indent="-228600" eaLnBrk="0" fontAlgn="base" hangingPunct="0">
              <a:spcBef>
                <a:spcPct val="0"/>
              </a:spcBef>
              <a:spcAft>
                <a:spcPts val="600"/>
              </a:spcAft>
              <a:buChar char="»"/>
              <a:defRPr sz="1600">
                <a:solidFill>
                  <a:schemeClr val="tx1"/>
                </a:solidFill>
                <a:latin typeface="Arial" pitchFamily="34" charset="0"/>
              </a:defRPr>
            </a:lvl9pPr>
          </a:lstStyle>
          <a:p>
            <a:pPr algn="ctr" defTabSz="914126">
              <a:spcAft>
                <a:spcPct val="0"/>
              </a:spcAft>
              <a:buNone/>
            </a:pPr>
            <a:endParaRPr lang="ro-RO" altLang="de-DE" sz="4400" dirty="0">
              <a:solidFill>
                <a:srgbClr val="0000FF"/>
              </a:solidFill>
              <a:effectLst>
                <a:outerShdw blurRad="38100" dist="38100" dir="2700000" algn="tl">
                  <a:srgbClr val="000000">
                    <a:alpha val="43137"/>
                  </a:srgbClr>
                </a:outerShdw>
              </a:effectLst>
            </a:endParaRPr>
          </a:p>
          <a:p>
            <a:pPr algn="ctr" defTabSz="914126">
              <a:spcAft>
                <a:spcPct val="0"/>
              </a:spcAft>
              <a:buNone/>
            </a:pPr>
            <a:endParaRPr lang="en-US" altLang="de-DE" sz="4400" dirty="0">
              <a:solidFill>
                <a:srgbClr val="0000FF"/>
              </a:solidFill>
              <a:effectLst>
                <a:outerShdw blurRad="38100" dist="38100" dir="2700000" algn="tl">
                  <a:srgbClr val="000000">
                    <a:alpha val="43137"/>
                  </a:srgbClr>
                </a:outerShdw>
              </a:effectLst>
            </a:endParaRPr>
          </a:p>
          <a:p>
            <a:pPr algn="ctr" defTabSz="914126">
              <a:spcAft>
                <a:spcPct val="0"/>
              </a:spcAft>
              <a:buNone/>
            </a:pPr>
            <a:endParaRPr lang="en-US" altLang="de-DE" sz="4400" dirty="0">
              <a:solidFill>
                <a:srgbClr val="0000FF"/>
              </a:solidFill>
              <a:effectLst>
                <a:outerShdw blurRad="38100" dist="38100" dir="2700000" algn="tl">
                  <a:srgbClr val="000000">
                    <a:alpha val="43137"/>
                  </a:srgbClr>
                </a:outerShdw>
              </a:effectLst>
            </a:endParaRPr>
          </a:p>
          <a:p>
            <a:pPr algn="ctr" defTabSz="914126">
              <a:spcAft>
                <a:spcPct val="0"/>
              </a:spcAft>
              <a:buNone/>
            </a:pPr>
            <a:endParaRPr lang="en-US" altLang="de-DE" sz="4400" dirty="0">
              <a:solidFill>
                <a:srgbClr val="0000FF"/>
              </a:solidFill>
              <a:effectLst>
                <a:outerShdw blurRad="38100" dist="38100" dir="2700000" algn="tl">
                  <a:srgbClr val="000000">
                    <a:alpha val="43137"/>
                  </a:srgbClr>
                </a:outerShdw>
              </a:effectLst>
            </a:endParaRPr>
          </a:p>
          <a:p>
            <a:pPr algn="ctr" defTabSz="914126">
              <a:spcAft>
                <a:spcPct val="0"/>
              </a:spcAft>
              <a:buNone/>
            </a:pPr>
            <a:endParaRPr lang="en-US" altLang="de-DE" sz="4400">
              <a:solidFill>
                <a:srgbClr val="0000FF"/>
              </a:solidFill>
              <a:effectLst>
                <a:outerShdw blurRad="38100" dist="38100" dir="2700000" algn="tl">
                  <a:srgbClr val="000000">
                    <a:alpha val="43137"/>
                  </a:srgbClr>
                </a:outerShdw>
              </a:effectLst>
            </a:endParaRPr>
          </a:p>
          <a:p>
            <a:pPr algn="ctr" defTabSz="914126">
              <a:spcAft>
                <a:spcPct val="0"/>
              </a:spcAft>
              <a:buNone/>
            </a:pPr>
            <a:r>
              <a:rPr lang="ro-RO" altLang="de-DE" sz="4400">
                <a:solidFill>
                  <a:srgbClr val="0000FF"/>
                </a:solidFill>
                <a:effectLst>
                  <a:outerShdw blurRad="38100" dist="38100" dir="2700000" algn="tl">
                    <a:srgbClr val="000000">
                      <a:alpha val="43137"/>
                    </a:srgbClr>
                  </a:outerShdw>
                </a:effectLst>
              </a:rPr>
              <a:t>Thank </a:t>
            </a:r>
            <a:r>
              <a:rPr lang="ro-RO" altLang="de-DE" sz="4400" dirty="0">
                <a:solidFill>
                  <a:srgbClr val="0000FF"/>
                </a:solidFill>
                <a:effectLst>
                  <a:outerShdw blurRad="38100" dist="38100" dir="2700000" algn="tl">
                    <a:srgbClr val="000000">
                      <a:alpha val="43137"/>
                    </a:srgbClr>
                  </a:outerShdw>
                </a:effectLst>
              </a:rPr>
              <a:t>you for your kind attention!</a:t>
            </a:r>
          </a:p>
          <a:p>
            <a:pPr algn="ctr" defTabSz="914126">
              <a:spcAft>
                <a:spcPct val="0"/>
              </a:spcAft>
              <a:buNone/>
            </a:pPr>
            <a:endParaRPr lang="ro-RO" altLang="de-DE" sz="4400" dirty="0">
              <a:solidFill>
                <a:srgbClr val="0000FF"/>
              </a:solidFill>
              <a:effectLst>
                <a:outerShdw blurRad="38100" dist="38100" dir="2700000" algn="tl">
                  <a:srgbClr val="000000">
                    <a:alpha val="43137"/>
                  </a:srgbClr>
                </a:outerShdw>
              </a:effectLst>
            </a:endParaRPr>
          </a:p>
          <a:p>
            <a:pPr marL="342797" indent="-342797" defTabSz="914126">
              <a:lnSpc>
                <a:spcPct val="150000"/>
              </a:lnSpc>
              <a:spcAft>
                <a:spcPct val="0"/>
              </a:spcAft>
              <a:buFontTx/>
              <a:buChar char="-"/>
            </a:pPr>
            <a:endParaRPr lang="ro-RO" altLang="de-DE" sz="1799" dirty="0">
              <a:solidFill>
                <a:srgbClr val="0000FF"/>
              </a:solidFill>
              <a:effectLst>
                <a:outerShdw blurRad="38100" dist="38100" dir="2700000" algn="tl">
                  <a:srgbClr val="000000">
                    <a:alpha val="43137"/>
                  </a:srgbClr>
                </a:outerShdw>
              </a:effectLst>
            </a:endParaRPr>
          </a:p>
        </p:txBody>
      </p:sp>
      <p:pic>
        <p:nvPicPr>
          <p:cNvPr id="6148" name="Picture 4" descr="What Are a Ship Cook's Duties? - Seafarer Jobs - Martide">
            <a:extLst>
              <a:ext uri="{FF2B5EF4-FFF2-40B4-BE49-F238E27FC236}">
                <a16:creationId xmlns:a16="http://schemas.microsoft.com/office/drawing/2014/main" id="{24F395C7-2539-9862-E1A6-C0144D1573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548680"/>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5847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1" name="Rectangle 10">
            <a:extLst>
              <a:ext uri="{FF2B5EF4-FFF2-40B4-BE49-F238E27FC236}">
                <a16:creationId xmlns:a16="http://schemas.microsoft.com/office/drawing/2014/main" id="{5FCC6E86-7C37-4FD2-AF0B-C9BDDBC2B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EBD01E69-2626-C930-82F8-CBEC17CEEAB0}"/>
              </a:ext>
            </a:extLst>
          </p:cNvPr>
          <p:cNvPicPr>
            <a:picLocks noGrp="1" noChangeAspect="1"/>
          </p:cNvPicPr>
          <p:nvPr>
            <p:ph idx="1"/>
          </p:nvPr>
        </p:nvPicPr>
        <p:blipFill>
          <a:blip r:embed="rId2"/>
          <a:srcRect/>
          <a:stretch/>
        </p:blipFill>
        <p:spPr>
          <a:xfrm>
            <a:off x="-1" y="1"/>
            <a:ext cx="12191998" cy="6857999"/>
          </a:xfrm>
          <a:prstGeom prst="rect">
            <a:avLst/>
          </a:prstGeom>
        </p:spPr>
      </p:pic>
      <p:sp>
        <p:nvSpPr>
          <p:cNvPr id="13" name="Freeform 6">
            <a:extLst>
              <a:ext uri="{FF2B5EF4-FFF2-40B4-BE49-F238E27FC236}">
                <a16:creationId xmlns:a16="http://schemas.microsoft.com/office/drawing/2014/main" id="{38C2FC07-A260-43C5-ABA2-A9DD5D5A8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Tree>
    <p:extLst>
      <p:ext uri="{BB962C8B-B14F-4D97-AF65-F5344CB8AC3E}">
        <p14:creationId xmlns:p14="http://schemas.microsoft.com/office/powerpoint/2010/main" val="1026053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18A2D7-4CAD-4A3E-C757-B25D16E99420}"/>
              </a:ext>
            </a:extLst>
          </p:cNvPr>
          <p:cNvSpPr txBox="1"/>
          <p:nvPr/>
        </p:nvSpPr>
        <p:spPr>
          <a:xfrm>
            <a:off x="0" y="0"/>
            <a:ext cx="12192000" cy="7017306"/>
          </a:xfrm>
          <a:prstGeom prst="rect">
            <a:avLst/>
          </a:prstGeom>
          <a:noFill/>
        </p:spPr>
        <p:txBody>
          <a:bodyPr wrap="square" rtlCol="0">
            <a:spAutoFit/>
          </a:bodyPr>
          <a:lstStyle/>
          <a:p>
            <a:r>
              <a:rPr lang="el-GR" b="1" dirty="0"/>
              <a:t>Παρουσίαση Αποτελεσμάτων: Εκπαιδευτική Ενότητα "</a:t>
            </a:r>
            <a:r>
              <a:rPr lang="en-GB" b="1" dirty="0"/>
              <a:t>Onboard Healthy Nutrition"</a:t>
            </a:r>
            <a:endParaRPr lang="en-GB" dirty="0"/>
          </a:p>
          <a:p>
            <a:r>
              <a:rPr lang="el-GR" b="1" dirty="0"/>
              <a:t>Στόχοι του Προγράμματος και Παραδοτέα</a:t>
            </a:r>
          </a:p>
          <a:p>
            <a:r>
              <a:rPr lang="en-US" b="1" dirty="0"/>
              <a:t>1.</a:t>
            </a:r>
            <a:r>
              <a:rPr lang="el-GR" b="1" dirty="0"/>
              <a:t>Σχεδιασμός Εκπαιδευτικής Ενότητας:</a:t>
            </a:r>
            <a:endParaRPr lang="el-GR" dirty="0"/>
          </a:p>
          <a:p>
            <a:pPr marL="742950" lvl="1" indent="-285750">
              <a:buFont typeface="Arial" panose="020B0604020202020204" pitchFamily="34" charset="0"/>
              <a:buChar char="•"/>
            </a:pPr>
            <a:r>
              <a:rPr lang="el-GR" dirty="0"/>
              <a:t>Ανάπτυξη εκπαιδευτικού προγράμματος και αναλυτικού οδηγού.</a:t>
            </a:r>
          </a:p>
          <a:p>
            <a:pPr marL="742950" lvl="1" indent="-285750">
              <a:buFont typeface="Arial" panose="020B0604020202020204" pitchFamily="34" charset="0"/>
              <a:buChar char="•"/>
            </a:pPr>
            <a:r>
              <a:rPr lang="el-GR" dirty="0"/>
              <a:t>Δημιουργία ηλεκτρονικού εγχειριδίου με οπτικό υλικό και ερωτήσεις στο τέλος κάθε ενότητας.</a:t>
            </a:r>
          </a:p>
          <a:p>
            <a:pPr marL="742950" lvl="1" indent="-285750">
              <a:buFont typeface="Arial" panose="020B0604020202020204" pitchFamily="34" charset="0"/>
              <a:buChar char="•"/>
            </a:pPr>
            <a:r>
              <a:rPr lang="el-GR" dirty="0"/>
              <a:t>Παρουσιάσεις </a:t>
            </a:r>
            <a:r>
              <a:rPr lang="en-GB" dirty="0"/>
              <a:t>PowerPoint </a:t>
            </a:r>
            <a:r>
              <a:rPr lang="el-GR" dirty="0"/>
              <a:t>και πρακτικές μελέτες περιπτώσεων.</a:t>
            </a:r>
          </a:p>
          <a:p>
            <a:pPr>
              <a:buFont typeface="Arial" panose="020B0604020202020204" pitchFamily="34" charset="0"/>
              <a:buChar char="•"/>
            </a:pPr>
            <a:r>
              <a:rPr lang="el-GR" b="1" dirty="0"/>
              <a:t>Δράσεις Διάχυσης:</a:t>
            </a:r>
            <a:endParaRPr lang="el-GR" dirty="0"/>
          </a:p>
          <a:p>
            <a:pPr marL="742950" lvl="1" indent="-285750">
              <a:buFont typeface="Arial" panose="020B0604020202020204" pitchFamily="34" charset="0"/>
              <a:buChar char="•"/>
            </a:pPr>
            <a:r>
              <a:rPr lang="el-GR" dirty="0"/>
              <a:t>Διοργάνωση συναντήσεων διάδοσης.</a:t>
            </a:r>
          </a:p>
          <a:p>
            <a:pPr marL="742950" lvl="1" indent="-285750">
              <a:buFont typeface="Arial" panose="020B0604020202020204" pitchFamily="34" charset="0"/>
              <a:buChar char="•"/>
            </a:pPr>
            <a:r>
              <a:rPr lang="el-GR" dirty="0"/>
              <a:t>Ολοκλήρωση του </a:t>
            </a:r>
            <a:r>
              <a:rPr lang="en-GB" dirty="0"/>
              <a:t>WP2 </a:t>
            </a:r>
            <a:r>
              <a:rPr lang="el-GR" dirty="0"/>
              <a:t>με μια εκπαιδευτική συνεδρία (</a:t>
            </a:r>
            <a:r>
              <a:rPr lang="en-GB" dirty="0"/>
              <a:t>LTT) </a:t>
            </a:r>
            <a:r>
              <a:rPr lang="el-GR" dirty="0"/>
              <a:t>για εκπαιδευτές.</a:t>
            </a:r>
            <a:endParaRPr lang="en-US" dirty="0"/>
          </a:p>
          <a:p>
            <a:r>
              <a:rPr lang="en-US" b="1" dirty="0"/>
              <a:t>2.</a:t>
            </a:r>
            <a:r>
              <a:rPr lang="el-GR" b="1" dirty="0"/>
              <a:t>Βασικές Δραστηριότητες και Μεθοδολογία</a:t>
            </a:r>
          </a:p>
          <a:p>
            <a:pPr>
              <a:buFont typeface="Arial" panose="020B0604020202020204" pitchFamily="34" charset="0"/>
              <a:buChar char="•"/>
            </a:pPr>
            <a:r>
              <a:rPr lang="el-GR" b="1" dirty="0"/>
              <a:t>Δημιουργία Ερευνών:</a:t>
            </a:r>
            <a:endParaRPr lang="el-GR" dirty="0"/>
          </a:p>
          <a:p>
            <a:pPr marL="742950" lvl="1" indent="-285750">
              <a:buFont typeface="Arial" panose="020B0604020202020204" pitchFamily="34" charset="0"/>
              <a:buChar char="•"/>
            </a:pPr>
            <a:r>
              <a:rPr lang="el-GR" dirty="0"/>
              <a:t>Τρεις έρευνες για διαφορετικές ομάδες ενδιαφερομένων:</a:t>
            </a:r>
          </a:p>
          <a:p>
            <a:pPr marL="1143000" lvl="2" indent="-228600">
              <a:buFont typeface="Arial" panose="020B0604020202020204" pitchFamily="34" charset="0"/>
              <a:buChar char="•"/>
            </a:pPr>
            <a:r>
              <a:rPr lang="el-GR" dirty="0"/>
              <a:t>Φοιτητές και ναυτικούς.</a:t>
            </a:r>
          </a:p>
          <a:p>
            <a:pPr marL="1143000" lvl="2" indent="-228600">
              <a:buFont typeface="Arial" panose="020B0604020202020204" pitchFamily="34" charset="0"/>
              <a:buChar char="•"/>
            </a:pPr>
            <a:r>
              <a:rPr lang="el-GR" dirty="0"/>
              <a:t>Προσωπικό κουζίνας.</a:t>
            </a:r>
          </a:p>
          <a:p>
            <a:pPr marL="1143000" lvl="2" indent="-228600">
              <a:buFont typeface="Arial" panose="020B0604020202020204" pitchFamily="34" charset="0"/>
              <a:buChar char="•"/>
            </a:pPr>
            <a:r>
              <a:rPr lang="el-GR" dirty="0"/>
              <a:t>Εργοδότες.</a:t>
            </a:r>
          </a:p>
          <a:p>
            <a:pPr marL="742950" lvl="1" indent="-285750">
              <a:buFont typeface="Arial" panose="020B0604020202020204" pitchFamily="34" charset="0"/>
              <a:buChar char="•"/>
            </a:pPr>
            <a:r>
              <a:rPr lang="el-GR" dirty="0"/>
              <a:t>Θεματολογία ερευνών:</a:t>
            </a:r>
          </a:p>
          <a:p>
            <a:pPr marL="1143000" lvl="2" indent="-228600">
              <a:buFont typeface="Arial" panose="020B0604020202020204" pitchFamily="34" charset="0"/>
              <a:buChar char="•"/>
            </a:pPr>
            <a:r>
              <a:rPr lang="el-GR" dirty="0"/>
              <a:t>Φοιτητές/Ναυτικοί: Διατροφή, Ευεξία, Βιωσιμότητα, Υγιεινή, Εντυπώσεις.</a:t>
            </a:r>
          </a:p>
          <a:p>
            <a:pPr marL="1143000" lvl="2" indent="-228600">
              <a:buFont typeface="Arial" panose="020B0604020202020204" pitchFamily="34" charset="0"/>
              <a:buChar char="•"/>
            </a:pPr>
            <a:r>
              <a:rPr lang="el-GR" dirty="0"/>
              <a:t>Προσωπικό κουζίνας: Διατροφή, Ευεξία, Προμήθειες, Εκπαίδευση, Προκλήσεις.</a:t>
            </a:r>
          </a:p>
          <a:p>
            <a:pPr marL="1143000" lvl="2" indent="-228600">
              <a:buFont typeface="Arial" panose="020B0604020202020204" pitchFamily="34" charset="0"/>
              <a:buChar char="•"/>
            </a:pPr>
            <a:r>
              <a:rPr lang="el-GR" dirty="0"/>
              <a:t>Εργοδότες: Διατροφή, Βιωσιμότητα, Υγιεινή, Εκπαίδευση, Προκλήσεις.</a:t>
            </a:r>
          </a:p>
          <a:p>
            <a:pPr>
              <a:buFont typeface="Arial" panose="020B0604020202020204" pitchFamily="34" charset="0"/>
              <a:buChar char="•"/>
            </a:pPr>
            <a:r>
              <a:rPr lang="el-GR" b="1" dirty="0"/>
              <a:t>Διανομή και Συμμετοχή:</a:t>
            </a:r>
            <a:endParaRPr lang="el-GR" dirty="0"/>
          </a:p>
          <a:p>
            <a:pPr marL="742950" lvl="1" indent="-285750">
              <a:buFont typeface="Arial" panose="020B0604020202020204" pitchFamily="34" charset="0"/>
              <a:buChar char="•"/>
            </a:pPr>
            <a:r>
              <a:rPr lang="el-GR" dirty="0"/>
              <a:t>Ερωτηματολόγια σε </a:t>
            </a:r>
            <a:r>
              <a:rPr lang="en-GB" dirty="0"/>
              <a:t>Google Forms, </a:t>
            </a:r>
            <a:r>
              <a:rPr lang="el-GR" dirty="0"/>
              <a:t>μεταφρασμένα σε τοπικές γλώσσες.</a:t>
            </a:r>
          </a:p>
          <a:p>
            <a:pPr marL="742950" lvl="1" indent="-285750">
              <a:buFont typeface="Arial" panose="020B0604020202020204" pitchFamily="34" charset="0"/>
              <a:buChar char="•"/>
            </a:pPr>
            <a:r>
              <a:rPr lang="el-GR" dirty="0"/>
              <a:t>Συνολικοί συμμετέχοντες:</a:t>
            </a:r>
          </a:p>
          <a:p>
            <a:pPr marL="1143000" lvl="2" indent="-228600">
              <a:buFont typeface="Arial" panose="020B0604020202020204" pitchFamily="34" charset="0"/>
              <a:buChar char="•"/>
            </a:pPr>
            <a:r>
              <a:rPr lang="el-GR" dirty="0"/>
              <a:t>321 φοιτητές/ναυτικοί.</a:t>
            </a:r>
          </a:p>
          <a:p>
            <a:pPr marL="1143000" lvl="2" indent="-228600">
              <a:buFont typeface="Arial" panose="020B0604020202020204" pitchFamily="34" charset="0"/>
              <a:buChar char="•"/>
            </a:pPr>
            <a:r>
              <a:rPr lang="el-GR" dirty="0"/>
              <a:t>55 προσωπικό κουζίνας.</a:t>
            </a:r>
          </a:p>
          <a:p>
            <a:pPr marL="1143000" lvl="2" indent="-228600">
              <a:buFont typeface="Arial" panose="020B0604020202020204" pitchFamily="34" charset="0"/>
              <a:buChar char="•"/>
            </a:pPr>
            <a:r>
              <a:rPr lang="el-GR" dirty="0"/>
              <a:t>19 εργοδότες.</a:t>
            </a:r>
          </a:p>
        </p:txBody>
      </p:sp>
    </p:spTree>
    <p:extLst>
      <p:ext uri="{BB962C8B-B14F-4D97-AF65-F5344CB8AC3E}">
        <p14:creationId xmlns:p14="http://schemas.microsoft.com/office/powerpoint/2010/main" val="1607907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C18A2D7-4CAD-4A3E-C757-B25D16E99420}"/>
              </a:ext>
            </a:extLst>
          </p:cNvPr>
          <p:cNvSpPr txBox="1"/>
          <p:nvPr/>
        </p:nvSpPr>
        <p:spPr>
          <a:xfrm>
            <a:off x="0" y="0"/>
            <a:ext cx="12192000" cy="5355312"/>
          </a:xfrm>
          <a:prstGeom prst="rect">
            <a:avLst/>
          </a:prstGeom>
          <a:noFill/>
        </p:spPr>
        <p:txBody>
          <a:bodyPr wrap="square" rtlCol="0">
            <a:spAutoFit/>
          </a:bodyPr>
          <a:lstStyle/>
          <a:p>
            <a:r>
              <a:rPr lang="el-GR" b="1" dirty="0"/>
              <a:t>3: Ανάλυση Δεδομένων και Κύρια Συμπεράσματα</a:t>
            </a:r>
            <a:endParaRPr lang="en-US" b="1" dirty="0"/>
          </a:p>
          <a:p>
            <a:pPr>
              <a:buFont typeface="Arial" panose="020B0604020202020204" pitchFamily="34" charset="0"/>
              <a:buChar char="•"/>
            </a:pPr>
            <a:r>
              <a:rPr lang="el-GR" b="1" dirty="0" err="1"/>
              <a:t>Στόχοι</a:t>
            </a:r>
            <a:r>
              <a:rPr lang="el-GR" dirty="0" err="1"/>
              <a:t>:Ανάλυση</a:t>
            </a:r>
            <a:r>
              <a:rPr lang="el-GR" dirty="0"/>
              <a:t> διατροφικών συνηθειών και γενικής ευεξίας.</a:t>
            </a:r>
          </a:p>
          <a:p>
            <a:pPr>
              <a:buFont typeface="Arial" panose="020B0604020202020204" pitchFamily="34" charset="0"/>
              <a:buChar char="•"/>
            </a:pPr>
            <a:r>
              <a:rPr lang="el-GR" dirty="0"/>
              <a:t>Εντοπισμός </a:t>
            </a:r>
            <a:r>
              <a:rPr lang="el-GR" dirty="0" err="1"/>
              <a:t>αδυναμι</a:t>
            </a:r>
            <a:r>
              <a:rPr lang="en-US" dirty="0" err="1"/>
              <a:t>ώ</a:t>
            </a:r>
            <a:r>
              <a:rPr lang="el-GR" dirty="0"/>
              <a:t>ν και αναγκαίων αλλαγών για καλύτερη υγεία.</a:t>
            </a:r>
          </a:p>
          <a:p>
            <a:pPr>
              <a:buFont typeface="Arial" panose="020B0604020202020204" pitchFamily="34" charset="0"/>
              <a:buChar char="•"/>
            </a:pPr>
            <a:r>
              <a:rPr lang="el-GR" dirty="0"/>
              <a:t>Καταγραφή συνηθειών κατανάλωσης τροφής και υδάτων.</a:t>
            </a:r>
            <a:endParaRPr lang="el-GR" b="1" dirty="0"/>
          </a:p>
          <a:p>
            <a:pPr>
              <a:buFont typeface="Arial" panose="020B0604020202020204" pitchFamily="34" charset="0"/>
              <a:buChar char="•"/>
            </a:pPr>
            <a:r>
              <a:rPr lang="el-GR" b="1" dirty="0"/>
              <a:t>Θεματολογία Ανάλυσης:</a:t>
            </a:r>
            <a:endParaRPr lang="el-GR" dirty="0"/>
          </a:p>
          <a:p>
            <a:pPr marL="742950" lvl="1" indent="-285750">
              <a:buFont typeface="Arial" panose="020B0604020202020204" pitchFamily="34" charset="0"/>
              <a:buChar char="•"/>
            </a:pPr>
            <a:r>
              <a:rPr lang="el-GR" dirty="0"/>
              <a:t>Διατροφή &amp; Ευεξία: 45% των ερωτήσεων.</a:t>
            </a:r>
          </a:p>
          <a:p>
            <a:pPr marL="742950" lvl="1" indent="-285750">
              <a:buFont typeface="Arial" panose="020B0604020202020204" pitchFamily="34" charset="0"/>
              <a:buChar char="•"/>
            </a:pPr>
            <a:r>
              <a:rPr lang="el-GR" dirty="0"/>
              <a:t>Βιωσιμότητα: 30% των ερωτήσεων.</a:t>
            </a:r>
          </a:p>
          <a:p>
            <a:pPr marL="742950" lvl="1" indent="-285750">
              <a:buFont typeface="Arial" panose="020B0604020202020204" pitchFamily="34" charset="0"/>
              <a:buChar char="•"/>
            </a:pPr>
            <a:r>
              <a:rPr lang="el-GR" dirty="0"/>
              <a:t>Υγιεινή, Εκπαίδευση, Προκλήσεις: 25%.</a:t>
            </a:r>
          </a:p>
          <a:p>
            <a:pPr>
              <a:buFont typeface="Arial" panose="020B0604020202020204" pitchFamily="34" charset="0"/>
              <a:buChar char="•"/>
            </a:pPr>
            <a:r>
              <a:rPr lang="el-GR" b="1" dirty="0"/>
              <a:t>Μέθοδος Ανάλυσης:</a:t>
            </a:r>
            <a:endParaRPr lang="el-GR" dirty="0"/>
          </a:p>
          <a:p>
            <a:pPr marL="742950" lvl="1" indent="-285750">
              <a:buFont typeface="Arial" panose="020B0604020202020204" pitchFamily="34" charset="0"/>
              <a:buChar char="•"/>
            </a:pPr>
            <a:r>
              <a:rPr lang="el-GR" dirty="0"/>
              <a:t>Κατανομή ερωτήσεων ανά θέμα.</a:t>
            </a:r>
          </a:p>
          <a:p>
            <a:pPr marL="742950" lvl="1" indent="-285750">
              <a:buFont typeface="Arial" panose="020B0604020202020204" pitchFamily="34" charset="0"/>
              <a:buChar char="•"/>
            </a:pPr>
            <a:r>
              <a:rPr lang="el-GR" dirty="0"/>
              <a:t>Αξιολόγηση με κλίμακα </a:t>
            </a:r>
            <a:r>
              <a:rPr lang="en-GB" dirty="0"/>
              <a:t>Likert (1-5).</a:t>
            </a:r>
          </a:p>
          <a:p>
            <a:pPr>
              <a:buFont typeface="Arial" panose="020B0604020202020204" pitchFamily="34" charset="0"/>
              <a:buChar char="•"/>
            </a:pPr>
            <a:r>
              <a:rPr lang="el-GR" b="1" dirty="0"/>
              <a:t>Συμπεράσματα:</a:t>
            </a:r>
            <a:endParaRPr lang="el-GR" dirty="0"/>
          </a:p>
          <a:p>
            <a:pPr marL="742950" lvl="1" indent="-285750">
              <a:buFont typeface="Arial" panose="020B0604020202020204" pitchFamily="34" charset="0"/>
              <a:buChar char="•"/>
            </a:pPr>
            <a:r>
              <a:rPr lang="el-GR" dirty="0"/>
              <a:t>Υψηλή αποδοχή της ανάγκης για σωστή διατροφή και εκπαίδευση.</a:t>
            </a:r>
          </a:p>
          <a:p>
            <a:pPr marL="742950" lvl="1" indent="-285750">
              <a:buFont typeface="Arial" panose="020B0604020202020204" pitchFamily="34" charset="0"/>
              <a:buChar char="•"/>
            </a:pPr>
            <a:r>
              <a:rPr lang="el-GR" dirty="0"/>
              <a:t>Προβληματισμοί για προμήθειες και προκλήσεις στην υλοποίηση.</a:t>
            </a:r>
          </a:p>
          <a:p>
            <a:pPr marL="742950" lvl="1" indent="-285750">
              <a:buFont typeface="Arial" panose="020B0604020202020204" pitchFamily="34" charset="0"/>
              <a:buChar char="•"/>
            </a:pPr>
            <a:r>
              <a:rPr lang="el-GR" dirty="0"/>
              <a:t>Ενίσχυση βιωσιμότητας και υγιεινής μέσα από εξειδικευμένα προγράμματα κατάρτισης</a:t>
            </a:r>
            <a:endParaRPr lang="en-US" b="1" dirty="0"/>
          </a:p>
          <a:p>
            <a:pPr lvl="1"/>
            <a:r>
              <a:rPr lang="el-GR" b="1" dirty="0"/>
              <a:t>Σημείωση:</a:t>
            </a:r>
            <a:r>
              <a:rPr lang="el-GR" dirty="0"/>
              <a:t> Ερωτήματα και συμπεράσματα ανά ομάδα παρουσιάζονται αναλυτικά στο ηλεκτρονικό εγχειρίδιο και τις συνεδρίες </a:t>
            </a:r>
            <a:r>
              <a:rPr lang="en-GB" dirty="0"/>
              <a:t>LTT.</a:t>
            </a:r>
          </a:p>
          <a:p>
            <a:pPr lvl="1"/>
            <a:endParaRPr lang="el-GR" dirty="0"/>
          </a:p>
          <a:p>
            <a:endParaRPr lang="el-GR" dirty="0"/>
          </a:p>
        </p:txBody>
      </p:sp>
    </p:spTree>
    <p:extLst>
      <p:ext uri="{BB962C8B-B14F-4D97-AF65-F5344CB8AC3E}">
        <p14:creationId xmlns:p14="http://schemas.microsoft.com/office/powerpoint/2010/main" val="712280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795A2A-B17B-2942-3354-F0D65590D638}"/>
              </a:ext>
            </a:extLst>
          </p:cNvPr>
          <p:cNvSpPr>
            <a:spLocks noGrp="1"/>
          </p:cNvSpPr>
          <p:nvPr>
            <p:ph type="title"/>
          </p:nvPr>
        </p:nvSpPr>
        <p:spPr>
          <a:xfrm>
            <a:off x="7885744" y="691762"/>
            <a:ext cx="3541205" cy="1706649"/>
          </a:xfrm>
        </p:spPr>
        <p:txBody>
          <a:bodyPr anchor="ctr">
            <a:normAutofit/>
          </a:bodyPr>
          <a:lstStyle/>
          <a:p>
            <a:r>
              <a:rPr lang="en-GR" sz="4800"/>
              <a:t>So…what really gives?</a:t>
            </a:r>
          </a:p>
        </p:txBody>
      </p:sp>
      <p:cxnSp>
        <p:nvCxnSpPr>
          <p:cNvPr id="11" name="Straight Connector 10">
            <a:extLst>
              <a:ext uri="{FF2B5EF4-FFF2-40B4-BE49-F238E27FC236}">
                <a16:creationId xmlns:a16="http://schemas.microsoft.com/office/drawing/2014/main" id="{61A0812C-8DCE-4CA2-904B-A5A5C12CA4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2660" y="1005840"/>
            <a:ext cx="0" cy="5852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ED418DA-461F-11A0-16CC-41B3574378AE}"/>
              </a:ext>
            </a:extLst>
          </p:cNvPr>
          <p:cNvSpPr>
            <a:spLocks noGrp="1"/>
          </p:cNvSpPr>
          <p:nvPr>
            <p:ph idx="1"/>
          </p:nvPr>
        </p:nvSpPr>
        <p:spPr>
          <a:xfrm>
            <a:off x="7888666" y="2623930"/>
            <a:ext cx="3541205" cy="3158160"/>
          </a:xfrm>
        </p:spPr>
        <p:txBody>
          <a:bodyPr>
            <a:normAutofit/>
          </a:bodyPr>
          <a:lstStyle/>
          <a:p>
            <a:r>
              <a:rPr lang="en-US" b="1" i="1" kern="100">
                <a:latin typeface="Times New Roman" panose="02020603050405020304" pitchFamily="18" charset="0"/>
                <a:ea typeface="Calibri" panose="020F0502020204030204" pitchFamily="34" charset="0"/>
                <a:cs typeface="Times New Roman" panose="02020603050405020304" pitchFamily="18" charset="0"/>
              </a:rPr>
              <a:t>ONBOARD HEALTHY NUTRITION”  </a:t>
            </a:r>
            <a:r>
              <a:rPr lang="en-US" b="1" kern="100">
                <a:latin typeface="Times New Roman" panose="02020603050405020304" pitchFamily="18" charset="0"/>
                <a:ea typeface="Calibri" panose="020F0502020204030204" pitchFamily="34" charset="0"/>
                <a:cs typeface="Times New Roman" panose="02020603050405020304" pitchFamily="18" charset="0"/>
              </a:rPr>
              <a:t>RESEARCH REPORT</a:t>
            </a:r>
          </a:p>
          <a:p>
            <a:endParaRPr lang="en-GR" dirty="0"/>
          </a:p>
        </p:txBody>
      </p:sp>
      <p:sp>
        <p:nvSpPr>
          <p:cNvPr id="13"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4" name="Chart 3">
            <a:extLst>
              <a:ext uri="{FF2B5EF4-FFF2-40B4-BE49-F238E27FC236}">
                <a16:creationId xmlns:a16="http://schemas.microsoft.com/office/drawing/2014/main" id="{00F9A74B-DFC5-20D7-196C-C099789C098C}"/>
              </a:ext>
            </a:extLst>
          </p:cNvPr>
          <p:cNvGraphicFramePr/>
          <p:nvPr>
            <p:extLst>
              <p:ext uri="{D42A27DB-BD31-4B8C-83A1-F6EECF244321}">
                <p14:modId xmlns:p14="http://schemas.microsoft.com/office/powerpoint/2010/main" val="2743247175"/>
              </p:ext>
            </p:extLst>
          </p:nvPr>
        </p:nvGraphicFramePr>
        <p:xfrm>
          <a:off x="758953" y="691763"/>
          <a:ext cx="6301805" cy="5087244"/>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4" descr="EU logos for funding">
            <a:extLst>
              <a:ext uri="{FF2B5EF4-FFF2-40B4-BE49-F238E27FC236}">
                <a16:creationId xmlns:a16="http://schemas.microsoft.com/office/drawing/2014/main" id="{48A859AD-BE75-2A18-5671-969A4669770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33E5D1E-4364-D273-913F-ED518238780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259394" y="-10701"/>
            <a:ext cx="695881" cy="661459"/>
          </a:xfrm>
          <a:prstGeom prst="rect">
            <a:avLst/>
          </a:prstGeom>
        </p:spPr>
      </p:pic>
      <p:pic>
        <p:nvPicPr>
          <p:cNvPr id="7" name="Picture 6">
            <a:extLst>
              <a:ext uri="{FF2B5EF4-FFF2-40B4-BE49-F238E27FC236}">
                <a16:creationId xmlns:a16="http://schemas.microsoft.com/office/drawing/2014/main" id="{19A11D66-C762-3620-02EF-0CF83BB1673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8" name="Picture 7">
            <a:extLst>
              <a:ext uri="{FF2B5EF4-FFF2-40B4-BE49-F238E27FC236}">
                <a16:creationId xmlns:a16="http://schemas.microsoft.com/office/drawing/2014/main" id="{AAE9CC84-F297-523A-18C4-677E4E76ABD7}"/>
              </a:ext>
            </a:extLst>
          </p:cNvPr>
          <p:cNvPicPr>
            <a:picLocks noChangeAspect="1"/>
          </p:cNvPicPr>
          <p:nvPr/>
        </p:nvPicPr>
        <p:blipFill>
          <a:blip r:embed="rId6"/>
          <a:stretch>
            <a:fillRect/>
          </a:stretch>
        </p:blipFill>
        <p:spPr>
          <a:xfrm>
            <a:off x="6049237" y="51763"/>
            <a:ext cx="789294" cy="570523"/>
          </a:xfrm>
          <a:prstGeom prst="rect">
            <a:avLst/>
          </a:prstGeom>
        </p:spPr>
      </p:pic>
      <p:pic>
        <p:nvPicPr>
          <p:cNvPr id="10" name="Picture 9">
            <a:extLst>
              <a:ext uri="{FF2B5EF4-FFF2-40B4-BE49-F238E27FC236}">
                <a16:creationId xmlns:a16="http://schemas.microsoft.com/office/drawing/2014/main" id="{FD55C938-3498-2DBF-52DE-1F92D430237E}"/>
              </a:ext>
            </a:extLst>
          </p:cNvPr>
          <p:cNvPicPr>
            <a:picLocks noChangeAspect="1"/>
          </p:cNvPicPr>
          <p:nvPr/>
        </p:nvPicPr>
        <p:blipFill>
          <a:blip r:embed="rId7"/>
          <a:stretch>
            <a:fillRect/>
          </a:stretch>
        </p:blipFill>
        <p:spPr>
          <a:xfrm>
            <a:off x="7085978" y="37486"/>
            <a:ext cx="589869" cy="597335"/>
          </a:xfrm>
          <a:prstGeom prst="rect">
            <a:avLst/>
          </a:prstGeom>
        </p:spPr>
      </p:pic>
      <p:pic>
        <p:nvPicPr>
          <p:cNvPr id="12" name="Picture 11">
            <a:extLst>
              <a:ext uri="{FF2B5EF4-FFF2-40B4-BE49-F238E27FC236}">
                <a16:creationId xmlns:a16="http://schemas.microsoft.com/office/drawing/2014/main" id="{C0749527-F308-D3C8-FF9E-E2E88BD5628C}"/>
              </a:ext>
            </a:extLst>
          </p:cNvPr>
          <p:cNvPicPr>
            <a:picLocks noChangeAspect="1"/>
          </p:cNvPicPr>
          <p:nvPr/>
        </p:nvPicPr>
        <p:blipFill>
          <a:blip r:embed="rId8"/>
          <a:stretch>
            <a:fillRect/>
          </a:stretch>
        </p:blipFill>
        <p:spPr>
          <a:xfrm>
            <a:off x="8017511" y="64593"/>
            <a:ext cx="958640" cy="527130"/>
          </a:xfrm>
          <a:prstGeom prst="rect">
            <a:avLst/>
          </a:prstGeom>
        </p:spPr>
      </p:pic>
      <p:pic>
        <p:nvPicPr>
          <p:cNvPr id="14" name="Picture 13">
            <a:extLst>
              <a:ext uri="{FF2B5EF4-FFF2-40B4-BE49-F238E27FC236}">
                <a16:creationId xmlns:a16="http://schemas.microsoft.com/office/drawing/2014/main" id="{8E84DA81-C8A5-0DE4-99CF-141496427BC8}"/>
              </a:ext>
            </a:extLst>
          </p:cNvPr>
          <p:cNvPicPr>
            <a:picLocks noChangeAspect="1"/>
          </p:cNvPicPr>
          <p:nvPr/>
        </p:nvPicPr>
        <p:blipFill>
          <a:blip r:embed="rId9"/>
          <a:stretch>
            <a:fillRect/>
          </a:stretch>
        </p:blipFill>
        <p:spPr>
          <a:xfrm>
            <a:off x="10774932" y="52481"/>
            <a:ext cx="1127201" cy="1124744"/>
          </a:xfrm>
          <a:prstGeom prst="rect">
            <a:avLst/>
          </a:prstGeom>
        </p:spPr>
      </p:pic>
    </p:spTree>
    <p:extLst>
      <p:ext uri="{BB962C8B-B14F-4D97-AF65-F5344CB8AC3E}">
        <p14:creationId xmlns:p14="http://schemas.microsoft.com/office/powerpoint/2010/main" val="188904541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795A2A-B17B-2942-3354-F0D65590D638}"/>
              </a:ext>
            </a:extLst>
          </p:cNvPr>
          <p:cNvSpPr>
            <a:spLocks noGrp="1"/>
          </p:cNvSpPr>
          <p:nvPr>
            <p:ph type="title"/>
          </p:nvPr>
        </p:nvSpPr>
        <p:spPr>
          <a:xfrm>
            <a:off x="7885744" y="691762"/>
            <a:ext cx="3541205" cy="1706649"/>
          </a:xfrm>
        </p:spPr>
        <p:txBody>
          <a:bodyPr anchor="ctr">
            <a:normAutofit/>
          </a:bodyPr>
          <a:lstStyle/>
          <a:p>
            <a:r>
              <a:rPr lang="en-GR" sz="4800"/>
              <a:t>So…what really gives?</a:t>
            </a:r>
          </a:p>
        </p:txBody>
      </p:sp>
      <p:cxnSp>
        <p:nvCxnSpPr>
          <p:cNvPr id="20" name="Straight Connector 19">
            <a:extLst>
              <a:ext uri="{FF2B5EF4-FFF2-40B4-BE49-F238E27FC236}">
                <a16:creationId xmlns:a16="http://schemas.microsoft.com/office/drawing/2014/main" id="{61A0812C-8DCE-4CA2-904B-A5A5C12CA4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2660" y="1005840"/>
            <a:ext cx="0" cy="5852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ED418DA-461F-11A0-16CC-41B3574378AE}"/>
              </a:ext>
            </a:extLst>
          </p:cNvPr>
          <p:cNvSpPr>
            <a:spLocks noGrp="1"/>
          </p:cNvSpPr>
          <p:nvPr>
            <p:ph idx="1"/>
          </p:nvPr>
        </p:nvSpPr>
        <p:spPr>
          <a:xfrm>
            <a:off x="7888666" y="2623930"/>
            <a:ext cx="3541205" cy="3158160"/>
          </a:xfrm>
        </p:spPr>
        <p:txBody>
          <a:bodyPr>
            <a:normAutofit/>
          </a:bodyPr>
          <a:lstStyle/>
          <a:p>
            <a:r>
              <a:rPr lang="en-US" kern="100">
                <a:effectLst/>
                <a:latin typeface="Calibri" panose="020F0502020204030204" pitchFamily="34" charset="0"/>
                <a:ea typeface="Calibri" panose="020F0502020204030204" pitchFamily="34" charset="0"/>
                <a:cs typeface="Times New Roman" panose="02020603050405020304" pitchFamily="18" charset="0"/>
              </a:rPr>
              <a:t>ANALYSIS OF THE SURVEY FOR STUDENTS AND SEAFARERS</a:t>
            </a:r>
            <a:endParaRPr lang="en-GR" dirty="0"/>
          </a:p>
        </p:txBody>
      </p:sp>
      <p:sp>
        <p:nvSpPr>
          <p:cNvPr id="2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graphicFrame>
        <p:nvGraphicFramePr>
          <p:cNvPr id="5" name="Chart 4">
            <a:extLst>
              <a:ext uri="{FF2B5EF4-FFF2-40B4-BE49-F238E27FC236}">
                <a16:creationId xmlns:a16="http://schemas.microsoft.com/office/drawing/2014/main" id="{A41B5015-8969-9EFC-6523-EA8E5B22FEC7}"/>
              </a:ext>
            </a:extLst>
          </p:cNvPr>
          <p:cNvGraphicFramePr/>
          <p:nvPr>
            <p:extLst>
              <p:ext uri="{D42A27DB-BD31-4B8C-83A1-F6EECF244321}">
                <p14:modId xmlns:p14="http://schemas.microsoft.com/office/powerpoint/2010/main" val="3315353474"/>
              </p:ext>
            </p:extLst>
          </p:nvPr>
        </p:nvGraphicFramePr>
        <p:xfrm>
          <a:off x="758953" y="691763"/>
          <a:ext cx="6301805" cy="5087244"/>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EU logos for funding">
            <a:extLst>
              <a:ext uri="{FF2B5EF4-FFF2-40B4-BE49-F238E27FC236}">
                <a16:creationId xmlns:a16="http://schemas.microsoft.com/office/drawing/2014/main" id="{4B5B58CC-AA57-AE70-037E-76FDBF5B2A4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86309FE-BD59-2963-085E-BBE6DB09EE6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259394" y="-10701"/>
            <a:ext cx="695881" cy="661459"/>
          </a:xfrm>
          <a:prstGeom prst="rect">
            <a:avLst/>
          </a:prstGeom>
        </p:spPr>
      </p:pic>
      <p:pic>
        <p:nvPicPr>
          <p:cNvPr id="8" name="Picture 7">
            <a:extLst>
              <a:ext uri="{FF2B5EF4-FFF2-40B4-BE49-F238E27FC236}">
                <a16:creationId xmlns:a16="http://schemas.microsoft.com/office/drawing/2014/main" id="{8668E7B1-2B0A-C0B4-5CF0-0C945C1A23D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0" name="Picture 9">
            <a:extLst>
              <a:ext uri="{FF2B5EF4-FFF2-40B4-BE49-F238E27FC236}">
                <a16:creationId xmlns:a16="http://schemas.microsoft.com/office/drawing/2014/main" id="{C6670277-C6D4-50B7-DDDF-64E8DEB16BF3}"/>
              </a:ext>
            </a:extLst>
          </p:cNvPr>
          <p:cNvPicPr>
            <a:picLocks noChangeAspect="1"/>
          </p:cNvPicPr>
          <p:nvPr/>
        </p:nvPicPr>
        <p:blipFill>
          <a:blip r:embed="rId6"/>
          <a:stretch>
            <a:fillRect/>
          </a:stretch>
        </p:blipFill>
        <p:spPr>
          <a:xfrm>
            <a:off x="6049237" y="51763"/>
            <a:ext cx="789294" cy="570523"/>
          </a:xfrm>
          <a:prstGeom prst="rect">
            <a:avLst/>
          </a:prstGeom>
        </p:spPr>
      </p:pic>
      <p:pic>
        <p:nvPicPr>
          <p:cNvPr id="12" name="Picture 11">
            <a:extLst>
              <a:ext uri="{FF2B5EF4-FFF2-40B4-BE49-F238E27FC236}">
                <a16:creationId xmlns:a16="http://schemas.microsoft.com/office/drawing/2014/main" id="{A52B398F-2810-A0A8-DC18-18C6E16D3D82}"/>
              </a:ext>
            </a:extLst>
          </p:cNvPr>
          <p:cNvPicPr>
            <a:picLocks noChangeAspect="1"/>
          </p:cNvPicPr>
          <p:nvPr/>
        </p:nvPicPr>
        <p:blipFill>
          <a:blip r:embed="rId7"/>
          <a:stretch>
            <a:fillRect/>
          </a:stretch>
        </p:blipFill>
        <p:spPr>
          <a:xfrm>
            <a:off x="7085978" y="37486"/>
            <a:ext cx="589869" cy="597335"/>
          </a:xfrm>
          <a:prstGeom prst="rect">
            <a:avLst/>
          </a:prstGeom>
        </p:spPr>
      </p:pic>
      <p:pic>
        <p:nvPicPr>
          <p:cNvPr id="14" name="Picture 13">
            <a:extLst>
              <a:ext uri="{FF2B5EF4-FFF2-40B4-BE49-F238E27FC236}">
                <a16:creationId xmlns:a16="http://schemas.microsoft.com/office/drawing/2014/main" id="{9A446C61-3E91-41EB-C93E-6401356C013A}"/>
              </a:ext>
            </a:extLst>
          </p:cNvPr>
          <p:cNvPicPr>
            <a:picLocks noChangeAspect="1"/>
          </p:cNvPicPr>
          <p:nvPr/>
        </p:nvPicPr>
        <p:blipFill>
          <a:blip r:embed="rId8"/>
          <a:stretch>
            <a:fillRect/>
          </a:stretch>
        </p:blipFill>
        <p:spPr>
          <a:xfrm>
            <a:off x="8017511" y="64593"/>
            <a:ext cx="958640" cy="527130"/>
          </a:xfrm>
          <a:prstGeom prst="rect">
            <a:avLst/>
          </a:prstGeom>
        </p:spPr>
      </p:pic>
      <p:pic>
        <p:nvPicPr>
          <p:cNvPr id="15" name="Picture 14">
            <a:extLst>
              <a:ext uri="{FF2B5EF4-FFF2-40B4-BE49-F238E27FC236}">
                <a16:creationId xmlns:a16="http://schemas.microsoft.com/office/drawing/2014/main" id="{22F3252D-B5F0-C49B-DF77-FD1049EB8C36}"/>
              </a:ext>
            </a:extLst>
          </p:cNvPr>
          <p:cNvPicPr>
            <a:picLocks noChangeAspect="1"/>
          </p:cNvPicPr>
          <p:nvPr/>
        </p:nvPicPr>
        <p:blipFill>
          <a:blip r:embed="rId9"/>
          <a:stretch>
            <a:fillRect/>
          </a:stretch>
        </p:blipFill>
        <p:spPr>
          <a:xfrm>
            <a:off x="10774932" y="52481"/>
            <a:ext cx="1127201" cy="1124744"/>
          </a:xfrm>
          <a:prstGeom prst="rect">
            <a:avLst/>
          </a:prstGeom>
        </p:spPr>
      </p:pic>
    </p:spTree>
    <p:extLst>
      <p:ext uri="{BB962C8B-B14F-4D97-AF65-F5344CB8AC3E}">
        <p14:creationId xmlns:p14="http://schemas.microsoft.com/office/powerpoint/2010/main" val="325929774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E52C85-8DD3-3EFF-FCC1-B46463CD9A2A}"/>
              </a:ext>
            </a:extLst>
          </p:cNvPr>
          <p:cNvSpPr>
            <a:spLocks noGrp="1"/>
          </p:cNvSpPr>
          <p:nvPr>
            <p:ph type="title"/>
          </p:nvPr>
        </p:nvSpPr>
        <p:spPr>
          <a:xfrm>
            <a:off x="6830568" y="758951"/>
            <a:ext cx="4608576" cy="1810512"/>
          </a:xfrm>
        </p:spPr>
        <p:txBody>
          <a:bodyPr anchor="ctr">
            <a:normAutofit/>
          </a:bodyPr>
          <a:lstStyle/>
          <a:p>
            <a:r>
              <a:rPr lang="el-GR" sz="3800"/>
              <a:t>Αποτελέσματα Έρευνας</a:t>
            </a:r>
            <a:br>
              <a:rPr lang="en-US" sz="3800"/>
            </a:br>
            <a:endParaRPr lang="en-GR" sz="3800"/>
          </a:p>
        </p:txBody>
      </p:sp>
      <p:pic>
        <p:nvPicPr>
          <p:cNvPr id="7" name="Resim 40">
            <a:extLst>
              <a:ext uri="{FF2B5EF4-FFF2-40B4-BE49-F238E27FC236}">
                <a16:creationId xmlns:a16="http://schemas.microsoft.com/office/drawing/2014/main" id="{C5D50148-7CCA-71A2-A46B-6190524D4152}"/>
              </a:ext>
            </a:extLst>
          </p:cNvPr>
          <p:cNvPicPr>
            <a:picLocks noChangeAspect="1"/>
          </p:cNvPicPr>
          <p:nvPr/>
        </p:nvPicPr>
        <p:blipFill>
          <a:blip r:embed="rId2" cstate="print">
            <a:extLst>
              <a:ext uri="{28A0092B-C50C-407E-A947-70E740481C1C}">
                <a14:useLocalDpi xmlns:a14="http://schemas.microsoft.com/office/drawing/2010/main" val="0"/>
              </a:ext>
            </a:extLst>
          </a:blip>
          <a:srcRect l="13924" r="16276" b="1"/>
          <a:stretch/>
        </p:blipFill>
        <p:spPr bwMode="auto">
          <a:xfrm>
            <a:off x="1" y="10"/>
            <a:ext cx="4067397" cy="3481734"/>
          </a:xfrm>
          <a:custGeom>
            <a:avLst/>
            <a:gdLst/>
            <a:ahLst/>
            <a:cxnLst/>
            <a:rect l="l" t="t" r="r" b="b"/>
            <a:pathLst>
              <a:path w="4067397" h="3481744">
                <a:moveTo>
                  <a:pt x="0" y="0"/>
                </a:moveTo>
                <a:lnTo>
                  <a:pt x="3741230" y="0"/>
                </a:lnTo>
                <a:lnTo>
                  <a:pt x="3789282" y="79096"/>
                </a:lnTo>
                <a:cubicBezTo>
                  <a:pt x="3966649" y="405598"/>
                  <a:pt x="4067397" y="779761"/>
                  <a:pt x="4067397" y="1177456"/>
                </a:cubicBezTo>
                <a:cubicBezTo>
                  <a:pt x="4067397" y="2450079"/>
                  <a:pt x="3035732" y="3481744"/>
                  <a:pt x="1763109" y="3481744"/>
                </a:cubicBezTo>
                <a:cubicBezTo>
                  <a:pt x="1126798" y="3481744"/>
                  <a:pt x="550726" y="3223828"/>
                  <a:pt x="133731" y="2806834"/>
                </a:cubicBezTo>
                <a:lnTo>
                  <a:pt x="0" y="2659692"/>
                </a:lnTo>
                <a:close/>
              </a:path>
            </a:pathLst>
          </a:custGeom>
          <a:noFill/>
        </p:spPr>
      </p:pic>
      <p:pic>
        <p:nvPicPr>
          <p:cNvPr id="6" name="Picture 5">
            <a:extLst>
              <a:ext uri="{FF2B5EF4-FFF2-40B4-BE49-F238E27FC236}">
                <a16:creationId xmlns:a16="http://schemas.microsoft.com/office/drawing/2014/main" id="{7A74F0FF-4F3D-40BB-7FEA-85AEC864EBD1}"/>
              </a:ext>
            </a:extLst>
          </p:cNvPr>
          <p:cNvPicPr>
            <a:picLocks noChangeAspect="1"/>
          </p:cNvPicPr>
          <p:nvPr/>
        </p:nvPicPr>
        <p:blipFill>
          <a:blip r:embed="rId3"/>
          <a:srcRect l="20879" r="21800" b="6"/>
          <a:stretch/>
        </p:blipFill>
        <p:spPr>
          <a:xfrm>
            <a:off x="4380428" y="452999"/>
            <a:ext cx="2020824" cy="2020824"/>
          </a:xfrm>
          <a:custGeom>
            <a:avLst/>
            <a:gdLst/>
            <a:ahLst/>
            <a:cxnLst/>
            <a:rect l="l" t="t" r="r" b="b"/>
            <a:pathLst>
              <a:path w="2020824" h="2020824">
                <a:moveTo>
                  <a:pt x="1010412" y="0"/>
                </a:moveTo>
                <a:cubicBezTo>
                  <a:pt x="1568447" y="0"/>
                  <a:pt x="2020824" y="452377"/>
                  <a:pt x="2020824" y="1010412"/>
                </a:cubicBezTo>
                <a:cubicBezTo>
                  <a:pt x="2020824" y="1568447"/>
                  <a:pt x="1568447" y="2020824"/>
                  <a:pt x="1010412" y="2020824"/>
                </a:cubicBezTo>
                <a:cubicBezTo>
                  <a:pt x="452377" y="2020824"/>
                  <a:pt x="0" y="1568447"/>
                  <a:pt x="0" y="1010412"/>
                </a:cubicBezTo>
                <a:cubicBezTo>
                  <a:pt x="0" y="452377"/>
                  <a:pt x="452377" y="0"/>
                  <a:pt x="1010412" y="0"/>
                </a:cubicBezTo>
                <a:close/>
              </a:path>
            </a:pathLst>
          </a:custGeom>
        </p:spPr>
      </p:pic>
      <p:pic>
        <p:nvPicPr>
          <p:cNvPr id="4" name="Resim 17" descr="metin, diyagram, ekran görüntüsü, çizgi içeren bir resim&#10;&#10;Açıklama otomatik olarak oluşturuldu">
            <a:extLst>
              <a:ext uri="{FF2B5EF4-FFF2-40B4-BE49-F238E27FC236}">
                <a16:creationId xmlns:a16="http://schemas.microsoft.com/office/drawing/2014/main" id="{91324901-2756-66CF-AFCF-53BB07298173}"/>
              </a:ext>
            </a:extLst>
          </p:cNvPr>
          <p:cNvPicPr>
            <a:picLocks noChangeAspect="1"/>
          </p:cNvPicPr>
          <p:nvPr/>
        </p:nvPicPr>
        <p:blipFill>
          <a:blip r:embed="rId4">
            <a:extLst>
              <a:ext uri="{28A0092B-C50C-407E-A947-70E740481C1C}">
                <a14:useLocalDpi xmlns:a14="http://schemas.microsoft.com/office/drawing/2010/main" val="0"/>
              </a:ext>
            </a:extLst>
          </a:blip>
          <a:srcRect l="16722" r="12489" b="3"/>
          <a:stretch/>
        </p:blipFill>
        <p:spPr bwMode="auto">
          <a:xfrm>
            <a:off x="-1" y="4041057"/>
            <a:ext cx="3216344" cy="2816945"/>
          </a:xfrm>
          <a:custGeom>
            <a:avLst/>
            <a:gdLst/>
            <a:ahLst/>
            <a:cxnLst/>
            <a:rect l="l" t="t" r="r" b="b"/>
            <a:pathLst>
              <a:path w="3216344" h="2816945">
                <a:moveTo>
                  <a:pt x="1360112" y="0"/>
                </a:moveTo>
                <a:cubicBezTo>
                  <a:pt x="2385281" y="0"/>
                  <a:pt x="3216344" y="831063"/>
                  <a:pt x="3216344" y="1856232"/>
                </a:cubicBezTo>
                <a:cubicBezTo>
                  <a:pt x="3216344" y="2176598"/>
                  <a:pt x="3135186" y="2478007"/>
                  <a:pt x="2992307" y="2741023"/>
                </a:cubicBezTo>
                <a:lnTo>
                  <a:pt x="2946183" y="2816945"/>
                </a:lnTo>
                <a:lnTo>
                  <a:pt x="0" y="2816945"/>
                </a:lnTo>
                <a:lnTo>
                  <a:pt x="0" y="596005"/>
                </a:lnTo>
                <a:lnTo>
                  <a:pt x="47558" y="543678"/>
                </a:lnTo>
                <a:cubicBezTo>
                  <a:pt x="383470" y="207766"/>
                  <a:pt x="847528" y="0"/>
                  <a:pt x="1360112" y="0"/>
                </a:cubicBezTo>
                <a:close/>
              </a:path>
            </a:pathLst>
          </a:custGeom>
          <a:noFill/>
        </p:spPr>
      </p:pic>
      <p:pic>
        <p:nvPicPr>
          <p:cNvPr id="5" name="Resim 37" descr="metin, ekran görüntüsü, diyagram, daire içeren bir resim&#10;&#10;Açıklama otomatik olarak oluşturuldu">
            <a:extLst>
              <a:ext uri="{FF2B5EF4-FFF2-40B4-BE49-F238E27FC236}">
                <a16:creationId xmlns:a16="http://schemas.microsoft.com/office/drawing/2014/main" id="{B3E7E993-7853-756A-2C59-9708B6B46714}"/>
              </a:ext>
            </a:extLst>
          </p:cNvPr>
          <p:cNvPicPr>
            <a:picLocks noChangeAspect="1"/>
          </p:cNvPicPr>
          <p:nvPr/>
        </p:nvPicPr>
        <p:blipFill>
          <a:blip r:embed="rId5" cstate="print">
            <a:extLst>
              <a:ext uri="{28A0092B-C50C-407E-A947-70E740481C1C}">
                <a14:useLocalDpi xmlns:a14="http://schemas.microsoft.com/office/drawing/2010/main" val="0"/>
              </a:ext>
            </a:extLst>
          </a:blip>
          <a:srcRect l="17927" r="18826" b="4"/>
          <a:stretch/>
        </p:blipFill>
        <p:spPr bwMode="auto">
          <a:xfrm>
            <a:off x="3207631" y="2871982"/>
            <a:ext cx="2926080" cy="2926080"/>
          </a:xfrm>
          <a:custGeom>
            <a:avLst/>
            <a:gdLst/>
            <a:ahLst/>
            <a:cxnLst/>
            <a:rect l="l" t="t" r="r" b="b"/>
            <a:pathLst>
              <a:path w="2926080" h="2926080">
                <a:moveTo>
                  <a:pt x="1463040" y="0"/>
                </a:moveTo>
                <a:cubicBezTo>
                  <a:pt x="2271055" y="0"/>
                  <a:pt x="2926080" y="655025"/>
                  <a:pt x="2926080" y="1463040"/>
                </a:cubicBezTo>
                <a:cubicBezTo>
                  <a:pt x="2926080" y="2271055"/>
                  <a:pt x="2271055" y="2926080"/>
                  <a:pt x="1463040" y="2926080"/>
                </a:cubicBezTo>
                <a:cubicBezTo>
                  <a:pt x="655025" y="2926080"/>
                  <a:pt x="0" y="2271055"/>
                  <a:pt x="0" y="1463040"/>
                </a:cubicBezTo>
                <a:cubicBezTo>
                  <a:pt x="0" y="655025"/>
                  <a:pt x="655025" y="0"/>
                  <a:pt x="1463040" y="0"/>
                </a:cubicBezTo>
                <a:close/>
              </a:path>
            </a:pathLst>
          </a:custGeom>
          <a:noFill/>
        </p:spPr>
      </p:pic>
      <p:sp>
        <p:nvSpPr>
          <p:cNvPr id="3" name="Content Placeholder 2">
            <a:extLst>
              <a:ext uri="{FF2B5EF4-FFF2-40B4-BE49-F238E27FC236}">
                <a16:creationId xmlns:a16="http://schemas.microsoft.com/office/drawing/2014/main" id="{CEDC4D4E-99EB-3D1B-AFDF-EFE86C693236}"/>
              </a:ext>
            </a:extLst>
          </p:cNvPr>
          <p:cNvSpPr>
            <a:spLocks noGrp="1"/>
          </p:cNvSpPr>
          <p:nvPr>
            <p:ph idx="1"/>
          </p:nvPr>
        </p:nvSpPr>
        <p:spPr>
          <a:xfrm>
            <a:off x="6714282" y="1936176"/>
            <a:ext cx="5069728" cy="3845913"/>
          </a:xfrm>
        </p:spPr>
        <p:txBody>
          <a:bodyPr>
            <a:normAutofit lnSpcReduction="10000"/>
          </a:bodyPr>
          <a:lstStyle/>
          <a:p>
            <a:pPr marL="0" indent="0">
              <a:lnSpc>
                <a:spcPct val="100000"/>
              </a:lnSpc>
              <a:buNone/>
            </a:pPr>
            <a:r>
              <a:rPr lang="el-GR" sz="1600" b="1" dirty="0"/>
              <a:t>Δημογραφικά Στοιχεία Συμμετεχόντων</a:t>
            </a:r>
          </a:p>
          <a:p>
            <a:pPr marL="0" indent="0">
              <a:lnSpc>
                <a:spcPct val="100000"/>
              </a:lnSpc>
              <a:buNone/>
            </a:pPr>
            <a:r>
              <a:rPr lang="el-GR" sz="1600" b="1" dirty="0"/>
              <a:t>Συμμετέχοντες</a:t>
            </a:r>
            <a:r>
              <a:rPr lang="el-GR" sz="1600" dirty="0"/>
              <a:t>: 321 άτομα (174 φοιτητές, 147 ναυτικοί).</a:t>
            </a:r>
          </a:p>
          <a:p>
            <a:pPr marL="0" indent="0">
              <a:lnSpc>
                <a:spcPct val="100000"/>
              </a:lnSpc>
              <a:buNone/>
            </a:pPr>
            <a:r>
              <a:rPr lang="el-GR" sz="1600" b="1" dirty="0"/>
              <a:t>Φύλο</a:t>
            </a:r>
            <a:r>
              <a:rPr lang="el-GR" sz="1600" dirty="0"/>
              <a:t>:</a:t>
            </a:r>
          </a:p>
          <a:p>
            <a:pPr marL="0" indent="0">
              <a:lnSpc>
                <a:spcPct val="100000"/>
              </a:lnSpc>
              <a:buNone/>
            </a:pPr>
            <a:r>
              <a:rPr lang="el-GR" sz="1600" dirty="0"/>
              <a:t> 83 γυναίκες (25%),</a:t>
            </a:r>
          </a:p>
          <a:p>
            <a:pPr marL="0" indent="0">
              <a:lnSpc>
                <a:spcPct val="100000"/>
              </a:lnSpc>
              <a:buNone/>
            </a:pPr>
            <a:r>
              <a:rPr lang="el-GR" sz="1600" dirty="0"/>
              <a:t> 238 άνδρες (75%).</a:t>
            </a:r>
          </a:p>
          <a:p>
            <a:pPr marL="0" indent="0">
              <a:lnSpc>
                <a:spcPct val="100000"/>
              </a:lnSpc>
              <a:buNone/>
            </a:pPr>
            <a:r>
              <a:rPr lang="el-GR" sz="1600" b="1" dirty="0"/>
              <a:t>Ηλικία</a:t>
            </a:r>
            <a:r>
              <a:rPr lang="el-GR" sz="1600" dirty="0"/>
              <a:t>:</a:t>
            </a:r>
          </a:p>
          <a:p>
            <a:pPr marL="742950" lvl="1" indent="-285750">
              <a:lnSpc>
                <a:spcPct val="100000"/>
              </a:lnSpc>
              <a:buFont typeface="Arial" panose="020B0604020202020204" pitchFamily="34" charset="0"/>
              <a:buChar char="•"/>
            </a:pPr>
            <a:r>
              <a:rPr lang="el-GR" sz="1600" dirty="0"/>
              <a:t>61,4%: 18-25 ετών.</a:t>
            </a:r>
          </a:p>
          <a:p>
            <a:pPr marL="742950" lvl="1" indent="-285750">
              <a:lnSpc>
                <a:spcPct val="100000"/>
              </a:lnSpc>
              <a:buFont typeface="Arial" panose="020B0604020202020204" pitchFamily="34" charset="0"/>
              <a:buChar char="•"/>
            </a:pPr>
            <a:r>
              <a:rPr lang="el-GR" sz="1600" dirty="0"/>
              <a:t>82,9% κάτω από 35 ετών.</a:t>
            </a:r>
          </a:p>
          <a:p>
            <a:pPr marL="0" indent="0">
              <a:lnSpc>
                <a:spcPct val="100000"/>
              </a:lnSpc>
              <a:buNone/>
            </a:pPr>
            <a:r>
              <a:rPr lang="el-GR" sz="1600" b="1" dirty="0"/>
              <a:t>Επαγγελματική Εμπειρία</a:t>
            </a:r>
            <a:r>
              <a:rPr lang="el-GR" sz="1600" dirty="0"/>
              <a:t>:</a:t>
            </a:r>
          </a:p>
          <a:p>
            <a:pPr marL="742950" lvl="1" indent="-285750">
              <a:lnSpc>
                <a:spcPct val="100000"/>
              </a:lnSpc>
              <a:buFont typeface="Arial" panose="020B0604020202020204" pitchFamily="34" charset="0"/>
              <a:buChar char="•"/>
            </a:pPr>
            <a:r>
              <a:rPr lang="el-GR" sz="1600" dirty="0"/>
              <a:t>Πλοία μεταφοράς φορτίου (πλειονότητα).</a:t>
            </a:r>
          </a:p>
          <a:p>
            <a:pPr marL="742950" lvl="1" indent="-285750">
              <a:lnSpc>
                <a:spcPct val="100000"/>
              </a:lnSpc>
              <a:buFont typeface="Arial" panose="020B0604020202020204" pitchFamily="34" charset="0"/>
              <a:buChar char="•"/>
            </a:pPr>
            <a:r>
              <a:rPr lang="el-GR" sz="1600" dirty="0"/>
              <a:t>Λιγότερο σε πλοία επιβατικά, εκπαιδευτικά γιοτ</a:t>
            </a:r>
            <a:r>
              <a:rPr lang="el-GR" sz="1100" dirty="0"/>
              <a:t>.</a:t>
            </a:r>
          </a:p>
          <a:p>
            <a:pPr>
              <a:lnSpc>
                <a:spcPct val="100000"/>
              </a:lnSpc>
            </a:pPr>
            <a:endParaRPr lang="en-GR" sz="1100" dirty="0"/>
          </a:p>
        </p:txBody>
      </p:sp>
      <p:sp>
        <p:nvSpPr>
          <p:cNvPr id="14"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8" name="Picture 7" descr="EU logos for funding">
            <a:extLst>
              <a:ext uri="{FF2B5EF4-FFF2-40B4-BE49-F238E27FC236}">
                <a16:creationId xmlns:a16="http://schemas.microsoft.com/office/drawing/2014/main" id="{51D791FB-E51F-27BB-7513-1E557867A82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3518"/>
          <a:stretch/>
        </p:blipFill>
        <p:spPr bwMode="auto">
          <a:xfrm>
            <a:off x="-4388" y="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ACF997AB-F6CE-116F-BD19-03613710720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211704" y="-9701"/>
            <a:ext cx="597924" cy="595329"/>
          </a:xfrm>
          <a:prstGeom prst="rect">
            <a:avLst/>
          </a:prstGeom>
        </p:spPr>
      </p:pic>
      <p:pic>
        <p:nvPicPr>
          <p:cNvPr id="10" name="Picture 9">
            <a:extLst>
              <a:ext uri="{FF2B5EF4-FFF2-40B4-BE49-F238E27FC236}">
                <a16:creationId xmlns:a16="http://schemas.microsoft.com/office/drawing/2014/main" id="{79DC10A2-3303-680E-CF24-A2DC16035A76}"/>
              </a:ext>
            </a:extLst>
          </p:cNvPr>
          <p:cNvPicPr>
            <a:picLocks noChangeAspect="1"/>
          </p:cNvPicPr>
          <p:nvPr/>
        </p:nvPicPr>
        <p:blipFill>
          <a:blip r:embed="rId8"/>
          <a:stretch>
            <a:fillRect/>
          </a:stretch>
        </p:blipFill>
        <p:spPr>
          <a:xfrm>
            <a:off x="7085978" y="37486"/>
            <a:ext cx="589869" cy="597335"/>
          </a:xfrm>
          <a:prstGeom prst="rect">
            <a:avLst/>
          </a:prstGeom>
        </p:spPr>
      </p:pic>
      <p:pic>
        <p:nvPicPr>
          <p:cNvPr id="11" name="Picture 10">
            <a:extLst>
              <a:ext uri="{FF2B5EF4-FFF2-40B4-BE49-F238E27FC236}">
                <a16:creationId xmlns:a16="http://schemas.microsoft.com/office/drawing/2014/main" id="{3AEF65BC-241A-3FF9-6B94-3748DD79B9A0}"/>
              </a:ext>
            </a:extLst>
          </p:cNvPr>
          <p:cNvPicPr>
            <a:picLocks noChangeAspect="1"/>
          </p:cNvPicPr>
          <p:nvPr/>
        </p:nvPicPr>
        <p:blipFill>
          <a:blip r:embed="rId9"/>
          <a:stretch>
            <a:fillRect/>
          </a:stretch>
        </p:blipFill>
        <p:spPr>
          <a:xfrm>
            <a:off x="8017511" y="64593"/>
            <a:ext cx="958640" cy="527130"/>
          </a:xfrm>
          <a:prstGeom prst="rect">
            <a:avLst/>
          </a:prstGeom>
        </p:spPr>
      </p:pic>
      <p:pic>
        <p:nvPicPr>
          <p:cNvPr id="13" name="Picture 12">
            <a:extLst>
              <a:ext uri="{FF2B5EF4-FFF2-40B4-BE49-F238E27FC236}">
                <a16:creationId xmlns:a16="http://schemas.microsoft.com/office/drawing/2014/main" id="{802D0EFE-3D9B-F929-54B0-850F438182DE}"/>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4224600" y="-10701"/>
            <a:ext cx="765469" cy="661459"/>
          </a:xfrm>
          <a:prstGeom prst="rect">
            <a:avLst/>
          </a:prstGeom>
        </p:spPr>
      </p:pic>
      <p:pic>
        <p:nvPicPr>
          <p:cNvPr id="15" name="Picture 14">
            <a:extLst>
              <a:ext uri="{FF2B5EF4-FFF2-40B4-BE49-F238E27FC236}">
                <a16:creationId xmlns:a16="http://schemas.microsoft.com/office/drawing/2014/main" id="{9E494D54-5C8D-000A-5F9D-B640B45E47BB}"/>
              </a:ext>
            </a:extLst>
          </p:cNvPr>
          <p:cNvPicPr>
            <a:picLocks noChangeAspect="1"/>
          </p:cNvPicPr>
          <p:nvPr/>
        </p:nvPicPr>
        <p:blipFill>
          <a:blip r:embed="rId11"/>
          <a:stretch>
            <a:fillRect/>
          </a:stretch>
        </p:blipFill>
        <p:spPr>
          <a:xfrm>
            <a:off x="6049237" y="51763"/>
            <a:ext cx="789294" cy="570523"/>
          </a:xfrm>
          <a:prstGeom prst="rect">
            <a:avLst/>
          </a:prstGeom>
        </p:spPr>
      </p:pic>
      <p:pic>
        <p:nvPicPr>
          <p:cNvPr id="16" name="Picture 15">
            <a:extLst>
              <a:ext uri="{FF2B5EF4-FFF2-40B4-BE49-F238E27FC236}">
                <a16:creationId xmlns:a16="http://schemas.microsoft.com/office/drawing/2014/main" id="{8E17C485-F2F0-CEE1-C7A2-CE4146AC870B}"/>
              </a:ext>
            </a:extLst>
          </p:cNvPr>
          <p:cNvPicPr>
            <a:picLocks noChangeAspect="1"/>
          </p:cNvPicPr>
          <p:nvPr/>
        </p:nvPicPr>
        <p:blipFill>
          <a:blip r:embed="rId12"/>
          <a:stretch>
            <a:fillRect/>
          </a:stretch>
        </p:blipFill>
        <p:spPr>
          <a:xfrm>
            <a:off x="10774932" y="52481"/>
            <a:ext cx="1127201" cy="1124744"/>
          </a:xfrm>
          <a:prstGeom prst="rect">
            <a:avLst/>
          </a:prstGeom>
        </p:spPr>
      </p:pic>
    </p:spTree>
    <p:extLst>
      <p:ext uri="{BB962C8B-B14F-4D97-AF65-F5344CB8AC3E}">
        <p14:creationId xmlns:p14="http://schemas.microsoft.com/office/powerpoint/2010/main" val="2042042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1" name="Rectangle 10">
            <a:extLst>
              <a:ext uri="{FF2B5EF4-FFF2-40B4-BE49-F238E27FC236}">
                <a16:creationId xmlns:a16="http://schemas.microsoft.com/office/drawing/2014/main" id="{5FCC6E86-7C37-4FD2-AF0B-C9BDDBC2B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C472375B-5F6B-7E15-1351-30F3FCDDE379}"/>
              </a:ext>
            </a:extLst>
          </p:cNvPr>
          <p:cNvPicPr>
            <a:picLocks noGrp="1" noChangeAspect="1"/>
          </p:cNvPicPr>
          <p:nvPr>
            <p:ph idx="1"/>
          </p:nvPr>
        </p:nvPicPr>
        <p:blipFill>
          <a:blip r:embed="rId2"/>
          <a:srcRect t="1875" r="-1" b="-1"/>
          <a:stretch/>
        </p:blipFill>
        <p:spPr>
          <a:xfrm>
            <a:off x="-1" y="1"/>
            <a:ext cx="12191998" cy="6857999"/>
          </a:xfrm>
          <a:prstGeom prst="rect">
            <a:avLst/>
          </a:prstGeom>
        </p:spPr>
      </p:pic>
      <p:sp>
        <p:nvSpPr>
          <p:cNvPr id="13" name="Freeform 6">
            <a:extLst>
              <a:ext uri="{FF2B5EF4-FFF2-40B4-BE49-F238E27FC236}">
                <a16:creationId xmlns:a16="http://schemas.microsoft.com/office/drawing/2014/main" id="{38C2FC07-A260-43C5-ABA2-A9DD5D5A8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pic>
        <p:nvPicPr>
          <p:cNvPr id="5" name="Picture 4" descr="EU logos for funding">
            <a:extLst>
              <a:ext uri="{FF2B5EF4-FFF2-40B4-BE49-F238E27FC236}">
                <a16:creationId xmlns:a16="http://schemas.microsoft.com/office/drawing/2014/main" id="{7FF1D0E3-54CF-9911-3788-094DE0BCF5E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3518"/>
          <a:stretch/>
        </p:blipFill>
        <p:spPr bwMode="auto">
          <a:xfrm>
            <a:off x="384718" y="5972780"/>
            <a:ext cx="3219248" cy="6614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65196ED8-685B-1C24-4314-F1EA3D54A1F9}"/>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704845" y="5962079"/>
            <a:ext cx="632619" cy="661459"/>
          </a:xfrm>
          <a:prstGeom prst="rect">
            <a:avLst/>
          </a:prstGeom>
        </p:spPr>
      </p:pic>
      <p:pic>
        <p:nvPicPr>
          <p:cNvPr id="7" name="Picture 6">
            <a:extLst>
              <a:ext uri="{FF2B5EF4-FFF2-40B4-BE49-F238E27FC236}">
                <a16:creationId xmlns:a16="http://schemas.microsoft.com/office/drawing/2014/main" id="{EDED451A-5991-089E-D598-24415F2E1D0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00810" y="5963079"/>
            <a:ext cx="597924" cy="595329"/>
          </a:xfrm>
          <a:prstGeom prst="rect">
            <a:avLst/>
          </a:prstGeom>
        </p:spPr>
      </p:pic>
      <p:pic>
        <p:nvPicPr>
          <p:cNvPr id="8" name="Picture 7">
            <a:extLst>
              <a:ext uri="{FF2B5EF4-FFF2-40B4-BE49-F238E27FC236}">
                <a16:creationId xmlns:a16="http://schemas.microsoft.com/office/drawing/2014/main" id="{45D00E68-BCC4-394F-51BE-ECFE46D59044}"/>
              </a:ext>
            </a:extLst>
          </p:cNvPr>
          <p:cNvPicPr>
            <a:picLocks noChangeAspect="1"/>
          </p:cNvPicPr>
          <p:nvPr/>
        </p:nvPicPr>
        <p:blipFill>
          <a:blip r:embed="rId6"/>
          <a:stretch>
            <a:fillRect/>
          </a:stretch>
        </p:blipFill>
        <p:spPr>
          <a:xfrm>
            <a:off x="6438343" y="6024543"/>
            <a:ext cx="789294" cy="570523"/>
          </a:xfrm>
          <a:prstGeom prst="rect">
            <a:avLst/>
          </a:prstGeom>
        </p:spPr>
      </p:pic>
      <p:pic>
        <p:nvPicPr>
          <p:cNvPr id="10" name="Picture 9">
            <a:extLst>
              <a:ext uri="{FF2B5EF4-FFF2-40B4-BE49-F238E27FC236}">
                <a16:creationId xmlns:a16="http://schemas.microsoft.com/office/drawing/2014/main" id="{630482CD-BF9B-083C-5A25-0854B1CE0877}"/>
              </a:ext>
            </a:extLst>
          </p:cNvPr>
          <p:cNvPicPr>
            <a:picLocks noChangeAspect="1"/>
          </p:cNvPicPr>
          <p:nvPr/>
        </p:nvPicPr>
        <p:blipFill>
          <a:blip r:embed="rId7"/>
          <a:stretch>
            <a:fillRect/>
          </a:stretch>
        </p:blipFill>
        <p:spPr>
          <a:xfrm>
            <a:off x="7475084" y="6010266"/>
            <a:ext cx="589869" cy="597335"/>
          </a:xfrm>
          <a:prstGeom prst="rect">
            <a:avLst/>
          </a:prstGeom>
        </p:spPr>
      </p:pic>
      <p:pic>
        <p:nvPicPr>
          <p:cNvPr id="12" name="Picture 11">
            <a:extLst>
              <a:ext uri="{FF2B5EF4-FFF2-40B4-BE49-F238E27FC236}">
                <a16:creationId xmlns:a16="http://schemas.microsoft.com/office/drawing/2014/main" id="{57DA78C0-8601-E5EF-6132-D88F656A9652}"/>
              </a:ext>
            </a:extLst>
          </p:cNvPr>
          <p:cNvPicPr>
            <a:picLocks noChangeAspect="1"/>
          </p:cNvPicPr>
          <p:nvPr/>
        </p:nvPicPr>
        <p:blipFill>
          <a:blip r:embed="rId8"/>
          <a:stretch>
            <a:fillRect/>
          </a:stretch>
        </p:blipFill>
        <p:spPr>
          <a:xfrm>
            <a:off x="8406617" y="6037373"/>
            <a:ext cx="958640" cy="527130"/>
          </a:xfrm>
          <a:prstGeom prst="rect">
            <a:avLst/>
          </a:prstGeom>
        </p:spPr>
      </p:pic>
      <p:pic>
        <p:nvPicPr>
          <p:cNvPr id="14" name="Picture 13">
            <a:extLst>
              <a:ext uri="{FF2B5EF4-FFF2-40B4-BE49-F238E27FC236}">
                <a16:creationId xmlns:a16="http://schemas.microsoft.com/office/drawing/2014/main" id="{1842D52F-9E07-414E-DC9F-31CD249618BE}"/>
              </a:ext>
            </a:extLst>
          </p:cNvPr>
          <p:cNvPicPr>
            <a:picLocks noChangeAspect="1"/>
          </p:cNvPicPr>
          <p:nvPr/>
        </p:nvPicPr>
        <p:blipFill>
          <a:blip r:embed="rId9"/>
          <a:stretch>
            <a:fillRect/>
          </a:stretch>
        </p:blipFill>
        <p:spPr>
          <a:xfrm>
            <a:off x="11164038" y="5636154"/>
            <a:ext cx="1127201" cy="1124744"/>
          </a:xfrm>
          <a:prstGeom prst="rect">
            <a:avLst/>
          </a:prstGeom>
        </p:spPr>
      </p:pic>
    </p:spTree>
    <p:extLst>
      <p:ext uri="{BB962C8B-B14F-4D97-AF65-F5344CB8AC3E}">
        <p14:creationId xmlns:p14="http://schemas.microsoft.com/office/powerpoint/2010/main" val="1149152996"/>
      </p:ext>
    </p:extLst>
  </p:cSld>
  <p:clrMapOvr>
    <a:masterClrMapping/>
  </p:clrMapOvr>
</p:sld>
</file>

<file path=ppt/theme/theme1.xml><?xml version="1.0" encoding="utf-8"?>
<a:theme xmlns:a="http://schemas.openxmlformats.org/drawingml/2006/main" name="HeadlinesVTI">
  <a:themeElements>
    <a:clrScheme name="AnalogousFromRegularSeed_2SEEDS">
      <a:dk1>
        <a:srgbClr val="000000"/>
      </a:dk1>
      <a:lt1>
        <a:srgbClr val="FFFFFF"/>
      </a:lt1>
      <a:dk2>
        <a:srgbClr val="23323E"/>
      </a:dk2>
      <a:lt2>
        <a:srgbClr val="E8E3E2"/>
      </a:lt2>
      <a:accent1>
        <a:srgbClr val="3B94B1"/>
      </a:accent1>
      <a:accent2>
        <a:srgbClr val="46B4A1"/>
      </a:accent2>
      <a:accent3>
        <a:srgbClr val="4D74C3"/>
      </a:accent3>
      <a:accent4>
        <a:srgbClr val="B13B58"/>
      </a:accent4>
      <a:accent5>
        <a:srgbClr val="C3604D"/>
      </a:accent5>
      <a:accent6>
        <a:srgbClr val="B1803B"/>
      </a:accent6>
      <a:hlink>
        <a:srgbClr val="BF5F3F"/>
      </a:hlink>
      <a:folHlink>
        <a:srgbClr val="7F7F7F"/>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5072</TotalTime>
  <Words>2222</Words>
  <Application>Microsoft Macintosh PowerPoint</Application>
  <PresentationFormat>Widescreen</PresentationFormat>
  <Paragraphs>252</Paragraphs>
  <Slides>28</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28</vt:i4>
      </vt:variant>
    </vt:vector>
  </HeadingPairs>
  <TitlesOfParts>
    <vt:vector size="41" baseType="lpstr">
      <vt:lpstr>Aptos Display</vt:lpstr>
      <vt:lpstr>Arial</vt:lpstr>
      <vt:lpstr>Avenir Next LT Pro</vt:lpstr>
      <vt:lpstr>Calibri</vt:lpstr>
      <vt:lpstr>Courier New</vt:lpstr>
      <vt:lpstr>Palatino Linotype</vt:lpstr>
      <vt:lpstr>Segoe UI</vt:lpstr>
      <vt:lpstr>Segoe UI Web (Greek)</vt:lpstr>
      <vt:lpstr>Sitka Banner</vt:lpstr>
      <vt:lpstr>Symbol</vt:lpstr>
      <vt:lpstr>Times New Roman</vt:lpstr>
      <vt:lpstr>Wingdings</vt:lpstr>
      <vt:lpstr>HeadlinesVTI</vt:lpstr>
      <vt:lpstr> Presentation: “Food on board: Presenting the CUL MAR (MARitime Soft Skills for Onboard Healthy Nutrition and CULinary Arts in Seagoing Services) project”  Seminar “Logistics Services in Maritime Agencies and Onboard feeding Management”</vt:lpstr>
      <vt:lpstr>Language never lies….and jokes are always based on real facts</vt:lpstr>
      <vt:lpstr>PowerPoint Presentation</vt:lpstr>
      <vt:lpstr>PowerPoint Presentation</vt:lpstr>
      <vt:lpstr>PowerPoint Presentation</vt:lpstr>
      <vt:lpstr>So…what really gives?</vt:lpstr>
      <vt:lpstr>So…what really gives?</vt:lpstr>
      <vt:lpstr>Αποτελέσματα Έρευνας </vt:lpstr>
      <vt:lpstr>PowerPoint Presentation</vt:lpstr>
      <vt:lpstr>PowerPoint Presentation</vt:lpstr>
      <vt:lpstr>PowerPoint Presentation</vt:lpstr>
      <vt:lpstr>PowerPoint Presentation</vt:lpstr>
      <vt:lpstr>Θέματα διατροφήςκαι ευεξίας </vt:lpstr>
      <vt:lpstr>PowerPoint Presentation</vt:lpstr>
      <vt:lpstr>Θέματα διατροφήςκαι ευεξίας Συμπεράσματα και Προτάσεις  Προτάσεις Βελτίωσης Ευεξίας  </vt:lpstr>
      <vt:lpstr>PowerPoint Presentation</vt:lpstr>
      <vt:lpstr>Επιπτώσεις της Κατανάλωσης Αλκοόλ </vt:lpstr>
      <vt:lpstr>Επισκόπηση Έρευνας σχετικά με την χρήση αλκοόλ</vt:lpstr>
      <vt:lpstr>Συμπεράσματα και Συστάσεις I </vt:lpstr>
      <vt:lpstr>Συμπεράσματα και Συστάσεις II </vt:lpstr>
      <vt:lpstr>Συμπεράσματα και Συστάσεις IIΙ </vt:lpstr>
      <vt:lpstr>Υπάρχει διαφορά μεταξύ εθνικοτήτων; </vt:lpstr>
      <vt:lpstr>PowerPoint Presentation</vt:lpstr>
      <vt:lpstr>Βιωσιμότητα και Μαγειρείο </vt:lpstr>
      <vt:lpstr>Challenges Προκλήσεις</vt:lpstr>
      <vt:lpstr>Challenges Προκλήσεις</vt:lpstr>
      <vt:lpstr>ANALYSIS OF THE SURVEY FOR EMPLOYERS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on board the CUL MAR project</dc:title>
  <dc:creator>Iakovaki Eleni</dc:creator>
  <cp:lastModifiedBy>Iakovaki Eleni</cp:lastModifiedBy>
  <cp:revision>13</cp:revision>
  <dcterms:created xsi:type="dcterms:W3CDTF">2024-11-22T06:42:17Z</dcterms:created>
  <dcterms:modified xsi:type="dcterms:W3CDTF">2024-12-17T09:01:58Z</dcterms:modified>
</cp:coreProperties>
</file>