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 id="2147483936" r:id="rId2"/>
  </p:sldMasterIdLst>
  <p:notesMasterIdLst>
    <p:notesMasterId r:id="rId34"/>
  </p:notesMasterIdLst>
  <p:handoutMasterIdLst>
    <p:handoutMasterId r:id="rId35"/>
  </p:handoutMasterIdLst>
  <p:sldIdLst>
    <p:sldId id="268" r:id="rId3"/>
    <p:sldId id="279" r:id="rId4"/>
    <p:sldId id="280" r:id="rId5"/>
    <p:sldId id="356" r:id="rId6"/>
    <p:sldId id="291" r:id="rId7"/>
    <p:sldId id="290" r:id="rId8"/>
    <p:sldId id="386" r:id="rId9"/>
    <p:sldId id="391" r:id="rId10"/>
    <p:sldId id="292" r:id="rId11"/>
    <p:sldId id="405" r:id="rId12"/>
    <p:sldId id="387" r:id="rId13"/>
    <p:sldId id="408" r:id="rId14"/>
    <p:sldId id="406" r:id="rId15"/>
    <p:sldId id="407" r:id="rId16"/>
    <p:sldId id="398" r:id="rId17"/>
    <p:sldId id="399" r:id="rId18"/>
    <p:sldId id="293" r:id="rId19"/>
    <p:sldId id="409" r:id="rId20"/>
    <p:sldId id="417" r:id="rId21"/>
    <p:sldId id="413" r:id="rId22"/>
    <p:sldId id="412" r:id="rId23"/>
    <p:sldId id="400" r:id="rId24"/>
    <p:sldId id="384" r:id="rId25"/>
    <p:sldId id="414" r:id="rId26"/>
    <p:sldId id="415" r:id="rId27"/>
    <p:sldId id="416" r:id="rId28"/>
    <p:sldId id="402" r:id="rId29"/>
    <p:sldId id="410" r:id="rId30"/>
    <p:sldId id="411" r:id="rId31"/>
    <p:sldId id="403" r:id="rId32"/>
    <p:sldId id="404"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FF"/>
    <a:srgbClr val="D3552D"/>
    <a:srgbClr val="0000FF"/>
    <a:srgbClr val="3399FF"/>
    <a:srgbClr val="99CCFF"/>
    <a:srgbClr val="E96717"/>
    <a:srgbClr val="006699"/>
    <a:srgbClr val="EAAAF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660"/>
  </p:normalViewPr>
  <p:slideViewPr>
    <p:cSldViewPr>
      <p:cViewPr varScale="1">
        <p:scale>
          <a:sx n="83" d="100"/>
          <a:sy n="83" d="100"/>
        </p:scale>
        <p:origin x="537" y="48"/>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2/21/2025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2/21/2025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5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077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86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331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26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9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816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04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9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394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2636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69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04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61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7264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65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2/21/2025</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2/21/2025</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2/21/2025</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2/21/2025</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C7FB-972B-429E-9F6A-608770BAFBFC}"/>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a16="http://schemas.microsoft.com/office/drawing/2014/main" id="{560D8BEE-086D-48E7-855B-D87DFBB81A62}"/>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B9D68D-4705-4847-A8AF-4418DF40EAB5}"/>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5" name="Footer Placeholder 4">
            <a:extLst>
              <a:ext uri="{FF2B5EF4-FFF2-40B4-BE49-F238E27FC236}">
                <a16:creationId xmlns:a16="http://schemas.microsoft.com/office/drawing/2014/main" id="{9F5C7716-FE7A-4BC0-A016-250E42AA3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0510D-61E3-4338-B070-B8EE278E8135}"/>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154928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18C8-D799-4A10-9DAF-3CB05F9107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543741-4591-4C21-A874-D507F5E124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15D84-0A35-464A-85CA-D10AF94269A7}"/>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5" name="Footer Placeholder 4">
            <a:extLst>
              <a:ext uri="{FF2B5EF4-FFF2-40B4-BE49-F238E27FC236}">
                <a16:creationId xmlns:a16="http://schemas.microsoft.com/office/drawing/2014/main" id="{AFD0F377-98BB-4B21-A5DB-C6B144FBD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76ADD-3616-46E0-BD7D-66FFBEA4670E}"/>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304853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4FF9-DE39-4A13-8C10-686CC47060DA}"/>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483E5C-5A2D-4D27-821B-3175FE29FFE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66616-D045-4DEE-96C1-720AED6F230E}"/>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5" name="Footer Placeholder 4">
            <a:extLst>
              <a:ext uri="{FF2B5EF4-FFF2-40B4-BE49-F238E27FC236}">
                <a16:creationId xmlns:a16="http://schemas.microsoft.com/office/drawing/2014/main" id="{901AF202-2260-435C-8CA4-9E524B3003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45526F-C384-48D1-B0B0-844369801CDE}"/>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217531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2FBE-D765-4F33-98AB-E91C9FAAC3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9ED402-1CBC-4B3B-AC74-C2263009C137}"/>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4752E5-9D67-4E90-B8B5-3A67194E02D4}"/>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73A147-7661-43C9-9782-3F2E85AEC3D7}"/>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6" name="Footer Placeholder 5">
            <a:extLst>
              <a:ext uri="{FF2B5EF4-FFF2-40B4-BE49-F238E27FC236}">
                <a16:creationId xmlns:a16="http://schemas.microsoft.com/office/drawing/2014/main" id="{352B8AAC-735D-450D-8C11-ADE195104D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2DD5A9-7BA0-456D-96BD-05950AF893B6}"/>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417786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00D8-5884-4979-9A21-85D453238611}"/>
              </a:ext>
            </a:extLst>
          </p:cNvPr>
          <p:cNvSpPr>
            <a:spLocks noGrp="1"/>
          </p:cNvSpPr>
          <p:nvPr>
            <p:ph type="title"/>
          </p:nvPr>
        </p:nvSpPr>
        <p:spPr>
          <a:xfrm>
            <a:off x="839569" y="365126"/>
            <a:ext cx="10512862"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D3F18A-281D-45C8-AC67-5D91C11EE0F8}"/>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7B5D9-4AFA-4591-A5D3-0D565343B57D}"/>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DA85C6-EBC7-4302-8247-B4F38754B3F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02A30A-6A64-46AB-89B9-490596129A4A}"/>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8CE632-A749-4ABF-9154-6DE0CC6A0CA2}"/>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8" name="Footer Placeholder 7">
            <a:extLst>
              <a:ext uri="{FF2B5EF4-FFF2-40B4-BE49-F238E27FC236}">
                <a16:creationId xmlns:a16="http://schemas.microsoft.com/office/drawing/2014/main" id="{BCBC6CF4-DB31-4920-B465-32BD4CD8B2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187BA9-A670-4748-B7D1-AEF3F1A79A61}"/>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570742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0F91-E0C5-4FB0-8A25-0C2DF0D054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1480B5-B004-4ADE-9EED-13089A0E6855}"/>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4" name="Footer Placeholder 3">
            <a:extLst>
              <a:ext uri="{FF2B5EF4-FFF2-40B4-BE49-F238E27FC236}">
                <a16:creationId xmlns:a16="http://schemas.microsoft.com/office/drawing/2014/main" id="{C6E26C0A-1103-44B1-9777-93A486EFB0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3CCEE7-63B4-4F5B-8FAE-1098FEE72E73}"/>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3456682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20013-EC92-405C-8E80-12C08FA29759}"/>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3" name="Footer Placeholder 2">
            <a:extLst>
              <a:ext uri="{FF2B5EF4-FFF2-40B4-BE49-F238E27FC236}">
                <a16:creationId xmlns:a16="http://schemas.microsoft.com/office/drawing/2014/main" id="{57131E12-3459-453A-B207-7B010D88CD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C7D488-40DE-4BFA-8949-2242D05FA6C9}"/>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106219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2/21/2025</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F49B-4AE1-4425-A040-8412B58076F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4F39FF-8182-40D7-858E-287C19C3DA9D}"/>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B398D8-AF8E-4EC2-829F-FC19731B7920}"/>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79435-B89A-4AD5-A5C2-868175104275}"/>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6" name="Footer Placeholder 5">
            <a:extLst>
              <a:ext uri="{FF2B5EF4-FFF2-40B4-BE49-F238E27FC236}">
                <a16:creationId xmlns:a16="http://schemas.microsoft.com/office/drawing/2014/main" id="{F442A9A1-1611-4168-ABA3-19671C428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7AB192-51C2-47BD-8924-B572168473F1}"/>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1431906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C2FD-77ED-44B3-9979-133BAC2A0D0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59BAF1-B81C-4CB6-83F5-346AD815E143}"/>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a:p>
        </p:txBody>
      </p:sp>
      <p:sp>
        <p:nvSpPr>
          <p:cNvPr id="4" name="Text Placeholder 3">
            <a:extLst>
              <a:ext uri="{FF2B5EF4-FFF2-40B4-BE49-F238E27FC236}">
                <a16:creationId xmlns:a16="http://schemas.microsoft.com/office/drawing/2014/main" id="{81E3EB81-2E7C-4574-8BE3-AF38CAB407F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7C5B3-A201-43EE-A0CB-89976519333E}"/>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6" name="Footer Placeholder 5">
            <a:extLst>
              <a:ext uri="{FF2B5EF4-FFF2-40B4-BE49-F238E27FC236}">
                <a16:creationId xmlns:a16="http://schemas.microsoft.com/office/drawing/2014/main" id="{6C004056-4E96-4370-A6E6-A1A19EBAAC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09A5A3-4F4E-479F-9D92-34455A5E19C9}"/>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4108546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C4D0-AE54-4BC4-A27E-1B7A4FC54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5BA549-B354-4E25-A6A5-A8503E989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662C16-C456-40F4-9CB7-7B9EA52024DD}"/>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5" name="Footer Placeholder 4">
            <a:extLst>
              <a:ext uri="{FF2B5EF4-FFF2-40B4-BE49-F238E27FC236}">
                <a16:creationId xmlns:a16="http://schemas.microsoft.com/office/drawing/2014/main" id="{2A30C30B-44E8-4D8F-A418-73E13D28A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08071-B9E2-4823-9A2E-0A7506B50BBF}"/>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4170249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9A915-95FB-4078-94E0-9B44B62BE00B}"/>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476D0F-6120-4BFA-99EA-9AD7B762435D}"/>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2C7FA-FCC0-435A-BFB3-48DCE25645D3}"/>
              </a:ext>
            </a:extLst>
          </p:cNvPr>
          <p:cNvSpPr>
            <a:spLocks noGrp="1"/>
          </p:cNvSpPr>
          <p:nvPr>
            <p:ph type="dt" sz="half" idx="10"/>
          </p:nvPr>
        </p:nvSpPr>
        <p:spPr/>
        <p:txBody>
          <a:bodyPr/>
          <a:lstStyle/>
          <a:p>
            <a:fld id="{773C932C-670A-4E44-B3F6-0BD080F0C010}" type="datetimeFigureOut">
              <a:rPr lang="en-GB" smtClean="0"/>
              <a:pPr/>
              <a:t>21/02/2025</a:t>
            </a:fld>
            <a:endParaRPr lang="en-GB"/>
          </a:p>
        </p:txBody>
      </p:sp>
      <p:sp>
        <p:nvSpPr>
          <p:cNvPr id="5" name="Footer Placeholder 4">
            <a:extLst>
              <a:ext uri="{FF2B5EF4-FFF2-40B4-BE49-F238E27FC236}">
                <a16:creationId xmlns:a16="http://schemas.microsoft.com/office/drawing/2014/main" id="{A84C8CEB-4ADB-40B5-9F9C-09BFA31D7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D9CDA-B17B-4570-A9C8-77FCB19711A7}"/>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273593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2/21/2025</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2/21/2025</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2/21/2025</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2/21/2025</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2/21/2025</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2/21/2025</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2/21/2025</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2/21/2025</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DB1FF-24CF-49B8-BB65-FE0C3693201D}"/>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1099F-0E56-4BE5-B05B-51DF76890A65}"/>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AC0494-DF11-4B0E-A5D7-6DB8E75268C6}"/>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C932C-670A-4E44-B3F6-0BD080F0C010}" type="datetimeFigureOut">
              <a:rPr lang="en-GB" smtClean="0"/>
              <a:pPr/>
              <a:t>21/02/2025</a:t>
            </a:fld>
            <a:endParaRPr lang="en-GB"/>
          </a:p>
        </p:txBody>
      </p:sp>
      <p:sp>
        <p:nvSpPr>
          <p:cNvPr id="5" name="Footer Placeholder 4">
            <a:extLst>
              <a:ext uri="{FF2B5EF4-FFF2-40B4-BE49-F238E27FC236}">
                <a16:creationId xmlns:a16="http://schemas.microsoft.com/office/drawing/2014/main" id="{DD3C67C4-89A9-4F42-8938-4A4E422D94FE}"/>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B23A7A-206B-4C5C-AB2B-1F071783EB3C}"/>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A5129-AEE9-4312-B1B2-AE89CF6F70A3}" type="slidenum">
              <a:rPr lang="en-GB" smtClean="0"/>
              <a:pPr/>
              <a:t>‹#›</a:t>
            </a:fld>
            <a:endParaRPr lang="en-GB"/>
          </a:p>
        </p:txBody>
      </p:sp>
    </p:spTree>
    <p:extLst>
      <p:ext uri="{BB962C8B-B14F-4D97-AF65-F5344CB8AC3E}">
        <p14:creationId xmlns:p14="http://schemas.microsoft.com/office/powerpoint/2010/main" val="26141959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t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hyperlink" Target="https://marplat.eu/course/view.php?id=63" TargetMode="Externa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mailto:k.narleva@nvna.eu"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hyperlink" Target="mailto:vboun@fns.aegean.gr" TargetMode="External"/><Relationship Id="rId5" Type="http://schemas.openxmlformats.org/officeDocument/2006/relationships/image" Target="../media/image6.png"/><Relationship Id="rId10" Type="http://schemas.openxmlformats.org/officeDocument/2006/relationships/hyperlink" Target="mailto:p.ozdemir@pirireis.edu.tr" TargetMode="External"/><Relationship Id="rId4" Type="http://schemas.openxmlformats.org/officeDocument/2006/relationships/image" Target="../media/image5.png"/><Relationship Id="rId9" Type="http://schemas.openxmlformats.org/officeDocument/2006/relationships/hyperlink" Target="mailto:marius.cucu@anmb.ro"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mailto:hgencer@pirireis.edu.tr" TargetMode="External"/><Relationship Id="rId18" Type="http://schemas.openxmlformats.org/officeDocument/2006/relationships/hyperlink" Target="mailto:catalin.popa@anmb.ro"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mailto:Marius.cucu@anmb.ro" TargetMode="External"/><Relationship Id="rId17" Type="http://schemas.openxmlformats.org/officeDocument/2006/relationships/hyperlink" Target="mailto:ukacan@pirireis.edu.tr" TargetMode="External"/><Relationship Id="rId2" Type="http://schemas.openxmlformats.org/officeDocument/2006/relationships/image" Target="../media/image2.png"/><Relationship Id="rId16" Type="http://schemas.openxmlformats.org/officeDocument/2006/relationships/hyperlink" Target="mailto:dinu.atodiresei@anmb.ro" TargetMode="Externa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hyperlink" Target="mailto:vboun@fns.aegean.gr" TargetMode="External"/><Relationship Id="rId5" Type="http://schemas.openxmlformats.org/officeDocument/2006/relationships/image" Target="../media/image6.png"/><Relationship Id="rId15" Type="http://schemas.openxmlformats.org/officeDocument/2006/relationships/hyperlink" Target="mailto:teiscioglu@pirireis.edu.tr" TargetMode="External"/><Relationship Id="rId10" Type="http://schemas.openxmlformats.org/officeDocument/2006/relationships/hyperlink" Target="mailto:pozdemir@pirireis.edu.tr" TargetMode="External"/><Relationship Id="rId19" Type="http://schemas.openxmlformats.org/officeDocument/2006/relationships/hyperlink" Target="mailto:talbayrak@pirireis.edu.tr" TargetMode="External"/><Relationship Id="rId4" Type="http://schemas.openxmlformats.org/officeDocument/2006/relationships/image" Target="../media/image5.png"/><Relationship Id="rId9" Type="http://schemas.openxmlformats.org/officeDocument/2006/relationships/hyperlink" Target="mailto:sergiu.lupu@anmb.ro" TargetMode="External"/><Relationship Id="rId14" Type="http://schemas.openxmlformats.org/officeDocument/2006/relationships/hyperlink" Target="mailto:filip.nistor@anmb.r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hyperlink" Target="mailto:e.krizhanovska@nvna.eu" TargetMode="External"/><Relationship Id="rId18" Type="http://schemas.openxmlformats.org/officeDocument/2006/relationships/hyperlink" Target="mailto:ukacan@pirireis.edu.tr" TargetMode="External"/><Relationship Id="rId26" Type="http://schemas.openxmlformats.org/officeDocument/2006/relationships/hyperlink" Target="mailto:Stavros.Kalognomos@crpm.org" TargetMode="External"/><Relationship Id="rId3" Type="http://schemas.openxmlformats.org/officeDocument/2006/relationships/hyperlink" Target="mailto:marius.cucu@anmb.ro" TargetMode="External"/><Relationship Id="rId21" Type="http://schemas.openxmlformats.org/officeDocument/2006/relationships/hyperlink" Target="mailto:vboun@fns.aegean.gr" TargetMode="External"/><Relationship Id="rId34" Type="http://schemas.openxmlformats.org/officeDocument/2006/relationships/image" Target="../media/image7.png"/><Relationship Id="rId7" Type="http://schemas.openxmlformats.org/officeDocument/2006/relationships/hyperlink" Target="mailto:sergiu.lupu@anmb.ro" TargetMode="External"/><Relationship Id="rId12" Type="http://schemas.openxmlformats.org/officeDocument/2006/relationships/hyperlink" Target="mailto:k.kalinov@nvna.eu" TargetMode="External"/><Relationship Id="rId17" Type="http://schemas.openxmlformats.org/officeDocument/2006/relationships/hyperlink" Target="mailto:zh.kalinova@nvna.eu" TargetMode="External"/><Relationship Id="rId25" Type="http://schemas.openxmlformats.org/officeDocument/2006/relationships/hyperlink" Target="mailto:K.Papazi@aegean.gr" TargetMode="External"/><Relationship Id="rId33" Type="http://schemas.openxmlformats.org/officeDocument/2006/relationships/image" Target="../media/image6.png"/><Relationship Id="rId2" Type="http://schemas.openxmlformats.org/officeDocument/2006/relationships/hyperlink" Target="mailto:catalin.popa@anmb.ro" TargetMode="External"/><Relationship Id="rId16" Type="http://schemas.openxmlformats.org/officeDocument/2006/relationships/hyperlink" Target="mailto:n.dukov@nvna.eu" TargetMode="External"/><Relationship Id="rId20" Type="http://schemas.openxmlformats.org/officeDocument/2006/relationships/hyperlink" Target="mailto:mlek@aegean.gr" TargetMode="External"/><Relationship Id="rId29" Type="http://schemas.openxmlformats.org/officeDocument/2006/relationships/hyperlink" Target="mailto:sylvia.langlais@crpm.org" TargetMode="External"/><Relationship Id="rId1" Type="http://schemas.openxmlformats.org/officeDocument/2006/relationships/slideLayout" Target="../slideLayouts/slideLayout2.xml"/><Relationship Id="rId6" Type="http://schemas.openxmlformats.org/officeDocument/2006/relationships/hyperlink" Target="mailto:dinu.atodiresei@anmb.ro" TargetMode="External"/><Relationship Id="rId11" Type="http://schemas.openxmlformats.org/officeDocument/2006/relationships/hyperlink" Target="mailto:erasmus@nvna.eu" TargetMode="External"/><Relationship Id="rId24" Type="http://schemas.openxmlformats.org/officeDocument/2006/relationships/hyperlink" Target="mailto:e.iakovaki@aegean.gr" TargetMode="External"/><Relationship Id="rId32" Type="http://schemas.openxmlformats.org/officeDocument/2006/relationships/image" Target="../media/image5.png"/><Relationship Id="rId5" Type="http://schemas.openxmlformats.org/officeDocument/2006/relationships/hyperlink" Target="mailto:filip.nistor@anmb.ro" TargetMode="External"/><Relationship Id="rId15" Type="http://schemas.openxmlformats.org/officeDocument/2006/relationships/hyperlink" Target="mailto:atanasova.p@nvna.eu" TargetMode="External"/><Relationship Id="rId23" Type="http://schemas.openxmlformats.org/officeDocument/2006/relationships/hyperlink" Target="mailto:g.georg@aegean.gr" TargetMode="External"/><Relationship Id="rId28" Type="http://schemas.openxmlformats.org/officeDocument/2006/relationships/hyperlink" Target="mailto:emmanuel.maniscalco@crpm.org" TargetMode="External"/><Relationship Id="rId36" Type="http://schemas.openxmlformats.org/officeDocument/2006/relationships/image" Target="../media/image9.png"/><Relationship Id="rId10" Type="http://schemas.openxmlformats.org/officeDocument/2006/relationships/hyperlink" Target="mailto:t.gandeva@nvna.eu" TargetMode="External"/><Relationship Id="rId19" Type="http://schemas.openxmlformats.org/officeDocument/2006/relationships/hyperlink" Target="mailto:p.ozdemir@pirireis.edu.tr" TargetMode="External"/><Relationship Id="rId31" Type="http://schemas.openxmlformats.org/officeDocument/2006/relationships/image" Target="../media/image4.png"/><Relationship Id="rId4" Type="http://schemas.openxmlformats.org/officeDocument/2006/relationships/hyperlink" Target="mailto:andrei.bautu@anmb.ro" TargetMode="External"/><Relationship Id="rId9" Type="http://schemas.openxmlformats.org/officeDocument/2006/relationships/hyperlink" Target="mailto:ma.stefanova@naval-acad.bg" TargetMode="External"/><Relationship Id="rId14" Type="http://schemas.openxmlformats.org/officeDocument/2006/relationships/hyperlink" Target="mailto:k.narleva@nvna.eu" TargetMode="External"/><Relationship Id="rId22" Type="http://schemas.openxmlformats.org/officeDocument/2006/relationships/hyperlink" Target="mailto:ykatsounis@stt.aegean.gr" TargetMode="External"/><Relationship Id="rId27" Type="http://schemas.openxmlformats.org/officeDocument/2006/relationships/hyperlink" Target="mailto:Maria.Tersmette@crpm.org" TargetMode="External"/><Relationship Id="rId30" Type="http://schemas.openxmlformats.org/officeDocument/2006/relationships/image" Target="../media/image2.png"/><Relationship Id="rId35" Type="http://schemas.openxmlformats.org/officeDocument/2006/relationships/image" Target="../media/image8.png"/><Relationship Id="rId8" Type="http://schemas.openxmlformats.org/officeDocument/2006/relationships/hyperlink" Target="mailto:ivo.yotsov@nvna.e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11.emf"/><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emf"/><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20" y="1196752"/>
            <a:ext cx="10441160" cy="3024336"/>
          </a:xfrm>
        </p:spPr>
        <p:txBody>
          <a:bodyPr>
            <a:noAutofit/>
          </a:bodyPr>
          <a:lstStyle/>
          <a:p>
            <a:pPr algn="ct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err="1">
                <a:solidFill>
                  <a:srgbClr val="FF0000"/>
                </a:solidFill>
                <a:effectLst>
                  <a:outerShdw blurRad="38100" dist="38100" dir="2700000" algn="tl">
                    <a:srgbClr val="000000">
                      <a:alpha val="43137"/>
                    </a:srgbClr>
                  </a:outerShdw>
                </a:effectLst>
                <a:latin typeface="CharterBT-Roman"/>
              </a:rPr>
              <a:t>Skills</a:t>
            </a: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r>
              <a:rPr lang="en-GB" sz="2400" b="1" i="0" u="none" strike="noStrike" baseline="0" dirty="0">
                <a:solidFill>
                  <a:srgbClr val="0000FF"/>
                </a:solidFill>
                <a:effectLst>
                  <a:outerShdw blurRad="38100" dist="38100" dir="2700000" algn="tl">
                    <a:srgbClr val="000000">
                      <a:alpha val="43137"/>
                    </a:srgbClr>
                  </a:outerShdw>
                </a:effectLst>
                <a:highlight>
                  <a:srgbClr val="FFFF00"/>
                </a:highlight>
                <a:latin typeface="CharterBT-Roman"/>
              </a:rPr>
              <a:t>Update – </a:t>
            </a:r>
            <a:r>
              <a:rPr lang="ro-RO" sz="2400" b="1" i="0" u="none" strike="noStrike" baseline="0" dirty="0">
                <a:solidFill>
                  <a:srgbClr val="0000FF"/>
                </a:solidFill>
                <a:effectLst>
                  <a:outerShdw blurRad="38100" dist="38100" dir="2700000" algn="tl">
                    <a:srgbClr val="000000">
                      <a:alpha val="43137"/>
                    </a:srgbClr>
                  </a:outerShdw>
                </a:effectLst>
                <a:highlight>
                  <a:srgbClr val="FFFF00"/>
                </a:highlight>
                <a:latin typeface="CharterBT-Roman"/>
              </a:rPr>
              <a:t>19</a:t>
            </a:r>
            <a:r>
              <a:rPr lang="en-GB" sz="2400" b="1" i="0" u="none" strike="noStrike" baseline="0" dirty="0">
                <a:solidFill>
                  <a:srgbClr val="0000FF"/>
                </a:solidFill>
                <a:effectLst>
                  <a:outerShdw blurRad="38100" dist="38100" dir="2700000" algn="tl">
                    <a:srgbClr val="000000">
                      <a:alpha val="43137"/>
                    </a:srgbClr>
                  </a:outerShdw>
                </a:effectLst>
                <a:highlight>
                  <a:srgbClr val="FFFF00"/>
                </a:highlight>
                <a:latin typeface="CharterBT-Roman"/>
              </a:rPr>
              <a:t>.</a:t>
            </a:r>
            <a:r>
              <a:rPr lang="ro-RO" sz="2400" b="1" dirty="0">
                <a:solidFill>
                  <a:srgbClr val="0000FF"/>
                </a:solidFill>
                <a:effectLst>
                  <a:outerShdw blurRad="38100" dist="38100" dir="2700000" algn="tl">
                    <a:srgbClr val="000000">
                      <a:alpha val="43137"/>
                    </a:srgbClr>
                  </a:outerShdw>
                </a:effectLst>
                <a:highlight>
                  <a:srgbClr val="FFFF00"/>
                </a:highlight>
                <a:latin typeface="CharterBT-Roman"/>
              </a:rPr>
              <a:t>02</a:t>
            </a:r>
            <a:r>
              <a:rPr lang="en-GB" sz="2400" b="1" i="0" u="none" strike="noStrike" baseline="0" dirty="0">
                <a:solidFill>
                  <a:srgbClr val="0000FF"/>
                </a:solidFill>
                <a:effectLst>
                  <a:outerShdw blurRad="38100" dist="38100" dir="2700000" algn="tl">
                    <a:srgbClr val="000000">
                      <a:alpha val="43137"/>
                    </a:srgbClr>
                  </a:outerShdw>
                </a:effectLst>
                <a:highlight>
                  <a:srgbClr val="FFFF00"/>
                </a:highlight>
                <a:latin typeface="CharterBT-Roman"/>
              </a:rPr>
              <a:t>.202</a:t>
            </a:r>
            <a:r>
              <a:rPr lang="ro-RO" sz="2400" b="1" dirty="0">
                <a:solidFill>
                  <a:srgbClr val="0000FF"/>
                </a:solidFill>
                <a:effectLst>
                  <a:outerShdw blurRad="38100" dist="38100" dir="2700000" algn="tl">
                    <a:srgbClr val="000000">
                      <a:alpha val="43137"/>
                    </a:srgbClr>
                  </a:outerShdw>
                </a:effectLst>
                <a:highlight>
                  <a:srgbClr val="FFFF00"/>
                </a:highlight>
                <a:latin typeface="CharterBT-Roman"/>
              </a:rPr>
              <a:t>5</a:t>
            </a:r>
            <a:endParaRPr lang="en-US" sz="2400" b="1" dirty="0">
              <a:solidFill>
                <a:srgbClr val="0000FF"/>
              </a:solidFill>
              <a:effectLst>
                <a:outerShdw blurRad="38100" dist="38100" dir="2700000" algn="tl">
                  <a:srgbClr val="000000">
                    <a:alpha val="43137"/>
                  </a:srgbClr>
                </a:outerShdw>
              </a:effectLst>
              <a:highlight>
                <a:srgbClr val="FFFF00"/>
              </a:highlight>
            </a:endParaRPr>
          </a:p>
        </p:txBody>
      </p:sp>
      <p:sp>
        <p:nvSpPr>
          <p:cNvPr id="3" name="Content Placeholder 2"/>
          <p:cNvSpPr>
            <a:spLocks noGrp="1"/>
          </p:cNvSpPr>
          <p:nvPr>
            <p:ph type="subTitle" idx="1"/>
          </p:nvPr>
        </p:nvSpPr>
        <p:spPr>
          <a:xfrm>
            <a:off x="0" y="5230128"/>
            <a:ext cx="9626831" cy="898588"/>
          </a:xfrm>
        </p:spPr>
        <p:txBody>
          <a:bodyPr>
            <a:noAutofit/>
          </a:bodyPr>
          <a:lstStyle/>
          <a:p>
            <a:r>
              <a:rPr lang="en-GB" sz="2200" b="1" dirty="0">
                <a:solidFill>
                  <a:srgbClr val="7030A0"/>
                </a:solidFill>
              </a:rPr>
              <a:t>KA220-VET - Cooperation partnerships in vocational</a:t>
            </a:r>
            <a:r>
              <a:rPr lang="ro-RO" sz="2200" b="1" dirty="0">
                <a:solidFill>
                  <a:srgbClr val="7030A0"/>
                </a:solidFill>
              </a:rPr>
              <a:t> </a:t>
            </a:r>
            <a:r>
              <a:rPr lang="en-GB" sz="2200" b="1" dirty="0">
                <a:solidFill>
                  <a:srgbClr val="7030A0"/>
                </a:solidFill>
              </a:rPr>
              <a:t>education and training</a:t>
            </a:r>
            <a:endParaRPr lang="ro-RO" sz="2200" b="1" dirty="0">
              <a:solidFill>
                <a:srgbClr val="7030A0"/>
              </a:solidFill>
            </a:endParaRPr>
          </a:p>
          <a:p>
            <a:r>
              <a:rPr lang="en-GB" sz="2200" b="1" i="0" u="none" strike="noStrike" baseline="0" dirty="0">
                <a:solidFill>
                  <a:srgbClr val="7030A0"/>
                </a:solidFill>
              </a:rPr>
              <a:t>2023-1-RO01-KA220-VET-000156711</a:t>
            </a:r>
          </a:p>
        </p:txBody>
      </p:sp>
      <p:pic>
        <p:nvPicPr>
          <p:cNvPr id="4" name="Picture 3">
            <a:extLst>
              <a:ext uri="{FF2B5EF4-FFF2-40B4-BE49-F238E27FC236}">
                <a16:creationId xmlns:a16="http://schemas.microsoft.com/office/drawing/2014/main" id="{FD23F522-17A5-9AB4-3989-B20C7839F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6336" y="106446"/>
            <a:ext cx="989302" cy="985008"/>
          </a:xfrm>
          <a:prstGeom prst="rect">
            <a:avLst/>
          </a:prstGeom>
        </p:spPr>
      </p:pic>
      <p:pic>
        <p:nvPicPr>
          <p:cNvPr id="8" name="Picture 7">
            <a:extLst>
              <a:ext uri="{FF2B5EF4-FFF2-40B4-BE49-F238E27FC236}">
                <a16:creationId xmlns:a16="http://schemas.microsoft.com/office/drawing/2014/main" id="{905B9CB0-C9B2-50F4-419B-540CBE2F3522}"/>
              </a:ext>
            </a:extLst>
          </p:cNvPr>
          <p:cNvPicPr>
            <a:picLocks noChangeAspect="1"/>
          </p:cNvPicPr>
          <p:nvPr/>
        </p:nvPicPr>
        <p:blipFill>
          <a:blip r:embed="rId4"/>
          <a:stretch>
            <a:fillRect/>
          </a:stretch>
        </p:blipFill>
        <p:spPr>
          <a:xfrm>
            <a:off x="9046740" y="3363168"/>
            <a:ext cx="2950679" cy="2945505"/>
          </a:xfrm>
          <a:prstGeom prst="rect">
            <a:avLst/>
          </a:prstGeom>
        </p:spPr>
      </p:pic>
      <p:pic>
        <p:nvPicPr>
          <p:cNvPr id="15" name="Picture 14">
            <a:extLst>
              <a:ext uri="{FF2B5EF4-FFF2-40B4-BE49-F238E27FC236}">
                <a16:creationId xmlns:a16="http://schemas.microsoft.com/office/drawing/2014/main" id="{FAAE85A0-0DB3-5D39-CC8F-BF0D926E752C}"/>
              </a:ext>
            </a:extLst>
          </p:cNvPr>
          <p:cNvPicPr>
            <a:picLocks noChangeAspect="1"/>
          </p:cNvPicPr>
          <p:nvPr/>
        </p:nvPicPr>
        <p:blipFill>
          <a:blip r:embed="rId5"/>
          <a:stretch>
            <a:fillRect/>
          </a:stretch>
        </p:blipFill>
        <p:spPr>
          <a:xfrm>
            <a:off x="7407528" y="131252"/>
            <a:ext cx="844218" cy="854904"/>
          </a:xfrm>
          <a:prstGeom prst="rect">
            <a:avLst/>
          </a:prstGeom>
        </p:spPr>
      </p:pic>
      <p:pic>
        <p:nvPicPr>
          <p:cNvPr id="18" name="Picture 17">
            <a:extLst>
              <a:ext uri="{FF2B5EF4-FFF2-40B4-BE49-F238E27FC236}">
                <a16:creationId xmlns:a16="http://schemas.microsoft.com/office/drawing/2014/main" id="{F6F4E74A-7D7A-86B2-3269-4F9B1BD6AF08}"/>
              </a:ext>
            </a:extLst>
          </p:cNvPr>
          <p:cNvPicPr>
            <a:picLocks noChangeAspect="1"/>
          </p:cNvPicPr>
          <p:nvPr/>
        </p:nvPicPr>
        <p:blipFill>
          <a:blip r:embed="rId6"/>
          <a:stretch>
            <a:fillRect/>
          </a:stretch>
        </p:blipFill>
        <p:spPr>
          <a:xfrm>
            <a:off x="8700631" y="174645"/>
            <a:ext cx="1372001" cy="754426"/>
          </a:xfrm>
          <a:prstGeom prst="rect">
            <a:avLst/>
          </a:prstGeom>
        </p:spPr>
      </p:pic>
      <p:sp>
        <p:nvSpPr>
          <p:cNvPr id="28" name="TextBox 27">
            <a:extLst>
              <a:ext uri="{FF2B5EF4-FFF2-40B4-BE49-F238E27FC236}">
                <a16:creationId xmlns:a16="http://schemas.microsoft.com/office/drawing/2014/main" id="{5987D51E-D180-AAAF-9910-17A0ECD4CDCC}"/>
              </a:ext>
            </a:extLst>
          </p:cNvPr>
          <p:cNvSpPr txBox="1"/>
          <p:nvPr/>
        </p:nvSpPr>
        <p:spPr>
          <a:xfrm>
            <a:off x="65359" y="6276430"/>
            <a:ext cx="12058106" cy="523220"/>
          </a:xfrm>
          <a:prstGeom prst="rect">
            <a:avLst/>
          </a:prstGeom>
          <a:noFill/>
          <a:ln>
            <a:solidFill>
              <a:schemeClr val="accent1">
                <a:lumMod val="20000"/>
                <a:lumOff val="80000"/>
              </a:schemeClr>
            </a:solidFill>
          </a:ln>
        </p:spPr>
        <p:txBody>
          <a:bodyPr wrap="square">
            <a:spAutoFit/>
          </a:bodyPr>
          <a:lstStyle/>
          <a:p>
            <a:pPr algn="ctr"/>
            <a:r>
              <a:rPr lang="ro-RO" sz="1400" b="1" dirty="0" err="1">
                <a:effectLst/>
                <a:latin typeface="coranto-2"/>
              </a:rPr>
              <a:t>Disclaimer</a:t>
            </a:r>
            <a:r>
              <a:rPr lang="ro-RO" sz="1400" b="0" i="1" dirty="0">
                <a:solidFill>
                  <a:srgbClr val="0000FF"/>
                </a:solidFill>
                <a:effectLst/>
                <a:latin typeface="coranto-2"/>
              </a:rPr>
              <a:t>: </a:t>
            </a:r>
            <a:r>
              <a:rPr lang="en-GB" sz="14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400" i="1" dirty="0">
              <a:solidFill>
                <a:srgbClr val="0000FF"/>
              </a:solidFill>
            </a:endParaRPr>
          </a:p>
        </p:txBody>
      </p:sp>
      <p:pic>
        <p:nvPicPr>
          <p:cNvPr id="1028" name="Picture 4" descr="EU logos for funding">
            <a:extLst>
              <a:ext uri="{FF2B5EF4-FFF2-40B4-BE49-F238E27FC236}">
                <a16:creationId xmlns:a16="http://schemas.microsoft.com/office/drawing/2014/main" id="{6E3F07EC-3A2A-90A3-0A0D-D91AF02DD42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518"/>
          <a:stretch/>
        </p:blipFill>
        <p:spPr bwMode="auto">
          <a:xfrm>
            <a:off x="100977" y="69668"/>
            <a:ext cx="3152288" cy="6477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7ED44AD8-386B-4A85-A0AF-1E1BB06925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029739" y="69668"/>
            <a:ext cx="1089900" cy="1180081"/>
          </a:xfrm>
          <a:prstGeom prst="rect">
            <a:avLst/>
          </a:prstGeom>
        </p:spPr>
      </p:pic>
      <p:pic>
        <p:nvPicPr>
          <p:cNvPr id="35" name="Picture 34">
            <a:extLst>
              <a:ext uri="{FF2B5EF4-FFF2-40B4-BE49-F238E27FC236}">
                <a16:creationId xmlns:a16="http://schemas.microsoft.com/office/drawing/2014/main" id="{7C7E9E89-C08E-EE44-7A41-1AB22B475DE4}"/>
              </a:ext>
            </a:extLst>
          </p:cNvPr>
          <p:cNvPicPr>
            <a:picLocks noChangeAspect="1"/>
          </p:cNvPicPr>
          <p:nvPr/>
        </p:nvPicPr>
        <p:blipFill>
          <a:blip r:embed="rId9"/>
          <a:stretch>
            <a:fillRect/>
          </a:stretch>
        </p:blipFill>
        <p:spPr>
          <a:xfrm>
            <a:off x="5875366" y="131252"/>
            <a:ext cx="1268781" cy="917109"/>
          </a:xfrm>
          <a:prstGeom prst="rect">
            <a:avLst/>
          </a:prstGeom>
        </p:spPr>
      </p:pic>
      <p:pic>
        <p:nvPicPr>
          <p:cNvPr id="36" name="Picture 35">
            <a:extLst>
              <a:ext uri="{FF2B5EF4-FFF2-40B4-BE49-F238E27FC236}">
                <a16:creationId xmlns:a16="http://schemas.microsoft.com/office/drawing/2014/main" id="{0FC39270-9532-8C00-47C4-F39126C6EB56}"/>
              </a:ext>
            </a:extLst>
          </p:cNvPr>
          <p:cNvPicPr>
            <a:picLocks noChangeAspect="1"/>
          </p:cNvPicPr>
          <p:nvPr/>
        </p:nvPicPr>
        <p:blipFill>
          <a:blip r:embed="rId10"/>
          <a:stretch>
            <a:fillRect/>
          </a:stretch>
        </p:blipFill>
        <p:spPr>
          <a:xfrm>
            <a:off x="10970403" y="11566"/>
            <a:ext cx="1182658" cy="1180081"/>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72457" y="2492896"/>
            <a:ext cx="11998620" cy="416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defTabSz="914126">
              <a:lnSpc>
                <a:spcPct val="150000"/>
              </a:lnSpc>
              <a:spcAft>
                <a:spcPct val="0"/>
              </a:spcAft>
              <a:buNone/>
            </a:pPr>
            <a:r>
              <a:rPr lang="ro-RO" altLang="de-DE" sz="1799" dirty="0">
                <a:solidFill>
                  <a:srgbClr val="FF0000"/>
                </a:solidFill>
                <a:effectLst>
                  <a:outerShdw blurRad="38100" dist="38100" dir="2700000" algn="tl">
                    <a:srgbClr val="000000">
                      <a:alpha val="43137"/>
                    </a:srgbClr>
                  </a:outerShdw>
                </a:effectLst>
              </a:rPr>
              <a:t>ADMINISTRATIVE ARRANGEMENTS</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15th of </a:t>
            </a:r>
            <a:r>
              <a:rPr lang="ro-RO" altLang="de-DE" sz="1799" dirty="0" err="1">
                <a:solidFill>
                  <a:srgbClr val="0000FF"/>
                </a:solidFill>
                <a:effectLst>
                  <a:outerShdw blurRad="38100" dist="38100" dir="2700000" algn="tl">
                    <a:srgbClr val="000000">
                      <a:alpha val="43137"/>
                    </a:srgbClr>
                  </a:outerShdw>
                </a:effectLst>
              </a:rPr>
              <a:t>December</a:t>
            </a:r>
            <a:r>
              <a:rPr lang="en-US" altLang="de-DE" sz="1799" dirty="0">
                <a:solidFill>
                  <a:srgbClr val="0000FF"/>
                </a:solidFill>
                <a:effectLst>
                  <a:outerShdw blurRad="38100" dist="38100" dir="2700000" algn="tl">
                    <a:srgbClr val="000000">
                      <a:alpha val="43137"/>
                    </a:srgbClr>
                  </a:outerShdw>
                </a:effectLst>
              </a:rPr>
              <a:t> </a:t>
            </a:r>
            <a:r>
              <a:rPr lang="ro-RO" altLang="de-DE" sz="1799" dirty="0">
                <a:solidFill>
                  <a:srgbClr val="0000FF"/>
                </a:solidFill>
                <a:effectLst>
                  <a:outerShdw blurRad="38100" dist="38100" dir="2700000" algn="tl">
                    <a:srgbClr val="000000">
                      <a:alpha val="43137"/>
                    </a:srgbClr>
                  </a:outerShdw>
                </a:effectLst>
              </a:rPr>
              <a:t>2023 </a:t>
            </a:r>
            <a:r>
              <a:rPr lang="en-US" altLang="de-DE" sz="1799" dirty="0">
                <a:solidFill>
                  <a:srgbClr val="00CC00"/>
                </a:solidFill>
              </a:rPr>
              <a:t>– </a:t>
            </a:r>
            <a:r>
              <a:rPr lang="ro-RO" altLang="de-DE" sz="1799" dirty="0">
                <a:solidFill>
                  <a:srgbClr val="00CC00"/>
                </a:solidFill>
              </a:rPr>
              <a:t>contract </a:t>
            </a:r>
            <a:r>
              <a:rPr lang="ro-RO" altLang="de-DE" sz="1799" dirty="0" err="1">
                <a:solidFill>
                  <a:srgbClr val="00CC00"/>
                </a:solidFill>
              </a:rPr>
              <a:t>have</a:t>
            </a:r>
            <a:r>
              <a:rPr lang="ro-RO" altLang="de-DE" sz="1799" dirty="0">
                <a:solidFill>
                  <a:srgbClr val="00CC00"/>
                </a:solidFill>
              </a:rPr>
              <a:t> </a:t>
            </a:r>
            <a:r>
              <a:rPr lang="ro-RO" altLang="de-DE" sz="1799" dirty="0" err="1">
                <a:solidFill>
                  <a:srgbClr val="00CC00"/>
                </a:solidFill>
              </a:rPr>
              <a:t>been</a:t>
            </a:r>
            <a:r>
              <a:rPr lang="ro-RO" altLang="de-DE" sz="1799" dirty="0">
                <a:solidFill>
                  <a:srgbClr val="00CC00"/>
                </a:solidFill>
              </a:rPr>
              <a:t> </a:t>
            </a:r>
            <a:r>
              <a:rPr lang="ro-RO" altLang="de-DE" sz="1799" dirty="0" err="1">
                <a:solidFill>
                  <a:srgbClr val="00CC00"/>
                </a:solidFill>
              </a:rPr>
              <a:t>signed</a:t>
            </a:r>
            <a:r>
              <a:rPr lang="ro-RO" altLang="de-DE" sz="1799" dirty="0">
                <a:solidFill>
                  <a:srgbClr val="00CC00"/>
                </a:solidFill>
              </a:rPr>
              <a:t> – </a:t>
            </a:r>
            <a:r>
              <a:rPr lang="ro-RO" altLang="de-DE" sz="1799" dirty="0" err="1">
                <a:solidFill>
                  <a:srgbClr val="00CC00"/>
                </a:solidFill>
              </a:rPr>
              <a:t>done</a:t>
            </a:r>
            <a:r>
              <a:rPr lang="ro-RO" altLang="de-DE" sz="1799" dirty="0">
                <a:solidFill>
                  <a:srgbClr val="00CC00"/>
                </a:solidFill>
              </a:rPr>
              <a:t>!;</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31st of </a:t>
            </a:r>
            <a:r>
              <a:rPr lang="ro-RO" altLang="de-DE" sz="1799" dirty="0" err="1">
                <a:solidFill>
                  <a:srgbClr val="0000FF"/>
                </a:solidFill>
                <a:effectLst>
                  <a:outerShdw blurRad="38100" dist="38100" dir="2700000" algn="tl">
                    <a:srgbClr val="000000">
                      <a:alpha val="43137"/>
                    </a:srgbClr>
                  </a:outerShdw>
                </a:effectLst>
              </a:rPr>
              <a:t>December</a:t>
            </a:r>
            <a:r>
              <a:rPr lang="en-US" altLang="de-DE" sz="1799" dirty="0">
                <a:solidFill>
                  <a:srgbClr val="0000FF"/>
                </a:solidFill>
                <a:effectLst>
                  <a:outerShdw blurRad="38100" dist="38100" dir="2700000" algn="tl">
                    <a:srgbClr val="000000">
                      <a:alpha val="43137"/>
                    </a:srgbClr>
                  </a:outerShdw>
                </a:effectLst>
              </a:rPr>
              <a:t> </a:t>
            </a:r>
            <a:r>
              <a:rPr lang="ro-RO" altLang="de-DE" sz="1799" dirty="0">
                <a:solidFill>
                  <a:srgbClr val="0000FF"/>
                </a:solidFill>
                <a:effectLst>
                  <a:outerShdw blurRad="38100" dist="38100" dir="2700000" algn="tl">
                    <a:srgbClr val="000000">
                      <a:alpha val="43137"/>
                    </a:srgbClr>
                  </a:outerShdw>
                </a:effectLst>
              </a:rPr>
              <a:t>2023 </a:t>
            </a:r>
            <a:r>
              <a:rPr lang="en-US" altLang="de-DE" sz="1799" dirty="0">
                <a:solidFill>
                  <a:srgbClr val="00CC00"/>
                </a:solidFill>
              </a:rPr>
              <a:t>– </a:t>
            </a:r>
            <a:r>
              <a:rPr lang="ro-RO" altLang="de-DE" sz="1799" dirty="0">
                <a:solidFill>
                  <a:srgbClr val="00CC00"/>
                </a:solidFill>
              </a:rPr>
              <a:t>budget </a:t>
            </a:r>
            <a:r>
              <a:rPr lang="ro-RO" altLang="de-DE" sz="1799" dirty="0" err="1">
                <a:solidFill>
                  <a:srgbClr val="00CC00"/>
                </a:solidFill>
              </a:rPr>
              <a:t>have</a:t>
            </a:r>
            <a:r>
              <a:rPr lang="ro-RO" altLang="de-DE" sz="1799" dirty="0">
                <a:solidFill>
                  <a:srgbClr val="00CC00"/>
                </a:solidFill>
              </a:rPr>
              <a:t> </a:t>
            </a:r>
            <a:r>
              <a:rPr lang="ro-RO" altLang="de-DE" sz="1799" dirty="0" err="1">
                <a:solidFill>
                  <a:srgbClr val="00CC00"/>
                </a:solidFill>
              </a:rPr>
              <a:t>been</a:t>
            </a:r>
            <a:r>
              <a:rPr lang="ro-RO" altLang="de-DE" sz="1799" dirty="0">
                <a:solidFill>
                  <a:srgbClr val="00CC00"/>
                </a:solidFill>
              </a:rPr>
              <a:t> </a:t>
            </a:r>
            <a:r>
              <a:rPr lang="ro-RO" altLang="de-DE" sz="1799" dirty="0" err="1">
                <a:solidFill>
                  <a:srgbClr val="00CC00"/>
                </a:solidFill>
              </a:rPr>
              <a:t>transfered</a:t>
            </a:r>
            <a:r>
              <a:rPr lang="ro-RO" altLang="de-DE" sz="1799" dirty="0">
                <a:solidFill>
                  <a:srgbClr val="00CC00"/>
                </a:solidFill>
              </a:rPr>
              <a:t> </a:t>
            </a:r>
            <a:r>
              <a:rPr lang="ro-RO" altLang="de-DE" sz="1799" dirty="0" err="1">
                <a:solidFill>
                  <a:srgbClr val="00CC00"/>
                </a:solidFill>
              </a:rPr>
              <a:t>to</a:t>
            </a:r>
            <a:r>
              <a:rPr lang="ro-RO" altLang="de-DE" sz="1799" dirty="0">
                <a:solidFill>
                  <a:srgbClr val="00CC00"/>
                </a:solidFill>
              </a:rPr>
              <a:t> </a:t>
            </a:r>
            <a:r>
              <a:rPr lang="ro-RO" altLang="de-DE" sz="1799" dirty="0" err="1">
                <a:solidFill>
                  <a:srgbClr val="00CC00"/>
                </a:solidFill>
              </a:rPr>
              <a:t>the</a:t>
            </a:r>
            <a:r>
              <a:rPr lang="ro-RO" altLang="de-DE" sz="1799" dirty="0">
                <a:solidFill>
                  <a:srgbClr val="00CC00"/>
                </a:solidFill>
              </a:rPr>
              <a:t> </a:t>
            </a:r>
            <a:r>
              <a:rPr lang="ro-RO" altLang="de-DE" sz="1799" dirty="0" err="1">
                <a:solidFill>
                  <a:srgbClr val="00CC00"/>
                </a:solidFill>
              </a:rPr>
              <a:t>partners</a:t>
            </a:r>
            <a:r>
              <a:rPr lang="ro-RO" altLang="de-DE" sz="1799" dirty="0">
                <a:solidFill>
                  <a:srgbClr val="00CC00"/>
                </a:solidFill>
              </a:rPr>
              <a:t> 1st </a:t>
            </a:r>
            <a:r>
              <a:rPr lang="ro-RO" altLang="de-DE" sz="1799" dirty="0" err="1">
                <a:solidFill>
                  <a:srgbClr val="00CC00"/>
                </a:solidFill>
              </a:rPr>
              <a:t>installment</a:t>
            </a:r>
            <a:r>
              <a:rPr lang="ro-RO" altLang="de-DE" sz="1799" dirty="0">
                <a:solidFill>
                  <a:srgbClr val="00CC00"/>
                </a:solidFill>
              </a:rPr>
              <a:t>: 40% of </a:t>
            </a:r>
            <a:r>
              <a:rPr lang="ro-RO" altLang="de-DE" sz="1799" dirty="0" err="1">
                <a:solidFill>
                  <a:srgbClr val="00CC00"/>
                </a:solidFill>
              </a:rPr>
              <a:t>the</a:t>
            </a:r>
            <a:r>
              <a:rPr lang="ro-RO" altLang="de-DE" sz="1799" dirty="0">
                <a:solidFill>
                  <a:srgbClr val="00CC00"/>
                </a:solidFill>
              </a:rPr>
              <a:t> total;</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30th of </a:t>
            </a:r>
            <a:r>
              <a:rPr lang="ro-RO" altLang="de-DE" sz="1799" dirty="0" err="1">
                <a:solidFill>
                  <a:srgbClr val="0000FF"/>
                </a:solidFill>
                <a:effectLst>
                  <a:outerShdw blurRad="38100" dist="38100" dir="2700000" algn="tl">
                    <a:srgbClr val="000000">
                      <a:alpha val="43137"/>
                    </a:srgbClr>
                  </a:outerShdw>
                </a:effectLst>
              </a:rPr>
              <a:t>November</a:t>
            </a:r>
            <a:r>
              <a:rPr lang="en-US" altLang="de-DE" sz="1799" dirty="0">
                <a:solidFill>
                  <a:srgbClr val="0000FF"/>
                </a:solidFill>
                <a:effectLst>
                  <a:outerShdw blurRad="38100" dist="38100" dir="2700000" algn="tl">
                    <a:srgbClr val="000000">
                      <a:alpha val="43137"/>
                    </a:srgbClr>
                  </a:outerShdw>
                </a:effectLst>
              </a:rPr>
              <a:t> </a:t>
            </a:r>
            <a:r>
              <a:rPr lang="ro-RO" altLang="de-DE" sz="1799" dirty="0">
                <a:solidFill>
                  <a:srgbClr val="0000FF"/>
                </a:solidFill>
                <a:effectLst>
                  <a:outerShdw blurRad="38100" dist="38100" dir="2700000" algn="tl">
                    <a:srgbClr val="000000">
                      <a:alpha val="43137"/>
                    </a:srgbClr>
                  </a:outerShdw>
                </a:effectLst>
              </a:rPr>
              <a:t>2024 </a:t>
            </a:r>
            <a:r>
              <a:rPr lang="en-US" altLang="de-DE" sz="1799" dirty="0">
                <a:solidFill>
                  <a:srgbClr val="FF0000"/>
                </a:solidFill>
              </a:rPr>
              <a:t>– </a:t>
            </a:r>
            <a:r>
              <a:rPr lang="ro-RO" altLang="de-DE" sz="1799" dirty="0" err="1">
                <a:solidFill>
                  <a:srgbClr val="FF0000"/>
                </a:solidFill>
              </a:rPr>
              <a:t>intermediary</a:t>
            </a:r>
            <a:r>
              <a:rPr lang="ro-RO" altLang="de-DE" sz="1799" dirty="0">
                <a:solidFill>
                  <a:srgbClr val="FF0000"/>
                </a:solidFill>
              </a:rPr>
              <a:t> report </a:t>
            </a:r>
            <a:r>
              <a:rPr lang="ro-RO" altLang="de-DE" sz="1799" dirty="0" err="1">
                <a:solidFill>
                  <a:srgbClr val="FF0000"/>
                </a:solidFill>
              </a:rPr>
              <a:t>submission</a:t>
            </a:r>
            <a:r>
              <a:rPr lang="ro-RO" altLang="de-DE" sz="1799" dirty="0">
                <a:solidFill>
                  <a:srgbClr val="FF0000"/>
                </a:solidFill>
              </a:rPr>
              <a:t>!!!</a:t>
            </a:r>
            <a:r>
              <a:rPr lang="ro-RO" altLang="de-DE" sz="1799" dirty="0">
                <a:solidFill>
                  <a:prstClr val="black"/>
                </a:solidFill>
              </a:rPr>
              <a:t>;</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30th of </a:t>
            </a:r>
            <a:r>
              <a:rPr lang="ro-RO" altLang="de-DE" sz="1799" dirty="0" err="1">
                <a:solidFill>
                  <a:srgbClr val="0000FF"/>
                </a:solidFill>
                <a:effectLst>
                  <a:outerShdw blurRad="38100" dist="38100" dir="2700000" algn="tl">
                    <a:srgbClr val="000000">
                      <a:alpha val="43137"/>
                    </a:srgbClr>
                  </a:outerShdw>
                </a:effectLst>
              </a:rPr>
              <a:t>November</a:t>
            </a:r>
            <a:r>
              <a:rPr lang="ro-RO" altLang="de-DE" sz="1799" dirty="0">
                <a:solidFill>
                  <a:srgbClr val="0000FF"/>
                </a:solidFill>
                <a:effectLst>
                  <a:outerShdw blurRad="38100" dist="38100" dir="2700000" algn="tl">
                    <a:srgbClr val="000000">
                      <a:alpha val="43137"/>
                    </a:srgbClr>
                  </a:outerShdw>
                </a:effectLst>
              </a:rPr>
              <a:t> 2024 </a:t>
            </a:r>
            <a:r>
              <a:rPr lang="en-US" altLang="de-DE" sz="1799" dirty="0">
                <a:solidFill>
                  <a:prstClr val="black"/>
                </a:solidFill>
              </a:rPr>
              <a:t>– </a:t>
            </a:r>
            <a:r>
              <a:rPr lang="ro-RO" altLang="de-DE" sz="1799" dirty="0" err="1">
                <a:solidFill>
                  <a:prstClr val="black"/>
                </a:solidFill>
              </a:rPr>
              <a:t>progress</a:t>
            </a:r>
            <a:r>
              <a:rPr lang="ro-RO" altLang="de-DE" sz="1799" dirty="0">
                <a:solidFill>
                  <a:prstClr val="black"/>
                </a:solidFill>
              </a:rPr>
              <a:t> report (</a:t>
            </a:r>
            <a:r>
              <a:rPr lang="ro-RO" altLang="de-DE" sz="1799" dirty="0" err="1">
                <a:solidFill>
                  <a:prstClr val="black"/>
                </a:solidFill>
              </a:rPr>
              <a:t>supporting</a:t>
            </a:r>
            <a:r>
              <a:rPr lang="ro-RO" altLang="de-DE" sz="1799" dirty="0">
                <a:solidFill>
                  <a:prstClr val="black"/>
                </a:solidFill>
              </a:rPr>
              <a:t> </a:t>
            </a:r>
            <a:r>
              <a:rPr lang="ro-RO" altLang="de-DE" sz="1799" dirty="0" err="1">
                <a:solidFill>
                  <a:prstClr val="black"/>
                </a:solidFill>
              </a:rPr>
              <a:t>documents</a:t>
            </a:r>
            <a:r>
              <a:rPr lang="ro-RO" altLang="de-DE" sz="1799" dirty="0">
                <a:solidFill>
                  <a:prstClr val="black"/>
                </a:solidFill>
              </a:rPr>
              <a:t> </a:t>
            </a:r>
            <a:r>
              <a:rPr lang="ro-RO" altLang="de-DE" sz="1799" dirty="0" err="1">
                <a:solidFill>
                  <a:prstClr val="black"/>
                </a:solidFill>
              </a:rPr>
              <a:t>to</a:t>
            </a:r>
            <a:r>
              <a:rPr lang="ro-RO" altLang="de-DE" sz="1799" dirty="0">
                <a:solidFill>
                  <a:prstClr val="black"/>
                </a:solidFill>
              </a:rPr>
              <a:t> </a:t>
            </a:r>
            <a:r>
              <a:rPr lang="ro-RO" altLang="de-DE" sz="1799" dirty="0" err="1">
                <a:solidFill>
                  <a:prstClr val="black"/>
                </a:solidFill>
              </a:rPr>
              <a:t>be</a:t>
            </a:r>
            <a:r>
              <a:rPr lang="ro-RO" altLang="de-DE" sz="1799" dirty="0">
                <a:solidFill>
                  <a:prstClr val="black"/>
                </a:solidFill>
              </a:rPr>
              <a:t> </a:t>
            </a:r>
            <a:r>
              <a:rPr lang="ro-RO" altLang="de-DE" sz="1799" dirty="0" err="1">
                <a:solidFill>
                  <a:prstClr val="black"/>
                </a:solidFill>
              </a:rPr>
              <a:t>provided</a:t>
            </a:r>
            <a:r>
              <a:rPr lang="ro-RO" altLang="de-DE" sz="1799" dirty="0">
                <a:solidFill>
                  <a:prstClr val="black"/>
                </a:solidFill>
              </a:rPr>
              <a:t>) </a:t>
            </a:r>
            <a:r>
              <a:rPr lang="ro-RO" altLang="de-DE" sz="1799" dirty="0">
                <a:solidFill>
                  <a:srgbClr val="FF0000"/>
                </a:solidFill>
              </a:rPr>
              <a:t>– </a:t>
            </a:r>
            <a:r>
              <a:rPr lang="ro-RO" altLang="de-DE" sz="1799" dirty="0" err="1">
                <a:solidFill>
                  <a:srgbClr val="FF0000"/>
                </a:solidFill>
              </a:rPr>
              <a:t>load</a:t>
            </a:r>
            <a:r>
              <a:rPr lang="ro-RO" altLang="de-DE" sz="1799" dirty="0">
                <a:solidFill>
                  <a:srgbClr val="FF0000"/>
                </a:solidFill>
              </a:rPr>
              <a:t> </a:t>
            </a:r>
            <a:r>
              <a:rPr lang="ro-RO" altLang="de-DE" sz="1799" dirty="0" err="1">
                <a:solidFill>
                  <a:srgbClr val="FF0000"/>
                </a:solidFill>
              </a:rPr>
              <a:t>the</a:t>
            </a:r>
            <a:r>
              <a:rPr lang="ro-RO" altLang="de-DE" sz="1799" dirty="0">
                <a:solidFill>
                  <a:srgbClr val="FF0000"/>
                </a:solidFill>
              </a:rPr>
              <a:t> </a:t>
            </a:r>
            <a:r>
              <a:rPr lang="ro-RO" altLang="de-DE" sz="1799" dirty="0" err="1">
                <a:solidFill>
                  <a:srgbClr val="FF0000"/>
                </a:solidFill>
              </a:rPr>
              <a:t>time</a:t>
            </a:r>
            <a:r>
              <a:rPr lang="ro-RO" altLang="de-DE" sz="1799" dirty="0">
                <a:solidFill>
                  <a:srgbClr val="FF0000"/>
                </a:solidFill>
              </a:rPr>
              <a:t> </a:t>
            </a:r>
            <a:r>
              <a:rPr lang="ro-RO" altLang="de-DE" sz="1799" dirty="0" err="1">
                <a:solidFill>
                  <a:srgbClr val="FF0000"/>
                </a:solidFill>
              </a:rPr>
              <a:t>sheets</a:t>
            </a:r>
            <a:r>
              <a:rPr lang="ro-RO" altLang="de-DE" sz="1799" dirty="0">
                <a:solidFill>
                  <a:srgbClr val="FF0000"/>
                </a:solidFill>
              </a:rPr>
              <a:t> </a:t>
            </a:r>
            <a:r>
              <a:rPr lang="ro-RO" altLang="de-DE" sz="1799" dirty="0" err="1">
                <a:solidFill>
                  <a:srgbClr val="FF0000"/>
                </a:solidFill>
              </a:rPr>
              <a:t>according</a:t>
            </a:r>
            <a:r>
              <a:rPr lang="ro-RO" altLang="de-DE" sz="1799" dirty="0">
                <a:solidFill>
                  <a:srgbClr val="FF0000"/>
                </a:solidFill>
              </a:rPr>
              <a:t> </a:t>
            </a:r>
            <a:r>
              <a:rPr lang="ro-RO" altLang="de-DE" sz="1799" dirty="0" err="1">
                <a:solidFill>
                  <a:srgbClr val="FF0000"/>
                </a:solidFill>
              </a:rPr>
              <a:t>to</a:t>
            </a:r>
            <a:r>
              <a:rPr lang="ro-RO" altLang="de-DE" sz="1799" dirty="0">
                <a:solidFill>
                  <a:srgbClr val="FF0000"/>
                </a:solidFill>
              </a:rPr>
              <a:t> </a:t>
            </a:r>
            <a:r>
              <a:rPr lang="ro-RO" altLang="de-DE" sz="1799" dirty="0" err="1">
                <a:solidFill>
                  <a:srgbClr val="FF0000"/>
                </a:solidFill>
              </a:rPr>
              <a:t>the</a:t>
            </a:r>
            <a:r>
              <a:rPr lang="ro-RO" altLang="de-DE" sz="1799" dirty="0">
                <a:solidFill>
                  <a:srgbClr val="FF0000"/>
                </a:solidFill>
              </a:rPr>
              <a:t> budget </a:t>
            </a:r>
            <a:r>
              <a:rPr lang="ro-RO" altLang="de-DE" sz="1799" dirty="0" err="1">
                <a:solidFill>
                  <a:srgbClr val="FF0000"/>
                </a:solidFill>
              </a:rPr>
              <a:t>lines</a:t>
            </a:r>
            <a:r>
              <a:rPr lang="ro-RO" altLang="de-DE" sz="1799" dirty="0">
                <a:solidFill>
                  <a:srgbClr val="FF0000"/>
                </a:solidFill>
              </a:rPr>
              <a:t>!!!</a:t>
            </a:r>
            <a:r>
              <a:rPr lang="ro-RO" altLang="de-DE" sz="1799" dirty="0">
                <a:solidFill>
                  <a:prstClr val="black"/>
                </a:solidFill>
              </a:rPr>
              <a:t>;</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31st of </a:t>
            </a:r>
            <a:r>
              <a:rPr lang="ro-RO" altLang="de-DE" sz="1799" dirty="0" err="1">
                <a:solidFill>
                  <a:srgbClr val="0000FF"/>
                </a:solidFill>
                <a:effectLst>
                  <a:outerShdw blurRad="38100" dist="38100" dir="2700000" algn="tl">
                    <a:srgbClr val="000000">
                      <a:alpha val="43137"/>
                    </a:srgbClr>
                  </a:outerShdw>
                </a:effectLst>
              </a:rPr>
              <a:t>December</a:t>
            </a:r>
            <a:r>
              <a:rPr lang="en-US" altLang="de-DE" sz="1799" dirty="0">
                <a:solidFill>
                  <a:srgbClr val="0000FF"/>
                </a:solidFill>
                <a:effectLst>
                  <a:outerShdw blurRad="38100" dist="38100" dir="2700000" algn="tl">
                    <a:srgbClr val="000000">
                      <a:alpha val="43137"/>
                    </a:srgbClr>
                  </a:outerShdw>
                </a:effectLst>
              </a:rPr>
              <a:t> </a:t>
            </a:r>
            <a:r>
              <a:rPr lang="ro-RO" altLang="de-DE" sz="1799" dirty="0">
                <a:solidFill>
                  <a:srgbClr val="0000FF"/>
                </a:solidFill>
                <a:effectLst>
                  <a:outerShdw blurRad="38100" dist="38100" dir="2700000" algn="tl">
                    <a:srgbClr val="000000">
                      <a:alpha val="43137"/>
                    </a:srgbClr>
                  </a:outerShdw>
                </a:effectLst>
              </a:rPr>
              <a:t>2024, </a:t>
            </a:r>
            <a:r>
              <a:rPr lang="ro-RO" altLang="de-DE" sz="1799" dirty="0" err="1">
                <a:solidFill>
                  <a:srgbClr val="0000FF"/>
                </a:solidFill>
                <a:effectLst>
                  <a:outerShdw blurRad="38100" dist="38100" dir="2700000" algn="tl">
                    <a:srgbClr val="000000">
                      <a:alpha val="43137"/>
                    </a:srgbClr>
                  </a:outerShdw>
                </a:effectLst>
              </a:rPr>
              <a:t>after</a:t>
            </a:r>
            <a:r>
              <a:rPr lang="ro-RO" altLang="de-DE" sz="1799" dirty="0">
                <a:solidFill>
                  <a:srgbClr val="0000FF"/>
                </a:solidFill>
                <a:effectLst>
                  <a:outerShdw blurRad="38100" dist="38100" dir="2700000" algn="tl">
                    <a:srgbClr val="000000">
                      <a:alpha val="43137"/>
                    </a:srgbClr>
                  </a:outerShdw>
                </a:effectLst>
              </a:rPr>
              <a:t> IR </a:t>
            </a:r>
            <a:r>
              <a:rPr lang="ro-RO" altLang="de-DE" sz="1799" dirty="0" err="1">
                <a:solidFill>
                  <a:srgbClr val="0000FF"/>
                </a:solidFill>
                <a:effectLst>
                  <a:outerShdw blurRad="38100" dist="38100" dir="2700000" algn="tl">
                    <a:srgbClr val="000000">
                      <a:alpha val="43137"/>
                    </a:srgbClr>
                  </a:outerShdw>
                </a:effectLst>
              </a:rPr>
              <a:t>approval</a:t>
            </a:r>
            <a:r>
              <a:rPr lang="ro-RO" altLang="de-DE" sz="1799" dirty="0">
                <a:solidFill>
                  <a:srgbClr val="0000FF"/>
                </a:solidFill>
                <a:effectLst>
                  <a:outerShdw blurRad="38100" dist="38100" dir="2700000" algn="tl">
                    <a:srgbClr val="000000">
                      <a:alpha val="43137"/>
                    </a:srgbClr>
                  </a:outerShdw>
                </a:effectLst>
              </a:rPr>
              <a:t> </a:t>
            </a:r>
            <a:r>
              <a:rPr lang="en-US" altLang="de-DE" sz="1799" dirty="0">
                <a:solidFill>
                  <a:prstClr val="black"/>
                </a:solidFill>
              </a:rPr>
              <a:t>– </a:t>
            </a:r>
            <a:r>
              <a:rPr lang="ro-RO" altLang="de-DE" sz="1799" dirty="0">
                <a:solidFill>
                  <a:srgbClr val="FF0000"/>
                </a:solidFill>
              </a:rPr>
              <a:t>budget </a:t>
            </a:r>
            <a:r>
              <a:rPr lang="ro-RO" altLang="de-DE" sz="1799" dirty="0" err="1">
                <a:solidFill>
                  <a:srgbClr val="FF0000"/>
                </a:solidFill>
              </a:rPr>
              <a:t>to</a:t>
            </a:r>
            <a:r>
              <a:rPr lang="ro-RO" altLang="de-DE" sz="1799" dirty="0">
                <a:solidFill>
                  <a:srgbClr val="FF0000"/>
                </a:solidFill>
              </a:rPr>
              <a:t> </a:t>
            </a:r>
            <a:r>
              <a:rPr lang="ro-RO" altLang="de-DE" sz="1799" dirty="0" err="1">
                <a:solidFill>
                  <a:srgbClr val="FF0000"/>
                </a:solidFill>
              </a:rPr>
              <a:t>be</a:t>
            </a:r>
            <a:r>
              <a:rPr lang="ro-RO" altLang="de-DE" sz="1799" dirty="0">
                <a:solidFill>
                  <a:srgbClr val="FF0000"/>
                </a:solidFill>
              </a:rPr>
              <a:t> </a:t>
            </a:r>
            <a:r>
              <a:rPr lang="ro-RO" altLang="de-DE" sz="1799" dirty="0" err="1">
                <a:solidFill>
                  <a:srgbClr val="FF0000"/>
                </a:solidFill>
              </a:rPr>
              <a:t>transfered</a:t>
            </a:r>
            <a:r>
              <a:rPr lang="ro-RO" altLang="de-DE" sz="1799" dirty="0">
                <a:solidFill>
                  <a:srgbClr val="FF0000"/>
                </a:solidFill>
              </a:rPr>
              <a:t> </a:t>
            </a:r>
            <a:r>
              <a:rPr lang="ro-RO" altLang="de-DE" sz="1799" dirty="0" err="1">
                <a:solidFill>
                  <a:srgbClr val="FF0000"/>
                </a:solidFill>
              </a:rPr>
              <a:t>to</a:t>
            </a:r>
            <a:r>
              <a:rPr lang="ro-RO" altLang="de-DE" sz="1799" dirty="0">
                <a:solidFill>
                  <a:srgbClr val="FF0000"/>
                </a:solidFill>
              </a:rPr>
              <a:t> </a:t>
            </a:r>
            <a:r>
              <a:rPr lang="ro-RO" altLang="de-DE" sz="1799" dirty="0" err="1">
                <a:solidFill>
                  <a:srgbClr val="FF0000"/>
                </a:solidFill>
              </a:rPr>
              <a:t>the</a:t>
            </a:r>
            <a:r>
              <a:rPr lang="ro-RO" altLang="de-DE" sz="1799" dirty="0">
                <a:solidFill>
                  <a:srgbClr val="FF0000"/>
                </a:solidFill>
              </a:rPr>
              <a:t> </a:t>
            </a:r>
            <a:r>
              <a:rPr lang="ro-RO" altLang="de-DE" sz="1799" dirty="0" err="1">
                <a:solidFill>
                  <a:srgbClr val="FF0000"/>
                </a:solidFill>
              </a:rPr>
              <a:t>partners</a:t>
            </a:r>
            <a:r>
              <a:rPr lang="ro-RO" altLang="de-DE" sz="1799" dirty="0">
                <a:solidFill>
                  <a:srgbClr val="FF0000"/>
                </a:solidFill>
              </a:rPr>
              <a:t> 2nd </a:t>
            </a:r>
            <a:r>
              <a:rPr lang="ro-RO" altLang="de-DE" sz="1799" dirty="0" err="1">
                <a:solidFill>
                  <a:srgbClr val="FF0000"/>
                </a:solidFill>
              </a:rPr>
              <a:t>installment</a:t>
            </a:r>
            <a:r>
              <a:rPr lang="ro-RO" altLang="de-DE" sz="1799" dirty="0">
                <a:solidFill>
                  <a:srgbClr val="FF0000"/>
                </a:solidFill>
              </a:rPr>
              <a:t>: 40% of </a:t>
            </a:r>
            <a:r>
              <a:rPr lang="ro-RO" altLang="de-DE" sz="1799" dirty="0" err="1">
                <a:solidFill>
                  <a:srgbClr val="FF0000"/>
                </a:solidFill>
              </a:rPr>
              <a:t>the</a:t>
            </a:r>
            <a:r>
              <a:rPr lang="ro-RO" altLang="de-DE" sz="1799" dirty="0">
                <a:solidFill>
                  <a:srgbClr val="FF0000"/>
                </a:solidFill>
              </a:rPr>
              <a:t> total budget</a:t>
            </a:r>
            <a:r>
              <a:rPr lang="ro-RO" altLang="de-DE" sz="1799" dirty="0">
                <a:solidFill>
                  <a:prstClr val="black"/>
                </a:solidFill>
              </a:rPr>
              <a:t>;</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30th of </a:t>
            </a:r>
            <a:r>
              <a:rPr lang="ro-RO" altLang="de-DE" sz="1799" dirty="0" err="1">
                <a:solidFill>
                  <a:srgbClr val="0000FF"/>
                </a:solidFill>
                <a:effectLst>
                  <a:outerShdw blurRad="38100" dist="38100" dir="2700000" algn="tl">
                    <a:srgbClr val="000000">
                      <a:alpha val="43137"/>
                    </a:srgbClr>
                  </a:outerShdw>
                </a:effectLst>
              </a:rPr>
              <a:t>November</a:t>
            </a:r>
            <a:r>
              <a:rPr lang="ro-RO" altLang="de-DE" sz="1799" dirty="0">
                <a:solidFill>
                  <a:srgbClr val="0000FF"/>
                </a:solidFill>
                <a:effectLst>
                  <a:outerShdw blurRad="38100" dist="38100" dir="2700000" algn="tl">
                    <a:srgbClr val="000000">
                      <a:alpha val="43137"/>
                    </a:srgbClr>
                  </a:outerShdw>
                </a:effectLst>
              </a:rPr>
              <a:t> 2025 </a:t>
            </a:r>
            <a:r>
              <a:rPr lang="en-US" altLang="de-DE" sz="1799" dirty="0">
                <a:solidFill>
                  <a:prstClr val="black"/>
                </a:solidFill>
              </a:rPr>
              <a:t>– </a:t>
            </a:r>
            <a:r>
              <a:rPr lang="ro-RO" altLang="de-DE" sz="1799" dirty="0">
                <a:solidFill>
                  <a:prstClr val="black"/>
                </a:solidFill>
              </a:rPr>
              <a:t>final report </a:t>
            </a:r>
            <a:r>
              <a:rPr lang="ro-RO" altLang="de-DE" sz="1799" dirty="0" err="1">
                <a:solidFill>
                  <a:prstClr val="black"/>
                </a:solidFill>
              </a:rPr>
              <a:t>submission</a:t>
            </a:r>
            <a:r>
              <a:rPr lang="ro-RO" altLang="de-DE" sz="1799" dirty="0">
                <a:solidFill>
                  <a:prstClr val="black"/>
                </a:solidFill>
              </a:rPr>
              <a:t>;</a:t>
            </a:r>
          </a:p>
          <a:p>
            <a:pPr marL="342797" indent="-342797" defTabSz="914126">
              <a:buFontTx/>
              <a:buChar char="-"/>
            </a:pPr>
            <a:r>
              <a:rPr lang="ro-RO" altLang="de-DE" sz="1799" dirty="0" err="1">
                <a:solidFill>
                  <a:srgbClr val="0000FF"/>
                </a:solidFill>
                <a:effectLst>
                  <a:outerShdw blurRad="38100" dist="38100" dir="2700000" algn="tl">
                    <a:srgbClr val="000000">
                      <a:alpha val="43137"/>
                    </a:srgbClr>
                  </a:outerShdw>
                </a:effectLst>
              </a:rPr>
              <a:t>After</a:t>
            </a:r>
            <a:r>
              <a:rPr lang="ro-RO" altLang="de-DE" sz="1799" dirty="0">
                <a:solidFill>
                  <a:srgbClr val="0000FF"/>
                </a:solidFill>
                <a:effectLst>
                  <a:outerShdw blurRad="38100" dist="38100" dir="2700000" algn="tl">
                    <a:srgbClr val="000000">
                      <a:alpha val="43137"/>
                    </a:srgbClr>
                  </a:outerShdw>
                </a:effectLst>
              </a:rPr>
              <a:t> final report </a:t>
            </a:r>
            <a:r>
              <a:rPr lang="ro-RO" altLang="de-DE" sz="1799" dirty="0" err="1">
                <a:solidFill>
                  <a:srgbClr val="0000FF"/>
                </a:solidFill>
                <a:effectLst>
                  <a:outerShdw blurRad="38100" dist="38100" dir="2700000" algn="tl">
                    <a:srgbClr val="000000">
                      <a:alpha val="43137"/>
                    </a:srgbClr>
                  </a:outerShdw>
                </a:effectLst>
              </a:rPr>
              <a:t>approval</a:t>
            </a:r>
            <a:r>
              <a:rPr lang="ro-RO" altLang="de-DE" sz="1799" dirty="0">
                <a:solidFill>
                  <a:srgbClr val="0000FF"/>
                </a:solidFill>
                <a:effectLst>
                  <a:outerShdw blurRad="38100" dist="38100" dir="2700000" algn="tl">
                    <a:srgbClr val="000000">
                      <a:alpha val="43137"/>
                    </a:srgbClr>
                  </a:outerShdw>
                </a:effectLst>
              </a:rPr>
              <a:t> </a:t>
            </a:r>
            <a:r>
              <a:rPr lang="en-US" altLang="de-DE" sz="1799" dirty="0">
                <a:solidFill>
                  <a:prstClr val="black"/>
                </a:solidFill>
              </a:rPr>
              <a:t>– </a:t>
            </a:r>
            <a:r>
              <a:rPr lang="ro-RO" altLang="de-DE" sz="1799" dirty="0">
                <a:solidFill>
                  <a:prstClr val="black"/>
                </a:solidFill>
              </a:rPr>
              <a:t>final 20% of </a:t>
            </a:r>
            <a:r>
              <a:rPr lang="ro-RO" altLang="de-DE" sz="1799" dirty="0" err="1">
                <a:solidFill>
                  <a:prstClr val="black"/>
                </a:solidFill>
              </a:rPr>
              <a:t>the</a:t>
            </a:r>
            <a:r>
              <a:rPr lang="ro-RO" altLang="de-DE" sz="1799" dirty="0">
                <a:solidFill>
                  <a:prstClr val="black"/>
                </a:solidFill>
              </a:rPr>
              <a:t> budget </a:t>
            </a:r>
            <a:r>
              <a:rPr lang="ro-RO" altLang="de-DE" sz="1799" dirty="0" err="1">
                <a:solidFill>
                  <a:prstClr val="black"/>
                </a:solidFill>
              </a:rPr>
              <a:t>will</a:t>
            </a:r>
            <a:r>
              <a:rPr lang="ro-RO" altLang="de-DE" sz="1799" dirty="0">
                <a:solidFill>
                  <a:prstClr val="black"/>
                </a:solidFill>
              </a:rPr>
              <a:t> </a:t>
            </a:r>
            <a:r>
              <a:rPr lang="ro-RO" altLang="de-DE" sz="1799" dirty="0" err="1">
                <a:solidFill>
                  <a:prstClr val="black"/>
                </a:solidFill>
              </a:rPr>
              <a:t>be</a:t>
            </a:r>
            <a:r>
              <a:rPr lang="ro-RO" altLang="de-DE" sz="1799" dirty="0">
                <a:solidFill>
                  <a:prstClr val="black"/>
                </a:solidFill>
              </a:rPr>
              <a:t> </a:t>
            </a:r>
            <a:r>
              <a:rPr lang="ro-RO" altLang="de-DE" sz="1799" dirty="0" err="1">
                <a:solidFill>
                  <a:prstClr val="black"/>
                </a:solidFill>
              </a:rPr>
              <a:t>transfered</a:t>
            </a:r>
            <a:r>
              <a:rPr lang="ro-RO" altLang="de-DE" sz="1799" dirty="0">
                <a:solidFill>
                  <a:prstClr val="black"/>
                </a:solidFill>
              </a:rPr>
              <a:t> </a:t>
            </a:r>
            <a:r>
              <a:rPr lang="ro-RO" altLang="de-DE" sz="1799" dirty="0" err="1">
                <a:solidFill>
                  <a:prstClr val="black"/>
                </a:solidFill>
              </a:rPr>
              <a:t>to</a:t>
            </a:r>
            <a:r>
              <a:rPr lang="ro-RO" altLang="de-DE" sz="1799" dirty="0">
                <a:solidFill>
                  <a:prstClr val="black"/>
                </a:solidFill>
              </a:rPr>
              <a:t> </a:t>
            </a:r>
            <a:r>
              <a:rPr lang="ro-RO" altLang="de-DE" sz="1799" dirty="0" err="1">
                <a:solidFill>
                  <a:prstClr val="black"/>
                </a:solidFill>
              </a:rPr>
              <a:t>the</a:t>
            </a:r>
            <a:r>
              <a:rPr lang="ro-RO" altLang="de-DE" sz="1799" dirty="0">
                <a:solidFill>
                  <a:prstClr val="black"/>
                </a:solidFill>
              </a:rPr>
              <a:t> </a:t>
            </a:r>
            <a:r>
              <a:rPr lang="ro-RO" altLang="de-DE" sz="1799" dirty="0" err="1">
                <a:solidFill>
                  <a:prstClr val="black"/>
                </a:solidFill>
              </a:rPr>
              <a:t>partners</a:t>
            </a:r>
            <a:r>
              <a:rPr lang="ro-RO" altLang="de-DE" sz="1799" dirty="0">
                <a:solidFill>
                  <a:prstClr val="black"/>
                </a:solidFill>
              </a:rPr>
              <a:t>.</a:t>
            </a:r>
          </a:p>
          <a:p>
            <a:pPr marL="342797" indent="-342797" defTabSz="914126">
              <a:buFontTx/>
              <a:buChar char="-"/>
            </a:pPr>
            <a:endParaRPr lang="ro-RO" altLang="de-DE" sz="1799" dirty="0">
              <a:solidFill>
                <a:prstClr val="black"/>
              </a:solidFill>
              <a:effectLst>
                <a:outerShdw blurRad="38100" dist="38100" dir="2700000" algn="tl">
                  <a:srgbClr val="000000">
                    <a:alpha val="43137"/>
                  </a:srgbClr>
                </a:outerShdw>
              </a:effectLst>
            </a:endParaRPr>
          </a:p>
          <a:p>
            <a:pPr defTabSz="914126">
              <a:buNone/>
            </a:pPr>
            <a:r>
              <a:rPr lang="ro-RO" altLang="de-DE" sz="1799" dirty="0">
                <a:solidFill>
                  <a:prstClr val="black"/>
                </a:solidFill>
                <a:effectLst>
                  <a:outerShdw blurRad="38100" dist="38100" dir="2700000" algn="tl">
                    <a:srgbClr val="000000">
                      <a:alpha val="43137"/>
                    </a:srgbClr>
                  </a:outerShdw>
                </a:effectLst>
              </a:rPr>
              <a:t>The administrative </a:t>
            </a:r>
            <a:r>
              <a:rPr lang="ro-RO" altLang="de-DE" sz="1799" dirty="0" err="1">
                <a:solidFill>
                  <a:prstClr val="black"/>
                </a:solidFill>
                <a:effectLst>
                  <a:outerShdw blurRad="38100" dist="38100" dir="2700000" algn="tl">
                    <a:srgbClr val="000000">
                      <a:alpha val="43137"/>
                    </a:srgbClr>
                  </a:outerShdw>
                </a:effectLst>
              </a:rPr>
              <a:t>forms</a:t>
            </a:r>
            <a:r>
              <a:rPr lang="ro-RO" altLang="de-DE" sz="1799" dirty="0">
                <a:solidFill>
                  <a:prstClr val="black"/>
                </a:solidFill>
                <a:effectLst>
                  <a:outerShdw blurRad="38100" dist="38100" dir="2700000" algn="tl">
                    <a:srgbClr val="000000">
                      <a:alpha val="43137"/>
                    </a:srgbClr>
                  </a:outerShdw>
                </a:effectLst>
              </a:rPr>
              <a:t> are </a:t>
            </a:r>
            <a:r>
              <a:rPr lang="ro-RO" altLang="de-DE" sz="1799" dirty="0" err="1">
                <a:solidFill>
                  <a:prstClr val="black"/>
                </a:solidFill>
                <a:effectLst>
                  <a:outerShdw blurRad="38100" dist="38100" dir="2700000" algn="tl">
                    <a:srgbClr val="000000">
                      <a:alpha val="43137"/>
                    </a:srgbClr>
                  </a:outerShdw>
                </a:effectLst>
              </a:rPr>
              <a:t>uploaded</a:t>
            </a:r>
            <a:r>
              <a:rPr lang="ro-RO" altLang="de-DE" sz="1799" dirty="0">
                <a:solidFill>
                  <a:prstClr val="black"/>
                </a:solidFill>
                <a:effectLst>
                  <a:outerShdw blurRad="38100" dist="38100" dir="2700000" algn="tl">
                    <a:srgbClr val="000000">
                      <a:alpha val="43137"/>
                    </a:srgbClr>
                  </a:outerShdw>
                </a:effectLst>
              </a:rPr>
              <a:t> on </a:t>
            </a:r>
            <a:r>
              <a:rPr lang="ro-RO" altLang="de-DE" sz="1799" dirty="0" err="1">
                <a:solidFill>
                  <a:prstClr val="black"/>
                </a:solidFill>
                <a:effectLst>
                  <a:outerShdw blurRad="38100" dist="38100" dir="2700000" algn="tl">
                    <a:srgbClr val="000000">
                      <a:alpha val="43137"/>
                    </a:srgbClr>
                  </a:outerShdw>
                </a:effectLst>
              </a:rPr>
              <a:t>following</a:t>
            </a:r>
            <a:r>
              <a:rPr lang="ro-RO" altLang="de-DE" sz="1799" dirty="0">
                <a:solidFill>
                  <a:prstClr val="black"/>
                </a:solidFill>
                <a:effectLst>
                  <a:outerShdw blurRad="38100" dist="38100" dir="2700000" algn="tl">
                    <a:srgbClr val="000000">
                      <a:alpha val="43137"/>
                    </a:srgbClr>
                  </a:outerShdw>
                </a:effectLst>
              </a:rPr>
              <a:t> folder: </a:t>
            </a:r>
            <a:r>
              <a:rPr lang="ro-RO" altLang="de-DE" sz="1799" dirty="0">
                <a:solidFill>
                  <a:prstClr val="black"/>
                </a:solidFill>
                <a:effectLst>
                  <a:outerShdw blurRad="38100" dist="38100" dir="2700000" algn="tl">
                    <a:srgbClr val="000000">
                      <a:alpha val="43137"/>
                    </a:srgbClr>
                  </a:outerShdw>
                </a:effectLst>
                <a:hlinkClick r:id="rId2"/>
              </a:rPr>
              <a:t>https://marplat.eu/course/view.php?id=63</a:t>
            </a:r>
            <a:r>
              <a:rPr lang="ro-RO" altLang="de-DE" sz="1799" dirty="0">
                <a:solidFill>
                  <a:prstClr val="black"/>
                </a:solidFill>
                <a:effectLst>
                  <a:outerShdw blurRad="38100" dist="38100" dir="2700000" algn="tl">
                    <a:srgbClr val="000000">
                      <a:alpha val="43137"/>
                    </a:srgbClr>
                  </a:outerShdw>
                </a:effectLst>
              </a:rPr>
              <a:t> </a:t>
            </a:r>
            <a:endParaRPr lang="ro-RO" altLang="de-DE" sz="1799" dirty="0">
              <a:solidFill>
                <a:srgbClr val="0000FF"/>
              </a:solidFill>
              <a:effectLst>
                <a:outerShdw blurRad="38100" dist="38100" dir="2700000" algn="tl">
                  <a:srgbClr val="000000">
                    <a:alpha val="43137"/>
                  </a:srgbClr>
                </a:outerShdw>
              </a:effectLst>
            </a:endParaRPr>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549796" y="1296188"/>
            <a:ext cx="9650084" cy="941912"/>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3199" b="1" dirty="0">
                <a:solidFill>
                  <a:srgbClr val="0000FF"/>
                </a:solidFill>
                <a:effectLst>
                  <a:outerShdw blurRad="38100" dist="38100" dir="2700000" algn="tl">
                    <a:srgbClr val="000000">
                      <a:alpha val="43137"/>
                    </a:srgbClr>
                  </a:outerShdw>
                </a:effectLst>
                <a:latin typeface="Calibri"/>
              </a:rPr>
              <a:t>WP1</a:t>
            </a:r>
            <a:r>
              <a:rPr lang="en-US"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a:solidFill>
                  <a:srgbClr val="0000FF"/>
                </a:solidFill>
                <a:effectLst>
                  <a:outerShdw blurRad="38100" dist="38100" dir="2700000" algn="tl">
                    <a:srgbClr val="000000">
                      <a:alpha val="43137"/>
                    </a:srgbClr>
                  </a:outerShdw>
                </a:effectLst>
                <a:latin typeface="Calibri"/>
              </a:rPr>
              <a:t>– </a:t>
            </a:r>
            <a:r>
              <a:rPr lang="en-US" altLang="de-DE" sz="3199" b="1" dirty="0">
                <a:solidFill>
                  <a:srgbClr val="0000FF"/>
                </a:solidFill>
                <a:effectLst>
                  <a:outerShdw blurRad="38100" dist="38100" dir="2700000" algn="tl">
                    <a:srgbClr val="000000">
                      <a:alpha val="43137"/>
                    </a:srgbClr>
                  </a:outerShdw>
                </a:effectLst>
                <a:latin typeface="Calibri"/>
              </a:rPr>
              <a:t>TASKS AND RESPONSABILITIES:</a:t>
            </a:r>
          </a:p>
        </p:txBody>
      </p:sp>
      <p:pic>
        <p:nvPicPr>
          <p:cNvPr id="5" name="Picture 4">
            <a:extLst>
              <a:ext uri="{FF2B5EF4-FFF2-40B4-BE49-F238E27FC236}">
                <a16:creationId xmlns:a16="http://schemas.microsoft.com/office/drawing/2014/main" id="{E439D590-65BA-EB54-148E-453F6D47E5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6" name="Picture 5">
            <a:extLst>
              <a:ext uri="{FF2B5EF4-FFF2-40B4-BE49-F238E27FC236}">
                <a16:creationId xmlns:a16="http://schemas.microsoft.com/office/drawing/2014/main" id="{FC9060F7-1F90-FE6D-A53A-628858C6DE54}"/>
              </a:ext>
            </a:extLst>
          </p:cNvPr>
          <p:cNvPicPr>
            <a:picLocks noChangeAspect="1"/>
          </p:cNvPicPr>
          <p:nvPr/>
        </p:nvPicPr>
        <p:blipFill>
          <a:blip r:embed="rId4"/>
          <a:stretch>
            <a:fillRect/>
          </a:stretch>
        </p:blipFill>
        <p:spPr>
          <a:xfrm>
            <a:off x="7085978" y="37486"/>
            <a:ext cx="589869" cy="597335"/>
          </a:xfrm>
          <a:prstGeom prst="rect">
            <a:avLst/>
          </a:prstGeom>
        </p:spPr>
      </p:pic>
      <p:pic>
        <p:nvPicPr>
          <p:cNvPr id="7" name="Picture 6">
            <a:extLst>
              <a:ext uri="{FF2B5EF4-FFF2-40B4-BE49-F238E27FC236}">
                <a16:creationId xmlns:a16="http://schemas.microsoft.com/office/drawing/2014/main" id="{8048D412-0A93-F72B-DBAF-5A94DA136D06}"/>
              </a:ext>
            </a:extLst>
          </p:cNvPr>
          <p:cNvPicPr>
            <a:picLocks noChangeAspect="1"/>
          </p:cNvPicPr>
          <p:nvPr/>
        </p:nvPicPr>
        <p:blipFill>
          <a:blip r:embed="rId5"/>
          <a:stretch>
            <a:fillRect/>
          </a:stretch>
        </p:blipFill>
        <p:spPr>
          <a:xfrm>
            <a:off x="8017511" y="64593"/>
            <a:ext cx="958640" cy="527130"/>
          </a:xfrm>
          <a:prstGeom prst="rect">
            <a:avLst/>
          </a:prstGeom>
        </p:spPr>
      </p:pic>
      <p:pic>
        <p:nvPicPr>
          <p:cNvPr id="8" name="Picture 7" descr="EU logos for funding">
            <a:extLst>
              <a:ext uri="{FF2B5EF4-FFF2-40B4-BE49-F238E27FC236}">
                <a16:creationId xmlns:a16="http://schemas.microsoft.com/office/drawing/2014/main" id="{91CC5D46-BCDF-6B86-E552-DDFD061FF6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DF8D72D-2CF2-2068-3E41-E75552A3676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11" name="Picture 10">
            <a:extLst>
              <a:ext uri="{FF2B5EF4-FFF2-40B4-BE49-F238E27FC236}">
                <a16:creationId xmlns:a16="http://schemas.microsoft.com/office/drawing/2014/main" id="{FC21AD11-7D51-C68B-D290-1E8AE9654A0E}"/>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2" name="Picture 11">
            <a:extLst>
              <a:ext uri="{FF2B5EF4-FFF2-40B4-BE49-F238E27FC236}">
                <a16:creationId xmlns:a16="http://schemas.microsoft.com/office/drawing/2014/main" id="{FB9B48FB-D64B-91E8-71F6-9771B2FF8B4E}"/>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334281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36499" y="879066"/>
            <a:ext cx="11737304" cy="740637"/>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n°2</a:t>
            </a:r>
            <a:r>
              <a:rPr lang="ro-RO" sz="2400" b="1" dirty="0">
                <a:solidFill>
                  <a:srgbClr val="FF0000"/>
                </a:solidFill>
                <a:latin typeface="FreeSans"/>
              </a:rPr>
              <a:t> </a:t>
            </a:r>
            <a:r>
              <a:rPr lang="ro-RO" sz="2400" b="1" dirty="0" err="1">
                <a:solidFill>
                  <a:srgbClr val="FF0000"/>
                </a:solidFill>
                <a:latin typeface="FreeSans"/>
              </a:rPr>
              <a:t>description</a:t>
            </a:r>
            <a:r>
              <a:rPr lang="ro-RO" sz="2400" b="1" dirty="0">
                <a:solidFill>
                  <a:srgbClr val="FF0000"/>
                </a:solidFill>
                <a:latin typeface="FreeSans"/>
              </a:rPr>
              <a:t> – </a:t>
            </a:r>
            <a:r>
              <a:rPr lang="ro-RO" sz="2400" b="1" dirty="0" err="1">
                <a:solidFill>
                  <a:srgbClr val="FF0000"/>
                </a:solidFill>
                <a:latin typeface="FreeSans"/>
              </a:rPr>
              <a:t>coordinator</a:t>
            </a:r>
            <a:r>
              <a:rPr lang="ro-RO" sz="2400" b="1" dirty="0">
                <a:solidFill>
                  <a:srgbClr val="FF0000"/>
                </a:solidFill>
                <a:latin typeface="FreeSans"/>
              </a:rPr>
              <a:t>  Romanian Naval Academy (RNA)</a:t>
            </a:r>
          </a:p>
          <a:p>
            <a:pPr defTabSz="914126"/>
            <a:r>
              <a:rPr lang="ro-RO" sz="2400" b="1" dirty="0">
                <a:solidFill>
                  <a:srgbClr val="FF0000"/>
                </a:solidFill>
                <a:latin typeface="FreeSans"/>
              </a:rPr>
              <a:t> </a:t>
            </a:r>
            <a:r>
              <a:rPr lang="en-GB" sz="2400" b="1" dirty="0">
                <a:solidFill>
                  <a:srgbClr val="7030A0"/>
                </a:solidFill>
                <a:latin typeface="FreeSans"/>
              </a:rPr>
              <a:t>”Onboard Healthy Nutrition” - specialized training module for seafaring personnel</a:t>
            </a:r>
            <a:endParaRPr lang="en-US" altLang="de-DE" sz="2400" b="1" dirty="0">
              <a:solidFill>
                <a:srgbClr val="7030A0"/>
              </a:solidFill>
              <a:effectLst>
                <a:outerShdw blurRad="38100" dist="38100" dir="2700000" algn="tl">
                  <a:srgbClr val="000000">
                    <a:alpha val="43137"/>
                  </a:srgbClr>
                </a:outerShdw>
              </a:effectLst>
              <a:latin typeface="Calibri"/>
            </a:endParaRPr>
          </a:p>
        </p:txBody>
      </p:sp>
      <p:sp>
        <p:nvSpPr>
          <p:cNvPr id="5" name="TextBox 4">
            <a:extLst>
              <a:ext uri="{FF2B5EF4-FFF2-40B4-BE49-F238E27FC236}">
                <a16:creationId xmlns:a16="http://schemas.microsoft.com/office/drawing/2014/main" id="{69FF44BD-CF13-B84E-0C0C-2BCA61F73278}"/>
              </a:ext>
            </a:extLst>
          </p:cNvPr>
          <p:cNvSpPr txBox="1"/>
          <p:nvPr/>
        </p:nvSpPr>
        <p:spPr>
          <a:xfrm>
            <a:off x="9035" y="1766012"/>
            <a:ext cx="12188825" cy="4755148"/>
          </a:xfrm>
          <a:prstGeom prst="rect">
            <a:avLst/>
          </a:prstGeom>
          <a:noFill/>
        </p:spPr>
        <p:txBody>
          <a:bodyPr wrap="square">
            <a:spAutoFit/>
          </a:bodyPr>
          <a:lstStyle/>
          <a:p>
            <a:pPr algn="just" defTabSz="914126">
              <a:spcAft>
                <a:spcPts val="600"/>
              </a:spcAft>
            </a:pPr>
            <a:r>
              <a:rPr lang="en-GB" sz="2000" b="1" dirty="0">
                <a:solidFill>
                  <a:srgbClr val="FF0000"/>
                </a:solidFill>
                <a:latin typeface="Arial" panose="020B0604020202020204" pitchFamily="34" charset="0"/>
                <a:cs typeface="Arial" panose="020B0604020202020204" pitchFamily="34" charset="0"/>
              </a:rPr>
              <a:t>A.2.1. </a:t>
            </a:r>
            <a:r>
              <a:rPr lang="en-GB" sz="2000" b="1" i="1" dirty="0">
                <a:solidFill>
                  <a:srgbClr val="0000FF"/>
                </a:solidFill>
                <a:latin typeface="Arial" panose="020B0604020202020204" pitchFamily="34" charset="0"/>
                <a:cs typeface="Arial" panose="020B0604020202020204" pitchFamily="34" charset="0"/>
              </a:rPr>
              <a:t>Study of Onboard Nutrition -</a:t>
            </a:r>
            <a:r>
              <a:rPr lang="ro-RO" sz="2000" b="1" i="1" dirty="0">
                <a:solidFill>
                  <a:srgbClr val="0000FF"/>
                </a:solidFill>
                <a:latin typeface="Arial" panose="020B0604020202020204" pitchFamily="34" charset="0"/>
                <a:cs typeface="Arial" panose="020B0604020202020204" pitchFamily="34" charset="0"/>
              </a:rPr>
              <a:t> </a:t>
            </a:r>
            <a:r>
              <a:rPr lang="en-GB" sz="2000" b="1" i="1" dirty="0">
                <a:solidFill>
                  <a:srgbClr val="0000FF"/>
                </a:solidFill>
                <a:latin typeface="Arial" panose="020B0604020202020204" pitchFamily="34" charset="0"/>
                <a:cs typeface="Arial" panose="020B0604020202020204" pitchFamily="34" charset="0"/>
              </a:rPr>
              <a:t>survey and report</a:t>
            </a:r>
            <a:r>
              <a:rPr lang="ro-RO" sz="2000" b="1" i="1" dirty="0">
                <a:solidFill>
                  <a:srgbClr val="0000FF"/>
                </a:solidFill>
                <a:latin typeface="Arial" panose="020B0604020202020204" pitchFamily="34" charset="0"/>
                <a:cs typeface="Arial" panose="020B0604020202020204" pitchFamily="34" charset="0"/>
              </a:rPr>
              <a:t> </a:t>
            </a:r>
            <a:r>
              <a:rPr lang="ro-RO" sz="2000" dirty="0">
                <a:solidFill>
                  <a:prstClr val="black"/>
                </a:solidFill>
                <a:latin typeface="Arial" panose="020B0604020202020204" pitchFamily="34" charset="0"/>
                <a:cs typeface="Arial" panose="020B0604020202020204" pitchFamily="34" charset="0"/>
              </a:rPr>
              <a:t>- </a:t>
            </a:r>
            <a:r>
              <a:rPr lang="ro-RO" sz="2000" dirty="0">
                <a:solidFill>
                  <a:srgbClr val="7030A0"/>
                </a:solidFill>
                <a:latin typeface="Arial" panose="020B0604020202020204" pitchFamily="34" charset="0"/>
                <a:cs typeface="Arial" panose="020B0604020202020204" pitchFamily="34" charset="0"/>
              </a:rPr>
              <a:t>RESULTS</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Study of nutrition components, feeding</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behaviour, eating habits</a:t>
            </a:r>
            <a:r>
              <a:rPr lang="ro-RO" sz="2000" dirty="0">
                <a:solidFill>
                  <a:prstClr val="black"/>
                </a:solidFill>
                <a:latin typeface="Arial" panose="020B0604020202020204" pitchFamily="34" charset="0"/>
                <a:cs typeface="Arial" panose="020B0604020202020204" pitchFamily="34" charset="0"/>
              </a:rPr>
              <a:t>; a</a:t>
            </a:r>
            <a:r>
              <a:rPr lang="en-GB" sz="2000" dirty="0">
                <a:solidFill>
                  <a:prstClr val="black"/>
                </a:solidFill>
                <a:latin typeface="Arial" panose="020B0604020202020204" pitchFamily="34" charset="0"/>
                <a:cs typeface="Arial" panose="020B0604020202020204" pitchFamily="34" charset="0"/>
              </a:rPr>
              <a:t> report for</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optimum diet variations changing with</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different factors will be prepared</a:t>
            </a:r>
            <a:r>
              <a:rPr lang="ro-RO" sz="2000" dirty="0">
                <a:solidFill>
                  <a:prstClr val="black"/>
                </a:solidFill>
                <a:latin typeface="Arial" panose="020B0604020202020204" pitchFamily="34" charset="0"/>
                <a:cs typeface="Arial" panose="020B0604020202020204" pitchFamily="34" charset="0"/>
              </a:rPr>
              <a:t> → </a:t>
            </a:r>
            <a:r>
              <a:rPr lang="ro-RO" sz="2000" b="1" dirty="0" err="1">
                <a:solidFill>
                  <a:srgbClr val="7030A0"/>
                </a:solidFill>
                <a:latin typeface="Arial" panose="020B0604020202020204" pitchFamily="34" charset="0"/>
                <a:cs typeface="Arial" panose="020B0604020202020204" pitchFamily="34" charset="0"/>
              </a:rPr>
              <a:t>responsible</a:t>
            </a:r>
            <a:r>
              <a:rPr lang="ro-RO" sz="2000" b="1" dirty="0">
                <a:solidFill>
                  <a:srgbClr val="7030A0"/>
                </a:solidFill>
                <a:latin typeface="Arial" panose="020B0604020202020204" pitchFamily="34" charset="0"/>
                <a:cs typeface="Arial" panose="020B0604020202020204" pitchFamily="34" charset="0"/>
              </a:rPr>
              <a:t>: </a:t>
            </a:r>
            <a:r>
              <a:rPr lang="ro-RO" sz="2000" b="1" u="sng" dirty="0">
                <a:solidFill>
                  <a:srgbClr val="7030A0"/>
                </a:solidFill>
                <a:latin typeface="Arial" panose="020B0604020202020204" pitchFamily="34" charset="0"/>
                <a:cs typeface="Arial" panose="020B0604020202020204" pitchFamily="34" charset="0"/>
              </a:rPr>
              <a:t>PRU</a:t>
            </a:r>
            <a:r>
              <a:rPr lang="ro-RO" sz="2000" dirty="0">
                <a:solidFill>
                  <a:prstClr val="black"/>
                </a:solidFill>
                <a:latin typeface="Arial" panose="020B0604020202020204" pitchFamily="34" charset="0"/>
                <a:cs typeface="Arial" panose="020B0604020202020204" pitchFamily="34" charset="0"/>
              </a:rPr>
              <a:t>;</a:t>
            </a:r>
          </a:p>
          <a:p>
            <a:pPr algn="just" defTabSz="914126">
              <a:spcAft>
                <a:spcPts val="600"/>
              </a:spcAft>
            </a:pPr>
            <a:r>
              <a:rPr lang="en-GB" sz="2000" b="1" dirty="0">
                <a:solidFill>
                  <a:srgbClr val="FF0000"/>
                </a:solidFill>
                <a:latin typeface="Arial" panose="020B0604020202020204" pitchFamily="34" charset="0"/>
                <a:cs typeface="Arial" panose="020B0604020202020204" pitchFamily="34" charset="0"/>
              </a:rPr>
              <a:t>A2.2.</a:t>
            </a:r>
            <a:r>
              <a:rPr lang="en-GB" sz="2000" dirty="0">
                <a:solidFill>
                  <a:prstClr val="black"/>
                </a:solidFill>
                <a:latin typeface="Arial" panose="020B0604020202020204" pitchFamily="34" charset="0"/>
                <a:cs typeface="Arial" panose="020B0604020202020204" pitchFamily="34" charset="0"/>
              </a:rPr>
              <a:t> </a:t>
            </a:r>
            <a:r>
              <a:rPr lang="en-GB" sz="2000" b="1" i="1" dirty="0">
                <a:solidFill>
                  <a:srgbClr val="0000FF"/>
                </a:solidFill>
                <a:latin typeface="Arial" panose="020B0604020202020204" pitchFamily="34" charset="0"/>
                <a:cs typeface="Arial" panose="020B0604020202020204" pitchFamily="34" charset="0"/>
              </a:rPr>
              <a:t>”Onboard Healthy Nutrition</a:t>
            </a:r>
            <a:r>
              <a:rPr lang="ro-RO" sz="2000" b="1" i="1" dirty="0">
                <a:solidFill>
                  <a:srgbClr val="0000FF"/>
                </a:solidFill>
                <a:latin typeface="Arial" panose="020B0604020202020204" pitchFamily="34" charset="0"/>
                <a:cs typeface="Arial" panose="020B0604020202020204" pitchFamily="34" charset="0"/>
              </a:rPr>
              <a:t> </a:t>
            </a:r>
            <a:r>
              <a:rPr lang="en-GB" sz="2000" b="1" i="1" dirty="0">
                <a:solidFill>
                  <a:srgbClr val="0000FF"/>
                </a:solidFill>
                <a:latin typeface="Arial" panose="020B0604020202020204" pitchFamily="34" charset="0"/>
                <a:cs typeface="Arial" panose="020B0604020202020204" pitchFamily="34" charset="0"/>
              </a:rPr>
              <a:t>Fundamentals” training module</a:t>
            </a:r>
            <a:r>
              <a:rPr lang="ro-RO" sz="2000" b="1" i="1" dirty="0">
                <a:solidFill>
                  <a:srgbClr val="0000FF"/>
                </a:solidFill>
                <a:latin typeface="Arial" panose="020B0604020202020204" pitchFamily="34" charset="0"/>
                <a:cs typeface="Arial" panose="020B0604020202020204" pitchFamily="34" charset="0"/>
              </a:rPr>
              <a:t> </a:t>
            </a:r>
            <a:r>
              <a:rPr lang="en-GB" sz="2000" b="1" i="1" dirty="0">
                <a:solidFill>
                  <a:srgbClr val="0000FF"/>
                </a:solidFill>
                <a:latin typeface="Arial" panose="020B0604020202020204" pitchFamily="34" charset="0"/>
                <a:cs typeface="Arial" panose="020B0604020202020204" pitchFamily="34" charset="0"/>
              </a:rPr>
              <a:t>development</a:t>
            </a:r>
            <a:r>
              <a:rPr lang="ro-RO" sz="2000" b="1" i="1" dirty="0">
                <a:solidFill>
                  <a:srgbClr val="0000FF"/>
                </a:solidFill>
                <a:latin typeface="Arial" panose="020B0604020202020204" pitchFamily="34" charset="0"/>
                <a:cs typeface="Arial" panose="020B0604020202020204" pitchFamily="34" charset="0"/>
              </a:rPr>
              <a:t> </a:t>
            </a:r>
            <a:r>
              <a:rPr lang="ro-RO" sz="2000" dirty="0">
                <a:solidFill>
                  <a:prstClr val="black"/>
                </a:solidFill>
                <a:latin typeface="Arial" panose="020B0604020202020204" pitchFamily="34" charset="0"/>
                <a:cs typeface="Arial" panose="020B0604020202020204" pitchFamily="34" charset="0"/>
              </a:rPr>
              <a:t>– </a:t>
            </a:r>
            <a:r>
              <a:rPr lang="ro-RO" sz="2000" dirty="0">
                <a:solidFill>
                  <a:srgbClr val="7030A0"/>
                </a:solidFill>
                <a:latin typeface="Arial" panose="020B0604020202020204" pitchFamily="34" charset="0"/>
                <a:cs typeface="Arial" panose="020B0604020202020204" pitchFamily="34" charset="0"/>
              </a:rPr>
              <a:t>RESULTS</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A course on "Onboard Healthy Nutrition</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will be prepared by the partners as training</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module (textbox, presentations, on hand</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materials, practical activities and case</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studies)</a:t>
            </a:r>
            <a:r>
              <a:rPr lang="ro-RO" sz="2000" dirty="0">
                <a:solidFill>
                  <a:prstClr val="black"/>
                </a:solidFill>
                <a:latin typeface="Arial" panose="020B0604020202020204" pitchFamily="34" charset="0"/>
                <a:cs typeface="Arial" panose="020B0604020202020204" pitchFamily="34" charset="0"/>
              </a:rPr>
              <a:t> → </a:t>
            </a:r>
            <a:r>
              <a:rPr lang="ro-RO" sz="2000" b="1" dirty="0" err="1">
                <a:solidFill>
                  <a:srgbClr val="7030A0"/>
                </a:solidFill>
                <a:latin typeface="Arial" panose="020B0604020202020204" pitchFamily="34" charset="0"/>
                <a:cs typeface="Arial" panose="020B0604020202020204" pitchFamily="34" charset="0"/>
              </a:rPr>
              <a:t>responsible</a:t>
            </a:r>
            <a:r>
              <a:rPr lang="ro-RO" sz="2000" b="1" dirty="0">
                <a:solidFill>
                  <a:srgbClr val="7030A0"/>
                </a:solidFill>
                <a:latin typeface="Arial" panose="020B0604020202020204" pitchFamily="34" charset="0"/>
                <a:cs typeface="Arial" panose="020B0604020202020204" pitchFamily="34" charset="0"/>
              </a:rPr>
              <a:t>: </a:t>
            </a:r>
            <a:r>
              <a:rPr lang="ro-RO" sz="2000" b="1" u="sng" dirty="0">
                <a:solidFill>
                  <a:srgbClr val="7030A0"/>
                </a:solidFill>
                <a:latin typeface="Arial" panose="020B0604020202020204" pitchFamily="34" charset="0"/>
                <a:cs typeface="Arial" panose="020B0604020202020204" pitchFamily="34" charset="0"/>
              </a:rPr>
              <a:t>RNA</a:t>
            </a:r>
            <a:r>
              <a:rPr lang="ro-RO" sz="2000" dirty="0">
                <a:solidFill>
                  <a:prstClr val="black"/>
                </a:solidFill>
                <a:latin typeface="Arial" panose="020B0604020202020204" pitchFamily="34" charset="0"/>
                <a:cs typeface="Arial" panose="020B0604020202020204" pitchFamily="34" charset="0"/>
              </a:rPr>
              <a:t>;</a:t>
            </a:r>
          </a:p>
          <a:p>
            <a:pPr algn="just" defTabSz="914126">
              <a:spcAft>
                <a:spcPts val="600"/>
              </a:spcAft>
            </a:pPr>
            <a:r>
              <a:rPr lang="en-GB" sz="2000" b="1" dirty="0">
                <a:solidFill>
                  <a:srgbClr val="FF0000"/>
                </a:solidFill>
                <a:latin typeface="Arial" panose="020B0604020202020204" pitchFamily="34" charset="0"/>
                <a:cs typeface="Arial" panose="020B0604020202020204" pitchFamily="34" charset="0"/>
              </a:rPr>
              <a:t>A2.3</a:t>
            </a:r>
            <a:r>
              <a:rPr lang="ro-RO" sz="2000" b="1" dirty="0">
                <a:solidFill>
                  <a:srgbClr val="FF0000"/>
                </a:solidFill>
                <a:latin typeface="Arial" panose="020B0604020202020204" pitchFamily="34" charset="0"/>
                <a:cs typeface="Arial" panose="020B0604020202020204" pitchFamily="34" charset="0"/>
              </a:rPr>
              <a:t>.</a:t>
            </a:r>
            <a:r>
              <a:rPr lang="en-GB" sz="2000" dirty="0">
                <a:solidFill>
                  <a:prstClr val="black"/>
                </a:solidFill>
                <a:latin typeface="Arial" panose="020B0604020202020204" pitchFamily="34" charset="0"/>
                <a:cs typeface="Arial" panose="020B0604020202020204" pitchFamily="34" charset="0"/>
              </a:rPr>
              <a:t> </a:t>
            </a:r>
            <a:r>
              <a:rPr lang="ro-RO" sz="2000" b="1" i="1" dirty="0" err="1">
                <a:solidFill>
                  <a:srgbClr val="0000FF"/>
                </a:solidFill>
                <a:latin typeface="Arial" panose="020B0604020202020204" pitchFamily="34" charset="0"/>
                <a:cs typeface="Arial" panose="020B0604020202020204" pitchFamily="34" charset="0"/>
              </a:rPr>
              <a:t>Transnational</a:t>
            </a:r>
            <a:r>
              <a:rPr lang="ro-RO" sz="2000" b="1" i="1" dirty="0">
                <a:solidFill>
                  <a:srgbClr val="0000FF"/>
                </a:solidFill>
                <a:latin typeface="Arial" panose="020B0604020202020204" pitchFamily="34" charset="0"/>
                <a:cs typeface="Arial" panose="020B0604020202020204" pitchFamily="34" charset="0"/>
              </a:rPr>
              <a:t> </a:t>
            </a:r>
            <a:r>
              <a:rPr lang="ro-RO" sz="2000" b="1" i="1" dirty="0" err="1">
                <a:solidFill>
                  <a:srgbClr val="0000FF"/>
                </a:solidFill>
                <a:latin typeface="Arial" panose="020B0604020202020204" pitchFamily="34" charset="0"/>
                <a:cs typeface="Arial" panose="020B0604020202020204" pitchFamily="34" charset="0"/>
              </a:rPr>
              <a:t>meetings</a:t>
            </a:r>
            <a:r>
              <a:rPr lang="ro-RO" sz="2000" b="1" i="1" dirty="0">
                <a:solidFill>
                  <a:srgbClr val="0000FF"/>
                </a:solidFill>
                <a:latin typeface="Arial" panose="020B0604020202020204" pitchFamily="34" charset="0"/>
                <a:cs typeface="Arial" panose="020B0604020202020204" pitchFamily="34" charset="0"/>
              </a:rPr>
              <a:t> </a:t>
            </a:r>
            <a:r>
              <a:rPr lang="ro-RO" sz="2000" b="1" i="1" dirty="0" err="1">
                <a:solidFill>
                  <a:srgbClr val="0000FF"/>
                </a:solidFill>
                <a:latin typeface="Arial" panose="020B0604020202020204" pitchFamily="34" charset="0"/>
                <a:cs typeface="Arial" panose="020B0604020202020204" pitchFamily="34" charset="0"/>
              </a:rPr>
              <a:t>and</a:t>
            </a:r>
            <a:r>
              <a:rPr lang="ro-RO" sz="2000" b="1" i="1" dirty="0">
                <a:solidFill>
                  <a:srgbClr val="0000FF"/>
                </a:solidFill>
                <a:latin typeface="Arial" panose="020B0604020202020204" pitchFamily="34" charset="0"/>
                <a:cs typeface="Arial" panose="020B0604020202020204" pitchFamily="34" charset="0"/>
              </a:rPr>
              <a:t> </a:t>
            </a:r>
            <a:r>
              <a:rPr lang="ro-RO" sz="2000" b="1" i="1" dirty="0" err="1">
                <a:solidFill>
                  <a:srgbClr val="0000FF"/>
                </a:solidFill>
                <a:latin typeface="Arial" panose="020B0604020202020204" pitchFamily="34" charset="0"/>
                <a:cs typeface="Arial" panose="020B0604020202020204" pitchFamily="34" charset="0"/>
              </a:rPr>
              <a:t>events</a:t>
            </a:r>
            <a:r>
              <a:rPr lang="ro-RO" sz="2000" b="1" i="1" dirty="0">
                <a:solidFill>
                  <a:srgbClr val="0000FF"/>
                </a:solidFill>
                <a:latin typeface="Arial" panose="020B0604020202020204" pitchFamily="34" charset="0"/>
                <a:cs typeface="Arial" panose="020B0604020202020204" pitchFamily="34" charset="0"/>
              </a:rPr>
              <a:t> </a:t>
            </a:r>
            <a:r>
              <a:rPr lang="ro-RO" sz="2000" dirty="0">
                <a:solidFill>
                  <a:prstClr val="black"/>
                </a:solidFill>
                <a:latin typeface="Arial" panose="020B0604020202020204" pitchFamily="34" charset="0"/>
                <a:cs typeface="Arial" panose="020B0604020202020204" pitchFamily="34" charset="0"/>
              </a:rPr>
              <a:t>– </a:t>
            </a:r>
            <a:r>
              <a:rPr lang="ro-RO" sz="2000" dirty="0">
                <a:solidFill>
                  <a:srgbClr val="7030A0"/>
                </a:solidFill>
                <a:latin typeface="Arial" panose="020B0604020202020204" pitchFamily="34" charset="0"/>
                <a:cs typeface="Arial" panose="020B0604020202020204" pitchFamily="34" charset="0"/>
              </a:rPr>
              <a:t>RESULTS</a:t>
            </a:r>
            <a:r>
              <a:rPr lang="ro-RO" sz="2000" dirty="0">
                <a:solidFill>
                  <a:prstClr val="black"/>
                </a:solidFill>
                <a:latin typeface="Arial" panose="020B0604020202020204" pitchFamily="34" charset="0"/>
                <a:cs typeface="Arial" panose="020B0604020202020204" pitchFamily="34" charset="0"/>
              </a:rPr>
              <a:t>: </a:t>
            </a:r>
          </a:p>
          <a:p>
            <a:pPr algn="just" defTabSz="914126">
              <a:spcAft>
                <a:spcPts val="600"/>
              </a:spcAft>
            </a:pPr>
            <a:r>
              <a:rPr lang="ro-RO" sz="2000" dirty="0">
                <a:solidFill>
                  <a:prstClr val="black"/>
                </a:solidFill>
                <a:latin typeface="Arial" panose="020B0604020202020204" pitchFamily="34" charset="0"/>
                <a:cs typeface="Arial" panose="020B0604020202020204" pitchFamily="34" charset="0"/>
              </a:rPr>
              <a:t>→ </a:t>
            </a:r>
            <a:r>
              <a:rPr lang="ro-RO" sz="2000" b="1" dirty="0">
                <a:solidFill>
                  <a:prstClr val="black"/>
                </a:solidFill>
                <a:latin typeface="Arial" panose="020B0604020202020204" pitchFamily="34" charset="0"/>
                <a:cs typeface="Arial" panose="020B0604020202020204" pitchFamily="34" charset="0"/>
              </a:rPr>
              <a:t>TPM1 </a:t>
            </a:r>
            <a:r>
              <a:rPr lang="en-GB" sz="2000" b="1" dirty="0">
                <a:solidFill>
                  <a:prstClr val="black"/>
                </a:solidFill>
                <a:latin typeface="Arial" panose="020B0604020202020204" pitchFamily="34" charset="0"/>
                <a:cs typeface="Arial" panose="020B0604020202020204" pitchFamily="34" charset="0"/>
              </a:rPr>
              <a:t>Transnational Project</a:t>
            </a:r>
            <a:r>
              <a:rPr lang="ro-RO" sz="2000" dirty="0">
                <a:solidFill>
                  <a:prstClr val="black"/>
                </a:solidFill>
                <a:latin typeface="Arial" panose="020B0604020202020204" pitchFamily="34" charset="0"/>
                <a:cs typeface="Arial" panose="020B0604020202020204" pitchFamily="34" charset="0"/>
              </a:rPr>
              <a:t>: </a:t>
            </a:r>
            <a:r>
              <a:rPr lang="ro-RO" dirty="0">
                <a:solidFill>
                  <a:srgbClr val="00B050"/>
                </a:solidFill>
                <a:latin typeface="Arial" panose="020B0604020202020204" pitchFamily="34" charset="0"/>
                <a:cs typeface="Arial" panose="020B0604020202020204" pitchFamily="34" charset="0"/>
              </a:rPr>
              <a:t>k</a:t>
            </a:r>
            <a:r>
              <a:rPr lang="en-GB" dirty="0">
                <a:solidFill>
                  <a:srgbClr val="00B050"/>
                </a:solidFill>
                <a:latin typeface="Arial" panose="020B0604020202020204" pitchFamily="34" charset="0"/>
                <a:cs typeface="Arial" panose="020B0604020202020204" pitchFamily="34" charset="0"/>
              </a:rPr>
              <a:t>ick-off meeting (</a:t>
            </a:r>
            <a:r>
              <a:rPr lang="ro-RO" b="1" dirty="0">
                <a:solidFill>
                  <a:srgbClr val="00B050"/>
                </a:solidFill>
                <a:latin typeface="Arial" panose="020B0604020202020204" pitchFamily="34" charset="0"/>
                <a:cs typeface="Arial" panose="020B0604020202020204" pitchFamily="34" charset="0"/>
              </a:rPr>
              <a:t>RNA, Romania, 2 </a:t>
            </a:r>
            <a:r>
              <a:rPr lang="ro-RO" b="1" dirty="0" err="1">
                <a:solidFill>
                  <a:srgbClr val="00B050"/>
                </a:solidFill>
                <a:latin typeface="Arial" panose="020B0604020202020204" pitchFamily="34" charset="0"/>
                <a:cs typeface="Arial" panose="020B0604020202020204" pitchFamily="34" charset="0"/>
              </a:rPr>
              <a:t>pax</a:t>
            </a:r>
            <a:r>
              <a:rPr lang="ro-RO" b="1" dirty="0">
                <a:solidFill>
                  <a:srgbClr val="00B050"/>
                </a:solidFill>
                <a:latin typeface="Arial" panose="020B0604020202020204" pitchFamily="34" charset="0"/>
                <a:cs typeface="Arial" panose="020B0604020202020204" pitchFamily="34" charset="0"/>
              </a:rPr>
              <a:t>/2 </a:t>
            </a:r>
            <a:r>
              <a:rPr lang="ro-RO" b="1" dirty="0" err="1">
                <a:solidFill>
                  <a:srgbClr val="00B050"/>
                </a:solidFill>
                <a:latin typeface="Arial" panose="020B0604020202020204" pitchFamily="34" charset="0"/>
                <a:cs typeface="Arial" panose="020B0604020202020204" pitchFamily="34" charset="0"/>
              </a:rPr>
              <a:t>days</a:t>
            </a:r>
            <a:r>
              <a:rPr lang="ro-RO" dirty="0">
                <a:solidFill>
                  <a:srgbClr val="00B050"/>
                </a:solidFill>
                <a:latin typeface="Arial" panose="020B0604020202020204" pitchFamily="34" charset="0"/>
                <a:cs typeface="Arial" panose="020B0604020202020204" pitchFamily="34" charset="0"/>
              </a:rPr>
              <a:t>) period: </a:t>
            </a:r>
            <a:r>
              <a:rPr lang="en-US" b="1" dirty="0">
                <a:solidFill>
                  <a:srgbClr val="00B050"/>
                </a:solidFill>
                <a:latin typeface="Arial" panose="020B0604020202020204" pitchFamily="34" charset="0"/>
                <a:cs typeface="Arial" panose="020B0604020202020204" pitchFamily="34" charset="0"/>
              </a:rPr>
              <a:t>17</a:t>
            </a:r>
            <a:r>
              <a:rPr lang="ro-RO" b="1" dirty="0">
                <a:solidFill>
                  <a:srgbClr val="00B050"/>
                </a:solidFill>
                <a:latin typeface="Arial" panose="020B0604020202020204" pitchFamily="34" charset="0"/>
                <a:cs typeface="Arial" panose="020B0604020202020204" pitchFamily="34" charset="0"/>
              </a:rPr>
              <a:t>/01/2024 - </a:t>
            </a:r>
            <a:r>
              <a:rPr lang="en-US" b="1" dirty="0">
                <a:solidFill>
                  <a:srgbClr val="00B050"/>
                </a:solidFill>
                <a:latin typeface="Arial" panose="020B0604020202020204" pitchFamily="34" charset="0"/>
                <a:cs typeface="Arial" panose="020B0604020202020204" pitchFamily="34" charset="0"/>
              </a:rPr>
              <a:t>20</a:t>
            </a:r>
            <a:r>
              <a:rPr lang="ro-RO" b="1" dirty="0">
                <a:solidFill>
                  <a:srgbClr val="00B050"/>
                </a:solidFill>
                <a:latin typeface="Arial" panose="020B0604020202020204" pitchFamily="34" charset="0"/>
                <a:cs typeface="Arial" panose="020B0604020202020204" pitchFamily="34" charset="0"/>
              </a:rPr>
              <a:t>/01/2024 </a:t>
            </a:r>
            <a:r>
              <a:rPr lang="ro-RO" b="1" dirty="0">
                <a:latin typeface="Arial" panose="020B0604020202020204" pitchFamily="34" charset="0"/>
                <a:cs typeface="Arial" panose="020B0604020202020204" pitchFamily="34" charset="0"/>
              </a:rPr>
              <a:t>(</a:t>
            </a:r>
            <a:r>
              <a:rPr lang="ro-RO" b="1" dirty="0" err="1">
                <a:latin typeface="Arial" panose="020B0604020202020204" pitchFamily="34" charset="0"/>
                <a:cs typeface="Arial" panose="020B0604020202020204" pitchFamily="34" charset="0"/>
              </a:rPr>
              <a:t>done</a:t>
            </a:r>
            <a:r>
              <a:rPr lang="ro-RO" b="1" dirty="0">
                <a:latin typeface="Arial" panose="020B0604020202020204" pitchFamily="34" charset="0"/>
                <a:cs typeface="Arial" panose="020B0604020202020204" pitchFamily="34" charset="0"/>
              </a:rPr>
              <a:t>!)</a:t>
            </a:r>
            <a:r>
              <a:rPr lang="ro-RO" dirty="0">
                <a:solidFill>
                  <a:prstClr val="black"/>
                </a:solidFill>
                <a:latin typeface="Arial" panose="020B0604020202020204" pitchFamily="34" charset="0"/>
                <a:cs typeface="Arial" panose="020B0604020202020204" pitchFamily="34" charset="0"/>
              </a:rPr>
              <a:t>;</a:t>
            </a:r>
          </a:p>
          <a:p>
            <a:pPr algn="just" defTabSz="914126">
              <a:spcAft>
                <a:spcPts val="600"/>
              </a:spcAft>
            </a:pPr>
            <a:r>
              <a:rPr lang="ro-RO" sz="2000" dirty="0">
                <a:solidFill>
                  <a:prstClr val="black"/>
                </a:solidFill>
                <a:latin typeface="Arial" panose="020B0604020202020204" pitchFamily="34" charset="0"/>
                <a:cs typeface="Arial" panose="020B0604020202020204" pitchFamily="34" charset="0"/>
              </a:rPr>
              <a:t>→ </a:t>
            </a:r>
            <a:r>
              <a:rPr lang="ro-RO" sz="2000" b="1" dirty="0">
                <a:solidFill>
                  <a:prstClr val="black"/>
                </a:solidFill>
                <a:latin typeface="Arial" panose="020B0604020202020204" pitchFamily="34" charset="0"/>
                <a:cs typeface="Arial" panose="020B0604020202020204" pitchFamily="34" charset="0"/>
              </a:rPr>
              <a:t>TPM2 </a:t>
            </a:r>
            <a:r>
              <a:rPr lang="en-GB" sz="2000" b="1" dirty="0">
                <a:solidFill>
                  <a:prstClr val="black"/>
                </a:solidFill>
                <a:latin typeface="Arial" panose="020B0604020202020204" pitchFamily="34" charset="0"/>
                <a:cs typeface="Arial" panose="020B0604020202020204" pitchFamily="34" charset="0"/>
              </a:rPr>
              <a:t>Transnational Project</a:t>
            </a:r>
            <a:r>
              <a:rPr lang="ro-RO" sz="2000" b="1" dirty="0">
                <a:solidFill>
                  <a:prstClr val="black"/>
                </a:solidFill>
                <a:latin typeface="Arial" panose="020B0604020202020204" pitchFamily="34" charset="0"/>
                <a:cs typeface="Arial" panose="020B0604020202020204" pitchFamily="34" charset="0"/>
              </a:rPr>
              <a:t> </a:t>
            </a:r>
            <a:r>
              <a:rPr lang="en-GB" sz="2000" b="1" dirty="0">
                <a:solidFill>
                  <a:prstClr val="black"/>
                </a:solidFill>
                <a:latin typeface="Arial" panose="020B0604020202020204" pitchFamily="34" charset="0"/>
                <a:cs typeface="Arial" panose="020B0604020202020204" pitchFamily="34" charset="0"/>
              </a:rPr>
              <a:t>Meeting </a:t>
            </a:r>
            <a:r>
              <a:rPr lang="ro-RO" sz="2000" b="1" dirty="0">
                <a:solidFill>
                  <a:prstClr val="black"/>
                </a:solidFill>
                <a:latin typeface="Arial" panose="020B0604020202020204" pitchFamily="34" charset="0"/>
                <a:cs typeface="Arial" panose="020B0604020202020204" pitchFamily="34" charset="0"/>
              </a:rPr>
              <a:t>virtual </a:t>
            </a:r>
            <a:r>
              <a:rPr lang="ro-RO" sz="2000" b="1" dirty="0" err="1">
                <a:solidFill>
                  <a:prstClr val="black"/>
                </a:solidFill>
                <a:latin typeface="Arial" panose="020B0604020202020204" pitchFamily="34" charset="0"/>
                <a:cs typeface="Arial" panose="020B0604020202020204" pitchFamily="34" charset="0"/>
              </a:rPr>
              <a:t>meeting</a:t>
            </a:r>
            <a:r>
              <a:rPr lang="ro-RO" sz="2000" b="1"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 </a:t>
            </a:r>
            <a:r>
              <a:rPr lang="ro-RO" dirty="0">
                <a:solidFill>
                  <a:srgbClr val="00B050"/>
                </a:solidFill>
                <a:latin typeface="Arial" panose="020B0604020202020204" pitchFamily="34" charset="0"/>
                <a:cs typeface="Arial" panose="020B0604020202020204" pitchFamily="34" charset="0"/>
              </a:rPr>
              <a:t>,,</a:t>
            </a:r>
            <a:r>
              <a:rPr lang="en-GB" i="1" dirty="0">
                <a:solidFill>
                  <a:srgbClr val="00B050"/>
                </a:solidFill>
                <a:latin typeface="Arial" panose="020B0604020202020204" pitchFamily="34" charset="0"/>
                <a:cs typeface="Arial" panose="020B0604020202020204" pitchFamily="34" charset="0"/>
              </a:rPr>
              <a:t>Healthy nutrition outlines</a:t>
            </a:r>
            <a:r>
              <a:rPr lang="ro-RO" i="1" dirty="0">
                <a:solidFill>
                  <a:srgbClr val="00B050"/>
                </a:solidFill>
                <a:latin typeface="Arial" panose="020B0604020202020204" pitchFamily="34" charset="0"/>
                <a:cs typeface="Arial" panose="020B0604020202020204" pitchFamily="34" charset="0"/>
              </a:rPr>
              <a:t> </a:t>
            </a:r>
            <a:r>
              <a:rPr lang="en-GB" i="1" dirty="0">
                <a:solidFill>
                  <a:srgbClr val="00B050"/>
                </a:solidFill>
                <a:latin typeface="Arial" panose="020B0604020202020204" pitchFamily="34" charset="0"/>
                <a:cs typeface="Arial" panose="020B0604020202020204" pitchFamily="34" charset="0"/>
              </a:rPr>
              <a:t>in seafaring activities – Project</a:t>
            </a:r>
            <a:r>
              <a:rPr lang="ro-RO" i="1" dirty="0">
                <a:solidFill>
                  <a:srgbClr val="00B050"/>
                </a:solidFill>
                <a:latin typeface="Arial" panose="020B0604020202020204" pitchFamily="34" charset="0"/>
                <a:cs typeface="Arial" panose="020B0604020202020204" pitchFamily="34" charset="0"/>
              </a:rPr>
              <a:t> </a:t>
            </a:r>
            <a:r>
              <a:rPr lang="en-GB" i="1" dirty="0">
                <a:solidFill>
                  <a:srgbClr val="00B050"/>
                </a:solidFill>
                <a:latin typeface="Arial" panose="020B0604020202020204" pitchFamily="34" charset="0"/>
                <a:cs typeface="Arial" panose="020B0604020202020204" pitchFamily="34" charset="0"/>
              </a:rPr>
              <a:t>progress report</a:t>
            </a:r>
            <a:r>
              <a:rPr lang="ro-RO" i="1" dirty="0">
                <a:solidFill>
                  <a:srgbClr val="00B050"/>
                </a:solidFill>
                <a:latin typeface="Arial" panose="020B0604020202020204" pitchFamily="34" charset="0"/>
                <a:cs typeface="Arial" panose="020B0604020202020204" pitchFamily="34" charset="0"/>
              </a:rPr>
              <a:t>”</a:t>
            </a:r>
            <a:r>
              <a:rPr lang="en-GB" dirty="0">
                <a:solidFill>
                  <a:srgbClr val="00B050"/>
                </a:solidFill>
                <a:latin typeface="Arial" panose="020B0604020202020204" pitchFamily="34" charset="0"/>
                <a:cs typeface="Arial" panose="020B0604020202020204" pitchFamily="34" charset="0"/>
              </a:rPr>
              <a:t> (2</a:t>
            </a:r>
            <a:r>
              <a:rPr lang="ro-RO" dirty="0">
                <a:solidFill>
                  <a:srgbClr val="00B050"/>
                </a:solidFill>
                <a:latin typeface="Arial" panose="020B0604020202020204" pitchFamily="34" charset="0"/>
                <a:cs typeface="Arial" panose="020B0604020202020204" pitchFamily="34" charset="0"/>
              </a:rPr>
              <a:t> </a:t>
            </a:r>
            <a:r>
              <a:rPr lang="ro-RO" dirty="0" err="1">
                <a:solidFill>
                  <a:srgbClr val="00B050"/>
                </a:solidFill>
                <a:latin typeface="Arial" panose="020B0604020202020204" pitchFamily="34" charset="0"/>
                <a:cs typeface="Arial" panose="020B0604020202020204" pitchFamily="34" charset="0"/>
              </a:rPr>
              <a:t>pax</a:t>
            </a:r>
            <a:r>
              <a:rPr lang="en-GB" dirty="0">
                <a:solidFill>
                  <a:srgbClr val="00B050"/>
                </a:solidFill>
                <a:latin typeface="Arial" panose="020B0604020202020204" pitchFamily="34" charset="0"/>
                <a:cs typeface="Arial" panose="020B0604020202020204" pitchFamily="34" charset="0"/>
              </a:rPr>
              <a:t>/partner</a:t>
            </a:r>
            <a:r>
              <a:rPr lang="ro-RO" dirty="0">
                <a:solidFill>
                  <a:srgbClr val="00B050"/>
                </a:solidFill>
                <a:latin typeface="Arial" panose="020B0604020202020204" pitchFamily="34" charset="0"/>
                <a:cs typeface="Arial" panose="020B0604020202020204" pitchFamily="34" charset="0"/>
              </a:rPr>
              <a:t>/1 </a:t>
            </a:r>
            <a:r>
              <a:rPr lang="ro-RO" dirty="0" err="1">
                <a:solidFill>
                  <a:srgbClr val="00B050"/>
                </a:solidFill>
                <a:latin typeface="Arial" panose="020B0604020202020204" pitchFamily="34" charset="0"/>
                <a:cs typeface="Arial" panose="020B0604020202020204" pitchFamily="34" charset="0"/>
              </a:rPr>
              <a:t>day</a:t>
            </a:r>
            <a:r>
              <a:rPr lang="en-GB" dirty="0">
                <a:solidFill>
                  <a:srgbClr val="00B050"/>
                </a:solidFill>
                <a:latin typeface="Arial" panose="020B0604020202020204" pitchFamily="34" charset="0"/>
                <a:cs typeface="Arial" panose="020B0604020202020204" pitchFamily="34" charset="0"/>
              </a:rPr>
              <a:t>) (</a:t>
            </a:r>
            <a:r>
              <a:rPr lang="en-GB" b="1" dirty="0">
                <a:solidFill>
                  <a:srgbClr val="00B050"/>
                </a:solidFill>
                <a:latin typeface="Arial" panose="020B0604020202020204" pitchFamily="34" charset="0"/>
                <a:cs typeface="Arial" panose="020B0604020202020204" pitchFamily="34" charset="0"/>
              </a:rPr>
              <a:t>RNA</a:t>
            </a:r>
            <a:r>
              <a:rPr lang="ro-RO" b="1" dirty="0">
                <a:solidFill>
                  <a:srgbClr val="00B050"/>
                </a:solidFill>
                <a:latin typeface="Arial" panose="020B0604020202020204" pitchFamily="34" charset="0"/>
                <a:cs typeface="Arial" panose="020B0604020202020204" pitchFamily="34" charset="0"/>
              </a:rPr>
              <a:t>, Romania</a:t>
            </a:r>
            <a:r>
              <a:rPr lang="ro-RO" dirty="0">
                <a:solidFill>
                  <a:srgbClr val="00B050"/>
                </a:solidFill>
                <a:latin typeface="Arial" panose="020B0604020202020204" pitchFamily="34" charset="0"/>
                <a:cs typeface="Arial" panose="020B0604020202020204" pitchFamily="34" charset="0"/>
              </a:rPr>
              <a:t>), period: </a:t>
            </a:r>
            <a:r>
              <a:rPr lang="ro-RO" b="1" dirty="0">
                <a:solidFill>
                  <a:srgbClr val="00B050"/>
                </a:solidFill>
                <a:latin typeface="Arial" panose="020B0604020202020204" pitchFamily="34" charset="0"/>
                <a:cs typeface="Arial" panose="020B0604020202020204" pitchFamily="34" charset="0"/>
              </a:rPr>
              <a:t>15th of May 2024 (</a:t>
            </a:r>
            <a:r>
              <a:rPr lang="ro-RO" b="1" dirty="0" err="1">
                <a:solidFill>
                  <a:srgbClr val="00B050"/>
                </a:solidFill>
                <a:latin typeface="Arial" panose="020B0604020202020204" pitchFamily="34" charset="0"/>
                <a:cs typeface="Arial" panose="020B0604020202020204" pitchFamily="34" charset="0"/>
              </a:rPr>
              <a:t>done</a:t>
            </a:r>
            <a:r>
              <a:rPr lang="ro-RO" b="1" dirty="0">
                <a:solidFill>
                  <a:srgbClr val="00B050"/>
                </a:solidFill>
                <a:latin typeface="Arial" panose="020B0604020202020204" pitchFamily="34" charset="0"/>
                <a:cs typeface="Arial" panose="020B0604020202020204" pitchFamily="34" charset="0"/>
              </a:rPr>
              <a:t>!)</a:t>
            </a:r>
            <a:endParaRPr lang="ro-RO" dirty="0">
              <a:solidFill>
                <a:srgbClr val="00B050"/>
              </a:solidFill>
              <a:latin typeface="Arial" panose="020B0604020202020204" pitchFamily="34" charset="0"/>
              <a:cs typeface="Arial" panose="020B0604020202020204" pitchFamily="34" charset="0"/>
            </a:endParaRPr>
          </a:p>
          <a:p>
            <a:pPr algn="just" defTabSz="914126">
              <a:spcAft>
                <a:spcPts val="600"/>
              </a:spcAft>
            </a:pPr>
            <a:r>
              <a:rPr lang="ro-RO" sz="2000" b="1" dirty="0">
                <a:solidFill>
                  <a:srgbClr val="FF0000"/>
                </a:solidFill>
                <a:latin typeface="Arial" panose="020B0604020202020204" pitchFamily="34" charset="0"/>
                <a:cs typeface="Arial" panose="020B0604020202020204" pitchFamily="34" charset="0"/>
              </a:rPr>
              <a:t>E1</a:t>
            </a:r>
            <a:r>
              <a:rPr lang="en-GB" sz="2000" dirty="0">
                <a:solidFill>
                  <a:prstClr val="black"/>
                </a:solidFill>
                <a:latin typeface="Arial" panose="020B0604020202020204" pitchFamily="34" charset="0"/>
                <a:cs typeface="Arial" panose="020B0604020202020204" pitchFamily="34" charset="0"/>
              </a:rPr>
              <a:t>. </a:t>
            </a:r>
            <a:r>
              <a:rPr lang="en-GB" sz="2000" b="1" i="1" dirty="0">
                <a:solidFill>
                  <a:srgbClr val="0000FF"/>
                </a:solidFill>
                <a:latin typeface="Arial" panose="020B0604020202020204" pitchFamily="34" charset="0"/>
                <a:cs typeface="Arial" panose="020B0604020202020204" pitchFamily="34" charset="0"/>
              </a:rPr>
              <a:t>Seminar ”Improvement</a:t>
            </a:r>
            <a:r>
              <a:rPr lang="ro-RO" sz="2000" b="1" i="1" dirty="0">
                <a:solidFill>
                  <a:srgbClr val="0000FF"/>
                </a:solidFill>
                <a:latin typeface="Arial" panose="020B0604020202020204" pitchFamily="34" charset="0"/>
                <a:cs typeface="Arial" panose="020B0604020202020204" pitchFamily="34" charset="0"/>
              </a:rPr>
              <a:t> </a:t>
            </a:r>
            <a:r>
              <a:rPr lang="en-GB" sz="2000" b="1" i="1" dirty="0">
                <a:solidFill>
                  <a:srgbClr val="0000FF"/>
                </a:solidFill>
                <a:latin typeface="Arial" panose="020B0604020202020204" pitchFamily="34" charset="0"/>
                <a:cs typeface="Arial" panose="020B0604020202020204" pitchFamily="34" charset="0"/>
              </a:rPr>
              <a:t>solutions for healthy nutrition in</a:t>
            </a:r>
            <a:r>
              <a:rPr lang="ro-RO" sz="2000" b="1" i="1" dirty="0">
                <a:solidFill>
                  <a:srgbClr val="0000FF"/>
                </a:solidFill>
                <a:latin typeface="Arial" panose="020B0604020202020204" pitchFamily="34" charset="0"/>
                <a:cs typeface="Arial" panose="020B0604020202020204" pitchFamily="34" charset="0"/>
              </a:rPr>
              <a:t> </a:t>
            </a:r>
            <a:r>
              <a:rPr lang="en-GB" sz="2000" b="1" i="1" dirty="0">
                <a:solidFill>
                  <a:srgbClr val="0000FF"/>
                </a:solidFill>
                <a:latin typeface="Arial" panose="020B0604020202020204" pitchFamily="34" charset="0"/>
                <a:cs typeface="Arial" panose="020B0604020202020204" pitchFamily="34" charset="0"/>
              </a:rPr>
              <a:t>seafaring activities”</a:t>
            </a:r>
            <a:r>
              <a:rPr lang="en-GB" sz="2000" dirty="0">
                <a:solidFill>
                  <a:prstClr val="black"/>
                </a:solidFill>
                <a:latin typeface="Arial" panose="020B0604020202020204" pitchFamily="34" charset="0"/>
                <a:cs typeface="Arial" panose="020B0604020202020204" pitchFamily="34" charset="0"/>
              </a:rPr>
              <a:t>, </a:t>
            </a:r>
            <a:r>
              <a:rPr lang="en-GB" sz="2000" b="1" dirty="0">
                <a:solidFill>
                  <a:srgbClr val="7030A0"/>
                </a:solidFill>
                <a:latin typeface="Arial" panose="020B0604020202020204" pitchFamily="34" charset="0"/>
                <a:cs typeface="Arial" panose="020B0604020202020204" pitchFamily="34" charset="0"/>
              </a:rPr>
              <a:t>RNA,</a:t>
            </a:r>
            <a:r>
              <a:rPr lang="ro-RO" sz="2000" b="1" dirty="0">
                <a:solidFill>
                  <a:srgbClr val="7030A0"/>
                </a:solidFill>
                <a:latin typeface="Arial" panose="020B0604020202020204" pitchFamily="34" charset="0"/>
                <a:cs typeface="Arial" panose="020B0604020202020204" pitchFamily="34" charset="0"/>
              </a:rPr>
              <a:t> </a:t>
            </a:r>
            <a:r>
              <a:rPr lang="en-GB" sz="2000" b="1" dirty="0">
                <a:solidFill>
                  <a:srgbClr val="7030A0"/>
                </a:solidFill>
                <a:latin typeface="Arial" panose="020B0604020202020204" pitchFamily="34" charset="0"/>
                <a:cs typeface="Arial" panose="020B0604020202020204" pitchFamily="34" charset="0"/>
              </a:rPr>
              <a:t>Romania</a:t>
            </a:r>
            <a:r>
              <a:rPr lang="en-GB" sz="2000" dirty="0">
                <a:solidFill>
                  <a:prstClr val="black"/>
                </a:solidFill>
                <a:latin typeface="Arial" panose="020B0604020202020204" pitchFamily="34" charset="0"/>
                <a:cs typeface="Arial" panose="020B0604020202020204" pitchFamily="34" charset="0"/>
              </a:rPr>
              <a:t>, </a:t>
            </a:r>
            <a:r>
              <a:rPr lang="en-GB" sz="2000" b="1" dirty="0">
                <a:solidFill>
                  <a:srgbClr val="7030A0"/>
                </a:solidFill>
                <a:latin typeface="Arial" panose="020B0604020202020204" pitchFamily="34" charset="0"/>
                <a:cs typeface="Arial" panose="020B0604020202020204" pitchFamily="34" charset="0"/>
              </a:rPr>
              <a:t>43 participants </a:t>
            </a:r>
            <a:r>
              <a:rPr lang="en-GB" sz="2000" dirty="0">
                <a:solidFill>
                  <a:prstClr val="black"/>
                </a:solidFill>
                <a:latin typeface="Arial" panose="020B0604020202020204" pitchFamily="34" charset="0"/>
                <a:cs typeface="Arial" panose="020B0604020202020204" pitchFamily="34" charset="0"/>
              </a:rPr>
              <a:t>– </a:t>
            </a:r>
            <a:r>
              <a:rPr lang="en-GB" sz="2000" dirty="0">
                <a:solidFill>
                  <a:srgbClr val="7030A0"/>
                </a:solidFill>
                <a:latin typeface="Arial" panose="020B0604020202020204" pitchFamily="34" charset="0"/>
                <a:cs typeface="Arial" panose="020B0604020202020204" pitchFamily="34" charset="0"/>
              </a:rPr>
              <a:t>RESULTS</a:t>
            </a:r>
            <a:r>
              <a:rPr lang="en-GB" sz="2000" dirty="0">
                <a:solidFill>
                  <a:prstClr val="black"/>
                </a:solidFill>
                <a:latin typeface="Arial" panose="020B0604020202020204" pitchFamily="34" charset="0"/>
                <a:cs typeface="Arial" panose="020B0604020202020204" pitchFamily="34" charset="0"/>
              </a:rPr>
              <a:t>: 1 promoting campaign will be conducted,</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project results to be presented, feed-back</a:t>
            </a:r>
            <a:r>
              <a:rPr lang="ro-RO"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from participants will be collected</a:t>
            </a:r>
            <a:r>
              <a:rPr lang="ro-RO" sz="2000" dirty="0">
                <a:solidFill>
                  <a:prstClr val="black"/>
                </a:solidFill>
                <a:latin typeface="Arial" panose="020B0604020202020204" pitchFamily="34" charset="0"/>
                <a:cs typeface="Arial" panose="020B0604020202020204" pitchFamily="34" charset="0"/>
              </a:rPr>
              <a:t>, period: </a:t>
            </a:r>
            <a:r>
              <a:rPr lang="ro-RO" sz="2000" b="1" dirty="0">
                <a:solidFill>
                  <a:srgbClr val="FF0000"/>
                </a:solidFill>
                <a:latin typeface="Arial" panose="020B0604020202020204" pitchFamily="34" charset="0"/>
                <a:cs typeface="Arial" panose="020B0604020202020204" pitchFamily="34" charset="0"/>
              </a:rPr>
              <a:t>16/05/2025 (</a:t>
            </a:r>
            <a:r>
              <a:rPr lang="ro-RO" sz="2000" b="1" dirty="0" err="1">
                <a:solidFill>
                  <a:srgbClr val="FF0000"/>
                </a:solidFill>
                <a:latin typeface="Arial" panose="020B0604020202020204" pitchFamily="34" charset="0"/>
                <a:cs typeface="Arial" panose="020B0604020202020204" pitchFamily="34" charset="0"/>
              </a:rPr>
              <a:t>after</a:t>
            </a:r>
            <a:r>
              <a:rPr lang="ro-RO" sz="2000" b="1" dirty="0">
                <a:solidFill>
                  <a:srgbClr val="FF0000"/>
                </a:solidFill>
                <a:latin typeface="Arial" panose="020B0604020202020204" pitchFamily="34" charset="0"/>
                <a:cs typeface="Arial" panose="020B0604020202020204" pitchFamily="34" charset="0"/>
              </a:rPr>
              <a:t> C1 </a:t>
            </a:r>
            <a:r>
              <a:rPr lang="ro-RO" sz="2000" b="1" dirty="0" err="1">
                <a:solidFill>
                  <a:srgbClr val="FF0000"/>
                </a:solidFill>
                <a:latin typeface="Arial" panose="020B0604020202020204" pitchFamily="34" charset="0"/>
                <a:cs typeface="Arial" panose="020B0604020202020204" pitchFamily="34" charset="0"/>
              </a:rPr>
              <a:t>will</a:t>
            </a:r>
            <a:r>
              <a:rPr lang="ro-RO" sz="2000" b="1" dirty="0">
                <a:solidFill>
                  <a:srgbClr val="FF0000"/>
                </a:solidFill>
                <a:latin typeface="Arial" panose="020B0604020202020204" pitchFamily="34" charset="0"/>
                <a:cs typeface="Arial" panose="020B0604020202020204" pitchFamily="34" charset="0"/>
              </a:rPr>
              <a:t> </a:t>
            </a:r>
            <a:r>
              <a:rPr lang="ro-RO" sz="2000" b="1" dirty="0" err="1">
                <a:solidFill>
                  <a:srgbClr val="FF0000"/>
                </a:solidFill>
                <a:latin typeface="Arial" panose="020B0604020202020204" pitchFamily="34" charset="0"/>
                <a:cs typeface="Arial" panose="020B0604020202020204" pitchFamily="34" charset="0"/>
              </a:rPr>
              <a:t>be</a:t>
            </a:r>
            <a:r>
              <a:rPr lang="ro-RO" sz="2000" b="1" dirty="0">
                <a:solidFill>
                  <a:srgbClr val="FF0000"/>
                </a:solidFill>
                <a:latin typeface="Arial" panose="020B0604020202020204" pitchFamily="34" charset="0"/>
                <a:cs typeface="Arial" panose="020B0604020202020204" pitchFamily="34" charset="0"/>
              </a:rPr>
              <a:t> </a:t>
            </a:r>
            <a:r>
              <a:rPr lang="ro-RO" sz="2000" b="1" dirty="0" err="1">
                <a:solidFill>
                  <a:srgbClr val="FF0000"/>
                </a:solidFill>
                <a:latin typeface="Arial" panose="020B0604020202020204" pitchFamily="34" charset="0"/>
                <a:cs typeface="Arial" panose="020B0604020202020204" pitchFamily="34" charset="0"/>
              </a:rPr>
              <a:t>ready</a:t>
            </a:r>
            <a:r>
              <a:rPr lang="ro-RO" sz="2000" b="1" dirty="0">
                <a:solidFill>
                  <a:srgbClr val="FF0000"/>
                </a:solidFill>
                <a:latin typeface="Arial" panose="020B0604020202020204" pitchFamily="34" charset="0"/>
                <a:cs typeface="Arial" panose="020B0604020202020204" pitchFamily="34" charset="0"/>
              </a:rPr>
              <a:t>);</a:t>
            </a:r>
            <a:endParaRPr lang="en-GB" sz="2000"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8586D8A-93E2-6232-6CB1-75C0380273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A344BD06-2EF3-BD94-010A-96D723E63C4A}"/>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71D49E3F-9AE8-F90C-9ADC-3481DE150EE3}"/>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EC9F7EBF-EEE0-D739-04E3-BA8BCF1C2C3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3A1C37F-6BD9-9415-3D3E-2064FC8EC98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0CE0AEF2-6D17-4F6F-762C-47F229EF84FD}"/>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CCD315FF-5D63-6A99-F8BF-87A4D11378BE}"/>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99010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0" y="1849814"/>
            <a:ext cx="122197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marL="342797" indent="-342797" defTabSz="914126">
              <a:spcAft>
                <a:spcPts val="1200"/>
              </a:spcAft>
              <a:buFontTx/>
              <a:buChar char="-"/>
            </a:pPr>
            <a:r>
              <a:rPr lang="en-GB" altLang="de-DE" sz="2200" dirty="0">
                <a:solidFill>
                  <a:srgbClr val="FF0000"/>
                </a:solidFill>
              </a:rPr>
              <a:t>C1T. Training module for instructors </a:t>
            </a:r>
            <a:r>
              <a:rPr lang="en-GB" altLang="de-DE" sz="2200" dirty="0">
                <a:solidFill>
                  <a:srgbClr val="0000FF"/>
                </a:solidFill>
              </a:rPr>
              <a:t>"Onboard Healthy Nutrition</a:t>
            </a:r>
            <a:r>
              <a:rPr lang="ro-RO" altLang="de-DE" sz="2200" dirty="0">
                <a:solidFill>
                  <a:srgbClr val="0000FF"/>
                </a:solidFill>
              </a:rPr>
              <a:t>” </a:t>
            </a:r>
            <a:r>
              <a:rPr lang="ro-RO" altLang="de-DE" sz="2200" dirty="0"/>
              <a:t>– responsabile:</a:t>
            </a:r>
            <a:r>
              <a:rPr lang="en-GB" altLang="de-DE" sz="2200" dirty="0"/>
              <a:t> RNA, Romania (3 instructors/partner) (</a:t>
            </a:r>
            <a:r>
              <a:rPr lang="ro-RO" altLang="de-DE" sz="2200" dirty="0"/>
              <a:t>in</a:t>
            </a:r>
            <a:r>
              <a:rPr lang="en-GB" altLang="de-DE" sz="2200" dirty="0"/>
              <a:t> Romania</a:t>
            </a:r>
            <a:r>
              <a:rPr lang="ro-RO" altLang="de-DE" sz="2200" dirty="0"/>
              <a:t>, Constanta</a:t>
            </a:r>
            <a:r>
              <a:rPr lang="en-GB" altLang="de-DE" sz="2200" dirty="0"/>
              <a:t>) </a:t>
            </a:r>
            <a:r>
              <a:rPr lang="en-GB" altLang="de-DE" sz="2200" u="sng" dirty="0">
                <a:solidFill>
                  <a:srgbClr val="7030A0"/>
                </a:solidFill>
              </a:rPr>
              <a:t>RESULTS</a:t>
            </a:r>
            <a:r>
              <a:rPr lang="en-GB" altLang="de-DE" sz="2200" dirty="0"/>
              <a:t>: </a:t>
            </a:r>
            <a:r>
              <a:rPr lang="en-GB" altLang="de-DE" sz="2200" b="0" dirty="0"/>
              <a:t>1 training material to be developed and tested with professional trainers as training module support for "Onboard Healthy Nutrition”, period: </a:t>
            </a:r>
            <a:r>
              <a:rPr lang="ro-RO" altLang="de-DE" sz="2200" dirty="0">
                <a:solidFill>
                  <a:srgbClr val="FF0000"/>
                </a:solidFill>
                <a:highlight>
                  <a:srgbClr val="FFFF00"/>
                </a:highlight>
              </a:rPr>
              <a:t>04</a:t>
            </a:r>
            <a:r>
              <a:rPr lang="en-GB" altLang="de-DE" sz="2200" dirty="0">
                <a:solidFill>
                  <a:srgbClr val="FF0000"/>
                </a:solidFill>
                <a:highlight>
                  <a:srgbClr val="FFFF00"/>
                </a:highlight>
              </a:rPr>
              <a:t>/1</a:t>
            </a:r>
            <a:r>
              <a:rPr lang="ro-RO" altLang="de-DE" sz="2200" dirty="0">
                <a:solidFill>
                  <a:srgbClr val="FF0000"/>
                </a:solidFill>
                <a:highlight>
                  <a:srgbClr val="FFFF00"/>
                </a:highlight>
              </a:rPr>
              <a:t>1</a:t>
            </a:r>
            <a:r>
              <a:rPr lang="en-GB" altLang="de-DE" sz="2200" dirty="0">
                <a:solidFill>
                  <a:srgbClr val="FF0000"/>
                </a:solidFill>
                <a:highlight>
                  <a:srgbClr val="FFFF00"/>
                </a:highlight>
              </a:rPr>
              <a:t>/2024 - </a:t>
            </a:r>
            <a:r>
              <a:rPr lang="ro-RO" altLang="de-DE" sz="2200" dirty="0">
                <a:solidFill>
                  <a:srgbClr val="FF0000"/>
                </a:solidFill>
                <a:highlight>
                  <a:srgbClr val="FFFF00"/>
                </a:highlight>
              </a:rPr>
              <a:t>08</a:t>
            </a:r>
            <a:r>
              <a:rPr lang="en-GB" altLang="de-DE" sz="2200" dirty="0">
                <a:solidFill>
                  <a:srgbClr val="FF0000"/>
                </a:solidFill>
                <a:highlight>
                  <a:srgbClr val="FFFF00"/>
                </a:highlight>
              </a:rPr>
              <a:t>/1</a:t>
            </a:r>
            <a:r>
              <a:rPr lang="ro-RO" altLang="de-DE" sz="2200" dirty="0">
                <a:solidFill>
                  <a:srgbClr val="FF0000"/>
                </a:solidFill>
                <a:highlight>
                  <a:srgbClr val="FFFF00"/>
                </a:highlight>
              </a:rPr>
              <a:t>1</a:t>
            </a:r>
            <a:r>
              <a:rPr lang="en-GB" altLang="de-DE" sz="2200" dirty="0">
                <a:solidFill>
                  <a:srgbClr val="FF0000"/>
                </a:solidFill>
                <a:highlight>
                  <a:srgbClr val="FFFF00"/>
                </a:highlight>
              </a:rPr>
              <a:t>/2024</a:t>
            </a:r>
            <a:r>
              <a:rPr lang="en-GB" altLang="de-DE" sz="2200" b="0" dirty="0"/>
              <a:t>.</a:t>
            </a:r>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217815" y="992872"/>
            <a:ext cx="9650084" cy="661459"/>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altLang="de-DE" sz="3199" b="1" dirty="0">
                <a:solidFill>
                  <a:srgbClr val="0000FF"/>
                </a:solidFill>
                <a:effectLst>
                  <a:outerShdw blurRad="38100" dist="38100" dir="2700000" algn="tl">
                    <a:srgbClr val="000000">
                      <a:alpha val="43137"/>
                    </a:srgbClr>
                  </a:outerShdw>
                </a:effectLst>
                <a:latin typeface="Calibri"/>
              </a:rPr>
              <a:t>COURSES TO BE ORGANIZED during WP2</a:t>
            </a:r>
            <a:r>
              <a:rPr lang="en-US" altLang="de-DE" sz="3199" b="1" dirty="0">
                <a:solidFill>
                  <a:srgbClr val="0000FF"/>
                </a:solidFill>
                <a:effectLst>
                  <a:outerShdw blurRad="38100" dist="38100" dir="2700000" algn="tl">
                    <a:srgbClr val="000000">
                      <a:alpha val="43137"/>
                    </a:srgbClr>
                  </a:outerShdw>
                </a:effectLst>
                <a:latin typeface="Calibri"/>
              </a:rPr>
              <a:t>:</a:t>
            </a:r>
          </a:p>
        </p:txBody>
      </p:sp>
      <p:pic>
        <p:nvPicPr>
          <p:cNvPr id="2" name="Picture 1">
            <a:extLst>
              <a:ext uri="{FF2B5EF4-FFF2-40B4-BE49-F238E27FC236}">
                <a16:creationId xmlns:a16="http://schemas.microsoft.com/office/drawing/2014/main" id="{93B8CAF2-9242-0AC5-97B2-CA8B67CA1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1347A02E-73CC-21EA-93A7-A049E32461AA}"/>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6285CE4A-A397-8EE3-89B9-B7C253EF0F0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0450D4DF-BC39-78A1-21F4-7AB1C67E0C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3E8790-886C-B264-9172-0A22C6769C8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1D0DE57A-33CD-B5C2-3E3B-30FA9F50282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4D1051F5-AF2D-7576-AD8B-B63DD9F2BEA6}"/>
              </a:ext>
            </a:extLst>
          </p:cNvPr>
          <p:cNvPicPr>
            <a:picLocks noChangeAspect="1"/>
          </p:cNvPicPr>
          <p:nvPr/>
        </p:nvPicPr>
        <p:blipFill>
          <a:blip r:embed="rId8"/>
          <a:stretch>
            <a:fillRect/>
          </a:stretch>
        </p:blipFill>
        <p:spPr>
          <a:xfrm>
            <a:off x="11061624" y="0"/>
            <a:ext cx="1127201" cy="1124744"/>
          </a:xfrm>
          <a:prstGeom prst="rect">
            <a:avLst/>
          </a:prstGeom>
        </p:spPr>
      </p:pic>
      <p:sp>
        <p:nvSpPr>
          <p:cNvPr id="11" name="Dreptunghi: colțuri diagonale decupate 3">
            <a:extLst>
              <a:ext uri="{FF2B5EF4-FFF2-40B4-BE49-F238E27FC236}">
                <a16:creationId xmlns:a16="http://schemas.microsoft.com/office/drawing/2014/main" id="{57C4B57D-196B-EC29-F45A-2A981BA173BA}"/>
              </a:ext>
            </a:extLst>
          </p:cNvPr>
          <p:cNvSpPr/>
          <p:nvPr/>
        </p:nvSpPr>
        <p:spPr>
          <a:xfrm>
            <a:off x="-85142" y="4048242"/>
            <a:ext cx="12359108" cy="442608"/>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2800" b="1" dirty="0">
                <a:solidFill>
                  <a:srgbClr val="0000FF"/>
                </a:solidFill>
                <a:effectLst>
                  <a:outerShdw blurRad="38100" dist="38100" dir="2700000" algn="tl">
                    <a:srgbClr val="000000">
                      <a:alpha val="43137"/>
                    </a:srgbClr>
                  </a:outerShdw>
                </a:effectLst>
                <a:latin typeface="Calibri"/>
              </a:rPr>
              <a:t>Team </a:t>
            </a:r>
            <a:r>
              <a:rPr lang="ro-RO" altLang="de-DE" sz="2800" b="1" dirty="0" err="1">
                <a:solidFill>
                  <a:srgbClr val="0000FF"/>
                </a:solidFill>
                <a:effectLst>
                  <a:outerShdw blurRad="38100" dist="38100" dir="2700000" algn="tl">
                    <a:srgbClr val="000000">
                      <a:alpha val="43137"/>
                    </a:srgbClr>
                  </a:outerShdw>
                </a:effectLst>
                <a:latin typeface="Calibri"/>
              </a:rPr>
              <a:t>members</a:t>
            </a:r>
            <a:r>
              <a:rPr lang="ro-RO" altLang="de-DE" sz="2800" b="1" dirty="0">
                <a:solidFill>
                  <a:srgbClr val="0000FF"/>
                </a:solidFill>
                <a:effectLst>
                  <a:outerShdw blurRad="38100" dist="38100" dir="2700000" algn="tl">
                    <a:srgbClr val="000000">
                      <a:alpha val="43137"/>
                    </a:srgbClr>
                  </a:outerShdw>
                </a:effectLst>
                <a:latin typeface="Calibri"/>
              </a:rPr>
              <a:t>  </a:t>
            </a:r>
            <a:r>
              <a:rPr lang="ro-RO" altLang="de-DE" sz="2800" b="1" dirty="0" err="1">
                <a:solidFill>
                  <a:srgbClr val="0000FF"/>
                </a:solidFill>
                <a:effectLst>
                  <a:outerShdw blurRad="38100" dist="38100" dir="2700000" algn="tl">
                    <a:srgbClr val="000000">
                      <a:alpha val="43137"/>
                    </a:srgbClr>
                  </a:outerShdw>
                </a:effectLst>
                <a:latin typeface="Calibri"/>
              </a:rPr>
              <a:t>nominated</a:t>
            </a:r>
            <a:r>
              <a:rPr lang="ro-RO" altLang="de-DE" sz="2800" b="1" dirty="0">
                <a:solidFill>
                  <a:srgbClr val="0000FF"/>
                </a:solidFill>
                <a:effectLst>
                  <a:outerShdw blurRad="38100" dist="38100" dir="2700000" algn="tl">
                    <a:srgbClr val="000000">
                      <a:alpha val="43137"/>
                    </a:srgbClr>
                  </a:outerShdw>
                </a:effectLst>
                <a:latin typeface="Calibri"/>
              </a:rPr>
              <a:t> for </a:t>
            </a:r>
            <a:r>
              <a:rPr lang="en-GB" altLang="de-DE" sz="2800" b="1" dirty="0">
                <a:solidFill>
                  <a:srgbClr val="0000FF"/>
                </a:solidFill>
                <a:effectLst>
                  <a:outerShdw blurRad="38100" dist="38100" dir="2700000" algn="tl">
                    <a:srgbClr val="000000">
                      <a:alpha val="43137"/>
                    </a:srgbClr>
                  </a:outerShdw>
                </a:effectLst>
                <a:latin typeface="Calibri"/>
              </a:rPr>
              <a:t>"Onboard Healthy Nutrition"</a:t>
            </a:r>
            <a:r>
              <a:rPr lang="ro-RO" altLang="de-DE" sz="2800" b="1" dirty="0" err="1">
                <a:solidFill>
                  <a:srgbClr val="0000FF"/>
                </a:solidFill>
                <a:effectLst>
                  <a:outerShdw blurRad="38100" dist="38100" dir="2700000" algn="tl">
                    <a:srgbClr val="000000">
                      <a:alpha val="43137"/>
                    </a:srgbClr>
                  </a:outerShdw>
                </a:effectLst>
                <a:latin typeface="Calibri"/>
              </a:rPr>
              <a:t>course</a:t>
            </a:r>
            <a:r>
              <a:rPr lang="ro-RO" altLang="de-DE" sz="2800" b="1" dirty="0">
                <a:solidFill>
                  <a:srgbClr val="0000FF"/>
                </a:solidFill>
                <a:effectLst>
                  <a:outerShdw blurRad="38100" dist="38100" dir="2700000" algn="tl">
                    <a:srgbClr val="000000">
                      <a:alpha val="43137"/>
                    </a:srgbClr>
                  </a:outerShdw>
                </a:effectLst>
                <a:latin typeface="Calibri"/>
              </a:rPr>
              <a:t> </a:t>
            </a:r>
            <a:r>
              <a:rPr lang="ro-RO" altLang="de-DE" sz="2800" b="1" dirty="0" err="1">
                <a:solidFill>
                  <a:srgbClr val="0000FF"/>
                </a:solidFill>
                <a:effectLst>
                  <a:outerShdw blurRad="38100" dist="38100" dir="2700000" algn="tl">
                    <a:srgbClr val="000000">
                      <a:alpha val="43137"/>
                    </a:srgbClr>
                  </a:outerShdw>
                </a:effectLst>
                <a:latin typeface="Calibri"/>
              </a:rPr>
              <a:t>development</a:t>
            </a:r>
            <a:r>
              <a:rPr lang="en-US" altLang="de-DE" sz="2800" b="1" dirty="0">
                <a:solidFill>
                  <a:srgbClr val="0000FF"/>
                </a:solidFill>
                <a:effectLst>
                  <a:outerShdw blurRad="38100" dist="38100" dir="2700000" algn="tl">
                    <a:srgbClr val="000000">
                      <a:alpha val="43137"/>
                    </a:srgbClr>
                  </a:outerShdw>
                </a:effectLst>
                <a:latin typeface="Calibri"/>
              </a:rPr>
              <a:t>:</a:t>
            </a:r>
          </a:p>
        </p:txBody>
      </p:sp>
      <p:graphicFrame>
        <p:nvGraphicFramePr>
          <p:cNvPr id="12" name="Table 11">
            <a:extLst>
              <a:ext uri="{FF2B5EF4-FFF2-40B4-BE49-F238E27FC236}">
                <a16:creationId xmlns:a16="http://schemas.microsoft.com/office/drawing/2014/main" id="{6F238A20-F28F-BC2F-0567-054002A5D73B}"/>
              </a:ext>
            </a:extLst>
          </p:cNvPr>
          <p:cNvGraphicFramePr>
            <a:graphicFrameLocks noGrp="1"/>
          </p:cNvGraphicFramePr>
          <p:nvPr>
            <p:extLst>
              <p:ext uri="{D42A27DB-BD31-4B8C-83A1-F6EECF244321}">
                <p14:modId xmlns:p14="http://schemas.microsoft.com/office/powerpoint/2010/main" val="691552736"/>
              </p:ext>
            </p:extLst>
          </p:nvPr>
        </p:nvGraphicFramePr>
        <p:xfrm>
          <a:off x="239459" y="4725144"/>
          <a:ext cx="11619555" cy="1736725"/>
        </p:xfrm>
        <a:graphic>
          <a:graphicData uri="http://schemas.openxmlformats.org/drawingml/2006/table">
            <a:tbl>
              <a:tblPr firstRow="1" bandRow="1">
                <a:tableStyleId>{3B4B98B0-60AC-42C2-AFA5-B58CD77FA1E5}</a:tableStyleId>
              </a:tblPr>
              <a:tblGrid>
                <a:gridCol w="1385202">
                  <a:extLst>
                    <a:ext uri="{9D8B030D-6E8A-4147-A177-3AD203B41FA5}">
                      <a16:colId xmlns:a16="http://schemas.microsoft.com/office/drawing/2014/main" val="343698001"/>
                    </a:ext>
                  </a:extLst>
                </a:gridCol>
                <a:gridCol w="1968269">
                  <a:extLst>
                    <a:ext uri="{9D8B030D-6E8A-4147-A177-3AD203B41FA5}">
                      <a16:colId xmlns:a16="http://schemas.microsoft.com/office/drawing/2014/main" val="1294977727"/>
                    </a:ext>
                  </a:extLst>
                </a:gridCol>
                <a:gridCol w="2119137">
                  <a:extLst>
                    <a:ext uri="{9D8B030D-6E8A-4147-A177-3AD203B41FA5}">
                      <a16:colId xmlns:a16="http://schemas.microsoft.com/office/drawing/2014/main" val="1851431389"/>
                    </a:ext>
                  </a:extLst>
                </a:gridCol>
                <a:gridCol w="1944216">
                  <a:extLst>
                    <a:ext uri="{9D8B030D-6E8A-4147-A177-3AD203B41FA5}">
                      <a16:colId xmlns:a16="http://schemas.microsoft.com/office/drawing/2014/main" val="4010303897"/>
                    </a:ext>
                  </a:extLst>
                </a:gridCol>
                <a:gridCol w="1957651">
                  <a:extLst>
                    <a:ext uri="{9D8B030D-6E8A-4147-A177-3AD203B41FA5}">
                      <a16:colId xmlns:a16="http://schemas.microsoft.com/office/drawing/2014/main" val="667340085"/>
                    </a:ext>
                  </a:extLst>
                </a:gridCol>
                <a:gridCol w="2245080">
                  <a:extLst>
                    <a:ext uri="{9D8B030D-6E8A-4147-A177-3AD203B41FA5}">
                      <a16:colId xmlns:a16="http://schemas.microsoft.com/office/drawing/2014/main" val="3860378021"/>
                    </a:ext>
                  </a:extLst>
                </a:gridCol>
              </a:tblGrid>
              <a:tr h="480053">
                <a:tc>
                  <a:txBody>
                    <a:bodyPr/>
                    <a:lstStyle/>
                    <a:p>
                      <a:r>
                        <a:rPr lang="ro-RO" altLang="de-DE" sz="1799" b="1" dirty="0">
                          <a:solidFill>
                            <a:srgbClr val="0000FF"/>
                          </a:solidFill>
                          <a:effectLst>
                            <a:outerShdw blurRad="38100" dist="38100" dir="2700000" algn="tl">
                              <a:srgbClr val="000000">
                                <a:alpha val="43137"/>
                              </a:srgbClr>
                            </a:outerShdw>
                          </a:effectLst>
                        </a:rPr>
                        <a:t>COURSE</a:t>
                      </a:r>
                      <a:endParaRPr lang="en-US" altLang="de-DE" sz="1799" b="1" dirty="0">
                        <a:solidFill>
                          <a:srgbClr val="0000FF"/>
                        </a:solidFill>
                        <a:effectLst>
                          <a:outerShdw blurRad="38100" dist="38100" dir="2700000" algn="tl">
                            <a:srgbClr val="000000">
                              <a:alpha val="43137"/>
                            </a:srgbClr>
                          </a:outerShdw>
                        </a:effectLst>
                      </a:endParaRPr>
                    </a:p>
                  </a:txBody>
                  <a:tcPr/>
                </a:tc>
                <a:tc>
                  <a:txBody>
                    <a:bodyPr/>
                    <a:lstStyle/>
                    <a:p>
                      <a:pPr algn="ctr"/>
                      <a:r>
                        <a:rPr lang="ro-RO" dirty="0"/>
                        <a:t>RNA team </a:t>
                      </a:r>
                      <a:r>
                        <a:rPr lang="ro-RO" dirty="0" err="1"/>
                        <a:t>members</a:t>
                      </a:r>
                      <a:endParaRPr lang="en-GB" dirty="0"/>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t>PRU team </a:t>
                      </a:r>
                      <a:r>
                        <a:rPr lang="ro-RO" dirty="0" err="1"/>
                        <a:t>members</a:t>
                      </a:r>
                      <a:endParaRPr lang="en-GB" dirty="0"/>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t>UAEGEAN team </a:t>
                      </a:r>
                      <a:r>
                        <a:rPr lang="ro-RO" dirty="0" err="1"/>
                        <a:t>members</a:t>
                      </a:r>
                      <a:endParaRPr lang="en-GB" dirty="0"/>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t>NVNA team </a:t>
                      </a:r>
                      <a:r>
                        <a:rPr lang="ro-RO" dirty="0" err="1"/>
                        <a:t>members</a:t>
                      </a:r>
                      <a:endParaRPr lang="en-GB" dirty="0"/>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t>CPRM team </a:t>
                      </a:r>
                      <a:r>
                        <a:rPr lang="ro-RO" dirty="0" err="1"/>
                        <a:t>members</a:t>
                      </a:r>
                      <a:endParaRPr lang="en-GB" dirty="0"/>
                    </a:p>
                  </a:txBody>
                  <a:tcPr/>
                </a:tc>
                <a:extLst>
                  <a:ext uri="{0D108BD9-81ED-4DB2-BD59-A6C34878D82A}">
                    <a16:rowId xmlns:a16="http://schemas.microsoft.com/office/drawing/2014/main" val="121578789"/>
                  </a:ext>
                </a:extLst>
              </a:tr>
              <a:tr h="480053">
                <a:tc>
                  <a:txBody>
                    <a:bodyPr/>
                    <a:lstStyle/>
                    <a:p>
                      <a:r>
                        <a:rPr lang="en-US" altLang="de-DE" sz="1799" b="0" dirty="0">
                          <a:solidFill>
                            <a:srgbClr val="0000FF"/>
                          </a:solidFill>
                          <a:effectLst>
                            <a:outerShdw blurRad="38100" dist="38100" dir="2700000" algn="tl">
                              <a:srgbClr val="000000">
                                <a:alpha val="43137"/>
                              </a:srgbClr>
                            </a:outerShdw>
                          </a:effectLst>
                        </a:rPr>
                        <a:t>"Onboard Healthy Nutrition"</a:t>
                      </a:r>
                    </a:p>
                  </a:txBody>
                  <a:tcPr/>
                </a:tc>
                <a:tc>
                  <a:txBody>
                    <a:bodyPr/>
                    <a:lstStyle/>
                    <a:p>
                      <a:r>
                        <a:rPr lang="ro-RO" sz="1800" dirty="0" err="1">
                          <a:solidFill>
                            <a:schemeClr val="tx1"/>
                          </a:solidFill>
                        </a:rPr>
                        <a:t>LtCdor</a:t>
                      </a:r>
                      <a:r>
                        <a:rPr lang="ro-RO" sz="1800" dirty="0">
                          <a:solidFill>
                            <a:schemeClr val="tx1"/>
                          </a:solidFill>
                        </a:rPr>
                        <a:t> Marius Cucu</a:t>
                      </a:r>
                    </a:p>
                    <a:p>
                      <a:r>
                        <a:rPr lang="ro-RO" sz="1200" dirty="0">
                          <a:solidFill>
                            <a:schemeClr val="tx1"/>
                          </a:solidFill>
                          <a:hlinkClick r:id="rId9"/>
                        </a:rPr>
                        <a:t>marius.cucu@anmb.ro</a:t>
                      </a:r>
                      <a:r>
                        <a:rPr lang="ro-RO" sz="1200" dirty="0">
                          <a:solidFill>
                            <a:schemeClr val="tx1"/>
                          </a:solidFill>
                        </a:rPr>
                        <a:t> </a:t>
                      </a:r>
                      <a:endParaRPr lang="en-GB" sz="1200" dirty="0">
                        <a:solidFill>
                          <a:schemeClr val="tx1"/>
                        </a:solidFill>
                      </a:endParaRPr>
                    </a:p>
                  </a:txBody>
                  <a:tcPr/>
                </a:tc>
                <a:tc>
                  <a:txBody>
                    <a:bodyPr/>
                    <a:lstStyle/>
                    <a:p>
                      <a:r>
                        <a:rPr lang="ro-RO" dirty="0"/>
                        <a:t>Pinar </a:t>
                      </a:r>
                      <a:r>
                        <a:rPr lang="ro-RO" dirty="0" err="1"/>
                        <a:t>Ozdemir</a:t>
                      </a:r>
                      <a:endParaRPr lang="ro-RO" dirty="0"/>
                    </a:p>
                    <a:p>
                      <a:pPr marL="0" marR="0" lvl="0" indent="0" algn="l" defTabSz="914126" rtl="0" eaLnBrk="1" fontAlgn="auto" latinLnBrk="0" hangingPunct="1">
                        <a:lnSpc>
                          <a:spcPct val="100000"/>
                        </a:lnSpc>
                        <a:spcBef>
                          <a:spcPts val="0"/>
                        </a:spcBef>
                        <a:spcAft>
                          <a:spcPts val="0"/>
                        </a:spcAft>
                        <a:buClrTx/>
                        <a:buSzTx/>
                        <a:buFontTx/>
                        <a:buNone/>
                        <a:tabLst/>
                        <a:defRPr/>
                      </a:pPr>
                      <a:r>
                        <a:rPr lang="ro-RO" sz="1200" b="0" i="0" u="sng" strike="noStrike" dirty="0" err="1">
                          <a:solidFill>
                            <a:srgbClr val="FFC000"/>
                          </a:solidFill>
                          <a:effectLst/>
                          <a:latin typeface="+mn-lt"/>
                          <a:hlinkClick r:id="rId10"/>
                        </a:rPr>
                        <a:t>p.ozdemir</a:t>
                      </a:r>
                      <a:r>
                        <a:rPr lang="en-US" sz="1200" b="0" i="0" u="sng" strike="noStrike" dirty="0">
                          <a:solidFill>
                            <a:srgbClr val="FFC000"/>
                          </a:solidFill>
                          <a:effectLst/>
                          <a:latin typeface="+mn-lt"/>
                          <a:hlinkClick r:id="rId10"/>
                        </a:rPr>
                        <a:t>@pirireis.edu.tr</a:t>
                      </a:r>
                      <a:r>
                        <a:rPr lang="ro-RO" sz="1200" b="0" i="0" u="sng" strike="noStrike" dirty="0">
                          <a:solidFill>
                            <a:srgbClr val="FFC000"/>
                          </a:solidFill>
                          <a:effectLst/>
                          <a:latin typeface="+mn-lt"/>
                        </a:rPr>
                        <a:t> </a:t>
                      </a:r>
                      <a:endParaRPr lang="en-US" sz="1200" b="0" i="0" u="sng" strike="noStrike" dirty="0">
                        <a:solidFill>
                          <a:srgbClr val="FFC000"/>
                        </a:solidFill>
                        <a:effectLst/>
                        <a:latin typeface="+mn-lt"/>
                      </a:endParaRPr>
                    </a:p>
                    <a:p>
                      <a:endParaRPr lang="en-GB" dirty="0"/>
                    </a:p>
                  </a:txBody>
                  <a:tcPr/>
                </a:tc>
                <a:tc>
                  <a:txBody>
                    <a:bodyPr/>
                    <a:lstStyle/>
                    <a:p>
                      <a:r>
                        <a:rPr lang="en-GB" dirty="0" err="1"/>
                        <a:t>Bountziouka</a:t>
                      </a:r>
                      <a:r>
                        <a:rPr lang="en-GB" dirty="0"/>
                        <a:t> Vasiliki </a:t>
                      </a:r>
                    </a:p>
                    <a:p>
                      <a:pPr marL="0" marR="0" lvl="0" indent="0" algn="l" defTabSz="914126" rtl="0" eaLnBrk="1" fontAlgn="auto" latinLnBrk="0" hangingPunct="1">
                        <a:lnSpc>
                          <a:spcPct val="100000"/>
                        </a:lnSpc>
                        <a:spcBef>
                          <a:spcPts val="0"/>
                        </a:spcBef>
                        <a:spcAft>
                          <a:spcPts val="0"/>
                        </a:spcAft>
                        <a:buClrTx/>
                        <a:buSzTx/>
                        <a:buFontTx/>
                        <a:buNone/>
                        <a:tabLst/>
                        <a:defRPr/>
                      </a:pPr>
                      <a:r>
                        <a:rPr lang="fi-FI" sz="1200" dirty="0">
                          <a:effectLst/>
                          <a:latin typeface="Calibri" panose="020F0502020204030204" pitchFamily="34" charset="0"/>
                          <a:ea typeface="Calibri" panose="020F0502020204030204" pitchFamily="34" charset="0"/>
                          <a:cs typeface="Arial" panose="020B0604020202020204" pitchFamily="34" charset="0"/>
                          <a:hlinkClick r:id="rId11"/>
                        </a:rPr>
                        <a:t>vboun@fns.aegean.gr</a:t>
                      </a:r>
                      <a:r>
                        <a:rPr lang="ro-RO" sz="1200" dirty="0">
                          <a:effectLst/>
                          <a:latin typeface="Calibri" panose="020F0502020204030204" pitchFamily="34" charset="0"/>
                          <a:ea typeface="Calibri" panose="020F0502020204030204" pitchFamily="34" charset="0"/>
                          <a:cs typeface="Arial" panose="020B0604020202020204" pitchFamily="34" charset="0"/>
                        </a:rPr>
                        <a:t> </a:t>
                      </a:r>
                    </a:p>
                    <a:p>
                      <a:r>
                        <a:rPr lang="ro-RO" dirty="0"/>
                        <a:t> </a:t>
                      </a:r>
                      <a:endParaRPr lang="en-GB" dirty="0"/>
                    </a:p>
                  </a:txBody>
                  <a:tcPr/>
                </a:tc>
                <a:tc>
                  <a:txBody>
                    <a:bodyPr/>
                    <a:lstStyle/>
                    <a:p>
                      <a:r>
                        <a:rPr lang="en-GB" dirty="0" err="1"/>
                        <a:t>Kamelya</a:t>
                      </a:r>
                      <a:r>
                        <a:rPr lang="en-GB" dirty="0"/>
                        <a:t> </a:t>
                      </a:r>
                      <a:r>
                        <a:rPr lang="en-GB" dirty="0" err="1"/>
                        <a:t>Narleva</a:t>
                      </a:r>
                      <a:endParaRPr lang="en-GB" dirty="0"/>
                    </a:p>
                    <a:p>
                      <a:pPr marL="0" marR="0" lvl="0" indent="0" algn="l" defTabSz="914126"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k.narleva@nvna.eu</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txBody>
                  <a:tcPr/>
                </a:tc>
                <a:tc>
                  <a:txBody>
                    <a:bodyPr/>
                    <a:lstStyle/>
                    <a:p>
                      <a:endParaRPr lang="en-GB" dirty="0"/>
                    </a:p>
                  </a:txBody>
                  <a:tcPr/>
                </a:tc>
                <a:extLst>
                  <a:ext uri="{0D108BD9-81ED-4DB2-BD59-A6C34878D82A}">
                    <a16:rowId xmlns:a16="http://schemas.microsoft.com/office/drawing/2014/main" val="2403334553"/>
                  </a:ext>
                </a:extLst>
              </a:tr>
            </a:tbl>
          </a:graphicData>
        </a:graphic>
      </p:graphicFrame>
    </p:spTree>
    <p:extLst>
      <p:ext uri="{BB962C8B-B14F-4D97-AF65-F5344CB8AC3E}">
        <p14:creationId xmlns:p14="http://schemas.microsoft.com/office/powerpoint/2010/main" val="140970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72649" y="1272932"/>
            <a:ext cx="11998427"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n°2</a:t>
            </a:r>
            <a:r>
              <a:rPr lang="ro-RO" sz="2400" b="1" dirty="0">
                <a:solidFill>
                  <a:srgbClr val="FF0000"/>
                </a:solidFill>
                <a:latin typeface="FreeSans"/>
              </a:rPr>
              <a:t> </a:t>
            </a:r>
            <a:r>
              <a:rPr lang="ro-RO" sz="2400" b="1" dirty="0" err="1">
                <a:solidFill>
                  <a:srgbClr val="FF0000"/>
                </a:solidFill>
                <a:latin typeface="FreeSans"/>
              </a:rPr>
              <a:t>time</a:t>
            </a:r>
            <a:r>
              <a:rPr lang="ro-RO" sz="2400" b="1" dirty="0">
                <a:solidFill>
                  <a:srgbClr val="FF0000"/>
                </a:solidFill>
                <a:latin typeface="FreeSans"/>
              </a:rPr>
              <a:t> line – </a:t>
            </a:r>
            <a:r>
              <a:rPr lang="ro-RO" sz="2400" b="1" dirty="0" err="1">
                <a:solidFill>
                  <a:srgbClr val="FF0000"/>
                </a:solidFill>
                <a:latin typeface="FreeSans"/>
              </a:rPr>
              <a:t>coordinator</a:t>
            </a:r>
            <a:r>
              <a:rPr lang="ro-RO" sz="2400" b="1" dirty="0">
                <a:solidFill>
                  <a:srgbClr val="FF0000"/>
                </a:solidFill>
                <a:latin typeface="FreeSans"/>
              </a:rPr>
              <a:t>  Romanian Naval Academy (RNA) </a:t>
            </a:r>
            <a:endParaRPr lang="en-US" altLang="de-DE" sz="2400" b="1" dirty="0">
              <a:solidFill>
                <a:srgbClr val="0000FF"/>
              </a:solidFill>
              <a:effectLst>
                <a:outerShdw blurRad="38100" dist="38100" dir="2700000" algn="tl">
                  <a:srgbClr val="000000">
                    <a:alpha val="43137"/>
                  </a:srgbClr>
                </a:outerShdw>
              </a:effectLst>
              <a:latin typeface="Calibri"/>
            </a:endParaRPr>
          </a:p>
        </p:txBody>
      </p:sp>
      <p:pic>
        <p:nvPicPr>
          <p:cNvPr id="7" name="Picture 6">
            <a:extLst>
              <a:ext uri="{FF2B5EF4-FFF2-40B4-BE49-F238E27FC236}">
                <a16:creationId xmlns:a16="http://schemas.microsoft.com/office/drawing/2014/main" id="{C67F5D91-487E-E34A-E670-D04096A3A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8" name="Picture 7">
            <a:extLst>
              <a:ext uri="{FF2B5EF4-FFF2-40B4-BE49-F238E27FC236}">
                <a16:creationId xmlns:a16="http://schemas.microsoft.com/office/drawing/2014/main" id="{EC5A6053-5949-56DB-E1DC-C7705BF99840}"/>
              </a:ext>
            </a:extLst>
          </p:cNvPr>
          <p:cNvPicPr>
            <a:picLocks noChangeAspect="1"/>
          </p:cNvPicPr>
          <p:nvPr/>
        </p:nvPicPr>
        <p:blipFill>
          <a:blip r:embed="rId4"/>
          <a:stretch>
            <a:fillRect/>
          </a:stretch>
        </p:blipFill>
        <p:spPr>
          <a:xfrm>
            <a:off x="7085978" y="37486"/>
            <a:ext cx="589869" cy="597335"/>
          </a:xfrm>
          <a:prstGeom prst="rect">
            <a:avLst/>
          </a:prstGeom>
        </p:spPr>
      </p:pic>
      <p:pic>
        <p:nvPicPr>
          <p:cNvPr id="9" name="Picture 8">
            <a:extLst>
              <a:ext uri="{FF2B5EF4-FFF2-40B4-BE49-F238E27FC236}">
                <a16:creationId xmlns:a16="http://schemas.microsoft.com/office/drawing/2014/main" id="{B31A3720-7D8E-14D2-02C9-C0F0CB422790}"/>
              </a:ext>
            </a:extLst>
          </p:cNvPr>
          <p:cNvPicPr>
            <a:picLocks noChangeAspect="1"/>
          </p:cNvPicPr>
          <p:nvPr/>
        </p:nvPicPr>
        <p:blipFill>
          <a:blip r:embed="rId5"/>
          <a:stretch>
            <a:fillRect/>
          </a:stretch>
        </p:blipFill>
        <p:spPr>
          <a:xfrm>
            <a:off x="8017511" y="64593"/>
            <a:ext cx="958640" cy="527130"/>
          </a:xfrm>
          <a:prstGeom prst="rect">
            <a:avLst/>
          </a:prstGeom>
        </p:spPr>
      </p:pic>
      <p:pic>
        <p:nvPicPr>
          <p:cNvPr id="10" name="Picture 9" descr="EU logos for funding">
            <a:extLst>
              <a:ext uri="{FF2B5EF4-FFF2-40B4-BE49-F238E27FC236}">
                <a16:creationId xmlns:a16="http://schemas.microsoft.com/office/drawing/2014/main" id="{1EE0ADC4-1D82-6468-19E1-BD392FF496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22ECD16-F85A-CA04-4D83-023AFD5D863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12" name="Picture 11">
            <a:extLst>
              <a:ext uri="{FF2B5EF4-FFF2-40B4-BE49-F238E27FC236}">
                <a16:creationId xmlns:a16="http://schemas.microsoft.com/office/drawing/2014/main" id="{CFC3B28F-60B3-FA2B-F5E5-6ED2F541E268}"/>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3" name="Picture 12">
            <a:extLst>
              <a:ext uri="{FF2B5EF4-FFF2-40B4-BE49-F238E27FC236}">
                <a16:creationId xmlns:a16="http://schemas.microsoft.com/office/drawing/2014/main" id="{A8404784-BE41-1621-D9EF-B08B79D54C18}"/>
              </a:ext>
            </a:extLst>
          </p:cNvPr>
          <p:cNvPicPr>
            <a:picLocks noChangeAspect="1"/>
          </p:cNvPicPr>
          <p:nvPr/>
        </p:nvPicPr>
        <p:blipFill>
          <a:blip r:embed="rId9"/>
          <a:stretch>
            <a:fillRect/>
          </a:stretch>
        </p:blipFill>
        <p:spPr>
          <a:xfrm>
            <a:off x="11061624" y="0"/>
            <a:ext cx="1127201" cy="1124744"/>
          </a:xfrm>
          <a:prstGeom prst="rect">
            <a:avLst/>
          </a:prstGeom>
        </p:spPr>
      </p:pic>
      <p:graphicFrame>
        <p:nvGraphicFramePr>
          <p:cNvPr id="2" name="Table 1">
            <a:extLst>
              <a:ext uri="{FF2B5EF4-FFF2-40B4-BE49-F238E27FC236}">
                <a16:creationId xmlns:a16="http://schemas.microsoft.com/office/drawing/2014/main" id="{52329330-CBA7-1454-4ABA-97A99F58B648}"/>
              </a:ext>
            </a:extLst>
          </p:cNvPr>
          <p:cNvGraphicFramePr>
            <a:graphicFrameLocks noGrp="1"/>
          </p:cNvGraphicFramePr>
          <p:nvPr>
            <p:extLst>
              <p:ext uri="{D42A27DB-BD31-4B8C-83A1-F6EECF244321}">
                <p14:modId xmlns:p14="http://schemas.microsoft.com/office/powerpoint/2010/main" val="2172999467"/>
              </p:ext>
            </p:extLst>
          </p:nvPr>
        </p:nvGraphicFramePr>
        <p:xfrm>
          <a:off x="72649" y="2060849"/>
          <a:ext cx="12116173" cy="4306209"/>
        </p:xfrm>
        <a:graphic>
          <a:graphicData uri="http://schemas.openxmlformats.org/drawingml/2006/table">
            <a:tbl>
              <a:tblPr/>
              <a:tblGrid>
                <a:gridCol w="722584">
                  <a:extLst>
                    <a:ext uri="{9D8B030D-6E8A-4147-A177-3AD203B41FA5}">
                      <a16:colId xmlns:a16="http://schemas.microsoft.com/office/drawing/2014/main" val="4182260600"/>
                    </a:ext>
                  </a:extLst>
                </a:gridCol>
                <a:gridCol w="618659">
                  <a:extLst>
                    <a:ext uri="{9D8B030D-6E8A-4147-A177-3AD203B41FA5}">
                      <a16:colId xmlns:a16="http://schemas.microsoft.com/office/drawing/2014/main" val="465191052"/>
                    </a:ext>
                  </a:extLst>
                </a:gridCol>
                <a:gridCol w="1512168">
                  <a:extLst>
                    <a:ext uri="{9D8B030D-6E8A-4147-A177-3AD203B41FA5}">
                      <a16:colId xmlns:a16="http://schemas.microsoft.com/office/drawing/2014/main" val="1661444208"/>
                    </a:ext>
                  </a:extLst>
                </a:gridCol>
                <a:gridCol w="4272713">
                  <a:extLst>
                    <a:ext uri="{9D8B030D-6E8A-4147-A177-3AD203B41FA5}">
                      <a16:colId xmlns:a16="http://schemas.microsoft.com/office/drawing/2014/main" val="2541566127"/>
                    </a:ext>
                  </a:extLst>
                </a:gridCol>
                <a:gridCol w="647509">
                  <a:extLst>
                    <a:ext uri="{9D8B030D-6E8A-4147-A177-3AD203B41FA5}">
                      <a16:colId xmlns:a16="http://schemas.microsoft.com/office/drawing/2014/main" val="179080406"/>
                    </a:ext>
                  </a:extLst>
                </a:gridCol>
                <a:gridCol w="647509">
                  <a:extLst>
                    <a:ext uri="{9D8B030D-6E8A-4147-A177-3AD203B41FA5}">
                      <a16:colId xmlns:a16="http://schemas.microsoft.com/office/drawing/2014/main" val="2178887405"/>
                    </a:ext>
                  </a:extLst>
                </a:gridCol>
                <a:gridCol w="356599">
                  <a:extLst>
                    <a:ext uri="{9D8B030D-6E8A-4147-A177-3AD203B41FA5}">
                      <a16:colId xmlns:a16="http://schemas.microsoft.com/office/drawing/2014/main" val="3155054084"/>
                    </a:ext>
                  </a:extLst>
                </a:gridCol>
                <a:gridCol w="262757">
                  <a:extLst>
                    <a:ext uri="{9D8B030D-6E8A-4147-A177-3AD203B41FA5}">
                      <a16:colId xmlns:a16="http://schemas.microsoft.com/office/drawing/2014/main" val="3239206496"/>
                    </a:ext>
                  </a:extLst>
                </a:gridCol>
                <a:gridCol w="133725">
                  <a:extLst>
                    <a:ext uri="{9D8B030D-6E8A-4147-A177-3AD203B41FA5}">
                      <a16:colId xmlns:a16="http://schemas.microsoft.com/office/drawing/2014/main" val="1989846105"/>
                    </a:ext>
                  </a:extLst>
                </a:gridCol>
                <a:gridCol w="133725">
                  <a:extLst>
                    <a:ext uri="{9D8B030D-6E8A-4147-A177-3AD203B41FA5}">
                      <a16:colId xmlns:a16="http://schemas.microsoft.com/office/drawing/2014/main" val="325108769"/>
                    </a:ext>
                  </a:extLst>
                </a:gridCol>
                <a:gridCol w="133725">
                  <a:extLst>
                    <a:ext uri="{9D8B030D-6E8A-4147-A177-3AD203B41FA5}">
                      <a16:colId xmlns:a16="http://schemas.microsoft.com/office/drawing/2014/main" val="1456324648"/>
                    </a:ext>
                  </a:extLst>
                </a:gridCol>
                <a:gridCol w="133725">
                  <a:extLst>
                    <a:ext uri="{9D8B030D-6E8A-4147-A177-3AD203B41FA5}">
                      <a16:colId xmlns:a16="http://schemas.microsoft.com/office/drawing/2014/main" val="1525206283"/>
                    </a:ext>
                  </a:extLst>
                </a:gridCol>
                <a:gridCol w="133725">
                  <a:extLst>
                    <a:ext uri="{9D8B030D-6E8A-4147-A177-3AD203B41FA5}">
                      <a16:colId xmlns:a16="http://schemas.microsoft.com/office/drawing/2014/main" val="798368725"/>
                    </a:ext>
                  </a:extLst>
                </a:gridCol>
                <a:gridCol w="133725">
                  <a:extLst>
                    <a:ext uri="{9D8B030D-6E8A-4147-A177-3AD203B41FA5}">
                      <a16:colId xmlns:a16="http://schemas.microsoft.com/office/drawing/2014/main" val="1525205706"/>
                    </a:ext>
                  </a:extLst>
                </a:gridCol>
                <a:gridCol w="133725">
                  <a:extLst>
                    <a:ext uri="{9D8B030D-6E8A-4147-A177-3AD203B41FA5}">
                      <a16:colId xmlns:a16="http://schemas.microsoft.com/office/drawing/2014/main" val="461264986"/>
                    </a:ext>
                  </a:extLst>
                </a:gridCol>
                <a:gridCol w="133725">
                  <a:extLst>
                    <a:ext uri="{9D8B030D-6E8A-4147-A177-3AD203B41FA5}">
                      <a16:colId xmlns:a16="http://schemas.microsoft.com/office/drawing/2014/main" val="2905712719"/>
                    </a:ext>
                  </a:extLst>
                </a:gridCol>
                <a:gridCol w="133725">
                  <a:extLst>
                    <a:ext uri="{9D8B030D-6E8A-4147-A177-3AD203B41FA5}">
                      <a16:colId xmlns:a16="http://schemas.microsoft.com/office/drawing/2014/main" val="968795726"/>
                    </a:ext>
                  </a:extLst>
                </a:gridCol>
                <a:gridCol w="133725">
                  <a:extLst>
                    <a:ext uri="{9D8B030D-6E8A-4147-A177-3AD203B41FA5}">
                      <a16:colId xmlns:a16="http://schemas.microsoft.com/office/drawing/2014/main" val="1242120266"/>
                    </a:ext>
                  </a:extLst>
                </a:gridCol>
                <a:gridCol w="133725">
                  <a:extLst>
                    <a:ext uri="{9D8B030D-6E8A-4147-A177-3AD203B41FA5}">
                      <a16:colId xmlns:a16="http://schemas.microsoft.com/office/drawing/2014/main" val="136210726"/>
                    </a:ext>
                  </a:extLst>
                </a:gridCol>
                <a:gridCol w="133725">
                  <a:extLst>
                    <a:ext uri="{9D8B030D-6E8A-4147-A177-3AD203B41FA5}">
                      <a16:colId xmlns:a16="http://schemas.microsoft.com/office/drawing/2014/main" val="2794355273"/>
                    </a:ext>
                  </a:extLst>
                </a:gridCol>
                <a:gridCol w="133725">
                  <a:extLst>
                    <a:ext uri="{9D8B030D-6E8A-4147-A177-3AD203B41FA5}">
                      <a16:colId xmlns:a16="http://schemas.microsoft.com/office/drawing/2014/main" val="2867943508"/>
                    </a:ext>
                  </a:extLst>
                </a:gridCol>
                <a:gridCol w="133725">
                  <a:extLst>
                    <a:ext uri="{9D8B030D-6E8A-4147-A177-3AD203B41FA5}">
                      <a16:colId xmlns:a16="http://schemas.microsoft.com/office/drawing/2014/main" val="1171095216"/>
                    </a:ext>
                  </a:extLst>
                </a:gridCol>
                <a:gridCol w="133725">
                  <a:extLst>
                    <a:ext uri="{9D8B030D-6E8A-4147-A177-3AD203B41FA5}">
                      <a16:colId xmlns:a16="http://schemas.microsoft.com/office/drawing/2014/main" val="350454285"/>
                    </a:ext>
                  </a:extLst>
                </a:gridCol>
                <a:gridCol w="133725">
                  <a:extLst>
                    <a:ext uri="{9D8B030D-6E8A-4147-A177-3AD203B41FA5}">
                      <a16:colId xmlns:a16="http://schemas.microsoft.com/office/drawing/2014/main" val="2974494093"/>
                    </a:ext>
                  </a:extLst>
                </a:gridCol>
                <a:gridCol w="133725">
                  <a:extLst>
                    <a:ext uri="{9D8B030D-6E8A-4147-A177-3AD203B41FA5}">
                      <a16:colId xmlns:a16="http://schemas.microsoft.com/office/drawing/2014/main" val="498102362"/>
                    </a:ext>
                  </a:extLst>
                </a:gridCol>
                <a:gridCol w="133725">
                  <a:extLst>
                    <a:ext uri="{9D8B030D-6E8A-4147-A177-3AD203B41FA5}">
                      <a16:colId xmlns:a16="http://schemas.microsoft.com/office/drawing/2014/main" val="3847672483"/>
                    </a:ext>
                  </a:extLst>
                </a:gridCol>
                <a:gridCol w="133725">
                  <a:extLst>
                    <a:ext uri="{9D8B030D-6E8A-4147-A177-3AD203B41FA5}">
                      <a16:colId xmlns:a16="http://schemas.microsoft.com/office/drawing/2014/main" val="3886113187"/>
                    </a:ext>
                  </a:extLst>
                </a:gridCol>
                <a:gridCol w="133725">
                  <a:extLst>
                    <a:ext uri="{9D8B030D-6E8A-4147-A177-3AD203B41FA5}">
                      <a16:colId xmlns:a16="http://schemas.microsoft.com/office/drawing/2014/main" val="1100774404"/>
                    </a:ext>
                  </a:extLst>
                </a:gridCol>
                <a:gridCol w="133725">
                  <a:extLst>
                    <a:ext uri="{9D8B030D-6E8A-4147-A177-3AD203B41FA5}">
                      <a16:colId xmlns:a16="http://schemas.microsoft.com/office/drawing/2014/main" val="382524668"/>
                    </a:ext>
                  </a:extLst>
                </a:gridCol>
                <a:gridCol w="133725">
                  <a:extLst>
                    <a:ext uri="{9D8B030D-6E8A-4147-A177-3AD203B41FA5}">
                      <a16:colId xmlns:a16="http://schemas.microsoft.com/office/drawing/2014/main" val="1050254786"/>
                    </a:ext>
                  </a:extLst>
                </a:gridCol>
                <a:gridCol w="133725">
                  <a:extLst>
                    <a:ext uri="{9D8B030D-6E8A-4147-A177-3AD203B41FA5}">
                      <a16:colId xmlns:a16="http://schemas.microsoft.com/office/drawing/2014/main" val="1256128687"/>
                    </a:ext>
                  </a:extLst>
                </a:gridCol>
              </a:tblGrid>
              <a:tr h="220529">
                <a:tc rowSpan="3">
                  <a:txBody>
                    <a:bodyPr/>
                    <a:lstStyle/>
                    <a:p>
                      <a:pPr algn="ctr" fontAlgn="ctr"/>
                      <a:r>
                        <a:rPr lang="en-GB" sz="1400" b="1" i="0" u="none" strike="noStrike" dirty="0">
                          <a:solidFill>
                            <a:srgbClr val="000000"/>
                          </a:solidFill>
                          <a:effectLst/>
                          <a:latin typeface="Calibri" panose="020F0502020204030204" pitchFamily="34" charset="0"/>
                        </a:rPr>
                        <a:t>No</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3">
                  <a:txBody>
                    <a:bodyPr/>
                    <a:lstStyle/>
                    <a:p>
                      <a:pPr algn="ctr" fontAlgn="ctr"/>
                      <a:r>
                        <a:rPr lang="en-GB" sz="1400" b="1" i="0" u="none" strike="noStrike" dirty="0">
                          <a:solidFill>
                            <a:srgbClr val="000000"/>
                          </a:solidFill>
                          <a:effectLst/>
                          <a:latin typeface="Calibri" panose="020F0502020204030204" pitchFamily="34" charset="0"/>
                        </a:rPr>
                        <a:t>WORK PACKAGES</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hMerge="1">
                  <a:txBody>
                    <a:bodyPr/>
                    <a:lstStyle/>
                    <a:p>
                      <a:endParaRPr lang="en-GB"/>
                    </a:p>
                  </a:txBody>
                  <a:tcPr/>
                </a:tc>
                <a:tc rowSpan="3">
                  <a:txBody>
                    <a:bodyPr/>
                    <a:lstStyle/>
                    <a:p>
                      <a:pPr algn="ctr" fontAlgn="ctr"/>
                      <a:r>
                        <a:rPr lang="en-GB" sz="600" b="1" i="0" u="none" strike="noStrike">
                          <a:solidFill>
                            <a:srgbClr val="000000"/>
                          </a:solidFill>
                          <a:effectLst/>
                          <a:latin typeface="Calibri" panose="020F0502020204030204" pitchFamily="34" charset="0"/>
                        </a:rPr>
                        <a:t>Responsible partner</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GB" sz="600" b="1" i="0" u="none" strike="noStrike">
                          <a:solidFill>
                            <a:srgbClr val="000000"/>
                          </a:solidFill>
                          <a:effectLst/>
                          <a:latin typeface="Calibri" panose="020F0502020204030204" pitchFamily="34" charset="0"/>
                        </a:rPr>
                        <a:t>Duration  (Months/Days)</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Year</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600" b="1" i="0" u="none" strike="noStrike">
                          <a:solidFill>
                            <a:srgbClr val="000000"/>
                          </a:solidFill>
                          <a:effectLst/>
                          <a:latin typeface="Calibri" panose="020F0502020204030204" pitchFamily="34" charset="0"/>
                        </a:rPr>
                        <a:t>2023</a:t>
                      </a:r>
                    </a:p>
                  </a:txBody>
                  <a:tcPr marL="2749" marR="2749" marT="27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fontAlgn="b"/>
                      <a:r>
                        <a:rPr lang="en-GB" sz="600" b="1" i="0" u="none" strike="noStrike">
                          <a:solidFill>
                            <a:srgbClr val="000000"/>
                          </a:solidFill>
                          <a:effectLst/>
                          <a:latin typeface="Calibri" panose="020F0502020204030204" pitchFamily="34" charset="0"/>
                        </a:rPr>
                        <a:t>2024</a:t>
                      </a:r>
                    </a:p>
                  </a:txBody>
                  <a:tcPr marL="2749" marR="2749" marT="27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1">
                  <a:txBody>
                    <a:bodyPr/>
                    <a:lstStyle/>
                    <a:p>
                      <a:pPr algn="ctr" fontAlgn="b"/>
                      <a:r>
                        <a:rPr lang="en-GB" sz="600" b="1" i="0" u="none" strike="noStrike">
                          <a:solidFill>
                            <a:srgbClr val="000000"/>
                          </a:solidFill>
                          <a:effectLst/>
                          <a:latin typeface="Calibri" panose="020F0502020204030204" pitchFamily="34" charset="0"/>
                        </a:rPr>
                        <a:t>2025</a:t>
                      </a:r>
                    </a:p>
                  </a:txBody>
                  <a:tcPr marL="2749" marR="2749" marT="27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61521959"/>
                  </a:ext>
                </a:extLst>
              </a:tr>
              <a:tr h="385924">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fontAlgn="ctr"/>
                      <a:r>
                        <a:rPr lang="en-GB" sz="600" b="1" i="0" u="none" strike="noStrike">
                          <a:solidFill>
                            <a:srgbClr val="000000"/>
                          </a:solidFill>
                          <a:effectLst/>
                          <a:latin typeface="Calibri" panose="020F0502020204030204" pitchFamily="34" charset="0"/>
                        </a:rPr>
                        <a:t>Month</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a:t>
                      </a:r>
                    </a:p>
                  </a:txBody>
                  <a:tcPr marL="2749" marR="2749" marT="27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M3</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M4</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M5</a:t>
                      </a:r>
                    </a:p>
                  </a:txBody>
                  <a:tcPr marL="2749" marR="2749" marT="27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M6</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M7</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M8</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M9</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M10</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M11</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M12</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M13</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M14</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M15</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M16</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M17</a:t>
                      </a:r>
                    </a:p>
                  </a:txBody>
                  <a:tcPr marL="2749" marR="2749" marT="27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M18</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M19</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M20</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M21</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M22</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600" b="1" i="0" u="none" strike="noStrike">
                          <a:solidFill>
                            <a:srgbClr val="000000"/>
                          </a:solidFill>
                          <a:effectLst/>
                          <a:latin typeface="Calibri" panose="020F0502020204030204" pitchFamily="34" charset="0"/>
                        </a:rPr>
                        <a:t>M23</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M24</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360780"/>
                  </a:ext>
                </a:extLst>
              </a:tr>
              <a:tr h="385924">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Dec</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Ian</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Feb</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Apr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May</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Jul</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Aug</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Sept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Oct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Nov</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Dec</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Ian</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Feb</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Apr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May</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Jul</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Aug</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Sept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Oct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Nov</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250220"/>
                  </a:ext>
                </a:extLst>
              </a:tr>
              <a:tr h="205392">
                <a:tc rowSpan="2">
                  <a:txBody>
                    <a:bodyPr/>
                    <a:lstStyle/>
                    <a:p>
                      <a:pPr algn="ctr" fontAlgn="ctr"/>
                      <a:r>
                        <a:rPr lang="en-GB" sz="1200" b="1" i="0" u="none" strike="noStrike" dirty="0">
                          <a:solidFill>
                            <a:srgbClr val="FF0000"/>
                          </a:solidFill>
                          <a:effectLst/>
                          <a:latin typeface="Calibri" panose="020F0502020204030204" pitchFamily="34" charset="0"/>
                        </a:rPr>
                        <a:t>WP1 - Project management</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200" b="1" i="0" u="none" strike="noStrike">
                          <a:solidFill>
                            <a:srgbClr val="FF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gridSpan="2">
                  <a:txBody>
                    <a:bodyPr/>
                    <a:lstStyle/>
                    <a:p>
                      <a:pPr algn="l" fontAlgn="b"/>
                      <a:r>
                        <a:rPr lang="en-GB" sz="1400" b="1" i="0" u="none" strike="noStrike" dirty="0">
                          <a:solidFill>
                            <a:srgbClr val="FF0000"/>
                          </a:solidFill>
                          <a:effectLst/>
                          <a:latin typeface="Calibri" panose="020F0502020204030204" pitchFamily="34" charset="0"/>
                        </a:rPr>
                        <a:t>Project management (RNA)</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RNA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600" b="1" i="0" u="none" strike="noStrike">
                          <a:solidFill>
                            <a:srgbClr val="000000"/>
                          </a:solidFill>
                          <a:effectLst/>
                          <a:latin typeface="Calibri" panose="020F0502020204030204" pitchFamily="34" charset="0"/>
                        </a:rPr>
                        <a:t>24</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GB" sz="600" b="0" i="0" u="none" strike="noStrike">
                          <a:solidFill>
                            <a:srgbClr val="FF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93787157"/>
                  </a:ext>
                </a:extLst>
              </a:tr>
              <a:tr h="205392">
                <a:tc vMerge="1">
                  <a:txBody>
                    <a:bodyPr/>
                    <a:lstStyle/>
                    <a:p>
                      <a:endParaRPr lang="en-GB"/>
                    </a:p>
                  </a:txBody>
                  <a:tcPr/>
                </a:tc>
                <a:tc>
                  <a:txBody>
                    <a:bodyPr/>
                    <a:lstStyle/>
                    <a:p>
                      <a:pPr algn="ctr" fontAlgn="ctr"/>
                      <a:r>
                        <a:rPr lang="en-GB" sz="1200" b="1" i="0" u="none" strike="noStrike" dirty="0">
                          <a:solidFill>
                            <a:srgbClr val="0000FF"/>
                          </a:solidFill>
                          <a:effectLst/>
                          <a:latin typeface="Calibri" panose="020F0502020204030204" pitchFamily="34" charset="0"/>
                        </a:rPr>
                        <a:t>A1.1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gridSpan="2">
                  <a:txBody>
                    <a:bodyPr/>
                    <a:lstStyle/>
                    <a:p>
                      <a:pPr algn="l" fontAlgn="b"/>
                      <a:r>
                        <a:rPr lang="en-GB" sz="1400" b="1" i="0" u="none" strike="noStrike" dirty="0">
                          <a:solidFill>
                            <a:srgbClr val="0000FF"/>
                          </a:solidFill>
                          <a:effectLst/>
                          <a:latin typeface="Calibri" panose="020F0502020204030204" pitchFamily="34" charset="0"/>
                        </a:rPr>
                        <a:t>Project management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RNA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600" b="1" i="0" u="none" strike="noStrike">
                          <a:solidFill>
                            <a:srgbClr val="000000"/>
                          </a:solidFill>
                          <a:effectLst/>
                          <a:latin typeface="Calibri" panose="020F0502020204030204" pitchFamily="34" charset="0"/>
                        </a:rPr>
                        <a:t>24</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GB" sz="600" b="0" i="0" u="none" strike="noStrike">
                          <a:solidFill>
                            <a:srgbClr val="FF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97085731"/>
                  </a:ext>
                </a:extLst>
              </a:tr>
              <a:tr h="205392">
                <a:tc rowSpan="7">
                  <a:txBody>
                    <a:bodyPr/>
                    <a:lstStyle/>
                    <a:p>
                      <a:pPr algn="ctr" fontAlgn="ctr"/>
                      <a:r>
                        <a:rPr lang="en-GB" sz="1200" b="1" i="0" u="none" strike="noStrike">
                          <a:solidFill>
                            <a:srgbClr val="FF0000"/>
                          </a:solidFill>
                          <a:effectLst/>
                          <a:latin typeface="Calibri" panose="020F0502020204030204" pitchFamily="34" charset="0"/>
                        </a:rPr>
                        <a:t>WP2 - ”Onboard Healthy Nutrition” - specialized training module for seafaring personnel</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1200" b="1" i="0" u="none" strike="noStrike">
                          <a:solidFill>
                            <a:srgbClr val="000000"/>
                          </a:solidFill>
                          <a:effectLst/>
                          <a:latin typeface="Calibri" panose="020F0502020204030204" pitchFamily="34" charset="0"/>
                        </a:rPr>
                        <a:t>A2.1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GB" sz="1400" b="1" i="0" u="none" strike="noStrike" dirty="0">
                          <a:solidFill>
                            <a:srgbClr val="0000FF"/>
                          </a:solidFill>
                          <a:effectLst/>
                          <a:latin typeface="Calibri" panose="020F0502020204030204" pitchFamily="34" charset="0"/>
                        </a:rPr>
                        <a:t>Study of Onboard Nutrition - survey and report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rowSpan="2">
                  <a:txBody>
                    <a:bodyPr/>
                    <a:lstStyle/>
                    <a:p>
                      <a:pPr algn="ctr" fontAlgn="ctr"/>
                      <a:r>
                        <a:rPr lang="en-GB" sz="1200" b="1" i="0" u="none" strike="noStrike">
                          <a:solidFill>
                            <a:srgbClr val="000000"/>
                          </a:solidFill>
                          <a:effectLst/>
                          <a:latin typeface="Calibri" panose="020F0502020204030204" pitchFamily="34" charset="0"/>
                        </a:rPr>
                        <a:t>RNA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n-GB" sz="600" b="1" i="0" u="none" strike="noStrike">
                          <a:solidFill>
                            <a:srgbClr val="000000"/>
                          </a:solidFill>
                          <a:effectLst/>
                          <a:latin typeface="Calibri" panose="020F0502020204030204" pitchFamily="34" charset="0"/>
                        </a:rPr>
                        <a:t>12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003572"/>
                  </a:ext>
                </a:extLst>
              </a:tr>
              <a:tr h="205392">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GB" sz="1400" b="1" i="0" u="none" strike="noStrike" dirty="0">
                          <a:solidFill>
                            <a:srgbClr val="0000FF"/>
                          </a:solidFill>
                          <a:effectLst/>
                          <a:latin typeface="Calibri" panose="020F0502020204030204" pitchFamily="34" charset="0"/>
                        </a:rPr>
                        <a:t>”Onboard Healthy Nutrition Fundamentals” training module development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771295"/>
                  </a:ext>
                </a:extLst>
              </a:tr>
              <a:tr h="205392">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gridSpan="2">
                  <a:txBody>
                    <a:bodyPr/>
                    <a:lstStyle/>
                    <a:p>
                      <a:pPr algn="l" fontAlgn="ctr"/>
                      <a:r>
                        <a:rPr lang="en-GB" sz="1400" b="1" i="0" u="none" strike="noStrike" dirty="0">
                          <a:solidFill>
                            <a:srgbClr val="0000FF"/>
                          </a:solidFill>
                          <a:effectLst/>
                          <a:latin typeface="Calibri" panose="020F0502020204030204" pitchFamily="34" charset="0"/>
                        </a:rPr>
                        <a:t>Project meetings and events</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a:txBody>
                    <a:bodyPr/>
                    <a:lstStyle/>
                    <a:p>
                      <a:pPr algn="l" fontAlgn="ctr"/>
                      <a:r>
                        <a:rPr lang="en-GB" sz="1200" b="1"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600" b="1" i="0" u="none" strike="noStrike">
                          <a:solidFill>
                            <a:srgbClr val="0000FF"/>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B0F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B0F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2909290"/>
                  </a:ext>
                </a:extLst>
              </a:tr>
              <a:tr h="364976">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A2.3.1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1200" b="1" i="0" u="none" strike="noStrike">
                          <a:solidFill>
                            <a:srgbClr val="FF0000"/>
                          </a:solidFill>
                          <a:effectLst/>
                          <a:latin typeface="Calibri" panose="020F0502020204030204" pitchFamily="34" charset="0"/>
                        </a:rPr>
                        <a:t>TM1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1400" b="1" i="0" u="none" strike="noStrike" dirty="0">
                          <a:solidFill>
                            <a:srgbClr val="0070C0"/>
                          </a:solidFill>
                          <a:effectLst/>
                          <a:latin typeface="Calibri" panose="020F0502020204030204" pitchFamily="34" charset="0"/>
                        </a:rPr>
                        <a:t>Project Kick-off meeting - RNA, Romania – 3 days residential (2 pax/partner)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1200" b="1" i="0" u="none" strike="noStrike">
                          <a:solidFill>
                            <a:srgbClr val="000000"/>
                          </a:solidFill>
                          <a:effectLst/>
                          <a:latin typeface="Calibri" panose="020F0502020204030204" pitchFamily="34" charset="0"/>
                        </a:rPr>
                        <a:t>RNA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600" b="1" i="0" u="none" strike="noStrike">
                          <a:solidFill>
                            <a:srgbClr val="0070C0"/>
                          </a:solidFill>
                          <a:effectLst/>
                          <a:latin typeface="Calibri" panose="020F0502020204030204" pitchFamily="34" charset="0"/>
                        </a:rPr>
                        <a:t>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600" b="0" i="0" u="none" strike="noStrike">
                          <a:solidFill>
                            <a:srgbClr val="FF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6787342"/>
                  </a:ext>
                </a:extLst>
              </a:tr>
              <a:tr h="378355">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A2.3.2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1200" b="1" i="0" u="none" strike="noStrike" dirty="0">
                          <a:solidFill>
                            <a:srgbClr val="FF0000"/>
                          </a:solidFill>
                          <a:effectLst/>
                          <a:latin typeface="Calibri" panose="020F0502020204030204" pitchFamily="34" charset="0"/>
                        </a:rPr>
                        <a:t>TM2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1400" b="1" i="0" u="none" strike="noStrike" dirty="0">
                          <a:solidFill>
                            <a:srgbClr val="0070C0"/>
                          </a:solidFill>
                          <a:effectLst/>
                          <a:latin typeface="Calibri" panose="020F0502020204030204" pitchFamily="34" charset="0"/>
                        </a:rPr>
                        <a:t>Transnational Project Meeting - Healthy nutrition outlines in seafaring activities - Project progress report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1200" b="1" i="0" u="none" strike="noStrike">
                          <a:solidFill>
                            <a:srgbClr val="000000"/>
                          </a:solidFill>
                          <a:effectLst/>
                          <a:latin typeface="Calibri" panose="020F0502020204030204" pitchFamily="34" charset="0"/>
                        </a:rPr>
                        <a:t>VIRTUAL</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600" b="1" i="0" u="none" strike="noStrike">
                          <a:solidFill>
                            <a:srgbClr val="0070C0"/>
                          </a:solidFill>
                          <a:effectLst/>
                          <a:latin typeface="Calibri" panose="020F0502020204030204" pitchFamily="34" charset="0"/>
                        </a:rPr>
                        <a:t>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098501"/>
                  </a:ext>
                </a:extLst>
              </a:tr>
              <a:tr h="544761">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A2.3.3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1200" b="1" i="0" u="none" strike="noStrike">
                          <a:solidFill>
                            <a:srgbClr val="FF0000"/>
                          </a:solidFill>
                          <a:effectLst/>
                          <a:latin typeface="Calibri" panose="020F0502020204030204" pitchFamily="34" charset="0"/>
                        </a:rPr>
                        <a:t>Events</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1400" b="1" i="0" u="none" strike="noStrike" dirty="0">
                          <a:solidFill>
                            <a:srgbClr val="0070C0"/>
                          </a:solidFill>
                          <a:effectLst/>
                          <a:latin typeface="Calibri" panose="020F0502020204030204" pitchFamily="34" charset="0"/>
                        </a:rPr>
                        <a:t>E1 - Seminar ”Improvement solutions for healthy nutrition in seafaring activities”, RNA, Romania, 43 participants</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1200" b="1" i="0" u="none" strike="noStrike">
                          <a:solidFill>
                            <a:srgbClr val="000000"/>
                          </a:solidFill>
                          <a:effectLst/>
                          <a:latin typeface="Calibri" panose="020F0502020204030204" pitchFamily="34" charset="0"/>
                        </a:rPr>
                        <a:t>RNA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GB" sz="600" b="1" i="0" u="none" strike="noStrike">
                          <a:solidFill>
                            <a:srgbClr val="0070C0"/>
                          </a:solidFill>
                          <a:effectLst/>
                          <a:latin typeface="Calibri" panose="020F0502020204030204" pitchFamily="34" charset="0"/>
                        </a:rPr>
                        <a:t>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3005118"/>
                  </a:ext>
                </a:extLst>
              </a:tr>
              <a:tr h="364976">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A2.3.4</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en-GB" sz="1200" b="1" i="0" u="none" strike="noStrike">
                          <a:solidFill>
                            <a:srgbClr val="FF0000"/>
                          </a:solidFill>
                          <a:effectLst/>
                          <a:latin typeface="Calibri" panose="020F0502020204030204" pitchFamily="34" charset="0"/>
                        </a:rPr>
                        <a:t>LLT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l" fontAlgn="ctr"/>
                      <a:r>
                        <a:rPr lang="en-GB" sz="1400" b="1" i="0" u="none" strike="noStrike" dirty="0">
                          <a:solidFill>
                            <a:srgbClr val="0070C0"/>
                          </a:solidFill>
                          <a:effectLst/>
                          <a:latin typeface="Calibri" panose="020F0502020204030204" pitchFamily="34" charset="0"/>
                        </a:rPr>
                        <a:t>C1T. Training module for instructors "Onboard Healthy Nutrition" (3 instructors/participant)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en-GB" sz="1200" b="1" i="0" u="none" strike="noStrike" dirty="0">
                          <a:solidFill>
                            <a:srgbClr val="000000"/>
                          </a:solidFill>
                          <a:effectLst/>
                          <a:latin typeface="Calibri" panose="020F0502020204030204" pitchFamily="34" charset="0"/>
                        </a:rPr>
                        <a:t>RNA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ctr" fontAlgn="ctr"/>
                      <a:r>
                        <a:rPr lang="en-GB" sz="600" b="1" i="0" u="none" strike="noStrike">
                          <a:solidFill>
                            <a:srgbClr val="0070C0"/>
                          </a:solidFill>
                          <a:effectLst/>
                          <a:latin typeface="Calibri" panose="020F0502020204030204" pitchFamily="34" charset="0"/>
                        </a:rPr>
                        <a:t>5</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DE9D9"/>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4735539"/>
                  </a:ext>
                </a:extLst>
              </a:tr>
            </a:tbl>
          </a:graphicData>
        </a:graphic>
      </p:graphicFrame>
    </p:spTree>
    <p:extLst>
      <p:ext uri="{BB962C8B-B14F-4D97-AF65-F5344CB8AC3E}">
        <p14:creationId xmlns:p14="http://schemas.microsoft.com/office/powerpoint/2010/main" val="3390737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59195" y="1000727"/>
            <a:ext cx="11998427"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n°2</a:t>
            </a:r>
            <a:r>
              <a:rPr lang="ro-RO" sz="2400" b="1" dirty="0">
                <a:solidFill>
                  <a:srgbClr val="FF0000"/>
                </a:solidFill>
                <a:latin typeface="FreeSans"/>
              </a:rPr>
              <a:t> budget </a:t>
            </a:r>
            <a:r>
              <a:rPr lang="ro-RO" sz="2400" b="1" dirty="0" err="1">
                <a:solidFill>
                  <a:srgbClr val="FF0000"/>
                </a:solidFill>
                <a:latin typeface="FreeSans"/>
              </a:rPr>
              <a:t>baseline</a:t>
            </a:r>
            <a:r>
              <a:rPr lang="ro-RO" sz="2400" b="1" dirty="0">
                <a:solidFill>
                  <a:srgbClr val="FF0000"/>
                </a:solidFill>
                <a:latin typeface="FreeSans"/>
              </a:rPr>
              <a:t> – </a:t>
            </a:r>
            <a:r>
              <a:rPr lang="ro-RO" sz="2400" b="1" dirty="0" err="1">
                <a:solidFill>
                  <a:srgbClr val="FF0000"/>
                </a:solidFill>
                <a:latin typeface="FreeSans"/>
              </a:rPr>
              <a:t>coordinator</a:t>
            </a:r>
            <a:r>
              <a:rPr lang="ro-RO" sz="2400" b="1" dirty="0">
                <a:solidFill>
                  <a:srgbClr val="FF0000"/>
                </a:solidFill>
                <a:latin typeface="FreeSans"/>
              </a:rPr>
              <a:t>  Romanian Naval Academy (RNA) </a:t>
            </a:r>
            <a:endParaRPr lang="en-US" altLang="de-DE" sz="2400" b="1" dirty="0">
              <a:solidFill>
                <a:srgbClr val="0000FF"/>
              </a:solidFill>
              <a:effectLst>
                <a:outerShdw blurRad="38100" dist="38100" dir="2700000" algn="tl">
                  <a:srgbClr val="000000">
                    <a:alpha val="43137"/>
                  </a:srgbClr>
                </a:outerShdw>
              </a:effectLst>
              <a:latin typeface="Calibri"/>
            </a:endParaRPr>
          </a:p>
        </p:txBody>
      </p:sp>
      <p:graphicFrame>
        <p:nvGraphicFramePr>
          <p:cNvPr id="2" name="Table 1">
            <a:extLst>
              <a:ext uri="{FF2B5EF4-FFF2-40B4-BE49-F238E27FC236}">
                <a16:creationId xmlns:a16="http://schemas.microsoft.com/office/drawing/2014/main" id="{81DFC8A4-08AC-44E7-588E-A4A65125E672}"/>
              </a:ext>
            </a:extLst>
          </p:cNvPr>
          <p:cNvGraphicFramePr>
            <a:graphicFrameLocks noGrp="1"/>
          </p:cNvGraphicFramePr>
          <p:nvPr>
            <p:extLst>
              <p:ext uri="{D42A27DB-BD31-4B8C-83A1-F6EECF244321}">
                <p14:modId xmlns:p14="http://schemas.microsoft.com/office/powerpoint/2010/main" val="4068724459"/>
              </p:ext>
            </p:extLst>
          </p:nvPr>
        </p:nvGraphicFramePr>
        <p:xfrm>
          <a:off x="59195" y="1620383"/>
          <a:ext cx="12070433" cy="5202236"/>
        </p:xfrm>
        <a:graphic>
          <a:graphicData uri="http://schemas.openxmlformats.org/drawingml/2006/table">
            <a:tbl>
              <a:tblPr/>
              <a:tblGrid>
                <a:gridCol w="556116">
                  <a:extLst>
                    <a:ext uri="{9D8B030D-6E8A-4147-A177-3AD203B41FA5}">
                      <a16:colId xmlns:a16="http://schemas.microsoft.com/office/drawing/2014/main" val="1089311121"/>
                    </a:ext>
                  </a:extLst>
                </a:gridCol>
                <a:gridCol w="501415">
                  <a:extLst>
                    <a:ext uri="{9D8B030D-6E8A-4147-A177-3AD203B41FA5}">
                      <a16:colId xmlns:a16="http://schemas.microsoft.com/office/drawing/2014/main" val="3135799220"/>
                    </a:ext>
                  </a:extLst>
                </a:gridCol>
                <a:gridCol w="1305278">
                  <a:extLst>
                    <a:ext uri="{9D8B030D-6E8A-4147-A177-3AD203B41FA5}">
                      <a16:colId xmlns:a16="http://schemas.microsoft.com/office/drawing/2014/main" val="1346271670"/>
                    </a:ext>
                  </a:extLst>
                </a:gridCol>
                <a:gridCol w="346587">
                  <a:extLst>
                    <a:ext uri="{9D8B030D-6E8A-4147-A177-3AD203B41FA5}">
                      <a16:colId xmlns:a16="http://schemas.microsoft.com/office/drawing/2014/main" val="2819808169"/>
                    </a:ext>
                  </a:extLst>
                </a:gridCol>
                <a:gridCol w="3816424">
                  <a:extLst>
                    <a:ext uri="{9D8B030D-6E8A-4147-A177-3AD203B41FA5}">
                      <a16:colId xmlns:a16="http://schemas.microsoft.com/office/drawing/2014/main" val="2785499874"/>
                    </a:ext>
                  </a:extLst>
                </a:gridCol>
                <a:gridCol w="1260105">
                  <a:extLst>
                    <a:ext uri="{9D8B030D-6E8A-4147-A177-3AD203B41FA5}">
                      <a16:colId xmlns:a16="http://schemas.microsoft.com/office/drawing/2014/main" val="2601348020"/>
                    </a:ext>
                  </a:extLst>
                </a:gridCol>
                <a:gridCol w="1008112">
                  <a:extLst>
                    <a:ext uri="{9D8B030D-6E8A-4147-A177-3AD203B41FA5}">
                      <a16:colId xmlns:a16="http://schemas.microsoft.com/office/drawing/2014/main" val="2697897710"/>
                    </a:ext>
                  </a:extLst>
                </a:gridCol>
                <a:gridCol w="1080120">
                  <a:extLst>
                    <a:ext uri="{9D8B030D-6E8A-4147-A177-3AD203B41FA5}">
                      <a16:colId xmlns:a16="http://schemas.microsoft.com/office/drawing/2014/main" val="2779660505"/>
                    </a:ext>
                  </a:extLst>
                </a:gridCol>
                <a:gridCol w="864096">
                  <a:extLst>
                    <a:ext uri="{9D8B030D-6E8A-4147-A177-3AD203B41FA5}">
                      <a16:colId xmlns:a16="http://schemas.microsoft.com/office/drawing/2014/main" val="59415468"/>
                    </a:ext>
                  </a:extLst>
                </a:gridCol>
                <a:gridCol w="648072">
                  <a:extLst>
                    <a:ext uri="{9D8B030D-6E8A-4147-A177-3AD203B41FA5}">
                      <a16:colId xmlns:a16="http://schemas.microsoft.com/office/drawing/2014/main" val="1016550542"/>
                    </a:ext>
                  </a:extLst>
                </a:gridCol>
                <a:gridCol w="684108">
                  <a:extLst>
                    <a:ext uri="{9D8B030D-6E8A-4147-A177-3AD203B41FA5}">
                      <a16:colId xmlns:a16="http://schemas.microsoft.com/office/drawing/2014/main" val="3977460808"/>
                    </a:ext>
                  </a:extLst>
                </a:gridCol>
              </a:tblGrid>
              <a:tr h="542143">
                <a:tc rowSpan="2" gridSpan="4">
                  <a:txBody>
                    <a:bodyPr/>
                    <a:lstStyle/>
                    <a:p>
                      <a:pPr algn="ctr" fontAlgn="ctr"/>
                      <a:r>
                        <a:rPr lang="en-GB" sz="1200" b="1" i="0" u="none" strike="noStrike" dirty="0">
                          <a:solidFill>
                            <a:srgbClr val="000000"/>
                          </a:solidFill>
                          <a:effectLst/>
                          <a:latin typeface="Calibri" panose="020F0502020204030204" pitchFamily="34" charset="0"/>
                        </a:rPr>
                        <a:t>Work package</a:t>
                      </a:r>
                      <a:r>
                        <a:rPr lang="en-GB" sz="1200" b="0" i="0" u="none" strike="noStrike" dirty="0">
                          <a:solidFill>
                            <a:srgbClr val="000000"/>
                          </a:solidFill>
                          <a:effectLst/>
                          <a:latin typeface="Calibri" panose="020F0502020204030204" pitchFamily="34" charset="0"/>
                        </a:rPr>
                        <a:t> </a:t>
                      </a:r>
                    </a:p>
                  </a:txBody>
                  <a:tcPr marL="4124" marR="4124" marT="41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hMerge="1">
                  <a:txBody>
                    <a:bodyPr/>
                    <a:lstStyle/>
                    <a:p>
                      <a:endParaRPr lang="en-GB"/>
                    </a:p>
                  </a:txBody>
                  <a:tcPr/>
                </a:tc>
                <a:tc rowSpan="2" hMerge="1">
                  <a:txBody>
                    <a:bodyPr/>
                    <a:lstStyle/>
                    <a:p>
                      <a:pPr algn="ctr" fontAlgn="ctr"/>
                      <a:r>
                        <a:rPr lang="en-GB" sz="1200" b="0" i="0" u="none" strike="noStrike" dirty="0">
                          <a:solidFill>
                            <a:srgbClr val="000000"/>
                          </a:solidFill>
                          <a:effectLst/>
                          <a:latin typeface="Calibri" panose="020F0502020204030204" pitchFamily="34" charset="0"/>
                        </a:rPr>
                        <a:t> </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rowSpan="2" hMerge="1">
                  <a:txBody>
                    <a:bodyPr/>
                    <a:lstStyle/>
                    <a:p>
                      <a:pPr algn="ctr" fontAlgn="ctr"/>
                      <a:endParaRPr lang="en-GB" sz="1200" b="0" i="0" u="none" strike="noStrike">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rowSpan="2">
                  <a:txBody>
                    <a:bodyPr/>
                    <a:lstStyle/>
                    <a:p>
                      <a:pPr algn="ctr" fontAlgn="ctr"/>
                      <a:r>
                        <a:rPr lang="en-GB" sz="1200" b="1" i="0" u="none" strike="noStrike" dirty="0">
                          <a:solidFill>
                            <a:srgbClr val="000000"/>
                          </a:solidFill>
                          <a:effectLst/>
                          <a:latin typeface="Calibri" panose="020F0502020204030204" pitchFamily="34" charset="0"/>
                        </a:rPr>
                        <a:t>Activities</a:t>
                      </a:r>
                      <a:endParaRPr lang="en-GB" sz="1200" b="0" i="0" u="none" strike="noStrike" dirty="0">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RNA</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PRU</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UAEGEAN</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NVNA</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CPMR</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b"/>
                      <a:r>
                        <a:rPr lang="en-GB" sz="1200" b="1" i="0" u="none" strike="noStrike">
                          <a:solidFill>
                            <a:srgbClr val="000000"/>
                          </a:solidFill>
                          <a:effectLst/>
                          <a:latin typeface="Calibri" panose="020F0502020204030204" pitchFamily="34" charset="0"/>
                        </a:rPr>
                        <a:t>Total budget</a:t>
                      </a:r>
                    </a:p>
                  </a:txBody>
                  <a:tcPr marL="4124" marR="4124" marT="4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184852"/>
                  </a:ext>
                </a:extLst>
              </a:tr>
              <a:tr h="144093">
                <a:tc gridSpan="4" vMerge="1">
                  <a:txBody>
                    <a:bodyPr/>
                    <a:lstStyle/>
                    <a:p>
                      <a:pPr algn="ctr" fontAlgn="ctr"/>
                      <a:endParaRPr lang="en-GB" sz="1200" b="1" i="0" u="none" strike="noStrike">
                        <a:solidFill>
                          <a:srgbClr val="000000"/>
                        </a:solidFill>
                        <a:effectLst/>
                        <a:latin typeface="Calibri" panose="020F0502020204030204" pitchFamily="34" charset="0"/>
                      </a:endParaRPr>
                    </a:p>
                  </a:txBody>
                  <a:tcPr marL="4124" marR="4124" marT="41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vMerge="1">
                  <a:txBody>
                    <a:bodyPr/>
                    <a:lstStyle/>
                    <a:p>
                      <a:endParaRPr lang="en-GB"/>
                    </a:p>
                  </a:txBody>
                  <a:tcPr/>
                </a:tc>
                <a:tc hMerge="1" vMerge="1">
                  <a:txBody>
                    <a:bodyPr/>
                    <a:lstStyle/>
                    <a:p>
                      <a:pPr algn="ctr" fontAlgn="ctr"/>
                      <a:endParaRPr lang="en-GB" sz="1200" b="0" i="0" u="none" strike="noStrike">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vMerge="1">
                  <a:txBody>
                    <a:bodyPr/>
                    <a:lstStyle/>
                    <a:p>
                      <a:endParaRPr lang="en-GB"/>
                    </a:p>
                  </a:txBody>
                  <a:tcPr/>
                </a:tc>
                <a:tc vMerge="1">
                  <a:txBody>
                    <a:bodyPr/>
                    <a:lstStyle/>
                    <a:p>
                      <a:pPr algn="ctr" fontAlgn="ctr"/>
                      <a:endParaRPr lang="en-GB" sz="1200" b="0" i="0" u="none" strike="noStrike" dirty="0">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1</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2</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3</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4</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5</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pPr algn="ctr" fontAlgn="b"/>
                      <a:endParaRPr lang="en-GB" sz="1200" b="1" i="0" u="none" strike="noStrike">
                        <a:solidFill>
                          <a:srgbClr val="000000"/>
                        </a:solidFill>
                        <a:effectLst/>
                        <a:latin typeface="Calibri" panose="020F0502020204030204" pitchFamily="34" charset="0"/>
                      </a:endParaRPr>
                    </a:p>
                  </a:txBody>
                  <a:tcPr marL="4124" marR="4124" marT="412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975106"/>
                  </a:ext>
                </a:extLst>
              </a:tr>
              <a:tr h="447170">
                <a:tc>
                  <a:txBody>
                    <a:bodyPr/>
                    <a:lstStyle/>
                    <a:p>
                      <a:pPr algn="l" fontAlgn="ctr"/>
                      <a:r>
                        <a:rPr lang="en-GB" sz="1200" b="1" i="0" u="none" strike="noStrike">
                          <a:solidFill>
                            <a:srgbClr val="000000"/>
                          </a:solidFill>
                          <a:effectLst/>
                          <a:latin typeface="Calibri" panose="020F0502020204030204" pitchFamily="34" charset="0"/>
                        </a:rPr>
                        <a:t>WP 1</a:t>
                      </a:r>
                    </a:p>
                  </a:txBody>
                  <a:tcPr marL="4124" marR="4124" marT="41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800" b="1" i="0" u="none" strike="noStrike">
                          <a:solidFill>
                            <a:srgbClr val="000000"/>
                          </a:solidFill>
                          <a:effectLst/>
                          <a:latin typeface="Calibri" panose="020F0502020204030204" pitchFamily="34" charset="0"/>
                        </a:rPr>
                        <a:t>A1.1</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gridSpan="3">
                  <a:txBody>
                    <a:bodyPr/>
                    <a:lstStyle/>
                    <a:p>
                      <a:pPr algn="l" fontAlgn="ctr"/>
                      <a:r>
                        <a:rPr lang="en-GB" sz="1800" b="1" i="0" u="none" strike="noStrike" dirty="0">
                          <a:solidFill>
                            <a:srgbClr val="000000"/>
                          </a:solidFill>
                          <a:effectLst/>
                          <a:latin typeface="Calibri" panose="020F0502020204030204" pitchFamily="34" charset="0"/>
                        </a:rPr>
                        <a:t>Project management </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hMerge="1">
                  <a:txBody>
                    <a:bodyPr/>
                    <a:lstStyle/>
                    <a:p>
                      <a:endParaRPr lang="en-GB"/>
                    </a:p>
                  </a:txBody>
                  <a:tcPr/>
                </a:tc>
                <a:tc hMerge="1">
                  <a:txBody>
                    <a:bodyPr/>
                    <a:lstStyle/>
                    <a:p>
                      <a:endParaRPr lang="en-GB"/>
                    </a:p>
                  </a:txBody>
                  <a:tcPr/>
                </a:tc>
                <a:tc>
                  <a:txBody>
                    <a:bodyPr/>
                    <a:lstStyle/>
                    <a:p>
                      <a:pPr algn="ctr" fontAlgn="ctr"/>
                      <a:r>
                        <a:rPr lang="en-GB" sz="1400" b="1" i="0" u="none" strike="noStrike" dirty="0">
                          <a:solidFill>
                            <a:srgbClr val="000000"/>
                          </a:solidFill>
                          <a:effectLst/>
                          <a:latin typeface="Calibri" panose="020F0502020204030204" pitchFamily="34" charset="0"/>
                        </a:rPr>
                        <a:t>12600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400" b="1" i="0" u="none" strike="noStrike" dirty="0">
                          <a:solidFill>
                            <a:srgbClr val="000000"/>
                          </a:solidFill>
                          <a:effectLst/>
                          <a:latin typeface="Calibri" panose="020F0502020204030204" pitchFamily="34" charset="0"/>
                        </a:rPr>
                        <a:t>8400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400" b="1" i="0" u="none" strike="noStrike" dirty="0">
                          <a:solidFill>
                            <a:srgbClr val="000000"/>
                          </a:solidFill>
                          <a:effectLst/>
                          <a:latin typeface="Calibri" panose="020F0502020204030204" pitchFamily="34" charset="0"/>
                        </a:rPr>
                        <a:t>8400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400" b="1" i="0" u="none" strike="noStrike" dirty="0">
                          <a:solidFill>
                            <a:srgbClr val="000000"/>
                          </a:solidFill>
                          <a:effectLst/>
                          <a:latin typeface="Calibri" panose="020F0502020204030204" pitchFamily="34" charset="0"/>
                        </a:rPr>
                        <a:t>8400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400" b="1" i="0" u="none" strike="noStrike" dirty="0">
                          <a:solidFill>
                            <a:srgbClr val="000000"/>
                          </a:solidFill>
                          <a:effectLst/>
                          <a:latin typeface="Calibri" panose="020F0502020204030204" pitchFamily="34" charset="0"/>
                        </a:rPr>
                        <a:t>8400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GB" sz="1200" b="1" i="0" u="none" strike="noStrike">
                          <a:solidFill>
                            <a:srgbClr val="000000"/>
                          </a:solidFill>
                          <a:effectLst/>
                          <a:latin typeface="Calibri" panose="020F0502020204030204" pitchFamily="34" charset="0"/>
                        </a:rPr>
                        <a:t>46200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2275958"/>
                  </a:ext>
                </a:extLst>
              </a:tr>
              <a:tr h="232586">
                <a:tc gridSpan="5">
                  <a:txBody>
                    <a:bodyPr/>
                    <a:lstStyle/>
                    <a:p>
                      <a:pPr algn="ctr" fontAlgn="ctr"/>
                      <a:r>
                        <a:rPr lang="en-GB" sz="1200" b="1" i="1" u="none" strike="noStrike">
                          <a:solidFill>
                            <a:srgbClr val="000000"/>
                          </a:solidFill>
                          <a:effectLst/>
                          <a:latin typeface="Calibri" panose="020F0502020204030204" pitchFamily="34" charset="0"/>
                        </a:rPr>
                        <a:t>TOTAL WP 1</a:t>
                      </a:r>
                    </a:p>
                  </a:txBody>
                  <a:tcPr marL="4124" marR="4124" marT="41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400" b="1" i="0" u="none" strike="noStrike">
                          <a:solidFill>
                            <a:srgbClr val="1F497D"/>
                          </a:solidFill>
                          <a:effectLst/>
                          <a:latin typeface="Calibri" panose="020F0502020204030204" pitchFamily="34" charset="0"/>
                        </a:rPr>
                        <a:t>12600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GB" sz="1400" b="1" i="0" u="none" strike="noStrike">
                          <a:solidFill>
                            <a:srgbClr val="1F497D"/>
                          </a:solidFill>
                          <a:effectLst/>
                          <a:latin typeface="Calibri" panose="020F0502020204030204" pitchFamily="34" charset="0"/>
                        </a:rPr>
                        <a:t>8400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GB" sz="1400" b="1" i="0" u="none" strike="noStrike">
                          <a:solidFill>
                            <a:srgbClr val="1F497D"/>
                          </a:solidFill>
                          <a:effectLst/>
                          <a:latin typeface="Calibri" panose="020F0502020204030204" pitchFamily="34" charset="0"/>
                        </a:rPr>
                        <a:t>8400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GB" sz="1400" b="1" i="0" u="none" strike="noStrike">
                          <a:solidFill>
                            <a:srgbClr val="1F497D"/>
                          </a:solidFill>
                          <a:effectLst/>
                          <a:latin typeface="Calibri" panose="020F0502020204030204" pitchFamily="34" charset="0"/>
                        </a:rPr>
                        <a:t>8400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GB" sz="1400" b="1" i="0" u="none" strike="noStrike">
                          <a:solidFill>
                            <a:srgbClr val="1F497D"/>
                          </a:solidFill>
                          <a:effectLst/>
                          <a:latin typeface="Calibri" panose="020F0502020204030204" pitchFamily="34" charset="0"/>
                        </a:rPr>
                        <a:t>8400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ctr" fontAlgn="ctr"/>
                      <a:r>
                        <a:rPr lang="en-GB" sz="1200" b="1" i="0" u="none" strike="noStrike">
                          <a:solidFill>
                            <a:srgbClr val="FF0000"/>
                          </a:solidFill>
                          <a:effectLst/>
                          <a:latin typeface="Calibri" panose="020F0502020204030204" pitchFamily="34" charset="0"/>
                        </a:rPr>
                        <a:t>46200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943000"/>
                  </a:ext>
                </a:extLst>
              </a:tr>
              <a:tr h="420167">
                <a:tc rowSpan="7">
                  <a:txBody>
                    <a:bodyPr/>
                    <a:lstStyle/>
                    <a:p>
                      <a:pPr algn="ctr" fontAlgn="ctr"/>
                      <a:r>
                        <a:rPr lang="en-GB" sz="1400" b="1" i="0" u="none" strike="noStrike" dirty="0">
                          <a:solidFill>
                            <a:srgbClr val="FF0000"/>
                          </a:solidFill>
                          <a:effectLst/>
                          <a:latin typeface="Calibri" panose="020F0502020204030204" pitchFamily="34" charset="0"/>
                        </a:rPr>
                        <a:t>WP2 - ”Onboard Healthy Nutrition” - specialized training module for seafaring personnel</a:t>
                      </a:r>
                    </a:p>
                  </a:txBody>
                  <a:tcPr marL="4763" marR="4763" marT="4763"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200" b="1" i="0" u="none" strike="noStrike">
                          <a:solidFill>
                            <a:srgbClr val="000000"/>
                          </a:solidFill>
                          <a:effectLst/>
                          <a:latin typeface="Calibri" panose="020F0502020204030204" pitchFamily="34" charset="0"/>
                        </a:rPr>
                        <a:t>A2.1, A22</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3">
                  <a:txBody>
                    <a:bodyPr/>
                    <a:lstStyle/>
                    <a:p>
                      <a:pPr algn="l" fontAlgn="ctr"/>
                      <a:r>
                        <a:rPr lang="en-GB" sz="1800" b="1" i="0" u="none" strike="noStrike" dirty="0">
                          <a:solidFill>
                            <a:srgbClr val="000000"/>
                          </a:solidFill>
                          <a:effectLst/>
                          <a:latin typeface="Calibri" panose="020F0502020204030204" pitchFamily="34" charset="0"/>
                        </a:rPr>
                        <a:t>Study of Onboard Nutrition - survey and report</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a:solidFill>
                            <a:srgbClr val="000000"/>
                          </a:solidFill>
                          <a:effectLst/>
                          <a:latin typeface="Calibri" panose="020F0502020204030204" pitchFamily="34" charset="0"/>
                        </a:rPr>
                        <a:t>10800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dirty="0">
                          <a:solidFill>
                            <a:srgbClr val="000000"/>
                          </a:solidFill>
                          <a:effectLst/>
                          <a:latin typeface="Calibri" panose="020F0502020204030204" pitchFamily="34" charset="0"/>
                        </a:rPr>
                        <a:t>12600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a:solidFill>
                            <a:srgbClr val="000000"/>
                          </a:solidFill>
                          <a:effectLst/>
                          <a:latin typeface="Calibri" panose="020F0502020204030204" pitchFamily="34" charset="0"/>
                        </a:rPr>
                        <a:t>3600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a:solidFill>
                            <a:srgbClr val="000000"/>
                          </a:solidFill>
                          <a:effectLst/>
                          <a:latin typeface="Calibri" panose="020F0502020204030204" pitchFamily="34" charset="0"/>
                        </a:rPr>
                        <a:t>10800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a:solidFill>
                            <a:srgbClr val="000000"/>
                          </a:solidFill>
                          <a:effectLst/>
                          <a:latin typeface="Calibri" panose="020F0502020204030204" pitchFamily="34" charset="0"/>
                        </a:rPr>
                        <a:t>3600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200" b="1" i="0" u="none" strike="noStrike">
                          <a:solidFill>
                            <a:srgbClr val="000000"/>
                          </a:solidFill>
                          <a:effectLst/>
                          <a:latin typeface="Calibri" panose="020F0502020204030204" pitchFamily="34" charset="0"/>
                        </a:rPr>
                        <a:t>41400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8431235"/>
                  </a:ext>
                </a:extLst>
              </a:tr>
              <a:tr h="226824">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A2.2</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gridSpan="3">
                  <a:txBody>
                    <a:bodyPr/>
                    <a:lstStyle/>
                    <a:p>
                      <a:pPr algn="l" fontAlgn="ctr"/>
                      <a:r>
                        <a:rPr lang="en-GB" sz="1800" b="1" i="0" u="none" strike="noStrike" dirty="0">
                          <a:solidFill>
                            <a:srgbClr val="000000"/>
                          </a:solidFill>
                          <a:effectLst/>
                          <a:latin typeface="Calibri" panose="020F0502020204030204" pitchFamily="34" charset="0"/>
                        </a:rPr>
                        <a:t>Project meetings and events</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a:solidFill>
                            <a:srgbClr val="000000"/>
                          </a:solidFill>
                          <a:effectLst/>
                          <a:latin typeface="Calibri" panose="020F0502020204030204" pitchFamily="34" charset="0"/>
                        </a:rPr>
                        <a:t>3870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a:solidFill>
                            <a:srgbClr val="000000"/>
                          </a:solidFill>
                          <a:effectLst/>
                          <a:latin typeface="Calibri" panose="020F0502020204030204" pitchFamily="34" charset="0"/>
                        </a:rPr>
                        <a:t>5300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a:solidFill>
                            <a:srgbClr val="000000"/>
                          </a:solidFill>
                          <a:effectLst/>
                          <a:latin typeface="Calibri" panose="020F0502020204030204" pitchFamily="34" charset="0"/>
                        </a:rPr>
                        <a:t>6300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a:solidFill>
                            <a:srgbClr val="000000"/>
                          </a:solidFill>
                          <a:effectLst/>
                          <a:latin typeface="Calibri" panose="020F0502020204030204" pitchFamily="34" charset="0"/>
                        </a:rPr>
                        <a:t>5300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400" b="0" i="0" u="none" strike="noStrike">
                          <a:solidFill>
                            <a:srgbClr val="000000"/>
                          </a:solidFill>
                          <a:effectLst/>
                          <a:latin typeface="Calibri" panose="020F0502020204030204" pitchFamily="34" charset="0"/>
                        </a:rPr>
                        <a:t>4490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200" b="1" i="0" u="none" strike="noStrike">
                          <a:solidFill>
                            <a:srgbClr val="000000"/>
                          </a:solidFill>
                          <a:effectLst/>
                          <a:latin typeface="Calibri" panose="020F0502020204030204" pitchFamily="34" charset="0"/>
                        </a:rPr>
                        <a:t>25260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7814273"/>
                  </a:ext>
                </a:extLst>
              </a:tr>
              <a:tr h="420167">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A2.2.1</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600" b="1" i="0" u="none" strike="noStrike" dirty="0">
                          <a:solidFill>
                            <a:srgbClr val="000000"/>
                          </a:solidFill>
                          <a:effectLst/>
                          <a:latin typeface="Calibri" panose="020F0502020204030204" pitchFamily="34" charset="0"/>
                        </a:rPr>
                        <a:t>TPM1</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ctr" fontAlgn="ctr"/>
                      <a:r>
                        <a:rPr lang="en-GB" sz="1600" b="0" i="0" u="none" strike="noStrike" dirty="0">
                          <a:solidFill>
                            <a:srgbClr val="000000"/>
                          </a:solidFill>
                          <a:effectLst/>
                          <a:latin typeface="Calibri" panose="020F0502020204030204" pitchFamily="34" charset="0"/>
                        </a:rPr>
                        <a:t>Project Kick-off meeting - RNA, Romania – 3 days residential (2 pax/partner)</a:t>
                      </a:r>
                      <a:endParaRPr lang="en-GB" sz="1600" b="1" i="0" u="none" strike="noStrike" dirty="0">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ctr" fontAlgn="ctr"/>
                      <a:r>
                        <a:rPr lang="en-GB" sz="1600" b="0" i="0" u="none" strike="noStrike" dirty="0">
                          <a:solidFill>
                            <a:srgbClr val="000000"/>
                          </a:solidFill>
                          <a:effectLst/>
                          <a:latin typeface="Calibri" panose="020F0502020204030204" pitchFamily="34" charset="0"/>
                        </a:rPr>
                        <a:t>Project Kick-off meeting - RNA, Romania – 3 days residential (2 pax/partner)</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2000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dirty="0">
                          <a:solidFill>
                            <a:srgbClr val="000000"/>
                          </a:solidFill>
                          <a:effectLst/>
                          <a:latin typeface="Calibri" panose="020F0502020204030204" pitchFamily="34" charset="0"/>
                        </a:rPr>
                        <a:t>2400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2000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2800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200" b="0" i="0" u="none" strike="noStrike">
                          <a:solidFill>
                            <a:srgbClr val="000000"/>
                          </a:solidFill>
                          <a:effectLst/>
                          <a:latin typeface="Calibri" panose="020F0502020204030204" pitchFamily="34" charset="0"/>
                        </a:rPr>
                        <a:t>9200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039876"/>
                  </a:ext>
                </a:extLst>
              </a:tr>
              <a:tr h="453650">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A2.2.2</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600" b="1" i="0" u="none" strike="noStrike" dirty="0">
                          <a:solidFill>
                            <a:srgbClr val="000000"/>
                          </a:solidFill>
                          <a:effectLst/>
                          <a:latin typeface="Calibri" panose="020F0502020204030204" pitchFamily="34" charset="0"/>
                        </a:rPr>
                        <a:t>TPM2</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ctr" fontAlgn="ctr"/>
                      <a:r>
                        <a:rPr lang="en-GB" sz="1600" b="0" i="0" u="none" strike="noStrike" dirty="0">
                          <a:solidFill>
                            <a:srgbClr val="000000"/>
                          </a:solidFill>
                          <a:effectLst/>
                          <a:latin typeface="Calibri" panose="020F0502020204030204" pitchFamily="34" charset="0"/>
                        </a:rPr>
                        <a:t>Transnational Project Meeting - Healthy nutrition outlines in seafaring activities - Project progress report</a:t>
                      </a:r>
                      <a:endParaRPr lang="en-GB" sz="1600" b="1" i="0" u="none" strike="noStrike" dirty="0">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ctr" fontAlgn="ctr"/>
                      <a:r>
                        <a:rPr lang="en-GB" sz="1600" b="0" i="0" u="none" strike="noStrike" dirty="0">
                          <a:solidFill>
                            <a:srgbClr val="000000"/>
                          </a:solidFill>
                          <a:effectLst/>
                          <a:latin typeface="Calibri" panose="020F0502020204030204" pitchFamily="34" charset="0"/>
                        </a:rPr>
                        <a:t>Transnational Project Meeting - Healthy nutrition outlines in seafaring activities - Project progress report</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dirty="0">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4028758"/>
                  </a:ext>
                </a:extLst>
              </a:tr>
              <a:tr h="453650">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A2.3</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600" b="1" i="0" u="none" strike="noStrike" dirty="0">
                          <a:solidFill>
                            <a:srgbClr val="000000"/>
                          </a:solidFill>
                          <a:effectLst/>
                          <a:latin typeface="Calibri" panose="020F0502020204030204" pitchFamily="34" charset="0"/>
                        </a:rPr>
                        <a:t>E1</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2">
                  <a:txBody>
                    <a:bodyPr/>
                    <a:lstStyle/>
                    <a:p>
                      <a:pPr algn="ctr" fontAlgn="ctr"/>
                      <a:r>
                        <a:rPr lang="en-GB" sz="1600" b="0" i="0" u="none" strike="noStrike" dirty="0">
                          <a:solidFill>
                            <a:srgbClr val="000000"/>
                          </a:solidFill>
                          <a:effectLst/>
                          <a:latin typeface="Calibri" panose="020F0502020204030204" pitchFamily="34" charset="0"/>
                        </a:rPr>
                        <a:t>E1 - Seminar ”Improvement solutions for healthy nutrition in seafaring activities”, RNA, Romania, 43 participants</a:t>
                      </a:r>
                      <a:endParaRPr lang="en-GB" sz="1600" b="1" i="0" u="none" strike="noStrike" dirty="0">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pPr algn="ctr" fontAlgn="ctr"/>
                      <a:r>
                        <a:rPr lang="en-GB" sz="1600" b="0" i="0" u="none" strike="noStrike" dirty="0">
                          <a:solidFill>
                            <a:srgbClr val="000000"/>
                          </a:solidFill>
                          <a:effectLst/>
                          <a:latin typeface="Calibri" panose="020F0502020204030204" pitchFamily="34" charset="0"/>
                        </a:rPr>
                        <a:t>E1 - Seminar ”Improvement solutions for healthy nutrition in seafaring activities”, RNA, Romania, 43 participants</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3870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dirty="0">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200" b="0" i="0" u="none" strike="noStrike">
                          <a:solidFill>
                            <a:srgbClr val="000000"/>
                          </a:solidFill>
                          <a:effectLst/>
                          <a:latin typeface="Calibri" panose="020F0502020204030204" pitchFamily="34" charset="0"/>
                        </a:rPr>
                        <a:t>3870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1316860"/>
                  </a:ext>
                </a:extLst>
              </a:tr>
              <a:tr h="459411">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A2.4</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600" b="1" i="0" u="none" strike="noStrike" dirty="0">
                          <a:solidFill>
                            <a:srgbClr val="000000"/>
                          </a:solidFill>
                          <a:effectLst/>
                          <a:latin typeface="Calibri" panose="020F0502020204030204" pitchFamily="34" charset="0"/>
                        </a:rPr>
                        <a:t>C1T</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gridSpan="2">
                  <a:txBody>
                    <a:bodyPr/>
                    <a:lstStyle/>
                    <a:p>
                      <a:pPr algn="ctr" fontAlgn="ctr"/>
                      <a:r>
                        <a:rPr lang="en-GB" sz="1600" b="0" i="0" u="none" strike="noStrike" dirty="0">
                          <a:solidFill>
                            <a:srgbClr val="000000"/>
                          </a:solidFill>
                          <a:effectLst/>
                          <a:latin typeface="Calibri" panose="020F0502020204030204" pitchFamily="34" charset="0"/>
                        </a:rPr>
                        <a:t>C1T. Training module for instructors "Onboard Healthy Nutrition" (3 instructors/participant)</a:t>
                      </a:r>
                      <a:endParaRPr lang="en-GB" sz="1600" b="1" i="0" u="none" strike="noStrike" dirty="0">
                        <a:solidFill>
                          <a:srgbClr val="000000"/>
                        </a:solidFill>
                        <a:effectLst/>
                        <a:latin typeface="Calibri" panose="020F0502020204030204" pitchFamily="34" charset="0"/>
                      </a:endParaRP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pPr algn="ctr" fontAlgn="ctr"/>
                      <a:r>
                        <a:rPr lang="en-GB" sz="1600" b="0" i="0" u="none" strike="noStrike" dirty="0">
                          <a:solidFill>
                            <a:srgbClr val="000000"/>
                          </a:solidFill>
                          <a:effectLst/>
                          <a:latin typeface="Calibri" panose="020F0502020204030204" pitchFamily="34" charset="0"/>
                        </a:rPr>
                        <a:t>C1T. Training module for instructors "Onboard Healthy Nutrition" (3 instructors/participant)</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3300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dirty="0">
                          <a:solidFill>
                            <a:srgbClr val="000000"/>
                          </a:solidFill>
                          <a:effectLst/>
                          <a:latin typeface="Calibri" panose="020F0502020204030204" pitchFamily="34" charset="0"/>
                        </a:rPr>
                        <a:t>3900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dirty="0">
                          <a:solidFill>
                            <a:srgbClr val="000000"/>
                          </a:solidFill>
                          <a:effectLst/>
                          <a:latin typeface="Calibri" panose="020F0502020204030204" pitchFamily="34" charset="0"/>
                        </a:rPr>
                        <a:t>3300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400" b="0" i="0" u="none" strike="noStrike">
                          <a:solidFill>
                            <a:srgbClr val="000000"/>
                          </a:solidFill>
                          <a:effectLst/>
                          <a:latin typeface="Calibri" panose="020F0502020204030204" pitchFamily="34" charset="0"/>
                        </a:rPr>
                        <a:t>1690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GB" sz="1200" b="0" i="0" u="none" strike="noStrike">
                          <a:solidFill>
                            <a:srgbClr val="000000"/>
                          </a:solidFill>
                          <a:effectLst/>
                          <a:latin typeface="Calibri" panose="020F0502020204030204" pitchFamily="34" charset="0"/>
                        </a:rPr>
                        <a:t>12190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4391951"/>
                  </a:ext>
                </a:extLst>
              </a:tr>
              <a:tr h="232586">
                <a:tc vMerge="1">
                  <a:txBody>
                    <a:bodyPr/>
                    <a:lstStyle/>
                    <a:p>
                      <a:endParaRPr lang="en-GB"/>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gridSpan="4">
                  <a:txBody>
                    <a:bodyPr/>
                    <a:lstStyle/>
                    <a:p>
                      <a:r>
                        <a:rPr lang="ro-RO" dirty="0"/>
                        <a:t>Total WP2</a:t>
                      </a:r>
                    </a:p>
                    <a:p>
                      <a:endParaRPr lang="en-GB" dirty="0"/>
                    </a:p>
                  </a:txBody>
                  <a:tcPr>
                    <a:lnT w="12700" cap="flat" cmpd="sng" algn="ctr">
                      <a:solidFill>
                        <a:srgbClr val="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400" b="1" i="0" u="none" strike="noStrike" dirty="0">
                          <a:solidFill>
                            <a:srgbClr val="1F497D"/>
                          </a:solidFill>
                          <a:effectLst/>
                          <a:latin typeface="Calibri" panose="020F0502020204030204" pitchFamily="34" charset="0"/>
                        </a:rPr>
                        <a:t>14670</a:t>
                      </a:r>
                    </a:p>
                  </a:txBody>
                  <a:tcPr marL="4124" marR="4124" marT="4124" marB="0" anchor="ctr">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400" b="1" i="0" u="none" strike="noStrike" dirty="0">
                          <a:solidFill>
                            <a:srgbClr val="1F497D"/>
                          </a:solidFill>
                          <a:effectLst/>
                          <a:latin typeface="Calibri" panose="020F0502020204030204" pitchFamily="34" charset="0"/>
                        </a:rPr>
                        <a:t>17900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400" b="1" i="0" u="none" strike="noStrike" dirty="0">
                          <a:solidFill>
                            <a:srgbClr val="1F497D"/>
                          </a:solidFill>
                          <a:effectLst/>
                          <a:latin typeface="Calibri" panose="020F0502020204030204" pitchFamily="34" charset="0"/>
                        </a:rPr>
                        <a:t>9900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400" b="1" i="0" u="none" strike="noStrike" dirty="0">
                          <a:solidFill>
                            <a:srgbClr val="1F497D"/>
                          </a:solidFill>
                          <a:effectLst/>
                          <a:latin typeface="Calibri" panose="020F0502020204030204" pitchFamily="34" charset="0"/>
                        </a:rPr>
                        <a:t>16100</a:t>
                      </a:r>
                    </a:p>
                  </a:txBody>
                  <a:tcPr marL="4124" marR="4124" marT="41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400" b="1" i="0" u="none" strike="noStrike" dirty="0">
                          <a:solidFill>
                            <a:srgbClr val="1F497D"/>
                          </a:solidFill>
                          <a:effectLst/>
                          <a:latin typeface="Calibri" panose="020F0502020204030204" pitchFamily="34" charset="0"/>
                        </a:rPr>
                        <a:t>8090</a:t>
                      </a:r>
                    </a:p>
                  </a:txBody>
                  <a:tcPr marL="4124" marR="4124" marT="41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400" b="1" i="0" u="none" strike="noStrike" dirty="0">
                          <a:solidFill>
                            <a:srgbClr val="FF0000"/>
                          </a:solidFill>
                          <a:effectLst/>
                          <a:latin typeface="Calibri" panose="020F0502020204030204" pitchFamily="34" charset="0"/>
                        </a:rPr>
                        <a:t>66660</a:t>
                      </a:r>
                    </a:p>
                  </a:txBody>
                  <a:tcPr marL="4124" marR="4124" marT="412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1431965"/>
                  </a:ext>
                </a:extLst>
              </a:tr>
            </a:tbl>
          </a:graphicData>
        </a:graphic>
      </p:graphicFrame>
      <p:pic>
        <p:nvPicPr>
          <p:cNvPr id="3" name="Picture 2">
            <a:extLst>
              <a:ext uri="{FF2B5EF4-FFF2-40B4-BE49-F238E27FC236}">
                <a16:creationId xmlns:a16="http://schemas.microsoft.com/office/drawing/2014/main" id="{3F48C613-45C7-20AB-BDBC-C0DEFF1CE0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0F7A220-BCE9-8C2A-443D-01D8F943C49F}"/>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73A02335-2217-4AB7-67C7-B493F2BD2B88}"/>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1C240801-88C6-8AE5-F556-004CD16EAF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69BFB6C-D067-EEB8-201F-BF44FE2C948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853EEE6C-7FB5-64BD-2EA2-6290392FEFCC}"/>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EFB04221-E496-69F6-E528-75CA521223B4}"/>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271830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78931" y="1700808"/>
            <a:ext cx="12116369" cy="513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defTabSz="914126">
              <a:lnSpc>
                <a:spcPct val="150000"/>
              </a:lnSpc>
              <a:spcAft>
                <a:spcPct val="0"/>
              </a:spcAft>
              <a:buNone/>
            </a:pPr>
            <a:r>
              <a:rPr lang="ro-RO" altLang="de-DE" sz="1799" dirty="0">
                <a:solidFill>
                  <a:srgbClr val="FF0000"/>
                </a:solidFill>
                <a:effectLst>
                  <a:outerShdw blurRad="38100" dist="38100" dir="2700000" algn="tl">
                    <a:srgbClr val="000000">
                      <a:alpha val="43137"/>
                    </a:srgbClr>
                  </a:outerShdw>
                </a:effectLst>
              </a:rPr>
              <a:t>TIME LINE </a:t>
            </a:r>
            <a:r>
              <a:rPr lang="en-US" altLang="de-DE" sz="1799" dirty="0">
                <a:solidFill>
                  <a:srgbClr val="FF0000"/>
                </a:solidFill>
                <a:effectLst>
                  <a:outerShdw blurRad="38100" dist="38100" dir="2700000" algn="tl">
                    <a:srgbClr val="000000">
                      <a:alpha val="43137"/>
                    </a:srgbClr>
                  </a:outerShdw>
                </a:effectLst>
              </a:rPr>
              <a:t>for IMPLEMENTATION</a:t>
            </a:r>
            <a:endParaRPr lang="ro-RO" altLang="de-DE" sz="1799" dirty="0">
              <a:solidFill>
                <a:srgbClr val="FF0000"/>
              </a:solidFill>
              <a:effectLst>
                <a:outerShdw blurRad="38100" dist="38100" dir="2700000" algn="tl">
                  <a:srgbClr val="000000">
                    <a:alpha val="43137"/>
                  </a:srgbClr>
                </a:outerShdw>
              </a:effectLst>
            </a:endParaRPr>
          </a:p>
          <a:p>
            <a:pPr marL="342797" indent="-342797" defTabSz="914126">
              <a:buFontTx/>
              <a:buChar char="-"/>
            </a:pPr>
            <a:r>
              <a:rPr lang="ro-RO" altLang="de-DE" sz="1799" dirty="0" err="1">
                <a:solidFill>
                  <a:srgbClr val="0000FF"/>
                </a:solidFill>
                <a:effectLst>
                  <a:outerShdw blurRad="38100" dist="38100" dir="2700000" algn="tl">
                    <a:srgbClr val="000000">
                      <a:alpha val="43137"/>
                    </a:srgbClr>
                  </a:outerShdw>
                </a:effectLst>
              </a:rPr>
              <a:t>December</a:t>
            </a:r>
            <a:r>
              <a:rPr lang="en-US" altLang="de-DE" sz="1799" dirty="0">
                <a:solidFill>
                  <a:srgbClr val="0000FF"/>
                </a:solidFill>
                <a:effectLst>
                  <a:outerShdw blurRad="38100" dist="38100" dir="2700000" algn="tl">
                    <a:srgbClr val="000000">
                      <a:alpha val="43137"/>
                    </a:srgbClr>
                  </a:outerShdw>
                </a:effectLst>
              </a:rPr>
              <a:t> </a:t>
            </a:r>
            <a:r>
              <a:rPr lang="ro-RO" altLang="de-DE" sz="1799" dirty="0">
                <a:solidFill>
                  <a:srgbClr val="0000FF"/>
                </a:solidFill>
                <a:effectLst>
                  <a:outerShdw blurRad="38100" dist="38100" dir="2700000" algn="tl">
                    <a:srgbClr val="000000">
                      <a:alpha val="43137"/>
                    </a:srgbClr>
                  </a:outerShdw>
                </a:effectLst>
              </a:rPr>
              <a:t>– May 2024 </a:t>
            </a:r>
            <a:r>
              <a:rPr lang="en-US" altLang="de-DE" sz="1799" dirty="0">
                <a:solidFill>
                  <a:prstClr val="black"/>
                </a:solidFill>
              </a:rPr>
              <a:t>– </a:t>
            </a:r>
            <a:r>
              <a:rPr lang="ro-RO" altLang="de-DE" sz="1799" dirty="0">
                <a:solidFill>
                  <a:prstClr val="black"/>
                </a:solidFill>
              </a:rPr>
              <a:t>format design for </a:t>
            </a:r>
            <a:r>
              <a:rPr lang="ro-RO" altLang="de-DE" sz="1799" dirty="0" err="1">
                <a:solidFill>
                  <a:prstClr val="black"/>
                </a:solidFill>
              </a:rPr>
              <a:t>learning</a:t>
            </a:r>
            <a:r>
              <a:rPr lang="ro-RO" altLang="de-DE" sz="1799" dirty="0">
                <a:solidFill>
                  <a:prstClr val="black"/>
                </a:solidFill>
              </a:rPr>
              <a:t> </a:t>
            </a:r>
            <a:r>
              <a:rPr lang="ro-RO" altLang="de-DE" sz="1799" dirty="0" err="1">
                <a:solidFill>
                  <a:prstClr val="black"/>
                </a:solidFill>
              </a:rPr>
              <a:t>materials</a:t>
            </a:r>
            <a:r>
              <a:rPr lang="en-US" altLang="de-DE" sz="1799" dirty="0">
                <a:solidFill>
                  <a:prstClr val="black"/>
                </a:solidFill>
              </a:rPr>
              <a:t> (word, ppt, lab)</a:t>
            </a:r>
            <a:r>
              <a:rPr lang="ro-RO" altLang="de-DE" sz="1799" dirty="0">
                <a:solidFill>
                  <a:prstClr val="black"/>
                </a:solidFill>
              </a:rPr>
              <a:t>;</a:t>
            </a:r>
          </a:p>
          <a:p>
            <a:pPr marL="342797" indent="-342797" defTabSz="914126">
              <a:buFontTx/>
              <a:buChar char="-"/>
            </a:pPr>
            <a:r>
              <a:rPr lang="ro-RO" altLang="de-DE" sz="1799" dirty="0" err="1">
                <a:solidFill>
                  <a:srgbClr val="0000FF"/>
                </a:solidFill>
                <a:effectLst>
                  <a:outerShdw blurRad="38100" dist="38100" dir="2700000" algn="tl">
                    <a:srgbClr val="000000">
                      <a:alpha val="43137"/>
                    </a:srgbClr>
                  </a:outerShdw>
                </a:effectLst>
              </a:rPr>
              <a:t>January</a:t>
            </a:r>
            <a:r>
              <a:rPr lang="en-US" altLang="de-DE" sz="1799" dirty="0">
                <a:solidFill>
                  <a:srgbClr val="0000FF"/>
                </a:solidFill>
                <a:effectLst>
                  <a:outerShdw blurRad="38100" dist="38100" dir="2700000" algn="tl">
                    <a:srgbClr val="000000">
                      <a:alpha val="43137"/>
                    </a:srgbClr>
                  </a:outerShdw>
                </a:effectLst>
              </a:rPr>
              <a:t> </a:t>
            </a:r>
            <a:r>
              <a:rPr lang="ro-RO" altLang="de-DE" sz="1799" dirty="0">
                <a:solidFill>
                  <a:srgbClr val="0000FF"/>
                </a:solidFill>
                <a:effectLst>
                  <a:outerShdw blurRad="38100" dist="38100" dir="2700000" algn="tl">
                    <a:srgbClr val="000000">
                      <a:alpha val="43137"/>
                    </a:srgbClr>
                  </a:outerShdw>
                </a:effectLst>
              </a:rPr>
              <a:t>– June 2024 </a:t>
            </a:r>
            <a:r>
              <a:rPr lang="en-US" altLang="de-DE" sz="1799" dirty="0">
                <a:solidFill>
                  <a:prstClr val="black"/>
                </a:solidFill>
              </a:rPr>
              <a:t>– </a:t>
            </a:r>
            <a:r>
              <a:rPr lang="ro-RO" altLang="de-DE" sz="1799" dirty="0">
                <a:solidFill>
                  <a:prstClr val="black"/>
                </a:solidFill>
              </a:rPr>
              <a:t>curriculum design (</a:t>
            </a:r>
            <a:r>
              <a:rPr lang="ro-RO" altLang="de-DE" sz="1799" dirty="0" err="1">
                <a:solidFill>
                  <a:prstClr val="black"/>
                </a:solidFill>
              </a:rPr>
              <a:t>syllabuses</a:t>
            </a:r>
            <a:r>
              <a:rPr lang="ro-RO" altLang="de-DE" sz="1799" dirty="0">
                <a:solidFill>
                  <a:prstClr val="black"/>
                </a:solidFill>
              </a:rPr>
              <a:t> </a:t>
            </a:r>
            <a:r>
              <a:rPr lang="ro-RO" altLang="de-DE" sz="1799" dirty="0" err="1">
                <a:solidFill>
                  <a:prstClr val="black"/>
                </a:solidFill>
              </a:rPr>
              <a:t>approval</a:t>
            </a:r>
            <a:r>
              <a:rPr lang="ro-RO" altLang="de-DE" sz="1799" dirty="0">
                <a:solidFill>
                  <a:prstClr val="black"/>
                </a:solidFill>
              </a:rPr>
              <a:t>);</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May 2024 – </a:t>
            </a:r>
            <a:r>
              <a:rPr lang="ro-RO" altLang="de-DE" sz="1799" dirty="0" err="1">
                <a:solidFill>
                  <a:srgbClr val="0000FF"/>
                </a:solidFill>
                <a:effectLst>
                  <a:outerShdw blurRad="38100" dist="38100" dir="2700000" algn="tl">
                    <a:srgbClr val="000000">
                      <a:alpha val="43137"/>
                    </a:srgbClr>
                  </a:outerShdw>
                </a:effectLst>
              </a:rPr>
              <a:t>December</a:t>
            </a:r>
            <a:r>
              <a:rPr lang="ro-RO" altLang="de-DE" sz="1799" dirty="0">
                <a:solidFill>
                  <a:srgbClr val="0000FF"/>
                </a:solidFill>
                <a:effectLst>
                  <a:outerShdw blurRad="38100" dist="38100" dir="2700000" algn="tl">
                    <a:srgbClr val="000000">
                      <a:alpha val="43137"/>
                    </a:srgbClr>
                  </a:outerShdw>
                </a:effectLst>
              </a:rPr>
              <a:t> 2024 </a:t>
            </a:r>
            <a:r>
              <a:rPr lang="en-US" altLang="de-DE" sz="1799" dirty="0">
                <a:solidFill>
                  <a:prstClr val="black"/>
                </a:solidFill>
              </a:rPr>
              <a:t>–</a:t>
            </a:r>
            <a:r>
              <a:rPr lang="ro-RO" altLang="de-DE" sz="1799" dirty="0">
                <a:solidFill>
                  <a:prstClr val="black"/>
                </a:solidFill>
              </a:rPr>
              <a:t> </a:t>
            </a:r>
            <a:r>
              <a:rPr lang="ro-RO" altLang="de-DE" sz="1799" dirty="0" err="1">
                <a:solidFill>
                  <a:prstClr val="black"/>
                </a:solidFill>
              </a:rPr>
              <a:t>learning</a:t>
            </a:r>
            <a:r>
              <a:rPr lang="ro-RO" altLang="de-DE" sz="1799" dirty="0">
                <a:solidFill>
                  <a:prstClr val="black"/>
                </a:solidFill>
              </a:rPr>
              <a:t> </a:t>
            </a:r>
            <a:r>
              <a:rPr lang="ro-RO" altLang="de-DE" sz="1799" dirty="0" err="1">
                <a:solidFill>
                  <a:prstClr val="black"/>
                </a:solidFill>
              </a:rPr>
              <a:t>materials</a:t>
            </a:r>
            <a:r>
              <a:rPr lang="ro-RO" altLang="de-DE" sz="1799" dirty="0">
                <a:solidFill>
                  <a:prstClr val="black"/>
                </a:solidFill>
              </a:rPr>
              <a:t> </a:t>
            </a:r>
            <a:r>
              <a:rPr lang="ro-RO" altLang="de-DE" sz="1799" dirty="0" err="1">
                <a:solidFill>
                  <a:prstClr val="black"/>
                </a:solidFill>
              </a:rPr>
              <a:t>development</a:t>
            </a:r>
            <a:r>
              <a:rPr lang="ro-RO" altLang="de-DE" sz="1799" dirty="0">
                <a:solidFill>
                  <a:prstClr val="black"/>
                </a:solidFill>
              </a:rPr>
              <a:t> (</a:t>
            </a:r>
            <a:r>
              <a:rPr lang="ro-RO" altLang="de-DE" sz="1799" dirty="0" err="1">
                <a:solidFill>
                  <a:prstClr val="black"/>
                </a:solidFill>
              </a:rPr>
              <a:t>revision</a:t>
            </a:r>
            <a:r>
              <a:rPr lang="ro-RO" altLang="de-DE" sz="1799" dirty="0">
                <a:solidFill>
                  <a:prstClr val="black"/>
                </a:solidFill>
              </a:rPr>
              <a:t> on 04-08.11);</a:t>
            </a:r>
            <a:endParaRPr lang="en-US" altLang="de-DE" sz="1799" dirty="0">
              <a:solidFill>
                <a:prstClr val="black"/>
              </a:solidFill>
            </a:endParaRPr>
          </a:p>
          <a:p>
            <a:pPr marL="342797" indent="-342797" defTabSz="914126">
              <a:buFontTx/>
              <a:buChar char="-"/>
            </a:pPr>
            <a:r>
              <a:rPr lang="ro-RO" altLang="de-DE" sz="1799" dirty="0" err="1">
                <a:solidFill>
                  <a:srgbClr val="0000FF"/>
                </a:solidFill>
                <a:effectLst>
                  <a:outerShdw blurRad="38100" dist="38100" dir="2700000" algn="tl">
                    <a:srgbClr val="000000">
                      <a:alpha val="43137"/>
                    </a:srgbClr>
                  </a:outerShdw>
                </a:effectLst>
              </a:rPr>
              <a:t>January</a:t>
            </a:r>
            <a:r>
              <a:rPr lang="ro-RO" altLang="de-DE" sz="1799" dirty="0">
                <a:solidFill>
                  <a:srgbClr val="0000FF"/>
                </a:solidFill>
                <a:effectLst>
                  <a:outerShdw blurRad="38100" dist="38100" dir="2700000" algn="tl">
                    <a:srgbClr val="000000">
                      <a:alpha val="43137"/>
                    </a:srgbClr>
                  </a:outerShdw>
                </a:effectLst>
              </a:rPr>
              <a:t> 2025 –</a:t>
            </a:r>
            <a:r>
              <a:rPr lang="en-US" altLang="de-DE" sz="1799" dirty="0">
                <a:solidFill>
                  <a:srgbClr val="0000FF"/>
                </a:solidFill>
                <a:effectLst>
                  <a:outerShdw blurRad="38100" dist="38100" dir="2700000" algn="tl">
                    <a:srgbClr val="000000">
                      <a:alpha val="43137"/>
                    </a:srgbClr>
                  </a:outerShdw>
                </a:effectLst>
              </a:rPr>
              <a:t> </a:t>
            </a:r>
            <a:r>
              <a:rPr lang="ro-RO" altLang="de-DE" sz="1799" dirty="0">
                <a:solidFill>
                  <a:srgbClr val="0000FF"/>
                </a:solidFill>
                <a:effectLst>
                  <a:outerShdw blurRad="38100" dist="38100" dir="2700000" algn="tl">
                    <a:srgbClr val="000000">
                      <a:alpha val="43137"/>
                    </a:srgbClr>
                  </a:outerShdw>
                </a:effectLst>
              </a:rPr>
              <a:t>April</a:t>
            </a:r>
            <a:r>
              <a:rPr lang="en-US" altLang="de-DE" sz="1799" dirty="0">
                <a:solidFill>
                  <a:srgbClr val="0000FF"/>
                </a:solidFill>
                <a:effectLst>
                  <a:outerShdw blurRad="38100" dist="38100" dir="2700000" algn="tl">
                    <a:srgbClr val="000000">
                      <a:alpha val="43137"/>
                    </a:srgbClr>
                  </a:outerShdw>
                </a:effectLst>
              </a:rPr>
              <a:t> 202</a:t>
            </a:r>
            <a:r>
              <a:rPr lang="ro-RO" altLang="de-DE" sz="1799" dirty="0">
                <a:solidFill>
                  <a:srgbClr val="0000FF"/>
                </a:solidFill>
                <a:effectLst>
                  <a:outerShdw blurRad="38100" dist="38100" dir="2700000" algn="tl">
                    <a:srgbClr val="000000">
                      <a:alpha val="43137"/>
                    </a:srgbClr>
                  </a:outerShdw>
                </a:effectLst>
              </a:rPr>
              <a:t>5</a:t>
            </a:r>
            <a:r>
              <a:rPr lang="en-US" altLang="de-DE" sz="1799" dirty="0">
                <a:solidFill>
                  <a:srgbClr val="0000FF"/>
                </a:solidFill>
                <a:effectLst>
                  <a:outerShdw blurRad="38100" dist="38100" dir="2700000" algn="tl">
                    <a:srgbClr val="000000">
                      <a:alpha val="43137"/>
                    </a:srgbClr>
                  </a:outerShdw>
                </a:effectLst>
              </a:rPr>
              <a:t> </a:t>
            </a:r>
            <a:r>
              <a:rPr lang="en-US" altLang="de-DE" sz="1799" dirty="0">
                <a:solidFill>
                  <a:prstClr val="black"/>
                </a:solidFill>
              </a:rPr>
              <a:t>–</a:t>
            </a:r>
            <a:r>
              <a:rPr lang="ro-RO" altLang="de-DE" sz="1799" dirty="0">
                <a:solidFill>
                  <a:prstClr val="black"/>
                </a:solidFill>
              </a:rPr>
              <a:t> </a:t>
            </a:r>
            <a:r>
              <a:rPr lang="en-US" altLang="de-DE" sz="1799" dirty="0">
                <a:solidFill>
                  <a:prstClr val="black"/>
                </a:solidFill>
              </a:rPr>
              <a:t>platform upload, </a:t>
            </a:r>
            <a:r>
              <a:rPr lang="ro-RO" altLang="de-DE" sz="1799" dirty="0" err="1">
                <a:solidFill>
                  <a:prstClr val="black"/>
                </a:solidFill>
              </a:rPr>
              <a:t>learning</a:t>
            </a:r>
            <a:r>
              <a:rPr lang="ro-RO" altLang="de-DE" sz="1799" dirty="0">
                <a:solidFill>
                  <a:prstClr val="black"/>
                </a:solidFill>
              </a:rPr>
              <a:t> </a:t>
            </a:r>
            <a:r>
              <a:rPr lang="ro-RO" altLang="de-DE" sz="1799" dirty="0" err="1">
                <a:solidFill>
                  <a:prstClr val="black"/>
                </a:solidFill>
              </a:rPr>
              <a:t>materials</a:t>
            </a:r>
            <a:r>
              <a:rPr lang="ro-RO" altLang="de-DE" sz="1799" dirty="0">
                <a:solidFill>
                  <a:prstClr val="black"/>
                </a:solidFill>
              </a:rPr>
              <a:t> </a:t>
            </a:r>
            <a:r>
              <a:rPr lang="en-US" altLang="de-DE" sz="1799" dirty="0">
                <a:solidFill>
                  <a:prstClr val="black"/>
                </a:solidFill>
              </a:rPr>
              <a:t>roll-on and testing</a:t>
            </a:r>
            <a:r>
              <a:rPr lang="ro-RO" altLang="de-DE" sz="1799" dirty="0">
                <a:solidFill>
                  <a:prstClr val="black"/>
                </a:solidFill>
              </a:rPr>
              <a:t>;</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April 2024 – </a:t>
            </a:r>
            <a:r>
              <a:rPr lang="ro-RO" altLang="de-DE" sz="1799" dirty="0" err="1">
                <a:solidFill>
                  <a:srgbClr val="0000FF"/>
                </a:solidFill>
                <a:effectLst>
                  <a:outerShdw blurRad="38100" dist="38100" dir="2700000" algn="tl">
                    <a:srgbClr val="000000">
                      <a:alpha val="43137"/>
                    </a:srgbClr>
                  </a:outerShdw>
                </a:effectLst>
              </a:rPr>
              <a:t>October</a:t>
            </a:r>
            <a:r>
              <a:rPr lang="ro-RO" altLang="de-DE" sz="1799" dirty="0">
                <a:solidFill>
                  <a:srgbClr val="0000FF"/>
                </a:solidFill>
                <a:effectLst>
                  <a:outerShdw blurRad="38100" dist="38100" dir="2700000" algn="tl">
                    <a:srgbClr val="000000">
                      <a:alpha val="43137"/>
                    </a:srgbClr>
                  </a:outerShdw>
                </a:effectLst>
              </a:rPr>
              <a:t> 2024 </a:t>
            </a:r>
            <a:r>
              <a:rPr lang="ro-RO" altLang="de-DE" sz="1799" dirty="0">
                <a:solidFill>
                  <a:prstClr val="black"/>
                </a:solidFill>
              </a:rPr>
              <a:t>– module </a:t>
            </a:r>
            <a:r>
              <a:rPr lang="ro-RO" altLang="de-DE" sz="1799" dirty="0" err="1">
                <a:solidFill>
                  <a:prstClr val="black"/>
                </a:solidFill>
              </a:rPr>
              <a:t>development</a:t>
            </a:r>
            <a:r>
              <a:rPr lang="ro-RO" altLang="de-DE" sz="1799" dirty="0">
                <a:solidFill>
                  <a:prstClr val="black"/>
                </a:solidFill>
              </a:rPr>
              <a:t>, </a:t>
            </a:r>
            <a:r>
              <a:rPr lang="ro-RO" altLang="de-DE" sz="1799" dirty="0" err="1">
                <a:solidFill>
                  <a:prstClr val="black"/>
                </a:solidFill>
              </a:rPr>
              <a:t>testing</a:t>
            </a:r>
            <a:r>
              <a:rPr lang="ro-RO" altLang="de-DE" sz="1799" dirty="0">
                <a:solidFill>
                  <a:prstClr val="black"/>
                </a:solidFill>
              </a:rPr>
              <a:t> </a:t>
            </a:r>
            <a:r>
              <a:rPr lang="ro-RO" altLang="de-DE" sz="1799" dirty="0" err="1">
                <a:solidFill>
                  <a:prstClr val="black"/>
                </a:solidFill>
              </a:rPr>
              <a:t>the</a:t>
            </a:r>
            <a:r>
              <a:rPr lang="ro-RO" altLang="de-DE" sz="1799" dirty="0">
                <a:solidFill>
                  <a:prstClr val="black"/>
                </a:solidFill>
              </a:rPr>
              <a:t> </a:t>
            </a:r>
            <a:r>
              <a:rPr lang="ro-RO" altLang="de-DE" sz="1799" dirty="0" err="1">
                <a:solidFill>
                  <a:prstClr val="black"/>
                </a:solidFill>
              </a:rPr>
              <a:t>materials</a:t>
            </a:r>
            <a:r>
              <a:rPr lang="ro-RO" altLang="de-DE" sz="1799" dirty="0">
                <a:solidFill>
                  <a:prstClr val="black"/>
                </a:solidFill>
              </a:rPr>
              <a:t> </a:t>
            </a:r>
            <a:r>
              <a:rPr lang="ro-RO" altLang="de-DE" sz="1799" dirty="0" err="1">
                <a:solidFill>
                  <a:prstClr val="black"/>
                </a:solidFill>
              </a:rPr>
              <a:t>with</a:t>
            </a:r>
            <a:r>
              <a:rPr lang="ro-RO" altLang="de-DE" sz="1799" dirty="0">
                <a:solidFill>
                  <a:prstClr val="black"/>
                </a:solidFill>
              </a:rPr>
              <a:t> </a:t>
            </a:r>
            <a:r>
              <a:rPr lang="ro-RO" altLang="de-DE" sz="1799" dirty="0" err="1">
                <a:solidFill>
                  <a:prstClr val="black"/>
                </a:solidFill>
              </a:rPr>
              <a:t>the</a:t>
            </a:r>
            <a:r>
              <a:rPr lang="ro-RO" altLang="de-DE" sz="1799" dirty="0">
                <a:solidFill>
                  <a:prstClr val="black"/>
                </a:solidFill>
              </a:rPr>
              <a:t> </a:t>
            </a:r>
            <a:r>
              <a:rPr lang="ro-RO" altLang="de-DE" sz="1799" dirty="0" err="1">
                <a:solidFill>
                  <a:prstClr val="black"/>
                </a:solidFill>
              </a:rPr>
              <a:t>students</a:t>
            </a:r>
            <a:r>
              <a:rPr lang="ro-RO" altLang="de-DE" sz="1799" dirty="0">
                <a:solidFill>
                  <a:prstClr val="black"/>
                </a:solidFill>
              </a:rPr>
              <a:t> in </a:t>
            </a:r>
            <a:r>
              <a:rPr lang="ro-RO" altLang="de-DE" sz="1799" dirty="0" err="1">
                <a:solidFill>
                  <a:prstClr val="black"/>
                </a:solidFill>
              </a:rPr>
              <a:t>learning</a:t>
            </a:r>
            <a:r>
              <a:rPr lang="ro-RO" altLang="de-DE" sz="1799" dirty="0">
                <a:solidFill>
                  <a:prstClr val="black"/>
                </a:solidFill>
              </a:rPr>
              <a:t> </a:t>
            </a:r>
            <a:r>
              <a:rPr lang="ro-RO" altLang="de-DE" sz="1799" dirty="0" err="1">
                <a:solidFill>
                  <a:prstClr val="black"/>
                </a:solidFill>
              </a:rPr>
              <a:t>activities</a:t>
            </a:r>
            <a:r>
              <a:rPr lang="ro-RO" altLang="de-DE" sz="1799" dirty="0">
                <a:solidFill>
                  <a:prstClr val="black"/>
                </a:solidFill>
              </a:rPr>
              <a:t>.</a:t>
            </a:r>
          </a:p>
          <a:p>
            <a:pPr defTabSz="914126">
              <a:lnSpc>
                <a:spcPct val="150000"/>
              </a:lnSpc>
              <a:spcAft>
                <a:spcPct val="0"/>
              </a:spcAft>
              <a:buNone/>
            </a:pPr>
            <a:r>
              <a:rPr lang="ro-RO" altLang="de-DE" sz="1799" dirty="0">
                <a:solidFill>
                  <a:srgbClr val="FF0000"/>
                </a:solidFill>
                <a:effectLst>
                  <a:outerShdw blurRad="38100" dist="38100" dir="2700000" algn="tl">
                    <a:srgbClr val="000000">
                      <a:alpha val="43137"/>
                    </a:srgbClr>
                  </a:outerShdw>
                </a:effectLst>
              </a:rPr>
              <a:t>ACTIVITIES TO BE ORGANIZED </a:t>
            </a:r>
            <a:r>
              <a:rPr lang="en-US" altLang="de-DE" sz="1799" dirty="0">
                <a:solidFill>
                  <a:srgbClr val="FF0000"/>
                </a:solidFill>
                <a:effectLst>
                  <a:outerShdw blurRad="38100" dist="38100" dir="2700000" algn="tl">
                    <a:srgbClr val="000000">
                      <a:alpha val="43137"/>
                    </a:srgbClr>
                  </a:outerShdw>
                </a:effectLst>
              </a:rPr>
              <a:t>during WP2</a:t>
            </a:r>
            <a:endParaRPr lang="ro-RO" altLang="de-DE" sz="1799" dirty="0">
              <a:solidFill>
                <a:srgbClr val="FF0000"/>
              </a:solidFill>
              <a:effectLst>
                <a:outerShdw blurRad="38100" dist="38100" dir="2700000" algn="tl">
                  <a:srgbClr val="000000">
                    <a:alpha val="43137"/>
                  </a:srgbClr>
                </a:outerShdw>
              </a:effectLst>
            </a:endParaRPr>
          </a:p>
          <a:p>
            <a:pPr marL="342797" indent="-342797" defTabSz="914126">
              <a:buFontTx/>
              <a:buChar char="-"/>
            </a:pPr>
            <a:r>
              <a:rPr lang="ro-RO" altLang="de-DE" sz="1799" dirty="0">
                <a:solidFill>
                  <a:srgbClr val="00CC00"/>
                </a:solidFill>
              </a:rPr>
              <a:t>TM1 – </a:t>
            </a:r>
            <a:r>
              <a:rPr lang="ro-RO" altLang="de-DE" sz="1799" dirty="0" err="1">
                <a:solidFill>
                  <a:srgbClr val="00CC00"/>
                </a:solidFill>
              </a:rPr>
              <a:t>Kick</a:t>
            </a:r>
            <a:r>
              <a:rPr lang="ro-RO" altLang="de-DE" sz="1799" dirty="0">
                <a:solidFill>
                  <a:srgbClr val="00CC00"/>
                </a:solidFill>
              </a:rPr>
              <a:t> off </a:t>
            </a:r>
            <a:r>
              <a:rPr lang="ro-RO" altLang="de-DE" sz="1799" dirty="0" err="1">
                <a:solidFill>
                  <a:srgbClr val="00CC00"/>
                </a:solidFill>
              </a:rPr>
              <a:t>meeting</a:t>
            </a:r>
            <a:r>
              <a:rPr lang="ro-RO" altLang="de-DE" sz="1799" dirty="0">
                <a:solidFill>
                  <a:srgbClr val="00CC00"/>
                </a:solidFill>
              </a:rPr>
              <a:t> – RNA, Constanta, Romania – 3 </a:t>
            </a:r>
            <a:r>
              <a:rPr lang="ro-RO" altLang="de-DE" sz="1799" dirty="0" err="1">
                <a:solidFill>
                  <a:srgbClr val="00CC00"/>
                </a:solidFill>
              </a:rPr>
              <a:t>days</a:t>
            </a:r>
            <a:r>
              <a:rPr lang="ro-RO" altLang="de-DE" sz="1799" dirty="0">
                <a:solidFill>
                  <a:srgbClr val="00CC00"/>
                </a:solidFill>
              </a:rPr>
              <a:t>, 2 </a:t>
            </a:r>
            <a:r>
              <a:rPr lang="ro-RO" altLang="de-DE" sz="1799" dirty="0" err="1">
                <a:solidFill>
                  <a:srgbClr val="00CC00"/>
                </a:solidFill>
              </a:rPr>
              <a:t>pax</a:t>
            </a:r>
            <a:r>
              <a:rPr lang="ro-RO" altLang="de-DE" sz="1799" dirty="0">
                <a:solidFill>
                  <a:srgbClr val="00CC00"/>
                </a:solidFill>
              </a:rPr>
              <a:t>/</a:t>
            </a:r>
            <a:r>
              <a:rPr lang="ro-RO" altLang="de-DE" sz="1799" dirty="0" err="1">
                <a:solidFill>
                  <a:srgbClr val="00CC00"/>
                </a:solidFill>
              </a:rPr>
              <a:t>partner</a:t>
            </a:r>
            <a:r>
              <a:rPr lang="ro-RO" altLang="de-DE" sz="1799" dirty="0">
                <a:solidFill>
                  <a:srgbClr val="00CC00"/>
                </a:solidFill>
              </a:rPr>
              <a:t>, 17-20.01.2024 (</a:t>
            </a:r>
            <a:r>
              <a:rPr lang="ro-RO" altLang="de-DE" sz="1799" dirty="0" err="1">
                <a:solidFill>
                  <a:srgbClr val="00CC00"/>
                </a:solidFill>
              </a:rPr>
              <a:t>done</a:t>
            </a:r>
            <a:r>
              <a:rPr lang="ro-RO" altLang="de-DE" sz="1799" dirty="0">
                <a:solidFill>
                  <a:srgbClr val="00CC00"/>
                </a:solidFill>
              </a:rPr>
              <a:t>!);</a:t>
            </a:r>
          </a:p>
          <a:p>
            <a:pPr marL="342797" indent="-342797" defTabSz="914126">
              <a:buFontTx/>
              <a:buChar char="-"/>
            </a:pPr>
            <a:r>
              <a:rPr lang="ro-RO" altLang="de-DE" sz="1799" dirty="0">
                <a:solidFill>
                  <a:srgbClr val="00CC00"/>
                </a:solidFill>
              </a:rPr>
              <a:t>TM2 – </a:t>
            </a:r>
            <a:r>
              <a:rPr lang="en-GB" altLang="de-DE" sz="1799" dirty="0">
                <a:solidFill>
                  <a:srgbClr val="00CC00"/>
                </a:solidFill>
              </a:rPr>
              <a:t>Healthy nutrition outlines in seafaring activities </a:t>
            </a:r>
            <a:r>
              <a:rPr lang="ro-RO" altLang="de-DE" sz="1799" dirty="0">
                <a:solidFill>
                  <a:srgbClr val="00CC00"/>
                </a:solidFill>
              </a:rPr>
              <a:t> – online, RNA, May 2024 – 1 </a:t>
            </a:r>
            <a:r>
              <a:rPr lang="ro-RO" altLang="de-DE" sz="1799" dirty="0" err="1">
                <a:solidFill>
                  <a:srgbClr val="00CC00"/>
                </a:solidFill>
              </a:rPr>
              <a:t>day</a:t>
            </a:r>
            <a:r>
              <a:rPr lang="ro-RO" altLang="de-DE" sz="1799" dirty="0">
                <a:solidFill>
                  <a:srgbClr val="00CC00"/>
                </a:solidFill>
              </a:rPr>
              <a:t>, 2 </a:t>
            </a:r>
            <a:r>
              <a:rPr lang="ro-RO" altLang="de-DE" sz="1799" dirty="0" err="1">
                <a:solidFill>
                  <a:srgbClr val="00CC00"/>
                </a:solidFill>
              </a:rPr>
              <a:t>pax</a:t>
            </a:r>
            <a:r>
              <a:rPr lang="ro-RO" altLang="de-DE" sz="1799" dirty="0">
                <a:solidFill>
                  <a:srgbClr val="00CC00"/>
                </a:solidFill>
              </a:rPr>
              <a:t>/</a:t>
            </a:r>
            <a:r>
              <a:rPr lang="ro-RO" altLang="de-DE" sz="1799" dirty="0" err="1">
                <a:solidFill>
                  <a:srgbClr val="00CC00"/>
                </a:solidFill>
              </a:rPr>
              <a:t>partner</a:t>
            </a:r>
            <a:r>
              <a:rPr lang="ro-RO" altLang="de-DE" sz="1799" dirty="0">
                <a:solidFill>
                  <a:srgbClr val="00CC00"/>
                </a:solidFill>
              </a:rPr>
              <a:t>, 15.05.2024 (</a:t>
            </a:r>
            <a:r>
              <a:rPr lang="ro-RO" altLang="de-DE" sz="1799" dirty="0" err="1">
                <a:solidFill>
                  <a:srgbClr val="00CC00"/>
                </a:solidFill>
              </a:rPr>
              <a:t>done</a:t>
            </a:r>
            <a:r>
              <a:rPr lang="ro-RO" altLang="de-DE" sz="1799" dirty="0">
                <a:solidFill>
                  <a:srgbClr val="00CC00"/>
                </a:solidFill>
              </a:rPr>
              <a:t>!);</a:t>
            </a:r>
          </a:p>
          <a:p>
            <a:pPr marL="342797" indent="-342797" defTabSz="914126">
              <a:buFontTx/>
              <a:buChar char="-"/>
            </a:pPr>
            <a:r>
              <a:rPr lang="en-GB" altLang="de-DE" sz="1799" dirty="0">
                <a:solidFill>
                  <a:srgbClr val="00CC00"/>
                </a:solidFill>
              </a:rPr>
              <a:t>C1T. Training module for instructors "Onboard Healthy Nutrition", RNA, Romania (3 instructors/partner) (RNA, Romania)</a:t>
            </a:r>
            <a:r>
              <a:rPr lang="ro-RO" altLang="de-DE" sz="1799" dirty="0">
                <a:solidFill>
                  <a:srgbClr val="00CC00"/>
                </a:solidFill>
              </a:rPr>
              <a:t> period: 04.11.2024 – 08.11.2024 (</a:t>
            </a:r>
            <a:r>
              <a:rPr lang="ro-RO" altLang="de-DE" sz="1799" dirty="0" err="1">
                <a:solidFill>
                  <a:srgbClr val="00CC00"/>
                </a:solidFill>
              </a:rPr>
              <a:t>done</a:t>
            </a:r>
            <a:r>
              <a:rPr lang="ro-RO" altLang="de-DE" sz="1799" dirty="0">
                <a:solidFill>
                  <a:srgbClr val="00CC00"/>
                </a:solidFill>
              </a:rPr>
              <a:t>!);</a:t>
            </a:r>
          </a:p>
          <a:p>
            <a:pPr marL="342797" indent="-342797" defTabSz="914126">
              <a:buFontTx/>
              <a:buChar char="-"/>
            </a:pPr>
            <a:r>
              <a:rPr lang="en-GB" altLang="de-DE" sz="1799" dirty="0">
                <a:solidFill>
                  <a:srgbClr val="0000FF"/>
                </a:solidFill>
                <a:effectLst>
                  <a:outerShdw blurRad="38100" dist="38100" dir="2700000" algn="tl">
                    <a:srgbClr val="000000">
                      <a:alpha val="43137"/>
                    </a:srgbClr>
                  </a:outerShdw>
                </a:effectLst>
              </a:rPr>
              <a:t>E</a:t>
            </a:r>
            <a:r>
              <a:rPr lang="ro-RO" altLang="de-DE" sz="1799" dirty="0">
                <a:solidFill>
                  <a:srgbClr val="0000FF"/>
                </a:solidFill>
                <a:effectLst>
                  <a:outerShdw blurRad="38100" dist="38100" dir="2700000" algn="tl">
                    <a:srgbClr val="000000">
                      <a:alpha val="43137"/>
                    </a:srgbClr>
                  </a:outerShdw>
                </a:effectLst>
              </a:rPr>
              <a:t>1</a:t>
            </a:r>
            <a:r>
              <a:rPr lang="en-GB" altLang="de-DE" sz="1799" dirty="0">
                <a:solidFill>
                  <a:srgbClr val="0000FF"/>
                </a:solidFill>
                <a:effectLst>
                  <a:outerShdw blurRad="38100" dist="38100" dir="2700000" algn="tl">
                    <a:srgbClr val="000000">
                      <a:alpha val="43137"/>
                    </a:srgbClr>
                  </a:outerShdw>
                </a:effectLst>
              </a:rPr>
              <a:t> Public event</a:t>
            </a:r>
            <a:r>
              <a:rPr lang="ro-RO" altLang="de-DE" sz="1799" dirty="0">
                <a:solidFill>
                  <a:srgbClr val="0000FF"/>
                </a:solidFill>
                <a:effectLst>
                  <a:outerShdw blurRad="38100" dist="38100" dir="2700000" algn="tl">
                    <a:srgbClr val="000000">
                      <a:alpha val="43137"/>
                    </a:srgbClr>
                  </a:outerShdw>
                </a:effectLst>
              </a:rPr>
              <a:t> </a:t>
            </a:r>
            <a:r>
              <a:rPr lang="en-GB" altLang="de-DE" sz="1799" dirty="0">
                <a:solidFill>
                  <a:srgbClr val="0000FF"/>
                </a:solidFill>
                <a:effectLst>
                  <a:outerShdw blurRad="38100" dist="38100" dir="2700000" algn="tl">
                    <a:srgbClr val="000000">
                      <a:alpha val="43137"/>
                    </a:srgbClr>
                  </a:outerShdw>
                </a:effectLst>
              </a:rPr>
              <a:t>E1: ”Improvement solutions for healthy nutrition in seafaring activities” – organized by </a:t>
            </a:r>
            <a:r>
              <a:rPr lang="ro-RO" altLang="de-DE" sz="1799" dirty="0">
                <a:solidFill>
                  <a:srgbClr val="0000FF"/>
                </a:solidFill>
                <a:effectLst>
                  <a:outerShdw blurRad="38100" dist="38100" dir="2700000" algn="tl">
                    <a:srgbClr val="000000">
                      <a:alpha val="43137"/>
                    </a:srgbClr>
                  </a:outerShdw>
                </a:effectLst>
              </a:rPr>
              <a:t>RNA</a:t>
            </a:r>
            <a:r>
              <a:rPr lang="en-GB" altLang="de-DE" sz="1799" dirty="0">
                <a:solidFill>
                  <a:srgbClr val="0000FF"/>
                </a:solidFill>
                <a:effectLst>
                  <a:outerShdw blurRad="38100" dist="38100" dir="2700000" algn="tl">
                    <a:srgbClr val="000000">
                      <a:alpha val="43137"/>
                    </a:srgbClr>
                  </a:outerShdw>
                </a:effectLst>
              </a:rPr>
              <a:t>, in </a:t>
            </a:r>
            <a:r>
              <a:rPr lang="ro-RO" altLang="de-DE" sz="1799" dirty="0">
                <a:solidFill>
                  <a:srgbClr val="0000FF"/>
                </a:solidFill>
                <a:effectLst>
                  <a:outerShdw blurRad="38100" dist="38100" dir="2700000" algn="tl">
                    <a:srgbClr val="000000">
                      <a:alpha val="43137"/>
                    </a:srgbClr>
                  </a:outerShdw>
                </a:effectLst>
              </a:rPr>
              <a:t>Romania</a:t>
            </a:r>
            <a:r>
              <a:rPr lang="en-GB" altLang="de-DE" sz="1799" dirty="0">
                <a:solidFill>
                  <a:srgbClr val="0000FF"/>
                </a:solidFill>
                <a:effectLst>
                  <a:outerShdw blurRad="38100" dist="38100" dir="2700000" algn="tl">
                    <a:srgbClr val="000000">
                      <a:alpha val="43137"/>
                    </a:srgbClr>
                  </a:outerShdw>
                </a:effectLst>
              </a:rPr>
              <a:t> – </a:t>
            </a:r>
            <a:r>
              <a:rPr lang="en-GB" altLang="de-DE" sz="1799" dirty="0">
                <a:solidFill>
                  <a:srgbClr val="FF0000"/>
                </a:solidFill>
                <a:effectLst>
                  <a:outerShdw blurRad="38100" dist="38100" dir="2700000" algn="tl">
                    <a:srgbClr val="000000">
                      <a:alpha val="43137"/>
                    </a:srgbClr>
                  </a:outerShdw>
                </a:effectLst>
              </a:rPr>
              <a:t>1 day, </a:t>
            </a:r>
            <a:r>
              <a:rPr lang="ro-RO" altLang="de-DE" sz="1799" dirty="0">
                <a:solidFill>
                  <a:srgbClr val="FF0000"/>
                </a:solidFill>
                <a:effectLst>
                  <a:outerShdw blurRad="38100" dist="38100" dir="2700000" algn="tl">
                    <a:srgbClr val="000000">
                      <a:alpha val="43137"/>
                    </a:srgbClr>
                  </a:outerShdw>
                </a:effectLst>
              </a:rPr>
              <a:t>43</a:t>
            </a:r>
            <a:r>
              <a:rPr lang="en-GB" altLang="de-DE" sz="1799" dirty="0">
                <a:solidFill>
                  <a:srgbClr val="FF0000"/>
                </a:solidFill>
                <a:effectLst>
                  <a:outerShdw blurRad="38100" dist="38100" dir="2700000" algn="tl">
                    <a:srgbClr val="000000">
                      <a:alpha val="43137"/>
                    </a:srgbClr>
                  </a:outerShdw>
                </a:effectLst>
              </a:rPr>
              <a:t> participants</a:t>
            </a:r>
            <a:r>
              <a:rPr lang="en-GB" altLang="de-DE" sz="1799" dirty="0">
                <a:solidFill>
                  <a:srgbClr val="0000FF"/>
                </a:solidFill>
                <a:effectLst>
                  <a:outerShdw blurRad="38100" dist="38100" dir="2700000" algn="tl">
                    <a:srgbClr val="000000">
                      <a:alpha val="43137"/>
                    </a:srgbClr>
                  </a:outerShdw>
                </a:effectLst>
              </a:rPr>
              <a:t>, </a:t>
            </a:r>
            <a:r>
              <a:rPr lang="ro-RO" altLang="de-DE" sz="1799" dirty="0">
                <a:solidFill>
                  <a:srgbClr val="FF0000"/>
                </a:solidFill>
                <a:effectLst>
                  <a:outerShdw blurRad="38100" dist="38100" dir="2700000" algn="tl">
                    <a:srgbClr val="000000">
                      <a:alpha val="43137"/>
                    </a:srgbClr>
                  </a:outerShdw>
                </a:effectLst>
              </a:rPr>
              <a:t>(</a:t>
            </a:r>
            <a:r>
              <a:rPr lang="ro-RO" altLang="de-DE" sz="1799" dirty="0" err="1">
                <a:solidFill>
                  <a:srgbClr val="FF0000"/>
                </a:solidFill>
                <a:effectLst>
                  <a:outerShdw blurRad="38100" dist="38100" dir="2700000" algn="tl">
                    <a:srgbClr val="000000">
                      <a:alpha val="43137"/>
                    </a:srgbClr>
                  </a:outerShdw>
                </a:effectLst>
              </a:rPr>
              <a:t>scheduled</a:t>
            </a:r>
            <a:r>
              <a:rPr lang="ro-RO" altLang="de-DE" sz="1799" dirty="0">
                <a:solidFill>
                  <a:srgbClr val="FF0000"/>
                </a:solidFill>
                <a:effectLst>
                  <a:outerShdw blurRad="38100" dist="38100" dir="2700000" algn="tl">
                    <a:srgbClr val="000000">
                      <a:alpha val="43137"/>
                    </a:srgbClr>
                  </a:outerShdw>
                </a:effectLst>
              </a:rPr>
              <a:t> for </a:t>
            </a:r>
            <a:r>
              <a:rPr lang="ro-RO" altLang="de-DE" sz="1799" dirty="0" err="1">
                <a:solidFill>
                  <a:srgbClr val="FF0000"/>
                </a:solidFill>
                <a:effectLst>
                  <a:outerShdw blurRad="38100" dist="38100" dir="2700000" algn="tl">
                    <a:srgbClr val="000000">
                      <a:alpha val="43137"/>
                    </a:srgbClr>
                  </a:outerShdw>
                </a:effectLst>
              </a:rPr>
              <a:t>SeaConf</a:t>
            </a:r>
            <a:r>
              <a:rPr lang="ro-RO" altLang="de-DE" sz="1799" dirty="0">
                <a:solidFill>
                  <a:srgbClr val="FF0000"/>
                </a:solidFill>
                <a:effectLst>
                  <a:outerShdw blurRad="38100" dist="38100" dir="2700000" algn="tl">
                    <a:srgbClr val="000000">
                      <a:alpha val="43137"/>
                    </a:srgbClr>
                  </a:outerShdw>
                </a:effectLst>
              </a:rPr>
              <a:t> 2025, 16-17th of May 2025)</a:t>
            </a:r>
            <a:r>
              <a:rPr lang="en-GB" altLang="de-DE" sz="1799" dirty="0">
                <a:solidFill>
                  <a:srgbClr val="0000FF"/>
                </a:solidFill>
                <a:effectLst>
                  <a:outerShdw blurRad="38100" dist="38100" dir="2700000" algn="tl">
                    <a:srgbClr val="000000">
                      <a:alpha val="43137"/>
                    </a:srgbClr>
                  </a:outerShdw>
                </a:effectLst>
              </a:rPr>
              <a:t>;</a:t>
            </a:r>
            <a:endParaRPr lang="ro-RO" altLang="de-DE" sz="1799" dirty="0">
              <a:solidFill>
                <a:srgbClr val="0000FF"/>
              </a:solidFill>
              <a:effectLst>
                <a:outerShdw blurRad="38100" dist="38100" dir="2700000" algn="tl">
                  <a:srgbClr val="000000">
                    <a:alpha val="43137"/>
                  </a:srgbClr>
                </a:outerShdw>
              </a:effectLst>
            </a:endParaRPr>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386662" y="880979"/>
            <a:ext cx="9650084" cy="941912"/>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3199" b="1" dirty="0">
                <a:solidFill>
                  <a:srgbClr val="0000FF"/>
                </a:solidFill>
                <a:effectLst>
                  <a:outerShdw blurRad="38100" dist="38100" dir="2700000" algn="tl">
                    <a:srgbClr val="000000">
                      <a:alpha val="43137"/>
                    </a:srgbClr>
                  </a:outerShdw>
                </a:effectLst>
                <a:latin typeface="Calibri"/>
              </a:rPr>
              <a:t>WP2</a:t>
            </a:r>
            <a:r>
              <a:rPr lang="en-US"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a:solidFill>
                  <a:srgbClr val="0000FF"/>
                </a:solidFill>
                <a:effectLst>
                  <a:outerShdw blurRad="38100" dist="38100" dir="2700000" algn="tl">
                    <a:srgbClr val="000000">
                      <a:alpha val="43137"/>
                    </a:srgbClr>
                  </a:outerShdw>
                </a:effectLst>
                <a:latin typeface="Calibri"/>
              </a:rPr>
              <a:t>– </a:t>
            </a:r>
            <a:r>
              <a:rPr lang="en-US" altLang="de-DE" sz="3199" b="1" dirty="0">
                <a:solidFill>
                  <a:srgbClr val="0000FF"/>
                </a:solidFill>
                <a:effectLst>
                  <a:outerShdw blurRad="38100" dist="38100" dir="2700000" algn="tl">
                    <a:srgbClr val="000000">
                      <a:alpha val="43137"/>
                    </a:srgbClr>
                  </a:outerShdw>
                </a:effectLst>
                <a:latin typeface="Calibri"/>
              </a:rPr>
              <a:t>TASKS AND RESPONSABILITIES:</a:t>
            </a:r>
          </a:p>
        </p:txBody>
      </p:sp>
      <p:pic>
        <p:nvPicPr>
          <p:cNvPr id="2" name="Picture 1">
            <a:extLst>
              <a:ext uri="{FF2B5EF4-FFF2-40B4-BE49-F238E27FC236}">
                <a16:creationId xmlns:a16="http://schemas.microsoft.com/office/drawing/2014/main" id="{8519D09B-B76A-F494-C572-F1A74CD31A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AB2B4E23-6F7F-9FAB-D73A-EB7685DBB96F}"/>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551DD469-8532-9B14-802C-65918BCF6CAF}"/>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08448222-7CEC-817F-0851-5A8E2A782C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EA4F33A-5201-6CFA-0947-6A6CDB0AB47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88A22DC3-CEBF-BD52-0FE8-BCDDE3E37F15}"/>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F8830C9E-AD7F-A9FA-0A8D-7B9930A223D6}"/>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2924231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386662" y="988146"/>
            <a:ext cx="9650084" cy="941912"/>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3199" b="1" dirty="0">
                <a:solidFill>
                  <a:srgbClr val="0000FF"/>
                </a:solidFill>
                <a:effectLst>
                  <a:outerShdw blurRad="38100" dist="38100" dir="2700000" algn="tl">
                    <a:srgbClr val="000000">
                      <a:alpha val="43137"/>
                    </a:srgbClr>
                  </a:outerShdw>
                </a:effectLst>
                <a:latin typeface="Calibri"/>
              </a:rPr>
              <a:t>WP2</a:t>
            </a:r>
            <a:r>
              <a:rPr lang="en-US"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err="1">
                <a:solidFill>
                  <a:srgbClr val="0000FF"/>
                </a:solidFill>
                <a:effectLst>
                  <a:outerShdw blurRad="38100" dist="38100" dir="2700000" algn="tl">
                    <a:srgbClr val="000000">
                      <a:alpha val="43137"/>
                    </a:srgbClr>
                  </a:outerShdw>
                </a:effectLst>
                <a:latin typeface="Calibri"/>
              </a:rPr>
              <a:t>quantitative</a:t>
            </a:r>
            <a:r>
              <a:rPr lang="ro-RO"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err="1">
                <a:solidFill>
                  <a:srgbClr val="0000FF"/>
                </a:solidFill>
                <a:effectLst>
                  <a:outerShdw blurRad="38100" dist="38100" dir="2700000" algn="tl">
                    <a:srgbClr val="000000">
                      <a:alpha val="43137"/>
                    </a:srgbClr>
                  </a:outerShdw>
                </a:effectLst>
                <a:latin typeface="Calibri"/>
              </a:rPr>
              <a:t>results</a:t>
            </a:r>
            <a:r>
              <a:rPr lang="en-US" altLang="de-DE" sz="3199" b="1" dirty="0">
                <a:solidFill>
                  <a:srgbClr val="0000FF"/>
                </a:solidFill>
                <a:effectLst>
                  <a:outerShdw blurRad="38100" dist="38100" dir="2700000" algn="tl">
                    <a:srgbClr val="000000">
                      <a:alpha val="43137"/>
                    </a:srgbClr>
                  </a:outerShdw>
                </a:effectLst>
                <a:latin typeface="Calibri"/>
              </a:rPr>
              <a:t>:</a:t>
            </a:r>
          </a:p>
        </p:txBody>
      </p:sp>
      <p:sp>
        <p:nvSpPr>
          <p:cNvPr id="3" name="TextBox 2">
            <a:extLst>
              <a:ext uri="{FF2B5EF4-FFF2-40B4-BE49-F238E27FC236}">
                <a16:creationId xmlns:a16="http://schemas.microsoft.com/office/drawing/2014/main" id="{A2AC9E37-0246-FF19-98D9-B0FF2CD1F0BF}"/>
              </a:ext>
            </a:extLst>
          </p:cNvPr>
          <p:cNvSpPr txBox="1"/>
          <p:nvPr/>
        </p:nvSpPr>
        <p:spPr>
          <a:xfrm>
            <a:off x="172586" y="1988840"/>
            <a:ext cx="11999069" cy="4524315"/>
          </a:xfrm>
          <a:prstGeom prst="rect">
            <a:avLst/>
          </a:prstGeom>
          <a:noFill/>
        </p:spPr>
        <p:txBody>
          <a:bodyPr wrap="square">
            <a:spAutoFit/>
          </a:bodyPr>
          <a:lstStyle/>
          <a:p>
            <a:pPr algn="just"/>
            <a:r>
              <a:rPr lang="en-GB" sz="2400" dirty="0"/>
              <a:t>The following results are expected to be achieved during the WP2 activities:</a:t>
            </a:r>
          </a:p>
          <a:p>
            <a:pPr algn="just"/>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a:t> </a:t>
            </a:r>
            <a:r>
              <a:rPr lang="en-GB" sz="2400" b="1" dirty="0">
                <a:solidFill>
                  <a:srgbClr val="FF0000"/>
                </a:solidFill>
              </a:rPr>
              <a:t>1 research survey </a:t>
            </a:r>
            <a:r>
              <a:rPr lang="en-GB" sz="2400" dirty="0"/>
              <a:t>and </a:t>
            </a:r>
            <a:r>
              <a:rPr lang="en-GB" sz="2400" b="1" dirty="0">
                <a:solidFill>
                  <a:srgbClr val="FF0000"/>
                </a:solidFill>
              </a:rPr>
              <a:t>1 follow up report </a:t>
            </a:r>
            <a:r>
              <a:rPr lang="en-GB" sz="2400" dirty="0"/>
              <a:t>that will include identifying the common dietary patterns and habits among</a:t>
            </a:r>
            <a:r>
              <a:rPr lang="ro-RO" sz="2400" dirty="0"/>
              <a:t> </a:t>
            </a:r>
            <a:r>
              <a:rPr lang="en-GB" sz="2400" dirty="0"/>
              <a:t>seafarers, assessing the nutritional status and requirements of seafarers, and evaluating the effectiveness of existing</a:t>
            </a:r>
            <a:r>
              <a:rPr lang="ro-RO" sz="2400" dirty="0"/>
              <a:t> </a:t>
            </a:r>
            <a:r>
              <a:rPr lang="en-GB" sz="2400" dirty="0"/>
              <a:t>nutrition programs and policies on board.</a:t>
            </a:r>
          </a:p>
          <a:p>
            <a:pPr algn="just"/>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a:t> </a:t>
            </a:r>
            <a:r>
              <a:rPr lang="en-GB" sz="2400" b="1" dirty="0">
                <a:solidFill>
                  <a:srgbClr val="FF0000"/>
                </a:solidFill>
              </a:rPr>
              <a:t>1 training module ”Onboard Healthy Nutrition” </a:t>
            </a:r>
            <a:r>
              <a:rPr lang="en-GB" sz="2400" dirty="0"/>
              <a:t>and the respective </a:t>
            </a:r>
            <a:r>
              <a:rPr lang="en-GB" sz="2400" b="1" dirty="0">
                <a:solidFill>
                  <a:srgbClr val="FF0000"/>
                </a:solidFill>
              </a:rPr>
              <a:t>curriculum </a:t>
            </a:r>
            <a:r>
              <a:rPr lang="en-GB" sz="2400" dirty="0"/>
              <a:t>will be designed, consisting in </a:t>
            </a:r>
            <a:r>
              <a:rPr lang="en-GB" sz="2400" dirty="0">
                <a:solidFill>
                  <a:srgbClr val="0000FF"/>
                </a:solidFill>
              </a:rPr>
              <a:t>textbox, power</a:t>
            </a:r>
            <a:r>
              <a:rPr lang="ro-RO" sz="2400" dirty="0">
                <a:solidFill>
                  <a:srgbClr val="0000FF"/>
                </a:solidFill>
              </a:rPr>
              <a:t> </a:t>
            </a:r>
            <a:r>
              <a:rPr lang="en-GB" sz="2400" dirty="0">
                <a:solidFill>
                  <a:srgbClr val="0000FF"/>
                </a:solidFill>
              </a:rPr>
              <a:t>point presentations and training on-hand case studies</a:t>
            </a:r>
            <a:r>
              <a:rPr lang="en-GB" sz="2400" dirty="0"/>
              <a:t>.</a:t>
            </a:r>
          </a:p>
          <a:p>
            <a:pPr algn="just"/>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a:t> </a:t>
            </a:r>
            <a:r>
              <a:rPr lang="en-GB" sz="2400" b="1" dirty="0">
                <a:solidFill>
                  <a:srgbClr val="FF0000"/>
                </a:solidFill>
              </a:rPr>
              <a:t>2 transnational meetings </a:t>
            </a:r>
            <a:r>
              <a:rPr lang="en-GB" sz="2400" dirty="0"/>
              <a:t>- TPM1 will be organized by RNA in Romania and TPM2 will be organized virtually, both</a:t>
            </a:r>
            <a:r>
              <a:rPr lang="ro-RO" sz="2400" dirty="0"/>
              <a:t> </a:t>
            </a:r>
            <a:r>
              <a:rPr lang="en-GB" sz="2400" dirty="0"/>
              <a:t>meetings having as objective the progress report regarding the A2.1 and A2.2. results, counting 2</a:t>
            </a:r>
            <a:r>
              <a:rPr lang="ro-RO" sz="2400" dirty="0"/>
              <a:t> </a:t>
            </a:r>
            <a:r>
              <a:rPr lang="en-GB" sz="2400" dirty="0"/>
              <a:t>participants/partners/TPP, total of 20 participants.</a:t>
            </a:r>
          </a:p>
          <a:p>
            <a:pPr algn="just"/>
            <a:r>
              <a:rPr lang="en-GB" sz="2400" dirty="0">
                <a:latin typeface="Calibri" panose="020F0502020204030204" pitchFamily="34" charset="0"/>
                <a:ea typeface="Calibri" panose="020F0502020204030204" pitchFamily="34" charset="0"/>
                <a:cs typeface="Calibri" panose="020F0502020204030204" pitchFamily="34" charset="0"/>
              </a:rPr>
              <a:t>→</a:t>
            </a:r>
            <a:r>
              <a:rPr lang="en-GB" sz="2400" dirty="0"/>
              <a:t> </a:t>
            </a:r>
            <a:r>
              <a:rPr lang="en-GB" sz="2400" b="1" dirty="0">
                <a:solidFill>
                  <a:srgbClr val="FF0000"/>
                </a:solidFill>
              </a:rPr>
              <a:t>1 course module conducted with trainers</a:t>
            </a:r>
            <a:r>
              <a:rPr lang="en-GB" sz="2400" dirty="0"/>
              <a:t> - C1T - </a:t>
            </a:r>
            <a:r>
              <a:rPr lang="en-GB" sz="2400" dirty="0">
                <a:solidFill>
                  <a:srgbClr val="0000FF"/>
                </a:solidFill>
              </a:rPr>
              <a:t>Training module for instructors "Onboard Healthy Nutrition" </a:t>
            </a:r>
            <a:r>
              <a:rPr lang="en-GB" sz="2400" dirty="0"/>
              <a:t>organized by</a:t>
            </a:r>
            <a:r>
              <a:rPr lang="ro-RO" sz="2400" dirty="0"/>
              <a:t> </a:t>
            </a:r>
            <a:r>
              <a:rPr lang="en-GB" sz="2400" dirty="0"/>
              <a:t>RNA in Romania counting 3 attending instructors/partner, in total of 1</a:t>
            </a:r>
            <a:r>
              <a:rPr lang="ro-RO" sz="2400" dirty="0"/>
              <a:t>3</a:t>
            </a:r>
            <a:r>
              <a:rPr lang="en-GB" sz="2400" dirty="0"/>
              <a:t> participants</a:t>
            </a:r>
            <a:r>
              <a:rPr lang="ro-RO" sz="2400" dirty="0"/>
              <a:t> – </a:t>
            </a:r>
            <a:r>
              <a:rPr lang="ro-RO" sz="2400" b="1" dirty="0">
                <a:solidFill>
                  <a:srgbClr val="FF0000"/>
                </a:solidFill>
              </a:rPr>
              <a:t>04-08 </a:t>
            </a:r>
            <a:r>
              <a:rPr lang="ro-RO" sz="2400" b="1" dirty="0" err="1">
                <a:solidFill>
                  <a:srgbClr val="FF0000"/>
                </a:solidFill>
              </a:rPr>
              <a:t>November</a:t>
            </a:r>
            <a:r>
              <a:rPr lang="ro-RO" sz="2400" b="1" dirty="0">
                <a:solidFill>
                  <a:srgbClr val="FF0000"/>
                </a:solidFill>
              </a:rPr>
              <a:t> 2024</a:t>
            </a:r>
            <a:r>
              <a:rPr lang="en-GB" sz="2400" dirty="0"/>
              <a:t>.</a:t>
            </a:r>
          </a:p>
        </p:txBody>
      </p:sp>
      <p:pic>
        <p:nvPicPr>
          <p:cNvPr id="5" name="Picture 4">
            <a:extLst>
              <a:ext uri="{FF2B5EF4-FFF2-40B4-BE49-F238E27FC236}">
                <a16:creationId xmlns:a16="http://schemas.microsoft.com/office/drawing/2014/main" id="{40AD4D86-989B-C795-7374-D177C704C1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6" name="Picture 5">
            <a:extLst>
              <a:ext uri="{FF2B5EF4-FFF2-40B4-BE49-F238E27FC236}">
                <a16:creationId xmlns:a16="http://schemas.microsoft.com/office/drawing/2014/main" id="{6AA11B9B-D3D8-A897-232F-8D9F2CBA13E9}"/>
              </a:ext>
            </a:extLst>
          </p:cNvPr>
          <p:cNvPicPr>
            <a:picLocks noChangeAspect="1"/>
          </p:cNvPicPr>
          <p:nvPr/>
        </p:nvPicPr>
        <p:blipFill>
          <a:blip r:embed="rId3"/>
          <a:stretch>
            <a:fillRect/>
          </a:stretch>
        </p:blipFill>
        <p:spPr>
          <a:xfrm>
            <a:off x="7085978" y="37486"/>
            <a:ext cx="589869" cy="597335"/>
          </a:xfrm>
          <a:prstGeom prst="rect">
            <a:avLst/>
          </a:prstGeom>
        </p:spPr>
      </p:pic>
      <p:pic>
        <p:nvPicPr>
          <p:cNvPr id="7" name="Picture 6">
            <a:extLst>
              <a:ext uri="{FF2B5EF4-FFF2-40B4-BE49-F238E27FC236}">
                <a16:creationId xmlns:a16="http://schemas.microsoft.com/office/drawing/2014/main" id="{3F4CA61E-4862-0B9B-8262-BD8E7A2402E2}"/>
              </a:ext>
            </a:extLst>
          </p:cNvPr>
          <p:cNvPicPr>
            <a:picLocks noChangeAspect="1"/>
          </p:cNvPicPr>
          <p:nvPr/>
        </p:nvPicPr>
        <p:blipFill>
          <a:blip r:embed="rId4"/>
          <a:stretch>
            <a:fillRect/>
          </a:stretch>
        </p:blipFill>
        <p:spPr>
          <a:xfrm>
            <a:off x="8017511" y="64593"/>
            <a:ext cx="958640" cy="527130"/>
          </a:xfrm>
          <a:prstGeom prst="rect">
            <a:avLst/>
          </a:prstGeom>
        </p:spPr>
      </p:pic>
      <p:pic>
        <p:nvPicPr>
          <p:cNvPr id="8" name="Picture 7" descr="EU logos for funding">
            <a:extLst>
              <a:ext uri="{FF2B5EF4-FFF2-40B4-BE49-F238E27FC236}">
                <a16:creationId xmlns:a16="http://schemas.microsoft.com/office/drawing/2014/main" id="{AED19A75-A28B-B819-A31F-F1EBC2DE3F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34D8DB7-02AE-C8CB-3D25-5D28A2B6C10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11" name="Picture 10">
            <a:extLst>
              <a:ext uri="{FF2B5EF4-FFF2-40B4-BE49-F238E27FC236}">
                <a16:creationId xmlns:a16="http://schemas.microsoft.com/office/drawing/2014/main" id="{AFDC11A6-98D5-FA8C-B6C3-51677099D2BC}"/>
              </a:ext>
            </a:extLst>
          </p:cNvPr>
          <p:cNvPicPr>
            <a:picLocks noChangeAspect="1"/>
          </p:cNvPicPr>
          <p:nvPr/>
        </p:nvPicPr>
        <p:blipFill>
          <a:blip r:embed="rId7"/>
          <a:stretch>
            <a:fillRect/>
          </a:stretch>
        </p:blipFill>
        <p:spPr>
          <a:xfrm>
            <a:off x="6049237" y="51763"/>
            <a:ext cx="789294" cy="570523"/>
          </a:xfrm>
          <a:prstGeom prst="rect">
            <a:avLst/>
          </a:prstGeom>
        </p:spPr>
      </p:pic>
      <p:pic>
        <p:nvPicPr>
          <p:cNvPr id="12" name="Picture 11">
            <a:extLst>
              <a:ext uri="{FF2B5EF4-FFF2-40B4-BE49-F238E27FC236}">
                <a16:creationId xmlns:a16="http://schemas.microsoft.com/office/drawing/2014/main" id="{334837CF-2E14-BB3F-3ADC-7E5BB52F723B}"/>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419522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90099" y="1121011"/>
            <a:ext cx="11980265" cy="1014440"/>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a:t>
            </a:r>
            <a:r>
              <a:rPr lang="ro-RO" sz="2400" b="1" dirty="0">
                <a:solidFill>
                  <a:srgbClr val="FF0000"/>
                </a:solidFill>
                <a:latin typeface="FreeSans"/>
              </a:rPr>
              <a:t>3 </a:t>
            </a:r>
            <a:r>
              <a:rPr lang="ro-RO" sz="2400" b="1" dirty="0" err="1">
                <a:solidFill>
                  <a:srgbClr val="FF0000"/>
                </a:solidFill>
                <a:latin typeface="FreeSans"/>
              </a:rPr>
              <a:t>description</a:t>
            </a:r>
            <a:r>
              <a:rPr lang="ro-RO" sz="2400" b="1" dirty="0">
                <a:solidFill>
                  <a:srgbClr val="FF0000"/>
                </a:solidFill>
                <a:latin typeface="FreeSans"/>
              </a:rPr>
              <a:t> – </a:t>
            </a:r>
            <a:r>
              <a:rPr lang="ro-RO" sz="2400" b="1" dirty="0" err="1">
                <a:solidFill>
                  <a:srgbClr val="FF0000"/>
                </a:solidFill>
                <a:latin typeface="FreeSans"/>
              </a:rPr>
              <a:t>coordinator</a:t>
            </a:r>
            <a:r>
              <a:rPr lang="ro-RO" sz="2400" b="1" dirty="0">
                <a:solidFill>
                  <a:srgbClr val="FF0000"/>
                </a:solidFill>
                <a:latin typeface="FreeSans"/>
              </a:rPr>
              <a:t>  </a:t>
            </a:r>
            <a:r>
              <a:rPr lang="ro-RO" sz="2400" b="1" dirty="0" err="1">
                <a:solidFill>
                  <a:srgbClr val="FF0000"/>
                </a:solidFill>
                <a:latin typeface="FreeSans"/>
              </a:rPr>
              <a:t>Bulgarian</a:t>
            </a:r>
            <a:r>
              <a:rPr lang="ro-RO" sz="2400" b="1" dirty="0">
                <a:solidFill>
                  <a:srgbClr val="FF0000"/>
                </a:solidFill>
                <a:latin typeface="FreeSans"/>
              </a:rPr>
              <a:t> Naval Academy (NVNA)</a:t>
            </a:r>
          </a:p>
          <a:p>
            <a:pPr defTabSz="914126"/>
            <a:r>
              <a:rPr lang="ro-RO" sz="2200" b="1" dirty="0">
                <a:solidFill>
                  <a:srgbClr val="7030A0"/>
                </a:solidFill>
                <a:latin typeface="FreeSans"/>
              </a:rPr>
              <a:t> </a:t>
            </a:r>
            <a:r>
              <a:rPr lang="en-GB" sz="2200" b="1" dirty="0">
                <a:solidFill>
                  <a:srgbClr val="7030A0"/>
                </a:solidFill>
                <a:latin typeface="FreeSans"/>
              </a:rPr>
              <a:t>”Training programs for professional skills in victualling logistic services and seafaring food procurement”</a:t>
            </a:r>
            <a:endParaRPr lang="en-US" altLang="de-DE" sz="2200" b="1" dirty="0">
              <a:solidFill>
                <a:srgbClr val="7030A0"/>
              </a:solidFill>
              <a:effectLst>
                <a:outerShdw blurRad="38100" dist="38100" dir="2700000" algn="tl">
                  <a:srgbClr val="000000">
                    <a:alpha val="43137"/>
                  </a:srgbClr>
                </a:outerShdw>
              </a:effectLst>
              <a:latin typeface="Calibri"/>
            </a:endParaRPr>
          </a:p>
        </p:txBody>
      </p:sp>
      <p:sp>
        <p:nvSpPr>
          <p:cNvPr id="5" name="TextBox 4">
            <a:extLst>
              <a:ext uri="{FF2B5EF4-FFF2-40B4-BE49-F238E27FC236}">
                <a16:creationId xmlns:a16="http://schemas.microsoft.com/office/drawing/2014/main" id="{69FF44BD-CF13-B84E-0C0C-2BCA61F73278}"/>
              </a:ext>
            </a:extLst>
          </p:cNvPr>
          <p:cNvSpPr txBox="1"/>
          <p:nvPr/>
        </p:nvSpPr>
        <p:spPr>
          <a:xfrm>
            <a:off x="8690" y="2276872"/>
            <a:ext cx="12143084" cy="4370427"/>
          </a:xfrm>
          <a:prstGeom prst="rect">
            <a:avLst/>
          </a:prstGeom>
          <a:noFill/>
        </p:spPr>
        <p:txBody>
          <a:bodyPr wrap="square">
            <a:spAutoFit/>
          </a:bodyPr>
          <a:lstStyle/>
          <a:p>
            <a:pPr algn="just" defTabSz="914126"/>
            <a:r>
              <a:rPr lang="en-GB" sz="2200" b="1" dirty="0">
                <a:solidFill>
                  <a:srgbClr val="FF0000"/>
                </a:solidFill>
                <a:latin typeface="FreeSans"/>
              </a:rPr>
              <a:t>A.</a:t>
            </a:r>
            <a:r>
              <a:rPr lang="ro-RO" sz="2200" b="1" dirty="0">
                <a:solidFill>
                  <a:srgbClr val="FF0000"/>
                </a:solidFill>
                <a:latin typeface="FreeSans"/>
              </a:rPr>
              <a:t>3</a:t>
            </a:r>
            <a:r>
              <a:rPr lang="en-GB" sz="2200" b="1" dirty="0">
                <a:solidFill>
                  <a:srgbClr val="FF0000"/>
                </a:solidFill>
                <a:latin typeface="FreeSans"/>
              </a:rPr>
              <a:t>.1. </a:t>
            </a:r>
            <a:r>
              <a:rPr lang="en-GB" sz="2200" b="1" i="1" dirty="0">
                <a:solidFill>
                  <a:srgbClr val="0000FF"/>
                </a:solidFill>
                <a:latin typeface="FreeSans"/>
              </a:rPr>
              <a:t>Curriculum analysis and</a:t>
            </a:r>
            <a:r>
              <a:rPr lang="ro-RO" sz="2200" b="1" i="1" dirty="0">
                <a:solidFill>
                  <a:srgbClr val="0000FF"/>
                </a:solidFill>
                <a:latin typeface="FreeSans"/>
              </a:rPr>
              <a:t> </a:t>
            </a:r>
            <a:r>
              <a:rPr lang="en-GB" sz="2200" b="1" i="1" dirty="0">
                <a:solidFill>
                  <a:srgbClr val="0000FF"/>
                </a:solidFill>
                <a:latin typeface="FreeSans"/>
              </a:rPr>
              <a:t>training modules development in</a:t>
            </a:r>
            <a:r>
              <a:rPr lang="ro-RO" sz="2200" b="1" i="1" dirty="0">
                <a:solidFill>
                  <a:srgbClr val="0000FF"/>
                </a:solidFill>
                <a:latin typeface="FreeSans"/>
              </a:rPr>
              <a:t> </a:t>
            </a:r>
            <a:r>
              <a:rPr lang="en-GB" sz="2200" b="1" i="1" dirty="0">
                <a:solidFill>
                  <a:srgbClr val="0000FF"/>
                </a:solidFill>
                <a:latin typeface="FreeSans"/>
              </a:rPr>
              <a:t>Victualling Logistic Services and</a:t>
            </a:r>
          </a:p>
          <a:p>
            <a:pPr algn="just" defTabSz="914126"/>
            <a:r>
              <a:rPr lang="en-GB" sz="2200" b="1" i="1" dirty="0">
                <a:solidFill>
                  <a:srgbClr val="0000FF"/>
                </a:solidFill>
                <a:latin typeface="FreeSans"/>
              </a:rPr>
              <a:t>Onboard Food Procurement</a:t>
            </a:r>
            <a:r>
              <a:rPr lang="ro-RO" sz="2200" dirty="0">
                <a:solidFill>
                  <a:prstClr val="black"/>
                </a:solidFill>
                <a:latin typeface="FreeSans"/>
              </a:rPr>
              <a:t>- </a:t>
            </a:r>
            <a:r>
              <a:rPr lang="ro-RO" sz="2200" dirty="0">
                <a:solidFill>
                  <a:srgbClr val="FF0000"/>
                </a:solidFill>
                <a:latin typeface="FreeSans"/>
              </a:rPr>
              <a:t>RESULTS</a:t>
            </a:r>
            <a:r>
              <a:rPr lang="ro-RO" sz="2200" dirty="0">
                <a:solidFill>
                  <a:prstClr val="black"/>
                </a:solidFill>
                <a:latin typeface="FreeSans"/>
              </a:rPr>
              <a:t>: </a:t>
            </a:r>
            <a:r>
              <a:rPr lang="en-GB" sz="2200" dirty="0">
                <a:solidFill>
                  <a:prstClr val="black"/>
                </a:solidFill>
                <a:latin typeface="FreeSans"/>
              </a:rPr>
              <a:t>Curriculum development and 3 training</a:t>
            </a:r>
            <a:r>
              <a:rPr lang="ro-RO" sz="2200" dirty="0">
                <a:solidFill>
                  <a:prstClr val="black"/>
                </a:solidFill>
                <a:latin typeface="FreeSans"/>
              </a:rPr>
              <a:t> </a:t>
            </a:r>
            <a:r>
              <a:rPr lang="en-GB" sz="2200" dirty="0">
                <a:solidFill>
                  <a:prstClr val="black"/>
                </a:solidFill>
                <a:latin typeface="FreeSans"/>
              </a:rPr>
              <a:t>modules content (textbox, presentations,</a:t>
            </a:r>
            <a:r>
              <a:rPr lang="ro-RO" sz="2200" dirty="0">
                <a:solidFill>
                  <a:prstClr val="black"/>
                </a:solidFill>
                <a:latin typeface="FreeSans"/>
              </a:rPr>
              <a:t> </a:t>
            </a:r>
            <a:r>
              <a:rPr lang="en-GB" sz="2200" dirty="0">
                <a:solidFill>
                  <a:prstClr val="black"/>
                </a:solidFill>
                <a:latin typeface="FreeSans"/>
              </a:rPr>
              <a:t>case studies, training on hand exercises)</a:t>
            </a:r>
            <a:r>
              <a:rPr lang="ro-RO" sz="2200" dirty="0">
                <a:solidFill>
                  <a:prstClr val="black"/>
                </a:solidFill>
                <a:latin typeface="FreeSans"/>
              </a:rPr>
              <a:t> </a:t>
            </a:r>
            <a:r>
              <a:rPr lang="ro-RO" sz="2200" dirty="0">
                <a:solidFill>
                  <a:srgbClr val="7030A0"/>
                </a:solidFill>
                <a:latin typeface="FreeSans"/>
              </a:rPr>
              <a:t>→ </a:t>
            </a:r>
            <a:r>
              <a:rPr lang="ro-RO" sz="2200" dirty="0" err="1">
                <a:solidFill>
                  <a:srgbClr val="7030A0"/>
                </a:solidFill>
                <a:latin typeface="FreeSans"/>
              </a:rPr>
              <a:t>responsible</a:t>
            </a:r>
            <a:r>
              <a:rPr lang="ro-RO" sz="2200" dirty="0">
                <a:solidFill>
                  <a:srgbClr val="7030A0"/>
                </a:solidFill>
                <a:latin typeface="FreeSans"/>
              </a:rPr>
              <a:t>: </a:t>
            </a:r>
            <a:r>
              <a:rPr lang="ro-RO" sz="2200" b="1" u="sng" dirty="0">
                <a:solidFill>
                  <a:srgbClr val="7030A0"/>
                </a:solidFill>
                <a:latin typeface="FreeSans"/>
              </a:rPr>
              <a:t>NVNA</a:t>
            </a:r>
            <a:r>
              <a:rPr lang="ro-RO" sz="2200" dirty="0">
                <a:solidFill>
                  <a:srgbClr val="7030A0"/>
                </a:solidFill>
                <a:latin typeface="FreeSans"/>
              </a:rPr>
              <a:t> </a:t>
            </a:r>
            <a:r>
              <a:rPr lang="ro-RO" sz="2200" dirty="0">
                <a:latin typeface="FreeSans"/>
              </a:rPr>
              <a:t>(</a:t>
            </a:r>
            <a:r>
              <a:rPr lang="ro-RO" sz="2200" b="1" dirty="0">
                <a:solidFill>
                  <a:srgbClr val="7030A0"/>
                </a:solidFill>
                <a:latin typeface="FreeSans"/>
              </a:rPr>
              <a:t>period </a:t>
            </a:r>
            <a:r>
              <a:rPr lang="en-GB" sz="2200" b="1" i="0" u="none" strike="noStrike" baseline="0" dirty="0">
                <a:solidFill>
                  <a:srgbClr val="7030A0"/>
                </a:solidFill>
                <a:latin typeface="FreeSans"/>
              </a:rPr>
              <a:t>01/03/2024</a:t>
            </a:r>
            <a:r>
              <a:rPr lang="ro-RO" sz="2200" b="1" i="0" u="none" strike="noStrike" baseline="0" dirty="0">
                <a:solidFill>
                  <a:srgbClr val="7030A0"/>
                </a:solidFill>
                <a:latin typeface="FreeSans"/>
              </a:rPr>
              <a:t>-</a:t>
            </a:r>
            <a:r>
              <a:rPr lang="en-GB" sz="2200" b="1" i="0" u="none" strike="noStrike" baseline="0" dirty="0">
                <a:solidFill>
                  <a:srgbClr val="7030A0"/>
                </a:solidFill>
                <a:latin typeface="FreeSans"/>
              </a:rPr>
              <a:t>31/05/2025</a:t>
            </a:r>
            <a:r>
              <a:rPr lang="ro-RO" sz="2200" b="1" i="0" u="none" strike="noStrike" baseline="0" dirty="0">
                <a:solidFill>
                  <a:srgbClr val="7030A0"/>
                </a:solidFill>
                <a:latin typeface="FreeSans"/>
              </a:rPr>
              <a:t>)</a:t>
            </a:r>
            <a:r>
              <a:rPr lang="ro-RO" sz="2200" dirty="0">
                <a:solidFill>
                  <a:prstClr val="black"/>
                </a:solidFill>
                <a:latin typeface="FreeSans"/>
              </a:rPr>
              <a:t>;</a:t>
            </a:r>
          </a:p>
          <a:p>
            <a:pPr defTabSz="914126"/>
            <a:r>
              <a:rPr lang="en-GB" sz="2200" b="1" dirty="0">
                <a:solidFill>
                  <a:srgbClr val="FF0000"/>
                </a:solidFill>
                <a:latin typeface="FreeSans"/>
              </a:rPr>
              <a:t>A</a:t>
            </a:r>
            <a:r>
              <a:rPr lang="ro-RO" sz="2200" b="1" dirty="0">
                <a:solidFill>
                  <a:srgbClr val="FF0000"/>
                </a:solidFill>
                <a:latin typeface="FreeSans"/>
              </a:rPr>
              <a:t>3</a:t>
            </a:r>
            <a:r>
              <a:rPr lang="en-GB" sz="2200" b="1" dirty="0">
                <a:solidFill>
                  <a:srgbClr val="FF0000"/>
                </a:solidFill>
                <a:latin typeface="FreeSans"/>
              </a:rPr>
              <a:t>.</a:t>
            </a:r>
            <a:r>
              <a:rPr lang="ro-RO" sz="2200" b="1" dirty="0">
                <a:solidFill>
                  <a:srgbClr val="FF0000"/>
                </a:solidFill>
                <a:latin typeface="FreeSans"/>
              </a:rPr>
              <a:t>2. </a:t>
            </a:r>
            <a:r>
              <a:rPr lang="ro-RO" sz="2200" b="1" i="1" dirty="0" err="1">
                <a:solidFill>
                  <a:srgbClr val="0000FF"/>
                </a:solidFill>
                <a:latin typeface="FreeSans"/>
              </a:rPr>
              <a:t>Transnational</a:t>
            </a:r>
            <a:r>
              <a:rPr lang="ro-RO" sz="2200" b="1" i="1" dirty="0">
                <a:solidFill>
                  <a:srgbClr val="0000FF"/>
                </a:solidFill>
                <a:latin typeface="FreeSans"/>
              </a:rPr>
              <a:t> </a:t>
            </a:r>
            <a:r>
              <a:rPr lang="ro-RO" sz="2200" b="1" i="1" dirty="0" err="1">
                <a:solidFill>
                  <a:srgbClr val="0000FF"/>
                </a:solidFill>
                <a:latin typeface="FreeSans"/>
              </a:rPr>
              <a:t>meetings</a:t>
            </a:r>
            <a:r>
              <a:rPr lang="ro-RO" sz="2200" b="1" i="1" dirty="0">
                <a:solidFill>
                  <a:srgbClr val="0000FF"/>
                </a:solidFill>
                <a:latin typeface="FreeSans"/>
              </a:rPr>
              <a:t> </a:t>
            </a:r>
            <a:r>
              <a:rPr lang="ro-RO" sz="2200" b="1" i="1" dirty="0" err="1">
                <a:solidFill>
                  <a:srgbClr val="0000FF"/>
                </a:solidFill>
                <a:latin typeface="FreeSans"/>
              </a:rPr>
              <a:t>and</a:t>
            </a:r>
            <a:r>
              <a:rPr lang="ro-RO" sz="2200" b="1" i="1" dirty="0">
                <a:solidFill>
                  <a:srgbClr val="0000FF"/>
                </a:solidFill>
                <a:latin typeface="FreeSans"/>
              </a:rPr>
              <a:t> </a:t>
            </a:r>
            <a:r>
              <a:rPr lang="ro-RO" sz="2200" b="1" i="1" dirty="0" err="1">
                <a:solidFill>
                  <a:srgbClr val="0000FF"/>
                </a:solidFill>
                <a:latin typeface="FreeSans"/>
              </a:rPr>
              <a:t>events</a:t>
            </a:r>
            <a:r>
              <a:rPr lang="ro-RO" sz="2200" b="1" i="1" dirty="0">
                <a:solidFill>
                  <a:srgbClr val="0000FF"/>
                </a:solidFill>
                <a:latin typeface="FreeSans"/>
              </a:rPr>
              <a:t> </a:t>
            </a:r>
            <a:r>
              <a:rPr lang="ro-RO" sz="2200" dirty="0">
                <a:solidFill>
                  <a:prstClr val="black"/>
                </a:solidFill>
                <a:latin typeface="FreeSans"/>
              </a:rPr>
              <a:t>– </a:t>
            </a:r>
            <a:r>
              <a:rPr lang="ro-RO" sz="2200" dirty="0">
                <a:solidFill>
                  <a:srgbClr val="FF0000"/>
                </a:solidFill>
                <a:latin typeface="FreeSans"/>
              </a:rPr>
              <a:t>RESULTS</a:t>
            </a:r>
            <a:r>
              <a:rPr lang="ro-RO" sz="2200" dirty="0">
                <a:solidFill>
                  <a:prstClr val="black"/>
                </a:solidFill>
                <a:latin typeface="FreeSans"/>
              </a:rPr>
              <a:t>: </a:t>
            </a:r>
          </a:p>
          <a:p>
            <a:pPr lvl="1" defTabSz="914126"/>
            <a:r>
              <a:rPr lang="ro-RO" sz="2000" dirty="0">
                <a:solidFill>
                  <a:prstClr val="black"/>
                </a:solidFill>
                <a:latin typeface="FreeSans"/>
                <a:ea typeface="Calibri" panose="020F0502020204030204" pitchFamily="34" charset="0"/>
                <a:cs typeface="Calibri" panose="020F0502020204030204" pitchFamily="34" charset="0"/>
              </a:rPr>
              <a:t>→ </a:t>
            </a:r>
            <a:r>
              <a:rPr lang="ro-RO" sz="2000" dirty="0">
                <a:solidFill>
                  <a:srgbClr val="00B050"/>
                </a:solidFill>
                <a:latin typeface="FreeSans"/>
              </a:rPr>
              <a:t>TPM3 </a:t>
            </a:r>
            <a:r>
              <a:rPr lang="en-GB" sz="2000" dirty="0">
                <a:solidFill>
                  <a:srgbClr val="00B050"/>
                </a:solidFill>
                <a:latin typeface="FreeSans"/>
              </a:rPr>
              <a:t>Project meeting – </a:t>
            </a:r>
            <a:r>
              <a:rPr lang="ro-RO" sz="2000" b="1" dirty="0">
                <a:solidFill>
                  <a:srgbClr val="00B050"/>
                </a:solidFill>
                <a:latin typeface="FreeSans"/>
              </a:rPr>
              <a:t>virtual p</a:t>
            </a:r>
            <a:r>
              <a:rPr lang="en-GB" sz="2000" b="1" dirty="0" err="1">
                <a:solidFill>
                  <a:srgbClr val="00B050"/>
                </a:solidFill>
                <a:latin typeface="FreeSans"/>
              </a:rPr>
              <a:t>roject</a:t>
            </a:r>
            <a:r>
              <a:rPr lang="ro-RO" sz="2000" b="1" dirty="0">
                <a:solidFill>
                  <a:srgbClr val="00B050"/>
                </a:solidFill>
                <a:latin typeface="FreeSans"/>
              </a:rPr>
              <a:t> m</a:t>
            </a:r>
            <a:r>
              <a:rPr lang="en-GB" sz="2000" b="1" dirty="0" err="1">
                <a:solidFill>
                  <a:srgbClr val="00B050"/>
                </a:solidFill>
                <a:latin typeface="FreeSans"/>
              </a:rPr>
              <a:t>eeting</a:t>
            </a:r>
            <a:r>
              <a:rPr lang="en-GB" sz="2000" b="1" dirty="0">
                <a:solidFill>
                  <a:srgbClr val="00B050"/>
                </a:solidFill>
                <a:latin typeface="FreeSans"/>
              </a:rPr>
              <a:t> </a:t>
            </a:r>
            <a:r>
              <a:rPr lang="en-GB" sz="2000" dirty="0">
                <a:solidFill>
                  <a:srgbClr val="00B050"/>
                </a:solidFill>
                <a:latin typeface="FreeSans"/>
              </a:rPr>
              <a:t>- Curricular developments</a:t>
            </a:r>
            <a:r>
              <a:rPr lang="ro-RO" sz="2000" dirty="0">
                <a:solidFill>
                  <a:srgbClr val="00B050"/>
                </a:solidFill>
                <a:latin typeface="FreeSans"/>
              </a:rPr>
              <a:t> </a:t>
            </a:r>
            <a:r>
              <a:rPr lang="en-GB" sz="2000" dirty="0">
                <a:solidFill>
                  <a:srgbClr val="00B050"/>
                </a:solidFill>
                <a:latin typeface="FreeSans"/>
              </a:rPr>
              <a:t>for Food Logistics Services</a:t>
            </a:r>
            <a:r>
              <a:rPr lang="ro-RO" sz="2000" dirty="0">
                <a:solidFill>
                  <a:srgbClr val="00B050"/>
                </a:solidFill>
                <a:latin typeface="FreeSans"/>
              </a:rPr>
              <a:t> </a:t>
            </a:r>
            <a:r>
              <a:rPr lang="ro-RO" sz="2000" b="1" dirty="0" err="1">
                <a:solidFill>
                  <a:srgbClr val="00B050"/>
                </a:solidFill>
                <a:latin typeface="FreeSans"/>
              </a:rPr>
              <a:t>responsible</a:t>
            </a:r>
            <a:r>
              <a:rPr lang="ro-RO" sz="2000" b="1" dirty="0">
                <a:solidFill>
                  <a:srgbClr val="00B050"/>
                </a:solidFill>
                <a:latin typeface="FreeSans"/>
              </a:rPr>
              <a:t>: </a:t>
            </a:r>
            <a:r>
              <a:rPr lang="ro-RO" sz="2000" b="1" u="sng" dirty="0">
                <a:solidFill>
                  <a:srgbClr val="00B050"/>
                </a:solidFill>
                <a:latin typeface="FreeSans"/>
              </a:rPr>
              <a:t>RNA</a:t>
            </a:r>
            <a:r>
              <a:rPr lang="ro-RO" sz="2000" dirty="0">
                <a:solidFill>
                  <a:srgbClr val="00B050"/>
                </a:solidFill>
                <a:latin typeface="FreeSans"/>
              </a:rPr>
              <a:t>, </a:t>
            </a:r>
            <a:r>
              <a:rPr lang="ro-RO" sz="2000" b="1" dirty="0">
                <a:solidFill>
                  <a:srgbClr val="00B050"/>
                </a:solidFill>
                <a:latin typeface="FreeSans"/>
              </a:rPr>
              <a:t>period 19.02.2025</a:t>
            </a:r>
            <a:r>
              <a:rPr lang="ro-RO" sz="2000" dirty="0">
                <a:solidFill>
                  <a:prstClr val="black"/>
                </a:solidFill>
                <a:latin typeface="FreeSans"/>
              </a:rPr>
              <a:t>;</a:t>
            </a:r>
          </a:p>
          <a:p>
            <a:pPr lvl="1" defTabSz="914126"/>
            <a:r>
              <a:rPr lang="ro-RO" sz="2000" dirty="0">
                <a:solidFill>
                  <a:prstClr val="black"/>
                </a:solidFill>
                <a:latin typeface="FreeSans"/>
                <a:ea typeface="Calibri" panose="020F0502020204030204" pitchFamily="34" charset="0"/>
                <a:cs typeface="Calibri" panose="020F0502020204030204" pitchFamily="34" charset="0"/>
              </a:rPr>
              <a:t>→ </a:t>
            </a:r>
            <a:r>
              <a:rPr lang="ro-RO" sz="2000" dirty="0">
                <a:solidFill>
                  <a:prstClr val="black"/>
                </a:solidFill>
                <a:latin typeface="FreeSans"/>
              </a:rPr>
              <a:t>TPM4 </a:t>
            </a:r>
            <a:r>
              <a:rPr lang="en-GB" sz="2000" dirty="0">
                <a:solidFill>
                  <a:prstClr val="black"/>
                </a:solidFill>
                <a:latin typeface="FreeSans"/>
              </a:rPr>
              <a:t>Transnational Project</a:t>
            </a:r>
            <a:r>
              <a:rPr lang="ro-RO" sz="2000" dirty="0">
                <a:solidFill>
                  <a:prstClr val="black"/>
                </a:solidFill>
                <a:latin typeface="FreeSans"/>
              </a:rPr>
              <a:t> </a:t>
            </a:r>
            <a:r>
              <a:rPr lang="en-GB" sz="2000" dirty="0">
                <a:solidFill>
                  <a:prstClr val="black"/>
                </a:solidFill>
                <a:latin typeface="FreeSans"/>
              </a:rPr>
              <a:t>Meeting - Curricular developments</a:t>
            </a:r>
            <a:r>
              <a:rPr lang="ro-RO" sz="2000" dirty="0">
                <a:solidFill>
                  <a:prstClr val="black"/>
                </a:solidFill>
                <a:latin typeface="FreeSans"/>
              </a:rPr>
              <a:t> </a:t>
            </a:r>
            <a:r>
              <a:rPr lang="en-GB" sz="2000" dirty="0">
                <a:solidFill>
                  <a:prstClr val="black"/>
                </a:solidFill>
                <a:latin typeface="FreeSans"/>
              </a:rPr>
              <a:t>for Entrepreneurship in Victualling</a:t>
            </a:r>
          </a:p>
          <a:p>
            <a:pPr lvl="1" defTabSz="914126"/>
            <a:r>
              <a:rPr lang="en-GB" sz="2000" dirty="0">
                <a:solidFill>
                  <a:prstClr val="black"/>
                </a:solidFill>
                <a:latin typeface="FreeSans"/>
              </a:rPr>
              <a:t>Logistics Services</a:t>
            </a:r>
            <a:r>
              <a:rPr lang="ro-RO" sz="2000" dirty="0">
                <a:solidFill>
                  <a:prstClr val="black"/>
                </a:solidFill>
                <a:latin typeface="FreeSans"/>
              </a:rPr>
              <a:t>, </a:t>
            </a:r>
            <a:r>
              <a:rPr lang="ro-RO" sz="2000" b="1" dirty="0" err="1">
                <a:solidFill>
                  <a:srgbClr val="7030A0"/>
                </a:solidFill>
                <a:latin typeface="FreeSans"/>
              </a:rPr>
              <a:t>responsible</a:t>
            </a:r>
            <a:r>
              <a:rPr lang="ro-RO" sz="2000" b="1" dirty="0">
                <a:solidFill>
                  <a:srgbClr val="7030A0"/>
                </a:solidFill>
                <a:latin typeface="FreeSans"/>
              </a:rPr>
              <a:t>: </a:t>
            </a:r>
            <a:r>
              <a:rPr lang="en-GB" sz="2000" b="1" u="sng" dirty="0">
                <a:solidFill>
                  <a:srgbClr val="FF0000"/>
                </a:solidFill>
                <a:latin typeface="FreeSans"/>
              </a:rPr>
              <a:t>NVNA</a:t>
            </a:r>
            <a:r>
              <a:rPr lang="en-GB" sz="2000" dirty="0">
                <a:solidFill>
                  <a:srgbClr val="FF0000"/>
                </a:solidFill>
                <a:latin typeface="FreeSans"/>
              </a:rPr>
              <a:t>, Bulgaria</a:t>
            </a:r>
            <a:r>
              <a:rPr lang="ro-RO" sz="2000" dirty="0">
                <a:solidFill>
                  <a:srgbClr val="FF0000"/>
                </a:solidFill>
                <a:latin typeface="FreeSans"/>
              </a:rPr>
              <a:t> </a:t>
            </a:r>
            <a:r>
              <a:rPr lang="en-GB" sz="2000" dirty="0">
                <a:solidFill>
                  <a:srgbClr val="FF0000"/>
                </a:solidFill>
                <a:latin typeface="FreeSans"/>
              </a:rPr>
              <a:t>(2 pax/partner)</a:t>
            </a:r>
            <a:r>
              <a:rPr lang="ro-RO" sz="2000" dirty="0">
                <a:solidFill>
                  <a:srgbClr val="FF0000"/>
                </a:solidFill>
                <a:latin typeface="FreeSans"/>
              </a:rPr>
              <a:t>, </a:t>
            </a:r>
            <a:r>
              <a:rPr lang="ro-RO" sz="2000" b="1" dirty="0">
                <a:solidFill>
                  <a:srgbClr val="FF0000"/>
                </a:solidFill>
                <a:latin typeface="FreeSans"/>
              </a:rPr>
              <a:t>period 12.05.2025-15.05.2025</a:t>
            </a:r>
            <a:r>
              <a:rPr lang="ro-RO" sz="2000" dirty="0">
                <a:solidFill>
                  <a:prstClr val="black"/>
                </a:solidFill>
                <a:latin typeface="FreeSans"/>
              </a:rPr>
              <a:t>;</a:t>
            </a:r>
          </a:p>
          <a:p>
            <a:pPr defTabSz="914126"/>
            <a:r>
              <a:rPr lang="en-GB" sz="2200" b="1" dirty="0">
                <a:solidFill>
                  <a:srgbClr val="FF0000"/>
                </a:solidFill>
                <a:latin typeface="FreeSans"/>
              </a:rPr>
              <a:t>E2. </a:t>
            </a:r>
            <a:r>
              <a:rPr lang="en-GB" sz="2200" b="1" dirty="0">
                <a:solidFill>
                  <a:srgbClr val="0000FF"/>
                </a:solidFill>
                <a:latin typeface="FreeSans"/>
              </a:rPr>
              <a:t>Seminar ”Logistics Services in</a:t>
            </a:r>
            <a:r>
              <a:rPr lang="ro-RO" sz="2200" b="1" dirty="0">
                <a:solidFill>
                  <a:srgbClr val="0000FF"/>
                </a:solidFill>
                <a:latin typeface="FreeSans"/>
              </a:rPr>
              <a:t> </a:t>
            </a:r>
            <a:r>
              <a:rPr lang="en-GB" sz="2200" b="1" dirty="0">
                <a:solidFill>
                  <a:srgbClr val="0000FF"/>
                </a:solidFill>
                <a:latin typeface="FreeSans"/>
              </a:rPr>
              <a:t>Maritime Agencies and Onboard</a:t>
            </a:r>
            <a:r>
              <a:rPr lang="ro-RO" sz="2200" b="1" dirty="0">
                <a:solidFill>
                  <a:srgbClr val="0000FF"/>
                </a:solidFill>
                <a:latin typeface="FreeSans"/>
              </a:rPr>
              <a:t> </a:t>
            </a:r>
            <a:r>
              <a:rPr lang="en-GB" sz="2200" b="1" dirty="0">
                <a:solidFill>
                  <a:srgbClr val="0000FF"/>
                </a:solidFill>
                <a:latin typeface="FreeSans"/>
              </a:rPr>
              <a:t>Feeding Management” </a:t>
            </a:r>
            <a:r>
              <a:rPr lang="ro-RO" sz="2200" dirty="0">
                <a:solidFill>
                  <a:srgbClr val="7030A0"/>
                </a:solidFill>
                <a:latin typeface="FreeSans"/>
              </a:rPr>
              <a:t>→ </a:t>
            </a:r>
            <a:r>
              <a:rPr lang="ro-RO" sz="2200" dirty="0" err="1">
                <a:solidFill>
                  <a:srgbClr val="7030A0"/>
                </a:solidFill>
                <a:latin typeface="FreeSans"/>
              </a:rPr>
              <a:t>responsible</a:t>
            </a:r>
            <a:r>
              <a:rPr lang="ro-RO" sz="2200" dirty="0">
                <a:solidFill>
                  <a:srgbClr val="7030A0"/>
                </a:solidFill>
                <a:latin typeface="FreeSans"/>
              </a:rPr>
              <a:t>:</a:t>
            </a:r>
            <a:r>
              <a:rPr lang="en-GB" sz="2200" b="1" dirty="0">
                <a:latin typeface="FreeSans"/>
              </a:rPr>
              <a:t> </a:t>
            </a:r>
            <a:r>
              <a:rPr lang="en-GB" sz="2200" b="1" u="sng" dirty="0">
                <a:solidFill>
                  <a:srgbClr val="FF0000"/>
                </a:solidFill>
                <a:latin typeface="FreeSans"/>
              </a:rPr>
              <a:t>UEAGEAN</a:t>
            </a:r>
            <a:r>
              <a:rPr lang="en-GB" sz="2200" dirty="0">
                <a:solidFill>
                  <a:srgbClr val="FF0000"/>
                </a:solidFill>
                <a:latin typeface="FreeSans"/>
              </a:rPr>
              <a:t>,</a:t>
            </a:r>
            <a:r>
              <a:rPr lang="ro-RO" sz="2200" dirty="0">
                <a:solidFill>
                  <a:srgbClr val="FF0000"/>
                </a:solidFill>
                <a:latin typeface="FreeSans"/>
              </a:rPr>
              <a:t> </a:t>
            </a:r>
            <a:r>
              <a:rPr lang="en-GB" sz="2200" dirty="0">
                <a:solidFill>
                  <a:srgbClr val="FF0000"/>
                </a:solidFill>
                <a:latin typeface="FreeSans"/>
              </a:rPr>
              <a:t>Greece, 35 participants</a:t>
            </a:r>
            <a:r>
              <a:rPr lang="ro-RO" sz="2200" dirty="0">
                <a:solidFill>
                  <a:srgbClr val="FF0000"/>
                </a:solidFill>
                <a:latin typeface="FreeSans"/>
              </a:rPr>
              <a:t>, </a:t>
            </a:r>
            <a:r>
              <a:rPr lang="en-GB" sz="2200" b="1" i="0" u="none" strike="noStrike" baseline="0" dirty="0">
                <a:solidFill>
                  <a:srgbClr val="FF0000"/>
                </a:solidFill>
                <a:latin typeface="FreeSans"/>
              </a:rPr>
              <a:t>09</a:t>
            </a:r>
            <a:r>
              <a:rPr lang="ro-RO" sz="2200" b="1" i="0" u="none" strike="noStrike" baseline="0" dirty="0">
                <a:solidFill>
                  <a:srgbClr val="FF0000"/>
                </a:solidFill>
                <a:latin typeface="FreeSans"/>
              </a:rPr>
              <a:t>.</a:t>
            </a:r>
            <a:r>
              <a:rPr lang="en-GB" sz="2200" b="1" i="0" u="none" strike="noStrike" baseline="0" dirty="0">
                <a:solidFill>
                  <a:srgbClr val="FF0000"/>
                </a:solidFill>
                <a:latin typeface="FreeSans"/>
              </a:rPr>
              <a:t>12</a:t>
            </a:r>
            <a:r>
              <a:rPr lang="ro-RO" sz="2200" b="1" i="0" u="none" strike="noStrike" baseline="0" dirty="0">
                <a:solidFill>
                  <a:srgbClr val="FF0000"/>
                </a:solidFill>
                <a:latin typeface="FreeSans"/>
              </a:rPr>
              <a:t>.</a:t>
            </a:r>
            <a:r>
              <a:rPr lang="en-GB" sz="2200" b="1" i="0" u="none" strike="noStrike" baseline="0" dirty="0">
                <a:solidFill>
                  <a:srgbClr val="FF0000"/>
                </a:solidFill>
                <a:latin typeface="FreeSans"/>
              </a:rPr>
              <a:t>2024</a:t>
            </a:r>
            <a:r>
              <a:rPr lang="ro-RO" sz="2200" b="1" i="0" u="none" strike="noStrike" baseline="0" dirty="0">
                <a:solidFill>
                  <a:srgbClr val="FF0000"/>
                </a:solidFill>
                <a:latin typeface="FreeSans"/>
              </a:rPr>
              <a:t>! </a:t>
            </a:r>
            <a:r>
              <a:rPr lang="ro-RO" sz="1600" i="0" u="none" strike="noStrike" baseline="0" dirty="0">
                <a:solidFill>
                  <a:srgbClr val="FF0000"/>
                </a:solidFill>
                <a:latin typeface="FreeSans"/>
              </a:rPr>
              <a:t>(</a:t>
            </a:r>
            <a:r>
              <a:rPr lang="ro-RO" sz="1600" b="1" i="0" u="none" strike="noStrike" baseline="0" dirty="0" err="1">
                <a:solidFill>
                  <a:srgbClr val="FF0000"/>
                </a:solidFill>
                <a:latin typeface="FreeSans"/>
              </a:rPr>
              <a:t>presentations</a:t>
            </a:r>
            <a:r>
              <a:rPr lang="ro-RO" sz="1600" b="1" i="0" u="none" strike="noStrike" baseline="0" dirty="0">
                <a:solidFill>
                  <a:srgbClr val="FF0000"/>
                </a:solidFill>
                <a:latin typeface="FreeSans"/>
              </a:rPr>
              <a:t> </a:t>
            </a:r>
            <a:r>
              <a:rPr lang="ro-RO" sz="1600" b="1" i="0" u="none" strike="noStrike" baseline="0" dirty="0" err="1">
                <a:solidFill>
                  <a:srgbClr val="FF0000"/>
                </a:solidFill>
                <a:latin typeface="FreeSans"/>
              </a:rPr>
              <a:t>from</a:t>
            </a:r>
            <a:r>
              <a:rPr lang="ro-RO" sz="1600" b="1" i="0" u="none" strike="noStrike" baseline="0" dirty="0">
                <a:solidFill>
                  <a:srgbClr val="FF0000"/>
                </a:solidFill>
                <a:latin typeface="FreeSans"/>
              </a:rPr>
              <a:t> </a:t>
            </a:r>
            <a:r>
              <a:rPr lang="ro-RO" sz="1600" b="1" i="0" u="none" strike="noStrike" baseline="0" dirty="0" err="1">
                <a:solidFill>
                  <a:srgbClr val="FF0000"/>
                </a:solidFill>
                <a:latin typeface="FreeSans"/>
              </a:rPr>
              <a:t>the</a:t>
            </a:r>
            <a:r>
              <a:rPr lang="ro-RO" sz="1600" b="1" i="0" u="none" strike="noStrike" baseline="0" dirty="0">
                <a:solidFill>
                  <a:srgbClr val="FF0000"/>
                </a:solidFill>
                <a:latin typeface="FreeSans"/>
              </a:rPr>
              <a:t> </a:t>
            </a:r>
            <a:r>
              <a:rPr lang="ro-RO" sz="1600" b="1" i="0" u="none" strike="noStrike" baseline="0" dirty="0" err="1">
                <a:solidFill>
                  <a:srgbClr val="FF0000"/>
                </a:solidFill>
                <a:latin typeface="FreeSans"/>
              </a:rPr>
              <a:t>conference</a:t>
            </a:r>
            <a:r>
              <a:rPr lang="ro-RO" sz="1600" b="1" i="0" u="none" strike="noStrike" baseline="0" dirty="0">
                <a:solidFill>
                  <a:srgbClr val="FF0000"/>
                </a:solidFill>
                <a:latin typeface="FreeSans"/>
              </a:rPr>
              <a:t> </a:t>
            </a:r>
            <a:r>
              <a:rPr lang="ro-RO" sz="1600" b="1" i="0" u="none" strike="noStrike" baseline="0" dirty="0" err="1">
                <a:solidFill>
                  <a:srgbClr val="FF0000"/>
                </a:solidFill>
                <a:latin typeface="FreeSans"/>
              </a:rPr>
              <a:t>to</a:t>
            </a:r>
            <a:r>
              <a:rPr lang="ro-RO" sz="1600" b="1" i="0" u="none" strike="noStrike" baseline="0" dirty="0">
                <a:solidFill>
                  <a:srgbClr val="FF0000"/>
                </a:solidFill>
                <a:latin typeface="FreeSans"/>
              </a:rPr>
              <a:t> </a:t>
            </a:r>
            <a:r>
              <a:rPr lang="ro-RO" sz="1600" b="1" i="0" u="none" strike="noStrike" baseline="0" dirty="0" err="1">
                <a:solidFill>
                  <a:srgbClr val="FF0000"/>
                </a:solidFill>
                <a:latin typeface="FreeSans"/>
              </a:rPr>
              <a:t>be</a:t>
            </a:r>
            <a:r>
              <a:rPr lang="ro-RO" sz="1600" b="1" i="0" u="none" strike="noStrike" baseline="0" dirty="0">
                <a:solidFill>
                  <a:srgbClr val="FF0000"/>
                </a:solidFill>
                <a:latin typeface="FreeSans"/>
              </a:rPr>
              <a:t> </a:t>
            </a:r>
            <a:r>
              <a:rPr lang="ro-RO" sz="1600" b="1" i="0" u="none" strike="noStrike" baseline="0" dirty="0" err="1">
                <a:solidFill>
                  <a:srgbClr val="FF0000"/>
                </a:solidFill>
                <a:latin typeface="FreeSans"/>
              </a:rPr>
              <a:t>completed</a:t>
            </a:r>
            <a:r>
              <a:rPr lang="ro-RO" sz="1600" i="0" u="none" strike="noStrike" baseline="0" dirty="0">
                <a:solidFill>
                  <a:srgbClr val="FF0000"/>
                </a:solidFill>
                <a:latin typeface="FreeSans"/>
              </a:rPr>
              <a:t>)</a:t>
            </a:r>
            <a:r>
              <a:rPr lang="ro-RO" sz="2200" b="0" i="0" u="none" strike="noStrike" baseline="0" dirty="0">
                <a:latin typeface="FreeSans"/>
              </a:rPr>
              <a:t>;</a:t>
            </a:r>
            <a:endParaRPr lang="ro-RO" sz="2200" dirty="0">
              <a:latin typeface="FreeSans"/>
            </a:endParaRPr>
          </a:p>
          <a:p>
            <a:pPr defTabSz="914126"/>
            <a:r>
              <a:rPr lang="ro-RO" sz="2200" b="1" dirty="0">
                <a:solidFill>
                  <a:srgbClr val="FF0000"/>
                </a:solidFill>
                <a:latin typeface="FreeSans"/>
              </a:rPr>
              <a:t>E3.</a:t>
            </a:r>
            <a:r>
              <a:rPr lang="ro-RO" sz="2200" dirty="0">
                <a:solidFill>
                  <a:prstClr val="black"/>
                </a:solidFill>
                <a:latin typeface="FreeSans"/>
              </a:rPr>
              <a:t>  </a:t>
            </a:r>
            <a:r>
              <a:rPr lang="ro-RO" sz="2200" b="1" dirty="0">
                <a:solidFill>
                  <a:srgbClr val="0000FF"/>
                </a:solidFill>
                <a:latin typeface="FreeSans"/>
              </a:rPr>
              <a:t>Seminar ”</a:t>
            </a:r>
            <a:r>
              <a:rPr lang="ro-RO" sz="2200" b="1" dirty="0" err="1">
                <a:solidFill>
                  <a:srgbClr val="0000FF"/>
                </a:solidFill>
                <a:latin typeface="FreeSans"/>
              </a:rPr>
              <a:t>Sustainable</a:t>
            </a:r>
            <a:r>
              <a:rPr lang="ro-RO" sz="2200" b="1" dirty="0">
                <a:solidFill>
                  <a:srgbClr val="0000FF"/>
                </a:solidFill>
                <a:latin typeface="FreeSans"/>
              </a:rPr>
              <a:t> </a:t>
            </a:r>
            <a:r>
              <a:rPr lang="ro-RO" sz="2200" b="1" dirty="0" err="1">
                <a:solidFill>
                  <a:srgbClr val="0000FF"/>
                </a:solidFill>
                <a:latin typeface="FreeSans"/>
              </a:rPr>
              <a:t>Development</a:t>
            </a:r>
            <a:r>
              <a:rPr lang="ro-RO" sz="2200" b="1" dirty="0">
                <a:solidFill>
                  <a:srgbClr val="0000FF"/>
                </a:solidFill>
                <a:latin typeface="FreeSans"/>
              </a:rPr>
              <a:t> </a:t>
            </a:r>
            <a:r>
              <a:rPr lang="ro-RO" sz="2200" b="1" dirty="0" err="1">
                <a:solidFill>
                  <a:srgbClr val="0000FF"/>
                </a:solidFill>
                <a:latin typeface="FreeSans"/>
              </a:rPr>
              <a:t>and</a:t>
            </a:r>
            <a:r>
              <a:rPr lang="ro-RO" sz="2200" b="1" dirty="0">
                <a:solidFill>
                  <a:srgbClr val="0000FF"/>
                </a:solidFill>
                <a:latin typeface="FreeSans"/>
              </a:rPr>
              <a:t> </a:t>
            </a:r>
            <a:r>
              <a:rPr lang="ro-RO" sz="2200" b="1" dirty="0" err="1">
                <a:solidFill>
                  <a:srgbClr val="0000FF"/>
                </a:solidFill>
                <a:latin typeface="FreeSans"/>
              </a:rPr>
              <a:t>Entrepreneurship</a:t>
            </a:r>
            <a:r>
              <a:rPr lang="ro-RO" sz="2200" b="1" dirty="0">
                <a:solidFill>
                  <a:srgbClr val="0000FF"/>
                </a:solidFill>
                <a:latin typeface="FreeSans"/>
              </a:rPr>
              <a:t> in Maritime Services”</a:t>
            </a:r>
            <a:r>
              <a:rPr lang="ro-RO" sz="2200" dirty="0">
                <a:solidFill>
                  <a:prstClr val="black"/>
                </a:solidFill>
                <a:latin typeface="FreeSans"/>
              </a:rPr>
              <a:t> </a:t>
            </a:r>
            <a:r>
              <a:rPr lang="ro-RO" sz="2200" dirty="0">
                <a:solidFill>
                  <a:srgbClr val="7030A0"/>
                </a:solidFill>
                <a:latin typeface="FreeSans"/>
              </a:rPr>
              <a:t>→ </a:t>
            </a:r>
            <a:r>
              <a:rPr lang="ro-RO" sz="2200" dirty="0" err="1">
                <a:solidFill>
                  <a:srgbClr val="7030A0"/>
                </a:solidFill>
                <a:latin typeface="FreeSans"/>
              </a:rPr>
              <a:t>responsible</a:t>
            </a:r>
            <a:r>
              <a:rPr lang="ro-RO" sz="2200" dirty="0">
                <a:solidFill>
                  <a:srgbClr val="7030A0"/>
                </a:solidFill>
                <a:latin typeface="FreeSans"/>
              </a:rPr>
              <a:t>: </a:t>
            </a:r>
            <a:r>
              <a:rPr lang="ro-RO" sz="2200" b="1" u="sng" dirty="0">
                <a:solidFill>
                  <a:srgbClr val="FF0000"/>
                </a:solidFill>
                <a:latin typeface="FreeSans"/>
              </a:rPr>
              <a:t>NVNA</a:t>
            </a:r>
            <a:r>
              <a:rPr lang="ro-RO" sz="2200" dirty="0">
                <a:solidFill>
                  <a:srgbClr val="FF0000"/>
                </a:solidFill>
                <a:latin typeface="FreeSans"/>
              </a:rPr>
              <a:t>, Bulgaria, 35 </a:t>
            </a:r>
            <a:r>
              <a:rPr lang="ro-RO" sz="2200" dirty="0" err="1">
                <a:solidFill>
                  <a:srgbClr val="FF0000"/>
                </a:solidFill>
                <a:latin typeface="FreeSans"/>
              </a:rPr>
              <a:t>participants</a:t>
            </a:r>
            <a:r>
              <a:rPr lang="ro-RO" sz="2200" dirty="0">
                <a:solidFill>
                  <a:srgbClr val="FF0000"/>
                </a:solidFill>
                <a:latin typeface="FreeSans"/>
              </a:rPr>
              <a:t>, </a:t>
            </a:r>
            <a:r>
              <a:rPr lang="ro-RO" sz="2200" b="1" i="0" u="none" strike="noStrike" baseline="0" dirty="0">
                <a:solidFill>
                  <a:srgbClr val="FF0000"/>
                </a:solidFill>
                <a:latin typeface="FreeSans"/>
              </a:rPr>
              <a:t>14.05.</a:t>
            </a:r>
            <a:r>
              <a:rPr lang="en-GB" sz="2200" b="1" i="0" u="none" strike="noStrike" baseline="0" dirty="0">
                <a:solidFill>
                  <a:srgbClr val="FF0000"/>
                </a:solidFill>
                <a:latin typeface="FreeSans"/>
              </a:rPr>
              <a:t>202</a:t>
            </a:r>
            <a:r>
              <a:rPr lang="ro-RO" sz="2200" b="1" i="0" u="none" strike="noStrike" baseline="0" dirty="0">
                <a:solidFill>
                  <a:srgbClr val="FF0000"/>
                </a:solidFill>
                <a:latin typeface="FreeSans"/>
              </a:rPr>
              <a:t>5</a:t>
            </a:r>
            <a:r>
              <a:rPr lang="ro-RO" sz="2200" b="1" i="0" u="none" strike="noStrike" baseline="0" dirty="0">
                <a:solidFill>
                  <a:srgbClr val="7030A0"/>
                </a:solidFill>
                <a:latin typeface="FreeSans"/>
              </a:rPr>
              <a:t>.</a:t>
            </a:r>
            <a:endParaRPr lang="ro-RO" sz="2200" dirty="0">
              <a:solidFill>
                <a:prstClr val="black"/>
              </a:solidFill>
              <a:latin typeface="FreeSans"/>
            </a:endParaRPr>
          </a:p>
        </p:txBody>
      </p:sp>
      <p:pic>
        <p:nvPicPr>
          <p:cNvPr id="2" name="Picture 1">
            <a:extLst>
              <a:ext uri="{FF2B5EF4-FFF2-40B4-BE49-F238E27FC236}">
                <a16:creationId xmlns:a16="http://schemas.microsoft.com/office/drawing/2014/main" id="{FD858B65-18F1-1E6C-C362-529725467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C4DF6E84-AD49-3A98-5794-E4B12D6788DB}"/>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B283B05A-880E-B1EA-1321-A9728EEE12CD}"/>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71474337-9A68-C787-17F4-804BEA2D94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40991F5-B6EC-B10F-EE47-9745495CAEF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CE74CC9C-E8FB-B181-112A-29DC86CA3DA9}"/>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5D85922C-F5A1-B38C-5D29-4A430FB171EA}"/>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325585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14555" y="1748909"/>
            <a:ext cx="11999068"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defTabSz="914126">
              <a:spcAft>
                <a:spcPts val="1200"/>
              </a:spcAft>
              <a:buNone/>
            </a:pPr>
            <a:r>
              <a:rPr lang="ro-RO" altLang="de-DE" sz="2200" dirty="0">
                <a:solidFill>
                  <a:srgbClr val="FF0000"/>
                </a:solidFill>
              </a:rPr>
              <a:t>SUMMER SCHOOL for </a:t>
            </a:r>
            <a:r>
              <a:rPr lang="ro-RO" altLang="de-DE" sz="2200" dirty="0" err="1">
                <a:solidFill>
                  <a:srgbClr val="FF0000"/>
                </a:solidFill>
              </a:rPr>
              <a:t>Trainers</a:t>
            </a:r>
            <a:r>
              <a:rPr lang="ro-RO" altLang="de-DE" sz="2200" dirty="0">
                <a:solidFill>
                  <a:srgbClr val="FF0000"/>
                </a:solidFill>
              </a:rPr>
              <a:t>/</a:t>
            </a:r>
            <a:r>
              <a:rPr lang="ro-RO" altLang="de-DE" sz="2200" dirty="0" err="1">
                <a:solidFill>
                  <a:srgbClr val="FF0000"/>
                </a:solidFill>
              </a:rPr>
              <a:t>Trainees</a:t>
            </a:r>
            <a:r>
              <a:rPr lang="ro-RO" altLang="de-DE" sz="2200" dirty="0">
                <a:solidFill>
                  <a:srgbClr val="FF0000"/>
                </a:solidFill>
              </a:rPr>
              <a:t>:</a:t>
            </a:r>
          </a:p>
          <a:p>
            <a:pPr marL="342797" indent="-342797" algn="just" defTabSz="914126">
              <a:spcAft>
                <a:spcPts val="1200"/>
              </a:spcAft>
              <a:buFontTx/>
              <a:buChar char="-"/>
            </a:pPr>
            <a:r>
              <a:rPr lang="en-GB" altLang="de-DE" sz="2200" dirty="0">
                <a:solidFill>
                  <a:srgbClr val="FF0000"/>
                </a:solidFill>
              </a:rPr>
              <a:t>C</a:t>
            </a:r>
            <a:r>
              <a:rPr lang="ro-RO" altLang="de-DE" sz="2200" dirty="0">
                <a:solidFill>
                  <a:srgbClr val="FF0000"/>
                </a:solidFill>
              </a:rPr>
              <a:t>2T</a:t>
            </a:r>
            <a:r>
              <a:rPr lang="en-GB" altLang="de-DE" sz="2200" dirty="0">
                <a:solidFill>
                  <a:srgbClr val="FF0000"/>
                </a:solidFill>
              </a:rPr>
              <a:t>. </a:t>
            </a:r>
            <a:r>
              <a:rPr lang="ro-RO" altLang="de-DE" sz="2200" dirty="0"/>
              <a:t>”</a:t>
            </a:r>
            <a:r>
              <a:rPr lang="en-GB" altLang="de-DE" sz="2200" dirty="0">
                <a:solidFill>
                  <a:srgbClr val="0000FF"/>
                </a:solidFill>
              </a:rPr>
              <a:t>Summer Training School for</a:t>
            </a:r>
            <a:r>
              <a:rPr lang="ro-RO" altLang="de-DE" sz="2200" dirty="0">
                <a:solidFill>
                  <a:srgbClr val="0000FF"/>
                </a:solidFill>
              </a:rPr>
              <a:t> </a:t>
            </a:r>
            <a:r>
              <a:rPr lang="ro-RO" altLang="de-DE" sz="2200" dirty="0" err="1">
                <a:solidFill>
                  <a:srgbClr val="0000FF"/>
                </a:solidFill>
              </a:rPr>
              <a:t>Trainers</a:t>
            </a:r>
            <a:r>
              <a:rPr lang="ro-RO" altLang="de-DE" sz="2200" dirty="0"/>
              <a:t>”</a:t>
            </a:r>
            <a:r>
              <a:rPr lang="en-GB" altLang="de-DE" sz="2200" dirty="0"/>
              <a:t> </a:t>
            </a:r>
            <a:r>
              <a:rPr lang="en-GB" altLang="de-DE" sz="2200" dirty="0">
                <a:solidFill>
                  <a:srgbClr val="7030A0"/>
                </a:solidFill>
              </a:rPr>
              <a:t>–</a:t>
            </a:r>
            <a:r>
              <a:rPr lang="ro-RO" altLang="de-DE" sz="2200" dirty="0">
                <a:solidFill>
                  <a:srgbClr val="7030A0"/>
                </a:solidFill>
              </a:rPr>
              <a:t> responsabile: </a:t>
            </a:r>
            <a:r>
              <a:rPr lang="en-GB" altLang="de-DE" sz="2200" dirty="0">
                <a:solidFill>
                  <a:srgbClr val="7030A0"/>
                </a:solidFill>
              </a:rPr>
              <a:t>UEAGEAN, Greece </a:t>
            </a:r>
            <a:r>
              <a:rPr lang="en-GB" altLang="de-DE" sz="2200" dirty="0"/>
              <a:t>(1</a:t>
            </a:r>
            <a:r>
              <a:rPr lang="ro-RO" altLang="de-DE" sz="2200" dirty="0"/>
              <a:t> </a:t>
            </a:r>
            <a:r>
              <a:rPr lang="en-GB" altLang="de-DE" sz="2200" dirty="0"/>
              <a:t>trainer/partner) – </a:t>
            </a:r>
            <a:r>
              <a:rPr lang="en-GB" altLang="de-DE" sz="2200" dirty="0" err="1"/>
              <a:t>responsabile</a:t>
            </a:r>
            <a:r>
              <a:rPr lang="en-GB" altLang="de-DE" sz="2200" dirty="0"/>
              <a:t>: UEAGEAN, in Greece (</a:t>
            </a:r>
            <a:r>
              <a:rPr lang="ro-RO" altLang="de-DE" sz="2200" dirty="0"/>
              <a:t>1</a:t>
            </a:r>
            <a:r>
              <a:rPr lang="en-GB" altLang="de-DE" sz="2200" dirty="0"/>
              <a:t> </a:t>
            </a:r>
            <a:r>
              <a:rPr lang="en-GB" altLang="de-DE" sz="2200" dirty="0" err="1"/>
              <a:t>traine</a:t>
            </a:r>
            <a:r>
              <a:rPr lang="ro-RO" altLang="de-DE" sz="2200" dirty="0"/>
              <a:t>r/</a:t>
            </a:r>
            <a:r>
              <a:rPr lang="en-GB" altLang="de-DE" sz="2200" dirty="0"/>
              <a:t>partner)</a:t>
            </a:r>
            <a:r>
              <a:rPr lang="ro-RO" altLang="de-DE" sz="2200" dirty="0"/>
              <a:t>,</a:t>
            </a:r>
            <a:r>
              <a:rPr lang="en-GB" altLang="de-DE" sz="2200" dirty="0"/>
              <a:t> </a:t>
            </a:r>
            <a:r>
              <a:rPr lang="en-GB" altLang="de-DE" sz="2200" u="sng" dirty="0">
                <a:solidFill>
                  <a:srgbClr val="7030A0"/>
                </a:solidFill>
              </a:rPr>
              <a:t>RESULTS:</a:t>
            </a:r>
            <a:r>
              <a:rPr lang="en-GB" altLang="de-DE" sz="2200" dirty="0"/>
              <a:t> Testing the training resources, laying the foundations for an entrepreneurial mindset focused on maritime, especially victualling logistic services: </a:t>
            </a:r>
            <a:r>
              <a:rPr lang="en-GB" altLang="de-DE" sz="2200" dirty="0">
                <a:solidFill>
                  <a:srgbClr val="FF0000"/>
                </a:solidFill>
                <a:highlight>
                  <a:srgbClr val="FFFF00"/>
                </a:highlight>
              </a:rPr>
              <a:t>07</a:t>
            </a:r>
            <a:r>
              <a:rPr lang="ro-RO" altLang="de-DE" sz="2200" dirty="0">
                <a:solidFill>
                  <a:srgbClr val="FF0000"/>
                </a:solidFill>
                <a:highlight>
                  <a:srgbClr val="FFFF00"/>
                </a:highlight>
              </a:rPr>
              <a:t>.</a:t>
            </a:r>
            <a:r>
              <a:rPr lang="en-GB" altLang="de-DE" sz="2200" dirty="0">
                <a:solidFill>
                  <a:srgbClr val="FF0000"/>
                </a:solidFill>
                <a:highlight>
                  <a:srgbClr val="FFFF00"/>
                </a:highlight>
              </a:rPr>
              <a:t>04</a:t>
            </a:r>
            <a:r>
              <a:rPr lang="ro-RO" altLang="de-DE" sz="2200" dirty="0">
                <a:solidFill>
                  <a:srgbClr val="FF0000"/>
                </a:solidFill>
                <a:highlight>
                  <a:srgbClr val="FFFF00"/>
                </a:highlight>
              </a:rPr>
              <a:t>.</a:t>
            </a:r>
            <a:r>
              <a:rPr lang="en-GB" altLang="de-DE" sz="2200" dirty="0">
                <a:solidFill>
                  <a:srgbClr val="FF0000"/>
                </a:solidFill>
                <a:highlight>
                  <a:srgbClr val="FFFF00"/>
                </a:highlight>
              </a:rPr>
              <a:t>2025 – 11</a:t>
            </a:r>
            <a:r>
              <a:rPr lang="ro-RO" altLang="de-DE" sz="2200" dirty="0">
                <a:solidFill>
                  <a:srgbClr val="FF0000"/>
                </a:solidFill>
                <a:highlight>
                  <a:srgbClr val="FFFF00"/>
                </a:highlight>
              </a:rPr>
              <a:t>.</a:t>
            </a:r>
            <a:r>
              <a:rPr lang="en-GB" altLang="de-DE" sz="2200" dirty="0">
                <a:solidFill>
                  <a:srgbClr val="FF0000"/>
                </a:solidFill>
                <a:highlight>
                  <a:srgbClr val="FFFF00"/>
                </a:highlight>
              </a:rPr>
              <a:t>04</a:t>
            </a:r>
            <a:r>
              <a:rPr lang="ro-RO" altLang="de-DE" sz="2200" dirty="0">
                <a:solidFill>
                  <a:srgbClr val="FF0000"/>
                </a:solidFill>
                <a:highlight>
                  <a:srgbClr val="FFFF00"/>
                </a:highlight>
              </a:rPr>
              <a:t>.</a:t>
            </a:r>
            <a:r>
              <a:rPr lang="en-GB" altLang="de-DE" sz="2200" dirty="0">
                <a:solidFill>
                  <a:srgbClr val="FF0000"/>
                </a:solidFill>
                <a:highlight>
                  <a:srgbClr val="FFFF00"/>
                </a:highlight>
              </a:rPr>
              <a:t>2025</a:t>
            </a:r>
            <a:r>
              <a:rPr lang="ro-RO" altLang="de-DE" sz="2200" dirty="0">
                <a:solidFill>
                  <a:srgbClr val="FF0000"/>
                </a:solidFill>
                <a:highlight>
                  <a:srgbClr val="FFFF00"/>
                </a:highlight>
              </a:rPr>
              <a:t> (</a:t>
            </a:r>
            <a:r>
              <a:rPr lang="ro-RO" altLang="de-DE" sz="2200" dirty="0" err="1">
                <a:solidFill>
                  <a:srgbClr val="FF0000"/>
                </a:solidFill>
                <a:highlight>
                  <a:srgbClr val="FFFF00"/>
                </a:highlight>
              </a:rPr>
              <a:t>invitation</a:t>
            </a:r>
            <a:r>
              <a:rPr lang="ro-RO" altLang="de-DE" sz="2200" dirty="0">
                <a:solidFill>
                  <a:srgbClr val="FF0000"/>
                </a:solidFill>
                <a:highlight>
                  <a:srgbClr val="FFFF00"/>
                </a:highlight>
              </a:rPr>
              <a:t>, AF, agenda, </a:t>
            </a:r>
            <a:r>
              <a:rPr lang="ro-RO" altLang="de-DE" sz="2200" dirty="0" err="1">
                <a:solidFill>
                  <a:srgbClr val="FF0000"/>
                </a:solidFill>
                <a:highlight>
                  <a:srgbClr val="FFFF00"/>
                </a:highlight>
              </a:rPr>
              <a:t>settings</a:t>
            </a:r>
            <a:r>
              <a:rPr lang="ro-RO" altLang="de-DE" sz="2200" dirty="0">
                <a:solidFill>
                  <a:srgbClr val="FF0000"/>
                </a:solidFill>
                <a:highlight>
                  <a:srgbClr val="FFFF00"/>
                </a:highlight>
              </a:rPr>
              <a:t>, </a:t>
            </a:r>
            <a:r>
              <a:rPr lang="ro-RO" altLang="de-DE" sz="2200" dirty="0" err="1">
                <a:solidFill>
                  <a:srgbClr val="FF0000"/>
                </a:solidFill>
                <a:highlight>
                  <a:srgbClr val="FFFF00"/>
                </a:highlight>
              </a:rPr>
              <a:t>details</a:t>
            </a:r>
            <a:r>
              <a:rPr lang="ro-RO" altLang="de-DE" sz="2200" dirty="0">
                <a:solidFill>
                  <a:srgbClr val="FF0000"/>
                </a:solidFill>
                <a:highlight>
                  <a:srgbClr val="FFFF00"/>
                </a:highlight>
              </a:rPr>
              <a:t>)</a:t>
            </a:r>
            <a:r>
              <a:rPr lang="en-GB" altLang="de-DE" sz="2200" dirty="0"/>
              <a:t>.</a:t>
            </a:r>
          </a:p>
          <a:p>
            <a:pPr marL="342797" indent="-342797" algn="just" defTabSz="914126">
              <a:spcAft>
                <a:spcPts val="1200"/>
              </a:spcAft>
              <a:buFontTx/>
              <a:buChar char="-"/>
            </a:pPr>
            <a:r>
              <a:rPr lang="en-GB" altLang="de-DE" sz="2200" dirty="0">
                <a:solidFill>
                  <a:srgbClr val="FF0000"/>
                </a:solidFill>
              </a:rPr>
              <a:t>C3S. </a:t>
            </a:r>
            <a:r>
              <a:rPr lang="ro-RO" altLang="de-DE" sz="2200" dirty="0">
                <a:solidFill>
                  <a:srgbClr val="0000FF"/>
                </a:solidFill>
              </a:rPr>
              <a:t>”</a:t>
            </a:r>
            <a:r>
              <a:rPr lang="en-GB" altLang="de-DE" sz="2200" dirty="0">
                <a:solidFill>
                  <a:srgbClr val="0000FF"/>
                </a:solidFill>
              </a:rPr>
              <a:t>Summer Training School for</a:t>
            </a:r>
            <a:r>
              <a:rPr lang="ro-RO" altLang="de-DE" sz="2200" dirty="0">
                <a:solidFill>
                  <a:srgbClr val="0000FF"/>
                </a:solidFill>
              </a:rPr>
              <a:t> </a:t>
            </a:r>
            <a:r>
              <a:rPr lang="en-GB" altLang="de-DE" sz="2200" dirty="0">
                <a:solidFill>
                  <a:srgbClr val="0000FF"/>
                </a:solidFill>
              </a:rPr>
              <a:t>Cadets</a:t>
            </a:r>
            <a:r>
              <a:rPr lang="ro-RO" altLang="de-DE" sz="2200" dirty="0">
                <a:solidFill>
                  <a:srgbClr val="0000FF"/>
                </a:solidFill>
              </a:rPr>
              <a:t>”</a:t>
            </a:r>
            <a:r>
              <a:rPr lang="en-GB" altLang="de-DE" sz="2200" dirty="0">
                <a:solidFill>
                  <a:srgbClr val="0000FF"/>
                </a:solidFill>
              </a:rPr>
              <a:t> </a:t>
            </a:r>
            <a:r>
              <a:rPr lang="en-GB" altLang="de-DE" sz="2200" dirty="0">
                <a:solidFill>
                  <a:srgbClr val="7030A0"/>
                </a:solidFill>
              </a:rPr>
              <a:t>–</a:t>
            </a:r>
            <a:r>
              <a:rPr lang="ro-RO" altLang="de-DE" sz="2200" dirty="0">
                <a:solidFill>
                  <a:srgbClr val="7030A0"/>
                </a:solidFill>
              </a:rPr>
              <a:t> responsabile: </a:t>
            </a:r>
            <a:r>
              <a:rPr lang="en-GB" altLang="de-DE" sz="2200" dirty="0">
                <a:solidFill>
                  <a:srgbClr val="7030A0"/>
                </a:solidFill>
              </a:rPr>
              <a:t>UEAGEAN, </a:t>
            </a:r>
            <a:r>
              <a:rPr lang="ro-RO" altLang="de-DE" sz="2200" dirty="0">
                <a:solidFill>
                  <a:srgbClr val="7030A0"/>
                </a:solidFill>
              </a:rPr>
              <a:t>in </a:t>
            </a:r>
            <a:r>
              <a:rPr lang="en-GB" altLang="de-DE" sz="2200" dirty="0">
                <a:solidFill>
                  <a:srgbClr val="7030A0"/>
                </a:solidFill>
              </a:rPr>
              <a:t>Greece (3</a:t>
            </a:r>
            <a:r>
              <a:rPr lang="ro-RO" altLang="de-DE" sz="2200" dirty="0">
                <a:solidFill>
                  <a:srgbClr val="7030A0"/>
                </a:solidFill>
              </a:rPr>
              <a:t> </a:t>
            </a:r>
            <a:r>
              <a:rPr lang="en-GB" altLang="de-DE" sz="2200" dirty="0">
                <a:solidFill>
                  <a:srgbClr val="7030A0"/>
                </a:solidFill>
              </a:rPr>
              <a:t>trainees/partner)</a:t>
            </a:r>
            <a:r>
              <a:rPr lang="ro-RO" altLang="de-DE" sz="2200" dirty="0">
                <a:solidFill>
                  <a:srgbClr val="7030A0"/>
                </a:solidFill>
              </a:rPr>
              <a:t>, </a:t>
            </a:r>
            <a:r>
              <a:rPr lang="en-GB" altLang="de-DE" sz="2200" u="sng" dirty="0">
                <a:solidFill>
                  <a:srgbClr val="7030A0"/>
                </a:solidFill>
              </a:rPr>
              <a:t>RESULTS</a:t>
            </a:r>
            <a:r>
              <a:rPr lang="en-GB" altLang="de-DE" sz="2200" dirty="0"/>
              <a:t>: Testing the training resources, laying the</a:t>
            </a:r>
            <a:r>
              <a:rPr lang="ro-RO" altLang="de-DE" sz="2200" dirty="0"/>
              <a:t> </a:t>
            </a:r>
            <a:r>
              <a:rPr lang="en-GB" altLang="de-DE" sz="2200" dirty="0"/>
              <a:t>foundations for an entrepreneurial mindset</a:t>
            </a:r>
            <a:r>
              <a:rPr lang="ro-RO" altLang="de-DE" sz="2200" dirty="0"/>
              <a:t> </a:t>
            </a:r>
            <a:r>
              <a:rPr lang="en-GB" altLang="de-DE" sz="2200" dirty="0"/>
              <a:t>focused on maritime, especially victualling</a:t>
            </a:r>
            <a:r>
              <a:rPr lang="ro-RO" altLang="de-DE" sz="2200" dirty="0"/>
              <a:t> </a:t>
            </a:r>
            <a:r>
              <a:rPr lang="en-GB" altLang="de-DE" sz="2200" dirty="0"/>
              <a:t>logistic services: </a:t>
            </a:r>
            <a:r>
              <a:rPr lang="en-GB" altLang="de-DE" sz="2200" dirty="0">
                <a:solidFill>
                  <a:srgbClr val="FF0000"/>
                </a:solidFill>
                <a:highlight>
                  <a:srgbClr val="FFFF00"/>
                </a:highlight>
              </a:rPr>
              <a:t>07</a:t>
            </a:r>
            <a:r>
              <a:rPr lang="ro-RO" altLang="de-DE" sz="2200" dirty="0">
                <a:solidFill>
                  <a:srgbClr val="FF0000"/>
                </a:solidFill>
                <a:highlight>
                  <a:srgbClr val="FFFF00"/>
                </a:highlight>
              </a:rPr>
              <a:t>.</a:t>
            </a:r>
            <a:r>
              <a:rPr lang="en-GB" altLang="de-DE" sz="2200" dirty="0">
                <a:solidFill>
                  <a:srgbClr val="FF0000"/>
                </a:solidFill>
                <a:highlight>
                  <a:srgbClr val="FFFF00"/>
                </a:highlight>
              </a:rPr>
              <a:t>04</a:t>
            </a:r>
            <a:r>
              <a:rPr lang="ro-RO" altLang="de-DE" sz="2200" dirty="0">
                <a:solidFill>
                  <a:srgbClr val="FF0000"/>
                </a:solidFill>
                <a:highlight>
                  <a:srgbClr val="FFFF00"/>
                </a:highlight>
              </a:rPr>
              <a:t>.</a:t>
            </a:r>
            <a:r>
              <a:rPr lang="en-GB" altLang="de-DE" sz="2200" dirty="0">
                <a:solidFill>
                  <a:srgbClr val="FF0000"/>
                </a:solidFill>
                <a:highlight>
                  <a:srgbClr val="FFFF00"/>
                </a:highlight>
              </a:rPr>
              <a:t>2025</a:t>
            </a:r>
            <a:r>
              <a:rPr lang="ro-RO" altLang="de-DE" sz="2200" dirty="0">
                <a:solidFill>
                  <a:srgbClr val="FF0000"/>
                </a:solidFill>
                <a:highlight>
                  <a:srgbClr val="FFFF00"/>
                </a:highlight>
              </a:rPr>
              <a:t> – </a:t>
            </a:r>
            <a:r>
              <a:rPr lang="en-GB" altLang="de-DE" sz="2200" dirty="0">
                <a:solidFill>
                  <a:srgbClr val="FF0000"/>
                </a:solidFill>
                <a:highlight>
                  <a:srgbClr val="FFFF00"/>
                </a:highlight>
              </a:rPr>
              <a:t>11</a:t>
            </a:r>
            <a:r>
              <a:rPr lang="ro-RO" altLang="de-DE" sz="2200" dirty="0">
                <a:solidFill>
                  <a:srgbClr val="FF0000"/>
                </a:solidFill>
                <a:highlight>
                  <a:srgbClr val="FFFF00"/>
                </a:highlight>
              </a:rPr>
              <a:t>.</a:t>
            </a:r>
            <a:r>
              <a:rPr lang="en-GB" altLang="de-DE" sz="2200" dirty="0">
                <a:solidFill>
                  <a:srgbClr val="FF0000"/>
                </a:solidFill>
                <a:highlight>
                  <a:srgbClr val="FFFF00"/>
                </a:highlight>
              </a:rPr>
              <a:t>04</a:t>
            </a:r>
            <a:r>
              <a:rPr lang="ro-RO" altLang="de-DE" sz="2200" dirty="0">
                <a:solidFill>
                  <a:srgbClr val="FF0000"/>
                </a:solidFill>
                <a:highlight>
                  <a:srgbClr val="FFFF00"/>
                </a:highlight>
              </a:rPr>
              <a:t>.</a:t>
            </a:r>
            <a:r>
              <a:rPr lang="en-GB" altLang="de-DE" sz="2200" dirty="0">
                <a:solidFill>
                  <a:srgbClr val="FF0000"/>
                </a:solidFill>
                <a:highlight>
                  <a:srgbClr val="FFFF00"/>
                </a:highlight>
              </a:rPr>
              <a:t>2025</a:t>
            </a:r>
            <a:r>
              <a:rPr lang="ro-RO" altLang="de-DE" sz="2200" dirty="0">
                <a:solidFill>
                  <a:srgbClr val="FF0000"/>
                </a:solidFill>
                <a:highlight>
                  <a:srgbClr val="FFFF00"/>
                </a:highlight>
              </a:rPr>
              <a:t> (</a:t>
            </a:r>
            <a:r>
              <a:rPr lang="ro-RO" altLang="de-DE" sz="2200" dirty="0" err="1">
                <a:solidFill>
                  <a:srgbClr val="FF0000"/>
                </a:solidFill>
                <a:highlight>
                  <a:srgbClr val="FFFF00"/>
                </a:highlight>
              </a:rPr>
              <a:t>invitation</a:t>
            </a:r>
            <a:r>
              <a:rPr lang="ro-RO" altLang="de-DE" sz="2200" dirty="0">
                <a:solidFill>
                  <a:srgbClr val="FF0000"/>
                </a:solidFill>
                <a:highlight>
                  <a:srgbClr val="FFFF00"/>
                </a:highlight>
              </a:rPr>
              <a:t>, AF, agenda, </a:t>
            </a:r>
            <a:r>
              <a:rPr lang="ro-RO" altLang="de-DE" sz="2200" dirty="0" err="1">
                <a:solidFill>
                  <a:srgbClr val="FF0000"/>
                </a:solidFill>
                <a:highlight>
                  <a:srgbClr val="FFFF00"/>
                </a:highlight>
              </a:rPr>
              <a:t>settings</a:t>
            </a:r>
            <a:r>
              <a:rPr lang="ro-RO" altLang="de-DE" sz="2200" dirty="0">
                <a:solidFill>
                  <a:srgbClr val="FF0000"/>
                </a:solidFill>
                <a:highlight>
                  <a:srgbClr val="FFFF00"/>
                </a:highlight>
              </a:rPr>
              <a:t>, </a:t>
            </a:r>
            <a:r>
              <a:rPr lang="ro-RO" altLang="de-DE" sz="2200" dirty="0" err="1">
                <a:solidFill>
                  <a:srgbClr val="FF0000"/>
                </a:solidFill>
                <a:highlight>
                  <a:srgbClr val="FFFF00"/>
                </a:highlight>
              </a:rPr>
              <a:t>details</a:t>
            </a:r>
            <a:r>
              <a:rPr lang="ro-RO" altLang="de-DE" sz="2200" dirty="0">
                <a:solidFill>
                  <a:srgbClr val="FF0000"/>
                </a:solidFill>
                <a:highlight>
                  <a:srgbClr val="FFFF00"/>
                </a:highlight>
              </a:rPr>
              <a:t>)</a:t>
            </a:r>
            <a:r>
              <a:rPr lang="en-GB" altLang="de-DE" sz="2200" dirty="0"/>
              <a:t>.</a:t>
            </a:r>
            <a:endParaRPr lang="ro-RO" altLang="de-DE" sz="2200" dirty="0"/>
          </a:p>
          <a:p>
            <a:pPr algn="just" defTabSz="914126">
              <a:spcAft>
                <a:spcPts val="1200"/>
              </a:spcAft>
              <a:buNone/>
            </a:pPr>
            <a:r>
              <a:rPr lang="ro-RO" altLang="de-DE" sz="2200" i="1" dirty="0"/>
              <a:t>OBJECTIVE: </a:t>
            </a:r>
            <a:r>
              <a:rPr lang="en-GB" altLang="de-DE" sz="2200" b="0" i="1" dirty="0"/>
              <a:t>Testing the training resources, laying the</a:t>
            </a:r>
            <a:r>
              <a:rPr lang="ro-RO" altLang="de-DE" sz="2200" b="0" i="1" dirty="0"/>
              <a:t> </a:t>
            </a:r>
            <a:r>
              <a:rPr lang="en-GB" altLang="de-DE" sz="2200" b="0" i="1" dirty="0"/>
              <a:t>foundations for an entrepreneurial mindset</a:t>
            </a:r>
            <a:r>
              <a:rPr lang="ro-RO" altLang="de-DE" sz="2200" b="0" i="1" dirty="0"/>
              <a:t> </a:t>
            </a:r>
            <a:r>
              <a:rPr lang="en-GB" altLang="de-DE" sz="2200" b="0" i="1" dirty="0"/>
              <a:t>focused on maritime, especially victualling</a:t>
            </a:r>
            <a:r>
              <a:rPr lang="ro-RO" altLang="de-DE" sz="2200" b="0" i="1" dirty="0"/>
              <a:t> </a:t>
            </a:r>
            <a:r>
              <a:rPr lang="en-GB" altLang="de-DE" sz="2200" b="0" i="1" dirty="0"/>
              <a:t>logistic services. </a:t>
            </a:r>
            <a:r>
              <a:rPr lang="ro-RO" altLang="de-DE" sz="2200" b="0" i="1" dirty="0"/>
              <a:t>A </a:t>
            </a:r>
            <a:r>
              <a:rPr lang="en-GB" altLang="de-DE" sz="2200" b="0" i="1" dirty="0"/>
              <a:t>„</a:t>
            </a:r>
            <a:r>
              <a:rPr lang="ro-RO" altLang="de-DE" sz="2200" i="1" dirty="0">
                <a:solidFill>
                  <a:srgbClr val="0000FF"/>
                </a:solidFill>
              </a:rPr>
              <a:t>S</a:t>
            </a:r>
            <a:r>
              <a:rPr lang="en-GB" altLang="de-DE" sz="2200" i="1" dirty="0" err="1">
                <a:solidFill>
                  <a:srgbClr val="0000FF"/>
                </a:solidFill>
              </a:rPr>
              <a:t>hort</a:t>
            </a:r>
            <a:r>
              <a:rPr lang="en-GB" altLang="de-DE" sz="2200" i="1" dirty="0">
                <a:solidFill>
                  <a:srgbClr val="0000FF"/>
                </a:solidFill>
              </a:rPr>
              <a:t> term entrepreneurship</a:t>
            </a:r>
            <a:r>
              <a:rPr lang="ro-RO" altLang="de-DE" sz="2200" i="1" dirty="0">
                <a:solidFill>
                  <a:srgbClr val="0000FF"/>
                </a:solidFill>
              </a:rPr>
              <a:t> </a:t>
            </a:r>
            <a:r>
              <a:rPr lang="en-GB" altLang="de-DE" sz="2200" i="1" dirty="0">
                <a:solidFill>
                  <a:srgbClr val="0000FF"/>
                </a:solidFill>
              </a:rPr>
              <a:t>booklet</a:t>
            </a:r>
            <a:r>
              <a:rPr lang="en-GB" altLang="de-DE" sz="2200" b="0" i="1" dirty="0"/>
              <a:t>" will be prepared after the summer school.</a:t>
            </a:r>
            <a:endParaRPr lang="ro-RO" altLang="de-DE" sz="2200" b="0" i="1" dirty="0"/>
          </a:p>
          <a:p>
            <a:pPr defTabSz="914126">
              <a:spcAft>
                <a:spcPts val="1200"/>
              </a:spcAft>
              <a:buNone/>
            </a:pPr>
            <a:endParaRPr lang="en-GB" altLang="de-DE" sz="2200" b="0" i="1" dirty="0"/>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123316" y="932281"/>
            <a:ext cx="9650084" cy="661459"/>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altLang="de-DE" sz="3199" b="1" dirty="0">
                <a:solidFill>
                  <a:srgbClr val="0000FF"/>
                </a:solidFill>
                <a:effectLst>
                  <a:outerShdw blurRad="38100" dist="38100" dir="2700000" algn="tl">
                    <a:srgbClr val="000000">
                      <a:alpha val="43137"/>
                    </a:srgbClr>
                  </a:outerShdw>
                </a:effectLst>
                <a:latin typeface="Calibri"/>
              </a:rPr>
              <a:t>COURSES TO BE ORGANIZED during WP</a:t>
            </a:r>
            <a:r>
              <a:rPr lang="ro-RO" altLang="de-DE" sz="3199" b="1" dirty="0">
                <a:solidFill>
                  <a:srgbClr val="0000FF"/>
                </a:solidFill>
                <a:effectLst>
                  <a:outerShdw blurRad="38100" dist="38100" dir="2700000" algn="tl">
                    <a:srgbClr val="000000">
                      <a:alpha val="43137"/>
                    </a:srgbClr>
                  </a:outerShdw>
                </a:effectLst>
                <a:latin typeface="Calibri"/>
              </a:rPr>
              <a:t>3</a:t>
            </a:r>
            <a:r>
              <a:rPr lang="en-US" altLang="de-DE" sz="3199" b="1" dirty="0">
                <a:solidFill>
                  <a:srgbClr val="0000FF"/>
                </a:solidFill>
                <a:effectLst>
                  <a:outerShdw blurRad="38100" dist="38100" dir="2700000" algn="tl">
                    <a:srgbClr val="000000">
                      <a:alpha val="43137"/>
                    </a:srgbClr>
                  </a:outerShdw>
                </a:effectLst>
                <a:latin typeface="Calibri"/>
              </a:rPr>
              <a:t>:</a:t>
            </a:r>
          </a:p>
        </p:txBody>
      </p:sp>
      <p:pic>
        <p:nvPicPr>
          <p:cNvPr id="2" name="Picture 1">
            <a:extLst>
              <a:ext uri="{FF2B5EF4-FFF2-40B4-BE49-F238E27FC236}">
                <a16:creationId xmlns:a16="http://schemas.microsoft.com/office/drawing/2014/main" id="{93B8CAF2-9242-0AC5-97B2-CA8B67CA1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1347A02E-73CC-21EA-93A7-A049E32461AA}"/>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6285CE4A-A397-8EE3-89B9-B7C253EF0F0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0450D4DF-BC39-78A1-21F4-7AB1C67E0C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3E8790-886C-B264-9172-0A22C6769C8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1D0DE57A-33CD-B5C2-3E3B-30FA9F50282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4D1051F5-AF2D-7576-AD8B-B63DD9F2BEA6}"/>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2828325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477788" y="787303"/>
            <a:ext cx="9650084" cy="697481"/>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3199" b="1" dirty="0">
                <a:solidFill>
                  <a:srgbClr val="0000FF"/>
                </a:solidFill>
                <a:effectLst>
                  <a:outerShdw blurRad="38100" dist="38100" dir="2700000" algn="tl">
                    <a:srgbClr val="000000">
                      <a:alpha val="43137"/>
                    </a:srgbClr>
                  </a:outerShdw>
                </a:effectLst>
                <a:latin typeface="Calibri"/>
              </a:rPr>
              <a:t>WP3</a:t>
            </a:r>
            <a:r>
              <a:rPr lang="en-US"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err="1">
                <a:solidFill>
                  <a:srgbClr val="0000FF"/>
                </a:solidFill>
                <a:effectLst>
                  <a:outerShdw blurRad="38100" dist="38100" dir="2700000" algn="tl">
                    <a:srgbClr val="000000">
                      <a:alpha val="43137"/>
                    </a:srgbClr>
                  </a:outerShdw>
                </a:effectLst>
                <a:latin typeface="Calibri"/>
              </a:rPr>
              <a:t>quantitative</a:t>
            </a:r>
            <a:r>
              <a:rPr lang="ro-RO"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err="1">
                <a:solidFill>
                  <a:srgbClr val="0000FF"/>
                </a:solidFill>
                <a:effectLst>
                  <a:outerShdw blurRad="38100" dist="38100" dir="2700000" algn="tl">
                    <a:srgbClr val="000000">
                      <a:alpha val="43137"/>
                    </a:srgbClr>
                  </a:outerShdw>
                </a:effectLst>
                <a:latin typeface="Calibri"/>
              </a:rPr>
              <a:t>results</a:t>
            </a:r>
            <a:r>
              <a:rPr lang="en-US" altLang="de-DE" sz="3199" b="1" dirty="0">
                <a:solidFill>
                  <a:srgbClr val="0000FF"/>
                </a:solidFill>
                <a:effectLst>
                  <a:outerShdw blurRad="38100" dist="38100" dir="2700000" algn="tl">
                    <a:srgbClr val="000000">
                      <a:alpha val="43137"/>
                    </a:srgbClr>
                  </a:outerShdw>
                </a:effectLst>
                <a:latin typeface="Calibri"/>
              </a:rPr>
              <a:t>:</a:t>
            </a:r>
          </a:p>
        </p:txBody>
      </p:sp>
      <p:sp>
        <p:nvSpPr>
          <p:cNvPr id="3" name="TextBox 2">
            <a:extLst>
              <a:ext uri="{FF2B5EF4-FFF2-40B4-BE49-F238E27FC236}">
                <a16:creationId xmlns:a16="http://schemas.microsoft.com/office/drawing/2014/main" id="{A2AC9E37-0246-FF19-98D9-B0FF2CD1F0BF}"/>
              </a:ext>
            </a:extLst>
          </p:cNvPr>
          <p:cNvSpPr txBox="1"/>
          <p:nvPr/>
        </p:nvSpPr>
        <p:spPr>
          <a:xfrm>
            <a:off x="49702" y="1591983"/>
            <a:ext cx="11999069" cy="5201424"/>
          </a:xfrm>
          <a:prstGeom prst="rect">
            <a:avLst/>
          </a:prstGeom>
          <a:noFill/>
        </p:spPr>
        <p:txBody>
          <a:bodyPr wrap="square">
            <a:spAutoFit/>
          </a:bodyPr>
          <a:lstStyle/>
          <a:p>
            <a:pPr algn="just">
              <a:spcAft>
                <a:spcPts val="1200"/>
              </a:spcAft>
            </a:pP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t>As main result of WP3, implemented under NVNA coordination, </a:t>
            </a:r>
            <a:r>
              <a:rPr lang="en-GB" sz="2400" b="1" dirty="0">
                <a:solidFill>
                  <a:srgbClr val="FF0000"/>
                </a:solidFill>
              </a:rPr>
              <a:t>3 training modules will be created</a:t>
            </a:r>
            <a:r>
              <a:rPr lang="en-GB" sz="2400" dirty="0"/>
              <a:t>, consisting in textbox,</a:t>
            </a:r>
            <a:r>
              <a:rPr lang="ro-RO" sz="2400" dirty="0"/>
              <a:t> </a:t>
            </a:r>
            <a:r>
              <a:rPr lang="en-GB" sz="2400" dirty="0"/>
              <a:t>presentations, training on-hand case studies, as following:</a:t>
            </a:r>
          </a:p>
          <a:p>
            <a:pPr marL="266700" lvl="1" indent="-176213" algn="just"/>
            <a:r>
              <a:rPr lang="en-GB" sz="2200" dirty="0"/>
              <a:t>- "</a:t>
            </a:r>
            <a:r>
              <a:rPr lang="en-GB" sz="2200" i="1" dirty="0">
                <a:solidFill>
                  <a:srgbClr val="0000FF"/>
                </a:solidFill>
              </a:rPr>
              <a:t>Supply Chain Management and the Victualling Services Onboard</a:t>
            </a:r>
            <a:r>
              <a:rPr lang="en-GB" sz="2200" dirty="0"/>
              <a:t>" training module - responsible </a:t>
            </a:r>
            <a:r>
              <a:rPr lang="en-GB" sz="2200" b="1" dirty="0">
                <a:solidFill>
                  <a:srgbClr val="FF0000"/>
                </a:solidFill>
              </a:rPr>
              <a:t>PRU</a:t>
            </a:r>
            <a:r>
              <a:rPr lang="ro-RO" sz="2200" dirty="0"/>
              <a:t>;</a:t>
            </a:r>
            <a:endParaRPr lang="en-GB" sz="2200" dirty="0"/>
          </a:p>
          <a:p>
            <a:pPr marL="266700" lvl="1" indent="-176213" algn="just"/>
            <a:r>
              <a:rPr lang="en-GB" sz="2200" dirty="0"/>
              <a:t>- "</a:t>
            </a:r>
            <a:r>
              <a:rPr lang="en-GB" sz="2200" i="1" dirty="0">
                <a:solidFill>
                  <a:srgbClr val="0000FF"/>
                </a:solidFill>
              </a:rPr>
              <a:t>Entrepreneurial Opportunities in Seagoing Procurement Services</a:t>
            </a:r>
            <a:r>
              <a:rPr lang="en-GB" sz="2200" dirty="0"/>
              <a:t>" training module - responsible </a:t>
            </a:r>
            <a:r>
              <a:rPr lang="en-GB" sz="2200" b="1" dirty="0">
                <a:solidFill>
                  <a:srgbClr val="FF0000"/>
                </a:solidFill>
              </a:rPr>
              <a:t>NVNA</a:t>
            </a:r>
            <a:r>
              <a:rPr lang="en-GB" sz="2200" dirty="0"/>
              <a:t>;</a:t>
            </a:r>
          </a:p>
          <a:p>
            <a:pPr marL="266700" lvl="1" indent="-176213" algn="just">
              <a:spcAft>
                <a:spcPts val="1200"/>
              </a:spcAft>
            </a:pPr>
            <a:r>
              <a:rPr lang="en-GB" sz="2200" dirty="0"/>
              <a:t>- "</a:t>
            </a:r>
            <a:r>
              <a:rPr lang="en-GB" sz="2200" i="1" dirty="0">
                <a:solidFill>
                  <a:srgbClr val="0000FF"/>
                </a:solidFill>
              </a:rPr>
              <a:t>Sustainable Development and the Green Transition to Effective Galleys Services Onboard the Ships</a:t>
            </a:r>
            <a:r>
              <a:rPr lang="en-GB" sz="2200" dirty="0"/>
              <a:t>" training module -</a:t>
            </a:r>
            <a:r>
              <a:rPr lang="ro-RO" sz="2200" dirty="0"/>
              <a:t> </a:t>
            </a:r>
            <a:r>
              <a:rPr lang="en-GB" sz="2200" dirty="0"/>
              <a:t>responsible </a:t>
            </a:r>
            <a:r>
              <a:rPr lang="en-GB" sz="2200" b="1" dirty="0">
                <a:solidFill>
                  <a:srgbClr val="FF0000"/>
                </a:solidFill>
              </a:rPr>
              <a:t>UAEGEAN</a:t>
            </a:r>
            <a:r>
              <a:rPr lang="en-GB" sz="2200" dirty="0"/>
              <a:t>.</a:t>
            </a:r>
          </a:p>
          <a:p>
            <a:pPr algn="just">
              <a:spcAft>
                <a:spcPts val="1200"/>
              </a:spcAft>
            </a:pP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t>The training materials will consists in </a:t>
            </a:r>
            <a:r>
              <a:rPr lang="en-GB" sz="2400" b="1" dirty="0">
                <a:solidFill>
                  <a:srgbClr val="FF0000"/>
                </a:solidFill>
              </a:rPr>
              <a:t>textbox, power point</a:t>
            </a:r>
            <a:r>
              <a:rPr lang="ro-RO" sz="2400" b="1" dirty="0">
                <a:solidFill>
                  <a:srgbClr val="FF0000"/>
                </a:solidFill>
              </a:rPr>
              <a:t> </a:t>
            </a:r>
            <a:r>
              <a:rPr lang="en-GB" sz="2400" b="1" dirty="0">
                <a:solidFill>
                  <a:srgbClr val="FF0000"/>
                </a:solidFill>
              </a:rPr>
              <a:t>presentations and training on-hand case studies</a:t>
            </a:r>
            <a:r>
              <a:rPr lang="en-GB" sz="2400" dirty="0"/>
              <a:t>, to be prepared for each course. The training material will be designed to</a:t>
            </a:r>
            <a:r>
              <a:rPr lang="ro-RO" sz="2400" dirty="0"/>
              <a:t> </a:t>
            </a:r>
            <a:r>
              <a:rPr lang="en-GB" sz="2400" dirty="0"/>
              <a:t>be used in distance education too, using the </a:t>
            </a:r>
            <a:r>
              <a:rPr lang="en-GB" sz="2400" b="1" dirty="0">
                <a:solidFill>
                  <a:srgbClr val="FF0000"/>
                </a:solidFill>
              </a:rPr>
              <a:t>digital resources and virtual campus (marplat.eu)</a:t>
            </a:r>
            <a:r>
              <a:rPr lang="en-GB" sz="2400" dirty="0"/>
              <a:t>, managed by the RNA, the</a:t>
            </a:r>
            <a:r>
              <a:rPr lang="ro-RO" sz="2400" dirty="0"/>
              <a:t> </a:t>
            </a:r>
            <a:r>
              <a:rPr lang="en-GB" sz="2400" dirty="0"/>
              <a:t>project coordinator.</a:t>
            </a:r>
          </a:p>
          <a:p>
            <a:pPr algn="just">
              <a:spcAft>
                <a:spcPts val="1200"/>
              </a:spcAft>
            </a:pPr>
            <a:r>
              <a:rPr lang="en-GB" sz="2400" dirty="0">
                <a:latin typeface="Calibri" panose="020F0502020204030204" pitchFamily="34" charset="0"/>
                <a:ea typeface="Calibri" panose="020F0502020204030204" pitchFamily="34" charset="0"/>
                <a:cs typeface="Calibri" panose="020F0502020204030204" pitchFamily="34" charset="0"/>
              </a:rPr>
              <a:t>→ </a:t>
            </a:r>
            <a:r>
              <a:rPr lang="en-GB" sz="2400" dirty="0"/>
              <a:t>A </a:t>
            </a:r>
            <a:r>
              <a:rPr lang="en-GB" sz="2400" b="1" dirty="0">
                <a:solidFill>
                  <a:srgbClr val="FF0000"/>
                </a:solidFill>
              </a:rPr>
              <a:t>summer school </a:t>
            </a:r>
            <a:r>
              <a:rPr lang="en-GB" sz="2400" dirty="0"/>
              <a:t>will be organized for both, </a:t>
            </a:r>
            <a:r>
              <a:rPr lang="en-GB" sz="2400" b="1" dirty="0">
                <a:solidFill>
                  <a:srgbClr val="0000FF"/>
                </a:solidFill>
              </a:rPr>
              <a:t>trainees</a:t>
            </a:r>
            <a:r>
              <a:rPr lang="en-GB" sz="2400" dirty="0"/>
              <a:t> and </a:t>
            </a:r>
            <a:r>
              <a:rPr lang="en-GB" sz="2400" b="1" dirty="0">
                <a:solidFill>
                  <a:srgbClr val="0000FF"/>
                </a:solidFill>
              </a:rPr>
              <a:t>trainers</a:t>
            </a:r>
            <a:r>
              <a:rPr lang="en-GB" sz="2400" dirty="0"/>
              <a:t>, as a Teaching, Training, Learning Activity.</a:t>
            </a:r>
          </a:p>
        </p:txBody>
      </p:sp>
      <p:pic>
        <p:nvPicPr>
          <p:cNvPr id="5" name="Picture 4">
            <a:extLst>
              <a:ext uri="{FF2B5EF4-FFF2-40B4-BE49-F238E27FC236}">
                <a16:creationId xmlns:a16="http://schemas.microsoft.com/office/drawing/2014/main" id="{40AD4D86-989B-C795-7374-D177C704C1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6" name="Picture 5">
            <a:extLst>
              <a:ext uri="{FF2B5EF4-FFF2-40B4-BE49-F238E27FC236}">
                <a16:creationId xmlns:a16="http://schemas.microsoft.com/office/drawing/2014/main" id="{6AA11B9B-D3D8-A897-232F-8D9F2CBA13E9}"/>
              </a:ext>
            </a:extLst>
          </p:cNvPr>
          <p:cNvPicPr>
            <a:picLocks noChangeAspect="1"/>
          </p:cNvPicPr>
          <p:nvPr/>
        </p:nvPicPr>
        <p:blipFill>
          <a:blip r:embed="rId3"/>
          <a:stretch>
            <a:fillRect/>
          </a:stretch>
        </p:blipFill>
        <p:spPr>
          <a:xfrm>
            <a:off x="7085978" y="37486"/>
            <a:ext cx="589869" cy="597335"/>
          </a:xfrm>
          <a:prstGeom prst="rect">
            <a:avLst/>
          </a:prstGeom>
        </p:spPr>
      </p:pic>
      <p:pic>
        <p:nvPicPr>
          <p:cNvPr id="7" name="Picture 6">
            <a:extLst>
              <a:ext uri="{FF2B5EF4-FFF2-40B4-BE49-F238E27FC236}">
                <a16:creationId xmlns:a16="http://schemas.microsoft.com/office/drawing/2014/main" id="{3F4CA61E-4862-0B9B-8262-BD8E7A2402E2}"/>
              </a:ext>
            </a:extLst>
          </p:cNvPr>
          <p:cNvPicPr>
            <a:picLocks noChangeAspect="1"/>
          </p:cNvPicPr>
          <p:nvPr/>
        </p:nvPicPr>
        <p:blipFill>
          <a:blip r:embed="rId4"/>
          <a:stretch>
            <a:fillRect/>
          </a:stretch>
        </p:blipFill>
        <p:spPr>
          <a:xfrm>
            <a:off x="8017511" y="64593"/>
            <a:ext cx="958640" cy="527130"/>
          </a:xfrm>
          <a:prstGeom prst="rect">
            <a:avLst/>
          </a:prstGeom>
        </p:spPr>
      </p:pic>
      <p:pic>
        <p:nvPicPr>
          <p:cNvPr id="8" name="Picture 7" descr="EU logos for funding">
            <a:extLst>
              <a:ext uri="{FF2B5EF4-FFF2-40B4-BE49-F238E27FC236}">
                <a16:creationId xmlns:a16="http://schemas.microsoft.com/office/drawing/2014/main" id="{AED19A75-A28B-B819-A31F-F1EBC2DE3F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34D8DB7-02AE-C8CB-3D25-5D28A2B6C10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11" name="Picture 10">
            <a:extLst>
              <a:ext uri="{FF2B5EF4-FFF2-40B4-BE49-F238E27FC236}">
                <a16:creationId xmlns:a16="http://schemas.microsoft.com/office/drawing/2014/main" id="{AFDC11A6-98D5-FA8C-B6C3-51677099D2BC}"/>
              </a:ext>
            </a:extLst>
          </p:cNvPr>
          <p:cNvPicPr>
            <a:picLocks noChangeAspect="1"/>
          </p:cNvPicPr>
          <p:nvPr/>
        </p:nvPicPr>
        <p:blipFill>
          <a:blip r:embed="rId7"/>
          <a:stretch>
            <a:fillRect/>
          </a:stretch>
        </p:blipFill>
        <p:spPr>
          <a:xfrm>
            <a:off x="6049237" y="51763"/>
            <a:ext cx="789294" cy="570523"/>
          </a:xfrm>
          <a:prstGeom prst="rect">
            <a:avLst/>
          </a:prstGeom>
        </p:spPr>
      </p:pic>
      <p:pic>
        <p:nvPicPr>
          <p:cNvPr id="12" name="Picture 11">
            <a:extLst>
              <a:ext uri="{FF2B5EF4-FFF2-40B4-BE49-F238E27FC236}">
                <a16:creationId xmlns:a16="http://schemas.microsoft.com/office/drawing/2014/main" id="{334837CF-2E14-BB3F-3ADC-7E5BB52F723B}"/>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89221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8836" y="1838310"/>
            <a:ext cx="4113430" cy="552173"/>
          </a:xfrm>
        </p:spPr>
        <p:txBody>
          <a:bodyPr>
            <a:normAutofit/>
          </a:bodyPr>
          <a:lstStyle/>
          <a:p>
            <a:r>
              <a:rPr lang="en-US" b="1" u="sng" dirty="0">
                <a:solidFill>
                  <a:srgbClr val="FF0000"/>
                </a:solidFill>
                <a:latin typeface="Algerian" panose="04020705040A02060702" pitchFamily="82" charset="0"/>
              </a:rPr>
              <a:t>PROJECT OUTLINES</a:t>
            </a:r>
          </a:p>
        </p:txBody>
      </p:sp>
      <p:sp>
        <p:nvSpPr>
          <p:cNvPr id="3" name="Content Placeholder 2"/>
          <p:cNvSpPr>
            <a:spLocks noGrp="1"/>
          </p:cNvSpPr>
          <p:nvPr>
            <p:ph idx="1"/>
          </p:nvPr>
        </p:nvSpPr>
        <p:spPr>
          <a:xfrm>
            <a:off x="-69891" y="2708920"/>
            <a:ext cx="5948279" cy="2736304"/>
          </a:xfrm>
        </p:spPr>
        <p:txBody>
          <a:bodyPr>
            <a:normAutofit/>
          </a:bodyPr>
          <a:lstStyle/>
          <a:p>
            <a:r>
              <a:rPr lang="en-US" sz="2000" dirty="0">
                <a:solidFill>
                  <a:srgbClr val="0000FF"/>
                </a:solidFill>
                <a:latin typeface="Algerian" panose="04020705040A02060702" pitchFamily="82" charset="0"/>
              </a:rPr>
              <a:t>Project Acronym</a:t>
            </a:r>
            <a:r>
              <a:rPr lang="ro-RO" sz="2000" dirty="0">
                <a:solidFill>
                  <a:srgbClr val="0000FF"/>
                </a:solidFill>
                <a:latin typeface="Algerian" panose="04020705040A02060702" pitchFamily="82" charset="0"/>
              </a:rPr>
              <a:t>: </a:t>
            </a:r>
            <a:r>
              <a:rPr lang="ro-RO" sz="2000" b="1" dirty="0">
                <a:solidFill>
                  <a:srgbClr val="0000FF"/>
                </a:solidFill>
                <a:latin typeface="Algerian" panose="04020705040A02060702" pitchFamily="82" charset="0"/>
              </a:rPr>
              <a:t>CUL-MAR-SKILL</a:t>
            </a:r>
            <a:endParaRPr lang="en-US" sz="2000" b="1" dirty="0">
              <a:solidFill>
                <a:srgbClr val="0000FF"/>
              </a:solidFill>
              <a:latin typeface="Algerian" panose="04020705040A02060702" pitchFamily="82" charset="0"/>
            </a:endParaRPr>
          </a:p>
          <a:p>
            <a:r>
              <a:rPr lang="en-US" sz="2000" dirty="0">
                <a:solidFill>
                  <a:srgbClr val="0000FF"/>
                </a:solidFill>
                <a:latin typeface="Algerian" panose="04020705040A02060702" pitchFamily="82" charset="0"/>
              </a:rPr>
              <a:t>Project Start Date</a:t>
            </a:r>
            <a:r>
              <a:rPr lang="ro-RO" sz="2000" dirty="0">
                <a:solidFill>
                  <a:srgbClr val="0000FF"/>
                </a:solidFill>
                <a:latin typeface="Algerian" panose="04020705040A02060702" pitchFamily="82" charset="0"/>
              </a:rPr>
              <a:t>:  </a:t>
            </a:r>
            <a:r>
              <a:rPr lang="ro-RO" sz="2000" b="1" dirty="0">
                <a:solidFill>
                  <a:srgbClr val="0000FF"/>
                </a:solidFill>
                <a:latin typeface="Algerian" panose="04020705040A02060702" pitchFamily="82" charset="0"/>
              </a:rPr>
              <a:t>01 of DECEMBER 2023</a:t>
            </a:r>
            <a:endParaRPr lang="en-US" sz="2000" b="1" dirty="0">
              <a:solidFill>
                <a:srgbClr val="0000FF"/>
              </a:solidFill>
              <a:latin typeface="Algerian" panose="04020705040A02060702" pitchFamily="82" charset="0"/>
            </a:endParaRPr>
          </a:p>
          <a:p>
            <a:r>
              <a:rPr lang="en-US" sz="2000" dirty="0">
                <a:solidFill>
                  <a:srgbClr val="0000FF"/>
                </a:solidFill>
                <a:latin typeface="Algerian" panose="04020705040A02060702" pitchFamily="82" charset="0"/>
              </a:rPr>
              <a:t>Project Total Duration</a:t>
            </a:r>
            <a:r>
              <a:rPr lang="ro-RO" sz="2000" dirty="0">
                <a:solidFill>
                  <a:srgbClr val="0000FF"/>
                </a:solidFill>
                <a:latin typeface="Algerian" panose="04020705040A02060702" pitchFamily="82" charset="0"/>
              </a:rPr>
              <a:t>:</a:t>
            </a:r>
            <a:r>
              <a:rPr lang="en-US" sz="2000" dirty="0">
                <a:solidFill>
                  <a:srgbClr val="0000FF"/>
                </a:solidFill>
                <a:latin typeface="Algerian" panose="04020705040A02060702" pitchFamily="82" charset="0"/>
              </a:rPr>
              <a:t> </a:t>
            </a:r>
            <a:r>
              <a:rPr lang="en-US" sz="2000" b="1" dirty="0">
                <a:solidFill>
                  <a:srgbClr val="0000FF"/>
                </a:solidFill>
                <a:latin typeface="Algerian" panose="04020705040A02060702" pitchFamily="82" charset="0"/>
              </a:rPr>
              <a:t>2</a:t>
            </a:r>
            <a:r>
              <a:rPr lang="ro-RO" sz="2000" b="1" dirty="0">
                <a:solidFill>
                  <a:srgbClr val="0000FF"/>
                </a:solidFill>
                <a:latin typeface="Algerian" panose="04020705040A02060702" pitchFamily="82" charset="0"/>
              </a:rPr>
              <a:t>4</a:t>
            </a:r>
            <a:r>
              <a:rPr lang="en-US" sz="2000" b="1" dirty="0">
                <a:solidFill>
                  <a:srgbClr val="0000FF"/>
                </a:solidFill>
                <a:latin typeface="Algerian" panose="04020705040A02060702" pitchFamily="82" charset="0"/>
              </a:rPr>
              <a:t> months</a:t>
            </a:r>
          </a:p>
          <a:p>
            <a:r>
              <a:rPr lang="en-US" sz="2000" dirty="0">
                <a:solidFill>
                  <a:srgbClr val="0000FF"/>
                </a:solidFill>
                <a:latin typeface="Algerian" panose="04020705040A02060702" pitchFamily="82" charset="0"/>
              </a:rPr>
              <a:t>Project End Date</a:t>
            </a:r>
            <a:r>
              <a:rPr lang="ro-RO" sz="2000" dirty="0">
                <a:solidFill>
                  <a:srgbClr val="0000FF"/>
                </a:solidFill>
                <a:latin typeface="Algerian" panose="04020705040A02060702" pitchFamily="82" charset="0"/>
              </a:rPr>
              <a:t>: </a:t>
            </a:r>
            <a:r>
              <a:rPr lang="ro-RO" sz="2000" b="1" dirty="0">
                <a:solidFill>
                  <a:srgbClr val="0000FF"/>
                </a:solidFill>
                <a:latin typeface="Algerian" panose="04020705040A02060702" pitchFamily="82" charset="0"/>
              </a:rPr>
              <a:t>30th of </a:t>
            </a:r>
            <a:r>
              <a:rPr lang="ro-RO" sz="2000" b="1" dirty="0" err="1">
                <a:solidFill>
                  <a:srgbClr val="0000FF"/>
                </a:solidFill>
                <a:latin typeface="Algerian" panose="04020705040A02060702" pitchFamily="82" charset="0"/>
              </a:rPr>
              <a:t>November</a:t>
            </a:r>
            <a:r>
              <a:rPr lang="ro-RO" sz="2000" b="1" dirty="0">
                <a:solidFill>
                  <a:srgbClr val="0000FF"/>
                </a:solidFill>
                <a:latin typeface="Algerian" panose="04020705040A02060702" pitchFamily="82" charset="0"/>
              </a:rPr>
              <a:t> </a:t>
            </a:r>
            <a:r>
              <a:rPr lang="en-US" sz="2000" b="1" dirty="0">
                <a:solidFill>
                  <a:srgbClr val="0000FF"/>
                </a:solidFill>
                <a:latin typeface="Algerian" panose="04020705040A02060702" pitchFamily="82" charset="0"/>
              </a:rPr>
              <a:t>202</a:t>
            </a:r>
            <a:r>
              <a:rPr lang="ro-RO" sz="2000" b="1" dirty="0">
                <a:solidFill>
                  <a:srgbClr val="0000FF"/>
                </a:solidFill>
                <a:latin typeface="Algerian" panose="04020705040A02060702" pitchFamily="82" charset="0"/>
              </a:rPr>
              <a:t>5</a:t>
            </a:r>
          </a:p>
          <a:p>
            <a:r>
              <a:rPr lang="ro-RO" sz="2000" dirty="0">
                <a:solidFill>
                  <a:srgbClr val="0000FF"/>
                </a:solidFill>
                <a:latin typeface="Algerian" panose="04020705040A02060702" pitchFamily="82" charset="0"/>
              </a:rPr>
              <a:t>Grant </a:t>
            </a:r>
            <a:r>
              <a:rPr lang="en-US" sz="2000" dirty="0">
                <a:solidFill>
                  <a:srgbClr val="0000FF"/>
                </a:solidFill>
                <a:latin typeface="Algerian" panose="04020705040A02060702" pitchFamily="82" charset="0"/>
              </a:rPr>
              <a:t>approved</a:t>
            </a:r>
            <a:r>
              <a:rPr lang="ro-RO" sz="2000" dirty="0">
                <a:solidFill>
                  <a:srgbClr val="0000FF"/>
                </a:solidFill>
                <a:latin typeface="Algerian" panose="04020705040A02060702" pitchFamily="82" charset="0"/>
              </a:rPr>
              <a:t>: </a:t>
            </a:r>
            <a:r>
              <a:rPr lang="en-US" sz="2000" b="1" dirty="0">
                <a:solidFill>
                  <a:srgbClr val="0000FF"/>
                </a:solidFill>
                <a:latin typeface="Algerian" panose="04020705040A02060702" pitchFamily="82" charset="0"/>
              </a:rPr>
              <a:t>2</a:t>
            </a:r>
            <a:r>
              <a:rPr lang="ro-RO" sz="2000" b="1" dirty="0">
                <a:solidFill>
                  <a:srgbClr val="0000FF"/>
                </a:solidFill>
                <a:latin typeface="Algerian" panose="04020705040A02060702" pitchFamily="82" charset="0"/>
              </a:rPr>
              <a:t>50,000 Euro</a:t>
            </a:r>
            <a:endParaRPr lang="en-US" sz="2000" b="1" dirty="0">
              <a:solidFill>
                <a:srgbClr val="0000FF"/>
              </a:solidFill>
              <a:latin typeface="Algerian" panose="04020705040A02060702" pitchFamily="82" charset="0"/>
            </a:endParaRPr>
          </a:p>
        </p:txBody>
      </p:sp>
      <p:graphicFrame>
        <p:nvGraphicFramePr>
          <p:cNvPr id="7" name="Table 6">
            <a:extLst>
              <a:ext uri="{FF2B5EF4-FFF2-40B4-BE49-F238E27FC236}">
                <a16:creationId xmlns:a16="http://schemas.microsoft.com/office/drawing/2014/main" id="{7AA2F89C-15F0-8E79-2E53-5527226BBE41}"/>
              </a:ext>
            </a:extLst>
          </p:cNvPr>
          <p:cNvGraphicFramePr>
            <a:graphicFrameLocks noGrp="1"/>
          </p:cNvGraphicFramePr>
          <p:nvPr>
            <p:extLst>
              <p:ext uri="{D42A27DB-BD31-4B8C-83A1-F6EECF244321}">
                <p14:modId xmlns:p14="http://schemas.microsoft.com/office/powerpoint/2010/main" val="200280897"/>
              </p:ext>
            </p:extLst>
          </p:nvPr>
        </p:nvGraphicFramePr>
        <p:xfrm>
          <a:off x="5950396" y="712946"/>
          <a:ext cx="5413122" cy="6145054"/>
        </p:xfrm>
        <a:graphic>
          <a:graphicData uri="http://schemas.openxmlformats.org/drawingml/2006/table">
            <a:tbl>
              <a:tblPr/>
              <a:tblGrid>
                <a:gridCol w="1452683">
                  <a:extLst>
                    <a:ext uri="{9D8B030D-6E8A-4147-A177-3AD203B41FA5}">
                      <a16:colId xmlns:a16="http://schemas.microsoft.com/office/drawing/2014/main" val="1489202607"/>
                    </a:ext>
                  </a:extLst>
                </a:gridCol>
                <a:gridCol w="648072">
                  <a:extLst>
                    <a:ext uri="{9D8B030D-6E8A-4147-A177-3AD203B41FA5}">
                      <a16:colId xmlns:a16="http://schemas.microsoft.com/office/drawing/2014/main" val="2466780692"/>
                    </a:ext>
                  </a:extLst>
                </a:gridCol>
                <a:gridCol w="1728192">
                  <a:extLst>
                    <a:ext uri="{9D8B030D-6E8A-4147-A177-3AD203B41FA5}">
                      <a16:colId xmlns:a16="http://schemas.microsoft.com/office/drawing/2014/main" val="1835049833"/>
                    </a:ext>
                  </a:extLst>
                </a:gridCol>
                <a:gridCol w="1584175">
                  <a:extLst>
                    <a:ext uri="{9D8B030D-6E8A-4147-A177-3AD203B41FA5}">
                      <a16:colId xmlns:a16="http://schemas.microsoft.com/office/drawing/2014/main" val="2541286560"/>
                    </a:ext>
                  </a:extLst>
                </a:gridCol>
              </a:tblGrid>
              <a:tr h="324001">
                <a:tc>
                  <a:txBody>
                    <a:bodyPr/>
                    <a:lstStyle/>
                    <a:p>
                      <a:pPr algn="ctr" fontAlgn="ctr"/>
                      <a:r>
                        <a:rPr lang="en-GB" sz="1600" b="1" i="0" u="none" strike="noStrike" dirty="0">
                          <a:solidFill>
                            <a:srgbClr val="7030A0"/>
                          </a:solidFill>
                          <a:effectLst/>
                          <a:latin typeface="Calibri" panose="020F0502020204030204" pitchFamily="34" charset="0"/>
                        </a:rPr>
                        <a:t>Organisation</a:t>
                      </a:r>
                    </a:p>
                  </a:txBody>
                  <a:tcPr marL="2873" marR="2873" marT="28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7030A0"/>
                          </a:solidFill>
                          <a:effectLst/>
                          <a:latin typeface="Calibri" panose="020F0502020204030204" pitchFamily="34" charset="0"/>
                        </a:rPr>
                        <a:t>WP</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7030A0"/>
                          </a:solidFill>
                          <a:effectLst/>
                          <a:latin typeface="Calibri" panose="020F0502020204030204" pitchFamily="34" charset="0"/>
                        </a:rPr>
                        <a:t>Budget </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7030A0"/>
                          </a:solidFill>
                          <a:effectLst/>
                          <a:latin typeface="Calibri" panose="020F0502020204030204" pitchFamily="34" charset="0"/>
                        </a:rPr>
                        <a:t>Total budget</a:t>
                      </a:r>
                    </a:p>
                  </a:txBody>
                  <a:tcPr marL="2873" marR="2873" marT="28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054070"/>
                  </a:ext>
                </a:extLst>
              </a:tr>
              <a:tr h="160852">
                <a:tc rowSpan="4">
                  <a:txBody>
                    <a:bodyPr/>
                    <a:lstStyle/>
                    <a:p>
                      <a:pPr algn="ctr" fontAlgn="ctr"/>
                      <a:r>
                        <a:rPr lang="en-GB" sz="2000" b="1" i="0" u="none" strike="noStrike" dirty="0">
                          <a:solidFill>
                            <a:srgbClr val="0000FF"/>
                          </a:solidFill>
                          <a:effectLst/>
                          <a:latin typeface="Calibri" panose="020F0502020204030204" pitchFamily="34" charset="0"/>
                        </a:rPr>
                        <a:t>RNA</a:t>
                      </a:r>
                    </a:p>
                  </a:txBody>
                  <a:tcPr marL="2873" marR="2873" marT="28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600" b="1" i="0" u="none" strike="noStrike">
                          <a:solidFill>
                            <a:srgbClr val="000000"/>
                          </a:solidFill>
                          <a:effectLst/>
                          <a:latin typeface="Calibri" panose="020F0502020204030204" pitchFamily="34" charset="0"/>
                        </a:rPr>
                        <a:t>1</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600" b="1" i="0" u="none" strike="noStrike" dirty="0">
                          <a:solidFill>
                            <a:srgbClr val="000000"/>
                          </a:solidFill>
                          <a:effectLst/>
                          <a:latin typeface="Calibri" panose="020F0502020204030204" pitchFamily="34" charset="0"/>
                        </a:rPr>
                        <a:t>12600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rowSpan="4">
                  <a:txBody>
                    <a:bodyPr/>
                    <a:lstStyle/>
                    <a:p>
                      <a:pPr algn="ctr" fontAlgn="ctr"/>
                      <a:r>
                        <a:rPr lang="en-GB" sz="2000" b="1" i="0" u="none" strike="noStrike" dirty="0">
                          <a:solidFill>
                            <a:srgbClr val="FF0000"/>
                          </a:solidFill>
                          <a:effectLst/>
                          <a:latin typeface="Calibri" panose="020F0502020204030204" pitchFamily="34" charset="0"/>
                        </a:rPr>
                        <a:t>58330</a:t>
                      </a:r>
                    </a:p>
                  </a:txBody>
                  <a:tcPr marL="2873" marR="2873" marT="28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4113646626"/>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2</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600" b="1" i="0" u="none" strike="noStrike" dirty="0">
                          <a:solidFill>
                            <a:srgbClr val="000000"/>
                          </a:solidFill>
                          <a:effectLst/>
                          <a:latin typeface="Calibri" panose="020F0502020204030204" pitchFamily="34" charset="0"/>
                        </a:rPr>
                        <a:t>14670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vMerge="1">
                  <a:txBody>
                    <a:bodyPr/>
                    <a:lstStyle/>
                    <a:p>
                      <a:endParaRPr lang="en-GB"/>
                    </a:p>
                  </a:txBody>
                  <a:tcPr/>
                </a:tc>
                <a:extLst>
                  <a:ext uri="{0D108BD9-81ED-4DB2-BD59-A6C34878D82A}">
                    <a16:rowId xmlns:a16="http://schemas.microsoft.com/office/drawing/2014/main" val="3737296032"/>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3</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600" b="1" i="0" u="none" strike="noStrike" dirty="0">
                          <a:solidFill>
                            <a:srgbClr val="000000"/>
                          </a:solidFill>
                          <a:effectLst/>
                          <a:latin typeface="Calibri" panose="020F0502020204030204" pitchFamily="34" charset="0"/>
                        </a:rPr>
                        <a:t>15500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vMerge="1">
                  <a:txBody>
                    <a:bodyPr/>
                    <a:lstStyle/>
                    <a:p>
                      <a:endParaRPr lang="en-GB"/>
                    </a:p>
                  </a:txBody>
                  <a:tcPr/>
                </a:tc>
                <a:extLst>
                  <a:ext uri="{0D108BD9-81ED-4DB2-BD59-A6C34878D82A}">
                    <a16:rowId xmlns:a16="http://schemas.microsoft.com/office/drawing/2014/main" val="2305459504"/>
                  </a:ext>
                </a:extLst>
              </a:tr>
              <a:tr h="163915">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4</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600" b="1" i="0" u="none" strike="noStrike" dirty="0">
                          <a:solidFill>
                            <a:srgbClr val="000000"/>
                          </a:solidFill>
                          <a:effectLst/>
                          <a:latin typeface="Calibri" panose="020F0502020204030204" pitchFamily="34" charset="0"/>
                        </a:rPr>
                        <a:t>15560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vMerge="1">
                  <a:txBody>
                    <a:bodyPr/>
                    <a:lstStyle/>
                    <a:p>
                      <a:endParaRPr lang="en-GB"/>
                    </a:p>
                  </a:txBody>
                  <a:tcPr/>
                </a:tc>
                <a:extLst>
                  <a:ext uri="{0D108BD9-81ED-4DB2-BD59-A6C34878D82A}">
                    <a16:rowId xmlns:a16="http://schemas.microsoft.com/office/drawing/2014/main" val="240761938"/>
                  </a:ext>
                </a:extLst>
              </a:tr>
              <a:tr h="160852">
                <a:tc rowSpan="4">
                  <a:txBody>
                    <a:bodyPr/>
                    <a:lstStyle/>
                    <a:p>
                      <a:pPr algn="ctr" fontAlgn="ctr"/>
                      <a:r>
                        <a:rPr lang="en-GB" sz="2000" b="1" i="0" u="none" strike="noStrike" dirty="0">
                          <a:solidFill>
                            <a:srgbClr val="0000FF"/>
                          </a:solidFill>
                          <a:effectLst/>
                          <a:latin typeface="Calibri" panose="020F0502020204030204" pitchFamily="34" charset="0"/>
                        </a:rPr>
                        <a:t>PRU</a:t>
                      </a:r>
                    </a:p>
                  </a:txBody>
                  <a:tcPr marL="2873" marR="2873" marT="28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800" b="1" i="0" u="none" strike="noStrike">
                          <a:solidFill>
                            <a:srgbClr val="000000"/>
                          </a:solidFill>
                          <a:effectLst/>
                          <a:latin typeface="Calibri" panose="020F0502020204030204" pitchFamily="34" charset="0"/>
                        </a:rPr>
                        <a:t>1</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dirty="0">
                          <a:solidFill>
                            <a:srgbClr val="000000"/>
                          </a:solidFill>
                          <a:effectLst/>
                          <a:latin typeface="Calibri" panose="020F0502020204030204" pitchFamily="34" charset="0"/>
                        </a:rPr>
                        <a:t>8400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4">
                  <a:txBody>
                    <a:bodyPr/>
                    <a:lstStyle/>
                    <a:p>
                      <a:pPr algn="ctr" fontAlgn="ctr"/>
                      <a:r>
                        <a:rPr lang="en-GB" sz="2000" b="1" i="0" u="none" strike="noStrike" dirty="0">
                          <a:solidFill>
                            <a:srgbClr val="FF0000"/>
                          </a:solidFill>
                          <a:effectLst/>
                          <a:latin typeface="Calibri" panose="020F0502020204030204" pitchFamily="34" charset="0"/>
                        </a:rPr>
                        <a:t>56660</a:t>
                      </a:r>
                    </a:p>
                  </a:txBody>
                  <a:tcPr marL="2873" marR="2873" marT="28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617096361"/>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2</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dirty="0">
                          <a:solidFill>
                            <a:srgbClr val="000000"/>
                          </a:solidFill>
                          <a:effectLst/>
                          <a:latin typeface="Calibri" panose="020F0502020204030204" pitchFamily="34" charset="0"/>
                        </a:rPr>
                        <a:t>17900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en-GB"/>
                    </a:p>
                  </a:txBody>
                  <a:tcPr/>
                </a:tc>
                <a:extLst>
                  <a:ext uri="{0D108BD9-81ED-4DB2-BD59-A6C34878D82A}">
                    <a16:rowId xmlns:a16="http://schemas.microsoft.com/office/drawing/2014/main" val="2249656247"/>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3</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dirty="0">
                          <a:solidFill>
                            <a:srgbClr val="000000"/>
                          </a:solidFill>
                          <a:effectLst/>
                          <a:latin typeface="Calibri" panose="020F0502020204030204" pitchFamily="34" charset="0"/>
                        </a:rPr>
                        <a:t>9300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en-GB"/>
                    </a:p>
                  </a:txBody>
                  <a:tcPr/>
                </a:tc>
                <a:extLst>
                  <a:ext uri="{0D108BD9-81ED-4DB2-BD59-A6C34878D82A}">
                    <a16:rowId xmlns:a16="http://schemas.microsoft.com/office/drawing/2014/main" val="3032836960"/>
                  </a:ext>
                </a:extLst>
              </a:tr>
              <a:tr h="163915">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4</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dirty="0">
                          <a:solidFill>
                            <a:srgbClr val="000000"/>
                          </a:solidFill>
                          <a:effectLst/>
                          <a:latin typeface="Calibri" panose="020F0502020204030204" pitchFamily="34" charset="0"/>
                        </a:rPr>
                        <a:t>21060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vMerge="1">
                  <a:txBody>
                    <a:bodyPr/>
                    <a:lstStyle/>
                    <a:p>
                      <a:endParaRPr lang="en-GB"/>
                    </a:p>
                  </a:txBody>
                  <a:tcPr/>
                </a:tc>
                <a:extLst>
                  <a:ext uri="{0D108BD9-81ED-4DB2-BD59-A6C34878D82A}">
                    <a16:rowId xmlns:a16="http://schemas.microsoft.com/office/drawing/2014/main" val="611548454"/>
                  </a:ext>
                </a:extLst>
              </a:tr>
              <a:tr h="160852">
                <a:tc rowSpan="4">
                  <a:txBody>
                    <a:bodyPr/>
                    <a:lstStyle/>
                    <a:p>
                      <a:pPr algn="ctr" fontAlgn="ctr"/>
                      <a:r>
                        <a:rPr lang="en-GB" sz="2000" b="1" i="0" u="none" strike="noStrike" dirty="0">
                          <a:solidFill>
                            <a:srgbClr val="0000FF"/>
                          </a:solidFill>
                          <a:effectLst/>
                          <a:latin typeface="Calibri" panose="020F0502020204030204" pitchFamily="34" charset="0"/>
                        </a:rPr>
                        <a:t>UAEGEAN</a:t>
                      </a:r>
                    </a:p>
                  </a:txBody>
                  <a:tcPr marL="2873" marR="2873" marT="28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800" b="1" i="0" u="none" strike="noStrike">
                          <a:solidFill>
                            <a:srgbClr val="000000"/>
                          </a:solidFill>
                          <a:effectLst/>
                          <a:latin typeface="Calibri" panose="020F0502020204030204" pitchFamily="34" charset="0"/>
                        </a:rPr>
                        <a:t>1</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a:solidFill>
                            <a:srgbClr val="000000"/>
                          </a:solidFill>
                          <a:effectLst/>
                          <a:latin typeface="Calibri" panose="020F0502020204030204" pitchFamily="34" charset="0"/>
                        </a:rPr>
                        <a:t>8400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4">
                  <a:txBody>
                    <a:bodyPr/>
                    <a:lstStyle/>
                    <a:p>
                      <a:pPr algn="ctr" fontAlgn="ctr"/>
                      <a:r>
                        <a:rPr lang="en-GB" sz="2000" b="1" i="0" u="none" strike="noStrike" dirty="0">
                          <a:solidFill>
                            <a:srgbClr val="FF0000"/>
                          </a:solidFill>
                          <a:effectLst/>
                          <a:latin typeface="Calibri" panose="020F0502020204030204" pitchFamily="34" charset="0"/>
                        </a:rPr>
                        <a:t>52910</a:t>
                      </a:r>
                    </a:p>
                  </a:txBody>
                  <a:tcPr marL="2873" marR="2873" marT="28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98321746"/>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2</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9900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GB"/>
                    </a:p>
                  </a:txBody>
                  <a:tcPr/>
                </a:tc>
                <a:extLst>
                  <a:ext uri="{0D108BD9-81ED-4DB2-BD59-A6C34878D82A}">
                    <a16:rowId xmlns:a16="http://schemas.microsoft.com/office/drawing/2014/main" val="1631355943"/>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3</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19050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GB"/>
                    </a:p>
                  </a:txBody>
                  <a:tcPr/>
                </a:tc>
                <a:extLst>
                  <a:ext uri="{0D108BD9-81ED-4DB2-BD59-A6C34878D82A}">
                    <a16:rowId xmlns:a16="http://schemas.microsoft.com/office/drawing/2014/main" val="2351900916"/>
                  </a:ext>
                </a:extLst>
              </a:tr>
              <a:tr h="163915">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4</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15560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n-GB"/>
                    </a:p>
                  </a:txBody>
                  <a:tcPr/>
                </a:tc>
                <a:extLst>
                  <a:ext uri="{0D108BD9-81ED-4DB2-BD59-A6C34878D82A}">
                    <a16:rowId xmlns:a16="http://schemas.microsoft.com/office/drawing/2014/main" val="1827090508"/>
                  </a:ext>
                </a:extLst>
              </a:tr>
              <a:tr h="160852">
                <a:tc rowSpan="4">
                  <a:txBody>
                    <a:bodyPr/>
                    <a:lstStyle/>
                    <a:p>
                      <a:pPr algn="ctr" fontAlgn="ctr"/>
                      <a:r>
                        <a:rPr lang="en-GB" sz="2000" b="1" i="0" u="none" strike="noStrike" dirty="0">
                          <a:solidFill>
                            <a:srgbClr val="0000FF"/>
                          </a:solidFill>
                          <a:effectLst/>
                          <a:latin typeface="Calibri" panose="020F0502020204030204" pitchFamily="34" charset="0"/>
                        </a:rPr>
                        <a:t>NVNA</a:t>
                      </a:r>
                    </a:p>
                  </a:txBody>
                  <a:tcPr marL="2873" marR="2873" marT="28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800" b="1" i="0" u="none" strike="noStrike">
                          <a:solidFill>
                            <a:srgbClr val="000000"/>
                          </a:solidFill>
                          <a:effectLst/>
                          <a:latin typeface="Calibri" panose="020F0502020204030204" pitchFamily="34" charset="0"/>
                        </a:rPr>
                        <a:t>1</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a:solidFill>
                            <a:srgbClr val="000000"/>
                          </a:solidFill>
                          <a:effectLst/>
                          <a:latin typeface="Calibri" panose="020F0502020204030204" pitchFamily="34" charset="0"/>
                        </a:rPr>
                        <a:t>8400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4">
                  <a:txBody>
                    <a:bodyPr/>
                    <a:lstStyle/>
                    <a:p>
                      <a:pPr algn="ctr" fontAlgn="ctr"/>
                      <a:r>
                        <a:rPr lang="en-GB" sz="2000" b="1" i="0" u="none" strike="noStrike" dirty="0">
                          <a:solidFill>
                            <a:srgbClr val="FF0000"/>
                          </a:solidFill>
                          <a:effectLst/>
                          <a:latin typeface="Calibri" panose="020F0502020204030204" pitchFamily="34" charset="0"/>
                        </a:rPr>
                        <a:t>52460</a:t>
                      </a:r>
                    </a:p>
                  </a:txBody>
                  <a:tcPr marL="2873" marR="2873" marT="28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599692763"/>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2</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dirty="0">
                          <a:solidFill>
                            <a:srgbClr val="000000"/>
                          </a:solidFill>
                          <a:effectLst/>
                          <a:latin typeface="Calibri" panose="020F0502020204030204" pitchFamily="34" charset="0"/>
                        </a:rPr>
                        <a:t>16100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en-GB"/>
                    </a:p>
                  </a:txBody>
                  <a:tcPr/>
                </a:tc>
                <a:extLst>
                  <a:ext uri="{0D108BD9-81ED-4DB2-BD59-A6C34878D82A}">
                    <a16:rowId xmlns:a16="http://schemas.microsoft.com/office/drawing/2014/main" val="2494488624"/>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3</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dirty="0">
                          <a:solidFill>
                            <a:srgbClr val="000000"/>
                          </a:solidFill>
                          <a:effectLst/>
                          <a:latin typeface="Calibri" panose="020F0502020204030204" pitchFamily="34" charset="0"/>
                        </a:rPr>
                        <a:t>16900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vMerge="1">
                  <a:txBody>
                    <a:bodyPr/>
                    <a:lstStyle/>
                    <a:p>
                      <a:endParaRPr lang="en-GB"/>
                    </a:p>
                  </a:txBody>
                  <a:tcPr/>
                </a:tc>
                <a:extLst>
                  <a:ext uri="{0D108BD9-81ED-4DB2-BD59-A6C34878D82A}">
                    <a16:rowId xmlns:a16="http://schemas.microsoft.com/office/drawing/2014/main" val="2113354665"/>
                  </a:ext>
                </a:extLst>
              </a:tr>
              <a:tr h="163915">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4</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ctr"/>
                      <a:r>
                        <a:rPr lang="en-GB" sz="1600" b="1" i="0" u="none" strike="noStrike" dirty="0">
                          <a:solidFill>
                            <a:srgbClr val="000000"/>
                          </a:solidFill>
                          <a:effectLst/>
                          <a:latin typeface="Calibri" panose="020F0502020204030204" pitchFamily="34" charset="0"/>
                        </a:rPr>
                        <a:t>11060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vMerge="1">
                  <a:txBody>
                    <a:bodyPr/>
                    <a:lstStyle/>
                    <a:p>
                      <a:endParaRPr lang="en-GB"/>
                    </a:p>
                  </a:txBody>
                  <a:tcPr/>
                </a:tc>
                <a:extLst>
                  <a:ext uri="{0D108BD9-81ED-4DB2-BD59-A6C34878D82A}">
                    <a16:rowId xmlns:a16="http://schemas.microsoft.com/office/drawing/2014/main" val="2551472113"/>
                  </a:ext>
                </a:extLst>
              </a:tr>
              <a:tr h="160852">
                <a:tc rowSpan="4">
                  <a:txBody>
                    <a:bodyPr/>
                    <a:lstStyle/>
                    <a:p>
                      <a:pPr algn="ctr" fontAlgn="ctr"/>
                      <a:r>
                        <a:rPr lang="en-GB" sz="2000" b="1" i="0" u="none" strike="noStrike" dirty="0">
                          <a:solidFill>
                            <a:srgbClr val="0000FF"/>
                          </a:solidFill>
                          <a:effectLst/>
                          <a:latin typeface="Calibri" panose="020F0502020204030204" pitchFamily="34" charset="0"/>
                        </a:rPr>
                        <a:t>CPMR</a:t>
                      </a:r>
                    </a:p>
                  </a:txBody>
                  <a:tcPr marL="2873" marR="2873" marT="28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800" b="1" i="0" u="none" strike="noStrike">
                          <a:solidFill>
                            <a:srgbClr val="000000"/>
                          </a:solidFill>
                          <a:effectLst/>
                          <a:latin typeface="Calibri" panose="020F0502020204030204" pitchFamily="34" charset="0"/>
                        </a:rPr>
                        <a:t>1</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8400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4">
                  <a:txBody>
                    <a:bodyPr/>
                    <a:lstStyle/>
                    <a:p>
                      <a:pPr algn="ctr" fontAlgn="ctr"/>
                      <a:r>
                        <a:rPr lang="en-GB" sz="2000" b="1" i="0" u="none" strike="noStrike" dirty="0">
                          <a:solidFill>
                            <a:srgbClr val="FF0000"/>
                          </a:solidFill>
                          <a:effectLst/>
                          <a:latin typeface="Calibri" panose="020F0502020204030204" pitchFamily="34" charset="0"/>
                        </a:rPr>
                        <a:t>29640</a:t>
                      </a:r>
                    </a:p>
                  </a:txBody>
                  <a:tcPr marL="2873" marR="2873" marT="28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3185873937"/>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2</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8090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GB"/>
                    </a:p>
                  </a:txBody>
                  <a:tcPr/>
                </a:tc>
                <a:extLst>
                  <a:ext uri="{0D108BD9-81ED-4DB2-BD59-A6C34878D82A}">
                    <a16:rowId xmlns:a16="http://schemas.microsoft.com/office/drawing/2014/main" val="3643472633"/>
                  </a:ext>
                </a:extLst>
              </a:tr>
              <a:tr h="160852">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3</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8650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GB"/>
                    </a:p>
                  </a:txBody>
                  <a:tcPr/>
                </a:tc>
                <a:extLst>
                  <a:ext uri="{0D108BD9-81ED-4DB2-BD59-A6C34878D82A}">
                    <a16:rowId xmlns:a16="http://schemas.microsoft.com/office/drawing/2014/main" val="4138758619"/>
                  </a:ext>
                </a:extLst>
              </a:tr>
              <a:tr h="163915">
                <a:tc vMerge="1">
                  <a:txBody>
                    <a:bodyPr/>
                    <a:lstStyle/>
                    <a:p>
                      <a:endParaRPr lang="en-GB"/>
                    </a:p>
                  </a:txBody>
                  <a:tcPr/>
                </a:tc>
                <a:tc>
                  <a:txBody>
                    <a:bodyPr/>
                    <a:lstStyle/>
                    <a:p>
                      <a:pPr algn="ctr" fontAlgn="ctr"/>
                      <a:r>
                        <a:rPr lang="en-GB" sz="1800" b="1" i="0" u="none" strike="noStrike">
                          <a:solidFill>
                            <a:srgbClr val="000000"/>
                          </a:solidFill>
                          <a:effectLst/>
                          <a:latin typeface="Calibri" panose="020F0502020204030204" pitchFamily="34" charset="0"/>
                        </a:rPr>
                        <a:t>4</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4500</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n-GB"/>
                    </a:p>
                  </a:txBody>
                  <a:tcPr/>
                </a:tc>
                <a:extLst>
                  <a:ext uri="{0D108BD9-81ED-4DB2-BD59-A6C34878D82A}">
                    <a16:rowId xmlns:a16="http://schemas.microsoft.com/office/drawing/2014/main" val="4197851026"/>
                  </a:ext>
                </a:extLst>
              </a:tr>
              <a:tr h="140937">
                <a:tc gridSpan="2">
                  <a:txBody>
                    <a:bodyPr/>
                    <a:lstStyle/>
                    <a:p>
                      <a:pPr algn="ctr" fontAlgn="ctr"/>
                      <a:r>
                        <a:rPr lang="en-GB" sz="1800" b="1" i="0" u="none" strike="noStrike">
                          <a:solidFill>
                            <a:srgbClr val="000000"/>
                          </a:solidFill>
                          <a:effectLst/>
                          <a:latin typeface="Calibri" panose="020F0502020204030204" pitchFamily="34" charset="0"/>
                        </a:rPr>
                        <a:t>TOTAL</a:t>
                      </a:r>
                    </a:p>
                  </a:txBody>
                  <a:tcPr marL="2873" marR="2873" marT="287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a:txBody>
                    <a:bodyPr/>
                    <a:lstStyle/>
                    <a:p>
                      <a:pPr algn="l" fontAlgn="ctr"/>
                      <a:r>
                        <a:rPr lang="en-GB" sz="1800" b="1" i="0" u="none" strike="noStrike">
                          <a:solidFill>
                            <a:srgbClr val="000000"/>
                          </a:solidFill>
                          <a:effectLst/>
                          <a:latin typeface="Calibri" panose="020F0502020204030204" pitchFamily="34" charset="0"/>
                        </a:rPr>
                        <a:t> </a:t>
                      </a:r>
                    </a:p>
                  </a:txBody>
                  <a:tcPr marL="2873" marR="2873" marT="28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2000" b="1" i="0" u="none" strike="noStrike" dirty="0">
                          <a:solidFill>
                            <a:srgbClr val="FF0000"/>
                          </a:solidFill>
                          <a:effectLst/>
                          <a:latin typeface="Calibri" panose="020F0502020204030204" pitchFamily="34" charset="0"/>
                        </a:rPr>
                        <a:t>250000</a:t>
                      </a:r>
                    </a:p>
                  </a:txBody>
                  <a:tcPr marL="2873" marR="2873" marT="28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1104047"/>
                  </a:ext>
                </a:extLst>
              </a:tr>
            </a:tbl>
          </a:graphicData>
        </a:graphic>
      </p:graphicFrame>
      <p:pic>
        <p:nvPicPr>
          <p:cNvPr id="15" name="Picture 14">
            <a:extLst>
              <a:ext uri="{FF2B5EF4-FFF2-40B4-BE49-F238E27FC236}">
                <a16:creationId xmlns:a16="http://schemas.microsoft.com/office/drawing/2014/main" id="{2F571560-36B0-F446-525B-8BF5A0022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8DC340B-063C-BBB8-5035-ADD0A9E4AA5D}"/>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32091E66-2443-FBBE-EC56-B6718AEE3015}"/>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20E91D11-FEA9-2193-F316-D48041FE2A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18D6897-C07E-29A0-9907-08008B0055E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C6C46FE-4C32-E356-4FE9-4B86626310C8}"/>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A0C3D39-27DE-74BB-E121-2E3C0F4F0B1A}"/>
              </a:ext>
            </a:extLst>
          </p:cNvPr>
          <p:cNvPicPr>
            <a:picLocks noChangeAspect="1"/>
          </p:cNvPicPr>
          <p:nvPr/>
        </p:nvPicPr>
        <p:blipFill>
          <a:blip r:embed="rId8"/>
          <a:stretch>
            <a:fillRect/>
          </a:stretch>
        </p:blipFill>
        <p:spPr>
          <a:xfrm>
            <a:off x="2306268" y="646098"/>
            <a:ext cx="1127201" cy="1124744"/>
          </a:xfrm>
          <a:prstGeom prst="rect">
            <a:avLst/>
          </a:prstGeom>
        </p:spPr>
      </p:pic>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72649" y="1272932"/>
            <a:ext cx="11998427"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a:t>
            </a:r>
            <a:r>
              <a:rPr lang="ro-RO" sz="2400" b="1" dirty="0">
                <a:solidFill>
                  <a:srgbClr val="FF0000"/>
                </a:solidFill>
                <a:latin typeface="FreeSans"/>
              </a:rPr>
              <a:t>3 </a:t>
            </a:r>
            <a:r>
              <a:rPr lang="ro-RO" sz="2400" b="1" dirty="0" err="1">
                <a:solidFill>
                  <a:srgbClr val="FF0000"/>
                </a:solidFill>
                <a:latin typeface="FreeSans"/>
              </a:rPr>
              <a:t>time</a:t>
            </a:r>
            <a:r>
              <a:rPr lang="ro-RO" sz="2400" b="1" dirty="0">
                <a:solidFill>
                  <a:srgbClr val="FF0000"/>
                </a:solidFill>
                <a:latin typeface="FreeSans"/>
              </a:rPr>
              <a:t> line – </a:t>
            </a:r>
            <a:r>
              <a:rPr lang="ro-RO" sz="2400" b="1" dirty="0" err="1">
                <a:solidFill>
                  <a:srgbClr val="FF0000"/>
                </a:solidFill>
                <a:latin typeface="FreeSans"/>
              </a:rPr>
              <a:t>coordinator</a:t>
            </a:r>
            <a:r>
              <a:rPr lang="ro-RO" sz="2400" b="1" dirty="0">
                <a:solidFill>
                  <a:srgbClr val="FF0000"/>
                </a:solidFill>
                <a:latin typeface="FreeSans"/>
              </a:rPr>
              <a:t>  </a:t>
            </a:r>
            <a:r>
              <a:rPr lang="ro-RO" sz="2400" b="1" dirty="0" err="1">
                <a:solidFill>
                  <a:srgbClr val="FF0000"/>
                </a:solidFill>
                <a:latin typeface="FreeSans"/>
              </a:rPr>
              <a:t>Bulgarian</a:t>
            </a:r>
            <a:r>
              <a:rPr lang="ro-RO" sz="2400" b="1" dirty="0">
                <a:solidFill>
                  <a:srgbClr val="FF0000"/>
                </a:solidFill>
                <a:latin typeface="FreeSans"/>
              </a:rPr>
              <a:t> Naval Academy (NVNA) </a:t>
            </a:r>
            <a:endParaRPr lang="en-US" altLang="de-DE" sz="2400" b="1" dirty="0">
              <a:solidFill>
                <a:srgbClr val="0000FF"/>
              </a:solidFill>
              <a:effectLst>
                <a:outerShdw blurRad="38100" dist="38100" dir="2700000" algn="tl">
                  <a:srgbClr val="000000">
                    <a:alpha val="43137"/>
                  </a:srgbClr>
                </a:outerShdw>
              </a:effectLst>
              <a:latin typeface="Calibri"/>
            </a:endParaRPr>
          </a:p>
        </p:txBody>
      </p:sp>
      <p:pic>
        <p:nvPicPr>
          <p:cNvPr id="3" name="Picture 2">
            <a:extLst>
              <a:ext uri="{FF2B5EF4-FFF2-40B4-BE49-F238E27FC236}">
                <a16:creationId xmlns:a16="http://schemas.microsoft.com/office/drawing/2014/main" id="{3F48C613-45C7-20AB-BDBC-C0DEFF1CE0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0F7A220-BCE9-8C2A-443D-01D8F943C49F}"/>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73A02335-2217-4AB7-67C7-B493F2BD2B88}"/>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1C240801-88C6-8AE5-F556-004CD16EAF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69BFB6C-D067-EEB8-201F-BF44FE2C948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853EEE6C-7FB5-64BD-2EA2-6290392FEFCC}"/>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EFB04221-E496-69F6-E528-75CA521223B4}"/>
              </a:ext>
            </a:extLst>
          </p:cNvPr>
          <p:cNvPicPr>
            <a:picLocks noChangeAspect="1"/>
          </p:cNvPicPr>
          <p:nvPr/>
        </p:nvPicPr>
        <p:blipFill>
          <a:blip r:embed="rId9"/>
          <a:stretch>
            <a:fillRect/>
          </a:stretch>
        </p:blipFill>
        <p:spPr>
          <a:xfrm>
            <a:off x="11061624" y="0"/>
            <a:ext cx="1127201" cy="1124744"/>
          </a:xfrm>
          <a:prstGeom prst="rect">
            <a:avLst/>
          </a:prstGeom>
        </p:spPr>
      </p:pic>
      <p:graphicFrame>
        <p:nvGraphicFramePr>
          <p:cNvPr id="15" name="Table 14">
            <a:extLst>
              <a:ext uri="{FF2B5EF4-FFF2-40B4-BE49-F238E27FC236}">
                <a16:creationId xmlns:a16="http://schemas.microsoft.com/office/drawing/2014/main" id="{34378D43-700B-BE9C-62B7-8FE98CA6EC98}"/>
              </a:ext>
            </a:extLst>
          </p:cNvPr>
          <p:cNvGraphicFramePr>
            <a:graphicFrameLocks noGrp="1"/>
          </p:cNvGraphicFramePr>
          <p:nvPr>
            <p:extLst>
              <p:ext uri="{D42A27DB-BD31-4B8C-83A1-F6EECF244321}">
                <p14:modId xmlns:p14="http://schemas.microsoft.com/office/powerpoint/2010/main" val="3245118989"/>
              </p:ext>
            </p:extLst>
          </p:nvPr>
        </p:nvGraphicFramePr>
        <p:xfrm>
          <a:off x="57491" y="1988840"/>
          <a:ext cx="12131340" cy="4046208"/>
        </p:xfrm>
        <a:graphic>
          <a:graphicData uri="http://schemas.openxmlformats.org/drawingml/2006/table">
            <a:tbl>
              <a:tblPr/>
              <a:tblGrid>
                <a:gridCol w="723487">
                  <a:extLst>
                    <a:ext uri="{9D8B030D-6E8A-4147-A177-3AD203B41FA5}">
                      <a16:colId xmlns:a16="http://schemas.microsoft.com/office/drawing/2014/main" val="174631274"/>
                    </a:ext>
                  </a:extLst>
                </a:gridCol>
                <a:gridCol w="179697">
                  <a:extLst>
                    <a:ext uri="{9D8B030D-6E8A-4147-A177-3AD203B41FA5}">
                      <a16:colId xmlns:a16="http://schemas.microsoft.com/office/drawing/2014/main" val="1343623593"/>
                    </a:ext>
                  </a:extLst>
                </a:gridCol>
                <a:gridCol w="1965385">
                  <a:extLst>
                    <a:ext uri="{9D8B030D-6E8A-4147-A177-3AD203B41FA5}">
                      <a16:colId xmlns:a16="http://schemas.microsoft.com/office/drawing/2014/main" val="2538674491"/>
                    </a:ext>
                  </a:extLst>
                </a:gridCol>
                <a:gridCol w="4266464">
                  <a:extLst>
                    <a:ext uri="{9D8B030D-6E8A-4147-A177-3AD203B41FA5}">
                      <a16:colId xmlns:a16="http://schemas.microsoft.com/office/drawing/2014/main" val="548324976"/>
                    </a:ext>
                  </a:extLst>
                </a:gridCol>
                <a:gridCol w="648319">
                  <a:extLst>
                    <a:ext uri="{9D8B030D-6E8A-4147-A177-3AD203B41FA5}">
                      <a16:colId xmlns:a16="http://schemas.microsoft.com/office/drawing/2014/main" val="3591984357"/>
                    </a:ext>
                  </a:extLst>
                </a:gridCol>
                <a:gridCol w="648319">
                  <a:extLst>
                    <a:ext uri="{9D8B030D-6E8A-4147-A177-3AD203B41FA5}">
                      <a16:colId xmlns:a16="http://schemas.microsoft.com/office/drawing/2014/main" val="277967735"/>
                    </a:ext>
                  </a:extLst>
                </a:gridCol>
                <a:gridCol w="357045">
                  <a:extLst>
                    <a:ext uri="{9D8B030D-6E8A-4147-A177-3AD203B41FA5}">
                      <a16:colId xmlns:a16="http://schemas.microsoft.com/office/drawing/2014/main" val="1018620320"/>
                    </a:ext>
                  </a:extLst>
                </a:gridCol>
                <a:gridCol w="263085">
                  <a:extLst>
                    <a:ext uri="{9D8B030D-6E8A-4147-A177-3AD203B41FA5}">
                      <a16:colId xmlns:a16="http://schemas.microsoft.com/office/drawing/2014/main" val="1424779966"/>
                    </a:ext>
                  </a:extLst>
                </a:gridCol>
                <a:gridCol w="133893">
                  <a:extLst>
                    <a:ext uri="{9D8B030D-6E8A-4147-A177-3AD203B41FA5}">
                      <a16:colId xmlns:a16="http://schemas.microsoft.com/office/drawing/2014/main" val="3811950455"/>
                    </a:ext>
                  </a:extLst>
                </a:gridCol>
                <a:gridCol w="133893">
                  <a:extLst>
                    <a:ext uri="{9D8B030D-6E8A-4147-A177-3AD203B41FA5}">
                      <a16:colId xmlns:a16="http://schemas.microsoft.com/office/drawing/2014/main" val="33728419"/>
                    </a:ext>
                  </a:extLst>
                </a:gridCol>
                <a:gridCol w="133893">
                  <a:extLst>
                    <a:ext uri="{9D8B030D-6E8A-4147-A177-3AD203B41FA5}">
                      <a16:colId xmlns:a16="http://schemas.microsoft.com/office/drawing/2014/main" val="2709592740"/>
                    </a:ext>
                  </a:extLst>
                </a:gridCol>
                <a:gridCol w="133893">
                  <a:extLst>
                    <a:ext uri="{9D8B030D-6E8A-4147-A177-3AD203B41FA5}">
                      <a16:colId xmlns:a16="http://schemas.microsoft.com/office/drawing/2014/main" val="3824170932"/>
                    </a:ext>
                  </a:extLst>
                </a:gridCol>
                <a:gridCol w="133893">
                  <a:extLst>
                    <a:ext uri="{9D8B030D-6E8A-4147-A177-3AD203B41FA5}">
                      <a16:colId xmlns:a16="http://schemas.microsoft.com/office/drawing/2014/main" val="1926781325"/>
                    </a:ext>
                  </a:extLst>
                </a:gridCol>
                <a:gridCol w="133893">
                  <a:extLst>
                    <a:ext uri="{9D8B030D-6E8A-4147-A177-3AD203B41FA5}">
                      <a16:colId xmlns:a16="http://schemas.microsoft.com/office/drawing/2014/main" val="2211806437"/>
                    </a:ext>
                  </a:extLst>
                </a:gridCol>
                <a:gridCol w="133893">
                  <a:extLst>
                    <a:ext uri="{9D8B030D-6E8A-4147-A177-3AD203B41FA5}">
                      <a16:colId xmlns:a16="http://schemas.microsoft.com/office/drawing/2014/main" val="3067958220"/>
                    </a:ext>
                  </a:extLst>
                </a:gridCol>
                <a:gridCol w="133893">
                  <a:extLst>
                    <a:ext uri="{9D8B030D-6E8A-4147-A177-3AD203B41FA5}">
                      <a16:colId xmlns:a16="http://schemas.microsoft.com/office/drawing/2014/main" val="2286401841"/>
                    </a:ext>
                  </a:extLst>
                </a:gridCol>
                <a:gridCol w="133893">
                  <a:extLst>
                    <a:ext uri="{9D8B030D-6E8A-4147-A177-3AD203B41FA5}">
                      <a16:colId xmlns:a16="http://schemas.microsoft.com/office/drawing/2014/main" val="1132425695"/>
                    </a:ext>
                  </a:extLst>
                </a:gridCol>
                <a:gridCol w="133893">
                  <a:extLst>
                    <a:ext uri="{9D8B030D-6E8A-4147-A177-3AD203B41FA5}">
                      <a16:colId xmlns:a16="http://schemas.microsoft.com/office/drawing/2014/main" val="2018408297"/>
                    </a:ext>
                  </a:extLst>
                </a:gridCol>
                <a:gridCol w="133893">
                  <a:extLst>
                    <a:ext uri="{9D8B030D-6E8A-4147-A177-3AD203B41FA5}">
                      <a16:colId xmlns:a16="http://schemas.microsoft.com/office/drawing/2014/main" val="1257806677"/>
                    </a:ext>
                  </a:extLst>
                </a:gridCol>
                <a:gridCol w="133893">
                  <a:extLst>
                    <a:ext uri="{9D8B030D-6E8A-4147-A177-3AD203B41FA5}">
                      <a16:colId xmlns:a16="http://schemas.microsoft.com/office/drawing/2014/main" val="3453043571"/>
                    </a:ext>
                  </a:extLst>
                </a:gridCol>
                <a:gridCol w="133893">
                  <a:extLst>
                    <a:ext uri="{9D8B030D-6E8A-4147-A177-3AD203B41FA5}">
                      <a16:colId xmlns:a16="http://schemas.microsoft.com/office/drawing/2014/main" val="3580194702"/>
                    </a:ext>
                  </a:extLst>
                </a:gridCol>
                <a:gridCol w="133893">
                  <a:extLst>
                    <a:ext uri="{9D8B030D-6E8A-4147-A177-3AD203B41FA5}">
                      <a16:colId xmlns:a16="http://schemas.microsoft.com/office/drawing/2014/main" val="4048208548"/>
                    </a:ext>
                  </a:extLst>
                </a:gridCol>
                <a:gridCol w="133893">
                  <a:extLst>
                    <a:ext uri="{9D8B030D-6E8A-4147-A177-3AD203B41FA5}">
                      <a16:colId xmlns:a16="http://schemas.microsoft.com/office/drawing/2014/main" val="2616191669"/>
                    </a:ext>
                  </a:extLst>
                </a:gridCol>
                <a:gridCol w="133893">
                  <a:extLst>
                    <a:ext uri="{9D8B030D-6E8A-4147-A177-3AD203B41FA5}">
                      <a16:colId xmlns:a16="http://schemas.microsoft.com/office/drawing/2014/main" val="841815116"/>
                    </a:ext>
                  </a:extLst>
                </a:gridCol>
                <a:gridCol w="133893">
                  <a:extLst>
                    <a:ext uri="{9D8B030D-6E8A-4147-A177-3AD203B41FA5}">
                      <a16:colId xmlns:a16="http://schemas.microsoft.com/office/drawing/2014/main" val="2975258432"/>
                    </a:ext>
                  </a:extLst>
                </a:gridCol>
                <a:gridCol w="133893">
                  <a:extLst>
                    <a:ext uri="{9D8B030D-6E8A-4147-A177-3AD203B41FA5}">
                      <a16:colId xmlns:a16="http://schemas.microsoft.com/office/drawing/2014/main" val="4143671699"/>
                    </a:ext>
                  </a:extLst>
                </a:gridCol>
                <a:gridCol w="133893">
                  <a:extLst>
                    <a:ext uri="{9D8B030D-6E8A-4147-A177-3AD203B41FA5}">
                      <a16:colId xmlns:a16="http://schemas.microsoft.com/office/drawing/2014/main" val="1380665027"/>
                    </a:ext>
                  </a:extLst>
                </a:gridCol>
                <a:gridCol w="133893">
                  <a:extLst>
                    <a:ext uri="{9D8B030D-6E8A-4147-A177-3AD203B41FA5}">
                      <a16:colId xmlns:a16="http://schemas.microsoft.com/office/drawing/2014/main" val="4111685898"/>
                    </a:ext>
                  </a:extLst>
                </a:gridCol>
                <a:gridCol w="133893">
                  <a:extLst>
                    <a:ext uri="{9D8B030D-6E8A-4147-A177-3AD203B41FA5}">
                      <a16:colId xmlns:a16="http://schemas.microsoft.com/office/drawing/2014/main" val="1544258597"/>
                    </a:ext>
                  </a:extLst>
                </a:gridCol>
                <a:gridCol w="133893">
                  <a:extLst>
                    <a:ext uri="{9D8B030D-6E8A-4147-A177-3AD203B41FA5}">
                      <a16:colId xmlns:a16="http://schemas.microsoft.com/office/drawing/2014/main" val="649582982"/>
                    </a:ext>
                  </a:extLst>
                </a:gridCol>
                <a:gridCol w="133893">
                  <a:extLst>
                    <a:ext uri="{9D8B030D-6E8A-4147-A177-3AD203B41FA5}">
                      <a16:colId xmlns:a16="http://schemas.microsoft.com/office/drawing/2014/main" val="2652071342"/>
                    </a:ext>
                  </a:extLst>
                </a:gridCol>
              </a:tblGrid>
              <a:tr h="133398">
                <a:tc rowSpan="3">
                  <a:txBody>
                    <a:bodyPr/>
                    <a:lstStyle/>
                    <a:p>
                      <a:pPr algn="ctr" fontAlgn="ctr"/>
                      <a:r>
                        <a:rPr lang="en-GB" sz="600" b="1" i="0" u="none" strike="noStrike">
                          <a:solidFill>
                            <a:srgbClr val="000000"/>
                          </a:solidFill>
                          <a:effectLst/>
                          <a:latin typeface="Calibri" panose="020F0502020204030204" pitchFamily="34" charset="0"/>
                        </a:rPr>
                        <a:t>No</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3">
                  <a:txBody>
                    <a:bodyPr/>
                    <a:lstStyle/>
                    <a:p>
                      <a:pPr algn="ctr" fontAlgn="ctr"/>
                      <a:r>
                        <a:rPr lang="en-GB" sz="1000" b="1" i="0" u="none" strike="noStrike">
                          <a:solidFill>
                            <a:srgbClr val="000000"/>
                          </a:solidFill>
                          <a:effectLst/>
                          <a:latin typeface="Calibri" panose="020F0502020204030204" pitchFamily="34" charset="0"/>
                        </a:rPr>
                        <a:t>WORK PACKAGES</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hMerge="1">
                  <a:txBody>
                    <a:bodyPr/>
                    <a:lstStyle/>
                    <a:p>
                      <a:endParaRPr lang="en-GB"/>
                    </a:p>
                  </a:txBody>
                  <a:tcPr/>
                </a:tc>
                <a:tc rowSpan="3">
                  <a:txBody>
                    <a:bodyPr/>
                    <a:lstStyle/>
                    <a:p>
                      <a:pPr algn="ctr" fontAlgn="ctr"/>
                      <a:r>
                        <a:rPr lang="en-GB" sz="600" b="1" i="0" u="none" strike="noStrike">
                          <a:solidFill>
                            <a:srgbClr val="000000"/>
                          </a:solidFill>
                          <a:effectLst/>
                          <a:latin typeface="Calibri" panose="020F0502020204030204" pitchFamily="34" charset="0"/>
                        </a:rPr>
                        <a:t>Responsible partner</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GB" sz="600" b="1" i="0" u="none" strike="noStrike">
                          <a:solidFill>
                            <a:srgbClr val="000000"/>
                          </a:solidFill>
                          <a:effectLst/>
                          <a:latin typeface="Calibri" panose="020F0502020204030204" pitchFamily="34" charset="0"/>
                        </a:rPr>
                        <a:t>Duration  (Months/Days)</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Year</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600" b="1" i="0" u="none" strike="noStrike">
                          <a:solidFill>
                            <a:srgbClr val="000000"/>
                          </a:solidFill>
                          <a:effectLst/>
                          <a:latin typeface="Calibri" panose="020F0502020204030204" pitchFamily="34" charset="0"/>
                        </a:rPr>
                        <a:t>2023</a:t>
                      </a:r>
                    </a:p>
                  </a:txBody>
                  <a:tcPr marL="2749" marR="2749" marT="27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fontAlgn="b"/>
                      <a:r>
                        <a:rPr lang="en-GB" sz="600" b="1" i="0" u="none" strike="noStrike">
                          <a:solidFill>
                            <a:srgbClr val="000000"/>
                          </a:solidFill>
                          <a:effectLst/>
                          <a:latin typeface="Calibri" panose="020F0502020204030204" pitchFamily="34" charset="0"/>
                        </a:rPr>
                        <a:t>2024</a:t>
                      </a:r>
                    </a:p>
                  </a:txBody>
                  <a:tcPr marL="2749" marR="2749" marT="27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1">
                  <a:txBody>
                    <a:bodyPr/>
                    <a:lstStyle/>
                    <a:p>
                      <a:pPr algn="ctr" fontAlgn="b"/>
                      <a:r>
                        <a:rPr lang="en-GB" sz="600" b="1" i="0" u="none" strike="noStrike">
                          <a:solidFill>
                            <a:srgbClr val="000000"/>
                          </a:solidFill>
                          <a:effectLst/>
                          <a:latin typeface="Calibri" panose="020F0502020204030204" pitchFamily="34" charset="0"/>
                        </a:rPr>
                        <a:t>2025</a:t>
                      </a:r>
                    </a:p>
                  </a:txBody>
                  <a:tcPr marL="2749" marR="2749" marT="274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8785266"/>
                  </a:ext>
                </a:extLst>
              </a:tr>
              <a:tr h="233447">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fontAlgn="ctr"/>
                      <a:r>
                        <a:rPr lang="en-GB" sz="600" b="1" i="0" u="none" strike="noStrike">
                          <a:solidFill>
                            <a:srgbClr val="000000"/>
                          </a:solidFill>
                          <a:effectLst/>
                          <a:latin typeface="Calibri" panose="020F0502020204030204" pitchFamily="34" charset="0"/>
                        </a:rPr>
                        <a:t>Month</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a:t>
                      </a:r>
                    </a:p>
                  </a:txBody>
                  <a:tcPr marL="2749" marR="2749" marT="27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M3</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M4</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M5</a:t>
                      </a:r>
                    </a:p>
                  </a:txBody>
                  <a:tcPr marL="2749" marR="2749" marT="27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M6</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M7</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M8</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M9</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M10</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M11</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M12</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M13</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M14</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M15</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M16</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M17</a:t>
                      </a:r>
                    </a:p>
                  </a:txBody>
                  <a:tcPr marL="2749" marR="2749" marT="274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M18</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M19</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M20</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M21</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M22</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600" b="1" i="0" u="none" strike="noStrike">
                          <a:solidFill>
                            <a:srgbClr val="000000"/>
                          </a:solidFill>
                          <a:effectLst/>
                          <a:latin typeface="Calibri" panose="020F0502020204030204" pitchFamily="34" charset="0"/>
                        </a:rPr>
                        <a:t>M23</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M24</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54295"/>
                  </a:ext>
                </a:extLst>
              </a:tr>
              <a:tr h="233447">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Dec</a:t>
                      </a:r>
                    </a:p>
                  </a:txBody>
                  <a:tcPr marL="2749" marR="2749" marT="27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Ian</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Feb</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Apr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May</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Jul</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Aug</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Sept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Oct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Nov</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Dec</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Ian</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Feb</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Apr</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May</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Jul</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Aug</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Sept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Oct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Nov</a:t>
                      </a:r>
                    </a:p>
                  </a:txBody>
                  <a:tcPr marL="2749" marR="2749" marT="27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117685"/>
                  </a:ext>
                </a:extLst>
              </a:tr>
              <a:tr h="245435">
                <a:tc rowSpan="10">
                  <a:txBody>
                    <a:bodyPr/>
                    <a:lstStyle/>
                    <a:p>
                      <a:pPr algn="ctr" fontAlgn="ctr"/>
                      <a:r>
                        <a:rPr lang="en-GB" sz="1200" b="1" i="0" u="none" strike="noStrike" dirty="0">
                          <a:solidFill>
                            <a:srgbClr val="FF0000"/>
                          </a:solidFill>
                          <a:effectLst/>
                          <a:latin typeface="Calibri" panose="020F0502020204030204" pitchFamily="34" charset="0"/>
                        </a:rPr>
                        <a:t>WP3 - Training programs for professional skills in victualling logistic services and seafaring food procurement  </a:t>
                      </a:r>
                    </a:p>
                  </a:txBody>
                  <a:tcPr marL="2749" marR="2749" marT="27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A3.1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l" fontAlgn="b"/>
                      <a:r>
                        <a:rPr lang="en-GB" sz="1400" b="1" i="0" u="none" strike="noStrike" dirty="0">
                          <a:solidFill>
                            <a:srgbClr val="0000FF"/>
                          </a:solidFill>
                          <a:effectLst/>
                          <a:latin typeface="Calibri" panose="020F0502020204030204" pitchFamily="34" charset="0"/>
                        </a:rPr>
                        <a:t>Curriculum analysis and training modules development in Victualling Logistic Services and Onboard Food Procurement</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NVNA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15</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4316415"/>
                  </a:ext>
                </a:extLst>
              </a:tr>
              <a:tr h="124243">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4">
                  <a:txBody>
                    <a:bodyPr/>
                    <a:lstStyle/>
                    <a:p>
                      <a:pPr algn="l" fontAlgn="ctr"/>
                      <a:r>
                        <a:rPr lang="en-GB" sz="1400" b="1" i="0" u="none" strike="noStrike" dirty="0">
                          <a:solidFill>
                            <a:srgbClr val="0000FF"/>
                          </a:solidFill>
                          <a:effectLst/>
                          <a:latin typeface="Calibri" panose="020F0502020204030204" pitchFamily="34" charset="0"/>
                        </a:rPr>
                        <a:t>Project meetings</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hMerge="1">
                  <a:txBody>
                    <a:bodyPr/>
                    <a:lstStyle/>
                    <a:p>
                      <a:endParaRPr lang="en-GB"/>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GB"/>
                    </a:p>
                  </a:txBody>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B0F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B0F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5276563"/>
                  </a:ext>
                </a:extLst>
              </a:tr>
              <a:tr h="220775">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A.3.2.1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FF0000"/>
                          </a:solidFill>
                          <a:effectLst/>
                          <a:latin typeface="Calibri" panose="020F0502020204030204" pitchFamily="34" charset="0"/>
                        </a:rPr>
                        <a:t>TM3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dirty="0">
                          <a:solidFill>
                            <a:srgbClr val="0070C0"/>
                          </a:solidFill>
                          <a:effectLst/>
                          <a:latin typeface="Calibri" panose="020F0502020204030204" pitchFamily="34" charset="0"/>
                        </a:rPr>
                        <a:t>Transnational Project Meeting - Curricular developments for Food Logistics Services, VIRTUAL</a:t>
                      </a:r>
                      <a:endParaRPr lang="en-GB" sz="1200" b="1" i="0" u="none" strike="noStrike" dirty="0">
                        <a:solidFill>
                          <a:srgbClr val="FF0000"/>
                        </a:solidFill>
                        <a:effectLst/>
                        <a:latin typeface="Calibri" panose="020F0502020204030204" pitchFamily="34" charset="0"/>
                      </a:endParaRP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VIRTUAL</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6286364"/>
                  </a:ext>
                </a:extLst>
              </a:tr>
              <a:tr h="438281">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A.3.2.2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FF0000"/>
                          </a:solidFill>
                          <a:effectLst/>
                          <a:latin typeface="Calibri" panose="020F0502020204030204" pitchFamily="34" charset="0"/>
                        </a:rPr>
                        <a:t>TM4</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dirty="0">
                          <a:solidFill>
                            <a:srgbClr val="0070C0"/>
                          </a:solidFill>
                          <a:effectLst/>
                          <a:latin typeface="Calibri" panose="020F0502020204030204" pitchFamily="34" charset="0"/>
                        </a:rPr>
                        <a:t>Transnational Project Meeting - Curricular developments </a:t>
                      </a:r>
                      <a:r>
                        <a:rPr lang="en-GB" sz="1200" b="1" i="0" u="none" strike="noStrike" dirty="0" err="1">
                          <a:solidFill>
                            <a:srgbClr val="0070C0"/>
                          </a:solidFill>
                          <a:effectLst/>
                          <a:latin typeface="Calibri" panose="020F0502020204030204" pitchFamily="34" charset="0"/>
                        </a:rPr>
                        <a:t>forEntrepreunership</a:t>
                      </a:r>
                      <a:r>
                        <a:rPr lang="en-GB" sz="1200" b="1" i="0" u="none" strike="noStrike" dirty="0">
                          <a:solidFill>
                            <a:srgbClr val="0070C0"/>
                          </a:solidFill>
                          <a:effectLst/>
                          <a:latin typeface="Calibri" panose="020F0502020204030204" pitchFamily="34" charset="0"/>
                        </a:rPr>
                        <a:t> in Victualling Logistics Services – NVNA, Bulgaria – 3 days residential (2 pax/partner)</a:t>
                      </a:r>
                      <a:endParaRPr lang="en-GB" sz="1200" b="1" i="0" u="none" strike="noStrike" dirty="0">
                        <a:solidFill>
                          <a:srgbClr val="FF0000"/>
                        </a:solidFill>
                        <a:effectLst/>
                        <a:latin typeface="Calibri" panose="020F0502020204030204" pitchFamily="34" charset="0"/>
                      </a:endParaRP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NVNA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2412131"/>
                  </a:ext>
                </a:extLst>
              </a:tr>
              <a:tr h="124243">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l" fontAlgn="ctr"/>
                      <a:r>
                        <a:rPr lang="en-GB" sz="1200" b="1" i="0" u="none" strike="noStrike">
                          <a:solidFill>
                            <a:srgbClr val="0000FF"/>
                          </a:solidFill>
                          <a:effectLst/>
                          <a:latin typeface="Calibri" panose="020F0502020204030204" pitchFamily="34" charset="0"/>
                        </a:rPr>
                        <a:t>Public Events</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FF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6645922"/>
                  </a:ext>
                </a:extLst>
              </a:tr>
              <a:tr h="329528">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A3.3.1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FF0000"/>
                          </a:solidFill>
                          <a:effectLst/>
                          <a:latin typeface="Calibri" panose="020F0502020204030204" pitchFamily="34" charset="0"/>
                        </a:rPr>
                        <a:t>E2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dirty="0">
                          <a:solidFill>
                            <a:srgbClr val="0070C0"/>
                          </a:solidFill>
                          <a:effectLst/>
                          <a:latin typeface="Calibri" panose="020F0502020204030204" pitchFamily="34" charset="0"/>
                        </a:rPr>
                        <a:t>E2 - Seminar ”Logistics Services in Maritime Agencies and </a:t>
                      </a:r>
                      <a:r>
                        <a:rPr lang="en-GB" sz="1200" b="1" i="0" u="none" strike="noStrike" dirty="0" err="1">
                          <a:solidFill>
                            <a:srgbClr val="0070C0"/>
                          </a:solidFill>
                          <a:effectLst/>
                          <a:latin typeface="Calibri" panose="020F0502020204030204" pitchFamily="34" charset="0"/>
                        </a:rPr>
                        <a:t>Oboard</a:t>
                      </a:r>
                      <a:r>
                        <a:rPr lang="en-GB" sz="1200" b="1" i="0" u="none" strike="noStrike" dirty="0">
                          <a:solidFill>
                            <a:srgbClr val="0070C0"/>
                          </a:solidFill>
                          <a:effectLst/>
                          <a:latin typeface="Calibri" panose="020F0502020204030204" pitchFamily="34" charset="0"/>
                        </a:rPr>
                        <a:t> Feeding </a:t>
                      </a:r>
                      <a:r>
                        <a:rPr lang="en-GB" sz="1200" b="1" i="0" u="none" strike="noStrike" dirty="0" err="1">
                          <a:solidFill>
                            <a:srgbClr val="0070C0"/>
                          </a:solidFill>
                          <a:effectLst/>
                          <a:latin typeface="Calibri" panose="020F0502020204030204" pitchFamily="34" charset="0"/>
                        </a:rPr>
                        <a:t>Magement</a:t>
                      </a:r>
                      <a:r>
                        <a:rPr lang="en-GB" sz="1200" b="1" i="0" u="none" strike="noStrike" dirty="0">
                          <a:solidFill>
                            <a:srgbClr val="0070C0"/>
                          </a:solidFill>
                          <a:effectLst/>
                          <a:latin typeface="Calibri" panose="020F0502020204030204" pitchFamily="34" charset="0"/>
                        </a:rPr>
                        <a:t>” - UEAGEAN, Greece, 35 participants</a:t>
                      </a:r>
                      <a:endParaRPr lang="en-GB" sz="1200" b="1" i="0" u="none" strike="noStrike" dirty="0">
                        <a:solidFill>
                          <a:srgbClr val="FF0000"/>
                        </a:solidFill>
                        <a:effectLst/>
                        <a:latin typeface="Calibri" panose="020F0502020204030204" pitchFamily="34" charset="0"/>
                      </a:endParaRP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UAEGEAN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8218537"/>
                  </a:ext>
                </a:extLst>
              </a:tr>
              <a:tr h="329528">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A3.3.2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FF0000"/>
                          </a:solidFill>
                          <a:effectLst/>
                          <a:latin typeface="Calibri" panose="020F0502020204030204" pitchFamily="34" charset="0"/>
                        </a:rPr>
                        <a:t>E3</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dirty="0">
                          <a:solidFill>
                            <a:srgbClr val="0070C0"/>
                          </a:solidFill>
                          <a:effectLst/>
                          <a:latin typeface="Calibri" panose="020F0502020204030204" pitchFamily="34" charset="0"/>
                        </a:rPr>
                        <a:t>E3 - Seminar ”Sustainable Development and </a:t>
                      </a:r>
                      <a:r>
                        <a:rPr lang="en-GB" sz="1200" b="1" i="0" u="none" strike="noStrike" dirty="0" err="1">
                          <a:solidFill>
                            <a:srgbClr val="0070C0"/>
                          </a:solidFill>
                          <a:effectLst/>
                          <a:latin typeface="Calibri" panose="020F0502020204030204" pitchFamily="34" charset="0"/>
                        </a:rPr>
                        <a:t>Entrepreunership</a:t>
                      </a:r>
                      <a:r>
                        <a:rPr lang="en-GB" sz="1200" b="1" i="0" u="none" strike="noStrike" dirty="0">
                          <a:solidFill>
                            <a:srgbClr val="0070C0"/>
                          </a:solidFill>
                          <a:effectLst/>
                          <a:latin typeface="Calibri" panose="020F0502020204030204" pitchFamily="34" charset="0"/>
                        </a:rPr>
                        <a:t> in Maritime Services” - NVNA, Bulgaria, 35 participants</a:t>
                      </a:r>
                      <a:endParaRPr lang="en-GB" sz="1200" b="1" i="0" u="none" strike="noStrike" dirty="0">
                        <a:solidFill>
                          <a:srgbClr val="FF0000"/>
                        </a:solidFill>
                        <a:effectLst/>
                        <a:latin typeface="Calibri" panose="020F0502020204030204" pitchFamily="34" charset="0"/>
                      </a:endParaRP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NVNA</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00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36087"/>
                  </a:ext>
                </a:extLst>
              </a:tr>
              <a:tr h="220775">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A.3.4</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l" fontAlgn="b"/>
                      <a:r>
                        <a:rPr lang="en-GB" sz="1200" b="1" i="0" u="none" strike="noStrike" dirty="0">
                          <a:solidFill>
                            <a:srgbClr val="0000FF"/>
                          </a:solidFill>
                          <a:effectLst/>
                          <a:latin typeface="Calibri" panose="020F0502020204030204" pitchFamily="34" charset="0"/>
                        </a:rPr>
                        <a:t>LLT Summer Training School</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UAEGEAN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5</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3938196"/>
                  </a:ext>
                </a:extLst>
              </a:tr>
              <a:tr h="329528">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A.3.4.1</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FF0000"/>
                          </a:solidFill>
                          <a:effectLst/>
                          <a:latin typeface="Calibri" panose="020F0502020204030204" pitchFamily="34" charset="0"/>
                        </a:rPr>
                        <a:t>LLT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dirty="0">
                          <a:solidFill>
                            <a:srgbClr val="0070C0"/>
                          </a:solidFill>
                          <a:effectLst/>
                          <a:latin typeface="Calibri" panose="020F0502020204030204" pitchFamily="34" charset="0"/>
                        </a:rPr>
                        <a:t>C2T. Summer Training School for Teachers - Curriculum design and case studies development - UEAGEAN, Greece (1 trainer/partner)</a:t>
                      </a:r>
                      <a:endParaRPr lang="en-GB" sz="1200" b="1" i="0" u="none" strike="noStrike" dirty="0">
                        <a:solidFill>
                          <a:srgbClr val="FF0000"/>
                        </a:solidFill>
                        <a:effectLst/>
                        <a:latin typeface="Calibri" panose="020F0502020204030204" pitchFamily="34" charset="0"/>
                      </a:endParaRP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UAEGEAN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5</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9986045"/>
                  </a:ext>
                </a:extLst>
              </a:tr>
              <a:tr h="220775">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A.3.4.2</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ctr"/>
                      <a:r>
                        <a:rPr lang="en-GB" sz="1600" b="1" i="0" u="none" strike="noStrike" dirty="0">
                          <a:solidFill>
                            <a:srgbClr val="FF0000"/>
                          </a:solidFill>
                          <a:effectLst/>
                          <a:latin typeface="Calibri" panose="020F0502020204030204" pitchFamily="34" charset="0"/>
                        </a:rPr>
                        <a:t>LLT</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ctr"/>
                      <a:r>
                        <a:rPr lang="en-GB" sz="1200" b="1" i="0" u="none" strike="noStrike" dirty="0">
                          <a:solidFill>
                            <a:srgbClr val="0070C0"/>
                          </a:solidFill>
                          <a:effectLst/>
                          <a:latin typeface="Calibri" panose="020F0502020204030204" pitchFamily="34" charset="0"/>
                        </a:rPr>
                        <a:t>C3S. Summer Training School for Cadets - UEAGEAN, Greece (3 trainees/partner)</a:t>
                      </a:r>
                      <a:endParaRPr lang="en-GB" sz="1200" b="1" i="0" u="none" strike="noStrike" dirty="0">
                        <a:solidFill>
                          <a:srgbClr val="FF0000"/>
                        </a:solidFill>
                        <a:effectLst/>
                        <a:latin typeface="Calibri" panose="020F0502020204030204" pitchFamily="34" charset="0"/>
                      </a:endParaRP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UAEGEAN</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ctr" fontAlgn="ctr"/>
                      <a:r>
                        <a:rPr lang="en-GB" sz="600" b="1" i="0" u="none" strike="noStrike">
                          <a:solidFill>
                            <a:srgbClr val="000000"/>
                          </a:solidFill>
                          <a:effectLst/>
                          <a:latin typeface="Calibri" panose="020F0502020204030204" pitchFamily="34" charset="0"/>
                        </a:rPr>
                        <a:t>5</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EEF3"/>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49" marR="2749" marT="27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49" marR="2749" marT="274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56428200"/>
                  </a:ext>
                </a:extLst>
              </a:tr>
            </a:tbl>
          </a:graphicData>
        </a:graphic>
      </p:graphicFrame>
    </p:spTree>
    <p:extLst>
      <p:ext uri="{BB962C8B-B14F-4D97-AF65-F5344CB8AC3E}">
        <p14:creationId xmlns:p14="http://schemas.microsoft.com/office/powerpoint/2010/main" val="335703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62618" y="910976"/>
            <a:ext cx="11998427"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a:t>
            </a:r>
            <a:r>
              <a:rPr lang="ro-RO" sz="2400" b="1" dirty="0">
                <a:solidFill>
                  <a:srgbClr val="FF0000"/>
                </a:solidFill>
                <a:latin typeface="FreeSans"/>
              </a:rPr>
              <a:t>3 budget </a:t>
            </a:r>
            <a:r>
              <a:rPr lang="ro-RO" sz="2400" b="1" dirty="0" err="1">
                <a:solidFill>
                  <a:srgbClr val="FF0000"/>
                </a:solidFill>
                <a:latin typeface="FreeSans"/>
              </a:rPr>
              <a:t>baseline</a:t>
            </a:r>
            <a:r>
              <a:rPr lang="ro-RO" sz="2400" b="1" dirty="0">
                <a:solidFill>
                  <a:srgbClr val="FF0000"/>
                </a:solidFill>
                <a:latin typeface="FreeSans"/>
              </a:rPr>
              <a:t> – </a:t>
            </a:r>
            <a:r>
              <a:rPr lang="ro-RO" sz="2400" b="1" dirty="0" err="1">
                <a:solidFill>
                  <a:srgbClr val="FF0000"/>
                </a:solidFill>
                <a:latin typeface="FreeSans"/>
              </a:rPr>
              <a:t>coordinator</a:t>
            </a:r>
            <a:r>
              <a:rPr lang="ro-RO" sz="2400" b="1" dirty="0">
                <a:solidFill>
                  <a:srgbClr val="FF0000"/>
                </a:solidFill>
                <a:latin typeface="FreeSans"/>
              </a:rPr>
              <a:t>  </a:t>
            </a:r>
            <a:r>
              <a:rPr lang="ro-RO" sz="2400" b="1" dirty="0" err="1">
                <a:solidFill>
                  <a:srgbClr val="FF0000"/>
                </a:solidFill>
                <a:latin typeface="FreeSans"/>
              </a:rPr>
              <a:t>Bulgarian</a:t>
            </a:r>
            <a:r>
              <a:rPr lang="ro-RO" sz="2400" b="1" dirty="0">
                <a:solidFill>
                  <a:srgbClr val="FF0000"/>
                </a:solidFill>
                <a:latin typeface="FreeSans"/>
              </a:rPr>
              <a:t> Naval Academy (NVNA) </a:t>
            </a:r>
            <a:endParaRPr lang="en-US" altLang="de-DE" sz="2400" b="1" dirty="0">
              <a:solidFill>
                <a:srgbClr val="0000FF"/>
              </a:solidFill>
              <a:effectLst>
                <a:outerShdw blurRad="38100" dist="38100" dir="2700000" algn="tl">
                  <a:srgbClr val="000000">
                    <a:alpha val="43137"/>
                  </a:srgbClr>
                </a:outerShdw>
              </a:effectLst>
              <a:latin typeface="Calibri"/>
            </a:endParaRPr>
          </a:p>
        </p:txBody>
      </p:sp>
      <p:pic>
        <p:nvPicPr>
          <p:cNvPr id="7" name="Picture 6">
            <a:extLst>
              <a:ext uri="{FF2B5EF4-FFF2-40B4-BE49-F238E27FC236}">
                <a16:creationId xmlns:a16="http://schemas.microsoft.com/office/drawing/2014/main" id="{C67F5D91-487E-E34A-E670-D04096A3A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8" name="Picture 7">
            <a:extLst>
              <a:ext uri="{FF2B5EF4-FFF2-40B4-BE49-F238E27FC236}">
                <a16:creationId xmlns:a16="http://schemas.microsoft.com/office/drawing/2014/main" id="{EC5A6053-5949-56DB-E1DC-C7705BF99840}"/>
              </a:ext>
            </a:extLst>
          </p:cNvPr>
          <p:cNvPicPr>
            <a:picLocks noChangeAspect="1"/>
          </p:cNvPicPr>
          <p:nvPr/>
        </p:nvPicPr>
        <p:blipFill>
          <a:blip r:embed="rId4"/>
          <a:stretch>
            <a:fillRect/>
          </a:stretch>
        </p:blipFill>
        <p:spPr>
          <a:xfrm>
            <a:off x="7085978" y="37486"/>
            <a:ext cx="589869" cy="597335"/>
          </a:xfrm>
          <a:prstGeom prst="rect">
            <a:avLst/>
          </a:prstGeom>
        </p:spPr>
      </p:pic>
      <p:pic>
        <p:nvPicPr>
          <p:cNvPr id="9" name="Picture 8">
            <a:extLst>
              <a:ext uri="{FF2B5EF4-FFF2-40B4-BE49-F238E27FC236}">
                <a16:creationId xmlns:a16="http://schemas.microsoft.com/office/drawing/2014/main" id="{B31A3720-7D8E-14D2-02C9-C0F0CB422790}"/>
              </a:ext>
            </a:extLst>
          </p:cNvPr>
          <p:cNvPicPr>
            <a:picLocks noChangeAspect="1"/>
          </p:cNvPicPr>
          <p:nvPr/>
        </p:nvPicPr>
        <p:blipFill>
          <a:blip r:embed="rId5"/>
          <a:stretch>
            <a:fillRect/>
          </a:stretch>
        </p:blipFill>
        <p:spPr>
          <a:xfrm>
            <a:off x="8017511" y="64593"/>
            <a:ext cx="958640" cy="527130"/>
          </a:xfrm>
          <a:prstGeom prst="rect">
            <a:avLst/>
          </a:prstGeom>
        </p:spPr>
      </p:pic>
      <p:pic>
        <p:nvPicPr>
          <p:cNvPr id="10" name="Picture 9" descr="EU logos for funding">
            <a:extLst>
              <a:ext uri="{FF2B5EF4-FFF2-40B4-BE49-F238E27FC236}">
                <a16:creationId xmlns:a16="http://schemas.microsoft.com/office/drawing/2014/main" id="{1EE0ADC4-1D82-6468-19E1-BD392FF496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22ECD16-F85A-CA04-4D83-023AFD5D863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12" name="Picture 11">
            <a:extLst>
              <a:ext uri="{FF2B5EF4-FFF2-40B4-BE49-F238E27FC236}">
                <a16:creationId xmlns:a16="http://schemas.microsoft.com/office/drawing/2014/main" id="{CFC3B28F-60B3-FA2B-F5E5-6ED2F541E268}"/>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3" name="Picture 12">
            <a:extLst>
              <a:ext uri="{FF2B5EF4-FFF2-40B4-BE49-F238E27FC236}">
                <a16:creationId xmlns:a16="http://schemas.microsoft.com/office/drawing/2014/main" id="{A8404784-BE41-1621-D9EF-B08B79D54C18}"/>
              </a:ext>
            </a:extLst>
          </p:cNvPr>
          <p:cNvPicPr>
            <a:picLocks noChangeAspect="1"/>
          </p:cNvPicPr>
          <p:nvPr/>
        </p:nvPicPr>
        <p:blipFill>
          <a:blip r:embed="rId9"/>
          <a:stretch>
            <a:fillRect/>
          </a:stretch>
        </p:blipFill>
        <p:spPr>
          <a:xfrm>
            <a:off x="11061624" y="0"/>
            <a:ext cx="1127201" cy="1124744"/>
          </a:xfrm>
          <a:prstGeom prst="rect">
            <a:avLst/>
          </a:prstGeom>
        </p:spPr>
      </p:pic>
      <p:graphicFrame>
        <p:nvGraphicFramePr>
          <p:cNvPr id="15" name="Table 14">
            <a:extLst>
              <a:ext uri="{FF2B5EF4-FFF2-40B4-BE49-F238E27FC236}">
                <a16:creationId xmlns:a16="http://schemas.microsoft.com/office/drawing/2014/main" id="{D3442407-422A-7800-1738-ADB2A3511238}"/>
              </a:ext>
            </a:extLst>
          </p:cNvPr>
          <p:cNvGraphicFramePr>
            <a:graphicFrameLocks noGrp="1"/>
          </p:cNvGraphicFramePr>
          <p:nvPr>
            <p:extLst>
              <p:ext uri="{D42A27DB-BD31-4B8C-83A1-F6EECF244321}">
                <p14:modId xmlns:p14="http://schemas.microsoft.com/office/powerpoint/2010/main" val="2782773710"/>
              </p:ext>
            </p:extLst>
          </p:nvPr>
        </p:nvGraphicFramePr>
        <p:xfrm>
          <a:off x="95197" y="1572435"/>
          <a:ext cx="11998429" cy="5188066"/>
        </p:xfrm>
        <a:graphic>
          <a:graphicData uri="http://schemas.openxmlformats.org/drawingml/2006/table">
            <a:tbl>
              <a:tblPr/>
              <a:tblGrid>
                <a:gridCol w="552798">
                  <a:extLst>
                    <a:ext uri="{9D8B030D-6E8A-4147-A177-3AD203B41FA5}">
                      <a16:colId xmlns:a16="http://schemas.microsoft.com/office/drawing/2014/main" val="2276535682"/>
                    </a:ext>
                  </a:extLst>
                </a:gridCol>
                <a:gridCol w="498424">
                  <a:extLst>
                    <a:ext uri="{9D8B030D-6E8A-4147-A177-3AD203B41FA5}">
                      <a16:colId xmlns:a16="http://schemas.microsoft.com/office/drawing/2014/main" val="670982684"/>
                    </a:ext>
                  </a:extLst>
                </a:gridCol>
                <a:gridCol w="2059692">
                  <a:extLst>
                    <a:ext uri="{9D8B030D-6E8A-4147-A177-3AD203B41FA5}">
                      <a16:colId xmlns:a16="http://schemas.microsoft.com/office/drawing/2014/main" val="1776766015"/>
                    </a:ext>
                  </a:extLst>
                </a:gridCol>
                <a:gridCol w="4991574">
                  <a:extLst>
                    <a:ext uri="{9D8B030D-6E8A-4147-A177-3AD203B41FA5}">
                      <a16:colId xmlns:a16="http://schemas.microsoft.com/office/drawing/2014/main" val="2901296086"/>
                    </a:ext>
                  </a:extLst>
                </a:gridCol>
                <a:gridCol w="713082">
                  <a:extLst>
                    <a:ext uri="{9D8B030D-6E8A-4147-A177-3AD203B41FA5}">
                      <a16:colId xmlns:a16="http://schemas.microsoft.com/office/drawing/2014/main" val="3889109835"/>
                    </a:ext>
                  </a:extLst>
                </a:gridCol>
                <a:gridCol w="713082">
                  <a:extLst>
                    <a:ext uri="{9D8B030D-6E8A-4147-A177-3AD203B41FA5}">
                      <a16:colId xmlns:a16="http://schemas.microsoft.com/office/drawing/2014/main" val="3128079994"/>
                    </a:ext>
                  </a:extLst>
                </a:gridCol>
                <a:gridCol w="713082">
                  <a:extLst>
                    <a:ext uri="{9D8B030D-6E8A-4147-A177-3AD203B41FA5}">
                      <a16:colId xmlns:a16="http://schemas.microsoft.com/office/drawing/2014/main" val="3248504076"/>
                    </a:ext>
                  </a:extLst>
                </a:gridCol>
                <a:gridCol w="570466">
                  <a:extLst>
                    <a:ext uri="{9D8B030D-6E8A-4147-A177-3AD203B41FA5}">
                      <a16:colId xmlns:a16="http://schemas.microsoft.com/office/drawing/2014/main" val="612648127"/>
                    </a:ext>
                  </a:extLst>
                </a:gridCol>
                <a:gridCol w="570466">
                  <a:extLst>
                    <a:ext uri="{9D8B030D-6E8A-4147-A177-3AD203B41FA5}">
                      <a16:colId xmlns:a16="http://schemas.microsoft.com/office/drawing/2014/main" val="3024031672"/>
                    </a:ext>
                  </a:extLst>
                </a:gridCol>
                <a:gridCol w="615763">
                  <a:extLst>
                    <a:ext uri="{9D8B030D-6E8A-4147-A177-3AD203B41FA5}">
                      <a16:colId xmlns:a16="http://schemas.microsoft.com/office/drawing/2014/main" val="44737365"/>
                    </a:ext>
                  </a:extLst>
                </a:gridCol>
              </a:tblGrid>
              <a:tr h="265688">
                <a:tc rowSpan="2" gridSpan="3">
                  <a:txBody>
                    <a:bodyPr/>
                    <a:lstStyle/>
                    <a:p>
                      <a:pPr algn="ctr" fontAlgn="ctr"/>
                      <a:r>
                        <a:rPr lang="en-GB" sz="1600" b="1" i="0" u="none" strike="noStrike" dirty="0">
                          <a:solidFill>
                            <a:srgbClr val="000000"/>
                          </a:solidFill>
                          <a:effectLst/>
                          <a:latin typeface="Calibri" panose="020F0502020204030204" pitchFamily="34" charset="0"/>
                        </a:rPr>
                        <a:t>Work package</a:t>
                      </a:r>
                      <a:endParaRPr lang="en-GB" sz="1600" b="0" i="0" u="none" strike="noStrike" dirty="0">
                        <a:solidFill>
                          <a:srgbClr val="000000"/>
                        </a:solidFill>
                        <a:effectLst/>
                        <a:latin typeface="Calibri" panose="020F0502020204030204" pitchFamily="34" charset="0"/>
                      </a:endParaRPr>
                    </a:p>
                    <a:p>
                      <a:pPr algn="ctr" fontAlgn="ctr"/>
                      <a:r>
                        <a:rPr lang="en-GB" sz="1600" b="0" i="0" u="none" strike="noStrike" dirty="0">
                          <a:solidFill>
                            <a:srgbClr val="000000"/>
                          </a:solidFill>
                          <a:effectLst/>
                          <a:latin typeface="Calibri" panose="020F0502020204030204" pitchFamily="34" charset="0"/>
                        </a:rPr>
                        <a:t> </a:t>
                      </a:r>
                    </a:p>
                  </a:txBody>
                  <a:tcPr marL="2842" marR="2842" marT="28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00B0F0"/>
                    </a:solidFill>
                  </a:tcPr>
                </a:tc>
                <a:tc rowSpan="2" hMerge="1">
                  <a:txBody>
                    <a:bodyPr/>
                    <a:lstStyle/>
                    <a:p>
                      <a:endParaRPr lang="en-GB"/>
                    </a:p>
                  </a:txBody>
                  <a:tcPr/>
                </a:tc>
                <a:tc rowSpan="2" hMerge="1">
                  <a:txBody>
                    <a:bodyPr/>
                    <a:lstStyle/>
                    <a:p>
                      <a:pPr algn="ctr" fontAlgn="ctr"/>
                      <a:r>
                        <a:rPr lang="en-GB" sz="7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rowSpan="2">
                  <a:txBody>
                    <a:bodyPr/>
                    <a:lstStyle/>
                    <a:p>
                      <a:pPr algn="ctr" fontAlgn="ctr"/>
                      <a:r>
                        <a:rPr lang="en-GB" sz="1600" b="1" i="0" u="none" strike="noStrike" dirty="0">
                          <a:solidFill>
                            <a:srgbClr val="000000"/>
                          </a:solidFill>
                          <a:effectLst/>
                          <a:latin typeface="Calibri" panose="020F0502020204030204" pitchFamily="34" charset="0"/>
                        </a:rPr>
                        <a:t>Activities</a:t>
                      </a:r>
                      <a:endParaRPr lang="en-GB" sz="1600" b="0" i="0" u="none" strike="noStrike" dirty="0">
                        <a:solidFill>
                          <a:srgbClr val="000000"/>
                        </a:solidFill>
                        <a:effectLst/>
                        <a:latin typeface="Calibri" panose="020F0502020204030204" pitchFamily="34" charset="0"/>
                      </a:endParaRP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RNA</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PRU</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UAEGEAN</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NVNA</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CPMR</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b"/>
                      <a:r>
                        <a:rPr lang="en-GB" sz="1200" b="1" i="0" u="none" strike="noStrike">
                          <a:solidFill>
                            <a:srgbClr val="000000"/>
                          </a:solidFill>
                          <a:effectLst/>
                          <a:latin typeface="Calibri" panose="020F0502020204030204" pitchFamily="34" charset="0"/>
                        </a:rPr>
                        <a:t>Total budget</a:t>
                      </a:r>
                    </a:p>
                  </a:txBody>
                  <a:tcPr marL="2842" marR="2842" marT="28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6615749"/>
                  </a:ext>
                </a:extLst>
              </a:tr>
              <a:tr h="136217">
                <a:tc gridSpan="3" vMerge="1">
                  <a:txBody>
                    <a:bodyPr/>
                    <a:lstStyle/>
                    <a:p>
                      <a:endParaRPr lang="en-GB"/>
                    </a:p>
                  </a:txBody>
                  <a:tcPr/>
                </a:tc>
                <a:tc hMerge="1" vMerge="1">
                  <a:txBody>
                    <a:bodyPr/>
                    <a:lstStyle/>
                    <a:p>
                      <a:endParaRPr lang="en-GB"/>
                    </a:p>
                  </a:txBody>
                  <a:tcPr/>
                </a:tc>
                <a:tc hMerge="1" vMerge="1">
                  <a:txBody>
                    <a:bodyPr/>
                    <a:lstStyle/>
                    <a:p>
                      <a:pPr algn="ctr" fontAlgn="ctr"/>
                      <a:r>
                        <a:rPr lang="en-GB" sz="700" b="0" i="0" u="none" strike="noStrike" dirty="0">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vMerge="1">
                  <a:txBody>
                    <a:bodyPr/>
                    <a:lstStyle/>
                    <a:p>
                      <a:pPr algn="ctr" fontAlgn="ctr"/>
                      <a:endParaRPr lang="en-GB" sz="700" b="0" i="0" u="none" strike="noStrike">
                        <a:solidFill>
                          <a:srgbClr val="000000"/>
                        </a:solidFill>
                        <a:effectLst/>
                        <a:latin typeface="Calibri" panose="020F0502020204030204" pitchFamily="34" charset="0"/>
                      </a:endParaRP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1</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2</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3</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4</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5</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endParaRPr lang="en-GB"/>
                    </a:p>
                  </a:txBody>
                  <a:tcPr/>
                </a:tc>
                <a:extLst>
                  <a:ext uri="{0D108BD9-81ED-4DB2-BD59-A6C34878D82A}">
                    <a16:rowId xmlns:a16="http://schemas.microsoft.com/office/drawing/2014/main" val="843715091"/>
                  </a:ext>
                </a:extLst>
              </a:tr>
              <a:tr h="136217">
                <a:tc gridSpan="4">
                  <a:txBody>
                    <a:bodyPr/>
                    <a:lstStyle/>
                    <a:p>
                      <a:pPr algn="ctr" fontAlgn="ctr"/>
                      <a:r>
                        <a:rPr lang="en-GB" sz="700" b="1" i="1" u="none" strike="noStrike">
                          <a:solidFill>
                            <a:srgbClr val="000000"/>
                          </a:solidFill>
                          <a:effectLst/>
                          <a:latin typeface="Calibri" panose="020F0502020204030204" pitchFamily="34" charset="0"/>
                        </a:rPr>
                        <a:t>TOTAL WP 2</a:t>
                      </a:r>
                    </a:p>
                  </a:txBody>
                  <a:tcPr marL="2842" marR="2842" marT="28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DA9694"/>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a:solidFill>
                            <a:srgbClr val="1F497D"/>
                          </a:solidFill>
                          <a:effectLst/>
                          <a:latin typeface="Calibri" panose="020F0502020204030204" pitchFamily="34" charset="0"/>
                        </a:rPr>
                        <a:t>14670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200" b="1" i="0" u="none" strike="noStrike">
                          <a:solidFill>
                            <a:srgbClr val="1F497D"/>
                          </a:solidFill>
                          <a:effectLst/>
                          <a:latin typeface="Calibri" panose="020F0502020204030204" pitchFamily="34" charset="0"/>
                        </a:rPr>
                        <a:t>17900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200" b="1" i="0" u="none" strike="noStrike">
                          <a:solidFill>
                            <a:srgbClr val="1F497D"/>
                          </a:solidFill>
                          <a:effectLst/>
                          <a:latin typeface="Calibri" panose="020F0502020204030204" pitchFamily="34" charset="0"/>
                        </a:rPr>
                        <a:t>9900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200" b="1" i="0" u="none" strike="noStrike">
                          <a:solidFill>
                            <a:srgbClr val="1F497D"/>
                          </a:solidFill>
                          <a:effectLst/>
                          <a:latin typeface="Calibri" panose="020F0502020204030204" pitchFamily="34" charset="0"/>
                        </a:rPr>
                        <a:t>16100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200" b="1" i="0" u="none" strike="noStrike">
                          <a:solidFill>
                            <a:srgbClr val="1F497D"/>
                          </a:solidFill>
                          <a:effectLst/>
                          <a:latin typeface="Calibri" panose="020F0502020204030204" pitchFamily="34" charset="0"/>
                        </a:rPr>
                        <a:t>8090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GB" sz="1200" b="1" i="0" u="none" strike="noStrike" dirty="0">
                          <a:solidFill>
                            <a:srgbClr val="FF0000"/>
                          </a:solidFill>
                          <a:effectLst/>
                          <a:latin typeface="Calibri" panose="020F0502020204030204" pitchFamily="34" charset="0"/>
                        </a:rPr>
                        <a:t>66660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153693"/>
                  </a:ext>
                </a:extLst>
              </a:tr>
              <a:tr h="253036">
                <a:tc rowSpan="10">
                  <a:txBody>
                    <a:bodyPr/>
                    <a:lstStyle/>
                    <a:p>
                      <a:pPr algn="ctr" fontAlgn="ctr"/>
                      <a:r>
                        <a:rPr lang="en-GB" sz="1800" b="1" i="0" u="none" strike="noStrike" dirty="0">
                          <a:solidFill>
                            <a:srgbClr val="000000"/>
                          </a:solidFill>
                          <a:effectLst/>
                          <a:latin typeface="Calibri" panose="020F0502020204030204" pitchFamily="34" charset="0"/>
                        </a:rPr>
                        <a:t>WP 3</a:t>
                      </a:r>
                    </a:p>
                  </a:txBody>
                  <a:tcPr marL="2842" marR="2842" marT="28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dirty="0">
                          <a:solidFill>
                            <a:srgbClr val="000000"/>
                          </a:solidFill>
                          <a:effectLst/>
                          <a:latin typeface="Calibri" panose="020F0502020204030204" pitchFamily="34" charset="0"/>
                        </a:rPr>
                        <a:t>A3.1</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gridSpan="2">
                  <a:txBody>
                    <a:bodyPr/>
                    <a:lstStyle/>
                    <a:p>
                      <a:pPr algn="l" fontAlgn="ctr"/>
                      <a:r>
                        <a:rPr lang="en-GB" sz="1400" b="1" i="0" u="none" strike="noStrike" dirty="0">
                          <a:solidFill>
                            <a:srgbClr val="000000"/>
                          </a:solidFill>
                          <a:effectLst/>
                          <a:latin typeface="Calibri" panose="020F0502020204030204" pitchFamily="34" charset="0"/>
                        </a:rPr>
                        <a:t>Curriculum analysis and training modules development in Victualling Logistic Services and Onboard Food Procurement</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hMerge="1">
                  <a:txBody>
                    <a:bodyPr/>
                    <a:lstStyle/>
                    <a:p>
                      <a:endParaRPr lang="en-GB"/>
                    </a:p>
                  </a:txBody>
                  <a:tcPr/>
                </a:tc>
                <a:tc>
                  <a:txBody>
                    <a:bodyPr/>
                    <a:lstStyle/>
                    <a:p>
                      <a:pPr algn="ctr" fontAlgn="ctr"/>
                      <a:r>
                        <a:rPr lang="en-GB" sz="1200" b="0" i="0" u="none" strike="noStrike">
                          <a:solidFill>
                            <a:srgbClr val="000000"/>
                          </a:solidFill>
                          <a:effectLst/>
                          <a:latin typeface="Calibri" panose="020F0502020204030204" pitchFamily="34" charset="0"/>
                        </a:rPr>
                        <a:t>9000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4500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13500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9000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4500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1" i="0" u="none" strike="noStrike">
                          <a:solidFill>
                            <a:srgbClr val="000000"/>
                          </a:solidFill>
                          <a:effectLst/>
                          <a:latin typeface="Calibri" panose="020F0502020204030204" pitchFamily="34" charset="0"/>
                        </a:rPr>
                        <a:t>40500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0526365"/>
                  </a:ext>
                </a:extLst>
              </a:tr>
              <a:tr h="132843">
                <a:tc v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A3.2</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2">
                  <a:txBody>
                    <a:bodyPr/>
                    <a:lstStyle/>
                    <a:p>
                      <a:pPr algn="l" fontAlgn="ctr"/>
                      <a:r>
                        <a:rPr lang="en-GB" sz="1400" b="1" i="0" u="none" strike="noStrike" dirty="0">
                          <a:solidFill>
                            <a:srgbClr val="000000"/>
                          </a:solidFill>
                          <a:effectLst/>
                          <a:latin typeface="Calibri" panose="020F0502020204030204" pitchFamily="34" charset="0"/>
                        </a:rPr>
                        <a:t>Project meetings</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GB"/>
                    </a:p>
                  </a:txBody>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1" i="0" u="none" strike="noStrike">
                          <a:solidFill>
                            <a:srgbClr val="000000"/>
                          </a:solidFill>
                          <a:effectLst/>
                          <a:latin typeface="Calibri" panose="020F0502020204030204" pitchFamily="34" charset="0"/>
                        </a:rPr>
                        <a:t>9200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534866"/>
                  </a:ext>
                </a:extLst>
              </a:tr>
              <a:tr h="265688">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A.3.2.1</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TPM3</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0" i="0" u="none" strike="noStrike" dirty="0">
                          <a:solidFill>
                            <a:srgbClr val="000000"/>
                          </a:solidFill>
                          <a:effectLst/>
                          <a:latin typeface="Calibri" panose="020F0502020204030204" pitchFamily="34" charset="0"/>
                        </a:rPr>
                        <a:t>Transnational Project Meeting - Curricular developments for Food Logistics Services, VIRTUAL</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6152925"/>
                  </a:ext>
                </a:extLst>
              </a:tr>
              <a:tr h="367534">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A.3.2.2</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TPM4</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0" i="0" u="none" strike="noStrike" dirty="0">
                          <a:solidFill>
                            <a:srgbClr val="000000"/>
                          </a:solidFill>
                          <a:effectLst/>
                          <a:latin typeface="Calibri" panose="020F0502020204030204" pitchFamily="34" charset="0"/>
                        </a:rPr>
                        <a:t>Transnational Project Meeting - Curricular developments for</a:t>
                      </a:r>
                      <a:r>
                        <a:rPr lang="ro-RO"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Entrepreunership</a:t>
                      </a:r>
                      <a:r>
                        <a:rPr lang="en-GB" sz="1600" b="0" i="0" u="none" strike="noStrike" dirty="0">
                          <a:solidFill>
                            <a:srgbClr val="000000"/>
                          </a:solidFill>
                          <a:effectLst/>
                          <a:latin typeface="Calibri" panose="020F0502020204030204" pitchFamily="34" charset="0"/>
                        </a:rPr>
                        <a:t> in Victualling Logistics Services – NVNA, Bulgaria – 3 days residential (2 pax/partner)</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2000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2000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2400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2800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9200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083567"/>
                  </a:ext>
                </a:extLst>
              </a:tr>
              <a:tr h="132843">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A3.3</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2">
                  <a:txBody>
                    <a:bodyPr/>
                    <a:lstStyle/>
                    <a:p>
                      <a:pPr algn="l" fontAlgn="ctr"/>
                      <a:r>
                        <a:rPr lang="en-GB" sz="1600" b="1" i="0" u="none" strike="noStrike" dirty="0">
                          <a:solidFill>
                            <a:srgbClr val="000000"/>
                          </a:solidFill>
                          <a:effectLst/>
                          <a:latin typeface="Calibri" panose="020F0502020204030204" pitchFamily="34" charset="0"/>
                        </a:rPr>
                        <a:t>Public Events</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GB"/>
                    </a:p>
                  </a:txBody>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1" i="0" u="none" strike="noStrike">
                          <a:solidFill>
                            <a:srgbClr val="000000"/>
                          </a:solidFill>
                          <a:effectLst/>
                          <a:latin typeface="Calibri" panose="020F0502020204030204" pitchFamily="34" charset="0"/>
                        </a:rPr>
                        <a:t>6300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0762849"/>
                  </a:ext>
                </a:extLst>
              </a:tr>
              <a:tr h="367534">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A3.3.1</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E2</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0" i="0" u="none" strike="noStrike" dirty="0">
                          <a:solidFill>
                            <a:srgbClr val="000000"/>
                          </a:solidFill>
                          <a:effectLst/>
                          <a:latin typeface="Calibri" panose="020F0502020204030204" pitchFamily="34" charset="0"/>
                        </a:rPr>
                        <a:t>E2 - Seminar ”Logistics Services in Maritime Agencies and </a:t>
                      </a:r>
                      <a:r>
                        <a:rPr lang="en-GB" sz="1600" b="0" i="0" u="none" strike="noStrike" dirty="0" err="1">
                          <a:solidFill>
                            <a:srgbClr val="000000"/>
                          </a:solidFill>
                          <a:effectLst/>
                          <a:latin typeface="Calibri" panose="020F0502020204030204" pitchFamily="34" charset="0"/>
                        </a:rPr>
                        <a:t>Oboard</a:t>
                      </a:r>
                      <a:r>
                        <a:rPr lang="en-GB" sz="1600" b="0" i="0" u="none" strike="noStrike" dirty="0">
                          <a:solidFill>
                            <a:srgbClr val="000000"/>
                          </a:solidFill>
                          <a:effectLst/>
                          <a:latin typeface="Calibri" panose="020F0502020204030204" pitchFamily="34" charset="0"/>
                        </a:rPr>
                        <a:t> Feeding </a:t>
                      </a:r>
                      <a:r>
                        <a:rPr lang="en-GB" sz="1600" b="0" i="0" u="none" strike="noStrike" dirty="0" err="1">
                          <a:solidFill>
                            <a:srgbClr val="000000"/>
                          </a:solidFill>
                          <a:effectLst/>
                          <a:latin typeface="Calibri" panose="020F0502020204030204" pitchFamily="34" charset="0"/>
                        </a:rPr>
                        <a:t>Magement</a:t>
                      </a:r>
                      <a:r>
                        <a:rPr lang="en-GB" sz="1600" b="0" i="0" u="none" strike="noStrike" dirty="0">
                          <a:solidFill>
                            <a:srgbClr val="000000"/>
                          </a:solidFill>
                          <a:effectLst/>
                          <a:latin typeface="Calibri" panose="020F0502020204030204" pitchFamily="34" charset="0"/>
                        </a:rPr>
                        <a:t>” - UEAGEAN, Greece, 35 participants</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3150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3150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5904126"/>
                  </a:ext>
                </a:extLst>
              </a:tr>
              <a:tr h="367534">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A3.3.2</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E3</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0" i="0" u="none" strike="noStrike" dirty="0">
                          <a:solidFill>
                            <a:srgbClr val="000000"/>
                          </a:solidFill>
                          <a:effectLst/>
                          <a:latin typeface="Calibri" panose="020F0502020204030204" pitchFamily="34" charset="0"/>
                        </a:rPr>
                        <a:t>E3 - Seminar ”Sustainable Development and </a:t>
                      </a:r>
                      <a:r>
                        <a:rPr lang="en-GB" sz="1600" b="0" i="0" u="none" strike="noStrike" dirty="0" err="1">
                          <a:solidFill>
                            <a:srgbClr val="000000"/>
                          </a:solidFill>
                          <a:effectLst/>
                          <a:latin typeface="Calibri" panose="020F0502020204030204" pitchFamily="34" charset="0"/>
                        </a:rPr>
                        <a:t>Entrepreunership</a:t>
                      </a:r>
                      <a:r>
                        <a:rPr lang="en-GB" sz="1600" b="0" i="0" u="none" strike="noStrike" dirty="0">
                          <a:solidFill>
                            <a:srgbClr val="000000"/>
                          </a:solidFill>
                          <a:effectLst/>
                          <a:latin typeface="Calibri" panose="020F0502020204030204" pitchFamily="34" charset="0"/>
                        </a:rPr>
                        <a:t> in Maritime Services” - NVNA, Bulgaria, 35 participants</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3150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3150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96097979"/>
                  </a:ext>
                </a:extLst>
              </a:tr>
              <a:tr h="132843">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A.3.4</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gridSpan="2">
                  <a:txBody>
                    <a:bodyPr/>
                    <a:lstStyle/>
                    <a:p>
                      <a:pPr algn="just" fontAlgn="ctr"/>
                      <a:r>
                        <a:rPr lang="en-GB" sz="1600" b="1" i="0" u="none" strike="noStrike" dirty="0">
                          <a:solidFill>
                            <a:srgbClr val="000000"/>
                          </a:solidFill>
                          <a:effectLst/>
                          <a:latin typeface="Calibri" panose="020F0502020204030204" pitchFamily="34" charset="0"/>
                        </a:rPr>
                        <a:t>LLT Summer Training School</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GB"/>
                    </a:p>
                  </a:txBody>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GB" sz="1200" b="1" i="0" u="none" strike="noStrike">
                          <a:solidFill>
                            <a:srgbClr val="000000"/>
                          </a:solidFill>
                          <a:effectLst/>
                          <a:latin typeface="Calibri" panose="020F0502020204030204" pitchFamily="34" charset="0"/>
                        </a:rPr>
                        <a:t>13400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541219"/>
                  </a:ext>
                </a:extLst>
              </a:tr>
              <a:tr h="132843">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A.3.4.1</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C2T</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0" i="0" u="none" strike="noStrike">
                          <a:solidFill>
                            <a:srgbClr val="000000"/>
                          </a:solidFill>
                          <a:effectLst/>
                          <a:latin typeface="Calibri" panose="020F0502020204030204" pitchFamily="34" charset="0"/>
                        </a:rPr>
                        <a:t>Summer school Teachers - observers - 1 pax (UEAGEAN)</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1500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1300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1600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1350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5750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8167371"/>
                  </a:ext>
                </a:extLst>
              </a:tr>
              <a:tr h="193150">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A.3.4.2</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1" i="0" u="none" strike="noStrike" dirty="0">
                          <a:solidFill>
                            <a:srgbClr val="000000"/>
                          </a:solidFill>
                          <a:effectLst/>
                          <a:latin typeface="Calibri" panose="020F0502020204030204" pitchFamily="34" charset="0"/>
                        </a:rPr>
                        <a:t>C3S</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600" b="0" i="0" u="none" strike="noStrike" dirty="0">
                          <a:solidFill>
                            <a:srgbClr val="000000"/>
                          </a:solidFill>
                          <a:effectLst/>
                          <a:latin typeface="Calibri" panose="020F0502020204030204" pitchFamily="34" charset="0"/>
                        </a:rPr>
                        <a:t>Summer school Students - 3 pax (UEAGEAN)</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3000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1500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3150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GB" sz="1200" b="0" i="0" u="none" strike="noStrike" dirty="0">
                          <a:solidFill>
                            <a:srgbClr val="000000"/>
                          </a:solidFill>
                          <a:effectLst/>
                          <a:latin typeface="Calibri" panose="020F0502020204030204" pitchFamily="34" charset="0"/>
                        </a:rPr>
                        <a:t>7650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5243876"/>
                  </a:ext>
                </a:extLst>
              </a:tr>
              <a:tr h="136217">
                <a:tc gridSpan="4">
                  <a:txBody>
                    <a:bodyPr/>
                    <a:lstStyle/>
                    <a:p>
                      <a:pPr algn="ctr" fontAlgn="ctr"/>
                      <a:r>
                        <a:rPr lang="en-GB" sz="1200" b="1" i="1" u="none" strike="noStrike" dirty="0">
                          <a:solidFill>
                            <a:srgbClr val="000000"/>
                          </a:solidFill>
                          <a:effectLst/>
                          <a:latin typeface="Calibri" panose="020F0502020204030204" pitchFamily="34" charset="0"/>
                        </a:rPr>
                        <a:t>TOTAL WP 3</a:t>
                      </a:r>
                    </a:p>
                  </a:txBody>
                  <a:tcPr marL="2842" marR="2842" marT="28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dirty="0">
                          <a:solidFill>
                            <a:srgbClr val="1F497D"/>
                          </a:solidFill>
                          <a:effectLst/>
                          <a:latin typeface="Calibri" panose="020F0502020204030204" pitchFamily="34" charset="0"/>
                        </a:rPr>
                        <a:t>15500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200" b="1" i="0" u="none" strike="noStrike" dirty="0">
                          <a:solidFill>
                            <a:srgbClr val="1F497D"/>
                          </a:solidFill>
                          <a:effectLst/>
                          <a:latin typeface="Calibri" panose="020F0502020204030204" pitchFamily="34" charset="0"/>
                        </a:rPr>
                        <a:t>9300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200" b="1" i="0" u="none" strike="noStrike" dirty="0">
                          <a:solidFill>
                            <a:srgbClr val="1F497D"/>
                          </a:solidFill>
                          <a:effectLst/>
                          <a:latin typeface="Calibri" panose="020F0502020204030204" pitchFamily="34" charset="0"/>
                        </a:rPr>
                        <a:t>19050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200" b="1" i="0" u="none" strike="noStrike" dirty="0">
                          <a:solidFill>
                            <a:srgbClr val="1F497D"/>
                          </a:solidFill>
                          <a:effectLst/>
                          <a:latin typeface="Calibri" panose="020F0502020204030204" pitchFamily="34" charset="0"/>
                        </a:rPr>
                        <a:t>16900</a:t>
                      </a:r>
                    </a:p>
                  </a:txBody>
                  <a:tcPr marL="2842" marR="2842" marT="2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200" b="1" i="0" u="none" strike="noStrike" dirty="0">
                          <a:solidFill>
                            <a:srgbClr val="1F497D"/>
                          </a:solidFill>
                          <a:effectLst/>
                          <a:latin typeface="Calibri" panose="020F0502020204030204" pitchFamily="34" charset="0"/>
                        </a:rPr>
                        <a:t>8650</a:t>
                      </a:r>
                    </a:p>
                  </a:txBody>
                  <a:tcPr marL="2842" marR="2842" marT="284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1200" b="1" i="0" u="none" strike="noStrike" dirty="0">
                          <a:solidFill>
                            <a:srgbClr val="FF0000"/>
                          </a:solidFill>
                          <a:effectLst/>
                          <a:latin typeface="Calibri" panose="020F0502020204030204" pitchFamily="34" charset="0"/>
                        </a:rPr>
                        <a:t>69400</a:t>
                      </a:r>
                    </a:p>
                  </a:txBody>
                  <a:tcPr marL="2842" marR="2842" marT="28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2456074"/>
                  </a:ext>
                </a:extLst>
              </a:tr>
            </a:tbl>
          </a:graphicData>
        </a:graphic>
      </p:graphicFrame>
    </p:spTree>
    <p:extLst>
      <p:ext uri="{BB962C8B-B14F-4D97-AF65-F5344CB8AC3E}">
        <p14:creationId xmlns:p14="http://schemas.microsoft.com/office/powerpoint/2010/main" val="341837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36227" y="1556792"/>
            <a:ext cx="12116369" cy="59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defTabSz="914126">
              <a:lnSpc>
                <a:spcPct val="150000"/>
              </a:lnSpc>
              <a:spcAft>
                <a:spcPct val="0"/>
              </a:spcAft>
              <a:buNone/>
            </a:pPr>
            <a:r>
              <a:rPr lang="ro-RO" altLang="de-DE" sz="1799" dirty="0">
                <a:solidFill>
                  <a:srgbClr val="FF0000"/>
                </a:solidFill>
                <a:effectLst>
                  <a:outerShdw blurRad="38100" dist="38100" dir="2700000" algn="tl">
                    <a:srgbClr val="000000">
                      <a:alpha val="43137"/>
                    </a:srgbClr>
                  </a:outerShdw>
                </a:effectLst>
              </a:rPr>
              <a:t>TIME LINE </a:t>
            </a:r>
            <a:r>
              <a:rPr lang="en-US" altLang="de-DE" sz="1799" dirty="0">
                <a:solidFill>
                  <a:srgbClr val="FF0000"/>
                </a:solidFill>
                <a:effectLst>
                  <a:outerShdw blurRad="38100" dist="38100" dir="2700000" algn="tl">
                    <a:srgbClr val="000000">
                      <a:alpha val="43137"/>
                    </a:srgbClr>
                  </a:outerShdw>
                </a:effectLst>
              </a:rPr>
              <a:t>for IMPLEMENTATION</a:t>
            </a:r>
            <a:endParaRPr lang="ro-RO" altLang="de-DE" sz="1799" dirty="0">
              <a:solidFill>
                <a:srgbClr val="FF0000"/>
              </a:solidFill>
              <a:effectLst>
                <a:outerShdw blurRad="38100" dist="38100" dir="2700000" algn="tl">
                  <a:srgbClr val="000000">
                    <a:alpha val="43137"/>
                  </a:srgbClr>
                </a:outerShdw>
              </a:effectLst>
            </a:endParaRPr>
          </a:p>
          <a:p>
            <a:pPr marL="342797" indent="-342797" defTabSz="914126">
              <a:lnSpc>
                <a:spcPct val="150000"/>
              </a:lnSpc>
              <a:spcAft>
                <a:spcPct val="0"/>
              </a:spcAft>
              <a:buFontTx/>
              <a:buChar char="-"/>
            </a:pPr>
            <a:r>
              <a:rPr lang="ro-RO" altLang="de-DE" sz="1600" dirty="0">
                <a:solidFill>
                  <a:srgbClr val="0000FF"/>
                </a:solidFill>
                <a:effectLst>
                  <a:outerShdw blurRad="38100" dist="38100" dir="2700000" algn="tl">
                    <a:srgbClr val="000000">
                      <a:alpha val="43137"/>
                    </a:srgbClr>
                  </a:outerShdw>
                </a:effectLst>
              </a:rPr>
              <a:t>May 2024</a:t>
            </a:r>
            <a:r>
              <a:rPr lang="en-US" altLang="de-DE" sz="1600" dirty="0">
                <a:solidFill>
                  <a:srgbClr val="0000FF"/>
                </a:solidFill>
                <a:effectLst>
                  <a:outerShdw blurRad="38100" dist="38100" dir="2700000" algn="tl">
                    <a:srgbClr val="000000">
                      <a:alpha val="43137"/>
                    </a:srgbClr>
                  </a:outerShdw>
                </a:effectLst>
              </a:rPr>
              <a:t> </a:t>
            </a:r>
            <a:r>
              <a:rPr lang="ro-RO" altLang="de-DE" sz="1600" dirty="0">
                <a:solidFill>
                  <a:srgbClr val="0000FF"/>
                </a:solidFill>
                <a:effectLst>
                  <a:outerShdw blurRad="38100" dist="38100" dir="2700000" algn="tl">
                    <a:srgbClr val="000000">
                      <a:alpha val="43137"/>
                    </a:srgbClr>
                  </a:outerShdw>
                </a:effectLst>
              </a:rPr>
              <a:t>– </a:t>
            </a:r>
            <a:r>
              <a:rPr lang="ro-RO" altLang="de-DE" sz="1600" dirty="0" err="1">
                <a:solidFill>
                  <a:srgbClr val="0000FF"/>
                </a:solidFill>
                <a:effectLst>
                  <a:outerShdw blurRad="38100" dist="38100" dir="2700000" algn="tl">
                    <a:srgbClr val="000000">
                      <a:alpha val="43137"/>
                    </a:srgbClr>
                  </a:outerShdw>
                </a:effectLst>
              </a:rPr>
              <a:t>December</a:t>
            </a:r>
            <a:r>
              <a:rPr lang="ro-RO" altLang="de-DE" sz="1600" dirty="0">
                <a:solidFill>
                  <a:srgbClr val="0000FF"/>
                </a:solidFill>
                <a:effectLst>
                  <a:outerShdw blurRad="38100" dist="38100" dir="2700000" algn="tl">
                    <a:srgbClr val="000000">
                      <a:alpha val="43137"/>
                    </a:srgbClr>
                  </a:outerShdw>
                </a:effectLst>
              </a:rPr>
              <a:t> 2024 </a:t>
            </a:r>
            <a:r>
              <a:rPr lang="en-US" altLang="de-DE" sz="1600" dirty="0">
                <a:solidFill>
                  <a:prstClr val="black"/>
                </a:solidFill>
              </a:rPr>
              <a:t>– </a:t>
            </a:r>
            <a:r>
              <a:rPr lang="ro-RO" altLang="de-DE" sz="1600" dirty="0">
                <a:solidFill>
                  <a:prstClr val="black"/>
                </a:solidFill>
              </a:rPr>
              <a:t>curriculum design (</a:t>
            </a:r>
            <a:r>
              <a:rPr lang="ro-RO" altLang="de-DE" sz="1600" dirty="0" err="1">
                <a:solidFill>
                  <a:prstClr val="black"/>
                </a:solidFill>
              </a:rPr>
              <a:t>syllabuses</a:t>
            </a:r>
            <a:r>
              <a:rPr lang="ro-RO" altLang="de-DE" sz="1600" dirty="0">
                <a:solidFill>
                  <a:prstClr val="black"/>
                </a:solidFill>
              </a:rPr>
              <a:t> </a:t>
            </a:r>
            <a:r>
              <a:rPr lang="ro-RO" altLang="de-DE" sz="1600" dirty="0" err="1">
                <a:solidFill>
                  <a:prstClr val="black"/>
                </a:solidFill>
              </a:rPr>
              <a:t>approval</a:t>
            </a:r>
            <a:r>
              <a:rPr lang="ro-RO" altLang="de-DE" sz="1600" dirty="0">
                <a:solidFill>
                  <a:prstClr val="black"/>
                </a:solidFill>
              </a:rPr>
              <a:t>) – 3 </a:t>
            </a:r>
            <a:r>
              <a:rPr lang="ro-RO" altLang="de-DE" sz="1600" dirty="0" err="1">
                <a:solidFill>
                  <a:prstClr val="black"/>
                </a:solidFill>
              </a:rPr>
              <a:t>courses</a:t>
            </a:r>
            <a:r>
              <a:rPr lang="ro-RO" altLang="de-DE" sz="1600" dirty="0">
                <a:solidFill>
                  <a:prstClr val="black"/>
                </a:solidFill>
              </a:rPr>
              <a:t> WP3</a:t>
            </a:r>
          </a:p>
          <a:p>
            <a:pPr marL="342797" indent="-342797" defTabSz="914126">
              <a:lnSpc>
                <a:spcPct val="150000"/>
              </a:lnSpc>
              <a:spcAft>
                <a:spcPct val="0"/>
              </a:spcAft>
              <a:buFontTx/>
              <a:buChar char="-"/>
            </a:pPr>
            <a:r>
              <a:rPr lang="ro-RO" altLang="de-DE" sz="1600" dirty="0" err="1">
                <a:solidFill>
                  <a:srgbClr val="0000FF"/>
                </a:solidFill>
                <a:effectLst>
                  <a:outerShdw blurRad="38100" dist="38100" dir="2700000" algn="tl">
                    <a:srgbClr val="000000">
                      <a:alpha val="43137"/>
                    </a:srgbClr>
                  </a:outerShdw>
                </a:effectLst>
              </a:rPr>
              <a:t>December</a:t>
            </a:r>
            <a:r>
              <a:rPr lang="ro-RO" altLang="de-DE" sz="1600" dirty="0">
                <a:solidFill>
                  <a:srgbClr val="0000FF"/>
                </a:solidFill>
                <a:effectLst>
                  <a:outerShdw blurRad="38100" dist="38100" dir="2700000" algn="tl">
                    <a:srgbClr val="000000">
                      <a:alpha val="43137"/>
                    </a:srgbClr>
                  </a:outerShdw>
                </a:effectLst>
              </a:rPr>
              <a:t> 2024</a:t>
            </a:r>
            <a:r>
              <a:rPr lang="en-US" altLang="de-DE" sz="1600" dirty="0">
                <a:solidFill>
                  <a:srgbClr val="0000FF"/>
                </a:solidFill>
                <a:effectLst>
                  <a:outerShdw blurRad="38100" dist="38100" dir="2700000" algn="tl">
                    <a:srgbClr val="000000">
                      <a:alpha val="43137"/>
                    </a:srgbClr>
                  </a:outerShdw>
                </a:effectLst>
              </a:rPr>
              <a:t> </a:t>
            </a:r>
            <a:r>
              <a:rPr lang="ro-RO" altLang="de-DE" sz="1600" dirty="0">
                <a:solidFill>
                  <a:srgbClr val="0000FF"/>
                </a:solidFill>
                <a:effectLst>
                  <a:outerShdw blurRad="38100" dist="38100" dir="2700000" algn="tl">
                    <a:srgbClr val="000000">
                      <a:alpha val="43137"/>
                    </a:srgbClr>
                  </a:outerShdw>
                </a:effectLst>
              </a:rPr>
              <a:t>– April 2025 </a:t>
            </a:r>
            <a:r>
              <a:rPr lang="en-US" altLang="de-DE" sz="1600" dirty="0">
                <a:solidFill>
                  <a:prstClr val="black"/>
                </a:solidFill>
              </a:rPr>
              <a:t>–</a:t>
            </a:r>
            <a:r>
              <a:rPr lang="ro-RO" altLang="de-DE" sz="1600" dirty="0">
                <a:solidFill>
                  <a:prstClr val="black"/>
                </a:solidFill>
              </a:rPr>
              <a:t> </a:t>
            </a:r>
            <a:r>
              <a:rPr lang="ro-RO" altLang="de-DE" sz="1600" dirty="0" err="1">
                <a:solidFill>
                  <a:prstClr val="black"/>
                </a:solidFill>
              </a:rPr>
              <a:t>learning</a:t>
            </a:r>
            <a:r>
              <a:rPr lang="ro-RO" altLang="de-DE" sz="1600" dirty="0">
                <a:solidFill>
                  <a:prstClr val="black"/>
                </a:solidFill>
              </a:rPr>
              <a:t> </a:t>
            </a:r>
            <a:r>
              <a:rPr lang="ro-RO" altLang="de-DE" sz="1600" dirty="0" err="1">
                <a:solidFill>
                  <a:prstClr val="black"/>
                </a:solidFill>
              </a:rPr>
              <a:t>materials</a:t>
            </a:r>
            <a:r>
              <a:rPr lang="ro-RO" altLang="de-DE" sz="1600" dirty="0">
                <a:solidFill>
                  <a:prstClr val="black"/>
                </a:solidFill>
              </a:rPr>
              <a:t> </a:t>
            </a:r>
            <a:r>
              <a:rPr lang="ro-RO" altLang="de-DE" sz="1600" dirty="0" err="1">
                <a:solidFill>
                  <a:prstClr val="black"/>
                </a:solidFill>
              </a:rPr>
              <a:t>development</a:t>
            </a:r>
            <a:r>
              <a:rPr lang="ro-RO" altLang="de-DE" sz="1600" dirty="0">
                <a:solidFill>
                  <a:prstClr val="black"/>
                </a:solidFill>
              </a:rPr>
              <a:t> – 3 </a:t>
            </a:r>
            <a:r>
              <a:rPr lang="ro-RO" altLang="de-DE" sz="1600" dirty="0" err="1">
                <a:solidFill>
                  <a:prstClr val="black"/>
                </a:solidFill>
              </a:rPr>
              <a:t>courses</a:t>
            </a:r>
            <a:r>
              <a:rPr lang="ro-RO" altLang="de-DE" sz="1600" dirty="0">
                <a:solidFill>
                  <a:prstClr val="black"/>
                </a:solidFill>
              </a:rPr>
              <a:t> WP3</a:t>
            </a:r>
            <a:endParaRPr lang="en-US" altLang="de-DE" sz="1600" dirty="0">
              <a:solidFill>
                <a:prstClr val="black"/>
              </a:solidFill>
            </a:endParaRPr>
          </a:p>
          <a:p>
            <a:pPr marL="342797" indent="-342797" defTabSz="914126">
              <a:lnSpc>
                <a:spcPct val="150000"/>
              </a:lnSpc>
              <a:spcAft>
                <a:spcPct val="0"/>
              </a:spcAft>
              <a:buFontTx/>
              <a:buChar char="-"/>
            </a:pPr>
            <a:r>
              <a:rPr lang="ro-RO" altLang="de-DE" sz="1600" dirty="0">
                <a:solidFill>
                  <a:srgbClr val="0000FF"/>
                </a:solidFill>
                <a:effectLst>
                  <a:outerShdw blurRad="38100" dist="38100" dir="2700000" algn="tl">
                    <a:srgbClr val="000000">
                      <a:alpha val="43137"/>
                    </a:srgbClr>
                  </a:outerShdw>
                </a:effectLst>
              </a:rPr>
              <a:t>April 2025 – May 2025 </a:t>
            </a:r>
            <a:r>
              <a:rPr lang="en-US" altLang="de-DE" sz="1600" dirty="0">
                <a:solidFill>
                  <a:prstClr val="black"/>
                </a:solidFill>
              </a:rPr>
              <a:t>– platform upload, </a:t>
            </a:r>
            <a:r>
              <a:rPr lang="ro-RO" altLang="de-DE" sz="1600" dirty="0" err="1">
                <a:solidFill>
                  <a:prstClr val="black"/>
                </a:solidFill>
              </a:rPr>
              <a:t>learning</a:t>
            </a:r>
            <a:r>
              <a:rPr lang="ro-RO" altLang="de-DE" sz="1600" dirty="0">
                <a:solidFill>
                  <a:prstClr val="black"/>
                </a:solidFill>
              </a:rPr>
              <a:t> </a:t>
            </a:r>
            <a:r>
              <a:rPr lang="ro-RO" altLang="de-DE" sz="1600" dirty="0" err="1">
                <a:solidFill>
                  <a:prstClr val="black"/>
                </a:solidFill>
              </a:rPr>
              <a:t>materials</a:t>
            </a:r>
            <a:r>
              <a:rPr lang="ro-RO" altLang="de-DE" sz="1600" dirty="0">
                <a:solidFill>
                  <a:prstClr val="black"/>
                </a:solidFill>
              </a:rPr>
              <a:t> </a:t>
            </a:r>
            <a:r>
              <a:rPr lang="en-US" altLang="de-DE" sz="1600" dirty="0">
                <a:solidFill>
                  <a:prstClr val="black"/>
                </a:solidFill>
              </a:rPr>
              <a:t>roll-on and testing</a:t>
            </a:r>
            <a:r>
              <a:rPr lang="ro-RO" altLang="de-DE" sz="1600" dirty="0">
                <a:solidFill>
                  <a:prstClr val="black"/>
                </a:solidFill>
              </a:rPr>
              <a:t> – 3 </a:t>
            </a:r>
            <a:r>
              <a:rPr lang="ro-RO" altLang="de-DE" sz="1600" dirty="0" err="1">
                <a:solidFill>
                  <a:prstClr val="black"/>
                </a:solidFill>
              </a:rPr>
              <a:t>courses</a:t>
            </a:r>
            <a:r>
              <a:rPr lang="ro-RO" altLang="de-DE" sz="1600" dirty="0">
                <a:solidFill>
                  <a:prstClr val="black"/>
                </a:solidFill>
              </a:rPr>
              <a:t> WP3</a:t>
            </a:r>
            <a:endParaRPr lang="ro-RO" altLang="de-DE" sz="1600" dirty="0">
              <a:solidFill>
                <a:srgbClr val="0000FF"/>
              </a:solidFill>
              <a:effectLst>
                <a:outerShdw blurRad="38100" dist="38100" dir="2700000" algn="tl">
                  <a:srgbClr val="000000">
                    <a:alpha val="43137"/>
                  </a:srgbClr>
                </a:outerShdw>
              </a:effectLst>
            </a:endParaRPr>
          </a:p>
          <a:p>
            <a:pPr marL="342797" indent="-342797" defTabSz="914126">
              <a:lnSpc>
                <a:spcPct val="150000"/>
              </a:lnSpc>
              <a:spcAft>
                <a:spcPct val="0"/>
              </a:spcAft>
              <a:buFontTx/>
              <a:buChar char="-"/>
            </a:pPr>
            <a:r>
              <a:rPr lang="ro-RO" altLang="de-DE" sz="1600" dirty="0">
                <a:solidFill>
                  <a:srgbClr val="0000FF"/>
                </a:solidFill>
                <a:effectLst>
                  <a:outerShdw blurRad="38100" dist="38100" dir="2700000" algn="tl">
                    <a:srgbClr val="000000">
                      <a:alpha val="43137"/>
                    </a:srgbClr>
                  </a:outerShdw>
                </a:effectLst>
              </a:rPr>
              <a:t>May 2025 – June 2025 </a:t>
            </a:r>
            <a:r>
              <a:rPr lang="ro-RO" altLang="de-DE" sz="1600" dirty="0">
                <a:solidFill>
                  <a:prstClr val="black"/>
                </a:solidFill>
              </a:rPr>
              <a:t>– BIP </a:t>
            </a:r>
            <a:r>
              <a:rPr lang="ro-RO" altLang="de-DE" sz="1600" dirty="0" err="1">
                <a:solidFill>
                  <a:prstClr val="black"/>
                </a:solidFill>
              </a:rPr>
              <a:t>development</a:t>
            </a:r>
            <a:r>
              <a:rPr lang="ro-RO" altLang="de-DE" sz="1600" dirty="0">
                <a:solidFill>
                  <a:prstClr val="black"/>
                </a:solidFill>
              </a:rPr>
              <a:t>, </a:t>
            </a:r>
            <a:r>
              <a:rPr lang="ro-RO" altLang="de-DE" sz="1600" dirty="0" err="1">
                <a:solidFill>
                  <a:prstClr val="black"/>
                </a:solidFill>
              </a:rPr>
              <a:t>testing</a:t>
            </a:r>
            <a:r>
              <a:rPr lang="ro-RO" altLang="de-DE" sz="1600" dirty="0">
                <a:solidFill>
                  <a:prstClr val="black"/>
                </a:solidFill>
              </a:rPr>
              <a:t> </a:t>
            </a:r>
            <a:r>
              <a:rPr lang="ro-RO" altLang="de-DE" sz="1600" dirty="0" err="1">
                <a:solidFill>
                  <a:prstClr val="black"/>
                </a:solidFill>
              </a:rPr>
              <a:t>the</a:t>
            </a:r>
            <a:r>
              <a:rPr lang="ro-RO" altLang="de-DE" sz="1600" dirty="0">
                <a:solidFill>
                  <a:prstClr val="black"/>
                </a:solidFill>
              </a:rPr>
              <a:t> </a:t>
            </a:r>
            <a:r>
              <a:rPr lang="ro-RO" altLang="de-DE" sz="1600" dirty="0" err="1">
                <a:solidFill>
                  <a:prstClr val="black"/>
                </a:solidFill>
              </a:rPr>
              <a:t>materials</a:t>
            </a:r>
            <a:r>
              <a:rPr lang="ro-RO" altLang="de-DE" sz="1600" dirty="0">
                <a:solidFill>
                  <a:prstClr val="black"/>
                </a:solidFill>
              </a:rPr>
              <a:t> </a:t>
            </a:r>
            <a:r>
              <a:rPr lang="ro-RO" altLang="de-DE" sz="1600" dirty="0" err="1">
                <a:solidFill>
                  <a:prstClr val="black"/>
                </a:solidFill>
              </a:rPr>
              <a:t>with</a:t>
            </a:r>
            <a:r>
              <a:rPr lang="ro-RO" altLang="de-DE" sz="1600" dirty="0">
                <a:solidFill>
                  <a:prstClr val="black"/>
                </a:solidFill>
              </a:rPr>
              <a:t> </a:t>
            </a:r>
            <a:r>
              <a:rPr lang="ro-RO" altLang="de-DE" sz="1600" dirty="0" err="1">
                <a:solidFill>
                  <a:prstClr val="black"/>
                </a:solidFill>
              </a:rPr>
              <a:t>the</a:t>
            </a:r>
            <a:r>
              <a:rPr lang="ro-RO" altLang="de-DE" sz="1600" dirty="0">
                <a:solidFill>
                  <a:prstClr val="black"/>
                </a:solidFill>
              </a:rPr>
              <a:t> </a:t>
            </a:r>
            <a:r>
              <a:rPr lang="ro-RO" altLang="de-DE" sz="1600" dirty="0" err="1">
                <a:solidFill>
                  <a:prstClr val="black"/>
                </a:solidFill>
              </a:rPr>
              <a:t>students</a:t>
            </a:r>
            <a:r>
              <a:rPr lang="ro-RO" altLang="de-DE" sz="1600" dirty="0">
                <a:solidFill>
                  <a:prstClr val="black"/>
                </a:solidFill>
              </a:rPr>
              <a:t> in </a:t>
            </a:r>
            <a:r>
              <a:rPr lang="ro-RO" altLang="de-DE" sz="1600" dirty="0" err="1">
                <a:solidFill>
                  <a:prstClr val="black"/>
                </a:solidFill>
              </a:rPr>
              <a:t>learning</a:t>
            </a:r>
            <a:r>
              <a:rPr lang="ro-RO" altLang="de-DE" sz="1600" dirty="0">
                <a:solidFill>
                  <a:prstClr val="black"/>
                </a:solidFill>
              </a:rPr>
              <a:t> </a:t>
            </a:r>
            <a:r>
              <a:rPr lang="ro-RO" altLang="de-DE" sz="1600" dirty="0" err="1">
                <a:solidFill>
                  <a:prstClr val="black"/>
                </a:solidFill>
              </a:rPr>
              <a:t>activities</a:t>
            </a:r>
            <a:endParaRPr lang="ro-RO" altLang="de-DE" sz="1600" dirty="0">
              <a:solidFill>
                <a:prstClr val="black"/>
              </a:solidFill>
            </a:endParaRPr>
          </a:p>
          <a:p>
            <a:pPr defTabSz="914126">
              <a:lnSpc>
                <a:spcPct val="150000"/>
              </a:lnSpc>
              <a:spcAft>
                <a:spcPct val="0"/>
              </a:spcAft>
              <a:buNone/>
            </a:pPr>
            <a:r>
              <a:rPr lang="ro-RO" altLang="de-DE" sz="1799" dirty="0">
                <a:solidFill>
                  <a:srgbClr val="FF0000"/>
                </a:solidFill>
                <a:effectLst>
                  <a:outerShdw blurRad="38100" dist="38100" dir="2700000" algn="tl">
                    <a:srgbClr val="000000">
                      <a:alpha val="43137"/>
                    </a:srgbClr>
                  </a:outerShdw>
                </a:effectLst>
              </a:rPr>
              <a:t>ACTIVITIES TO BE ORGANIZED </a:t>
            </a:r>
            <a:r>
              <a:rPr lang="en-US" altLang="de-DE" sz="1799" dirty="0">
                <a:solidFill>
                  <a:srgbClr val="FF0000"/>
                </a:solidFill>
                <a:effectLst>
                  <a:outerShdw blurRad="38100" dist="38100" dir="2700000" algn="tl">
                    <a:srgbClr val="000000">
                      <a:alpha val="43137"/>
                    </a:srgbClr>
                  </a:outerShdw>
                </a:effectLst>
              </a:rPr>
              <a:t>during WP</a:t>
            </a:r>
            <a:r>
              <a:rPr lang="ro-RO" altLang="de-DE" sz="1799" dirty="0">
                <a:solidFill>
                  <a:srgbClr val="FF0000"/>
                </a:solidFill>
                <a:effectLst>
                  <a:outerShdw blurRad="38100" dist="38100" dir="2700000" algn="tl">
                    <a:srgbClr val="000000">
                      <a:alpha val="43137"/>
                    </a:srgbClr>
                  </a:outerShdw>
                </a:effectLst>
              </a:rPr>
              <a:t>3</a:t>
            </a:r>
          </a:p>
          <a:p>
            <a:pPr marL="342797" indent="-342797" defTabSz="914126">
              <a:lnSpc>
                <a:spcPct val="150000"/>
              </a:lnSpc>
              <a:spcAft>
                <a:spcPct val="0"/>
              </a:spcAft>
              <a:buFontTx/>
              <a:buChar char="-"/>
            </a:pPr>
            <a:r>
              <a:rPr lang="ro-RO" altLang="de-DE" sz="1600" dirty="0">
                <a:solidFill>
                  <a:srgbClr val="00B050"/>
                </a:solidFill>
                <a:effectLst>
                  <a:outerShdw blurRad="38100" dist="38100" dir="2700000" algn="tl">
                    <a:srgbClr val="000000">
                      <a:alpha val="43137"/>
                    </a:srgbClr>
                  </a:outerShdw>
                </a:effectLst>
              </a:rPr>
              <a:t>TPM3 Project </a:t>
            </a:r>
            <a:r>
              <a:rPr lang="ro-RO" altLang="de-DE" sz="1600" dirty="0" err="1">
                <a:solidFill>
                  <a:srgbClr val="00B050"/>
                </a:solidFill>
                <a:effectLst>
                  <a:outerShdw blurRad="38100" dist="38100" dir="2700000" algn="tl">
                    <a:srgbClr val="000000">
                      <a:alpha val="43137"/>
                    </a:srgbClr>
                  </a:outerShdw>
                </a:effectLst>
              </a:rPr>
              <a:t>meeting</a:t>
            </a:r>
            <a:r>
              <a:rPr lang="ro-RO" altLang="de-DE" sz="1600" dirty="0">
                <a:solidFill>
                  <a:srgbClr val="00B050"/>
                </a:solidFill>
                <a:effectLst>
                  <a:outerShdw blurRad="38100" dist="38100" dir="2700000" algn="tl">
                    <a:srgbClr val="000000">
                      <a:alpha val="43137"/>
                    </a:srgbClr>
                  </a:outerShdw>
                </a:effectLst>
              </a:rPr>
              <a:t> – virtual </a:t>
            </a:r>
            <a:r>
              <a:rPr lang="ro-RO" altLang="de-DE" sz="1600" dirty="0" err="1">
                <a:solidFill>
                  <a:srgbClr val="00B050"/>
                </a:solidFill>
                <a:effectLst>
                  <a:outerShdw blurRad="38100" dist="38100" dir="2700000" algn="tl">
                    <a:srgbClr val="000000">
                      <a:alpha val="43137"/>
                    </a:srgbClr>
                  </a:outerShdw>
                </a:effectLst>
              </a:rPr>
              <a:t>project</a:t>
            </a:r>
            <a:r>
              <a:rPr lang="ro-RO" altLang="de-DE" sz="1600" dirty="0">
                <a:solidFill>
                  <a:srgbClr val="00B050"/>
                </a:solidFill>
                <a:effectLst>
                  <a:outerShdw blurRad="38100" dist="38100" dir="2700000" algn="tl">
                    <a:srgbClr val="000000">
                      <a:alpha val="43137"/>
                    </a:srgbClr>
                  </a:outerShdw>
                </a:effectLst>
              </a:rPr>
              <a:t> </a:t>
            </a:r>
            <a:r>
              <a:rPr lang="ro-RO" altLang="de-DE" sz="1600" dirty="0" err="1">
                <a:solidFill>
                  <a:srgbClr val="00B050"/>
                </a:solidFill>
                <a:effectLst>
                  <a:outerShdw blurRad="38100" dist="38100" dir="2700000" algn="tl">
                    <a:srgbClr val="000000">
                      <a:alpha val="43137"/>
                    </a:srgbClr>
                  </a:outerShdw>
                </a:effectLst>
              </a:rPr>
              <a:t>meeting</a:t>
            </a:r>
            <a:r>
              <a:rPr lang="ro-RO" altLang="de-DE" sz="1600" dirty="0">
                <a:solidFill>
                  <a:srgbClr val="00B050"/>
                </a:solidFill>
                <a:effectLst>
                  <a:outerShdw blurRad="38100" dist="38100" dir="2700000" algn="tl">
                    <a:srgbClr val="000000">
                      <a:alpha val="43137"/>
                    </a:srgbClr>
                  </a:outerShdw>
                </a:effectLst>
              </a:rPr>
              <a:t> - Curricular </a:t>
            </a:r>
            <a:r>
              <a:rPr lang="ro-RO" altLang="de-DE" sz="1600" dirty="0" err="1">
                <a:solidFill>
                  <a:srgbClr val="00B050"/>
                </a:solidFill>
                <a:effectLst>
                  <a:outerShdw blurRad="38100" dist="38100" dir="2700000" algn="tl">
                    <a:srgbClr val="000000">
                      <a:alpha val="43137"/>
                    </a:srgbClr>
                  </a:outerShdw>
                </a:effectLst>
              </a:rPr>
              <a:t>developments</a:t>
            </a:r>
            <a:r>
              <a:rPr lang="ro-RO" altLang="de-DE" sz="1600" dirty="0">
                <a:solidFill>
                  <a:srgbClr val="00B050"/>
                </a:solidFill>
                <a:effectLst>
                  <a:outerShdw blurRad="38100" dist="38100" dir="2700000" algn="tl">
                    <a:srgbClr val="000000">
                      <a:alpha val="43137"/>
                    </a:srgbClr>
                  </a:outerShdw>
                </a:effectLst>
              </a:rPr>
              <a:t> for </a:t>
            </a:r>
            <a:r>
              <a:rPr lang="ro-RO" altLang="de-DE" sz="1600" dirty="0" err="1">
                <a:solidFill>
                  <a:srgbClr val="00B050"/>
                </a:solidFill>
                <a:effectLst>
                  <a:outerShdw blurRad="38100" dist="38100" dir="2700000" algn="tl">
                    <a:srgbClr val="000000">
                      <a:alpha val="43137"/>
                    </a:srgbClr>
                  </a:outerShdw>
                </a:effectLst>
              </a:rPr>
              <a:t>Food</a:t>
            </a:r>
            <a:r>
              <a:rPr lang="ro-RO" altLang="de-DE" sz="1600" dirty="0">
                <a:solidFill>
                  <a:srgbClr val="00B050"/>
                </a:solidFill>
                <a:effectLst>
                  <a:outerShdw blurRad="38100" dist="38100" dir="2700000" algn="tl">
                    <a:srgbClr val="000000">
                      <a:alpha val="43137"/>
                    </a:srgbClr>
                  </a:outerShdw>
                </a:effectLst>
              </a:rPr>
              <a:t> </a:t>
            </a:r>
            <a:r>
              <a:rPr lang="ro-RO" altLang="de-DE" sz="1600" dirty="0" err="1">
                <a:solidFill>
                  <a:srgbClr val="00B050"/>
                </a:solidFill>
                <a:effectLst>
                  <a:outerShdw blurRad="38100" dist="38100" dir="2700000" algn="tl">
                    <a:srgbClr val="000000">
                      <a:alpha val="43137"/>
                    </a:srgbClr>
                  </a:outerShdw>
                </a:effectLst>
              </a:rPr>
              <a:t>Logistics</a:t>
            </a:r>
            <a:r>
              <a:rPr lang="ro-RO" altLang="de-DE" sz="1600" dirty="0">
                <a:solidFill>
                  <a:srgbClr val="00B050"/>
                </a:solidFill>
                <a:effectLst>
                  <a:outerShdw blurRad="38100" dist="38100" dir="2700000" algn="tl">
                    <a:srgbClr val="000000">
                      <a:alpha val="43137"/>
                    </a:srgbClr>
                  </a:outerShdw>
                </a:effectLst>
              </a:rPr>
              <a:t> Services </a:t>
            </a:r>
            <a:r>
              <a:rPr lang="ro-RO" altLang="de-DE" sz="1600" dirty="0" err="1">
                <a:solidFill>
                  <a:srgbClr val="00B050"/>
                </a:solidFill>
                <a:effectLst>
                  <a:outerShdw blurRad="38100" dist="38100" dir="2700000" algn="tl">
                    <a:srgbClr val="000000">
                      <a:alpha val="43137"/>
                    </a:srgbClr>
                  </a:outerShdw>
                </a:effectLst>
              </a:rPr>
              <a:t>responsible</a:t>
            </a:r>
            <a:r>
              <a:rPr lang="ro-RO" altLang="de-DE" sz="1600" dirty="0">
                <a:solidFill>
                  <a:srgbClr val="00B050"/>
                </a:solidFill>
                <a:effectLst>
                  <a:outerShdw blurRad="38100" dist="38100" dir="2700000" algn="tl">
                    <a:srgbClr val="000000">
                      <a:alpha val="43137"/>
                    </a:srgbClr>
                  </a:outerShdw>
                </a:effectLst>
              </a:rPr>
              <a:t>: RNA, period 19.02.2025/13.00;</a:t>
            </a:r>
          </a:p>
          <a:p>
            <a:pPr marL="342797" indent="-342797" defTabSz="914126">
              <a:lnSpc>
                <a:spcPct val="150000"/>
              </a:lnSpc>
              <a:spcAft>
                <a:spcPct val="0"/>
              </a:spcAft>
              <a:buFontTx/>
              <a:buChar char="-"/>
            </a:pPr>
            <a:r>
              <a:rPr lang="ro-RO" altLang="de-DE" sz="1600" dirty="0">
                <a:solidFill>
                  <a:srgbClr val="0000FF"/>
                </a:solidFill>
                <a:effectLst>
                  <a:outerShdw blurRad="38100" dist="38100" dir="2700000" algn="tl">
                    <a:srgbClr val="000000">
                      <a:alpha val="43137"/>
                    </a:srgbClr>
                  </a:outerShdw>
                </a:effectLst>
              </a:rPr>
              <a:t>TPM4 </a:t>
            </a:r>
            <a:r>
              <a:rPr lang="ro-RO" altLang="de-DE" sz="1600" dirty="0" err="1">
                <a:solidFill>
                  <a:srgbClr val="0000FF"/>
                </a:solidFill>
                <a:effectLst>
                  <a:outerShdw blurRad="38100" dist="38100" dir="2700000" algn="tl">
                    <a:srgbClr val="000000">
                      <a:alpha val="43137"/>
                    </a:srgbClr>
                  </a:outerShdw>
                </a:effectLst>
              </a:rPr>
              <a:t>Transnational</a:t>
            </a:r>
            <a:r>
              <a:rPr lang="ro-RO" altLang="de-DE" sz="1600" dirty="0">
                <a:solidFill>
                  <a:srgbClr val="0000FF"/>
                </a:solidFill>
                <a:effectLst>
                  <a:outerShdw blurRad="38100" dist="38100" dir="2700000" algn="tl">
                    <a:srgbClr val="000000">
                      <a:alpha val="43137"/>
                    </a:srgbClr>
                  </a:outerShdw>
                </a:effectLst>
              </a:rPr>
              <a:t> Project Meeting - Curricular </a:t>
            </a:r>
            <a:r>
              <a:rPr lang="ro-RO" altLang="de-DE" sz="1600" dirty="0" err="1">
                <a:solidFill>
                  <a:srgbClr val="0000FF"/>
                </a:solidFill>
                <a:effectLst>
                  <a:outerShdw blurRad="38100" dist="38100" dir="2700000" algn="tl">
                    <a:srgbClr val="000000">
                      <a:alpha val="43137"/>
                    </a:srgbClr>
                  </a:outerShdw>
                </a:effectLst>
              </a:rPr>
              <a:t>developments</a:t>
            </a:r>
            <a:r>
              <a:rPr lang="ro-RO" altLang="de-DE" sz="1600" dirty="0">
                <a:solidFill>
                  <a:srgbClr val="0000FF"/>
                </a:solidFill>
                <a:effectLst>
                  <a:outerShdw blurRad="38100" dist="38100" dir="2700000" algn="tl">
                    <a:srgbClr val="000000">
                      <a:alpha val="43137"/>
                    </a:srgbClr>
                  </a:outerShdw>
                </a:effectLst>
              </a:rPr>
              <a:t> for </a:t>
            </a:r>
            <a:r>
              <a:rPr lang="ro-RO" altLang="de-DE" sz="1600" dirty="0" err="1">
                <a:solidFill>
                  <a:srgbClr val="0000FF"/>
                </a:solidFill>
                <a:effectLst>
                  <a:outerShdw blurRad="38100" dist="38100" dir="2700000" algn="tl">
                    <a:srgbClr val="000000">
                      <a:alpha val="43137"/>
                    </a:srgbClr>
                  </a:outerShdw>
                </a:effectLst>
              </a:rPr>
              <a:t>Entrepreneurship</a:t>
            </a:r>
            <a:r>
              <a:rPr lang="ro-RO" altLang="de-DE" sz="1600" dirty="0">
                <a:solidFill>
                  <a:srgbClr val="0000FF"/>
                </a:solidFill>
                <a:effectLst>
                  <a:outerShdw blurRad="38100" dist="38100" dir="2700000" algn="tl">
                    <a:srgbClr val="000000">
                      <a:alpha val="43137"/>
                    </a:srgbClr>
                  </a:outerShdw>
                </a:effectLst>
              </a:rPr>
              <a:t> in </a:t>
            </a:r>
            <a:r>
              <a:rPr lang="ro-RO" altLang="de-DE" sz="1600" dirty="0" err="1">
                <a:solidFill>
                  <a:srgbClr val="0000FF"/>
                </a:solidFill>
                <a:effectLst>
                  <a:outerShdw blurRad="38100" dist="38100" dir="2700000" algn="tl">
                    <a:srgbClr val="000000">
                      <a:alpha val="43137"/>
                    </a:srgbClr>
                  </a:outerShdw>
                </a:effectLst>
              </a:rPr>
              <a:t>Victualling</a:t>
            </a:r>
            <a:r>
              <a:rPr lang="ro-RO" altLang="de-DE" sz="1600" dirty="0">
                <a:solidFill>
                  <a:srgbClr val="0000FF"/>
                </a:solidFill>
                <a:effectLst>
                  <a:outerShdw blurRad="38100" dist="38100" dir="2700000" algn="tl">
                    <a:srgbClr val="000000">
                      <a:alpha val="43137"/>
                    </a:srgbClr>
                  </a:outerShdw>
                </a:effectLst>
              </a:rPr>
              <a:t> </a:t>
            </a:r>
            <a:r>
              <a:rPr lang="ro-RO" altLang="de-DE" sz="1600" dirty="0" err="1">
                <a:solidFill>
                  <a:srgbClr val="0000FF"/>
                </a:solidFill>
                <a:effectLst>
                  <a:outerShdw blurRad="38100" dist="38100" dir="2700000" algn="tl">
                    <a:srgbClr val="000000">
                      <a:alpha val="43137"/>
                    </a:srgbClr>
                  </a:outerShdw>
                </a:effectLst>
              </a:rPr>
              <a:t>Logistics</a:t>
            </a:r>
            <a:r>
              <a:rPr lang="ro-RO" altLang="de-DE" sz="1600" dirty="0">
                <a:solidFill>
                  <a:srgbClr val="0000FF"/>
                </a:solidFill>
                <a:effectLst>
                  <a:outerShdw blurRad="38100" dist="38100" dir="2700000" algn="tl">
                    <a:srgbClr val="000000">
                      <a:alpha val="43137"/>
                    </a:srgbClr>
                  </a:outerShdw>
                </a:effectLst>
              </a:rPr>
              <a:t> Services, </a:t>
            </a:r>
            <a:r>
              <a:rPr lang="ro-RO" altLang="de-DE" sz="1600" dirty="0" err="1">
                <a:solidFill>
                  <a:srgbClr val="0000FF"/>
                </a:solidFill>
                <a:effectLst>
                  <a:outerShdw blurRad="38100" dist="38100" dir="2700000" algn="tl">
                    <a:srgbClr val="000000">
                      <a:alpha val="43137"/>
                    </a:srgbClr>
                  </a:outerShdw>
                </a:effectLst>
              </a:rPr>
              <a:t>responsible</a:t>
            </a:r>
            <a:r>
              <a:rPr lang="ro-RO" altLang="de-DE" sz="1600" dirty="0">
                <a:solidFill>
                  <a:srgbClr val="0000FF"/>
                </a:solidFill>
                <a:effectLst>
                  <a:outerShdw blurRad="38100" dist="38100" dir="2700000" algn="tl">
                    <a:srgbClr val="000000">
                      <a:alpha val="43137"/>
                    </a:srgbClr>
                  </a:outerShdw>
                </a:effectLst>
              </a:rPr>
              <a:t>: NVNA, Bulgaria (2 </a:t>
            </a:r>
            <a:r>
              <a:rPr lang="ro-RO" altLang="de-DE" sz="1600" dirty="0" err="1">
                <a:solidFill>
                  <a:srgbClr val="0000FF"/>
                </a:solidFill>
                <a:effectLst>
                  <a:outerShdw blurRad="38100" dist="38100" dir="2700000" algn="tl">
                    <a:srgbClr val="000000">
                      <a:alpha val="43137"/>
                    </a:srgbClr>
                  </a:outerShdw>
                </a:effectLst>
              </a:rPr>
              <a:t>pax</a:t>
            </a:r>
            <a:r>
              <a:rPr lang="ro-RO" altLang="de-DE" sz="1600" dirty="0">
                <a:solidFill>
                  <a:srgbClr val="0000FF"/>
                </a:solidFill>
                <a:effectLst>
                  <a:outerShdw blurRad="38100" dist="38100" dir="2700000" algn="tl">
                    <a:srgbClr val="000000">
                      <a:alpha val="43137"/>
                    </a:srgbClr>
                  </a:outerShdw>
                </a:effectLst>
              </a:rPr>
              <a:t>/</a:t>
            </a:r>
            <a:r>
              <a:rPr lang="ro-RO" altLang="de-DE" sz="1600" dirty="0" err="1">
                <a:solidFill>
                  <a:srgbClr val="0000FF"/>
                </a:solidFill>
                <a:effectLst>
                  <a:outerShdw blurRad="38100" dist="38100" dir="2700000" algn="tl">
                    <a:srgbClr val="000000">
                      <a:alpha val="43137"/>
                    </a:srgbClr>
                  </a:outerShdw>
                </a:effectLst>
              </a:rPr>
              <a:t>partner</a:t>
            </a:r>
            <a:r>
              <a:rPr lang="ro-RO" altLang="de-DE" sz="1600" dirty="0">
                <a:solidFill>
                  <a:srgbClr val="0000FF"/>
                </a:solidFill>
                <a:effectLst>
                  <a:outerShdw blurRad="38100" dist="38100" dir="2700000" algn="tl">
                    <a:srgbClr val="000000">
                      <a:alpha val="43137"/>
                    </a:srgbClr>
                  </a:outerShdw>
                </a:effectLst>
              </a:rPr>
              <a:t>), period </a:t>
            </a:r>
            <a:r>
              <a:rPr lang="ro-RO" altLang="de-DE" sz="1600" dirty="0">
                <a:solidFill>
                  <a:srgbClr val="FF0000"/>
                </a:solidFill>
                <a:effectLst>
                  <a:outerShdw blurRad="38100" dist="38100" dir="2700000" algn="tl">
                    <a:srgbClr val="000000">
                      <a:alpha val="43137"/>
                    </a:srgbClr>
                  </a:outerShdw>
                </a:effectLst>
              </a:rPr>
              <a:t>12.05.2025-15.05.2025</a:t>
            </a:r>
            <a:r>
              <a:rPr lang="ro-RO" altLang="de-DE" sz="1600" dirty="0">
                <a:solidFill>
                  <a:srgbClr val="0000FF"/>
                </a:solidFill>
                <a:effectLst>
                  <a:outerShdw blurRad="38100" dist="38100" dir="2700000" algn="tl">
                    <a:srgbClr val="000000">
                      <a:alpha val="43137"/>
                    </a:srgbClr>
                  </a:outerShdw>
                </a:effectLst>
              </a:rPr>
              <a:t>;</a:t>
            </a:r>
          </a:p>
          <a:p>
            <a:pPr marL="342797" indent="-342797" defTabSz="914126">
              <a:lnSpc>
                <a:spcPct val="150000"/>
              </a:lnSpc>
              <a:spcAft>
                <a:spcPct val="0"/>
              </a:spcAft>
              <a:buFontTx/>
              <a:buChar char="-"/>
            </a:pPr>
            <a:r>
              <a:rPr lang="ro-RO" altLang="de-DE" sz="1600" dirty="0">
                <a:solidFill>
                  <a:srgbClr val="00B050"/>
                </a:solidFill>
                <a:effectLst>
                  <a:outerShdw blurRad="38100" dist="38100" dir="2700000" algn="tl">
                    <a:srgbClr val="000000">
                      <a:alpha val="43137"/>
                    </a:srgbClr>
                  </a:outerShdw>
                </a:effectLst>
              </a:rPr>
              <a:t>E2. Seminar ”</a:t>
            </a:r>
            <a:r>
              <a:rPr lang="ro-RO" altLang="de-DE" sz="1600" dirty="0" err="1">
                <a:solidFill>
                  <a:srgbClr val="00B050"/>
                </a:solidFill>
                <a:effectLst>
                  <a:outerShdw blurRad="38100" dist="38100" dir="2700000" algn="tl">
                    <a:srgbClr val="000000">
                      <a:alpha val="43137"/>
                    </a:srgbClr>
                  </a:outerShdw>
                </a:effectLst>
              </a:rPr>
              <a:t>Logistics</a:t>
            </a:r>
            <a:r>
              <a:rPr lang="ro-RO" altLang="de-DE" sz="1600" dirty="0">
                <a:solidFill>
                  <a:srgbClr val="00B050"/>
                </a:solidFill>
                <a:effectLst>
                  <a:outerShdw blurRad="38100" dist="38100" dir="2700000" algn="tl">
                    <a:srgbClr val="000000">
                      <a:alpha val="43137"/>
                    </a:srgbClr>
                  </a:outerShdw>
                </a:effectLst>
              </a:rPr>
              <a:t> Services in Maritime </a:t>
            </a:r>
            <a:r>
              <a:rPr lang="ro-RO" altLang="de-DE" sz="1600" dirty="0" err="1">
                <a:solidFill>
                  <a:srgbClr val="00B050"/>
                </a:solidFill>
                <a:effectLst>
                  <a:outerShdw blurRad="38100" dist="38100" dir="2700000" algn="tl">
                    <a:srgbClr val="000000">
                      <a:alpha val="43137"/>
                    </a:srgbClr>
                  </a:outerShdw>
                </a:effectLst>
              </a:rPr>
              <a:t>Agencies</a:t>
            </a:r>
            <a:r>
              <a:rPr lang="ro-RO" altLang="de-DE" sz="1600" dirty="0">
                <a:solidFill>
                  <a:srgbClr val="00B050"/>
                </a:solidFill>
                <a:effectLst>
                  <a:outerShdw blurRad="38100" dist="38100" dir="2700000" algn="tl">
                    <a:srgbClr val="000000">
                      <a:alpha val="43137"/>
                    </a:srgbClr>
                  </a:outerShdw>
                </a:effectLst>
              </a:rPr>
              <a:t> </a:t>
            </a:r>
            <a:r>
              <a:rPr lang="ro-RO" altLang="de-DE" sz="1600" dirty="0" err="1">
                <a:solidFill>
                  <a:srgbClr val="00B050"/>
                </a:solidFill>
                <a:effectLst>
                  <a:outerShdw blurRad="38100" dist="38100" dir="2700000" algn="tl">
                    <a:srgbClr val="000000">
                      <a:alpha val="43137"/>
                    </a:srgbClr>
                  </a:outerShdw>
                </a:effectLst>
              </a:rPr>
              <a:t>and</a:t>
            </a:r>
            <a:r>
              <a:rPr lang="ro-RO" altLang="de-DE" sz="1600" dirty="0">
                <a:solidFill>
                  <a:srgbClr val="00B050"/>
                </a:solidFill>
                <a:effectLst>
                  <a:outerShdw blurRad="38100" dist="38100" dir="2700000" algn="tl">
                    <a:srgbClr val="000000">
                      <a:alpha val="43137"/>
                    </a:srgbClr>
                  </a:outerShdw>
                </a:effectLst>
              </a:rPr>
              <a:t> </a:t>
            </a:r>
            <a:r>
              <a:rPr lang="ro-RO" altLang="de-DE" sz="1600" dirty="0" err="1">
                <a:solidFill>
                  <a:srgbClr val="00B050"/>
                </a:solidFill>
                <a:effectLst>
                  <a:outerShdw blurRad="38100" dist="38100" dir="2700000" algn="tl">
                    <a:srgbClr val="000000">
                      <a:alpha val="43137"/>
                    </a:srgbClr>
                  </a:outerShdw>
                </a:effectLst>
              </a:rPr>
              <a:t>Onboard</a:t>
            </a:r>
            <a:r>
              <a:rPr lang="ro-RO" altLang="de-DE" sz="1600" dirty="0">
                <a:solidFill>
                  <a:srgbClr val="00B050"/>
                </a:solidFill>
                <a:effectLst>
                  <a:outerShdw blurRad="38100" dist="38100" dir="2700000" algn="tl">
                    <a:srgbClr val="000000">
                      <a:alpha val="43137"/>
                    </a:srgbClr>
                  </a:outerShdw>
                </a:effectLst>
              </a:rPr>
              <a:t> </a:t>
            </a:r>
            <a:r>
              <a:rPr lang="ro-RO" altLang="de-DE" sz="1600" dirty="0" err="1">
                <a:solidFill>
                  <a:srgbClr val="00B050"/>
                </a:solidFill>
                <a:effectLst>
                  <a:outerShdw blurRad="38100" dist="38100" dir="2700000" algn="tl">
                    <a:srgbClr val="000000">
                      <a:alpha val="43137"/>
                    </a:srgbClr>
                  </a:outerShdw>
                </a:effectLst>
              </a:rPr>
              <a:t>Feeding</a:t>
            </a:r>
            <a:r>
              <a:rPr lang="ro-RO" altLang="de-DE" sz="1600" dirty="0">
                <a:solidFill>
                  <a:srgbClr val="00B050"/>
                </a:solidFill>
                <a:effectLst>
                  <a:outerShdw blurRad="38100" dist="38100" dir="2700000" algn="tl">
                    <a:srgbClr val="000000">
                      <a:alpha val="43137"/>
                    </a:srgbClr>
                  </a:outerShdw>
                </a:effectLst>
              </a:rPr>
              <a:t> Management” → </a:t>
            </a:r>
            <a:r>
              <a:rPr lang="ro-RO" altLang="de-DE" sz="1600" dirty="0" err="1">
                <a:solidFill>
                  <a:srgbClr val="00B050"/>
                </a:solidFill>
                <a:effectLst>
                  <a:outerShdw blurRad="38100" dist="38100" dir="2700000" algn="tl">
                    <a:srgbClr val="000000">
                      <a:alpha val="43137"/>
                    </a:srgbClr>
                  </a:outerShdw>
                </a:effectLst>
              </a:rPr>
              <a:t>responsible</a:t>
            </a:r>
            <a:r>
              <a:rPr lang="ro-RO" altLang="de-DE" sz="1600" dirty="0">
                <a:solidFill>
                  <a:srgbClr val="00B050"/>
                </a:solidFill>
                <a:effectLst>
                  <a:outerShdw blurRad="38100" dist="38100" dir="2700000" algn="tl">
                    <a:srgbClr val="000000">
                      <a:alpha val="43137"/>
                    </a:srgbClr>
                  </a:outerShdw>
                </a:effectLst>
              </a:rPr>
              <a:t>: UEAGEAN, </a:t>
            </a:r>
            <a:r>
              <a:rPr lang="ro-RO" altLang="de-DE" sz="1600" dirty="0" err="1">
                <a:solidFill>
                  <a:srgbClr val="00B050"/>
                </a:solidFill>
                <a:effectLst>
                  <a:outerShdw blurRad="38100" dist="38100" dir="2700000" algn="tl">
                    <a:srgbClr val="000000">
                      <a:alpha val="43137"/>
                    </a:srgbClr>
                  </a:outerShdw>
                </a:effectLst>
              </a:rPr>
              <a:t>Greece</a:t>
            </a:r>
            <a:r>
              <a:rPr lang="ro-RO" altLang="de-DE" sz="1600" dirty="0">
                <a:solidFill>
                  <a:srgbClr val="00B050"/>
                </a:solidFill>
                <a:effectLst>
                  <a:outerShdw blurRad="38100" dist="38100" dir="2700000" algn="tl">
                    <a:srgbClr val="000000">
                      <a:alpha val="43137"/>
                    </a:srgbClr>
                  </a:outerShdw>
                </a:effectLst>
              </a:rPr>
              <a:t>, 35 </a:t>
            </a:r>
            <a:r>
              <a:rPr lang="ro-RO" altLang="de-DE" sz="1600" dirty="0" err="1">
                <a:solidFill>
                  <a:srgbClr val="00B050"/>
                </a:solidFill>
                <a:effectLst>
                  <a:outerShdw blurRad="38100" dist="38100" dir="2700000" algn="tl">
                    <a:srgbClr val="000000">
                      <a:alpha val="43137"/>
                    </a:srgbClr>
                  </a:outerShdw>
                </a:effectLst>
              </a:rPr>
              <a:t>participants</a:t>
            </a:r>
            <a:r>
              <a:rPr lang="ro-RO" altLang="de-DE" sz="1600" dirty="0">
                <a:solidFill>
                  <a:srgbClr val="00B050"/>
                </a:solidFill>
                <a:effectLst>
                  <a:outerShdw blurRad="38100" dist="38100" dir="2700000" algn="tl">
                    <a:srgbClr val="000000">
                      <a:alpha val="43137"/>
                    </a:srgbClr>
                  </a:outerShdw>
                </a:effectLst>
              </a:rPr>
              <a:t>, 09.12.2024;</a:t>
            </a:r>
          </a:p>
          <a:p>
            <a:pPr marL="342797" indent="-342797" defTabSz="914126">
              <a:lnSpc>
                <a:spcPct val="150000"/>
              </a:lnSpc>
              <a:spcAft>
                <a:spcPct val="0"/>
              </a:spcAft>
              <a:buFontTx/>
              <a:buChar char="-"/>
            </a:pPr>
            <a:r>
              <a:rPr lang="ro-RO" altLang="de-DE" sz="1600" dirty="0">
                <a:solidFill>
                  <a:srgbClr val="0000FF"/>
                </a:solidFill>
                <a:effectLst>
                  <a:outerShdw blurRad="38100" dist="38100" dir="2700000" algn="tl">
                    <a:srgbClr val="000000">
                      <a:alpha val="43137"/>
                    </a:srgbClr>
                  </a:outerShdw>
                </a:effectLst>
              </a:rPr>
              <a:t>E3.  Seminar ”</a:t>
            </a:r>
            <a:r>
              <a:rPr lang="ro-RO" altLang="de-DE" sz="1600" dirty="0" err="1">
                <a:solidFill>
                  <a:srgbClr val="0000FF"/>
                </a:solidFill>
                <a:effectLst>
                  <a:outerShdw blurRad="38100" dist="38100" dir="2700000" algn="tl">
                    <a:srgbClr val="000000">
                      <a:alpha val="43137"/>
                    </a:srgbClr>
                  </a:outerShdw>
                </a:effectLst>
              </a:rPr>
              <a:t>Sustainable</a:t>
            </a:r>
            <a:r>
              <a:rPr lang="ro-RO" altLang="de-DE" sz="1600" dirty="0">
                <a:solidFill>
                  <a:srgbClr val="0000FF"/>
                </a:solidFill>
                <a:effectLst>
                  <a:outerShdw blurRad="38100" dist="38100" dir="2700000" algn="tl">
                    <a:srgbClr val="000000">
                      <a:alpha val="43137"/>
                    </a:srgbClr>
                  </a:outerShdw>
                </a:effectLst>
              </a:rPr>
              <a:t> </a:t>
            </a:r>
            <a:r>
              <a:rPr lang="ro-RO" altLang="de-DE" sz="1600" dirty="0" err="1">
                <a:solidFill>
                  <a:srgbClr val="0000FF"/>
                </a:solidFill>
                <a:effectLst>
                  <a:outerShdw blurRad="38100" dist="38100" dir="2700000" algn="tl">
                    <a:srgbClr val="000000">
                      <a:alpha val="43137"/>
                    </a:srgbClr>
                  </a:outerShdw>
                </a:effectLst>
              </a:rPr>
              <a:t>Development</a:t>
            </a:r>
            <a:r>
              <a:rPr lang="ro-RO" altLang="de-DE" sz="1600" dirty="0">
                <a:solidFill>
                  <a:srgbClr val="0000FF"/>
                </a:solidFill>
                <a:effectLst>
                  <a:outerShdw blurRad="38100" dist="38100" dir="2700000" algn="tl">
                    <a:srgbClr val="000000">
                      <a:alpha val="43137"/>
                    </a:srgbClr>
                  </a:outerShdw>
                </a:effectLst>
              </a:rPr>
              <a:t> </a:t>
            </a:r>
            <a:r>
              <a:rPr lang="ro-RO" altLang="de-DE" sz="1600" dirty="0" err="1">
                <a:solidFill>
                  <a:srgbClr val="0000FF"/>
                </a:solidFill>
                <a:effectLst>
                  <a:outerShdw blurRad="38100" dist="38100" dir="2700000" algn="tl">
                    <a:srgbClr val="000000">
                      <a:alpha val="43137"/>
                    </a:srgbClr>
                  </a:outerShdw>
                </a:effectLst>
              </a:rPr>
              <a:t>and</a:t>
            </a:r>
            <a:r>
              <a:rPr lang="ro-RO" altLang="de-DE" sz="1600" dirty="0">
                <a:solidFill>
                  <a:srgbClr val="0000FF"/>
                </a:solidFill>
                <a:effectLst>
                  <a:outerShdw blurRad="38100" dist="38100" dir="2700000" algn="tl">
                    <a:srgbClr val="000000">
                      <a:alpha val="43137"/>
                    </a:srgbClr>
                  </a:outerShdw>
                </a:effectLst>
              </a:rPr>
              <a:t> </a:t>
            </a:r>
            <a:r>
              <a:rPr lang="ro-RO" altLang="de-DE" sz="1600" dirty="0" err="1">
                <a:solidFill>
                  <a:srgbClr val="0000FF"/>
                </a:solidFill>
                <a:effectLst>
                  <a:outerShdw blurRad="38100" dist="38100" dir="2700000" algn="tl">
                    <a:srgbClr val="000000">
                      <a:alpha val="43137"/>
                    </a:srgbClr>
                  </a:outerShdw>
                </a:effectLst>
              </a:rPr>
              <a:t>Entrepreneurship</a:t>
            </a:r>
            <a:r>
              <a:rPr lang="ro-RO" altLang="de-DE" sz="1600" dirty="0">
                <a:solidFill>
                  <a:srgbClr val="0000FF"/>
                </a:solidFill>
                <a:effectLst>
                  <a:outerShdw blurRad="38100" dist="38100" dir="2700000" algn="tl">
                    <a:srgbClr val="000000">
                      <a:alpha val="43137"/>
                    </a:srgbClr>
                  </a:outerShdw>
                </a:effectLst>
              </a:rPr>
              <a:t> in Maritime Services” → </a:t>
            </a:r>
            <a:r>
              <a:rPr lang="ro-RO" altLang="de-DE" sz="1600" dirty="0" err="1">
                <a:solidFill>
                  <a:srgbClr val="0000FF"/>
                </a:solidFill>
                <a:effectLst>
                  <a:outerShdw blurRad="38100" dist="38100" dir="2700000" algn="tl">
                    <a:srgbClr val="000000">
                      <a:alpha val="43137"/>
                    </a:srgbClr>
                  </a:outerShdw>
                </a:effectLst>
              </a:rPr>
              <a:t>responsible</a:t>
            </a:r>
            <a:r>
              <a:rPr lang="ro-RO" altLang="de-DE" sz="1600" dirty="0">
                <a:solidFill>
                  <a:srgbClr val="0000FF"/>
                </a:solidFill>
                <a:effectLst>
                  <a:outerShdw blurRad="38100" dist="38100" dir="2700000" algn="tl">
                    <a:srgbClr val="000000">
                      <a:alpha val="43137"/>
                    </a:srgbClr>
                  </a:outerShdw>
                </a:effectLst>
              </a:rPr>
              <a:t>: NVNA, Bulgaria, </a:t>
            </a:r>
            <a:r>
              <a:rPr lang="ro-RO" altLang="de-DE" sz="1600" dirty="0">
                <a:solidFill>
                  <a:srgbClr val="FF0000"/>
                </a:solidFill>
                <a:effectLst>
                  <a:outerShdw blurRad="38100" dist="38100" dir="2700000" algn="tl">
                    <a:srgbClr val="000000">
                      <a:alpha val="43137"/>
                    </a:srgbClr>
                  </a:outerShdw>
                </a:effectLst>
              </a:rPr>
              <a:t>35 </a:t>
            </a:r>
            <a:r>
              <a:rPr lang="ro-RO" altLang="de-DE" sz="1600" dirty="0" err="1">
                <a:solidFill>
                  <a:srgbClr val="FF0000"/>
                </a:solidFill>
                <a:effectLst>
                  <a:outerShdw blurRad="38100" dist="38100" dir="2700000" algn="tl">
                    <a:srgbClr val="000000">
                      <a:alpha val="43137"/>
                    </a:srgbClr>
                  </a:outerShdw>
                </a:effectLst>
              </a:rPr>
              <a:t>participants</a:t>
            </a:r>
            <a:r>
              <a:rPr lang="ro-RO" altLang="de-DE" sz="1600" dirty="0">
                <a:solidFill>
                  <a:srgbClr val="0000FF"/>
                </a:solidFill>
                <a:effectLst>
                  <a:outerShdw blurRad="38100" dist="38100" dir="2700000" algn="tl">
                    <a:srgbClr val="000000">
                      <a:alpha val="43137"/>
                    </a:srgbClr>
                  </a:outerShdw>
                </a:effectLst>
              </a:rPr>
              <a:t>, </a:t>
            </a:r>
            <a:r>
              <a:rPr lang="ro-RO" altLang="de-DE" sz="1600" dirty="0">
                <a:solidFill>
                  <a:srgbClr val="FF0000"/>
                </a:solidFill>
                <a:effectLst>
                  <a:outerShdw blurRad="38100" dist="38100" dir="2700000" algn="tl">
                    <a:srgbClr val="000000">
                      <a:alpha val="43137"/>
                    </a:srgbClr>
                  </a:outerShdw>
                </a:effectLst>
              </a:rPr>
              <a:t>14.05.2025</a:t>
            </a:r>
            <a:r>
              <a:rPr lang="ro-RO" altLang="de-DE" sz="1600" dirty="0">
                <a:solidFill>
                  <a:srgbClr val="0000FF"/>
                </a:solidFill>
                <a:effectLst>
                  <a:outerShdw blurRad="38100" dist="38100" dir="2700000" algn="tl">
                    <a:srgbClr val="000000">
                      <a:alpha val="43137"/>
                    </a:srgbClr>
                  </a:outerShdw>
                </a:effectLst>
              </a:rPr>
              <a:t>.</a:t>
            </a:r>
          </a:p>
          <a:p>
            <a:pPr defTabSz="914126">
              <a:lnSpc>
                <a:spcPct val="150000"/>
              </a:lnSpc>
              <a:spcAft>
                <a:spcPct val="0"/>
              </a:spcAft>
              <a:buNone/>
            </a:pPr>
            <a:endParaRPr lang="ro-RO" altLang="de-DE" sz="1799" dirty="0">
              <a:solidFill>
                <a:srgbClr val="0000FF"/>
              </a:solidFill>
              <a:effectLst>
                <a:outerShdw blurRad="38100" dist="38100" dir="2700000" algn="tl">
                  <a:srgbClr val="000000">
                    <a:alpha val="43137"/>
                  </a:srgbClr>
                </a:outerShdw>
              </a:effectLst>
            </a:endParaRPr>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123316" y="822418"/>
            <a:ext cx="9650084" cy="661459"/>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3199" b="1" dirty="0">
                <a:solidFill>
                  <a:srgbClr val="0000FF"/>
                </a:solidFill>
                <a:effectLst>
                  <a:outerShdw blurRad="38100" dist="38100" dir="2700000" algn="tl">
                    <a:srgbClr val="000000">
                      <a:alpha val="43137"/>
                    </a:srgbClr>
                  </a:outerShdw>
                </a:effectLst>
                <a:latin typeface="Calibri"/>
              </a:rPr>
              <a:t>WP3</a:t>
            </a:r>
            <a:r>
              <a:rPr lang="en-US"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a:solidFill>
                  <a:srgbClr val="0000FF"/>
                </a:solidFill>
                <a:effectLst>
                  <a:outerShdw blurRad="38100" dist="38100" dir="2700000" algn="tl">
                    <a:srgbClr val="000000">
                      <a:alpha val="43137"/>
                    </a:srgbClr>
                  </a:outerShdw>
                </a:effectLst>
                <a:latin typeface="Calibri"/>
              </a:rPr>
              <a:t>– </a:t>
            </a:r>
            <a:r>
              <a:rPr lang="en-US" altLang="de-DE" sz="3199" b="1" dirty="0">
                <a:solidFill>
                  <a:srgbClr val="0000FF"/>
                </a:solidFill>
                <a:effectLst>
                  <a:outerShdw blurRad="38100" dist="38100" dir="2700000" algn="tl">
                    <a:srgbClr val="000000">
                      <a:alpha val="43137"/>
                    </a:srgbClr>
                  </a:outerShdw>
                </a:effectLst>
                <a:latin typeface="Calibri"/>
              </a:rPr>
              <a:t>TASKS AND RESPONSABILITIES:</a:t>
            </a:r>
          </a:p>
        </p:txBody>
      </p:sp>
      <p:pic>
        <p:nvPicPr>
          <p:cNvPr id="2" name="Picture 1">
            <a:extLst>
              <a:ext uri="{FF2B5EF4-FFF2-40B4-BE49-F238E27FC236}">
                <a16:creationId xmlns:a16="http://schemas.microsoft.com/office/drawing/2014/main" id="{F831163E-27C0-7BE0-B9BB-C7BE065F99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FDB2E11E-7304-2AE8-E8D9-1D20C747F159}"/>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06A31D0B-A671-3AE1-6788-87EF0D55DCFE}"/>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0C248793-97D5-8346-C58D-7F1880D5003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62E6373-1293-7CC6-99DC-2420D4ED12F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4115101C-F206-8643-3DEA-0266E86079DE}"/>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0AE0788F-44EB-648C-CC9B-7BF9E4CF79E0}"/>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349248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66263" y="1028383"/>
            <a:ext cx="11038107" cy="773370"/>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a:t>
            </a:r>
            <a:r>
              <a:rPr lang="ro-RO" sz="2400" b="1" dirty="0">
                <a:solidFill>
                  <a:srgbClr val="FF0000"/>
                </a:solidFill>
                <a:latin typeface="FreeSans"/>
              </a:rPr>
              <a:t>4 </a:t>
            </a:r>
            <a:r>
              <a:rPr lang="ro-RO" sz="2400" b="1" dirty="0" err="1">
                <a:solidFill>
                  <a:srgbClr val="FF0000"/>
                </a:solidFill>
                <a:latin typeface="FreeSans"/>
              </a:rPr>
              <a:t>description</a:t>
            </a:r>
            <a:r>
              <a:rPr lang="ro-RO" sz="2400" b="1" dirty="0">
                <a:solidFill>
                  <a:srgbClr val="FF0000"/>
                </a:solidFill>
                <a:latin typeface="FreeSans"/>
              </a:rPr>
              <a:t> – </a:t>
            </a:r>
            <a:r>
              <a:rPr lang="ro-RO" sz="2400" b="1" dirty="0" err="1">
                <a:solidFill>
                  <a:srgbClr val="FF0000"/>
                </a:solidFill>
                <a:latin typeface="FreeSans"/>
              </a:rPr>
              <a:t>coordinator</a:t>
            </a:r>
            <a:r>
              <a:rPr lang="ro-RO" sz="2400" b="1" dirty="0">
                <a:solidFill>
                  <a:srgbClr val="FF0000"/>
                </a:solidFill>
                <a:latin typeface="FreeSans"/>
              </a:rPr>
              <a:t>  </a:t>
            </a:r>
            <a:r>
              <a:rPr lang="ro-RO" sz="2400" b="1" dirty="0" err="1">
                <a:solidFill>
                  <a:srgbClr val="FF0000"/>
                </a:solidFill>
                <a:latin typeface="FreeSans"/>
              </a:rPr>
              <a:t>Piri</a:t>
            </a:r>
            <a:r>
              <a:rPr lang="ro-RO" sz="2400" b="1" dirty="0">
                <a:solidFill>
                  <a:srgbClr val="FF0000"/>
                </a:solidFill>
                <a:latin typeface="FreeSans"/>
              </a:rPr>
              <a:t> </a:t>
            </a:r>
            <a:r>
              <a:rPr lang="ro-RO" sz="2400" b="1" dirty="0" err="1">
                <a:solidFill>
                  <a:srgbClr val="FF0000"/>
                </a:solidFill>
                <a:latin typeface="FreeSans"/>
              </a:rPr>
              <a:t>Reis</a:t>
            </a:r>
            <a:r>
              <a:rPr lang="ro-RO" sz="2400" b="1" dirty="0">
                <a:solidFill>
                  <a:srgbClr val="FF0000"/>
                </a:solidFill>
                <a:latin typeface="FreeSans"/>
              </a:rPr>
              <a:t> University (PRU)</a:t>
            </a:r>
          </a:p>
          <a:p>
            <a:pPr defTabSz="914126"/>
            <a:r>
              <a:rPr lang="ro-RO" sz="2400" b="1" dirty="0">
                <a:solidFill>
                  <a:srgbClr val="7030A0"/>
                </a:solidFill>
                <a:latin typeface="FreeSans"/>
              </a:rPr>
              <a:t> ”</a:t>
            </a:r>
            <a:r>
              <a:rPr lang="en-GB" sz="2400" b="1" dirty="0">
                <a:solidFill>
                  <a:srgbClr val="7030A0"/>
                </a:solidFill>
                <a:latin typeface="FreeSans"/>
              </a:rPr>
              <a:t>Maritime Culinary Arts Training Module</a:t>
            </a:r>
            <a:r>
              <a:rPr lang="ro-RO" sz="2400" b="1" dirty="0">
                <a:solidFill>
                  <a:srgbClr val="7030A0"/>
                </a:solidFill>
                <a:latin typeface="FreeSans"/>
              </a:rPr>
              <a:t>”</a:t>
            </a:r>
            <a:endParaRPr lang="en-US" altLang="de-DE" sz="2400" b="1" dirty="0">
              <a:solidFill>
                <a:srgbClr val="7030A0"/>
              </a:solidFill>
              <a:effectLst>
                <a:outerShdw blurRad="38100" dist="38100" dir="2700000" algn="tl">
                  <a:srgbClr val="000000">
                    <a:alpha val="43137"/>
                  </a:srgbClr>
                </a:outerShdw>
              </a:effectLst>
              <a:latin typeface="Calibri"/>
            </a:endParaRPr>
          </a:p>
        </p:txBody>
      </p:sp>
      <p:sp>
        <p:nvSpPr>
          <p:cNvPr id="5" name="TextBox 4">
            <a:extLst>
              <a:ext uri="{FF2B5EF4-FFF2-40B4-BE49-F238E27FC236}">
                <a16:creationId xmlns:a16="http://schemas.microsoft.com/office/drawing/2014/main" id="{69FF44BD-CF13-B84E-0C0C-2BCA61F73278}"/>
              </a:ext>
            </a:extLst>
          </p:cNvPr>
          <p:cNvSpPr txBox="1"/>
          <p:nvPr/>
        </p:nvSpPr>
        <p:spPr>
          <a:xfrm>
            <a:off x="58752" y="1988840"/>
            <a:ext cx="11980969" cy="4770408"/>
          </a:xfrm>
          <a:prstGeom prst="rect">
            <a:avLst/>
          </a:prstGeom>
          <a:noFill/>
        </p:spPr>
        <p:txBody>
          <a:bodyPr wrap="square">
            <a:spAutoFit/>
          </a:bodyPr>
          <a:lstStyle/>
          <a:p>
            <a:pPr defTabSz="914126">
              <a:spcAft>
                <a:spcPts val="1200"/>
              </a:spcAft>
            </a:pPr>
            <a:r>
              <a:rPr lang="en-GB" sz="2400" b="1" dirty="0">
                <a:solidFill>
                  <a:srgbClr val="FF0000"/>
                </a:solidFill>
                <a:latin typeface="FreeSans"/>
              </a:rPr>
              <a:t>A.</a:t>
            </a:r>
            <a:r>
              <a:rPr lang="ro-RO" sz="2400" b="1" dirty="0">
                <a:solidFill>
                  <a:srgbClr val="FF0000"/>
                </a:solidFill>
                <a:latin typeface="FreeSans"/>
              </a:rPr>
              <a:t>4</a:t>
            </a:r>
            <a:r>
              <a:rPr lang="en-GB" sz="2400" b="1" dirty="0">
                <a:solidFill>
                  <a:srgbClr val="FF0000"/>
                </a:solidFill>
                <a:latin typeface="FreeSans"/>
              </a:rPr>
              <a:t>.1. </a:t>
            </a:r>
            <a:r>
              <a:rPr lang="en-GB" sz="2400" b="1" dirty="0">
                <a:solidFill>
                  <a:srgbClr val="0000FF"/>
                </a:solidFill>
                <a:latin typeface="FreeSans"/>
              </a:rPr>
              <a:t>Developing a training</a:t>
            </a:r>
            <a:r>
              <a:rPr lang="ro-RO" sz="2400" b="1" dirty="0">
                <a:solidFill>
                  <a:srgbClr val="0000FF"/>
                </a:solidFill>
                <a:latin typeface="FreeSans"/>
              </a:rPr>
              <a:t> </a:t>
            </a:r>
            <a:r>
              <a:rPr lang="en-GB" sz="2400" b="1" dirty="0">
                <a:solidFill>
                  <a:srgbClr val="0000FF"/>
                </a:solidFill>
                <a:latin typeface="FreeSans"/>
              </a:rPr>
              <a:t>program for seafaring cooks and</a:t>
            </a:r>
            <a:r>
              <a:rPr lang="ro-RO" sz="2400" b="1" dirty="0">
                <a:solidFill>
                  <a:srgbClr val="0000FF"/>
                </a:solidFill>
                <a:latin typeface="FreeSans"/>
              </a:rPr>
              <a:t> </a:t>
            </a:r>
            <a:r>
              <a:rPr lang="en-GB" sz="2400" b="1" dirty="0">
                <a:solidFill>
                  <a:srgbClr val="0000FF"/>
                </a:solidFill>
                <a:latin typeface="FreeSans"/>
              </a:rPr>
              <a:t>cook candidates</a:t>
            </a:r>
            <a:r>
              <a:rPr lang="ro-RO" sz="2400" b="1" dirty="0">
                <a:solidFill>
                  <a:srgbClr val="0000FF"/>
                </a:solidFill>
                <a:latin typeface="FreeSans"/>
              </a:rPr>
              <a:t> </a:t>
            </a:r>
            <a:r>
              <a:rPr lang="ro-RO" sz="2400" dirty="0">
                <a:solidFill>
                  <a:prstClr val="black"/>
                </a:solidFill>
                <a:latin typeface="FreeSans"/>
              </a:rPr>
              <a:t>- </a:t>
            </a:r>
            <a:r>
              <a:rPr lang="ro-RO" sz="2400" dirty="0">
                <a:solidFill>
                  <a:srgbClr val="FF0000"/>
                </a:solidFill>
                <a:latin typeface="FreeSans"/>
              </a:rPr>
              <a:t>RESULTS</a:t>
            </a:r>
            <a:r>
              <a:rPr lang="ro-RO" sz="2400" dirty="0">
                <a:solidFill>
                  <a:prstClr val="black"/>
                </a:solidFill>
                <a:latin typeface="FreeSans"/>
              </a:rPr>
              <a:t>: </a:t>
            </a:r>
            <a:r>
              <a:rPr lang="en-GB" sz="2400" dirty="0">
                <a:solidFill>
                  <a:prstClr val="black"/>
                </a:solidFill>
                <a:latin typeface="FreeSans"/>
              </a:rPr>
              <a:t>course catalogue</a:t>
            </a:r>
            <a:r>
              <a:rPr lang="ro-RO" sz="2400" dirty="0">
                <a:solidFill>
                  <a:prstClr val="black"/>
                </a:solidFill>
                <a:latin typeface="FreeSans"/>
              </a:rPr>
              <a:t> </a:t>
            </a:r>
            <a:r>
              <a:rPr lang="en-GB" sz="2400" dirty="0">
                <a:solidFill>
                  <a:prstClr val="black"/>
                </a:solidFill>
                <a:latin typeface="FreeSans"/>
              </a:rPr>
              <a:t>for the lesson and material for the</a:t>
            </a:r>
            <a:r>
              <a:rPr lang="ro-RO" sz="2400" dirty="0">
                <a:solidFill>
                  <a:prstClr val="black"/>
                </a:solidFill>
                <a:latin typeface="FreeSans"/>
              </a:rPr>
              <a:t> </a:t>
            </a:r>
            <a:r>
              <a:rPr lang="en-GB" sz="2400" dirty="0">
                <a:solidFill>
                  <a:prstClr val="black"/>
                </a:solidFill>
                <a:latin typeface="FreeSans"/>
              </a:rPr>
              <a:t>units it covers</a:t>
            </a:r>
            <a:r>
              <a:rPr lang="ro-RO" sz="2400" dirty="0">
                <a:solidFill>
                  <a:prstClr val="black"/>
                </a:solidFill>
                <a:latin typeface="FreeSans"/>
              </a:rPr>
              <a:t> → </a:t>
            </a:r>
            <a:r>
              <a:rPr lang="ro-RO" sz="2400" dirty="0" err="1">
                <a:solidFill>
                  <a:srgbClr val="7030A0"/>
                </a:solidFill>
                <a:latin typeface="FreeSans"/>
              </a:rPr>
              <a:t>responsible</a:t>
            </a:r>
            <a:r>
              <a:rPr lang="ro-RO" sz="2400" dirty="0">
                <a:solidFill>
                  <a:srgbClr val="7030A0"/>
                </a:solidFill>
                <a:latin typeface="FreeSans"/>
              </a:rPr>
              <a:t>: </a:t>
            </a:r>
            <a:r>
              <a:rPr lang="ro-RO" sz="2400" b="1" u="sng" dirty="0">
                <a:solidFill>
                  <a:srgbClr val="7030A0"/>
                </a:solidFill>
                <a:latin typeface="FreeSans"/>
              </a:rPr>
              <a:t>PRU</a:t>
            </a:r>
            <a:r>
              <a:rPr lang="ro-RO" sz="2400" dirty="0">
                <a:solidFill>
                  <a:prstClr val="black"/>
                </a:solidFill>
                <a:latin typeface="FreeSans"/>
              </a:rPr>
              <a:t>, period: </a:t>
            </a:r>
            <a:r>
              <a:rPr lang="ro-RO" sz="2400" b="1" dirty="0">
                <a:solidFill>
                  <a:srgbClr val="7030A0"/>
                </a:solidFill>
                <a:latin typeface="FreeSans"/>
              </a:rPr>
              <a:t>01.07.2024 – 31.08.2025</a:t>
            </a:r>
            <a:r>
              <a:rPr lang="ro-RO" sz="2400" dirty="0">
                <a:solidFill>
                  <a:prstClr val="black"/>
                </a:solidFill>
                <a:latin typeface="FreeSans"/>
              </a:rPr>
              <a:t>; </a:t>
            </a:r>
          </a:p>
          <a:p>
            <a:pPr defTabSz="914126">
              <a:spcAft>
                <a:spcPts val="1200"/>
              </a:spcAft>
            </a:pPr>
            <a:r>
              <a:rPr lang="en-GB" sz="2400" b="1" dirty="0">
                <a:solidFill>
                  <a:srgbClr val="FF0000"/>
                </a:solidFill>
                <a:latin typeface="FreeSans"/>
              </a:rPr>
              <a:t>A</a:t>
            </a:r>
            <a:r>
              <a:rPr lang="ro-RO" sz="2400" b="1" dirty="0">
                <a:solidFill>
                  <a:srgbClr val="FF0000"/>
                </a:solidFill>
                <a:latin typeface="FreeSans"/>
              </a:rPr>
              <a:t>4</a:t>
            </a:r>
            <a:r>
              <a:rPr lang="en-GB" sz="2400" b="1" dirty="0">
                <a:solidFill>
                  <a:srgbClr val="FF0000"/>
                </a:solidFill>
                <a:latin typeface="FreeSans"/>
              </a:rPr>
              <a:t>.2.</a:t>
            </a:r>
            <a:r>
              <a:rPr lang="en-GB" sz="2400" dirty="0">
                <a:solidFill>
                  <a:prstClr val="black"/>
                </a:solidFill>
                <a:latin typeface="FreeSans"/>
              </a:rPr>
              <a:t> </a:t>
            </a:r>
            <a:r>
              <a:rPr lang="en-GB" sz="2400" b="1" dirty="0">
                <a:solidFill>
                  <a:srgbClr val="0000FF"/>
                </a:solidFill>
                <a:latin typeface="FreeSans"/>
              </a:rPr>
              <a:t>Cook Manual for Seafaring</a:t>
            </a:r>
            <a:r>
              <a:rPr lang="ro-RO" sz="2400" b="1" dirty="0">
                <a:solidFill>
                  <a:srgbClr val="0000FF"/>
                </a:solidFill>
                <a:latin typeface="FreeSans"/>
              </a:rPr>
              <a:t> </a:t>
            </a:r>
            <a:r>
              <a:rPr lang="en-GB" sz="2400" b="1" dirty="0">
                <a:solidFill>
                  <a:srgbClr val="0000FF"/>
                </a:solidFill>
                <a:latin typeface="FreeSans"/>
              </a:rPr>
              <a:t>Cuisine Services Onboard the</a:t>
            </a:r>
            <a:r>
              <a:rPr lang="ro-RO" sz="2400" b="1" dirty="0">
                <a:solidFill>
                  <a:srgbClr val="0000FF"/>
                </a:solidFill>
                <a:latin typeface="FreeSans"/>
              </a:rPr>
              <a:t> </a:t>
            </a:r>
            <a:r>
              <a:rPr lang="en-GB" sz="2400" b="1" dirty="0">
                <a:solidFill>
                  <a:srgbClr val="0000FF"/>
                </a:solidFill>
                <a:latin typeface="FreeSans"/>
              </a:rPr>
              <a:t>Ships</a:t>
            </a:r>
            <a:r>
              <a:rPr lang="ro-RO" sz="2400" b="1" dirty="0">
                <a:solidFill>
                  <a:srgbClr val="0000FF"/>
                </a:solidFill>
                <a:latin typeface="FreeSans"/>
              </a:rPr>
              <a:t> </a:t>
            </a:r>
            <a:r>
              <a:rPr lang="ro-RO" sz="2400" dirty="0">
                <a:solidFill>
                  <a:prstClr val="black"/>
                </a:solidFill>
                <a:latin typeface="FreeSans"/>
              </a:rPr>
              <a:t>– </a:t>
            </a:r>
            <a:r>
              <a:rPr lang="ro-RO" sz="2400" dirty="0">
                <a:solidFill>
                  <a:srgbClr val="FF0000"/>
                </a:solidFill>
                <a:latin typeface="FreeSans"/>
              </a:rPr>
              <a:t>RESULTS</a:t>
            </a:r>
            <a:r>
              <a:rPr lang="ro-RO" sz="2400" dirty="0">
                <a:solidFill>
                  <a:prstClr val="black"/>
                </a:solidFill>
                <a:latin typeface="FreeSans"/>
              </a:rPr>
              <a:t>: 1 </a:t>
            </a:r>
            <a:r>
              <a:rPr lang="en-GB" sz="2400" dirty="0">
                <a:solidFill>
                  <a:prstClr val="black"/>
                </a:solidFill>
                <a:latin typeface="FreeSans"/>
              </a:rPr>
              <a:t>Cook Manual for Seafaring</a:t>
            </a:r>
            <a:r>
              <a:rPr lang="ro-RO" sz="2400" dirty="0">
                <a:solidFill>
                  <a:prstClr val="black"/>
                </a:solidFill>
                <a:latin typeface="FreeSans"/>
              </a:rPr>
              <a:t> </a:t>
            </a:r>
            <a:r>
              <a:rPr lang="en-GB" sz="2400" dirty="0">
                <a:solidFill>
                  <a:prstClr val="black"/>
                </a:solidFill>
                <a:latin typeface="FreeSans"/>
              </a:rPr>
              <a:t>Cuisine Services Onboard the</a:t>
            </a:r>
            <a:r>
              <a:rPr lang="ro-RO" sz="2400" dirty="0">
                <a:solidFill>
                  <a:prstClr val="black"/>
                </a:solidFill>
                <a:latin typeface="FreeSans"/>
              </a:rPr>
              <a:t> </a:t>
            </a:r>
            <a:r>
              <a:rPr lang="en-GB" sz="2400" dirty="0">
                <a:solidFill>
                  <a:prstClr val="black"/>
                </a:solidFill>
                <a:latin typeface="FreeSans"/>
              </a:rPr>
              <a:t>Ships (collection of selected</a:t>
            </a:r>
            <a:r>
              <a:rPr lang="ro-RO" sz="2400" dirty="0">
                <a:solidFill>
                  <a:prstClr val="black"/>
                </a:solidFill>
                <a:latin typeface="FreeSans"/>
              </a:rPr>
              <a:t> </a:t>
            </a:r>
            <a:r>
              <a:rPr lang="en-GB" sz="2400" dirty="0">
                <a:solidFill>
                  <a:prstClr val="black"/>
                </a:solidFill>
                <a:latin typeface="FreeSans"/>
              </a:rPr>
              <a:t>cuisine recipes)</a:t>
            </a:r>
            <a:r>
              <a:rPr lang="ro-RO" sz="2400" dirty="0">
                <a:solidFill>
                  <a:prstClr val="black"/>
                </a:solidFill>
                <a:latin typeface="FreeSans"/>
              </a:rPr>
              <a:t> → </a:t>
            </a:r>
            <a:r>
              <a:rPr lang="ro-RO" sz="2400" dirty="0" err="1">
                <a:solidFill>
                  <a:srgbClr val="7030A0"/>
                </a:solidFill>
                <a:latin typeface="FreeSans"/>
              </a:rPr>
              <a:t>responsible</a:t>
            </a:r>
            <a:r>
              <a:rPr lang="ro-RO" sz="2400" dirty="0">
                <a:solidFill>
                  <a:srgbClr val="7030A0"/>
                </a:solidFill>
                <a:latin typeface="FreeSans"/>
              </a:rPr>
              <a:t>: </a:t>
            </a:r>
            <a:r>
              <a:rPr lang="ro-RO" sz="2400" b="1" u="sng" dirty="0">
                <a:solidFill>
                  <a:srgbClr val="7030A0"/>
                </a:solidFill>
                <a:latin typeface="FreeSans"/>
              </a:rPr>
              <a:t>PRU</a:t>
            </a:r>
            <a:r>
              <a:rPr lang="ro-RO" sz="2400" dirty="0">
                <a:solidFill>
                  <a:prstClr val="black"/>
                </a:solidFill>
                <a:latin typeface="FreeSans"/>
              </a:rPr>
              <a:t>, period: </a:t>
            </a:r>
            <a:r>
              <a:rPr lang="ro-RO" sz="2400" b="1" dirty="0">
                <a:solidFill>
                  <a:srgbClr val="7030A0"/>
                </a:solidFill>
                <a:latin typeface="FreeSans"/>
              </a:rPr>
              <a:t>01.07.2024 – 31.08.2025</a:t>
            </a:r>
            <a:r>
              <a:rPr lang="ro-RO" sz="2400" dirty="0">
                <a:solidFill>
                  <a:prstClr val="black"/>
                </a:solidFill>
                <a:latin typeface="FreeSans"/>
              </a:rPr>
              <a:t>;</a:t>
            </a:r>
          </a:p>
          <a:p>
            <a:pPr defTabSz="914126">
              <a:spcAft>
                <a:spcPts val="1200"/>
              </a:spcAft>
            </a:pPr>
            <a:r>
              <a:rPr lang="en-GB" sz="2400" b="1" dirty="0">
                <a:solidFill>
                  <a:srgbClr val="FF0000"/>
                </a:solidFill>
                <a:latin typeface="FreeSans"/>
              </a:rPr>
              <a:t>A</a:t>
            </a:r>
            <a:r>
              <a:rPr lang="ro-RO" sz="2400" b="1" dirty="0">
                <a:solidFill>
                  <a:srgbClr val="FF0000"/>
                </a:solidFill>
                <a:latin typeface="FreeSans"/>
              </a:rPr>
              <a:t>4</a:t>
            </a:r>
            <a:r>
              <a:rPr lang="en-GB" sz="2400" b="1" dirty="0">
                <a:solidFill>
                  <a:srgbClr val="FF0000"/>
                </a:solidFill>
                <a:latin typeface="FreeSans"/>
              </a:rPr>
              <a:t>.3</a:t>
            </a:r>
            <a:r>
              <a:rPr lang="ro-RO" sz="2400" b="1" dirty="0">
                <a:solidFill>
                  <a:srgbClr val="FF0000"/>
                </a:solidFill>
                <a:latin typeface="FreeSans"/>
              </a:rPr>
              <a:t>. </a:t>
            </a:r>
            <a:r>
              <a:rPr lang="en-GB" sz="2400" b="1" dirty="0">
                <a:solidFill>
                  <a:srgbClr val="0000FF"/>
                </a:solidFill>
                <a:latin typeface="FreeSans"/>
              </a:rPr>
              <a:t>TPM5. Transnational Project</a:t>
            </a:r>
            <a:r>
              <a:rPr lang="ro-RO" sz="2400" b="1" dirty="0">
                <a:solidFill>
                  <a:srgbClr val="0000FF"/>
                </a:solidFill>
                <a:latin typeface="FreeSans"/>
              </a:rPr>
              <a:t> </a:t>
            </a:r>
            <a:r>
              <a:rPr lang="en-GB" sz="2400" b="1" dirty="0">
                <a:solidFill>
                  <a:srgbClr val="0000FF"/>
                </a:solidFill>
                <a:latin typeface="FreeSans"/>
              </a:rPr>
              <a:t>Meeting -Seafaring Cooking</a:t>
            </a:r>
            <a:r>
              <a:rPr lang="ro-RO" sz="2400" b="1" dirty="0">
                <a:solidFill>
                  <a:srgbClr val="0000FF"/>
                </a:solidFill>
                <a:latin typeface="FreeSans"/>
              </a:rPr>
              <a:t> </a:t>
            </a:r>
            <a:r>
              <a:rPr lang="en-GB" sz="2400" b="1" dirty="0">
                <a:solidFill>
                  <a:srgbClr val="0000FF"/>
                </a:solidFill>
                <a:latin typeface="FreeSans"/>
              </a:rPr>
              <a:t>Booklet </a:t>
            </a:r>
            <a:r>
              <a:rPr lang="ro-RO" sz="2400" dirty="0">
                <a:solidFill>
                  <a:prstClr val="black"/>
                </a:solidFill>
                <a:latin typeface="FreeSans"/>
              </a:rPr>
              <a:t>→ </a:t>
            </a:r>
            <a:r>
              <a:rPr lang="ro-RO" sz="2400" dirty="0" err="1">
                <a:solidFill>
                  <a:srgbClr val="7030A0"/>
                </a:solidFill>
                <a:latin typeface="FreeSans"/>
              </a:rPr>
              <a:t>responsible</a:t>
            </a:r>
            <a:r>
              <a:rPr lang="ro-RO" sz="2400" dirty="0">
                <a:solidFill>
                  <a:srgbClr val="7030A0"/>
                </a:solidFill>
                <a:latin typeface="FreeSans"/>
              </a:rPr>
              <a:t>: </a:t>
            </a:r>
            <a:r>
              <a:rPr lang="ro-RO" sz="2400" b="1" u="sng" dirty="0">
                <a:solidFill>
                  <a:srgbClr val="7030A0"/>
                </a:solidFill>
                <a:latin typeface="FreeSans"/>
              </a:rPr>
              <a:t>CPRM</a:t>
            </a:r>
            <a:r>
              <a:rPr lang="en-GB" sz="2400" dirty="0">
                <a:latin typeface="FreeSans"/>
              </a:rPr>
              <a:t>,</a:t>
            </a:r>
            <a:r>
              <a:rPr lang="en-GB" sz="2400" b="1" i="1" dirty="0">
                <a:solidFill>
                  <a:srgbClr val="0000FF"/>
                </a:solidFill>
                <a:latin typeface="FreeSans"/>
              </a:rPr>
              <a:t> </a:t>
            </a:r>
            <a:r>
              <a:rPr lang="ro-RO" sz="2400" i="1" dirty="0" err="1">
                <a:latin typeface="FreeSans"/>
              </a:rPr>
              <a:t>organized</a:t>
            </a:r>
            <a:r>
              <a:rPr lang="ro-RO" sz="2400" i="1" dirty="0">
                <a:latin typeface="FreeSans"/>
              </a:rPr>
              <a:t> in F</a:t>
            </a:r>
            <a:r>
              <a:rPr lang="en-GB" sz="2400" i="1" dirty="0" err="1">
                <a:latin typeface="FreeSans"/>
              </a:rPr>
              <a:t>rance</a:t>
            </a:r>
            <a:r>
              <a:rPr lang="ro-RO" sz="2400" i="1" dirty="0">
                <a:latin typeface="FreeSans"/>
              </a:rPr>
              <a:t>, </a:t>
            </a:r>
            <a:r>
              <a:rPr lang="en-GB" sz="2400" i="1" dirty="0">
                <a:latin typeface="FreeSans"/>
              </a:rPr>
              <a:t>3</a:t>
            </a:r>
            <a:r>
              <a:rPr lang="ro-RO" sz="2400" i="1" dirty="0">
                <a:latin typeface="FreeSans"/>
              </a:rPr>
              <a:t> </a:t>
            </a:r>
            <a:r>
              <a:rPr lang="en-GB" sz="2400" i="1" dirty="0">
                <a:latin typeface="FreeSans"/>
              </a:rPr>
              <a:t>days residential (2 pax/partner)</a:t>
            </a:r>
            <a:r>
              <a:rPr lang="ro-RO" sz="2400" i="1" dirty="0">
                <a:latin typeface="FreeSans"/>
              </a:rPr>
              <a:t>, </a:t>
            </a:r>
            <a:r>
              <a:rPr lang="ro-RO" sz="2400" dirty="0">
                <a:solidFill>
                  <a:prstClr val="black"/>
                </a:solidFill>
                <a:latin typeface="FreeSans"/>
              </a:rPr>
              <a:t>period: </a:t>
            </a:r>
            <a:r>
              <a:rPr lang="ro-RO" sz="2400" b="1" dirty="0">
                <a:solidFill>
                  <a:srgbClr val="7030A0"/>
                </a:solidFill>
                <a:latin typeface="FreeSans"/>
              </a:rPr>
              <a:t>25.08.2025 – 29.08.2025</a:t>
            </a:r>
            <a:r>
              <a:rPr lang="ro-RO" sz="2400" dirty="0">
                <a:solidFill>
                  <a:prstClr val="black"/>
                </a:solidFill>
                <a:latin typeface="FreeSans"/>
              </a:rPr>
              <a:t>; </a:t>
            </a:r>
          </a:p>
          <a:p>
            <a:pPr defTabSz="914126">
              <a:spcAft>
                <a:spcPts val="1200"/>
              </a:spcAft>
            </a:pPr>
            <a:r>
              <a:rPr lang="en-GB" sz="2400" b="1" dirty="0">
                <a:solidFill>
                  <a:srgbClr val="FF0000"/>
                </a:solidFill>
                <a:latin typeface="FreeSans"/>
              </a:rPr>
              <a:t>C4S</a:t>
            </a:r>
            <a:r>
              <a:rPr lang="en-GB" sz="2400" dirty="0">
                <a:latin typeface="FreeSans"/>
              </a:rPr>
              <a:t>. </a:t>
            </a:r>
            <a:r>
              <a:rPr lang="en-GB" sz="2400" b="1" dirty="0">
                <a:solidFill>
                  <a:srgbClr val="0000FF"/>
                </a:solidFill>
                <a:latin typeface="FreeSans"/>
              </a:rPr>
              <a:t>Training module for</a:t>
            </a:r>
            <a:r>
              <a:rPr lang="ro-RO" sz="2400" b="1" dirty="0">
                <a:solidFill>
                  <a:srgbClr val="0000FF"/>
                </a:solidFill>
                <a:latin typeface="FreeSans"/>
              </a:rPr>
              <a:t> </a:t>
            </a:r>
            <a:r>
              <a:rPr lang="en-GB" sz="2400" b="1" dirty="0">
                <a:solidFill>
                  <a:srgbClr val="0000FF"/>
                </a:solidFill>
                <a:latin typeface="FreeSans"/>
              </a:rPr>
              <a:t>cooking skills</a:t>
            </a:r>
            <a:r>
              <a:rPr lang="en-GB" sz="2400" dirty="0">
                <a:latin typeface="FreeSans"/>
              </a:rPr>
              <a:t> </a:t>
            </a:r>
            <a:r>
              <a:rPr lang="ro-RO" sz="2400" dirty="0">
                <a:solidFill>
                  <a:prstClr val="black"/>
                </a:solidFill>
                <a:latin typeface="FreeSans"/>
              </a:rPr>
              <a:t>→ </a:t>
            </a:r>
            <a:r>
              <a:rPr lang="ro-RO" sz="2400" dirty="0" err="1">
                <a:solidFill>
                  <a:srgbClr val="7030A0"/>
                </a:solidFill>
                <a:latin typeface="FreeSans"/>
              </a:rPr>
              <a:t>responsible</a:t>
            </a:r>
            <a:r>
              <a:rPr lang="ro-RO" sz="2400" dirty="0">
                <a:solidFill>
                  <a:srgbClr val="7030A0"/>
                </a:solidFill>
                <a:latin typeface="FreeSans"/>
              </a:rPr>
              <a:t>: </a:t>
            </a:r>
            <a:r>
              <a:rPr lang="ro-RO" sz="2400" b="1" u="sng" dirty="0">
                <a:solidFill>
                  <a:srgbClr val="7030A0"/>
                </a:solidFill>
                <a:latin typeface="FreeSans"/>
              </a:rPr>
              <a:t>PRU</a:t>
            </a:r>
            <a:r>
              <a:rPr lang="en-GB" sz="2400" dirty="0">
                <a:latin typeface="FreeSans"/>
              </a:rPr>
              <a:t>, </a:t>
            </a:r>
            <a:r>
              <a:rPr lang="ro-RO" sz="2400" dirty="0" err="1">
                <a:latin typeface="FreeSans"/>
              </a:rPr>
              <a:t>organized</a:t>
            </a:r>
            <a:r>
              <a:rPr lang="ro-RO" sz="2400" dirty="0">
                <a:latin typeface="FreeSans"/>
              </a:rPr>
              <a:t> in </a:t>
            </a:r>
            <a:r>
              <a:rPr lang="en-GB" sz="2400" dirty="0" err="1">
                <a:latin typeface="FreeSans"/>
              </a:rPr>
              <a:t>Turkye</a:t>
            </a:r>
            <a:r>
              <a:rPr lang="ro-RO" sz="2400" dirty="0">
                <a:latin typeface="FreeSans"/>
              </a:rPr>
              <a:t>, for </a:t>
            </a:r>
            <a:r>
              <a:rPr lang="en-GB" sz="2400" dirty="0">
                <a:latin typeface="FreeSans"/>
              </a:rPr>
              <a:t>3</a:t>
            </a:r>
            <a:r>
              <a:rPr lang="ro-RO" sz="2400" dirty="0">
                <a:latin typeface="FreeSans"/>
              </a:rPr>
              <a:t> </a:t>
            </a:r>
            <a:r>
              <a:rPr lang="en-GB" sz="2400" dirty="0">
                <a:latin typeface="FreeSans"/>
              </a:rPr>
              <a:t>cadets/partner</a:t>
            </a:r>
            <a:r>
              <a:rPr lang="ro-RO" sz="2400" dirty="0">
                <a:latin typeface="FreeSans"/>
              </a:rPr>
              <a:t>, period: </a:t>
            </a:r>
            <a:r>
              <a:rPr lang="ro-RO" sz="2400" b="1" dirty="0">
                <a:solidFill>
                  <a:srgbClr val="7030A0"/>
                </a:solidFill>
                <a:latin typeface="FreeSans"/>
              </a:rPr>
              <a:t>19.05.2025 – 24.05.2025</a:t>
            </a:r>
            <a:r>
              <a:rPr lang="ro-RO" sz="2400" dirty="0">
                <a:latin typeface="FreeSans"/>
              </a:rPr>
              <a:t>. </a:t>
            </a:r>
          </a:p>
          <a:p>
            <a:pPr defTabSz="914126"/>
            <a:endParaRPr lang="ro-RO" sz="2399" dirty="0">
              <a:latin typeface="FreeSans"/>
            </a:endParaRPr>
          </a:p>
        </p:txBody>
      </p:sp>
      <p:pic>
        <p:nvPicPr>
          <p:cNvPr id="2" name="Picture 1">
            <a:extLst>
              <a:ext uri="{FF2B5EF4-FFF2-40B4-BE49-F238E27FC236}">
                <a16:creationId xmlns:a16="http://schemas.microsoft.com/office/drawing/2014/main" id="{1A593BB0-D88E-4757-5526-B958F13C1B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AB5CAB33-559C-80CE-B656-9C34F6E7D51B}"/>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2301A1FB-E28A-4FAD-98DC-F9B76256BA74}"/>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36F48D3B-D361-B0A1-80A6-1BE3FDAF7F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03373A5-7852-CC6E-C9E5-54148B7D0D1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ACC34121-75E0-EBBE-2FCC-7F3DB7A86F5C}"/>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9C1DE75F-0E8F-3992-7A6F-7F7A3D4BE23D}"/>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269574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0" y="1920603"/>
            <a:ext cx="11999068"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marL="342797" indent="-342797" algn="just" defTabSz="914126">
              <a:spcAft>
                <a:spcPts val="1200"/>
              </a:spcAft>
              <a:buFontTx/>
              <a:buChar char="-"/>
            </a:pPr>
            <a:r>
              <a:rPr lang="en-GB" altLang="de-DE" sz="2200" dirty="0">
                <a:solidFill>
                  <a:srgbClr val="FF0000"/>
                </a:solidFill>
              </a:rPr>
              <a:t>C</a:t>
            </a:r>
            <a:r>
              <a:rPr lang="ro-RO" altLang="de-DE" sz="2200" dirty="0">
                <a:solidFill>
                  <a:srgbClr val="FF0000"/>
                </a:solidFill>
              </a:rPr>
              <a:t>4</a:t>
            </a:r>
            <a:r>
              <a:rPr lang="en-GB" altLang="de-DE" sz="2200" dirty="0">
                <a:solidFill>
                  <a:srgbClr val="FF0000"/>
                </a:solidFill>
              </a:rPr>
              <a:t>S. </a:t>
            </a:r>
            <a:r>
              <a:rPr lang="ro-RO" altLang="de-DE" sz="2200" dirty="0">
                <a:solidFill>
                  <a:srgbClr val="0000FF"/>
                </a:solidFill>
              </a:rPr>
              <a:t>”</a:t>
            </a:r>
            <a:r>
              <a:rPr lang="en-GB" altLang="de-DE" sz="2200" dirty="0">
                <a:solidFill>
                  <a:srgbClr val="0000FF"/>
                </a:solidFill>
              </a:rPr>
              <a:t>Training module for cooking skills</a:t>
            </a:r>
            <a:r>
              <a:rPr lang="ro-RO" altLang="de-DE" sz="2200" dirty="0">
                <a:solidFill>
                  <a:srgbClr val="0000FF"/>
                </a:solidFill>
              </a:rPr>
              <a:t>”</a:t>
            </a:r>
            <a:r>
              <a:rPr lang="en-GB" altLang="de-DE" sz="2200" dirty="0">
                <a:solidFill>
                  <a:srgbClr val="0000FF"/>
                </a:solidFill>
              </a:rPr>
              <a:t> </a:t>
            </a:r>
            <a:r>
              <a:rPr lang="en-GB" altLang="de-DE" sz="2200" dirty="0">
                <a:solidFill>
                  <a:srgbClr val="7030A0"/>
                </a:solidFill>
              </a:rPr>
              <a:t>–</a:t>
            </a:r>
            <a:r>
              <a:rPr lang="ro-RO" altLang="de-DE" sz="2200" dirty="0">
                <a:solidFill>
                  <a:srgbClr val="7030A0"/>
                </a:solidFill>
              </a:rPr>
              <a:t> responsabile: PRU</a:t>
            </a:r>
            <a:r>
              <a:rPr lang="en-GB" altLang="de-DE" sz="2200" dirty="0">
                <a:solidFill>
                  <a:srgbClr val="7030A0"/>
                </a:solidFill>
              </a:rPr>
              <a:t>, </a:t>
            </a:r>
            <a:r>
              <a:rPr lang="ro-RO" altLang="de-DE" sz="2200" dirty="0">
                <a:solidFill>
                  <a:srgbClr val="7030A0"/>
                </a:solidFill>
              </a:rPr>
              <a:t>in </a:t>
            </a:r>
            <a:r>
              <a:rPr lang="ro-RO" altLang="de-DE" sz="2200" dirty="0" err="1">
                <a:solidFill>
                  <a:srgbClr val="7030A0"/>
                </a:solidFill>
              </a:rPr>
              <a:t>Turkye</a:t>
            </a:r>
            <a:r>
              <a:rPr lang="en-GB" altLang="de-DE" sz="2200" dirty="0">
                <a:solidFill>
                  <a:srgbClr val="7030A0"/>
                </a:solidFill>
              </a:rPr>
              <a:t> (3</a:t>
            </a:r>
            <a:r>
              <a:rPr lang="ro-RO" altLang="de-DE" sz="2200" dirty="0">
                <a:solidFill>
                  <a:srgbClr val="7030A0"/>
                </a:solidFill>
              </a:rPr>
              <a:t> </a:t>
            </a:r>
            <a:r>
              <a:rPr lang="en-GB" altLang="de-DE" sz="2200" dirty="0">
                <a:solidFill>
                  <a:srgbClr val="7030A0"/>
                </a:solidFill>
              </a:rPr>
              <a:t>trainees/partner)</a:t>
            </a:r>
            <a:r>
              <a:rPr lang="ro-RO" altLang="de-DE" sz="2200" dirty="0">
                <a:solidFill>
                  <a:srgbClr val="7030A0"/>
                </a:solidFill>
              </a:rPr>
              <a:t>, </a:t>
            </a:r>
            <a:r>
              <a:rPr lang="en-GB" altLang="de-DE" sz="2200" u="sng" dirty="0">
                <a:solidFill>
                  <a:srgbClr val="7030A0"/>
                </a:solidFill>
              </a:rPr>
              <a:t>RESULTS</a:t>
            </a:r>
            <a:r>
              <a:rPr lang="en-GB" altLang="de-DE" sz="2200" dirty="0"/>
              <a:t>: </a:t>
            </a:r>
            <a:r>
              <a:rPr lang="ro-RO" altLang="de-DE" sz="2200" dirty="0"/>
              <a:t>t</a:t>
            </a:r>
            <a:r>
              <a:rPr lang="en-GB" altLang="de-DE" sz="2200" dirty="0"/>
              <a:t>raining module on cooking</a:t>
            </a:r>
            <a:r>
              <a:rPr lang="ro-RO" altLang="de-DE" sz="2200" dirty="0"/>
              <a:t> </a:t>
            </a:r>
            <a:r>
              <a:rPr lang="en-GB" altLang="de-DE" sz="2200" dirty="0"/>
              <a:t>cuisine: </a:t>
            </a:r>
            <a:r>
              <a:rPr lang="en-GB" altLang="de-DE" sz="2200" dirty="0">
                <a:solidFill>
                  <a:srgbClr val="FF0000"/>
                </a:solidFill>
              </a:rPr>
              <a:t>19</a:t>
            </a:r>
            <a:r>
              <a:rPr lang="ro-RO" altLang="de-DE" sz="2200" dirty="0">
                <a:solidFill>
                  <a:srgbClr val="FF0000"/>
                </a:solidFill>
              </a:rPr>
              <a:t>.</a:t>
            </a:r>
            <a:r>
              <a:rPr lang="en-GB" altLang="de-DE" sz="2200" dirty="0">
                <a:solidFill>
                  <a:srgbClr val="FF0000"/>
                </a:solidFill>
              </a:rPr>
              <a:t>05</a:t>
            </a:r>
            <a:r>
              <a:rPr lang="ro-RO" altLang="de-DE" sz="2200" dirty="0">
                <a:solidFill>
                  <a:srgbClr val="FF0000"/>
                </a:solidFill>
              </a:rPr>
              <a:t>.</a:t>
            </a:r>
            <a:r>
              <a:rPr lang="en-GB" altLang="de-DE" sz="2200" dirty="0">
                <a:solidFill>
                  <a:srgbClr val="FF0000"/>
                </a:solidFill>
              </a:rPr>
              <a:t>2025 – 24</a:t>
            </a:r>
            <a:r>
              <a:rPr lang="ro-RO" altLang="de-DE" sz="2200" dirty="0">
                <a:solidFill>
                  <a:srgbClr val="FF0000"/>
                </a:solidFill>
              </a:rPr>
              <a:t>.</a:t>
            </a:r>
            <a:r>
              <a:rPr lang="en-GB" altLang="de-DE" sz="2200" dirty="0">
                <a:solidFill>
                  <a:srgbClr val="FF0000"/>
                </a:solidFill>
              </a:rPr>
              <a:t>05</a:t>
            </a:r>
            <a:r>
              <a:rPr lang="ro-RO" altLang="de-DE" sz="2200" dirty="0">
                <a:solidFill>
                  <a:srgbClr val="FF0000"/>
                </a:solidFill>
              </a:rPr>
              <a:t>.</a:t>
            </a:r>
            <a:r>
              <a:rPr lang="en-GB" altLang="de-DE" sz="2200" dirty="0">
                <a:solidFill>
                  <a:srgbClr val="FF0000"/>
                </a:solidFill>
              </a:rPr>
              <a:t>2025</a:t>
            </a:r>
            <a:r>
              <a:rPr lang="en-GB" altLang="de-DE" sz="2200" dirty="0"/>
              <a:t>.</a:t>
            </a:r>
            <a:endParaRPr lang="ro-RO" altLang="de-DE" sz="2200" dirty="0"/>
          </a:p>
          <a:p>
            <a:pPr algn="just" defTabSz="914126">
              <a:spcAft>
                <a:spcPts val="1200"/>
              </a:spcAft>
              <a:buNone/>
            </a:pPr>
            <a:r>
              <a:rPr lang="ro-RO" altLang="de-DE" sz="2200" i="1" dirty="0"/>
              <a:t>OBJECTIVE: </a:t>
            </a:r>
            <a:r>
              <a:rPr lang="en-GB" altLang="de-DE" sz="2200" b="0" i="1" dirty="0"/>
              <a:t>Digital manual collecting all the activities and course contents will be prepared. Additionally, a cookbook containing popular food cooked on board in the participating countries for centuries will be prepared. This is the most comprehensive result of the project since it addresses not only the training and education of the students but also the maintenance of cultural heritage.</a:t>
            </a:r>
          </a:p>
          <a:p>
            <a:pPr defTabSz="914126">
              <a:spcAft>
                <a:spcPts val="1200"/>
              </a:spcAft>
              <a:buNone/>
            </a:pPr>
            <a:endParaRPr lang="en-GB" altLang="de-DE" sz="2200" b="0" i="1" dirty="0"/>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123316" y="932281"/>
            <a:ext cx="9650084" cy="661459"/>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altLang="de-DE" sz="3199" b="1" dirty="0">
                <a:solidFill>
                  <a:srgbClr val="0000FF"/>
                </a:solidFill>
                <a:effectLst>
                  <a:outerShdw blurRad="38100" dist="38100" dir="2700000" algn="tl">
                    <a:srgbClr val="000000">
                      <a:alpha val="43137"/>
                    </a:srgbClr>
                  </a:outerShdw>
                </a:effectLst>
                <a:latin typeface="Calibri"/>
              </a:rPr>
              <a:t>COURSES TO BE ORGANIZED during WP</a:t>
            </a:r>
            <a:r>
              <a:rPr lang="ro-RO" altLang="de-DE" sz="3199" b="1" dirty="0">
                <a:solidFill>
                  <a:srgbClr val="0000FF"/>
                </a:solidFill>
                <a:effectLst>
                  <a:outerShdw blurRad="38100" dist="38100" dir="2700000" algn="tl">
                    <a:srgbClr val="000000">
                      <a:alpha val="43137"/>
                    </a:srgbClr>
                  </a:outerShdw>
                </a:effectLst>
                <a:latin typeface="Calibri"/>
              </a:rPr>
              <a:t>4</a:t>
            </a:r>
            <a:r>
              <a:rPr lang="en-US" altLang="de-DE" sz="3199" b="1" dirty="0">
                <a:solidFill>
                  <a:srgbClr val="0000FF"/>
                </a:solidFill>
                <a:effectLst>
                  <a:outerShdw blurRad="38100" dist="38100" dir="2700000" algn="tl">
                    <a:srgbClr val="000000">
                      <a:alpha val="43137"/>
                    </a:srgbClr>
                  </a:outerShdw>
                </a:effectLst>
                <a:latin typeface="Calibri"/>
              </a:rPr>
              <a:t>:</a:t>
            </a:r>
          </a:p>
        </p:txBody>
      </p:sp>
      <p:pic>
        <p:nvPicPr>
          <p:cNvPr id="2" name="Picture 1">
            <a:extLst>
              <a:ext uri="{FF2B5EF4-FFF2-40B4-BE49-F238E27FC236}">
                <a16:creationId xmlns:a16="http://schemas.microsoft.com/office/drawing/2014/main" id="{93B8CAF2-9242-0AC5-97B2-CA8B67CA1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1347A02E-73CC-21EA-93A7-A049E32461AA}"/>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6285CE4A-A397-8EE3-89B9-B7C253EF0F0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0450D4DF-BC39-78A1-21F4-7AB1C67E0C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3E8790-886C-B264-9172-0A22C6769C8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1D0DE57A-33CD-B5C2-3E3B-30FA9F50282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4D1051F5-AF2D-7576-AD8B-B63DD9F2BEA6}"/>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353952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72649" y="1272932"/>
            <a:ext cx="11998427"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a:t>
            </a:r>
            <a:r>
              <a:rPr lang="ro-RO" sz="2400" b="1" dirty="0">
                <a:solidFill>
                  <a:srgbClr val="FF0000"/>
                </a:solidFill>
                <a:latin typeface="FreeSans"/>
              </a:rPr>
              <a:t>4 </a:t>
            </a:r>
            <a:r>
              <a:rPr lang="ro-RO" sz="2400" b="1" dirty="0" err="1">
                <a:solidFill>
                  <a:srgbClr val="FF0000"/>
                </a:solidFill>
                <a:latin typeface="FreeSans"/>
              </a:rPr>
              <a:t>time</a:t>
            </a:r>
            <a:r>
              <a:rPr lang="ro-RO" sz="2400" b="1" dirty="0">
                <a:solidFill>
                  <a:srgbClr val="FF0000"/>
                </a:solidFill>
                <a:latin typeface="FreeSans"/>
              </a:rPr>
              <a:t> line – </a:t>
            </a:r>
            <a:r>
              <a:rPr lang="ro-RO" sz="2400" b="1" dirty="0" err="1">
                <a:solidFill>
                  <a:srgbClr val="FF0000"/>
                </a:solidFill>
                <a:latin typeface="FreeSans"/>
              </a:rPr>
              <a:t>coordinator</a:t>
            </a:r>
            <a:r>
              <a:rPr lang="ro-RO" sz="2400" b="1" dirty="0">
                <a:solidFill>
                  <a:srgbClr val="FF0000"/>
                </a:solidFill>
                <a:latin typeface="FreeSans"/>
              </a:rPr>
              <a:t>  </a:t>
            </a:r>
            <a:r>
              <a:rPr lang="ro-RO" sz="2400" b="1" dirty="0" err="1">
                <a:solidFill>
                  <a:srgbClr val="FF0000"/>
                </a:solidFill>
                <a:latin typeface="FreeSans"/>
              </a:rPr>
              <a:t>Piri</a:t>
            </a:r>
            <a:r>
              <a:rPr lang="ro-RO" sz="2400" b="1" dirty="0">
                <a:solidFill>
                  <a:srgbClr val="FF0000"/>
                </a:solidFill>
                <a:latin typeface="FreeSans"/>
              </a:rPr>
              <a:t> </a:t>
            </a:r>
            <a:r>
              <a:rPr lang="ro-RO" sz="2400" b="1" dirty="0" err="1">
                <a:solidFill>
                  <a:srgbClr val="FF0000"/>
                </a:solidFill>
                <a:latin typeface="FreeSans"/>
              </a:rPr>
              <a:t>Reis</a:t>
            </a:r>
            <a:r>
              <a:rPr lang="ro-RO" sz="2400" b="1" dirty="0">
                <a:solidFill>
                  <a:srgbClr val="FF0000"/>
                </a:solidFill>
                <a:latin typeface="FreeSans"/>
              </a:rPr>
              <a:t> University (PRU) </a:t>
            </a:r>
            <a:endParaRPr lang="en-US" altLang="de-DE" sz="2400" b="1" dirty="0">
              <a:solidFill>
                <a:srgbClr val="0000FF"/>
              </a:solidFill>
              <a:effectLst>
                <a:outerShdw blurRad="38100" dist="38100" dir="2700000" algn="tl">
                  <a:srgbClr val="000000">
                    <a:alpha val="43137"/>
                  </a:srgbClr>
                </a:outerShdw>
              </a:effectLst>
              <a:latin typeface="Calibri"/>
            </a:endParaRPr>
          </a:p>
        </p:txBody>
      </p:sp>
      <p:pic>
        <p:nvPicPr>
          <p:cNvPr id="3" name="Picture 2">
            <a:extLst>
              <a:ext uri="{FF2B5EF4-FFF2-40B4-BE49-F238E27FC236}">
                <a16:creationId xmlns:a16="http://schemas.microsoft.com/office/drawing/2014/main" id="{3F48C613-45C7-20AB-BDBC-C0DEFF1CE0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0F7A220-BCE9-8C2A-443D-01D8F943C49F}"/>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73A02335-2217-4AB7-67C7-B493F2BD2B88}"/>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1C240801-88C6-8AE5-F556-004CD16EAF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69BFB6C-D067-EEB8-201F-BF44FE2C948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853EEE6C-7FB5-64BD-2EA2-6290392FEFCC}"/>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EFB04221-E496-69F6-E528-75CA521223B4}"/>
              </a:ext>
            </a:extLst>
          </p:cNvPr>
          <p:cNvPicPr>
            <a:picLocks noChangeAspect="1"/>
          </p:cNvPicPr>
          <p:nvPr/>
        </p:nvPicPr>
        <p:blipFill>
          <a:blip r:embed="rId9"/>
          <a:stretch>
            <a:fillRect/>
          </a:stretch>
        </p:blipFill>
        <p:spPr>
          <a:xfrm>
            <a:off x="11061624" y="0"/>
            <a:ext cx="1127201" cy="1124744"/>
          </a:xfrm>
          <a:prstGeom prst="rect">
            <a:avLst/>
          </a:prstGeom>
        </p:spPr>
      </p:pic>
      <p:graphicFrame>
        <p:nvGraphicFramePr>
          <p:cNvPr id="2" name="Table 1">
            <a:extLst>
              <a:ext uri="{FF2B5EF4-FFF2-40B4-BE49-F238E27FC236}">
                <a16:creationId xmlns:a16="http://schemas.microsoft.com/office/drawing/2014/main" id="{18021D1A-5568-E370-9AD9-C77EFFB77B8E}"/>
              </a:ext>
            </a:extLst>
          </p:cNvPr>
          <p:cNvGraphicFramePr>
            <a:graphicFrameLocks noGrp="1"/>
          </p:cNvGraphicFramePr>
          <p:nvPr>
            <p:extLst>
              <p:ext uri="{D42A27DB-BD31-4B8C-83A1-F6EECF244321}">
                <p14:modId xmlns:p14="http://schemas.microsoft.com/office/powerpoint/2010/main" val="2575434776"/>
              </p:ext>
            </p:extLst>
          </p:nvPr>
        </p:nvGraphicFramePr>
        <p:xfrm>
          <a:off x="117748" y="1988840"/>
          <a:ext cx="11953339" cy="2671267"/>
        </p:xfrm>
        <a:graphic>
          <a:graphicData uri="http://schemas.openxmlformats.org/drawingml/2006/table">
            <a:tbl>
              <a:tblPr/>
              <a:tblGrid>
                <a:gridCol w="712871">
                  <a:extLst>
                    <a:ext uri="{9D8B030D-6E8A-4147-A177-3AD203B41FA5}">
                      <a16:colId xmlns:a16="http://schemas.microsoft.com/office/drawing/2014/main" val="3031815095"/>
                    </a:ext>
                  </a:extLst>
                </a:gridCol>
                <a:gridCol w="439257">
                  <a:extLst>
                    <a:ext uri="{9D8B030D-6E8A-4147-A177-3AD203B41FA5}">
                      <a16:colId xmlns:a16="http://schemas.microsoft.com/office/drawing/2014/main" val="2751841727"/>
                    </a:ext>
                  </a:extLst>
                </a:gridCol>
                <a:gridCol w="1080120">
                  <a:extLst>
                    <a:ext uri="{9D8B030D-6E8A-4147-A177-3AD203B41FA5}">
                      <a16:colId xmlns:a16="http://schemas.microsoft.com/office/drawing/2014/main" val="1781729879"/>
                    </a:ext>
                  </a:extLst>
                </a:gridCol>
                <a:gridCol w="4798100">
                  <a:extLst>
                    <a:ext uri="{9D8B030D-6E8A-4147-A177-3AD203B41FA5}">
                      <a16:colId xmlns:a16="http://schemas.microsoft.com/office/drawing/2014/main" val="726799030"/>
                    </a:ext>
                  </a:extLst>
                </a:gridCol>
                <a:gridCol w="638807">
                  <a:extLst>
                    <a:ext uri="{9D8B030D-6E8A-4147-A177-3AD203B41FA5}">
                      <a16:colId xmlns:a16="http://schemas.microsoft.com/office/drawing/2014/main" val="2323196137"/>
                    </a:ext>
                  </a:extLst>
                </a:gridCol>
                <a:gridCol w="638807">
                  <a:extLst>
                    <a:ext uri="{9D8B030D-6E8A-4147-A177-3AD203B41FA5}">
                      <a16:colId xmlns:a16="http://schemas.microsoft.com/office/drawing/2014/main" val="1261295715"/>
                    </a:ext>
                  </a:extLst>
                </a:gridCol>
                <a:gridCol w="351807">
                  <a:extLst>
                    <a:ext uri="{9D8B030D-6E8A-4147-A177-3AD203B41FA5}">
                      <a16:colId xmlns:a16="http://schemas.microsoft.com/office/drawing/2014/main" val="1995728949"/>
                    </a:ext>
                  </a:extLst>
                </a:gridCol>
                <a:gridCol w="259226">
                  <a:extLst>
                    <a:ext uri="{9D8B030D-6E8A-4147-A177-3AD203B41FA5}">
                      <a16:colId xmlns:a16="http://schemas.microsoft.com/office/drawing/2014/main" val="3659790466"/>
                    </a:ext>
                  </a:extLst>
                </a:gridCol>
                <a:gridCol w="131928">
                  <a:extLst>
                    <a:ext uri="{9D8B030D-6E8A-4147-A177-3AD203B41FA5}">
                      <a16:colId xmlns:a16="http://schemas.microsoft.com/office/drawing/2014/main" val="171389266"/>
                    </a:ext>
                  </a:extLst>
                </a:gridCol>
                <a:gridCol w="131928">
                  <a:extLst>
                    <a:ext uri="{9D8B030D-6E8A-4147-A177-3AD203B41FA5}">
                      <a16:colId xmlns:a16="http://schemas.microsoft.com/office/drawing/2014/main" val="1117215843"/>
                    </a:ext>
                  </a:extLst>
                </a:gridCol>
                <a:gridCol w="131928">
                  <a:extLst>
                    <a:ext uri="{9D8B030D-6E8A-4147-A177-3AD203B41FA5}">
                      <a16:colId xmlns:a16="http://schemas.microsoft.com/office/drawing/2014/main" val="594322346"/>
                    </a:ext>
                  </a:extLst>
                </a:gridCol>
                <a:gridCol w="131928">
                  <a:extLst>
                    <a:ext uri="{9D8B030D-6E8A-4147-A177-3AD203B41FA5}">
                      <a16:colId xmlns:a16="http://schemas.microsoft.com/office/drawing/2014/main" val="653817240"/>
                    </a:ext>
                  </a:extLst>
                </a:gridCol>
                <a:gridCol w="131928">
                  <a:extLst>
                    <a:ext uri="{9D8B030D-6E8A-4147-A177-3AD203B41FA5}">
                      <a16:colId xmlns:a16="http://schemas.microsoft.com/office/drawing/2014/main" val="3716365354"/>
                    </a:ext>
                  </a:extLst>
                </a:gridCol>
                <a:gridCol w="131928">
                  <a:extLst>
                    <a:ext uri="{9D8B030D-6E8A-4147-A177-3AD203B41FA5}">
                      <a16:colId xmlns:a16="http://schemas.microsoft.com/office/drawing/2014/main" val="1460217677"/>
                    </a:ext>
                  </a:extLst>
                </a:gridCol>
                <a:gridCol w="131928">
                  <a:extLst>
                    <a:ext uri="{9D8B030D-6E8A-4147-A177-3AD203B41FA5}">
                      <a16:colId xmlns:a16="http://schemas.microsoft.com/office/drawing/2014/main" val="1956953932"/>
                    </a:ext>
                  </a:extLst>
                </a:gridCol>
                <a:gridCol w="131928">
                  <a:extLst>
                    <a:ext uri="{9D8B030D-6E8A-4147-A177-3AD203B41FA5}">
                      <a16:colId xmlns:a16="http://schemas.microsoft.com/office/drawing/2014/main" val="829421357"/>
                    </a:ext>
                  </a:extLst>
                </a:gridCol>
                <a:gridCol w="131928">
                  <a:extLst>
                    <a:ext uri="{9D8B030D-6E8A-4147-A177-3AD203B41FA5}">
                      <a16:colId xmlns:a16="http://schemas.microsoft.com/office/drawing/2014/main" val="3396134026"/>
                    </a:ext>
                  </a:extLst>
                </a:gridCol>
                <a:gridCol w="131928">
                  <a:extLst>
                    <a:ext uri="{9D8B030D-6E8A-4147-A177-3AD203B41FA5}">
                      <a16:colId xmlns:a16="http://schemas.microsoft.com/office/drawing/2014/main" val="3573389761"/>
                    </a:ext>
                  </a:extLst>
                </a:gridCol>
                <a:gridCol w="131928">
                  <a:extLst>
                    <a:ext uri="{9D8B030D-6E8A-4147-A177-3AD203B41FA5}">
                      <a16:colId xmlns:a16="http://schemas.microsoft.com/office/drawing/2014/main" val="4260161314"/>
                    </a:ext>
                  </a:extLst>
                </a:gridCol>
                <a:gridCol w="131928">
                  <a:extLst>
                    <a:ext uri="{9D8B030D-6E8A-4147-A177-3AD203B41FA5}">
                      <a16:colId xmlns:a16="http://schemas.microsoft.com/office/drawing/2014/main" val="350382838"/>
                    </a:ext>
                  </a:extLst>
                </a:gridCol>
                <a:gridCol w="131928">
                  <a:extLst>
                    <a:ext uri="{9D8B030D-6E8A-4147-A177-3AD203B41FA5}">
                      <a16:colId xmlns:a16="http://schemas.microsoft.com/office/drawing/2014/main" val="1712873549"/>
                    </a:ext>
                  </a:extLst>
                </a:gridCol>
                <a:gridCol w="131928">
                  <a:extLst>
                    <a:ext uri="{9D8B030D-6E8A-4147-A177-3AD203B41FA5}">
                      <a16:colId xmlns:a16="http://schemas.microsoft.com/office/drawing/2014/main" val="1195036424"/>
                    </a:ext>
                  </a:extLst>
                </a:gridCol>
                <a:gridCol w="131928">
                  <a:extLst>
                    <a:ext uri="{9D8B030D-6E8A-4147-A177-3AD203B41FA5}">
                      <a16:colId xmlns:a16="http://schemas.microsoft.com/office/drawing/2014/main" val="3799016328"/>
                    </a:ext>
                  </a:extLst>
                </a:gridCol>
                <a:gridCol w="131928">
                  <a:extLst>
                    <a:ext uri="{9D8B030D-6E8A-4147-A177-3AD203B41FA5}">
                      <a16:colId xmlns:a16="http://schemas.microsoft.com/office/drawing/2014/main" val="1099394665"/>
                    </a:ext>
                  </a:extLst>
                </a:gridCol>
                <a:gridCol w="131928">
                  <a:extLst>
                    <a:ext uri="{9D8B030D-6E8A-4147-A177-3AD203B41FA5}">
                      <a16:colId xmlns:a16="http://schemas.microsoft.com/office/drawing/2014/main" val="2770784399"/>
                    </a:ext>
                  </a:extLst>
                </a:gridCol>
                <a:gridCol w="131928">
                  <a:extLst>
                    <a:ext uri="{9D8B030D-6E8A-4147-A177-3AD203B41FA5}">
                      <a16:colId xmlns:a16="http://schemas.microsoft.com/office/drawing/2014/main" val="2777833052"/>
                    </a:ext>
                  </a:extLst>
                </a:gridCol>
                <a:gridCol w="131928">
                  <a:extLst>
                    <a:ext uri="{9D8B030D-6E8A-4147-A177-3AD203B41FA5}">
                      <a16:colId xmlns:a16="http://schemas.microsoft.com/office/drawing/2014/main" val="927653494"/>
                    </a:ext>
                  </a:extLst>
                </a:gridCol>
                <a:gridCol w="131928">
                  <a:extLst>
                    <a:ext uri="{9D8B030D-6E8A-4147-A177-3AD203B41FA5}">
                      <a16:colId xmlns:a16="http://schemas.microsoft.com/office/drawing/2014/main" val="3494350891"/>
                    </a:ext>
                  </a:extLst>
                </a:gridCol>
                <a:gridCol w="131928">
                  <a:extLst>
                    <a:ext uri="{9D8B030D-6E8A-4147-A177-3AD203B41FA5}">
                      <a16:colId xmlns:a16="http://schemas.microsoft.com/office/drawing/2014/main" val="1240993945"/>
                    </a:ext>
                  </a:extLst>
                </a:gridCol>
                <a:gridCol w="131928">
                  <a:extLst>
                    <a:ext uri="{9D8B030D-6E8A-4147-A177-3AD203B41FA5}">
                      <a16:colId xmlns:a16="http://schemas.microsoft.com/office/drawing/2014/main" val="193206612"/>
                    </a:ext>
                  </a:extLst>
                </a:gridCol>
                <a:gridCol w="131928">
                  <a:extLst>
                    <a:ext uri="{9D8B030D-6E8A-4147-A177-3AD203B41FA5}">
                      <a16:colId xmlns:a16="http://schemas.microsoft.com/office/drawing/2014/main" val="2022969579"/>
                    </a:ext>
                  </a:extLst>
                </a:gridCol>
              </a:tblGrid>
              <a:tr h="157687">
                <a:tc rowSpan="3">
                  <a:txBody>
                    <a:bodyPr/>
                    <a:lstStyle/>
                    <a:p>
                      <a:pPr algn="ctr" fontAlgn="ctr"/>
                      <a:r>
                        <a:rPr lang="en-GB" sz="600" b="1" i="0" u="none" strike="noStrike" dirty="0">
                          <a:solidFill>
                            <a:srgbClr val="000000"/>
                          </a:solidFill>
                          <a:effectLst/>
                          <a:latin typeface="Calibri" panose="020F0502020204030204" pitchFamily="34" charset="0"/>
                        </a:rPr>
                        <a:t>No</a:t>
                      </a:r>
                    </a:p>
                  </a:txBody>
                  <a:tcPr marL="2739" marR="2739" marT="27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gridSpan="3">
                  <a:txBody>
                    <a:bodyPr/>
                    <a:lstStyle/>
                    <a:p>
                      <a:pPr algn="ctr" fontAlgn="ctr"/>
                      <a:r>
                        <a:rPr lang="en-GB" sz="1600" b="1" i="0" u="none" strike="noStrike" dirty="0">
                          <a:solidFill>
                            <a:srgbClr val="000000"/>
                          </a:solidFill>
                          <a:effectLst/>
                          <a:latin typeface="Calibri" panose="020F0502020204030204" pitchFamily="34" charset="0"/>
                        </a:rPr>
                        <a:t>WORK PACKAGES</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GB"/>
                    </a:p>
                  </a:txBody>
                  <a:tcPr/>
                </a:tc>
                <a:tc rowSpan="3" hMerge="1">
                  <a:txBody>
                    <a:bodyPr/>
                    <a:lstStyle/>
                    <a:p>
                      <a:endParaRPr lang="en-GB"/>
                    </a:p>
                  </a:txBody>
                  <a:tcPr/>
                </a:tc>
                <a:tc rowSpan="3">
                  <a:txBody>
                    <a:bodyPr/>
                    <a:lstStyle/>
                    <a:p>
                      <a:pPr algn="ctr" fontAlgn="ctr"/>
                      <a:r>
                        <a:rPr lang="en-GB" sz="600" b="1" i="0" u="none" strike="noStrike">
                          <a:solidFill>
                            <a:srgbClr val="000000"/>
                          </a:solidFill>
                          <a:effectLst/>
                          <a:latin typeface="Calibri" panose="020F0502020204030204" pitchFamily="34" charset="0"/>
                        </a:rPr>
                        <a:t>Responsible partner</a:t>
                      </a:r>
                    </a:p>
                  </a:txBody>
                  <a:tcPr marL="2739" marR="2739" marT="27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GB" sz="600" b="1" i="0" u="none" strike="noStrike">
                          <a:solidFill>
                            <a:srgbClr val="000000"/>
                          </a:solidFill>
                          <a:effectLst/>
                          <a:latin typeface="Calibri" panose="020F0502020204030204" pitchFamily="34" charset="0"/>
                        </a:rPr>
                        <a:t>Duration  (Months/Days)</a:t>
                      </a:r>
                    </a:p>
                  </a:txBody>
                  <a:tcPr marL="2739" marR="2739" marT="2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Year</a:t>
                      </a:r>
                    </a:p>
                  </a:txBody>
                  <a:tcPr marL="2739" marR="2739" marT="2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600" b="1" i="0" u="none" strike="noStrike">
                          <a:solidFill>
                            <a:srgbClr val="000000"/>
                          </a:solidFill>
                          <a:effectLst/>
                          <a:latin typeface="Calibri" panose="020F0502020204030204" pitchFamily="34" charset="0"/>
                        </a:rPr>
                        <a:t>2023</a:t>
                      </a:r>
                    </a:p>
                  </a:txBody>
                  <a:tcPr marL="2739" marR="2739" marT="27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ctr" fontAlgn="b"/>
                      <a:r>
                        <a:rPr lang="en-GB" sz="600" b="1" i="0" u="none" strike="noStrike">
                          <a:solidFill>
                            <a:srgbClr val="000000"/>
                          </a:solidFill>
                          <a:effectLst/>
                          <a:latin typeface="Calibri" panose="020F0502020204030204" pitchFamily="34" charset="0"/>
                        </a:rPr>
                        <a:t>2024</a:t>
                      </a:r>
                    </a:p>
                  </a:txBody>
                  <a:tcPr marL="2739" marR="2739" marT="27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1">
                  <a:txBody>
                    <a:bodyPr/>
                    <a:lstStyle/>
                    <a:p>
                      <a:pPr algn="ctr" fontAlgn="b"/>
                      <a:r>
                        <a:rPr lang="en-GB" sz="600" b="1" i="0" u="none" strike="noStrike">
                          <a:solidFill>
                            <a:srgbClr val="000000"/>
                          </a:solidFill>
                          <a:effectLst/>
                          <a:latin typeface="Calibri" panose="020F0502020204030204" pitchFamily="34" charset="0"/>
                        </a:rPr>
                        <a:t>2025</a:t>
                      </a:r>
                    </a:p>
                  </a:txBody>
                  <a:tcPr marL="2739" marR="2739" marT="27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51493820"/>
                  </a:ext>
                </a:extLst>
              </a:tr>
              <a:tr h="275952">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fontAlgn="ctr"/>
                      <a:r>
                        <a:rPr lang="en-GB" sz="600" b="1" i="0" u="none" strike="noStrike">
                          <a:solidFill>
                            <a:srgbClr val="000000"/>
                          </a:solidFill>
                          <a:effectLst/>
                          <a:latin typeface="Calibri" panose="020F0502020204030204" pitchFamily="34" charset="0"/>
                        </a:rPr>
                        <a:t>Month</a:t>
                      </a:r>
                    </a:p>
                  </a:txBody>
                  <a:tcPr marL="2739" marR="2739" marT="2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a:t>
                      </a:r>
                    </a:p>
                  </a:txBody>
                  <a:tcPr marL="2739" marR="2739" marT="27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M3</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M4</a:t>
                      </a:r>
                    </a:p>
                  </a:txBody>
                  <a:tcPr marL="2739" marR="2739" marT="27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M5</a:t>
                      </a:r>
                    </a:p>
                  </a:txBody>
                  <a:tcPr marL="2739" marR="2739" marT="27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M6</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M7</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M8</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M9</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M10</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M11</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M12</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M13</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M14</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M15</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M16</a:t>
                      </a:r>
                    </a:p>
                  </a:txBody>
                  <a:tcPr marL="2739" marR="2739" marT="27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M17</a:t>
                      </a:r>
                    </a:p>
                  </a:txBody>
                  <a:tcPr marL="2739" marR="2739" marT="27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M18</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M19</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M20</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M21</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M22</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GB" sz="600" b="1" i="0" u="none" strike="noStrike">
                          <a:solidFill>
                            <a:srgbClr val="000000"/>
                          </a:solidFill>
                          <a:effectLst/>
                          <a:latin typeface="Calibri" panose="020F0502020204030204" pitchFamily="34" charset="0"/>
                        </a:rPr>
                        <a:t>M23</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1" i="0" u="none" strike="noStrike">
                          <a:solidFill>
                            <a:srgbClr val="000000"/>
                          </a:solidFill>
                          <a:effectLst/>
                          <a:latin typeface="Calibri" panose="020F0502020204030204" pitchFamily="34" charset="0"/>
                        </a:rPr>
                        <a:t>M24</a:t>
                      </a:r>
                    </a:p>
                  </a:txBody>
                  <a:tcPr marL="2739" marR="2739" marT="27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0857374"/>
                  </a:ext>
                </a:extLst>
              </a:tr>
              <a:tr h="275952">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ctr"/>
                      <a:r>
                        <a:rPr lang="en-GB" sz="600" b="1" i="0" u="none" strike="noStrike">
                          <a:solidFill>
                            <a:srgbClr val="000000"/>
                          </a:solidFill>
                          <a:effectLst/>
                          <a:latin typeface="Calibri" panose="020F0502020204030204" pitchFamily="34" charset="0"/>
                        </a:rPr>
                        <a:t>Dec</a:t>
                      </a:r>
                    </a:p>
                  </a:txBody>
                  <a:tcPr marL="2739" marR="2739" marT="2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Ian</a:t>
                      </a:r>
                    </a:p>
                  </a:txBody>
                  <a:tcPr marL="2739" marR="2739" marT="27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Feb</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Mar</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Apr</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May</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Jun</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Jul</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Aug</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Sept</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Oct</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Nov</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Dec</a:t>
                      </a:r>
                    </a:p>
                  </a:txBody>
                  <a:tcPr marL="2739" marR="2739" marT="27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Ian</a:t>
                      </a:r>
                    </a:p>
                  </a:txBody>
                  <a:tcPr marL="2739" marR="2739" marT="27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Feb</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Mar</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Apr</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May</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Jun</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Jul</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Aug</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Sept</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Oct</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600" b="1" i="0" u="none" strike="noStrike">
                          <a:solidFill>
                            <a:srgbClr val="000000"/>
                          </a:solidFill>
                          <a:effectLst/>
                          <a:latin typeface="Calibri" panose="020F0502020204030204" pitchFamily="34" charset="0"/>
                        </a:rPr>
                        <a:t>Nov</a:t>
                      </a:r>
                    </a:p>
                  </a:txBody>
                  <a:tcPr marL="2739" marR="2739" marT="27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609184"/>
                  </a:ext>
                </a:extLst>
              </a:tr>
              <a:tr h="146864">
                <a:tc rowSpan="4">
                  <a:txBody>
                    <a:bodyPr/>
                    <a:lstStyle/>
                    <a:p>
                      <a:pPr algn="ctr" fontAlgn="ctr"/>
                      <a:r>
                        <a:rPr lang="en-GB" sz="1200" b="1" i="0" u="none" strike="noStrike" dirty="0">
                          <a:solidFill>
                            <a:srgbClr val="FF0000"/>
                          </a:solidFill>
                          <a:effectLst/>
                          <a:latin typeface="Calibri" panose="020F0502020204030204" pitchFamily="34" charset="0"/>
                        </a:rPr>
                        <a:t>WP4 - Maritime Culinary Arts</a:t>
                      </a:r>
                    </a:p>
                  </a:txBody>
                  <a:tcPr marL="2739" marR="2739" marT="27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200" b="1" i="0" u="none" strike="noStrike" dirty="0">
                          <a:solidFill>
                            <a:srgbClr val="0000FF"/>
                          </a:solidFill>
                          <a:effectLst/>
                          <a:latin typeface="Calibri" panose="020F0502020204030204" pitchFamily="34" charset="0"/>
                        </a:rPr>
                        <a:t>A4.1</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2">
                  <a:txBody>
                    <a:bodyPr/>
                    <a:lstStyle/>
                    <a:p>
                      <a:pPr algn="l" fontAlgn="b"/>
                      <a:r>
                        <a:rPr lang="en-GB" sz="1600" b="1" i="0" u="none" strike="noStrike" dirty="0">
                          <a:solidFill>
                            <a:srgbClr val="0000FF"/>
                          </a:solidFill>
                          <a:effectLst/>
                          <a:latin typeface="Calibri" panose="020F0502020204030204" pitchFamily="34" charset="0"/>
                        </a:rPr>
                        <a:t>Developing a training program for seafaring cooks and cook candidates</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PRU</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200" b="1" i="0" u="none" strike="noStrike">
                          <a:solidFill>
                            <a:srgbClr val="000000"/>
                          </a:solidFill>
                          <a:effectLst/>
                          <a:latin typeface="Calibri" panose="020F0502020204030204" pitchFamily="34" charset="0"/>
                        </a:rPr>
                        <a:t>15</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7540403"/>
                  </a:ext>
                </a:extLst>
              </a:tr>
              <a:tr h="146864">
                <a:tc vMerge="1">
                  <a:txBody>
                    <a:bodyPr/>
                    <a:lstStyle/>
                    <a:p>
                      <a:endParaRPr lang="en-GB"/>
                    </a:p>
                  </a:txBody>
                  <a:tcPr/>
                </a:tc>
                <a:tc>
                  <a:txBody>
                    <a:bodyPr/>
                    <a:lstStyle/>
                    <a:p>
                      <a:pPr algn="ctr" fontAlgn="ctr"/>
                      <a:r>
                        <a:rPr lang="en-GB" sz="1200" b="1" i="0" u="none" strike="noStrike" dirty="0">
                          <a:solidFill>
                            <a:srgbClr val="0000FF"/>
                          </a:solidFill>
                          <a:effectLst/>
                          <a:latin typeface="Calibri" panose="020F0502020204030204" pitchFamily="34" charset="0"/>
                        </a:rPr>
                        <a:t>A4.2</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2">
                  <a:txBody>
                    <a:bodyPr/>
                    <a:lstStyle/>
                    <a:p>
                      <a:pPr algn="l" fontAlgn="b"/>
                      <a:r>
                        <a:rPr lang="en-GB" sz="1600" b="1" i="0" u="none" strike="noStrike" dirty="0">
                          <a:solidFill>
                            <a:srgbClr val="0000FF"/>
                          </a:solidFill>
                          <a:effectLst/>
                          <a:latin typeface="Calibri" panose="020F0502020204030204" pitchFamily="34" charset="0"/>
                        </a:rPr>
                        <a:t>Cook Manual for Seafaring Cuisine Services Onboard the Ships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PRU</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200" b="1" i="0" u="none" strike="noStrike">
                          <a:solidFill>
                            <a:srgbClr val="000000"/>
                          </a:solidFill>
                          <a:effectLst/>
                          <a:latin typeface="Calibri" panose="020F0502020204030204" pitchFamily="34" charset="0"/>
                        </a:rPr>
                        <a:t>15</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8940889"/>
                  </a:ext>
                </a:extLst>
              </a:tr>
              <a:tr h="390946">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A4.2</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600" b="1" i="0" u="none" strike="noStrike" dirty="0">
                          <a:solidFill>
                            <a:srgbClr val="FF0000"/>
                          </a:solidFill>
                          <a:effectLst/>
                          <a:latin typeface="Calibri" panose="020F0502020204030204" pitchFamily="34" charset="0"/>
                        </a:rPr>
                        <a:t>TM5</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GB" sz="1600" b="1" i="0" u="none" strike="noStrike" dirty="0">
                          <a:solidFill>
                            <a:srgbClr val="0070C0"/>
                          </a:solidFill>
                          <a:effectLst/>
                          <a:latin typeface="Calibri" panose="020F0502020204030204" pitchFamily="34" charset="0"/>
                        </a:rPr>
                        <a:t>Transnational Project Meeting -Seafaring Cooking Booklet - CPMR, France – 3 days residential (2 pax/partner)</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200" b="1" i="0" u="none" strike="noStrike">
                          <a:solidFill>
                            <a:srgbClr val="000000"/>
                          </a:solidFill>
                          <a:effectLst/>
                          <a:latin typeface="Calibri" panose="020F0502020204030204" pitchFamily="34" charset="0"/>
                        </a:rPr>
                        <a:t>CPMR</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200" b="1" i="0" u="none" strike="noStrike">
                          <a:solidFill>
                            <a:srgbClr val="000000"/>
                          </a:solidFill>
                          <a:effectLst/>
                          <a:latin typeface="Calibri" panose="020F0502020204030204" pitchFamily="34" charset="0"/>
                        </a:rPr>
                        <a:t>3</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ctr"/>
                      <a:r>
                        <a:rPr lang="en-GB" sz="600" b="0" i="0" u="none" strike="noStrike">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7259551"/>
                  </a:ext>
                </a:extLst>
              </a:tr>
              <a:tr h="261919">
                <a:tc vMerge="1">
                  <a:txBody>
                    <a:bodyPr/>
                    <a:lstStyle/>
                    <a:p>
                      <a:endParaRPr lang="en-GB"/>
                    </a:p>
                  </a:txBody>
                  <a:tcPr/>
                </a:tc>
                <a:tc>
                  <a:txBody>
                    <a:bodyPr/>
                    <a:lstStyle/>
                    <a:p>
                      <a:pPr algn="ctr" fontAlgn="ctr"/>
                      <a:r>
                        <a:rPr lang="en-GB" sz="1200" b="1" i="0" u="none" strike="noStrike" dirty="0">
                          <a:solidFill>
                            <a:srgbClr val="000000"/>
                          </a:solidFill>
                          <a:effectLst/>
                          <a:latin typeface="Calibri" panose="020F0502020204030204" pitchFamily="34" charset="0"/>
                        </a:rPr>
                        <a:t>A4.3</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600" b="1" i="0" u="none" strike="noStrike">
                          <a:solidFill>
                            <a:srgbClr val="FF0000"/>
                          </a:solidFill>
                          <a:effectLst/>
                          <a:latin typeface="Calibri" panose="020F0502020204030204" pitchFamily="34" charset="0"/>
                        </a:rPr>
                        <a:t>LLT</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en-GB" sz="1600" b="1" i="0" u="none" strike="noStrike" dirty="0">
                          <a:solidFill>
                            <a:srgbClr val="0070C0"/>
                          </a:solidFill>
                          <a:effectLst/>
                          <a:latin typeface="Calibri" panose="020F0502020204030204" pitchFamily="34" charset="0"/>
                        </a:rPr>
                        <a:t>C4S. Training module for cooking skills, PRU, </a:t>
                      </a:r>
                      <a:r>
                        <a:rPr lang="en-GB" sz="1600" b="1" i="0" u="none" strike="noStrike" dirty="0" err="1">
                          <a:solidFill>
                            <a:srgbClr val="0070C0"/>
                          </a:solidFill>
                          <a:effectLst/>
                          <a:latin typeface="Calibri" panose="020F0502020204030204" pitchFamily="34" charset="0"/>
                        </a:rPr>
                        <a:t>Turkye</a:t>
                      </a:r>
                      <a:r>
                        <a:rPr lang="en-GB" sz="1600" b="1" i="0" u="none" strike="noStrike" dirty="0">
                          <a:solidFill>
                            <a:srgbClr val="0070C0"/>
                          </a:solidFill>
                          <a:effectLst/>
                          <a:latin typeface="Calibri" panose="020F0502020204030204" pitchFamily="34" charset="0"/>
                        </a:rPr>
                        <a:t> (3 cadets/partner)</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200" b="1" i="0" u="none" strike="noStrike" dirty="0">
                          <a:solidFill>
                            <a:srgbClr val="000000"/>
                          </a:solidFill>
                          <a:effectLst/>
                          <a:latin typeface="Calibri" panose="020F0502020204030204" pitchFamily="34" charset="0"/>
                        </a:rPr>
                        <a:t>PRU</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GB" sz="1200" b="1" i="0" u="none" strike="noStrike" dirty="0">
                          <a:solidFill>
                            <a:srgbClr val="000000"/>
                          </a:solidFill>
                          <a:effectLst/>
                          <a:latin typeface="Calibri" panose="020F0502020204030204" pitchFamily="34" charset="0"/>
                        </a:rPr>
                        <a:t>5</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ctr"/>
                      <a:r>
                        <a:rPr lang="en-GB" sz="600" b="0" i="0" u="none" strike="noStrike" dirty="0">
                          <a:solidFill>
                            <a:srgbClr val="000000"/>
                          </a:solidFill>
                          <a:effectLst/>
                          <a:latin typeface="Calibri" panose="020F0502020204030204" pitchFamily="34" charset="0"/>
                        </a:rPr>
                        <a:t> </a:t>
                      </a:r>
                    </a:p>
                  </a:txBody>
                  <a:tcPr marL="2739" marR="2739" marT="27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b"/>
                      <a:r>
                        <a:rPr lang="en-GB" sz="600" b="0" i="0" u="none" strike="noStrike">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600" b="0" i="0" u="none" strike="noStrike" dirty="0">
                          <a:solidFill>
                            <a:srgbClr val="000000"/>
                          </a:solidFill>
                          <a:effectLst/>
                          <a:latin typeface="Calibri" panose="020F0502020204030204" pitchFamily="34" charset="0"/>
                        </a:rPr>
                        <a:t> </a:t>
                      </a:r>
                    </a:p>
                  </a:txBody>
                  <a:tcPr marL="2739" marR="2739" marT="27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4939607"/>
                  </a:ext>
                </a:extLst>
              </a:tr>
            </a:tbl>
          </a:graphicData>
        </a:graphic>
      </p:graphicFrame>
    </p:spTree>
    <p:extLst>
      <p:ext uri="{BB962C8B-B14F-4D97-AF65-F5344CB8AC3E}">
        <p14:creationId xmlns:p14="http://schemas.microsoft.com/office/powerpoint/2010/main" val="2315959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72649" y="1124744"/>
            <a:ext cx="11998427"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a:t>
            </a:r>
            <a:r>
              <a:rPr lang="ro-RO" sz="2400" b="1" dirty="0">
                <a:solidFill>
                  <a:srgbClr val="FF0000"/>
                </a:solidFill>
                <a:latin typeface="FreeSans"/>
              </a:rPr>
              <a:t>4 budget </a:t>
            </a:r>
            <a:r>
              <a:rPr lang="ro-RO" sz="2400" b="1" dirty="0" err="1">
                <a:solidFill>
                  <a:srgbClr val="FF0000"/>
                </a:solidFill>
                <a:latin typeface="FreeSans"/>
              </a:rPr>
              <a:t>baseline</a:t>
            </a:r>
            <a:r>
              <a:rPr lang="ro-RO" sz="2400" b="1" dirty="0">
                <a:solidFill>
                  <a:srgbClr val="FF0000"/>
                </a:solidFill>
                <a:latin typeface="FreeSans"/>
              </a:rPr>
              <a:t> – </a:t>
            </a:r>
            <a:r>
              <a:rPr lang="ro-RO" sz="2400" b="1" dirty="0" err="1">
                <a:solidFill>
                  <a:srgbClr val="FF0000"/>
                </a:solidFill>
                <a:latin typeface="FreeSans"/>
              </a:rPr>
              <a:t>coordinator</a:t>
            </a:r>
            <a:r>
              <a:rPr lang="ro-RO" sz="2400" b="1" dirty="0">
                <a:solidFill>
                  <a:srgbClr val="FF0000"/>
                </a:solidFill>
                <a:latin typeface="FreeSans"/>
              </a:rPr>
              <a:t> </a:t>
            </a:r>
            <a:r>
              <a:rPr lang="ro-RO" sz="2400" b="1" dirty="0" err="1">
                <a:solidFill>
                  <a:srgbClr val="FF0000"/>
                </a:solidFill>
                <a:latin typeface="FreeSans"/>
              </a:rPr>
              <a:t>Piri</a:t>
            </a:r>
            <a:r>
              <a:rPr lang="ro-RO" sz="2400" b="1" dirty="0">
                <a:solidFill>
                  <a:srgbClr val="FF0000"/>
                </a:solidFill>
                <a:latin typeface="FreeSans"/>
              </a:rPr>
              <a:t> </a:t>
            </a:r>
            <a:r>
              <a:rPr lang="ro-RO" sz="2400" b="1" dirty="0" err="1">
                <a:solidFill>
                  <a:srgbClr val="FF0000"/>
                </a:solidFill>
                <a:latin typeface="FreeSans"/>
              </a:rPr>
              <a:t>Reis</a:t>
            </a:r>
            <a:r>
              <a:rPr lang="ro-RO" sz="2400" b="1" dirty="0">
                <a:solidFill>
                  <a:srgbClr val="FF0000"/>
                </a:solidFill>
                <a:latin typeface="FreeSans"/>
              </a:rPr>
              <a:t> University (PRU) </a:t>
            </a:r>
            <a:endParaRPr lang="en-US" altLang="de-DE" sz="2400" b="1" dirty="0">
              <a:solidFill>
                <a:srgbClr val="0000FF"/>
              </a:solidFill>
              <a:effectLst>
                <a:outerShdw blurRad="38100" dist="38100" dir="2700000" algn="tl">
                  <a:srgbClr val="000000">
                    <a:alpha val="43137"/>
                  </a:srgbClr>
                </a:outerShdw>
              </a:effectLst>
              <a:latin typeface="Calibri"/>
            </a:endParaRPr>
          </a:p>
        </p:txBody>
      </p:sp>
      <p:pic>
        <p:nvPicPr>
          <p:cNvPr id="7" name="Picture 6">
            <a:extLst>
              <a:ext uri="{FF2B5EF4-FFF2-40B4-BE49-F238E27FC236}">
                <a16:creationId xmlns:a16="http://schemas.microsoft.com/office/drawing/2014/main" id="{C67F5D91-487E-E34A-E670-D04096A3A4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8" name="Picture 7">
            <a:extLst>
              <a:ext uri="{FF2B5EF4-FFF2-40B4-BE49-F238E27FC236}">
                <a16:creationId xmlns:a16="http://schemas.microsoft.com/office/drawing/2014/main" id="{EC5A6053-5949-56DB-E1DC-C7705BF99840}"/>
              </a:ext>
            </a:extLst>
          </p:cNvPr>
          <p:cNvPicPr>
            <a:picLocks noChangeAspect="1"/>
          </p:cNvPicPr>
          <p:nvPr/>
        </p:nvPicPr>
        <p:blipFill>
          <a:blip r:embed="rId4"/>
          <a:stretch>
            <a:fillRect/>
          </a:stretch>
        </p:blipFill>
        <p:spPr>
          <a:xfrm>
            <a:off x="7085978" y="37486"/>
            <a:ext cx="589869" cy="597335"/>
          </a:xfrm>
          <a:prstGeom prst="rect">
            <a:avLst/>
          </a:prstGeom>
        </p:spPr>
      </p:pic>
      <p:pic>
        <p:nvPicPr>
          <p:cNvPr id="9" name="Picture 8">
            <a:extLst>
              <a:ext uri="{FF2B5EF4-FFF2-40B4-BE49-F238E27FC236}">
                <a16:creationId xmlns:a16="http://schemas.microsoft.com/office/drawing/2014/main" id="{B31A3720-7D8E-14D2-02C9-C0F0CB422790}"/>
              </a:ext>
            </a:extLst>
          </p:cNvPr>
          <p:cNvPicPr>
            <a:picLocks noChangeAspect="1"/>
          </p:cNvPicPr>
          <p:nvPr/>
        </p:nvPicPr>
        <p:blipFill>
          <a:blip r:embed="rId5"/>
          <a:stretch>
            <a:fillRect/>
          </a:stretch>
        </p:blipFill>
        <p:spPr>
          <a:xfrm>
            <a:off x="8017511" y="64593"/>
            <a:ext cx="958640" cy="527130"/>
          </a:xfrm>
          <a:prstGeom prst="rect">
            <a:avLst/>
          </a:prstGeom>
        </p:spPr>
      </p:pic>
      <p:pic>
        <p:nvPicPr>
          <p:cNvPr id="10" name="Picture 9" descr="EU logos for funding">
            <a:extLst>
              <a:ext uri="{FF2B5EF4-FFF2-40B4-BE49-F238E27FC236}">
                <a16:creationId xmlns:a16="http://schemas.microsoft.com/office/drawing/2014/main" id="{1EE0ADC4-1D82-6468-19E1-BD392FF496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22ECD16-F85A-CA04-4D83-023AFD5D863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12" name="Picture 11">
            <a:extLst>
              <a:ext uri="{FF2B5EF4-FFF2-40B4-BE49-F238E27FC236}">
                <a16:creationId xmlns:a16="http://schemas.microsoft.com/office/drawing/2014/main" id="{CFC3B28F-60B3-FA2B-F5E5-6ED2F541E268}"/>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3" name="Picture 12">
            <a:extLst>
              <a:ext uri="{FF2B5EF4-FFF2-40B4-BE49-F238E27FC236}">
                <a16:creationId xmlns:a16="http://schemas.microsoft.com/office/drawing/2014/main" id="{A8404784-BE41-1621-D9EF-B08B79D54C18}"/>
              </a:ext>
            </a:extLst>
          </p:cNvPr>
          <p:cNvPicPr>
            <a:picLocks noChangeAspect="1"/>
          </p:cNvPicPr>
          <p:nvPr/>
        </p:nvPicPr>
        <p:blipFill>
          <a:blip r:embed="rId9"/>
          <a:stretch>
            <a:fillRect/>
          </a:stretch>
        </p:blipFill>
        <p:spPr>
          <a:xfrm>
            <a:off x="11061624" y="0"/>
            <a:ext cx="1127201" cy="1124744"/>
          </a:xfrm>
          <a:prstGeom prst="rect">
            <a:avLst/>
          </a:prstGeom>
        </p:spPr>
      </p:pic>
      <p:graphicFrame>
        <p:nvGraphicFramePr>
          <p:cNvPr id="2" name="Table 1">
            <a:extLst>
              <a:ext uri="{FF2B5EF4-FFF2-40B4-BE49-F238E27FC236}">
                <a16:creationId xmlns:a16="http://schemas.microsoft.com/office/drawing/2014/main" id="{0047DC7A-A00A-040E-6E02-4BB75B93A58B}"/>
              </a:ext>
            </a:extLst>
          </p:cNvPr>
          <p:cNvGraphicFramePr>
            <a:graphicFrameLocks noGrp="1"/>
          </p:cNvGraphicFramePr>
          <p:nvPr>
            <p:extLst>
              <p:ext uri="{D42A27DB-BD31-4B8C-83A1-F6EECF244321}">
                <p14:modId xmlns:p14="http://schemas.microsoft.com/office/powerpoint/2010/main" val="3502919822"/>
              </p:ext>
            </p:extLst>
          </p:nvPr>
        </p:nvGraphicFramePr>
        <p:xfrm>
          <a:off x="189756" y="1916832"/>
          <a:ext cx="11953327" cy="4176465"/>
        </p:xfrm>
        <a:graphic>
          <a:graphicData uri="http://schemas.openxmlformats.org/drawingml/2006/table">
            <a:tbl>
              <a:tblPr/>
              <a:tblGrid>
                <a:gridCol w="550721">
                  <a:extLst>
                    <a:ext uri="{9D8B030D-6E8A-4147-A177-3AD203B41FA5}">
                      <a16:colId xmlns:a16="http://schemas.microsoft.com/office/drawing/2014/main" val="3784185040"/>
                    </a:ext>
                  </a:extLst>
                </a:gridCol>
                <a:gridCol w="496552">
                  <a:extLst>
                    <a:ext uri="{9D8B030D-6E8A-4147-A177-3AD203B41FA5}">
                      <a16:colId xmlns:a16="http://schemas.microsoft.com/office/drawing/2014/main" val="1365960825"/>
                    </a:ext>
                  </a:extLst>
                </a:gridCol>
                <a:gridCol w="896943">
                  <a:extLst>
                    <a:ext uri="{9D8B030D-6E8A-4147-A177-3AD203B41FA5}">
                      <a16:colId xmlns:a16="http://schemas.microsoft.com/office/drawing/2014/main" val="3776015941"/>
                    </a:ext>
                  </a:extLst>
                </a:gridCol>
                <a:gridCol w="432048">
                  <a:extLst>
                    <a:ext uri="{9D8B030D-6E8A-4147-A177-3AD203B41FA5}">
                      <a16:colId xmlns:a16="http://schemas.microsoft.com/office/drawing/2014/main" val="2450125400"/>
                    </a:ext>
                  </a:extLst>
                </a:gridCol>
                <a:gridCol w="5276781">
                  <a:extLst>
                    <a:ext uri="{9D8B030D-6E8A-4147-A177-3AD203B41FA5}">
                      <a16:colId xmlns:a16="http://schemas.microsoft.com/office/drawing/2014/main" val="446968545"/>
                    </a:ext>
                  </a:extLst>
                </a:gridCol>
                <a:gridCol w="947520">
                  <a:extLst>
                    <a:ext uri="{9D8B030D-6E8A-4147-A177-3AD203B41FA5}">
                      <a16:colId xmlns:a16="http://schemas.microsoft.com/office/drawing/2014/main" val="2280579371"/>
                    </a:ext>
                  </a:extLst>
                </a:gridCol>
                <a:gridCol w="655975">
                  <a:extLst>
                    <a:ext uri="{9D8B030D-6E8A-4147-A177-3AD203B41FA5}">
                      <a16:colId xmlns:a16="http://schemas.microsoft.com/office/drawing/2014/main" val="660546754"/>
                    </a:ext>
                  </a:extLst>
                </a:gridCol>
                <a:gridCol w="801748">
                  <a:extLst>
                    <a:ext uri="{9D8B030D-6E8A-4147-A177-3AD203B41FA5}">
                      <a16:colId xmlns:a16="http://schemas.microsoft.com/office/drawing/2014/main" val="2893574833"/>
                    </a:ext>
                  </a:extLst>
                </a:gridCol>
                <a:gridCol w="583089">
                  <a:extLst>
                    <a:ext uri="{9D8B030D-6E8A-4147-A177-3AD203B41FA5}">
                      <a16:colId xmlns:a16="http://schemas.microsoft.com/office/drawing/2014/main" val="3608915108"/>
                    </a:ext>
                  </a:extLst>
                </a:gridCol>
                <a:gridCol w="728861">
                  <a:extLst>
                    <a:ext uri="{9D8B030D-6E8A-4147-A177-3AD203B41FA5}">
                      <a16:colId xmlns:a16="http://schemas.microsoft.com/office/drawing/2014/main" val="4168458856"/>
                    </a:ext>
                  </a:extLst>
                </a:gridCol>
                <a:gridCol w="583089">
                  <a:extLst>
                    <a:ext uri="{9D8B030D-6E8A-4147-A177-3AD203B41FA5}">
                      <a16:colId xmlns:a16="http://schemas.microsoft.com/office/drawing/2014/main" val="3949689526"/>
                    </a:ext>
                  </a:extLst>
                </a:gridCol>
              </a:tblGrid>
              <a:tr h="601168">
                <a:tc rowSpan="2" gridSpan="2">
                  <a:txBody>
                    <a:bodyPr/>
                    <a:lstStyle/>
                    <a:p>
                      <a:pPr algn="ctr" fontAlgn="ctr"/>
                      <a:r>
                        <a:rPr lang="en-GB" sz="600" b="1" i="0" u="none" strike="noStrike">
                          <a:solidFill>
                            <a:srgbClr val="000000"/>
                          </a:solidFill>
                          <a:effectLst/>
                          <a:latin typeface="Calibri" panose="020F0502020204030204" pitchFamily="34" charset="0"/>
                        </a:rPr>
                        <a:t>Work package</a:t>
                      </a:r>
                    </a:p>
                  </a:txBody>
                  <a:tcPr marL="2247" marR="2247" marT="22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hMerge="1">
                  <a:txBody>
                    <a:bodyPr/>
                    <a:lstStyle/>
                    <a:p>
                      <a:endParaRPr lang="en-GB"/>
                    </a:p>
                  </a:txBody>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rowSpan="2" gridSpan="2">
                  <a:txBody>
                    <a:bodyPr/>
                    <a:lstStyle/>
                    <a:p>
                      <a:r>
                        <a:rPr lang="en-GB" sz="1600" b="1" i="0" u="none" strike="noStrike" dirty="0">
                          <a:solidFill>
                            <a:srgbClr val="000000"/>
                          </a:solidFill>
                          <a:effectLst/>
                          <a:latin typeface="Calibri" panose="020F0502020204030204" pitchFamily="34" charset="0"/>
                        </a:rPr>
                        <a:t>Activities</a:t>
                      </a:r>
                      <a:endParaRPr lang="en-GB" sz="1600" dirty="0"/>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hMerge="1">
                  <a:txBody>
                    <a:bodyPr/>
                    <a:lstStyle/>
                    <a:p>
                      <a:pPr algn="ctr" fontAlgn="ctr"/>
                      <a:endParaRPr lang="en-GB" sz="600" b="0" i="0" u="none" strike="noStrike">
                        <a:solidFill>
                          <a:srgbClr val="000000"/>
                        </a:solidFill>
                        <a:effectLst/>
                        <a:latin typeface="Calibri" panose="020F0502020204030204" pitchFamily="34" charset="0"/>
                      </a:endParaRP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RNA</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PRU</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UAEGEAN</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NVNA</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CPMR</a:t>
                      </a:r>
                    </a:p>
                  </a:txBody>
                  <a:tcPr marL="2247" marR="2247" marT="22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b"/>
                      <a:r>
                        <a:rPr lang="en-GB" sz="1200" b="1" i="0" u="none" strike="noStrike">
                          <a:solidFill>
                            <a:srgbClr val="000000"/>
                          </a:solidFill>
                          <a:effectLst/>
                          <a:latin typeface="Calibri" panose="020F0502020204030204" pitchFamily="34" charset="0"/>
                        </a:rPr>
                        <a:t>Total budget</a:t>
                      </a:r>
                    </a:p>
                  </a:txBody>
                  <a:tcPr marL="2247" marR="2247" marT="22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1653277"/>
                  </a:ext>
                </a:extLst>
              </a:tr>
              <a:tr h="308220">
                <a:tc gridSpan="2" vMerge="1">
                  <a:txBody>
                    <a:bodyPr/>
                    <a:lstStyle/>
                    <a:p>
                      <a:endParaRPr lang="en-GB"/>
                    </a:p>
                  </a:txBody>
                  <a:tcPr/>
                </a:tc>
                <a:tc hMerge="1" vMerge="1">
                  <a:txBody>
                    <a:bodyPr/>
                    <a:lstStyle/>
                    <a:p>
                      <a:endParaRPr lang="en-GB"/>
                    </a:p>
                  </a:txBody>
                  <a:tcPr/>
                </a:tc>
                <a:tc>
                  <a:txBody>
                    <a:bodyPr/>
                    <a:lstStyle/>
                    <a:p>
                      <a:pPr algn="ctr" fontAlgn="ctr"/>
                      <a:r>
                        <a:rPr lang="en-GB" sz="600" b="0" i="0" u="none" strike="noStrike">
                          <a:solidFill>
                            <a:srgbClr val="000000"/>
                          </a:solidFill>
                          <a:effectLst/>
                          <a:latin typeface="Calibri" panose="020F0502020204030204" pitchFamily="34" charset="0"/>
                        </a:rPr>
                        <a:t> </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gridSpan="2" vMerge="1">
                  <a:txBody>
                    <a:bodyPr/>
                    <a:lstStyle/>
                    <a:p>
                      <a:endParaRPr lang="en-GB"/>
                    </a:p>
                  </a:txBody>
                  <a:tcPr/>
                </a:tc>
                <a:tc hMerge="1" vMerge="1">
                  <a:txBody>
                    <a:bodyPr/>
                    <a:lstStyle/>
                    <a:p>
                      <a:pPr algn="ctr" fontAlgn="ctr"/>
                      <a:endParaRPr lang="en-GB" sz="600" b="0" i="0" u="none" strike="noStrike">
                        <a:solidFill>
                          <a:srgbClr val="000000"/>
                        </a:solidFill>
                        <a:effectLst/>
                        <a:latin typeface="Calibri" panose="020F0502020204030204" pitchFamily="34" charset="0"/>
                      </a:endParaRP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1</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2</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dirty="0">
                          <a:solidFill>
                            <a:srgbClr val="000000"/>
                          </a:solidFill>
                          <a:effectLst/>
                          <a:latin typeface="Calibri" panose="020F0502020204030204" pitchFamily="34" charset="0"/>
                        </a:rPr>
                        <a:t>3</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4</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n-GB" sz="1200" b="1" i="0" u="none" strike="noStrike">
                          <a:solidFill>
                            <a:srgbClr val="000000"/>
                          </a:solidFill>
                          <a:effectLst/>
                          <a:latin typeface="Calibri" panose="020F0502020204030204" pitchFamily="34" charset="0"/>
                        </a:rPr>
                        <a:t>5</a:t>
                      </a:r>
                    </a:p>
                  </a:txBody>
                  <a:tcPr marL="2247" marR="2247" marT="22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endParaRPr lang="en-GB"/>
                    </a:p>
                  </a:txBody>
                  <a:tcPr/>
                </a:tc>
                <a:extLst>
                  <a:ext uri="{0D108BD9-81ED-4DB2-BD59-A6C34878D82A}">
                    <a16:rowId xmlns:a16="http://schemas.microsoft.com/office/drawing/2014/main" val="1698952216"/>
                  </a:ext>
                </a:extLst>
              </a:tr>
              <a:tr h="589826">
                <a:tc>
                  <a:txBody>
                    <a:bodyPr/>
                    <a:lstStyle/>
                    <a:p>
                      <a:pPr algn="l" fontAlgn="ctr"/>
                      <a:r>
                        <a:rPr lang="en-GB" sz="1400" b="1" i="0" u="none" strike="noStrike" dirty="0">
                          <a:solidFill>
                            <a:srgbClr val="000000"/>
                          </a:solidFill>
                          <a:effectLst/>
                          <a:latin typeface="Calibri" panose="020F0502020204030204" pitchFamily="34" charset="0"/>
                        </a:rPr>
                        <a:t>WP 4</a:t>
                      </a:r>
                    </a:p>
                  </a:txBody>
                  <a:tcPr marL="2247" marR="2247" marT="22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400" b="1" i="0" u="none" strike="noStrike" dirty="0">
                          <a:solidFill>
                            <a:srgbClr val="000000"/>
                          </a:solidFill>
                          <a:effectLst/>
                          <a:latin typeface="Calibri" panose="020F0502020204030204" pitchFamily="34" charset="0"/>
                        </a:rPr>
                        <a:t>A4.1, A4.2</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gridSpan="3">
                  <a:txBody>
                    <a:bodyPr/>
                    <a:lstStyle/>
                    <a:p>
                      <a:pPr algn="l" fontAlgn="ctr"/>
                      <a:r>
                        <a:rPr lang="en-GB" sz="1800" b="1" i="0" u="none" strike="noStrike" dirty="0">
                          <a:solidFill>
                            <a:srgbClr val="000000"/>
                          </a:solidFill>
                          <a:effectLst/>
                          <a:latin typeface="Calibri" panose="020F0502020204030204" pitchFamily="34" charset="0"/>
                        </a:rPr>
                        <a:t>Developing a training program for seafaring cooks and cook candidates</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endParaRPr lang="en-GB"/>
                    </a:p>
                  </a:txBody>
                  <a:tcPr/>
                </a:tc>
                <a:tc hMerge="1">
                  <a:txBody>
                    <a:bodyPr/>
                    <a:lstStyle/>
                    <a:p>
                      <a:endParaRPr lang="en-GB"/>
                    </a:p>
                  </a:txBody>
                  <a:tcPr/>
                </a:tc>
                <a:tc>
                  <a:txBody>
                    <a:bodyPr/>
                    <a:lstStyle/>
                    <a:p>
                      <a:pPr algn="ctr" fontAlgn="ctr"/>
                      <a:r>
                        <a:rPr lang="en-GB" sz="1200" b="0" i="0" u="none" strike="noStrike">
                          <a:solidFill>
                            <a:srgbClr val="000000"/>
                          </a:solidFill>
                          <a:effectLst/>
                          <a:latin typeface="Calibri" panose="020F0502020204030204" pitchFamily="34" charset="0"/>
                        </a:rPr>
                        <a:t>9000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a:solidFill>
                            <a:srgbClr val="000000"/>
                          </a:solidFill>
                          <a:effectLst/>
                          <a:latin typeface="Calibri" panose="020F0502020204030204" pitchFamily="34" charset="0"/>
                        </a:rPr>
                        <a:t>18000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a:solidFill>
                            <a:srgbClr val="000000"/>
                          </a:solidFill>
                          <a:effectLst/>
                          <a:latin typeface="Calibri" panose="020F0502020204030204" pitchFamily="34" charset="0"/>
                        </a:rPr>
                        <a:t>9000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4500</a:t>
                      </a:r>
                    </a:p>
                  </a:txBody>
                  <a:tcPr marL="2247" marR="2247" marT="22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4500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1" i="0" u="none" strike="noStrike" dirty="0">
                          <a:solidFill>
                            <a:srgbClr val="000000"/>
                          </a:solidFill>
                          <a:effectLst/>
                          <a:latin typeface="Calibri" panose="020F0502020204030204" pitchFamily="34" charset="0"/>
                        </a:rPr>
                        <a:t>45000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703197"/>
                  </a:ext>
                </a:extLst>
              </a:tr>
              <a:tr h="881159">
                <a:tc>
                  <a:txBody>
                    <a:bodyPr/>
                    <a:lstStyle/>
                    <a:p>
                      <a:pPr algn="l" fontAlgn="ctr"/>
                      <a:r>
                        <a:rPr lang="en-GB" sz="600" b="1" i="0" u="none" strike="noStrike">
                          <a:solidFill>
                            <a:srgbClr val="000000"/>
                          </a:solidFill>
                          <a:effectLst/>
                          <a:latin typeface="Calibri" panose="020F0502020204030204" pitchFamily="34" charset="0"/>
                        </a:rPr>
                        <a:t> </a:t>
                      </a:r>
                    </a:p>
                  </a:txBody>
                  <a:tcPr marL="2247" marR="2247" marT="22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400" b="1" i="0" u="none" strike="noStrike" dirty="0">
                          <a:solidFill>
                            <a:srgbClr val="000000"/>
                          </a:solidFill>
                          <a:effectLst/>
                          <a:latin typeface="Calibri" panose="020F0502020204030204" pitchFamily="34" charset="0"/>
                        </a:rPr>
                        <a:t>A4.2</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gridSpan="2">
                  <a:txBody>
                    <a:bodyPr/>
                    <a:lstStyle/>
                    <a:p>
                      <a:pPr algn="ctr" fontAlgn="ctr"/>
                      <a:r>
                        <a:rPr lang="en-GB" sz="1400" b="0" i="0" u="none" strike="noStrike" dirty="0">
                          <a:solidFill>
                            <a:srgbClr val="000000"/>
                          </a:solidFill>
                          <a:effectLst/>
                          <a:latin typeface="Calibri" panose="020F0502020204030204" pitchFamily="34" charset="0"/>
                        </a:rPr>
                        <a:t>TPM5</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hMerge="1">
                  <a:txBody>
                    <a:bodyPr/>
                    <a:lstStyle/>
                    <a:p>
                      <a:pPr algn="ctr" fontAlgn="ctr"/>
                      <a:endParaRPr lang="en-GB" sz="1400" b="0" i="0" u="none" strike="noStrike" dirty="0">
                        <a:solidFill>
                          <a:srgbClr val="000000"/>
                        </a:solidFill>
                        <a:effectLst/>
                        <a:latin typeface="Calibri" panose="020F0502020204030204" pitchFamily="34" charset="0"/>
                      </a:endParaRP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600" b="1" i="0" u="none" strike="noStrike">
                          <a:solidFill>
                            <a:srgbClr val="000000"/>
                          </a:solidFill>
                          <a:effectLst/>
                          <a:latin typeface="Calibri" panose="020F0502020204030204" pitchFamily="34" charset="0"/>
                        </a:rPr>
                        <a:t>Transnational Project Meeting -Seafaring Cooking Booklet - CPMR, France – 3 days residential (2 pax/partner)</a:t>
                      </a:r>
                      <a:endParaRPr lang="en-GB" sz="1400" b="0" i="0" u="none" strike="noStrike" dirty="0">
                        <a:solidFill>
                          <a:srgbClr val="000000"/>
                        </a:solidFill>
                        <a:effectLst/>
                        <a:latin typeface="Calibri" panose="020F0502020204030204" pitchFamily="34" charset="0"/>
                      </a:endParaRP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3060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3060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a:solidFill>
                            <a:srgbClr val="000000"/>
                          </a:solidFill>
                          <a:effectLst/>
                          <a:latin typeface="Calibri" panose="020F0502020204030204" pitchFamily="34" charset="0"/>
                        </a:rPr>
                        <a:t>3060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3060</a:t>
                      </a:r>
                    </a:p>
                  </a:txBody>
                  <a:tcPr marL="2247" marR="2247" marT="22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1" i="0" u="none" strike="noStrike">
                          <a:solidFill>
                            <a:srgbClr val="000000"/>
                          </a:solidFill>
                          <a:effectLst/>
                          <a:latin typeface="Calibri" panose="020F0502020204030204" pitchFamily="34" charset="0"/>
                        </a:rPr>
                        <a:t>12240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4091667"/>
                  </a:ext>
                </a:extLst>
              </a:tr>
              <a:tr h="589826">
                <a:tc>
                  <a:txBody>
                    <a:bodyPr/>
                    <a:lstStyle/>
                    <a:p>
                      <a:pPr algn="l" fontAlgn="ctr"/>
                      <a:r>
                        <a:rPr lang="en-GB" sz="600" b="1" i="0" u="none" strike="noStrike">
                          <a:solidFill>
                            <a:srgbClr val="000000"/>
                          </a:solidFill>
                          <a:effectLst/>
                          <a:latin typeface="Calibri" panose="020F0502020204030204" pitchFamily="34" charset="0"/>
                        </a:rPr>
                        <a:t> </a:t>
                      </a:r>
                    </a:p>
                  </a:txBody>
                  <a:tcPr marL="2247" marR="2247" marT="22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400" b="1" i="0" u="none" strike="noStrike">
                          <a:solidFill>
                            <a:srgbClr val="000000"/>
                          </a:solidFill>
                          <a:effectLst/>
                          <a:latin typeface="Calibri" panose="020F0502020204030204" pitchFamily="34" charset="0"/>
                        </a:rPr>
                        <a:t>A4.3</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gridSpan="2">
                  <a:txBody>
                    <a:bodyPr/>
                    <a:lstStyle/>
                    <a:p>
                      <a:pPr algn="ctr" fontAlgn="ctr"/>
                      <a:r>
                        <a:rPr lang="en-GB" sz="1400" b="0" i="0" u="none" strike="noStrike" dirty="0">
                          <a:solidFill>
                            <a:srgbClr val="000000"/>
                          </a:solidFill>
                          <a:effectLst/>
                          <a:latin typeface="Calibri" panose="020F0502020204030204" pitchFamily="34" charset="0"/>
                        </a:rPr>
                        <a:t>C4S</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hMerge="1">
                  <a:txBody>
                    <a:bodyPr/>
                    <a:lstStyle/>
                    <a:p>
                      <a:pPr algn="ctr" fontAlgn="ctr"/>
                      <a:endParaRPr lang="en-GB" sz="1400" b="0" i="0" u="none" strike="noStrike">
                        <a:solidFill>
                          <a:srgbClr val="000000"/>
                        </a:solidFill>
                        <a:effectLst/>
                        <a:latin typeface="Calibri" panose="020F0502020204030204" pitchFamily="34" charset="0"/>
                      </a:endParaRP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600" b="1" i="0" u="none" strike="noStrike" dirty="0">
                          <a:solidFill>
                            <a:srgbClr val="000000"/>
                          </a:solidFill>
                          <a:effectLst/>
                          <a:latin typeface="Calibri" panose="020F0502020204030204" pitchFamily="34" charset="0"/>
                        </a:rPr>
                        <a:t>C4S. Training module for cooking skills, PRU, </a:t>
                      </a:r>
                      <a:r>
                        <a:rPr lang="en-GB" sz="1600" b="1" i="0" u="none" strike="noStrike" dirty="0" err="1">
                          <a:solidFill>
                            <a:srgbClr val="000000"/>
                          </a:solidFill>
                          <a:effectLst/>
                          <a:latin typeface="Calibri" panose="020F0502020204030204" pitchFamily="34" charset="0"/>
                        </a:rPr>
                        <a:t>Turkye</a:t>
                      </a:r>
                      <a:r>
                        <a:rPr lang="en-GB" sz="1600" b="1" i="0" u="none" strike="noStrike" dirty="0">
                          <a:solidFill>
                            <a:srgbClr val="000000"/>
                          </a:solidFill>
                          <a:effectLst/>
                          <a:latin typeface="Calibri" panose="020F0502020204030204" pitchFamily="34" charset="0"/>
                        </a:rPr>
                        <a:t> (3 cadets/partner)</a:t>
                      </a:r>
                      <a:endParaRPr lang="en-GB" sz="1400" b="0" i="0" u="none" strike="noStrike" dirty="0">
                        <a:solidFill>
                          <a:srgbClr val="000000"/>
                        </a:solidFill>
                        <a:effectLst/>
                        <a:latin typeface="Calibri" panose="020F0502020204030204" pitchFamily="34" charset="0"/>
                      </a:endParaRP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a:solidFill>
                            <a:srgbClr val="000000"/>
                          </a:solidFill>
                          <a:effectLst/>
                          <a:latin typeface="Calibri" panose="020F0502020204030204" pitchFamily="34" charset="0"/>
                        </a:rPr>
                        <a:t>3500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3500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3500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2247" marR="2247" marT="22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algn="ctr" fontAlgn="ctr"/>
                      <a:r>
                        <a:rPr lang="en-GB" sz="1200" b="1" i="0" u="none" strike="noStrike" dirty="0">
                          <a:solidFill>
                            <a:srgbClr val="000000"/>
                          </a:solidFill>
                          <a:effectLst/>
                          <a:latin typeface="Calibri" panose="020F0502020204030204" pitchFamily="34" charset="0"/>
                        </a:rPr>
                        <a:t>10500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6172729"/>
                  </a:ext>
                </a:extLst>
              </a:tr>
              <a:tr h="308220">
                <a:tc gridSpan="5">
                  <a:txBody>
                    <a:bodyPr/>
                    <a:lstStyle/>
                    <a:p>
                      <a:pPr algn="ctr" fontAlgn="ctr"/>
                      <a:r>
                        <a:rPr lang="en-GB" sz="1400" b="1" i="1" u="none" strike="noStrike" dirty="0">
                          <a:solidFill>
                            <a:srgbClr val="000000"/>
                          </a:solidFill>
                          <a:effectLst/>
                          <a:latin typeface="Calibri" panose="020F0502020204030204" pitchFamily="34" charset="0"/>
                        </a:rPr>
                        <a:t>TOTAL WP 4</a:t>
                      </a:r>
                    </a:p>
                  </a:txBody>
                  <a:tcPr marL="2247" marR="2247" marT="22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a:solidFill>
                            <a:srgbClr val="1F497D"/>
                          </a:solidFill>
                          <a:effectLst/>
                          <a:latin typeface="Calibri" panose="020F0502020204030204" pitchFamily="34" charset="0"/>
                        </a:rPr>
                        <a:t>15560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GB" sz="1200" b="1" i="0" u="none" strike="noStrike">
                          <a:solidFill>
                            <a:srgbClr val="1F497D"/>
                          </a:solidFill>
                          <a:effectLst/>
                          <a:latin typeface="Calibri" panose="020F0502020204030204" pitchFamily="34" charset="0"/>
                        </a:rPr>
                        <a:t>21060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GB" sz="1200" b="1" i="0" u="none" strike="noStrike">
                          <a:solidFill>
                            <a:srgbClr val="1F497D"/>
                          </a:solidFill>
                          <a:effectLst/>
                          <a:latin typeface="Calibri" panose="020F0502020204030204" pitchFamily="34" charset="0"/>
                        </a:rPr>
                        <a:t>15560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GB" sz="1200" b="1" i="0" u="none" strike="noStrike">
                          <a:solidFill>
                            <a:srgbClr val="1F497D"/>
                          </a:solidFill>
                          <a:effectLst/>
                          <a:latin typeface="Calibri" panose="020F0502020204030204" pitchFamily="34" charset="0"/>
                        </a:rPr>
                        <a:t>11060</a:t>
                      </a:r>
                    </a:p>
                  </a:txBody>
                  <a:tcPr marL="2247" marR="2247" marT="22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GB" sz="1200" b="1" i="0" u="none" strike="noStrike" dirty="0">
                          <a:solidFill>
                            <a:srgbClr val="1F497D"/>
                          </a:solidFill>
                          <a:effectLst/>
                          <a:latin typeface="Calibri" panose="020F0502020204030204" pitchFamily="34" charset="0"/>
                        </a:rPr>
                        <a:t>4500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GB" sz="1200" b="1" i="0" u="none" strike="noStrike">
                          <a:solidFill>
                            <a:srgbClr val="FF0000"/>
                          </a:solidFill>
                          <a:effectLst/>
                          <a:latin typeface="Calibri" panose="020F0502020204030204" pitchFamily="34" charset="0"/>
                        </a:rPr>
                        <a:t>67740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4516498"/>
                  </a:ext>
                </a:extLst>
              </a:tr>
              <a:tr h="589826">
                <a:tc gridSpan="5">
                  <a:txBody>
                    <a:bodyPr/>
                    <a:lstStyle/>
                    <a:p>
                      <a:pPr algn="ctr" fontAlgn="ctr"/>
                      <a:r>
                        <a:rPr lang="en-GB" sz="1400" b="1" i="0" u="none" strike="noStrike" dirty="0">
                          <a:solidFill>
                            <a:srgbClr val="000000"/>
                          </a:solidFill>
                          <a:effectLst/>
                          <a:latin typeface="Calibri" panose="020F0502020204030204" pitchFamily="34" charset="0"/>
                        </a:rPr>
                        <a:t>TOTAL PARTNERS</a:t>
                      </a:r>
                    </a:p>
                  </a:txBody>
                  <a:tcPr marL="2247" marR="2247" marT="224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200" b="1" i="0" u="none" strike="noStrike">
                          <a:solidFill>
                            <a:srgbClr val="000000"/>
                          </a:solidFill>
                          <a:effectLst/>
                          <a:latin typeface="Calibri" panose="020F0502020204030204" pitchFamily="34" charset="0"/>
                        </a:rPr>
                        <a:t>58330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200" b="1" i="0" u="none" strike="noStrike">
                          <a:solidFill>
                            <a:srgbClr val="000000"/>
                          </a:solidFill>
                          <a:effectLst/>
                          <a:latin typeface="Calibri" panose="020F0502020204030204" pitchFamily="34" charset="0"/>
                        </a:rPr>
                        <a:t>56660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200" b="1" i="0" u="none" strike="noStrike">
                          <a:solidFill>
                            <a:srgbClr val="000000"/>
                          </a:solidFill>
                          <a:effectLst/>
                          <a:latin typeface="Calibri" panose="020F0502020204030204" pitchFamily="34" charset="0"/>
                        </a:rPr>
                        <a:t>52910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200" b="1" i="0" u="none" strike="noStrike">
                          <a:solidFill>
                            <a:srgbClr val="000000"/>
                          </a:solidFill>
                          <a:effectLst/>
                          <a:latin typeface="Calibri" panose="020F0502020204030204" pitchFamily="34" charset="0"/>
                        </a:rPr>
                        <a:t>52460</a:t>
                      </a:r>
                    </a:p>
                  </a:txBody>
                  <a:tcPr marL="2247" marR="2247" marT="22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200" b="1" i="0" u="none" strike="noStrike" dirty="0">
                          <a:solidFill>
                            <a:srgbClr val="000000"/>
                          </a:solidFill>
                          <a:effectLst/>
                          <a:latin typeface="Calibri" panose="020F0502020204030204" pitchFamily="34" charset="0"/>
                        </a:rPr>
                        <a:t>29640</a:t>
                      </a:r>
                    </a:p>
                  </a:txBody>
                  <a:tcPr marL="2247" marR="2247" marT="224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1200" b="1" i="0" u="none" strike="noStrike" dirty="0">
                          <a:solidFill>
                            <a:srgbClr val="FF0000"/>
                          </a:solidFill>
                          <a:effectLst/>
                          <a:latin typeface="Calibri" panose="020F0502020204030204" pitchFamily="34" charset="0"/>
                        </a:rPr>
                        <a:t>250000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672559"/>
                  </a:ext>
                </a:extLst>
              </a:tr>
              <a:tr h="308220">
                <a:tc gridSpan="7">
                  <a:txBody>
                    <a:bodyPr/>
                    <a:lstStyle/>
                    <a:p>
                      <a:pPr algn="ctr" fontAlgn="ctr"/>
                      <a:r>
                        <a:rPr lang="en-GB" sz="1200" b="1" i="0" u="none" strike="noStrike" dirty="0">
                          <a:solidFill>
                            <a:srgbClr val="000000"/>
                          </a:solidFill>
                          <a:effectLst/>
                          <a:latin typeface="Calibri" panose="020F0502020204030204" pitchFamily="34" charset="0"/>
                        </a:rPr>
                        <a:t>TOTAL</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GB"/>
                    </a:p>
                  </a:txBody>
                  <a:tcPr/>
                </a:tc>
                <a:tc gridSpan="3">
                  <a:txBody>
                    <a:bodyPr/>
                    <a:lstStyle/>
                    <a:p>
                      <a:pPr algn="ctr" fontAlgn="ctr"/>
                      <a:r>
                        <a:rPr lang="en-GB" sz="1200" b="1" i="0" u="none" strike="noStrike">
                          <a:solidFill>
                            <a:srgbClr val="000000"/>
                          </a:solidFill>
                          <a:effectLst/>
                          <a:latin typeface="Calibri" panose="020F0502020204030204" pitchFamily="34" charset="0"/>
                        </a:rPr>
                        <a:t>250000</a:t>
                      </a:r>
                    </a:p>
                  </a:txBody>
                  <a:tcPr marL="2247" marR="2247" marT="22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GB"/>
                    </a:p>
                  </a:txBody>
                  <a:tcPr/>
                </a:tc>
                <a:tc hMerge="1">
                  <a:txBody>
                    <a:bodyPr/>
                    <a:lstStyle/>
                    <a:p>
                      <a:endParaRPr lang="en-GB"/>
                    </a:p>
                  </a:txBody>
                  <a:tcPr/>
                </a:tc>
                <a:tc>
                  <a:txBody>
                    <a:bodyPr/>
                    <a:lstStyle/>
                    <a:p>
                      <a:pPr algn="l" fontAlgn="b"/>
                      <a:r>
                        <a:rPr lang="en-GB" sz="1200" b="0" i="0" u="none" strike="noStrike" dirty="0">
                          <a:solidFill>
                            <a:srgbClr val="000000"/>
                          </a:solidFill>
                          <a:effectLst/>
                          <a:latin typeface="Calibri" panose="020F0502020204030204" pitchFamily="34" charset="0"/>
                        </a:rPr>
                        <a:t> </a:t>
                      </a:r>
                    </a:p>
                  </a:txBody>
                  <a:tcPr marL="2247" marR="2247" marT="22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81328304"/>
                  </a:ext>
                </a:extLst>
              </a:tr>
            </a:tbl>
          </a:graphicData>
        </a:graphic>
      </p:graphicFrame>
    </p:spTree>
    <p:extLst>
      <p:ext uri="{BB962C8B-B14F-4D97-AF65-F5344CB8AC3E}">
        <p14:creationId xmlns:p14="http://schemas.microsoft.com/office/powerpoint/2010/main" val="133873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38613" y="2271261"/>
            <a:ext cx="12116369" cy="414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defTabSz="914126">
              <a:lnSpc>
                <a:spcPct val="150000"/>
              </a:lnSpc>
              <a:spcAft>
                <a:spcPct val="0"/>
              </a:spcAft>
              <a:buNone/>
            </a:pPr>
            <a:r>
              <a:rPr lang="ro-RO" altLang="de-DE" sz="2000" dirty="0">
                <a:solidFill>
                  <a:srgbClr val="FF0000"/>
                </a:solidFill>
                <a:effectLst>
                  <a:outerShdw blurRad="38100" dist="38100" dir="2700000" algn="tl">
                    <a:srgbClr val="000000">
                      <a:alpha val="43137"/>
                    </a:srgbClr>
                  </a:outerShdw>
                </a:effectLst>
              </a:rPr>
              <a:t>TIME LINE </a:t>
            </a:r>
            <a:r>
              <a:rPr lang="en-US" altLang="de-DE" sz="2000" dirty="0">
                <a:solidFill>
                  <a:srgbClr val="FF0000"/>
                </a:solidFill>
                <a:effectLst>
                  <a:outerShdw blurRad="38100" dist="38100" dir="2700000" algn="tl">
                    <a:srgbClr val="000000">
                      <a:alpha val="43137"/>
                    </a:srgbClr>
                  </a:outerShdw>
                </a:effectLst>
              </a:rPr>
              <a:t>for IMPLEMENTATION</a:t>
            </a:r>
            <a:endParaRPr lang="ro-RO" altLang="de-DE" sz="2000" dirty="0">
              <a:solidFill>
                <a:srgbClr val="FF0000"/>
              </a:solidFill>
              <a:effectLst>
                <a:outerShdw blurRad="38100" dist="38100" dir="2700000" algn="tl">
                  <a:srgbClr val="000000">
                    <a:alpha val="43137"/>
                  </a:srgbClr>
                </a:outerShdw>
              </a:effectLst>
            </a:endParaRPr>
          </a:p>
          <a:p>
            <a:pPr marL="342797" indent="-342797" defTabSz="914126">
              <a:spcAft>
                <a:spcPct val="0"/>
              </a:spcAft>
              <a:buFontTx/>
              <a:buChar char="-"/>
            </a:pPr>
            <a:r>
              <a:rPr lang="ro-RO" altLang="de-DE" sz="1800" dirty="0">
                <a:solidFill>
                  <a:srgbClr val="0000FF"/>
                </a:solidFill>
                <a:effectLst>
                  <a:outerShdw blurRad="38100" dist="38100" dir="2700000" algn="tl">
                    <a:srgbClr val="000000">
                      <a:alpha val="43137"/>
                    </a:srgbClr>
                  </a:outerShdw>
                </a:effectLst>
              </a:rPr>
              <a:t>June 2024</a:t>
            </a:r>
            <a:r>
              <a:rPr lang="en-US" altLang="de-DE" sz="1800" dirty="0">
                <a:solidFill>
                  <a:srgbClr val="0000FF"/>
                </a:solidFill>
                <a:effectLst>
                  <a:outerShdw blurRad="38100" dist="38100" dir="2700000" algn="tl">
                    <a:srgbClr val="000000">
                      <a:alpha val="43137"/>
                    </a:srgbClr>
                  </a:outerShdw>
                </a:effectLst>
              </a:rPr>
              <a:t> </a:t>
            </a:r>
            <a:r>
              <a:rPr lang="ro-RO" altLang="de-DE" sz="1800" dirty="0">
                <a:solidFill>
                  <a:srgbClr val="0000FF"/>
                </a:solidFill>
                <a:effectLst>
                  <a:outerShdw blurRad="38100" dist="38100" dir="2700000" algn="tl">
                    <a:srgbClr val="000000">
                      <a:alpha val="43137"/>
                    </a:srgbClr>
                  </a:outerShdw>
                </a:effectLst>
              </a:rPr>
              <a:t>– </a:t>
            </a:r>
            <a:r>
              <a:rPr lang="ro-RO" altLang="de-DE" sz="1800" dirty="0" err="1">
                <a:solidFill>
                  <a:srgbClr val="0000FF"/>
                </a:solidFill>
                <a:effectLst>
                  <a:outerShdw blurRad="38100" dist="38100" dir="2700000" algn="tl">
                    <a:srgbClr val="000000">
                      <a:alpha val="43137"/>
                    </a:srgbClr>
                  </a:outerShdw>
                </a:effectLst>
              </a:rPr>
              <a:t>September</a:t>
            </a:r>
            <a:r>
              <a:rPr lang="ro-RO" altLang="de-DE" sz="1800" dirty="0">
                <a:solidFill>
                  <a:srgbClr val="0000FF"/>
                </a:solidFill>
                <a:effectLst>
                  <a:outerShdw blurRad="38100" dist="38100" dir="2700000" algn="tl">
                    <a:srgbClr val="000000">
                      <a:alpha val="43137"/>
                    </a:srgbClr>
                  </a:outerShdw>
                </a:effectLst>
              </a:rPr>
              <a:t> 2024 </a:t>
            </a:r>
            <a:r>
              <a:rPr lang="en-US" altLang="de-DE" sz="1800" dirty="0">
                <a:solidFill>
                  <a:prstClr val="black"/>
                </a:solidFill>
              </a:rPr>
              <a:t>– </a:t>
            </a:r>
            <a:r>
              <a:rPr lang="ro-RO" altLang="de-DE" sz="1800" dirty="0">
                <a:solidFill>
                  <a:prstClr val="black"/>
                </a:solidFill>
              </a:rPr>
              <a:t>curriculum design (</a:t>
            </a:r>
            <a:r>
              <a:rPr lang="ro-RO" altLang="de-DE" sz="1800" dirty="0" err="1">
                <a:solidFill>
                  <a:prstClr val="black"/>
                </a:solidFill>
              </a:rPr>
              <a:t>syllabuses</a:t>
            </a:r>
            <a:r>
              <a:rPr lang="ro-RO" altLang="de-DE" sz="1800" dirty="0">
                <a:solidFill>
                  <a:prstClr val="black"/>
                </a:solidFill>
              </a:rPr>
              <a:t> </a:t>
            </a:r>
            <a:r>
              <a:rPr lang="ro-RO" altLang="de-DE" sz="1800" dirty="0" err="1">
                <a:solidFill>
                  <a:prstClr val="black"/>
                </a:solidFill>
              </a:rPr>
              <a:t>approval</a:t>
            </a:r>
            <a:r>
              <a:rPr lang="ro-RO" altLang="de-DE" sz="1800" dirty="0">
                <a:solidFill>
                  <a:prstClr val="black"/>
                </a:solidFill>
              </a:rPr>
              <a:t>) </a:t>
            </a:r>
          </a:p>
          <a:p>
            <a:pPr marL="342797" indent="-342797" defTabSz="914126">
              <a:spcAft>
                <a:spcPct val="0"/>
              </a:spcAft>
              <a:buFontTx/>
              <a:buChar char="-"/>
            </a:pPr>
            <a:r>
              <a:rPr lang="ro-RO" altLang="de-DE" sz="1800" dirty="0" err="1">
                <a:solidFill>
                  <a:srgbClr val="0000FF"/>
                </a:solidFill>
                <a:effectLst>
                  <a:outerShdw blurRad="38100" dist="38100" dir="2700000" algn="tl">
                    <a:srgbClr val="000000">
                      <a:alpha val="43137"/>
                    </a:srgbClr>
                  </a:outerShdw>
                </a:effectLst>
              </a:rPr>
              <a:t>September</a:t>
            </a:r>
            <a:r>
              <a:rPr lang="ro-RO" altLang="de-DE" sz="1800" dirty="0">
                <a:solidFill>
                  <a:srgbClr val="0000FF"/>
                </a:solidFill>
                <a:effectLst>
                  <a:outerShdw blurRad="38100" dist="38100" dir="2700000" algn="tl">
                    <a:srgbClr val="000000">
                      <a:alpha val="43137"/>
                    </a:srgbClr>
                  </a:outerShdw>
                </a:effectLst>
              </a:rPr>
              <a:t> 2024</a:t>
            </a:r>
            <a:r>
              <a:rPr lang="en-US" altLang="de-DE" sz="1800" dirty="0">
                <a:solidFill>
                  <a:srgbClr val="0000FF"/>
                </a:solidFill>
                <a:effectLst>
                  <a:outerShdw blurRad="38100" dist="38100" dir="2700000" algn="tl">
                    <a:srgbClr val="000000">
                      <a:alpha val="43137"/>
                    </a:srgbClr>
                  </a:outerShdw>
                </a:effectLst>
              </a:rPr>
              <a:t> </a:t>
            </a:r>
            <a:r>
              <a:rPr lang="ro-RO" altLang="de-DE" sz="1800" dirty="0">
                <a:solidFill>
                  <a:srgbClr val="0000FF"/>
                </a:solidFill>
                <a:effectLst>
                  <a:outerShdw blurRad="38100" dist="38100" dir="2700000" algn="tl">
                    <a:srgbClr val="000000">
                      <a:alpha val="43137"/>
                    </a:srgbClr>
                  </a:outerShdw>
                </a:effectLst>
              </a:rPr>
              <a:t>– April 2025 </a:t>
            </a:r>
            <a:r>
              <a:rPr lang="en-US" altLang="de-DE" sz="1800" dirty="0">
                <a:solidFill>
                  <a:prstClr val="black"/>
                </a:solidFill>
              </a:rPr>
              <a:t>–</a:t>
            </a:r>
            <a:r>
              <a:rPr lang="ro-RO" altLang="de-DE" sz="1800" dirty="0">
                <a:solidFill>
                  <a:prstClr val="black"/>
                </a:solidFill>
              </a:rPr>
              <a:t> </a:t>
            </a:r>
            <a:r>
              <a:rPr lang="ro-RO" altLang="de-DE" sz="1800" dirty="0" err="1">
                <a:solidFill>
                  <a:prstClr val="black"/>
                </a:solidFill>
              </a:rPr>
              <a:t>learning</a:t>
            </a:r>
            <a:r>
              <a:rPr lang="ro-RO" altLang="de-DE" sz="1800" dirty="0">
                <a:solidFill>
                  <a:prstClr val="black"/>
                </a:solidFill>
              </a:rPr>
              <a:t> </a:t>
            </a:r>
            <a:r>
              <a:rPr lang="ro-RO" altLang="de-DE" sz="1800" dirty="0" err="1">
                <a:solidFill>
                  <a:prstClr val="black"/>
                </a:solidFill>
              </a:rPr>
              <a:t>materials</a:t>
            </a:r>
            <a:r>
              <a:rPr lang="ro-RO" altLang="de-DE" sz="1800" dirty="0">
                <a:solidFill>
                  <a:prstClr val="black"/>
                </a:solidFill>
              </a:rPr>
              <a:t> </a:t>
            </a:r>
            <a:r>
              <a:rPr lang="ro-RO" altLang="de-DE" sz="1800" dirty="0" err="1">
                <a:solidFill>
                  <a:prstClr val="black"/>
                </a:solidFill>
              </a:rPr>
              <a:t>development</a:t>
            </a:r>
            <a:endParaRPr lang="en-US" altLang="de-DE" sz="1800" dirty="0">
              <a:solidFill>
                <a:prstClr val="black"/>
              </a:solidFill>
            </a:endParaRPr>
          </a:p>
          <a:p>
            <a:pPr marL="342797" indent="-342797" defTabSz="914126">
              <a:spcAft>
                <a:spcPct val="0"/>
              </a:spcAft>
              <a:buFontTx/>
              <a:buChar char="-"/>
            </a:pPr>
            <a:r>
              <a:rPr lang="ro-RO" altLang="de-DE" sz="1800" dirty="0">
                <a:solidFill>
                  <a:srgbClr val="0000FF"/>
                </a:solidFill>
                <a:effectLst>
                  <a:outerShdw blurRad="38100" dist="38100" dir="2700000" algn="tl">
                    <a:srgbClr val="000000">
                      <a:alpha val="43137"/>
                    </a:srgbClr>
                  </a:outerShdw>
                </a:effectLst>
              </a:rPr>
              <a:t>April 2025 – </a:t>
            </a:r>
            <a:r>
              <a:rPr lang="ro-RO" altLang="de-DE" sz="1800" dirty="0" err="1">
                <a:solidFill>
                  <a:srgbClr val="0000FF"/>
                </a:solidFill>
                <a:effectLst>
                  <a:outerShdw blurRad="38100" dist="38100" dir="2700000" algn="tl">
                    <a:srgbClr val="000000">
                      <a:alpha val="43137"/>
                    </a:srgbClr>
                  </a:outerShdw>
                </a:effectLst>
              </a:rPr>
              <a:t>July</a:t>
            </a:r>
            <a:r>
              <a:rPr lang="ro-RO" altLang="de-DE" sz="1800" dirty="0">
                <a:solidFill>
                  <a:srgbClr val="0000FF"/>
                </a:solidFill>
                <a:effectLst>
                  <a:outerShdw blurRad="38100" dist="38100" dir="2700000" algn="tl">
                    <a:srgbClr val="000000">
                      <a:alpha val="43137"/>
                    </a:srgbClr>
                  </a:outerShdw>
                </a:effectLst>
              </a:rPr>
              <a:t> 2025 </a:t>
            </a:r>
            <a:r>
              <a:rPr lang="en-US" altLang="de-DE" sz="1800" dirty="0">
                <a:solidFill>
                  <a:prstClr val="black"/>
                </a:solidFill>
              </a:rPr>
              <a:t>– platform upload, </a:t>
            </a:r>
            <a:r>
              <a:rPr lang="ro-RO" altLang="de-DE" sz="1800" dirty="0" err="1">
                <a:solidFill>
                  <a:prstClr val="black"/>
                </a:solidFill>
              </a:rPr>
              <a:t>learning</a:t>
            </a:r>
            <a:r>
              <a:rPr lang="ro-RO" altLang="de-DE" sz="1800" dirty="0">
                <a:solidFill>
                  <a:prstClr val="black"/>
                </a:solidFill>
              </a:rPr>
              <a:t> </a:t>
            </a:r>
            <a:r>
              <a:rPr lang="ro-RO" altLang="de-DE" sz="1800" dirty="0" err="1">
                <a:solidFill>
                  <a:prstClr val="black"/>
                </a:solidFill>
              </a:rPr>
              <a:t>materials</a:t>
            </a:r>
            <a:r>
              <a:rPr lang="ro-RO" altLang="de-DE" sz="1800" dirty="0">
                <a:solidFill>
                  <a:prstClr val="black"/>
                </a:solidFill>
              </a:rPr>
              <a:t> </a:t>
            </a:r>
            <a:r>
              <a:rPr lang="en-US" altLang="de-DE" sz="1800" dirty="0">
                <a:solidFill>
                  <a:prstClr val="black"/>
                </a:solidFill>
              </a:rPr>
              <a:t>roll-on and testing</a:t>
            </a:r>
            <a:endParaRPr lang="ro-RO" altLang="de-DE" sz="1800" dirty="0">
              <a:solidFill>
                <a:srgbClr val="0000FF"/>
              </a:solidFill>
              <a:effectLst>
                <a:outerShdw blurRad="38100" dist="38100" dir="2700000" algn="tl">
                  <a:srgbClr val="000000">
                    <a:alpha val="43137"/>
                  </a:srgbClr>
                </a:outerShdw>
              </a:effectLst>
            </a:endParaRPr>
          </a:p>
          <a:p>
            <a:pPr marL="342797" indent="-342797" defTabSz="914126">
              <a:spcAft>
                <a:spcPct val="0"/>
              </a:spcAft>
              <a:buFontTx/>
              <a:buChar char="-"/>
            </a:pPr>
            <a:r>
              <a:rPr lang="ro-RO" altLang="de-DE" sz="1800" dirty="0" err="1">
                <a:solidFill>
                  <a:srgbClr val="0000FF"/>
                </a:solidFill>
                <a:effectLst>
                  <a:outerShdw blurRad="38100" dist="38100" dir="2700000" algn="tl">
                    <a:srgbClr val="000000">
                      <a:alpha val="43137"/>
                    </a:srgbClr>
                  </a:outerShdw>
                </a:effectLst>
              </a:rPr>
              <a:t>July</a:t>
            </a:r>
            <a:r>
              <a:rPr lang="ro-RO" altLang="de-DE" sz="1800" dirty="0">
                <a:solidFill>
                  <a:srgbClr val="0000FF"/>
                </a:solidFill>
                <a:effectLst>
                  <a:outerShdw blurRad="38100" dist="38100" dir="2700000" algn="tl">
                    <a:srgbClr val="000000">
                      <a:alpha val="43137"/>
                    </a:srgbClr>
                  </a:outerShdw>
                </a:effectLst>
              </a:rPr>
              <a:t> 2025 – </a:t>
            </a:r>
            <a:r>
              <a:rPr lang="ro-RO" altLang="de-DE" sz="1800" dirty="0" err="1">
                <a:solidFill>
                  <a:srgbClr val="0000FF"/>
                </a:solidFill>
                <a:effectLst>
                  <a:outerShdw blurRad="38100" dist="38100" dir="2700000" algn="tl">
                    <a:srgbClr val="000000">
                      <a:alpha val="43137"/>
                    </a:srgbClr>
                  </a:outerShdw>
                </a:effectLst>
              </a:rPr>
              <a:t>September</a:t>
            </a:r>
            <a:r>
              <a:rPr lang="ro-RO" altLang="de-DE" sz="1800" dirty="0">
                <a:solidFill>
                  <a:srgbClr val="0000FF"/>
                </a:solidFill>
                <a:effectLst>
                  <a:outerShdw blurRad="38100" dist="38100" dir="2700000" algn="tl">
                    <a:srgbClr val="000000">
                      <a:alpha val="43137"/>
                    </a:srgbClr>
                  </a:outerShdw>
                </a:effectLst>
              </a:rPr>
              <a:t> 2025 </a:t>
            </a:r>
            <a:r>
              <a:rPr lang="ro-RO" altLang="de-DE" sz="1800" dirty="0">
                <a:solidFill>
                  <a:prstClr val="black"/>
                </a:solidFill>
              </a:rPr>
              <a:t>– </a:t>
            </a:r>
            <a:r>
              <a:rPr lang="ro-RO" altLang="de-DE" sz="1800" dirty="0" err="1">
                <a:solidFill>
                  <a:prstClr val="black"/>
                </a:solidFill>
              </a:rPr>
              <a:t>course</a:t>
            </a:r>
            <a:r>
              <a:rPr lang="ro-RO" altLang="de-DE" sz="1800" dirty="0">
                <a:solidFill>
                  <a:prstClr val="black"/>
                </a:solidFill>
              </a:rPr>
              <a:t> </a:t>
            </a:r>
            <a:r>
              <a:rPr lang="ro-RO" altLang="de-DE" sz="1800" dirty="0" err="1">
                <a:solidFill>
                  <a:prstClr val="black"/>
                </a:solidFill>
              </a:rPr>
              <a:t>development</a:t>
            </a:r>
            <a:r>
              <a:rPr lang="ro-RO" altLang="de-DE" sz="1800" dirty="0">
                <a:solidFill>
                  <a:prstClr val="black"/>
                </a:solidFill>
              </a:rPr>
              <a:t>, </a:t>
            </a:r>
            <a:r>
              <a:rPr lang="ro-RO" altLang="de-DE" sz="1800" dirty="0" err="1">
                <a:solidFill>
                  <a:prstClr val="black"/>
                </a:solidFill>
              </a:rPr>
              <a:t>testing</a:t>
            </a:r>
            <a:r>
              <a:rPr lang="ro-RO" altLang="de-DE" sz="1800" dirty="0">
                <a:solidFill>
                  <a:prstClr val="black"/>
                </a:solidFill>
              </a:rPr>
              <a:t> </a:t>
            </a:r>
            <a:r>
              <a:rPr lang="ro-RO" altLang="de-DE" sz="1800" dirty="0" err="1">
                <a:solidFill>
                  <a:prstClr val="black"/>
                </a:solidFill>
              </a:rPr>
              <a:t>the</a:t>
            </a:r>
            <a:r>
              <a:rPr lang="ro-RO" altLang="de-DE" sz="1800" dirty="0">
                <a:solidFill>
                  <a:prstClr val="black"/>
                </a:solidFill>
              </a:rPr>
              <a:t> </a:t>
            </a:r>
            <a:r>
              <a:rPr lang="ro-RO" altLang="de-DE" sz="1800" dirty="0" err="1">
                <a:solidFill>
                  <a:prstClr val="black"/>
                </a:solidFill>
              </a:rPr>
              <a:t>materials</a:t>
            </a:r>
            <a:r>
              <a:rPr lang="ro-RO" altLang="de-DE" sz="1800" dirty="0">
                <a:solidFill>
                  <a:prstClr val="black"/>
                </a:solidFill>
              </a:rPr>
              <a:t> </a:t>
            </a:r>
            <a:r>
              <a:rPr lang="ro-RO" altLang="de-DE" sz="1800" dirty="0" err="1">
                <a:solidFill>
                  <a:prstClr val="black"/>
                </a:solidFill>
              </a:rPr>
              <a:t>with</a:t>
            </a:r>
            <a:r>
              <a:rPr lang="ro-RO" altLang="de-DE" sz="1800" dirty="0">
                <a:solidFill>
                  <a:prstClr val="black"/>
                </a:solidFill>
              </a:rPr>
              <a:t> </a:t>
            </a:r>
            <a:r>
              <a:rPr lang="ro-RO" altLang="de-DE" sz="1800" dirty="0" err="1">
                <a:solidFill>
                  <a:prstClr val="black"/>
                </a:solidFill>
              </a:rPr>
              <a:t>the</a:t>
            </a:r>
            <a:r>
              <a:rPr lang="ro-RO" altLang="de-DE" sz="1800" dirty="0">
                <a:solidFill>
                  <a:prstClr val="black"/>
                </a:solidFill>
              </a:rPr>
              <a:t> </a:t>
            </a:r>
            <a:r>
              <a:rPr lang="ro-RO" altLang="de-DE" sz="1800" dirty="0" err="1">
                <a:solidFill>
                  <a:prstClr val="black"/>
                </a:solidFill>
              </a:rPr>
              <a:t>students</a:t>
            </a:r>
            <a:r>
              <a:rPr lang="ro-RO" altLang="de-DE" sz="1800" dirty="0">
                <a:solidFill>
                  <a:prstClr val="black"/>
                </a:solidFill>
              </a:rPr>
              <a:t> in </a:t>
            </a:r>
            <a:r>
              <a:rPr lang="ro-RO" altLang="de-DE" sz="1800" dirty="0" err="1">
                <a:solidFill>
                  <a:prstClr val="black"/>
                </a:solidFill>
              </a:rPr>
              <a:t>learning</a:t>
            </a:r>
            <a:r>
              <a:rPr lang="ro-RO" altLang="de-DE" sz="1800" dirty="0">
                <a:solidFill>
                  <a:prstClr val="black"/>
                </a:solidFill>
              </a:rPr>
              <a:t> </a:t>
            </a:r>
            <a:r>
              <a:rPr lang="ro-RO" altLang="de-DE" sz="1800" dirty="0" err="1">
                <a:solidFill>
                  <a:prstClr val="black"/>
                </a:solidFill>
              </a:rPr>
              <a:t>activities</a:t>
            </a:r>
            <a:endParaRPr lang="ro-RO" altLang="de-DE" sz="1800" dirty="0">
              <a:solidFill>
                <a:prstClr val="black"/>
              </a:solidFill>
            </a:endParaRPr>
          </a:p>
          <a:p>
            <a:pPr defTabSz="914126">
              <a:lnSpc>
                <a:spcPct val="150000"/>
              </a:lnSpc>
              <a:spcAft>
                <a:spcPct val="0"/>
              </a:spcAft>
              <a:buNone/>
            </a:pPr>
            <a:r>
              <a:rPr lang="ro-RO" altLang="de-DE" sz="2000" dirty="0">
                <a:solidFill>
                  <a:srgbClr val="FF0000"/>
                </a:solidFill>
                <a:effectLst>
                  <a:outerShdw blurRad="38100" dist="38100" dir="2700000" algn="tl">
                    <a:srgbClr val="000000">
                      <a:alpha val="43137"/>
                    </a:srgbClr>
                  </a:outerShdw>
                </a:effectLst>
              </a:rPr>
              <a:t>ACTIVITIES TO BE ORGANIZED </a:t>
            </a:r>
            <a:r>
              <a:rPr lang="en-US" altLang="de-DE" sz="2000" dirty="0">
                <a:solidFill>
                  <a:srgbClr val="FF0000"/>
                </a:solidFill>
                <a:effectLst>
                  <a:outerShdw blurRad="38100" dist="38100" dir="2700000" algn="tl">
                    <a:srgbClr val="000000">
                      <a:alpha val="43137"/>
                    </a:srgbClr>
                  </a:outerShdw>
                </a:effectLst>
              </a:rPr>
              <a:t>during WP</a:t>
            </a:r>
            <a:r>
              <a:rPr lang="ro-RO" altLang="de-DE" sz="2000" dirty="0">
                <a:solidFill>
                  <a:srgbClr val="FF0000"/>
                </a:solidFill>
                <a:effectLst>
                  <a:outerShdw blurRad="38100" dist="38100" dir="2700000" algn="tl">
                    <a:srgbClr val="000000">
                      <a:alpha val="43137"/>
                    </a:srgbClr>
                  </a:outerShdw>
                </a:effectLst>
              </a:rPr>
              <a:t>3</a:t>
            </a:r>
          </a:p>
          <a:p>
            <a:pPr marL="342797" indent="-342797" defTabSz="914126">
              <a:spcAft>
                <a:spcPct val="0"/>
              </a:spcAft>
              <a:buFontTx/>
              <a:buChar char="-"/>
            </a:pPr>
            <a:r>
              <a:rPr lang="ro-RO" altLang="de-DE" sz="1800" dirty="0">
                <a:solidFill>
                  <a:srgbClr val="0000FF"/>
                </a:solidFill>
                <a:effectLst>
                  <a:outerShdw blurRad="38100" dist="38100" dir="2700000" algn="tl">
                    <a:srgbClr val="000000">
                      <a:alpha val="43137"/>
                    </a:srgbClr>
                  </a:outerShdw>
                </a:effectLst>
              </a:rPr>
              <a:t>TPM5. </a:t>
            </a:r>
            <a:r>
              <a:rPr lang="ro-RO" altLang="de-DE" sz="1800" dirty="0" err="1">
                <a:solidFill>
                  <a:srgbClr val="0000FF"/>
                </a:solidFill>
                <a:effectLst>
                  <a:outerShdw blurRad="38100" dist="38100" dir="2700000" algn="tl">
                    <a:srgbClr val="000000">
                      <a:alpha val="43137"/>
                    </a:srgbClr>
                  </a:outerShdw>
                </a:effectLst>
              </a:rPr>
              <a:t>Transnational</a:t>
            </a:r>
            <a:r>
              <a:rPr lang="ro-RO" altLang="de-DE" sz="1800" dirty="0">
                <a:solidFill>
                  <a:srgbClr val="0000FF"/>
                </a:solidFill>
                <a:effectLst>
                  <a:outerShdw blurRad="38100" dist="38100" dir="2700000" algn="tl">
                    <a:srgbClr val="000000">
                      <a:alpha val="43137"/>
                    </a:srgbClr>
                  </a:outerShdw>
                </a:effectLst>
              </a:rPr>
              <a:t> Project Meeting - </a:t>
            </a:r>
            <a:r>
              <a:rPr lang="ro-RO" altLang="de-DE" sz="1800" dirty="0" err="1">
                <a:solidFill>
                  <a:srgbClr val="0000FF"/>
                </a:solidFill>
                <a:effectLst>
                  <a:outerShdw blurRad="38100" dist="38100" dir="2700000" algn="tl">
                    <a:srgbClr val="000000">
                      <a:alpha val="43137"/>
                    </a:srgbClr>
                  </a:outerShdw>
                </a:effectLst>
              </a:rPr>
              <a:t>Seafaring</a:t>
            </a:r>
            <a:r>
              <a:rPr lang="ro-RO" altLang="de-DE" sz="1800" dirty="0">
                <a:solidFill>
                  <a:srgbClr val="0000FF"/>
                </a:solidFill>
                <a:effectLst>
                  <a:outerShdw blurRad="38100" dist="38100" dir="2700000" algn="tl">
                    <a:srgbClr val="000000">
                      <a:alpha val="43137"/>
                    </a:srgbClr>
                  </a:outerShdw>
                </a:effectLst>
              </a:rPr>
              <a:t> </a:t>
            </a:r>
            <a:r>
              <a:rPr lang="ro-RO" altLang="de-DE" sz="1800" dirty="0" err="1">
                <a:solidFill>
                  <a:srgbClr val="0000FF"/>
                </a:solidFill>
                <a:effectLst>
                  <a:outerShdw blurRad="38100" dist="38100" dir="2700000" algn="tl">
                    <a:srgbClr val="000000">
                      <a:alpha val="43137"/>
                    </a:srgbClr>
                  </a:outerShdw>
                </a:effectLst>
              </a:rPr>
              <a:t>Cooking</a:t>
            </a:r>
            <a:r>
              <a:rPr lang="ro-RO" altLang="de-DE" sz="1800" dirty="0">
                <a:solidFill>
                  <a:srgbClr val="0000FF"/>
                </a:solidFill>
                <a:effectLst>
                  <a:outerShdw blurRad="38100" dist="38100" dir="2700000" algn="tl">
                    <a:srgbClr val="000000">
                      <a:alpha val="43137"/>
                    </a:srgbClr>
                  </a:outerShdw>
                </a:effectLst>
              </a:rPr>
              <a:t> </a:t>
            </a:r>
            <a:r>
              <a:rPr lang="ro-RO" altLang="de-DE" sz="1800" dirty="0" err="1">
                <a:solidFill>
                  <a:srgbClr val="0000FF"/>
                </a:solidFill>
                <a:effectLst>
                  <a:outerShdw blurRad="38100" dist="38100" dir="2700000" algn="tl">
                    <a:srgbClr val="000000">
                      <a:alpha val="43137"/>
                    </a:srgbClr>
                  </a:outerShdw>
                </a:effectLst>
              </a:rPr>
              <a:t>Booklet</a:t>
            </a:r>
            <a:r>
              <a:rPr lang="ro-RO" altLang="de-DE" sz="1800" dirty="0">
                <a:solidFill>
                  <a:srgbClr val="0000FF"/>
                </a:solidFill>
                <a:effectLst>
                  <a:outerShdw blurRad="38100" dist="38100" dir="2700000" algn="tl">
                    <a:srgbClr val="000000">
                      <a:alpha val="43137"/>
                    </a:srgbClr>
                  </a:outerShdw>
                </a:effectLst>
              </a:rPr>
              <a:t> → </a:t>
            </a:r>
            <a:r>
              <a:rPr lang="ro-RO" altLang="de-DE" sz="1800" dirty="0" err="1">
                <a:solidFill>
                  <a:srgbClr val="0000FF"/>
                </a:solidFill>
                <a:effectLst>
                  <a:outerShdw blurRad="38100" dist="38100" dir="2700000" algn="tl">
                    <a:srgbClr val="000000">
                      <a:alpha val="43137"/>
                    </a:srgbClr>
                  </a:outerShdw>
                </a:effectLst>
              </a:rPr>
              <a:t>responsible</a:t>
            </a:r>
            <a:r>
              <a:rPr lang="ro-RO" altLang="de-DE" sz="1800" dirty="0">
                <a:solidFill>
                  <a:srgbClr val="0000FF"/>
                </a:solidFill>
                <a:effectLst>
                  <a:outerShdw blurRad="38100" dist="38100" dir="2700000" algn="tl">
                    <a:srgbClr val="000000">
                      <a:alpha val="43137"/>
                    </a:srgbClr>
                  </a:outerShdw>
                </a:effectLst>
              </a:rPr>
              <a:t>: CPRM, </a:t>
            </a:r>
            <a:r>
              <a:rPr lang="ro-RO" altLang="de-DE" sz="1800" dirty="0" err="1">
                <a:solidFill>
                  <a:srgbClr val="0000FF"/>
                </a:solidFill>
                <a:effectLst>
                  <a:outerShdw blurRad="38100" dist="38100" dir="2700000" algn="tl">
                    <a:srgbClr val="000000">
                      <a:alpha val="43137"/>
                    </a:srgbClr>
                  </a:outerShdw>
                </a:effectLst>
              </a:rPr>
              <a:t>organized</a:t>
            </a:r>
            <a:r>
              <a:rPr lang="ro-RO" altLang="de-DE" sz="1800" dirty="0">
                <a:solidFill>
                  <a:srgbClr val="0000FF"/>
                </a:solidFill>
                <a:effectLst>
                  <a:outerShdw blurRad="38100" dist="38100" dir="2700000" algn="tl">
                    <a:srgbClr val="000000">
                      <a:alpha val="43137"/>
                    </a:srgbClr>
                  </a:outerShdw>
                </a:effectLst>
              </a:rPr>
              <a:t> in France (Brussels), 3 </a:t>
            </a:r>
            <a:r>
              <a:rPr lang="ro-RO" altLang="de-DE" sz="1800" dirty="0" err="1">
                <a:solidFill>
                  <a:srgbClr val="0000FF"/>
                </a:solidFill>
                <a:effectLst>
                  <a:outerShdw blurRad="38100" dist="38100" dir="2700000" algn="tl">
                    <a:srgbClr val="000000">
                      <a:alpha val="43137"/>
                    </a:srgbClr>
                  </a:outerShdw>
                </a:effectLst>
              </a:rPr>
              <a:t>days</a:t>
            </a:r>
            <a:r>
              <a:rPr lang="ro-RO" altLang="de-DE" sz="1800" dirty="0">
                <a:solidFill>
                  <a:srgbClr val="0000FF"/>
                </a:solidFill>
                <a:effectLst>
                  <a:outerShdw blurRad="38100" dist="38100" dir="2700000" algn="tl">
                    <a:srgbClr val="000000">
                      <a:alpha val="43137"/>
                    </a:srgbClr>
                  </a:outerShdw>
                </a:effectLst>
              </a:rPr>
              <a:t> </a:t>
            </a:r>
            <a:r>
              <a:rPr lang="ro-RO" altLang="de-DE" sz="1800" dirty="0" err="1">
                <a:solidFill>
                  <a:srgbClr val="0000FF"/>
                </a:solidFill>
                <a:effectLst>
                  <a:outerShdw blurRad="38100" dist="38100" dir="2700000" algn="tl">
                    <a:srgbClr val="000000">
                      <a:alpha val="43137"/>
                    </a:srgbClr>
                  </a:outerShdw>
                </a:effectLst>
              </a:rPr>
              <a:t>residential</a:t>
            </a:r>
            <a:r>
              <a:rPr lang="ro-RO" altLang="de-DE" sz="1800" dirty="0">
                <a:solidFill>
                  <a:srgbClr val="0000FF"/>
                </a:solidFill>
                <a:effectLst>
                  <a:outerShdw blurRad="38100" dist="38100" dir="2700000" algn="tl">
                    <a:srgbClr val="000000">
                      <a:alpha val="43137"/>
                    </a:srgbClr>
                  </a:outerShdw>
                </a:effectLst>
              </a:rPr>
              <a:t> (2 </a:t>
            </a:r>
            <a:r>
              <a:rPr lang="ro-RO" altLang="de-DE" sz="1800" dirty="0" err="1">
                <a:solidFill>
                  <a:srgbClr val="0000FF"/>
                </a:solidFill>
                <a:effectLst>
                  <a:outerShdw blurRad="38100" dist="38100" dir="2700000" algn="tl">
                    <a:srgbClr val="000000">
                      <a:alpha val="43137"/>
                    </a:srgbClr>
                  </a:outerShdw>
                </a:effectLst>
              </a:rPr>
              <a:t>pax</a:t>
            </a:r>
            <a:r>
              <a:rPr lang="ro-RO" altLang="de-DE" sz="1800" dirty="0">
                <a:solidFill>
                  <a:srgbClr val="0000FF"/>
                </a:solidFill>
                <a:effectLst>
                  <a:outerShdw blurRad="38100" dist="38100" dir="2700000" algn="tl">
                    <a:srgbClr val="000000">
                      <a:alpha val="43137"/>
                    </a:srgbClr>
                  </a:outerShdw>
                </a:effectLst>
              </a:rPr>
              <a:t>/</a:t>
            </a:r>
            <a:r>
              <a:rPr lang="ro-RO" altLang="de-DE" sz="1800" dirty="0" err="1">
                <a:solidFill>
                  <a:srgbClr val="0000FF"/>
                </a:solidFill>
                <a:effectLst>
                  <a:outerShdw blurRad="38100" dist="38100" dir="2700000" algn="tl">
                    <a:srgbClr val="000000">
                      <a:alpha val="43137"/>
                    </a:srgbClr>
                  </a:outerShdw>
                </a:effectLst>
              </a:rPr>
              <a:t>partner</a:t>
            </a:r>
            <a:r>
              <a:rPr lang="ro-RO" altLang="de-DE" sz="1800" dirty="0">
                <a:solidFill>
                  <a:srgbClr val="0000FF"/>
                </a:solidFill>
                <a:effectLst>
                  <a:outerShdw blurRad="38100" dist="38100" dir="2700000" algn="tl">
                    <a:srgbClr val="000000">
                      <a:alpha val="43137"/>
                    </a:srgbClr>
                  </a:outerShdw>
                </a:effectLst>
              </a:rPr>
              <a:t>), period: </a:t>
            </a:r>
            <a:r>
              <a:rPr lang="ro-RO" altLang="de-DE" sz="1800" dirty="0">
                <a:solidFill>
                  <a:srgbClr val="FF0000"/>
                </a:solidFill>
                <a:effectLst>
                  <a:outerShdw blurRad="38100" dist="38100" dir="2700000" algn="tl">
                    <a:srgbClr val="000000">
                      <a:alpha val="43137"/>
                    </a:srgbClr>
                  </a:outerShdw>
                </a:effectLst>
              </a:rPr>
              <a:t>25.08.2025 – 29.08.2025</a:t>
            </a:r>
            <a:r>
              <a:rPr lang="ro-RO" altLang="de-DE" sz="1800" dirty="0">
                <a:solidFill>
                  <a:srgbClr val="0000FF"/>
                </a:solidFill>
                <a:effectLst>
                  <a:outerShdw blurRad="38100" dist="38100" dir="2700000" algn="tl">
                    <a:srgbClr val="000000">
                      <a:alpha val="43137"/>
                    </a:srgbClr>
                  </a:outerShdw>
                </a:effectLst>
              </a:rPr>
              <a:t>; </a:t>
            </a:r>
          </a:p>
          <a:p>
            <a:pPr marL="342797" indent="-342797" defTabSz="914126">
              <a:spcAft>
                <a:spcPct val="0"/>
              </a:spcAft>
              <a:buFontTx/>
              <a:buChar char="-"/>
            </a:pPr>
            <a:r>
              <a:rPr lang="ro-RO" altLang="de-DE" sz="1800" dirty="0">
                <a:solidFill>
                  <a:srgbClr val="0000FF"/>
                </a:solidFill>
                <a:effectLst>
                  <a:outerShdw blurRad="38100" dist="38100" dir="2700000" algn="tl">
                    <a:srgbClr val="000000">
                      <a:alpha val="43137"/>
                    </a:srgbClr>
                  </a:outerShdw>
                </a:effectLst>
              </a:rPr>
              <a:t>C4S. Training module for </a:t>
            </a:r>
            <a:r>
              <a:rPr lang="ro-RO" altLang="de-DE" sz="1800" dirty="0" err="1">
                <a:solidFill>
                  <a:srgbClr val="0000FF"/>
                </a:solidFill>
                <a:effectLst>
                  <a:outerShdw blurRad="38100" dist="38100" dir="2700000" algn="tl">
                    <a:srgbClr val="000000">
                      <a:alpha val="43137"/>
                    </a:srgbClr>
                  </a:outerShdw>
                </a:effectLst>
              </a:rPr>
              <a:t>cooking</a:t>
            </a:r>
            <a:r>
              <a:rPr lang="ro-RO" altLang="de-DE" sz="1800" dirty="0">
                <a:solidFill>
                  <a:srgbClr val="0000FF"/>
                </a:solidFill>
                <a:effectLst>
                  <a:outerShdw blurRad="38100" dist="38100" dir="2700000" algn="tl">
                    <a:srgbClr val="000000">
                      <a:alpha val="43137"/>
                    </a:srgbClr>
                  </a:outerShdw>
                </a:effectLst>
              </a:rPr>
              <a:t> </a:t>
            </a:r>
            <a:r>
              <a:rPr lang="ro-RO" altLang="de-DE" sz="1800" dirty="0" err="1">
                <a:solidFill>
                  <a:srgbClr val="0000FF"/>
                </a:solidFill>
                <a:effectLst>
                  <a:outerShdw blurRad="38100" dist="38100" dir="2700000" algn="tl">
                    <a:srgbClr val="000000">
                      <a:alpha val="43137"/>
                    </a:srgbClr>
                  </a:outerShdw>
                </a:effectLst>
              </a:rPr>
              <a:t>skills</a:t>
            </a:r>
            <a:r>
              <a:rPr lang="ro-RO" altLang="de-DE" sz="1800" dirty="0">
                <a:solidFill>
                  <a:srgbClr val="0000FF"/>
                </a:solidFill>
                <a:effectLst>
                  <a:outerShdw blurRad="38100" dist="38100" dir="2700000" algn="tl">
                    <a:srgbClr val="000000">
                      <a:alpha val="43137"/>
                    </a:srgbClr>
                  </a:outerShdw>
                </a:effectLst>
              </a:rPr>
              <a:t> → </a:t>
            </a:r>
            <a:r>
              <a:rPr lang="ro-RO" altLang="de-DE" sz="1800" dirty="0" err="1">
                <a:solidFill>
                  <a:srgbClr val="0000FF"/>
                </a:solidFill>
                <a:effectLst>
                  <a:outerShdw blurRad="38100" dist="38100" dir="2700000" algn="tl">
                    <a:srgbClr val="000000">
                      <a:alpha val="43137"/>
                    </a:srgbClr>
                  </a:outerShdw>
                </a:effectLst>
              </a:rPr>
              <a:t>responsible</a:t>
            </a:r>
            <a:r>
              <a:rPr lang="ro-RO" altLang="de-DE" sz="1800" dirty="0">
                <a:solidFill>
                  <a:srgbClr val="0000FF"/>
                </a:solidFill>
                <a:effectLst>
                  <a:outerShdw blurRad="38100" dist="38100" dir="2700000" algn="tl">
                    <a:srgbClr val="000000">
                      <a:alpha val="43137"/>
                    </a:srgbClr>
                  </a:outerShdw>
                </a:effectLst>
              </a:rPr>
              <a:t>: PRU, </a:t>
            </a:r>
            <a:r>
              <a:rPr lang="ro-RO" altLang="de-DE" sz="1800" dirty="0" err="1">
                <a:solidFill>
                  <a:srgbClr val="0000FF"/>
                </a:solidFill>
                <a:effectLst>
                  <a:outerShdw blurRad="38100" dist="38100" dir="2700000" algn="tl">
                    <a:srgbClr val="000000">
                      <a:alpha val="43137"/>
                    </a:srgbClr>
                  </a:outerShdw>
                </a:effectLst>
              </a:rPr>
              <a:t>organized</a:t>
            </a:r>
            <a:r>
              <a:rPr lang="ro-RO" altLang="de-DE" sz="1800" dirty="0">
                <a:solidFill>
                  <a:srgbClr val="0000FF"/>
                </a:solidFill>
                <a:effectLst>
                  <a:outerShdw blurRad="38100" dist="38100" dir="2700000" algn="tl">
                    <a:srgbClr val="000000">
                      <a:alpha val="43137"/>
                    </a:srgbClr>
                  </a:outerShdw>
                </a:effectLst>
              </a:rPr>
              <a:t> in </a:t>
            </a:r>
            <a:r>
              <a:rPr lang="ro-RO" altLang="de-DE" sz="1800" dirty="0" err="1">
                <a:solidFill>
                  <a:srgbClr val="0000FF"/>
                </a:solidFill>
                <a:effectLst>
                  <a:outerShdw blurRad="38100" dist="38100" dir="2700000" algn="tl">
                    <a:srgbClr val="000000">
                      <a:alpha val="43137"/>
                    </a:srgbClr>
                  </a:outerShdw>
                </a:effectLst>
              </a:rPr>
              <a:t>Turkye</a:t>
            </a:r>
            <a:r>
              <a:rPr lang="ro-RO" altLang="de-DE" sz="1800" dirty="0">
                <a:solidFill>
                  <a:srgbClr val="0000FF"/>
                </a:solidFill>
                <a:effectLst>
                  <a:outerShdw blurRad="38100" dist="38100" dir="2700000" algn="tl">
                    <a:srgbClr val="000000">
                      <a:alpha val="43137"/>
                    </a:srgbClr>
                  </a:outerShdw>
                </a:effectLst>
              </a:rPr>
              <a:t>, for 3 </a:t>
            </a:r>
            <a:r>
              <a:rPr lang="ro-RO" altLang="de-DE" sz="1800" dirty="0" err="1">
                <a:solidFill>
                  <a:srgbClr val="0000FF"/>
                </a:solidFill>
                <a:effectLst>
                  <a:outerShdw blurRad="38100" dist="38100" dir="2700000" algn="tl">
                    <a:srgbClr val="000000">
                      <a:alpha val="43137"/>
                    </a:srgbClr>
                  </a:outerShdw>
                </a:effectLst>
              </a:rPr>
              <a:t>cadets</a:t>
            </a:r>
            <a:r>
              <a:rPr lang="ro-RO" altLang="de-DE" sz="1800" dirty="0">
                <a:solidFill>
                  <a:srgbClr val="0000FF"/>
                </a:solidFill>
                <a:effectLst>
                  <a:outerShdw blurRad="38100" dist="38100" dir="2700000" algn="tl">
                    <a:srgbClr val="000000">
                      <a:alpha val="43137"/>
                    </a:srgbClr>
                  </a:outerShdw>
                </a:effectLst>
              </a:rPr>
              <a:t>/</a:t>
            </a:r>
            <a:r>
              <a:rPr lang="ro-RO" altLang="de-DE" sz="1800" dirty="0" err="1">
                <a:solidFill>
                  <a:srgbClr val="0000FF"/>
                </a:solidFill>
                <a:effectLst>
                  <a:outerShdw blurRad="38100" dist="38100" dir="2700000" algn="tl">
                    <a:srgbClr val="000000">
                      <a:alpha val="43137"/>
                    </a:srgbClr>
                  </a:outerShdw>
                </a:effectLst>
              </a:rPr>
              <a:t>partner</a:t>
            </a:r>
            <a:r>
              <a:rPr lang="ro-RO" altLang="de-DE" sz="1800" dirty="0">
                <a:solidFill>
                  <a:srgbClr val="0000FF"/>
                </a:solidFill>
                <a:effectLst>
                  <a:outerShdw blurRad="38100" dist="38100" dir="2700000" algn="tl">
                    <a:srgbClr val="000000">
                      <a:alpha val="43137"/>
                    </a:srgbClr>
                  </a:outerShdw>
                </a:effectLst>
              </a:rPr>
              <a:t>, period: </a:t>
            </a:r>
            <a:r>
              <a:rPr lang="ro-RO" altLang="de-DE" sz="1800" dirty="0">
                <a:solidFill>
                  <a:srgbClr val="FF0000"/>
                </a:solidFill>
                <a:effectLst>
                  <a:outerShdw blurRad="38100" dist="38100" dir="2700000" algn="tl">
                    <a:srgbClr val="000000">
                      <a:alpha val="43137"/>
                    </a:srgbClr>
                  </a:outerShdw>
                </a:effectLst>
              </a:rPr>
              <a:t>19.05.2025 – 24.05.2025</a:t>
            </a:r>
            <a:r>
              <a:rPr lang="ro-RO" altLang="de-DE" sz="1800" dirty="0">
                <a:solidFill>
                  <a:srgbClr val="0000FF"/>
                </a:solidFill>
                <a:effectLst>
                  <a:outerShdw blurRad="38100" dist="38100" dir="2700000" algn="tl">
                    <a:srgbClr val="000000">
                      <a:alpha val="43137"/>
                    </a:srgbClr>
                  </a:outerShdw>
                </a:effectLst>
              </a:rPr>
              <a:t>. </a:t>
            </a:r>
          </a:p>
          <a:p>
            <a:pPr defTabSz="914126">
              <a:spcAft>
                <a:spcPct val="0"/>
              </a:spcAft>
              <a:buNone/>
            </a:pPr>
            <a:endParaRPr lang="ro-RO" altLang="de-DE" sz="1799" dirty="0">
              <a:solidFill>
                <a:srgbClr val="0000FF"/>
              </a:solidFill>
              <a:effectLst>
                <a:outerShdw blurRad="38100" dist="38100" dir="2700000" algn="tl">
                  <a:srgbClr val="000000">
                    <a:alpha val="43137"/>
                  </a:srgbClr>
                </a:outerShdw>
              </a:effectLst>
            </a:endParaRPr>
          </a:p>
          <a:p>
            <a:pPr marL="342797" indent="-342797" defTabSz="914126">
              <a:lnSpc>
                <a:spcPct val="150000"/>
              </a:lnSpc>
              <a:spcAft>
                <a:spcPct val="0"/>
              </a:spcAft>
              <a:buFontTx/>
              <a:buChar char="-"/>
            </a:pPr>
            <a:endParaRPr lang="ro-RO" altLang="de-DE" sz="1799" dirty="0">
              <a:solidFill>
                <a:srgbClr val="0000FF"/>
              </a:solidFill>
              <a:effectLst>
                <a:outerShdw blurRad="38100" dist="38100" dir="2700000" algn="tl">
                  <a:srgbClr val="000000">
                    <a:alpha val="43137"/>
                  </a:srgbClr>
                </a:outerShdw>
              </a:effectLst>
            </a:endParaRPr>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333772" y="1124744"/>
            <a:ext cx="9650084" cy="941912"/>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3199" b="1" dirty="0">
                <a:solidFill>
                  <a:srgbClr val="0000FF"/>
                </a:solidFill>
                <a:effectLst>
                  <a:outerShdw blurRad="38100" dist="38100" dir="2700000" algn="tl">
                    <a:srgbClr val="000000">
                      <a:alpha val="43137"/>
                    </a:srgbClr>
                  </a:outerShdw>
                </a:effectLst>
                <a:latin typeface="Calibri"/>
              </a:rPr>
              <a:t>WP4</a:t>
            </a:r>
            <a:r>
              <a:rPr lang="en-US" altLang="de-DE" sz="3199" b="1" dirty="0">
                <a:solidFill>
                  <a:srgbClr val="0000FF"/>
                </a:solidFill>
                <a:effectLst>
                  <a:outerShdw blurRad="38100" dist="38100" dir="2700000" algn="tl">
                    <a:srgbClr val="000000">
                      <a:alpha val="43137"/>
                    </a:srgbClr>
                  </a:outerShdw>
                </a:effectLst>
                <a:latin typeface="Calibri"/>
              </a:rPr>
              <a:t> </a:t>
            </a:r>
            <a:r>
              <a:rPr lang="ro-RO" altLang="de-DE" sz="3199" b="1" dirty="0">
                <a:solidFill>
                  <a:srgbClr val="0000FF"/>
                </a:solidFill>
                <a:effectLst>
                  <a:outerShdw blurRad="38100" dist="38100" dir="2700000" algn="tl">
                    <a:srgbClr val="000000">
                      <a:alpha val="43137"/>
                    </a:srgbClr>
                  </a:outerShdw>
                </a:effectLst>
                <a:latin typeface="Calibri"/>
              </a:rPr>
              <a:t>– </a:t>
            </a:r>
            <a:r>
              <a:rPr lang="en-US" altLang="de-DE" sz="3199" b="1" dirty="0">
                <a:solidFill>
                  <a:srgbClr val="0000FF"/>
                </a:solidFill>
                <a:effectLst>
                  <a:outerShdw blurRad="38100" dist="38100" dir="2700000" algn="tl">
                    <a:srgbClr val="000000">
                      <a:alpha val="43137"/>
                    </a:srgbClr>
                  </a:outerShdw>
                </a:effectLst>
                <a:latin typeface="Calibri"/>
              </a:rPr>
              <a:t>TASKS AND RESPONSABILITIES:</a:t>
            </a:r>
          </a:p>
        </p:txBody>
      </p:sp>
      <p:pic>
        <p:nvPicPr>
          <p:cNvPr id="2" name="Picture 1">
            <a:extLst>
              <a:ext uri="{FF2B5EF4-FFF2-40B4-BE49-F238E27FC236}">
                <a16:creationId xmlns:a16="http://schemas.microsoft.com/office/drawing/2014/main" id="{94763F2A-AC43-C7AB-DD3C-AA95775A69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CB295C66-1F2E-3730-F3CB-587B0D22D65B}"/>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5031349E-2570-C4AB-0C2D-FF470E98D744}"/>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A99CF304-2D72-24D7-14B0-8117E7F3C4D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FB4F3D-C045-9CAD-70EE-09C6D9D3198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CB566404-FF02-367B-BDB7-78B1F106C82E}"/>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873B05E8-9929-76C3-2748-34B0F6CAF210}"/>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287243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C69120F1-59FC-6A77-7C15-2CCCA3644573}"/>
              </a:ext>
            </a:extLst>
          </p:cNvPr>
          <p:cNvSpPr txBox="1">
            <a:spLocks noChangeArrowheads="1"/>
          </p:cNvSpPr>
          <p:nvPr/>
        </p:nvSpPr>
        <p:spPr bwMode="auto">
          <a:xfrm>
            <a:off x="13699" y="2564904"/>
            <a:ext cx="1207107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marL="342797" indent="-342797" algn="just" defTabSz="914126">
              <a:spcAft>
                <a:spcPts val="1200"/>
              </a:spcAft>
              <a:buFontTx/>
              <a:buChar char="-"/>
            </a:pPr>
            <a:r>
              <a:rPr lang="ro-RO" altLang="de-DE" sz="2200" dirty="0">
                <a:solidFill>
                  <a:srgbClr val="FF0000"/>
                </a:solidFill>
              </a:rPr>
              <a:t>C1</a:t>
            </a:r>
            <a:r>
              <a:rPr lang="ro-RO" altLang="de-DE" sz="2200" b="0" dirty="0"/>
              <a:t> "</a:t>
            </a:r>
            <a:r>
              <a:rPr lang="ro-RO" altLang="de-DE" sz="2200" dirty="0" err="1">
                <a:solidFill>
                  <a:srgbClr val="0000FF"/>
                </a:solidFill>
              </a:rPr>
              <a:t>Onboard</a:t>
            </a:r>
            <a:r>
              <a:rPr lang="ro-RO" altLang="de-DE" sz="2200" dirty="0">
                <a:solidFill>
                  <a:srgbClr val="0000FF"/>
                </a:solidFill>
              </a:rPr>
              <a:t> </a:t>
            </a:r>
            <a:r>
              <a:rPr lang="ro-RO" altLang="de-DE" sz="2200" dirty="0" err="1">
                <a:solidFill>
                  <a:srgbClr val="0000FF"/>
                </a:solidFill>
              </a:rPr>
              <a:t>Healthy</a:t>
            </a:r>
            <a:r>
              <a:rPr lang="ro-RO" altLang="de-DE" sz="2200" dirty="0">
                <a:solidFill>
                  <a:srgbClr val="0000FF"/>
                </a:solidFill>
              </a:rPr>
              <a:t> </a:t>
            </a:r>
            <a:r>
              <a:rPr lang="ro-RO" altLang="de-DE" sz="2200" dirty="0" err="1">
                <a:solidFill>
                  <a:srgbClr val="0000FF"/>
                </a:solidFill>
              </a:rPr>
              <a:t>Nutrition</a:t>
            </a:r>
            <a:r>
              <a:rPr lang="ro-RO" altLang="de-DE" sz="2200" b="0" dirty="0"/>
              <a:t>” </a:t>
            </a:r>
            <a:r>
              <a:rPr lang="ro-RO" altLang="de-DE" sz="2200" dirty="0">
                <a:solidFill>
                  <a:srgbClr val="7030A0"/>
                </a:solidFill>
              </a:rPr>
              <a:t>– </a:t>
            </a:r>
            <a:r>
              <a:rPr lang="ro-RO" altLang="de-DE" sz="2200" dirty="0" err="1">
                <a:solidFill>
                  <a:srgbClr val="7030A0"/>
                </a:solidFill>
              </a:rPr>
              <a:t>responsible</a:t>
            </a:r>
            <a:r>
              <a:rPr lang="ro-RO" altLang="de-DE" sz="2200" dirty="0">
                <a:solidFill>
                  <a:srgbClr val="7030A0"/>
                </a:solidFill>
              </a:rPr>
              <a:t> </a:t>
            </a:r>
            <a:r>
              <a:rPr lang="ro-RO" altLang="de-DE" sz="2200" dirty="0" err="1">
                <a:solidFill>
                  <a:srgbClr val="7030A0"/>
                </a:solidFill>
              </a:rPr>
              <a:t>partner</a:t>
            </a:r>
            <a:r>
              <a:rPr lang="ro-RO" altLang="de-DE" sz="2200" dirty="0">
                <a:solidFill>
                  <a:srgbClr val="7030A0"/>
                </a:solidFill>
              </a:rPr>
              <a:t>: RNA/PRU</a:t>
            </a:r>
            <a:endParaRPr lang="ro-RO" altLang="de-DE" sz="2200" b="0" dirty="0"/>
          </a:p>
          <a:p>
            <a:pPr marL="342797" indent="-342797" algn="just" defTabSz="914126">
              <a:spcAft>
                <a:spcPts val="1200"/>
              </a:spcAft>
              <a:buFontTx/>
              <a:buChar char="-"/>
            </a:pPr>
            <a:r>
              <a:rPr lang="ro-RO" altLang="de-DE" sz="2200" dirty="0">
                <a:solidFill>
                  <a:srgbClr val="FF0000"/>
                </a:solidFill>
              </a:rPr>
              <a:t>C2</a:t>
            </a:r>
            <a:r>
              <a:rPr lang="ro-RO" altLang="de-DE" sz="2200" b="0" dirty="0"/>
              <a:t> </a:t>
            </a:r>
            <a:r>
              <a:rPr lang="en-GB" altLang="de-DE" sz="2200" b="0" dirty="0"/>
              <a:t>"</a:t>
            </a:r>
            <a:r>
              <a:rPr lang="en-GB" altLang="de-DE" sz="2200" dirty="0">
                <a:solidFill>
                  <a:srgbClr val="0000FF"/>
                </a:solidFill>
              </a:rPr>
              <a:t>Victualling Onboard</a:t>
            </a:r>
            <a:r>
              <a:rPr lang="en-GB" altLang="de-DE" sz="2200" b="0" dirty="0"/>
              <a:t>" </a:t>
            </a:r>
            <a:r>
              <a:rPr lang="ro-RO" altLang="de-DE" sz="2200" b="0" dirty="0"/>
              <a:t>- </a:t>
            </a:r>
            <a:r>
              <a:rPr lang="en-GB" altLang="de-DE" sz="2200" b="0" dirty="0"/>
              <a:t>food supply chain management on board (determining, purchasing, storing,</a:t>
            </a:r>
            <a:r>
              <a:rPr lang="ro-RO" altLang="de-DE" sz="2200" b="0" dirty="0"/>
              <a:t> </a:t>
            </a:r>
            <a:r>
              <a:rPr lang="en-GB" altLang="de-DE" sz="2200" b="0" dirty="0"/>
              <a:t>preparing, cooking, serving)</a:t>
            </a:r>
            <a:r>
              <a:rPr lang="ro-RO" altLang="de-DE" sz="2200" b="0" dirty="0"/>
              <a:t> </a:t>
            </a:r>
            <a:r>
              <a:rPr lang="ro-RO" altLang="de-DE" sz="2200" dirty="0">
                <a:solidFill>
                  <a:srgbClr val="7030A0"/>
                </a:solidFill>
              </a:rPr>
              <a:t>– </a:t>
            </a:r>
            <a:r>
              <a:rPr lang="ro-RO" altLang="de-DE" sz="2200" dirty="0" err="1">
                <a:solidFill>
                  <a:srgbClr val="7030A0"/>
                </a:solidFill>
              </a:rPr>
              <a:t>responsible</a:t>
            </a:r>
            <a:r>
              <a:rPr lang="ro-RO" altLang="de-DE" sz="2200" dirty="0">
                <a:solidFill>
                  <a:srgbClr val="7030A0"/>
                </a:solidFill>
              </a:rPr>
              <a:t> </a:t>
            </a:r>
            <a:r>
              <a:rPr lang="ro-RO" altLang="de-DE" sz="2200" dirty="0" err="1">
                <a:solidFill>
                  <a:srgbClr val="7030A0"/>
                </a:solidFill>
              </a:rPr>
              <a:t>partner</a:t>
            </a:r>
            <a:r>
              <a:rPr lang="ro-RO" altLang="de-DE" sz="2200" dirty="0">
                <a:solidFill>
                  <a:srgbClr val="7030A0"/>
                </a:solidFill>
              </a:rPr>
              <a:t>: PRU</a:t>
            </a:r>
          </a:p>
          <a:p>
            <a:pPr marL="342797" indent="-342797" algn="just" defTabSz="914126">
              <a:spcAft>
                <a:spcPts val="1200"/>
              </a:spcAft>
              <a:buFontTx/>
              <a:buChar char="-"/>
            </a:pPr>
            <a:r>
              <a:rPr lang="ro-RO" altLang="de-DE" sz="2200" dirty="0">
                <a:solidFill>
                  <a:srgbClr val="FF0000"/>
                </a:solidFill>
              </a:rPr>
              <a:t>C3</a:t>
            </a:r>
            <a:r>
              <a:rPr lang="ro-RO" altLang="de-DE" sz="2200" b="0" dirty="0"/>
              <a:t> </a:t>
            </a:r>
            <a:r>
              <a:rPr lang="en-GB" altLang="de-DE" sz="2200" b="0" dirty="0"/>
              <a:t>"</a:t>
            </a:r>
            <a:r>
              <a:rPr lang="en-GB" altLang="de-DE" sz="2200" dirty="0">
                <a:solidFill>
                  <a:srgbClr val="0000FF"/>
                </a:solidFill>
              </a:rPr>
              <a:t>Entrepreneurial Opportunities in Procurement</a:t>
            </a:r>
            <a:r>
              <a:rPr lang="en-GB" altLang="de-DE" sz="2200" b="0" dirty="0"/>
              <a:t>" </a:t>
            </a:r>
            <a:r>
              <a:rPr lang="ro-RO" altLang="de-DE" sz="2200" b="0" dirty="0"/>
              <a:t>– </a:t>
            </a:r>
            <a:r>
              <a:rPr lang="ro-RO" altLang="de-DE" sz="2200" b="0" dirty="0" err="1"/>
              <a:t>to</a:t>
            </a:r>
            <a:r>
              <a:rPr lang="ro-RO" altLang="de-DE" sz="2200" b="0" dirty="0"/>
              <a:t> </a:t>
            </a:r>
            <a:r>
              <a:rPr lang="en-GB" altLang="de-DE" sz="2200" b="0" dirty="0" err="1"/>
              <a:t>provid</a:t>
            </a:r>
            <a:r>
              <a:rPr lang="ro-RO" altLang="de-DE" sz="2200" b="0" dirty="0"/>
              <a:t>e</a:t>
            </a:r>
            <a:r>
              <a:rPr lang="en-GB" altLang="de-DE" sz="2200" b="0" dirty="0"/>
              <a:t> students with an entrepreneurial mindset</a:t>
            </a:r>
            <a:r>
              <a:rPr lang="ro-RO" altLang="de-DE" sz="2200" b="0" dirty="0"/>
              <a:t> </a:t>
            </a:r>
            <a:r>
              <a:rPr lang="ro-RO" altLang="de-DE" sz="2200" dirty="0">
                <a:solidFill>
                  <a:srgbClr val="7030A0"/>
                </a:solidFill>
              </a:rPr>
              <a:t>– </a:t>
            </a:r>
            <a:r>
              <a:rPr lang="ro-RO" altLang="de-DE" sz="2200" dirty="0" err="1">
                <a:solidFill>
                  <a:srgbClr val="7030A0"/>
                </a:solidFill>
              </a:rPr>
              <a:t>responsible</a:t>
            </a:r>
            <a:r>
              <a:rPr lang="ro-RO" altLang="de-DE" sz="2200" dirty="0">
                <a:solidFill>
                  <a:srgbClr val="7030A0"/>
                </a:solidFill>
              </a:rPr>
              <a:t> </a:t>
            </a:r>
            <a:r>
              <a:rPr lang="ro-RO" altLang="de-DE" sz="2200" dirty="0" err="1">
                <a:solidFill>
                  <a:srgbClr val="7030A0"/>
                </a:solidFill>
              </a:rPr>
              <a:t>partner</a:t>
            </a:r>
            <a:r>
              <a:rPr lang="ro-RO" altLang="de-DE" sz="2200" dirty="0">
                <a:solidFill>
                  <a:srgbClr val="7030A0"/>
                </a:solidFill>
              </a:rPr>
              <a:t>: NVNA</a:t>
            </a:r>
            <a:endParaRPr lang="ro-RO" altLang="de-DE" sz="2200" b="0" dirty="0"/>
          </a:p>
          <a:p>
            <a:pPr marL="342797" indent="-342797" algn="just" defTabSz="914126">
              <a:spcAft>
                <a:spcPts val="1200"/>
              </a:spcAft>
              <a:buFontTx/>
              <a:buChar char="-"/>
            </a:pPr>
            <a:r>
              <a:rPr lang="ro-RO" altLang="de-DE" sz="2200" dirty="0">
                <a:solidFill>
                  <a:srgbClr val="FF0000"/>
                </a:solidFill>
              </a:rPr>
              <a:t>C4</a:t>
            </a:r>
            <a:r>
              <a:rPr lang="ro-RO" altLang="de-DE" sz="2200" b="0" dirty="0"/>
              <a:t> </a:t>
            </a:r>
            <a:r>
              <a:rPr lang="en-GB" altLang="de-DE" sz="2200" b="0" dirty="0"/>
              <a:t>"</a:t>
            </a:r>
            <a:r>
              <a:rPr lang="en-GB" altLang="de-DE" sz="2200" dirty="0">
                <a:solidFill>
                  <a:srgbClr val="0000FF"/>
                </a:solidFill>
              </a:rPr>
              <a:t>Green Transition in Blue Galleys</a:t>
            </a:r>
            <a:r>
              <a:rPr lang="en-GB" altLang="de-DE" sz="2200" b="0" dirty="0"/>
              <a:t>" </a:t>
            </a:r>
            <a:r>
              <a:rPr lang="ro-RO" altLang="de-DE" sz="2200" b="0" dirty="0"/>
              <a:t>- </a:t>
            </a:r>
            <a:r>
              <a:rPr lang="ro-RO" altLang="de-DE" sz="2200" b="0" dirty="0" err="1"/>
              <a:t>to</a:t>
            </a:r>
            <a:r>
              <a:rPr lang="ro-RO" altLang="de-DE" sz="2200" b="0" dirty="0"/>
              <a:t> </a:t>
            </a:r>
            <a:r>
              <a:rPr lang="en-GB" altLang="de-DE" sz="2200" b="0" dirty="0"/>
              <a:t>increase the</a:t>
            </a:r>
            <a:r>
              <a:rPr lang="ro-RO" altLang="de-DE" sz="2200" b="0" dirty="0"/>
              <a:t> </a:t>
            </a:r>
            <a:r>
              <a:rPr lang="en-GB" altLang="de-DE" sz="2200" b="0" dirty="0"/>
              <a:t>awareness of the students on waste management an environment protection</a:t>
            </a:r>
            <a:r>
              <a:rPr lang="ro-RO" altLang="de-DE" sz="2200" b="0" dirty="0"/>
              <a:t>, </a:t>
            </a:r>
            <a:r>
              <a:rPr lang="en-GB" altLang="de-DE" sz="2200" b="0" dirty="0" err="1"/>
              <a:t>emphasiz</a:t>
            </a:r>
            <a:r>
              <a:rPr lang="ro-RO" altLang="de-DE" sz="2200" b="0" dirty="0" err="1"/>
              <a:t>ing</a:t>
            </a:r>
            <a:r>
              <a:rPr lang="en-GB" altLang="de-DE" sz="2200" b="0" dirty="0"/>
              <a:t> the importance of</a:t>
            </a:r>
            <a:r>
              <a:rPr lang="ro-RO" altLang="de-DE" sz="2200" b="0" dirty="0"/>
              <a:t> </a:t>
            </a:r>
            <a:r>
              <a:rPr lang="en-GB" altLang="de-DE" sz="2200" b="0" dirty="0"/>
              <a:t>hygiene-sanitation to prevent diseases on board, </a:t>
            </a:r>
            <a:r>
              <a:rPr lang="ro-RO" altLang="de-DE" sz="2200" b="0" dirty="0"/>
              <a:t>on </a:t>
            </a:r>
            <a:r>
              <a:rPr lang="en-GB" altLang="de-DE" sz="2200" b="0" dirty="0"/>
              <a:t>environment-friendly practices</a:t>
            </a:r>
            <a:r>
              <a:rPr lang="ro-RO" altLang="de-DE" sz="2200" b="0" dirty="0"/>
              <a:t> </a:t>
            </a:r>
            <a:r>
              <a:rPr lang="ro-RO" altLang="de-DE" sz="2200" dirty="0">
                <a:solidFill>
                  <a:srgbClr val="7030A0"/>
                </a:solidFill>
              </a:rPr>
              <a:t>– </a:t>
            </a:r>
            <a:r>
              <a:rPr lang="ro-RO" altLang="de-DE" sz="2200" dirty="0" err="1">
                <a:solidFill>
                  <a:srgbClr val="7030A0"/>
                </a:solidFill>
              </a:rPr>
              <a:t>responsible</a:t>
            </a:r>
            <a:r>
              <a:rPr lang="ro-RO" altLang="de-DE" sz="2200" dirty="0">
                <a:solidFill>
                  <a:srgbClr val="7030A0"/>
                </a:solidFill>
              </a:rPr>
              <a:t> </a:t>
            </a:r>
            <a:r>
              <a:rPr lang="ro-RO" altLang="de-DE" sz="2200" dirty="0" err="1">
                <a:solidFill>
                  <a:srgbClr val="7030A0"/>
                </a:solidFill>
              </a:rPr>
              <a:t>partner</a:t>
            </a:r>
            <a:r>
              <a:rPr lang="ro-RO" altLang="de-DE" sz="2200" dirty="0">
                <a:solidFill>
                  <a:srgbClr val="7030A0"/>
                </a:solidFill>
              </a:rPr>
              <a:t>: UAEGEAN</a:t>
            </a:r>
            <a:r>
              <a:rPr lang="en-GB" altLang="de-DE" sz="2200" dirty="0">
                <a:solidFill>
                  <a:srgbClr val="7030A0"/>
                </a:solidFill>
              </a:rPr>
              <a:t> </a:t>
            </a:r>
            <a:endParaRPr lang="ro-RO" altLang="de-DE" sz="2200" dirty="0">
              <a:solidFill>
                <a:srgbClr val="7030A0"/>
              </a:solidFill>
            </a:endParaRPr>
          </a:p>
          <a:p>
            <a:pPr marL="342797" indent="-342797" algn="just" defTabSz="914126">
              <a:spcAft>
                <a:spcPts val="1200"/>
              </a:spcAft>
              <a:buFontTx/>
              <a:buChar char="-"/>
            </a:pPr>
            <a:r>
              <a:rPr lang="ro-RO" altLang="de-DE" sz="2200" dirty="0">
                <a:solidFill>
                  <a:srgbClr val="FF0000"/>
                </a:solidFill>
              </a:rPr>
              <a:t>C5</a:t>
            </a:r>
            <a:r>
              <a:rPr lang="ro-RO" altLang="de-DE" sz="2200" b="0" dirty="0"/>
              <a:t> </a:t>
            </a:r>
            <a:r>
              <a:rPr lang="en-GB" altLang="de-DE" sz="2200" b="0" dirty="0"/>
              <a:t>"</a:t>
            </a:r>
            <a:r>
              <a:rPr lang="en-GB" altLang="de-DE" sz="2200" dirty="0">
                <a:solidFill>
                  <a:srgbClr val="0000FF"/>
                </a:solidFill>
              </a:rPr>
              <a:t>Onboard Cook Skills</a:t>
            </a:r>
            <a:r>
              <a:rPr lang="en-GB" altLang="de-DE" sz="2200" b="0" dirty="0"/>
              <a:t>" </a:t>
            </a:r>
            <a:r>
              <a:rPr lang="ro-RO" altLang="de-DE" sz="2200" dirty="0">
                <a:solidFill>
                  <a:srgbClr val="7030A0"/>
                </a:solidFill>
              </a:rPr>
              <a:t>– </a:t>
            </a:r>
            <a:r>
              <a:rPr lang="ro-RO" altLang="de-DE" sz="2200" dirty="0" err="1">
                <a:solidFill>
                  <a:srgbClr val="7030A0"/>
                </a:solidFill>
              </a:rPr>
              <a:t>responsible</a:t>
            </a:r>
            <a:r>
              <a:rPr lang="ro-RO" altLang="de-DE" sz="2200" dirty="0">
                <a:solidFill>
                  <a:srgbClr val="7030A0"/>
                </a:solidFill>
              </a:rPr>
              <a:t> </a:t>
            </a:r>
            <a:r>
              <a:rPr lang="ro-RO" altLang="de-DE" sz="2200" dirty="0" err="1">
                <a:solidFill>
                  <a:srgbClr val="7030A0"/>
                </a:solidFill>
              </a:rPr>
              <a:t>partner</a:t>
            </a:r>
            <a:r>
              <a:rPr lang="ro-RO" altLang="de-DE" sz="2200" dirty="0">
                <a:solidFill>
                  <a:srgbClr val="7030A0"/>
                </a:solidFill>
              </a:rPr>
              <a:t>: PRU</a:t>
            </a:r>
            <a:r>
              <a:rPr lang="en-GB" altLang="de-DE" sz="2200" dirty="0">
                <a:solidFill>
                  <a:srgbClr val="7030A0"/>
                </a:solidFill>
              </a:rPr>
              <a:t> </a:t>
            </a:r>
            <a:endParaRPr lang="ro-RO" altLang="de-DE" sz="2200" b="0" dirty="0"/>
          </a:p>
        </p:txBody>
      </p:sp>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123316" y="794014"/>
            <a:ext cx="10723624" cy="1410850"/>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altLang="de-DE" sz="3199" b="1" dirty="0">
                <a:solidFill>
                  <a:srgbClr val="0000FF"/>
                </a:solidFill>
                <a:effectLst>
                  <a:outerShdw blurRad="38100" dist="38100" dir="2700000" algn="tl">
                    <a:srgbClr val="000000">
                      <a:alpha val="43137"/>
                    </a:srgbClr>
                  </a:outerShdw>
                </a:effectLst>
                <a:latin typeface="Calibri"/>
              </a:rPr>
              <a:t>COURSES TO BE </a:t>
            </a:r>
            <a:r>
              <a:rPr lang="ro-RO" altLang="de-DE" sz="3199" b="1" dirty="0">
                <a:solidFill>
                  <a:srgbClr val="0000FF"/>
                </a:solidFill>
                <a:effectLst>
                  <a:outerShdw blurRad="38100" dist="38100" dir="2700000" algn="tl">
                    <a:srgbClr val="000000">
                      <a:alpha val="43137"/>
                    </a:srgbClr>
                  </a:outerShdw>
                </a:effectLst>
                <a:latin typeface="Calibri"/>
              </a:rPr>
              <a:t>DEVELOPED </a:t>
            </a:r>
            <a:r>
              <a:rPr lang="en-GB" altLang="de-DE" sz="3199" b="1" dirty="0">
                <a:solidFill>
                  <a:srgbClr val="0000FF"/>
                </a:solidFill>
                <a:effectLst>
                  <a:outerShdw blurRad="38100" dist="38100" dir="2700000" algn="tl">
                    <a:srgbClr val="000000">
                      <a:alpha val="43137"/>
                    </a:srgbClr>
                  </a:outerShdw>
                </a:effectLst>
                <a:latin typeface="Calibri"/>
              </a:rPr>
              <a:t>during </a:t>
            </a:r>
            <a:r>
              <a:rPr lang="ro-RO" altLang="de-DE" sz="3199" b="1" dirty="0">
                <a:solidFill>
                  <a:srgbClr val="0000FF"/>
                </a:solidFill>
                <a:effectLst>
                  <a:outerShdw blurRad="38100" dist="38100" dir="2700000" algn="tl">
                    <a:srgbClr val="000000">
                      <a:alpha val="43137"/>
                    </a:srgbClr>
                  </a:outerShdw>
                </a:effectLst>
                <a:latin typeface="Calibri"/>
              </a:rPr>
              <a:t>WP2/</a:t>
            </a:r>
            <a:r>
              <a:rPr lang="en-GB" altLang="de-DE" sz="3199" b="1" dirty="0">
                <a:solidFill>
                  <a:srgbClr val="0000FF"/>
                </a:solidFill>
                <a:effectLst>
                  <a:outerShdw blurRad="38100" dist="38100" dir="2700000" algn="tl">
                    <a:srgbClr val="000000">
                      <a:alpha val="43137"/>
                    </a:srgbClr>
                  </a:outerShdw>
                </a:effectLst>
                <a:latin typeface="Calibri"/>
              </a:rPr>
              <a:t>WP</a:t>
            </a:r>
            <a:r>
              <a:rPr lang="ro-RO" altLang="de-DE" sz="3199" b="1" dirty="0">
                <a:solidFill>
                  <a:srgbClr val="0000FF"/>
                </a:solidFill>
                <a:effectLst>
                  <a:outerShdw blurRad="38100" dist="38100" dir="2700000" algn="tl">
                    <a:srgbClr val="000000">
                      <a:alpha val="43137"/>
                    </a:srgbClr>
                  </a:outerShdw>
                </a:effectLst>
                <a:latin typeface="Calibri"/>
              </a:rPr>
              <a:t>3/WP3/WP4</a:t>
            </a:r>
          </a:p>
          <a:p>
            <a:pPr algn="ctr" defTabSz="914126"/>
            <a:r>
              <a:rPr lang="en-GB" altLang="de-DE" sz="2400" b="1" dirty="0">
                <a:solidFill>
                  <a:srgbClr val="0000FF"/>
                </a:solidFill>
                <a:effectLst>
                  <a:outerShdw blurRad="38100" dist="38100" dir="2700000" algn="tl">
                    <a:srgbClr val="000000">
                      <a:alpha val="43137"/>
                    </a:srgbClr>
                  </a:outerShdw>
                </a:effectLst>
                <a:latin typeface="Calibri"/>
              </a:rPr>
              <a:t>Training programs for professional skills in victualling logistic services and seafaring food procurement</a:t>
            </a:r>
            <a:endParaRPr lang="en-US" altLang="de-DE" sz="2400" b="1" dirty="0">
              <a:solidFill>
                <a:srgbClr val="0000FF"/>
              </a:solidFill>
              <a:effectLst>
                <a:outerShdw blurRad="38100" dist="38100" dir="2700000" algn="tl">
                  <a:srgbClr val="000000">
                    <a:alpha val="43137"/>
                  </a:srgbClr>
                </a:outerShdw>
              </a:effectLst>
              <a:latin typeface="Calibri"/>
            </a:endParaRPr>
          </a:p>
        </p:txBody>
      </p:sp>
      <p:pic>
        <p:nvPicPr>
          <p:cNvPr id="2" name="Picture 1">
            <a:extLst>
              <a:ext uri="{FF2B5EF4-FFF2-40B4-BE49-F238E27FC236}">
                <a16:creationId xmlns:a16="http://schemas.microsoft.com/office/drawing/2014/main" id="{93B8CAF2-9242-0AC5-97B2-CA8B67CA1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1347A02E-73CC-21EA-93A7-A049E32461AA}"/>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6285CE4A-A397-8EE3-89B9-B7C253EF0F0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0450D4DF-BC39-78A1-21F4-7AB1C67E0C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3E8790-886C-B264-9172-0A22C6769C8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1D0DE57A-33CD-B5C2-3E3B-30FA9F50282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4D1051F5-AF2D-7576-AD8B-B63DD9F2BEA6}"/>
              </a:ext>
            </a:extLst>
          </p:cNvPr>
          <p:cNvPicPr>
            <a:picLocks noChangeAspect="1"/>
          </p:cNvPicPr>
          <p:nvPr/>
        </p:nvPicPr>
        <p:blipFill>
          <a:blip r:embed="rId8"/>
          <a:stretch>
            <a:fillRect/>
          </a:stretch>
        </p:blipFill>
        <p:spPr>
          <a:xfrm>
            <a:off x="11061624" y="0"/>
            <a:ext cx="1127201" cy="1124744"/>
          </a:xfrm>
          <a:prstGeom prst="rect">
            <a:avLst/>
          </a:prstGeom>
        </p:spPr>
      </p:pic>
    </p:spTree>
    <p:extLst>
      <p:ext uri="{BB962C8B-B14F-4D97-AF65-F5344CB8AC3E}">
        <p14:creationId xmlns:p14="http://schemas.microsoft.com/office/powerpoint/2010/main" val="1642955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95A0EBB0-1990-B001-92AE-F4F2C43816D7}"/>
              </a:ext>
            </a:extLst>
          </p:cNvPr>
          <p:cNvSpPr/>
          <p:nvPr/>
        </p:nvSpPr>
        <p:spPr>
          <a:xfrm>
            <a:off x="126594" y="795815"/>
            <a:ext cx="11152393" cy="661459"/>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GB" altLang="de-DE" sz="3199" b="1" dirty="0">
                <a:solidFill>
                  <a:srgbClr val="0000FF"/>
                </a:solidFill>
                <a:effectLst>
                  <a:outerShdw blurRad="38100" dist="38100" dir="2700000" algn="tl">
                    <a:srgbClr val="000000">
                      <a:alpha val="43137"/>
                    </a:srgbClr>
                  </a:outerShdw>
                </a:effectLst>
                <a:latin typeface="Calibri"/>
              </a:rPr>
              <a:t>COURSES TO BE </a:t>
            </a:r>
            <a:r>
              <a:rPr lang="ro-RO" altLang="de-DE" sz="3199" b="1" dirty="0">
                <a:solidFill>
                  <a:srgbClr val="0000FF"/>
                </a:solidFill>
                <a:effectLst>
                  <a:outerShdw blurRad="38100" dist="38100" dir="2700000" algn="tl">
                    <a:srgbClr val="000000">
                      <a:alpha val="43137"/>
                    </a:srgbClr>
                  </a:outerShdw>
                </a:effectLst>
                <a:latin typeface="Calibri"/>
              </a:rPr>
              <a:t>DEVELOPED </a:t>
            </a:r>
            <a:r>
              <a:rPr lang="en-GB" altLang="de-DE" sz="3199" b="1" dirty="0">
                <a:solidFill>
                  <a:srgbClr val="0000FF"/>
                </a:solidFill>
                <a:effectLst>
                  <a:outerShdw blurRad="38100" dist="38100" dir="2700000" algn="tl">
                    <a:srgbClr val="000000">
                      <a:alpha val="43137"/>
                    </a:srgbClr>
                  </a:outerShdw>
                </a:effectLst>
                <a:latin typeface="Calibri"/>
              </a:rPr>
              <a:t>during WP2/WP</a:t>
            </a:r>
            <a:r>
              <a:rPr lang="ro-RO" altLang="de-DE" sz="3199" b="1" dirty="0">
                <a:solidFill>
                  <a:srgbClr val="0000FF"/>
                </a:solidFill>
                <a:effectLst>
                  <a:outerShdw blurRad="38100" dist="38100" dir="2700000" algn="tl">
                    <a:srgbClr val="000000">
                      <a:alpha val="43137"/>
                    </a:srgbClr>
                  </a:outerShdw>
                </a:effectLst>
                <a:latin typeface="Calibri"/>
              </a:rPr>
              <a:t>3/WP4</a:t>
            </a:r>
            <a:r>
              <a:rPr lang="en-US" altLang="de-DE" sz="3199" b="1" dirty="0">
                <a:solidFill>
                  <a:srgbClr val="0000FF"/>
                </a:solidFill>
                <a:effectLst>
                  <a:outerShdw blurRad="38100" dist="38100" dir="2700000" algn="tl">
                    <a:srgbClr val="000000">
                      <a:alpha val="43137"/>
                    </a:srgbClr>
                  </a:outerShdw>
                </a:effectLst>
                <a:latin typeface="Calibri"/>
              </a:rPr>
              <a:t>:</a:t>
            </a:r>
          </a:p>
        </p:txBody>
      </p:sp>
      <p:pic>
        <p:nvPicPr>
          <p:cNvPr id="2" name="Picture 1">
            <a:extLst>
              <a:ext uri="{FF2B5EF4-FFF2-40B4-BE49-F238E27FC236}">
                <a16:creationId xmlns:a16="http://schemas.microsoft.com/office/drawing/2014/main" id="{93B8CAF2-9242-0AC5-97B2-CA8B67CA1B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1347A02E-73CC-21EA-93A7-A049E32461AA}"/>
              </a:ext>
            </a:extLst>
          </p:cNvPr>
          <p:cNvPicPr>
            <a:picLocks noChangeAspect="1"/>
          </p:cNvPicPr>
          <p:nvPr/>
        </p:nvPicPr>
        <p:blipFill>
          <a:blip r:embed="rId3"/>
          <a:stretch>
            <a:fillRect/>
          </a:stretch>
        </p:blipFill>
        <p:spPr>
          <a:xfrm>
            <a:off x="7085978" y="37486"/>
            <a:ext cx="589869" cy="597335"/>
          </a:xfrm>
          <a:prstGeom prst="rect">
            <a:avLst/>
          </a:prstGeom>
        </p:spPr>
      </p:pic>
      <p:pic>
        <p:nvPicPr>
          <p:cNvPr id="5" name="Picture 4">
            <a:extLst>
              <a:ext uri="{FF2B5EF4-FFF2-40B4-BE49-F238E27FC236}">
                <a16:creationId xmlns:a16="http://schemas.microsoft.com/office/drawing/2014/main" id="{6285CE4A-A397-8EE3-89B9-B7C253EF0F0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0450D4DF-BC39-78A1-21F4-7AB1C67E0C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3E8790-886C-B264-9172-0A22C6769C8B}"/>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1D0DE57A-33CD-B5C2-3E3B-30FA9F50282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4D1051F5-AF2D-7576-AD8B-B63DD9F2BEA6}"/>
              </a:ext>
            </a:extLst>
          </p:cNvPr>
          <p:cNvPicPr>
            <a:picLocks noChangeAspect="1"/>
          </p:cNvPicPr>
          <p:nvPr/>
        </p:nvPicPr>
        <p:blipFill>
          <a:blip r:embed="rId8"/>
          <a:stretch>
            <a:fillRect/>
          </a:stretch>
        </p:blipFill>
        <p:spPr>
          <a:xfrm>
            <a:off x="11061624" y="0"/>
            <a:ext cx="1127201" cy="1124744"/>
          </a:xfrm>
          <a:prstGeom prst="rect">
            <a:avLst/>
          </a:prstGeom>
        </p:spPr>
      </p:pic>
      <p:sp>
        <p:nvSpPr>
          <p:cNvPr id="11" name="Dreptunghi: colțuri diagonale decupate 3">
            <a:extLst>
              <a:ext uri="{FF2B5EF4-FFF2-40B4-BE49-F238E27FC236}">
                <a16:creationId xmlns:a16="http://schemas.microsoft.com/office/drawing/2014/main" id="{F3CAC9BD-4C62-26F2-0AFF-68924DE754B3}"/>
              </a:ext>
            </a:extLst>
          </p:cNvPr>
          <p:cNvSpPr/>
          <p:nvPr/>
        </p:nvSpPr>
        <p:spPr>
          <a:xfrm>
            <a:off x="126595" y="1630803"/>
            <a:ext cx="11152392" cy="442608"/>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ro-RO" altLang="de-DE" sz="2800" b="1" dirty="0">
                <a:solidFill>
                  <a:srgbClr val="0000FF"/>
                </a:solidFill>
                <a:effectLst>
                  <a:outerShdw blurRad="38100" dist="38100" dir="2700000" algn="tl">
                    <a:srgbClr val="000000">
                      <a:alpha val="43137"/>
                    </a:srgbClr>
                  </a:outerShdw>
                </a:effectLst>
                <a:latin typeface="Calibri"/>
              </a:rPr>
              <a:t>Team </a:t>
            </a:r>
            <a:r>
              <a:rPr lang="ro-RO" altLang="de-DE" sz="2800" b="1" dirty="0" err="1">
                <a:solidFill>
                  <a:srgbClr val="0000FF"/>
                </a:solidFill>
                <a:effectLst>
                  <a:outerShdw blurRad="38100" dist="38100" dir="2700000" algn="tl">
                    <a:srgbClr val="000000">
                      <a:alpha val="43137"/>
                    </a:srgbClr>
                  </a:outerShdw>
                </a:effectLst>
                <a:latin typeface="Calibri"/>
              </a:rPr>
              <a:t>members</a:t>
            </a:r>
            <a:r>
              <a:rPr lang="ro-RO" altLang="de-DE" sz="2800" b="1" dirty="0">
                <a:solidFill>
                  <a:srgbClr val="0000FF"/>
                </a:solidFill>
                <a:effectLst>
                  <a:outerShdw blurRad="38100" dist="38100" dir="2700000" algn="tl">
                    <a:srgbClr val="000000">
                      <a:alpha val="43137"/>
                    </a:srgbClr>
                  </a:outerShdw>
                </a:effectLst>
                <a:latin typeface="Calibri"/>
              </a:rPr>
              <a:t>  for CUL-MAR-</a:t>
            </a:r>
            <a:r>
              <a:rPr lang="ro-RO" altLang="de-DE" sz="2800" b="1" dirty="0" err="1">
                <a:solidFill>
                  <a:srgbClr val="0000FF"/>
                </a:solidFill>
                <a:effectLst>
                  <a:outerShdw blurRad="38100" dist="38100" dir="2700000" algn="tl">
                    <a:srgbClr val="000000">
                      <a:alpha val="43137"/>
                    </a:srgbClr>
                  </a:outerShdw>
                </a:effectLst>
                <a:latin typeface="Calibri"/>
              </a:rPr>
              <a:t>Skills</a:t>
            </a:r>
            <a:r>
              <a:rPr lang="ro-RO" altLang="de-DE" sz="2800" b="1" dirty="0">
                <a:solidFill>
                  <a:srgbClr val="0000FF"/>
                </a:solidFill>
                <a:effectLst>
                  <a:outerShdw blurRad="38100" dist="38100" dir="2700000" algn="tl">
                    <a:srgbClr val="000000">
                      <a:alpha val="43137"/>
                    </a:srgbClr>
                  </a:outerShdw>
                </a:effectLst>
                <a:latin typeface="Calibri"/>
              </a:rPr>
              <a:t> </a:t>
            </a:r>
            <a:r>
              <a:rPr lang="ro-RO" altLang="de-DE" sz="2800" b="1" dirty="0" err="1">
                <a:solidFill>
                  <a:srgbClr val="0000FF"/>
                </a:solidFill>
                <a:effectLst>
                  <a:outerShdw blurRad="38100" dist="38100" dir="2700000" algn="tl">
                    <a:srgbClr val="000000">
                      <a:alpha val="43137"/>
                    </a:srgbClr>
                  </a:outerShdw>
                </a:effectLst>
                <a:latin typeface="Calibri"/>
              </a:rPr>
              <a:t>courses</a:t>
            </a:r>
            <a:r>
              <a:rPr lang="en-GB" altLang="de-DE" sz="2800" b="1" dirty="0">
                <a:solidFill>
                  <a:srgbClr val="0000FF"/>
                </a:solidFill>
                <a:effectLst>
                  <a:outerShdw blurRad="38100" dist="38100" dir="2700000" algn="tl">
                    <a:srgbClr val="000000">
                      <a:alpha val="43137"/>
                    </a:srgbClr>
                  </a:outerShdw>
                </a:effectLst>
                <a:latin typeface="Calibri"/>
              </a:rPr>
              <a:t>’</a:t>
            </a:r>
            <a:r>
              <a:rPr lang="ro-RO" altLang="de-DE" sz="2800" b="1" dirty="0">
                <a:solidFill>
                  <a:srgbClr val="0000FF"/>
                </a:solidFill>
                <a:effectLst>
                  <a:outerShdw blurRad="38100" dist="38100" dir="2700000" algn="tl">
                    <a:srgbClr val="000000">
                      <a:alpha val="43137"/>
                    </a:srgbClr>
                  </a:outerShdw>
                </a:effectLst>
                <a:latin typeface="Calibri"/>
              </a:rPr>
              <a:t> </a:t>
            </a:r>
            <a:r>
              <a:rPr lang="ro-RO" altLang="de-DE" sz="2800" b="1" dirty="0" err="1">
                <a:solidFill>
                  <a:srgbClr val="0000FF"/>
                </a:solidFill>
                <a:effectLst>
                  <a:outerShdw blurRad="38100" dist="38100" dir="2700000" algn="tl">
                    <a:srgbClr val="000000">
                      <a:alpha val="43137"/>
                    </a:srgbClr>
                  </a:outerShdw>
                </a:effectLst>
                <a:latin typeface="Calibri"/>
              </a:rPr>
              <a:t>development</a:t>
            </a:r>
            <a:r>
              <a:rPr lang="en-US" altLang="de-DE" sz="2800" b="1" dirty="0">
                <a:solidFill>
                  <a:srgbClr val="0000FF"/>
                </a:solidFill>
                <a:effectLst>
                  <a:outerShdw blurRad="38100" dist="38100" dir="2700000" algn="tl">
                    <a:srgbClr val="000000">
                      <a:alpha val="43137"/>
                    </a:srgbClr>
                  </a:outerShdw>
                </a:effectLst>
                <a:latin typeface="Calibri"/>
              </a:rPr>
              <a:t>:</a:t>
            </a:r>
          </a:p>
        </p:txBody>
      </p:sp>
      <p:graphicFrame>
        <p:nvGraphicFramePr>
          <p:cNvPr id="12" name="Table 11">
            <a:extLst>
              <a:ext uri="{FF2B5EF4-FFF2-40B4-BE49-F238E27FC236}">
                <a16:creationId xmlns:a16="http://schemas.microsoft.com/office/drawing/2014/main" id="{903D3E08-408C-76BD-47A6-A2614BC808D8}"/>
              </a:ext>
            </a:extLst>
          </p:cNvPr>
          <p:cNvGraphicFramePr>
            <a:graphicFrameLocks noGrp="1"/>
          </p:cNvGraphicFramePr>
          <p:nvPr>
            <p:extLst>
              <p:ext uri="{D42A27DB-BD31-4B8C-83A1-F6EECF244321}">
                <p14:modId xmlns:p14="http://schemas.microsoft.com/office/powerpoint/2010/main" val="2462812472"/>
              </p:ext>
            </p:extLst>
          </p:nvPr>
        </p:nvGraphicFramePr>
        <p:xfrm>
          <a:off x="52448" y="2095913"/>
          <a:ext cx="12083927" cy="4632706"/>
        </p:xfrm>
        <a:graphic>
          <a:graphicData uri="http://schemas.openxmlformats.org/drawingml/2006/table">
            <a:tbl>
              <a:tblPr firstRow="1" bandRow="1">
                <a:tableStyleId>{3B4B98B0-60AC-42C2-AFA5-B58CD77FA1E5}</a:tableStyleId>
              </a:tblPr>
              <a:tblGrid>
                <a:gridCol w="2531308">
                  <a:extLst>
                    <a:ext uri="{9D8B030D-6E8A-4147-A177-3AD203B41FA5}">
                      <a16:colId xmlns:a16="http://schemas.microsoft.com/office/drawing/2014/main" val="343698001"/>
                    </a:ext>
                  </a:extLst>
                </a:gridCol>
                <a:gridCol w="1891131">
                  <a:extLst>
                    <a:ext uri="{9D8B030D-6E8A-4147-A177-3AD203B41FA5}">
                      <a16:colId xmlns:a16="http://schemas.microsoft.com/office/drawing/2014/main" val="1294977727"/>
                    </a:ext>
                  </a:extLst>
                </a:gridCol>
                <a:gridCol w="2035420">
                  <a:extLst>
                    <a:ext uri="{9D8B030D-6E8A-4147-A177-3AD203B41FA5}">
                      <a16:colId xmlns:a16="http://schemas.microsoft.com/office/drawing/2014/main" val="1851431389"/>
                    </a:ext>
                  </a:extLst>
                </a:gridCol>
                <a:gridCol w="1817848">
                  <a:extLst>
                    <a:ext uri="{9D8B030D-6E8A-4147-A177-3AD203B41FA5}">
                      <a16:colId xmlns:a16="http://schemas.microsoft.com/office/drawing/2014/main" val="4010303897"/>
                    </a:ext>
                  </a:extLst>
                </a:gridCol>
                <a:gridCol w="1890562">
                  <a:extLst>
                    <a:ext uri="{9D8B030D-6E8A-4147-A177-3AD203B41FA5}">
                      <a16:colId xmlns:a16="http://schemas.microsoft.com/office/drawing/2014/main" val="667340085"/>
                    </a:ext>
                  </a:extLst>
                </a:gridCol>
                <a:gridCol w="1917658">
                  <a:extLst>
                    <a:ext uri="{9D8B030D-6E8A-4147-A177-3AD203B41FA5}">
                      <a16:colId xmlns:a16="http://schemas.microsoft.com/office/drawing/2014/main" val="3860378021"/>
                    </a:ext>
                  </a:extLst>
                </a:gridCol>
              </a:tblGrid>
              <a:tr h="480053">
                <a:tc>
                  <a:txBody>
                    <a:bodyPr/>
                    <a:lstStyle/>
                    <a:p>
                      <a:pPr algn="ctr"/>
                      <a:r>
                        <a:rPr lang="ro-RO" altLang="de-DE" sz="1799" b="1" dirty="0">
                          <a:solidFill>
                            <a:srgbClr val="0000FF"/>
                          </a:solidFill>
                          <a:effectLst>
                            <a:outerShdw blurRad="38100" dist="38100" dir="2700000" algn="tl">
                              <a:srgbClr val="000000">
                                <a:alpha val="43137"/>
                              </a:srgbClr>
                            </a:outerShdw>
                          </a:effectLst>
                        </a:rPr>
                        <a:t>COURSE</a:t>
                      </a:r>
                      <a:endParaRPr lang="en-US" altLang="de-DE" sz="1799" b="1" dirty="0">
                        <a:solidFill>
                          <a:srgbClr val="0000FF"/>
                        </a:solidFill>
                        <a:effectLst>
                          <a:outerShdw blurRad="38100" dist="38100" dir="2700000" algn="tl">
                            <a:srgbClr val="000000">
                              <a:alpha val="43137"/>
                            </a:srgbClr>
                          </a:outerShdw>
                        </a:effectLst>
                      </a:endParaRPr>
                    </a:p>
                  </a:txBody>
                  <a:tcPr/>
                </a:tc>
                <a:tc>
                  <a:txBody>
                    <a:bodyPr/>
                    <a:lstStyle/>
                    <a:p>
                      <a:pPr algn="ctr"/>
                      <a:r>
                        <a:rPr lang="ro-RO" dirty="0">
                          <a:solidFill>
                            <a:srgbClr val="7030A0"/>
                          </a:solidFill>
                        </a:rPr>
                        <a:t>RNA team </a:t>
                      </a:r>
                      <a:r>
                        <a:rPr lang="ro-RO" dirty="0" err="1">
                          <a:solidFill>
                            <a:srgbClr val="7030A0"/>
                          </a:solidFill>
                        </a:rPr>
                        <a:t>members</a:t>
                      </a:r>
                      <a:endParaRPr lang="en-GB" dirty="0">
                        <a:solidFill>
                          <a:srgbClr val="7030A0"/>
                        </a:solidFill>
                      </a:endParaRP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solidFill>
                            <a:srgbClr val="7030A0"/>
                          </a:solidFill>
                        </a:rPr>
                        <a:t>PRU team </a:t>
                      </a:r>
                      <a:r>
                        <a:rPr lang="ro-RO" dirty="0" err="1">
                          <a:solidFill>
                            <a:srgbClr val="7030A0"/>
                          </a:solidFill>
                        </a:rPr>
                        <a:t>members</a:t>
                      </a:r>
                      <a:endParaRPr lang="en-GB" dirty="0">
                        <a:solidFill>
                          <a:srgbClr val="7030A0"/>
                        </a:solidFill>
                      </a:endParaRP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solidFill>
                            <a:srgbClr val="7030A0"/>
                          </a:solidFill>
                        </a:rPr>
                        <a:t>UAEGEAN team </a:t>
                      </a:r>
                      <a:r>
                        <a:rPr lang="ro-RO" dirty="0" err="1">
                          <a:solidFill>
                            <a:srgbClr val="7030A0"/>
                          </a:solidFill>
                        </a:rPr>
                        <a:t>members</a:t>
                      </a:r>
                      <a:endParaRPr lang="en-GB" dirty="0">
                        <a:solidFill>
                          <a:srgbClr val="7030A0"/>
                        </a:solidFill>
                      </a:endParaRP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solidFill>
                            <a:srgbClr val="7030A0"/>
                          </a:solidFill>
                        </a:rPr>
                        <a:t>NVNA team </a:t>
                      </a:r>
                      <a:r>
                        <a:rPr lang="ro-RO" dirty="0" err="1">
                          <a:solidFill>
                            <a:srgbClr val="7030A0"/>
                          </a:solidFill>
                        </a:rPr>
                        <a:t>members</a:t>
                      </a:r>
                      <a:endParaRPr lang="en-GB" dirty="0">
                        <a:solidFill>
                          <a:srgbClr val="7030A0"/>
                        </a:solidFill>
                      </a:endParaRP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dirty="0">
                          <a:solidFill>
                            <a:srgbClr val="7030A0"/>
                          </a:solidFill>
                        </a:rPr>
                        <a:t>CPRM team </a:t>
                      </a:r>
                      <a:r>
                        <a:rPr lang="ro-RO" dirty="0" err="1">
                          <a:solidFill>
                            <a:srgbClr val="7030A0"/>
                          </a:solidFill>
                        </a:rPr>
                        <a:t>members</a:t>
                      </a:r>
                      <a:endParaRPr lang="en-GB" dirty="0">
                        <a:solidFill>
                          <a:srgbClr val="7030A0"/>
                        </a:solidFill>
                      </a:endParaRPr>
                    </a:p>
                  </a:txBody>
                  <a:tcPr/>
                </a:tc>
                <a:extLst>
                  <a:ext uri="{0D108BD9-81ED-4DB2-BD59-A6C34878D82A}">
                    <a16:rowId xmlns:a16="http://schemas.microsoft.com/office/drawing/2014/main" val="121578789"/>
                  </a:ext>
                </a:extLst>
              </a:tr>
              <a:tr h="610215">
                <a:tc>
                  <a:txBody>
                    <a:bodyPr/>
                    <a:lstStyle/>
                    <a:p>
                      <a:r>
                        <a:rPr lang="en-US" altLang="de-DE" sz="1400" b="0" dirty="0">
                          <a:solidFill>
                            <a:srgbClr val="0000FF"/>
                          </a:solidFill>
                          <a:effectLst>
                            <a:outerShdw blurRad="38100" dist="38100" dir="2700000" algn="tl">
                              <a:srgbClr val="000000">
                                <a:alpha val="43137"/>
                              </a:srgbClr>
                            </a:outerShdw>
                          </a:effectLst>
                        </a:rPr>
                        <a:t>"Onboard Healthy Nutrition"</a:t>
                      </a:r>
                      <a:r>
                        <a:rPr lang="ro-RO" altLang="de-DE" sz="1400" b="0" dirty="0">
                          <a:solidFill>
                            <a:srgbClr val="0000FF"/>
                          </a:solidFill>
                          <a:effectLst>
                            <a:outerShdw blurRad="38100" dist="38100" dir="2700000" algn="tl">
                              <a:srgbClr val="000000">
                                <a:alpha val="43137"/>
                              </a:srgbClr>
                            </a:outerShdw>
                          </a:effectLst>
                        </a:rPr>
                        <a:t> (RNA/PRU)</a:t>
                      </a:r>
                      <a:endParaRPr lang="en-US" altLang="de-DE" sz="1400" b="0" dirty="0">
                        <a:solidFill>
                          <a:srgbClr val="0000FF"/>
                        </a:solidFill>
                        <a:effectLst>
                          <a:outerShdw blurRad="38100" dist="38100" dir="2700000" algn="tl">
                            <a:srgbClr val="000000">
                              <a:alpha val="43137"/>
                            </a:srgbClr>
                          </a:outerShdw>
                        </a:effectLst>
                      </a:endParaRPr>
                    </a:p>
                  </a:txBody>
                  <a:tcPr/>
                </a:tc>
                <a:tc>
                  <a:txBody>
                    <a:bodyPr/>
                    <a:lstStyle/>
                    <a:p>
                      <a:pPr algn="ctr"/>
                      <a:r>
                        <a:rPr lang="ro-RO" sz="1600" b="1" dirty="0">
                          <a:solidFill>
                            <a:schemeClr val="tx1"/>
                          </a:solidFill>
                        </a:rPr>
                        <a:t>Sergiu Lupu</a:t>
                      </a:r>
                    </a:p>
                    <a:p>
                      <a:pPr algn="ctr"/>
                      <a:r>
                        <a:rPr lang="ro-RO" sz="1200" b="0" dirty="0">
                          <a:solidFill>
                            <a:schemeClr val="tx1"/>
                          </a:solidFill>
                          <a:hlinkClick r:id="rId9"/>
                        </a:rPr>
                        <a:t>sergiu.lupu@anmb.ro</a:t>
                      </a:r>
                      <a:r>
                        <a:rPr lang="ro-RO" sz="1200" b="0" dirty="0">
                          <a:solidFill>
                            <a:schemeClr val="tx1"/>
                          </a:solidFill>
                        </a:rPr>
                        <a:t> </a:t>
                      </a:r>
                      <a:endParaRPr lang="en-GB" sz="1200" b="0" dirty="0">
                        <a:solidFill>
                          <a:schemeClr val="tx1"/>
                        </a:solidFill>
                      </a:endParaRPr>
                    </a:p>
                  </a:txBody>
                  <a:tcPr/>
                </a:tc>
                <a:tc>
                  <a:txBody>
                    <a:bodyPr/>
                    <a:lstStyle/>
                    <a:p>
                      <a:pPr algn="ctr"/>
                      <a:r>
                        <a:rPr lang="en-US" sz="1600" b="1" dirty="0" err="1"/>
                        <a:t>Pınar</a:t>
                      </a:r>
                      <a:r>
                        <a:rPr lang="en-US" sz="1600" b="1" dirty="0"/>
                        <a:t> </a:t>
                      </a:r>
                      <a:r>
                        <a:rPr lang="en-US" sz="1600" b="1" dirty="0" err="1"/>
                        <a:t>Özdemir</a:t>
                      </a:r>
                      <a:r>
                        <a:rPr lang="ro-RO" sz="1600" b="1" dirty="0"/>
                        <a:t> TL</a:t>
                      </a:r>
                      <a:endParaRPr lang="en-US" sz="1600" b="1" dirty="0"/>
                    </a:p>
                    <a:p>
                      <a:pPr algn="ctr"/>
                      <a:r>
                        <a:rPr lang="en-US" sz="1200" b="0" kern="1200" dirty="0">
                          <a:solidFill>
                            <a:schemeClr val="tx1"/>
                          </a:solidFill>
                          <a:latin typeface="+mn-lt"/>
                          <a:ea typeface="+mn-ea"/>
                          <a:cs typeface="+mn-cs"/>
                          <a:hlinkClick r:id="rId10"/>
                        </a:rPr>
                        <a:t>pozdemir@pirireis.edu.tr</a:t>
                      </a:r>
                      <a:endParaRPr lang="en-US" sz="1200" b="0" kern="1200" dirty="0">
                        <a:solidFill>
                          <a:schemeClr val="tx1"/>
                        </a:solidFill>
                        <a:latin typeface="+mn-lt"/>
                        <a:ea typeface="+mn-ea"/>
                        <a:cs typeface="+mn-cs"/>
                      </a:endParaRP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en-GB" sz="1600" b="1" dirty="0" err="1"/>
                        <a:t>Bountziouka</a:t>
                      </a:r>
                      <a:r>
                        <a:rPr lang="en-GB" sz="1600" b="1" dirty="0"/>
                        <a:t> Vasiliki</a:t>
                      </a:r>
                      <a:r>
                        <a:rPr lang="ro-RO" sz="1600" b="1" dirty="0"/>
                        <a:t> </a:t>
                      </a:r>
                      <a:r>
                        <a:rPr lang="fi-FI" sz="1200" dirty="0">
                          <a:effectLst/>
                          <a:latin typeface="Calibri" panose="020F0502020204030204" pitchFamily="34" charset="0"/>
                          <a:ea typeface="Calibri" panose="020F0502020204030204" pitchFamily="34" charset="0"/>
                          <a:cs typeface="Arial" panose="020B0604020202020204" pitchFamily="34" charset="0"/>
                          <a:hlinkClick r:id="rId11"/>
                        </a:rPr>
                        <a:t>vboun@fns.aegean.gr</a:t>
                      </a:r>
                      <a:r>
                        <a:rPr lang="ro-RO" sz="1200" dirty="0">
                          <a:effectLst/>
                          <a:latin typeface="Calibri" panose="020F0502020204030204" pitchFamily="34" charset="0"/>
                          <a:ea typeface="Calibri" panose="020F0502020204030204" pitchFamily="34" charset="0"/>
                          <a:cs typeface="Arial" panose="020B0604020202020204" pitchFamily="34" charset="0"/>
                        </a:rPr>
                        <a:t> </a:t>
                      </a:r>
                    </a:p>
                    <a:p>
                      <a:pPr algn="ctr"/>
                      <a:endParaRPr lang="en-GB" sz="1600" b="1" dirty="0"/>
                    </a:p>
                  </a:txBody>
                  <a:tcPr/>
                </a:tc>
                <a:tc>
                  <a:txBody>
                    <a:bodyPr/>
                    <a:lstStyle/>
                    <a:p>
                      <a:pPr algn="ctr"/>
                      <a:endParaRPr lang="en-GB" sz="1600" b="1" dirty="0"/>
                    </a:p>
                  </a:txBody>
                  <a:tcPr/>
                </a:tc>
                <a:tc>
                  <a:txBody>
                    <a:bodyPr/>
                    <a:lstStyle/>
                    <a:p>
                      <a:pPr algn="ctr"/>
                      <a:endParaRPr lang="en-GB" sz="1600" dirty="0"/>
                    </a:p>
                  </a:txBody>
                  <a:tcPr/>
                </a:tc>
                <a:extLst>
                  <a:ext uri="{0D108BD9-81ED-4DB2-BD59-A6C34878D82A}">
                    <a16:rowId xmlns:a16="http://schemas.microsoft.com/office/drawing/2014/main" val="2403334553"/>
                  </a:ext>
                </a:extLst>
              </a:tr>
              <a:tr h="480053">
                <a:tc>
                  <a:txBody>
                    <a:bodyPr/>
                    <a:lstStyle/>
                    <a:p>
                      <a:r>
                        <a:rPr lang="en-US" altLang="de-DE" sz="1400" dirty="0">
                          <a:solidFill>
                            <a:srgbClr val="0000FF"/>
                          </a:solidFill>
                          <a:effectLst>
                            <a:outerShdw blurRad="38100" dist="38100" dir="2700000" algn="tl">
                              <a:srgbClr val="000000">
                                <a:alpha val="43137"/>
                              </a:srgbClr>
                            </a:outerShdw>
                          </a:effectLst>
                        </a:rPr>
                        <a:t>"</a:t>
                      </a:r>
                      <a:r>
                        <a:rPr lang="en-GB" altLang="de-DE" sz="1400" dirty="0">
                          <a:solidFill>
                            <a:srgbClr val="0000FF"/>
                          </a:solidFill>
                          <a:effectLst>
                            <a:outerShdw blurRad="38100" dist="38100" dir="2700000" algn="tl">
                              <a:srgbClr val="000000">
                                <a:alpha val="43137"/>
                              </a:srgbClr>
                            </a:outerShdw>
                          </a:effectLst>
                        </a:rPr>
                        <a:t>Supply Chain Management and the </a:t>
                      </a:r>
                      <a:r>
                        <a:rPr lang="en-US" altLang="de-DE" sz="1400" dirty="0">
                          <a:solidFill>
                            <a:srgbClr val="0000FF"/>
                          </a:solidFill>
                          <a:effectLst>
                            <a:outerShdw blurRad="38100" dist="38100" dir="2700000" algn="tl">
                              <a:srgbClr val="000000">
                                <a:alpha val="43137"/>
                              </a:srgbClr>
                            </a:outerShdw>
                          </a:effectLst>
                        </a:rPr>
                        <a:t>Victualling Onboard" </a:t>
                      </a:r>
                      <a:r>
                        <a:rPr lang="ro-RO" altLang="de-DE" sz="1400" dirty="0">
                          <a:solidFill>
                            <a:srgbClr val="0000FF"/>
                          </a:solidFill>
                          <a:effectLst>
                            <a:outerShdw blurRad="38100" dist="38100" dir="2700000" algn="tl">
                              <a:srgbClr val="000000">
                                <a:alpha val="43137"/>
                              </a:srgbClr>
                            </a:outerShdw>
                          </a:effectLst>
                        </a:rPr>
                        <a:t>(</a:t>
                      </a:r>
                      <a:r>
                        <a:rPr lang="ro-RO" altLang="de-DE" sz="1400" dirty="0">
                          <a:solidFill>
                            <a:srgbClr val="FF0000"/>
                          </a:solidFill>
                          <a:effectLst>
                            <a:outerShdw blurRad="38100" dist="38100" dir="2700000" algn="tl">
                              <a:srgbClr val="000000">
                                <a:alpha val="43137"/>
                              </a:srgbClr>
                            </a:outerShdw>
                          </a:effectLst>
                        </a:rPr>
                        <a:t>PRU</a:t>
                      </a:r>
                      <a:r>
                        <a:rPr lang="ro-RO" altLang="de-DE" sz="1400" dirty="0">
                          <a:solidFill>
                            <a:srgbClr val="0000FF"/>
                          </a:solidFill>
                          <a:effectLst>
                            <a:outerShdw blurRad="38100" dist="38100" dir="2700000" algn="tl">
                              <a:srgbClr val="000000">
                                <a:alpha val="43137"/>
                              </a:srgbClr>
                            </a:outerShdw>
                          </a:effectLst>
                        </a:rPr>
                        <a:t>)</a:t>
                      </a:r>
                      <a:endParaRPr lang="en-US" altLang="de-DE" sz="1400" dirty="0">
                        <a:solidFill>
                          <a:srgbClr val="0000FF"/>
                        </a:solidFill>
                        <a:effectLst>
                          <a:outerShdw blurRad="38100" dist="38100" dir="2700000" algn="tl">
                            <a:srgbClr val="000000">
                              <a:alpha val="43137"/>
                            </a:srgbClr>
                          </a:outerShdw>
                        </a:effectLst>
                      </a:endParaRPr>
                    </a:p>
                  </a:txBody>
                  <a:tcPr/>
                </a:tc>
                <a:tc>
                  <a: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lang="ro-RO" sz="1600" b="1" dirty="0">
                          <a:solidFill>
                            <a:schemeClr val="tx1"/>
                          </a:solidFill>
                        </a:rPr>
                        <a:t>Marius Cucu</a:t>
                      </a:r>
                      <a:endParaRPr lang="en-GB" sz="1600" b="1" dirty="0">
                        <a:solidFill>
                          <a:schemeClr val="tx1"/>
                        </a:solidFill>
                      </a:endParaRPr>
                    </a:p>
                    <a:p>
                      <a:pPr marL="0" marR="0" lvl="0" indent="0" algn="ctr" defTabSz="914126" rtl="0" eaLnBrk="1" fontAlgn="auto" latinLnBrk="0" hangingPunct="1">
                        <a:lnSpc>
                          <a:spcPct val="100000"/>
                        </a:lnSpc>
                        <a:spcBef>
                          <a:spcPts val="0"/>
                        </a:spcBef>
                        <a:spcAft>
                          <a:spcPts val="0"/>
                        </a:spcAft>
                        <a:buClrTx/>
                        <a:buSzTx/>
                        <a:buFontTx/>
                        <a:buNone/>
                        <a:tabLst/>
                        <a:defRPr/>
                      </a:pPr>
                      <a:r>
                        <a:rPr lang="ro-RO" sz="1200" b="0" dirty="0">
                          <a:solidFill>
                            <a:schemeClr val="tx1"/>
                          </a:solidFill>
                          <a:hlinkClick r:id="rId12"/>
                        </a:rPr>
                        <a:t>marius.cucu@anmb.ro</a:t>
                      </a:r>
                      <a:r>
                        <a:rPr lang="ro-RO" sz="1200" b="0" dirty="0">
                          <a:solidFill>
                            <a:schemeClr val="tx1"/>
                          </a:solidFill>
                        </a:rPr>
                        <a:t> </a:t>
                      </a:r>
                      <a:endParaRPr lang="en-GB" sz="1200" b="0" dirty="0">
                        <a:solidFill>
                          <a:schemeClr val="tx1"/>
                        </a:solidFill>
                      </a:endParaRPr>
                    </a:p>
                    <a:p>
                      <a:pPr algn="ctr"/>
                      <a:endParaRPr lang="en-GB" sz="1600" b="1" dirty="0">
                        <a:solidFill>
                          <a:schemeClr val="tx1"/>
                        </a:solidFill>
                      </a:endParaRPr>
                    </a:p>
                  </a:txBody>
                  <a:tcPr/>
                </a:tc>
                <a:tc>
                  <a:txBody>
                    <a:bodyPr/>
                    <a:lstStyle/>
                    <a:p>
                      <a:pPr algn="ctr"/>
                      <a:r>
                        <a:rPr lang="en-US" sz="1600" b="1" dirty="0"/>
                        <a:t>Hüseyin </a:t>
                      </a:r>
                      <a:r>
                        <a:rPr lang="en-US" sz="1600" b="1" dirty="0" err="1"/>
                        <a:t>Gençer</a:t>
                      </a:r>
                      <a:r>
                        <a:rPr lang="ro-RO" sz="1600" b="1" dirty="0"/>
                        <a:t> TL</a:t>
                      </a:r>
                      <a:endParaRPr lang="en-US" sz="1600" b="1" dirty="0"/>
                    </a:p>
                    <a:p>
                      <a:pPr algn="ctr"/>
                      <a:r>
                        <a:rPr lang="en-US" sz="1200" b="0" kern="1200" dirty="0">
                          <a:solidFill>
                            <a:schemeClr val="tx1"/>
                          </a:solidFill>
                          <a:latin typeface="+mn-lt"/>
                          <a:ea typeface="+mn-ea"/>
                          <a:cs typeface="+mn-cs"/>
                          <a:hlinkClick r:id="rId13"/>
                        </a:rPr>
                        <a:t>hgencer@pirireis.edu.tr</a:t>
                      </a:r>
                      <a:endParaRPr lang="en-US" sz="1200" b="0" kern="1200" dirty="0">
                        <a:solidFill>
                          <a:schemeClr val="tx1"/>
                        </a:solidFill>
                        <a:latin typeface="+mn-lt"/>
                        <a:ea typeface="+mn-ea"/>
                        <a:cs typeface="+mn-cs"/>
                      </a:endParaRPr>
                    </a:p>
                  </a:txBody>
                  <a:tcPr/>
                </a:tc>
                <a:tc>
                  <a:txBody>
                    <a:bodyPr/>
                    <a:lstStyle/>
                    <a:p>
                      <a:pPr algn="ctr"/>
                      <a:endParaRPr lang="en-GB" sz="1600" b="1" dirty="0"/>
                    </a:p>
                  </a:txBody>
                  <a:tcPr/>
                </a:tc>
                <a:tc>
                  <a:txBody>
                    <a:bodyPr/>
                    <a:lstStyle/>
                    <a:p>
                      <a:pPr algn="ctr"/>
                      <a:endParaRPr lang="en-GB" sz="1600" b="1" dirty="0"/>
                    </a:p>
                  </a:txBody>
                  <a:tcPr/>
                </a:tc>
                <a:tc>
                  <a:txBody>
                    <a:bodyPr/>
                    <a:lstStyle/>
                    <a:p>
                      <a:pPr algn="ctr"/>
                      <a:endParaRPr lang="en-GB" sz="1600" dirty="0"/>
                    </a:p>
                  </a:txBody>
                  <a:tcPr/>
                </a:tc>
                <a:extLst>
                  <a:ext uri="{0D108BD9-81ED-4DB2-BD59-A6C34878D82A}">
                    <a16:rowId xmlns:a16="http://schemas.microsoft.com/office/drawing/2014/main" val="3852443227"/>
                  </a:ext>
                </a:extLst>
              </a:tr>
              <a:tr h="480053">
                <a:tc>
                  <a:txBody>
                    <a:bodyPr/>
                    <a:lstStyle/>
                    <a:p>
                      <a:r>
                        <a:rPr lang="en-US" altLang="de-DE" sz="1400" dirty="0">
                          <a:solidFill>
                            <a:srgbClr val="0000FF"/>
                          </a:solidFill>
                          <a:effectLst>
                            <a:outerShdw blurRad="38100" dist="38100" dir="2700000" algn="tl">
                              <a:srgbClr val="000000">
                                <a:alpha val="43137"/>
                              </a:srgbClr>
                            </a:outerShdw>
                          </a:effectLst>
                        </a:rPr>
                        <a:t>"Entrepreneurial Opportunities in Seagoing Procurement Services„</a:t>
                      </a:r>
                      <a:r>
                        <a:rPr lang="ro-RO" altLang="de-DE" sz="1400" dirty="0">
                          <a:solidFill>
                            <a:srgbClr val="0000FF"/>
                          </a:solidFill>
                          <a:effectLst>
                            <a:outerShdw blurRad="38100" dist="38100" dir="2700000" algn="tl">
                              <a:srgbClr val="000000">
                                <a:alpha val="43137"/>
                              </a:srgbClr>
                            </a:outerShdw>
                          </a:effectLst>
                        </a:rPr>
                        <a:t> (</a:t>
                      </a:r>
                      <a:r>
                        <a:rPr lang="ro-RO" altLang="de-DE" sz="1400" dirty="0">
                          <a:solidFill>
                            <a:srgbClr val="FF0000"/>
                          </a:solidFill>
                          <a:effectLst>
                            <a:outerShdw blurRad="38100" dist="38100" dir="2700000" algn="tl">
                              <a:srgbClr val="000000">
                                <a:alpha val="43137"/>
                              </a:srgbClr>
                            </a:outerShdw>
                          </a:effectLst>
                        </a:rPr>
                        <a:t>NVNA</a:t>
                      </a:r>
                      <a:r>
                        <a:rPr lang="ro-RO" altLang="de-DE" sz="1400" dirty="0">
                          <a:solidFill>
                            <a:srgbClr val="0000FF"/>
                          </a:solidFill>
                          <a:effectLst>
                            <a:outerShdw blurRad="38100" dist="38100" dir="2700000" algn="tl">
                              <a:srgbClr val="000000">
                                <a:alpha val="43137"/>
                              </a:srgbClr>
                            </a:outerShdw>
                          </a:effectLst>
                        </a:rPr>
                        <a:t>)</a:t>
                      </a:r>
                      <a:endParaRPr lang="en-US" altLang="de-DE" sz="1400" dirty="0">
                        <a:solidFill>
                          <a:srgbClr val="0000FF"/>
                        </a:solidFill>
                        <a:effectLst>
                          <a:outerShdw blurRad="38100" dist="38100" dir="2700000" algn="tl">
                            <a:srgbClr val="000000">
                              <a:alpha val="43137"/>
                            </a:srgbClr>
                          </a:outerShdw>
                        </a:effectLst>
                      </a:endParaRPr>
                    </a:p>
                  </a:txBody>
                  <a:tcPr/>
                </a:tc>
                <a:tc>
                  <a:txBody>
                    <a:bodyPr/>
                    <a:lstStyle/>
                    <a:p>
                      <a:pPr algn="ctr"/>
                      <a:r>
                        <a:rPr lang="ro-RO" sz="1600" b="1" dirty="0">
                          <a:solidFill>
                            <a:schemeClr val="tx1"/>
                          </a:solidFill>
                        </a:rPr>
                        <a:t>Nistor Filip</a:t>
                      </a:r>
                    </a:p>
                    <a:p>
                      <a:pPr algn="ctr"/>
                      <a:r>
                        <a:rPr lang="ro-RO" sz="1200" b="0" dirty="0" err="1">
                          <a:solidFill>
                            <a:schemeClr val="tx1"/>
                          </a:solidFill>
                          <a:hlinkClick r:id="rId14"/>
                        </a:rPr>
                        <a:t>filip.nistor</a:t>
                      </a:r>
                      <a:r>
                        <a:rPr lang="en-GB" sz="1200" b="0" dirty="0">
                          <a:solidFill>
                            <a:schemeClr val="tx1"/>
                          </a:solidFill>
                          <a:hlinkClick r:id="rId14"/>
                        </a:rPr>
                        <a:t>@anmb.ro</a:t>
                      </a:r>
                      <a:r>
                        <a:rPr lang="ro-RO" sz="1200" b="0" dirty="0">
                          <a:solidFill>
                            <a:schemeClr val="tx1"/>
                          </a:solidFill>
                        </a:rPr>
                        <a:t> </a:t>
                      </a:r>
                      <a:r>
                        <a:rPr lang="en-GB" sz="1200" b="0" dirty="0">
                          <a:solidFill>
                            <a:schemeClr val="tx1"/>
                          </a:solidFill>
                        </a:rPr>
                        <a:t> </a:t>
                      </a:r>
                    </a:p>
                    <a:p>
                      <a:pPr algn="ctr"/>
                      <a:endParaRPr lang="en-GB" sz="1600" b="1" dirty="0">
                        <a:solidFill>
                          <a:schemeClr val="tx1"/>
                        </a:solidFill>
                      </a:endParaRPr>
                    </a:p>
                  </a:txBody>
                  <a:tcPr/>
                </a:tc>
                <a:tc>
                  <a:txBody>
                    <a:bodyPr/>
                    <a:lstStyle/>
                    <a:p>
                      <a:pPr algn="ctr"/>
                      <a:r>
                        <a:rPr lang="en-GB" sz="1600" b="1" dirty="0" err="1"/>
                        <a:t>Tutku</a:t>
                      </a:r>
                      <a:r>
                        <a:rPr lang="en-GB" sz="1600" b="1" dirty="0"/>
                        <a:t> </a:t>
                      </a:r>
                      <a:r>
                        <a:rPr lang="en-GB" sz="1600" b="1" dirty="0" err="1"/>
                        <a:t>Eker</a:t>
                      </a:r>
                      <a:r>
                        <a:rPr lang="en-GB" sz="1600" b="1" dirty="0"/>
                        <a:t> </a:t>
                      </a:r>
                      <a:r>
                        <a:rPr lang="en-GB" sz="1600" b="1" dirty="0" err="1"/>
                        <a:t>İşçioğlu</a:t>
                      </a:r>
                      <a:endParaRPr lang="en-GB" sz="1600" b="1" dirty="0"/>
                    </a:p>
                    <a:p>
                      <a:pPr algn="ctr"/>
                      <a:r>
                        <a:rPr lang="en-GB" sz="1200" b="0" kern="1200" dirty="0">
                          <a:solidFill>
                            <a:schemeClr val="tx1"/>
                          </a:solidFill>
                          <a:latin typeface="+mn-lt"/>
                          <a:ea typeface="+mn-ea"/>
                          <a:cs typeface="+mn-cs"/>
                          <a:hlinkClick r:id="rId15"/>
                        </a:rPr>
                        <a:t>teiscioglu@pirireis.edu.tr</a:t>
                      </a:r>
                      <a:endParaRPr lang="en-GB" sz="1200" b="0" kern="1200" dirty="0">
                        <a:solidFill>
                          <a:schemeClr val="tx1"/>
                        </a:solidFill>
                        <a:latin typeface="+mn-lt"/>
                        <a:ea typeface="+mn-ea"/>
                        <a:cs typeface="+mn-cs"/>
                      </a:endParaRPr>
                    </a:p>
                    <a:p>
                      <a:pPr algn="ctr"/>
                      <a:endParaRPr lang="en-GB" sz="1200" b="0" kern="1200" dirty="0">
                        <a:solidFill>
                          <a:schemeClr val="tx1"/>
                        </a:solidFill>
                        <a:latin typeface="+mn-lt"/>
                        <a:ea typeface="+mn-ea"/>
                        <a:cs typeface="+mn-cs"/>
                      </a:endParaRPr>
                    </a:p>
                  </a:txBody>
                  <a:tcPr/>
                </a:tc>
                <a:tc>
                  <a:txBody>
                    <a:bodyPr/>
                    <a:lstStyle/>
                    <a:p>
                      <a:pPr algn="ctr"/>
                      <a:endParaRPr lang="en-GB" sz="1600" b="1" dirty="0"/>
                    </a:p>
                  </a:txBody>
                  <a:tcPr/>
                </a:tc>
                <a:tc>
                  <a:txBody>
                    <a:bodyPr/>
                    <a:lstStyle/>
                    <a:p>
                      <a:pPr algn="ctr"/>
                      <a:r>
                        <a:rPr lang="en-US" sz="1600" b="1" dirty="0"/>
                        <a:t>NVNA</a:t>
                      </a:r>
                      <a:r>
                        <a:rPr lang="ro-RO" sz="1600" b="1" dirty="0"/>
                        <a:t> – team </a:t>
                      </a:r>
                      <a:r>
                        <a:rPr lang="ro-RO" sz="1600" b="1" dirty="0" err="1"/>
                        <a:t>leader</a:t>
                      </a:r>
                      <a:endParaRPr lang="en-GB" sz="1600" b="1" dirty="0"/>
                    </a:p>
                  </a:txBody>
                  <a:tcPr/>
                </a:tc>
                <a:tc>
                  <a:txBody>
                    <a:bodyPr/>
                    <a:lstStyle/>
                    <a:p>
                      <a:pPr algn="ctr"/>
                      <a:endParaRPr lang="en-GB" sz="1600" dirty="0"/>
                    </a:p>
                  </a:txBody>
                  <a:tcPr/>
                </a:tc>
                <a:extLst>
                  <a:ext uri="{0D108BD9-81ED-4DB2-BD59-A6C34878D82A}">
                    <a16:rowId xmlns:a16="http://schemas.microsoft.com/office/drawing/2014/main" val="893830832"/>
                  </a:ext>
                </a:extLst>
              </a:tr>
              <a:tr h="480053">
                <a:tc>
                  <a:txBody>
                    <a:bodyPr/>
                    <a:lstStyle/>
                    <a:p>
                      <a:r>
                        <a:rPr lang="en-GB" altLang="de-DE" sz="1400" dirty="0">
                          <a:solidFill>
                            <a:srgbClr val="0000FF"/>
                          </a:solidFill>
                          <a:effectLst>
                            <a:outerShdw blurRad="38100" dist="38100" dir="2700000" algn="tl">
                              <a:srgbClr val="000000">
                                <a:alpha val="43137"/>
                              </a:srgbClr>
                            </a:outerShdw>
                          </a:effectLst>
                        </a:rPr>
                        <a:t>"Sustainable Development and the Green Transition to  Effective Galleys Services Onboard the Ships" </a:t>
                      </a:r>
                      <a:r>
                        <a:rPr lang="ro-RO" altLang="de-DE" sz="1400" dirty="0">
                          <a:solidFill>
                            <a:srgbClr val="0000FF"/>
                          </a:solidFill>
                          <a:effectLst>
                            <a:outerShdw blurRad="38100" dist="38100" dir="2700000" algn="tl">
                              <a:srgbClr val="000000">
                                <a:alpha val="43137"/>
                              </a:srgbClr>
                            </a:outerShdw>
                          </a:effectLst>
                        </a:rPr>
                        <a:t>(</a:t>
                      </a:r>
                      <a:r>
                        <a:rPr lang="ro-RO" altLang="de-DE" sz="1400" dirty="0">
                          <a:solidFill>
                            <a:srgbClr val="FF0000"/>
                          </a:solidFill>
                          <a:effectLst>
                            <a:outerShdw blurRad="38100" dist="38100" dir="2700000" algn="tl">
                              <a:srgbClr val="000000">
                                <a:alpha val="43137"/>
                              </a:srgbClr>
                            </a:outerShdw>
                          </a:effectLst>
                        </a:rPr>
                        <a:t>UAEGEAN</a:t>
                      </a:r>
                      <a:r>
                        <a:rPr lang="ro-RO" altLang="de-DE" sz="1400" dirty="0">
                          <a:solidFill>
                            <a:srgbClr val="0000FF"/>
                          </a:solidFill>
                          <a:effectLst>
                            <a:outerShdw blurRad="38100" dist="38100" dir="2700000" algn="tl">
                              <a:srgbClr val="000000">
                                <a:alpha val="43137"/>
                              </a:srgbClr>
                            </a:outerShdw>
                          </a:effectLst>
                        </a:rPr>
                        <a:t>)</a:t>
                      </a:r>
                      <a:endParaRPr lang="en-US" altLang="de-DE" sz="1400" dirty="0">
                        <a:solidFill>
                          <a:srgbClr val="0000FF"/>
                        </a:solidFill>
                        <a:effectLst>
                          <a:outerShdw blurRad="38100" dist="38100" dir="2700000" algn="tl">
                            <a:srgbClr val="000000">
                              <a:alpha val="43137"/>
                            </a:srgbClr>
                          </a:outerShdw>
                        </a:effectLst>
                      </a:endParaRPr>
                    </a:p>
                  </a:txBody>
                  <a:tcPr/>
                </a:tc>
                <a:tc>
                  <a:txBody>
                    <a:bodyPr/>
                    <a:lstStyle/>
                    <a:p>
                      <a:pPr algn="ctr"/>
                      <a:r>
                        <a:rPr lang="ro-RO" sz="1600" b="1" dirty="0" err="1">
                          <a:solidFill>
                            <a:schemeClr val="tx1"/>
                          </a:solidFill>
                        </a:rPr>
                        <a:t>Atodiresei</a:t>
                      </a:r>
                      <a:r>
                        <a:rPr lang="ro-RO" sz="1600" b="1" dirty="0">
                          <a:solidFill>
                            <a:schemeClr val="tx1"/>
                          </a:solidFill>
                        </a:rPr>
                        <a:t> Dinu</a:t>
                      </a:r>
                    </a:p>
                    <a:p>
                      <a:pPr marL="0" marR="0" lvl="0" indent="0" algn="ctr" defTabSz="914126" rtl="0" eaLnBrk="1" fontAlgn="auto" latinLnBrk="0" hangingPunct="1">
                        <a:lnSpc>
                          <a:spcPct val="100000"/>
                        </a:lnSpc>
                        <a:spcBef>
                          <a:spcPts val="0"/>
                        </a:spcBef>
                        <a:spcAft>
                          <a:spcPts val="0"/>
                        </a:spcAft>
                        <a:buClrTx/>
                        <a:buSzTx/>
                        <a:buFontTx/>
                        <a:buNone/>
                        <a:tabLst/>
                        <a:defRPr/>
                      </a:pPr>
                      <a:r>
                        <a:rPr lang="ro-RO" sz="1200" b="0" dirty="0" err="1">
                          <a:solidFill>
                            <a:schemeClr val="tx1"/>
                          </a:solidFill>
                          <a:hlinkClick r:id="rId16"/>
                        </a:rPr>
                        <a:t>dinu.atodiresei</a:t>
                      </a:r>
                      <a:r>
                        <a:rPr lang="en-GB" sz="1200" b="0" dirty="0">
                          <a:solidFill>
                            <a:schemeClr val="tx1"/>
                          </a:solidFill>
                          <a:hlinkClick r:id="rId16"/>
                        </a:rPr>
                        <a:t>@anmb.ro</a:t>
                      </a:r>
                      <a:r>
                        <a:rPr lang="ro-RO" sz="1200" b="0" dirty="0">
                          <a:solidFill>
                            <a:schemeClr val="tx1"/>
                          </a:solidFill>
                        </a:rPr>
                        <a:t> </a:t>
                      </a:r>
                      <a:r>
                        <a:rPr lang="en-GB" sz="1200" b="0" dirty="0">
                          <a:solidFill>
                            <a:schemeClr val="tx1"/>
                          </a:solidFill>
                        </a:rPr>
                        <a:t> </a:t>
                      </a:r>
                    </a:p>
                    <a:p>
                      <a:pPr algn="ctr"/>
                      <a:endParaRPr lang="en-GB" sz="1600" b="1" dirty="0">
                        <a:solidFill>
                          <a:schemeClr val="tx1"/>
                        </a:solidFill>
                      </a:endParaRPr>
                    </a:p>
                  </a:txBody>
                  <a:tcPr/>
                </a:tc>
                <a:tc>
                  <a:txBody>
                    <a:bodyPr/>
                    <a:lstStyle/>
                    <a:p>
                      <a:pPr algn="ctr"/>
                      <a:r>
                        <a:rPr lang="en-GB" sz="1600" b="1" dirty="0" err="1"/>
                        <a:t>Uğur</a:t>
                      </a:r>
                      <a:r>
                        <a:rPr lang="en-GB" sz="1600" b="1" dirty="0"/>
                        <a:t> </a:t>
                      </a:r>
                      <a:r>
                        <a:rPr lang="en-GB" sz="1600" b="1" dirty="0" err="1"/>
                        <a:t>Kaçan</a:t>
                      </a:r>
                      <a:endParaRPr lang="en-GB" sz="1600" b="1" dirty="0"/>
                    </a:p>
                    <a:p>
                      <a:pPr algn="ctr"/>
                      <a:r>
                        <a:rPr lang="en-GB" sz="1200" b="0" kern="1200" dirty="0">
                          <a:solidFill>
                            <a:schemeClr val="tx1"/>
                          </a:solidFill>
                          <a:latin typeface="+mn-lt"/>
                          <a:ea typeface="+mn-ea"/>
                          <a:cs typeface="+mn-cs"/>
                          <a:hlinkClick r:id="rId17"/>
                        </a:rPr>
                        <a:t>ukacan@pirireis.edu.tr</a:t>
                      </a:r>
                      <a:endParaRPr lang="en-GB" sz="1200" b="0" kern="1200" dirty="0">
                        <a:solidFill>
                          <a:schemeClr val="tx1"/>
                        </a:solidFill>
                        <a:latin typeface="+mn-lt"/>
                        <a:ea typeface="+mn-ea"/>
                        <a:cs typeface="+mn-cs"/>
                      </a:endParaRPr>
                    </a:p>
                  </a:txBody>
                  <a:tcPr/>
                </a:tc>
                <a:tc>
                  <a:txBody>
                    <a:bodyPr/>
                    <a:lstStyle/>
                    <a:p>
                      <a:pPr algn="ctr"/>
                      <a:endParaRPr lang="en-GB" sz="1600" b="1" dirty="0"/>
                    </a:p>
                  </a:txBody>
                  <a:tcPr/>
                </a:tc>
                <a:tc>
                  <a:txBody>
                    <a:bodyPr/>
                    <a:lstStyle/>
                    <a:p>
                      <a:pPr algn="ctr"/>
                      <a:r>
                        <a:rPr lang="en-US" sz="1600" b="1" dirty="0"/>
                        <a:t>UAEGEAN</a:t>
                      </a:r>
                      <a:r>
                        <a:rPr lang="ro-RO" sz="1600" b="1" dirty="0"/>
                        <a:t> – team </a:t>
                      </a:r>
                      <a:r>
                        <a:rPr lang="ro-RO" sz="1600" b="1" dirty="0" err="1"/>
                        <a:t>leader</a:t>
                      </a:r>
                      <a:endParaRPr lang="en-GB" sz="1600" b="1" dirty="0"/>
                    </a:p>
                  </a:txBody>
                  <a:tcPr/>
                </a:tc>
                <a:tc>
                  <a:txBody>
                    <a:bodyPr/>
                    <a:lstStyle/>
                    <a:p>
                      <a:pPr algn="ctr"/>
                      <a:endParaRPr lang="en-GB" sz="1600" dirty="0"/>
                    </a:p>
                  </a:txBody>
                  <a:tcPr/>
                </a:tc>
                <a:extLst>
                  <a:ext uri="{0D108BD9-81ED-4DB2-BD59-A6C34878D82A}">
                    <a16:rowId xmlns:a16="http://schemas.microsoft.com/office/drawing/2014/main" val="2108802243"/>
                  </a:ext>
                </a:extLst>
              </a:tr>
              <a:tr h="480053">
                <a:tc>
                  <a:txBody>
                    <a:bodyPr/>
                    <a:lstStyle/>
                    <a:p>
                      <a:r>
                        <a:rPr lang="ro-RO" altLang="de-DE" sz="1400" dirty="0">
                          <a:solidFill>
                            <a:srgbClr val="0000FF"/>
                          </a:solidFill>
                          <a:effectLst>
                            <a:outerShdw blurRad="38100" dist="38100" dir="2700000" algn="tl">
                              <a:srgbClr val="000000">
                                <a:alpha val="43137"/>
                              </a:srgbClr>
                            </a:outerShdw>
                          </a:effectLst>
                        </a:rPr>
                        <a:t>”</a:t>
                      </a:r>
                      <a:r>
                        <a:rPr lang="en-US" altLang="de-DE" sz="1400" dirty="0">
                          <a:solidFill>
                            <a:srgbClr val="0000FF"/>
                          </a:solidFill>
                          <a:effectLst>
                            <a:outerShdw blurRad="38100" dist="38100" dir="2700000" algn="tl">
                              <a:srgbClr val="000000">
                                <a:alpha val="43137"/>
                              </a:srgbClr>
                            </a:outerShdw>
                          </a:effectLst>
                        </a:rPr>
                        <a:t>Onboard Cook Skills</a:t>
                      </a:r>
                      <a:r>
                        <a:rPr lang="ro-RO" altLang="de-DE" sz="1400" dirty="0">
                          <a:solidFill>
                            <a:srgbClr val="0000FF"/>
                          </a:solidFill>
                          <a:effectLst>
                            <a:outerShdw blurRad="38100" dist="38100" dir="2700000" algn="tl">
                              <a:srgbClr val="000000">
                                <a:alpha val="43137"/>
                              </a:srgbClr>
                            </a:outerShdw>
                          </a:effectLst>
                        </a:rPr>
                        <a:t>” (</a:t>
                      </a:r>
                      <a:r>
                        <a:rPr lang="ro-RO" altLang="de-DE" sz="1400" dirty="0">
                          <a:solidFill>
                            <a:srgbClr val="FF0000"/>
                          </a:solidFill>
                          <a:effectLst>
                            <a:outerShdw blurRad="38100" dist="38100" dir="2700000" algn="tl">
                              <a:srgbClr val="000000">
                                <a:alpha val="43137"/>
                              </a:srgbClr>
                            </a:outerShdw>
                          </a:effectLst>
                        </a:rPr>
                        <a:t>PRU</a:t>
                      </a:r>
                      <a:r>
                        <a:rPr lang="ro-RO" altLang="de-DE" sz="1400" dirty="0">
                          <a:solidFill>
                            <a:srgbClr val="0000FF"/>
                          </a:solidFill>
                          <a:effectLst>
                            <a:outerShdw blurRad="38100" dist="38100" dir="2700000" algn="tl">
                              <a:srgbClr val="000000">
                                <a:alpha val="43137"/>
                              </a:srgbClr>
                            </a:outerShdw>
                          </a:effectLst>
                        </a:rPr>
                        <a:t>)</a:t>
                      </a:r>
                      <a:endParaRPr lang="en-US" altLang="de-DE" sz="1400" dirty="0">
                        <a:solidFill>
                          <a:srgbClr val="0000FF"/>
                        </a:solidFill>
                        <a:effectLst>
                          <a:outerShdw blurRad="38100" dist="38100" dir="2700000" algn="tl">
                            <a:srgbClr val="000000">
                              <a:alpha val="43137"/>
                            </a:srgbClr>
                          </a:outerShdw>
                        </a:effectLst>
                      </a:endParaRPr>
                    </a:p>
                  </a:txBody>
                  <a:tcPr/>
                </a:tc>
                <a:tc>
                  <a:txBody>
                    <a:bodyPr/>
                    <a:lstStyle/>
                    <a:p>
                      <a:pPr algn="ctr"/>
                      <a:r>
                        <a:rPr lang="ro-RO" sz="1600" b="1" dirty="0">
                          <a:solidFill>
                            <a:schemeClr val="tx1"/>
                          </a:solidFill>
                        </a:rPr>
                        <a:t>Popa Cătălin</a:t>
                      </a:r>
                    </a:p>
                    <a:p>
                      <a:pPr algn="ctr"/>
                      <a:r>
                        <a:rPr lang="ro-RO" sz="1200" b="0" dirty="0">
                          <a:solidFill>
                            <a:schemeClr val="tx1"/>
                          </a:solidFill>
                          <a:hlinkClick r:id="rId18"/>
                        </a:rPr>
                        <a:t>catalin.popa@anmb.ro</a:t>
                      </a:r>
                      <a:r>
                        <a:rPr lang="ro-RO" sz="1200" b="0" dirty="0">
                          <a:solidFill>
                            <a:schemeClr val="tx1"/>
                          </a:solidFill>
                        </a:rPr>
                        <a:t> </a:t>
                      </a:r>
                      <a:endParaRPr lang="en-GB" sz="1200" b="0" dirty="0">
                        <a:solidFill>
                          <a:schemeClr val="tx1"/>
                        </a:solidFill>
                      </a:endParaRPr>
                    </a:p>
                  </a:txBody>
                  <a:tcPr/>
                </a:tc>
                <a:tc>
                  <a:txBody>
                    <a:bodyPr/>
                    <a:lstStyle/>
                    <a:p>
                      <a:pPr algn="ctr"/>
                      <a:r>
                        <a:rPr lang="en-US" sz="1600" b="1" dirty="0"/>
                        <a:t>Taner Albayrak </a:t>
                      </a:r>
                    </a:p>
                    <a:p>
                      <a:pPr algn="ctr"/>
                      <a:r>
                        <a:rPr lang="en-US" sz="1200" b="0" kern="1200" dirty="0">
                          <a:solidFill>
                            <a:schemeClr val="tx1"/>
                          </a:solidFill>
                          <a:latin typeface="+mn-lt"/>
                          <a:ea typeface="+mn-ea"/>
                          <a:cs typeface="+mn-cs"/>
                          <a:hlinkClick r:id="rId19"/>
                        </a:rPr>
                        <a:t>talbayrak@pirireis.edu.tr</a:t>
                      </a:r>
                      <a:endParaRPr lang="en-US" sz="1200" b="0" kern="1200" dirty="0">
                        <a:solidFill>
                          <a:schemeClr val="tx1"/>
                        </a:solidFill>
                        <a:latin typeface="+mn-lt"/>
                        <a:ea typeface="+mn-ea"/>
                        <a:cs typeface="+mn-cs"/>
                      </a:endParaRPr>
                    </a:p>
                  </a:txBody>
                  <a:tcPr/>
                </a:tc>
                <a:tc>
                  <a:txBody>
                    <a:bodyPr/>
                    <a:lstStyle/>
                    <a:p>
                      <a:pPr algn="ctr"/>
                      <a:endParaRPr lang="en-GB" sz="1600" b="1" dirty="0"/>
                    </a:p>
                  </a:txBody>
                  <a:tcPr/>
                </a:tc>
                <a:tc>
                  <a:txBody>
                    <a:bodyPr/>
                    <a:lstStyle/>
                    <a:p>
                      <a:pPr algn="ctr"/>
                      <a:endParaRPr lang="en-GB" sz="1600" b="1" dirty="0"/>
                    </a:p>
                  </a:txBody>
                  <a:tcPr/>
                </a:tc>
                <a:tc>
                  <a:txBody>
                    <a:bodyPr/>
                    <a:lstStyle/>
                    <a:p>
                      <a:pPr algn="ctr"/>
                      <a:endParaRPr lang="en-GB" sz="1600" dirty="0"/>
                    </a:p>
                  </a:txBody>
                  <a:tcPr/>
                </a:tc>
                <a:extLst>
                  <a:ext uri="{0D108BD9-81ED-4DB2-BD59-A6C34878D82A}">
                    <a16:rowId xmlns:a16="http://schemas.microsoft.com/office/drawing/2014/main" val="193183972"/>
                  </a:ext>
                </a:extLst>
              </a:tr>
            </a:tbl>
          </a:graphicData>
        </a:graphic>
      </p:graphicFrame>
    </p:spTree>
    <p:extLst>
      <p:ext uri="{BB962C8B-B14F-4D97-AF65-F5344CB8AC3E}">
        <p14:creationId xmlns:p14="http://schemas.microsoft.com/office/powerpoint/2010/main" val="159083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204313"/>
            <a:ext cx="12188826" cy="1942617"/>
          </a:xfrm>
        </p:spPr>
        <p:txBody>
          <a:bodyPr>
            <a:normAutofit fontScale="85000" lnSpcReduction="20000"/>
          </a:bodyPr>
          <a:lstStyle/>
          <a:p>
            <a:r>
              <a:rPr lang="ro-RO" sz="2000" b="1" i="0" u="none" strike="noStrike" baseline="0" dirty="0">
                <a:solidFill>
                  <a:srgbClr val="FF0000"/>
                </a:solidFill>
                <a:highlight>
                  <a:srgbClr val="FFFF00"/>
                </a:highlight>
                <a:latin typeface="Arial" panose="020B0604020202020204" pitchFamily="34" charset="0"/>
                <a:cs typeface="Arial" panose="020B0604020202020204" pitchFamily="34" charset="0"/>
              </a:rPr>
              <a:t>C: R</a:t>
            </a:r>
            <a:r>
              <a:rPr lang="en-GB" sz="2000" b="1" i="0" u="none" strike="noStrike" baseline="0" dirty="0">
                <a:solidFill>
                  <a:srgbClr val="FF0000"/>
                </a:solidFill>
                <a:highlight>
                  <a:srgbClr val="FFFF00"/>
                </a:highlight>
                <a:latin typeface="Arial" panose="020B0604020202020204" pitchFamily="34" charset="0"/>
                <a:cs typeface="Arial" panose="020B0604020202020204" pitchFamily="34" charset="0"/>
              </a:rPr>
              <a:t>NA </a:t>
            </a:r>
            <a:r>
              <a:rPr lang="en-GB" sz="2000" b="1" i="0" u="none" strike="noStrike" baseline="0" dirty="0">
                <a:solidFill>
                  <a:srgbClr val="FF0000"/>
                </a:solidFill>
                <a:latin typeface="Arial" panose="020B0604020202020204" pitchFamily="34" charset="0"/>
                <a:cs typeface="Arial" panose="020B0604020202020204" pitchFamily="34" charset="0"/>
              </a:rPr>
              <a:t>– Romanian Naval Academy - Academia </a:t>
            </a:r>
            <a:r>
              <a:rPr lang="en-GB" sz="2000" b="1" i="0" u="none" strike="noStrike" baseline="0" dirty="0" err="1">
                <a:solidFill>
                  <a:srgbClr val="FF0000"/>
                </a:solidFill>
                <a:latin typeface="Arial" panose="020B0604020202020204" pitchFamily="34" charset="0"/>
                <a:cs typeface="Arial" panose="020B0604020202020204" pitchFamily="34" charset="0"/>
              </a:rPr>
              <a:t>Navala</a:t>
            </a:r>
            <a:r>
              <a:rPr lang="en-GB" sz="2000" b="1" i="0" u="none" strike="noStrike" baseline="0" dirty="0">
                <a:solidFill>
                  <a:srgbClr val="FF0000"/>
                </a:solidFill>
                <a:latin typeface="Arial" panose="020B0604020202020204" pitchFamily="34" charset="0"/>
                <a:cs typeface="Arial" panose="020B0604020202020204" pitchFamily="34" charset="0"/>
              </a:rPr>
              <a:t> "Mircea </a:t>
            </a:r>
            <a:r>
              <a:rPr lang="en-GB" sz="2000" b="1" i="0" u="none" strike="noStrike" baseline="0" dirty="0" err="1">
                <a:solidFill>
                  <a:srgbClr val="FF0000"/>
                </a:solidFill>
                <a:latin typeface="Arial" panose="020B0604020202020204" pitchFamily="34" charset="0"/>
                <a:cs typeface="Arial" panose="020B0604020202020204" pitchFamily="34" charset="0"/>
              </a:rPr>
              <a:t>cel</a:t>
            </a:r>
            <a:r>
              <a:rPr lang="en-GB" sz="2000" b="1" i="0" u="none" strike="noStrike" baseline="0" dirty="0">
                <a:solidFill>
                  <a:srgbClr val="FF0000"/>
                </a:solidFill>
                <a:latin typeface="Arial" panose="020B0604020202020204" pitchFamily="34" charset="0"/>
                <a:cs typeface="Arial" panose="020B0604020202020204" pitchFamily="34" charset="0"/>
              </a:rPr>
              <a:t> </a:t>
            </a:r>
            <a:r>
              <a:rPr lang="en-GB" sz="2000" b="1" i="0" u="none" strike="noStrike" baseline="0" dirty="0" err="1">
                <a:solidFill>
                  <a:srgbClr val="FF0000"/>
                </a:solidFill>
                <a:latin typeface="Arial" panose="020B0604020202020204" pitchFamily="34" charset="0"/>
                <a:cs typeface="Arial" panose="020B0604020202020204" pitchFamily="34" charset="0"/>
              </a:rPr>
              <a:t>Batran</a:t>
            </a:r>
            <a:r>
              <a:rPr lang="en-GB" sz="2000" b="1" i="0" u="none" strike="noStrike" baseline="0" dirty="0">
                <a:solidFill>
                  <a:srgbClr val="FF0000"/>
                </a:solidFill>
                <a:latin typeface="Arial" panose="020B0604020202020204" pitchFamily="34" charset="0"/>
                <a:cs typeface="Arial" panose="020B0604020202020204" pitchFamily="34" charset="0"/>
              </a:rPr>
              <a:t>" (E10093117 - Romania)</a:t>
            </a:r>
          </a:p>
          <a:p>
            <a:r>
              <a:rPr lang="ro-RO" sz="2000" b="1" dirty="0">
                <a:solidFill>
                  <a:srgbClr val="FF0000"/>
                </a:solidFill>
                <a:highlight>
                  <a:srgbClr val="FFFF00"/>
                </a:highlight>
                <a:latin typeface="Arial" panose="020B0604020202020204" pitchFamily="34" charset="0"/>
                <a:cs typeface="Arial" panose="020B0604020202020204" pitchFamily="34" charset="0"/>
              </a:rPr>
              <a:t>P1: </a:t>
            </a:r>
            <a:r>
              <a:rPr lang="en-US" sz="2000" b="1" dirty="0">
                <a:solidFill>
                  <a:srgbClr val="FF0000"/>
                </a:solidFill>
                <a:highlight>
                  <a:srgbClr val="FFFF00"/>
                </a:highlight>
                <a:latin typeface="Arial" panose="020B0604020202020204" pitchFamily="34" charset="0"/>
                <a:cs typeface="Arial" panose="020B0604020202020204" pitchFamily="34" charset="0"/>
              </a:rPr>
              <a:t>P</a:t>
            </a:r>
            <a:r>
              <a:rPr lang="ro-RO" sz="2000" b="1" dirty="0">
                <a:solidFill>
                  <a:srgbClr val="FF0000"/>
                </a:solidFill>
                <a:highlight>
                  <a:srgbClr val="FFFF00"/>
                </a:highlight>
                <a:latin typeface="Arial" panose="020B0604020202020204" pitchFamily="34" charset="0"/>
                <a:cs typeface="Arial" panose="020B0604020202020204" pitchFamily="34" charset="0"/>
              </a:rPr>
              <a:t>RU</a:t>
            </a:r>
            <a:r>
              <a:rPr lang="en-US" sz="2000" b="1" dirty="0">
                <a:solidFill>
                  <a:srgbClr val="FF0000"/>
                </a:solidFill>
                <a:latin typeface="Arial" panose="020B0604020202020204" pitchFamily="34" charset="0"/>
                <a:cs typeface="Arial" panose="020B0604020202020204" pitchFamily="34" charset="0"/>
              </a:rPr>
              <a:t> </a:t>
            </a:r>
            <a:r>
              <a:rPr lang="en-GB" sz="2000" b="1" i="0" u="none" strike="noStrike" baseline="0"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 </a:t>
            </a:r>
            <a:r>
              <a:rPr lang="ro-RO" sz="2000" b="1" dirty="0" err="1">
                <a:solidFill>
                  <a:srgbClr val="FF0000"/>
                </a:solidFill>
                <a:latin typeface="Arial" panose="020B0604020202020204" pitchFamily="34" charset="0"/>
                <a:cs typeface="Arial" panose="020B0604020202020204" pitchFamily="34" charset="0"/>
              </a:rPr>
              <a:t>Piri</a:t>
            </a:r>
            <a:r>
              <a:rPr lang="ro-RO" sz="2000" b="1" dirty="0">
                <a:solidFill>
                  <a:srgbClr val="FF0000"/>
                </a:solidFill>
                <a:latin typeface="Arial" panose="020B0604020202020204" pitchFamily="34" charset="0"/>
                <a:cs typeface="Arial" panose="020B0604020202020204" pitchFamily="34" charset="0"/>
              </a:rPr>
              <a:t> </a:t>
            </a:r>
            <a:r>
              <a:rPr lang="ro-RO" sz="2000" b="1" dirty="0" err="1">
                <a:solidFill>
                  <a:srgbClr val="FF0000"/>
                </a:solidFill>
                <a:latin typeface="Arial" panose="020B0604020202020204" pitchFamily="34" charset="0"/>
                <a:cs typeface="Arial" panose="020B0604020202020204" pitchFamily="34" charset="0"/>
              </a:rPr>
              <a:t>Reis</a:t>
            </a:r>
            <a:r>
              <a:rPr lang="ro-RO" sz="2000" b="1" dirty="0">
                <a:solidFill>
                  <a:srgbClr val="FF0000"/>
                </a:solidFill>
                <a:latin typeface="Arial" panose="020B0604020202020204" pitchFamily="34" charset="0"/>
                <a:cs typeface="Arial" panose="020B0604020202020204" pitchFamily="34" charset="0"/>
              </a:rPr>
              <a:t> University </a:t>
            </a:r>
            <a:r>
              <a:rPr lang="en-US" sz="2000" b="1" dirty="0">
                <a:solidFill>
                  <a:srgbClr val="FF0000"/>
                </a:solidFill>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T. C. Piri Reis</a:t>
            </a:r>
            <a:r>
              <a:rPr lang="ro-RO" sz="2000" b="1" dirty="0">
                <a:solidFill>
                  <a:srgbClr val="FF0000"/>
                </a:solidFill>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Universitesi </a:t>
            </a:r>
            <a:r>
              <a:rPr lang="pl-PL" sz="2000" b="1" dirty="0">
                <a:solidFill>
                  <a:srgbClr val="FF0000"/>
                </a:solidFill>
                <a:latin typeface="Arial" panose="020B0604020202020204" pitchFamily="34" charset="0"/>
                <a:cs typeface="Arial" panose="020B0604020202020204" pitchFamily="34" charset="0"/>
              </a:rPr>
              <a:t>(E10105404 - Turkye)</a:t>
            </a:r>
            <a:endParaRPr lang="en-US" sz="2000" b="1" dirty="0">
              <a:solidFill>
                <a:srgbClr val="FF0000"/>
              </a:solidFill>
              <a:latin typeface="Arial" panose="020B0604020202020204" pitchFamily="34" charset="0"/>
              <a:cs typeface="Arial" panose="020B0604020202020204" pitchFamily="34" charset="0"/>
            </a:endParaRPr>
          </a:p>
          <a:p>
            <a:r>
              <a:rPr lang="ro-RO" sz="2000" b="1" dirty="0">
                <a:solidFill>
                  <a:srgbClr val="FF0000"/>
                </a:solidFill>
                <a:highlight>
                  <a:srgbClr val="FFFF00"/>
                </a:highlight>
                <a:latin typeface="Arial" panose="020B0604020202020204" pitchFamily="34" charset="0"/>
                <a:cs typeface="Arial" panose="020B0604020202020204" pitchFamily="34" charset="0"/>
              </a:rPr>
              <a:t>P2: UAEGEAN</a:t>
            </a:r>
            <a:r>
              <a:rPr lang="en-GB" sz="2000" b="1" dirty="0">
                <a:solidFill>
                  <a:srgbClr val="FF0000"/>
                </a:solidFill>
                <a:latin typeface="Arial" panose="020B0604020202020204" pitchFamily="34" charset="0"/>
                <a:cs typeface="Arial" panose="020B0604020202020204" pitchFamily="34" charset="0"/>
              </a:rPr>
              <a:t> – </a:t>
            </a:r>
            <a:r>
              <a:rPr lang="ro-RO" sz="2000" b="1" dirty="0" err="1">
                <a:solidFill>
                  <a:srgbClr val="FF0000"/>
                </a:solidFill>
                <a:latin typeface="Arial" panose="020B0604020202020204" pitchFamily="34" charset="0"/>
                <a:cs typeface="Arial" panose="020B0604020202020204" pitchFamily="34" charset="0"/>
              </a:rPr>
              <a:t>Aegean</a:t>
            </a:r>
            <a:r>
              <a:rPr lang="ro-RO" sz="2000" b="1" dirty="0">
                <a:solidFill>
                  <a:srgbClr val="FF0000"/>
                </a:solidFill>
                <a:latin typeface="Arial" panose="020B0604020202020204" pitchFamily="34" charset="0"/>
                <a:cs typeface="Arial" panose="020B0604020202020204" pitchFamily="34" charset="0"/>
              </a:rPr>
              <a:t> University - </a:t>
            </a:r>
            <a:r>
              <a:rPr lang="en-GB" sz="2000" b="1" dirty="0">
                <a:solidFill>
                  <a:srgbClr val="FF0000"/>
                </a:solidFill>
                <a:latin typeface="Arial" panose="020B0604020202020204" pitchFamily="34" charset="0"/>
                <a:cs typeface="Arial" panose="020B0604020202020204" pitchFamily="34" charset="0"/>
              </a:rPr>
              <a:t>PANEPISTIMIO</a:t>
            </a:r>
            <a:r>
              <a:rPr lang="ro-RO" sz="2000" b="1" dirty="0">
                <a:solidFill>
                  <a:srgbClr val="FF0000"/>
                </a:solidFill>
                <a:latin typeface="Arial" panose="020B0604020202020204" pitchFamily="34" charset="0"/>
                <a:cs typeface="Arial" panose="020B0604020202020204" pitchFamily="34" charset="0"/>
              </a:rPr>
              <a:t> </a:t>
            </a:r>
            <a:r>
              <a:rPr lang="en-GB" sz="2000" b="1" dirty="0">
                <a:solidFill>
                  <a:srgbClr val="FF0000"/>
                </a:solidFill>
                <a:latin typeface="Arial" panose="020B0604020202020204" pitchFamily="34" charset="0"/>
                <a:cs typeface="Arial" panose="020B0604020202020204" pitchFamily="34" charset="0"/>
              </a:rPr>
              <a:t>AIGAIOU- </a:t>
            </a:r>
            <a:r>
              <a:rPr lang="en-GB" sz="2000" b="1" i="0" u="none" strike="noStrike" baseline="0" dirty="0">
                <a:solidFill>
                  <a:srgbClr val="FF0000"/>
                </a:solidFill>
                <a:latin typeface="Arial" panose="020B0604020202020204" pitchFamily="34" charset="0"/>
                <a:cs typeface="Arial" panose="020B0604020202020204" pitchFamily="34" charset="0"/>
              </a:rPr>
              <a:t>(E10208624 - </a:t>
            </a:r>
            <a:r>
              <a:rPr lang="ro-RO" sz="2000" b="1" i="0" u="none" strike="noStrike" baseline="0" dirty="0" err="1">
                <a:solidFill>
                  <a:srgbClr val="FF0000"/>
                </a:solidFill>
                <a:latin typeface="Arial" panose="020B0604020202020204" pitchFamily="34" charset="0"/>
                <a:cs typeface="Arial" panose="020B0604020202020204" pitchFamily="34" charset="0"/>
              </a:rPr>
              <a:t>Greece</a:t>
            </a:r>
            <a:r>
              <a:rPr lang="en-GB" sz="2000" b="1" i="0" u="none" strike="noStrike" baseline="0" dirty="0">
                <a:solidFill>
                  <a:srgbClr val="FF0000"/>
                </a:solidFill>
                <a:latin typeface="Arial" panose="020B0604020202020204" pitchFamily="34" charset="0"/>
                <a:cs typeface="Arial" panose="020B0604020202020204" pitchFamily="34" charset="0"/>
              </a:rPr>
              <a:t>)</a:t>
            </a:r>
            <a:endParaRPr lang="ro-RO" sz="2000" b="1" i="0" u="none" strike="noStrike" baseline="0" dirty="0">
              <a:solidFill>
                <a:srgbClr val="FF0000"/>
              </a:solidFill>
              <a:latin typeface="Arial" panose="020B0604020202020204" pitchFamily="34" charset="0"/>
              <a:cs typeface="Arial" panose="020B0604020202020204" pitchFamily="34" charset="0"/>
            </a:endParaRPr>
          </a:p>
          <a:p>
            <a:r>
              <a:rPr lang="ro-RO" sz="2000" b="1" dirty="0">
                <a:solidFill>
                  <a:srgbClr val="FF0000"/>
                </a:solidFill>
                <a:highlight>
                  <a:srgbClr val="FFFF00"/>
                </a:highlight>
                <a:latin typeface="Arial" panose="020B0604020202020204" pitchFamily="34" charset="0"/>
                <a:cs typeface="Arial" panose="020B0604020202020204" pitchFamily="34" charset="0"/>
              </a:rPr>
              <a:t>P2: </a:t>
            </a:r>
            <a:r>
              <a:rPr lang="en-GB" sz="2000" b="1" dirty="0">
                <a:solidFill>
                  <a:srgbClr val="FF0000"/>
                </a:solidFill>
                <a:highlight>
                  <a:srgbClr val="FFFF00"/>
                </a:highlight>
                <a:latin typeface="Arial" panose="020B0604020202020204" pitchFamily="34" charset="0"/>
                <a:cs typeface="Arial" panose="020B0604020202020204" pitchFamily="34" charset="0"/>
              </a:rPr>
              <a:t>NVNA</a:t>
            </a:r>
            <a:r>
              <a:rPr lang="en-GB" sz="2000" b="1" dirty="0">
                <a:solidFill>
                  <a:srgbClr val="FF0000"/>
                </a:solidFill>
                <a:latin typeface="Arial" panose="020B0604020202020204" pitchFamily="34" charset="0"/>
                <a:cs typeface="Arial" panose="020B0604020202020204" pitchFamily="34" charset="0"/>
              </a:rPr>
              <a:t> </a:t>
            </a:r>
            <a:r>
              <a:rPr lang="en-GB" sz="2000" b="1" i="0" u="none" strike="noStrike" baseline="0" dirty="0">
                <a:solidFill>
                  <a:srgbClr val="FF0000"/>
                </a:solidFill>
                <a:latin typeface="Arial" panose="020B0604020202020204" pitchFamily="34" charset="0"/>
                <a:cs typeface="Arial" panose="020B0604020202020204" pitchFamily="34" charset="0"/>
              </a:rPr>
              <a:t>–</a:t>
            </a:r>
            <a:r>
              <a:rPr lang="en-GB" sz="2000" b="1" dirty="0">
                <a:solidFill>
                  <a:srgbClr val="FF0000"/>
                </a:solidFill>
                <a:latin typeface="Arial" panose="020B0604020202020204" pitchFamily="34" charset="0"/>
                <a:cs typeface="Arial" panose="020B0604020202020204" pitchFamily="34" charset="0"/>
              </a:rPr>
              <a:t> Bulgarian Naval Academy - “</a:t>
            </a:r>
            <a:r>
              <a:rPr lang="en-GB" sz="2000" b="1" i="0" u="none" strike="noStrike" baseline="0" dirty="0">
                <a:solidFill>
                  <a:srgbClr val="FF0000"/>
                </a:solidFill>
                <a:latin typeface="Arial" panose="020B0604020202020204" pitchFamily="34" charset="0"/>
                <a:cs typeface="Arial" panose="020B0604020202020204" pitchFamily="34" charset="0"/>
              </a:rPr>
              <a:t>Nikola Y</a:t>
            </a:r>
            <a:r>
              <a:rPr lang="ro-RO" sz="2000" b="1" i="0" u="none" strike="noStrike" baseline="0" dirty="0">
                <a:solidFill>
                  <a:srgbClr val="FF0000"/>
                </a:solidFill>
                <a:latin typeface="Arial" panose="020B0604020202020204" pitchFamily="34" charset="0"/>
                <a:cs typeface="Arial" panose="020B0604020202020204" pitchFamily="34" charset="0"/>
              </a:rPr>
              <a:t>.</a:t>
            </a:r>
            <a:r>
              <a:rPr lang="en-GB" sz="2000" b="1" i="0" u="none" strike="noStrike" baseline="0" dirty="0">
                <a:solidFill>
                  <a:srgbClr val="FF0000"/>
                </a:solidFill>
                <a:latin typeface="Arial" panose="020B0604020202020204" pitchFamily="34" charset="0"/>
                <a:cs typeface="Arial" panose="020B0604020202020204" pitchFamily="34" charset="0"/>
              </a:rPr>
              <a:t> </a:t>
            </a:r>
            <a:r>
              <a:rPr lang="en-GB" sz="2000" b="1" i="0" u="none" strike="noStrike" baseline="0" dirty="0" err="1">
                <a:solidFill>
                  <a:srgbClr val="FF0000"/>
                </a:solidFill>
                <a:latin typeface="Arial" panose="020B0604020202020204" pitchFamily="34" charset="0"/>
                <a:cs typeface="Arial" panose="020B0604020202020204" pitchFamily="34" charset="0"/>
              </a:rPr>
              <a:t>Vaptsarov</a:t>
            </a:r>
            <a:r>
              <a:rPr lang="en-GB" sz="2000" b="1" i="0" u="none" strike="noStrike" baseline="0" dirty="0">
                <a:solidFill>
                  <a:srgbClr val="FF0000"/>
                </a:solidFill>
                <a:latin typeface="Arial" panose="020B0604020202020204" pitchFamily="34" charset="0"/>
                <a:cs typeface="Arial" panose="020B0604020202020204" pitchFamily="34" charset="0"/>
              </a:rPr>
              <a:t>” Naval Academy (E10108590 - Bulgaria)</a:t>
            </a:r>
          </a:p>
          <a:p>
            <a:r>
              <a:rPr lang="ro-RO" sz="2000" b="1" i="0" u="none" strike="noStrike" baseline="0" dirty="0">
                <a:solidFill>
                  <a:srgbClr val="FF0000"/>
                </a:solidFill>
                <a:highlight>
                  <a:srgbClr val="FFFF00"/>
                </a:highlight>
                <a:latin typeface="Arial" panose="020B0604020202020204" pitchFamily="34" charset="0"/>
                <a:cs typeface="Arial" panose="020B0604020202020204" pitchFamily="34" charset="0"/>
              </a:rPr>
              <a:t>CRPM</a:t>
            </a:r>
            <a:r>
              <a:rPr lang="en-GB" sz="2000" b="1" i="0" u="none" strike="noStrike" baseline="0" dirty="0">
                <a:solidFill>
                  <a:srgbClr val="FF0000"/>
                </a:solidFill>
                <a:latin typeface="Arial" panose="020B0604020202020204" pitchFamily="34" charset="0"/>
                <a:cs typeface="Arial" panose="020B0604020202020204" pitchFamily="34" charset="0"/>
              </a:rPr>
              <a:t> –</a:t>
            </a:r>
            <a:r>
              <a:rPr lang="ro-RO" sz="2000" b="1" i="0" u="none" strike="noStrike" baseline="0" dirty="0">
                <a:solidFill>
                  <a:srgbClr val="FF0000"/>
                </a:solidFill>
                <a:latin typeface="Arial" panose="020B0604020202020204" pitchFamily="34" charset="0"/>
                <a:cs typeface="Arial" panose="020B0604020202020204" pitchFamily="34" charset="0"/>
              </a:rPr>
              <a:t> </a:t>
            </a:r>
            <a:r>
              <a:rPr lang="fr-FR" sz="2000" b="1" i="0" u="none" strike="noStrike" baseline="0" dirty="0">
                <a:solidFill>
                  <a:srgbClr val="FF0000"/>
                </a:solidFill>
                <a:latin typeface="Arial" panose="020B0604020202020204" pitchFamily="34" charset="0"/>
                <a:cs typeface="Arial" panose="020B0604020202020204" pitchFamily="34" charset="0"/>
              </a:rPr>
              <a:t>CONFERENCE</a:t>
            </a:r>
            <a:r>
              <a:rPr lang="ro-RO" sz="2000" b="1" i="0" u="none" strike="noStrike" baseline="0" dirty="0">
                <a:solidFill>
                  <a:srgbClr val="FF0000"/>
                </a:solidFill>
                <a:latin typeface="Arial" panose="020B0604020202020204" pitchFamily="34" charset="0"/>
                <a:cs typeface="Arial" panose="020B0604020202020204" pitchFamily="34" charset="0"/>
              </a:rPr>
              <a:t> </a:t>
            </a:r>
            <a:r>
              <a:rPr lang="fr-FR" sz="2000" b="1" i="0" u="none" strike="noStrike" baseline="0" dirty="0">
                <a:solidFill>
                  <a:srgbClr val="FF0000"/>
                </a:solidFill>
                <a:latin typeface="Arial" panose="020B0604020202020204" pitchFamily="34" charset="0"/>
                <a:cs typeface="Arial" panose="020B0604020202020204" pitchFamily="34" charset="0"/>
              </a:rPr>
              <a:t>DES REGIONS</a:t>
            </a:r>
            <a:r>
              <a:rPr lang="ro-RO" sz="2000" b="1" i="0" u="none" strike="noStrike" baseline="0" dirty="0">
                <a:solidFill>
                  <a:srgbClr val="FF0000"/>
                </a:solidFill>
                <a:latin typeface="Arial" panose="020B0604020202020204" pitchFamily="34" charset="0"/>
                <a:cs typeface="Arial" panose="020B0604020202020204" pitchFamily="34" charset="0"/>
              </a:rPr>
              <a:t> </a:t>
            </a:r>
            <a:r>
              <a:rPr lang="fr-FR" sz="2000" b="1" i="0" u="none" strike="noStrike" baseline="0" dirty="0">
                <a:solidFill>
                  <a:srgbClr val="FF0000"/>
                </a:solidFill>
                <a:latin typeface="Arial" panose="020B0604020202020204" pitchFamily="34" charset="0"/>
                <a:cs typeface="Arial" panose="020B0604020202020204" pitchFamily="34" charset="0"/>
              </a:rPr>
              <a:t>PERIPHERIQUES</a:t>
            </a:r>
            <a:r>
              <a:rPr lang="ro-RO" sz="2000" b="1" i="0" u="none" strike="noStrike" baseline="0" dirty="0">
                <a:solidFill>
                  <a:srgbClr val="FF0000"/>
                </a:solidFill>
                <a:latin typeface="Arial" panose="020B0604020202020204" pitchFamily="34" charset="0"/>
                <a:cs typeface="Arial" panose="020B0604020202020204" pitchFamily="34" charset="0"/>
              </a:rPr>
              <a:t> </a:t>
            </a:r>
            <a:r>
              <a:rPr lang="fr-FR" sz="2000" b="1" i="0" u="none" strike="noStrike" baseline="0" dirty="0">
                <a:solidFill>
                  <a:srgbClr val="FF0000"/>
                </a:solidFill>
                <a:latin typeface="Arial" panose="020B0604020202020204" pitchFamily="34" charset="0"/>
                <a:cs typeface="Arial" panose="020B0604020202020204" pitchFamily="34" charset="0"/>
              </a:rPr>
              <a:t>MARITIMES D</a:t>
            </a:r>
            <a:r>
              <a:rPr lang="ro-RO" sz="2000" b="1" i="0" u="none" strike="noStrike" baseline="0" dirty="0">
                <a:solidFill>
                  <a:srgbClr val="FF0000"/>
                </a:solidFill>
                <a:latin typeface="Arial" panose="020B0604020202020204" pitchFamily="34" charset="0"/>
                <a:cs typeface="Arial" panose="020B0604020202020204" pitchFamily="34" charset="0"/>
              </a:rPr>
              <a:t> </a:t>
            </a:r>
            <a:r>
              <a:rPr lang="fr-FR" sz="2000" b="1" i="0" u="none" strike="noStrike" baseline="0" dirty="0">
                <a:solidFill>
                  <a:srgbClr val="FF0000"/>
                </a:solidFill>
                <a:latin typeface="Arial" panose="020B0604020202020204" pitchFamily="34" charset="0"/>
                <a:cs typeface="Arial" panose="020B0604020202020204" pitchFamily="34" charset="0"/>
              </a:rPr>
              <a:t>EUROPE </a:t>
            </a:r>
            <a:r>
              <a:rPr lang="en-GB" sz="2000" b="1" i="0" u="none" strike="noStrike" baseline="0" dirty="0">
                <a:solidFill>
                  <a:srgbClr val="FF0000"/>
                </a:solidFill>
                <a:latin typeface="Arial" panose="020B0604020202020204" pitchFamily="34" charset="0"/>
                <a:cs typeface="Arial" panose="020B0604020202020204" pitchFamily="34" charset="0"/>
              </a:rPr>
              <a:t>(E10266207 – </a:t>
            </a:r>
            <a:r>
              <a:rPr lang="ro-RO" sz="2000" b="1" i="0" u="none" strike="noStrike" baseline="0" dirty="0">
                <a:solidFill>
                  <a:srgbClr val="FF0000"/>
                </a:solidFill>
                <a:latin typeface="Arial" panose="020B0604020202020204" pitchFamily="34" charset="0"/>
                <a:cs typeface="Arial" panose="020B0604020202020204" pitchFamily="34" charset="0"/>
              </a:rPr>
              <a:t>France</a:t>
            </a:r>
            <a:r>
              <a:rPr lang="en-GB" sz="2000" b="1" i="0" u="none" strike="noStrike" baseline="0" dirty="0">
                <a:solidFill>
                  <a:srgbClr val="FF0000"/>
                </a:solidFill>
                <a:latin typeface="Arial" panose="020B0604020202020204" pitchFamily="34" charset="0"/>
                <a:cs typeface="Arial" panose="020B0604020202020204" pitchFamily="34" charset="0"/>
              </a:rPr>
              <a:t>)</a:t>
            </a:r>
            <a:endParaRPr lang="en-US" sz="2000" b="1" dirty="0">
              <a:solidFill>
                <a:srgbClr val="FF0000"/>
              </a:solidFill>
              <a:latin typeface="Arial" panose="020B0604020202020204" pitchFamily="34" charset="0"/>
              <a:cs typeface="Arial" panose="020B0604020202020204" pitchFamily="34" charset="0"/>
            </a:endParaRPr>
          </a:p>
        </p:txBody>
      </p:sp>
      <p:sp>
        <p:nvSpPr>
          <p:cNvPr id="4" name="Flowchart: Process 3">
            <a:extLst>
              <a:ext uri="{FF2B5EF4-FFF2-40B4-BE49-F238E27FC236}">
                <a16:creationId xmlns:a16="http://schemas.microsoft.com/office/drawing/2014/main" id="{4770B5B1-E171-E29A-DEE0-5989827161AA}"/>
              </a:ext>
            </a:extLst>
          </p:cNvPr>
          <p:cNvSpPr/>
          <p:nvPr/>
        </p:nvSpPr>
        <p:spPr>
          <a:xfrm>
            <a:off x="0" y="5000314"/>
            <a:ext cx="2998067" cy="1416682"/>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err="1">
                <a:solidFill>
                  <a:srgbClr val="002060"/>
                </a:solidFill>
              </a:rPr>
              <a:t>Cul</a:t>
            </a:r>
            <a:r>
              <a:rPr lang="ro-RO" sz="2400" b="1" dirty="0">
                <a:solidFill>
                  <a:srgbClr val="002060"/>
                </a:solidFill>
              </a:rPr>
              <a:t>-Mar-</a:t>
            </a:r>
            <a:r>
              <a:rPr lang="ro-RO" sz="2400" b="1" dirty="0" err="1">
                <a:solidFill>
                  <a:srgbClr val="002060"/>
                </a:solidFill>
              </a:rPr>
              <a:t>Skills</a:t>
            </a:r>
            <a:r>
              <a:rPr lang="ro-RO" sz="2400" b="1" dirty="0">
                <a:solidFill>
                  <a:srgbClr val="002060"/>
                </a:solidFill>
              </a:rPr>
              <a:t> </a:t>
            </a:r>
          </a:p>
          <a:p>
            <a:pPr algn="ctr"/>
            <a:r>
              <a:rPr lang="en-US" sz="2400" b="1" dirty="0">
                <a:solidFill>
                  <a:srgbClr val="002060"/>
                </a:solidFill>
              </a:rPr>
              <a:t>Steering Committee: </a:t>
            </a:r>
          </a:p>
        </p:txBody>
      </p:sp>
      <p:sp>
        <p:nvSpPr>
          <p:cNvPr id="5" name="Rectangle 4">
            <a:extLst>
              <a:ext uri="{FF2B5EF4-FFF2-40B4-BE49-F238E27FC236}">
                <a16:creationId xmlns:a16="http://schemas.microsoft.com/office/drawing/2014/main" id="{2DF85B0B-DCC1-6709-584C-1459B133F648}"/>
              </a:ext>
            </a:extLst>
          </p:cNvPr>
          <p:cNvSpPr/>
          <p:nvPr/>
        </p:nvSpPr>
        <p:spPr>
          <a:xfrm>
            <a:off x="3030309" y="4250099"/>
            <a:ext cx="4748913" cy="369332"/>
          </a:xfrm>
          <a:prstGeom prst="rect">
            <a:avLst/>
          </a:prstGeom>
          <a:solidFill>
            <a:schemeClr val="accent1"/>
          </a:solidFill>
        </p:spPr>
        <p:txBody>
          <a:bodyPr wrap="square">
            <a:spAutoFit/>
          </a:bodyPr>
          <a:lstStyle/>
          <a:p>
            <a:r>
              <a:rPr lang="ro-RO" b="1" dirty="0">
                <a:solidFill>
                  <a:srgbClr val="FFFF00"/>
                </a:solidFill>
              </a:rPr>
              <a:t>Project director: </a:t>
            </a:r>
            <a:r>
              <a:rPr lang="en-US" b="1" dirty="0">
                <a:solidFill>
                  <a:srgbClr val="FFFF00"/>
                </a:solidFill>
              </a:rPr>
              <a:t> </a:t>
            </a:r>
            <a:r>
              <a:rPr lang="ro-RO" b="1" dirty="0">
                <a:solidFill>
                  <a:srgbClr val="002060"/>
                </a:solidFill>
              </a:rPr>
              <a:t>Col. Cătălin POPA</a:t>
            </a:r>
          </a:p>
        </p:txBody>
      </p:sp>
      <p:sp>
        <p:nvSpPr>
          <p:cNvPr id="6" name="Rectangle 5">
            <a:extLst>
              <a:ext uri="{FF2B5EF4-FFF2-40B4-BE49-F238E27FC236}">
                <a16:creationId xmlns:a16="http://schemas.microsoft.com/office/drawing/2014/main" id="{04EAC944-B244-3230-A42E-25716513893B}"/>
              </a:ext>
            </a:extLst>
          </p:cNvPr>
          <p:cNvSpPr/>
          <p:nvPr/>
        </p:nvSpPr>
        <p:spPr>
          <a:xfrm>
            <a:off x="2992161" y="5111182"/>
            <a:ext cx="4741608" cy="369332"/>
          </a:xfrm>
          <a:prstGeom prst="rect">
            <a:avLst/>
          </a:prstGeom>
          <a:solidFill>
            <a:schemeClr val="accent1"/>
          </a:solidFill>
        </p:spPr>
        <p:txBody>
          <a:bodyPr wrap="square">
            <a:spAutoFit/>
          </a:bodyPr>
          <a:lstStyle/>
          <a:p>
            <a:r>
              <a:rPr lang="ro-RO" b="1" dirty="0" err="1">
                <a:solidFill>
                  <a:srgbClr val="FFFF00"/>
                </a:solidFill>
              </a:rPr>
              <a:t>Coordinator</a:t>
            </a:r>
            <a:r>
              <a:rPr lang="ro-RO" b="1" dirty="0">
                <a:solidFill>
                  <a:srgbClr val="FFFF00"/>
                </a:solidFill>
              </a:rPr>
              <a:t> UAEGEAN: </a:t>
            </a:r>
            <a:r>
              <a:rPr lang="ro-RO" b="1" dirty="0">
                <a:solidFill>
                  <a:srgbClr val="002060"/>
                </a:solidFill>
              </a:rPr>
              <a:t>Prof. Maria </a:t>
            </a:r>
            <a:r>
              <a:rPr lang="ro-RO" b="1" dirty="0" err="1">
                <a:solidFill>
                  <a:srgbClr val="002060"/>
                </a:solidFill>
              </a:rPr>
              <a:t>Lekakou</a:t>
            </a:r>
            <a:r>
              <a:rPr lang="ro-RO" b="1" dirty="0">
                <a:solidFill>
                  <a:srgbClr val="002060"/>
                </a:solidFill>
              </a:rPr>
              <a:t> </a:t>
            </a:r>
          </a:p>
        </p:txBody>
      </p:sp>
      <p:sp>
        <p:nvSpPr>
          <p:cNvPr id="7" name="Rectangle 6">
            <a:extLst>
              <a:ext uri="{FF2B5EF4-FFF2-40B4-BE49-F238E27FC236}">
                <a16:creationId xmlns:a16="http://schemas.microsoft.com/office/drawing/2014/main" id="{7E2575CF-505D-7722-0CF8-297903C49E81}"/>
              </a:ext>
            </a:extLst>
          </p:cNvPr>
          <p:cNvSpPr/>
          <p:nvPr/>
        </p:nvSpPr>
        <p:spPr>
          <a:xfrm>
            <a:off x="3019225" y="6423821"/>
            <a:ext cx="4752964" cy="369332"/>
          </a:xfrm>
          <a:prstGeom prst="rect">
            <a:avLst/>
          </a:prstGeom>
          <a:solidFill>
            <a:schemeClr val="accent1"/>
          </a:solidFill>
        </p:spPr>
        <p:txBody>
          <a:bodyPr wrap="square">
            <a:spAutoFit/>
          </a:bodyPr>
          <a:lstStyle/>
          <a:p>
            <a:r>
              <a:rPr lang="ro-RO" b="1" dirty="0" err="1">
                <a:solidFill>
                  <a:srgbClr val="FFFF00"/>
                </a:solidFill>
              </a:rPr>
              <a:t>Coordinator</a:t>
            </a:r>
            <a:r>
              <a:rPr lang="ro-RO" b="1" dirty="0">
                <a:solidFill>
                  <a:srgbClr val="FFFF00"/>
                </a:solidFill>
              </a:rPr>
              <a:t> CPRF: </a:t>
            </a:r>
            <a:r>
              <a:rPr lang="ro-RO" b="1" dirty="0">
                <a:solidFill>
                  <a:srgbClr val="002060"/>
                </a:solidFill>
              </a:rPr>
              <a:t>Stavros </a:t>
            </a:r>
            <a:r>
              <a:rPr lang="ro-RO" b="1" dirty="0" err="1">
                <a:solidFill>
                  <a:srgbClr val="002060"/>
                </a:solidFill>
              </a:rPr>
              <a:t>Kalognomos</a:t>
            </a:r>
            <a:endParaRPr lang="ro-RO" b="1" dirty="0">
              <a:solidFill>
                <a:srgbClr val="002060"/>
              </a:solidFill>
            </a:endParaRPr>
          </a:p>
        </p:txBody>
      </p:sp>
      <p:sp>
        <p:nvSpPr>
          <p:cNvPr id="8" name="Rectangle 7">
            <a:extLst>
              <a:ext uri="{FF2B5EF4-FFF2-40B4-BE49-F238E27FC236}">
                <a16:creationId xmlns:a16="http://schemas.microsoft.com/office/drawing/2014/main" id="{0FE3158D-0A4E-F40E-3FB2-7CD3348E6850}"/>
              </a:ext>
            </a:extLst>
          </p:cNvPr>
          <p:cNvSpPr/>
          <p:nvPr/>
        </p:nvSpPr>
        <p:spPr>
          <a:xfrm>
            <a:off x="3022614" y="5523989"/>
            <a:ext cx="4749575" cy="369332"/>
          </a:xfrm>
          <a:prstGeom prst="rect">
            <a:avLst/>
          </a:prstGeom>
          <a:solidFill>
            <a:schemeClr val="accent1"/>
          </a:solidFill>
        </p:spPr>
        <p:txBody>
          <a:bodyPr wrap="square">
            <a:spAutoFit/>
          </a:bodyPr>
          <a:lstStyle/>
          <a:p>
            <a:r>
              <a:rPr lang="ro-RO" b="1" dirty="0" err="1">
                <a:solidFill>
                  <a:srgbClr val="FFFF00"/>
                </a:solidFill>
              </a:rPr>
              <a:t>Coordinator</a:t>
            </a:r>
            <a:r>
              <a:rPr lang="ro-RO" b="1" dirty="0">
                <a:solidFill>
                  <a:srgbClr val="FFFF00"/>
                </a:solidFill>
              </a:rPr>
              <a:t> PRU: </a:t>
            </a:r>
            <a:r>
              <a:rPr lang="en-US" b="1" dirty="0">
                <a:solidFill>
                  <a:srgbClr val="FFFF00"/>
                </a:solidFill>
              </a:rPr>
              <a:t>  </a:t>
            </a:r>
            <a:r>
              <a:rPr lang="ro-RO" b="1" dirty="0">
                <a:solidFill>
                  <a:srgbClr val="002060"/>
                </a:solidFill>
              </a:rPr>
              <a:t>Prof. Taner ALBAYRAK</a:t>
            </a:r>
          </a:p>
        </p:txBody>
      </p:sp>
      <p:sp>
        <p:nvSpPr>
          <p:cNvPr id="9" name="Rectangle 8">
            <a:extLst>
              <a:ext uri="{FF2B5EF4-FFF2-40B4-BE49-F238E27FC236}">
                <a16:creationId xmlns:a16="http://schemas.microsoft.com/office/drawing/2014/main" id="{9D1719D6-1D86-1214-415A-932A66052FC9}"/>
              </a:ext>
            </a:extLst>
          </p:cNvPr>
          <p:cNvSpPr/>
          <p:nvPr/>
        </p:nvSpPr>
        <p:spPr>
          <a:xfrm>
            <a:off x="3010776" y="4685318"/>
            <a:ext cx="4752964" cy="369332"/>
          </a:xfrm>
          <a:prstGeom prst="rect">
            <a:avLst/>
          </a:prstGeom>
          <a:solidFill>
            <a:schemeClr val="accent1"/>
          </a:solidFill>
        </p:spPr>
        <p:txBody>
          <a:bodyPr wrap="square">
            <a:spAutoFit/>
          </a:bodyPr>
          <a:lstStyle/>
          <a:p>
            <a:r>
              <a:rPr lang="ro-RO" b="1" dirty="0" err="1">
                <a:solidFill>
                  <a:srgbClr val="FFFF00"/>
                </a:solidFill>
              </a:rPr>
              <a:t>Coordinator</a:t>
            </a:r>
            <a:r>
              <a:rPr lang="ro-RO" b="1" dirty="0">
                <a:solidFill>
                  <a:srgbClr val="FFFF00"/>
                </a:solidFill>
              </a:rPr>
              <a:t> RNA: </a:t>
            </a:r>
            <a:r>
              <a:rPr lang="ro-RO" b="1" dirty="0" err="1">
                <a:solidFill>
                  <a:srgbClr val="002060"/>
                </a:solidFill>
              </a:rPr>
              <a:t>Lt.Cdr</a:t>
            </a:r>
            <a:r>
              <a:rPr lang="ro-RO" b="1" dirty="0">
                <a:solidFill>
                  <a:srgbClr val="002060"/>
                </a:solidFill>
              </a:rPr>
              <a:t>. Marius CUCU</a:t>
            </a:r>
          </a:p>
        </p:txBody>
      </p:sp>
      <p:sp>
        <p:nvSpPr>
          <p:cNvPr id="12" name="Rectangle 11">
            <a:extLst>
              <a:ext uri="{FF2B5EF4-FFF2-40B4-BE49-F238E27FC236}">
                <a16:creationId xmlns:a16="http://schemas.microsoft.com/office/drawing/2014/main" id="{AF5C9754-CBA2-8BEF-6FD4-F9D3D6E50C14}"/>
              </a:ext>
            </a:extLst>
          </p:cNvPr>
          <p:cNvSpPr/>
          <p:nvPr/>
        </p:nvSpPr>
        <p:spPr>
          <a:xfrm>
            <a:off x="7733769" y="5054650"/>
            <a:ext cx="4032448" cy="923330"/>
          </a:xfrm>
          <a:prstGeom prst="rect">
            <a:avLst/>
          </a:prstGeom>
          <a:solidFill>
            <a:schemeClr val="accent1"/>
          </a:solidFill>
        </p:spPr>
        <p:txBody>
          <a:bodyPr wrap="square">
            <a:spAutoFit/>
          </a:bodyPr>
          <a:lstStyle/>
          <a:p>
            <a:r>
              <a:rPr lang="ro-RO" b="1" dirty="0">
                <a:solidFill>
                  <a:srgbClr val="FFFF00"/>
                </a:solidFill>
              </a:rPr>
              <a:t>PROJECT ADMINISTRATOR: </a:t>
            </a:r>
            <a:r>
              <a:rPr lang="en-US" b="1" dirty="0">
                <a:solidFill>
                  <a:srgbClr val="FFFF00"/>
                </a:solidFill>
              </a:rPr>
              <a:t>  </a:t>
            </a:r>
            <a:r>
              <a:rPr lang="ro-RO" b="1" dirty="0">
                <a:solidFill>
                  <a:srgbClr val="FFFF00"/>
                </a:solidFill>
              </a:rPr>
              <a:t>   </a:t>
            </a:r>
          </a:p>
          <a:p>
            <a:r>
              <a:rPr lang="ro-RO" b="1" dirty="0" err="1">
                <a:solidFill>
                  <a:srgbClr val="002060"/>
                </a:solidFill>
              </a:rPr>
              <a:t>Lt.Cdr</a:t>
            </a:r>
            <a:r>
              <a:rPr lang="ro-RO" b="1" dirty="0">
                <a:solidFill>
                  <a:srgbClr val="002060"/>
                </a:solidFill>
              </a:rPr>
              <a:t>. Marius CUCU</a:t>
            </a:r>
          </a:p>
          <a:p>
            <a:endParaRPr lang="ro-RO" b="1" dirty="0">
              <a:solidFill>
                <a:srgbClr val="002060"/>
              </a:solidFill>
            </a:endParaRPr>
          </a:p>
        </p:txBody>
      </p:sp>
      <p:sp>
        <p:nvSpPr>
          <p:cNvPr id="29" name="Title 1">
            <a:extLst>
              <a:ext uri="{FF2B5EF4-FFF2-40B4-BE49-F238E27FC236}">
                <a16:creationId xmlns:a16="http://schemas.microsoft.com/office/drawing/2014/main" id="{61CE2868-F678-0137-EEB7-06432B8B8BF2}"/>
              </a:ext>
            </a:extLst>
          </p:cNvPr>
          <p:cNvSpPr txBox="1">
            <a:spLocks/>
          </p:cNvSpPr>
          <p:nvPr/>
        </p:nvSpPr>
        <p:spPr>
          <a:xfrm>
            <a:off x="4006180" y="1412756"/>
            <a:ext cx="4113430" cy="5521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a:lstStyle>
          <a:p>
            <a:r>
              <a:rPr lang="en-US" b="1" u="sng" dirty="0">
                <a:solidFill>
                  <a:srgbClr val="0000FF"/>
                </a:solidFill>
                <a:latin typeface="Algerian" panose="04020705040A02060702" pitchFamily="82" charset="0"/>
              </a:rPr>
              <a:t>PROJECT </a:t>
            </a:r>
            <a:r>
              <a:rPr lang="ro-RO" b="1" u="sng" dirty="0">
                <a:solidFill>
                  <a:srgbClr val="0000FF"/>
                </a:solidFill>
                <a:latin typeface="Algerian" panose="04020705040A02060702" pitchFamily="82" charset="0"/>
              </a:rPr>
              <a:t>PARTNERS</a:t>
            </a:r>
            <a:endParaRPr lang="en-US" b="1" u="sng" dirty="0">
              <a:solidFill>
                <a:srgbClr val="0000FF"/>
              </a:solidFill>
              <a:latin typeface="Algerian" panose="04020705040A02060702" pitchFamily="82" charset="0"/>
            </a:endParaRPr>
          </a:p>
        </p:txBody>
      </p:sp>
      <p:sp>
        <p:nvSpPr>
          <p:cNvPr id="10" name="Rectangle 9">
            <a:extLst>
              <a:ext uri="{FF2B5EF4-FFF2-40B4-BE49-F238E27FC236}">
                <a16:creationId xmlns:a16="http://schemas.microsoft.com/office/drawing/2014/main" id="{205DF8AB-BFC6-4EA9-C457-1E84C990D620}"/>
              </a:ext>
            </a:extLst>
          </p:cNvPr>
          <p:cNvSpPr/>
          <p:nvPr/>
        </p:nvSpPr>
        <p:spPr>
          <a:xfrm>
            <a:off x="3031829" y="5980271"/>
            <a:ext cx="4752964" cy="369332"/>
          </a:xfrm>
          <a:prstGeom prst="rect">
            <a:avLst/>
          </a:prstGeom>
          <a:solidFill>
            <a:schemeClr val="accent1"/>
          </a:solidFill>
        </p:spPr>
        <p:txBody>
          <a:bodyPr wrap="square">
            <a:spAutoFit/>
          </a:bodyPr>
          <a:lstStyle/>
          <a:p>
            <a:r>
              <a:rPr lang="ro-RO" b="1" dirty="0" err="1">
                <a:solidFill>
                  <a:srgbClr val="FFFF00"/>
                </a:solidFill>
              </a:rPr>
              <a:t>Coordinator</a:t>
            </a:r>
            <a:r>
              <a:rPr lang="ro-RO" b="1" dirty="0">
                <a:solidFill>
                  <a:srgbClr val="FFFF00"/>
                </a:solidFill>
              </a:rPr>
              <a:t> NVNA</a:t>
            </a:r>
            <a:r>
              <a:rPr lang="ro-RO" b="1">
                <a:solidFill>
                  <a:srgbClr val="FFFF00"/>
                </a:solidFill>
              </a:rPr>
              <a:t>: </a:t>
            </a:r>
            <a:r>
              <a:rPr lang="ro-RO" b="1">
                <a:solidFill>
                  <a:srgbClr val="002060"/>
                </a:solidFill>
              </a:rPr>
              <a:t>Capt</a:t>
            </a:r>
            <a:r>
              <a:rPr lang="ro-RO" b="1" dirty="0">
                <a:solidFill>
                  <a:srgbClr val="002060"/>
                </a:solidFill>
              </a:rPr>
              <a:t>. Ivo </a:t>
            </a:r>
            <a:r>
              <a:rPr lang="ro-RO" b="1" dirty="0" err="1">
                <a:solidFill>
                  <a:srgbClr val="002060"/>
                </a:solidFill>
              </a:rPr>
              <a:t>Yotsov</a:t>
            </a:r>
            <a:endParaRPr lang="ro-RO" b="1" dirty="0">
              <a:solidFill>
                <a:srgbClr val="002060"/>
              </a:solidFill>
            </a:endParaRPr>
          </a:p>
        </p:txBody>
      </p:sp>
      <p:pic>
        <p:nvPicPr>
          <p:cNvPr id="14" name="Picture 13">
            <a:extLst>
              <a:ext uri="{FF2B5EF4-FFF2-40B4-BE49-F238E27FC236}">
                <a16:creationId xmlns:a16="http://schemas.microsoft.com/office/drawing/2014/main" id="{82DA0E74-020D-61FF-4972-F6D207F38C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6336" y="106446"/>
            <a:ext cx="989302" cy="985008"/>
          </a:xfrm>
          <a:prstGeom prst="rect">
            <a:avLst/>
          </a:prstGeom>
        </p:spPr>
      </p:pic>
      <p:pic>
        <p:nvPicPr>
          <p:cNvPr id="18" name="Picture 17">
            <a:extLst>
              <a:ext uri="{FF2B5EF4-FFF2-40B4-BE49-F238E27FC236}">
                <a16:creationId xmlns:a16="http://schemas.microsoft.com/office/drawing/2014/main" id="{A4A202B2-3399-54C7-9956-D2DFE9FD6AA9}"/>
              </a:ext>
            </a:extLst>
          </p:cNvPr>
          <p:cNvPicPr>
            <a:picLocks noChangeAspect="1"/>
          </p:cNvPicPr>
          <p:nvPr/>
        </p:nvPicPr>
        <p:blipFill>
          <a:blip r:embed="rId3"/>
          <a:stretch>
            <a:fillRect/>
          </a:stretch>
        </p:blipFill>
        <p:spPr>
          <a:xfrm>
            <a:off x="7407528" y="131252"/>
            <a:ext cx="844218" cy="854904"/>
          </a:xfrm>
          <a:prstGeom prst="rect">
            <a:avLst/>
          </a:prstGeom>
        </p:spPr>
      </p:pic>
      <p:pic>
        <p:nvPicPr>
          <p:cNvPr id="19" name="Picture 18">
            <a:extLst>
              <a:ext uri="{FF2B5EF4-FFF2-40B4-BE49-F238E27FC236}">
                <a16:creationId xmlns:a16="http://schemas.microsoft.com/office/drawing/2014/main" id="{38D447E6-E756-AF0C-36D7-9893F44644C9}"/>
              </a:ext>
            </a:extLst>
          </p:cNvPr>
          <p:cNvPicPr>
            <a:picLocks noChangeAspect="1"/>
          </p:cNvPicPr>
          <p:nvPr/>
        </p:nvPicPr>
        <p:blipFill>
          <a:blip r:embed="rId4"/>
          <a:stretch>
            <a:fillRect/>
          </a:stretch>
        </p:blipFill>
        <p:spPr>
          <a:xfrm>
            <a:off x="8700631" y="174645"/>
            <a:ext cx="1372001" cy="754426"/>
          </a:xfrm>
          <a:prstGeom prst="rect">
            <a:avLst/>
          </a:prstGeom>
        </p:spPr>
      </p:pic>
      <p:pic>
        <p:nvPicPr>
          <p:cNvPr id="20" name="Picture 4" descr="EU logos for funding">
            <a:extLst>
              <a:ext uri="{FF2B5EF4-FFF2-40B4-BE49-F238E27FC236}">
                <a16:creationId xmlns:a16="http://schemas.microsoft.com/office/drawing/2014/main" id="{A332AA1E-3DB5-9B48-C4F2-411D861088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100977" y="69668"/>
            <a:ext cx="3152288"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2427C53-6262-DB28-AE30-5BC9DF8C2B1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029739" y="69668"/>
            <a:ext cx="1089900" cy="1180081"/>
          </a:xfrm>
          <a:prstGeom prst="rect">
            <a:avLst/>
          </a:prstGeom>
        </p:spPr>
      </p:pic>
      <p:pic>
        <p:nvPicPr>
          <p:cNvPr id="22" name="Picture 21">
            <a:extLst>
              <a:ext uri="{FF2B5EF4-FFF2-40B4-BE49-F238E27FC236}">
                <a16:creationId xmlns:a16="http://schemas.microsoft.com/office/drawing/2014/main" id="{9208D669-C6F1-08CB-C3DB-55ACF21DDDB5}"/>
              </a:ext>
            </a:extLst>
          </p:cNvPr>
          <p:cNvPicPr>
            <a:picLocks noChangeAspect="1"/>
          </p:cNvPicPr>
          <p:nvPr/>
        </p:nvPicPr>
        <p:blipFill>
          <a:blip r:embed="rId7"/>
          <a:stretch>
            <a:fillRect/>
          </a:stretch>
        </p:blipFill>
        <p:spPr>
          <a:xfrm>
            <a:off x="5875366" y="131252"/>
            <a:ext cx="1268781" cy="917109"/>
          </a:xfrm>
          <a:prstGeom prst="rect">
            <a:avLst/>
          </a:prstGeom>
        </p:spPr>
      </p:pic>
      <p:pic>
        <p:nvPicPr>
          <p:cNvPr id="23" name="Picture 22">
            <a:extLst>
              <a:ext uri="{FF2B5EF4-FFF2-40B4-BE49-F238E27FC236}">
                <a16:creationId xmlns:a16="http://schemas.microsoft.com/office/drawing/2014/main" id="{17A90B44-6C1E-DE74-7F03-5172954BBA2B}"/>
              </a:ext>
            </a:extLst>
          </p:cNvPr>
          <p:cNvPicPr>
            <a:picLocks noChangeAspect="1"/>
          </p:cNvPicPr>
          <p:nvPr/>
        </p:nvPicPr>
        <p:blipFill>
          <a:blip r:embed="rId8"/>
          <a:stretch>
            <a:fillRect/>
          </a:stretch>
        </p:blipFill>
        <p:spPr>
          <a:xfrm>
            <a:off x="10970403" y="11566"/>
            <a:ext cx="1182658" cy="1180081"/>
          </a:xfrm>
          <a:prstGeom prst="rect">
            <a:avLst/>
          </a:prstGeom>
        </p:spPr>
      </p:pic>
    </p:spTree>
    <p:extLst>
      <p:ext uri="{BB962C8B-B14F-4D97-AF65-F5344CB8AC3E}">
        <p14:creationId xmlns:p14="http://schemas.microsoft.com/office/powerpoint/2010/main" val="145647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82272" y="758624"/>
            <a:ext cx="6265175"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ro-RO" sz="3199" b="1" dirty="0">
                <a:solidFill>
                  <a:srgbClr val="FF0000"/>
                </a:solidFill>
                <a:latin typeface="FreeSans"/>
              </a:rPr>
              <a:t>TASK TO FOLLOW!</a:t>
            </a:r>
            <a:endParaRPr lang="en-US" altLang="de-DE" sz="3199" b="1" dirty="0">
              <a:solidFill>
                <a:srgbClr val="0000FF"/>
              </a:solidFill>
              <a:effectLst>
                <a:outerShdw blurRad="38100" dist="38100" dir="2700000" algn="tl">
                  <a:srgbClr val="000000">
                    <a:alpha val="43137"/>
                  </a:srgbClr>
                </a:outerShdw>
              </a:effectLst>
              <a:latin typeface="Calibri"/>
            </a:endParaRPr>
          </a:p>
        </p:txBody>
      </p:sp>
      <p:sp>
        <p:nvSpPr>
          <p:cNvPr id="3" name="Textfeld 1">
            <a:extLst>
              <a:ext uri="{FF2B5EF4-FFF2-40B4-BE49-F238E27FC236}">
                <a16:creationId xmlns:a16="http://schemas.microsoft.com/office/drawing/2014/main" id="{04BE77CF-D668-3AD0-F43B-60875E00797F}"/>
              </a:ext>
            </a:extLst>
          </p:cNvPr>
          <p:cNvSpPr txBox="1">
            <a:spLocks noChangeArrowheads="1"/>
          </p:cNvSpPr>
          <p:nvPr/>
        </p:nvSpPr>
        <p:spPr bwMode="auto">
          <a:xfrm>
            <a:off x="56226" y="1772816"/>
            <a:ext cx="12116369" cy="4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defTabSz="914126">
              <a:lnSpc>
                <a:spcPct val="150000"/>
              </a:lnSpc>
              <a:spcAft>
                <a:spcPct val="0"/>
              </a:spcAft>
              <a:buNone/>
            </a:pPr>
            <a:r>
              <a:rPr lang="ro-RO" altLang="de-DE" sz="1799" dirty="0">
                <a:solidFill>
                  <a:srgbClr val="FF0000"/>
                </a:solidFill>
                <a:effectLst>
                  <a:outerShdw blurRad="38100" dist="38100" dir="2700000" algn="tl">
                    <a:srgbClr val="000000">
                      <a:alpha val="43137"/>
                    </a:srgbClr>
                  </a:outerShdw>
                </a:effectLst>
              </a:rPr>
              <a:t>ADMINISTRATIVE TASKS</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Prepare </a:t>
            </a:r>
            <a:r>
              <a:rPr lang="ro-RO" altLang="de-DE" sz="1799" dirty="0" err="1">
                <a:solidFill>
                  <a:srgbClr val="0000FF"/>
                </a:solidFill>
                <a:effectLst>
                  <a:outerShdw blurRad="38100" dist="38100" dir="2700000" algn="tl">
                    <a:srgbClr val="000000">
                      <a:alpha val="43137"/>
                    </a:srgbClr>
                  </a:outerShdw>
                </a:effectLst>
              </a:rPr>
              <a:t>the</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documents</a:t>
            </a:r>
            <a:r>
              <a:rPr lang="ro-RO" altLang="de-DE" sz="1799" dirty="0">
                <a:solidFill>
                  <a:srgbClr val="0000FF"/>
                </a:solidFill>
                <a:effectLst>
                  <a:outerShdw blurRad="38100" dist="38100" dir="2700000" algn="tl">
                    <a:srgbClr val="000000">
                      <a:alpha val="43137"/>
                    </a:srgbClr>
                  </a:outerShdw>
                </a:effectLst>
              </a:rPr>
              <a:t> for </a:t>
            </a:r>
            <a:r>
              <a:rPr lang="ro-RO" altLang="de-DE" sz="1799" dirty="0" err="1">
                <a:solidFill>
                  <a:srgbClr val="0000FF"/>
                </a:solidFill>
                <a:effectLst>
                  <a:outerShdw blurRad="38100" dist="38100" dir="2700000" algn="tl">
                    <a:srgbClr val="000000">
                      <a:alpha val="43137"/>
                    </a:srgbClr>
                  </a:outerShdw>
                </a:effectLst>
              </a:rPr>
              <a:t>planned</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events</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invitation</a:t>
            </a:r>
            <a:r>
              <a:rPr lang="ro-RO" altLang="de-DE" sz="1799" dirty="0">
                <a:solidFill>
                  <a:srgbClr val="0000FF"/>
                </a:solidFill>
                <a:effectLst>
                  <a:outerShdw blurRad="38100" dist="38100" dir="2700000" algn="tl">
                    <a:srgbClr val="000000">
                      <a:alpha val="43137"/>
                    </a:srgbClr>
                  </a:outerShdw>
                </a:effectLst>
              </a:rPr>
              <a:t>, </a:t>
            </a:r>
            <a:r>
              <a:rPr lang="ro-RO" altLang="de-DE" sz="1799" dirty="0"/>
              <a:t>;</a:t>
            </a:r>
          </a:p>
          <a:p>
            <a:pPr marL="342797" indent="-342797" defTabSz="914126">
              <a:buFontTx/>
              <a:buChar char="-"/>
            </a:pPr>
            <a:r>
              <a:rPr lang="ro-RO" altLang="de-DE" sz="1799" dirty="0">
                <a:solidFill>
                  <a:srgbClr val="0000FF"/>
                </a:solidFill>
                <a:effectLst>
                  <a:outerShdw blurRad="38100" dist="38100" dir="2700000" algn="tl">
                    <a:srgbClr val="000000">
                      <a:alpha val="43137"/>
                    </a:srgbClr>
                  </a:outerShdw>
                </a:effectLst>
              </a:rPr>
              <a:t>The team </a:t>
            </a:r>
            <a:r>
              <a:rPr lang="ro-RO" altLang="de-DE" sz="1799" dirty="0" err="1">
                <a:solidFill>
                  <a:srgbClr val="0000FF"/>
                </a:solidFill>
                <a:effectLst>
                  <a:outerShdw blurRad="38100" dist="38100" dir="2700000" algn="tl">
                    <a:srgbClr val="000000">
                      <a:alpha val="43137"/>
                    </a:srgbClr>
                  </a:outerShdw>
                </a:effectLst>
              </a:rPr>
              <a:t>members</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should</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register</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themselves</a:t>
            </a:r>
            <a:r>
              <a:rPr lang="ro-RO" altLang="de-DE" sz="1799" dirty="0"/>
              <a:t> on marplat.eu </a:t>
            </a:r>
            <a:r>
              <a:rPr lang="ro-RO" altLang="de-DE" sz="1799" dirty="0" err="1"/>
              <a:t>platform</a:t>
            </a:r>
            <a:r>
              <a:rPr lang="ro-RO" altLang="de-DE" sz="1799" dirty="0"/>
              <a:t> (</a:t>
            </a:r>
            <a:r>
              <a:rPr lang="ro-RO" altLang="de-DE" sz="1799" dirty="0" err="1"/>
              <a:t>all</a:t>
            </a:r>
            <a:r>
              <a:rPr lang="ro-RO" altLang="de-DE" sz="1799" dirty="0"/>
              <a:t> </a:t>
            </a:r>
            <a:r>
              <a:rPr lang="ro-RO" altLang="de-DE" sz="1799" dirty="0" err="1"/>
              <a:t>the</a:t>
            </a:r>
            <a:r>
              <a:rPr lang="ro-RO" altLang="de-DE" sz="1799" dirty="0"/>
              <a:t> </a:t>
            </a:r>
            <a:r>
              <a:rPr lang="ro-RO" altLang="de-DE" sz="1799" dirty="0" err="1"/>
              <a:t>partners</a:t>
            </a:r>
            <a:r>
              <a:rPr lang="ro-RO" altLang="de-DE" sz="1799" dirty="0"/>
              <a:t> </a:t>
            </a:r>
            <a:r>
              <a:rPr lang="ro-RO" altLang="de-DE" sz="1799" dirty="0" err="1"/>
              <a:t>will</a:t>
            </a:r>
            <a:r>
              <a:rPr lang="ro-RO" altLang="de-DE" sz="1799" dirty="0"/>
              <a:t> </a:t>
            </a:r>
            <a:r>
              <a:rPr lang="ro-RO" altLang="de-DE" sz="1799" dirty="0" err="1"/>
              <a:t>make</a:t>
            </a:r>
            <a:r>
              <a:rPr lang="ro-RO" altLang="de-DE" sz="1799" dirty="0"/>
              <a:t> </a:t>
            </a:r>
            <a:r>
              <a:rPr lang="ro-RO" altLang="de-DE" sz="1799" dirty="0" err="1"/>
              <a:t>available</a:t>
            </a:r>
            <a:r>
              <a:rPr lang="ro-RO" altLang="de-DE" sz="1799" dirty="0"/>
              <a:t> </a:t>
            </a:r>
            <a:r>
              <a:rPr lang="ro-RO" altLang="de-DE" sz="1799" dirty="0" err="1"/>
              <a:t>the</a:t>
            </a:r>
            <a:r>
              <a:rPr lang="ro-RO" altLang="de-DE" sz="1799" dirty="0"/>
              <a:t> </a:t>
            </a:r>
            <a:r>
              <a:rPr lang="ro-RO" altLang="de-DE" sz="1799" dirty="0" err="1"/>
              <a:t>nominations</a:t>
            </a:r>
            <a:r>
              <a:rPr lang="ro-RO" altLang="de-DE" sz="1799" dirty="0"/>
              <a:t> </a:t>
            </a:r>
            <a:r>
              <a:rPr lang="ro-RO" altLang="de-DE" sz="1799" dirty="0" err="1"/>
              <a:t>and</a:t>
            </a:r>
            <a:r>
              <a:rPr lang="ro-RO" altLang="de-DE" sz="1799" dirty="0"/>
              <a:t> </a:t>
            </a:r>
            <a:r>
              <a:rPr lang="ro-RO" altLang="de-DE" sz="1799" dirty="0" err="1"/>
              <a:t>the</a:t>
            </a:r>
            <a:r>
              <a:rPr lang="ro-RO" altLang="de-DE" sz="1799" dirty="0"/>
              <a:t> email </a:t>
            </a:r>
            <a:r>
              <a:rPr lang="ro-RO" altLang="de-DE" sz="1799" dirty="0" err="1"/>
              <a:t>addresses</a:t>
            </a:r>
            <a:r>
              <a:rPr lang="ro-RO" altLang="de-DE" sz="1799" dirty="0"/>
              <a:t> of </a:t>
            </a:r>
            <a:r>
              <a:rPr lang="ro-RO" altLang="de-DE" sz="1799" dirty="0" err="1"/>
              <a:t>their</a:t>
            </a:r>
            <a:r>
              <a:rPr lang="ro-RO" altLang="de-DE" sz="1799" dirty="0"/>
              <a:t> team </a:t>
            </a:r>
            <a:r>
              <a:rPr lang="ro-RO" altLang="de-DE" sz="1799" dirty="0" err="1"/>
              <a:t>members</a:t>
            </a:r>
            <a:r>
              <a:rPr lang="ro-RO" altLang="de-DE" sz="1799" dirty="0"/>
              <a:t>);</a:t>
            </a:r>
          </a:p>
          <a:p>
            <a:pPr defTabSz="914126">
              <a:lnSpc>
                <a:spcPct val="150000"/>
              </a:lnSpc>
              <a:spcAft>
                <a:spcPct val="0"/>
              </a:spcAft>
              <a:buNone/>
            </a:pPr>
            <a:r>
              <a:rPr lang="ro-RO" altLang="de-DE" sz="1799" dirty="0">
                <a:solidFill>
                  <a:srgbClr val="FF0000"/>
                </a:solidFill>
                <a:effectLst>
                  <a:outerShdw blurRad="38100" dist="38100" dir="2700000" algn="tl">
                    <a:srgbClr val="000000">
                      <a:alpha val="43137"/>
                    </a:srgbClr>
                  </a:outerShdw>
                </a:effectLst>
              </a:rPr>
              <a:t>PROJECT IMPLEMENTATION - ACADEMIC TASKS</a:t>
            </a:r>
          </a:p>
          <a:p>
            <a:pPr marL="342797" indent="-342797" defTabSz="914126">
              <a:buFontTx/>
              <a:buChar char="-"/>
            </a:pPr>
            <a:r>
              <a:rPr lang="ro-RO" altLang="de-DE" sz="1799" dirty="0" err="1">
                <a:solidFill>
                  <a:srgbClr val="0000FF"/>
                </a:solidFill>
                <a:effectLst>
                  <a:outerShdw blurRad="38100" dist="38100" dir="2700000" algn="tl">
                    <a:srgbClr val="000000">
                      <a:alpha val="43137"/>
                    </a:srgbClr>
                  </a:outerShdw>
                </a:effectLst>
              </a:rPr>
              <a:t>Establish</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the</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project</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teams</a:t>
            </a:r>
            <a:r>
              <a:rPr lang="ro-RO" altLang="de-DE" sz="1799" dirty="0">
                <a:solidFill>
                  <a:srgbClr val="0000FF"/>
                </a:solidFill>
                <a:effectLst>
                  <a:outerShdw blurRad="38100" dist="38100" dir="2700000" algn="tl">
                    <a:srgbClr val="000000">
                      <a:alpha val="43137"/>
                    </a:srgbClr>
                  </a:outerShdw>
                </a:effectLst>
              </a:rPr>
              <a:t>: team </a:t>
            </a:r>
            <a:r>
              <a:rPr lang="ro-RO" altLang="de-DE" sz="1799" dirty="0" err="1">
                <a:solidFill>
                  <a:srgbClr val="0000FF"/>
                </a:solidFill>
                <a:effectLst>
                  <a:outerShdw blurRad="38100" dist="38100" dir="2700000" algn="tl">
                    <a:srgbClr val="000000">
                      <a:alpha val="43137"/>
                    </a:srgbClr>
                  </a:outerShdw>
                </a:effectLst>
              </a:rPr>
              <a:t>members</a:t>
            </a:r>
            <a:r>
              <a:rPr lang="ro-RO" altLang="de-DE" sz="1799" dirty="0">
                <a:solidFill>
                  <a:srgbClr val="0000FF"/>
                </a:solidFill>
                <a:effectLst>
                  <a:outerShdw blurRad="38100" dist="38100" dir="2700000" algn="tl">
                    <a:srgbClr val="000000">
                      <a:alpha val="43137"/>
                    </a:srgbClr>
                  </a:outerShdw>
                </a:effectLst>
              </a:rPr>
              <a:t> in </a:t>
            </a:r>
            <a:r>
              <a:rPr lang="ro-RO" altLang="de-DE" sz="1799" dirty="0" err="1">
                <a:solidFill>
                  <a:srgbClr val="0000FF"/>
                </a:solidFill>
                <a:effectLst>
                  <a:outerShdw blurRad="38100" dist="38100" dir="2700000" algn="tl">
                    <a:srgbClr val="000000">
                      <a:alpha val="43137"/>
                    </a:srgbClr>
                  </a:outerShdw>
                </a:effectLst>
              </a:rPr>
              <a:t>the</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course</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development</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groups</a:t>
            </a:r>
            <a:r>
              <a:rPr lang="ro-RO" altLang="de-DE" sz="1799" dirty="0">
                <a:solidFill>
                  <a:srgbClr val="0000FF"/>
                </a:solidFill>
                <a:effectLst>
                  <a:outerShdw blurRad="38100" dist="38100" dir="2700000" algn="tl">
                    <a:srgbClr val="000000">
                      <a:alpha val="43137"/>
                    </a:srgbClr>
                  </a:outerShdw>
                </a:effectLst>
              </a:rPr>
              <a:t>;</a:t>
            </a:r>
          </a:p>
          <a:p>
            <a:pPr marL="342797" indent="-342797" defTabSz="914126">
              <a:buFontTx/>
              <a:buChar char="-"/>
            </a:pPr>
            <a:r>
              <a:rPr lang="ro-RO" altLang="de-DE" sz="1799" dirty="0" err="1">
                <a:solidFill>
                  <a:srgbClr val="0000FF"/>
                </a:solidFill>
                <a:effectLst>
                  <a:outerShdw blurRad="38100" dist="38100" dir="2700000" algn="tl">
                    <a:srgbClr val="000000">
                      <a:alpha val="43137"/>
                    </a:srgbClr>
                  </a:outerShdw>
                </a:effectLst>
              </a:rPr>
              <a:t>Proposal</a:t>
            </a:r>
            <a:r>
              <a:rPr lang="ro-RO" altLang="de-DE" sz="1799" dirty="0">
                <a:solidFill>
                  <a:srgbClr val="0000FF"/>
                </a:solidFill>
                <a:effectLst>
                  <a:outerShdw blurRad="38100" dist="38100" dir="2700000" algn="tl">
                    <a:srgbClr val="000000">
                      <a:alpha val="43137"/>
                    </a:srgbClr>
                  </a:outerShdw>
                </a:effectLst>
              </a:rPr>
              <a:t> for </a:t>
            </a:r>
            <a:r>
              <a:rPr lang="ro-RO" altLang="de-DE" sz="1799" dirty="0" err="1">
                <a:solidFill>
                  <a:srgbClr val="0000FF"/>
                </a:solidFill>
                <a:effectLst>
                  <a:outerShdw blurRad="38100" dist="38100" dir="2700000" algn="tl">
                    <a:srgbClr val="000000">
                      <a:alpha val="43137"/>
                    </a:srgbClr>
                  </a:outerShdw>
                </a:effectLst>
              </a:rPr>
              <a:t>own</a:t>
            </a:r>
            <a:r>
              <a:rPr lang="ro-RO" altLang="de-DE" sz="1799" dirty="0">
                <a:solidFill>
                  <a:srgbClr val="0000FF"/>
                </a:solidFill>
                <a:effectLst>
                  <a:outerShdw blurRad="38100" dist="38100" dir="2700000" algn="tl">
                    <a:srgbClr val="000000">
                      <a:alpha val="43137"/>
                    </a:srgbClr>
                  </a:outerShdw>
                </a:effectLst>
              </a:rPr>
              <a:t> </a:t>
            </a:r>
            <a:r>
              <a:rPr lang="ro-RO" altLang="de-DE" sz="1799" dirty="0" err="1">
                <a:solidFill>
                  <a:srgbClr val="0000FF"/>
                </a:solidFill>
                <a:effectLst>
                  <a:outerShdw blurRad="38100" dist="38100" dir="2700000" algn="tl">
                    <a:srgbClr val="000000">
                      <a:alpha val="43137"/>
                    </a:srgbClr>
                  </a:outerShdw>
                </a:effectLst>
              </a:rPr>
              <a:t>events</a:t>
            </a:r>
            <a:r>
              <a:rPr lang="ro-RO" altLang="de-DE" sz="1799" dirty="0">
                <a:solidFill>
                  <a:srgbClr val="0000FF"/>
                </a:solidFill>
                <a:effectLst>
                  <a:outerShdw blurRad="38100" dist="38100" dir="2700000" algn="tl">
                    <a:srgbClr val="000000">
                      <a:alpha val="43137"/>
                    </a:srgbClr>
                  </a:outerShdw>
                </a:effectLst>
              </a:rPr>
              <a:t>/</a:t>
            </a:r>
            <a:r>
              <a:rPr lang="ro-RO" altLang="de-DE" sz="1799" dirty="0" err="1">
                <a:solidFill>
                  <a:srgbClr val="0000FF"/>
                </a:solidFill>
                <a:effectLst>
                  <a:outerShdw blurRad="38100" dist="38100" dir="2700000" algn="tl">
                    <a:srgbClr val="000000">
                      <a:alpha val="43137"/>
                    </a:srgbClr>
                  </a:outerShdw>
                </a:effectLst>
              </a:rPr>
              <a:t>courses</a:t>
            </a:r>
            <a:r>
              <a:rPr lang="ro-RO" altLang="de-DE" sz="1799" dirty="0">
                <a:solidFill>
                  <a:srgbClr val="0000FF"/>
                </a:solidFill>
                <a:effectLst>
                  <a:outerShdw blurRad="38100" dist="38100" dir="2700000" algn="tl">
                    <a:srgbClr val="000000">
                      <a:alpha val="43137"/>
                    </a:srgbClr>
                  </a:outerShdw>
                </a:effectLst>
              </a:rPr>
              <a:t> </a:t>
            </a:r>
            <a:r>
              <a:rPr lang="ro-RO" altLang="de-DE" sz="1799" dirty="0"/>
              <a:t>– </a:t>
            </a:r>
            <a:r>
              <a:rPr lang="ro-RO" altLang="de-DE" sz="1799" dirty="0" err="1">
                <a:solidFill>
                  <a:srgbClr val="FF0000"/>
                </a:solidFill>
                <a:highlight>
                  <a:srgbClr val="FFFF00"/>
                </a:highlight>
              </a:rPr>
              <a:t>each</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partner</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should</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advance</a:t>
            </a:r>
            <a:r>
              <a:rPr lang="ro-RO" altLang="de-DE" sz="1799" dirty="0">
                <a:solidFill>
                  <a:srgbClr val="FF0000"/>
                </a:solidFill>
                <a:highlight>
                  <a:srgbClr val="FFFF00"/>
                </a:highlight>
              </a:rPr>
              <a:t> a </a:t>
            </a:r>
            <a:r>
              <a:rPr lang="ro-RO" altLang="de-DE" sz="1799" dirty="0" err="1">
                <a:solidFill>
                  <a:srgbClr val="FF0000"/>
                </a:solidFill>
                <a:highlight>
                  <a:srgbClr val="FFFF00"/>
                </a:highlight>
              </a:rPr>
              <a:t>proposal</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when</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the</a:t>
            </a:r>
            <a:r>
              <a:rPr lang="ro-RO" altLang="de-DE" sz="1799" dirty="0">
                <a:solidFill>
                  <a:srgbClr val="FF0000"/>
                </a:solidFill>
                <a:highlight>
                  <a:srgbClr val="FFFF00"/>
                </a:highlight>
              </a:rPr>
              <a:t> event </a:t>
            </a:r>
            <a:r>
              <a:rPr lang="ro-RO" altLang="de-DE" sz="1799" dirty="0" err="1">
                <a:solidFill>
                  <a:srgbClr val="FF0000"/>
                </a:solidFill>
                <a:highlight>
                  <a:srgbClr val="FFFF00"/>
                </a:highlight>
              </a:rPr>
              <a:t>should</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be</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organized</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depending</a:t>
            </a:r>
            <a:r>
              <a:rPr lang="ro-RO" altLang="de-DE" sz="1799" dirty="0">
                <a:solidFill>
                  <a:srgbClr val="FF0000"/>
                </a:solidFill>
                <a:highlight>
                  <a:srgbClr val="FFFF00"/>
                </a:highlight>
              </a:rPr>
              <a:t> on </a:t>
            </a:r>
            <a:r>
              <a:rPr lang="ro-RO" altLang="de-DE" sz="1799" dirty="0" err="1">
                <a:solidFill>
                  <a:srgbClr val="FF0000"/>
                </a:solidFill>
                <a:highlight>
                  <a:srgbClr val="FFFF00"/>
                </a:highlight>
              </a:rPr>
              <a:t>the</a:t>
            </a:r>
            <a:r>
              <a:rPr lang="ro-RO" altLang="de-DE" sz="1799" dirty="0">
                <a:solidFill>
                  <a:srgbClr val="FF0000"/>
                </a:solidFill>
                <a:highlight>
                  <a:srgbClr val="FFFF00"/>
                </a:highlight>
              </a:rPr>
              <a:t> </a:t>
            </a:r>
            <a:r>
              <a:rPr lang="ro-RO" altLang="de-DE" sz="1799" dirty="0" err="1">
                <a:solidFill>
                  <a:srgbClr val="FF0000"/>
                </a:solidFill>
                <a:highlight>
                  <a:srgbClr val="FFFF00"/>
                </a:highlight>
              </a:rPr>
              <a:t>institutional</a:t>
            </a:r>
            <a:r>
              <a:rPr lang="ro-RO" altLang="de-DE" sz="1799" dirty="0">
                <a:solidFill>
                  <a:srgbClr val="FF0000"/>
                </a:solidFill>
                <a:highlight>
                  <a:srgbClr val="FFFF00"/>
                </a:highlight>
              </a:rPr>
              <a:t> agenda</a:t>
            </a:r>
            <a:r>
              <a:rPr lang="ro-RO" altLang="de-DE" sz="1799" dirty="0"/>
              <a:t>;</a:t>
            </a:r>
          </a:p>
          <a:p>
            <a:pPr marL="342797" indent="-342797" defTabSz="914126">
              <a:buFontTx/>
              <a:buChar char="-"/>
            </a:pPr>
            <a:r>
              <a:rPr lang="ro-RO" altLang="de-DE" sz="1799" dirty="0"/>
              <a:t>The </a:t>
            </a:r>
            <a:r>
              <a:rPr lang="ro-RO" altLang="de-DE" sz="1799" dirty="0" err="1"/>
              <a:t>partners</a:t>
            </a:r>
            <a:r>
              <a:rPr lang="ro-RO" altLang="de-DE" sz="1799" dirty="0"/>
              <a:t> </a:t>
            </a:r>
            <a:r>
              <a:rPr lang="ro-RO" altLang="de-DE" sz="1799" dirty="0" err="1"/>
              <a:t>have</a:t>
            </a:r>
            <a:r>
              <a:rPr lang="ro-RO" altLang="de-DE" sz="1799" dirty="0"/>
              <a:t> </a:t>
            </a:r>
            <a:r>
              <a:rPr lang="ro-RO" altLang="de-DE" sz="1799" dirty="0" err="1"/>
              <a:t>agreed</a:t>
            </a:r>
            <a:r>
              <a:rPr lang="ro-RO" altLang="de-DE" sz="1799" dirty="0"/>
              <a:t> </a:t>
            </a:r>
            <a:r>
              <a:rPr lang="ro-RO" altLang="de-DE" sz="1799" dirty="0" err="1"/>
              <a:t>upon</a:t>
            </a:r>
            <a:r>
              <a:rPr lang="ro-RO" altLang="de-DE" sz="1799" dirty="0"/>
              <a:t> </a:t>
            </a:r>
            <a:r>
              <a:rPr lang="ro-RO" altLang="de-DE" sz="1799" dirty="0" err="1"/>
              <a:t>the</a:t>
            </a:r>
            <a:r>
              <a:rPr lang="ro-RO" altLang="de-DE" sz="1799" dirty="0"/>
              <a:t> </a:t>
            </a:r>
            <a:r>
              <a:rPr lang="ro-RO" altLang="de-DE" sz="1799" dirty="0" err="1"/>
              <a:t>course</a:t>
            </a:r>
            <a:r>
              <a:rPr lang="ro-RO" altLang="de-DE" sz="1799" dirty="0"/>
              <a:t> format – </a:t>
            </a:r>
            <a:r>
              <a:rPr lang="ro-RO" altLang="de-DE" sz="1799" dirty="0" err="1"/>
              <a:t>each</a:t>
            </a:r>
            <a:r>
              <a:rPr lang="ro-RO" altLang="de-DE" sz="1799" dirty="0"/>
              <a:t> </a:t>
            </a:r>
            <a:r>
              <a:rPr lang="ro-RO" altLang="de-DE" sz="1799" dirty="0" err="1"/>
              <a:t>partner</a:t>
            </a:r>
            <a:r>
              <a:rPr lang="ro-RO" altLang="de-DE" sz="1799" dirty="0"/>
              <a:t> </a:t>
            </a:r>
            <a:r>
              <a:rPr lang="ro-RO" altLang="de-DE" sz="1799" dirty="0" err="1"/>
              <a:t>will</a:t>
            </a:r>
            <a:r>
              <a:rPr lang="ro-RO" altLang="de-DE" sz="1799" dirty="0"/>
              <a:t> </a:t>
            </a:r>
            <a:r>
              <a:rPr lang="ro-RO" altLang="de-DE" sz="1799" dirty="0" err="1"/>
              <a:t>develop</a:t>
            </a:r>
            <a:r>
              <a:rPr lang="ro-RO" altLang="de-DE" sz="1799" dirty="0"/>
              <a:t> </a:t>
            </a:r>
            <a:r>
              <a:rPr lang="ro-RO" altLang="de-DE" sz="1799" dirty="0" err="1"/>
              <a:t>the</a:t>
            </a:r>
            <a:r>
              <a:rPr lang="ro-RO" altLang="de-DE" sz="1799" dirty="0"/>
              <a:t> </a:t>
            </a:r>
            <a:r>
              <a:rPr lang="ro-RO" altLang="de-DE" sz="1799" dirty="0" err="1"/>
              <a:t>materials</a:t>
            </a:r>
            <a:r>
              <a:rPr lang="ro-RO" altLang="de-DE" sz="1799" dirty="0"/>
              <a:t> </a:t>
            </a:r>
            <a:r>
              <a:rPr lang="ro-RO" altLang="de-DE" sz="1799" dirty="0" err="1"/>
              <a:t>under</a:t>
            </a:r>
            <a:r>
              <a:rPr lang="ro-RO" altLang="de-DE" sz="1799" dirty="0"/>
              <a:t> </a:t>
            </a:r>
            <a:r>
              <a:rPr lang="ro-RO" altLang="de-DE" sz="1799" dirty="0" err="1"/>
              <a:t>their</a:t>
            </a:r>
            <a:r>
              <a:rPr lang="ro-RO" altLang="de-DE" sz="1799" dirty="0"/>
              <a:t> </a:t>
            </a:r>
            <a:r>
              <a:rPr lang="ro-RO" altLang="de-DE" sz="1799" dirty="0" err="1"/>
              <a:t>responsability</a:t>
            </a:r>
            <a:r>
              <a:rPr lang="ro-RO" altLang="de-DE" sz="1799" dirty="0"/>
              <a:t>, </a:t>
            </a:r>
            <a:r>
              <a:rPr lang="ro-RO" altLang="de-DE" sz="1799" dirty="0" err="1"/>
              <a:t>and</a:t>
            </a:r>
            <a:r>
              <a:rPr lang="ro-RO" altLang="de-DE" sz="1799" dirty="0"/>
              <a:t> </a:t>
            </a:r>
            <a:r>
              <a:rPr lang="ro-RO" altLang="de-DE" sz="1799" dirty="0" err="1"/>
              <a:t>will</a:t>
            </a:r>
            <a:r>
              <a:rPr lang="ro-RO" altLang="de-DE" sz="1799" dirty="0"/>
              <a:t> </a:t>
            </a:r>
            <a:r>
              <a:rPr lang="ro-RO" altLang="de-DE" sz="1799" dirty="0" err="1"/>
              <a:t>share</a:t>
            </a:r>
            <a:r>
              <a:rPr lang="ro-RO" altLang="de-DE" sz="1799" dirty="0"/>
              <a:t> </a:t>
            </a:r>
            <a:r>
              <a:rPr lang="ro-RO" altLang="de-DE" sz="1799" dirty="0" err="1"/>
              <a:t>the</a:t>
            </a:r>
            <a:r>
              <a:rPr lang="ro-RO" altLang="de-DE" sz="1799" dirty="0"/>
              <a:t> </a:t>
            </a:r>
            <a:r>
              <a:rPr lang="ro-RO" altLang="de-DE" sz="1799" dirty="0" err="1"/>
              <a:t>results</a:t>
            </a:r>
            <a:r>
              <a:rPr lang="ro-RO" altLang="de-DE" sz="1799" dirty="0"/>
              <a:t> in </a:t>
            </a:r>
            <a:r>
              <a:rPr lang="ro-RO" altLang="de-DE" sz="1799" dirty="0" err="1"/>
              <a:t>the</a:t>
            </a:r>
            <a:r>
              <a:rPr lang="ro-RO" altLang="de-DE" sz="1799" dirty="0"/>
              <a:t> </a:t>
            </a:r>
            <a:r>
              <a:rPr lang="ro-RO" altLang="de-DE" sz="1799" dirty="0" err="1"/>
              <a:t>working</a:t>
            </a:r>
            <a:r>
              <a:rPr lang="ro-RO" altLang="de-DE" sz="1799" dirty="0"/>
              <a:t> </a:t>
            </a:r>
            <a:r>
              <a:rPr lang="ro-RO" altLang="de-DE" sz="1799" dirty="0" err="1"/>
              <a:t>groups</a:t>
            </a:r>
            <a:r>
              <a:rPr lang="ro-RO" altLang="de-DE" sz="1799" dirty="0"/>
              <a:t>.</a:t>
            </a:r>
          </a:p>
          <a:p>
            <a:pPr defTabSz="914126">
              <a:spcAft>
                <a:spcPct val="0"/>
              </a:spcAft>
              <a:buNone/>
            </a:pPr>
            <a:endParaRPr lang="ro-RO" altLang="de-DE" sz="1799" dirty="0">
              <a:solidFill>
                <a:srgbClr val="0000FF"/>
              </a:solidFill>
              <a:effectLst>
                <a:outerShdw blurRad="38100" dist="38100" dir="2700000" algn="tl">
                  <a:srgbClr val="000000">
                    <a:alpha val="43137"/>
                  </a:srgbClr>
                </a:outerShdw>
              </a:effectLst>
            </a:endParaRPr>
          </a:p>
          <a:p>
            <a:pPr marL="342797" indent="-342797" defTabSz="914126">
              <a:lnSpc>
                <a:spcPct val="150000"/>
              </a:lnSpc>
              <a:spcAft>
                <a:spcPct val="0"/>
              </a:spcAft>
              <a:buFontTx/>
              <a:buChar char="-"/>
            </a:pPr>
            <a:endParaRPr lang="ro-RO" altLang="de-DE" sz="1799" dirty="0">
              <a:solidFill>
                <a:srgbClr val="0000FF"/>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B0EA24E9-C44A-1E60-5A52-F479D3E6BE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AA6DD7B2-DF12-94EC-70A5-018194698A47}"/>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4DCFDBAE-2B39-7D24-1DD2-50C1D4AF00F2}"/>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47E6220F-8E13-6A01-2C12-33E839C8429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B18B096-96C3-67D0-4B84-04BE17E16BD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CCBB33E5-818B-316D-4473-07AFA4BCC716}"/>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D041B4D1-73C2-ACDA-8236-725FB736F739}"/>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191914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1">
            <a:extLst>
              <a:ext uri="{FF2B5EF4-FFF2-40B4-BE49-F238E27FC236}">
                <a16:creationId xmlns:a16="http://schemas.microsoft.com/office/drawing/2014/main" id="{04BE77CF-D668-3AD0-F43B-60875E00797F}"/>
              </a:ext>
            </a:extLst>
          </p:cNvPr>
          <p:cNvSpPr txBox="1">
            <a:spLocks noChangeArrowheads="1"/>
          </p:cNvSpPr>
          <p:nvPr/>
        </p:nvSpPr>
        <p:spPr bwMode="auto">
          <a:xfrm>
            <a:off x="-170284" y="2636912"/>
            <a:ext cx="12116369" cy="316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algn="ctr" defTabSz="914126">
              <a:spcAft>
                <a:spcPct val="0"/>
              </a:spcAft>
              <a:buNone/>
            </a:pPr>
            <a:r>
              <a:rPr lang="ro-RO" altLang="de-DE" sz="4400" dirty="0">
                <a:solidFill>
                  <a:srgbClr val="FF0000"/>
                </a:solidFill>
                <a:effectLst>
                  <a:outerShdw blurRad="38100" dist="38100" dir="2700000" algn="tl">
                    <a:srgbClr val="000000">
                      <a:alpha val="43137"/>
                    </a:srgbClr>
                  </a:outerShdw>
                </a:effectLst>
              </a:rPr>
              <a:t>QUESTIONS?</a:t>
            </a:r>
          </a:p>
          <a:p>
            <a:pPr algn="ctr" defTabSz="914126">
              <a:spcAft>
                <a:spcPct val="0"/>
              </a:spcAft>
              <a:buNone/>
            </a:pPr>
            <a:endParaRPr lang="ro-RO"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r>
              <a:rPr lang="ro-RO" altLang="de-DE" sz="4400" dirty="0" err="1">
                <a:solidFill>
                  <a:srgbClr val="0000FF"/>
                </a:solidFill>
                <a:effectLst>
                  <a:outerShdw blurRad="38100" dist="38100" dir="2700000" algn="tl">
                    <a:srgbClr val="000000">
                      <a:alpha val="43137"/>
                    </a:srgbClr>
                  </a:outerShdw>
                </a:effectLst>
              </a:rPr>
              <a:t>Thank</a:t>
            </a:r>
            <a:r>
              <a:rPr lang="ro-RO" altLang="de-DE" sz="4400" dirty="0">
                <a:solidFill>
                  <a:srgbClr val="0000FF"/>
                </a:solidFill>
                <a:effectLst>
                  <a:outerShdw blurRad="38100" dist="38100" dir="2700000" algn="tl">
                    <a:srgbClr val="000000">
                      <a:alpha val="43137"/>
                    </a:srgbClr>
                  </a:outerShdw>
                </a:effectLst>
              </a:rPr>
              <a:t> </a:t>
            </a:r>
            <a:r>
              <a:rPr lang="ro-RO" altLang="de-DE" sz="4400" dirty="0" err="1">
                <a:solidFill>
                  <a:srgbClr val="0000FF"/>
                </a:solidFill>
                <a:effectLst>
                  <a:outerShdw blurRad="38100" dist="38100" dir="2700000" algn="tl">
                    <a:srgbClr val="000000">
                      <a:alpha val="43137"/>
                    </a:srgbClr>
                  </a:outerShdw>
                </a:effectLst>
              </a:rPr>
              <a:t>you</a:t>
            </a:r>
            <a:r>
              <a:rPr lang="ro-RO" altLang="de-DE" sz="4400" dirty="0">
                <a:solidFill>
                  <a:srgbClr val="0000FF"/>
                </a:solidFill>
                <a:effectLst>
                  <a:outerShdw blurRad="38100" dist="38100" dir="2700000" algn="tl">
                    <a:srgbClr val="000000">
                      <a:alpha val="43137"/>
                    </a:srgbClr>
                  </a:outerShdw>
                </a:effectLst>
              </a:rPr>
              <a:t> for </a:t>
            </a:r>
            <a:r>
              <a:rPr lang="ro-RO" altLang="de-DE" sz="4400" dirty="0" err="1">
                <a:solidFill>
                  <a:srgbClr val="0000FF"/>
                </a:solidFill>
                <a:effectLst>
                  <a:outerShdw blurRad="38100" dist="38100" dir="2700000" algn="tl">
                    <a:srgbClr val="000000">
                      <a:alpha val="43137"/>
                    </a:srgbClr>
                  </a:outerShdw>
                </a:effectLst>
              </a:rPr>
              <a:t>your</a:t>
            </a:r>
            <a:r>
              <a:rPr lang="ro-RO" altLang="de-DE" sz="4400" dirty="0">
                <a:solidFill>
                  <a:srgbClr val="0000FF"/>
                </a:solidFill>
                <a:effectLst>
                  <a:outerShdw blurRad="38100" dist="38100" dir="2700000" algn="tl">
                    <a:srgbClr val="000000">
                      <a:alpha val="43137"/>
                    </a:srgbClr>
                  </a:outerShdw>
                </a:effectLst>
              </a:rPr>
              <a:t> </a:t>
            </a:r>
            <a:r>
              <a:rPr lang="ro-RO" altLang="de-DE" sz="4400" dirty="0" err="1">
                <a:solidFill>
                  <a:srgbClr val="0000FF"/>
                </a:solidFill>
                <a:effectLst>
                  <a:outerShdw blurRad="38100" dist="38100" dir="2700000" algn="tl">
                    <a:srgbClr val="000000">
                      <a:alpha val="43137"/>
                    </a:srgbClr>
                  </a:outerShdw>
                </a:effectLst>
              </a:rPr>
              <a:t>kind</a:t>
            </a:r>
            <a:r>
              <a:rPr lang="ro-RO" altLang="de-DE" sz="4400" dirty="0">
                <a:solidFill>
                  <a:srgbClr val="0000FF"/>
                </a:solidFill>
                <a:effectLst>
                  <a:outerShdw blurRad="38100" dist="38100" dir="2700000" algn="tl">
                    <a:srgbClr val="000000">
                      <a:alpha val="43137"/>
                    </a:srgbClr>
                  </a:outerShdw>
                </a:effectLst>
              </a:rPr>
              <a:t> </a:t>
            </a:r>
            <a:r>
              <a:rPr lang="ro-RO" altLang="de-DE" sz="4400" dirty="0" err="1">
                <a:solidFill>
                  <a:srgbClr val="0000FF"/>
                </a:solidFill>
                <a:effectLst>
                  <a:outerShdw blurRad="38100" dist="38100" dir="2700000" algn="tl">
                    <a:srgbClr val="000000">
                      <a:alpha val="43137"/>
                    </a:srgbClr>
                  </a:outerShdw>
                </a:effectLst>
              </a:rPr>
              <a:t>attention</a:t>
            </a:r>
            <a:r>
              <a:rPr lang="ro-RO" altLang="de-DE" sz="4400" dirty="0">
                <a:solidFill>
                  <a:srgbClr val="0000FF"/>
                </a:solidFill>
                <a:effectLst>
                  <a:outerShdw blurRad="38100" dist="38100" dir="2700000" algn="tl">
                    <a:srgbClr val="000000">
                      <a:alpha val="43137"/>
                    </a:srgbClr>
                  </a:outerShdw>
                </a:effectLst>
              </a:rPr>
              <a:t>!</a:t>
            </a:r>
          </a:p>
          <a:p>
            <a:pPr algn="ctr" defTabSz="914126">
              <a:spcAft>
                <a:spcPct val="0"/>
              </a:spcAft>
              <a:buNone/>
            </a:pPr>
            <a:endParaRPr lang="ro-RO" altLang="de-DE" sz="4400" dirty="0">
              <a:solidFill>
                <a:srgbClr val="0000FF"/>
              </a:solidFill>
              <a:effectLst>
                <a:outerShdw blurRad="38100" dist="38100" dir="2700000" algn="tl">
                  <a:srgbClr val="000000">
                    <a:alpha val="43137"/>
                  </a:srgbClr>
                </a:outerShdw>
              </a:effectLst>
            </a:endParaRPr>
          </a:p>
          <a:p>
            <a:pPr marL="342797" indent="-342797" defTabSz="914126">
              <a:lnSpc>
                <a:spcPct val="150000"/>
              </a:lnSpc>
              <a:spcAft>
                <a:spcPct val="0"/>
              </a:spcAft>
              <a:buFontTx/>
              <a:buChar char="-"/>
            </a:pPr>
            <a:endParaRPr lang="ro-RO" altLang="de-DE" sz="1799" dirty="0">
              <a:solidFill>
                <a:srgbClr val="0000FF"/>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FAE91C9-5A08-EF69-162E-A76FB3AA77B9}"/>
              </a:ext>
            </a:extLst>
          </p:cNvPr>
          <p:cNvPicPr>
            <a:picLocks noChangeAspect="1"/>
          </p:cNvPicPr>
          <p:nvPr/>
        </p:nvPicPr>
        <p:blipFill>
          <a:blip r:embed="rId3"/>
          <a:stretch>
            <a:fillRect/>
          </a:stretch>
        </p:blipFill>
        <p:spPr>
          <a:xfrm>
            <a:off x="8990626" y="116632"/>
            <a:ext cx="2950679" cy="2945505"/>
          </a:xfrm>
          <a:prstGeom prst="rect">
            <a:avLst/>
          </a:prstGeom>
        </p:spPr>
      </p:pic>
      <p:pic>
        <p:nvPicPr>
          <p:cNvPr id="4" name="Picture 4" descr="EU logos for funding">
            <a:extLst>
              <a:ext uri="{FF2B5EF4-FFF2-40B4-BE49-F238E27FC236}">
                <a16:creationId xmlns:a16="http://schemas.microsoft.com/office/drawing/2014/main" id="{238F1482-68BA-DAD0-9FDB-F988EB8061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518"/>
          <a:stretch/>
        </p:blipFill>
        <p:spPr bwMode="auto">
          <a:xfrm>
            <a:off x="0" y="0"/>
            <a:ext cx="5485400" cy="112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4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4567354"/>
              </p:ext>
            </p:extLst>
          </p:nvPr>
        </p:nvGraphicFramePr>
        <p:xfrm>
          <a:off x="61495" y="1846339"/>
          <a:ext cx="5328592" cy="1501140"/>
        </p:xfrm>
        <a:graphic>
          <a:graphicData uri="http://schemas.openxmlformats.org/drawingml/2006/table">
            <a:tbl>
              <a:tblPr>
                <a:tableStyleId>{3B4B98B0-60AC-42C2-AFA5-B58CD77FA1E5}</a:tableStyleId>
              </a:tblPr>
              <a:tblGrid>
                <a:gridCol w="1543508">
                  <a:extLst>
                    <a:ext uri="{9D8B030D-6E8A-4147-A177-3AD203B41FA5}">
                      <a16:colId xmlns:a16="http://schemas.microsoft.com/office/drawing/2014/main" val="20000"/>
                    </a:ext>
                  </a:extLst>
                </a:gridCol>
                <a:gridCol w="2113145">
                  <a:extLst>
                    <a:ext uri="{9D8B030D-6E8A-4147-A177-3AD203B41FA5}">
                      <a16:colId xmlns:a16="http://schemas.microsoft.com/office/drawing/2014/main" val="20001"/>
                    </a:ext>
                  </a:extLst>
                </a:gridCol>
                <a:gridCol w="1671939">
                  <a:extLst>
                    <a:ext uri="{9D8B030D-6E8A-4147-A177-3AD203B41FA5}">
                      <a16:colId xmlns:a16="http://schemas.microsoft.com/office/drawing/2014/main" val="20002"/>
                    </a:ext>
                  </a:extLst>
                </a:gridCol>
              </a:tblGrid>
              <a:tr h="61724">
                <a:tc gridSpan="3">
                  <a:txBody>
                    <a:bodyPr/>
                    <a:lstStyle/>
                    <a:p>
                      <a:pPr algn="ctr" fontAlgn="b"/>
                      <a:r>
                        <a:rPr lang="en-US" sz="1400" b="1" u="none" strike="noStrike" dirty="0">
                          <a:solidFill>
                            <a:srgbClr val="FFFF00"/>
                          </a:solidFill>
                          <a:effectLst/>
                        </a:rPr>
                        <a:t>Romanian Naval Academy (RNA)</a:t>
                      </a:r>
                      <a:endParaRPr lang="en-US" sz="1400" b="1" i="0" u="none" strike="noStrike" dirty="0">
                        <a:solidFill>
                          <a:srgbClr val="FFFF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a:solidFill>
                            <a:schemeClr val="bg1"/>
                          </a:solidFill>
                          <a:effectLst/>
                        </a:rPr>
                        <a:t>email address</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l" fontAlgn="b"/>
                      <a:r>
                        <a:rPr lang="en-US" sz="1100" u="none" strike="noStrike">
                          <a:solidFill>
                            <a:schemeClr val="bg1"/>
                          </a:solidFill>
                          <a:effectLst/>
                        </a:rPr>
                        <a:t>Responsabilities</a:t>
                      </a:r>
                      <a:endParaRPr lang="en-US" sz="1100" b="1" i="0" u="none" strike="noStrike">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l" fontAlgn="b"/>
                      <a:r>
                        <a:rPr lang="ro-RO" sz="1000" b="0" i="0" u="none" strike="noStrike" dirty="0">
                          <a:solidFill>
                            <a:schemeClr val="bg1"/>
                          </a:solidFill>
                          <a:effectLst/>
                          <a:latin typeface="Calibri" panose="020F0502020204030204" pitchFamily="34" charset="0"/>
                        </a:rPr>
                        <a:t>Catalin Popa</a:t>
                      </a:r>
                      <a:endParaRPr lang="en-US" sz="10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000" u="sng" strike="noStrike" dirty="0">
                          <a:solidFill>
                            <a:schemeClr val="bg1"/>
                          </a:solidFill>
                          <a:effectLst/>
                          <a:hlinkClick r:id="rId2"/>
                        </a:rPr>
                        <a:t>catalin.popa@anmb.ro</a:t>
                      </a:r>
                      <a:endParaRPr lang="en-US" sz="10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000" u="none" strike="noStrike" dirty="0">
                          <a:solidFill>
                            <a:schemeClr val="bg1"/>
                          </a:solidFill>
                          <a:effectLst/>
                        </a:rPr>
                        <a:t>Project director</a:t>
                      </a:r>
                      <a:endParaRPr lang="en-US" sz="10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l" fontAlgn="b"/>
                      <a:r>
                        <a:rPr lang="en-US" sz="1000" u="none" strike="noStrike" dirty="0">
                          <a:solidFill>
                            <a:schemeClr val="bg1"/>
                          </a:solidFill>
                          <a:effectLst/>
                        </a:rPr>
                        <a:t>Marius </a:t>
                      </a:r>
                      <a:r>
                        <a:rPr lang="en-US" sz="1000" u="none" strike="noStrike" dirty="0" err="1">
                          <a:solidFill>
                            <a:schemeClr val="bg1"/>
                          </a:solidFill>
                          <a:effectLst/>
                        </a:rPr>
                        <a:t>Cucu</a:t>
                      </a:r>
                      <a:endParaRPr lang="en-US" sz="10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000" u="sng" strike="noStrike" dirty="0">
                          <a:solidFill>
                            <a:schemeClr val="bg1"/>
                          </a:solidFill>
                          <a:effectLst/>
                          <a:hlinkClick r:id="rId3"/>
                        </a:rPr>
                        <a:t>marius.cucu@anmb.ro</a:t>
                      </a:r>
                      <a:endParaRPr lang="en-US" sz="10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en-US" sz="1000" u="none" strike="noStrike" dirty="0">
                          <a:solidFill>
                            <a:schemeClr val="bg1"/>
                          </a:solidFill>
                          <a:effectLst/>
                        </a:rPr>
                        <a:t>Project responsible </a:t>
                      </a:r>
                      <a:r>
                        <a:rPr lang="ro-RO" sz="1000" u="none" strike="noStrike" dirty="0">
                          <a:solidFill>
                            <a:schemeClr val="bg1"/>
                          </a:solidFill>
                          <a:effectLst/>
                        </a:rPr>
                        <a:t>R</a:t>
                      </a:r>
                      <a:r>
                        <a:rPr lang="en-US" sz="1000" u="none" strike="noStrike" dirty="0">
                          <a:solidFill>
                            <a:schemeClr val="bg1"/>
                          </a:solidFill>
                          <a:effectLst/>
                        </a:rPr>
                        <a:t>NA</a:t>
                      </a:r>
                      <a:endParaRPr lang="en-US" sz="10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l" fontAlgn="b"/>
                      <a:r>
                        <a:rPr lang="ro-RO" sz="1000" b="0" i="0" u="none" strike="noStrike" dirty="0">
                          <a:solidFill>
                            <a:schemeClr val="bg1"/>
                          </a:solidFill>
                          <a:effectLst/>
                          <a:latin typeface="Calibri" panose="020F0502020204030204" pitchFamily="34" charset="0"/>
                        </a:rPr>
                        <a:t>Andrei </a:t>
                      </a:r>
                      <a:r>
                        <a:rPr lang="ro-RO" sz="1000" b="0" i="0" u="none" strike="noStrike" dirty="0" err="1">
                          <a:solidFill>
                            <a:schemeClr val="bg1"/>
                          </a:solidFill>
                          <a:effectLst/>
                          <a:latin typeface="Calibri" panose="020F0502020204030204" pitchFamily="34" charset="0"/>
                        </a:rPr>
                        <a:t>Bautu</a:t>
                      </a:r>
                      <a:endParaRPr lang="en-US" sz="10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ro-RO" sz="1000" b="0" i="0" u="sng" strike="noStrike" dirty="0">
                          <a:solidFill>
                            <a:schemeClr val="bg1"/>
                          </a:solidFill>
                          <a:effectLst/>
                          <a:latin typeface="Calibri" panose="020F0502020204030204" pitchFamily="34" charset="0"/>
                          <a:hlinkClick r:id="rId4"/>
                        </a:rPr>
                        <a:t>andrei.bautu@anmb.ro</a:t>
                      </a:r>
                      <a:r>
                        <a:rPr lang="ro-RO" sz="1000" b="0" i="0" u="sng" strike="noStrike" dirty="0">
                          <a:solidFill>
                            <a:schemeClr val="bg1"/>
                          </a:solidFill>
                          <a:effectLst/>
                          <a:latin typeface="Calibri" panose="020F0502020204030204" pitchFamily="34" charset="0"/>
                        </a:rPr>
                        <a:t> </a:t>
                      </a:r>
                      <a:endParaRPr lang="en-US" sz="1000" b="0" i="0" u="sng"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kumimoji="0" lang="ro-RO" sz="1000" b="0" i="0" u="none" strike="noStrike" kern="1200" cap="none" spc="0" normalizeH="0" baseline="0" noProof="0" dirty="0">
                          <a:ln>
                            <a:noFill/>
                          </a:ln>
                          <a:solidFill>
                            <a:prstClr val="white"/>
                          </a:solidFill>
                          <a:effectLst/>
                          <a:uLnTx/>
                          <a:uFillTx/>
                          <a:latin typeface="+mn-lt"/>
                          <a:ea typeface="+mn-ea"/>
                          <a:cs typeface="+mn-cs"/>
                        </a:rPr>
                        <a:t>Academic staff</a:t>
                      </a:r>
                      <a:endParaRPr lang="en-US" sz="10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algn="l" fontAlgn="b"/>
                      <a:r>
                        <a:rPr lang="ro-RO" sz="1000" b="0" i="0" u="none" strike="noStrike" dirty="0">
                          <a:solidFill>
                            <a:schemeClr val="bg1"/>
                          </a:solidFill>
                          <a:effectLst/>
                          <a:latin typeface="Calibri" panose="020F0502020204030204" pitchFamily="34" charset="0"/>
                        </a:rPr>
                        <a:t>Nistor Filip</a:t>
                      </a:r>
                      <a:endParaRPr lang="en-US" sz="10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ro-RO" sz="1000" b="0" i="0" u="sng" strike="noStrike" dirty="0">
                          <a:solidFill>
                            <a:schemeClr val="bg1"/>
                          </a:solidFill>
                          <a:effectLst/>
                          <a:latin typeface="Calibri" panose="020F0502020204030204" pitchFamily="34" charset="0"/>
                          <a:hlinkClick r:id="rId5"/>
                        </a:rPr>
                        <a:t>filip.nistor@anmb.ro</a:t>
                      </a:r>
                      <a:r>
                        <a:rPr lang="ro-RO" sz="1000" b="0" i="0" u="sng" strike="noStrike" dirty="0">
                          <a:solidFill>
                            <a:schemeClr val="bg1"/>
                          </a:solidFill>
                          <a:effectLst/>
                          <a:latin typeface="Calibri" panose="020F0502020204030204" pitchFamily="34" charset="0"/>
                        </a:rPr>
                        <a:t> </a:t>
                      </a:r>
                      <a:endParaRPr lang="en-US" sz="10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o-RO" sz="1000" b="0" i="0" u="none" strike="noStrike" kern="1200" cap="none" spc="0" normalizeH="0" baseline="0" noProof="0" dirty="0">
                          <a:ln>
                            <a:noFill/>
                          </a:ln>
                          <a:solidFill>
                            <a:prstClr val="white"/>
                          </a:solidFill>
                          <a:effectLst/>
                          <a:uLnTx/>
                          <a:uFillTx/>
                          <a:latin typeface="+mn-lt"/>
                          <a:ea typeface="+mn-ea"/>
                          <a:cs typeface="+mn-cs"/>
                        </a:rPr>
                        <a:t>Academic staff</a:t>
                      </a:r>
                      <a:endParaRPr lang="en-US" sz="10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82880">
                <a:tc>
                  <a:txBody>
                    <a:bodyPr/>
                    <a:lstStyle/>
                    <a:p>
                      <a:pPr algn="l" fontAlgn="b"/>
                      <a:r>
                        <a:rPr lang="ro-RO" sz="1000" b="0" i="0" u="none" strike="noStrike" dirty="0" err="1">
                          <a:solidFill>
                            <a:schemeClr val="bg1"/>
                          </a:solidFill>
                          <a:effectLst/>
                          <a:latin typeface="Calibri" panose="020F0502020204030204" pitchFamily="34" charset="0"/>
                        </a:rPr>
                        <a:t>Atodiresei</a:t>
                      </a:r>
                      <a:r>
                        <a:rPr lang="ro-RO" sz="1000" b="0" i="0" u="none" strike="noStrike" dirty="0">
                          <a:solidFill>
                            <a:schemeClr val="bg1"/>
                          </a:solidFill>
                          <a:effectLst/>
                          <a:latin typeface="Calibri" panose="020F0502020204030204" pitchFamily="34" charset="0"/>
                        </a:rPr>
                        <a:t> Dinu</a:t>
                      </a:r>
                      <a:endParaRPr lang="en-US" sz="1000" b="0" i="0" u="none"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1000" b="0" i="0" u="sng" strike="noStrike" dirty="0">
                          <a:solidFill>
                            <a:schemeClr val="bg1"/>
                          </a:solidFill>
                          <a:effectLst/>
                          <a:latin typeface="Calibri" panose="020F0502020204030204" pitchFamily="34" charset="0"/>
                          <a:hlinkClick r:id="rId6"/>
                        </a:rPr>
                        <a:t>dinu.atodiresei@anmb.ro</a:t>
                      </a:r>
                      <a:r>
                        <a:rPr lang="ro-RO" sz="1000" b="0" i="0" u="sng" strike="noStrike" dirty="0">
                          <a:solidFill>
                            <a:schemeClr val="bg1"/>
                          </a:solidFill>
                          <a:effectLst/>
                          <a:latin typeface="Calibri" panose="020F0502020204030204" pitchFamily="34" charset="0"/>
                        </a:rPr>
                        <a:t> </a:t>
                      </a:r>
                      <a:endParaRPr lang="en-US" sz="10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o-RO" sz="1000" b="0" i="0" u="none" strike="noStrike" kern="1200" cap="none" spc="0" normalizeH="0" baseline="0" noProof="0" dirty="0">
                          <a:ln>
                            <a:noFill/>
                          </a:ln>
                          <a:solidFill>
                            <a:prstClr val="white"/>
                          </a:solidFill>
                          <a:effectLst/>
                          <a:uLnTx/>
                          <a:uFillTx/>
                          <a:latin typeface="+mn-lt"/>
                          <a:ea typeface="+mn-ea"/>
                          <a:cs typeface="+mn-cs"/>
                        </a:rPr>
                        <a:t>Academic staff</a:t>
                      </a:r>
                      <a:endParaRPr lang="en-US" sz="10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l" fontAlgn="b"/>
                      <a:r>
                        <a:rPr lang="ro-RO" sz="1000" b="0" i="0" u="none" strike="noStrike" dirty="0">
                          <a:solidFill>
                            <a:schemeClr val="bg1"/>
                          </a:solidFill>
                          <a:effectLst/>
                          <a:latin typeface="Calibri" panose="020F0502020204030204" pitchFamily="34" charset="0"/>
                        </a:rPr>
                        <a:t>Lupu Sergiu</a:t>
                      </a:r>
                      <a:endParaRPr lang="en-US" sz="1000" b="0" i="0" u="none" strike="noStrike" dirty="0">
                        <a:solidFill>
                          <a:schemeClr val="bg1"/>
                        </a:solidFill>
                        <a:effectLst/>
                        <a:latin typeface="Calibri" panose="020F0502020204030204" pitchFamily="34" charset="0"/>
                      </a:endParaRPr>
                    </a:p>
                  </a:txBody>
                  <a:tcPr marL="7620" marR="7620" marT="7620" marB="0" anchor="b"/>
                </a:tc>
                <a:tc>
                  <a:txBody>
                    <a:bodyPr/>
                    <a:lstStyle/>
                    <a:p>
                      <a:pPr algn="l" fontAlgn="b"/>
                      <a:r>
                        <a:rPr lang="ro-RO" sz="1000" b="0" i="0" u="sng" strike="noStrike" dirty="0">
                          <a:solidFill>
                            <a:schemeClr val="bg1"/>
                          </a:solidFill>
                          <a:effectLst/>
                          <a:latin typeface="Calibri" panose="020F0502020204030204" pitchFamily="34" charset="0"/>
                          <a:hlinkClick r:id="rId7"/>
                        </a:rPr>
                        <a:t>sergiu.lupu@anmb.ro</a:t>
                      </a:r>
                      <a:r>
                        <a:rPr lang="ro-RO" sz="1000" b="0" i="0" u="sng" strike="noStrike" dirty="0">
                          <a:solidFill>
                            <a:schemeClr val="bg1"/>
                          </a:solidFill>
                          <a:effectLst/>
                          <a:latin typeface="Calibri" panose="020F0502020204030204" pitchFamily="34" charset="0"/>
                        </a:rPr>
                        <a:t> </a:t>
                      </a:r>
                      <a:endParaRPr lang="en-US" sz="1000" b="0" i="0" u="sng" strike="noStrike" dirty="0">
                        <a:solidFill>
                          <a:schemeClr val="bg1"/>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ro-RO" sz="1000" b="0" i="0" u="none" strike="noStrike" kern="1200" cap="none" spc="0" normalizeH="0" baseline="0" noProof="0" dirty="0">
                          <a:ln>
                            <a:noFill/>
                          </a:ln>
                          <a:solidFill>
                            <a:prstClr val="white"/>
                          </a:solidFill>
                          <a:effectLst/>
                          <a:uLnTx/>
                          <a:uFillTx/>
                          <a:latin typeface="+mn-lt"/>
                          <a:ea typeface="+mn-ea"/>
                          <a:cs typeface="+mn-cs"/>
                        </a:rPr>
                        <a:t>Academic staff</a:t>
                      </a:r>
                      <a:endParaRPr lang="en-US" sz="1000" b="0"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63989987"/>
              </p:ext>
            </p:extLst>
          </p:nvPr>
        </p:nvGraphicFramePr>
        <p:xfrm>
          <a:off x="5809628" y="1988840"/>
          <a:ext cx="6096110" cy="2610358"/>
        </p:xfrm>
        <a:graphic>
          <a:graphicData uri="http://schemas.openxmlformats.org/drawingml/2006/table">
            <a:tbl>
              <a:tblPr>
                <a:tableStyleId>{3B4B98B0-60AC-42C2-AFA5-B58CD77FA1E5}</a:tableStyleId>
              </a:tblPr>
              <a:tblGrid>
                <a:gridCol w="1765831">
                  <a:extLst>
                    <a:ext uri="{9D8B030D-6E8A-4147-A177-3AD203B41FA5}">
                      <a16:colId xmlns:a16="http://schemas.microsoft.com/office/drawing/2014/main" val="20000"/>
                    </a:ext>
                  </a:extLst>
                </a:gridCol>
                <a:gridCol w="2182886">
                  <a:extLst>
                    <a:ext uri="{9D8B030D-6E8A-4147-A177-3AD203B41FA5}">
                      <a16:colId xmlns:a16="http://schemas.microsoft.com/office/drawing/2014/main" val="20001"/>
                    </a:ext>
                  </a:extLst>
                </a:gridCol>
                <a:gridCol w="2147393">
                  <a:extLst>
                    <a:ext uri="{9D8B030D-6E8A-4147-A177-3AD203B41FA5}">
                      <a16:colId xmlns:a16="http://schemas.microsoft.com/office/drawing/2014/main" val="20002"/>
                    </a:ext>
                  </a:extLst>
                </a:gridCol>
              </a:tblGrid>
              <a:tr h="205740">
                <a:tc gridSpan="3">
                  <a:txBody>
                    <a:bodyPr/>
                    <a:lstStyle/>
                    <a:p>
                      <a:pPr marL="0" algn="ctr" defTabSz="914400" rtl="0" eaLnBrk="1" fontAlgn="b" latinLnBrk="0" hangingPunct="1"/>
                      <a:r>
                        <a:rPr lang="en-US" sz="1400" b="1" u="none" strike="noStrike" kern="1200" dirty="0">
                          <a:solidFill>
                            <a:srgbClr val="FFFF00"/>
                          </a:solidFill>
                          <a:effectLst/>
                          <a:latin typeface="+mn-lt"/>
                          <a:ea typeface="+mn-ea"/>
                          <a:cs typeface="+mn-cs"/>
                        </a:rPr>
                        <a:t>Bulgarian Naval Academy (NVNA)</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a:txBody>
                    <a:bodyPr/>
                    <a:lstStyle/>
                    <a:p>
                      <a:pPr algn="ctr" fontAlgn="b"/>
                      <a:r>
                        <a:rPr lang="en-US" sz="1100" u="none" strike="noStrike">
                          <a:solidFill>
                            <a:schemeClr val="bg1"/>
                          </a:solidFill>
                          <a:effectLst/>
                        </a:rPr>
                        <a:t>Name</a:t>
                      </a:r>
                      <a:endParaRPr lang="en-US" sz="1100" b="1" i="0" u="none" strike="noStrike">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nSpc>
                          <a:spcPct val="107000"/>
                        </a:lnSpc>
                        <a:spcAft>
                          <a:spcPts val="800"/>
                        </a:spcAft>
                      </a:pPr>
                      <a:r>
                        <a:rPr lang="ro-RO"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Ivo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Yotsov</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GB"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ivo.yotsov@nvna.eu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Project responsible NVNA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0002"/>
                  </a:ext>
                </a:extLst>
              </a:tr>
              <a:tr h="182880">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Magdalena A.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Stefanova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ma.stefanova@naval-acad.bg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Administrative expert (accountant)</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869383593"/>
                  </a:ext>
                </a:extLst>
              </a:tr>
              <a:tr h="182880">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Teodora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Dragomirova</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Gandeva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t.gandeva@nvna.eu</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Administrative expert (Erasmus+ admin officer)</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1215295483"/>
                  </a:ext>
                </a:extLst>
              </a:tr>
              <a:tr h="182880">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Yoanna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Staneva</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-Tsvetkova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erasmus@nvna.eu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Administrative expert (Erasmus+ admin officer)</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extLst>
                  <a:ext uri="{0D108BD9-81ED-4DB2-BD59-A6C34878D82A}">
                    <a16:rowId xmlns:a16="http://schemas.microsoft.com/office/drawing/2014/main" val="814554040"/>
                  </a:ext>
                </a:extLst>
              </a:tr>
              <a:tr h="182880">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Kalinov</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ru-R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k.kalinov@nvna.eu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a:lnSpc>
                          <a:spcPct val="107000"/>
                        </a:lnSpc>
                        <a:spcBef>
                          <a:spcPts val="0"/>
                        </a:spcBef>
                        <a:spcAft>
                          <a:spcPts val="800"/>
                        </a:spcAft>
                      </a:pPr>
                      <a:r>
                        <a:rPr lang="ro-RO" sz="1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ctr"/>
                </a:tc>
                <a:extLst>
                  <a:ext uri="{0D108BD9-81ED-4DB2-BD59-A6C34878D82A}">
                    <a16:rowId xmlns:a16="http://schemas.microsoft.com/office/drawing/2014/main" val="3640469207"/>
                  </a:ext>
                </a:extLst>
              </a:tr>
              <a:tr h="182880">
                <a:tc>
                  <a:txBody>
                    <a:bodyPr/>
                    <a:lstStyle/>
                    <a:p>
                      <a:pPr>
                        <a:lnSpc>
                          <a:spcPct val="107000"/>
                        </a:lnSpc>
                        <a:spcAft>
                          <a:spcPts val="800"/>
                        </a:spcAft>
                      </a:pP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Evgenya</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Krizhanovska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e.krizhanovska@nvna.eu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a:lnSpc>
                          <a:spcPct val="107000"/>
                        </a:lnSpc>
                        <a:spcBef>
                          <a:spcPts val="0"/>
                        </a:spcBef>
                        <a:spcAft>
                          <a:spcPts val="800"/>
                        </a:spcAft>
                      </a:pPr>
                      <a:r>
                        <a:rPr lang="ro-RO" sz="10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ctr"/>
                </a:tc>
                <a:extLst>
                  <a:ext uri="{0D108BD9-81ED-4DB2-BD59-A6C34878D82A}">
                    <a16:rowId xmlns:a16="http://schemas.microsoft.com/office/drawing/2014/main" val="3298308430"/>
                  </a:ext>
                </a:extLst>
              </a:tr>
              <a:tr h="182880">
                <a:tc>
                  <a:txBody>
                    <a:bodyPr/>
                    <a:lstStyle/>
                    <a:p>
                      <a:pPr>
                        <a:lnSpc>
                          <a:spcPct val="107000"/>
                        </a:lnSpc>
                        <a:spcAft>
                          <a:spcPts val="800"/>
                        </a:spcAft>
                      </a:pP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Kamelya</a:t>
                      </a: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Narleva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k.narleva@nvna.eu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851480897"/>
                  </a:ext>
                </a:extLst>
              </a:tr>
              <a:tr h="182880">
                <a:tc>
                  <a:txBody>
                    <a:bodyPr/>
                    <a:lstStyle/>
                    <a:p>
                      <a:pPr>
                        <a:lnSpc>
                          <a:spcPct val="107000"/>
                        </a:lnSpc>
                        <a:spcAft>
                          <a:spcPts val="800"/>
                        </a:spcAft>
                      </a:pPr>
                      <a:r>
                        <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Petya A. </a:t>
                      </a:r>
                      <a:r>
                        <a:rPr lang="en-US"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Atanasova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atanasova.p@nvna.eu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152531">
                <a:tc>
                  <a:txBody>
                    <a:bodyPr/>
                    <a:lstStyle/>
                    <a:p>
                      <a:pPr>
                        <a:lnSpc>
                          <a:spcPct val="107000"/>
                        </a:lnSpc>
                        <a:spcAft>
                          <a:spcPts val="800"/>
                        </a:spcAft>
                      </a:pPr>
                      <a:r>
                        <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Nikola </a:t>
                      </a:r>
                      <a:r>
                        <a:rPr lang="en-GB"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Dukov</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n.dukov@nvna.eu</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277114">
                <a:tc>
                  <a:txBody>
                    <a:bodyPr/>
                    <a:lstStyle/>
                    <a:p>
                      <a:pPr>
                        <a:lnSpc>
                          <a:spcPct val="107000"/>
                        </a:lnSpc>
                        <a:spcAft>
                          <a:spcPts val="800"/>
                        </a:spcAft>
                      </a:pPr>
                      <a:r>
                        <a:rPr lang="en-GB"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Zhaneta</a:t>
                      </a:r>
                      <a:r>
                        <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Kalinova</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a:lnSpc>
                          <a:spcPct val="107000"/>
                        </a:lnSpc>
                        <a:spcAft>
                          <a:spcPts val="800"/>
                        </a:spcAft>
                      </a:pPr>
                      <a:r>
                        <a:rPr lang="en-US"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zh.kalinova@nvna.eu</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R="7620" marT="762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ct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12714609"/>
              </p:ext>
            </p:extLst>
          </p:nvPr>
        </p:nvGraphicFramePr>
        <p:xfrm>
          <a:off x="32763" y="3629924"/>
          <a:ext cx="5586199" cy="1565411"/>
        </p:xfrm>
        <a:graphic>
          <a:graphicData uri="http://schemas.openxmlformats.org/drawingml/2006/table">
            <a:tbl>
              <a:tblPr>
                <a:tableStyleId>{3B4B98B0-60AC-42C2-AFA5-B58CD77FA1E5}</a:tableStyleId>
              </a:tblPr>
              <a:tblGrid>
                <a:gridCol w="1525145">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972822">
                  <a:extLst>
                    <a:ext uri="{9D8B030D-6E8A-4147-A177-3AD203B41FA5}">
                      <a16:colId xmlns:a16="http://schemas.microsoft.com/office/drawing/2014/main" val="20002"/>
                    </a:ext>
                  </a:extLst>
                </a:gridCol>
              </a:tblGrid>
              <a:tr h="193131">
                <a:tc gridSpan="3">
                  <a:txBody>
                    <a:bodyPr/>
                    <a:lstStyle/>
                    <a:p>
                      <a:pPr marL="0" algn="ctr" defTabSz="914400" rtl="0" eaLnBrk="1" fontAlgn="b" latinLnBrk="0" hangingPunct="1"/>
                      <a:r>
                        <a:rPr lang="ro-RO" sz="1400" b="1" u="none" strike="noStrike" kern="1200" dirty="0" err="1">
                          <a:solidFill>
                            <a:srgbClr val="FFFF00"/>
                          </a:solidFill>
                          <a:effectLst/>
                          <a:latin typeface="+mn-lt"/>
                          <a:ea typeface="+mn-ea"/>
                          <a:cs typeface="+mn-cs"/>
                        </a:rPr>
                        <a:t>PiriReis</a:t>
                      </a:r>
                      <a:r>
                        <a:rPr lang="ro-RO" sz="1400" b="1" u="none" strike="noStrike" kern="1200" dirty="0">
                          <a:solidFill>
                            <a:srgbClr val="FFFF00"/>
                          </a:solidFill>
                          <a:effectLst/>
                          <a:latin typeface="+mn-lt"/>
                          <a:ea typeface="+mn-ea"/>
                          <a:cs typeface="+mn-cs"/>
                        </a:rPr>
                        <a:t> University</a:t>
                      </a:r>
                      <a:r>
                        <a:rPr lang="en-US" sz="1400" b="1" u="none" strike="noStrike" kern="1200" dirty="0">
                          <a:solidFill>
                            <a:srgbClr val="FFFF00"/>
                          </a:solidFill>
                          <a:effectLst/>
                          <a:latin typeface="+mn-lt"/>
                          <a:ea typeface="+mn-ea"/>
                          <a:cs typeface="+mn-cs"/>
                        </a:rPr>
                        <a:t>(</a:t>
                      </a:r>
                      <a:r>
                        <a:rPr lang="ro-RO" sz="1400" b="1" u="none" strike="noStrike" kern="1200" dirty="0">
                          <a:solidFill>
                            <a:srgbClr val="FFFF00"/>
                          </a:solidFill>
                          <a:effectLst/>
                          <a:latin typeface="+mn-lt"/>
                          <a:ea typeface="+mn-ea"/>
                          <a:cs typeface="+mn-cs"/>
                        </a:rPr>
                        <a:t>PRU</a:t>
                      </a:r>
                      <a:r>
                        <a:rPr lang="en-US" sz="1400" b="1" u="none" strike="noStrike" kern="1200" dirty="0">
                          <a:solidFill>
                            <a:srgbClr val="FFFF00"/>
                          </a:solidFill>
                          <a:effectLst/>
                          <a:latin typeface="+mn-lt"/>
                          <a:ea typeface="+mn-ea"/>
                          <a:cs typeface="+mn-cs"/>
                        </a:rPr>
                        <a:t>)</a:t>
                      </a:r>
                    </a:p>
                  </a:txBody>
                  <a:tcPr marL="7620" marR="7620" marT="762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9833">
                <a:tc>
                  <a:txBody>
                    <a:bodyPr/>
                    <a:lstStyle/>
                    <a:p>
                      <a:pPr algn="ctr" fontAlgn="b"/>
                      <a:r>
                        <a:rPr lang="en-US" sz="1100" u="none" strike="noStrike" dirty="0">
                          <a:solidFill>
                            <a:schemeClr val="bg1"/>
                          </a:solidFill>
                          <a:effectLst/>
                        </a:rPr>
                        <a:t>Name</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a:solidFill>
                            <a:schemeClr val="bg1"/>
                          </a:solidFill>
                          <a:effectLst/>
                        </a:rPr>
                        <a:t>email address</a:t>
                      </a:r>
                      <a:endParaRPr lang="en-US" sz="11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100" u="none" strike="noStrike" dirty="0" err="1">
                          <a:solidFill>
                            <a:schemeClr val="bg1"/>
                          </a:solidFill>
                          <a:effectLst/>
                        </a:rPr>
                        <a:t>Responsabilities</a:t>
                      </a:r>
                      <a:endParaRPr lang="en-US" sz="1100" b="1" i="0" u="none" strike="noStrike" dirty="0">
                        <a:solidFill>
                          <a:schemeClr val="bg1"/>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36405">
                <a:tc>
                  <a:txBody>
                    <a:bodyPr/>
                    <a:lstStyle/>
                    <a:p>
                      <a:pPr algn="l" fontAlgn="b"/>
                      <a:r>
                        <a:rPr lang="ro-RO" sz="1100" b="0" i="0" u="none" strike="noStrike" dirty="0">
                          <a:solidFill>
                            <a:schemeClr val="bg1"/>
                          </a:solidFill>
                          <a:effectLst/>
                          <a:latin typeface="+mn-lt"/>
                        </a:rPr>
                        <a:t>Taner </a:t>
                      </a:r>
                      <a:r>
                        <a:rPr lang="ro-RO" sz="1100" b="0" i="0" u="none" strike="noStrike" dirty="0" err="1">
                          <a:solidFill>
                            <a:schemeClr val="bg1"/>
                          </a:solidFill>
                          <a:effectLst/>
                          <a:latin typeface="+mn-lt"/>
                        </a:rPr>
                        <a:t>Albayrak</a:t>
                      </a:r>
                      <a:endParaRPr lang="en-US" sz="1100" b="0" i="0" u="none" strike="noStrike" dirty="0">
                        <a:solidFill>
                          <a:schemeClr val="bg1"/>
                        </a:solidFill>
                        <a:effectLst/>
                        <a:latin typeface="+mn-lt"/>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1100" b="0" i="0" u="sng" strike="noStrike" dirty="0" err="1">
                          <a:solidFill>
                            <a:srgbClr val="FFC000"/>
                          </a:solidFill>
                          <a:effectLst/>
                          <a:latin typeface="+mn-lt"/>
                          <a:hlinkClick r:id="rId18"/>
                        </a:rPr>
                        <a:t>t.albayrak</a:t>
                      </a:r>
                      <a:r>
                        <a:rPr lang="en-US" sz="1100" b="0" i="0" u="sng" strike="noStrike" dirty="0">
                          <a:solidFill>
                            <a:srgbClr val="FFC000"/>
                          </a:solidFill>
                          <a:effectLst/>
                          <a:latin typeface="+mn-lt"/>
                          <a:hlinkClick r:id="rId18"/>
                        </a:rPr>
                        <a:t>@pirireis.edu.tr</a:t>
                      </a:r>
                      <a:r>
                        <a:rPr lang="ro-RO" sz="1100" b="0" i="0" u="sng" strike="noStrike" dirty="0">
                          <a:solidFill>
                            <a:srgbClr val="FFC000"/>
                          </a:solidFill>
                          <a:effectLst/>
                          <a:latin typeface="+mn-lt"/>
                        </a:rPr>
                        <a:t> </a:t>
                      </a:r>
                      <a:endParaRPr lang="en-US" sz="1100" b="0" i="0" u="sng" strike="noStrike" dirty="0">
                        <a:solidFill>
                          <a:srgbClr val="FFC000"/>
                        </a:solidFill>
                        <a:effectLst/>
                        <a:latin typeface="+mn-lt"/>
                      </a:endParaRPr>
                    </a:p>
                  </a:txBody>
                  <a:tcPr marL="7620" marR="7620" marT="7620" marB="0" anchor="b"/>
                </a:tc>
                <a:tc>
                  <a:txBody>
                    <a:bodyPr/>
                    <a:lstStyle/>
                    <a:p>
                      <a:pPr algn="l" fontAlgn="b"/>
                      <a:r>
                        <a:rPr lang="ro-RO" sz="1100" b="0" i="0" u="none" strike="noStrike" dirty="0">
                          <a:solidFill>
                            <a:schemeClr val="bg1"/>
                          </a:solidFill>
                          <a:effectLst/>
                          <a:latin typeface="Calibri" panose="020F0502020204030204" pitchFamily="34" charset="0"/>
                        </a:rPr>
                        <a:t>Project responsible </a:t>
                      </a:r>
                      <a:r>
                        <a:rPr lang="en-US" sz="1100" b="0" i="0" u="none" strike="noStrike" dirty="0">
                          <a:solidFill>
                            <a:schemeClr val="bg1"/>
                          </a:solidFill>
                          <a:effectLst/>
                          <a:latin typeface="Calibri" panose="020F0502020204030204" pitchFamily="34" charset="0"/>
                        </a:rPr>
                        <a:t>PNA</a:t>
                      </a:r>
                    </a:p>
                  </a:txBody>
                  <a:tcPr marL="7620" marR="7620" marT="7620" marB="0" anchor="b"/>
                </a:tc>
                <a:extLst>
                  <a:ext uri="{0D108BD9-81ED-4DB2-BD59-A6C34878D82A}">
                    <a16:rowId xmlns:a16="http://schemas.microsoft.com/office/drawing/2014/main" val="2683685441"/>
                  </a:ext>
                </a:extLst>
              </a:tr>
              <a:tr h="154879">
                <a:tc>
                  <a:txBody>
                    <a:bodyPr/>
                    <a:lstStyle/>
                    <a:p>
                      <a:pPr algn="l" fontAlgn="b"/>
                      <a:r>
                        <a:rPr lang="ro-RO" sz="1100" b="0" i="0" u="none" strike="noStrike" dirty="0">
                          <a:solidFill>
                            <a:schemeClr val="bg1"/>
                          </a:solidFill>
                          <a:effectLst/>
                          <a:latin typeface="+mn-lt"/>
                        </a:rPr>
                        <a:t>Pinar </a:t>
                      </a:r>
                      <a:r>
                        <a:rPr lang="ro-RO" sz="1100" b="0" i="0" u="none" strike="noStrike" dirty="0" err="1">
                          <a:solidFill>
                            <a:schemeClr val="bg1"/>
                          </a:solidFill>
                          <a:effectLst/>
                          <a:latin typeface="+mn-lt"/>
                        </a:rPr>
                        <a:t>Ozdemir</a:t>
                      </a:r>
                      <a:endParaRPr lang="en-US" sz="1100" b="0" i="0" u="none" strike="noStrike" dirty="0">
                        <a:solidFill>
                          <a:schemeClr val="bg1"/>
                        </a:solidFill>
                        <a:effectLst/>
                        <a:latin typeface="+mn-lt"/>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ro-RO" sz="1100" b="0" i="0" u="sng" strike="noStrike" dirty="0" err="1">
                          <a:solidFill>
                            <a:srgbClr val="FFC000"/>
                          </a:solidFill>
                          <a:effectLst/>
                          <a:latin typeface="+mn-lt"/>
                          <a:hlinkClick r:id="rId19"/>
                        </a:rPr>
                        <a:t>p.ozdemir</a:t>
                      </a:r>
                      <a:r>
                        <a:rPr lang="en-US" sz="1100" b="0" i="0" u="sng" strike="noStrike" dirty="0">
                          <a:solidFill>
                            <a:srgbClr val="FFC000"/>
                          </a:solidFill>
                          <a:effectLst/>
                          <a:latin typeface="+mn-lt"/>
                          <a:hlinkClick r:id="rId19"/>
                        </a:rPr>
                        <a:t>@pirireis.edu.tr</a:t>
                      </a:r>
                      <a:r>
                        <a:rPr lang="ro-RO" sz="1100" b="0" i="0" u="sng" strike="noStrike" dirty="0">
                          <a:solidFill>
                            <a:srgbClr val="FFC000"/>
                          </a:solidFill>
                          <a:effectLst/>
                          <a:latin typeface="+mn-lt"/>
                        </a:rPr>
                        <a:t> </a:t>
                      </a:r>
                      <a:endParaRPr lang="en-US" sz="1100" b="0" i="0" u="sng" strike="noStrike" dirty="0">
                        <a:solidFill>
                          <a:srgbClr val="FFC000"/>
                        </a:solidFill>
                        <a:effectLst/>
                        <a:latin typeface="+mn-lt"/>
                      </a:endParaRP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b"/>
                </a:tc>
                <a:extLst>
                  <a:ext uri="{0D108BD9-81ED-4DB2-BD59-A6C34878D82A}">
                    <a16:rowId xmlns:a16="http://schemas.microsoft.com/office/drawing/2014/main" val="3746121952"/>
                  </a:ext>
                </a:extLst>
              </a:tr>
              <a:tr h="154879">
                <a:tc>
                  <a:txBody>
                    <a:bodyPr/>
                    <a:lstStyle/>
                    <a:p>
                      <a:pPr algn="l" fontAlgn="b"/>
                      <a:r>
                        <a:rPr lang="en-US" sz="1100" b="0" i="0" u="none" strike="noStrike" dirty="0">
                          <a:solidFill>
                            <a:schemeClr val="bg1"/>
                          </a:solidFill>
                          <a:effectLst/>
                          <a:latin typeface="+mn-lt"/>
                        </a:rPr>
                        <a:t>Ugur </a:t>
                      </a:r>
                      <a:r>
                        <a:rPr lang="en-US" sz="1100" b="0" i="0" u="none" strike="noStrike" dirty="0" err="1">
                          <a:solidFill>
                            <a:schemeClr val="bg1"/>
                          </a:solidFill>
                          <a:effectLst/>
                          <a:latin typeface="+mn-lt"/>
                        </a:rPr>
                        <a:t>Kacan</a:t>
                      </a:r>
                      <a:endParaRPr lang="en-US" sz="1100" b="0" i="0" u="none" strike="noStrike" dirty="0">
                        <a:solidFill>
                          <a:schemeClr val="bg1"/>
                        </a:solidFill>
                        <a:effectLst/>
                        <a:latin typeface="+mn-lt"/>
                      </a:endParaRPr>
                    </a:p>
                  </a:txBody>
                  <a:tcPr marL="7620" marR="7620" marT="7620" marB="0" anchor="b"/>
                </a:tc>
                <a:tc>
                  <a:txBody>
                    <a:bodyPr/>
                    <a:lstStyle/>
                    <a:p>
                      <a:pPr algn="l" fontAlgn="b"/>
                      <a:r>
                        <a:rPr lang="en-US" sz="1100" b="0" i="0" u="sng" strike="noStrike" dirty="0">
                          <a:solidFill>
                            <a:srgbClr val="FFC000"/>
                          </a:solidFill>
                          <a:effectLst/>
                          <a:latin typeface="+mn-lt"/>
                          <a:hlinkClick r:id="rId18"/>
                        </a:rPr>
                        <a:t>ukacan@pirireis.edu.tr</a:t>
                      </a:r>
                      <a:r>
                        <a:rPr lang="ro-RO" sz="1100" b="0" i="0" u="sng" strike="noStrike" dirty="0">
                          <a:solidFill>
                            <a:srgbClr val="FFC000"/>
                          </a:solidFill>
                          <a:effectLst/>
                          <a:latin typeface="+mn-lt"/>
                        </a:rPr>
                        <a:t> </a:t>
                      </a:r>
                      <a:endParaRPr lang="en-US" sz="1100" b="0" i="0" u="sng" strike="noStrike" dirty="0">
                        <a:solidFill>
                          <a:srgbClr val="FFC000"/>
                        </a:solidFill>
                        <a:effectLst/>
                        <a:latin typeface="+mn-lt"/>
                      </a:endParaRP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145458480"/>
                  </a:ext>
                </a:extLst>
              </a:tr>
              <a:tr h="191542">
                <a:tc>
                  <a:txBody>
                    <a:bodyPr/>
                    <a:lstStyle/>
                    <a:p>
                      <a:pPr algn="l" fontAlgn="b"/>
                      <a:r>
                        <a:rPr lang="en-US" sz="1100" b="0" i="0" u="none" strike="noStrike" dirty="0">
                          <a:solidFill>
                            <a:schemeClr val="bg1"/>
                          </a:solidFill>
                          <a:effectLst/>
                          <a:latin typeface="+mn-lt"/>
                        </a:rPr>
                        <a:t>Hüseyin GENCER</a:t>
                      </a:r>
                    </a:p>
                  </a:txBody>
                  <a:tcPr marL="7620" marR="7620" marT="7620" marB="0" anchor="b"/>
                </a:tc>
                <a:tc>
                  <a:txBody>
                    <a:bodyPr/>
                    <a:lstStyle/>
                    <a:p>
                      <a:pPr algn="l" fontAlgn="b"/>
                      <a:r>
                        <a:rPr lang="en-US" sz="1100" b="0" i="0" u="sng" strike="noStrike" dirty="0">
                          <a:solidFill>
                            <a:srgbClr val="FFC000"/>
                          </a:solidFill>
                          <a:effectLst/>
                          <a:latin typeface="+mn-lt"/>
                        </a:rPr>
                        <a:t>hgencer@pirireis.edu.tr</a:t>
                      </a: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b"/>
                </a:tc>
                <a:extLst>
                  <a:ext uri="{0D108BD9-81ED-4DB2-BD59-A6C34878D82A}">
                    <a16:rowId xmlns:a16="http://schemas.microsoft.com/office/drawing/2014/main" val="1482829989"/>
                  </a:ext>
                </a:extLst>
              </a:tr>
              <a:tr h="191542">
                <a:tc>
                  <a:txBody>
                    <a:bodyPr/>
                    <a:lstStyle/>
                    <a:p>
                      <a:pPr algn="l" fontAlgn="b"/>
                      <a:r>
                        <a:rPr lang="en-US" sz="1100" b="0" i="0" u="none" strike="noStrike" dirty="0">
                          <a:solidFill>
                            <a:schemeClr val="bg1"/>
                          </a:solidFill>
                          <a:effectLst/>
                          <a:latin typeface="+mn-lt"/>
                        </a:rPr>
                        <a:t>EKER İŞÇİOĞLU</a:t>
                      </a:r>
                    </a:p>
                  </a:txBody>
                  <a:tcPr marL="7620" marR="7620" marT="7620" marB="0" anchor="b"/>
                </a:tc>
                <a:tc>
                  <a:txBody>
                    <a:bodyPr/>
                    <a:lstStyle/>
                    <a:p>
                      <a:pPr algn="l" fontAlgn="b"/>
                      <a:r>
                        <a:rPr lang="en-US" sz="1100" b="0" i="0" u="sng" strike="noStrike" dirty="0">
                          <a:solidFill>
                            <a:srgbClr val="FFC000"/>
                          </a:solidFill>
                          <a:effectLst/>
                          <a:latin typeface="+mn-lt"/>
                        </a:rPr>
                        <a:t>teiscioglu@pirireis.edu.tr</a:t>
                      </a: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b"/>
                </a:tc>
                <a:extLst>
                  <a:ext uri="{0D108BD9-81ED-4DB2-BD59-A6C34878D82A}">
                    <a16:rowId xmlns:a16="http://schemas.microsoft.com/office/drawing/2014/main" val="1183402293"/>
                  </a:ext>
                </a:extLst>
              </a:tr>
              <a:tr h="191542">
                <a:tc>
                  <a:txBody>
                    <a:bodyPr/>
                    <a:lstStyle/>
                    <a:p>
                      <a:pPr algn="l" fontAlgn="b"/>
                      <a:r>
                        <a:rPr lang="en-US" sz="1100" b="0" i="0" u="none" strike="noStrike" dirty="0">
                          <a:solidFill>
                            <a:schemeClr val="bg1"/>
                          </a:solidFill>
                          <a:effectLst/>
                          <a:latin typeface="+mn-lt"/>
                        </a:rPr>
                        <a:t>Kenan TATA</a:t>
                      </a:r>
                    </a:p>
                  </a:txBody>
                  <a:tcPr marL="7620" marR="7620" marT="7620" marB="0" anchor="b"/>
                </a:tc>
                <a:tc>
                  <a:txBody>
                    <a:bodyPr/>
                    <a:lstStyle/>
                    <a:p>
                      <a:pPr algn="l" fontAlgn="b"/>
                      <a:r>
                        <a:rPr lang="en-US" sz="1100" b="0" i="0" u="sng" strike="noStrike" dirty="0" err="1">
                          <a:solidFill>
                            <a:srgbClr val="FFC000"/>
                          </a:solidFill>
                          <a:effectLst/>
                          <a:latin typeface="+mn-lt"/>
                        </a:rPr>
                        <a:t>ktata@</a:t>
                      </a:r>
                      <a:r>
                        <a:rPr lang="en-US" sz="1100" b="0" i="0" u="sng" strike="noStrike" err="1">
                          <a:solidFill>
                            <a:srgbClr val="FFC000"/>
                          </a:solidFill>
                          <a:effectLst/>
                          <a:latin typeface="+mn-lt"/>
                        </a:rPr>
                        <a:t>pirireis</a:t>
                      </a:r>
                      <a:r>
                        <a:rPr lang="en-US" sz="1100" b="0" i="0" u="sng" strike="noStrike">
                          <a:solidFill>
                            <a:srgbClr val="FFC000"/>
                          </a:solidFill>
                          <a:effectLst/>
                          <a:latin typeface="+mn-lt"/>
                        </a:rPr>
                        <a:t>.edu.tr</a:t>
                      </a:r>
                      <a:endParaRPr lang="en-US" sz="1100" b="0" i="0" u="sng" strike="noStrike" dirty="0">
                        <a:solidFill>
                          <a:srgbClr val="FFC000"/>
                        </a:solidFill>
                        <a:effectLst/>
                        <a:latin typeface="+mn-lt"/>
                      </a:endParaRP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b"/>
                </a:tc>
                <a:extLst>
                  <a:ext uri="{0D108BD9-81ED-4DB2-BD59-A6C34878D82A}">
                    <a16:rowId xmlns:a16="http://schemas.microsoft.com/office/drawing/2014/main" val="794475451"/>
                  </a:ext>
                </a:extLst>
              </a:tr>
            </a:tbl>
          </a:graphicData>
        </a:graphic>
      </p:graphicFrame>
      <p:sp>
        <p:nvSpPr>
          <p:cNvPr id="9" name="Flowchart: Process 8"/>
          <p:cNvSpPr/>
          <p:nvPr/>
        </p:nvSpPr>
        <p:spPr>
          <a:xfrm>
            <a:off x="3502302" y="967003"/>
            <a:ext cx="5832469" cy="504056"/>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Working teams</a:t>
            </a:r>
            <a:endParaRPr lang="en-US" sz="2400" b="1" dirty="0">
              <a:solidFill>
                <a:srgbClr val="FF0000"/>
              </a:solidFill>
              <a:highlight>
                <a:srgbClr val="FFFF00"/>
              </a:highlight>
            </a:endParaRPr>
          </a:p>
        </p:txBody>
      </p:sp>
      <p:graphicFrame>
        <p:nvGraphicFramePr>
          <p:cNvPr id="2" name="Table 1">
            <a:extLst>
              <a:ext uri="{FF2B5EF4-FFF2-40B4-BE49-F238E27FC236}">
                <a16:creationId xmlns:a16="http://schemas.microsoft.com/office/drawing/2014/main" id="{792D06A9-E57B-DB0B-B92A-8FBF89BF39C5}"/>
              </a:ext>
            </a:extLst>
          </p:cNvPr>
          <p:cNvGraphicFramePr>
            <a:graphicFrameLocks noGrp="1"/>
          </p:cNvGraphicFramePr>
          <p:nvPr>
            <p:extLst>
              <p:ext uri="{D42A27DB-BD31-4B8C-83A1-F6EECF244321}">
                <p14:modId xmlns:p14="http://schemas.microsoft.com/office/powerpoint/2010/main" val="4126525298"/>
              </p:ext>
            </p:extLst>
          </p:nvPr>
        </p:nvGraphicFramePr>
        <p:xfrm>
          <a:off x="5707812" y="4797152"/>
          <a:ext cx="6096110" cy="1585332"/>
        </p:xfrm>
        <a:graphic>
          <a:graphicData uri="http://schemas.openxmlformats.org/drawingml/2006/table">
            <a:tbl>
              <a:tblPr>
                <a:tableStyleId>{3B4B98B0-60AC-42C2-AFA5-B58CD77FA1E5}</a:tableStyleId>
              </a:tblPr>
              <a:tblGrid>
                <a:gridCol w="1797378">
                  <a:extLst>
                    <a:ext uri="{9D8B030D-6E8A-4147-A177-3AD203B41FA5}">
                      <a16:colId xmlns:a16="http://schemas.microsoft.com/office/drawing/2014/main" val="3466781887"/>
                    </a:ext>
                  </a:extLst>
                </a:gridCol>
                <a:gridCol w="2227393">
                  <a:extLst>
                    <a:ext uri="{9D8B030D-6E8A-4147-A177-3AD203B41FA5}">
                      <a16:colId xmlns:a16="http://schemas.microsoft.com/office/drawing/2014/main" val="770251365"/>
                    </a:ext>
                  </a:extLst>
                </a:gridCol>
                <a:gridCol w="2071339">
                  <a:extLst>
                    <a:ext uri="{9D8B030D-6E8A-4147-A177-3AD203B41FA5}">
                      <a16:colId xmlns:a16="http://schemas.microsoft.com/office/drawing/2014/main" val="3144642160"/>
                    </a:ext>
                  </a:extLst>
                </a:gridCol>
              </a:tblGrid>
              <a:tr h="76835">
                <a:tc gridSpan="3">
                  <a:txBody>
                    <a:bodyPr/>
                    <a:lstStyle/>
                    <a:p>
                      <a:pPr marL="0" marR="0" algn="ctr">
                        <a:lnSpc>
                          <a:spcPct val="107000"/>
                        </a:lnSpc>
                        <a:spcBef>
                          <a:spcPts val="0"/>
                        </a:spcBef>
                        <a:spcAft>
                          <a:spcPts val="800"/>
                        </a:spcAft>
                      </a:pPr>
                      <a:r>
                        <a:rPr lang="ro-RO" sz="1400" b="1" dirty="0" err="1">
                          <a:solidFill>
                            <a:srgbClr val="FFFF00"/>
                          </a:solidFill>
                          <a:effectLst/>
                        </a:rPr>
                        <a:t>Aegean</a:t>
                      </a:r>
                      <a:r>
                        <a:rPr lang="ro-RO" sz="1400" b="1" dirty="0">
                          <a:solidFill>
                            <a:srgbClr val="FFFF00"/>
                          </a:solidFill>
                          <a:effectLst/>
                        </a:rPr>
                        <a:t> University</a:t>
                      </a:r>
                      <a:r>
                        <a:rPr lang="en-US" sz="1400" b="1" dirty="0">
                          <a:solidFill>
                            <a:srgbClr val="FFFF00"/>
                          </a:solidFill>
                          <a:effectLst/>
                        </a:rPr>
                        <a:t>(</a:t>
                      </a:r>
                      <a:r>
                        <a:rPr lang="ro-RO" sz="1400" b="1" dirty="0">
                          <a:solidFill>
                            <a:srgbClr val="FFFF00"/>
                          </a:solidFill>
                          <a:effectLst/>
                        </a:rPr>
                        <a:t>UAEGEAN</a:t>
                      </a:r>
                      <a:r>
                        <a:rPr lang="en-US" sz="1400" b="1" dirty="0">
                          <a:solidFill>
                            <a:srgbClr val="FFFF00"/>
                          </a:solidFill>
                          <a:effectLst/>
                        </a:rPr>
                        <a:t>)</a:t>
                      </a:r>
                      <a:endParaRPr lang="ro-RO"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01129403"/>
                  </a:ext>
                </a:extLst>
              </a:tr>
              <a:tr h="182880">
                <a:tc>
                  <a:txBody>
                    <a:bodyPr/>
                    <a:lstStyle/>
                    <a:p>
                      <a:pPr marL="0" marR="0" algn="ctr">
                        <a:lnSpc>
                          <a:spcPct val="107000"/>
                        </a:lnSpc>
                        <a:spcBef>
                          <a:spcPts val="0"/>
                        </a:spcBef>
                        <a:spcAft>
                          <a:spcPts val="800"/>
                        </a:spcAft>
                      </a:pPr>
                      <a:r>
                        <a:rPr lang="en-US" sz="1100" dirty="0">
                          <a:solidFill>
                            <a:schemeClr val="bg1"/>
                          </a:solidFill>
                          <a:effectLst/>
                        </a:rPr>
                        <a:t>Name</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email address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gn="ctr">
                        <a:lnSpc>
                          <a:spcPct val="107000"/>
                        </a:lnSpc>
                        <a:spcBef>
                          <a:spcPts val="0"/>
                        </a:spcBef>
                        <a:spcAft>
                          <a:spcPts val="800"/>
                        </a:spcAft>
                      </a:pPr>
                      <a:r>
                        <a:rPr lang="en-US" sz="1100" dirty="0" err="1">
                          <a:solidFill>
                            <a:schemeClr val="bg1"/>
                          </a:solidFill>
                          <a:effectLst/>
                        </a:rPr>
                        <a:t>Responsabilities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01359357"/>
                  </a:ext>
                </a:extLst>
              </a:tr>
              <a:tr h="239386">
                <a:tc>
                  <a:txBody>
                    <a:bodyPr/>
                    <a:lstStyle/>
                    <a:p>
                      <a:pPr marL="0" marR="0">
                        <a:lnSpc>
                          <a:spcPct val="107000"/>
                        </a:lnSpc>
                        <a:spcBef>
                          <a:spcPts val="0"/>
                        </a:spcBef>
                        <a:spcAft>
                          <a:spcPts val="800"/>
                        </a:spcAft>
                      </a:pPr>
                      <a:r>
                        <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Maria </a:t>
                      </a:r>
                      <a:r>
                        <a:rPr lang="ro-RO" sz="11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Lekakou</a:t>
                      </a:r>
                      <a:r>
                        <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p>
                  </a:txBody>
                  <a:tcPr marL="7620" marR="7620" marT="7620" marB="0" anchor="b"/>
                </a:tc>
                <a:tc>
                  <a:txBody>
                    <a:bodyPr/>
                    <a:lstStyle/>
                    <a:p>
                      <a:pPr marL="0" marR="0">
                        <a:lnSpc>
                          <a:spcPct val="107000"/>
                        </a:lnSpc>
                        <a:spcBef>
                          <a:spcPts val="0"/>
                        </a:spcBef>
                        <a:spcAft>
                          <a:spcPts val="800"/>
                        </a:spcAft>
                      </a:pPr>
                      <a:r>
                        <a:rPr lang="ro-RO" sz="1100" dirty="0">
                          <a:effectLst/>
                          <a:latin typeface="Calibri" panose="020F0502020204030204" pitchFamily="34" charset="0"/>
                          <a:ea typeface="Calibri" panose="020F0502020204030204" pitchFamily="34" charset="0"/>
                          <a:cs typeface="Arial" panose="020B0604020202020204" pitchFamily="34" charset="0"/>
                          <a:hlinkClick r:id="rId20"/>
                        </a:rPr>
                        <a:t>mlek@aegean.gr</a:t>
                      </a:r>
                      <a:r>
                        <a:rPr lang="ro-RO" sz="1100" dirty="0">
                          <a:effectLst/>
                          <a:latin typeface="Calibri" panose="020F0502020204030204" pitchFamily="34" charset="0"/>
                          <a:ea typeface="Calibri" panose="020F0502020204030204" pitchFamily="34" charset="0"/>
                          <a:cs typeface="Arial" panose="020B0604020202020204" pitchFamily="34" charset="0"/>
                        </a:rPr>
                        <a:t> </a:t>
                      </a: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Project responsible </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04226224"/>
                  </a:ext>
                </a:extLst>
              </a:tr>
              <a:tr h="182880">
                <a:tc>
                  <a:txBody>
                    <a:bodyPr/>
                    <a:lstStyle/>
                    <a:p>
                      <a:pPr marL="0" marR="0">
                        <a:lnSpc>
                          <a:spcPct val="107000"/>
                        </a:lnSpc>
                        <a:spcBef>
                          <a:spcPts val="0"/>
                        </a:spcBef>
                        <a:spcAft>
                          <a:spcPts val="800"/>
                        </a:spcAft>
                      </a:pPr>
                      <a:r>
                        <a:rPr lang="fi-FI"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Bountziouka Vasiliki </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fi-FI" sz="1100" dirty="0">
                          <a:effectLst/>
                          <a:latin typeface="Calibri" panose="020F0502020204030204" pitchFamily="34" charset="0"/>
                          <a:ea typeface="Calibri" panose="020F0502020204030204" pitchFamily="34" charset="0"/>
                          <a:cs typeface="Arial" panose="020B0604020202020204" pitchFamily="34" charset="0"/>
                          <a:hlinkClick r:id="rId21"/>
                        </a:rPr>
                        <a:t>vboun@fns.aegean.gr</a:t>
                      </a:r>
                      <a:r>
                        <a:rPr lang="ro-RO" sz="1100" dirty="0">
                          <a:effectLst/>
                          <a:latin typeface="Calibri" panose="020F0502020204030204" pitchFamily="34" charset="0"/>
                          <a:ea typeface="Calibri" panose="020F0502020204030204" pitchFamily="34" charset="0"/>
                          <a:cs typeface="Arial" panose="020B0604020202020204" pitchFamily="34" charset="0"/>
                        </a:rPr>
                        <a:t> </a:t>
                      </a:r>
                    </a:p>
                  </a:txBody>
                  <a:tcPr marL="7620" marR="7620" marT="7620" marB="0" anchor="b"/>
                </a:tc>
                <a:tc>
                  <a:txBody>
                    <a:bodyPr/>
                    <a:lstStyle/>
                    <a:p>
                      <a:pPr marL="0" marR="0">
                        <a:lnSpc>
                          <a:spcPct val="107000"/>
                        </a:lnSpc>
                        <a:spcBef>
                          <a:spcPts val="0"/>
                        </a:spcBef>
                        <a:spcAft>
                          <a:spcPts val="800"/>
                        </a:spcAft>
                      </a:pPr>
                      <a:r>
                        <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b"/>
                </a:tc>
                <a:extLst>
                  <a:ext uri="{0D108BD9-81ED-4DB2-BD59-A6C34878D82A}">
                    <a16:rowId xmlns:a16="http://schemas.microsoft.com/office/drawing/2014/main" val="2265908834"/>
                  </a:ext>
                </a:extLst>
              </a:tr>
              <a:tr h="182880">
                <a:tc>
                  <a:txBody>
                    <a:bodyPr/>
                    <a:lstStyle/>
                    <a:p>
                      <a:pPr marL="0" marR="0">
                        <a:lnSpc>
                          <a:spcPct val="107000"/>
                        </a:lnSpc>
                        <a:spcBef>
                          <a:spcPts val="0"/>
                        </a:spcBef>
                        <a:spcAft>
                          <a:spcPts val="800"/>
                        </a:spcAft>
                      </a:pPr>
                      <a:r>
                        <a:rPr lang="ro-RO" sz="11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Katsounis</a:t>
                      </a:r>
                      <a:r>
                        <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Ioannis</a:t>
                      </a:r>
                    </a:p>
                  </a:txBody>
                  <a:tcPr marL="7620" marR="7620" marT="7620" marB="0" anchor="b"/>
                </a:tc>
                <a:tc>
                  <a:txBody>
                    <a:bodyPr/>
                    <a:lstStyle/>
                    <a:p>
                      <a:pPr marL="0" marR="0">
                        <a:lnSpc>
                          <a:spcPct val="107000"/>
                        </a:lnSpc>
                        <a:spcBef>
                          <a:spcPts val="0"/>
                        </a:spcBef>
                        <a:spcAft>
                          <a:spcPts val="800"/>
                        </a:spcAft>
                      </a:pPr>
                      <a:r>
                        <a:rPr lang="ro-RO" sz="1100" dirty="0">
                          <a:effectLst/>
                          <a:latin typeface="Calibri" panose="020F0502020204030204" pitchFamily="34" charset="0"/>
                          <a:ea typeface="Calibri" panose="020F0502020204030204" pitchFamily="34" charset="0"/>
                          <a:cs typeface="Arial" panose="020B0604020202020204" pitchFamily="34" charset="0"/>
                          <a:hlinkClick r:id="rId22"/>
                        </a:rPr>
                        <a:t>ykatsounis@stt.aegean.gr</a:t>
                      </a:r>
                      <a:r>
                        <a:rPr lang="ro-RO" sz="1100" dirty="0">
                          <a:effectLst/>
                          <a:latin typeface="Calibri" panose="020F0502020204030204" pitchFamily="34" charset="0"/>
                          <a:ea typeface="Calibri" panose="020F0502020204030204" pitchFamily="34" charset="0"/>
                          <a:cs typeface="Arial" panose="020B0604020202020204" pitchFamily="34" charset="0"/>
                        </a:rPr>
                        <a:t> </a:t>
                      </a: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12667227"/>
                  </a:ext>
                </a:extLst>
              </a:tr>
              <a:tr h="190500">
                <a:tc>
                  <a:txBody>
                    <a:bodyPr/>
                    <a:lstStyle/>
                    <a:p>
                      <a:pPr marL="0" marR="0">
                        <a:lnSpc>
                          <a:spcPct val="107000"/>
                        </a:lnSpc>
                        <a:spcBef>
                          <a:spcPts val="0"/>
                        </a:spcBef>
                        <a:spcAft>
                          <a:spcPts val="800"/>
                        </a:spcAft>
                      </a:pPr>
                      <a:r>
                        <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Georgios </a:t>
                      </a:r>
                      <a:r>
                        <a:rPr lang="ro-RO" sz="1100"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Georgoulis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ro-RO" sz="1100" dirty="0">
                          <a:effectLst/>
                          <a:latin typeface="Calibri" panose="020F0502020204030204" pitchFamily="34" charset="0"/>
                          <a:ea typeface="Calibri" panose="020F0502020204030204" pitchFamily="34" charset="0"/>
                          <a:cs typeface="Arial" panose="020B0604020202020204" pitchFamily="34" charset="0"/>
                          <a:hlinkClick r:id="rId23"/>
                        </a:rPr>
                        <a:t>g.georg@aegean.gr</a:t>
                      </a:r>
                      <a:r>
                        <a:rPr lang="ro-RO" sz="1100" dirty="0">
                          <a:effectLst/>
                          <a:latin typeface="Calibri" panose="020F0502020204030204" pitchFamily="34" charset="0"/>
                          <a:ea typeface="Calibri" panose="020F0502020204030204" pitchFamily="34" charset="0"/>
                          <a:cs typeface="Arial" panose="020B0604020202020204" pitchFamily="34" charset="0"/>
                        </a:rPr>
                        <a:t> </a:t>
                      </a: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53994513"/>
                  </a:ext>
                </a:extLst>
              </a:tr>
              <a:tr h="190500">
                <a:tc>
                  <a:txBody>
                    <a:bodyPr/>
                    <a:lstStyle/>
                    <a:p>
                      <a:pPr marL="0" marR="0">
                        <a:lnSpc>
                          <a:spcPct val="107000"/>
                        </a:lnSpc>
                        <a:spcBef>
                          <a:spcPts val="0"/>
                        </a:spcBef>
                        <a:spcAft>
                          <a:spcPts val="800"/>
                        </a:spcAft>
                      </a:pPr>
                      <a:r>
                        <a:rPr lang="fi-FI"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Iakovaki Eleni</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fi-FI" sz="1100" dirty="0">
                          <a:solidFill>
                            <a:schemeClr val="bg1"/>
                          </a:solidFill>
                          <a:effectLst/>
                          <a:latin typeface="Calibri" panose="020F0502020204030204" pitchFamily="34" charset="0"/>
                          <a:ea typeface="Calibri" panose="020F0502020204030204" pitchFamily="34" charset="0"/>
                          <a:cs typeface="Arial" panose="020B0604020202020204" pitchFamily="34" charset="0"/>
                          <a:hlinkClick r:id="rId24"/>
                        </a:rPr>
                        <a:t>e.iakovaki@aegean.gr</a:t>
                      </a:r>
                      <a:r>
                        <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Academic staff</a:t>
                      </a:r>
                    </a:p>
                  </a:txBody>
                  <a:tcPr marL="7620" marR="7620" marT="7620" marB="0" anchor="b"/>
                </a:tc>
                <a:extLst>
                  <a:ext uri="{0D108BD9-81ED-4DB2-BD59-A6C34878D82A}">
                    <a16:rowId xmlns:a16="http://schemas.microsoft.com/office/drawing/2014/main" val="1727199648"/>
                  </a:ext>
                </a:extLst>
              </a:tr>
              <a:tr h="190500">
                <a:tc>
                  <a:txBody>
                    <a:bodyPr/>
                    <a:lstStyle/>
                    <a:p>
                      <a:pPr marL="0" marR="0">
                        <a:lnSpc>
                          <a:spcPct val="107000"/>
                        </a:lnSpc>
                        <a:spcBef>
                          <a:spcPts val="0"/>
                        </a:spcBef>
                        <a:spcAft>
                          <a:spcPts val="800"/>
                        </a:spcAft>
                      </a:pPr>
                      <a:r>
                        <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P</a:t>
                      </a:r>
                      <a:r>
                        <a:rPr lang="fi-FI"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apazi Katerina </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fi-FI" sz="1100" dirty="0">
                          <a:effectLst/>
                          <a:latin typeface="Calibri" panose="020F0502020204030204" pitchFamily="34" charset="0"/>
                          <a:ea typeface="Calibri" panose="020F0502020204030204" pitchFamily="34" charset="0"/>
                          <a:cs typeface="Arial" panose="020B0604020202020204" pitchFamily="34" charset="0"/>
                          <a:hlinkClick r:id="rId25"/>
                        </a:rPr>
                        <a:t>K.Papazi@aegean.gr</a:t>
                      </a:r>
                      <a:r>
                        <a:rPr lang="ro-RO" sz="1100" dirty="0">
                          <a:effectLst/>
                          <a:latin typeface="Calibri" panose="020F0502020204030204" pitchFamily="34" charset="0"/>
                          <a:ea typeface="Calibri" panose="020F0502020204030204" pitchFamily="34" charset="0"/>
                          <a:cs typeface="Arial" panose="020B0604020202020204" pitchFamily="34" charset="0"/>
                        </a:rPr>
                        <a:t> </a:t>
                      </a: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Administrative </a:t>
                      </a:r>
                      <a:r>
                        <a:rPr kumimoji="0" lang="ro-RO" sz="11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officer</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616222761"/>
                  </a:ext>
                </a:extLst>
              </a:tr>
            </a:tbl>
          </a:graphicData>
        </a:graphic>
      </p:graphicFrame>
      <p:graphicFrame>
        <p:nvGraphicFramePr>
          <p:cNvPr id="3" name="Table 2">
            <a:extLst>
              <a:ext uri="{FF2B5EF4-FFF2-40B4-BE49-F238E27FC236}">
                <a16:creationId xmlns:a16="http://schemas.microsoft.com/office/drawing/2014/main" id="{AF5427D7-F598-CAAC-4005-03A3C0B0CF3D}"/>
              </a:ext>
            </a:extLst>
          </p:cNvPr>
          <p:cNvGraphicFramePr>
            <a:graphicFrameLocks noGrp="1"/>
          </p:cNvGraphicFramePr>
          <p:nvPr>
            <p:extLst>
              <p:ext uri="{D42A27DB-BD31-4B8C-83A1-F6EECF244321}">
                <p14:modId xmlns:p14="http://schemas.microsoft.com/office/powerpoint/2010/main" val="1878217149"/>
              </p:ext>
            </p:extLst>
          </p:nvPr>
        </p:nvGraphicFramePr>
        <p:xfrm>
          <a:off x="32763" y="5498946"/>
          <a:ext cx="5658023" cy="1147826"/>
        </p:xfrm>
        <a:graphic>
          <a:graphicData uri="http://schemas.openxmlformats.org/drawingml/2006/table">
            <a:tbl>
              <a:tblPr>
                <a:tableStyleId>{3B4B98B0-60AC-42C2-AFA5-B58CD77FA1E5}</a:tableStyleId>
              </a:tblPr>
              <a:tblGrid>
                <a:gridCol w="1668212">
                  <a:extLst>
                    <a:ext uri="{9D8B030D-6E8A-4147-A177-3AD203B41FA5}">
                      <a16:colId xmlns:a16="http://schemas.microsoft.com/office/drawing/2014/main" val="3466781887"/>
                    </a:ext>
                  </a:extLst>
                </a:gridCol>
                <a:gridCol w="2067325">
                  <a:extLst>
                    <a:ext uri="{9D8B030D-6E8A-4147-A177-3AD203B41FA5}">
                      <a16:colId xmlns:a16="http://schemas.microsoft.com/office/drawing/2014/main" val="770251365"/>
                    </a:ext>
                  </a:extLst>
                </a:gridCol>
                <a:gridCol w="1922486">
                  <a:extLst>
                    <a:ext uri="{9D8B030D-6E8A-4147-A177-3AD203B41FA5}">
                      <a16:colId xmlns:a16="http://schemas.microsoft.com/office/drawing/2014/main" val="3144642160"/>
                    </a:ext>
                  </a:extLst>
                </a:gridCol>
              </a:tblGrid>
              <a:tr h="76835">
                <a:tc gridSpan="3">
                  <a:txBody>
                    <a:bodyPr/>
                    <a:lstStyle/>
                    <a:p>
                      <a:pPr marL="0" marR="0" algn="ctr">
                        <a:lnSpc>
                          <a:spcPct val="107000"/>
                        </a:lnSpc>
                        <a:spcBef>
                          <a:spcPts val="0"/>
                        </a:spcBef>
                        <a:spcAft>
                          <a:spcPts val="800"/>
                        </a:spcAft>
                      </a:pPr>
                      <a:r>
                        <a:rPr lang="ro-RO" sz="1400" b="1" dirty="0">
                          <a:solidFill>
                            <a:srgbClr val="FFFF00"/>
                          </a:solidFill>
                          <a:effectLst/>
                        </a:rPr>
                        <a:t>CPRM</a:t>
                      </a:r>
                      <a:endParaRPr lang="ro-RO" sz="1400" b="1"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hMerge="1">
                  <a:txBody>
                    <a:bodyPr/>
                    <a:lstStyle/>
                    <a:p>
                      <a:endParaRPr lang="ro-RO"/>
                    </a:p>
                  </a:txBody>
                  <a:tcPr/>
                </a:tc>
                <a:tc hMerge="1">
                  <a:txBody>
                    <a:bodyPr/>
                    <a:lstStyle/>
                    <a:p>
                      <a:endParaRPr lang="ro-RO"/>
                    </a:p>
                  </a:txBody>
                  <a:tcPr/>
                </a:tc>
                <a:extLst>
                  <a:ext uri="{0D108BD9-81ED-4DB2-BD59-A6C34878D82A}">
                    <a16:rowId xmlns:a16="http://schemas.microsoft.com/office/drawing/2014/main" val="201129403"/>
                  </a:ext>
                </a:extLst>
              </a:tr>
              <a:tr h="182880">
                <a:tc>
                  <a:txBody>
                    <a:bodyPr/>
                    <a:lstStyle/>
                    <a:p>
                      <a:pPr marL="0" marR="0" algn="ctr">
                        <a:lnSpc>
                          <a:spcPct val="107000"/>
                        </a:lnSpc>
                        <a:spcBef>
                          <a:spcPts val="0"/>
                        </a:spcBef>
                        <a:spcAft>
                          <a:spcPts val="800"/>
                        </a:spcAft>
                      </a:pPr>
                      <a:r>
                        <a:rPr lang="en-US" sz="1100" dirty="0">
                          <a:solidFill>
                            <a:schemeClr val="bg1"/>
                          </a:solidFill>
                          <a:effectLst/>
                        </a:rPr>
                        <a:t>Name</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email address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gn="ctr">
                        <a:lnSpc>
                          <a:spcPct val="107000"/>
                        </a:lnSpc>
                        <a:spcBef>
                          <a:spcPts val="0"/>
                        </a:spcBef>
                        <a:spcAft>
                          <a:spcPts val="800"/>
                        </a:spcAft>
                      </a:pPr>
                      <a:r>
                        <a:rPr lang="en-US" sz="1100" dirty="0" err="1">
                          <a:solidFill>
                            <a:schemeClr val="bg1"/>
                          </a:solidFill>
                          <a:effectLst/>
                        </a:rPr>
                        <a:t>Responsabilities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01359357"/>
                  </a:ext>
                </a:extLst>
              </a:tr>
              <a:tr h="182880">
                <a:tc>
                  <a:txBody>
                    <a:bodyPr/>
                    <a:lstStyle/>
                    <a:p>
                      <a:pPr marL="0" marR="0">
                        <a:lnSpc>
                          <a:spcPct val="107000"/>
                        </a:lnSpc>
                        <a:spcBef>
                          <a:spcPts val="0"/>
                        </a:spcBef>
                        <a:spcAft>
                          <a:spcPts val="800"/>
                        </a:spcAft>
                      </a:pPr>
                      <a:r>
                        <a:rPr lang="fr-BE"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Stavros Kalognomos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fr-BE" sz="1100" dirty="0">
                          <a:effectLst/>
                          <a:latin typeface="Calibri" panose="020F0502020204030204" pitchFamily="34" charset="0"/>
                          <a:ea typeface="Calibri" panose="020F0502020204030204" pitchFamily="34" charset="0"/>
                          <a:cs typeface="Arial" panose="020B0604020202020204" pitchFamily="34" charset="0"/>
                          <a:hlinkClick r:id="rId26"/>
                        </a:rPr>
                        <a:t>Stavros.Kalognomos@crpm.org</a:t>
                      </a:r>
                      <a:r>
                        <a:rPr lang="fr-BE" sz="1100" dirty="0">
                          <a:effectLst/>
                          <a:latin typeface="Calibri" panose="020F0502020204030204" pitchFamily="34" charset="0"/>
                          <a:ea typeface="Calibri" panose="020F0502020204030204" pitchFamily="34" charset="0"/>
                          <a:cs typeface="Arial" panose="020B0604020202020204" pitchFamily="34" charset="0"/>
                        </a:rPr>
                        <a:t> </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en-US" sz="1100" dirty="0">
                          <a:solidFill>
                            <a:schemeClr val="bg1"/>
                          </a:solidFill>
                          <a:effectLst/>
                        </a:rPr>
                        <a:t>Project responsible </a:t>
                      </a:r>
                      <a:r>
                        <a:rPr lang="fr-BE" sz="1100" dirty="0">
                          <a:solidFill>
                            <a:schemeClr val="bg1"/>
                          </a:solidFill>
                          <a:effectLst/>
                        </a:rPr>
                        <a:t>CRPM</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04226224"/>
                  </a:ext>
                </a:extLst>
              </a:tr>
              <a:tr h="182880">
                <a:tc>
                  <a:txBody>
                    <a:bodyPr/>
                    <a:lstStyle/>
                    <a:p>
                      <a:pPr marL="0" marR="0">
                        <a:lnSpc>
                          <a:spcPct val="107000"/>
                        </a:lnSpc>
                        <a:spcBef>
                          <a:spcPts val="0"/>
                        </a:spcBef>
                        <a:spcAft>
                          <a:spcPts val="800"/>
                        </a:spcAft>
                      </a:pPr>
                      <a:r>
                        <a:rPr lang="fr-BE"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Maria Tersmette</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fr-BE" sz="1100" dirty="0">
                          <a:effectLst/>
                          <a:latin typeface="Calibri" panose="020F0502020204030204" pitchFamily="34" charset="0"/>
                          <a:ea typeface="Calibri" panose="020F0502020204030204" pitchFamily="34" charset="0"/>
                          <a:cs typeface="Arial" panose="020B0604020202020204" pitchFamily="34" charset="0"/>
                          <a:hlinkClick r:id="rId27"/>
                        </a:rPr>
                        <a:t>Maria.Tersmette@crpm.org</a:t>
                      </a:r>
                      <a:r>
                        <a:rPr lang="fr-BE" sz="1100" dirty="0">
                          <a:effectLst/>
                          <a:latin typeface="Calibri" panose="020F0502020204030204" pitchFamily="34" charset="0"/>
                          <a:ea typeface="Calibri" panose="020F0502020204030204" pitchFamily="34" charset="0"/>
                          <a:cs typeface="Arial" panose="020B0604020202020204" pitchFamily="34" charset="0"/>
                        </a:rPr>
                        <a:t> </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fr-BE"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Communication expert</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265908834"/>
                  </a:ext>
                </a:extLst>
              </a:tr>
              <a:tr h="182880">
                <a:tc>
                  <a:txBody>
                    <a:bodyPr/>
                    <a:lstStyle/>
                    <a:p>
                      <a:pPr marL="0" marR="0">
                        <a:lnSpc>
                          <a:spcPct val="107000"/>
                        </a:lnSpc>
                        <a:spcBef>
                          <a:spcPts val="0"/>
                        </a:spcBef>
                        <a:spcAft>
                          <a:spcPts val="800"/>
                        </a:spcAft>
                      </a:pPr>
                      <a:r>
                        <a:rPr lang="fr-BE"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Emmanuel Maniscalco</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it-IT" sz="1100" dirty="0">
                          <a:effectLst/>
                          <a:latin typeface="Calibri" panose="020F0502020204030204" pitchFamily="34" charset="0"/>
                          <a:ea typeface="Calibri" panose="020F0502020204030204" pitchFamily="34" charset="0"/>
                          <a:cs typeface="Arial" panose="020B0604020202020204" pitchFamily="34" charset="0"/>
                          <a:hlinkClick r:id="rId28"/>
                        </a:rPr>
                        <a:t>emmanuel.maniscalco@crpm.org</a:t>
                      </a:r>
                      <a:r>
                        <a:rPr lang="it-IT" sz="1100" dirty="0">
                          <a:effectLst/>
                          <a:latin typeface="Calibri" panose="020F0502020204030204" pitchFamily="34" charset="0"/>
                          <a:ea typeface="Calibri" panose="020F0502020204030204" pitchFamily="34" charset="0"/>
                          <a:cs typeface="Arial" panose="020B0604020202020204" pitchFamily="34" charset="0"/>
                        </a:rPr>
                        <a:t> </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a:t>
                      </a:r>
                      <a:r>
                        <a:rPr kumimoji="0" lang="fr-BE" sz="11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dministrative</a:t>
                      </a:r>
                      <a:r>
                        <a:rPr kumimoji="0" lang="fr-BE"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expert</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712667227"/>
                  </a:ext>
                </a:extLst>
              </a:tr>
              <a:tr h="190500">
                <a:tc>
                  <a:txBody>
                    <a:bodyPr/>
                    <a:lstStyle/>
                    <a:p>
                      <a:pPr marL="0" marR="0">
                        <a:lnSpc>
                          <a:spcPct val="107000"/>
                        </a:lnSpc>
                        <a:spcBef>
                          <a:spcPts val="0"/>
                        </a:spcBef>
                        <a:spcAft>
                          <a:spcPts val="800"/>
                        </a:spcAft>
                      </a:pPr>
                      <a:r>
                        <a:rPr lang="fr-BE" sz="1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Sylvia Langlais</a:t>
                      </a:r>
                      <a:endParaRPr lang="ro-RO"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a:lnSpc>
                          <a:spcPct val="107000"/>
                        </a:lnSpc>
                        <a:spcBef>
                          <a:spcPts val="0"/>
                        </a:spcBef>
                        <a:spcAft>
                          <a:spcPts val="800"/>
                        </a:spcAft>
                      </a:pPr>
                      <a:r>
                        <a:rPr lang="fi-FI" sz="1100" dirty="0">
                          <a:effectLst/>
                          <a:latin typeface="Calibri" panose="020F0502020204030204" pitchFamily="34" charset="0"/>
                          <a:ea typeface="Calibri" panose="020F0502020204030204" pitchFamily="34" charset="0"/>
                          <a:cs typeface="Arial" panose="020B0604020202020204" pitchFamily="34" charset="0"/>
                          <a:hlinkClick r:id="rId29"/>
                        </a:rPr>
                        <a:t>sylvia.langlais@crpm.org</a:t>
                      </a:r>
                      <a:r>
                        <a:rPr lang="fi-FI" sz="1100" dirty="0">
                          <a:effectLst/>
                          <a:latin typeface="Calibri" panose="020F0502020204030204" pitchFamily="34" charset="0"/>
                          <a:ea typeface="Calibri" panose="020F0502020204030204" pitchFamily="34" charset="0"/>
                          <a:cs typeface="Arial" panose="020B0604020202020204" pitchFamily="34" charset="0"/>
                        </a:rPr>
                        <a:t> </a:t>
                      </a:r>
                      <a:endParaRPr lang="ro-RO" sz="1100" dirty="0">
                        <a:effectLst/>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A</a:t>
                      </a:r>
                      <a:r>
                        <a:rPr kumimoji="0" lang="fr-BE" sz="11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dministrative</a:t>
                      </a:r>
                      <a:r>
                        <a:rPr kumimoji="0" lang="fr-BE"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fr-BE" sz="1100" b="0"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officer</a:t>
                      </a:r>
                      <a:endParaRPr kumimoji="0" lang="ro-RO" sz="11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53994513"/>
                  </a:ext>
                </a:extLst>
              </a:tr>
            </a:tbl>
          </a:graphicData>
        </a:graphic>
      </p:graphicFrame>
      <p:pic>
        <p:nvPicPr>
          <p:cNvPr id="17" name="Picture 16">
            <a:extLst>
              <a:ext uri="{FF2B5EF4-FFF2-40B4-BE49-F238E27FC236}">
                <a16:creationId xmlns:a16="http://schemas.microsoft.com/office/drawing/2014/main" id="{17CF808F-8260-553F-6F37-99FC50A505F4}"/>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8" name="Picture 17">
            <a:extLst>
              <a:ext uri="{FF2B5EF4-FFF2-40B4-BE49-F238E27FC236}">
                <a16:creationId xmlns:a16="http://schemas.microsoft.com/office/drawing/2014/main" id="{C9C1332C-1640-1EC3-D618-DBAF525C17A3}"/>
              </a:ext>
            </a:extLst>
          </p:cNvPr>
          <p:cNvPicPr>
            <a:picLocks noChangeAspect="1"/>
          </p:cNvPicPr>
          <p:nvPr/>
        </p:nvPicPr>
        <p:blipFill>
          <a:blip r:embed="rId31"/>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5B495070-E4FE-5DE3-FB90-7906019D0517}"/>
              </a:ext>
            </a:extLst>
          </p:cNvPr>
          <p:cNvPicPr>
            <a:picLocks noChangeAspect="1"/>
          </p:cNvPicPr>
          <p:nvPr/>
        </p:nvPicPr>
        <p:blipFill>
          <a:blip r:embed="rId32"/>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B18DE101-E5C3-9718-0A2D-8BE60E296EB9}"/>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9DA3E3D4-B0CD-E23E-4616-D53189EB8697}"/>
              </a:ext>
            </a:extLst>
          </p:cNvPr>
          <p:cNvPicPr/>
          <p:nvPr/>
        </p:nvPicPr>
        <p:blipFill>
          <a:blip r:embed="rId34"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7" name="Picture 26">
            <a:extLst>
              <a:ext uri="{FF2B5EF4-FFF2-40B4-BE49-F238E27FC236}">
                <a16:creationId xmlns:a16="http://schemas.microsoft.com/office/drawing/2014/main" id="{D9EC6292-C659-8BBA-6188-D9D09CEB0A3E}"/>
              </a:ext>
            </a:extLst>
          </p:cNvPr>
          <p:cNvPicPr>
            <a:picLocks noChangeAspect="1"/>
          </p:cNvPicPr>
          <p:nvPr/>
        </p:nvPicPr>
        <p:blipFill>
          <a:blip r:embed="rId35"/>
          <a:stretch>
            <a:fillRect/>
          </a:stretch>
        </p:blipFill>
        <p:spPr>
          <a:xfrm>
            <a:off x="6049237" y="51763"/>
            <a:ext cx="789294" cy="570523"/>
          </a:xfrm>
          <a:prstGeom prst="rect">
            <a:avLst/>
          </a:prstGeom>
        </p:spPr>
      </p:pic>
      <p:pic>
        <p:nvPicPr>
          <p:cNvPr id="28" name="Picture 27">
            <a:extLst>
              <a:ext uri="{FF2B5EF4-FFF2-40B4-BE49-F238E27FC236}">
                <a16:creationId xmlns:a16="http://schemas.microsoft.com/office/drawing/2014/main" id="{78A261FD-225B-DEB3-E395-FFF468A360DE}"/>
              </a:ext>
            </a:extLst>
          </p:cNvPr>
          <p:cNvPicPr>
            <a:picLocks noChangeAspect="1"/>
          </p:cNvPicPr>
          <p:nvPr/>
        </p:nvPicPr>
        <p:blipFill>
          <a:blip r:embed="rId36"/>
          <a:stretch>
            <a:fillRect/>
          </a:stretch>
        </p:blipFill>
        <p:spPr>
          <a:xfrm>
            <a:off x="11061624" y="0"/>
            <a:ext cx="1127201" cy="1124744"/>
          </a:xfrm>
          <a:prstGeom prst="rect">
            <a:avLst/>
          </a:prstGeom>
        </p:spPr>
      </p:pic>
    </p:spTree>
    <p:extLst>
      <p:ext uri="{BB962C8B-B14F-4D97-AF65-F5344CB8AC3E}">
        <p14:creationId xmlns:p14="http://schemas.microsoft.com/office/powerpoint/2010/main" val="193963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25046A3A-F401-9013-2FCE-1F4E89467309}"/>
              </a:ext>
            </a:extLst>
          </p:cNvPr>
          <p:cNvSpPr txBox="1">
            <a:spLocks noChangeArrowheads="1"/>
          </p:cNvSpPr>
          <p:nvPr/>
        </p:nvSpPr>
        <p:spPr bwMode="auto">
          <a:xfrm>
            <a:off x="121148" y="738483"/>
            <a:ext cx="12148442"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algn="ctr" defTabSz="914126">
              <a:lnSpc>
                <a:spcPct val="150000"/>
              </a:lnSpc>
              <a:spcAft>
                <a:spcPct val="0"/>
              </a:spcAft>
              <a:buNone/>
            </a:pPr>
            <a:r>
              <a:rPr lang="ro-RO" altLang="de-DE" sz="3200" dirty="0" err="1">
                <a:solidFill>
                  <a:srgbClr val="FF0000"/>
                </a:solidFill>
                <a:cs typeface="Arial" panose="020B0604020202020204" pitchFamily="34" charset="0"/>
              </a:rPr>
              <a:t>Work</a:t>
            </a:r>
            <a:r>
              <a:rPr lang="ro-RO" altLang="de-DE" sz="3200" dirty="0">
                <a:solidFill>
                  <a:srgbClr val="FF0000"/>
                </a:solidFill>
                <a:cs typeface="Arial" panose="020B0604020202020204" pitchFamily="34" charset="0"/>
              </a:rPr>
              <a:t> </a:t>
            </a:r>
            <a:r>
              <a:rPr lang="ro-RO" altLang="de-DE" sz="3200" dirty="0" err="1">
                <a:solidFill>
                  <a:srgbClr val="FF0000"/>
                </a:solidFill>
                <a:cs typeface="Arial" panose="020B0604020202020204" pitchFamily="34" charset="0"/>
              </a:rPr>
              <a:t>packages</a:t>
            </a:r>
            <a:r>
              <a:rPr lang="ro-RO" altLang="de-DE" sz="3200" dirty="0">
                <a:solidFill>
                  <a:srgbClr val="FF0000"/>
                </a:solidFill>
                <a:cs typeface="Arial" panose="020B0604020202020204" pitchFamily="34" charset="0"/>
              </a:rPr>
              <a:t> - </a:t>
            </a:r>
            <a:r>
              <a:rPr lang="ro-RO" altLang="de-DE" sz="3200" dirty="0" err="1">
                <a:solidFill>
                  <a:srgbClr val="FF0000"/>
                </a:solidFill>
                <a:cs typeface="Arial" panose="020B0604020202020204" pitchFamily="34" charset="0"/>
              </a:rPr>
              <a:t>brief</a:t>
            </a:r>
            <a:r>
              <a:rPr lang="ro-RO" altLang="de-DE" sz="3200" dirty="0">
                <a:solidFill>
                  <a:srgbClr val="FF0000"/>
                </a:solidFill>
                <a:cs typeface="Arial" panose="020B0604020202020204" pitchFamily="34" charset="0"/>
              </a:rPr>
              <a:t> </a:t>
            </a:r>
            <a:r>
              <a:rPr lang="ro-RO" altLang="de-DE" sz="3200" dirty="0" err="1">
                <a:solidFill>
                  <a:srgbClr val="FF0000"/>
                </a:solidFill>
                <a:cs typeface="Arial" panose="020B0604020202020204" pitchFamily="34" charset="0"/>
              </a:rPr>
              <a:t>description</a:t>
            </a:r>
            <a:r>
              <a:rPr lang="ro-RO" altLang="de-DE" sz="3200" dirty="0">
                <a:solidFill>
                  <a:srgbClr val="FF0000"/>
                </a:solidFill>
                <a:cs typeface="Arial" panose="020B0604020202020204" pitchFamily="34" charset="0"/>
              </a:rPr>
              <a:t>: </a:t>
            </a:r>
          </a:p>
        </p:txBody>
      </p:sp>
      <p:sp>
        <p:nvSpPr>
          <p:cNvPr id="5" name="TextBox 4">
            <a:extLst>
              <a:ext uri="{FF2B5EF4-FFF2-40B4-BE49-F238E27FC236}">
                <a16:creationId xmlns:a16="http://schemas.microsoft.com/office/drawing/2014/main" id="{69FF44BD-CF13-B84E-0C0C-2BCA61F73278}"/>
              </a:ext>
            </a:extLst>
          </p:cNvPr>
          <p:cNvSpPr txBox="1"/>
          <p:nvPr/>
        </p:nvSpPr>
        <p:spPr>
          <a:xfrm>
            <a:off x="80765" y="1581899"/>
            <a:ext cx="12188825" cy="5093702"/>
          </a:xfrm>
          <a:prstGeom prst="rect">
            <a:avLst/>
          </a:prstGeom>
          <a:noFill/>
        </p:spPr>
        <p:txBody>
          <a:bodyPr wrap="square">
            <a:spAutoFit/>
          </a:bodyPr>
          <a:lstStyle/>
          <a:p>
            <a:pPr defTabSz="914126">
              <a:spcAft>
                <a:spcPts val="1800"/>
              </a:spcAft>
            </a:pPr>
            <a:r>
              <a:rPr lang="en-GB" sz="2800" b="1" dirty="0">
                <a:solidFill>
                  <a:srgbClr val="FF0000"/>
                </a:solidFill>
                <a:latin typeface="FreeSans"/>
              </a:rPr>
              <a:t>Work package n°1 </a:t>
            </a:r>
            <a:r>
              <a:rPr lang="en-GB" sz="2800" dirty="0">
                <a:solidFill>
                  <a:prstClr val="black"/>
                </a:solidFill>
                <a:latin typeface="FreeSans"/>
              </a:rPr>
              <a:t>– </a:t>
            </a:r>
            <a:r>
              <a:rPr lang="ro-RO" sz="2800" i="1" dirty="0">
                <a:solidFill>
                  <a:srgbClr val="0000FF"/>
                </a:solidFill>
                <a:latin typeface="FreeSans"/>
              </a:rPr>
              <a:t>”</a:t>
            </a:r>
            <a:r>
              <a:rPr lang="en-GB" sz="2800" i="1" dirty="0">
                <a:solidFill>
                  <a:srgbClr val="0000FF"/>
                </a:solidFill>
                <a:latin typeface="FreeSans"/>
              </a:rPr>
              <a:t> Project Management</a:t>
            </a:r>
            <a:r>
              <a:rPr lang="ro-RO" sz="2800" dirty="0">
                <a:solidFill>
                  <a:prstClr val="black"/>
                </a:solidFill>
                <a:latin typeface="FreeSans"/>
              </a:rPr>
              <a:t>” (</a:t>
            </a:r>
            <a:r>
              <a:rPr lang="en-GB" sz="2800" dirty="0">
                <a:solidFill>
                  <a:prstClr val="black"/>
                </a:solidFill>
                <a:latin typeface="FreeSans"/>
              </a:rPr>
              <a:t>42 </a:t>
            </a:r>
            <a:r>
              <a:rPr lang="ro-RO" sz="2800" dirty="0">
                <a:solidFill>
                  <a:prstClr val="black"/>
                </a:solidFill>
                <a:latin typeface="FreeSans"/>
              </a:rPr>
              <a:t>6</a:t>
            </a:r>
            <a:r>
              <a:rPr lang="en-GB" sz="2800" dirty="0">
                <a:solidFill>
                  <a:prstClr val="black"/>
                </a:solidFill>
                <a:latin typeface="FreeSans"/>
              </a:rPr>
              <a:t>00</a:t>
            </a:r>
            <a:r>
              <a:rPr lang="ro-RO" sz="2800" dirty="0">
                <a:solidFill>
                  <a:prstClr val="black"/>
                </a:solidFill>
                <a:latin typeface="FreeSans"/>
              </a:rPr>
              <a:t> Euro) </a:t>
            </a:r>
            <a:r>
              <a:rPr lang="ro-RO" sz="2800" b="1" dirty="0">
                <a:solidFill>
                  <a:srgbClr val="7030A0"/>
                </a:solidFill>
                <a:latin typeface="FreeSans"/>
              </a:rPr>
              <a:t>– </a:t>
            </a:r>
            <a:r>
              <a:rPr lang="ro-RO" sz="2800" b="1" dirty="0" err="1">
                <a:solidFill>
                  <a:srgbClr val="7030A0"/>
                </a:solidFill>
                <a:latin typeface="FreeSans"/>
              </a:rPr>
              <a:t>responsible</a:t>
            </a:r>
            <a:r>
              <a:rPr lang="ro-RO" sz="2800" b="1" dirty="0">
                <a:solidFill>
                  <a:srgbClr val="7030A0"/>
                </a:solidFill>
                <a:latin typeface="FreeSans"/>
              </a:rPr>
              <a:t> </a:t>
            </a:r>
            <a:r>
              <a:rPr lang="ro-RO" sz="2800" b="1" dirty="0" err="1">
                <a:solidFill>
                  <a:srgbClr val="7030A0"/>
                </a:solidFill>
                <a:latin typeface="FreeSans"/>
              </a:rPr>
              <a:t>partner</a:t>
            </a:r>
            <a:r>
              <a:rPr lang="ro-RO" sz="2800" b="1" dirty="0">
                <a:solidFill>
                  <a:srgbClr val="7030A0"/>
                </a:solidFill>
                <a:latin typeface="FreeSans"/>
              </a:rPr>
              <a:t>: Romanian Naval Academy</a:t>
            </a:r>
            <a:r>
              <a:rPr lang="ro-RO" sz="2800" dirty="0">
                <a:latin typeface="FreeSans"/>
              </a:rPr>
              <a:t>,</a:t>
            </a:r>
            <a:r>
              <a:rPr lang="ro-RO" sz="2800" b="1" dirty="0">
                <a:solidFill>
                  <a:srgbClr val="7030A0"/>
                </a:solidFill>
                <a:latin typeface="FreeSans"/>
              </a:rPr>
              <a:t> </a:t>
            </a:r>
            <a:r>
              <a:rPr lang="ro-RO" sz="2800" dirty="0">
                <a:latin typeface="FreeSans"/>
              </a:rPr>
              <a:t>period: 01.12.2023-30.11.2025</a:t>
            </a:r>
            <a:r>
              <a:rPr lang="ro-RO" sz="2800" dirty="0">
                <a:solidFill>
                  <a:prstClr val="black"/>
                </a:solidFill>
                <a:latin typeface="FreeSans"/>
              </a:rPr>
              <a:t>;</a:t>
            </a:r>
            <a:endParaRPr lang="en-GB" sz="2800" dirty="0">
              <a:solidFill>
                <a:prstClr val="black"/>
              </a:solidFill>
              <a:latin typeface="FreeSans"/>
            </a:endParaRPr>
          </a:p>
          <a:p>
            <a:pPr defTabSz="914126">
              <a:spcAft>
                <a:spcPts val="1800"/>
              </a:spcAft>
            </a:pPr>
            <a:r>
              <a:rPr lang="en-GB" sz="2800" b="1" dirty="0">
                <a:solidFill>
                  <a:srgbClr val="FF0000"/>
                </a:solidFill>
                <a:latin typeface="FreeSans"/>
              </a:rPr>
              <a:t>Work package n°2 </a:t>
            </a:r>
            <a:r>
              <a:rPr lang="en-GB" sz="2800" dirty="0">
                <a:solidFill>
                  <a:prstClr val="black"/>
                </a:solidFill>
                <a:latin typeface="FreeSans"/>
              </a:rPr>
              <a:t>- </a:t>
            </a:r>
            <a:r>
              <a:rPr lang="ro-RO" sz="2800" dirty="0">
                <a:solidFill>
                  <a:prstClr val="black"/>
                </a:solidFill>
                <a:latin typeface="FreeSans"/>
              </a:rPr>
              <a:t>„</a:t>
            </a:r>
            <a:r>
              <a:rPr lang="en-GB" sz="2800" i="1" dirty="0">
                <a:solidFill>
                  <a:srgbClr val="0000FF"/>
                </a:solidFill>
                <a:latin typeface="FreeSans"/>
              </a:rPr>
              <a:t>”Onboard Healthy Nutrition” - specialized training module for seafaring</a:t>
            </a:r>
            <a:r>
              <a:rPr lang="ro-RO" sz="2800" i="1" dirty="0">
                <a:solidFill>
                  <a:srgbClr val="0000FF"/>
                </a:solidFill>
                <a:latin typeface="FreeSans"/>
              </a:rPr>
              <a:t> </a:t>
            </a:r>
            <a:r>
              <a:rPr lang="en-GB" sz="2800" i="1" dirty="0">
                <a:solidFill>
                  <a:srgbClr val="0000FF"/>
                </a:solidFill>
                <a:latin typeface="FreeSans"/>
              </a:rPr>
              <a:t>personnel</a:t>
            </a:r>
            <a:r>
              <a:rPr lang="ro-RO" sz="2800" i="1" dirty="0">
                <a:solidFill>
                  <a:prstClr val="black"/>
                </a:solidFill>
                <a:latin typeface="FreeSans"/>
              </a:rPr>
              <a:t>”</a:t>
            </a:r>
            <a:r>
              <a:rPr lang="en-GB" sz="2800" i="1" dirty="0">
                <a:solidFill>
                  <a:prstClr val="black"/>
                </a:solidFill>
                <a:latin typeface="FreeSans"/>
              </a:rPr>
              <a:t> </a:t>
            </a:r>
            <a:r>
              <a:rPr lang="ro-RO" sz="2800" dirty="0">
                <a:solidFill>
                  <a:prstClr val="black"/>
                </a:solidFill>
                <a:latin typeface="FreeSans"/>
              </a:rPr>
              <a:t>(66 660 Euro) </a:t>
            </a:r>
            <a:r>
              <a:rPr lang="ro-RO" sz="2800" b="1" dirty="0">
                <a:solidFill>
                  <a:srgbClr val="7030A0"/>
                </a:solidFill>
                <a:latin typeface="FreeSans"/>
              </a:rPr>
              <a:t>– </a:t>
            </a:r>
            <a:r>
              <a:rPr lang="ro-RO" sz="2800" b="1" dirty="0" err="1">
                <a:solidFill>
                  <a:srgbClr val="7030A0"/>
                </a:solidFill>
                <a:latin typeface="FreeSans"/>
              </a:rPr>
              <a:t>responsible</a:t>
            </a:r>
            <a:r>
              <a:rPr lang="ro-RO" sz="2800" b="1" dirty="0">
                <a:solidFill>
                  <a:srgbClr val="7030A0"/>
                </a:solidFill>
                <a:latin typeface="FreeSans"/>
              </a:rPr>
              <a:t> </a:t>
            </a:r>
            <a:r>
              <a:rPr lang="ro-RO" sz="2800" b="1" dirty="0" err="1">
                <a:solidFill>
                  <a:srgbClr val="7030A0"/>
                </a:solidFill>
                <a:latin typeface="FreeSans"/>
              </a:rPr>
              <a:t>partner</a:t>
            </a:r>
            <a:r>
              <a:rPr lang="ro-RO" sz="2800" b="1" dirty="0">
                <a:solidFill>
                  <a:srgbClr val="7030A0"/>
                </a:solidFill>
                <a:latin typeface="FreeSans"/>
              </a:rPr>
              <a:t>: Romanian Naval Academy</a:t>
            </a:r>
            <a:r>
              <a:rPr lang="ro-RO" sz="2800" dirty="0">
                <a:latin typeface="FreeSans"/>
              </a:rPr>
              <a:t>,</a:t>
            </a:r>
            <a:r>
              <a:rPr lang="ro-RO" sz="2800" b="1" dirty="0">
                <a:solidFill>
                  <a:srgbClr val="7030A0"/>
                </a:solidFill>
                <a:latin typeface="FreeSans"/>
              </a:rPr>
              <a:t> </a:t>
            </a:r>
            <a:r>
              <a:rPr lang="ro-RO" sz="2800" dirty="0">
                <a:latin typeface="FreeSans"/>
              </a:rPr>
              <a:t>period</a:t>
            </a:r>
            <a:r>
              <a:rPr lang="ro-RO" sz="2800">
                <a:latin typeface="FreeSans"/>
              </a:rPr>
              <a:t>: 01.01.2024-31.12.2024</a:t>
            </a:r>
            <a:r>
              <a:rPr lang="ro-RO" sz="2800">
                <a:solidFill>
                  <a:prstClr val="black"/>
                </a:solidFill>
                <a:latin typeface="FreeSans"/>
              </a:rPr>
              <a:t>;</a:t>
            </a:r>
            <a:endParaRPr lang="en-GB" sz="2800" dirty="0">
              <a:solidFill>
                <a:prstClr val="black"/>
              </a:solidFill>
              <a:latin typeface="FreeSans"/>
            </a:endParaRPr>
          </a:p>
          <a:p>
            <a:pPr defTabSz="914126">
              <a:spcAft>
                <a:spcPts val="1800"/>
              </a:spcAft>
            </a:pPr>
            <a:r>
              <a:rPr lang="en-GB" sz="2800" b="1" dirty="0">
                <a:solidFill>
                  <a:srgbClr val="FF0000"/>
                </a:solidFill>
                <a:latin typeface="FreeSans"/>
              </a:rPr>
              <a:t>Work package n°3 </a:t>
            </a:r>
            <a:r>
              <a:rPr lang="en-GB" sz="2800" dirty="0">
                <a:solidFill>
                  <a:prstClr val="black"/>
                </a:solidFill>
                <a:latin typeface="FreeSans"/>
              </a:rPr>
              <a:t>– </a:t>
            </a:r>
            <a:r>
              <a:rPr lang="ro-RO" sz="2800" dirty="0">
                <a:solidFill>
                  <a:prstClr val="black"/>
                </a:solidFill>
                <a:latin typeface="FreeSans"/>
              </a:rPr>
              <a:t>”</a:t>
            </a:r>
            <a:r>
              <a:rPr lang="en-GB" sz="2800" i="1" dirty="0">
                <a:solidFill>
                  <a:srgbClr val="0000FF"/>
                </a:solidFill>
                <a:latin typeface="FreeSans"/>
              </a:rPr>
              <a:t> Training programs for professional skills in victualling logistic services and</a:t>
            </a:r>
            <a:r>
              <a:rPr lang="ro-RO" sz="2800" i="1" dirty="0">
                <a:solidFill>
                  <a:srgbClr val="0000FF"/>
                </a:solidFill>
                <a:latin typeface="FreeSans"/>
              </a:rPr>
              <a:t> </a:t>
            </a:r>
            <a:r>
              <a:rPr lang="en-GB" sz="2800" i="1" dirty="0">
                <a:solidFill>
                  <a:srgbClr val="0000FF"/>
                </a:solidFill>
                <a:latin typeface="FreeSans"/>
              </a:rPr>
              <a:t>seafaring food procurement</a:t>
            </a:r>
            <a:r>
              <a:rPr lang="ro-RO" sz="2800" i="1" dirty="0">
                <a:solidFill>
                  <a:prstClr val="black"/>
                </a:solidFill>
                <a:latin typeface="FreeSans"/>
              </a:rPr>
              <a:t>”</a:t>
            </a:r>
            <a:r>
              <a:rPr lang="en-GB" sz="2800" i="1" dirty="0">
                <a:solidFill>
                  <a:prstClr val="black"/>
                </a:solidFill>
                <a:latin typeface="FreeSans"/>
              </a:rPr>
              <a:t> </a:t>
            </a:r>
            <a:r>
              <a:rPr lang="ro-RO" sz="2800" dirty="0">
                <a:solidFill>
                  <a:prstClr val="black"/>
                </a:solidFill>
                <a:latin typeface="FreeSans"/>
              </a:rPr>
              <a:t>(69 400 Euro) </a:t>
            </a:r>
            <a:r>
              <a:rPr lang="ro-RO" sz="2800" b="1" dirty="0">
                <a:solidFill>
                  <a:srgbClr val="7030A0"/>
                </a:solidFill>
                <a:latin typeface="FreeSans"/>
              </a:rPr>
              <a:t>– </a:t>
            </a:r>
            <a:r>
              <a:rPr lang="ro-RO" sz="2800" b="1" dirty="0" err="1">
                <a:solidFill>
                  <a:srgbClr val="7030A0"/>
                </a:solidFill>
                <a:latin typeface="FreeSans"/>
              </a:rPr>
              <a:t>responsible</a:t>
            </a:r>
            <a:r>
              <a:rPr lang="ro-RO" sz="2800" b="1" dirty="0">
                <a:solidFill>
                  <a:srgbClr val="7030A0"/>
                </a:solidFill>
                <a:latin typeface="FreeSans"/>
              </a:rPr>
              <a:t> </a:t>
            </a:r>
            <a:r>
              <a:rPr lang="ro-RO" sz="2800" b="1" dirty="0" err="1">
                <a:solidFill>
                  <a:srgbClr val="7030A0"/>
                </a:solidFill>
                <a:latin typeface="FreeSans"/>
              </a:rPr>
              <a:t>partner</a:t>
            </a:r>
            <a:r>
              <a:rPr lang="ro-RO" sz="2800" b="1" dirty="0">
                <a:solidFill>
                  <a:srgbClr val="7030A0"/>
                </a:solidFill>
                <a:latin typeface="FreeSans"/>
              </a:rPr>
              <a:t>: </a:t>
            </a:r>
            <a:r>
              <a:rPr lang="ro-RO" sz="2800" b="1" dirty="0" err="1">
                <a:solidFill>
                  <a:srgbClr val="7030A0"/>
                </a:solidFill>
                <a:latin typeface="FreeSans"/>
              </a:rPr>
              <a:t>Bulgarian</a:t>
            </a:r>
            <a:r>
              <a:rPr lang="ro-RO" sz="2800" b="1" dirty="0">
                <a:solidFill>
                  <a:srgbClr val="7030A0"/>
                </a:solidFill>
                <a:latin typeface="FreeSans"/>
              </a:rPr>
              <a:t> Naval Academy</a:t>
            </a:r>
            <a:r>
              <a:rPr lang="ro-RO" sz="2800" dirty="0">
                <a:latin typeface="FreeSans"/>
              </a:rPr>
              <a:t>,</a:t>
            </a:r>
            <a:r>
              <a:rPr lang="ro-RO" sz="2800" b="1" dirty="0">
                <a:solidFill>
                  <a:srgbClr val="7030A0"/>
                </a:solidFill>
                <a:latin typeface="FreeSans"/>
              </a:rPr>
              <a:t> </a:t>
            </a:r>
            <a:r>
              <a:rPr lang="ro-RO" sz="2800" dirty="0">
                <a:latin typeface="FreeSans"/>
              </a:rPr>
              <a:t>period: 01.03.2024-31.05.2025</a:t>
            </a:r>
            <a:r>
              <a:rPr lang="ro-RO" sz="2800" dirty="0">
                <a:solidFill>
                  <a:prstClr val="black"/>
                </a:solidFill>
                <a:latin typeface="FreeSans"/>
              </a:rPr>
              <a:t>;</a:t>
            </a:r>
            <a:endParaRPr lang="en-GB" sz="2800" dirty="0">
              <a:solidFill>
                <a:prstClr val="black"/>
              </a:solidFill>
              <a:latin typeface="FreeSans"/>
            </a:endParaRPr>
          </a:p>
          <a:p>
            <a:pPr defTabSz="914126">
              <a:spcAft>
                <a:spcPts val="1800"/>
              </a:spcAft>
            </a:pPr>
            <a:r>
              <a:rPr lang="en-GB" sz="2800" b="1" dirty="0">
                <a:solidFill>
                  <a:srgbClr val="FF0000"/>
                </a:solidFill>
                <a:latin typeface="FreeSans"/>
              </a:rPr>
              <a:t>Work package n°4 </a:t>
            </a:r>
            <a:r>
              <a:rPr lang="en-GB" sz="2800" dirty="0">
                <a:solidFill>
                  <a:prstClr val="black"/>
                </a:solidFill>
                <a:latin typeface="FreeSans"/>
              </a:rPr>
              <a:t>– </a:t>
            </a:r>
            <a:r>
              <a:rPr lang="ro-RO" sz="2800" dirty="0">
                <a:solidFill>
                  <a:prstClr val="black"/>
                </a:solidFill>
                <a:latin typeface="FreeSans"/>
              </a:rPr>
              <a:t>”</a:t>
            </a:r>
            <a:r>
              <a:rPr lang="en-GB" sz="2800" i="1" dirty="0">
                <a:solidFill>
                  <a:srgbClr val="0000FF"/>
                </a:solidFill>
                <a:latin typeface="FreeSans"/>
              </a:rPr>
              <a:t> Maritime Culinary Arts Training Module</a:t>
            </a:r>
            <a:r>
              <a:rPr lang="ro-RO" sz="2800" i="1" dirty="0">
                <a:solidFill>
                  <a:prstClr val="black"/>
                </a:solidFill>
                <a:latin typeface="FreeSans"/>
              </a:rPr>
              <a:t>”</a:t>
            </a:r>
            <a:r>
              <a:rPr lang="en-GB" sz="2800" i="1" dirty="0">
                <a:solidFill>
                  <a:prstClr val="black"/>
                </a:solidFill>
                <a:latin typeface="FreeSans"/>
              </a:rPr>
              <a:t> </a:t>
            </a:r>
            <a:r>
              <a:rPr lang="ro-RO" sz="2800" dirty="0">
                <a:solidFill>
                  <a:prstClr val="black"/>
                </a:solidFill>
                <a:latin typeface="FreeSans"/>
              </a:rPr>
              <a:t>(67 740 Euro) </a:t>
            </a:r>
            <a:r>
              <a:rPr lang="ro-RO" sz="2800" b="1" dirty="0">
                <a:solidFill>
                  <a:srgbClr val="7030A0"/>
                </a:solidFill>
                <a:latin typeface="FreeSans"/>
              </a:rPr>
              <a:t>– </a:t>
            </a:r>
            <a:r>
              <a:rPr lang="ro-RO" sz="2800" b="1" dirty="0" err="1">
                <a:solidFill>
                  <a:srgbClr val="7030A0"/>
                </a:solidFill>
                <a:latin typeface="FreeSans"/>
              </a:rPr>
              <a:t>responsible</a:t>
            </a:r>
            <a:r>
              <a:rPr lang="ro-RO" sz="2800" b="1" dirty="0">
                <a:solidFill>
                  <a:srgbClr val="7030A0"/>
                </a:solidFill>
                <a:latin typeface="FreeSans"/>
              </a:rPr>
              <a:t> </a:t>
            </a:r>
            <a:r>
              <a:rPr lang="ro-RO" sz="2800" b="1" dirty="0" err="1">
                <a:solidFill>
                  <a:srgbClr val="7030A0"/>
                </a:solidFill>
                <a:latin typeface="FreeSans"/>
              </a:rPr>
              <a:t>partner</a:t>
            </a:r>
            <a:r>
              <a:rPr lang="ro-RO" sz="2800" b="1" dirty="0">
                <a:solidFill>
                  <a:srgbClr val="7030A0"/>
                </a:solidFill>
                <a:latin typeface="FreeSans"/>
              </a:rPr>
              <a:t>: </a:t>
            </a:r>
            <a:r>
              <a:rPr lang="ro-RO" sz="2800" b="1" dirty="0" err="1">
                <a:solidFill>
                  <a:srgbClr val="7030A0"/>
                </a:solidFill>
                <a:latin typeface="FreeSans"/>
              </a:rPr>
              <a:t>PiriReis</a:t>
            </a:r>
            <a:r>
              <a:rPr lang="ro-RO" sz="2800" b="1" dirty="0">
                <a:solidFill>
                  <a:srgbClr val="7030A0"/>
                </a:solidFill>
                <a:latin typeface="FreeSans"/>
              </a:rPr>
              <a:t> University</a:t>
            </a:r>
            <a:r>
              <a:rPr lang="ro-RO" sz="2800" dirty="0">
                <a:latin typeface="FreeSans"/>
              </a:rPr>
              <a:t>,</a:t>
            </a:r>
            <a:r>
              <a:rPr lang="ro-RO" sz="2800" b="1" dirty="0">
                <a:solidFill>
                  <a:srgbClr val="7030A0"/>
                </a:solidFill>
                <a:latin typeface="FreeSans"/>
              </a:rPr>
              <a:t> </a:t>
            </a:r>
            <a:r>
              <a:rPr lang="ro-RO" sz="2800" dirty="0">
                <a:latin typeface="FreeSans"/>
              </a:rPr>
              <a:t>period: 01.07.2024-30.09.2025</a:t>
            </a:r>
            <a:r>
              <a:rPr lang="ro-RO" sz="2800" dirty="0">
                <a:solidFill>
                  <a:prstClr val="black"/>
                </a:solidFill>
                <a:latin typeface="FreeSans"/>
              </a:rPr>
              <a:t>.</a:t>
            </a:r>
            <a:endParaRPr lang="en-GB" sz="2800" dirty="0">
              <a:solidFill>
                <a:prstClr val="black"/>
              </a:solidFill>
              <a:latin typeface="FreeSans"/>
            </a:endParaRPr>
          </a:p>
        </p:txBody>
      </p:sp>
      <p:pic>
        <p:nvPicPr>
          <p:cNvPr id="2" name="Picture 1">
            <a:extLst>
              <a:ext uri="{FF2B5EF4-FFF2-40B4-BE49-F238E27FC236}">
                <a16:creationId xmlns:a16="http://schemas.microsoft.com/office/drawing/2014/main" id="{F552D45E-D956-C185-F47C-D7134FD3B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59F3282F-60C7-B6D2-85E4-455C18CA1002}"/>
              </a:ext>
            </a:extLst>
          </p:cNvPr>
          <p:cNvPicPr>
            <a:picLocks noChangeAspect="1"/>
          </p:cNvPicPr>
          <p:nvPr/>
        </p:nvPicPr>
        <p:blipFill>
          <a:blip r:embed="rId4"/>
          <a:stretch>
            <a:fillRect/>
          </a:stretch>
        </p:blipFill>
        <p:spPr>
          <a:xfrm>
            <a:off x="7085978" y="37486"/>
            <a:ext cx="589869" cy="597335"/>
          </a:xfrm>
          <a:prstGeom prst="rect">
            <a:avLst/>
          </a:prstGeom>
        </p:spPr>
      </p:pic>
      <p:pic>
        <p:nvPicPr>
          <p:cNvPr id="4" name="Picture 3">
            <a:extLst>
              <a:ext uri="{FF2B5EF4-FFF2-40B4-BE49-F238E27FC236}">
                <a16:creationId xmlns:a16="http://schemas.microsoft.com/office/drawing/2014/main" id="{316C1CAC-773D-03A8-AE84-D77F9FA938E2}"/>
              </a:ext>
            </a:extLst>
          </p:cNvPr>
          <p:cNvPicPr>
            <a:picLocks noChangeAspect="1"/>
          </p:cNvPicPr>
          <p:nvPr/>
        </p:nvPicPr>
        <p:blipFill>
          <a:blip r:embed="rId5"/>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3E2BDDBD-1BCA-EA99-3F09-D468DFB065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9221174" y="81936"/>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1F5C7C-BCCA-8CE5-2363-451CED4819F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EFC4A818-0B50-FC62-14CA-5385249E893D}"/>
              </a:ext>
            </a:extLst>
          </p:cNvPr>
          <p:cNvPicPr>
            <a:picLocks noChangeAspect="1"/>
          </p:cNvPicPr>
          <p:nvPr/>
        </p:nvPicPr>
        <p:blipFill>
          <a:blip r:embed="rId8"/>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20E339C7-1F45-FCD1-2C8F-C14F203F884C}"/>
              </a:ext>
            </a:extLst>
          </p:cNvPr>
          <p:cNvPicPr>
            <a:picLocks noChangeAspect="1"/>
          </p:cNvPicPr>
          <p:nvPr/>
        </p:nvPicPr>
        <p:blipFill>
          <a:blip r:embed="rId9"/>
          <a:stretch>
            <a:fillRect/>
          </a:stretch>
        </p:blipFill>
        <p:spPr>
          <a:xfrm>
            <a:off x="2638098" y="-16384"/>
            <a:ext cx="1127201" cy="1124744"/>
          </a:xfrm>
          <a:prstGeom prst="rect">
            <a:avLst/>
          </a:prstGeom>
        </p:spPr>
      </p:pic>
    </p:spTree>
    <p:extLst>
      <p:ext uri="{BB962C8B-B14F-4D97-AF65-F5344CB8AC3E}">
        <p14:creationId xmlns:p14="http://schemas.microsoft.com/office/powerpoint/2010/main" val="122212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25046A3A-F401-9013-2FCE-1F4E89467309}"/>
              </a:ext>
            </a:extLst>
          </p:cNvPr>
          <p:cNvSpPr txBox="1">
            <a:spLocks noChangeArrowheads="1"/>
          </p:cNvSpPr>
          <p:nvPr/>
        </p:nvSpPr>
        <p:spPr bwMode="auto">
          <a:xfrm>
            <a:off x="189755" y="980728"/>
            <a:ext cx="11999069" cy="604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algn="ctr" defTabSz="914126">
              <a:lnSpc>
                <a:spcPct val="150000"/>
              </a:lnSpc>
              <a:spcAft>
                <a:spcPct val="0"/>
              </a:spcAft>
              <a:buNone/>
            </a:pPr>
            <a:r>
              <a:rPr lang="ro-RO" altLang="de-DE" sz="3600" dirty="0">
                <a:solidFill>
                  <a:srgbClr val="0000FF"/>
                </a:solidFill>
                <a:effectLst>
                  <a:outerShdw blurRad="38100" dist="38100" dir="2700000" algn="tl">
                    <a:srgbClr val="000000">
                      <a:alpha val="43137"/>
                    </a:srgbClr>
                  </a:outerShdw>
                </a:effectLst>
                <a:cs typeface="Arial" panose="020B0604020202020204" pitchFamily="34" charset="0"/>
              </a:rPr>
              <a:t>Major </a:t>
            </a:r>
            <a:r>
              <a:rPr lang="ro-RO" altLang="de-DE" sz="3600" dirty="0" err="1">
                <a:solidFill>
                  <a:srgbClr val="0000FF"/>
                </a:solidFill>
                <a:effectLst>
                  <a:outerShdw blurRad="38100" dist="38100" dir="2700000" algn="tl">
                    <a:srgbClr val="000000">
                      <a:alpha val="43137"/>
                    </a:srgbClr>
                  </a:outerShdw>
                </a:effectLst>
                <a:cs typeface="Arial" panose="020B0604020202020204" pitchFamily="34" charset="0"/>
              </a:rPr>
              <a:t>foreseen</a:t>
            </a:r>
            <a:r>
              <a:rPr lang="ro-RO" altLang="de-DE" sz="3600" dirty="0">
                <a:solidFill>
                  <a:srgbClr val="0000FF"/>
                </a:solidFill>
                <a:effectLst>
                  <a:outerShdw blurRad="38100" dist="38100" dir="2700000" algn="tl">
                    <a:srgbClr val="000000">
                      <a:alpha val="43137"/>
                    </a:srgbClr>
                  </a:outerShdw>
                </a:effectLst>
                <a:cs typeface="Arial" panose="020B0604020202020204" pitchFamily="34" charset="0"/>
              </a:rPr>
              <a:t> </a:t>
            </a:r>
            <a:r>
              <a:rPr lang="ro-RO" altLang="de-DE" sz="3600" dirty="0" err="1">
                <a:solidFill>
                  <a:srgbClr val="0000FF"/>
                </a:solidFill>
                <a:effectLst>
                  <a:outerShdw blurRad="38100" dist="38100" dir="2700000" algn="tl">
                    <a:srgbClr val="000000">
                      <a:alpha val="43137"/>
                    </a:srgbClr>
                  </a:outerShdw>
                </a:effectLst>
                <a:cs typeface="Arial" panose="020B0604020202020204" pitchFamily="34" charset="0"/>
              </a:rPr>
              <a:t>results</a:t>
            </a:r>
            <a:r>
              <a:rPr lang="ro-RO" altLang="de-DE" sz="3600" dirty="0">
                <a:solidFill>
                  <a:prstClr val="black"/>
                </a:solidFill>
                <a:cs typeface="Arial" panose="020B0604020202020204" pitchFamily="34" charset="0"/>
              </a:rPr>
              <a:t>: </a:t>
            </a:r>
          </a:p>
          <a:p>
            <a:pPr defTabSz="914126">
              <a:buNone/>
            </a:pPr>
            <a:r>
              <a:rPr lang="ro-RO" sz="2599" dirty="0">
                <a:latin typeface="FreeSans"/>
                <a:ea typeface="Calibri" panose="020F0502020204030204" pitchFamily="34" charset="0"/>
                <a:cs typeface="Calibri" panose="020F0502020204030204" pitchFamily="34" charset="0"/>
              </a:rPr>
              <a:t>→ </a:t>
            </a:r>
            <a:r>
              <a:rPr lang="en-GB" sz="2599" dirty="0">
                <a:solidFill>
                  <a:srgbClr val="FF0000"/>
                </a:solidFill>
                <a:effectLst>
                  <a:outerShdw blurRad="38100" dist="38100" dir="2700000" algn="tl">
                    <a:srgbClr val="000000">
                      <a:alpha val="43137"/>
                    </a:srgbClr>
                  </a:outerShdw>
                </a:effectLst>
                <a:latin typeface="FreeSans"/>
              </a:rPr>
              <a:t>1 research survey </a:t>
            </a:r>
            <a:r>
              <a:rPr lang="en-GB" sz="2599" dirty="0">
                <a:latin typeface="FreeSans"/>
              </a:rPr>
              <a:t>and </a:t>
            </a:r>
            <a:r>
              <a:rPr lang="en-GB" sz="2599" dirty="0">
                <a:solidFill>
                  <a:srgbClr val="FF0000"/>
                </a:solidFill>
                <a:effectLst>
                  <a:outerShdw blurRad="38100" dist="38100" dir="2700000" algn="tl">
                    <a:srgbClr val="000000">
                      <a:alpha val="43137"/>
                    </a:srgbClr>
                  </a:outerShdw>
                </a:effectLst>
                <a:latin typeface="FreeSans"/>
              </a:rPr>
              <a:t>1 follow up report</a:t>
            </a:r>
            <a:r>
              <a:rPr lang="ro-RO" sz="2599" dirty="0">
                <a:solidFill>
                  <a:srgbClr val="FF0000"/>
                </a:solidFill>
                <a:effectLst>
                  <a:outerShdw blurRad="38100" dist="38100" dir="2700000" algn="tl">
                    <a:srgbClr val="000000">
                      <a:alpha val="43137"/>
                    </a:srgbClr>
                  </a:outerShdw>
                </a:effectLst>
                <a:latin typeface="FreeSans"/>
              </a:rPr>
              <a:t> (</a:t>
            </a:r>
            <a:r>
              <a:rPr lang="ro-RO" sz="2599" dirty="0" err="1">
                <a:solidFill>
                  <a:srgbClr val="FF0000"/>
                </a:solidFill>
                <a:effectLst>
                  <a:outerShdw blurRad="38100" dist="38100" dir="2700000" algn="tl">
                    <a:srgbClr val="000000">
                      <a:alpha val="43137"/>
                    </a:srgbClr>
                  </a:outerShdw>
                </a:effectLst>
                <a:latin typeface="FreeSans"/>
              </a:rPr>
              <a:t>done</a:t>
            </a:r>
            <a:r>
              <a:rPr lang="ro-RO" sz="2599" dirty="0">
                <a:solidFill>
                  <a:srgbClr val="FF0000"/>
                </a:solidFill>
                <a:effectLst>
                  <a:outerShdw blurRad="38100" dist="38100" dir="2700000" algn="tl">
                    <a:srgbClr val="000000">
                      <a:alpha val="43137"/>
                    </a:srgbClr>
                  </a:outerShdw>
                </a:effectLst>
                <a:latin typeface="FreeSans"/>
              </a:rPr>
              <a:t>)</a:t>
            </a:r>
            <a:r>
              <a:rPr lang="en-GB" sz="2599" dirty="0">
                <a:latin typeface="FreeSans"/>
              </a:rPr>
              <a:t>;</a:t>
            </a:r>
          </a:p>
          <a:p>
            <a:pPr defTabSz="914126">
              <a:buNone/>
            </a:pPr>
            <a:r>
              <a:rPr lang="ro-RO" sz="2599" dirty="0">
                <a:latin typeface="FreeSans"/>
                <a:ea typeface="Calibri" panose="020F0502020204030204" pitchFamily="34" charset="0"/>
                <a:cs typeface="Calibri" panose="020F0502020204030204" pitchFamily="34" charset="0"/>
              </a:rPr>
              <a:t>→</a:t>
            </a:r>
            <a:r>
              <a:rPr lang="ro-RO" sz="2599" dirty="0">
                <a:solidFill>
                  <a:srgbClr val="FF0000"/>
                </a:solidFill>
                <a:latin typeface="FreeSans"/>
                <a:ea typeface="Calibri" panose="020F0502020204030204" pitchFamily="34" charset="0"/>
                <a:cs typeface="Calibri" panose="020F0502020204030204" pitchFamily="34" charset="0"/>
              </a:rPr>
              <a:t> </a:t>
            </a:r>
            <a:r>
              <a:rPr lang="en-GB" sz="2599" dirty="0">
                <a:solidFill>
                  <a:srgbClr val="FF0000"/>
                </a:solidFill>
                <a:effectLst>
                  <a:outerShdw blurRad="38100" dist="38100" dir="2700000" algn="tl">
                    <a:srgbClr val="000000">
                      <a:alpha val="43137"/>
                    </a:srgbClr>
                  </a:outerShdw>
                </a:effectLst>
                <a:latin typeface="FreeSans"/>
              </a:rPr>
              <a:t>5 training modules</a:t>
            </a:r>
            <a:r>
              <a:rPr lang="ro-RO" sz="2599" dirty="0">
                <a:solidFill>
                  <a:srgbClr val="FF0000"/>
                </a:solidFill>
                <a:effectLst>
                  <a:outerShdw blurRad="38100" dist="38100" dir="2700000" algn="tl">
                    <a:srgbClr val="000000">
                      <a:alpha val="43137"/>
                    </a:srgbClr>
                  </a:outerShdw>
                </a:effectLst>
                <a:latin typeface="FreeSans"/>
              </a:rPr>
              <a:t> (1 WP2, 3 WP3, 1 WP4)</a:t>
            </a:r>
            <a:r>
              <a:rPr lang="en-GB" sz="2599" dirty="0">
                <a:latin typeface="FreeSans"/>
              </a:rPr>
              <a:t>: </a:t>
            </a:r>
            <a:endParaRPr lang="ro-RO" sz="2599" dirty="0">
              <a:latin typeface="FreeSans"/>
            </a:endParaRPr>
          </a:p>
          <a:p>
            <a:pPr marL="361950" lvl="1" indent="-361950" defTabSz="914126"/>
            <a:r>
              <a:rPr lang="en-GB" sz="2199" dirty="0">
                <a:latin typeface="FreeSans"/>
              </a:rPr>
              <a:t>„</a:t>
            </a:r>
            <a:r>
              <a:rPr lang="en-GB" sz="2199" b="1" i="1" dirty="0">
                <a:solidFill>
                  <a:srgbClr val="0000FF"/>
                </a:solidFill>
                <a:latin typeface="FreeSans"/>
              </a:rPr>
              <a:t>Onboard Healthy Nutrition</a:t>
            </a:r>
            <a:r>
              <a:rPr lang="en-GB" sz="2199" dirty="0">
                <a:latin typeface="FreeSans"/>
              </a:rPr>
              <a:t>”</a:t>
            </a:r>
            <a:r>
              <a:rPr lang="ro-RO" sz="2199" dirty="0">
                <a:latin typeface="FreeSans"/>
              </a:rPr>
              <a:t> (</a:t>
            </a:r>
            <a:r>
              <a:rPr lang="ro-RO" sz="2199" b="1" u="sng" dirty="0">
                <a:solidFill>
                  <a:srgbClr val="7030A0"/>
                </a:solidFill>
                <a:latin typeface="FreeSans"/>
              </a:rPr>
              <a:t>WP2</a:t>
            </a:r>
            <a:r>
              <a:rPr lang="ro-RO" sz="2199" dirty="0">
                <a:latin typeface="FreeSans"/>
              </a:rPr>
              <a:t>) - </a:t>
            </a:r>
            <a:r>
              <a:rPr lang="en-GB" sz="1600" b="0" i="0" dirty="0">
                <a:solidFill>
                  <a:srgbClr val="000000"/>
                </a:solidFill>
                <a:effectLst/>
                <a:highlight>
                  <a:srgbClr val="FFFFFF"/>
                </a:highlight>
                <a:latin typeface="Verdana" panose="020B0604030504040204" pitchFamily="34" charset="0"/>
              </a:rPr>
              <a:t>(</a:t>
            </a:r>
            <a:r>
              <a:rPr lang="en-GB" sz="1600" b="0" i="0" dirty="0">
                <a:solidFill>
                  <a:srgbClr val="FF0000"/>
                </a:solidFill>
                <a:effectLst/>
                <a:highlight>
                  <a:srgbClr val="FFFFFF"/>
                </a:highlight>
                <a:latin typeface="Verdana" panose="020B0604030504040204" pitchFamily="34" charset="0"/>
              </a:rPr>
              <a:t>by December 2024</a:t>
            </a:r>
            <a:r>
              <a:rPr lang="en-GB" sz="1600" b="0" i="0" dirty="0">
                <a:solidFill>
                  <a:srgbClr val="000000"/>
                </a:solidFill>
                <a:effectLst/>
                <a:highlight>
                  <a:srgbClr val="FFFFFF"/>
                </a:highlight>
                <a:latin typeface="Verdana" panose="020B0604030504040204" pitchFamily="34" charset="0"/>
              </a:rPr>
              <a:t>) </a:t>
            </a:r>
            <a:r>
              <a:rPr lang="ro-RO" sz="1600" b="0" i="0" dirty="0" err="1">
                <a:solidFill>
                  <a:srgbClr val="FF0000"/>
                </a:solidFill>
                <a:effectLst/>
                <a:highlight>
                  <a:srgbClr val="FFFFFF"/>
                </a:highlight>
                <a:latin typeface="Verdana" panose="020B0604030504040204" pitchFamily="34" charset="0"/>
              </a:rPr>
              <a:t>to</a:t>
            </a:r>
            <a:r>
              <a:rPr lang="ro-RO" sz="1600" b="0" i="0" dirty="0">
                <a:solidFill>
                  <a:srgbClr val="FF0000"/>
                </a:solidFill>
                <a:effectLst/>
                <a:highlight>
                  <a:srgbClr val="FFFFFF"/>
                </a:highlight>
                <a:latin typeface="Verdana" panose="020B0604030504040204" pitchFamily="34" charset="0"/>
              </a:rPr>
              <a:t> </a:t>
            </a:r>
            <a:r>
              <a:rPr lang="ro-RO" sz="1600" b="0" i="0" dirty="0" err="1">
                <a:solidFill>
                  <a:srgbClr val="FF0000"/>
                </a:solidFill>
                <a:effectLst/>
                <a:highlight>
                  <a:srgbClr val="FFFFFF"/>
                </a:highlight>
                <a:latin typeface="Verdana" panose="020B0604030504040204" pitchFamily="34" charset="0"/>
              </a:rPr>
              <a:t>be</a:t>
            </a:r>
            <a:r>
              <a:rPr lang="ro-RO" sz="1600" b="0" i="0" dirty="0">
                <a:solidFill>
                  <a:srgbClr val="FF0000"/>
                </a:solidFill>
                <a:effectLst/>
                <a:highlight>
                  <a:srgbClr val="FFFFFF"/>
                </a:highlight>
                <a:latin typeface="Verdana" panose="020B0604030504040204" pitchFamily="34" charset="0"/>
              </a:rPr>
              <a:t> </a:t>
            </a:r>
            <a:r>
              <a:rPr lang="ro-RO" sz="1600" b="0" i="0" dirty="0" err="1">
                <a:solidFill>
                  <a:srgbClr val="FF0000"/>
                </a:solidFill>
                <a:effectLst/>
                <a:highlight>
                  <a:srgbClr val="FFFFFF"/>
                </a:highlight>
                <a:latin typeface="Verdana" panose="020B0604030504040204" pitchFamily="34" charset="0"/>
              </a:rPr>
              <a:t>included</a:t>
            </a:r>
            <a:r>
              <a:rPr lang="ro-RO" sz="1600" b="0" i="0" dirty="0">
                <a:solidFill>
                  <a:srgbClr val="FF0000"/>
                </a:solidFill>
                <a:effectLst/>
                <a:highlight>
                  <a:srgbClr val="FFFFFF"/>
                </a:highlight>
                <a:latin typeface="Verdana" panose="020B0604030504040204" pitchFamily="34" charset="0"/>
              </a:rPr>
              <a:t> in </a:t>
            </a:r>
            <a:r>
              <a:rPr lang="ro-RO" sz="1600" b="0" i="0" dirty="0" err="1">
                <a:solidFill>
                  <a:srgbClr val="FF0000"/>
                </a:solidFill>
                <a:effectLst/>
                <a:highlight>
                  <a:srgbClr val="FFFFFF"/>
                </a:highlight>
                <a:latin typeface="Verdana" panose="020B0604030504040204" pitchFamily="34" charset="0"/>
              </a:rPr>
              <a:t>intermediary</a:t>
            </a:r>
            <a:r>
              <a:rPr lang="ro-RO" sz="1600" b="0" i="0" dirty="0">
                <a:solidFill>
                  <a:srgbClr val="FF0000"/>
                </a:solidFill>
                <a:effectLst/>
                <a:highlight>
                  <a:srgbClr val="FFFFFF"/>
                </a:highlight>
                <a:latin typeface="Verdana" panose="020B0604030504040204" pitchFamily="34" charset="0"/>
              </a:rPr>
              <a:t> report!!!</a:t>
            </a:r>
            <a:r>
              <a:rPr lang="en-GB" sz="2199" dirty="0">
                <a:latin typeface="FreeSans"/>
              </a:rPr>
              <a:t>; </a:t>
            </a:r>
            <a:endParaRPr lang="ro-RO" sz="2199" dirty="0">
              <a:latin typeface="FreeSans"/>
            </a:endParaRPr>
          </a:p>
          <a:p>
            <a:pPr marL="361950" lvl="1" indent="-361950" defTabSz="914126"/>
            <a:r>
              <a:rPr lang="en-GB" sz="2199" dirty="0">
                <a:latin typeface="FreeSans"/>
              </a:rPr>
              <a:t>„</a:t>
            </a:r>
            <a:r>
              <a:rPr lang="en-GB" sz="2199" b="1" i="1" dirty="0">
                <a:solidFill>
                  <a:srgbClr val="0000FF"/>
                </a:solidFill>
                <a:latin typeface="FreeSans"/>
              </a:rPr>
              <a:t>Supply Chain Management and the Victualling Services Onboard</a:t>
            </a:r>
            <a:r>
              <a:rPr lang="en-GB" sz="2199" dirty="0">
                <a:latin typeface="FreeSans"/>
              </a:rPr>
              <a:t> ”</a:t>
            </a:r>
            <a:r>
              <a:rPr lang="ro-RO" sz="2199" dirty="0">
                <a:latin typeface="FreeSans"/>
              </a:rPr>
              <a:t> (</a:t>
            </a:r>
            <a:r>
              <a:rPr lang="ro-RO" sz="2199" b="1" u="sng" dirty="0">
                <a:solidFill>
                  <a:srgbClr val="7030A0"/>
                </a:solidFill>
                <a:latin typeface="FreeSans"/>
              </a:rPr>
              <a:t>WP3</a:t>
            </a:r>
            <a:r>
              <a:rPr lang="ro-RO" sz="2199" dirty="0">
                <a:latin typeface="FreeSans"/>
              </a:rPr>
              <a:t>) </a:t>
            </a:r>
            <a:r>
              <a:rPr lang="en-GB" sz="1600" b="0" i="0" dirty="0">
                <a:solidFill>
                  <a:srgbClr val="000000"/>
                </a:solidFill>
                <a:effectLst/>
                <a:highlight>
                  <a:srgbClr val="FFFFFF"/>
                </a:highlight>
                <a:latin typeface="Verdana" panose="020B0604030504040204" pitchFamily="34" charset="0"/>
              </a:rPr>
              <a:t>(</a:t>
            </a:r>
            <a:r>
              <a:rPr lang="en-GB" sz="1600" b="0" i="0" dirty="0">
                <a:solidFill>
                  <a:srgbClr val="FF0000"/>
                </a:solidFill>
                <a:effectLst/>
                <a:highlight>
                  <a:srgbClr val="FFFFFF"/>
                </a:highlight>
                <a:latin typeface="Verdana" panose="020B0604030504040204" pitchFamily="34" charset="0"/>
              </a:rPr>
              <a:t>by </a:t>
            </a:r>
            <a:r>
              <a:rPr lang="ro-RO" sz="1600" b="0" i="0" dirty="0">
                <a:solidFill>
                  <a:srgbClr val="FF0000"/>
                </a:solidFill>
                <a:effectLst/>
                <a:highlight>
                  <a:srgbClr val="FFFFFF"/>
                </a:highlight>
                <a:latin typeface="Verdana" panose="020B0604030504040204" pitchFamily="34" charset="0"/>
              </a:rPr>
              <a:t>01st of </a:t>
            </a:r>
            <a:r>
              <a:rPr lang="en-GB" sz="1600" b="0" i="0" dirty="0">
                <a:solidFill>
                  <a:srgbClr val="FF0000"/>
                </a:solidFill>
                <a:effectLst/>
                <a:highlight>
                  <a:srgbClr val="FFFFFF"/>
                </a:highlight>
                <a:latin typeface="Verdana" panose="020B0604030504040204" pitchFamily="34" charset="0"/>
              </a:rPr>
              <a:t>May</a:t>
            </a:r>
            <a:r>
              <a:rPr lang="ro-RO" sz="1600" b="0" i="0" dirty="0">
                <a:solidFill>
                  <a:srgbClr val="FF0000"/>
                </a:solidFill>
                <a:effectLst/>
                <a:highlight>
                  <a:srgbClr val="FFFFFF"/>
                </a:highlight>
                <a:latin typeface="Verdana" panose="020B0604030504040204" pitchFamily="34" charset="0"/>
              </a:rPr>
              <a:t> </a:t>
            </a:r>
            <a:r>
              <a:rPr lang="en-GB" sz="1600" b="0" i="0" dirty="0">
                <a:solidFill>
                  <a:srgbClr val="FF0000"/>
                </a:solidFill>
                <a:effectLst/>
                <a:highlight>
                  <a:srgbClr val="FFFFFF"/>
                </a:highlight>
                <a:latin typeface="Verdana" panose="020B0604030504040204" pitchFamily="34" charset="0"/>
              </a:rPr>
              <a:t>2025</a:t>
            </a:r>
            <a:r>
              <a:rPr lang="en-GB" sz="1600" b="0" i="0" dirty="0">
                <a:solidFill>
                  <a:srgbClr val="000000"/>
                </a:solidFill>
                <a:effectLst/>
                <a:highlight>
                  <a:srgbClr val="FFFFFF"/>
                </a:highlight>
                <a:latin typeface="Verdana" panose="020B0604030504040204" pitchFamily="34" charset="0"/>
              </a:rPr>
              <a:t>)</a:t>
            </a:r>
            <a:r>
              <a:rPr lang="en-GB" sz="2199" dirty="0">
                <a:latin typeface="FreeSans"/>
              </a:rPr>
              <a:t>;</a:t>
            </a:r>
            <a:endParaRPr lang="ro-RO" sz="2199" dirty="0">
              <a:latin typeface="FreeSans"/>
            </a:endParaRPr>
          </a:p>
          <a:p>
            <a:pPr marL="361950" lvl="1" indent="-361950" defTabSz="914126"/>
            <a:r>
              <a:rPr lang="en-GB" sz="2199" dirty="0">
                <a:latin typeface="FreeSans"/>
              </a:rPr>
              <a:t>„</a:t>
            </a:r>
            <a:r>
              <a:rPr lang="en-GB" sz="2199" b="1" i="1" dirty="0">
                <a:solidFill>
                  <a:srgbClr val="0000FF"/>
                </a:solidFill>
                <a:latin typeface="FreeSans"/>
              </a:rPr>
              <a:t>Entrepreneurial Opportunities in Seagoing Procurement Services</a:t>
            </a:r>
            <a:r>
              <a:rPr lang="en-GB" sz="2199" dirty="0">
                <a:latin typeface="FreeSans"/>
              </a:rPr>
              <a:t> ”</a:t>
            </a:r>
            <a:r>
              <a:rPr lang="ro-RO" sz="2199" dirty="0">
                <a:latin typeface="FreeSans"/>
              </a:rPr>
              <a:t> (</a:t>
            </a:r>
            <a:r>
              <a:rPr lang="ro-RO" sz="2199" b="1" u="sng" dirty="0">
                <a:solidFill>
                  <a:srgbClr val="7030A0"/>
                </a:solidFill>
                <a:latin typeface="FreeSans"/>
              </a:rPr>
              <a:t>WP3</a:t>
            </a:r>
            <a:r>
              <a:rPr lang="ro-RO" sz="2199" dirty="0">
                <a:latin typeface="FreeSans"/>
              </a:rPr>
              <a:t>) </a:t>
            </a:r>
            <a:r>
              <a:rPr lang="en-GB" sz="1600" b="0" i="0" dirty="0">
                <a:solidFill>
                  <a:srgbClr val="000000"/>
                </a:solidFill>
                <a:effectLst/>
                <a:highlight>
                  <a:srgbClr val="FFFFFF"/>
                </a:highlight>
                <a:latin typeface="Verdana" panose="020B0604030504040204" pitchFamily="34" charset="0"/>
              </a:rPr>
              <a:t>(</a:t>
            </a:r>
            <a:r>
              <a:rPr lang="en-GB" sz="1600" b="0" i="0" dirty="0">
                <a:solidFill>
                  <a:srgbClr val="FF0000"/>
                </a:solidFill>
                <a:effectLst/>
                <a:highlight>
                  <a:srgbClr val="FFFFFF"/>
                </a:highlight>
                <a:latin typeface="Verdana" panose="020B0604030504040204" pitchFamily="34" charset="0"/>
              </a:rPr>
              <a:t>by </a:t>
            </a:r>
            <a:r>
              <a:rPr lang="ro-RO" sz="1600" b="0" i="0" dirty="0">
                <a:solidFill>
                  <a:srgbClr val="FF0000"/>
                </a:solidFill>
                <a:effectLst/>
                <a:highlight>
                  <a:srgbClr val="FFFFFF"/>
                </a:highlight>
                <a:latin typeface="Verdana" panose="020B0604030504040204" pitchFamily="34" charset="0"/>
              </a:rPr>
              <a:t>01st of </a:t>
            </a:r>
            <a:r>
              <a:rPr lang="en-GB" sz="1600" b="0" i="0" dirty="0">
                <a:solidFill>
                  <a:srgbClr val="FF0000"/>
                </a:solidFill>
                <a:effectLst/>
                <a:highlight>
                  <a:srgbClr val="FFFFFF"/>
                </a:highlight>
                <a:latin typeface="Verdana" panose="020B0604030504040204" pitchFamily="34" charset="0"/>
              </a:rPr>
              <a:t>May</a:t>
            </a:r>
            <a:r>
              <a:rPr lang="ro-RO" sz="1600" b="0" i="0" dirty="0">
                <a:solidFill>
                  <a:srgbClr val="FF0000"/>
                </a:solidFill>
                <a:effectLst/>
                <a:highlight>
                  <a:srgbClr val="FFFFFF"/>
                </a:highlight>
                <a:latin typeface="Verdana" panose="020B0604030504040204" pitchFamily="34" charset="0"/>
              </a:rPr>
              <a:t> </a:t>
            </a:r>
            <a:r>
              <a:rPr lang="en-GB" sz="1600" b="0" i="0" dirty="0">
                <a:solidFill>
                  <a:srgbClr val="FF0000"/>
                </a:solidFill>
                <a:effectLst/>
                <a:highlight>
                  <a:srgbClr val="FFFFFF"/>
                </a:highlight>
                <a:latin typeface="Verdana" panose="020B0604030504040204" pitchFamily="34" charset="0"/>
              </a:rPr>
              <a:t>2025</a:t>
            </a:r>
            <a:r>
              <a:rPr lang="en-GB" sz="1600" b="0" i="0" dirty="0">
                <a:solidFill>
                  <a:srgbClr val="000000"/>
                </a:solidFill>
                <a:effectLst/>
                <a:highlight>
                  <a:srgbClr val="FFFFFF"/>
                </a:highlight>
                <a:latin typeface="Verdana" panose="020B0604030504040204" pitchFamily="34" charset="0"/>
              </a:rPr>
              <a:t>)</a:t>
            </a:r>
            <a:r>
              <a:rPr lang="en-GB" sz="2199" dirty="0">
                <a:latin typeface="FreeSans"/>
              </a:rPr>
              <a:t>; </a:t>
            </a:r>
            <a:endParaRPr lang="ro-RO" sz="2199" dirty="0">
              <a:latin typeface="FreeSans"/>
            </a:endParaRPr>
          </a:p>
          <a:p>
            <a:pPr marL="361950" lvl="1" indent="-361950" defTabSz="914126"/>
            <a:r>
              <a:rPr lang="en-GB" sz="2199" dirty="0">
                <a:latin typeface="FreeSans"/>
              </a:rPr>
              <a:t>„</a:t>
            </a:r>
            <a:r>
              <a:rPr lang="en-GB" sz="2199" b="1" i="1" dirty="0">
                <a:solidFill>
                  <a:srgbClr val="0000FF"/>
                </a:solidFill>
                <a:latin typeface="FreeSans"/>
              </a:rPr>
              <a:t>Sustainable Development and the Green Transition to</a:t>
            </a:r>
            <a:r>
              <a:rPr lang="ro-RO" sz="2199" b="1" i="1" dirty="0">
                <a:solidFill>
                  <a:srgbClr val="0000FF"/>
                </a:solidFill>
                <a:latin typeface="FreeSans"/>
              </a:rPr>
              <a:t>  </a:t>
            </a:r>
            <a:r>
              <a:rPr lang="en-GB" sz="2199" b="1" i="1" dirty="0">
                <a:solidFill>
                  <a:srgbClr val="0000FF"/>
                </a:solidFill>
                <a:latin typeface="FreeSans"/>
              </a:rPr>
              <a:t>Effective Galleys Services Onboard the Ships</a:t>
            </a:r>
            <a:r>
              <a:rPr lang="en-GB" sz="2199" dirty="0">
                <a:latin typeface="FreeSans"/>
              </a:rPr>
              <a:t> ”</a:t>
            </a:r>
            <a:r>
              <a:rPr lang="ro-RO" sz="2199" dirty="0">
                <a:latin typeface="FreeSans"/>
              </a:rPr>
              <a:t> (WP3) </a:t>
            </a:r>
            <a:r>
              <a:rPr lang="en-GB" sz="1600" b="0" i="0" dirty="0">
                <a:solidFill>
                  <a:srgbClr val="000000"/>
                </a:solidFill>
                <a:effectLst/>
                <a:highlight>
                  <a:srgbClr val="FFFFFF"/>
                </a:highlight>
                <a:latin typeface="Verdana" panose="020B0604030504040204" pitchFamily="34" charset="0"/>
              </a:rPr>
              <a:t>(</a:t>
            </a:r>
            <a:r>
              <a:rPr lang="en-GB" sz="1600" b="0" i="0" dirty="0">
                <a:solidFill>
                  <a:srgbClr val="FF0000"/>
                </a:solidFill>
                <a:effectLst/>
                <a:highlight>
                  <a:srgbClr val="FFFFFF"/>
                </a:highlight>
                <a:latin typeface="Verdana" panose="020B0604030504040204" pitchFamily="34" charset="0"/>
              </a:rPr>
              <a:t>by </a:t>
            </a:r>
            <a:r>
              <a:rPr lang="ro-RO" sz="1600" b="0" i="0" dirty="0">
                <a:solidFill>
                  <a:srgbClr val="FF0000"/>
                </a:solidFill>
                <a:effectLst/>
                <a:highlight>
                  <a:srgbClr val="FFFFFF"/>
                </a:highlight>
                <a:latin typeface="Verdana" panose="020B0604030504040204" pitchFamily="34" charset="0"/>
              </a:rPr>
              <a:t>01st of </a:t>
            </a:r>
            <a:r>
              <a:rPr lang="en-GB" sz="1600" b="0" i="0" dirty="0">
                <a:solidFill>
                  <a:srgbClr val="FF0000"/>
                </a:solidFill>
                <a:effectLst/>
                <a:highlight>
                  <a:srgbClr val="FFFFFF"/>
                </a:highlight>
                <a:latin typeface="Verdana" panose="020B0604030504040204" pitchFamily="34" charset="0"/>
              </a:rPr>
              <a:t>May</a:t>
            </a:r>
            <a:r>
              <a:rPr lang="ro-RO" sz="1600" b="0" i="0" dirty="0">
                <a:solidFill>
                  <a:srgbClr val="FF0000"/>
                </a:solidFill>
                <a:effectLst/>
                <a:highlight>
                  <a:srgbClr val="FFFFFF"/>
                </a:highlight>
                <a:latin typeface="Verdana" panose="020B0604030504040204" pitchFamily="34" charset="0"/>
              </a:rPr>
              <a:t> </a:t>
            </a:r>
            <a:r>
              <a:rPr lang="en-GB" sz="1600" b="0" i="0" dirty="0">
                <a:solidFill>
                  <a:srgbClr val="FF0000"/>
                </a:solidFill>
                <a:effectLst/>
                <a:highlight>
                  <a:srgbClr val="FFFFFF"/>
                </a:highlight>
                <a:latin typeface="Verdana" panose="020B0604030504040204" pitchFamily="34" charset="0"/>
              </a:rPr>
              <a:t>2025</a:t>
            </a:r>
            <a:r>
              <a:rPr lang="en-GB" sz="1600" b="0" i="0" dirty="0">
                <a:solidFill>
                  <a:srgbClr val="000000"/>
                </a:solidFill>
                <a:effectLst/>
                <a:highlight>
                  <a:srgbClr val="FFFFFF"/>
                </a:highlight>
                <a:latin typeface="Verdana" panose="020B0604030504040204" pitchFamily="34" charset="0"/>
              </a:rPr>
              <a:t>)</a:t>
            </a:r>
            <a:r>
              <a:rPr lang="en-GB" sz="2199" dirty="0">
                <a:latin typeface="FreeSans"/>
              </a:rPr>
              <a:t>; </a:t>
            </a:r>
            <a:endParaRPr lang="ro-RO" sz="2199" dirty="0">
              <a:latin typeface="FreeSans"/>
            </a:endParaRPr>
          </a:p>
          <a:p>
            <a:pPr marL="361950" lvl="1" indent="-361950" defTabSz="914126"/>
            <a:r>
              <a:rPr lang="en-GB" sz="2199" dirty="0">
                <a:latin typeface="FreeSans"/>
              </a:rPr>
              <a:t>„</a:t>
            </a:r>
            <a:r>
              <a:rPr lang="en-GB" sz="2199" b="1" i="1" dirty="0">
                <a:solidFill>
                  <a:srgbClr val="0000FF"/>
                </a:solidFill>
                <a:latin typeface="FreeSans"/>
              </a:rPr>
              <a:t>Onboard Cook Skills</a:t>
            </a:r>
            <a:r>
              <a:rPr lang="en-GB" sz="2199" dirty="0">
                <a:latin typeface="FreeSans"/>
              </a:rPr>
              <a:t>”</a:t>
            </a:r>
            <a:r>
              <a:rPr lang="ro-RO" sz="2199" dirty="0">
                <a:latin typeface="FreeSans"/>
              </a:rPr>
              <a:t>  (</a:t>
            </a:r>
            <a:r>
              <a:rPr lang="ro-RO" sz="2199" b="1" u="sng" dirty="0">
                <a:solidFill>
                  <a:srgbClr val="7030A0"/>
                </a:solidFill>
                <a:latin typeface="FreeSans"/>
              </a:rPr>
              <a:t>WP4</a:t>
            </a:r>
            <a:r>
              <a:rPr lang="ro-RO" sz="2199" dirty="0">
                <a:latin typeface="FreeSans"/>
              </a:rPr>
              <a:t>) </a:t>
            </a:r>
            <a:r>
              <a:rPr lang="en-GB" sz="1600" b="0" i="0" dirty="0">
                <a:solidFill>
                  <a:srgbClr val="000000"/>
                </a:solidFill>
                <a:effectLst/>
                <a:highlight>
                  <a:srgbClr val="FFFFFF"/>
                </a:highlight>
                <a:latin typeface="Verdana" panose="020B0604030504040204" pitchFamily="34" charset="0"/>
              </a:rPr>
              <a:t>(</a:t>
            </a:r>
            <a:r>
              <a:rPr lang="en-GB" sz="1600" b="0" i="0" dirty="0">
                <a:solidFill>
                  <a:srgbClr val="FF0000"/>
                </a:solidFill>
                <a:effectLst/>
                <a:highlight>
                  <a:srgbClr val="FFFFFF"/>
                </a:highlight>
                <a:latin typeface="Verdana" panose="020B0604030504040204" pitchFamily="34" charset="0"/>
              </a:rPr>
              <a:t>by </a:t>
            </a:r>
            <a:r>
              <a:rPr lang="ro-RO" sz="1600" b="0" i="0" dirty="0">
                <a:solidFill>
                  <a:srgbClr val="FF0000"/>
                </a:solidFill>
                <a:effectLst/>
                <a:highlight>
                  <a:srgbClr val="FFFFFF"/>
                </a:highlight>
                <a:latin typeface="Verdana" panose="020B0604030504040204" pitchFamily="34" charset="0"/>
              </a:rPr>
              <a:t>30th of </a:t>
            </a:r>
            <a:r>
              <a:rPr lang="en-GB" sz="1600" b="0" i="0" dirty="0">
                <a:solidFill>
                  <a:srgbClr val="FF0000"/>
                </a:solidFill>
                <a:effectLst/>
                <a:highlight>
                  <a:srgbClr val="FFFFFF"/>
                </a:highlight>
                <a:latin typeface="Verdana" panose="020B0604030504040204" pitchFamily="34" charset="0"/>
              </a:rPr>
              <a:t>September 2025</a:t>
            </a:r>
            <a:r>
              <a:rPr lang="en-GB" sz="1600" b="0" i="0" dirty="0">
                <a:solidFill>
                  <a:srgbClr val="000000"/>
                </a:solidFill>
                <a:effectLst/>
                <a:highlight>
                  <a:srgbClr val="FFFFFF"/>
                </a:highlight>
                <a:latin typeface="Verdana" panose="020B0604030504040204" pitchFamily="34" charset="0"/>
              </a:rPr>
              <a:t>)</a:t>
            </a:r>
            <a:r>
              <a:rPr lang="ro-RO" sz="2199" dirty="0">
                <a:latin typeface="FreeSans"/>
              </a:rPr>
              <a:t>;</a:t>
            </a:r>
            <a:endParaRPr lang="en-GB" sz="2199" dirty="0">
              <a:latin typeface="FreeSans"/>
            </a:endParaRPr>
          </a:p>
          <a:p>
            <a:pPr defTabSz="914126">
              <a:buNone/>
            </a:pPr>
            <a:r>
              <a:rPr lang="ro-RO" sz="2599" dirty="0">
                <a:latin typeface="FreeSans"/>
                <a:ea typeface="Calibri" panose="020F0502020204030204" pitchFamily="34" charset="0"/>
                <a:cs typeface="Calibri" panose="020F0502020204030204" pitchFamily="34" charset="0"/>
              </a:rPr>
              <a:t>→ </a:t>
            </a:r>
            <a:r>
              <a:rPr lang="en-GB" sz="2599" dirty="0">
                <a:solidFill>
                  <a:srgbClr val="FF0000"/>
                </a:solidFill>
                <a:effectLst>
                  <a:outerShdw blurRad="38100" dist="38100" dir="2700000" algn="tl">
                    <a:srgbClr val="000000">
                      <a:alpha val="43137"/>
                    </a:srgbClr>
                  </a:outerShdw>
                </a:effectLst>
                <a:latin typeface="FreeSans"/>
              </a:rPr>
              <a:t>1 Cook Manual</a:t>
            </a:r>
            <a:r>
              <a:rPr lang="en-GB" sz="2599" dirty="0">
                <a:latin typeface="FreeSans"/>
              </a:rPr>
              <a:t> for Seafaring Cuisine Services Onboard the Ships</a:t>
            </a:r>
            <a:r>
              <a:rPr lang="ro-RO" sz="2599" dirty="0">
                <a:latin typeface="FreeSans"/>
              </a:rPr>
              <a:t> </a:t>
            </a:r>
            <a:r>
              <a:rPr lang="en-GB" sz="1600" b="0" i="0" dirty="0">
                <a:solidFill>
                  <a:srgbClr val="000000"/>
                </a:solidFill>
                <a:effectLst/>
                <a:highlight>
                  <a:srgbClr val="FFFFFF"/>
                </a:highlight>
                <a:latin typeface="Verdana" panose="020B0604030504040204" pitchFamily="34" charset="0"/>
              </a:rPr>
              <a:t>(</a:t>
            </a:r>
            <a:r>
              <a:rPr lang="en-GB" sz="1600" b="0" i="0" dirty="0">
                <a:solidFill>
                  <a:srgbClr val="FF0000"/>
                </a:solidFill>
                <a:effectLst/>
                <a:highlight>
                  <a:srgbClr val="FFFFFF"/>
                </a:highlight>
                <a:latin typeface="Verdana" panose="020B0604030504040204" pitchFamily="34" charset="0"/>
              </a:rPr>
              <a:t>by </a:t>
            </a:r>
            <a:r>
              <a:rPr lang="ro-RO" sz="1600" b="0" i="0" dirty="0">
                <a:solidFill>
                  <a:srgbClr val="FF0000"/>
                </a:solidFill>
                <a:effectLst/>
                <a:highlight>
                  <a:srgbClr val="FFFFFF"/>
                </a:highlight>
                <a:latin typeface="Verdana" panose="020B0604030504040204" pitchFamily="34" charset="0"/>
              </a:rPr>
              <a:t>30th of </a:t>
            </a:r>
            <a:r>
              <a:rPr lang="en-GB" sz="1600" b="0" i="0" dirty="0">
                <a:solidFill>
                  <a:srgbClr val="FF0000"/>
                </a:solidFill>
                <a:effectLst/>
                <a:highlight>
                  <a:srgbClr val="FFFFFF"/>
                </a:highlight>
                <a:latin typeface="Verdana" panose="020B0604030504040204" pitchFamily="34" charset="0"/>
              </a:rPr>
              <a:t>September 2025</a:t>
            </a:r>
            <a:r>
              <a:rPr lang="en-GB" sz="1600" b="0" i="0" dirty="0">
                <a:solidFill>
                  <a:srgbClr val="000000"/>
                </a:solidFill>
                <a:effectLst/>
                <a:highlight>
                  <a:srgbClr val="FFFFFF"/>
                </a:highlight>
                <a:latin typeface="Verdana" panose="020B0604030504040204" pitchFamily="34" charset="0"/>
              </a:rPr>
              <a:t>)</a:t>
            </a:r>
            <a:r>
              <a:rPr lang="en-GB" sz="2599" dirty="0">
                <a:latin typeface="FreeSans"/>
              </a:rPr>
              <a:t>;</a:t>
            </a:r>
          </a:p>
          <a:p>
            <a:pPr defTabSz="914126">
              <a:buNone/>
            </a:pPr>
            <a:r>
              <a:rPr lang="ro-RO" sz="2599" dirty="0">
                <a:latin typeface="FreeSans"/>
                <a:ea typeface="Calibri" panose="020F0502020204030204" pitchFamily="34" charset="0"/>
                <a:cs typeface="Calibri" panose="020F0502020204030204" pitchFamily="34" charset="0"/>
              </a:rPr>
              <a:t>→ </a:t>
            </a:r>
            <a:r>
              <a:rPr lang="en-GB" sz="2599" dirty="0">
                <a:solidFill>
                  <a:srgbClr val="FF0000"/>
                </a:solidFill>
                <a:effectLst>
                  <a:outerShdw blurRad="38100" dist="38100" dir="2700000" algn="tl">
                    <a:srgbClr val="000000">
                      <a:alpha val="43137"/>
                    </a:srgbClr>
                  </a:outerShdw>
                </a:effectLst>
                <a:latin typeface="FreeSans"/>
              </a:rPr>
              <a:t>5 transnational meetings</a:t>
            </a:r>
            <a:r>
              <a:rPr lang="en-GB" sz="2599" dirty="0">
                <a:latin typeface="FreeSans"/>
              </a:rPr>
              <a:t>;</a:t>
            </a:r>
          </a:p>
          <a:p>
            <a:pPr defTabSz="914126">
              <a:buNone/>
            </a:pPr>
            <a:r>
              <a:rPr lang="ro-RO" sz="2599" dirty="0">
                <a:latin typeface="FreeSans"/>
                <a:ea typeface="Calibri" panose="020F0502020204030204" pitchFamily="34" charset="0"/>
                <a:cs typeface="Calibri" panose="020F0502020204030204" pitchFamily="34" charset="0"/>
              </a:rPr>
              <a:t>→ </a:t>
            </a:r>
            <a:r>
              <a:rPr lang="en-GB" sz="2599" dirty="0">
                <a:solidFill>
                  <a:srgbClr val="FF0000"/>
                </a:solidFill>
                <a:effectLst>
                  <a:outerShdw blurRad="38100" dist="38100" dir="2700000" algn="tl">
                    <a:srgbClr val="000000">
                      <a:alpha val="43137"/>
                    </a:srgbClr>
                  </a:outerShdw>
                </a:effectLst>
                <a:latin typeface="FreeSans"/>
              </a:rPr>
              <a:t>3 events</a:t>
            </a:r>
            <a:r>
              <a:rPr lang="ro-RO" sz="2599" b="0" dirty="0">
                <a:latin typeface="FreeSans"/>
              </a:rPr>
              <a:t>.</a:t>
            </a:r>
            <a:endParaRPr lang="ro-RO" altLang="de-DE" sz="2599" dirty="0">
              <a:solidFill>
                <a:prstClr val="black"/>
              </a:solidFill>
              <a:cs typeface="Arial" panose="020B0604020202020204" pitchFamily="34" charset="0"/>
            </a:endParaRPr>
          </a:p>
        </p:txBody>
      </p:sp>
      <p:pic>
        <p:nvPicPr>
          <p:cNvPr id="2" name="Picture 1">
            <a:extLst>
              <a:ext uri="{FF2B5EF4-FFF2-40B4-BE49-F238E27FC236}">
                <a16:creationId xmlns:a16="http://schemas.microsoft.com/office/drawing/2014/main" id="{97DADB10-7CA0-0720-1144-1574A23A89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E9D8D6B7-43B2-283A-1859-678C41872412}"/>
              </a:ext>
            </a:extLst>
          </p:cNvPr>
          <p:cNvPicPr>
            <a:picLocks noChangeAspect="1"/>
          </p:cNvPicPr>
          <p:nvPr/>
        </p:nvPicPr>
        <p:blipFill>
          <a:blip r:embed="rId4"/>
          <a:stretch>
            <a:fillRect/>
          </a:stretch>
        </p:blipFill>
        <p:spPr>
          <a:xfrm>
            <a:off x="7085978" y="37486"/>
            <a:ext cx="589869" cy="597335"/>
          </a:xfrm>
          <a:prstGeom prst="rect">
            <a:avLst/>
          </a:prstGeom>
        </p:spPr>
      </p:pic>
      <p:pic>
        <p:nvPicPr>
          <p:cNvPr id="4" name="Picture 3">
            <a:extLst>
              <a:ext uri="{FF2B5EF4-FFF2-40B4-BE49-F238E27FC236}">
                <a16:creationId xmlns:a16="http://schemas.microsoft.com/office/drawing/2014/main" id="{32A02240-D261-05DC-D866-F3CB504282AE}"/>
              </a:ext>
            </a:extLst>
          </p:cNvPr>
          <p:cNvPicPr>
            <a:picLocks noChangeAspect="1"/>
          </p:cNvPicPr>
          <p:nvPr/>
        </p:nvPicPr>
        <p:blipFill>
          <a:blip r:embed="rId5"/>
          <a:stretch>
            <a:fillRect/>
          </a:stretch>
        </p:blipFill>
        <p:spPr>
          <a:xfrm>
            <a:off x="8017511" y="64593"/>
            <a:ext cx="958640" cy="527130"/>
          </a:xfrm>
          <a:prstGeom prst="rect">
            <a:avLst/>
          </a:prstGeom>
        </p:spPr>
      </p:pic>
      <p:pic>
        <p:nvPicPr>
          <p:cNvPr id="5" name="Picture 4" descr="EU logos for funding">
            <a:extLst>
              <a:ext uri="{FF2B5EF4-FFF2-40B4-BE49-F238E27FC236}">
                <a16:creationId xmlns:a16="http://schemas.microsoft.com/office/drawing/2014/main" id="{A3D94AA9-7DB3-548A-62CD-DCF4867F60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46B23E5-7563-B811-8EFC-680EB049189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7" name="Picture 6">
            <a:extLst>
              <a:ext uri="{FF2B5EF4-FFF2-40B4-BE49-F238E27FC236}">
                <a16:creationId xmlns:a16="http://schemas.microsoft.com/office/drawing/2014/main" id="{95A44399-E2AB-E798-0817-B9C17BD66BFE}"/>
              </a:ext>
            </a:extLst>
          </p:cNvPr>
          <p:cNvPicPr>
            <a:picLocks noChangeAspect="1"/>
          </p:cNvPicPr>
          <p:nvPr/>
        </p:nvPicPr>
        <p:blipFill>
          <a:blip r:embed="rId8"/>
          <a:stretch>
            <a:fillRect/>
          </a:stretch>
        </p:blipFill>
        <p:spPr>
          <a:xfrm>
            <a:off x="6049237" y="51763"/>
            <a:ext cx="789294" cy="570523"/>
          </a:xfrm>
          <a:prstGeom prst="rect">
            <a:avLst/>
          </a:prstGeom>
        </p:spPr>
      </p:pic>
      <p:pic>
        <p:nvPicPr>
          <p:cNvPr id="8" name="Picture 7">
            <a:extLst>
              <a:ext uri="{FF2B5EF4-FFF2-40B4-BE49-F238E27FC236}">
                <a16:creationId xmlns:a16="http://schemas.microsoft.com/office/drawing/2014/main" id="{85CEF1D7-BF3D-5ED9-7336-C5501D589D31}"/>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276454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25046A3A-F401-9013-2FCE-1F4E89467309}"/>
              </a:ext>
            </a:extLst>
          </p:cNvPr>
          <p:cNvSpPr txBox="1">
            <a:spLocks noChangeArrowheads="1"/>
          </p:cNvSpPr>
          <p:nvPr/>
        </p:nvSpPr>
        <p:spPr bwMode="auto">
          <a:xfrm>
            <a:off x="119847" y="1097420"/>
            <a:ext cx="12148442" cy="65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algn="ctr" defTabSz="914126">
              <a:lnSpc>
                <a:spcPct val="150000"/>
              </a:lnSpc>
              <a:spcAft>
                <a:spcPct val="0"/>
              </a:spcAft>
              <a:buNone/>
            </a:pPr>
            <a:r>
              <a:rPr lang="ro-RO" altLang="de-DE" sz="2799" dirty="0">
                <a:solidFill>
                  <a:srgbClr val="FF0000"/>
                </a:solidFill>
                <a:cs typeface="Arial" panose="020B0604020202020204" pitchFamily="34" charset="0"/>
              </a:rPr>
              <a:t>Project budget </a:t>
            </a:r>
            <a:r>
              <a:rPr lang="ro-RO" altLang="de-DE" sz="2799" dirty="0" err="1">
                <a:solidFill>
                  <a:srgbClr val="FF0000"/>
                </a:solidFill>
                <a:cs typeface="Arial" panose="020B0604020202020204" pitchFamily="34" charset="0"/>
              </a:rPr>
              <a:t>allocated</a:t>
            </a:r>
            <a:r>
              <a:rPr lang="ro-RO" altLang="de-DE" sz="2799" dirty="0">
                <a:solidFill>
                  <a:srgbClr val="FF0000"/>
                </a:solidFill>
                <a:cs typeface="Arial" panose="020B0604020202020204" pitchFamily="34" charset="0"/>
              </a:rPr>
              <a:t> for </a:t>
            </a:r>
            <a:r>
              <a:rPr lang="ro-RO" altLang="de-DE" sz="2799" dirty="0" err="1">
                <a:solidFill>
                  <a:srgbClr val="FF0000"/>
                </a:solidFill>
                <a:cs typeface="Arial" panose="020B0604020202020204" pitchFamily="34" charset="0"/>
              </a:rPr>
              <a:t>work</a:t>
            </a:r>
            <a:r>
              <a:rPr lang="ro-RO" altLang="de-DE" sz="2799" dirty="0">
                <a:solidFill>
                  <a:srgbClr val="FF0000"/>
                </a:solidFill>
                <a:cs typeface="Arial" panose="020B0604020202020204" pitchFamily="34" charset="0"/>
              </a:rPr>
              <a:t> </a:t>
            </a:r>
            <a:r>
              <a:rPr lang="ro-RO" altLang="de-DE" sz="2799" dirty="0" err="1">
                <a:solidFill>
                  <a:srgbClr val="FF0000"/>
                </a:solidFill>
                <a:cs typeface="Arial" panose="020B0604020202020204" pitchFamily="34" charset="0"/>
              </a:rPr>
              <a:t>packages</a:t>
            </a:r>
            <a:r>
              <a:rPr lang="ro-RO" altLang="de-DE" sz="2799" dirty="0">
                <a:solidFill>
                  <a:srgbClr val="FF0000"/>
                </a:solidFill>
                <a:cs typeface="Arial" panose="020B0604020202020204" pitchFamily="34" charset="0"/>
              </a:rPr>
              <a:t>: </a:t>
            </a:r>
          </a:p>
        </p:txBody>
      </p:sp>
      <p:pic>
        <p:nvPicPr>
          <p:cNvPr id="6" name="Picture 5">
            <a:extLst>
              <a:ext uri="{FF2B5EF4-FFF2-40B4-BE49-F238E27FC236}">
                <a16:creationId xmlns:a16="http://schemas.microsoft.com/office/drawing/2014/main" id="{2B665730-50F9-71A5-CDAE-0AE70AE43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7" name="Picture 6">
            <a:extLst>
              <a:ext uri="{FF2B5EF4-FFF2-40B4-BE49-F238E27FC236}">
                <a16:creationId xmlns:a16="http://schemas.microsoft.com/office/drawing/2014/main" id="{A265BFAC-742A-9DD1-6104-89B8868B990B}"/>
              </a:ext>
            </a:extLst>
          </p:cNvPr>
          <p:cNvPicPr>
            <a:picLocks noChangeAspect="1"/>
          </p:cNvPicPr>
          <p:nvPr/>
        </p:nvPicPr>
        <p:blipFill>
          <a:blip r:embed="rId4"/>
          <a:stretch>
            <a:fillRect/>
          </a:stretch>
        </p:blipFill>
        <p:spPr>
          <a:xfrm>
            <a:off x="7085978" y="37486"/>
            <a:ext cx="589869" cy="597335"/>
          </a:xfrm>
          <a:prstGeom prst="rect">
            <a:avLst/>
          </a:prstGeom>
        </p:spPr>
      </p:pic>
      <p:pic>
        <p:nvPicPr>
          <p:cNvPr id="8" name="Picture 7">
            <a:extLst>
              <a:ext uri="{FF2B5EF4-FFF2-40B4-BE49-F238E27FC236}">
                <a16:creationId xmlns:a16="http://schemas.microsoft.com/office/drawing/2014/main" id="{EB792F37-1110-9392-2315-2C2BE79B077B}"/>
              </a:ext>
            </a:extLst>
          </p:cNvPr>
          <p:cNvPicPr>
            <a:picLocks noChangeAspect="1"/>
          </p:cNvPicPr>
          <p:nvPr/>
        </p:nvPicPr>
        <p:blipFill>
          <a:blip r:embed="rId5"/>
          <a:stretch>
            <a:fillRect/>
          </a:stretch>
        </p:blipFill>
        <p:spPr>
          <a:xfrm>
            <a:off x="8017511" y="64593"/>
            <a:ext cx="958640" cy="527130"/>
          </a:xfrm>
          <a:prstGeom prst="rect">
            <a:avLst/>
          </a:prstGeom>
        </p:spPr>
      </p:pic>
      <p:pic>
        <p:nvPicPr>
          <p:cNvPr id="9" name="Picture 8" descr="EU logos for funding">
            <a:extLst>
              <a:ext uri="{FF2B5EF4-FFF2-40B4-BE49-F238E27FC236}">
                <a16:creationId xmlns:a16="http://schemas.microsoft.com/office/drawing/2014/main" id="{A26A8B83-2B60-7805-9C04-D78C4FA98B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E0D5C36-43F9-B6D6-70E6-79C854248E4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12" name="Picture 11">
            <a:extLst>
              <a:ext uri="{FF2B5EF4-FFF2-40B4-BE49-F238E27FC236}">
                <a16:creationId xmlns:a16="http://schemas.microsoft.com/office/drawing/2014/main" id="{B3026B88-5EAB-3AE0-1E14-1EEB6AAEF18E}"/>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3" name="Picture 12">
            <a:extLst>
              <a:ext uri="{FF2B5EF4-FFF2-40B4-BE49-F238E27FC236}">
                <a16:creationId xmlns:a16="http://schemas.microsoft.com/office/drawing/2014/main" id="{1307DF10-A2DD-EB87-0E3D-BA9F57DD2FD7}"/>
              </a:ext>
            </a:extLst>
          </p:cNvPr>
          <p:cNvPicPr>
            <a:picLocks noChangeAspect="1"/>
          </p:cNvPicPr>
          <p:nvPr/>
        </p:nvPicPr>
        <p:blipFill>
          <a:blip r:embed="rId9"/>
          <a:stretch>
            <a:fillRect/>
          </a:stretch>
        </p:blipFill>
        <p:spPr>
          <a:xfrm>
            <a:off x="11061624" y="0"/>
            <a:ext cx="1127201" cy="1124744"/>
          </a:xfrm>
          <a:prstGeom prst="rect">
            <a:avLst/>
          </a:prstGeom>
        </p:spPr>
      </p:pic>
      <p:pic>
        <p:nvPicPr>
          <p:cNvPr id="15" name="Picture 14">
            <a:extLst>
              <a:ext uri="{FF2B5EF4-FFF2-40B4-BE49-F238E27FC236}">
                <a16:creationId xmlns:a16="http://schemas.microsoft.com/office/drawing/2014/main" id="{2AC6A648-D0D9-83E0-803C-1474176D5E22}"/>
              </a:ext>
            </a:extLst>
          </p:cNvPr>
          <p:cNvPicPr>
            <a:picLocks noChangeAspect="1"/>
          </p:cNvPicPr>
          <p:nvPr/>
        </p:nvPicPr>
        <p:blipFill>
          <a:blip r:embed="rId10"/>
          <a:stretch>
            <a:fillRect/>
          </a:stretch>
        </p:blipFill>
        <p:spPr>
          <a:xfrm>
            <a:off x="76650" y="2261780"/>
            <a:ext cx="12013542" cy="1518039"/>
          </a:xfrm>
          <a:prstGeom prst="rect">
            <a:avLst/>
          </a:prstGeom>
        </p:spPr>
      </p:pic>
      <p:pic>
        <p:nvPicPr>
          <p:cNvPr id="17" name="Picture 16">
            <a:extLst>
              <a:ext uri="{FF2B5EF4-FFF2-40B4-BE49-F238E27FC236}">
                <a16:creationId xmlns:a16="http://schemas.microsoft.com/office/drawing/2014/main" id="{E598FE8F-E288-10FF-17E8-8DCDFC3EF3C5}"/>
              </a:ext>
            </a:extLst>
          </p:cNvPr>
          <p:cNvPicPr>
            <a:picLocks noChangeAspect="1"/>
          </p:cNvPicPr>
          <p:nvPr/>
        </p:nvPicPr>
        <p:blipFill>
          <a:blip r:embed="rId11"/>
          <a:stretch>
            <a:fillRect/>
          </a:stretch>
        </p:blipFill>
        <p:spPr>
          <a:xfrm>
            <a:off x="76650" y="4005064"/>
            <a:ext cx="12013542" cy="2476298"/>
          </a:xfrm>
          <a:prstGeom prst="rect">
            <a:avLst/>
          </a:prstGeom>
        </p:spPr>
      </p:pic>
    </p:spTree>
    <p:extLst>
      <p:ext uri="{BB962C8B-B14F-4D97-AF65-F5344CB8AC3E}">
        <p14:creationId xmlns:p14="http://schemas.microsoft.com/office/powerpoint/2010/main" val="23761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feld 1">
            <a:extLst>
              <a:ext uri="{FF2B5EF4-FFF2-40B4-BE49-F238E27FC236}">
                <a16:creationId xmlns:a16="http://schemas.microsoft.com/office/drawing/2014/main" id="{25046A3A-F401-9013-2FCE-1F4E89467309}"/>
              </a:ext>
            </a:extLst>
          </p:cNvPr>
          <p:cNvSpPr txBox="1">
            <a:spLocks noChangeArrowheads="1"/>
          </p:cNvSpPr>
          <p:nvPr/>
        </p:nvSpPr>
        <p:spPr bwMode="auto">
          <a:xfrm>
            <a:off x="117748" y="862912"/>
            <a:ext cx="12148442"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algn="ctr" defTabSz="914126">
              <a:lnSpc>
                <a:spcPct val="150000"/>
              </a:lnSpc>
              <a:spcAft>
                <a:spcPct val="0"/>
              </a:spcAft>
              <a:buNone/>
            </a:pPr>
            <a:r>
              <a:rPr lang="ro-RO" altLang="de-DE" dirty="0">
                <a:solidFill>
                  <a:srgbClr val="FF0000"/>
                </a:solidFill>
                <a:cs typeface="Arial" panose="020B0604020202020204" pitchFamily="34" charset="0"/>
              </a:rPr>
              <a:t>Project </a:t>
            </a:r>
            <a:r>
              <a:rPr lang="ro-RO" altLang="de-DE" dirty="0" err="1">
                <a:solidFill>
                  <a:srgbClr val="FF0000"/>
                </a:solidFill>
                <a:cs typeface="Arial" panose="020B0604020202020204" pitchFamily="34" charset="0"/>
              </a:rPr>
              <a:t>time</a:t>
            </a:r>
            <a:r>
              <a:rPr lang="ro-RO" altLang="de-DE" dirty="0">
                <a:solidFill>
                  <a:srgbClr val="FF0000"/>
                </a:solidFill>
                <a:cs typeface="Arial" panose="020B0604020202020204" pitchFamily="34" charset="0"/>
              </a:rPr>
              <a:t> line – </a:t>
            </a:r>
            <a:r>
              <a:rPr lang="ro-RO" altLang="de-DE" dirty="0" err="1">
                <a:solidFill>
                  <a:srgbClr val="FF0000"/>
                </a:solidFill>
                <a:cs typeface="Arial" panose="020B0604020202020204" pitchFamily="34" charset="0"/>
              </a:rPr>
              <a:t>Gantt</a:t>
            </a:r>
            <a:r>
              <a:rPr lang="ro-RO" altLang="de-DE" dirty="0">
                <a:solidFill>
                  <a:srgbClr val="FF0000"/>
                </a:solidFill>
                <a:cs typeface="Arial" panose="020B0604020202020204" pitchFamily="34" charset="0"/>
              </a:rPr>
              <a:t> </a:t>
            </a:r>
            <a:r>
              <a:rPr lang="ro-RO" altLang="de-DE" dirty="0" err="1">
                <a:solidFill>
                  <a:srgbClr val="FF0000"/>
                </a:solidFill>
                <a:cs typeface="Arial" panose="020B0604020202020204" pitchFamily="34" charset="0"/>
              </a:rPr>
              <a:t>chart</a:t>
            </a:r>
            <a:r>
              <a:rPr lang="ro-RO" altLang="de-DE" dirty="0">
                <a:solidFill>
                  <a:srgbClr val="FF0000"/>
                </a:solidFill>
                <a:cs typeface="Arial" panose="020B0604020202020204" pitchFamily="34" charset="0"/>
              </a:rPr>
              <a:t>: </a:t>
            </a:r>
          </a:p>
        </p:txBody>
      </p:sp>
      <p:pic>
        <p:nvPicPr>
          <p:cNvPr id="2" name="Picture 1">
            <a:extLst>
              <a:ext uri="{FF2B5EF4-FFF2-40B4-BE49-F238E27FC236}">
                <a16:creationId xmlns:a16="http://schemas.microsoft.com/office/drawing/2014/main" id="{1EE90F28-C971-E7B6-56A3-1576AF2050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7726983B-7C35-94C2-4C83-2E8E9802982B}"/>
              </a:ext>
            </a:extLst>
          </p:cNvPr>
          <p:cNvPicPr>
            <a:picLocks noChangeAspect="1"/>
          </p:cNvPicPr>
          <p:nvPr/>
        </p:nvPicPr>
        <p:blipFill>
          <a:blip r:embed="rId4"/>
          <a:stretch>
            <a:fillRect/>
          </a:stretch>
        </p:blipFill>
        <p:spPr>
          <a:xfrm>
            <a:off x="7085978" y="37486"/>
            <a:ext cx="589869" cy="597335"/>
          </a:xfrm>
          <a:prstGeom prst="rect">
            <a:avLst/>
          </a:prstGeom>
        </p:spPr>
      </p:pic>
      <p:pic>
        <p:nvPicPr>
          <p:cNvPr id="4" name="Picture 3">
            <a:extLst>
              <a:ext uri="{FF2B5EF4-FFF2-40B4-BE49-F238E27FC236}">
                <a16:creationId xmlns:a16="http://schemas.microsoft.com/office/drawing/2014/main" id="{D0B7A1F4-E954-BCFF-8AB2-873F59DD8781}"/>
              </a:ext>
            </a:extLst>
          </p:cNvPr>
          <p:cNvPicPr>
            <a:picLocks noChangeAspect="1"/>
          </p:cNvPicPr>
          <p:nvPr/>
        </p:nvPicPr>
        <p:blipFill>
          <a:blip r:embed="rId5"/>
          <a:stretch>
            <a:fillRect/>
          </a:stretch>
        </p:blipFill>
        <p:spPr>
          <a:xfrm>
            <a:off x="8017511" y="64593"/>
            <a:ext cx="958640" cy="527130"/>
          </a:xfrm>
          <a:prstGeom prst="rect">
            <a:avLst/>
          </a:prstGeom>
        </p:spPr>
      </p:pic>
      <p:pic>
        <p:nvPicPr>
          <p:cNvPr id="6" name="Picture 5" descr="EU logos for funding">
            <a:extLst>
              <a:ext uri="{FF2B5EF4-FFF2-40B4-BE49-F238E27FC236}">
                <a16:creationId xmlns:a16="http://schemas.microsoft.com/office/drawing/2014/main" id="{F700B933-DD5F-07F4-F643-184B4D793B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34CA61-E54A-95FB-EA04-7ABDDC35988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8" name="Picture 7">
            <a:extLst>
              <a:ext uri="{FF2B5EF4-FFF2-40B4-BE49-F238E27FC236}">
                <a16:creationId xmlns:a16="http://schemas.microsoft.com/office/drawing/2014/main" id="{DF0FFCDB-40C2-7A19-F07C-C82DF24068EB}"/>
              </a:ext>
            </a:extLst>
          </p:cNvPr>
          <p:cNvPicPr>
            <a:picLocks noChangeAspect="1"/>
          </p:cNvPicPr>
          <p:nvPr/>
        </p:nvPicPr>
        <p:blipFill>
          <a:blip r:embed="rId8"/>
          <a:stretch>
            <a:fillRect/>
          </a:stretch>
        </p:blipFill>
        <p:spPr>
          <a:xfrm>
            <a:off x="6049237" y="51763"/>
            <a:ext cx="789294" cy="570523"/>
          </a:xfrm>
          <a:prstGeom prst="rect">
            <a:avLst/>
          </a:prstGeom>
        </p:spPr>
      </p:pic>
      <p:pic>
        <p:nvPicPr>
          <p:cNvPr id="9" name="Picture 8">
            <a:extLst>
              <a:ext uri="{FF2B5EF4-FFF2-40B4-BE49-F238E27FC236}">
                <a16:creationId xmlns:a16="http://schemas.microsoft.com/office/drawing/2014/main" id="{EFA5B30E-EFFC-65CD-B89C-98CB6D83CD15}"/>
              </a:ext>
            </a:extLst>
          </p:cNvPr>
          <p:cNvPicPr>
            <a:picLocks noChangeAspect="1"/>
          </p:cNvPicPr>
          <p:nvPr/>
        </p:nvPicPr>
        <p:blipFill>
          <a:blip r:embed="rId9"/>
          <a:stretch>
            <a:fillRect/>
          </a:stretch>
        </p:blipFill>
        <p:spPr>
          <a:xfrm>
            <a:off x="11061624" y="0"/>
            <a:ext cx="1127201" cy="1124744"/>
          </a:xfrm>
          <a:prstGeom prst="rect">
            <a:avLst/>
          </a:prstGeom>
        </p:spPr>
      </p:pic>
      <p:pic>
        <p:nvPicPr>
          <p:cNvPr id="14" name="Picture 13">
            <a:extLst>
              <a:ext uri="{FF2B5EF4-FFF2-40B4-BE49-F238E27FC236}">
                <a16:creationId xmlns:a16="http://schemas.microsoft.com/office/drawing/2014/main" id="{755436CB-FD82-87FB-1445-D02C536AC7ED}"/>
              </a:ext>
            </a:extLst>
          </p:cNvPr>
          <p:cNvPicPr>
            <a:picLocks noChangeAspect="1"/>
          </p:cNvPicPr>
          <p:nvPr/>
        </p:nvPicPr>
        <p:blipFill rotWithShape="1">
          <a:blip r:embed="rId10"/>
          <a:srcRect t="688" b="1"/>
          <a:stretch/>
        </p:blipFill>
        <p:spPr>
          <a:xfrm>
            <a:off x="91788" y="1733901"/>
            <a:ext cx="12005248" cy="4774564"/>
          </a:xfrm>
          <a:prstGeom prst="rect">
            <a:avLst/>
          </a:prstGeom>
        </p:spPr>
      </p:pic>
    </p:spTree>
    <p:extLst>
      <p:ext uri="{BB962C8B-B14F-4D97-AF65-F5344CB8AC3E}">
        <p14:creationId xmlns:p14="http://schemas.microsoft.com/office/powerpoint/2010/main" val="95435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reptunghi: colțuri diagonale decupate 3">
            <a:extLst>
              <a:ext uri="{FF2B5EF4-FFF2-40B4-BE49-F238E27FC236}">
                <a16:creationId xmlns:a16="http://schemas.microsoft.com/office/drawing/2014/main" id="{13C0AD09-1F9D-C0F1-0B53-94FAEB0E66E4}"/>
              </a:ext>
            </a:extLst>
          </p:cNvPr>
          <p:cNvSpPr/>
          <p:nvPr/>
        </p:nvSpPr>
        <p:spPr>
          <a:xfrm>
            <a:off x="72649" y="1135212"/>
            <a:ext cx="10630275" cy="529633"/>
          </a:xfrm>
          <a:prstGeom prst="snip2DiagRect">
            <a:avLst/>
          </a:prstGeom>
          <a:solidFill>
            <a:srgbClr val="DFE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GB" sz="2400" b="1" dirty="0">
                <a:solidFill>
                  <a:srgbClr val="FF0000"/>
                </a:solidFill>
                <a:latin typeface="FreeSans"/>
              </a:rPr>
              <a:t>Work package n°</a:t>
            </a:r>
            <a:r>
              <a:rPr lang="ro-RO" sz="2400" b="1" dirty="0">
                <a:solidFill>
                  <a:srgbClr val="FF0000"/>
                </a:solidFill>
                <a:latin typeface="FreeSans"/>
              </a:rPr>
              <a:t>1 </a:t>
            </a:r>
            <a:r>
              <a:rPr lang="ro-RO" sz="2400" b="1" dirty="0" err="1">
                <a:solidFill>
                  <a:srgbClr val="FF0000"/>
                </a:solidFill>
                <a:latin typeface="FreeSans"/>
              </a:rPr>
              <a:t>description</a:t>
            </a:r>
            <a:r>
              <a:rPr lang="ro-RO" sz="2400" b="1" dirty="0">
                <a:solidFill>
                  <a:srgbClr val="FF0000"/>
                </a:solidFill>
                <a:latin typeface="FreeSans"/>
              </a:rPr>
              <a:t>  –  </a:t>
            </a:r>
            <a:r>
              <a:rPr lang="ro-RO" sz="2400" b="1" dirty="0" err="1">
                <a:solidFill>
                  <a:srgbClr val="FF0000"/>
                </a:solidFill>
                <a:latin typeface="FreeSans"/>
              </a:rPr>
              <a:t>coordinator</a:t>
            </a:r>
            <a:r>
              <a:rPr lang="ro-RO" sz="2400" b="1" dirty="0">
                <a:solidFill>
                  <a:srgbClr val="FF0000"/>
                </a:solidFill>
                <a:latin typeface="FreeSans"/>
              </a:rPr>
              <a:t> Romanian Naval Academy</a:t>
            </a:r>
            <a:endParaRPr lang="en-US" altLang="de-DE" sz="2400" b="1" dirty="0">
              <a:solidFill>
                <a:srgbClr val="0000FF"/>
              </a:solidFill>
              <a:effectLst>
                <a:outerShdw blurRad="38100" dist="38100" dir="2700000" algn="tl">
                  <a:srgbClr val="000000">
                    <a:alpha val="43137"/>
                  </a:srgbClr>
                </a:outerShdw>
              </a:effectLst>
              <a:latin typeface="Calibri"/>
            </a:endParaRPr>
          </a:p>
        </p:txBody>
      </p:sp>
      <p:sp>
        <p:nvSpPr>
          <p:cNvPr id="5" name="TextBox 4">
            <a:extLst>
              <a:ext uri="{FF2B5EF4-FFF2-40B4-BE49-F238E27FC236}">
                <a16:creationId xmlns:a16="http://schemas.microsoft.com/office/drawing/2014/main" id="{69FF44BD-CF13-B84E-0C0C-2BCA61F73278}"/>
              </a:ext>
            </a:extLst>
          </p:cNvPr>
          <p:cNvSpPr txBox="1"/>
          <p:nvPr/>
        </p:nvSpPr>
        <p:spPr>
          <a:xfrm>
            <a:off x="72649" y="1772816"/>
            <a:ext cx="12188825" cy="4707699"/>
          </a:xfrm>
          <a:prstGeom prst="rect">
            <a:avLst/>
          </a:prstGeom>
          <a:noFill/>
        </p:spPr>
        <p:txBody>
          <a:bodyPr wrap="square">
            <a:spAutoFit/>
          </a:bodyPr>
          <a:lstStyle/>
          <a:p>
            <a:pPr defTabSz="914126">
              <a:spcAft>
                <a:spcPts val="1200"/>
              </a:spcAft>
            </a:pPr>
            <a:r>
              <a:rPr lang="en-GB" sz="2399" dirty="0">
                <a:solidFill>
                  <a:prstClr val="black"/>
                </a:solidFill>
                <a:latin typeface="FreeSans"/>
              </a:rPr>
              <a:t>→</a:t>
            </a:r>
            <a:r>
              <a:rPr lang="ro-RO" sz="2399" dirty="0">
                <a:solidFill>
                  <a:prstClr val="black"/>
                </a:solidFill>
                <a:latin typeface="FreeSans"/>
              </a:rPr>
              <a:t> </a:t>
            </a:r>
            <a:r>
              <a:rPr lang="en-GB" sz="2399" dirty="0">
                <a:solidFill>
                  <a:prstClr val="black"/>
                </a:solidFill>
                <a:latin typeface="FreeSans"/>
              </a:rPr>
              <a:t>Romanian Naval Academy as coordinator will be responsible for </a:t>
            </a:r>
            <a:r>
              <a:rPr lang="en-GB" sz="2399" b="1" dirty="0">
                <a:solidFill>
                  <a:srgbClr val="FF0000"/>
                </a:solidFill>
                <a:latin typeface="FreeSans"/>
              </a:rPr>
              <a:t>P</a:t>
            </a:r>
            <a:r>
              <a:rPr lang="ro-RO" sz="2399" b="1" dirty="0" err="1">
                <a:solidFill>
                  <a:srgbClr val="FF0000"/>
                </a:solidFill>
                <a:latin typeface="FreeSans"/>
              </a:rPr>
              <a:t>roject</a:t>
            </a:r>
            <a:r>
              <a:rPr lang="ro-RO" sz="2399" b="1" dirty="0">
                <a:solidFill>
                  <a:srgbClr val="FF0000"/>
                </a:solidFill>
                <a:latin typeface="FreeSans"/>
              </a:rPr>
              <a:t> </a:t>
            </a:r>
            <a:r>
              <a:rPr lang="en-GB" sz="2399" b="1" dirty="0">
                <a:solidFill>
                  <a:srgbClr val="FF0000"/>
                </a:solidFill>
                <a:latin typeface="FreeSans"/>
              </a:rPr>
              <a:t>M</a:t>
            </a:r>
            <a:r>
              <a:rPr lang="ro-RO" sz="2399" b="1" dirty="0" err="1">
                <a:solidFill>
                  <a:srgbClr val="FF0000"/>
                </a:solidFill>
                <a:latin typeface="FreeSans"/>
              </a:rPr>
              <a:t>anagement</a:t>
            </a:r>
            <a:r>
              <a:rPr lang="ro-RO" sz="2399" b="1" dirty="0">
                <a:solidFill>
                  <a:srgbClr val="FF0000"/>
                </a:solidFill>
                <a:latin typeface="FreeSans"/>
              </a:rPr>
              <a:t> </a:t>
            </a:r>
            <a:r>
              <a:rPr lang="en-GB" sz="2399" b="1" dirty="0">
                <a:solidFill>
                  <a:srgbClr val="FF0000"/>
                </a:solidFill>
                <a:latin typeface="FreeSans"/>
              </a:rPr>
              <a:t>P</a:t>
            </a:r>
            <a:r>
              <a:rPr lang="ro-RO" sz="2399" b="1" dirty="0">
                <a:solidFill>
                  <a:srgbClr val="FF0000"/>
                </a:solidFill>
                <a:latin typeface="FreeSans"/>
              </a:rPr>
              <a:t>lan</a:t>
            </a:r>
            <a:r>
              <a:rPr lang="en-GB" sz="2399" b="1" dirty="0">
                <a:solidFill>
                  <a:srgbClr val="FF0000"/>
                </a:solidFill>
                <a:latin typeface="FreeSans"/>
              </a:rPr>
              <a:t> </a:t>
            </a:r>
            <a:r>
              <a:rPr lang="en-GB" sz="2399" dirty="0">
                <a:solidFill>
                  <a:prstClr val="black"/>
                </a:solidFill>
                <a:latin typeface="FreeSans"/>
              </a:rPr>
              <a:t>elaboration </a:t>
            </a:r>
            <a:r>
              <a:rPr lang="ro-RO" sz="2399" dirty="0" err="1">
                <a:solidFill>
                  <a:prstClr val="black"/>
                </a:solidFill>
                <a:latin typeface="FreeSans"/>
              </a:rPr>
              <a:t>and</a:t>
            </a:r>
            <a:r>
              <a:rPr lang="ro-RO" sz="2399" dirty="0">
                <a:solidFill>
                  <a:prstClr val="black"/>
                </a:solidFill>
                <a:latin typeface="FreeSans"/>
              </a:rPr>
              <a:t> </a:t>
            </a:r>
            <a:r>
              <a:rPr lang="ro-RO" sz="2399" dirty="0" err="1">
                <a:solidFill>
                  <a:prstClr val="black"/>
                </a:solidFill>
                <a:latin typeface="FreeSans"/>
              </a:rPr>
              <a:t>implementation</a:t>
            </a:r>
            <a:r>
              <a:rPr lang="ro-RO" sz="2399" dirty="0">
                <a:solidFill>
                  <a:prstClr val="black"/>
                </a:solidFill>
                <a:latin typeface="FreeSans"/>
              </a:rPr>
              <a:t> </a:t>
            </a:r>
            <a:r>
              <a:rPr lang="en-GB" sz="2399" dirty="0">
                <a:solidFill>
                  <a:prstClr val="black"/>
                </a:solidFill>
                <a:latin typeface="FreeSans"/>
              </a:rPr>
              <a:t>and the </a:t>
            </a:r>
            <a:r>
              <a:rPr lang="ro-RO" sz="2399" dirty="0">
                <a:solidFill>
                  <a:prstClr val="black"/>
                </a:solidFill>
                <a:latin typeface="FreeSans"/>
              </a:rPr>
              <a:t>S</a:t>
            </a:r>
            <a:r>
              <a:rPr lang="en-GB" sz="2399" dirty="0">
                <a:solidFill>
                  <a:prstClr val="black"/>
                </a:solidFill>
                <a:latin typeface="FreeSans"/>
              </a:rPr>
              <a:t>teering </a:t>
            </a:r>
            <a:r>
              <a:rPr lang="ro-RO" sz="2399" dirty="0">
                <a:solidFill>
                  <a:prstClr val="black"/>
                </a:solidFill>
                <a:latin typeface="FreeSans"/>
              </a:rPr>
              <a:t>C</a:t>
            </a:r>
            <a:r>
              <a:rPr lang="en-GB" sz="2399" dirty="0" err="1">
                <a:solidFill>
                  <a:prstClr val="black"/>
                </a:solidFill>
                <a:latin typeface="FreeSans"/>
              </a:rPr>
              <a:t>ommittee</a:t>
            </a:r>
            <a:r>
              <a:rPr lang="ro-RO" sz="2399" dirty="0">
                <a:solidFill>
                  <a:prstClr val="black"/>
                </a:solidFill>
                <a:latin typeface="FreeSans"/>
              </a:rPr>
              <a:t> </a:t>
            </a:r>
            <a:r>
              <a:rPr lang="en-GB" sz="2399" dirty="0">
                <a:solidFill>
                  <a:prstClr val="black"/>
                </a:solidFill>
                <a:latin typeface="FreeSans"/>
              </a:rPr>
              <a:t>will be the authority to command and control all aspects of the PMP. </a:t>
            </a:r>
            <a:endParaRPr lang="ro-RO" sz="2399" dirty="0">
              <a:solidFill>
                <a:prstClr val="black"/>
              </a:solidFill>
              <a:latin typeface="FreeSans"/>
            </a:endParaRPr>
          </a:p>
          <a:p>
            <a:pPr defTabSz="914126">
              <a:spcAft>
                <a:spcPts val="1200"/>
              </a:spcAft>
            </a:pPr>
            <a:r>
              <a:rPr lang="en-GB" sz="2399" dirty="0">
                <a:solidFill>
                  <a:prstClr val="black"/>
                </a:solidFill>
                <a:latin typeface="FreeSans"/>
              </a:rPr>
              <a:t>→ PMP includes the following plans: </a:t>
            </a:r>
            <a:endParaRPr lang="ro-RO" sz="2399" dirty="0">
              <a:solidFill>
                <a:prstClr val="black"/>
              </a:solidFill>
              <a:latin typeface="FreeSans"/>
            </a:endParaRPr>
          </a:p>
          <a:p>
            <a:pPr marL="342900" indent="-342900" defTabSz="914126">
              <a:spcAft>
                <a:spcPts val="1200"/>
              </a:spcAft>
              <a:buFont typeface="Arial" panose="020B0604020202020204" pitchFamily="34" charset="0"/>
              <a:buChar char="•"/>
            </a:pPr>
            <a:r>
              <a:rPr lang="en-GB" sz="2399" b="1" i="1" dirty="0">
                <a:solidFill>
                  <a:srgbClr val="0000FF"/>
                </a:solidFill>
                <a:latin typeface="FreeSans"/>
              </a:rPr>
              <a:t>Human resource</a:t>
            </a:r>
            <a:r>
              <a:rPr lang="ro-RO" sz="2399" b="1" i="1" dirty="0">
                <a:solidFill>
                  <a:srgbClr val="0000FF"/>
                </a:solidFill>
                <a:latin typeface="FreeSans"/>
              </a:rPr>
              <a:t> </a:t>
            </a:r>
            <a:r>
              <a:rPr lang="en-GB" sz="2399" b="1" i="1" dirty="0">
                <a:solidFill>
                  <a:srgbClr val="0000FF"/>
                </a:solidFill>
                <a:latin typeface="FreeSans"/>
              </a:rPr>
              <a:t>management plan (HRMP)</a:t>
            </a:r>
            <a:r>
              <a:rPr lang="en-GB" sz="2399" dirty="0">
                <a:solidFill>
                  <a:prstClr val="black"/>
                </a:solidFill>
                <a:latin typeface="FreeSans"/>
              </a:rPr>
              <a:t>, </a:t>
            </a:r>
            <a:r>
              <a:rPr lang="en-GB" sz="2399" b="1" i="1" dirty="0">
                <a:solidFill>
                  <a:srgbClr val="0000FF"/>
                </a:solidFill>
                <a:latin typeface="FreeSans"/>
              </a:rPr>
              <a:t>Self - Evaluation Management Plan (SEMP)</a:t>
            </a:r>
            <a:r>
              <a:rPr lang="en-GB" sz="2399" dirty="0">
                <a:solidFill>
                  <a:prstClr val="black"/>
                </a:solidFill>
                <a:latin typeface="FreeSans"/>
              </a:rPr>
              <a:t>, </a:t>
            </a:r>
            <a:endParaRPr lang="ro-RO" sz="2399" dirty="0">
              <a:solidFill>
                <a:prstClr val="black"/>
              </a:solidFill>
              <a:latin typeface="FreeSans"/>
            </a:endParaRPr>
          </a:p>
          <a:p>
            <a:pPr marL="342900" indent="-342900" defTabSz="914126">
              <a:spcAft>
                <a:spcPts val="1200"/>
              </a:spcAft>
              <a:buFont typeface="Arial" panose="020B0604020202020204" pitchFamily="34" charset="0"/>
              <a:buChar char="•"/>
            </a:pPr>
            <a:r>
              <a:rPr lang="en-GB" sz="2399" b="1" i="1" dirty="0">
                <a:solidFill>
                  <a:srgbClr val="0000FF"/>
                </a:solidFill>
                <a:latin typeface="FreeSans"/>
              </a:rPr>
              <a:t>Quality</a:t>
            </a:r>
            <a:r>
              <a:rPr lang="ro-RO" sz="2399" b="1" i="1" dirty="0">
                <a:solidFill>
                  <a:srgbClr val="0000FF"/>
                </a:solidFill>
                <a:latin typeface="FreeSans"/>
              </a:rPr>
              <a:t> </a:t>
            </a:r>
            <a:r>
              <a:rPr lang="en-GB" sz="2399" b="1" i="1" dirty="0">
                <a:solidFill>
                  <a:srgbClr val="0000FF"/>
                </a:solidFill>
                <a:latin typeface="FreeSans"/>
              </a:rPr>
              <a:t>management plan (QMP)</a:t>
            </a:r>
            <a:r>
              <a:rPr lang="en-GB" sz="2399" dirty="0">
                <a:solidFill>
                  <a:prstClr val="black"/>
                </a:solidFill>
                <a:latin typeface="FreeSans"/>
              </a:rPr>
              <a:t>, </a:t>
            </a:r>
            <a:r>
              <a:rPr lang="en-GB" sz="2399" b="1" i="1" dirty="0">
                <a:solidFill>
                  <a:srgbClr val="0000FF"/>
                </a:solidFill>
                <a:latin typeface="FreeSans"/>
              </a:rPr>
              <a:t>Schedule management plan (SMP)</a:t>
            </a:r>
            <a:r>
              <a:rPr lang="en-GB" sz="2399" dirty="0">
                <a:solidFill>
                  <a:prstClr val="black"/>
                </a:solidFill>
                <a:latin typeface="FreeSans"/>
              </a:rPr>
              <a:t>, </a:t>
            </a:r>
            <a:r>
              <a:rPr lang="en-GB" sz="2399" b="1" i="1" dirty="0">
                <a:solidFill>
                  <a:srgbClr val="0000FF"/>
                </a:solidFill>
                <a:latin typeface="FreeSans"/>
              </a:rPr>
              <a:t>Monitoring management Plan (MMP)</a:t>
            </a:r>
            <a:r>
              <a:rPr lang="en-GB" sz="2399" dirty="0">
                <a:solidFill>
                  <a:prstClr val="black"/>
                </a:solidFill>
                <a:latin typeface="FreeSans"/>
              </a:rPr>
              <a:t>, </a:t>
            </a:r>
            <a:endParaRPr lang="ro-RO" sz="2399" dirty="0">
              <a:solidFill>
                <a:prstClr val="black"/>
              </a:solidFill>
              <a:latin typeface="FreeSans"/>
            </a:endParaRPr>
          </a:p>
          <a:p>
            <a:pPr marL="342900" indent="-342900" defTabSz="914126">
              <a:spcAft>
                <a:spcPts val="1200"/>
              </a:spcAft>
              <a:buFont typeface="Arial" panose="020B0604020202020204" pitchFamily="34" charset="0"/>
              <a:buChar char="•"/>
            </a:pPr>
            <a:r>
              <a:rPr lang="en-GB" sz="2399" b="1" i="1" dirty="0">
                <a:solidFill>
                  <a:srgbClr val="0000FF"/>
                </a:solidFill>
                <a:latin typeface="FreeSans"/>
              </a:rPr>
              <a:t>Dissemination and exploitation plan (DEP)</a:t>
            </a:r>
            <a:r>
              <a:rPr lang="en-GB" sz="2399" dirty="0">
                <a:solidFill>
                  <a:prstClr val="black"/>
                </a:solidFill>
                <a:latin typeface="FreeSans"/>
              </a:rPr>
              <a:t>,</a:t>
            </a:r>
            <a:r>
              <a:rPr lang="ro-RO" sz="2399" dirty="0">
                <a:solidFill>
                  <a:prstClr val="black"/>
                </a:solidFill>
                <a:latin typeface="FreeSans"/>
              </a:rPr>
              <a:t> </a:t>
            </a:r>
          </a:p>
          <a:p>
            <a:pPr marL="342900" indent="-342900" defTabSz="914126">
              <a:spcAft>
                <a:spcPts val="1200"/>
              </a:spcAft>
              <a:buFont typeface="Arial" panose="020B0604020202020204" pitchFamily="34" charset="0"/>
              <a:buChar char="•"/>
            </a:pPr>
            <a:r>
              <a:rPr lang="en-GB" sz="2399" b="1" i="1" dirty="0">
                <a:solidFill>
                  <a:srgbClr val="0000FF"/>
                </a:solidFill>
                <a:latin typeface="FreeSans"/>
              </a:rPr>
              <a:t>Communications management plan (CMP)</a:t>
            </a:r>
            <a:r>
              <a:rPr lang="en-GB" sz="2399" dirty="0">
                <a:solidFill>
                  <a:prstClr val="black"/>
                </a:solidFill>
                <a:latin typeface="FreeSans"/>
              </a:rPr>
              <a:t>, </a:t>
            </a:r>
            <a:endParaRPr lang="ro-RO" sz="2399" dirty="0">
              <a:solidFill>
                <a:prstClr val="black"/>
              </a:solidFill>
              <a:latin typeface="FreeSans"/>
            </a:endParaRPr>
          </a:p>
          <a:p>
            <a:pPr marL="342900" indent="-342900" defTabSz="914126">
              <a:spcAft>
                <a:spcPts val="1200"/>
              </a:spcAft>
              <a:buFont typeface="Arial" panose="020B0604020202020204" pitchFamily="34" charset="0"/>
              <a:buChar char="•"/>
            </a:pPr>
            <a:r>
              <a:rPr lang="en-GB" sz="2399" b="1" i="1" dirty="0">
                <a:solidFill>
                  <a:srgbClr val="0000FF"/>
                </a:solidFill>
                <a:latin typeface="FreeSans"/>
              </a:rPr>
              <a:t>Risk</a:t>
            </a:r>
            <a:r>
              <a:rPr lang="ro-RO" sz="2399" b="1" i="1" dirty="0">
                <a:solidFill>
                  <a:srgbClr val="0000FF"/>
                </a:solidFill>
                <a:latin typeface="FreeSans"/>
              </a:rPr>
              <a:t> </a:t>
            </a:r>
            <a:r>
              <a:rPr lang="en-GB" sz="2399" b="1" i="1" dirty="0">
                <a:solidFill>
                  <a:srgbClr val="0000FF"/>
                </a:solidFill>
                <a:latin typeface="FreeSans"/>
              </a:rPr>
              <a:t>management plan (RMP)</a:t>
            </a:r>
            <a:r>
              <a:rPr lang="en-GB" sz="2399" dirty="0">
                <a:solidFill>
                  <a:prstClr val="black"/>
                </a:solidFill>
                <a:latin typeface="FreeSans"/>
              </a:rPr>
              <a:t>.</a:t>
            </a:r>
          </a:p>
        </p:txBody>
      </p:sp>
      <p:pic>
        <p:nvPicPr>
          <p:cNvPr id="2" name="Picture 1">
            <a:extLst>
              <a:ext uri="{FF2B5EF4-FFF2-40B4-BE49-F238E27FC236}">
                <a16:creationId xmlns:a16="http://schemas.microsoft.com/office/drawing/2014/main" id="{85D61E8B-13A9-38E7-B9AF-1DB0093E59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3" name="Picture 2">
            <a:extLst>
              <a:ext uri="{FF2B5EF4-FFF2-40B4-BE49-F238E27FC236}">
                <a16:creationId xmlns:a16="http://schemas.microsoft.com/office/drawing/2014/main" id="{E86387AA-A0DC-0A97-040B-210DBBDF5170}"/>
              </a:ext>
            </a:extLst>
          </p:cNvPr>
          <p:cNvPicPr>
            <a:picLocks noChangeAspect="1"/>
          </p:cNvPicPr>
          <p:nvPr/>
        </p:nvPicPr>
        <p:blipFill>
          <a:blip r:embed="rId4"/>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A4233DFF-ACA9-4792-07AA-3E9BC6948778}"/>
              </a:ext>
            </a:extLst>
          </p:cNvPr>
          <p:cNvPicPr>
            <a:picLocks noChangeAspect="1"/>
          </p:cNvPicPr>
          <p:nvPr/>
        </p:nvPicPr>
        <p:blipFill>
          <a:blip r:embed="rId5"/>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6EBCFBD4-30D7-BCE0-4EAB-8455A5DD30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F4FD55E-C6B2-A7C3-A867-805903BF7CF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9" name="Picture 8">
            <a:extLst>
              <a:ext uri="{FF2B5EF4-FFF2-40B4-BE49-F238E27FC236}">
                <a16:creationId xmlns:a16="http://schemas.microsoft.com/office/drawing/2014/main" id="{8F062DA0-5247-F76B-292B-04EB1FCACB4F}"/>
              </a:ext>
            </a:extLst>
          </p:cNvPr>
          <p:cNvPicPr>
            <a:picLocks noChangeAspect="1"/>
          </p:cNvPicPr>
          <p:nvPr/>
        </p:nvPicPr>
        <p:blipFill>
          <a:blip r:embed="rId8"/>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EEA1A7E2-DE6E-ABFA-95E5-ACB85528AF4B}"/>
              </a:ext>
            </a:extLst>
          </p:cNvPr>
          <p:cNvPicPr>
            <a:picLocks noChangeAspect="1"/>
          </p:cNvPicPr>
          <p:nvPr/>
        </p:nvPicPr>
        <p:blipFill>
          <a:blip r:embed="rId9"/>
          <a:stretch>
            <a:fillRect/>
          </a:stretch>
        </p:blipFill>
        <p:spPr>
          <a:xfrm>
            <a:off x="11061624" y="0"/>
            <a:ext cx="1127201" cy="1124744"/>
          </a:xfrm>
          <a:prstGeom prst="rect">
            <a:avLst/>
          </a:prstGeom>
        </p:spPr>
      </p:pic>
    </p:spTree>
    <p:extLst>
      <p:ext uri="{BB962C8B-B14F-4D97-AF65-F5344CB8AC3E}">
        <p14:creationId xmlns:p14="http://schemas.microsoft.com/office/powerpoint/2010/main" val="2906328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9064</TotalTime>
  <Words>5638</Words>
  <Application>Microsoft Office PowerPoint</Application>
  <PresentationFormat>Custom</PresentationFormat>
  <Paragraphs>1525</Paragraphs>
  <Slides>31</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Algerian</vt:lpstr>
      <vt:lpstr>Arial</vt:lpstr>
      <vt:lpstr>Calibri</vt:lpstr>
      <vt:lpstr>Calibri Light</vt:lpstr>
      <vt:lpstr>CharterBT-Roman</vt:lpstr>
      <vt:lpstr>coranto-2</vt:lpstr>
      <vt:lpstr>FreeSans</vt:lpstr>
      <vt:lpstr>Verdana</vt:lpstr>
      <vt:lpstr>Wingdings</vt:lpstr>
      <vt:lpstr>Project planning overview presentation</vt:lpstr>
      <vt:lpstr>Office Theme</vt:lpstr>
      <vt:lpstr>MARitime Soft Skills for Onboard Healthy Nutrition and CULinary Arts in Seagoing Services – CUL-MAR-Skills  Update – 19.02.2025</vt:lpstr>
      <vt:lpstr>PROJECT OUTLINES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Catalin Popa</cp:lastModifiedBy>
  <cp:revision>541</cp:revision>
  <dcterms:created xsi:type="dcterms:W3CDTF">2020-09-22T22:56:04Z</dcterms:created>
  <dcterms:modified xsi:type="dcterms:W3CDTF">2025-02-21T09:27:47Z</dcterms:modified>
</cp:coreProperties>
</file>