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4" r:id="rId1"/>
    <p:sldMasterId id="2147483936" r:id="rId2"/>
  </p:sldMasterIdLst>
  <p:notesMasterIdLst>
    <p:notesMasterId r:id="rId5"/>
  </p:notesMasterIdLst>
  <p:handoutMasterIdLst>
    <p:handoutMasterId r:id="rId6"/>
  </p:handoutMasterIdLst>
  <p:sldIdLst>
    <p:sldId id="356" r:id="rId3"/>
    <p:sldId id="411" r:id="rId4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384">
          <p15:clr>
            <a:srgbClr val="A4A3A4"/>
          </p15:clr>
        </p15:guide>
        <p15:guide id="3" orient="horz" pos="3792">
          <p15:clr>
            <a:srgbClr val="A4A3A4"/>
          </p15:clr>
        </p15:guide>
        <p15:guide id="4" pos="959">
          <p15:clr>
            <a:srgbClr val="A4A3A4"/>
          </p15:clr>
        </p15:guide>
        <p15:guide id="5" pos="671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FFFFFF"/>
    <a:srgbClr val="D3552D"/>
    <a:srgbClr val="0000FF"/>
    <a:srgbClr val="3399FF"/>
    <a:srgbClr val="99CCFF"/>
    <a:srgbClr val="E96717"/>
    <a:srgbClr val="006699"/>
    <a:srgbClr val="EAAAFC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Themed Style 1 –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–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–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–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29" autoAdjust="0"/>
    <p:restoredTop sz="94660"/>
  </p:normalViewPr>
  <p:slideViewPr>
    <p:cSldViewPr>
      <p:cViewPr varScale="1">
        <p:scale>
          <a:sx n="83" d="100"/>
          <a:sy n="83" d="100"/>
        </p:scale>
        <p:origin x="537" y="48"/>
      </p:cViewPr>
      <p:guideLst>
        <p:guide orient="horz" pos="2160"/>
        <p:guide orient="horz" pos="384"/>
        <p:guide orient="horz" pos="3792"/>
        <p:guide pos="959"/>
        <p:guide pos="6719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538" y="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A74EB7-856E-45FD-83F0-5F7C6F3E4372}" type="datetimeFigureOut">
              <a:rPr lang="en-US"/>
              <a:t>11/12/2024</a:t>
            </a:fld>
            <a:endParaRPr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86E15-F82A-4596-A46C-375C6D3981E1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683081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1B0E40-8125-41F8-BB6C-139D8D531A4F}" type="datetimeFigureOut">
              <a:rPr lang="en-US"/>
              <a:t>11/12/2024</a:t>
            </a:fld>
            <a:endParaRPr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105DB2-FD3E-441D-8B7E-7AE83ECE27B3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94720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block"/>
          <p:cNvSpPr/>
          <p:nvPr/>
        </p:nvSpPr>
        <p:spPr bwMode="invGray">
          <a:xfrm>
            <a:off x="1141413" y="1600200"/>
            <a:ext cx="11047412" cy="32766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grpSp>
        <p:nvGrpSpPr>
          <p:cNvPr id="7" name="top graphic"/>
          <p:cNvGrpSpPr/>
          <p:nvPr/>
        </p:nvGrpSpPr>
        <p:grpSpPr>
          <a:xfrm>
            <a:off x="1279" y="0"/>
            <a:ext cx="12188952" cy="429768"/>
            <a:chOff x="1279" y="0"/>
            <a:chExt cx="12188952" cy="429768"/>
          </a:xfrm>
        </p:grpSpPr>
        <p:sp>
          <p:nvSpPr>
            <p:cNvPr id="8" name="Rectangle 7"/>
            <p:cNvSpPr/>
            <p:nvPr/>
          </p:nvSpPr>
          <p:spPr>
            <a:xfrm>
              <a:off x="1279" y="0"/>
              <a:ext cx="12188952" cy="2286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279" y="228600"/>
              <a:ext cx="12188952" cy="20116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279" y="306324"/>
              <a:ext cx="12188952" cy="457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</p:grpSp>
      <p:grpSp>
        <p:nvGrpSpPr>
          <p:cNvPr id="23" name="bottom graphic"/>
          <p:cNvGrpSpPr/>
          <p:nvPr/>
        </p:nvGrpSpPr>
        <p:grpSpPr>
          <a:xfrm>
            <a:off x="0" y="6080760"/>
            <a:ext cx="12190231" cy="777240"/>
            <a:chOff x="0" y="6080760"/>
            <a:chExt cx="12190231" cy="777240"/>
          </a:xfrm>
        </p:grpSpPr>
        <p:sp>
          <p:nvSpPr>
            <p:cNvPr id="13" name="Rectangle 12"/>
            <p:cNvSpPr/>
            <p:nvPr/>
          </p:nvSpPr>
          <p:spPr>
            <a:xfrm>
              <a:off x="0" y="6217920"/>
              <a:ext cx="12188825" cy="64008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3">
              <a:schemeClr val="dk2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279" y="6080760"/>
              <a:ext cx="12188952" cy="9721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279" y="6172200"/>
              <a:ext cx="12188952" cy="27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 bwMode="invGray">
          <a:xfrm>
            <a:off x="1522414" y="1905000"/>
            <a:ext cx="9143998" cy="2667000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6600">
                <a:solidFill>
                  <a:schemeClr val="bg1"/>
                </a:solidFill>
                <a:effectLst>
                  <a:outerShdw blurRad="88900" algn="c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5029200"/>
            <a:ext cx="8229598" cy="838200"/>
          </a:xfrm>
        </p:spPr>
        <p:txBody>
          <a:bodyPr/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B76B7-5811-4114-8A95-998148FFD529}" type="datetime1">
              <a:rPr lang="en-US" smtClean="0"/>
              <a:t>11/12/2024</a:t>
            </a:fld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169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C077A-EF7A-41AA-8976-110EB7416C60}" type="datetime1">
              <a:rPr lang="en-US" smtClean="0"/>
              <a:t>11/12/2024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790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94507" y="609600"/>
            <a:ext cx="1143001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2413" y="609600"/>
            <a:ext cx="7696198" cy="5410200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5912B-6681-4BDF-AE10-F59636249FF3}" type="datetime1">
              <a:rPr lang="en-US" smtClean="0"/>
              <a:t>11/12/2024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419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C8E22-D0BA-4CB4-9C32-B27533199514}" type="datetime1">
              <a:rPr lang="en-US" smtClean="0"/>
              <a:t>11/12/2024</a:t>
            </a:fld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06475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CC7FB-972B-429E-9F6A-608770BAFB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603" y="1122363"/>
            <a:ext cx="9141619" cy="2387600"/>
          </a:xfrm>
        </p:spPr>
        <p:txBody>
          <a:bodyPr anchor="b"/>
          <a:lstStyle>
            <a:lvl1pPr algn="ctr">
              <a:defRPr sz="5998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0D8BEE-086D-48E7-855B-D87DFBB81A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603" y="3602038"/>
            <a:ext cx="9141619" cy="1655762"/>
          </a:xfrm>
        </p:spPr>
        <p:txBody>
          <a:bodyPr/>
          <a:lstStyle>
            <a:lvl1pPr marL="0" indent="0" algn="ctr">
              <a:buNone/>
              <a:defRPr sz="2399"/>
            </a:lvl1pPr>
            <a:lvl2pPr marL="457063" indent="0" algn="ctr">
              <a:buNone/>
              <a:defRPr sz="1999"/>
            </a:lvl2pPr>
            <a:lvl3pPr marL="914126" indent="0" algn="ctr">
              <a:buNone/>
              <a:defRPr sz="1799"/>
            </a:lvl3pPr>
            <a:lvl4pPr marL="1371189" indent="0" algn="ctr">
              <a:buNone/>
              <a:defRPr sz="1600"/>
            </a:lvl4pPr>
            <a:lvl5pPr marL="1828251" indent="0" algn="ctr">
              <a:buNone/>
              <a:defRPr sz="1600"/>
            </a:lvl5pPr>
            <a:lvl6pPr marL="2285314" indent="0" algn="ctr">
              <a:buNone/>
              <a:defRPr sz="1600"/>
            </a:lvl6pPr>
            <a:lvl7pPr marL="2742377" indent="0" algn="ctr">
              <a:buNone/>
              <a:defRPr sz="1600"/>
            </a:lvl7pPr>
            <a:lvl8pPr marL="3199440" indent="0" algn="ctr">
              <a:buNone/>
              <a:defRPr sz="1600"/>
            </a:lvl8pPr>
            <a:lvl9pPr marL="3656503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B9D68D-4705-4847-A8AF-4418DF40E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C932C-670A-4E44-B3F6-0BD080F0C010}" type="datetimeFigureOut">
              <a:rPr lang="en-GB" smtClean="0"/>
              <a:pPr/>
              <a:t>12/11/2024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5C7716-FE7A-4BC0-A016-250E42AA3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30510D-61E3-4338-B070-B8EE278E8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A5129-AEE9-4312-B1B2-AE89CF6F70A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92832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118C8-D799-4A10-9DAF-3CB05F910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543741-4591-4C21-A874-D507F5E124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F15D84-0A35-464A-85CA-D10AF9426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C932C-670A-4E44-B3F6-0BD080F0C010}" type="datetimeFigureOut">
              <a:rPr lang="en-GB" smtClean="0"/>
              <a:pPr/>
              <a:t>12/11/2024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D0F377-98BB-4B21-A5DB-C6B144FBD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F76ADD-3616-46E0-BD7D-66FFBEA46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A5129-AEE9-4312-B1B2-AE89CF6F70A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85325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64FF9-DE39-4A13-8C10-686CC47060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633" y="1709739"/>
            <a:ext cx="10512862" cy="2852737"/>
          </a:xfrm>
        </p:spPr>
        <p:txBody>
          <a:bodyPr anchor="b"/>
          <a:lstStyle>
            <a:lvl1pPr>
              <a:defRPr sz="5998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483E5C-5A2D-4D27-821B-3175FE29FF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633" y="4589464"/>
            <a:ext cx="10512862" cy="1500187"/>
          </a:xfrm>
        </p:spPr>
        <p:txBody>
          <a:bodyPr/>
          <a:lstStyle>
            <a:lvl1pPr marL="0" indent="0">
              <a:buNone/>
              <a:defRPr sz="2399">
                <a:solidFill>
                  <a:schemeClr val="tx1">
                    <a:tint val="75000"/>
                  </a:schemeClr>
                </a:solidFill>
              </a:defRPr>
            </a:lvl1pPr>
            <a:lvl2pPr marL="457063" indent="0">
              <a:buNone/>
              <a:defRPr sz="19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B66616-D045-4DEE-96C1-720AED6F2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C932C-670A-4E44-B3F6-0BD080F0C010}" type="datetimeFigureOut">
              <a:rPr lang="en-GB" smtClean="0"/>
              <a:pPr/>
              <a:t>12/11/2024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1AF202-2260-435C-8CA4-9E524B300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45526F-C384-48D1-B0B0-844369801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A5129-AEE9-4312-B1B2-AE89CF6F70A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53152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82FBE-D765-4F33-98AB-E91C9FAAC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ED402-1CBC-4B3B-AC74-C2263009C1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7982" y="1825625"/>
            <a:ext cx="518025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4752E5-9D67-4E90-B8B5-3A67194E02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0592" y="1825625"/>
            <a:ext cx="518025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73A147-7661-43C9-9782-3F2E85AEC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C932C-670A-4E44-B3F6-0BD080F0C010}" type="datetimeFigureOut">
              <a:rPr lang="en-GB" smtClean="0"/>
              <a:pPr/>
              <a:t>12/11/2024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2B8AAC-735D-450D-8C11-ADE195104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2DD5A9-7BA0-456D-96BD-05950AF89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A5129-AEE9-4312-B1B2-AE89CF6F70A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7868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700D8-5884-4979-9A21-85D453238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69" y="365126"/>
            <a:ext cx="105128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D3F18A-281D-45C8-AC67-5D91C11EE0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570" y="1681163"/>
            <a:ext cx="5156444" cy="823912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B7B5D9-4AFA-4591-A5D3-0D565343B5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570" y="2505075"/>
            <a:ext cx="5156444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DA85C6-EBC7-4302-8247-B4F38754B3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0593" y="1681163"/>
            <a:ext cx="5181838" cy="823912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02A30A-6A64-46AB-89B9-490596129A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0593" y="2505075"/>
            <a:ext cx="518183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E8CE632-A749-4ABF-9154-6DE0CC6A0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C932C-670A-4E44-B3F6-0BD080F0C010}" type="datetimeFigureOut">
              <a:rPr lang="en-GB" smtClean="0"/>
              <a:pPr/>
              <a:t>12/11/2024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BC6CF4-DB31-4920-B465-32BD4CD8B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187BA9-A670-4748-B7D1-AEF3F1A79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A5129-AEE9-4312-B1B2-AE89CF6F70A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07426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20F91-E0C5-4FB0-8A25-0C2DF0D05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1480B5-B004-4ADE-9EED-13089A0E6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C932C-670A-4E44-B3F6-0BD080F0C010}" type="datetimeFigureOut">
              <a:rPr lang="en-GB" smtClean="0"/>
              <a:pPr/>
              <a:t>12/11/2024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E26C0A-1103-44B1-9777-93A486EFB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3CCEE7-63B4-4F5B-8FAE-1098FEE72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A5129-AEE9-4312-B1B2-AE89CF6F70A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66825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F20013-EC92-405C-8E80-12C08FA29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C932C-670A-4E44-B3F6-0BD080F0C010}" type="datetimeFigureOut">
              <a:rPr lang="en-GB" smtClean="0"/>
              <a:pPr/>
              <a:t>12/11/2024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131E12-3459-453A-B207-7B010D88C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C7D488-40DE-4BFA-8949-2242D05FA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A5129-AEE9-4312-B1B2-AE89CF6F70A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2198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180A9-7A83-412D-A8AC-5AF60A8AA507}" type="datetime1">
              <a:rPr lang="en-US" smtClean="0"/>
              <a:t>11/12/2024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591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69F49B-4AE1-4425-A040-8412B5807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70" y="457200"/>
            <a:ext cx="3931213" cy="160020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4F39FF-8182-40D7-858E-287C19C3DA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838" y="987426"/>
            <a:ext cx="6170593" cy="4873625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399"/>
            </a:lvl3pPr>
            <a:lvl4pPr>
              <a:defRPr sz="1999"/>
            </a:lvl4pPr>
            <a:lvl5pPr>
              <a:defRPr sz="1999"/>
            </a:lvl5pPr>
            <a:lvl6pPr>
              <a:defRPr sz="1999"/>
            </a:lvl6pPr>
            <a:lvl7pPr>
              <a:defRPr sz="1999"/>
            </a:lvl7pPr>
            <a:lvl8pPr>
              <a:defRPr sz="1999"/>
            </a:lvl8pPr>
            <a:lvl9pPr>
              <a:defRPr sz="19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B398D8-AF8E-4EC2-829F-FC19731B79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570" y="2057400"/>
            <a:ext cx="393121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279435-B89A-4AD5-A5C2-868175104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C932C-670A-4E44-B3F6-0BD080F0C010}" type="datetimeFigureOut">
              <a:rPr lang="en-GB" smtClean="0"/>
              <a:pPr/>
              <a:t>12/11/2024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42A9A1-1611-4168-ABA3-19671C428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7AB192-51C2-47BD-8924-B57216847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A5129-AEE9-4312-B1B2-AE89CF6F70A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9069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BC2FD-77ED-44B3-9979-133BAC2A0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70" y="457200"/>
            <a:ext cx="3931213" cy="160020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59BAF1-B81C-4CB6-83F5-346AD815E1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1838" y="987426"/>
            <a:ext cx="6170593" cy="4873625"/>
          </a:xfrm>
        </p:spPr>
        <p:txBody>
          <a:bodyPr/>
          <a:lstStyle>
            <a:lvl1pPr marL="0" indent="0">
              <a:buNone/>
              <a:defRPr sz="3199"/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E3EB81-2E7C-4574-8BE3-AF38CAB407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570" y="2057400"/>
            <a:ext cx="393121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37C5B3-A201-43EE-A0CB-899765193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C932C-670A-4E44-B3F6-0BD080F0C010}" type="datetimeFigureOut">
              <a:rPr lang="en-GB" smtClean="0"/>
              <a:pPr/>
              <a:t>12/11/2024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004056-4E96-4370-A6E6-A1A19EBAA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09A5A3-4F4E-479F-9D92-34455A5E1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A5129-AEE9-4312-B1B2-AE89CF6F70A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85467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3C4D0-AE54-4BC4-A27E-1B7A4FC54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5BA549-B354-4E25-A6A5-A8503E9891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662C16-C456-40F4-9CB7-7B9EA5202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C932C-670A-4E44-B3F6-0BD080F0C010}" type="datetimeFigureOut">
              <a:rPr lang="en-GB" smtClean="0"/>
              <a:pPr/>
              <a:t>12/11/2024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30C30B-44E8-4D8F-A418-73E13D28A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308071-B9E2-4823-9A2E-0A7506B50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A5129-AEE9-4312-B1B2-AE89CF6F70A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024943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29A915-95FB-4078-94E0-9B44B62BE0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2628" y="365125"/>
            <a:ext cx="262821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476D0F-6120-4BFA-99EA-9AD7B76243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7982" y="365125"/>
            <a:ext cx="7732286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42C7FA-FCC0-435A-BFB3-48DCE2564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C932C-670A-4E44-B3F6-0BD080F0C010}" type="datetimeFigureOut">
              <a:rPr lang="en-GB" smtClean="0"/>
              <a:pPr/>
              <a:t>12/11/2024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4C8CEB-4ADB-40B5-9F9C-09BFA31D7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2D9CDA-B17B-4570-A9C8-77FCB1971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A5129-AEE9-4312-B1B2-AE89CF6F70A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5937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anchor="b">
            <a:normAutofit/>
          </a:bodyPr>
          <a:lstStyle>
            <a:lvl1pPr algn="l">
              <a:defRPr sz="5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4876800"/>
            <a:ext cx="8229598" cy="1143000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A563DF0-FDDF-4143-9D8C-6AF41892E174}" type="datetime1">
              <a:rPr lang="en-US" smtClean="0"/>
              <a:t>11/12/2024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106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2413" y="1904999"/>
            <a:ext cx="4435564" cy="408892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849" y="1904999"/>
            <a:ext cx="4435564" cy="408892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B83F9-4677-4C31-8407-7919061A580B}" type="datetime1">
              <a:rPr lang="en-US" smtClean="0"/>
              <a:t>11/12/2024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259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1828800"/>
            <a:ext cx="4419599" cy="685801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2413" y="2590801"/>
            <a:ext cx="4419599" cy="3429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46814" y="1828800"/>
            <a:ext cx="4419599" cy="685801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46814" y="2590801"/>
            <a:ext cx="4419599" cy="3429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939A6-3450-434F-A872-BEE63F7EB093}" type="datetime1">
              <a:rPr lang="en-US" smtClean="0"/>
              <a:t>11/12/2024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700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ABB1C-FA00-4171-BA31-4C5E719472F3}" type="datetime1">
              <a:rPr lang="en-US" smtClean="0"/>
              <a:t>11/12/2024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316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bottom graphic"/>
          <p:cNvGrpSpPr/>
          <p:nvPr userDrawn="1"/>
        </p:nvGrpSpPr>
        <p:grpSpPr>
          <a:xfrm>
            <a:off x="0" y="6309360"/>
            <a:ext cx="12190231" cy="548640"/>
            <a:chOff x="0" y="6309360"/>
            <a:chExt cx="12190231" cy="548640"/>
          </a:xfrm>
        </p:grpSpPr>
        <p:sp>
          <p:nvSpPr>
            <p:cNvPr id="7" name="Rectangle 6"/>
            <p:cNvSpPr/>
            <p:nvPr/>
          </p:nvSpPr>
          <p:spPr>
            <a:xfrm>
              <a:off x="0" y="6400800"/>
              <a:ext cx="12188825" cy="4572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3">
              <a:schemeClr val="dk2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279" y="6309360"/>
              <a:ext cx="12188952" cy="9721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279" y="6379143"/>
              <a:ext cx="12188952" cy="27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C8610-5B57-4C6B-BF9F-F5397A1F60B8}" type="datetime1">
              <a:rPr lang="en-US" smtClean="0"/>
              <a:t>11/12/2024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035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"/>
          <p:cNvSpPr/>
          <p:nvPr/>
        </p:nvSpPr>
        <p:spPr>
          <a:xfrm>
            <a:off x="1217610" y="1019175"/>
            <a:ext cx="6126480" cy="4572000"/>
          </a:xfrm>
          <a:prstGeom prst="rect">
            <a:avLst/>
          </a:prstGeom>
          <a:noFill/>
          <a:ln w="101600">
            <a:solidFill>
              <a:schemeClr val="accent1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3214" y="1371600"/>
            <a:ext cx="3124200" cy="2057400"/>
          </a:xfrm>
        </p:spPr>
        <p:txBody>
          <a:bodyPr anchor="b">
            <a:normAutofit/>
          </a:bodyPr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1930" y="1293495"/>
            <a:ext cx="5577840" cy="40233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23214" y="3536829"/>
            <a:ext cx="3124200" cy="1797169"/>
          </a:xfrm>
        </p:spPr>
        <p:txBody>
          <a:bodyPr>
            <a:normAutofit/>
          </a:bodyPr>
          <a:lstStyle>
            <a:lvl1pPr marL="0" indent="0">
              <a:spcBef>
                <a:spcPts val="8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BF3DD-8B6D-46AA-BCA9-242D4EF63DDF}" type="datetime1">
              <a:rPr lang="en-US" smtClean="0"/>
              <a:t>11/12/2024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132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"/>
          <p:cNvSpPr/>
          <p:nvPr/>
        </p:nvSpPr>
        <p:spPr>
          <a:xfrm>
            <a:off x="1217610" y="1019175"/>
            <a:ext cx="6126480" cy="4572000"/>
          </a:xfrm>
          <a:prstGeom prst="rect">
            <a:avLst/>
          </a:prstGeom>
          <a:noFill/>
          <a:ln w="101600">
            <a:solidFill>
              <a:schemeClr val="accent1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3214" y="1371600"/>
            <a:ext cx="3124200" cy="2057400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400490" y="1202055"/>
            <a:ext cx="5760720" cy="4206240"/>
          </a:xfrm>
          <a:solidFill>
            <a:schemeClr val="bg1">
              <a:lumMod val="95000"/>
            </a:schemeClr>
          </a:solidFill>
        </p:spPr>
        <p:txBody>
          <a:bodyPr tIns="914400">
            <a:normAutofit/>
          </a:bodyPr>
          <a:lstStyle>
            <a:lvl1pPr marL="0" indent="0" algn="ctr">
              <a:spcBef>
                <a:spcPts val="0"/>
              </a:spcBef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23214" y="3536829"/>
            <a:ext cx="3124200" cy="1797171"/>
          </a:xfrm>
        </p:spPr>
        <p:txBody>
          <a:bodyPr>
            <a:normAutofit/>
          </a:bodyPr>
          <a:lstStyle>
            <a:lvl1pPr marL="0" indent="0">
              <a:spcBef>
                <a:spcPts val="8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41AE9-3D4A-4A08-B03D-DC6D2ADF5464}" type="datetime1">
              <a:rPr lang="en-US" smtClean="0"/>
              <a:t>11/12/2024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862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bottom graphic"/>
          <p:cNvGrpSpPr/>
          <p:nvPr/>
        </p:nvGrpSpPr>
        <p:grpSpPr>
          <a:xfrm>
            <a:off x="0" y="6309360"/>
            <a:ext cx="12190231" cy="548640"/>
            <a:chOff x="0" y="6309360"/>
            <a:chExt cx="12190231" cy="548640"/>
          </a:xfrm>
        </p:grpSpPr>
        <p:sp>
          <p:nvSpPr>
            <p:cNvPr id="7" name="Rectangle 6"/>
            <p:cNvSpPr/>
            <p:nvPr/>
          </p:nvSpPr>
          <p:spPr>
            <a:xfrm>
              <a:off x="0" y="6400800"/>
              <a:ext cx="12188825" cy="4572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3">
              <a:schemeClr val="dk2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279" y="6309360"/>
              <a:ext cx="12188952" cy="9721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279" y="6379143"/>
              <a:ext cx="12188952" cy="27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</p:grpSp>
      <p:grpSp>
        <p:nvGrpSpPr>
          <p:cNvPr id="10" name="top graphic"/>
          <p:cNvGrpSpPr/>
          <p:nvPr/>
        </p:nvGrpSpPr>
        <p:grpSpPr>
          <a:xfrm>
            <a:off x="1279" y="0"/>
            <a:ext cx="12188952" cy="320040"/>
            <a:chOff x="1279" y="0"/>
            <a:chExt cx="12188952" cy="320040"/>
          </a:xfrm>
        </p:grpSpPr>
        <p:sp>
          <p:nvSpPr>
            <p:cNvPr id="11" name="Rectangle 10"/>
            <p:cNvSpPr/>
            <p:nvPr/>
          </p:nvSpPr>
          <p:spPr>
            <a:xfrm>
              <a:off x="1279" y="0"/>
              <a:ext cx="12188952" cy="17023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279" y="170234"/>
              <a:ext cx="12188952" cy="14980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279" y="231421"/>
              <a:ext cx="12188952" cy="27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2876" y="609600"/>
            <a:ext cx="9143538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876" y="1905000"/>
            <a:ext cx="9143538" cy="36974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1507498" y="6516865"/>
            <a:ext cx="6062145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7994363" y="6516865"/>
            <a:ext cx="1327622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fld id="{5C6E67D0-0200-42BE-A0B2-78C70FBBB312}" type="datetime1">
              <a:rPr lang="en-US" smtClean="0"/>
              <a:pPr/>
              <a:t>11/12/2024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9730094" y="6516865"/>
            <a:ext cx="93631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681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  <p:sldLayoutId id="2147483914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accent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SzPct val="100000"/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5544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402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6DB1FF-24CF-49B8-BB65-FE0C369320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982" y="365126"/>
            <a:ext cx="1051286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71099F-0E56-4BE5-B05B-51DF76890A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7982" y="1825625"/>
            <a:ext cx="1051286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AC0494-DF11-4B0E-A5D7-6DB8E75268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7982" y="635635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3C932C-670A-4E44-B3F6-0BD080F0C010}" type="datetimeFigureOut">
              <a:rPr lang="en-GB" smtClean="0"/>
              <a:pPr/>
              <a:t>12/11/2024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3C67C4-89A9-4F42-8938-4A4E422D94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7549" y="6356351"/>
            <a:ext cx="41137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23A7A-206B-4C5C-AB2B-1F071783EB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08357" y="635635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5A5129-AEE9-4312-B1B2-AE89CF6F70A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419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l" defTabSz="914126" rtl="0" eaLnBrk="1" latinLnBrk="0" hangingPunct="1">
        <a:lnSpc>
          <a:spcPct val="90000"/>
        </a:lnSpc>
        <a:spcBef>
          <a:spcPct val="0"/>
        </a:spcBef>
        <a:buNone/>
        <a:defRPr sz="43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31" indent="-228531" algn="l" defTabSz="9141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59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657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3pPr>
      <a:lvl4pPr marL="1599720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2056783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513846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908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971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503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hyperlink" Target="mailto:e.krizhanovska@nvna.eu" TargetMode="External"/><Relationship Id="rId18" Type="http://schemas.openxmlformats.org/officeDocument/2006/relationships/hyperlink" Target="mailto:ukacan@pirireis.edu.tr" TargetMode="External"/><Relationship Id="rId26" Type="http://schemas.openxmlformats.org/officeDocument/2006/relationships/hyperlink" Target="mailto:emmanuel.maniscalco@crpm.org" TargetMode="External"/><Relationship Id="rId3" Type="http://schemas.openxmlformats.org/officeDocument/2006/relationships/hyperlink" Target="mailto:marius.cucu@anmb.ro" TargetMode="External"/><Relationship Id="rId21" Type="http://schemas.openxmlformats.org/officeDocument/2006/relationships/hyperlink" Target="mailto:vboun@fns.aegean.gr" TargetMode="External"/><Relationship Id="rId34" Type="http://schemas.openxmlformats.org/officeDocument/2006/relationships/image" Target="../media/image8.png"/><Relationship Id="rId7" Type="http://schemas.openxmlformats.org/officeDocument/2006/relationships/hyperlink" Target="mailto:sergiu.lupu@anmb.ro" TargetMode="External"/><Relationship Id="rId12" Type="http://schemas.openxmlformats.org/officeDocument/2006/relationships/hyperlink" Target="mailto:k.kalinov@nvna.eu" TargetMode="External"/><Relationship Id="rId17" Type="http://schemas.openxmlformats.org/officeDocument/2006/relationships/hyperlink" Target="mailto:zh.kalinova@nvna.eu" TargetMode="External"/><Relationship Id="rId25" Type="http://schemas.openxmlformats.org/officeDocument/2006/relationships/hyperlink" Target="mailto:Maria.Tersmette@crpm.org" TargetMode="External"/><Relationship Id="rId33" Type="http://schemas.openxmlformats.org/officeDocument/2006/relationships/image" Target="../media/image7.png"/><Relationship Id="rId2" Type="http://schemas.openxmlformats.org/officeDocument/2006/relationships/hyperlink" Target="mailto:catalin.popa@anmb.ro" TargetMode="External"/><Relationship Id="rId16" Type="http://schemas.openxmlformats.org/officeDocument/2006/relationships/hyperlink" Target="mailto:n.dukov@nvna.eu" TargetMode="External"/><Relationship Id="rId20" Type="http://schemas.openxmlformats.org/officeDocument/2006/relationships/hyperlink" Target="mailto:mlek@aegean.gr" TargetMode="External"/><Relationship Id="rId29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dinu.atodiresei@anmb.ro" TargetMode="External"/><Relationship Id="rId11" Type="http://schemas.openxmlformats.org/officeDocument/2006/relationships/hyperlink" Target="mailto:erasmus@nvna.eu" TargetMode="External"/><Relationship Id="rId24" Type="http://schemas.openxmlformats.org/officeDocument/2006/relationships/hyperlink" Target="mailto:Stavros.Kalognomos@crpm.org" TargetMode="External"/><Relationship Id="rId32" Type="http://schemas.openxmlformats.org/officeDocument/2006/relationships/image" Target="../media/image6.png"/><Relationship Id="rId5" Type="http://schemas.openxmlformats.org/officeDocument/2006/relationships/hyperlink" Target="mailto:filip.nistor@anmb.ro" TargetMode="External"/><Relationship Id="rId15" Type="http://schemas.openxmlformats.org/officeDocument/2006/relationships/hyperlink" Target="mailto:atanasova.p@nvna.eu" TargetMode="External"/><Relationship Id="rId23" Type="http://schemas.openxmlformats.org/officeDocument/2006/relationships/hyperlink" Target="mailto:g.georg@aegean.gr" TargetMode="External"/><Relationship Id="rId28" Type="http://schemas.openxmlformats.org/officeDocument/2006/relationships/image" Target="../media/image2.png"/><Relationship Id="rId10" Type="http://schemas.openxmlformats.org/officeDocument/2006/relationships/hyperlink" Target="mailto:t.gandeva@nvna.eu" TargetMode="External"/><Relationship Id="rId19" Type="http://schemas.openxmlformats.org/officeDocument/2006/relationships/hyperlink" Target="mailto:p.ozdemir@pirireis.edu.tr" TargetMode="External"/><Relationship Id="rId31" Type="http://schemas.openxmlformats.org/officeDocument/2006/relationships/image" Target="../media/image5.png"/><Relationship Id="rId4" Type="http://schemas.openxmlformats.org/officeDocument/2006/relationships/hyperlink" Target="mailto:andrei.bautu@anmb.ro" TargetMode="External"/><Relationship Id="rId9" Type="http://schemas.openxmlformats.org/officeDocument/2006/relationships/hyperlink" Target="mailto:ma.stefanova@naval-acad.bg" TargetMode="External"/><Relationship Id="rId14" Type="http://schemas.openxmlformats.org/officeDocument/2006/relationships/hyperlink" Target="mailto:k.narleva@nvna.eu" TargetMode="External"/><Relationship Id="rId22" Type="http://schemas.openxmlformats.org/officeDocument/2006/relationships/hyperlink" Target="mailto:ykatsounis@stt.aegean.gr" TargetMode="External"/><Relationship Id="rId27" Type="http://schemas.openxmlformats.org/officeDocument/2006/relationships/hyperlink" Target="mailto:sylvia.langlais@crpm.org" TargetMode="External"/><Relationship Id="rId30" Type="http://schemas.openxmlformats.org/officeDocument/2006/relationships/image" Target="../media/image4.png"/><Relationship Id="rId8" Type="http://schemas.openxmlformats.org/officeDocument/2006/relationships/hyperlink" Target="mailto:ivo.yotsov@nvna.eu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hyperlink" Target="mailto:catalin.popa@anmb.ro" TargetMode="External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hyperlink" Target="mailto:dinu.atodiresei@anmb.ro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png"/><Relationship Id="rId11" Type="http://schemas.openxmlformats.org/officeDocument/2006/relationships/hyperlink" Target="mailto:filip.nistor@anmb.ro" TargetMode="External"/><Relationship Id="rId5" Type="http://schemas.openxmlformats.org/officeDocument/2006/relationships/image" Target="../media/image5.png"/><Relationship Id="rId10" Type="http://schemas.openxmlformats.org/officeDocument/2006/relationships/hyperlink" Target="mailto:Marius.cucu@anmb.ro" TargetMode="External"/><Relationship Id="rId4" Type="http://schemas.openxmlformats.org/officeDocument/2006/relationships/image" Target="../media/image4.png"/><Relationship Id="rId9" Type="http://schemas.openxmlformats.org/officeDocument/2006/relationships/hyperlink" Target="mailto:sergiu.lupu@anmb.r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4567354"/>
              </p:ext>
            </p:extLst>
          </p:nvPr>
        </p:nvGraphicFramePr>
        <p:xfrm>
          <a:off x="61495" y="1846339"/>
          <a:ext cx="5328592" cy="1501140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5435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131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19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724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rgbClr val="FFFF00"/>
                          </a:solidFill>
                          <a:effectLst/>
                        </a:rPr>
                        <a:t>Romanian Naval Academy (RNA)</a:t>
                      </a:r>
                      <a:endParaRPr lang="en-US" sz="1400" b="1" i="0" u="none" strike="noStrike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</a:rPr>
                        <a:t>Name</a:t>
                      </a:r>
                      <a:endParaRPr lang="en-US" sz="11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</a:rPr>
                        <a:t>email address</a:t>
                      </a:r>
                      <a:endParaRPr lang="en-US" sz="11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</a:rPr>
                        <a:t>Responsabilities</a:t>
                      </a:r>
                      <a:endParaRPr lang="en-US" sz="11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Catalin Popa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sng" strike="noStrike" dirty="0">
                          <a:solidFill>
                            <a:schemeClr val="bg1"/>
                          </a:solidFill>
                          <a:effectLst/>
                          <a:hlinkClick r:id="rId2"/>
                        </a:rPr>
                        <a:t>catalin.popa@anmb.ro</a:t>
                      </a:r>
                      <a:endParaRPr lang="en-US" sz="1000" b="0" i="0" u="sng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Project director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Marius </a:t>
                      </a:r>
                      <a:r>
                        <a:rPr lang="en-US" sz="10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Cucu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sng" strike="noStrike" dirty="0">
                          <a:solidFill>
                            <a:schemeClr val="bg1"/>
                          </a:solidFill>
                          <a:effectLst/>
                          <a:hlinkClick r:id="rId3"/>
                        </a:rPr>
                        <a:t>marius.cucu@anmb.ro</a:t>
                      </a:r>
                      <a:endParaRPr lang="en-US" sz="1000" b="0" i="0" u="sng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Project responsible </a:t>
                      </a:r>
                      <a:r>
                        <a:rPr lang="ro-RO" sz="1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R</a:t>
                      </a:r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NA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Andrei </a:t>
                      </a:r>
                      <a:r>
                        <a:rPr lang="ro-RO" sz="1000" b="0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Bautu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0" i="0" u="sng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hlinkClick r:id="rId4"/>
                        </a:rPr>
                        <a:t>andrei.bautu@anmb.ro</a:t>
                      </a:r>
                      <a:r>
                        <a:rPr lang="ro-RO" sz="1000" b="0" i="0" u="sng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en-US" sz="1000" b="0" i="0" u="sng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ro-R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Academic staff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Nistor Filip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0" i="0" u="sng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hlinkClick r:id="rId5"/>
                        </a:rPr>
                        <a:t>filip.nistor@anmb.ro</a:t>
                      </a:r>
                      <a:r>
                        <a:rPr lang="ro-RO" sz="1000" b="0" i="0" u="sng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en-US" sz="1000" b="0" i="0" u="sng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R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Academic staff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0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Atodiresei</a:t>
                      </a:r>
                      <a:r>
                        <a:rPr lang="ro-RO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Dinu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000" b="0" i="0" u="sng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hlinkClick r:id="rId6"/>
                        </a:rPr>
                        <a:t>dinu.atodiresei@anmb.ro</a:t>
                      </a:r>
                      <a:r>
                        <a:rPr lang="ro-RO" sz="1000" b="0" i="0" u="sng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en-US" sz="1000" b="0" i="0" u="sng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R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Academic staff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Lupu Sergiu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000" b="0" i="0" u="sng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hlinkClick r:id="rId7"/>
                        </a:rPr>
                        <a:t>sergiu.lupu@anmb.ro</a:t>
                      </a:r>
                      <a:r>
                        <a:rPr lang="ro-RO" sz="1000" b="0" i="0" u="sng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en-US" sz="1000" b="0" i="0" u="sng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R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Academic staff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7349555"/>
              </p:ext>
            </p:extLst>
          </p:nvPr>
        </p:nvGraphicFramePr>
        <p:xfrm>
          <a:off x="5707812" y="1626351"/>
          <a:ext cx="6096110" cy="2594737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7658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28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473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5740">
                <a:tc gridSpan="3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1" u="none" strike="noStrike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Bulgarian Naval Academy (NVNA)</a:t>
                      </a: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solidFill>
                            <a:schemeClr val="bg1"/>
                          </a:solidFill>
                          <a:effectLst/>
                        </a:rPr>
                        <a:t>Name</a:t>
                      </a:r>
                      <a:endParaRPr lang="en-US" sz="11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email address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Responsabilities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10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Ivo </a:t>
                      </a:r>
                      <a:r>
                        <a:rPr lang="en-US" sz="1000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Yotsov</a:t>
                      </a:r>
                      <a:endParaRPr lang="en-GB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u="sng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8"/>
                        </a:rPr>
                        <a:t>ivo.yotsov@nvna.eu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Project responsible NVNA</a:t>
                      </a:r>
                      <a:endParaRPr lang="en-GB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Magdalena A. </a:t>
                      </a:r>
                      <a:r>
                        <a:rPr lang="en-US" sz="1000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Stefanova</a:t>
                      </a:r>
                      <a:endParaRPr lang="en-GB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u="sng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9"/>
                        </a:rPr>
                        <a:t>ma.stefanova@naval-acad.bg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Administrative expert (accountant)</a:t>
                      </a:r>
                      <a:endParaRPr lang="en-GB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86938359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Teodora </a:t>
                      </a:r>
                      <a:r>
                        <a:rPr lang="en-US" sz="1000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Dragomirova</a:t>
                      </a: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Gandeva</a:t>
                      </a:r>
                      <a:endParaRPr lang="en-GB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u="sng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10"/>
                        </a:rPr>
                        <a:t>t.gandeva@nvna.eu</a:t>
                      </a:r>
                      <a:r>
                        <a:rPr lang="en-US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Administrative expert (Erasmus+ admin officer)</a:t>
                      </a:r>
                      <a:endParaRPr lang="en-GB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1529548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Yoanna </a:t>
                      </a:r>
                      <a:r>
                        <a:rPr lang="en-US" sz="1000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Staneva</a:t>
                      </a: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-Tsvetkova</a:t>
                      </a:r>
                      <a:endParaRPr lang="en-GB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u="sng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11"/>
                        </a:rPr>
                        <a:t>erasmus@nvna.eu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Administrative expert (Erasmus+ admin officer)</a:t>
                      </a:r>
                      <a:endParaRPr lang="en-GB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1455404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Kalin </a:t>
                      </a:r>
                      <a:r>
                        <a:rPr lang="en-US" sz="1000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Kalinov</a:t>
                      </a:r>
                      <a:endParaRPr lang="en-GB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u="sng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12"/>
                        </a:rPr>
                        <a:t>k.kalinov@nvna.eu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Expert</a:t>
                      </a:r>
                      <a:endParaRPr lang="en-GB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404692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Evgenya</a:t>
                      </a: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Krizhanovska</a:t>
                      </a:r>
                      <a:endParaRPr lang="en-GB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u="sng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13"/>
                        </a:rPr>
                        <a:t>e.krizhanovska@nvna.eu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Expert</a:t>
                      </a:r>
                      <a:endParaRPr lang="en-GB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9830843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Kamelya</a:t>
                      </a: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Narleva</a:t>
                      </a:r>
                      <a:endParaRPr lang="en-GB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u="sng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14"/>
                        </a:rPr>
                        <a:t>k.narleva@nvna.eu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Expert</a:t>
                      </a:r>
                      <a:endParaRPr lang="en-GB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5148089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Petya A. </a:t>
                      </a:r>
                      <a:r>
                        <a:rPr lang="en-US" sz="1000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Atanasova</a:t>
                      </a:r>
                      <a:endParaRPr lang="en-GB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u="sng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15"/>
                        </a:rPr>
                        <a:t>atanasova.p@nvna.eu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Expert</a:t>
                      </a:r>
                      <a:endParaRPr lang="en-GB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25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Nikola </a:t>
                      </a:r>
                      <a:r>
                        <a:rPr lang="en-GB" sz="1000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Dukov</a:t>
                      </a:r>
                      <a:endParaRPr lang="en-GB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u="sng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16"/>
                        </a:rPr>
                        <a:t>n.dukov@nvna.eu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Expert</a:t>
                      </a:r>
                      <a:endParaRPr lang="en-GB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71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Zhaneta</a:t>
                      </a:r>
                      <a:r>
                        <a:rPr lang="en-GB" sz="10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000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Kalinova</a:t>
                      </a:r>
                      <a:endParaRPr lang="en-GB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u="sng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17"/>
                        </a:rPr>
                        <a:t>zh.kalinova@nvna.eu</a:t>
                      </a:r>
                      <a:r>
                        <a:rPr lang="en-US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Expert</a:t>
                      </a:r>
                      <a:endParaRPr lang="en-GB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3842909"/>
              </p:ext>
            </p:extLst>
          </p:nvPr>
        </p:nvGraphicFramePr>
        <p:xfrm>
          <a:off x="32763" y="3629924"/>
          <a:ext cx="5586199" cy="1565411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5251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28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93131">
                <a:tc gridSpan="3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o-RO" sz="1400" b="1" u="none" strike="noStrike" kern="1200" dirty="0" err="1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PiriReis</a:t>
                      </a:r>
                      <a:r>
                        <a:rPr lang="ro-RO" sz="1400" b="1" u="none" strike="noStrike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University</a:t>
                      </a:r>
                      <a:r>
                        <a:rPr lang="en-US" sz="1400" b="1" u="none" strike="noStrike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ro-RO" sz="1400" b="1" u="none" strike="noStrike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PRU</a:t>
                      </a:r>
                      <a:r>
                        <a:rPr lang="en-US" sz="1400" b="1" u="none" strike="noStrike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98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Name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email address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Responsabilities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405">
                <a:tc>
                  <a:txBody>
                    <a:bodyPr/>
                    <a:lstStyle/>
                    <a:p>
                      <a:pPr algn="l" fontAlgn="b"/>
                      <a:r>
                        <a:rPr lang="ro-RO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Taner </a:t>
                      </a:r>
                      <a:r>
                        <a:rPr lang="ro-RO" sz="1100" b="0" i="0" u="none" strike="noStrike" dirty="0" err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Albayrak</a:t>
                      </a:r>
                      <a:endParaRPr lang="en-US" sz="11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100" b="0" i="0" u="sng" strike="noStrike" dirty="0" err="1">
                          <a:solidFill>
                            <a:srgbClr val="FFC000"/>
                          </a:solidFill>
                          <a:effectLst/>
                          <a:latin typeface="+mn-lt"/>
                          <a:hlinkClick r:id="rId18"/>
                        </a:rPr>
                        <a:t>t.albayrak</a:t>
                      </a:r>
                      <a:r>
                        <a:rPr lang="en-US" sz="1100" b="0" i="0" u="sng" strike="noStrike" dirty="0">
                          <a:solidFill>
                            <a:srgbClr val="FFC000"/>
                          </a:solidFill>
                          <a:effectLst/>
                          <a:latin typeface="+mn-lt"/>
                          <a:hlinkClick r:id="rId18"/>
                        </a:rPr>
                        <a:t>@pirireis.edu.tr</a:t>
                      </a:r>
                      <a:r>
                        <a:rPr lang="ro-RO" sz="1100" b="0" i="0" u="sng" strike="noStrike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US" sz="1100" b="0" i="0" u="sng" strike="noStrike" dirty="0">
                        <a:solidFill>
                          <a:srgbClr val="FFC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Project responsible </a:t>
                      </a:r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PNA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683685441"/>
                  </a:ext>
                </a:extLst>
              </a:tr>
              <a:tr h="154879">
                <a:tc>
                  <a:txBody>
                    <a:bodyPr/>
                    <a:lstStyle/>
                    <a:p>
                      <a:pPr algn="l" fontAlgn="b"/>
                      <a:r>
                        <a:rPr lang="ro-RO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Pinar </a:t>
                      </a:r>
                      <a:r>
                        <a:rPr lang="ro-RO" sz="1100" b="0" i="0" u="none" strike="noStrike" dirty="0" err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Ozdemir</a:t>
                      </a:r>
                      <a:endParaRPr lang="en-US" sz="11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100" b="0" i="0" u="sng" strike="noStrike" dirty="0" err="1">
                          <a:solidFill>
                            <a:srgbClr val="FFC000"/>
                          </a:solidFill>
                          <a:effectLst/>
                          <a:latin typeface="+mn-lt"/>
                          <a:hlinkClick r:id="rId19"/>
                        </a:rPr>
                        <a:t>p.ozdemir</a:t>
                      </a:r>
                      <a:r>
                        <a:rPr lang="en-US" sz="1100" b="0" i="0" u="sng" strike="noStrike" dirty="0">
                          <a:solidFill>
                            <a:srgbClr val="FFC000"/>
                          </a:solidFill>
                          <a:effectLst/>
                          <a:latin typeface="+mn-lt"/>
                          <a:hlinkClick r:id="rId19"/>
                        </a:rPr>
                        <a:t>@pirireis.edu.tr</a:t>
                      </a:r>
                      <a:r>
                        <a:rPr lang="ro-RO" sz="1100" b="0" i="0" u="sng" strike="noStrike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US" sz="1100" b="0" i="0" u="sng" strike="noStrike" dirty="0">
                        <a:solidFill>
                          <a:srgbClr val="FFC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RO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Academic staff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746121952"/>
                  </a:ext>
                </a:extLst>
              </a:tr>
              <a:tr h="15487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Ugur </a:t>
                      </a:r>
                      <a:r>
                        <a:rPr lang="en-US" sz="1100" b="0" i="0" u="none" strike="noStrike" dirty="0" err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Kacan</a:t>
                      </a:r>
                      <a:endParaRPr lang="en-US" sz="11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sng" strike="noStrike" dirty="0">
                          <a:solidFill>
                            <a:srgbClr val="FFC000"/>
                          </a:solidFill>
                          <a:effectLst/>
                          <a:latin typeface="+mn-lt"/>
                          <a:hlinkClick r:id="rId18"/>
                        </a:rPr>
                        <a:t>ukacan@pirireis.edu.tr</a:t>
                      </a:r>
                      <a:r>
                        <a:rPr lang="ro-RO" sz="1100" b="0" i="0" u="sng" strike="noStrike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US" sz="1100" b="0" i="0" u="sng" strike="noStrike" dirty="0">
                        <a:solidFill>
                          <a:srgbClr val="FFC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RO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Academic staff</a:t>
                      </a:r>
                      <a:endParaRPr kumimoji="0" lang="ro-RO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145458480"/>
                  </a:ext>
                </a:extLst>
              </a:tr>
              <a:tr h="19154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Hüseyin GENCER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sng" strike="noStrike" dirty="0">
                        <a:solidFill>
                          <a:srgbClr val="FFC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RO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Academic staff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82829989"/>
                  </a:ext>
                </a:extLst>
              </a:tr>
              <a:tr h="19154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EKER İŞÇİOĞLU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sng" strike="noStrike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teiscioglu@pirireis.edu.tr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RO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Academic staff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183402293"/>
                  </a:ext>
                </a:extLst>
              </a:tr>
              <a:tr h="19154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Kenan TATA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sng" strike="noStrike" dirty="0">
                        <a:solidFill>
                          <a:srgbClr val="FFC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RO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Academic staff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794475451"/>
                  </a:ext>
                </a:extLst>
              </a:tr>
            </a:tbl>
          </a:graphicData>
        </a:graphic>
      </p:graphicFrame>
      <p:sp>
        <p:nvSpPr>
          <p:cNvPr id="9" name="Flowchart: Process 8"/>
          <p:cNvSpPr/>
          <p:nvPr/>
        </p:nvSpPr>
        <p:spPr>
          <a:xfrm>
            <a:off x="3502302" y="967003"/>
            <a:ext cx="5832469" cy="504056"/>
          </a:xfrm>
          <a:prstGeom prst="flowChart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2060"/>
                </a:solidFill>
              </a:rPr>
              <a:t>Working teams</a:t>
            </a:r>
            <a:endParaRPr lang="en-US" sz="2400" b="1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92D06A9-E57B-DB0B-B92A-8FBF89BF39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5287067"/>
              </p:ext>
            </p:extLst>
          </p:nvPr>
        </p:nvGraphicFramePr>
        <p:xfrm>
          <a:off x="5674296" y="4509120"/>
          <a:ext cx="6096110" cy="1719326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797378">
                  <a:extLst>
                    <a:ext uri="{9D8B030D-6E8A-4147-A177-3AD203B41FA5}">
                      <a16:colId xmlns:a16="http://schemas.microsoft.com/office/drawing/2014/main" val="3466781887"/>
                    </a:ext>
                  </a:extLst>
                </a:gridCol>
                <a:gridCol w="2227393">
                  <a:extLst>
                    <a:ext uri="{9D8B030D-6E8A-4147-A177-3AD203B41FA5}">
                      <a16:colId xmlns:a16="http://schemas.microsoft.com/office/drawing/2014/main" val="770251365"/>
                    </a:ext>
                  </a:extLst>
                </a:gridCol>
                <a:gridCol w="2071339">
                  <a:extLst>
                    <a:ext uri="{9D8B030D-6E8A-4147-A177-3AD203B41FA5}">
                      <a16:colId xmlns:a16="http://schemas.microsoft.com/office/drawing/2014/main" val="3144642160"/>
                    </a:ext>
                  </a:extLst>
                </a:gridCol>
              </a:tblGrid>
              <a:tr h="76835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o-RO" sz="1400" b="1" dirty="0" err="1">
                          <a:solidFill>
                            <a:srgbClr val="FFFF00"/>
                          </a:solidFill>
                          <a:effectLst/>
                        </a:rPr>
                        <a:t>Aegean</a:t>
                      </a:r>
                      <a:r>
                        <a:rPr lang="ro-RO" sz="1400" b="1" dirty="0">
                          <a:solidFill>
                            <a:srgbClr val="FFFF00"/>
                          </a:solidFill>
                          <a:effectLst/>
                        </a:rPr>
                        <a:t> University</a:t>
                      </a:r>
                      <a:r>
                        <a:rPr lang="en-US" sz="1400" b="1" dirty="0">
                          <a:solidFill>
                            <a:srgbClr val="FFFF00"/>
                          </a:solidFill>
                          <a:effectLst/>
                        </a:rPr>
                        <a:t>(</a:t>
                      </a:r>
                      <a:r>
                        <a:rPr lang="ro-RO" sz="1400" b="1" dirty="0">
                          <a:solidFill>
                            <a:srgbClr val="FFFF00"/>
                          </a:solidFill>
                          <a:effectLst/>
                        </a:rPr>
                        <a:t>UAEGEAN</a:t>
                      </a:r>
                      <a:r>
                        <a:rPr lang="en-US" sz="1400" b="1" dirty="0">
                          <a:solidFill>
                            <a:srgbClr val="FFFF00"/>
                          </a:solidFill>
                          <a:effectLst/>
                        </a:rPr>
                        <a:t>)</a:t>
                      </a:r>
                      <a:endParaRPr lang="ro-RO" sz="1400" b="1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1294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Name</a:t>
                      </a:r>
                      <a:endParaRPr lang="ro-RO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email address</a:t>
                      </a:r>
                      <a:endParaRPr lang="ro-RO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err="1">
                          <a:solidFill>
                            <a:schemeClr val="bg1"/>
                          </a:solidFill>
                          <a:effectLst/>
                        </a:rPr>
                        <a:t>Responsabilities</a:t>
                      </a:r>
                      <a:endParaRPr lang="ro-RO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30135935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o-RO" sz="1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Maria </a:t>
                      </a:r>
                      <a:r>
                        <a:rPr lang="ro-RO" sz="1100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Lekakou</a:t>
                      </a:r>
                      <a:r>
                        <a:rPr lang="ro-RO" sz="1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o-RO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  <a:hlinkClick r:id="rId20"/>
                        </a:rPr>
                        <a:t>mlek@aegean.gr</a:t>
                      </a:r>
                      <a:r>
                        <a:rPr lang="ro-RO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Project responsible </a:t>
                      </a:r>
                      <a:endParaRPr lang="ro-RO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30422622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fi-FI" sz="1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Bountziouka Vasiliki </a:t>
                      </a:r>
                      <a:endParaRPr lang="ro-RO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fi-FI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  <a:hlinkClick r:id="rId21"/>
                        </a:rPr>
                        <a:t>vboun@fns.aegean.gr</a:t>
                      </a:r>
                      <a:r>
                        <a:rPr lang="ro-RO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o-RO" sz="1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Academic staff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26590883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o-RO" sz="1100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Katsounis</a:t>
                      </a:r>
                      <a:r>
                        <a:rPr lang="ro-RO" sz="1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Ioannis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o-RO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  <a:hlinkClick r:id="rId22"/>
                        </a:rPr>
                        <a:t>ykatsounis@stt.aegean.gr</a:t>
                      </a:r>
                      <a:r>
                        <a:rPr lang="ro-RO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RO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Academic staff</a:t>
                      </a:r>
                      <a:endParaRPr kumimoji="0" lang="ro-RO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71266722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o-RO" sz="1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GEORGIOS GEORGOULIS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o-RO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  <a:hlinkClick r:id="rId23"/>
                        </a:rPr>
                        <a:t>g.georg@aegean.gr</a:t>
                      </a:r>
                      <a:r>
                        <a:rPr lang="ro-RO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o-R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RO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Academic staff</a:t>
                      </a:r>
                      <a:endParaRPr kumimoji="0" lang="ro-RO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85399451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ro-RO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ro-R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RO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Academic staff</a:t>
                      </a:r>
                      <a:endParaRPr kumimoji="0" lang="ro-RO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85648924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ro-RO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ro-R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RO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Academic staff</a:t>
                      </a:r>
                      <a:endParaRPr kumimoji="0" lang="ro-RO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72719964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ro-RO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ro-R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RO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Administrative </a:t>
                      </a:r>
                      <a:r>
                        <a:rPr kumimoji="0" lang="ro-RO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officer</a:t>
                      </a:r>
                      <a:endParaRPr kumimoji="0" lang="ro-RO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616222761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F5427D7-F598-CAAC-4005-03A3C0B0CF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8563674"/>
              </p:ext>
            </p:extLst>
          </p:nvPr>
        </p:nvGraphicFramePr>
        <p:xfrm>
          <a:off x="32763" y="5498946"/>
          <a:ext cx="5658023" cy="1147826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668212">
                  <a:extLst>
                    <a:ext uri="{9D8B030D-6E8A-4147-A177-3AD203B41FA5}">
                      <a16:colId xmlns:a16="http://schemas.microsoft.com/office/drawing/2014/main" val="3466781887"/>
                    </a:ext>
                  </a:extLst>
                </a:gridCol>
                <a:gridCol w="2067325">
                  <a:extLst>
                    <a:ext uri="{9D8B030D-6E8A-4147-A177-3AD203B41FA5}">
                      <a16:colId xmlns:a16="http://schemas.microsoft.com/office/drawing/2014/main" val="770251365"/>
                    </a:ext>
                  </a:extLst>
                </a:gridCol>
                <a:gridCol w="1922486">
                  <a:extLst>
                    <a:ext uri="{9D8B030D-6E8A-4147-A177-3AD203B41FA5}">
                      <a16:colId xmlns:a16="http://schemas.microsoft.com/office/drawing/2014/main" val="3144642160"/>
                    </a:ext>
                  </a:extLst>
                </a:gridCol>
              </a:tblGrid>
              <a:tr h="76835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o-RO" sz="1400" b="1" dirty="0">
                          <a:solidFill>
                            <a:srgbClr val="FFFF00"/>
                          </a:solidFill>
                          <a:effectLst/>
                        </a:rPr>
                        <a:t>CPRM</a:t>
                      </a:r>
                      <a:endParaRPr lang="ro-RO" sz="1400" b="1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1294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Name</a:t>
                      </a:r>
                      <a:endParaRPr lang="ro-RO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email address</a:t>
                      </a:r>
                      <a:endParaRPr lang="ro-RO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err="1">
                          <a:solidFill>
                            <a:schemeClr val="bg1"/>
                          </a:solidFill>
                          <a:effectLst/>
                        </a:rPr>
                        <a:t>Responsabilities</a:t>
                      </a:r>
                      <a:endParaRPr lang="ro-RO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30135935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fr-BE" sz="1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Stavros Kalognomos</a:t>
                      </a:r>
                      <a:endParaRPr lang="ro-RO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fr-BE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  <a:hlinkClick r:id="rId24"/>
                        </a:rPr>
                        <a:t>Stavros.Kalognomos@crpm.org</a:t>
                      </a:r>
                      <a:r>
                        <a:rPr lang="fr-BE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o-R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Project responsible </a:t>
                      </a:r>
                      <a:r>
                        <a:rPr lang="fr-BE" sz="1100" dirty="0">
                          <a:solidFill>
                            <a:schemeClr val="bg1"/>
                          </a:solidFill>
                          <a:effectLst/>
                        </a:rPr>
                        <a:t>CRPM</a:t>
                      </a:r>
                      <a:endParaRPr lang="ro-RO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30422622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fr-BE" sz="1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Maria Tersmette</a:t>
                      </a:r>
                      <a:endParaRPr lang="ro-RO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fr-BE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  <a:hlinkClick r:id="rId25"/>
                        </a:rPr>
                        <a:t>Maria.Tersmette@crpm.org</a:t>
                      </a:r>
                      <a:r>
                        <a:rPr lang="fr-BE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o-R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fr-BE" sz="1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Communication expert</a:t>
                      </a:r>
                      <a:endParaRPr lang="ro-RO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26590883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fr-BE" sz="1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Emmanuel Maniscalco</a:t>
                      </a:r>
                      <a:endParaRPr lang="ro-RO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  <a:hlinkClick r:id="rId26"/>
                        </a:rPr>
                        <a:t>emmanuel.maniscalco@crpm.org</a:t>
                      </a: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o-R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RO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kumimoji="0" lang="fr-BE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dministrative</a:t>
                      </a:r>
                      <a:r>
                        <a:rPr kumimoji="0" lang="fr-BE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expert</a:t>
                      </a:r>
                      <a:endParaRPr kumimoji="0" lang="ro-RO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71266722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fr-BE" sz="1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Sylvia Langlais</a:t>
                      </a:r>
                      <a:endParaRPr lang="ro-RO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fi-FI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  <a:hlinkClick r:id="rId27"/>
                        </a:rPr>
                        <a:t>sylvia.langlais@crpm.org</a:t>
                      </a:r>
                      <a:r>
                        <a:rPr lang="fi-FI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o-R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RO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kumimoji="0" lang="fr-BE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dministrative</a:t>
                      </a:r>
                      <a:r>
                        <a:rPr kumimoji="0" lang="fr-BE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fr-BE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officer</a:t>
                      </a:r>
                      <a:endParaRPr kumimoji="0" lang="ro-RO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853994513"/>
                  </a:ext>
                </a:extLst>
              </a:tr>
            </a:tbl>
          </a:graphicData>
        </a:graphic>
      </p:graphicFrame>
      <p:pic>
        <p:nvPicPr>
          <p:cNvPr id="17" name="Picture 16">
            <a:extLst>
              <a:ext uri="{FF2B5EF4-FFF2-40B4-BE49-F238E27FC236}">
                <a16:creationId xmlns:a16="http://schemas.microsoft.com/office/drawing/2014/main" id="{17CF808F-8260-553F-6F37-99FC50A505F4}"/>
              </a:ext>
            </a:extLst>
          </p:cNvPr>
          <p:cNvPicPr>
            <a:picLocks noChangeAspect="1"/>
          </p:cNvPicPr>
          <p:nvPr/>
        </p:nvPicPr>
        <p:blipFill>
          <a:blip r:embed="rId2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11704" y="-9701"/>
            <a:ext cx="597924" cy="595329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C9C1332C-1640-1EC3-D618-DBAF525C17A3}"/>
              </a:ext>
            </a:extLst>
          </p:cNvPr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7085978" y="37486"/>
            <a:ext cx="589869" cy="597335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5B495070-E4FE-5DE3-FB90-7906019D0517}"/>
              </a:ext>
            </a:extLst>
          </p:cNvPr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8017511" y="64593"/>
            <a:ext cx="958640" cy="527130"/>
          </a:xfrm>
          <a:prstGeom prst="rect">
            <a:avLst/>
          </a:prstGeom>
        </p:spPr>
      </p:pic>
      <p:pic>
        <p:nvPicPr>
          <p:cNvPr id="20" name="Picture 19" descr="EU logos for funding">
            <a:extLst>
              <a:ext uri="{FF2B5EF4-FFF2-40B4-BE49-F238E27FC236}">
                <a16:creationId xmlns:a16="http://schemas.microsoft.com/office/drawing/2014/main" id="{B18DE101-E5C3-9718-0A2D-8BE60E296EB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518"/>
          <a:stretch/>
        </p:blipFill>
        <p:spPr bwMode="auto">
          <a:xfrm>
            <a:off x="-4388" y="0"/>
            <a:ext cx="3219248" cy="6614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9DA3E3D4-B0CD-E23E-4616-D53189EB8697}"/>
              </a:ext>
            </a:extLst>
          </p:cNvPr>
          <p:cNvPicPr/>
          <p:nvPr/>
        </p:nvPicPr>
        <p:blipFill>
          <a:blip r:embed="rId3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5739" y="-10701"/>
            <a:ext cx="632619" cy="661459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D9EC6292-C659-8BBA-6188-D9D09CEB0A3E}"/>
              </a:ext>
            </a:extLst>
          </p:cNvPr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6049237" y="51763"/>
            <a:ext cx="789294" cy="570523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78A261FD-225B-DEB3-E395-FFF468A360DE}"/>
              </a:ext>
            </a:extLst>
          </p:cNvPr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11061624" y="0"/>
            <a:ext cx="1127201" cy="1124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9630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reptunghi: colțuri diagonale decupate 3">
            <a:extLst>
              <a:ext uri="{FF2B5EF4-FFF2-40B4-BE49-F238E27FC236}">
                <a16:creationId xmlns:a16="http://schemas.microsoft.com/office/drawing/2014/main" id="{95A0EBB0-1990-B001-92AE-F4F2C43816D7}"/>
              </a:ext>
            </a:extLst>
          </p:cNvPr>
          <p:cNvSpPr/>
          <p:nvPr/>
        </p:nvSpPr>
        <p:spPr>
          <a:xfrm>
            <a:off x="126594" y="795815"/>
            <a:ext cx="11152393" cy="661459"/>
          </a:xfrm>
          <a:prstGeom prst="snip2DiagRect">
            <a:avLst/>
          </a:prstGeom>
          <a:solidFill>
            <a:srgbClr val="DFE7F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26"/>
            <a:r>
              <a:rPr lang="en-GB" altLang="de-DE" sz="3199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COURSES TO BE </a:t>
            </a:r>
            <a:r>
              <a:rPr lang="ro-RO" altLang="de-DE" sz="3199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DEVELOPED </a:t>
            </a:r>
            <a:r>
              <a:rPr lang="en-GB" altLang="de-DE" sz="3199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during WP2/WP</a:t>
            </a:r>
            <a:r>
              <a:rPr lang="ro-RO" altLang="de-DE" sz="3199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3/WP4</a:t>
            </a:r>
            <a:r>
              <a:rPr lang="en-US" altLang="de-DE" sz="3199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: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3B8CAF2-9242-0AC5-97B2-CA8B67CA1BA6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11704" y="-9701"/>
            <a:ext cx="597924" cy="59532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347A02E-73CC-21EA-93A7-A049E32461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5978" y="37486"/>
            <a:ext cx="589869" cy="59733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285CE4A-A397-8EE3-89B9-B7C253EF0F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17511" y="64593"/>
            <a:ext cx="958640" cy="527130"/>
          </a:xfrm>
          <a:prstGeom prst="rect">
            <a:avLst/>
          </a:prstGeom>
        </p:spPr>
      </p:pic>
      <p:pic>
        <p:nvPicPr>
          <p:cNvPr id="6" name="Picture 5" descr="EU logos for funding">
            <a:extLst>
              <a:ext uri="{FF2B5EF4-FFF2-40B4-BE49-F238E27FC236}">
                <a16:creationId xmlns:a16="http://schemas.microsoft.com/office/drawing/2014/main" id="{0450D4DF-BC39-78A1-21F4-7AB1C67E0C2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518"/>
          <a:stretch/>
        </p:blipFill>
        <p:spPr bwMode="auto">
          <a:xfrm>
            <a:off x="-4388" y="0"/>
            <a:ext cx="3219248" cy="6614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23E8790-886C-B264-9172-0A22C6769C8B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5739" y="-10701"/>
            <a:ext cx="632619" cy="66145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D0DE57A-33CD-B5C2-3E3B-30FA9F50282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49237" y="51763"/>
            <a:ext cx="789294" cy="57052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D1051F5-AF2D-7576-AD8B-B63DD9F2BEA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061624" y="0"/>
            <a:ext cx="1127201" cy="1124744"/>
          </a:xfrm>
          <a:prstGeom prst="rect">
            <a:avLst/>
          </a:prstGeom>
        </p:spPr>
      </p:pic>
      <p:sp>
        <p:nvSpPr>
          <p:cNvPr id="11" name="Dreptunghi: colțuri diagonale decupate 3">
            <a:extLst>
              <a:ext uri="{FF2B5EF4-FFF2-40B4-BE49-F238E27FC236}">
                <a16:creationId xmlns:a16="http://schemas.microsoft.com/office/drawing/2014/main" id="{F3CAC9BD-4C62-26F2-0AFF-68924DE754B3}"/>
              </a:ext>
            </a:extLst>
          </p:cNvPr>
          <p:cNvSpPr/>
          <p:nvPr/>
        </p:nvSpPr>
        <p:spPr>
          <a:xfrm>
            <a:off x="117747" y="1585825"/>
            <a:ext cx="12025335" cy="442608"/>
          </a:xfrm>
          <a:prstGeom prst="snip2Diag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26"/>
            <a:r>
              <a:rPr lang="ro-RO" altLang="de-DE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Team </a:t>
            </a:r>
            <a:r>
              <a:rPr lang="ro-RO" altLang="de-DE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members</a:t>
            </a:r>
            <a:r>
              <a:rPr lang="ro-RO" altLang="de-DE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  for CUL-MAR-</a:t>
            </a:r>
            <a:r>
              <a:rPr lang="ro-RO" altLang="de-DE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Skills</a:t>
            </a:r>
            <a:r>
              <a:rPr lang="ro-RO" altLang="de-DE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 </a:t>
            </a:r>
            <a:r>
              <a:rPr lang="ro-RO" altLang="de-DE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courses</a:t>
            </a:r>
            <a:r>
              <a:rPr lang="en-GB" altLang="de-DE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’</a:t>
            </a:r>
            <a:r>
              <a:rPr lang="ro-RO" altLang="de-DE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 </a:t>
            </a:r>
            <a:r>
              <a:rPr lang="ro-RO" altLang="de-DE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development</a:t>
            </a:r>
            <a:r>
              <a:rPr lang="en-US" altLang="de-DE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: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903D3E08-408C-76BD-47A6-A2614BC808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5186437"/>
              </p:ext>
            </p:extLst>
          </p:nvPr>
        </p:nvGraphicFramePr>
        <p:xfrm>
          <a:off x="72572" y="2110372"/>
          <a:ext cx="12070511" cy="4724146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517892">
                  <a:extLst>
                    <a:ext uri="{9D8B030D-6E8A-4147-A177-3AD203B41FA5}">
                      <a16:colId xmlns:a16="http://schemas.microsoft.com/office/drawing/2014/main" val="343698001"/>
                    </a:ext>
                  </a:extLst>
                </a:gridCol>
                <a:gridCol w="1891131">
                  <a:extLst>
                    <a:ext uri="{9D8B030D-6E8A-4147-A177-3AD203B41FA5}">
                      <a16:colId xmlns:a16="http://schemas.microsoft.com/office/drawing/2014/main" val="1294977727"/>
                    </a:ext>
                  </a:extLst>
                </a:gridCol>
                <a:gridCol w="2035420">
                  <a:extLst>
                    <a:ext uri="{9D8B030D-6E8A-4147-A177-3AD203B41FA5}">
                      <a16:colId xmlns:a16="http://schemas.microsoft.com/office/drawing/2014/main" val="1851431389"/>
                    </a:ext>
                  </a:extLst>
                </a:gridCol>
                <a:gridCol w="1817848">
                  <a:extLst>
                    <a:ext uri="{9D8B030D-6E8A-4147-A177-3AD203B41FA5}">
                      <a16:colId xmlns:a16="http://schemas.microsoft.com/office/drawing/2014/main" val="4010303897"/>
                    </a:ext>
                  </a:extLst>
                </a:gridCol>
                <a:gridCol w="1890562">
                  <a:extLst>
                    <a:ext uri="{9D8B030D-6E8A-4147-A177-3AD203B41FA5}">
                      <a16:colId xmlns:a16="http://schemas.microsoft.com/office/drawing/2014/main" val="667340085"/>
                    </a:ext>
                  </a:extLst>
                </a:gridCol>
                <a:gridCol w="1917658">
                  <a:extLst>
                    <a:ext uri="{9D8B030D-6E8A-4147-A177-3AD203B41FA5}">
                      <a16:colId xmlns:a16="http://schemas.microsoft.com/office/drawing/2014/main" val="3860378021"/>
                    </a:ext>
                  </a:extLst>
                </a:gridCol>
              </a:tblGrid>
              <a:tr h="480053">
                <a:tc>
                  <a:txBody>
                    <a:bodyPr/>
                    <a:lstStyle/>
                    <a:p>
                      <a:pPr algn="ctr"/>
                      <a:r>
                        <a:rPr lang="ro-RO" altLang="de-DE" sz="1799" b="1" dirty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COURSE</a:t>
                      </a:r>
                      <a:endParaRPr lang="en-US" altLang="de-DE" sz="1799" b="1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>
                          <a:solidFill>
                            <a:srgbClr val="7030A0"/>
                          </a:solidFill>
                        </a:rPr>
                        <a:t>RNA team </a:t>
                      </a:r>
                      <a:r>
                        <a:rPr lang="ro-RO" dirty="0" err="1">
                          <a:solidFill>
                            <a:srgbClr val="7030A0"/>
                          </a:solidFill>
                        </a:rPr>
                        <a:t>members</a:t>
                      </a:r>
                      <a:endParaRPr lang="en-GB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1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dirty="0">
                          <a:solidFill>
                            <a:srgbClr val="7030A0"/>
                          </a:solidFill>
                        </a:rPr>
                        <a:t>PRU team </a:t>
                      </a:r>
                      <a:r>
                        <a:rPr lang="ro-RO" dirty="0" err="1">
                          <a:solidFill>
                            <a:srgbClr val="7030A0"/>
                          </a:solidFill>
                        </a:rPr>
                        <a:t>members</a:t>
                      </a:r>
                      <a:endParaRPr lang="en-GB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1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dirty="0">
                          <a:solidFill>
                            <a:srgbClr val="7030A0"/>
                          </a:solidFill>
                        </a:rPr>
                        <a:t>UAEGEAN team </a:t>
                      </a:r>
                      <a:r>
                        <a:rPr lang="ro-RO" dirty="0" err="1">
                          <a:solidFill>
                            <a:srgbClr val="7030A0"/>
                          </a:solidFill>
                        </a:rPr>
                        <a:t>members</a:t>
                      </a:r>
                      <a:endParaRPr lang="en-GB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1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dirty="0">
                          <a:solidFill>
                            <a:srgbClr val="7030A0"/>
                          </a:solidFill>
                        </a:rPr>
                        <a:t>NVNA team </a:t>
                      </a:r>
                      <a:r>
                        <a:rPr lang="ro-RO" dirty="0" err="1">
                          <a:solidFill>
                            <a:srgbClr val="7030A0"/>
                          </a:solidFill>
                        </a:rPr>
                        <a:t>members</a:t>
                      </a:r>
                      <a:endParaRPr lang="en-GB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1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dirty="0">
                          <a:solidFill>
                            <a:srgbClr val="7030A0"/>
                          </a:solidFill>
                        </a:rPr>
                        <a:t>CPRM team </a:t>
                      </a:r>
                      <a:r>
                        <a:rPr lang="ro-RO" dirty="0" err="1">
                          <a:solidFill>
                            <a:srgbClr val="7030A0"/>
                          </a:solidFill>
                        </a:rPr>
                        <a:t>members</a:t>
                      </a:r>
                      <a:endParaRPr lang="en-GB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578789"/>
                  </a:ext>
                </a:extLst>
              </a:tr>
              <a:tr h="480053">
                <a:tc>
                  <a:txBody>
                    <a:bodyPr/>
                    <a:lstStyle/>
                    <a:p>
                      <a:r>
                        <a:rPr lang="en-US" altLang="de-DE" sz="1500" b="0" dirty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"Onboard Healthy Nutrition"</a:t>
                      </a:r>
                      <a:r>
                        <a:rPr lang="ro-RO" altLang="de-DE" sz="1500" b="0" dirty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(RNA/PRU)</a:t>
                      </a:r>
                      <a:endParaRPr lang="en-US" altLang="de-DE" sz="1500" b="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solidFill>
                            <a:schemeClr val="tx1"/>
                          </a:solidFill>
                        </a:rPr>
                        <a:t>Sergiu Lupu</a:t>
                      </a:r>
                    </a:p>
                    <a:p>
                      <a:pPr algn="ctr"/>
                      <a:r>
                        <a:rPr lang="ro-RO" sz="1200" b="0" dirty="0">
                          <a:solidFill>
                            <a:schemeClr val="tx1"/>
                          </a:solidFill>
                          <a:hlinkClick r:id="rId9"/>
                        </a:rPr>
                        <a:t>sergiu.lupu@anmb.ro</a:t>
                      </a:r>
                      <a:r>
                        <a:rPr lang="ro-RO" sz="1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GB" sz="1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PRU</a:t>
                      </a:r>
                      <a:r>
                        <a:rPr lang="ro-RO" sz="1600" b="1" dirty="0"/>
                        <a:t> – team </a:t>
                      </a:r>
                      <a:r>
                        <a:rPr lang="ro-RO" sz="1600" b="1" dirty="0" err="1"/>
                        <a:t>leader</a:t>
                      </a:r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3334553"/>
                  </a:ext>
                </a:extLst>
              </a:tr>
              <a:tr h="480053">
                <a:tc>
                  <a:txBody>
                    <a:bodyPr/>
                    <a:lstStyle/>
                    <a:p>
                      <a:r>
                        <a:rPr lang="en-US" altLang="de-DE" sz="1500" dirty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"</a:t>
                      </a:r>
                      <a:r>
                        <a:rPr lang="en-GB" altLang="de-DE" sz="1500" dirty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Supply Chain Management and the </a:t>
                      </a:r>
                      <a:r>
                        <a:rPr lang="en-US" altLang="de-DE" sz="1500" dirty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Victualling Onboard" </a:t>
                      </a:r>
                      <a:r>
                        <a:rPr lang="ro-RO" altLang="de-DE" sz="1500" dirty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(PRU)</a:t>
                      </a:r>
                      <a:endParaRPr lang="en-US" altLang="de-DE" sz="150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1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b="1" dirty="0">
                          <a:solidFill>
                            <a:schemeClr val="tx1"/>
                          </a:solidFill>
                        </a:rPr>
                        <a:t>Marius Cucu</a:t>
                      </a:r>
                      <a:endParaRPr lang="en-GB" sz="1600" b="1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1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200" b="0" dirty="0">
                          <a:solidFill>
                            <a:schemeClr val="tx1"/>
                          </a:solidFill>
                          <a:hlinkClick r:id="rId10"/>
                        </a:rPr>
                        <a:t>marius.cucu@anmb.ro</a:t>
                      </a:r>
                      <a:r>
                        <a:rPr lang="ro-RO" sz="1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GB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/>
                        <a:t>PRU – team </a:t>
                      </a:r>
                      <a:r>
                        <a:rPr lang="ro-RO" sz="1600" b="1" dirty="0" err="1"/>
                        <a:t>leader</a:t>
                      </a:r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2443227"/>
                  </a:ext>
                </a:extLst>
              </a:tr>
              <a:tr h="480053">
                <a:tc>
                  <a:txBody>
                    <a:bodyPr/>
                    <a:lstStyle/>
                    <a:p>
                      <a:r>
                        <a:rPr lang="en-US" altLang="de-DE" sz="1500" dirty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"Entrepreneurial Opportunities in Seagoing Procurement Services„</a:t>
                      </a:r>
                      <a:r>
                        <a:rPr lang="ro-RO" altLang="de-DE" sz="1500" dirty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(NVNA)</a:t>
                      </a:r>
                      <a:endParaRPr lang="en-US" altLang="de-DE" sz="150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solidFill>
                            <a:schemeClr val="tx1"/>
                          </a:solidFill>
                        </a:rPr>
                        <a:t>Nistor Filip</a:t>
                      </a:r>
                    </a:p>
                    <a:p>
                      <a:pPr algn="ctr"/>
                      <a:r>
                        <a:rPr lang="ro-RO" sz="1200" b="0" dirty="0" err="1">
                          <a:solidFill>
                            <a:schemeClr val="tx1"/>
                          </a:solidFill>
                          <a:hlinkClick r:id="rId11"/>
                        </a:rPr>
                        <a:t>filip.nistor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  <a:hlinkClick r:id="rId11"/>
                        </a:rPr>
                        <a:t>@anmb.ro</a:t>
                      </a:r>
                      <a:r>
                        <a:rPr lang="ro-RO" sz="1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NVNA</a:t>
                      </a:r>
                      <a:r>
                        <a:rPr lang="ro-RO" sz="1600" b="1" dirty="0"/>
                        <a:t> – team </a:t>
                      </a:r>
                      <a:r>
                        <a:rPr lang="ro-RO" sz="1600" b="1" dirty="0" err="1"/>
                        <a:t>leader</a:t>
                      </a:r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3830832"/>
                  </a:ext>
                </a:extLst>
              </a:tr>
              <a:tr h="480053">
                <a:tc>
                  <a:txBody>
                    <a:bodyPr/>
                    <a:lstStyle/>
                    <a:p>
                      <a:r>
                        <a:rPr lang="en-GB" altLang="de-DE" sz="1500" dirty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"Sustainable Development and the Green Transition to  Effective Galleys Services Onboard the Ships" </a:t>
                      </a:r>
                      <a:r>
                        <a:rPr lang="ro-RO" altLang="de-DE" sz="1500" dirty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(UAEGEAN)</a:t>
                      </a:r>
                      <a:endParaRPr lang="en-US" altLang="de-DE" sz="150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 err="1">
                          <a:solidFill>
                            <a:schemeClr val="tx1"/>
                          </a:solidFill>
                        </a:rPr>
                        <a:t>Atodiresei</a:t>
                      </a:r>
                      <a:r>
                        <a:rPr lang="ro-RO" sz="1600" b="1" dirty="0">
                          <a:solidFill>
                            <a:schemeClr val="tx1"/>
                          </a:solidFill>
                        </a:rPr>
                        <a:t> Dinu</a:t>
                      </a:r>
                    </a:p>
                    <a:p>
                      <a:pPr marL="0" marR="0" lvl="0" indent="0" algn="ctr" defTabSz="9141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200" b="0" dirty="0" err="1">
                          <a:solidFill>
                            <a:schemeClr val="tx1"/>
                          </a:solidFill>
                          <a:hlinkClick r:id="rId12"/>
                        </a:rPr>
                        <a:t>dinu.atodiresei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  <a:hlinkClick r:id="rId12"/>
                        </a:rPr>
                        <a:t>@anmb.ro</a:t>
                      </a:r>
                      <a:r>
                        <a:rPr lang="ro-RO" sz="1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UAEGEAN</a:t>
                      </a:r>
                      <a:r>
                        <a:rPr lang="ro-RO" sz="1600" b="1" dirty="0"/>
                        <a:t> – team </a:t>
                      </a:r>
                      <a:r>
                        <a:rPr lang="ro-RO" sz="1600" b="1" dirty="0" err="1"/>
                        <a:t>leader</a:t>
                      </a:r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8802243"/>
                  </a:ext>
                </a:extLst>
              </a:tr>
              <a:tr h="480053">
                <a:tc>
                  <a:txBody>
                    <a:bodyPr/>
                    <a:lstStyle/>
                    <a:p>
                      <a:r>
                        <a:rPr lang="ro-RO" altLang="de-DE" sz="1500" dirty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”</a:t>
                      </a:r>
                      <a:r>
                        <a:rPr lang="en-US" altLang="de-DE" sz="1500" dirty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Onboard Cook Skills</a:t>
                      </a:r>
                      <a:r>
                        <a:rPr lang="ro-RO" altLang="de-DE" sz="1500" dirty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” (PRU)</a:t>
                      </a:r>
                      <a:endParaRPr lang="en-US" altLang="de-DE" sz="150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solidFill>
                            <a:schemeClr val="tx1"/>
                          </a:solidFill>
                        </a:rPr>
                        <a:t>Popa Cătălin</a:t>
                      </a:r>
                    </a:p>
                    <a:p>
                      <a:pPr algn="ctr"/>
                      <a:r>
                        <a:rPr lang="ro-RO" sz="1200" b="0" dirty="0">
                          <a:solidFill>
                            <a:schemeClr val="tx1"/>
                          </a:solidFill>
                          <a:hlinkClick r:id="rId13"/>
                        </a:rPr>
                        <a:t>catalin.popa@anmb.ro</a:t>
                      </a:r>
                      <a:r>
                        <a:rPr lang="ro-RO" sz="1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GB" sz="1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/>
                        <a:t>PRU</a:t>
                      </a:r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1839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8363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oject planning overview presentatio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98000"/>
              </a:schemeClr>
            </a:duotone>
          </a:blip>
          <a:tile tx="0" ty="0" sx="100000" sy="100000" flip="none" algn="ctr"/>
        </a:blipFill>
      </a:bgFillStyleLst>
    </a:fmtScheme>
  </a:themeElements>
  <a:objectDefaults>
    <a:spDef>
      <a:spPr>
        <a:solidFill>
          <a:schemeClr val="accent1">
            <a:lumMod val="50000"/>
          </a:schemeClr>
        </a:solidFill>
      </a:spPr>
      <a:bodyPr rtlCol="0" anchor="ctr"/>
      <a:lstStyle>
        <a:defPPr algn="ctr"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accent1">
              <a:lumMod val="20000"/>
              <a:lumOff val="80000"/>
            </a:schemeClr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Business project planning overview presentation.potx" id="{0D6D6775-FC9F-484B-A889-C0FCD86449E3}" vid="{CBE6795F-D548-4056-89FC-5BC618C494F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8988</TotalTime>
  <Words>545</Words>
  <Application>Microsoft Office PowerPoint</Application>
  <PresentationFormat>Custom</PresentationFormat>
  <Paragraphs>140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Project planning overview presentation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 partnership for supporting Blue Growth by enhancing Maritime Higher Education maritime cooperation framework on marine pollution and environment protection field</dc:title>
  <dc:creator>Microsoft account</dc:creator>
  <cp:lastModifiedBy>Catalin Popa</cp:lastModifiedBy>
  <cp:revision>520</cp:revision>
  <dcterms:created xsi:type="dcterms:W3CDTF">2020-09-22T22:56:04Z</dcterms:created>
  <dcterms:modified xsi:type="dcterms:W3CDTF">2024-11-12T13:16:32Z</dcterms:modified>
</cp:coreProperties>
</file>