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24" r:id="rId1"/>
    <p:sldMasterId id="2147483936" r:id="rId2"/>
  </p:sldMasterIdLst>
  <p:notesMasterIdLst>
    <p:notesMasterId r:id="rId30"/>
  </p:notesMasterIdLst>
  <p:handoutMasterIdLst>
    <p:handoutMasterId r:id="rId31"/>
  </p:handoutMasterIdLst>
  <p:sldIdLst>
    <p:sldId id="268" r:id="rId3"/>
    <p:sldId id="279" r:id="rId4"/>
    <p:sldId id="280" r:id="rId5"/>
    <p:sldId id="356" r:id="rId6"/>
    <p:sldId id="290" r:id="rId7"/>
    <p:sldId id="291" r:id="rId8"/>
    <p:sldId id="386" r:id="rId9"/>
    <p:sldId id="391" r:id="rId10"/>
    <p:sldId id="292" r:id="rId11"/>
    <p:sldId id="405" r:id="rId12"/>
    <p:sldId id="387" r:id="rId13"/>
    <p:sldId id="389" r:id="rId14"/>
    <p:sldId id="396" r:id="rId15"/>
    <p:sldId id="397" r:id="rId16"/>
    <p:sldId id="398" r:id="rId17"/>
    <p:sldId id="399" r:id="rId18"/>
    <p:sldId id="293" r:id="rId19"/>
    <p:sldId id="390" r:id="rId20"/>
    <p:sldId id="278" r:id="rId21"/>
    <p:sldId id="394" r:id="rId22"/>
    <p:sldId id="400" r:id="rId23"/>
    <p:sldId id="401" r:id="rId24"/>
    <p:sldId id="384" r:id="rId25"/>
    <p:sldId id="388" r:id="rId26"/>
    <p:sldId id="402" r:id="rId27"/>
    <p:sldId id="403" r:id="rId28"/>
    <p:sldId id="404" r:id="rId29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384">
          <p15:clr>
            <a:srgbClr val="A4A3A4"/>
          </p15:clr>
        </p15:guide>
        <p15:guide id="3" orient="horz" pos="3792">
          <p15:clr>
            <a:srgbClr val="A4A3A4"/>
          </p15:clr>
        </p15:guide>
        <p15:guide id="4" pos="959">
          <p15:clr>
            <a:srgbClr val="A4A3A4"/>
          </p15:clr>
        </p15:guide>
        <p15:guide id="5" pos="671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CC00"/>
    <a:srgbClr val="006699"/>
    <a:srgbClr val="D3552D"/>
    <a:srgbClr val="E96717"/>
    <a:srgbClr val="EAAAFC"/>
    <a:srgbClr val="3399FF"/>
    <a:srgbClr val="3366FF"/>
    <a:srgbClr val="FFFFFF"/>
    <a:srgbClr val="FFFE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–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–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–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–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29" autoAdjust="0"/>
    <p:restoredTop sz="94660"/>
  </p:normalViewPr>
  <p:slideViewPr>
    <p:cSldViewPr>
      <p:cViewPr varScale="1">
        <p:scale>
          <a:sx n="79" d="100"/>
          <a:sy n="79" d="100"/>
        </p:scale>
        <p:origin x="696" y="45"/>
      </p:cViewPr>
      <p:guideLst>
        <p:guide orient="horz" pos="2160"/>
        <p:guide orient="horz" pos="384"/>
        <p:guide orient="horz" pos="3792"/>
        <p:guide pos="959"/>
        <p:guide pos="6719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2538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A74EB7-856E-45FD-83F0-5F7C6F3E4372}" type="datetimeFigureOut">
              <a:rPr lang="en-US"/>
              <a:t>11/24/2023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886E15-F82A-4596-A46C-375C6D3981E1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683081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1B0E40-8125-41F8-BB6C-139D8D531A4F}" type="datetimeFigureOut">
              <a:rPr lang="en-US"/>
              <a:t>11/24/2023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105DB2-FD3E-441D-8B7E-7AE83ECE27B3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94720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05DB2-FD3E-441D-8B7E-7AE83ECE27B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2762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CC49FF-ED0A-421A-BCA9-01746C9E0AD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77347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CC49FF-ED0A-421A-BCA9-01746C9E0AD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33117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CC49FF-ED0A-421A-BCA9-01746C9E0AD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58988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CC49FF-ED0A-421A-BCA9-01746C9E0AD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38163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CC49FF-ED0A-421A-BCA9-01746C9E0AD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00499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CC49FF-ED0A-421A-BCA9-01746C9E0AD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39463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CC49FF-ED0A-421A-BCA9-01746C9E0AD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79071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CC49FF-ED0A-421A-BCA9-01746C9E0AD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26366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CC49FF-ED0A-421A-BCA9-01746C9E0AD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76962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CC49FF-ED0A-421A-BCA9-01746C9E0AD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50472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CC49FF-ED0A-421A-BCA9-01746C9E0AD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36142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CC49FF-ED0A-421A-BCA9-01746C9E0AD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99584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CC49FF-ED0A-421A-BCA9-01746C9E0AD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050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block"/>
          <p:cNvSpPr/>
          <p:nvPr/>
        </p:nvSpPr>
        <p:spPr bwMode="invGray">
          <a:xfrm>
            <a:off x="1141413" y="1600200"/>
            <a:ext cx="11047412" cy="32766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grpSp>
        <p:nvGrpSpPr>
          <p:cNvPr id="7" name="top graphic"/>
          <p:cNvGrpSpPr/>
          <p:nvPr/>
        </p:nvGrpSpPr>
        <p:grpSpPr>
          <a:xfrm>
            <a:off x="1279" y="0"/>
            <a:ext cx="12188952" cy="429768"/>
            <a:chOff x="1279" y="0"/>
            <a:chExt cx="12188952" cy="429768"/>
          </a:xfrm>
        </p:grpSpPr>
        <p:sp>
          <p:nvSpPr>
            <p:cNvPr id="8" name="Rectangle 7"/>
            <p:cNvSpPr/>
            <p:nvPr/>
          </p:nvSpPr>
          <p:spPr>
            <a:xfrm>
              <a:off x="1279" y="0"/>
              <a:ext cx="12188952" cy="2286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279" y="228600"/>
              <a:ext cx="12188952" cy="20116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279" y="306324"/>
              <a:ext cx="12188952" cy="457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</p:grpSp>
      <p:grpSp>
        <p:nvGrpSpPr>
          <p:cNvPr id="23" name="bottom graphic"/>
          <p:cNvGrpSpPr/>
          <p:nvPr/>
        </p:nvGrpSpPr>
        <p:grpSpPr>
          <a:xfrm>
            <a:off x="0" y="6080760"/>
            <a:ext cx="12190231" cy="777240"/>
            <a:chOff x="0" y="6080760"/>
            <a:chExt cx="12190231" cy="777240"/>
          </a:xfrm>
        </p:grpSpPr>
        <p:sp>
          <p:nvSpPr>
            <p:cNvPr id="13" name="Rectangle 12"/>
            <p:cNvSpPr/>
            <p:nvPr/>
          </p:nvSpPr>
          <p:spPr>
            <a:xfrm>
              <a:off x="0" y="6217920"/>
              <a:ext cx="12188825" cy="64008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3">
              <a:schemeClr val="dk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279" y="6080760"/>
              <a:ext cx="12188952" cy="9721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279" y="6172200"/>
              <a:ext cx="12188952" cy="274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 bwMode="invGray">
          <a:xfrm>
            <a:off x="1522414" y="1905000"/>
            <a:ext cx="9143998" cy="26670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bg1"/>
                </a:solidFill>
                <a:effectLst>
                  <a:outerShdw blurRad="889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5029200"/>
            <a:ext cx="8229598" cy="838200"/>
          </a:xfr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B76B7-5811-4114-8A95-998148FFD529}" type="datetime1">
              <a:rPr lang="en-US" smtClean="0"/>
              <a:t>11/24/2023</a:t>
            </a:fld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169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C077A-EF7A-41AA-8976-110EB7416C60}" type="datetime1">
              <a:rPr lang="en-US" smtClean="0"/>
              <a:t>11/24/2023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790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94507" y="609600"/>
            <a:ext cx="1143001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3" y="609600"/>
            <a:ext cx="7696198" cy="54102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912B-6681-4BDF-AE10-F59636249FF3}" type="datetime1">
              <a:rPr lang="en-US" smtClean="0"/>
              <a:t>11/24/2023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419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C8E22-D0BA-4CB4-9C32-B27533199514}" type="datetime1">
              <a:rPr lang="en-US" smtClean="0"/>
              <a:t>11/24/2023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06475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CC7FB-972B-429E-9F6A-608770BAFB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603" y="1122363"/>
            <a:ext cx="9141619" cy="2387600"/>
          </a:xfrm>
        </p:spPr>
        <p:txBody>
          <a:bodyPr anchor="b"/>
          <a:lstStyle>
            <a:lvl1pPr algn="ctr">
              <a:defRPr sz="5998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0D8BEE-086D-48E7-855B-D87DFBB81A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603" y="3602038"/>
            <a:ext cx="9141619" cy="1655762"/>
          </a:xfrm>
        </p:spPr>
        <p:txBody>
          <a:bodyPr/>
          <a:lstStyle>
            <a:lvl1pPr marL="0" indent="0" algn="ctr">
              <a:buNone/>
              <a:defRPr sz="2399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B9D68D-4705-4847-A8AF-4418DF40E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932C-670A-4E44-B3F6-0BD080F0C010}" type="datetimeFigureOut">
              <a:rPr lang="en-GB" smtClean="0"/>
              <a:pPr/>
              <a:t>24/11/2023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5C7716-FE7A-4BC0-A016-250E42AA3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30510D-61E3-4338-B070-B8EE278E8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A5129-AEE9-4312-B1B2-AE89CF6F70A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92832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118C8-D799-4A10-9DAF-3CB05F910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543741-4591-4C21-A874-D507F5E124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F15D84-0A35-464A-85CA-D10AF9426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932C-670A-4E44-B3F6-0BD080F0C010}" type="datetimeFigureOut">
              <a:rPr lang="en-GB" smtClean="0"/>
              <a:pPr/>
              <a:t>24/11/2023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D0F377-98BB-4B21-A5DB-C6B144FBD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F76ADD-3616-46E0-BD7D-66FFBEA46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A5129-AEE9-4312-B1B2-AE89CF6F70A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85325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64FF9-DE39-4A13-8C10-686CC4706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633" y="1709739"/>
            <a:ext cx="10512862" cy="2852737"/>
          </a:xfrm>
        </p:spPr>
        <p:txBody>
          <a:bodyPr anchor="b"/>
          <a:lstStyle>
            <a:lvl1pPr>
              <a:defRPr sz="5998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483E5C-5A2D-4D27-821B-3175FE29FF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633" y="4589464"/>
            <a:ext cx="10512862" cy="1500187"/>
          </a:xfr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B66616-D045-4DEE-96C1-720AED6F2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932C-670A-4E44-B3F6-0BD080F0C010}" type="datetimeFigureOut">
              <a:rPr lang="en-GB" smtClean="0"/>
              <a:pPr/>
              <a:t>24/11/2023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1AF202-2260-435C-8CA4-9E524B300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45526F-C384-48D1-B0B0-844369801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A5129-AEE9-4312-B1B2-AE89CF6F70A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53152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82FBE-D765-4F33-98AB-E91C9FAAC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9ED402-1CBC-4B3B-AC74-C2263009C1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7982" y="1825625"/>
            <a:ext cx="518025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4752E5-9D67-4E90-B8B5-3A67194E02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0592" y="1825625"/>
            <a:ext cx="518025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73A147-7661-43C9-9782-3F2E85AEC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932C-670A-4E44-B3F6-0BD080F0C010}" type="datetimeFigureOut">
              <a:rPr lang="en-GB" smtClean="0"/>
              <a:pPr/>
              <a:t>24/11/2023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2B8AAC-735D-450D-8C11-ADE195104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2DD5A9-7BA0-456D-96BD-05950AF89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A5129-AEE9-4312-B1B2-AE89CF6F70A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7868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700D8-5884-4979-9A21-85D453238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69" y="365126"/>
            <a:ext cx="105128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D3F18A-281D-45C8-AC67-5D91C11EE0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570" y="1681163"/>
            <a:ext cx="5156444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B7B5D9-4AFA-4591-A5D3-0D565343B5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570" y="2505075"/>
            <a:ext cx="5156444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DA85C6-EBC7-4302-8247-B4F38754B3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0593" y="1681163"/>
            <a:ext cx="5181838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02A30A-6A64-46AB-89B9-490596129A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0593" y="2505075"/>
            <a:ext cx="518183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E8CE632-A749-4ABF-9154-6DE0CC6A0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932C-670A-4E44-B3F6-0BD080F0C010}" type="datetimeFigureOut">
              <a:rPr lang="en-GB" smtClean="0"/>
              <a:pPr/>
              <a:t>24/11/2023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CBC6CF4-DB31-4920-B465-32BD4CD8B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6187BA9-A670-4748-B7D1-AEF3F1A79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A5129-AEE9-4312-B1B2-AE89CF6F70A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07426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20F91-E0C5-4FB0-8A25-0C2DF0D05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1480B5-B004-4ADE-9EED-13089A0E6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932C-670A-4E44-B3F6-0BD080F0C010}" type="datetimeFigureOut">
              <a:rPr lang="en-GB" smtClean="0"/>
              <a:pPr/>
              <a:t>24/11/2023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E26C0A-1103-44B1-9777-93A486EFB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3CCEE7-63B4-4F5B-8FAE-1098FEE72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A5129-AEE9-4312-B1B2-AE89CF6F70A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66825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F20013-EC92-405C-8E80-12C08FA29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932C-670A-4E44-B3F6-0BD080F0C010}" type="datetimeFigureOut">
              <a:rPr lang="en-GB" smtClean="0"/>
              <a:pPr/>
              <a:t>24/11/2023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131E12-3459-453A-B207-7B010D88C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C7D488-40DE-4BFA-8949-2242D05FA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A5129-AEE9-4312-B1B2-AE89CF6F70A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2198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180A9-7A83-412D-A8AC-5AF60A8AA507}" type="datetime1">
              <a:rPr lang="en-US" smtClean="0"/>
              <a:t>11/24/2023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591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9F49B-4AE1-4425-A040-8412B5807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4F39FF-8182-40D7-858E-287C19C3DA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B398D8-AF8E-4EC2-829F-FC19731B79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279435-B89A-4AD5-A5C2-8681751042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932C-670A-4E44-B3F6-0BD080F0C010}" type="datetimeFigureOut">
              <a:rPr lang="en-GB" smtClean="0"/>
              <a:pPr/>
              <a:t>24/11/2023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42A9A1-1611-4168-ABA3-19671C428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7AB192-51C2-47BD-8924-B57216847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A5129-AEE9-4312-B1B2-AE89CF6F70A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19069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BC2FD-77ED-44B3-9979-133BAC2A0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859BAF1-B81C-4CB6-83F5-346AD815E1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E3EB81-2E7C-4574-8BE3-AF38CAB407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37C5B3-A201-43EE-A0CB-899765193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932C-670A-4E44-B3F6-0BD080F0C010}" type="datetimeFigureOut">
              <a:rPr lang="en-GB" smtClean="0"/>
              <a:pPr/>
              <a:t>24/11/2023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004056-4E96-4370-A6E6-A1A19EBAA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09A5A3-4F4E-479F-9D92-34455A5E1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A5129-AEE9-4312-B1B2-AE89CF6F70A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85467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3C4D0-AE54-4BC4-A27E-1B7A4FC54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5BA549-B354-4E25-A6A5-A8503E9891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662C16-C456-40F4-9CB7-7B9EA5202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932C-670A-4E44-B3F6-0BD080F0C010}" type="datetimeFigureOut">
              <a:rPr lang="en-GB" smtClean="0"/>
              <a:pPr/>
              <a:t>24/11/2023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30C30B-44E8-4D8F-A418-73E13D28A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308071-B9E2-4823-9A2E-0A7506B50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A5129-AEE9-4312-B1B2-AE89CF6F70A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02494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329A915-95FB-4078-94E0-9B44B62BE0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2628" y="365125"/>
            <a:ext cx="262821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476D0F-6120-4BFA-99EA-9AD7B76243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7982" y="365125"/>
            <a:ext cx="7732286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42C7FA-FCC0-435A-BFB3-48DCE25645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932C-670A-4E44-B3F6-0BD080F0C010}" type="datetimeFigureOut">
              <a:rPr lang="en-GB" smtClean="0"/>
              <a:pPr/>
              <a:t>24/11/2023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4C8CEB-4ADB-40B5-9F9C-09BFA31D7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D9CDA-B17B-4570-A9C8-77FCB1971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A5129-AEE9-4312-B1B2-AE89CF6F70A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5937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1905000"/>
            <a:ext cx="9144000" cy="2667000"/>
          </a:xfrm>
        </p:spPr>
        <p:txBody>
          <a:bodyPr anchor="b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4876800"/>
            <a:ext cx="8229598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A563DF0-FDDF-4143-9D8C-6AF41892E174}" type="datetime1">
              <a:rPr lang="en-US" smtClean="0"/>
              <a:t>11/24/2023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106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3" y="1904999"/>
            <a:ext cx="4435564" cy="408892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849" y="1904999"/>
            <a:ext cx="4435564" cy="408892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B83F9-4677-4C31-8407-7919061A580B}" type="datetime1">
              <a:rPr lang="en-US" smtClean="0"/>
              <a:t>11/24/2023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259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828800"/>
            <a:ext cx="4419599" cy="68580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3" y="2590801"/>
            <a:ext cx="4419599" cy="3429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6814" y="1828800"/>
            <a:ext cx="4419599" cy="68580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6814" y="2590801"/>
            <a:ext cx="4419599" cy="3429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939A6-3450-434F-A872-BEE63F7EB093}" type="datetime1">
              <a:rPr lang="en-US" smtClean="0"/>
              <a:t>11/24/2023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700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ABB1C-FA00-4171-BA31-4C5E719472F3}" type="datetime1">
              <a:rPr lang="en-US" smtClean="0"/>
              <a:t>11/24/2023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316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bottom graphic"/>
          <p:cNvGrpSpPr/>
          <p:nvPr userDrawn="1"/>
        </p:nvGrpSpPr>
        <p:grpSpPr>
          <a:xfrm>
            <a:off x="0" y="6309360"/>
            <a:ext cx="12190231" cy="548640"/>
            <a:chOff x="0" y="6309360"/>
            <a:chExt cx="12190231" cy="548640"/>
          </a:xfrm>
        </p:grpSpPr>
        <p:sp>
          <p:nvSpPr>
            <p:cNvPr id="7" name="Rectangle 6"/>
            <p:cNvSpPr/>
            <p:nvPr/>
          </p:nvSpPr>
          <p:spPr>
            <a:xfrm>
              <a:off x="0" y="6400800"/>
              <a:ext cx="12188825" cy="4572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3">
              <a:schemeClr val="dk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279" y="6309360"/>
              <a:ext cx="12188952" cy="9721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279" y="6379143"/>
              <a:ext cx="12188952" cy="274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C8610-5B57-4C6B-BF9F-F5397A1F60B8}" type="datetime1">
              <a:rPr lang="en-US" smtClean="0"/>
              <a:t>11/24/2023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035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"/>
          <p:cNvSpPr/>
          <p:nvPr/>
        </p:nvSpPr>
        <p:spPr>
          <a:xfrm>
            <a:off x="1217610" y="1019175"/>
            <a:ext cx="6126480" cy="4572000"/>
          </a:xfrm>
          <a:prstGeom prst="rect">
            <a:avLst/>
          </a:prstGeom>
          <a:noFill/>
          <a:ln w="1016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3214" y="1371600"/>
            <a:ext cx="3124200" cy="2057400"/>
          </a:xfrm>
        </p:spPr>
        <p:txBody>
          <a:bodyPr anchor="b">
            <a:normAutofit/>
          </a:bodyPr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1930" y="1293495"/>
            <a:ext cx="5577840" cy="40233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3214" y="3536829"/>
            <a:ext cx="3124200" cy="1797169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BF3DD-8B6D-46AA-BCA9-242D4EF63DDF}" type="datetime1">
              <a:rPr lang="en-US" smtClean="0"/>
              <a:t>11/24/2023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132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"/>
          <p:cNvSpPr/>
          <p:nvPr/>
        </p:nvSpPr>
        <p:spPr>
          <a:xfrm>
            <a:off x="1217610" y="1019175"/>
            <a:ext cx="6126480" cy="4572000"/>
          </a:xfrm>
          <a:prstGeom prst="rect">
            <a:avLst/>
          </a:prstGeom>
          <a:noFill/>
          <a:ln w="1016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3214" y="1371600"/>
            <a:ext cx="3124200" cy="205740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1400490" y="1202055"/>
            <a:ext cx="5760720" cy="4206240"/>
          </a:xfrm>
          <a:solidFill>
            <a:schemeClr val="bg1">
              <a:lumMod val="95000"/>
            </a:schemeClr>
          </a:solidFill>
        </p:spPr>
        <p:txBody>
          <a:bodyPr tIns="914400">
            <a:normAutofit/>
          </a:bodyPr>
          <a:lstStyle>
            <a:lvl1pPr marL="0" indent="0" algn="ctr">
              <a:spcBef>
                <a:spcPts val="0"/>
              </a:spcBef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3214" y="3536829"/>
            <a:ext cx="3124200" cy="1797171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41AE9-3D4A-4A08-B03D-DC6D2ADF5464}" type="datetime1">
              <a:rPr lang="en-US" smtClean="0"/>
              <a:t>11/24/2023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862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bottom graphic"/>
          <p:cNvGrpSpPr/>
          <p:nvPr/>
        </p:nvGrpSpPr>
        <p:grpSpPr>
          <a:xfrm>
            <a:off x="0" y="6309360"/>
            <a:ext cx="12190231" cy="548640"/>
            <a:chOff x="0" y="6309360"/>
            <a:chExt cx="12190231" cy="548640"/>
          </a:xfrm>
        </p:grpSpPr>
        <p:sp>
          <p:nvSpPr>
            <p:cNvPr id="7" name="Rectangle 6"/>
            <p:cNvSpPr/>
            <p:nvPr/>
          </p:nvSpPr>
          <p:spPr>
            <a:xfrm>
              <a:off x="0" y="6400800"/>
              <a:ext cx="12188825" cy="4572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3">
              <a:schemeClr val="dk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279" y="6309360"/>
              <a:ext cx="12188952" cy="9721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279" y="6379143"/>
              <a:ext cx="12188952" cy="274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</p:grpSp>
      <p:grpSp>
        <p:nvGrpSpPr>
          <p:cNvPr id="10" name="top graphic"/>
          <p:cNvGrpSpPr/>
          <p:nvPr/>
        </p:nvGrpSpPr>
        <p:grpSpPr>
          <a:xfrm>
            <a:off x="1279" y="0"/>
            <a:ext cx="12188952" cy="320040"/>
            <a:chOff x="1279" y="0"/>
            <a:chExt cx="12188952" cy="320040"/>
          </a:xfrm>
        </p:grpSpPr>
        <p:sp>
          <p:nvSpPr>
            <p:cNvPr id="11" name="Rectangle 10"/>
            <p:cNvSpPr/>
            <p:nvPr/>
          </p:nvSpPr>
          <p:spPr>
            <a:xfrm>
              <a:off x="1279" y="0"/>
              <a:ext cx="12188952" cy="17023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279" y="170234"/>
              <a:ext cx="12188952" cy="14980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279" y="231421"/>
              <a:ext cx="12188952" cy="274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876" y="609600"/>
            <a:ext cx="9143538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876" y="1905000"/>
            <a:ext cx="9143538" cy="36974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1507498" y="6516865"/>
            <a:ext cx="606214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7994363" y="6516865"/>
            <a:ext cx="132762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5C6E67D0-0200-42BE-A0B2-78C70FBBB312}" type="datetime1">
              <a:rPr lang="en-US" smtClean="0"/>
              <a:pPr/>
              <a:t>11/24/2023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9730094" y="6516865"/>
            <a:ext cx="93631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681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  <p:sldLayoutId id="2147483914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SzPct val="100000"/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80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100000"/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8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100000"/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8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100000"/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402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8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B6DB1FF-24CF-49B8-BB65-FE0C36932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982" y="365126"/>
            <a:ext cx="105128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71099F-0E56-4BE5-B05B-51DF76890A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7982" y="1825625"/>
            <a:ext cx="1051286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AC0494-DF11-4B0E-A5D7-6DB8E75268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3C932C-670A-4E44-B3F6-0BD080F0C010}" type="datetimeFigureOut">
              <a:rPr lang="en-GB" smtClean="0"/>
              <a:pPr/>
              <a:t>24/11/2023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3C67C4-89A9-4F42-8938-4A4E422D94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B23A7A-206B-4C5C-AB2B-1F071783EB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8357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5A5129-AEE9-4312-B1B2-AE89CF6F70A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419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t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marian.ristea@anmb.ro" TargetMode="External"/><Relationship Id="rId2" Type="http://schemas.openxmlformats.org/officeDocument/2006/relationships/hyperlink" Target="mailto:ovidiu.cristea@anmb.ro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mailto:Greti.manea@anmb.ro" TargetMode="External"/><Relationship Id="rId5" Type="http://schemas.openxmlformats.org/officeDocument/2006/relationships/hyperlink" Target="mailto:Dinu.atodiresei@anmb.ro" TargetMode="External"/><Relationship Id="rId4" Type="http://schemas.openxmlformats.org/officeDocument/2006/relationships/hyperlink" Target="mailto:andrei.bautu@anmb.ro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Filip.nistor@anmb.ro" TargetMode="External"/><Relationship Id="rId2" Type="http://schemas.openxmlformats.org/officeDocument/2006/relationships/hyperlink" Target="mailto:Catalin.popa@anmb.ro" TargetMode="Externa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mailto:filip.nistor@anmb.ro" TargetMode="External"/><Relationship Id="rId13" Type="http://schemas.openxmlformats.org/officeDocument/2006/relationships/hyperlink" Target="mailto:atanasov@nvna.eu" TargetMode="External"/><Relationship Id="rId18" Type="http://schemas.openxmlformats.org/officeDocument/2006/relationships/hyperlink" Target="mailto:l.gyurova@nvna.eu" TargetMode="External"/><Relationship Id="rId26" Type="http://schemas.openxmlformats.org/officeDocument/2006/relationships/image" Target="../media/image7.jpeg"/><Relationship Id="rId3" Type="http://schemas.openxmlformats.org/officeDocument/2006/relationships/hyperlink" Target="mailto:Sergiu.lupu@anmb.ro" TargetMode="External"/><Relationship Id="rId21" Type="http://schemas.openxmlformats.org/officeDocument/2006/relationships/hyperlink" Target="mailto:v.stoyanov@nvna.eu" TargetMode="External"/><Relationship Id="rId7" Type="http://schemas.openxmlformats.org/officeDocument/2006/relationships/hyperlink" Target="mailto:andrei.bautu@anmb.ro" TargetMode="External"/><Relationship Id="rId12" Type="http://schemas.openxmlformats.org/officeDocument/2006/relationships/hyperlink" Target="mailto:d.zografova@nvna.eu" TargetMode="External"/><Relationship Id="rId17" Type="http://schemas.openxmlformats.org/officeDocument/2006/relationships/hyperlink" Target="mailto:n.vladimirova@nvna.eu" TargetMode="External"/><Relationship Id="rId25" Type="http://schemas.openxmlformats.org/officeDocument/2006/relationships/hyperlink" Target="mailto:st.stefanova@nvna.eu" TargetMode="External"/><Relationship Id="rId2" Type="http://schemas.openxmlformats.org/officeDocument/2006/relationships/hyperlink" Target="mailto:catalin.popa@anmb.ro" TargetMode="External"/><Relationship Id="rId16" Type="http://schemas.openxmlformats.org/officeDocument/2006/relationships/hyperlink" Target="mailto:g.markov@nvna.eu" TargetMode="External"/><Relationship Id="rId20" Type="http://schemas.openxmlformats.org/officeDocument/2006/relationships/hyperlink" Target="mailto:p.ivanov@nvna.eu" TargetMode="External"/><Relationship Id="rId29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greti.manea@anmb.ro" TargetMode="External"/><Relationship Id="rId11" Type="http://schemas.openxmlformats.org/officeDocument/2006/relationships/hyperlink" Target="mailto:t.minkova@naval-acad.bg" TargetMode="External"/><Relationship Id="rId24" Type="http://schemas.openxmlformats.org/officeDocument/2006/relationships/hyperlink" Target="mailto:s.lutzkanova@nvna.eu" TargetMode="External"/><Relationship Id="rId5" Type="http://schemas.openxmlformats.org/officeDocument/2006/relationships/hyperlink" Target="mailto:Dinu.atodiresei@anmb.ro" TargetMode="External"/><Relationship Id="rId15" Type="http://schemas.openxmlformats.org/officeDocument/2006/relationships/hyperlink" Target="mailto:j.nikolov@nvna.eu" TargetMode="External"/><Relationship Id="rId23" Type="http://schemas.openxmlformats.org/officeDocument/2006/relationships/hyperlink" Target="mailto:nikola.stoyanov@nvna.eu" TargetMode="External"/><Relationship Id="rId28" Type="http://schemas.openxmlformats.org/officeDocument/2006/relationships/image" Target="../media/image6.png"/><Relationship Id="rId10" Type="http://schemas.openxmlformats.org/officeDocument/2006/relationships/hyperlink" Target="mailto:n.dimitrov@nvna.eu" TargetMode="External"/><Relationship Id="rId19" Type="http://schemas.openxmlformats.org/officeDocument/2006/relationships/hyperlink" Target="mailto:i.mitishev@naval-acad.bg" TargetMode="External"/><Relationship Id="rId31" Type="http://schemas.openxmlformats.org/officeDocument/2006/relationships/image" Target="../media/image8.png"/><Relationship Id="rId4" Type="http://schemas.openxmlformats.org/officeDocument/2006/relationships/hyperlink" Target="mailto:marian.ristea@anmb.ro" TargetMode="External"/><Relationship Id="rId9" Type="http://schemas.openxmlformats.org/officeDocument/2006/relationships/hyperlink" Target="mailto:marius.cucu@anmb.ro" TargetMode="External"/><Relationship Id="rId14" Type="http://schemas.openxmlformats.org/officeDocument/2006/relationships/hyperlink" Target="mailto:d.peev@nvna.eu" TargetMode="External"/><Relationship Id="rId22" Type="http://schemas.openxmlformats.org/officeDocument/2006/relationships/hyperlink" Target="mailto:valentin.vasilev@nvna.eu" TargetMode="External"/><Relationship Id="rId27" Type="http://schemas.openxmlformats.org/officeDocument/2006/relationships/image" Target="../media/image3.jpeg"/><Relationship Id="rId30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rplat.eu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3812" y="2320594"/>
            <a:ext cx="10441160" cy="3528392"/>
          </a:xfrm>
        </p:spPr>
        <p:txBody>
          <a:bodyPr>
            <a:noAutofit/>
          </a:bodyPr>
          <a:lstStyle/>
          <a:p>
            <a:pPr algn="ctr"/>
            <a:r>
              <a:rPr lang="en-GB" sz="4400" b="1" i="0" u="none" strike="noStrike" baseline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arterBT-Roman"/>
              </a:rPr>
              <a:t>International Naval Semester Development Applying the</a:t>
            </a:r>
            <a:r>
              <a:rPr lang="ro-RO" sz="4400" b="1" i="0" u="none" strike="noStrike" baseline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arterBT-Roman"/>
              </a:rPr>
              <a:t> </a:t>
            </a:r>
            <a:r>
              <a:rPr lang="en-GB" sz="4400" b="1" i="0" u="none" strike="noStrike" baseline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arterBT-Roman"/>
              </a:rPr>
              <a:t>Intelligent Technologies and the Innovative Tools in the</a:t>
            </a:r>
            <a:r>
              <a:rPr lang="ro-RO" sz="4400" b="1" i="0" u="none" strike="noStrike" baseline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arterBT-Roman"/>
              </a:rPr>
              <a:t> </a:t>
            </a:r>
            <a:r>
              <a:rPr lang="en-GB" sz="4400" b="1" i="0" u="none" strike="noStrike" baseline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arterBT-Roman"/>
              </a:rPr>
              <a:t>European Navy </a:t>
            </a:r>
            <a:r>
              <a:rPr lang="en-GB" sz="4400" b="1" i="0" u="none" strike="noStrike" baseline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arterBT-Roman"/>
              </a:rPr>
              <a:t>Defense</a:t>
            </a:r>
            <a:r>
              <a:rPr lang="en-GB" sz="4400" b="1" i="0" u="none" strike="noStrike" baseline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arterBT-Roman"/>
              </a:rPr>
              <a:t> System – NAVY-INS-Tech</a:t>
            </a:r>
            <a:br>
              <a:rPr lang="en-GB" sz="4400" b="1" i="0" u="none" strike="noStrike" baseline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arterBT-Roman"/>
              </a:rPr>
            </a:br>
            <a:br>
              <a:rPr lang="en-GB" sz="4400" b="1" i="0" u="none" strike="noStrike" baseline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arterBT-Roman"/>
              </a:rPr>
            </a:br>
            <a:r>
              <a:rPr lang="en-GB" sz="2400" b="1" i="0" u="none" strike="noStrike" baseline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harterBT-Roman"/>
              </a:rPr>
              <a:t>Update – </a:t>
            </a:r>
            <a:r>
              <a:rPr lang="ro-RO" sz="24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harterBT-Roman"/>
              </a:rPr>
              <a:t>22</a:t>
            </a:r>
            <a:r>
              <a:rPr lang="en-GB" sz="2400" b="1" i="0" u="none" strike="noStrike" baseline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harterBT-Roman"/>
              </a:rPr>
              <a:t>.</a:t>
            </a:r>
            <a:r>
              <a:rPr lang="ro-RO" sz="2400" b="1" i="0" u="none" strike="noStrike" baseline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harterBT-Roman"/>
              </a:rPr>
              <a:t>11</a:t>
            </a:r>
            <a:r>
              <a:rPr lang="en-GB" sz="2400" b="1" i="0" u="none" strike="noStrike" baseline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harterBT-Roman"/>
              </a:rPr>
              <a:t>.202</a:t>
            </a:r>
            <a:r>
              <a:rPr lang="ro-RO" sz="2400" b="1" i="0" u="none" strike="noStrike" baseline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harterBT-Roman"/>
              </a:rPr>
              <a:t>3</a:t>
            </a:r>
            <a:endParaRPr lang="en-US" sz="2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33091" y="5871011"/>
            <a:ext cx="10225136" cy="898588"/>
          </a:xfrm>
        </p:spPr>
        <p:txBody>
          <a:bodyPr>
            <a:noAutofit/>
          </a:bodyPr>
          <a:lstStyle/>
          <a:p>
            <a:r>
              <a:rPr lang="en-GB" b="1" dirty="0">
                <a:solidFill>
                  <a:srgbClr val="0000FF"/>
                </a:solidFill>
              </a:rPr>
              <a:t>KA220-HED - Cooperation partnerships in higher education</a:t>
            </a:r>
            <a:endParaRPr lang="ro-RO" b="1" dirty="0">
              <a:solidFill>
                <a:srgbClr val="0000FF"/>
              </a:solidFill>
            </a:endParaRPr>
          </a:p>
          <a:p>
            <a:r>
              <a:rPr lang="en-GB" b="1" i="0" u="none" strike="noStrike" baseline="0" dirty="0">
                <a:solidFill>
                  <a:srgbClr val="0000FF"/>
                </a:solidFill>
              </a:rPr>
              <a:t>2023-1-RO01-KA220-HED-000155888 </a:t>
            </a:r>
            <a:endParaRPr lang="en-US" b="1" dirty="0">
              <a:solidFill>
                <a:srgbClr val="0000FF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6A448F0-5369-4128-AE5C-AB35B8AB8D81}"/>
              </a:ext>
            </a:extLst>
          </p:cNvPr>
          <p:cNvGrpSpPr/>
          <p:nvPr/>
        </p:nvGrpSpPr>
        <p:grpSpPr>
          <a:xfrm>
            <a:off x="0" y="2123"/>
            <a:ext cx="8864439" cy="917728"/>
            <a:chOff x="2307" y="-18949"/>
            <a:chExt cx="8325033" cy="921728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76C3FCFC-111D-43CF-B0EC-63117FA6E97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7" y="275"/>
              <a:ext cx="4392445" cy="902504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49D444F-D305-4D8C-B2A6-51AFFD55870F}"/>
                </a:ext>
              </a:extLst>
            </p:cNvPr>
            <p:cNvSpPr/>
            <p:nvPr/>
          </p:nvSpPr>
          <p:spPr>
            <a:xfrm>
              <a:off x="4222204" y="0"/>
              <a:ext cx="4105136" cy="90250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/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86519110-14B2-4B7A-8A31-817B434A6A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93823" y="53477"/>
              <a:ext cx="1048182" cy="757654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3BFFDC2A-54DB-4A16-8553-057C9A7647E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49541" y="-7051"/>
              <a:ext cx="790914" cy="902504"/>
            </a:xfrm>
            <a:prstGeom prst="rect">
              <a:avLst/>
            </a:prstGeom>
          </p:spPr>
        </p:pic>
        <p:pic>
          <p:nvPicPr>
            <p:cNvPr id="19" name="Picture 18" descr="logo z przezroczystym">
              <a:extLst>
                <a:ext uri="{FF2B5EF4-FFF2-40B4-BE49-F238E27FC236}">
                  <a16:creationId xmlns:a16="http://schemas.microsoft.com/office/drawing/2014/main" id="{1E9AB34E-A37D-4494-979B-4241944F91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3379" y="-18949"/>
              <a:ext cx="693406" cy="902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6" name="Bild 12" descr="EMILYO Logo">
            <a:extLst>
              <a:ext uri="{FF2B5EF4-FFF2-40B4-BE49-F238E27FC236}">
                <a16:creationId xmlns:a16="http://schemas.microsoft.com/office/drawing/2014/main" id="{EA71AC1C-1474-D12E-0D17-68B5FC1B5BA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2924" y="1"/>
            <a:ext cx="1458250" cy="14582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70B3B2B7-DFFF-BC99-B1BD-1ED31AECFCFB}"/>
              </a:ext>
            </a:extLst>
          </p:cNvPr>
          <p:cNvGrpSpPr/>
          <p:nvPr/>
        </p:nvGrpSpPr>
        <p:grpSpPr>
          <a:xfrm>
            <a:off x="0" y="23159"/>
            <a:ext cx="8864439" cy="917728"/>
            <a:chOff x="2307" y="-18949"/>
            <a:chExt cx="8325033" cy="921728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2B86D088-9022-1CCB-42E6-750D084E330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7" y="275"/>
              <a:ext cx="4392445" cy="902504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A0D50FE-5FDA-FD62-DBBD-30AF399BD619}"/>
                </a:ext>
              </a:extLst>
            </p:cNvPr>
            <p:cNvSpPr/>
            <p:nvPr/>
          </p:nvSpPr>
          <p:spPr>
            <a:xfrm>
              <a:off x="4222204" y="0"/>
              <a:ext cx="4105136" cy="90250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B0BF8EB8-F2F8-21E0-746D-96CC9872D85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93823" y="53477"/>
              <a:ext cx="1048182" cy="757654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76BFE82E-D0EF-F3B2-9F46-9E73BD0A11C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49541" y="-7051"/>
              <a:ext cx="790914" cy="902504"/>
            </a:xfrm>
            <a:prstGeom prst="rect">
              <a:avLst/>
            </a:prstGeom>
          </p:spPr>
        </p:pic>
        <p:pic>
          <p:nvPicPr>
            <p:cNvPr id="23" name="Picture 22" descr="logo z przezroczystym">
              <a:extLst>
                <a:ext uri="{FF2B5EF4-FFF2-40B4-BE49-F238E27FC236}">
                  <a16:creationId xmlns:a16="http://schemas.microsoft.com/office/drawing/2014/main" id="{73805736-7659-A179-E410-9E606E94E4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3379" y="-18949"/>
              <a:ext cx="693406" cy="902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8763159-3416-E62B-252C-E2F2E731D4D7}"/>
              </a:ext>
            </a:extLst>
          </p:cNvPr>
          <p:cNvGrpSpPr/>
          <p:nvPr/>
        </p:nvGrpSpPr>
        <p:grpSpPr>
          <a:xfrm>
            <a:off x="142318" y="6495"/>
            <a:ext cx="8839869" cy="937605"/>
            <a:chOff x="25382" y="-24277"/>
            <a:chExt cx="8301958" cy="941691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3482C8E1-4D1E-85FD-C004-8C2D18CD0F1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382" y="-2242"/>
              <a:ext cx="4392445" cy="902504"/>
            </a:xfrm>
            <a:prstGeom prst="rect">
              <a:avLst/>
            </a:prstGeom>
          </p:spPr>
        </p:pic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141FC0D5-FFD6-F11C-8EA1-F38F62B55AB5}"/>
                </a:ext>
              </a:extLst>
            </p:cNvPr>
            <p:cNvSpPr/>
            <p:nvPr/>
          </p:nvSpPr>
          <p:spPr>
            <a:xfrm>
              <a:off x="4222204" y="0"/>
              <a:ext cx="4105136" cy="90250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/>
            </a:p>
          </p:txBody>
        </p:sp>
        <p:pic>
          <p:nvPicPr>
            <p:cNvPr id="30" name="Picture 29" descr="logo z przezroczystym">
              <a:extLst>
                <a:ext uri="{FF2B5EF4-FFF2-40B4-BE49-F238E27FC236}">
                  <a16:creationId xmlns:a16="http://schemas.microsoft.com/office/drawing/2014/main" id="{FFF256DF-735A-7830-604D-23E1C65A46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50381" y="-24277"/>
              <a:ext cx="693406" cy="902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CCEB91A4-841E-FF1F-7862-CEA1F46C6E2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94889" y="70765"/>
              <a:ext cx="1048182" cy="757654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67378D7C-3218-3A0D-A1D0-195E81DE802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91181" y="14910"/>
              <a:ext cx="790914" cy="902504"/>
            </a:xfrm>
            <a:prstGeom prst="rect">
              <a:avLst/>
            </a:prstGeom>
          </p:spPr>
        </p:pic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id="{E9A687C1-7A11-AB99-AD60-FECB4E72D53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63177" y="44835"/>
            <a:ext cx="929533" cy="88834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EF92D26-247E-1F47-948A-B3C04643294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10749" y="939864"/>
            <a:ext cx="1887253" cy="1821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189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1">
            <a:extLst>
              <a:ext uri="{FF2B5EF4-FFF2-40B4-BE49-F238E27FC236}">
                <a16:creationId xmlns:a16="http://schemas.microsoft.com/office/drawing/2014/main" id="{C69120F1-59FC-6A77-7C15-2CCCA36445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24" y="2629898"/>
            <a:ext cx="12116369" cy="4055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Aft>
                <a:spcPts val="600"/>
              </a:spcAft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Aft>
                <a:spcPts val="60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Aft>
                <a:spcPts val="600"/>
              </a:spcAft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Aft>
                <a:spcPts val="600"/>
              </a:spcAft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14126">
              <a:lnSpc>
                <a:spcPct val="150000"/>
              </a:lnSpc>
              <a:spcAft>
                <a:spcPct val="0"/>
              </a:spcAft>
              <a:buNone/>
            </a:pPr>
            <a:r>
              <a:rPr lang="ro-RO" altLang="de-DE" sz="1799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ADMINISTRATIVE ARRANGEMENT</a:t>
            </a:r>
          </a:p>
          <a:p>
            <a:pPr marL="342797" indent="-342797" defTabSz="914126">
              <a:buFontTx/>
              <a:buChar char="-"/>
            </a:pPr>
            <a:r>
              <a:rPr lang="ro-RO" altLang="de-DE" sz="1799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December</a:t>
            </a:r>
            <a:r>
              <a:rPr lang="en-US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o-RO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2023 </a:t>
            </a:r>
            <a:r>
              <a:rPr lang="en-US" altLang="de-DE" sz="1799" dirty="0">
                <a:solidFill>
                  <a:prstClr val="black"/>
                </a:solidFill>
              </a:rPr>
              <a:t>– </a:t>
            </a:r>
            <a:r>
              <a:rPr lang="ro-RO" altLang="de-DE" sz="1799" dirty="0">
                <a:solidFill>
                  <a:prstClr val="black"/>
                </a:solidFill>
              </a:rPr>
              <a:t>contract </a:t>
            </a:r>
            <a:r>
              <a:rPr lang="ro-RO" altLang="de-DE" sz="1799" dirty="0" err="1">
                <a:solidFill>
                  <a:prstClr val="black"/>
                </a:solidFill>
              </a:rPr>
              <a:t>to</a:t>
            </a:r>
            <a:r>
              <a:rPr lang="ro-RO" altLang="de-DE" sz="1799" dirty="0">
                <a:solidFill>
                  <a:prstClr val="black"/>
                </a:solidFill>
              </a:rPr>
              <a:t> </a:t>
            </a:r>
            <a:r>
              <a:rPr lang="ro-RO" altLang="de-DE" sz="1799" dirty="0" err="1">
                <a:solidFill>
                  <a:prstClr val="black"/>
                </a:solidFill>
              </a:rPr>
              <a:t>be</a:t>
            </a:r>
            <a:r>
              <a:rPr lang="ro-RO" altLang="de-DE" sz="1799" dirty="0">
                <a:solidFill>
                  <a:prstClr val="black"/>
                </a:solidFill>
              </a:rPr>
              <a:t> </a:t>
            </a:r>
            <a:r>
              <a:rPr lang="ro-RO" altLang="de-DE" sz="1799" dirty="0" err="1">
                <a:solidFill>
                  <a:prstClr val="black"/>
                </a:solidFill>
              </a:rPr>
              <a:t>signed</a:t>
            </a:r>
            <a:r>
              <a:rPr lang="ro-RO" altLang="de-DE" sz="1799" dirty="0">
                <a:solidFill>
                  <a:prstClr val="black"/>
                </a:solidFill>
              </a:rPr>
              <a:t>;</a:t>
            </a:r>
          </a:p>
          <a:p>
            <a:pPr marL="342797" indent="-342797" defTabSz="914126">
              <a:buFontTx/>
              <a:buChar char="-"/>
            </a:pPr>
            <a:r>
              <a:rPr lang="ro-RO" altLang="de-DE" sz="1799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December</a:t>
            </a:r>
            <a:r>
              <a:rPr lang="en-US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o-RO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2023 </a:t>
            </a:r>
            <a:r>
              <a:rPr lang="en-US" altLang="de-DE" sz="1799" dirty="0">
                <a:solidFill>
                  <a:prstClr val="black"/>
                </a:solidFill>
              </a:rPr>
              <a:t>– </a:t>
            </a:r>
            <a:r>
              <a:rPr lang="ro-RO" altLang="de-DE" sz="1799" dirty="0">
                <a:solidFill>
                  <a:prstClr val="black"/>
                </a:solidFill>
              </a:rPr>
              <a:t>budget </a:t>
            </a:r>
            <a:r>
              <a:rPr lang="ro-RO" altLang="de-DE" sz="1799" dirty="0" err="1">
                <a:solidFill>
                  <a:prstClr val="black"/>
                </a:solidFill>
              </a:rPr>
              <a:t>to</a:t>
            </a:r>
            <a:r>
              <a:rPr lang="ro-RO" altLang="de-DE" sz="1799" dirty="0">
                <a:solidFill>
                  <a:prstClr val="black"/>
                </a:solidFill>
              </a:rPr>
              <a:t> </a:t>
            </a:r>
            <a:r>
              <a:rPr lang="ro-RO" altLang="de-DE" sz="1799" dirty="0" err="1">
                <a:solidFill>
                  <a:prstClr val="black"/>
                </a:solidFill>
              </a:rPr>
              <a:t>be</a:t>
            </a:r>
            <a:r>
              <a:rPr lang="ro-RO" altLang="de-DE" sz="1799" dirty="0">
                <a:solidFill>
                  <a:prstClr val="black"/>
                </a:solidFill>
              </a:rPr>
              <a:t> </a:t>
            </a:r>
            <a:r>
              <a:rPr lang="ro-RO" altLang="de-DE" sz="1799" dirty="0" err="1">
                <a:solidFill>
                  <a:prstClr val="black"/>
                </a:solidFill>
              </a:rPr>
              <a:t>transfered</a:t>
            </a:r>
            <a:r>
              <a:rPr lang="ro-RO" altLang="de-DE" sz="1799" dirty="0">
                <a:solidFill>
                  <a:prstClr val="black"/>
                </a:solidFill>
              </a:rPr>
              <a:t> </a:t>
            </a:r>
            <a:r>
              <a:rPr lang="ro-RO" altLang="de-DE" sz="1799" dirty="0" err="1">
                <a:solidFill>
                  <a:prstClr val="black"/>
                </a:solidFill>
              </a:rPr>
              <a:t>to</a:t>
            </a:r>
            <a:r>
              <a:rPr lang="ro-RO" altLang="de-DE" sz="1799" dirty="0">
                <a:solidFill>
                  <a:prstClr val="black"/>
                </a:solidFill>
              </a:rPr>
              <a:t> </a:t>
            </a:r>
            <a:r>
              <a:rPr lang="ro-RO" altLang="de-DE" sz="1799" dirty="0" err="1">
                <a:solidFill>
                  <a:prstClr val="black"/>
                </a:solidFill>
              </a:rPr>
              <a:t>the</a:t>
            </a:r>
            <a:r>
              <a:rPr lang="ro-RO" altLang="de-DE" sz="1799" dirty="0">
                <a:solidFill>
                  <a:prstClr val="black"/>
                </a:solidFill>
              </a:rPr>
              <a:t> </a:t>
            </a:r>
            <a:r>
              <a:rPr lang="ro-RO" altLang="de-DE" sz="1799" dirty="0" err="1">
                <a:solidFill>
                  <a:prstClr val="black"/>
                </a:solidFill>
              </a:rPr>
              <a:t>partners</a:t>
            </a:r>
            <a:r>
              <a:rPr lang="ro-RO" altLang="de-DE" sz="1799" dirty="0">
                <a:solidFill>
                  <a:prstClr val="black"/>
                </a:solidFill>
              </a:rPr>
              <a:t> 1st </a:t>
            </a:r>
            <a:r>
              <a:rPr lang="ro-RO" altLang="de-DE" sz="1799" dirty="0" err="1">
                <a:solidFill>
                  <a:prstClr val="black"/>
                </a:solidFill>
              </a:rPr>
              <a:t>installment</a:t>
            </a:r>
            <a:r>
              <a:rPr lang="ro-RO" altLang="de-DE" sz="1799" dirty="0">
                <a:solidFill>
                  <a:prstClr val="black"/>
                </a:solidFill>
              </a:rPr>
              <a:t>: 40% of </a:t>
            </a:r>
            <a:r>
              <a:rPr lang="ro-RO" altLang="de-DE" sz="1799" dirty="0" err="1">
                <a:solidFill>
                  <a:prstClr val="black"/>
                </a:solidFill>
              </a:rPr>
              <a:t>the</a:t>
            </a:r>
            <a:r>
              <a:rPr lang="ro-RO" altLang="de-DE" sz="1799" dirty="0">
                <a:solidFill>
                  <a:prstClr val="black"/>
                </a:solidFill>
              </a:rPr>
              <a:t> total;</a:t>
            </a:r>
          </a:p>
          <a:p>
            <a:pPr marL="342797" indent="-342797" defTabSz="914126">
              <a:buFontTx/>
              <a:buChar char="-"/>
            </a:pPr>
            <a:r>
              <a:rPr lang="ro-RO" altLang="de-DE" sz="1799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September</a:t>
            </a:r>
            <a:r>
              <a:rPr lang="en-US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o-RO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2024 </a:t>
            </a:r>
            <a:r>
              <a:rPr lang="en-US" altLang="de-DE" sz="1799" dirty="0">
                <a:solidFill>
                  <a:prstClr val="black"/>
                </a:solidFill>
              </a:rPr>
              <a:t>– </a:t>
            </a:r>
            <a:r>
              <a:rPr lang="ro-RO" altLang="de-DE" sz="1799" dirty="0">
                <a:solidFill>
                  <a:prstClr val="black"/>
                </a:solidFill>
              </a:rPr>
              <a:t>budget </a:t>
            </a:r>
            <a:r>
              <a:rPr lang="ro-RO" altLang="de-DE" sz="1799" dirty="0" err="1">
                <a:solidFill>
                  <a:prstClr val="black"/>
                </a:solidFill>
              </a:rPr>
              <a:t>to</a:t>
            </a:r>
            <a:r>
              <a:rPr lang="ro-RO" altLang="de-DE" sz="1799" dirty="0">
                <a:solidFill>
                  <a:prstClr val="black"/>
                </a:solidFill>
              </a:rPr>
              <a:t> </a:t>
            </a:r>
            <a:r>
              <a:rPr lang="ro-RO" altLang="de-DE" sz="1799" dirty="0" err="1">
                <a:solidFill>
                  <a:prstClr val="black"/>
                </a:solidFill>
              </a:rPr>
              <a:t>be</a:t>
            </a:r>
            <a:r>
              <a:rPr lang="ro-RO" altLang="de-DE" sz="1799" dirty="0">
                <a:solidFill>
                  <a:prstClr val="black"/>
                </a:solidFill>
              </a:rPr>
              <a:t> </a:t>
            </a:r>
            <a:r>
              <a:rPr lang="ro-RO" altLang="de-DE" sz="1799" dirty="0" err="1">
                <a:solidFill>
                  <a:prstClr val="black"/>
                </a:solidFill>
              </a:rPr>
              <a:t>transfered</a:t>
            </a:r>
            <a:r>
              <a:rPr lang="ro-RO" altLang="de-DE" sz="1799" dirty="0">
                <a:solidFill>
                  <a:prstClr val="black"/>
                </a:solidFill>
              </a:rPr>
              <a:t> </a:t>
            </a:r>
            <a:r>
              <a:rPr lang="ro-RO" altLang="de-DE" sz="1799" dirty="0" err="1">
                <a:solidFill>
                  <a:prstClr val="black"/>
                </a:solidFill>
              </a:rPr>
              <a:t>to</a:t>
            </a:r>
            <a:r>
              <a:rPr lang="ro-RO" altLang="de-DE" sz="1799" dirty="0">
                <a:solidFill>
                  <a:prstClr val="black"/>
                </a:solidFill>
              </a:rPr>
              <a:t> </a:t>
            </a:r>
            <a:r>
              <a:rPr lang="ro-RO" altLang="de-DE" sz="1799" dirty="0" err="1">
                <a:solidFill>
                  <a:prstClr val="black"/>
                </a:solidFill>
              </a:rPr>
              <a:t>the</a:t>
            </a:r>
            <a:r>
              <a:rPr lang="ro-RO" altLang="de-DE" sz="1799" dirty="0">
                <a:solidFill>
                  <a:prstClr val="black"/>
                </a:solidFill>
              </a:rPr>
              <a:t> </a:t>
            </a:r>
            <a:r>
              <a:rPr lang="ro-RO" altLang="de-DE" sz="1799" dirty="0" err="1">
                <a:solidFill>
                  <a:prstClr val="black"/>
                </a:solidFill>
              </a:rPr>
              <a:t>partners</a:t>
            </a:r>
            <a:r>
              <a:rPr lang="ro-RO" altLang="de-DE" sz="1799" dirty="0">
                <a:solidFill>
                  <a:prstClr val="black"/>
                </a:solidFill>
              </a:rPr>
              <a:t> 2nd </a:t>
            </a:r>
            <a:r>
              <a:rPr lang="ro-RO" altLang="de-DE" sz="1799" dirty="0" err="1">
                <a:solidFill>
                  <a:prstClr val="black"/>
                </a:solidFill>
              </a:rPr>
              <a:t>installments</a:t>
            </a:r>
            <a:r>
              <a:rPr lang="ro-RO" altLang="de-DE" sz="1799" dirty="0">
                <a:solidFill>
                  <a:prstClr val="black"/>
                </a:solidFill>
              </a:rPr>
              <a:t>: 40% of </a:t>
            </a:r>
            <a:r>
              <a:rPr lang="ro-RO" altLang="de-DE" sz="1799" dirty="0" err="1">
                <a:solidFill>
                  <a:prstClr val="black"/>
                </a:solidFill>
              </a:rPr>
              <a:t>the</a:t>
            </a:r>
            <a:r>
              <a:rPr lang="ro-RO" altLang="de-DE" sz="1799" dirty="0">
                <a:solidFill>
                  <a:prstClr val="black"/>
                </a:solidFill>
              </a:rPr>
              <a:t> total;</a:t>
            </a:r>
          </a:p>
          <a:p>
            <a:pPr marL="342797" indent="-342797" defTabSz="914126">
              <a:buFontTx/>
              <a:buChar char="-"/>
            </a:pPr>
            <a:r>
              <a:rPr lang="ro-RO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30th of </a:t>
            </a:r>
            <a:r>
              <a:rPr lang="ro-RO" altLang="de-DE" sz="1799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September</a:t>
            </a:r>
            <a:r>
              <a:rPr lang="en-US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o-RO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2024 </a:t>
            </a:r>
            <a:r>
              <a:rPr lang="en-US" altLang="de-DE" sz="1799" dirty="0">
                <a:solidFill>
                  <a:prstClr val="black"/>
                </a:solidFill>
              </a:rPr>
              <a:t>– </a:t>
            </a:r>
            <a:r>
              <a:rPr lang="ro-RO" altLang="de-DE" sz="1799" dirty="0" err="1">
                <a:solidFill>
                  <a:prstClr val="black"/>
                </a:solidFill>
              </a:rPr>
              <a:t>intermediary</a:t>
            </a:r>
            <a:r>
              <a:rPr lang="ro-RO" altLang="de-DE" sz="1799" dirty="0">
                <a:solidFill>
                  <a:prstClr val="black"/>
                </a:solidFill>
              </a:rPr>
              <a:t> report;</a:t>
            </a:r>
          </a:p>
          <a:p>
            <a:pPr marL="342797" indent="-342797" defTabSz="914126">
              <a:buFontTx/>
              <a:buChar char="-"/>
            </a:pPr>
            <a:r>
              <a:rPr lang="ro-RO" altLang="de-DE" sz="1799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Each</a:t>
            </a:r>
            <a:r>
              <a:rPr lang="ro-RO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IG </a:t>
            </a:r>
            <a:r>
              <a:rPr lang="ro-RO" altLang="de-DE" sz="1799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meeting</a:t>
            </a:r>
            <a:r>
              <a:rPr lang="ro-RO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de-DE" sz="1799" dirty="0">
                <a:solidFill>
                  <a:prstClr val="black"/>
                </a:solidFill>
              </a:rPr>
              <a:t>– </a:t>
            </a:r>
            <a:r>
              <a:rPr lang="ro-RO" altLang="de-DE" sz="1799" dirty="0" err="1">
                <a:solidFill>
                  <a:prstClr val="black"/>
                </a:solidFill>
              </a:rPr>
              <a:t>progress</a:t>
            </a:r>
            <a:r>
              <a:rPr lang="ro-RO" altLang="de-DE" sz="1799" dirty="0">
                <a:solidFill>
                  <a:prstClr val="black"/>
                </a:solidFill>
              </a:rPr>
              <a:t> report (</a:t>
            </a:r>
            <a:r>
              <a:rPr lang="ro-RO" altLang="de-DE" sz="1799" dirty="0" err="1">
                <a:solidFill>
                  <a:prstClr val="black"/>
                </a:solidFill>
              </a:rPr>
              <a:t>supporting</a:t>
            </a:r>
            <a:r>
              <a:rPr lang="ro-RO" altLang="de-DE" sz="1799" dirty="0">
                <a:solidFill>
                  <a:prstClr val="black"/>
                </a:solidFill>
              </a:rPr>
              <a:t> </a:t>
            </a:r>
            <a:r>
              <a:rPr lang="ro-RO" altLang="de-DE" sz="1799" dirty="0" err="1">
                <a:solidFill>
                  <a:prstClr val="black"/>
                </a:solidFill>
              </a:rPr>
              <a:t>documents</a:t>
            </a:r>
            <a:r>
              <a:rPr lang="ro-RO" altLang="de-DE" sz="1799" dirty="0">
                <a:solidFill>
                  <a:prstClr val="black"/>
                </a:solidFill>
              </a:rPr>
              <a:t>);</a:t>
            </a:r>
          </a:p>
          <a:p>
            <a:pPr marL="342797" indent="-342797" defTabSz="914126">
              <a:buFontTx/>
              <a:buChar char="-"/>
            </a:pPr>
            <a:r>
              <a:rPr lang="ro-RO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31st of August 2025 </a:t>
            </a:r>
            <a:r>
              <a:rPr lang="en-US" altLang="de-DE" sz="1799" dirty="0">
                <a:solidFill>
                  <a:prstClr val="black"/>
                </a:solidFill>
              </a:rPr>
              <a:t>– </a:t>
            </a:r>
            <a:r>
              <a:rPr lang="ro-RO" altLang="de-DE" sz="1799" dirty="0">
                <a:solidFill>
                  <a:prstClr val="black"/>
                </a:solidFill>
              </a:rPr>
              <a:t>final report;</a:t>
            </a:r>
          </a:p>
          <a:p>
            <a:pPr marL="342797" indent="-342797" defTabSz="914126">
              <a:buFontTx/>
              <a:buChar char="-"/>
            </a:pPr>
            <a:r>
              <a:rPr lang="ro-RO" altLang="de-DE" sz="1799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After</a:t>
            </a:r>
            <a:r>
              <a:rPr lang="ro-RO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final report </a:t>
            </a:r>
            <a:r>
              <a:rPr lang="ro-RO" altLang="de-DE" sz="1799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approval</a:t>
            </a:r>
            <a:r>
              <a:rPr lang="ro-RO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de-DE" sz="1799" dirty="0">
                <a:solidFill>
                  <a:prstClr val="black"/>
                </a:solidFill>
              </a:rPr>
              <a:t>– </a:t>
            </a:r>
            <a:r>
              <a:rPr lang="ro-RO" altLang="de-DE" sz="1799" dirty="0">
                <a:solidFill>
                  <a:prstClr val="black"/>
                </a:solidFill>
              </a:rPr>
              <a:t>final 20% of </a:t>
            </a:r>
            <a:r>
              <a:rPr lang="ro-RO" altLang="de-DE" sz="1799" dirty="0" err="1">
                <a:solidFill>
                  <a:prstClr val="black"/>
                </a:solidFill>
              </a:rPr>
              <a:t>the</a:t>
            </a:r>
            <a:r>
              <a:rPr lang="ro-RO" altLang="de-DE" sz="1799" dirty="0">
                <a:solidFill>
                  <a:prstClr val="black"/>
                </a:solidFill>
              </a:rPr>
              <a:t> budget </a:t>
            </a:r>
            <a:r>
              <a:rPr lang="ro-RO" altLang="de-DE" sz="1799" dirty="0" err="1">
                <a:solidFill>
                  <a:prstClr val="black"/>
                </a:solidFill>
              </a:rPr>
              <a:t>will</a:t>
            </a:r>
            <a:r>
              <a:rPr lang="ro-RO" altLang="de-DE" sz="1799" dirty="0">
                <a:solidFill>
                  <a:prstClr val="black"/>
                </a:solidFill>
              </a:rPr>
              <a:t> </a:t>
            </a:r>
            <a:r>
              <a:rPr lang="ro-RO" altLang="de-DE" sz="1799" dirty="0" err="1">
                <a:solidFill>
                  <a:prstClr val="black"/>
                </a:solidFill>
              </a:rPr>
              <a:t>be</a:t>
            </a:r>
            <a:r>
              <a:rPr lang="ro-RO" altLang="de-DE" sz="1799" dirty="0">
                <a:solidFill>
                  <a:prstClr val="black"/>
                </a:solidFill>
              </a:rPr>
              <a:t> </a:t>
            </a:r>
            <a:r>
              <a:rPr lang="ro-RO" altLang="de-DE" sz="1799" dirty="0" err="1">
                <a:solidFill>
                  <a:prstClr val="black"/>
                </a:solidFill>
              </a:rPr>
              <a:t>transfered</a:t>
            </a:r>
            <a:r>
              <a:rPr lang="ro-RO" altLang="de-DE" sz="1799" dirty="0">
                <a:solidFill>
                  <a:prstClr val="black"/>
                </a:solidFill>
              </a:rPr>
              <a:t> </a:t>
            </a:r>
            <a:r>
              <a:rPr lang="ro-RO" altLang="de-DE" sz="1799" dirty="0" err="1">
                <a:solidFill>
                  <a:prstClr val="black"/>
                </a:solidFill>
              </a:rPr>
              <a:t>to</a:t>
            </a:r>
            <a:r>
              <a:rPr lang="ro-RO" altLang="de-DE" sz="1799" dirty="0">
                <a:solidFill>
                  <a:prstClr val="black"/>
                </a:solidFill>
              </a:rPr>
              <a:t> </a:t>
            </a:r>
            <a:r>
              <a:rPr lang="ro-RO" altLang="de-DE" sz="1799" dirty="0" err="1">
                <a:solidFill>
                  <a:prstClr val="black"/>
                </a:solidFill>
              </a:rPr>
              <a:t>the</a:t>
            </a:r>
            <a:r>
              <a:rPr lang="ro-RO" altLang="de-DE" sz="1799" dirty="0">
                <a:solidFill>
                  <a:prstClr val="black"/>
                </a:solidFill>
              </a:rPr>
              <a:t> </a:t>
            </a:r>
            <a:r>
              <a:rPr lang="ro-RO" altLang="de-DE" sz="1799" dirty="0" err="1">
                <a:solidFill>
                  <a:prstClr val="black"/>
                </a:solidFill>
              </a:rPr>
              <a:t>partners</a:t>
            </a:r>
            <a:r>
              <a:rPr lang="ro-RO" altLang="de-DE" sz="1799" dirty="0">
                <a:solidFill>
                  <a:prstClr val="black"/>
                </a:solidFill>
              </a:rPr>
              <a:t>.</a:t>
            </a:r>
          </a:p>
          <a:p>
            <a:pPr marL="342797" indent="-342797" defTabSz="914126">
              <a:buFontTx/>
              <a:buChar char="-"/>
            </a:pPr>
            <a:endParaRPr lang="ro-RO" altLang="de-DE" sz="1799" dirty="0">
              <a:solidFill>
                <a:prstClr val="black"/>
              </a:solidFill>
            </a:endParaRPr>
          </a:p>
          <a:p>
            <a:pPr marL="342797" indent="-342797" defTabSz="914126">
              <a:buFontTx/>
              <a:buChar char="-"/>
            </a:pPr>
            <a:endParaRPr lang="ro-RO" altLang="de-DE" sz="1799" dirty="0">
              <a:solidFill>
                <a:prstClr val="black"/>
              </a:solidFill>
            </a:endParaRPr>
          </a:p>
          <a:p>
            <a:pPr defTabSz="914126">
              <a:lnSpc>
                <a:spcPct val="150000"/>
              </a:lnSpc>
              <a:spcAft>
                <a:spcPct val="0"/>
              </a:spcAft>
              <a:buNone/>
            </a:pPr>
            <a:endParaRPr lang="ro-RO" altLang="de-DE" sz="1799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Dreptunghi: colțuri diagonale decupate 3">
            <a:extLst>
              <a:ext uri="{FF2B5EF4-FFF2-40B4-BE49-F238E27FC236}">
                <a16:creationId xmlns:a16="http://schemas.microsoft.com/office/drawing/2014/main" id="{95A0EBB0-1990-B001-92AE-F4F2C43816D7}"/>
              </a:ext>
            </a:extLst>
          </p:cNvPr>
          <p:cNvSpPr/>
          <p:nvPr/>
        </p:nvSpPr>
        <p:spPr>
          <a:xfrm>
            <a:off x="405780" y="1340768"/>
            <a:ext cx="9650084" cy="941912"/>
          </a:xfrm>
          <a:prstGeom prst="snip2DiagRect">
            <a:avLst/>
          </a:prstGeom>
          <a:solidFill>
            <a:srgbClr val="DFE7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r>
              <a:rPr lang="ro-RO" altLang="de-DE" sz="3199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WP1</a:t>
            </a:r>
            <a:r>
              <a:rPr lang="en-US" altLang="de-DE" sz="3199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ro-RO" altLang="de-DE" sz="3199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– </a:t>
            </a:r>
            <a:r>
              <a:rPr lang="en-US" altLang="de-DE" sz="3199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TASKS AND RESPONSABILITIES:</a:t>
            </a:r>
          </a:p>
        </p:txBody>
      </p:sp>
    </p:spTree>
    <p:extLst>
      <p:ext uri="{BB962C8B-B14F-4D97-AF65-F5344CB8AC3E}">
        <p14:creationId xmlns:p14="http://schemas.microsoft.com/office/powerpoint/2010/main" val="33428141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reptunghi: colțuri diagonale decupate 3">
            <a:extLst>
              <a:ext uri="{FF2B5EF4-FFF2-40B4-BE49-F238E27FC236}">
                <a16:creationId xmlns:a16="http://schemas.microsoft.com/office/drawing/2014/main" id="{13C0AD09-1F9D-C0F1-0B53-94FAEB0E66E4}"/>
              </a:ext>
            </a:extLst>
          </p:cNvPr>
          <p:cNvSpPr/>
          <p:nvPr/>
        </p:nvSpPr>
        <p:spPr>
          <a:xfrm>
            <a:off x="72649" y="1272932"/>
            <a:ext cx="12116175" cy="529633"/>
          </a:xfrm>
          <a:prstGeom prst="snip2DiagRect">
            <a:avLst/>
          </a:prstGeom>
          <a:solidFill>
            <a:srgbClr val="DFE7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126"/>
            <a:r>
              <a:rPr lang="en-GB" sz="2400" b="1" dirty="0">
                <a:solidFill>
                  <a:srgbClr val="FF0000"/>
                </a:solidFill>
                <a:latin typeface="FreeSans"/>
              </a:rPr>
              <a:t>Work package n°2</a:t>
            </a:r>
            <a:r>
              <a:rPr lang="ro-RO" sz="2400" b="1" dirty="0">
                <a:solidFill>
                  <a:srgbClr val="FF0000"/>
                </a:solidFill>
                <a:latin typeface="FreeSans"/>
              </a:rPr>
              <a:t> </a:t>
            </a:r>
            <a:r>
              <a:rPr lang="ro-RO" sz="2400" b="1" dirty="0" err="1">
                <a:solidFill>
                  <a:srgbClr val="FF0000"/>
                </a:solidFill>
                <a:latin typeface="FreeSans"/>
              </a:rPr>
              <a:t>description</a:t>
            </a:r>
            <a:r>
              <a:rPr lang="ro-RO" sz="2400" b="1" dirty="0">
                <a:solidFill>
                  <a:srgbClr val="FF0000"/>
                </a:solidFill>
                <a:latin typeface="FreeSans"/>
              </a:rPr>
              <a:t> – </a:t>
            </a:r>
            <a:r>
              <a:rPr lang="ro-RO" sz="2400" b="1" dirty="0" err="1">
                <a:solidFill>
                  <a:srgbClr val="FF0000"/>
                </a:solidFill>
                <a:latin typeface="FreeSans"/>
              </a:rPr>
              <a:t>coordinator</a:t>
            </a:r>
            <a:r>
              <a:rPr lang="ro-RO" sz="2400" b="1" dirty="0">
                <a:solidFill>
                  <a:srgbClr val="FF0000"/>
                </a:solidFill>
                <a:latin typeface="FreeSans"/>
              </a:rPr>
              <a:t>  ”</a:t>
            </a:r>
            <a:r>
              <a:rPr lang="ro-RO" sz="2400" b="1" dirty="0" err="1">
                <a:solidFill>
                  <a:srgbClr val="FF0000"/>
                </a:solidFill>
                <a:latin typeface="FreeSans"/>
              </a:rPr>
              <a:t>Nikola</a:t>
            </a:r>
            <a:r>
              <a:rPr lang="ro-RO" sz="2400" b="1" dirty="0">
                <a:solidFill>
                  <a:srgbClr val="FF0000"/>
                </a:solidFill>
                <a:latin typeface="FreeSans"/>
              </a:rPr>
              <a:t> </a:t>
            </a:r>
            <a:r>
              <a:rPr lang="ro-RO" sz="2400" b="1" dirty="0" err="1">
                <a:solidFill>
                  <a:srgbClr val="FF0000"/>
                </a:solidFill>
                <a:latin typeface="FreeSans"/>
              </a:rPr>
              <a:t>Vaptsarov</a:t>
            </a:r>
            <a:r>
              <a:rPr lang="ro-RO" sz="2400" b="1" dirty="0">
                <a:solidFill>
                  <a:srgbClr val="FF0000"/>
                </a:solidFill>
                <a:latin typeface="FreeSans"/>
              </a:rPr>
              <a:t>” Naval Academy (NVNA) </a:t>
            </a:r>
            <a:endParaRPr lang="en-US" altLang="de-DE" sz="2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FF44BD-CF13-B84E-0C0C-2BCA61F73278}"/>
              </a:ext>
            </a:extLst>
          </p:cNvPr>
          <p:cNvSpPr txBox="1"/>
          <p:nvPr/>
        </p:nvSpPr>
        <p:spPr>
          <a:xfrm>
            <a:off x="-1" y="1802565"/>
            <a:ext cx="12188825" cy="54454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126"/>
            <a:r>
              <a:rPr lang="en-GB" sz="1899" b="1" dirty="0">
                <a:solidFill>
                  <a:srgbClr val="FF0000"/>
                </a:solidFill>
                <a:latin typeface="FreeSans"/>
              </a:rPr>
              <a:t>A.2.1. </a:t>
            </a:r>
            <a:r>
              <a:rPr lang="en-GB" sz="1899" b="1" i="1" dirty="0">
                <a:solidFill>
                  <a:srgbClr val="0000FF"/>
                </a:solidFill>
                <a:latin typeface="FreeSans"/>
              </a:rPr>
              <a:t>European Navy curricular design for</a:t>
            </a:r>
            <a:r>
              <a:rPr lang="ro-RO" sz="1899" b="1" i="1" dirty="0">
                <a:solidFill>
                  <a:srgbClr val="0000FF"/>
                </a:solidFill>
                <a:latin typeface="FreeSans"/>
              </a:rPr>
              <a:t> </a:t>
            </a:r>
            <a:r>
              <a:rPr lang="en-GB" sz="1899" b="1" i="1" dirty="0">
                <a:solidFill>
                  <a:srgbClr val="0000FF"/>
                </a:solidFill>
                <a:latin typeface="FreeSans"/>
              </a:rPr>
              <a:t>improving STEM skills in Navy Military</a:t>
            </a:r>
            <a:r>
              <a:rPr lang="ro-RO" sz="1899" b="1" i="1" dirty="0">
                <a:solidFill>
                  <a:srgbClr val="0000FF"/>
                </a:solidFill>
                <a:latin typeface="FreeSans"/>
              </a:rPr>
              <a:t> </a:t>
            </a:r>
            <a:r>
              <a:rPr lang="en-GB" sz="1899" b="1" i="1" dirty="0">
                <a:solidFill>
                  <a:srgbClr val="0000FF"/>
                </a:solidFill>
                <a:latin typeface="FreeSans"/>
              </a:rPr>
              <a:t>Higher Education</a:t>
            </a:r>
            <a:r>
              <a:rPr lang="ro-RO" sz="1899" b="1" i="1" dirty="0">
                <a:solidFill>
                  <a:srgbClr val="0000FF"/>
                </a:solidFill>
                <a:latin typeface="FreeSans"/>
              </a:rPr>
              <a:t> </a:t>
            </a:r>
            <a:r>
              <a:rPr lang="ro-RO" sz="1899" dirty="0">
                <a:solidFill>
                  <a:prstClr val="black"/>
                </a:solidFill>
                <a:latin typeface="FreeSans"/>
              </a:rPr>
              <a:t>- RESULTS: </a:t>
            </a:r>
            <a:r>
              <a:rPr lang="en-GB" sz="1899" dirty="0">
                <a:solidFill>
                  <a:prstClr val="black"/>
                </a:solidFill>
                <a:latin typeface="FreeSans"/>
              </a:rPr>
              <a:t>1 curriculum in compliance with</a:t>
            </a:r>
            <a:r>
              <a:rPr lang="ro-RO" sz="1899" dirty="0">
                <a:solidFill>
                  <a:prstClr val="black"/>
                </a:solidFill>
                <a:latin typeface="FreeSans"/>
              </a:rPr>
              <a:t> </a:t>
            </a:r>
            <a:r>
              <a:rPr lang="en-GB" sz="1899" dirty="0">
                <a:solidFill>
                  <a:prstClr val="black"/>
                </a:solidFill>
                <a:latin typeface="FreeSans"/>
              </a:rPr>
              <a:t>SQF-MILOF and 8</a:t>
            </a:r>
            <a:r>
              <a:rPr lang="ro-RO" sz="1899" dirty="0">
                <a:solidFill>
                  <a:prstClr val="black"/>
                </a:solidFill>
                <a:latin typeface="FreeSans"/>
              </a:rPr>
              <a:t> </a:t>
            </a:r>
            <a:r>
              <a:rPr lang="en-GB" sz="1899" dirty="0">
                <a:solidFill>
                  <a:prstClr val="black"/>
                </a:solidFill>
                <a:latin typeface="FreeSans"/>
              </a:rPr>
              <a:t>harmonized syllabuses (8 STEM)</a:t>
            </a:r>
            <a:r>
              <a:rPr lang="ro-RO" sz="1899" dirty="0">
                <a:solidFill>
                  <a:prstClr val="black"/>
                </a:solidFill>
                <a:latin typeface="FreeSans"/>
              </a:rPr>
              <a:t> → </a:t>
            </a:r>
            <a:r>
              <a:rPr lang="ro-RO" sz="1899" dirty="0" err="1">
                <a:solidFill>
                  <a:srgbClr val="7030A0"/>
                </a:solidFill>
                <a:latin typeface="FreeSans"/>
              </a:rPr>
              <a:t>responsible</a:t>
            </a:r>
            <a:r>
              <a:rPr lang="ro-RO" sz="1899" dirty="0">
                <a:solidFill>
                  <a:srgbClr val="7030A0"/>
                </a:solidFill>
                <a:latin typeface="FreeSans"/>
              </a:rPr>
              <a:t>: </a:t>
            </a:r>
            <a:r>
              <a:rPr lang="ro-RO" sz="1899" b="1" u="sng" dirty="0">
                <a:solidFill>
                  <a:srgbClr val="00CC00"/>
                </a:solidFill>
                <a:latin typeface="FreeSans"/>
              </a:rPr>
              <a:t>NVNA</a:t>
            </a:r>
            <a:r>
              <a:rPr lang="ro-RO" sz="1899" dirty="0">
                <a:solidFill>
                  <a:prstClr val="black"/>
                </a:solidFill>
                <a:latin typeface="FreeSans"/>
              </a:rPr>
              <a:t>;</a:t>
            </a:r>
          </a:p>
          <a:p>
            <a:pPr defTabSz="914126"/>
            <a:r>
              <a:rPr lang="en-GB" sz="1899" b="1" dirty="0">
                <a:solidFill>
                  <a:srgbClr val="FF0000"/>
                </a:solidFill>
                <a:latin typeface="FreeSans"/>
              </a:rPr>
              <a:t>A2.2.</a:t>
            </a:r>
            <a:r>
              <a:rPr lang="en-GB" sz="1899" dirty="0">
                <a:solidFill>
                  <a:prstClr val="black"/>
                </a:solidFill>
                <a:latin typeface="FreeSans"/>
              </a:rPr>
              <a:t> </a:t>
            </a:r>
            <a:r>
              <a:rPr lang="en-GB" sz="1899" b="1" i="1" dirty="0">
                <a:solidFill>
                  <a:srgbClr val="0000FF"/>
                </a:solidFill>
                <a:latin typeface="FreeSans"/>
              </a:rPr>
              <a:t>Course design using the modern</a:t>
            </a:r>
            <a:r>
              <a:rPr lang="ro-RO" sz="1899" b="1" i="1" dirty="0">
                <a:solidFill>
                  <a:srgbClr val="0000FF"/>
                </a:solidFill>
                <a:latin typeface="FreeSans"/>
              </a:rPr>
              <a:t> </a:t>
            </a:r>
            <a:r>
              <a:rPr lang="en-GB" sz="1899" b="1" i="1" dirty="0">
                <a:solidFill>
                  <a:srgbClr val="0000FF"/>
                </a:solidFill>
                <a:latin typeface="FreeSans"/>
              </a:rPr>
              <a:t>technologies and innovative tools for</a:t>
            </a:r>
            <a:r>
              <a:rPr lang="ro-RO" sz="1899" b="1" i="1" dirty="0">
                <a:solidFill>
                  <a:srgbClr val="0000FF"/>
                </a:solidFill>
                <a:latin typeface="FreeSans"/>
              </a:rPr>
              <a:t> </a:t>
            </a:r>
            <a:r>
              <a:rPr lang="en-GB" sz="1899" b="1" i="1" dirty="0">
                <a:solidFill>
                  <a:srgbClr val="0000FF"/>
                </a:solidFill>
                <a:latin typeface="FreeSans"/>
              </a:rPr>
              <a:t>improving STEM competencies in Navy</a:t>
            </a:r>
            <a:r>
              <a:rPr lang="ro-RO" sz="1899" b="1" i="1" dirty="0">
                <a:solidFill>
                  <a:srgbClr val="0000FF"/>
                </a:solidFill>
                <a:latin typeface="FreeSans"/>
              </a:rPr>
              <a:t> </a:t>
            </a:r>
            <a:r>
              <a:rPr lang="en-GB" sz="1899" b="1" i="1" dirty="0">
                <a:solidFill>
                  <a:srgbClr val="0000FF"/>
                </a:solidFill>
                <a:latin typeface="FreeSans"/>
              </a:rPr>
              <a:t>Military Higher Education</a:t>
            </a:r>
            <a:r>
              <a:rPr lang="ro-RO" sz="1899" b="1" i="1" dirty="0">
                <a:solidFill>
                  <a:srgbClr val="0000FF"/>
                </a:solidFill>
                <a:latin typeface="FreeSans"/>
              </a:rPr>
              <a:t> </a:t>
            </a:r>
            <a:r>
              <a:rPr lang="ro-RO" sz="1899" dirty="0">
                <a:solidFill>
                  <a:prstClr val="black"/>
                </a:solidFill>
                <a:latin typeface="FreeSans"/>
              </a:rPr>
              <a:t>– RESULTS: </a:t>
            </a:r>
            <a:r>
              <a:rPr lang="en-GB" sz="1899" dirty="0">
                <a:solidFill>
                  <a:prstClr val="black"/>
                </a:solidFill>
                <a:latin typeface="FreeSans"/>
              </a:rPr>
              <a:t>8 courses, digital learning packages,</a:t>
            </a:r>
            <a:r>
              <a:rPr lang="ro-RO" sz="1899" dirty="0">
                <a:solidFill>
                  <a:prstClr val="black"/>
                </a:solidFill>
                <a:latin typeface="FreeSans"/>
              </a:rPr>
              <a:t> </a:t>
            </a:r>
            <a:r>
              <a:rPr lang="en-GB" sz="1899" dirty="0">
                <a:solidFill>
                  <a:prstClr val="black"/>
                </a:solidFill>
                <a:latin typeface="FreeSans"/>
              </a:rPr>
              <a:t>consisting in textbox, presentations,</a:t>
            </a:r>
            <a:r>
              <a:rPr lang="ro-RO" sz="1899" dirty="0">
                <a:solidFill>
                  <a:prstClr val="black"/>
                </a:solidFill>
                <a:latin typeface="FreeSans"/>
              </a:rPr>
              <a:t> </a:t>
            </a:r>
            <a:r>
              <a:rPr lang="en-GB" sz="1899" dirty="0">
                <a:solidFill>
                  <a:prstClr val="black"/>
                </a:solidFill>
                <a:latin typeface="FreeSans"/>
              </a:rPr>
              <a:t>exercises and assessment forms</a:t>
            </a:r>
            <a:r>
              <a:rPr lang="ro-RO" sz="1899" dirty="0">
                <a:solidFill>
                  <a:prstClr val="black"/>
                </a:solidFill>
                <a:latin typeface="FreeSans"/>
              </a:rPr>
              <a:t> → </a:t>
            </a:r>
            <a:r>
              <a:rPr lang="ro-RO" sz="1899" dirty="0" err="1">
                <a:solidFill>
                  <a:srgbClr val="7030A0"/>
                </a:solidFill>
                <a:latin typeface="FreeSans"/>
              </a:rPr>
              <a:t>responsible</a:t>
            </a:r>
            <a:r>
              <a:rPr lang="ro-RO" sz="1899" dirty="0">
                <a:solidFill>
                  <a:srgbClr val="7030A0"/>
                </a:solidFill>
                <a:latin typeface="FreeSans"/>
              </a:rPr>
              <a:t>: </a:t>
            </a:r>
            <a:r>
              <a:rPr lang="ro-RO" sz="1899" b="1" u="sng" dirty="0">
                <a:solidFill>
                  <a:srgbClr val="00CC00"/>
                </a:solidFill>
                <a:latin typeface="FreeSans"/>
              </a:rPr>
              <a:t>NVNA</a:t>
            </a:r>
            <a:r>
              <a:rPr lang="ro-RO" sz="1899" dirty="0">
                <a:solidFill>
                  <a:prstClr val="black"/>
                </a:solidFill>
                <a:latin typeface="FreeSans"/>
              </a:rPr>
              <a:t>;</a:t>
            </a:r>
          </a:p>
          <a:p>
            <a:pPr defTabSz="914126"/>
            <a:r>
              <a:rPr lang="en-GB" sz="1899" b="1" dirty="0">
                <a:solidFill>
                  <a:srgbClr val="FF0000"/>
                </a:solidFill>
                <a:latin typeface="FreeSans"/>
              </a:rPr>
              <a:t>A2.3</a:t>
            </a:r>
            <a:r>
              <a:rPr lang="ro-RO" sz="1899" b="1" dirty="0">
                <a:solidFill>
                  <a:srgbClr val="FF0000"/>
                </a:solidFill>
                <a:latin typeface="FreeSans"/>
              </a:rPr>
              <a:t>/A2.4</a:t>
            </a:r>
            <a:r>
              <a:rPr lang="en-GB" sz="1899" b="1" dirty="0">
                <a:solidFill>
                  <a:srgbClr val="FF0000"/>
                </a:solidFill>
                <a:latin typeface="FreeSans"/>
              </a:rPr>
              <a:t>.</a:t>
            </a:r>
            <a:r>
              <a:rPr lang="en-GB" sz="1899" dirty="0">
                <a:solidFill>
                  <a:prstClr val="black"/>
                </a:solidFill>
                <a:latin typeface="FreeSans"/>
              </a:rPr>
              <a:t> </a:t>
            </a:r>
            <a:r>
              <a:rPr lang="ro-RO" sz="1899" b="1" i="1" dirty="0" err="1">
                <a:solidFill>
                  <a:srgbClr val="0000FF"/>
                </a:solidFill>
                <a:latin typeface="FreeSans"/>
              </a:rPr>
              <a:t>Transnational</a:t>
            </a:r>
            <a:r>
              <a:rPr lang="ro-RO" sz="1899" b="1" i="1" dirty="0">
                <a:solidFill>
                  <a:srgbClr val="0000FF"/>
                </a:solidFill>
                <a:latin typeface="FreeSans"/>
              </a:rPr>
              <a:t> </a:t>
            </a:r>
            <a:r>
              <a:rPr lang="ro-RO" sz="1899" b="1" i="1" dirty="0" err="1">
                <a:solidFill>
                  <a:srgbClr val="0000FF"/>
                </a:solidFill>
                <a:latin typeface="FreeSans"/>
              </a:rPr>
              <a:t>meetings</a:t>
            </a:r>
            <a:r>
              <a:rPr lang="ro-RO" sz="1899" b="1" i="1" dirty="0">
                <a:solidFill>
                  <a:srgbClr val="0000FF"/>
                </a:solidFill>
                <a:latin typeface="FreeSans"/>
              </a:rPr>
              <a:t> </a:t>
            </a:r>
            <a:r>
              <a:rPr lang="ro-RO" sz="1899" b="1" i="1" dirty="0" err="1">
                <a:solidFill>
                  <a:srgbClr val="0000FF"/>
                </a:solidFill>
                <a:latin typeface="FreeSans"/>
              </a:rPr>
              <a:t>and</a:t>
            </a:r>
            <a:r>
              <a:rPr lang="ro-RO" sz="1899" b="1" i="1" dirty="0">
                <a:solidFill>
                  <a:srgbClr val="0000FF"/>
                </a:solidFill>
                <a:latin typeface="FreeSans"/>
              </a:rPr>
              <a:t> </a:t>
            </a:r>
            <a:r>
              <a:rPr lang="ro-RO" sz="1899" b="1" i="1" dirty="0" err="1">
                <a:solidFill>
                  <a:srgbClr val="0000FF"/>
                </a:solidFill>
                <a:latin typeface="FreeSans"/>
              </a:rPr>
              <a:t>events</a:t>
            </a:r>
            <a:r>
              <a:rPr lang="ro-RO" sz="1899" b="1" i="1" dirty="0">
                <a:solidFill>
                  <a:srgbClr val="0000FF"/>
                </a:solidFill>
                <a:latin typeface="FreeSans"/>
              </a:rPr>
              <a:t> </a:t>
            </a:r>
            <a:r>
              <a:rPr lang="ro-RO" sz="1899" dirty="0">
                <a:solidFill>
                  <a:prstClr val="black"/>
                </a:solidFill>
                <a:latin typeface="FreeSans"/>
              </a:rPr>
              <a:t>– RESULTS: TPM1 </a:t>
            </a:r>
            <a:r>
              <a:rPr lang="en-GB" sz="1899" dirty="0">
                <a:solidFill>
                  <a:prstClr val="black"/>
                </a:solidFill>
                <a:latin typeface="FreeSans"/>
              </a:rPr>
              <a:t>Project Kick-off meeting (RNA</a:t>
            </a:r>
            <a:r>
              <a:rPr lang="ro-RO" sz="1899" dirty="0">
                <a:solidFill>
                  <a:prstClr val="black"/>
                </a:solidFill>
                <a:latin typeface="FreeSans"/>
              </a:rPr>
              <a:t>, 2 </a:t>
            </a:r>
            <a:r>
              <a:rPr lang="ro-RO" sz="1899" dirty="0" err="1">
                <a:solidFill>
                  <a:prstClr val="black"/>
                </a:solidFill>
                <a:latin typeface="FreeSans"/>
              </a:rPr>
              <a:t>days</a:t>
            </a:r>
            <a:r>
              <a:rPr lang="ro-RO" sz="1899" dirty="0">
                <a:solidFill>
                  <a:prstClr val="black"/>
                </a:solidFill>
                <a:latin typeface="FreeSans"/>
              </a:rPr>
              <a:t>) </a:t>
            </a:r>
            <a:r>
              <a:rPr lang="ro-RO" sz="1899" dirty="0" err="1">
                <a:solidFill>
                  <a:prstClr val="black"/>
                </a:solidFill>
                <a:latin typeface="FreeSans"/>
              </a:rPr>
              <a:t>and</a:t>
            </a:r>
            <a:r>
              <a:rPr lang="ro-RO" sz="1899" dirty="0">
                <a:solidFill>
                  <a:prstClr val="black"/>
                </a:solidFill>
                <a:latin typeface="FreeSans"/>
              </a:rPr>
              <a:t>  TPM2 </a:t>
            </a:r>
            <a:r>
              <a:rPr lang="en-GB" sz="1899" dirty="0">
                <a:solidFill>
                  <a:prstClr val="black"/>
                </a:solidFill>
                <a:latin typeface="FreeSans"/>
              </a:rPr>
              <a:t>Project meeting – STEM</a:t>
            </a:r>
            <a:r>
              <a:rPr lang="ro-RO" sz="1899" dirty="0">
                <a:solidFill>
                  <a:prstClr val="black"/>
                </a:solidFill>
                <a:latin typeface="FreeSans"/>
              </a:rPr>
              <a:t> </a:t>
            </a:r>
            <a:r>
              <a:rPr lang="en-GB" sz="1899" dirty="0">
                <a:solidFill>
                  <a:prstClr val="black"/>
                </a:solidFill>
                <a:latin typeface="FreeSans"/>
              </a:rPr>
              <a:t>curriculum design (virtual meeting)</a:t>
            </a:r>
            <a:r>
              <a:rPr lang="ro-RO" sz="1899" dirty="0">
                <a:solidFill>
                  <a:prstClr val="black"/>
                </a:solidFill>
                <a:latin typeface="FreeSans"/>
              </a:rPr>
              <a:t>, </a:t>
            </a:r>
            <a:r>
              <a:rPr lang="en-GB" sz="1899" dirty="0">
                <a:solidFill>
                  <a:prstClr val="black"/>
                </a:solidFill>
                <a:latin typeface="FreeSans"/>
              </a:rPr>
              <a:t>Public event E1: SQF-MILOF</a:t>
            </a:r>
            <a:r>
              <a:rPr lang="ro-RO" sz="1899" dirty="0">
                <a:solidFill>
                  <a:prstClr val="black"/>
                </a:solidFill>
                <a:latin typeface="FreeSans"/>
              </a:rPr>
              <a:t> </a:t>
            </a:r>
            <a:r>
              <a:rPr lang="en-GB" sz="1899" dirty="0">
                <a:solidFill>
                  <a:prstClr val="black"/>
                </a:solidFill>
                <a:latin typeface="FreeSans"/>
              </a:rPr>
              <a:t>standards and STEM curriculum priorities</a:t>
            </a:r>
            <a:r>
              <a:rPr lang="ro-RO" sz="1899" dirty="0">
                <a:solidFill>
                  <a:prstClr val="black"/>
                </a:solidFill>
                <a:latin typeface="FreeSans"/>
              </a:rPr>
              <a:t> </a:t>
            </a:r>
            <a:r>
              <a:rPr lang="en-GB" sz="1899" dirty="0">
                <a:solidFill>
                  <a:prstClr val="black"/>
                </a:solidFill>
                <a:latin typeface="FreeSans"/>
              </a:rPr>
              <a:t>in Navy Military Higher Education (RNA,</a:t>
            </a:r>
            <a:r>
              <a:rPr lang="ro-RO" sz="1899" dirty="0">
                <a:solidFill>
                  <a:prstClr val="black"/>
                </a:solidFill>
                <a:latin typeface="FreeSans"/>
              </a:rPr>
              <a:t> </a:t>
            </a:r>
            <a:r>
              <a:rPr lang="en-GB" sz="1899" dirty="0">
                <a:solidFill>
                  <a:prstClr val="black"/>
                </a:solidFill>
                <a:latin typeface="FreeSans"/>
              </a:rPr>
              <a:t>Romania)</a:t>
            </a:r>
            <a:r>
              <a:rPr lang="ro-RO" sz="1899" dirty="0">
                <a:solidFill>
                  <a:prstClr val="black"/>
                </a:solidFill>
                <a:latin typeface="FreeSans"/>
              </a:rPr>
              <a:t>;</a:t>
            </a:r>
          </a:p>
          <a:p>
            <a:pPr algn="l"/>
            <a:r>
              <a:rPr lang="ro-RO" sz="1899" b="1" dirty="0">
                <a:solidFill>
                  <a:srgbClr val="FF0000"/>
                </a:solidFill>
                <a:latin typeface="FreeSans"/>
              </a:rPr>
              <a:t>A2.5. </a:t>
            </a:r>
            <a:r>
              <a:rPr lang="ro-RO" sz="2000" b="1" dirty="0" err="1">
                <a:solidFill>
                  <a:srgbClr val="FF0000"/>
                </a:solidFill>
                <a:latin typeface="FreeSans"/>
              </a:rPr>
              <a:t>Train</a:t>
            </a:r>
            <a:r>
              <a:rPr lang="ro-RO" sz="2000" b="1" dirty="0">
                <a:solidFill>
                  <a:srgbClr val="FF0000"/>
                </a:solidFill>
                <a:latin typeface="FreeSans"/>
              </a:rPr>
              <a:t> </a:t>
            </a:r>
            <a:r>
              <a:rPr lang="ro-RO" sz="2000" b="1" dirty="0" err="1">
                <a:solidFill>
                  <a:srgbClr val="FF0000"/>
                </a:solidFill>
                <a:latin typeface="FreeSans"/>
              </a:rPr>
              <a:t>the</a:t>
            </a:r>
            <a:r>
              <a:rPr lang="ro-RO" sz="2000" b="1" dirty="0">
                <a:solidFill>
                  <a:srgbClr val="FF0000"/>
                </a:solidFill>
                <a:latin typeface="FreeSans"/>
              </a:rPr>
              <a:t> </a:t>
            </a:r>
            <a:r>
              <a:rPr lang="ro-RO" sz="2000" b="1" dirty="0" err="1">
                <a:solidFill>
                  <a:srgbClr val="FF0000"/>
                </a:solidFill>
                <a:latin typeface="FreeSans"/>
              </a:rPr>
              <a:t>students</a:t>
            </a:r>
            <a:r>
              <a:rPr lang="ro-RO" sz="2000" b="1" dirty="0">
                <a:solidFill>
                  <a:srgbClr val="FF0000"/>
                </a:solidFill>
                <a:latin typeface="FreeSans"/>
              </a:rPr>
              <a:t> </a:t>
            </a:r>
            <a:r>
              <a:rPr lang="ro-RO" sz="2000" b="1" dirty="0" err="1">
                <a:solidFill>
                  <a:srgbClr val="FF0000"/>
                </a:solidFill>
                <a:latin typeface="FreeSans"/>
              </a:rPr>
              <a:t>abilities</a:t>
            </a:r>
            <a:r>
              <a:rPr lang="ro-RO" sz="2000" b="1" dirty="0">
                <a:solidFill>
                  <a:srgbClr val="FF0000"/>
                </a:solidFill>
                <a:latin typeface="FreeSans"/>
              </a:rPr>
              <a:t> in STEM - </a:t>
            </a:r>
            <a:r>
              <a:rPr lang="ro-RO" sz="1899" b="1" dirty="0" err="1">
                <a:solidFill>
                  <a:srgbClr val="FF0000"/>
                </a:solidFill>
                <a:latin typeface="FreeSans"/>
              </a:rPr>
              <a:t>Learning</a:t>
            </a:r>
            <a:r>
              <a:rPr lang="ro-RO" sz="1899" b="1" dirty="0">
                <a:solidFill>
                  <a:srgbClr val="FF0000"/>
                </a:solidFill>
                <a:latin typeface="FreeSans"/>
              </a:rPr>
              <a:t>/</a:t>
            </a:r>
            <a:r>
              <a:rPr lang="ro-RO" sz="1899" b="1" dirty="0" err="1">
                <a:solidFill>
                  <a:srgbClr val="FF0000"/>
                </a:solidFill>
                <a:latin typeface="FreeSans"/>
              </a:rPr>
              <a:t>Teaching</a:t>
            </a:r>
            <a:r>
              <a:rPr lang="ro-RO" sz="1899" b="1" dirty="0">
                <a:solidFill>
                  <a:srgbClr val="FF0000"/>
                </a:solidFill>
                <a:latin typeface="FreeSans"/>
              </a:rPr>
              <a:t> </a:t>
            </a:r>
            <a:r>
              <a:rPr lang="ro-RO" sz="1899" b="1" dirty="0" err="1">
                <a:solidFill>
                  <a:srgbClr val="FF0000"/>
                </a:solidFill>
                <a:latin typeface="FreeSans"/>
              </a:rPr>
              <a:t>activities</a:t>
            </a:r>
            <a:r>
              <a:rPr lang="ro-RO" sz="1899" b="1" dirty="0">
                <a:solidFill>
                  <a:srgbClr val="FF0000"/>
                </a:solidFill>
                <a:latin typeface="FreeSans"/>
              </a:rPr>
              <a:t> </a:t>
            </a:r>
            <a:r>
              <a:rPr lang="ro-RO" sz="1899" dirty="0">
                <a:latin typeface="FreeSans"/>
              </a:rPr>
              <a:t>(</a:t>
            </a:r>
            <a:r>
              <a:rPr lang="en-GB" sz="1800" b="0" i="0" u="none" strike="noStrike" baseline="0" dirty="0">
                <a:solidFill>
                  <a:srgbClr val="0000FF"/>
                </a:solidFill>
                <a:latin typeface="FreeSans"/>
              </a:rPr>
              <a:t>4</a:t>
            </a:r>
            <a:r>
              <a:rPr lang="ro-RO" sz="1800" b="0" i="0" u="none" strike="noStrike" baseline="0" dirty="0">
                <a:solidFill>
                  <a:srgbClr val="0000FF"/>
                </a:solidFill>
                <a:latin typeface="FreeSans"/>
              </a:rPr>
              <a:t> </a:t>
            </a:r>
            <a:r>
              <a:rPr lang="en-GB" sz="1800" b="0" i="0" u="none" strike="noStrike" baseline="0" dirty="0">
                <a:solidFill>
                  <a:srgbClr val="0000FF"/>
                </a:solidFill>
                <a:latin typeface="FreeSans"/>
              </a:rPr>
              <a:t>students/partner</a:t>
            </a:r>
            <a:r>
              <a:rPr lang="ro-RO" sz="1800" b="0" i="0" u="none" strike="noStrike" baseline="0" dirty="0">
                <a:solidFill>
                  <a:srgbClr val="0000FF"/>
                </a:solidFill>
                <a:latin typeface="FreeSans"/>
              </a:rPr>
              <a:t>/</a:t>
            </a:r>
            <a:r>
              <a:rPr lang="ro-RO" sz="1800" b="0" i="0" u="none" strike="noStrike" baseline="0" dirty="0" err="1">
                <a:solidFill>
                  <a:srgbClr val="0000FF"/>
                </a:solidFill>
                <a:latin typeface="FreeSans"/>
              </a:rPr>
              <a:t>course</a:t>
            </a:r>
            <a:r>
              <a:rPr lang="en-GB" sz="1800" b="0" i="0" u="none" strike="noStrike" baseline="0" dirty="0">
                <a:latin typeface="FreeSans"/>
              </a:rPr>
              <a:t>)</a:t>
            </a:r>
            <a:r>
              <a:rPr lang="ro-RO" sz="1899" dirty="0">
                <a:solidFill>
                  <a:prstClr val="black"/>
                </a:solidFill>
                <a:latin typeface="FreeSans"/>
              </a:rPr>
              <a:t>:</a:t>
            </a:r>
          </a:p>
          <a:p>
            <a:pPr defTabSz="914126"/>
            <a:r>
              <a:rPr lang="en-GB" sz="1899" b="1" dirty="0">
                <a:solidFill>
                  <a:srgbClr val="0000FF"/>
                </a:solidFill>
                <a:latin typeface="FreeSans"/>
              </a:rPr>
              <a:t>C1S. </a:t>
            </a:r>
            <a:r>
              <a:rPr lang="en-GB" sz="1899" dirty="0">
                <a:solidFill>
                  <a:prstClr val="black"/>
                </a:solidFill>
                <a:latin typeface="FreeSans"/>
              </a:rPr>
              <a:t>STEM harmonized curriculum for</a:t>
            </a:r>
            <a:r>
              <a:rPr lang="ro-RO" sz="1899" dirty="0">
                <a:solidFill>
                  <a:prstClr val="black"/>
                </a:solidFill>
                <a:latin typeface="FreeSans"/>
              </a:rPr>
              <a:t> </a:t>
            </a:r>
            <a:r>
              <a:rPr lang="en-GB" sz="1899" dirty="0">
                <a:solidFill>
                  <a:prstClr val="black"/>
                </a:solidFill>
                <a:latin typeface="FreeSans"/>
              </a:rPr>
              <a:t>digital skills and IT technology abilities -</a:t>
            </a:r>
            <a:r>
              <a:rPr lang="ro-RO" sz="1899" dirty="0">
                <a:solidFill>
                  <a:prstClr val="black"/>
                </a:solidFill>
                <a:latin typeface="FreeSans"/>
              </a:rPr>
              <a:t> </a:t>
            </a:r>
            <a:r>
              <a:rPr lang="en-GB" sz="1899" dirty="0">
                <a:solidFill>
                  <a:prstClr val="black"/>
                </a:solidFill>
                <a:latin typeface="FreeSans"/>
              </a:rPr>
              <a:t>”Computer Networks” and ”Maritime</a:t>
            </a:r>
          </a:p>
          <a:p>
            <a:pPr defTabSz="914126"/>
            <a:r>
              <a:rPr lang="en-GB" sz="1899" dirty="0">
                <a:solidFill>
                  <a:prstClr val="black"/>
                </a:solidFill>
                <a:latin typeface="FreeSans"/>
              </a:rPr>
              <a:t>Cyber Threats” modules in International</a:t>
            </a:r>
            <a:r>
              <a:rPr lang="ro-RO" sz="1899" dirty="0">
                <a:solidFill>
                  <a:prstClr val="black"/>
                </a:solidFill>
                <a:latin typeface="FreeSans"/>
              </a:rPr>
              <a:t> </a:t>
            </a:r>
            <a:r>
              <a:rPr lang="en-GB" sz="1899" dirty="0">
                <a:solidFill>
                  <a:prstClr val="black"/>
                </a:solidFill>
                <a:latin typeface="FreeSans"/>
              </a:rPr>
              <a:t>Naval Semester (</a:t>
            </a:r>
            <a:r>
              <a:rPr lang="en-GB" sz="1899" b="1" dirty="0">
                <a:solidFill>
                  <a:srgbClr val="00CC00"/>
                </a:solidFill>
                <a:latin typeface="FreeSans"/>
              </a:rPr>
              <a:t>PNA, Poland</a:t>
            </a:r>
            <a:r>
              <a:rPr lang="en-GB" sz="1899" dirty="0">
                <a:solidFill>
                  <a:prstClr val="black"/>
                </a:solidFill>
                <a:latin typeface="FreeSans"/>
              </a:rPr>
              <a:t>)</a:t>
            </a:r>
            <a:r>
              <a:rPr lang="ro-RO" sz="1899" dirty="0">
                <a:solidFill>
                  <a:prstClr val="black"/>
                </a:solidFill>
                <a:latin typeface="FreeSans"/>
              </a:rPr>
              <a:t>;</a:t>
            </a:r>
          </a:p>
          <a:p>
            <a:pPr defTabSz="914126"/>
            <a:r>
              <a:rPr lang="en-GB" sz="1899" b="1" dirty="0">
                <a:solidFill>
                  <a:srgbClr val="0000FF"/>
                </a:solidFill>
                <a:latin typeface="FreeSans"/>
              </a:rPr>
              <a:t>C2S. </a:t>
            </a:r>
            <a:r>
              <a:rPr lang="en-GB" sz="1899" dirty="0">
                <a:solidFill>
                  <a:prstClr val="black"/>
                </a:solidFill>
                <a:latin typeface="FreeSans"/>
              </a:rPr>
              <a:t>STEM harmonized curriculum for</a:t>
            </a:r>
            <a:r>
              <a:rPr lang="ro-RO" sz="1899" dirty="0">
                <a:solidFill>
                  <a:prstClr val="black"/>
                </a:solidFill>
                <a:latin typeface="FreeSans"/>
              </a:rPr>
              <a:t> </a:t>
            </a:r>
            <a:r>
              <a:rPr lang="en-GB" sz="1899" dirty="0">
                <a:solidFill>
                  <a:prstClr val="black"/>
                </a:solidFill>
                <a:latin typeface="FreeSans"/>
              </a:rPr>
              <a:t>competencies in Hi Tech, Electronics and</a:t>
            </a:r>
            <a:r>
              <a:rPr lang="ro-RO" sz="1899" dirty="0">
                <a:solidFill>
                  <a:prstClr val="black"/>
                </a:solidFill>
                <a:latin typeface="FreeSans"/>
              </a:rPr>
              <a:t> </a:t>
            </a:r>
            <a:r>
              <a:rPr lang="en-GB" sz="1899" dirty="0">
                <a:solidFill>
                  <a:prstClr val="black"/>
                </a:solidFill>
                <a:latin typeface="FreeSans"/>
              </a:rPr>
              <a:t>Telecommunications - ”Naval Electronics”</a:t>
            </a:r>
          </a:p>
          <a:p>
            <a:pPr defTabSz="914126"/>
            <a:r>
              <a:rPr lang="en-GB" sz="1899" dirty="0">
                <a:solidFill>
                  <a:prstClr val="black"/>
                </a:solidFill>
                <a:latin typeface="FreeSans"/>
              </a:rPr>
              <a:t>and ”Naval Communications” modules in</a:t>
            </a:r>
            <a:r>
              <a:rPr lang="ro-RO" sz="1899" dirty="0">
                <a:solidFill>
                  <a:prstClr val="black"/>
                </a:solidFill>
                <a:latin typeface="FreeSans"/>
              </a:rPr>
              <a:t> </a:t>
            </a:r>
            <a:r>
              <a:rPr lang="en-GB" sz="1899" dirty="0">
                <a:solidFill>
                  <a:prstClr val="black"/>
                </a:solidFill>
                <a:latin typeface="FreeSans"/>
              </a:rPr>
              <a:t>International Naval Semester (</a:t>
            </a:r>
            <a:r>
              <a:rPr lang="en-GB" sz="1899" b="1" dirty="0">
                <a:solidFill>
                  <a:srgbClr val="00CC00"/>
                </a:solidFill>
                <a:latin typeface="FreeSans"/>
              </a:rPr>
              <a:t>NVNA,</a:t>
            </a:r>
            <a:r>
              <a:rPr lang="ro-RO" sz="1899" b="1" dirty="0">
                <a:solidFill>
                  <a:srgbClr val="00CC00"/>
                </a:solidFill>
                <a:latin typeface="FreeSans"/>
              </a:rPr>
              <a:t> </a:t>
            </a:r>
            <a:r>
              <a:rPr lang="en-GB" sz="1899" b="1" dirty="0">
                <a:solidFill>
                  <a:srgbClr val="00CC00"/>
                </a:solidFill>
                <a:latin typeface="FreeSans"/>
              </a:rPr>
              <a:t>Bulgaria</a:t>
            </a:r>
            <a:r>
              <a:rPr lang="en-GB" sz="1899" dirty="0">
                <a:solidFill>
                  <a:prstClr val="black"/>
                </a:solidFill>
                <a:latin typeface="FreeSans"/>
              </a:rPr>
              <a:t>)</a:t>
            </a:r>
            <a:r>
              <a:rPr lang="ro-RO" sz="1899" dirty="0">
                <a:solidFill>
                  <a:prstClr val="black"/>
                </a:solidFill>
                <a:latin typeface="FreeSans"/>
              </a:rPr>
              <a:t>;</a:t>
            </a:r>
          </a:p>
          <a:p>
            <a:pPr defTabSz="914126"/>
            <a:r>
              <a:rPr lang="en-GB" sz="1899" b="1" dirty="0">
                <a:solidFill>
                  <a:srgbClr val="0000FF"/>
                </a:solidFill>
                <a:latin typeface="FreeSans"/>
              </a:rPr>
              <a:t>C3S.</a:t>
            </a:r>
            <a:r>
              <a:rPr lang="en-GB" sz="1899" dirty="0">
                <a:solidFill>
                  <a:prstClr val="black"/>
                </a:solidFill>
                <a:latin typeface="FreeSans"/>
              </a:rPr>
              <a:t> STEM competencies in Navy</a:t>
            </a:r>
            <a:r>
              <a:rPr lang="ro-RO" sz="1899" dirty="0">
                <a:solidFill>
                  <a:prstClr val="black"/>
                </a:solidFill>
                <a:latin typeface="FreeSans"/>
              </a:rPr>
              <a:t> </a:t>
            </a:r>
            <a:r>
              <a:rPr lang="en-GB" sz="1899" dirty="0">
                <a:solidFill>
                  <a:prstClr val="black"/>
                </a:solidFill>
                <a:latin typeface="FreeSans"/>
              </a:rPr>
              <a:t>Engineering and Intelligent Weapon</a:t>
            </a:r>
            <a:r>
              <a:rPr lang="ro-RO" sz="1899" dirty="0">
                <a:solidFill>
                  <a:prstClr val="black"/>
                </a:solidFill>
                <a:latin typeface="FreeSans"/>
              </a:rPr>
              <a:t> </a:t>
            </a:r>
            <a:r>
              <a:rPr lang="en-GB" sz="1899" dirty="0">
                <a:solidFill>
                  <a:prstClr val="black"/>
                </a:solidFill>
                <a:latin typeface="FreeSans"/>
              </a:rPr>
              <a:t>Systems - ”Power Plants” and ”Naval</a:t>
            </a:r>
            <a:r>
              <a:rPr lang="ro-RO" sz="1899" dirty="0">
                <a:solidFill>
                  <a:prstClr val="black"/>
                </a:solidFill>
                <a:latin typeface="FreeSans"/>
              </a:rPr>
              <a:t> </a:t>
            </a:r>
            <a:r>
              <a:rPr lang="en-GB" sz="1899" dirty="0">
                <a:solidFill>
                  <a:prstClr val="black"/>
                </a:solidFill>
                <a:latin typeface="FreeSans"/>
              </a:rPr>
              <a:t>Sensors” modules in International Naval</a:t>
            </a:r>
            <a:r>
              <a:rPr lang="ro-RO" sz="1899" dirty="0">
                <a:solidFill>
                  <a:prstClr val="black"/>
                </a:solidFill>
                <a:latin typeface="FreeSans"/>
              </a:rPr>
              <a:t> </a:t>
            </a:r>
            <a:r>
              <a:rPr lang="en-GB" sz="1899" dirty="0">
                <a:solidFill>
                  <a:prstClr val="black"/>
                </a:solidFill>
                <a:latin typeface="FreeSans"/>
              </a:rPr>
              <a:t>Semester (</a:t>
            </a:r>
            <a:r>
              <a:rPr lang="en-GB" sz="1899" b="1" dirty="0">
                <a:solidFill>
                  <a:srgbClr val="00CC00"/>
                </a:solidFill>
                <a:latin typeface="FreeSans"/>
              </a:rPr>
              <a:t>INA, Italy</a:t>
            </a:r>
            <a:r>
              <a:rPr lang="en-GB" sz="1899" dirty="0">
                <a:solidFill>
                  <a:prstClr val="black"/>
                </a:solidFill>
                <a:latin typeface="FreeSans"/>
              </a:rPr>
              <a:t>)</a:t>
            </a:r>
            <a:r>
              <a:rPr lang="ro-RO" sz="1899" dirty="0">
                <a:solidFill>
                  <a:prstClr val="black"/>
                </a:solidFill>
                <a:latin typeface="FreeSans"/>
              </a:rPr>
              <a:t>;</a:t>
            </a:r>
          </a:p>
          <a:p>
            <a:pPr defTabSz="914126"/>
            <a:r>
              <a:rPr lang="en-GB" sz="1899" b="1" dirty="0">
                <a:solidFill>
                  <a:srgbClr val="0000FF"/>
                </a:solidFill>
                <a:latin typeface="FreeSans"/>
              </a:rPr>
              <a:t>C4S.</a:t>
            </a:r>
            <a:r>
              <a:rPr lang="en-GB" sz="1899" dirty="0">
                <a:solidFill>
                  <a:prstClr val="black"/>
                </a:solidFill>
                <a:latin typeface="FreeSans"/>
              </a:rPr>
              <a:t> STEM competencies in Naval</a:t>
            </a:r>
            <a:r>
              <a:rPr lang="ro-RO" sz="1899" dirty="0">
                <a:solidFill>
                  <a:prstClr val="black"/>
                </a:solidFill>
                <a:latin typeface="FreeSans"/>
              </a:rPr>
              <a:t> </a:t>
            </a:r>
            <a:r>
              <a:rPr lang="en-GB" sz="1899" dirty="0">
                <a:solidFill>
                  <a:prstClr val="black"/>
                </a:solidFill>
                <a:latin typeface="FreeSans"/>
              </a:rPr>
              <a:t>Sciences - ”Oceanography/ METOC” and</a:t>
            </a:r>
            <a:r>
              <a:rPr lang="ro-RO" sz="1899" dirty="0">
                <a:solidFill>
                  <a:prstClr val="black"/>
                </a:solidFill>
                <a:latin typeface="FreeSans"/>
              </a:rPr>
              <a:t> </a:t>
            </a:r>
            <a:r>
              <a:rPr lang="en-GB" sz="1899" dirty="0">
                <a:solidFill>
                  <a:prstClr val="black"/>
                </a:solidFill>
                <a:latin typeface="FreeSans"/>
              </a:rPr>
              <a:t>”Naval Architecture” modules in</a:t>
            </a:r>
            <a:r>
              <a:rPr lang="ro-RO" sz="1899" dirty="0">
                <a:solidFill>
                  <a:prstClr val="black"/>
                </a:solidFill>
                <a:latin typeface="FreeSans"/>
              </a:rPr>
              <a:t> </a:t>
            </a:r>
            <a:r>
              <a:rPr lang="en-GB" sz="1899" dirty="0">
                <a:solidFill>
                  <a:prstClr val="black"/>
                </a:solidFill>
                <a:latin typeface="FreeSans"/>
              </a:rPr>
              <a:t>International Naval Semester (</a:t>
            </a:r>
            <a:r>
              <a:rPr lang="en-GB" sz="1899" b="1" dirty="0">
                <a:solidFill>
                  <a:srgbClr val="00CC00"/>
                </a:solidFill>
                <a:latin typeface="FreeSans"/>
              </a:rPr>
              <a:t>RNA,</a:t>
            </a:r>
            <a:r>
              <a:rPr lang="ro-RO" sz="1899" b="1" dirty="0">
                <a:solidFill>
                  <a:srgbClr val="00CC00"/>
                </a:solidFill>
                <a:latin typeface="FreeSans"/>
              </a:rPr>
              <a:t> </a:t>
            </a:r>
            <a:r>
              <a:rPr lang="en-GB" sz="1899" b="1" dirty="0">
                <a:solidFill>
                  <a:srgbClr val="00CC00"/>
                </a:solidFill>
                <a:latin typeface="FreeSans"/>
              </a:rPr>
              <a:t>Romania</a:t>
            </a:r>
            <a:r>
              <a:rPr lang="en-GB" sz="1899" dirty="0">
                <a:solidFill>
                  <a:prstClr val="black"/>
                </a:solidFill>
                <a:latin typeface="FreeSans"/>
              </a:rPr>
              <a:t>)</a:t>
            </a:r>
            <a:r>
              <a:rPr lang="ro-RO" sz="1899" dirty="0">
                <a:solidFill>
                  <a:prstClr val="black"/>
                </a:solidFill>
                <a:latin typeface="FreeSans"/>
              </a:rPr>
              <a:t>.</a:t>
            </a:r>
            <a:endParaRPr lang="en-GB" sz="1899" dirty="0">
              <a:solidFill>
                <a:prstClr val="black"/>
              </a:solidFill>
              <a:latin typeface="FreeSans"/>
            </a:endParaRPr>
          </a:p>
          <a:p>
            <a:pPr defTabSz="914126"/>
            <a:endParaRPr lang="en-GB" sz="2399" dirty="0">
              <a:solidFill>
                <a:prstClr val="black"/>
              </a:solidFill>
              <a:latin typeface="FreeSans"/>
            </a:endParaRPr>
          </a:p>
        </p:txBody>
      </p:sp>
    </p:spTree>
    <p:extLst>
      <p:ext uri="{BB962C8B-B14F-4D97-AF65-F5344CB8AC3E}">
        <p14:creationId xmlns:p14="http://schemas.microsoft.com/office/powerpoint/2010/main" val="9901007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reptunghi: colțuri diagonale decupate 3">
            <a:extLst>
              <a:ext uri="{FF2B5EF4-FFF2-40B4-BE49-F238E27FC236}">
                <a16:creationId xmlns:a16="http://schemas.microsoft.com/office/drawing/2014/main" id="{13C0AD09-1F9D-C0F1-0B53-94FAEB0E66E4}"/>
              </a:ext>
            </a:extLst>
          </p:cNvPr>
          <p:cNvSpPr/>
          <p:nvPr/>
        </p:nvSpPr>
        <p:spPr>
          <a:xfrm>
            <a:off x="72649" y="1272932"/>
            <a:ext cx="11998427" cy="529633"/>
          </a:xfrm>
          <a:prstGeom prst="snip2DiagRect">
            <a:avLst/>
          </a:prstGeom>
          <a:solidFill>
            <a:srgbClr val="DFE7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126"/>
            <a:r>
              <a:rPr lang="en-GB" sz="2400" b="1" dirty="0">
                <a:solidFill>
                  <a:srgbClr val="FF0000"/>
                </a:solidFill>
                <a:latin typeface="FreeSans"/>
              </a:rPr>
              <a:t>Work package n°2</a:t>
            </a:r>
            <a:r>
              <a:rPr lang="ro-RO" sz="2400" b="1" dirty="0">
                <a:solidFill>
                  <a:srgbClr val="FF0000"/>
                </a:solidFill>
                <a:latin typeface="FreeSans"/>
              </a:rPr>
              <a:t> </a:t>
            </a:r>
            <a:r>
              <a:rPr lang="ro-RO" sz="2400" b="1" dirty="0" err="1">
                <a:solidFill>
                  <a:srgbClr val="FF0000"/>
                </a:solidFill>
                <a:latin typeface="FreeSans"/>
              </a:rPr>
              <a:t>timeline</a:t>
            </a:r>
            <a:r>
              <a:rPr lang="ro-RO" sz="2400" b="1" dirty="0">
                <a:solidFill>
                  <a:srgbClr val="FF0000"/>
                </a:solidFill>
                <a:latin typeface="FreeSans"/>
              </a:rPr>
              <a:t> – </a:t>
            </a:r>
            <a:r>
              <a:rPr lang="ro-RO" sz="2400" b="1" dirty="0" err="1">
                <a:solidFill>
                  <a:srgbClr val="FF0000"/>
                </a:solidFill>
                <a:latin typeface="FreeSans"/>
              </a:rPr>
              <a:t>coordinator</a:t>
            </a:r>
            <a:r>
              <a:rPr lang="ro-RO" sz="2400" b="1" dirty="0">
                <a:solidFill>
                  <a:srgbClr val="FF0000"/>
                </a:solidFill>
                <a:latin typeface="FreeSans"/>
              </a:rPr>
              <a:t>  ”</a:t>
            </a:r>
            <a:r>
              <a:rPr lang="ro-RO" sz="2400" b="1" dirty="0" err="1">
                <a:solidFill>
                  <a:srgbClr val="FF0000"/>
                </a:solidFill>
                <a:latin typeface="FreeSans"/>
              </a:rPr>
              <a:t>Nikola</a:t>
            </a:r>
            <a:r>
              <a:rPr lang="ro-RO" sz="2400" b="1" dirty="0">
                <a:solidFill>
                  <a:srgbClr val="FF0000"/>
                </a:solidFill>
                <a:latin typeface="FreeSans"/>
              </a:rPr>
              <a:t> </a:t>
            </a:r>
            <a:r>
              <a:rPr lang="ro-RO" sz="2400" b="1" dirty="0" err="1">
                <a:solidFill>
                  <a:srgbClr val="FF0000"/>
                </a:solidFill>
                <a:latin typeface="FreeSans"/>
              </a:rPr>
              <a:t>Vaptsarov</a:t>
            </a:r>
            <a:r>
              <a:rPr lang="ro-RO" sz="2400" b="1" dirty="0">
                <a:solidFill>
                  <a:srgbClr val="FF0000"/>
                </a:solidFill>
                <a:latin typeface="FreeSans"/>
              </a:rPr>
              <a:t>” Naval Academy (NVNA) </a:t>
            </a:r>
            <a:endParaRPr lang="en-US" altLang="de-DE" sz="2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6B4621-743D-9281-BA35-570B12EB00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57" y="1916831"/>
            <a:ext cx="11965819" cy="4253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E897A59-8D05-A4A2-3C9A-E8FF4B2A82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895" y="2370044"/>
            <a:ext cx="11963182" cy="3579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9961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1">
            <a:extLst>
              <a:ext uri="{FF2B5EF4-FFF2-40B4-BE49-F238E27FC236}">
                <a16:creationId xmlns:a16="http://schemas.microsoft.com/office/drawing/2014/main" id="{C69120F1-59FC-6A77-7C15-2CCCA36445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35" y="2317751"/>
            <a:ext cx="12116369" cy="4801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Aft>
                <a:spcPts val="600"/>
              </a:spcAft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Aft>
                <a:spcPts val="60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Aft>
                <a:spcPts val="600"/>
              </a:spcAft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Aft>
                <a:spcPts val="600"/>
              </a:spcAft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14126">
              <a:lnSpc>
                <a:spcPct val="150000"/>
              </a:lnSpc>
              <a:spcAft>
                <a:spcPct val="0"/>
              </a:spcAft>
              <a:buNone/>
            </a:pPr>
            <a:r>
              <a:rPr lang="ro-RO" altLang="de-DE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STEM </a:t>
            </a:r>
            <a:r>
              <a:rPr lang="ro-RO" altLang="de-DE" sz="2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education</a:t>
            </a:r>
            <a:r>
              <a:rPr lang="ro-RO" altLang="de-DE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(SCIENCES, TECHNICAL, ENGINEERING)</a:t>
            </a:r>
          </a:p>
          <a:p>
            <a:pPr marL="342797" indent="-342797" defTabSz="914126">
              <a:lnSpc>
                <a:spcPct val="150000"/>
              </a:lnSpc>
              <a:spcAft>
                <a:spcPct val="0"/>
              </a:spcAft>
              <a:buFontTx/>
              <a:buChar char="-"/>
            </a:pPr>
            <a:r>
              <a:rPr lang="en-US" altLang="de-DE" sz="2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Power Plants </a:t>
            </a:r>
            <a:r>
              <a:rPr lang="en-US" altLang="de-DE" sz="2000" dirty="0">
                <a:solidFill>
                  <a:prstClr val="black"/>
                </a:solidFill>
              </a:rPr>
              <a:t>– </a:t>
            </a:r>
            <a:r>
              <a:rPr lang="ro-RO" altLang="de-DE" sz="2000" dirty="0" err="1">
                <a:solidFill>
                  <a:prstClr val="black"/>
                </a:solidFill>
              </a:rPr>
              <a:t>coordinator</a:t>
            </a:r>
            <a:r>
              <a:rPr lang="ro-RO" altLang="de-DE" sz="2000" dirty="0">
                <a:solidFill>
                  <a:prstClr val="black"/>
                </a:solidFill>
              </a:rPr>
              <a:t>: </a:t>
            </a:r>
            <a:r>
              <a:rPr lang="en-US" altLang="de-DE" sz="2000" dirty="0">
                <a:solidFill>
                  <a:prstClr val="black"/>
                </a:solidFill>
              </a:rPr>
              <a:t>Italian Naval Academy </a:t>
            </a:r>
            <a:r>
              <a:rPr lang="ro-RO" altLang="de-DE" sz="2000" dirty="0">
                <a:solidFill>
                  <a:srgbClr val="00CC00"/>
                </a:solidFill>
              </a:rPr>
              <a:t>(3 ECTS)</a:t>
            </a:r>
          </a:p>
          <a:p>
            <a:pPr marL="342797" indent="-342797" defTabSz="914126">
              <a:lnSpc>
                <a:spcPct val="150000"/>
              </a:lnSpc>
              <a:spcAft>
                <a:spcPct val="0"/>
              </a:spcAft>
              <a:buFontTx/>
              <a:buChar char="-"/>
            </a:pPr>
            <a:r>
              <a:rPr lang="en-US" altLang="de-DE" sz="2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Naval Sensors </a:t>
            </a:r>
            <a:r>
              <a:rPr lang="en-US" altLang="de-DE" sz="2000" dirty="0">
                <a:solidFill>
                  <a:prstClr val="black"/>
                </a:solidFill>
              </a:rPr>
              <a:t>– </a:t>
            </a:r>
            <a:r>
              <a:rPr lang="ro-RO" altLang="de-DE" sz="2000" dirty="0">
                <a:solidFill>
                  <a:prstClr val="black"/>
                </a:solidFill>
              </a:rPr>
              <a:t> </a:t>
            </a:r>
            <a:r>
              <a:rPr lang="ro-RO" altLang="de-DE" sz="2000" dirty="0" err="1">
                <a:solidFill>
                  <a:prstClr val="black"/>
                </a:solidFill>
              </a:rPr>
              <a:t>coordinator</a:t>
            </a:r>
            <a:r>
              <a:rPr lang="ro-RO" altLang="de-DE" sz="2000" dirty="0">
                <a:solidFill>
                  <a:prstClr val="black"/>
                </a:solidFill>
              </a:rPr>
              <a:t>: </a:t>
            </a:r>
            <a:r>
              <a:rPr lang="en-US" altLang="de-DE" sz="2000" dirty="0">
                <a:solidFill>
                  <a:prstClr val="black"/>
                </a:solidFill>
              </a:rPr>
              <a:t>Italian Naval Academy </a:t>
            </a:r>
            <a:r>
              <a:rPr lang="ro-RO" altLang="de-DE" sz="2000" dirty="0">
                <a:solidFill>
                  <a:srgbClr val="00CC00"/>
                </a:solidFill>
              </a:rPr>
              <a:t>(3 ECTS)</a:t>
            </a:r>
            <a:endParaRPr lang="ro-RO" altLang="de-DE" sz="2000" dirty="0">
              <a:solidFill>
                <a:prstClr val="black"/>
              </a:solidFill>
            </a:endParaRPr>
          </a:p>
          <a:p>
            <a:pPr marL="342797" indent="-342797" defTabSz="914126">
              <a:lnSpc>
                <a:spcPct val="150000"/>
              </a:lnSpc>
              <a:spcAft>
                <a:spcPct val="0"/>
              </a:spcAft>
              <a:buFontTx/>
              <a:buChar char="-"/>
            </a:pPr>
            <a:r>
              <a:rPr lang="en-US" altLang="de-DE" sz="2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Computer network </a:t>
            </a:r>
            <a:r>
              <a:rPr lang="en-US" altLang="de-DE" sz="2000" dirty="0">
                <a:solidFill>
                  <a:prstClr val="black"/>
                </a:solidFill>
              </a:rPr>
              <a:t>– </a:t>
            </a:r>
            <a:r>
              <a:rPr lang="ro-RO" altLang="de-DE" sz="2000" dirty="0" err="1">
                <a:solidFill>
                  <a:prstClr val="black"/>
                </a:solidFill>
              </a:rPr>
              <a:t>coordinator</a:t>
            </a:r>
            <a:r>
              <a:rPr lang="ro-RO" altLang="de-DE" sz="2000" dirty="0">
                <a:solidFill>
                  <a:prstClr val="black"/>
                </a:solidFill>
              </a:rPr>
              <a:t>: </a:t>
            </a:r>
            <a:r>
              <a:rPr lang="en-US" altLang="de-DE" sz="2000" dirty="0">
                <a:solidFill>
                  <a:prstClr val="black"/>
                </a:solidFill>
              </a:rPr>
              <a:t>Polish Naval Academy </a:t>
            </a:r>
            <a:r>
              <a:rPr lang="ro-RO" altLang="de-DE" sz="2000" dirty="0">
                <a:solidFill>
                  <a:srgbClr val="00CC00"/>
                </a:solidFill>
              </a:rPr>
              <a:t>(2 ECTS)</a:t>
            </a:r>
            <a:endParaRPr lang="ro-RO" altLang="de-DE" sz="2000" dirty="0">
              <a:solidFill>
                <a:prstClr val="black"/>
              </a:solidFill>
            </a:endParaRPr>
          </a:p>
          <a:p>
            <a:pPr marL="342797" indent="-342797" defTabSz="914126">
              <a:lnSpc>
                <a:spcPct val="150000"/>
              </a:lnSpc>
              <a:spcAft>
                <a:spcPct val="0"/>
              </a:spcAft>
              <a:buFontTx/>
              <a:buChar char="-"/>
            </a:pPr>
            <a:r>
              <a:rPr lang="en-US" altLang="de-DE" sz="2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Naval Cyber Threats </a:t>
            </a:r>
            <a:r>
              <a:rPr lang="en-US" altLang="de-DE" sz="2000" dirty="0">
                <a:solidFill>
                  <a:prstClr val="black"/>
                </a:solidFill>
              </a:rPr>
              <a:t>– </a:t>
            </a:r>
            <a:r>
              <a:rPr lang="ro-RO" altLang="de-DE" sz="2000" dirty="0" err="1">
                <a:solidFill>
                  <a:prstClr val="black"/>
                </a:solidFill>
              </a:rPr>
              <a:t>coordinator</a:t>
            </a:r>
            <a:r>
              <a:rPr lang="ro-RO" altLang="de-DE" sz="2000" dirty="0">
                <a:solidFill>
                  <a:prstClr val="black"/>
                </a:solidFill>
              </a:rPr>
              <a:t>: </a:t>
            </a:r>
            <a:r>
              <a:rPr lang="en-US" altLang="de-DE" sz="2000" dirty="0">
                <a:solidFill>
                  <a:prstClr val="black"/>
                </a:solidFill>
              </a:rPr>
              <a:t>Polish Naval Academy </a:t>
            </a:r>
            <a:r>
              <a:rPr lang="ro-RO" altLang="de-DE" sz="2000" dirty="0">
                <a:solidFill>
                  <a:srgbClr val="00CC00"/>
                </a:solidFill>
              </a:rPr>
              <a:t>(2 ECTS)</a:t>
            </a:r>
            <a:endParaRPr lang="ro-RO" altLang="de-DE" sz="2000" dirty="0">
              <a:solidFill>
                <a:prstClr val="black"/>
              </a:solidFill>
            </a:endParaRPr>
          </a:p>
          <a:p>
            <a:pPr marL="342797" indent="-342797" defTabSz="914126">
              <a:lnSpc>
                <a:spcPct val="150000"/>
              </a:lnSpc>
              <a:spcAft>
                <a:spcPct val="0"/>
              </a:spcAft>
              <a:buFontTx/>
              <a:buChar char="-"/>
            </a:pPr>
            <a:r>
              <a:rPr lang="en-US" altLang="de-DE" sz="2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Naval Electronics </a:t>
            </a:r>
            <a:r>
              <a:rPr lang="en-US" altLang="de-DE" sz="2000" dirty="0">
                <a:solidFill>
                  <a:prstClr val="black"/>
                </a:solidFill>
              </a:rPr>
              <a:t>–</a:t>
            </a:r>
            <a:r>
              <a:rPr lang="ro-RO" altLang="de-DE" sz="2000" dirty="0">
                <a:solidFill>
                  <a:prstClr val="black"/>
                </a:solidFill>
              </a:rPr>
              <a:t> </a:t>
            </a:r>
            <a:r>
              <a:rPr lang="ro-RO" altLang="de-DE" sz="2000" dirty="0" err="1">
                <a:solidFill>
                  <a:prstClr val="black"/>
                </a:solidFill>
              </a:rPr>
              <a:t>coordinator</a:t>
            </a:r>
            <a:r>
              <a:rPr lang="ro-RO" altLang="de-DE" sz="2000" dirty="0">
                <a:solidFill>
                  <a:prstClr val="black"/>
                </a:solidFill>
              </a:rPr>
              <a:t>: </a:t>
            </a:r>
            <a:r>
              <a:rPr lang="en-US" altLang="de-DE" sz="2000" dirty="0">
                <a:solidFill>
                  <a:prstClr val="black"/>
                </a:solidFill>
              </a:rPr>
              <a:t>Bulgarian Naval Academy </a:t>
            </a:r>
            <a:r>
              <a:rPr lang="ro-RO" altLang="de-DE" sz="2000" dirty="0">
                <a:solidFill>
                  <a:srgbClr val="00CC00"/>
                </a:solidFill>
              </a:rPr>
              <a:t>(3 ECTS)</a:t>
            </a:r>
            <a:endParaRPr lang="en-US" altLang="de-DE" sz="2000" dirty="0">
              <a:solidFill>
                <a:prstClr val="black"/>
              </a:solidFill>
            </a:endParaRPr>
          </a:p>
          <a:p>
            <a:pPr marL="342797" indent="-342797" defTabSz="914126">
              <a:lnSpc>
                <a:spcPct val="150000"/>
              </a:lnSpc>
              <a:spcAft>
                <a:spcPct val="0"/>
              </a:spcAft>
              <a:buFontTx/>
              <a:buChar char="-"/>
            </a:pPr>
            <a:r>
              <a:rPr lang="en-US" altLang="de-DE" sz="2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Naval Communication </a:t>
            </a:r>
            <a:r>
              <a:rPr lang="en-US" altLang="de-DE" sz="2000" dirty="0">
                <a:solidFill>
                  <a:prstClr val="black"/>
                </a:solidFill>
              </a:rPr>
              <a:t>– </a:t>
            </a:r>
            <a:r>
              <a:rPr lang="ro-RO" altLang="de-DE" sz="2000" dirty="0" err="1">
                <a:solidFill>
                  <a:prstClr val="black"/>
                </a:solidFill>
              </a:rPr>
              <a:t>coordinator</a:t>
            </a:r>
            <a:r>
              <a:rPr lang="ro-RO" altLang="de-DE" sz="2000" dirty="0">
                <a:solidFill>
                  <a:prstClr val="black"/>
                </a:solidFill>
              </a:rPr>
              <a:t>: </a:t>
            </a:r>
            <a:r>
              <a:rPr lang="en-US" altLang="de-DE" sz="2000" dirty="0">
                <a:solidFill>
                  <a:prstClr val="black"/>
                </a:solidFill>
              </a:rPr>
              <a:t>Bulgarian Naval Academy</a:t>
            </a:r>
            <a:r>
              <a:rPr lang="ro-RO" altLang="de-DE" sz="2000" dirty="0">
                <a:solidFill>
                  <a:prstClr val="black"/>
                </a:solidFill>
              </a:rPr>
              <a:t> </a:t>
            </a:r>
            <a:r>
              <a:rPr lang="ro-RO" altLang="de-DE" sz="2000" dirty="0">
                <a:solidFill>
                  <a:srgbClr val="00CC00"/>
                </a:solidFill>
              </a:rPr>
              <a:t>(3 ECTS)</a:t>
            </a:r>
            <a:endParaRPr lang="ro-RO" altLang="de-DE" sz="2000" dirty="0">
              <a:solidFill>
                <a:prstClr val="black"/>
              </a:solidFill>
            </a:endParaRPr>
          </a:p>
          <a:p>
            <a:pPr marL="342797" indent="-342797" defTabSz="914126">
              <a:lnSpc>
                <a:spcPct val="150000"/>
              </a:lnSpc>
              <a:spcAft>
                <a:spcPct val="0"/>
              </a:spcAft>
              <a:buFontTx/>
              <a:buChar char="-"/>
            </a:pPr>
            <a:r>
              <a:rPr lang="en-US" altLang="de-DE" sz="2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Oceanography</a:t>
            </a:r>
            <a:r>
              <a:rPr lang="en-US" altLang="de-DE" sz="2000" dirty="0">
                <a:solidFill>
                  <a:prstClr val="black"/>
                </a:solidFill>
              </a:rPr>
              <a:t> – </a:t>
            </a:r>
            <a:r>
              <a:rPr lang="ro-RO" altLang="de-DE" sz="2000" dirty="0" err="1">
                <a:solidFill>
                  <a:prstClr val="black"/>
                </a:solidFill>
              </a:rPr>
              <a:t>coordinator</a:t>
            </a:r>
            <a:r>
              <a:rPr lang="ro-RO" altLang="de-DE" sz="2000" dirty="0">
                <a:solidFill>
                  <a:prstClr val="black"/>
                </a:solidFill>
              </a:rPr>
              <a:t>: </a:t>
            </a:r>
            <a:r>
              <a:rPr lang="en-US" altLang="de-DE" sz="2000" dirty="0">
                <a:solidFill>
                  <a:prstClr val="black"/>
                </a:solidFill>
              </a:rPr>
              <a:t>Romanian Naval Academy</a:t>
            </a:r>
            <a:r>
              <a:rPr lang="ro-RO" altLang="de-DE" sz="2000" dirty="0">
                <a:solidFill>
                  <a:prstClr val="black"/>
                </a:solidFill>
              </a:rPr>
              <a:t> </a:t>
            </a:r>
            <a:r>
              <a:rPr lang="ro-RO" altLang="de-DE" sz="2000" dirty="0">
                <a:solidFill>
                  <a:srgbClr val="00CC00"/>
                </a:solidFill>
              </a:rPr>
              <a:t>(2 ECTS)</a:t>
            </a:r>
            <a:endParaRPr lang="en-US" altLang="de-DE" sz="2000" dirty="0">
              <a:solidFill>
                <a:prstClr val="black"/>
              </a:solidFill>
            </a:endParaRPr>
          </a:p>
          <a:p>
            <a:pPr marL="342797" indent="-342797" defTabSz="914126">
              <a:lnSpc>
                <a:spcPct val="150000"/>
              </a:lnSpc>
              <a:spcAft>
                <a:spcPct val="0"/>
              </a:spcAft>
              <a:buFontTx/>
              <a:buChar char="-"/>
            </a:pPr>
            <a:r>
              <a:rPr lang="en-US" altLang="de-DE" sz="2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Naval Architecture </a:t>
            </a:r>
            <a:r>
              <a:rPr lang="en-US" altLang="de-DE" sz="2000" dirty="0">
                <a:solidFill>
                  <a:prstClr val="black"/>
                </a:solidFill>
              </a:rPr>
              <a:t>– </a:t>
            </a:r>
            <a:r>
              <a:rPr lang="ro-RO" altLang="de-DE" sz="2000" dirty="0" err="1">
                <a:solidFill>
                  <a:prstClr val="black"/>
                </a:solidFill>
              </a:rPr>
              <a:t>coordinator</a:t>
            </a:r>
            <a:r>
              <a:rPr lang="ro-RO" altLang="de-DE" sz="2000" dirty="0">
                <a:solidFill>
                  <a:prstClr val="black"/>
                </a:solidFill>
              </a:rPr>
              <a:t>: </a:t>
            </a:r>
            <a:r>
              <a:rPr lang="en-US" altLang="de-DE" sz="2000" dirty="0">
                <a:solidFill>
                  <a:prstClr val="black"/>
                </a:solidFill>
              </a:rPr>
              <a:t>Romanian Naval Academy</a:t>
            </a:r>
            <a:r>
              <a:rPr lang="ro-RO" altLang="de-DE" sz="2000" dirty="0">
                <a:solidFill>
                  <a:prstClr val="black"/>
                </a:solidFill>
              </a:rPr>
              <a:t> </a:t>
            </a:r>
            <a:r>
              <a:rPr lang="ro-RO" altLang="de-DE" sz="2000" dirty="0">
                <a:solidFill>
                  <a:srgbClr val="00CC00"/>
                </a:solidFill>
              </a:rPr>
              <a:t>(3 ECTS)</a:t>
            </a:r>
            <a:endParaRPr lang="en-US" altLang="de-DE" sz="2000" dirty="0">
              <a:solidFill>
                <a:prstClr val="black"/>
              </a:solidFill>
            </a:endParaRPr>
          </a:p>
          <a:p>
            <a:pPr defTabSz="914126">
              <a:spcAft>
                <a:spcPct val="0"/>
              </a:spcAft>
              <a:buNone/>
            </a:pPr>
            <a:endParaRPr lang="ro-RO" altLang="de-DE" sz="1799" dirty="0">
              <a:solidFill>
                <a:prstClr val="black"/>
              </a:solidFill>
            </a:endParaRPr>
          </a:p>
          <a:p>
            <a:pPr defTabSz="914126">
              <a:spcAft>
                <a:spcPct val="0"/>
              </a:spcAft>
              <a:buNone/>
            </a:pPr>
            <a:endParaRPr lang="en-US" altLang="de-DE" sz="1799" dirty="0">
              <a:solidFill>
                <a:prstClr val="black"/>
              </a:solidFill>
            </a:endParaRPr>
          </a:p>
        </p:txBody>
      </p:sp>
      <p:pic>
        <p:nvPicPr>
          <p:cNvPr id="1026" name="Picture 2" descr="Cărţi de citit online. Multe şi gratis‭!‬">
            <a:extLst>
              <a:ext uri="{FF2B5EF4-FFF2-40B4-BE49-F238E27FC236}">
                <a16:creationId xmlns:a16="http://schemas.microsoft.com/office/drawing/2014/main" id="{3C25A179-255A-72D7-4A99-8FF5813130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0756" y="2369172"/>
            <a:ext cx="2856756" cy="159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On the march - The European Army - Bruges Group Blog">
            <a:extLst>
              <a:ext uri="{FF2B5EF4-FFF2-40B4-BE49-F238E27FC236}">
                <a16:creationId xmlns:a16="http://schemas.microsoft.com/office/drawing/2014/main" id="{27A6C5BA-7480-D95E-D5CF-45996A296D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57" b="97143" l="2913" r="99029">
                        <a14:foregroundMark x1="54369" y1="16735" x2="16505" y2="20408"/>
                        <a14:foregroundMark x1="16505" y1="20408" x2="25243" y2="55102"/>
                        <a14:foregroundMark x1="25243" y1="55102" x2="41262" y2="70612"/>
                        <a14:foregroundMark x1="41262" y1="70612" x2="73301" y2="75102"/>
                        <a14:foregroundMark x1="73301" y1="75102" x2="83495" y2="47755"/>
                        <a14:foregroundMark x1="83495" y1="47755" x2="72816" y2="16327"/>
                        <a14:foregroundMark x1="72816" y1="16327" x2="59709" y2="12653"/>
                        <a14:foregroundMark x1="16019" y1="9796" x2="82039" y2="11429"/>
                        <a14:foregroundMark x1="93204" y1="9796" x2="90777" y2="55510"/>
                        <a14:foregroundMark x1="90777" y1="66122" x2="61650" y2="85306"/>
                        <a14:foregroundMark x1="61650" y1="85306" x2="50971" y2="98367"/>
                        <a14:foregroundMark x1="3883" y1="45714" x2="11650" y2="66531"/>
                        <a14:foregroundMark x1="11650" y1="66531" x2="30097" y2="86122"/>
                        <a14:foregroundMark x1="30097" y1="86122" x2="52427" y2="91020"/>
                        <a14:foregroundMark x1="7767" y1="9796" x2="78641" y2="7347"/>
                        <a14:foregroundMark x1="11650" y1="4898" x2="99029" y2="2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4812" y="4099541"/>
            <a:ext cx="1961639" cy="2333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reptunghi: colțuri diagonale decupate 3">
            <a:extLst>
              <a:ext uri="{FF2B5EF4-FFF2-40B4-BE49-F238E27FC236}">
                <a16:creationId xmlns:a16="http://schemas.microsoft.com/office/drawing/2014/main" id="{95A0EBB0-1990-B001-92AE-F4F2C43816D7}"/>
              </a:ext>
            </a:extLst>
          </p:cNvPr>
          <p:cNvSpPr/>
          <p:nvPr/>
        </p:nvSpPr>
        <p:spPr>
          <a:xfrm>
            <a:off x="351209" y="1258200"/>
            <a:ext cx="9650084" cy="941912"/>
          </a:xfrm>
          <a:prstGeom prst="snip2DiagRect">
            <a:avLst/>
          </a:prstGeom>
          <a:solidFill>
            <a:srgbClr val="DFE7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r>
              <a:rPr lang="ro-RO" altLang="de-DE" sz="3199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WP2- </a:t>
            </a:r>
            <a:r>
              <a:rPr lang="en-US" altLang="de-DE" sz="3199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Course </a:t>
            </a:r>
            <a:r>
              <a:rPr lang="ro-RO" altLang="de-DE" sz="3199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resources</a:t>
            </a:r>
            <a:r>
              <a:rPr lang="ro-RO" altLang="de-DE" sz="3199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ro-RO" altLang="de-DE" sz="3199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will</a:t>
            </a:r>
            <a:r>
              <a:rPr lang="ro-RO" altLang="de-DE" sz="3199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ro-RO" altLang="de-DE" sz="3199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be</a:t>
            </a:r>
            <a:r>
              <a:rPr lang="ro-RO" altLang="de-DE" sz="3199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ro-RO" altLang="de-DE" sz="3199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harmonized</a:t>
            </a:r>
            <a:r>
              <a:rPr lang="ro-RO" altLang="de-DE" sz="3199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in </a:t>
            </a:r>
            <a:r>
              <a:rPr lang="ro-RO" altLang="de-DE" sz="3199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the</a:t>
            </a:r>
            <a:r>
              <a:rPr lang="ro-RO" altLang="de-DE" sz="3199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ro-RO" altLang="de-DE" sz="3199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project</a:t>
            </a:r>
            <a:r>
              <a:rPr lang="ro-RO" altLang="de-DE" sz="3199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ro-RO" altLang="de-DE" sz="3199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framework</a:t>
            </a:r>
            <a:r>
              <a:rPr lang="ro-RO" altLang="de-DE" sz="3199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– </a:t>
            </a:r>
            <a:r>
              <a:rPr lang="ro-RO" altLang="de-DE" sz="3199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responsible</a:t>
            </a:r>
            <a:r>
              <a:rPr lang="ro-RO" altLang="de-DE" sz="3199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ro-RO" altLang="de-DE" sz="3199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partners</a:t>
            </a:r>
            <a:r>
              <a:rPr lang="en-US" altLang="de-DE" sz="3199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8995866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reptunghi: colțuri diagonale decupate 3">
            <a:extLst>
              <a:ext uri="{FF2B5EF4-FFF2-40B4-BE49-F238E27FC236}">
                <a16:creationId xmlns:a16="http://schemas.microsoft.com/office/drawing/2014/main" id="{95A0EBB0-1990-B001-92AE-F4F2C43816D7}"/>
              </a:ext>
            </a:extLst>
          </p:cNvPr>
          <p:cNvSpPr/>
          <p:nvPr/>
        </p:nvSpPr>
        <p:spPr>
          <a:xfrm>
            <a:off x="1125860" y="1268760"/>
            <a:ext cx="9650084" cy="442608"/>
          </a:xfrm>
          <a:prstGeom prst="snip2DiagRect">
            <a:avLst/>
          </a:prstGeom>
          <a:solidFill>
            <a:srgbClr val="DFE7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r>
              <a:rPr lang="ro-RO" altLang="de-DE" sz="3199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Team </a:t>
            </a:r>
            <a:r>
              <a:rPr lang="ro-RO" altLang="de-DE" sz="3199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members</a:t>
            </a:r>
            <a:r>
              <a:rPr lang="ro-RO" altLang="de-DE" sz="3199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 for STEM </a:t>
            </a:r>
            <a:r>
              <a:rPr lang="ro-RO" altLang="de-DE" sz="3199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courses</a:t>
            </a:r>
            <a:r>
              <a:rPr lang="en-US" altLang="de-DE" sz="3199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’</a:t>
            </a:r>
            <a:r>
              <a:rPr lang="ro-RO" altLang="de-DE" sz="3199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ro-RO" altLang="de-DE" sz="3199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development</a:t>
            </a:r>
            <a:r>
              <a:rPr lang="en-US" altLang="de-DE" sz="3199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: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024A9B2-D8A0-20EA-C82F-5B42FCB15FCA}"/>
              </a:ext>
            </a:extLst>
          </p:cNvPr>
          <p:cNvGraphicFramePr>
            <a:graphicFrameLocks noGrp="1"/>
          </p:cNvGraphicFramePr>
          <p:nvPr/>
        </p:nvGraphicFramePr>
        <p:xfrm>
          <a:off x="117748" y="1772816"/>
          <a:ext cx="11953328" cy="4959343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683400">
                  <a:extLst>
                    <a:ext uri="{9D8B030D-6E8A-4147-A177-3AD203B41FA5}">
                      <a16:colId xmlns:a16="http://schemas.microsoft.com/office/drawing/2014/main" val="343698001"/>
                    </a:ext>
                  </a:extLst>
                </a:gridCol>
                <a:gridCol w="2520770">
                  <a:extLst>
                    <a:ext uri="{9D8B030D-6E8A-4147-A177-3AD203B41FA5}">
                      <a16:colId xmlns:a16="http://schemas.microsoft.com/office/drawing/2014/main" val="1294977727"/>
                    </a:ext>
                  </a:extLst>
                </a:gridCol>
                <a:gridCol w="2439455">
                  <a:extLst>
                    <a:ext uri="{9D8B030D-6E8A-4147-A177-3AD203B41FA5}">
                      <a16:colId xmlns:a16="http://schemas.microsoft.com/office/drawing/2014/main" val="1851431389"/>
                    </a:ext>
                  </a:extLst>
                </a:gridCol>
                <a:gridCol w="2149463">
                  <a:extLst>
                    <a:ext uri="{9D8B030D-6E8A-4147-A177-3AD203B41FA5}">
                      <a16:colId xmlns:a16="http://schemas.microsoft.com/office/drawing/2014/main" val="4010303897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3860378021"/>
                    </a:ext>
                  </a:extLst>
                </a:gridCol>
              </a:tblGrid>
              <a:tr h="480053">
                <a:tc>
                  <a:txBody>
                    <a:bodyPr/>
                    <a:lstStyle/>
                    <a:p>
                      <a:r>
                        <a:rPr lang="ro-RO" altLang="de-DE" sz="1799" b="1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COURSES</a:t>
                      </a:r>
                      <a:endParaRPr lang="en-US" altLang="de-DE" sz="1799" b="1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/>
                        <a:t>RNA team </a:t>
                      </a:r>
                      <a:r>
                        <a:rPr lang="ro-RO" dirty="0" err="1"/>
                        <a:t>members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dirty="0"/>
                        <a:t>NVNA team </a:t>
                      </a:r>
                      <a:r>
                        <a:rPr lang="ro-RO" dirty="0" err="1"/>
                        <a:t>members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dirty="0"/>
                        <a:t>PNA team </a:t>
                      </a:r>
                      <a:r>
                        <a:rPr lang="ro-RO" dirty="0" err="1"/>
                        <a:t>members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dirty="0"/>
                        <a:t>PNA team </a:t>
                      </a:r>
                      <a:r>
                        <a:rPr lang="ro-RO" dirty="0" err="1"/>
                        <a:t>members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578789"/>
                  </a:ext>
                </a:extLst>
              </a:tr>
              <a:tr h="480053">
                <a:tc>
                  <a:txBody>
                    <a:bodyPr/>
                    <a:lstStyle/>
                    <a:p>
                      <a:r>
                        <a:rPr lang="en-US" altLang="de-DE" sz="1799" b="0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Naval Sensors </a:t>
                      </a:r>
                      <a:r>
                        <a:rPr lang="ro-RO" altLang="de-DE" sz="1799" b="0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(INA)</a:t>
                      </a:r>
                      <a:endParaRPr lang="en-US" altLang="de-DE" sz="1799" b="0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>
                          <a:solidFill>
                            <a:schemeClr val="tx1"/>
                          </a:solidFill>
                        </a:rPr>
                        <a:t>Cristea Ovidiu</a:t>
                      </a:r>
                    </a:p>
                    <a:p>
                      <a:r>
                        <a:rPr lang="ro-RO" sz="1100" dirty="0">
                          <a:solidFill>
                            <a:schemeClr val="tx1"/>
                          </a:solidFill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ovidiu.cristea@anmb.ro</a:t>
                      </a:r>
                      <a:r>
                        <a:rPr lang="ro-RO" sz="1100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GB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3334553"/>
                  </a:ext>
                </a:extLst>
              </a:tr>
              <a:tr h="480053">
                <a:tc>
                  <a:txBody>
                    <a:bodyPr/>
                    <a:lstStyle/>
                    <a:p>
                      <a:r>
                        <a:rPr lang="en-US" altLang="de-DE" sz="1799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Power</a:t>
                      </a:r>
                      <a:r>
                        <a:rPr lang="ro-RO" altLang="de-DE" sz="1799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altLang="de-DE" sz="1799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Plants</a:t>
                      </a:r>
                      <a:r>
                        <a:rPr lang="ro-RO" altLang="de-DE" sz="1799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o-RO" altLang="de-DE" sz="1799" b="0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(INA)</a:t>
                      </a:r>
                      <a:endParaRPr lang="en-US" altLang="de-DE" sz="1799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 err="1">
                          <a:solidFill>
                            <a:schemeClr val="tx1"/>
                          </a:solidFill>
                        </a:rPr>
                        <a:t>Ristea</a:t>
                      </a:r>
                      <a:r>
                        <a:rPr lang="ro-RO" dirty="0">
                          <a:solidFill>
                            <a:schemeClr val="tx1"/>
                          </a:solidFill>
                        </a:rPr>
                        <a:t> Marian</a:t>
                      </a:r>
                    </a:p>
                    <a:p>
                      <a:pPr marL="0" marR="0" lvl="0" indent="0" algn="l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100" dirty="0">
                          <a:solidFill>
                            <a:schemeClr val="tx1"/>
                          </a:solidFill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marian.ristea@anmb.ro</a:t>
                      </a:r>
                      <a:r>
                        <a:rPr lang="ro-RO" sz="1100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GB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2443227"/>
                  </a:ext>
                </a:extLst>
              </a:tr>
              <a:tr h="480053">
                <a:tc>
                  <a:txBody>
                    <a:bodyPr/>
                    <a:lstStyle/>
                    <a:p>
                      <a:r>
                        <a:rPr lang="en-US" altLang="de-DE" sz="1799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Computer network </a:t>
                      </a:r>
                      <a:r>
                        <a:rPr lang="ro-RO" altLang="de-DE" sz="1799" b="0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(PNA)</a:t>
                      </a:r>
                      <a:endParaRPr lang="en-US" altLang="de-DE" sz="1799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 err="1">
                          <a:solidFill>
                            <a:schemeClr val="tx1"/>
                          </a:solidFill>
                        </a:rPr>
                        <a:t>Băutu</a:t>
                      </a:r>
                      <a:r>
                        <a:rPr lang="ro-RO" dirty="0">
                          <a:solidFill>
                            <a:schemeClr val="tx1"/>
                          </a:solidFill>
                        </a:rPr>
                        <a:t> Andrei</a:t>
                      </a:r>
                    </a:p>
                    <a:p>
                      <a:r>
                        <a:rPr lang="ro-RO" sz="1100" dirty="0">
                          <a:solidFill>
                            <a:schemeClr val="tx1"/>
                          </a:solidFill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andrei.bautu@anmb.ro</a:t>
                      </a:r>
                      <a:r>
                        <a:rPr lang="ro-RO" sz="1100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GB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8802243"/>
                  </a:ext>
                </a:extLst>
              </a:tr>
              <a:tr h="480053">
                <a:tc>
                  <a:txBody>
                    <a:bodyPr/>
                    <a:lstStyle/>
                    <a:p>
                      <a:r>
                        <a:rPr lang="en-US" altLang="de-DE" sz="1799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Naval Electronics </a:t>
                      </a:r>
                      <a:r>
                        <a:rPr lang="ro-RO" altLang="de-DE" sz="1799" b="0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(PNA)</a:t>
                      </a:r>
                      <a:endParaRPr lang="en-US" altLang="de-DE" sz="1799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>
                          <a:solidFill>
                            <a:schemeClr val="tx1"/>
                          </a:solidFill>
                        </a:rPr>
                        <a:t>Cristea Ovidiu</a:t>
                      </a:r>
                    </a:p>
                    <a:p>
                      <a:pPr marL="0" marR="0" lvl="0" indent="0" algn="l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o-RO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ovidiu.cristea@anmb.ro</a:t>
                      </a:r>
                      <a:r>
                        <a:rPr kumimoji="0" lang="ro-RO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kumimoji="0" lang="en-GB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9636112"/>
                  </a:ext>
                </a:extLst>
              </a:tr>
              <a:tr h="480053">
                <a:tc>
                  <a:txBody>
                    <a:bodyPr/>
                    <a:lstStyle/>
                    <a:p>
                      <a:r>
                        <a:rPr lang="en-US" altLang="de-DE" sz="1799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Naval Communication </a:t>
                      </a:r>
                      <a:r>
                        <a:rPr lang="ro-RO" altLang="de-DE" sz="1799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(NVNA)</a:t>
                      </a:r>
                      <a:endParaRPr lang="en-US" altLang="de-DE" sz="1799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dirty="0">
                          <a:solidFill>
                            <a:schemeClr val="tx1"/>
                          </a:solidFill>
                        </a:rPr>
                        <a:t>Cristea Ovidiu</a:t>
                      </a:r>
                    </a:p>
                    <a:p>
                      <a:pPr marL="0" marR="0" lvl="0" indent="0" algn="l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o-RO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ovidiu.cristea@anmb.ro</a:t>
                      </a:r>
                      <a:r>
                        <a:rPr kumimoji="0" lang="ro-RO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kumimoji="0" lang="en-GB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5278380"/>
                  </a:ext>
                </a:extLst>
              </a:tr>
              <a:tr h="480053">
                <a:tc>
                  <a:txBody>
                    <a:bodyPr/>
                    <a:lstStyle/>
                    <a:p>
                      <a:r>
                        <a:rPr lang="en-US" altLang="de-DE" sz="1799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Naval Cyber Threats </a:t>
                      </a:r>
                      <a:r>
                        <a:rPr lang="ro-RO" altLang="de-DE" sz="1799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(NVNA)</a:t>
                      </a:r>
                      <a:endParaRPr lang="en-US" altLang="de-DE" sz="1799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dirty="0" err="1">
                          <a:solidFill>
                            <a:schemeClr val="tx1"/>
                          </a:solidFill>
                        </a:rPr>
                        <a:t>Băutu</a:t>
                      </a:r>
                      <a:r>
                        <a:rPr lang="ro-RO" dirty="0">
                          <a:solidFill>
                            <a:schemeClr val="tx1"/>
                          </a:solidFill>
                        </a:rPr>
                        <a:t> Andrei</a:t>
                      </a:r>
                    </a:p>
                    <a:p>
                      <a:pPr marL="0" marR="0" lvl="0" indent="0" algn="l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o-RO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andrei.bautu@anmb.ro</a:t>
                      </a:r>
                      <a:r>
                        <a:rPr kumimoji="0" lang="ro-RO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endParaRPr kumimoji="0" lang="en-GB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5528032"/>
                  </a:ext>
                </a:extLst>
              </a:tr>
              <a:tr h="480053">
                <a:tc>
                  <a:txBody>
                    <a:bodyPr/>
                    <a:lstStyle/>
                    <a:p>
                      <a:r>
                        <a:rPr lang="en-US" altLang="de-DE" sz="1799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Oceanography</a:t>
                      </a:r>
                      <a:r>
                        <a:rPr lang="ro-RO" altLang="de-DE" sz="1799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(RNA)</a:t>
                      </a:r>
                      <a:endParaRPr lang="en-US" altLang="de-DE" sz="1799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 err="1">
                          <a:solidFill>
                            <a:schemeClr val="tx1"/>
                          </a:solidFill>
                        </a:rPr>
                        <a:t>Atodiresei</a:t>
                      </a:r>
                      <a:r>
                        <a:rPr lang="ro-RO" dirty="0">
                          <a:solidFill>
                            <a:schemeClr val="tx1"/>
                          </a:solidFill>
                        </a:rPr>
                        <a:t> Dinu - </a:t>
                      </a:r>
                      <a:r>
                        <a:rPr lang="ro-RO" dirty="0" err="1">
                          <a:solidFill>
                            <a:schemeClr val="tx1"/>
                          </a:solidFill>
                        </a:rPr>
                        <a:t>Leader</a:t>
                      </a:r>
                      <a:endParaRPr lang="ro-RO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o-RO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dinu.atodiresei@anmb.ro</a:t>
                      </a:r>
                      <a:r>
                        <a:rPr kumimoji="0" lang="ro-RO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kumimoji="0" lang="en-GB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8877884"/>
                  </a:ext>
                </a:extLst>
              </a:tr>
              <a:tr h="480053">
                <a:tc>
                  <a:txBody>
                    <a:bodyPr/>
                    <a:lstStyle/>
                    <a:p>
                      <a:pPr marL="0" marR="0" lvl="0" indent="0" algn="l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de-DE" sz="1799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Naval Architecture </a:t>
                      </a:r>
                      <a:r>
                        <a:rPr lang="ro-RO" altLang="de-DE" sz="1799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(RNA)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dirty="0">
                          <a:solidFill>
                            <a:schemeClr val="tx1"/>
                          </a:solidFill>
                        </a:rPr>
                        <a:t>Manea </a:t>
                      </a:r>
                      <a:r>
                        <a:rPr lang="ro-RO" dirty="0" err="1">
                          <a:solidFill>
                            <a:schemeClr val="tx1"/>
                          </a:solidFill>
                        </a:rPr>
                        <a:t>Greti</a:t>
                      </a:r>
                      <a:r>
                        <a:rPr lang="ro-RO" dirty="0">
                          <a:solidFill>
                            <a:schemeClr val="tx1"/>
                          </a:solidFill>
                        </a:rPr>
                        <a:t> - </a:t>
                      </a:r>
                      <a:r>
                        <a:rPr lang="ro-RO" dirty="0" err="1">
                          <a:solidFill>
                            <a:schemeClr val="tx1"/>
                          </a:solidFill>
                        </a:rPr>
                        <a:t>Leader</a:t>
                      </a:r>
                      <a:endParaRPr lang="ro-RO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o-RO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greti.manea@anmb.ro</a:t>
                      </a:r>
                      <a:r>
                        <a:rPr kumimoji="0" lang="ro-RO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kumimoji="0" lang="en-GB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97826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79765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1">
            <a:extLst>
              <a:ext uri="{FF2B5EF4-FFF2-40B4-BE49-F238E27FC236}">
                <a16:creationId xmlns:a16="http://schemas.microsoft.com/office/drawing/2014/main" id="{C69120F1-59FC-6A77-7C15-2CCCA36445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56" y="2200112"/>
            <a:ext cx="12116369" cy="5025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Aft>
                <a:spcPts val="600"/>
              </a:spcAft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Aft>
                <a:spcPts val="60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Aft>
                <a:spcPts val="600"/>
              </a:spcAft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Aft>
                <a:spcPts val="600"/>
              </a:spcAft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14126">
              <a:lnSpc>
                <a:spcPct val="150000"/>
              </a:lnSpc>
              <a:spcAft>
                <a:spcPct val="0"/>
              </a:spcAft>
              <a:buNone/>
            </a:pPr>
            <a:r>
              <a:rPr lang="ro-RO" altLang="de-DE" sz="1799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TIME LINE </a:t>
            </a:r>
            <a:r>
              <a:rPr lang="en-US" altLang="de-DE" sz="1799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IMPLEMENTATION</a:t>
            </a:r>
            <a:endParaRPr lang="ro-RO" altLang="de-DE" sz="1799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797" indent="-342797" defTabSz="914126">
              <a:buFontTx/>
              <a:buChar char="-"/>
            </a:pPr>
            <a:r>
              <a:rPr lang="ro-RO" altLang="de-DE" sz="1799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December</a:t>
            </a:r>
            <a:r>
              <a:rPr lang="en-US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o-RO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ro-RO" altLang="de-DE" sz="1799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January</a:t>
            </a:r>
            <a:r>
              <a:rPr lang="ro-RO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2024 </a:t>
            </a:r>
            <a:r>
              <a:rPr lang="en-US" altLang="de-DE" sz="1799" dirty="0">
                <a:solidFill>
                  <a:prstClr val="black"/>
                </a:solidFill>
              </a:rPr>
              <a:t>– </a:t>
            </a:r>
            <a:r>
              <a:rPr lang="ro-RO" altLang="de-DE" sz="1799" dirty="0">
                <a:solidFill>
                  <a:prstClr val="black"/>
                </a:solidFill>
              </a:rPr>
              <a:t>format design for </a:t>
            </a:r>
            <a:r>
              <a:rPr lang="ro-RO" altLang="de-DE" sz="1799" dirty="0" err="1">
                <a:solidFill>
                  <a:prstClr val="black"/>
                </a:solidFill>
              </a:rPr>
              <a:t>learning</a:t>
            </a:r>
            <a:r>
              <a:rPr lang="ro-RO" altLang="de-DE" sz="1799" dirty="0">
                <a:solidFill>
                  <a:prstClr val="black"/>
                </a:solidFill>
              </a:rPr>
              <a:t> </a:t>
            </a:r>
            <a:r>
              <a:rPr lang="ro-RO" altLang="de-DE" sz="1799" dirty="0" err="1">
                <a:solidFill>
                  <a:prstClr val="black"/>
                </a:solidFill>
              </a:rPr>
              <a:t>materials</a:t>
            </a:r>
            <a:r>
              <a:rPr lang="en-US" altLang="de-DE" sz="1799" dirty="0">
                <a:solidFill>
                  <a:prstClr val="black"/>
                </a:solidFill>
              </a:rPr>
              <a:t> (word, ppt, lab)</a:t>
            </a:r>
            <a:r>
              <a:rPr lang="ro-RO" altLang="de-DE" sz="1799" dirty="0">
                <a:solidFill>
                  <a:prstClr val="black"/>
                </a:solidFill>
              </a:rPr>
              <a:t>;</a:t>
            </a:r>
          </a:p>
          <a:p>
            <a:pPr marL="342797" indent="-342797" defTabSz="914126">
              <a:buFontTx/>
              <a:buChar char="-"/>
            </a:pPr>
            <a:r>
              <a:rPr lang="ro-RO" altLang="de-DE" sz="1799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January</a:t>
            </a:r>
            <a:r>
              <a:rPr lang="en-US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o-RO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ro-RO" altLang="de-DE" sz="1799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March</a:t>
            </a:r>
            <a:r>
              <a:rPr lang="ro-RO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2024 </a:t>
            </a:r>
            <a:r>
              <a:rPr lang="en-US" altLang="de-DE" sz="1799" dirty="0">
                <a:solidFill>
                  <a:prstClr val="black"/>
                </a:solidFill>
              </a:rPr>
              <a:t>– </a:t>
            </a:r>
            <a:r>
              <a:rPr lang="ro-RO" altLang="de-DE" sz="1799" dirty="0">
                <a:solidFill>
                  <a:prstClr val="black"/>
                </a:solidFill>
              </a:rPr>
              <a:t>curriculum design (</a:t>
            </a:r>
            <a:r>
              <a:rPr lang="ro-RO" altLang="de-DE" sz="1799" dirty="0" err="1">
                <a:solidFill>
                  <a:prstClr val="black"/>
                </a:solidFill>
              </a:rPr>
              <a:t>syllabuses</a:t>
            </a:r>
            <a:r>
              <a:rPr lang="ro-RO" altLang="de-DE" sz="1799" dirty="0">
                <a:solidFill>
                  <a:prstClr val="black"/>
                </a:solidFill>
              </a:rPr>
              <a:t> </a:t>
            </a:r>
            <a:r>
              <a:rPr lang="ro-RO" altLang="de-DE" sz="1799" dirty="0" err="1">
                <a:solidFill>
                  <a:prstClr val="black"/>
                </a:solidFill>
              </a:rPr>
              <a:t>approval</a:t>
            </a:r>
            <a:r>
              <a:rPr lang="ro-RO" altLang="de-DE" sz="1799" dirty="0">
                <a:solidFill>
                  <a:prstClr val="black"/>
                </a:solidFill>
              </a:rPr>
              <a:t>);</a:t>
            </a:r>
          </a:p>
          <a:p>
            <a:pPr marL="342797" indent="-342797" defTabSz="914126">
              <a:buFontTx/>
              <a:buChar char="-"/>
            </a:pPr>
            <a:r>
              <a:rPr lang="ro-RO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April 2024 – </a:t>
            </a:r>
            <a:r>
              <a:rPr lang="ro-RO" altLang="de-DE" sz="1799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January</a:t>
            </a:r>
            <a:r>
              <a:rPr lang="ro-RO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2025 </a:t>
            </a:r>
            <a:r>
              <a:rPr lang="en-US" altLang="de-DE" sz="1799" dirty="0">
                <a:solidFill>
                  <a:prstClr val="black"/>
                </a:solidFill>
              </a:rPr>
              <a:t>–</a:t>
            </a:r>
            <a:r>
              <a:rPr lang="ro-RO" altLang="de-DE" sz="1799" dirty="0">
                <a:solidFill>
                  <a:prstClr val="black"/>
                </a:solidFill>
              </a:rPr>
              <a:t> </a:t>
            </a:r>
            <a:r>
              <a:rPr lang="ro-RO" altLang="de-DE" sz="1799" dirty="0" err="1">
                <a:solidFill>
                  <a:prstClr val="black"/>
                </a:solidFill>
              </a:rPr>
              <a:t>learning</a:t>
            </a:r>
            <a:r>
              <a:rPr lang="ro-RO" altLang="de-DE" sz="1799" dirty="0">
                <a:solidFill>
                  <a:prstClr val="black"/>
                </a:solidFill>
              </a:rPr>
              <a:t> </a:t>
            </a:r>
            <a:r>
              <a:rPr lang="ro-RO" altLang="de-DE" sz="1799" dirty="0" err="1">
                <a:solidFill>
                  <a:prstClr val="black"/>
                </a:solidFill>
              </a:rPr>
              <a:t>materials</a:t>
            </a:r>
            <a:r>
              <a:rPr lang="ro-RO" altLang="de-DE" sz="1799" dirty="0">
                <a:solidFill>
                  <a:prstClr val="black"/>
                </a:solidFill>
              </a:rPr>
              <a:t> </a:t>
            </a:r>
            <a:r>
              <a:rPr lang="ro-RO" altLang="de-DE" sz="1799" dirty="0" err="1">
                <a:solidFill>
                  <a:prstClr val="black"/>
                </a:solidFill>
              </a:rPr>
              <a:t>development</a:t>
            </a:r>
            <a:r>
              <a:rPr lang="ro-RO" altLang="de-DE" sz="1799" dirty="0">
                <a:solidFill>
                  <a:prstClr val="black"/>
                </a:solidFill>
              </a:rPr>
              <a:t>;</a:t>
            </a:r>
            <a:endParaRPr lang="en-US" altLang="de-DE" sz="1799" dirty="0">
              <a:solidFill>
                <a:prstClr val="black"/>
              </a:solidFill>
            </a:endParaRPr>
          </a:p>
          <a:p>
            <a:pPr marL="342797" indent="-342797" defTabSz="914126">
              <a:buFontTx/>
              <a:buChar char="-"/>
            </a:pPr>
            <a:r>
              <a:rPr lang="ro-RO" altLang="de-DE" sz="1799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January</a:t>
            </a:r>
            <a:r>
              <a:rPr lang="ro-RO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2025 –</a:t>
            </a:r>
            <a:r>
              <a:rPr lang="en-US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June 2025 </a:t>
            </a:r>
            <a:r>
              <a:rPr lang="en-US" altLang="de-DE" sz="1799" dirty="0">
                <a:solidFill>
                  <a:prstClr val="black"/>
                </a:solidFill>
              </a:rPr>
              <a:t>–</a:t>
            </a:r>
            <a:r>
              <a:rPr lang="ro-RO" altLang="de-DE" sz="1799" dirty="0">
                <a:solidFill>
                  <a:prstClr val="black"/>
                </a:solidFill>
              </a:rPr>
              <a:t> </a:t>
            </a:r>
            <a:r>
              <a:rPr lang="en-US" altLang="de-DE" sz="1799" dirty="0">
                <a:solidFill>
                  <a:prstClr val="black"/>
                </a:solidFill>
              </a:rPr>
              <a:t>platform upload, </a:t>
            </a:r>
            <a:r>
              <a:rPr lang="ro-RO" altLang="de-DE" sz="1799" dirty="0" err="1">
                <a:solidFill>
                  <a:prstClr val="black"/>
                </a:solidFill>
              </a:rPr>
              <a:t>learning</a:t>
            </a:r>
            <a:r>
              <a:rPr lang="ro-RO" altLang="de-DE" sz="1799" dirty="0">
                <a:solidFill>
                  <a:prstClr val="black"/>
                </a:solidFill>
              </a:rPr>
              <a:t> </a:t>
            </a:r>
            <a:r>
              <a:rPr lang="ro-RO" altLang="de-DE" sz="1799" dirty="0" err="1">
                <a:solidFill>
                  <a:prstClr val="black"/>
                </a:solidFill>
              </a:rPr>
              <a:t>materials</a:t>
            </a:r>
            <a:r>
              <a:rPr lang="ro-RO" altLang="de-DE" sz="1799" dirty="0">
                <a:solidFill>
                  <a:prstClr val="black"/>
                </a:solidFill>
              </a:rPr>
              <a:t> </a:t>
            </a:r>
            <a:r>
              <a:rPr lang="en-US" altLang="de-DE" sz="1799" dirty="0">
                <a:solidFill>
                  <a:prstClr val="black"/>
                </a:solidFill>
              </a:rPr>
              <a:t>roll-on and testing</a:t>
            </a:r>
            <a:r>
              <a:rPr lang="ro-RO" altLang="de-DE" sz="1799" dirty="0">
                <a:solidFill>
                  <a:prstClr val="black"/>
                </a:solidFill>
              </a:rPr>
              <a:t>;</a:t>
            </a:r>
          </a:p>
          <a:p>
            <a:pPr marL="342797" indent="-342797" defTabSz="914126">
              <a:buFontTx/>
              <a:buChar char="-"/>
            </a:pPr>
            <a:r>
              <a:rPr lang="ro-RO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April 2024 – </a:t>
            </a:r>
            <a:r>
              <a:rPr lang="ro-RO" altLang="de-DE" sz="1799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November</a:t>
            </a:r>
            <a:r>
              <a:rPr lang="ro-RO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2024 </a:t>
            </a:r>
            <a:r>
              <a:rPr lang="ro-RO" altLang="de-DE" sz="1799" dirty="0">
                <a:solidFill>
                  <a:prstClr val="black"/>
                </a:solidFill>
              </a:rPr>
              <a:t>– BIP </a:t>
            </a:r>
            <a:r>
              <a:rPr lang="ro-RO" altLang="de-DE" sz="1799" dirty="0" err="1">
                <a:solidFill>
                  <a:prstClr val="black"/>
                </a:solidFill>
              </a:rPr>
              <a:t>development</a:t>
            </a:r>
            <a:r>
              <a:rPr lang="ro-RO" altLang="de-DE" sz="1799" dirty="0">
                <a:solidFill>
                  <a:prstClr val="black"/>
                </a:solidFill>
              </a:rPr>
              <a:t>, </a:t>
            </a:r>
            <a:r>
              <a:rPr lang="ro-RO" altLang="de-DE" sz="1799" dirty="0" err="1">
                <a:solidFill>
                  <a:prstClr val="black"/>
                </a:solidFill>
              </a:rPr>
              <a:t>testing</a:t>
            </a:r>
            <a:r>
              <a:rPr lang="ro-RO" altLang="de-DE" sz="1799" dirty="0">
                <a:solidFill>
                  <a:prstClr val="black"/>
                </a:solidFill>
              </a:rPr>
              <a:t> </a:t>
            </a:r>
            <a:r>
              <a:rPr lang="ro-RO" altLang="de-DE" sz="1799" dirty="0" err="1">
                <a:solidFill>
                  <a:prstClr val="black"/>
                </a:solidFill>
              </a:rPr>
              <a:t>the</a:t>
            </a:r>
            <a:r>
              <a:rPr lang="ro-RO" altLang="de-DE" sz="1799" dirty="0">
                <a:solidFill>
                  <a:prstClr val="black"/>
                </a:solidFill>
              </a:rPr>
              <a:t> </a:t>
            </a:r>
            <a:r>
              <a:rPr lang="ro-RO" altLang="de-DE" sz="1799" dirty="0" err="1">
                <a:solidFill>
                  <a:prstClr val="black"/>
                </a:solidFill>
              </a:rPr>
              <a:t>materials</a:t>
            </a:r>
            <a:r>
              <a:rPr lang="ro-RO" altLang="de-DE" sz="1799" dirty="0">
                <a:solidFill>
                  <a:prstClr val="black"/>
                </a:solidFill>
              </a:rPr>
              <a:t> </a:t>
            </a:r>
            <a:r>
              <a:rPr lang="ro-RO" altLang="de-DE" sz="1799" dirty="0" err="1">
                <a:solidFill>
                  <a:prstClr val="black"/>
                </a:solidFill>
              </a:rPr>
              <a:t>with</a:t>
            </a:r>
            <a:r>
              <a:rPr lang="ro-RO" altLang="de-DE" sz="1799" dirty="0">
                <a:solidFill>
                  <a:prstClr val="black"/>
                </a:solidFill>
              </a:rPr>
              <a:t> </a:t>
            </a:r>
            <a:r>
              <a:rPr lang="ro-RO" altLang="de-DE" sz="1799" dirty="0" err="1">
                <a:solidFill>
                  <a:prstClr val="black"/>
                </a:solidFill>
              </a:rPr>
              <a:t>the</a:t>
            </a:r>
            <a:r>
              <a:rPr lang="ro-RO" altLang="de-DE" sz="1799" dirty="0">
                <a:solidFill>
                  <a:prstClr val="black"/>
                </a:solidFill>
              </a:rPr>
              <a:t> </a:t>
            </a:r>
            <a:r>
              <a:rPr lang="ro-RO" altLang="de-DE" sz="1799" dirty="0" err="1">
                <a:solidFill>
                  <a:prstClr val="black"/>
                </a:solidFill>
              </a:rPr>
              <a:t>students</a:t>
            </a:r>
            <a:r>
              <a:rPr lang="ro-RO" altLang="de-DE" sz="1799" dirty="0">
                <a:solidFill>
                  <a:prstClr val="black"/>
                </a:solidFill>
              </a:rPr>
              <a:t> in </a:t>
            </a:r>
            <a:r>
              <a:rPr lang="ro-RO" altLang="de-DE" sz="1799" dirty="0" err="1">
                <a:solidFill>
                  <a:prstClr val="black"/>
                </a:solidFill>
              </a:rPr>
              <a:t>learning</a:t>
            </a:r>
            <a:r>
              <a:rPr lang="ro-RO" altLang="de-DE" sz="1799" dirty="0">
                <a:solidFill>
                  <a:prstClr val="black"/>
                </a:solidFill>
              </a:rPr>
              <a:t> </a:t>
            </a:r>
            <a:r>
              <a:rPr lang="ro-RO" altLang="de-DE" sz="1799" dirty="0" err="1">
                <a:solidFill>
                  <a:prstClr val="black"/>
                </a:solidFill>
              </a:rPr>
              <a:t>activities</a:t>
            </a:r>
            <a:r>
              <a:rPr lang="ro-RO" altLang="de-DE" sz="1799" dirty="0">
                <a:solidFill>
                  <a:prstClr val="black"/>
                </a:solidFill>
              </a:rPr>
              <a:t>.</a:t>
            </a:r>
          </a:p>
          <a:p>
            <a:pPr defTabSz="914126">
              <a:lnSpc>
                <a:spcPct val="150000"/>
              </a:lnSpc>
              <a:spcAft>
                <a:spcPct val="0"/>
              </a:spcAft>
              <a:buNone/>
            </a:pPr>
            <a:r>
              <a:rPr lang="ro-RO" altLang="de-DE" sz="1799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ACTIVITIES TO BE ORGANIZED </a:t>
            </a:r>
            <a:r>
              <a:rPr lang="en-US" altLang="de-DE" sz="1799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during WP2</a:t>
            </a:r>
            <a:endParaRPr lang="ro-RO" altLang="de-DE" sz="1799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797" indent="-342797" defTabSz="914126">
              <a:buFontTx/>
              <a:buChar char="-"/>
            </a:pPr>
            <a:r>
              <a:rPr lang="ro-RO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TM1 – </a:t>
            </a:r>
            <a:r>
              <a:rPr lang="ro-RO" altLang="de-DE" sz="1799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Kick</a:t>
            </a:r>
            <a:r>
              <a:rPr lang="ro-RO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off </a:t>
            </a:r>
            <a:r>
              <a:rPr lang="ro-RO" altLang="de-DE" sz="1799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meeting</a:t>
            </a:r>
            <a:r>
              <a:rPr lang="ro-RO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RNA, Constanta, Romania, </a:t>
            </a:r>
            <a:r>
              <a:rPr lang="ro-RO" altLang="de-DE" sz="1799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February</a:t>
            </a:r>
            <a:r>
              <a:rPr lang="ro-RO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2024 – 3 </a:t>
            </a:r>
            <a:r>
              <a:rPr lang="ro-RO" altLang="de-DE" sz="1799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days</a:t>
            </a:r>
            <a:r>
              <a:rPr lang="ro-RO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2 </a:t>
            </a:r>
            <a:r>
              <a:rPr lang="ro-RO" altLang="de-DE" sz="1799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pax</a:t>
            </a:r>
            <a:r>
              <a:rPr lang="ro-RO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ro-RO" altLang="de-DE" sz="1799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partner</a:t>
            </a:r>
            <a:r>
              <a:rPr lang="ro-RO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13-15.02.24;</a:t>
            </a:r>
          </a:p>
          <a:p>
            <a:pPr marL="342797" indent="-342797" defTabSz="914126">
              <a:buFontTx/>
              <a:buChar char="-"/>
            </a:pPr>
            <a:r>
              <a:rPr lang="ro-RO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TM2 – STEM curriculum – online, PNA, May 2024 – 1 </a:t>
            </a:r>
            <a:r>
              <a:rPr lang="ro-RO" altLang="de-DE" sz="1799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day</a:t>
            </a:r>
            <a:r>
              <a:rPr lang="ro-RO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2 </a:t>
            </a:r>
            <a:r>
              <a:rPr lang="ro-RO" altLang="de-DE" sz="1799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pax</a:t>
            </a:r>
            <a:r>
              <a:rPr lang="ro-RO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ro-RO" altLang="de-DE" sz="1799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partner</a:t>
            </a:r>
            <a:r>
              <a:rPr lang="ro-RO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14.05.2024;</a:t>
            </a:r>
          </a:p>
          <a:p>
            <a:pPr marL="342797" indent="-342797" defTabSz="914126">
              <a:buFontTx/>
              <a:buChar char="-"/>
            </a:pPr>
            <a:r>
              <a:rPr lang="en-GB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ro-RO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GB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Public event: Public event E1: SQF-MILOF</a:t>
            </a:r>
            <a:r>
              <a:rPr lang="ro-RO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standards and STEM curriculum priorities</a:t>
            </a:r>
            <a:r>
              <a:rPr lang="ro-RO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Navy Military Higher Education – organized by </a:t>
            </a:r>
            <a:r>
              <a:rPr lang="ro-RO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RNA</a:t>
            </a:r>
            <a:r>
              <a:rPr lang="en-GB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in </a:t>
            </a:r>
            <a:r>
              <a:rPr lang="ro-RO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Romania</a:t>
            </a:r>
            <a:r>
              <a:rPr lang="en-GB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1 day, 30 participants, </a:t>
            </a:r>
            <a:r>
              <a:rPr lang="ro-RO" altLang="de-DE" sz="1799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17th of </a:t>
            </a:r>
            <a:r>
              <a:rPr lang="en-GB" altLang="de-DE" sz="1799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May 202</a:t>
            </a:r>
            <a:r>
              <a:rPr lang="ro-RO" altLang="de-DE" sz="1799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en-GB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  <a:endParaRPr lang="ro-RO" altLang="de-DE" sz="1799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797" indent="-342797" defTabSz="914126">
              <a:buFontTx/>
              <a:buChar char="-"/>
            </a:pPr>
            <a:r>
              <a:rPr lang="ro-RO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Online </a:t>
            </a:r>
            <a:r>
              <a:rPr lang="ro-RO" altLang="de-DE" sz="1799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groups</a:t>
            </a:r>
            <a:r>
              <a:rPr lang="ro-RO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o-RO" altLang="de-DE" sz="1799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meetings</a:t>
            </a:r>
            <a:r>
              <a:rPr lang="ro-RO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 </a:t>
            </a:r>
            <a:r>
              <a:rPr lang="ro-RO" altLang="de-DE" sz="1799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each</a:t>
            </a:r>
            <a:r>
              <a:rPr lang="ro-RO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o-RO" altLang="de-DE" sz="1799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course</a:t>
            </a:r>
            <a:r>
              <a:rPr lang="ro-RO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o-RO" altLang="de-DE" sz="1799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organized</a:t>
            </a:r>
            <a:r>
              <a:rPr lang="ro-RO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o-RO" altLang="de-DE" sz="1799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</a:t>
            </a:r>
            <a:r>
              <a:rPr lang="ro-RO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o-RO" altLang="de-DE" sz="1799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ro-RO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o-RO" altLang="de-DE" sz="1799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leading</a:t>
            </a:r>
            <a:r>
              <a:rPr lang="ro-RO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team.</a:t>
            </a:r>
            <a:endParaRPr lang="en-GB" altLang="de-DE" sz="1799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797" indent="-342797" defTabSz="914126">
              <a:lnSpc>
                <a:spcPct val="150000"/>
              </a:lnSpc>
              <a:spcAft>
                <a:spcPct val="0"/>
              </a:spcAft>
              <a:buFontTx/>
              <a:buChar char="-"/>
            </a:pPr>
            <a:endParaRPr lang="ro-RO" altLang="de-DE" sz="1799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Dreptunghi: colțuri diagonale decupate 3">
            <a:extLst>
              <a:ext uri="{FF2B5EF4-FFF2-40B4-BE49-F238E27FC236}">
                <a16:creationId xmlns:a16="http://schemas.microsoft.com/office/drawing/2014/main" id="{95A0EBB0-1990-B001-92AE-F4F2C43816D7}"/>
              </a:ext>
            </a:extLst>
          </p:cNvPr>
          <p:cNvSpPr/>
          <p:nvPr/>
        </p:nvSpPr>
        <p:spPr>
          <a:xfrm>
            <a:off x="351209" y="1258200"/>
            <a:ext cx="9650084" cy="941912"/>
          </a:xfrm>
          <a:prstGeom prst="snip2DiagRect">
            <a:avLst/>
          </a:prstGeom>
          <a:solidFill>
            <a:srgbClr val="DFE7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r>
              <a:rPr lang="ro-RO" altLang="de-DE" sz="3199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WP2</a:t>
            </a:r>
            <a:r>
              <a:rPr lang="en-US" altLang="de-DE" sz="3199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ro-RO" altLang="de-DE" sz="3199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– </a:t>
            </a:r>
            <a:r>
              <a:rPr lang="en-US" altLang="de-DE" sz="3199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TASKS AND RESPONSABILITIES:</a:t>
            </a:r>
          </a:p>
        </p:txBody>
      </p:sp>
    </p:spTree>
    <p:extLst>
      <p:ext uri="{BB962C8B-B14F-4D97-AF65-F5344CB8AC3E}">
        <p14:creationId xmlns:p14="http://schemas.microsoft.com/office/powerpoint/2010/main" val="29242317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1">
            <a:extLst>
              <a:ext uri="{FF2B5EF4-FFF2-40B4-BE49-F238E27FC236}">
                <a16:creationId xmlns:a16="http://schemas.microsoft.com/office/drawing/2014/main" id="{C69120F1-59FC-6A77-7C15-2CCCA36445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04864"/>
            <a:ext cx="12219745" cy="4431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Aft>
                <a:spcPts val="600"/>
              </a:spcAft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Aft>
                <a:spcPts val="60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Aft>
                <a:spcPts val="600"/>
              </a:spcAft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Aft>
                <a:spcPts val="600"/>
              </a:spcAft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14126">
              <a:spcAft>
                <a:spcPct val="0"/>
              </a:spcAft>
              <a:buNone/>
            </a:pPr>
            <a:r>
              <a:rPr lang="en-US" altLang="de-DE" sz="1799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COURSES </a:t>
            </a:r>
            <a:r>
              <a:rPr lang="ro-RO" altLang="de-DE" sz="1799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BE ORGANIZED </a:t>
            </a:r>
            <a:r>
              <a:rPr lang="en-US" altLang="de-DE" sz="1799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during WP2</a:t>
            </a:r>
            <a:endParaRPr lang="ro-RO" altLang="de-DE" sz="1799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797" indent="-342797" defTabSz="914126">
              <a:spcAft>
                <a:spcPts val="1200"/>
              </a:spcAft>
              <a:buFontTx/>
              <a:buChar char="-"/>
            </a:pPr>
            <a:r>
              <a:rPr lang="en-GB" altLang="de-DE" sz="1800" dirty="0">
                <a:solidFill>
                  <a:srgbClr val="0000FF"/>
                </a:solidFill>
              </a:rPr>
              <a:t>C1S. STEM harmonized curriculum for</a:t>
            </a:r>
            <a:r>
              <a:rPr lang="ro-RO" altLang="de-DE" sz="1800" dirty="0">
                <a:solidFill>
                  <a:srgbClr val="0000FF"/>
                </a:solidFill>
              </a:rPr>
              <a:t> </a:t>
            </a:r>
            <a:r>
              <a:rPr lang="en-GB" altLang="de-DE" sz="1800" dirty="0">
                <a:solidFill>
                  <a:srgbClr val="0000FF"/>
                </a:solidFill>
              </a:rPr>
              <a:t>digital skills and IT technology abilities </a:t>
            </a:r>
            <a:r>
              <a:rPr lang="ro-RO" altLang="de-DE" sz="1800" b="0" dirty="0">
                <a:solidFill>
                  <a:prstClr val="black"/>
                </a:solidFill>
              </a:rPr>
              <a:t>– </a:t>
            </a:r>
            <a:r>
              <a:rPr lang="ro-RO" altLang="de-DE" sz="1800" b="0" dirty="0" err="1">
                <a:solidFill>
                  <a:prstClr val="black"/>
                </a:solidFill>
              </a:rPr>
              <a:t>organized</a:t>
            </a:r>
            <a:r>
              <a:rPr lang="ro-RO" altLang="de-DE" sz="1800" b="0" dirty="0">
                <a:solidFill>
                  <a:prstClr val="black"/>
                </a:solidFill>
              </a:rPr>
              <a:t> </a:t>
            </a:r>
            <a:r>
              <a:rPr lang="ro-RO" altLang="de-DE" sz="1800" b="0" dirty="0" err="1">
                <a:solidFill>
                  <a:prstClr val="black"/>
                </a:solidFill>
              </a:rPr>
              <a:t>by</a:t>
            </a:r>
            <a:r>
              <a:rPr lang="ro-RO" altLang="de-DE" sz="1800" b="0" dirty="0">
                <a:solidFill>
                  <a:prstClr val="black"/>
                </a:solidFill>
              </a:rPr>
              <a:t> </a:t>
            </a:r>
            <a:r>
              <a:rPr lang="en-GB" altLang="de-DE" sz="1800" b="0" dirty="0">
                <a:solidFill>
                  <a:prstClr val="black"/>
                </a:solidFill>
              </a:rPr>
              <a:t>PNA, </a:t>
            </a:r>
            <a:r>
              <a:rPr lang="ro-RO" altLang="de-DE" sz="1800" b="0" dirty="0">
                <a:solidFill>
                  <a:prstClr val="black"/>
                </a:solidFill>
              </a:rPr>
              <a:t>in </a:t>
            </a:r>
            <a:r>
              <a:rPr lang="en-GB" altLang="de-DE" sz="1800" b="0" dirty="0">
                <a:solidFill>
                  <a:prstClr val="black"/>
                </a:solidFill>
              </a:rPr>
              <a:t>Poland</a:t>
            </a:r>
            <a:r>
              <a:rPr lang="ro-RO" altLang="de-DE" sz="1800" b="0" dirty="0">
                <a:solidFill>
                  <a:prstClr val="black"/>
                </a:solidFill>
              </a:rPr>
              <a:t> - </a:t>
            </a:r>
            <a:r>
              <a:rPr lang="en-GB" altLang="de-DE" sz="1800" b="0" dirty="0">
                <a:solidFill>
                  <a:prstClr val="black"/>
                </a:solidFill>
              </a:rPr>
              <a:t>2 modules to be delivered </a:t>
            </a:r>
            <a:r>
              <a:rPr lang="ro-RO" altLang="de-DE" sz="1800" b="0" dirty="0">
                <a:solidFill>
                  <a:prstClr val="black"/>
                </a:solidFill>
              </a:rPr>
              <a:t>as BIP</a:t>
            </a:r>
            <a:r>
              <a:rPr lang="en-GB" altLang="de-DE" sz="1800" b="0" dirty="0">
                <a:solidFill>
                  <a:prstClr val="black"/>
                </a:solidFill>
              </a:rPr>
              <a:t>:”Computer Networks” (2</a:t>
            </a:r>
            <a:r>
              <a:rPr lang="ro-RO" altLang="de-DE" sz="1800" b="0" dirty="0">
                <a:solidFill>
                  <a:prstClr val="black"/>
                </a:solidFill>
              </a:rPr>
              <a:t> </a:t>
            </a:r>
            <a:r>
              <a:rPr lang="en-GB" altLang="de-DE" sz="1800" b="0" dirty="0">
                <a:solidFill>
                  <a:prstClr val="black"/>
                </a:solidFill>
              </a:rPr>
              <a:t>ECTS) and ”Maritime Cyber Threats”</a:t>
            </a:r>
            <a:r>
              <a:rPr lang="ro-RO" altLang="de-DE" sz="1800" b="0" dirty="0">
                <a:solidFill>
                  <a:prstClr val="black"/>
                </a:solidFill>
              </a:rPr>
              <a:t>, </a:t>
            </a:r>
            <a:r>
              <a:rPr lang="en-GB" altLang="de-DE" sz="1800" b="0" dirty="0">
                <a:solidFill>
                  <a:prstClr val="black"/>
                </a:solidFill>
              </a:rPr>
              <a:t>online theory, residentially skills</a:t>
            </a:r>
            <a:r>
              <a:rPr lang="ro-RO" altLang="de-DE" sz="1800" b="0" dirty="0">
                <a:solidFill>
                  <a:prstClr val="black"/>
                </a:solidFill>
              </a:rPr>
              <a:t> (</a:t>
            </a:r>
            <a:r>
              <a:rPr lang="ro-RO" altLang="de-DE" sz="1800" b="0" dirty="0" err="1">
                <a:solidFill>
                  <a:prstClr val="black"/>
                </a:solidFill>
              </a:rPr>
              <a:t>labs</a:t>
            </a:r>
            <a:r>
              <a:rPr lang="ro-RO" altLang="de-DE" sz="1800" b="0" dirty="0">
                <a:solidFill>
                  <a:prstClr val="black"/>
                </a:solidFill>
              </a:rPr>
              <a:t>, </a:t>
            </a:r>
            <a:r>
              <a:rPr lang="ro-RO" altLang="de-DE" sz="1800" b="0" dirty="0" err="1">
                <a:solidFill>
                  <a:prstClr val="black"/>
                </a:solidFill>
              </a:rPr>
              <a:t>seminars</a:t>
            </a:r>
            <a:r>
              <a:rPr lang="ro-RO" altLang="de-DE" sz="1800" b="0" dirty="0">
                <a:solidFill>
                  <a:prstClr val="black"/>
                </a:solidFill>
              </a:rPr>
              <a:t>) -</a:t>
            </a:r>
            <a:r>
              <a:rPr lang="en-GB" altLang="de-DE" sz="1800" b="0" dirty="0">
                <a:solidFill>
                  <a:prstClr val="black"/>
                </a:solidFill>
              </a:rPr>
              <a:t> 16 students to be instructed (4</a:t>
            </a:r>
            <a:r>
              <a:rPr lang="ro-RO" altLang="de-DE" sz="1800" b="0" dirty="0">
                <a:solidFill>
                  <a:prstClr val="black"/>
                </a:solidFill>
              </a:rPr>
              <a:t> </a:t>
            </a:r>
            <a:r>
              <a:rPr lang="en-GB" altLang="de-DE" sz="1800" b="0" dirty="0">
                <a:solidFill>
                  <a:prstClr val="black"/>
                </a:solidFill>
              </a:rPr>
              <a:t>students/partner)</a:t>
            </a:r>
            <a:r>
              <a:rPr lang="ro-RO" altLang="de-DE" sz="1800" b="0" dirty="0">
                <a:solidFill>
                  <a:prstClr val="black"/>
                </a:solidFill>
              </a:rPr>
              <a:t> – 5 </a:t>
            </a:r>
            <a:r>
              <a:rPr lang="ro-RO" altLang="de-DE" sz="1800" b="0" dirty="0" err="1">
                <a:solidFill>
                  <a:prstClr val="black"/>
                </a:solidFill>
              </a:rPr>
              <a:t>days</a:t>
            </a:r>
            <a:r>
              <a:rPr lang="ro-RO" altLang="de-DE" sz="1800" b="0" dirty="0">
                <a:solidFill>
                  <a:prstClr val="black"/>
                </a:solidFill>
              </a:rPr>
              <a:t>, 15.04-19.04.2024;</a:t>
            </a:r>
          </a:p>
          <a:p>
            <a:pPr marL="342797" indent="-342797" defTabSz="914126">
              <a:spcAft>
                <a:spcPts val="1200"/>
              </a:spcAft>
              <a:buFontTx/>
              <a:buChar char="-"/>
            </a:pPr>
            <a:r>
              <a:rPr lang="ro-RO" altLang="de-DE" sz="1800" dirty="0">
                <a:solidFill>
                  <a:srgbClr val="0000FF"/>
                </a:solidFill>
              </a:rPr>
              <a:t>C2S. STEM </a:t>
            </a:r>
            <a:r>
              <a:rPr lang="ro-RO" altLang="de-DE" sz="1800" dirty="0" err="1">
                <a:solidFill>
                  <a:srgbClr val="0000FF"/>
                </a:solidFill>
              </a:rPr>
              <a:t>harmonized</a:t>
            </a:r>
            <a:r>
              <a:rPr lang="ro-RO" altLang="de-DE" sz="1800" dirty="0">
                <a:solidFill>
                  <a:srgbClr val="0000FF"/>
                </a:solidFill>
              </a:rPr>
              <a:t> curriculum for </a:t>
            </a:r>
            <a:r>
              <a:rPr lang="ro-RO" altLang="de-DE" sz="1800" dirty="0" err="1">
                <a:solidFill>
                  <a:srgbClr val="0000FF"/>
                </a:solidFill>
              </a:rPr>
              <a:t>competencies</a:t>
            </a:r>
            <a:r>
              <a:rPr lang="ro-RO" altLang="de-DE" sz="1800" dirty="0">
                <a:solidFill>
                  <a:srgbClr val="0000FF"/>
                </a:solidFill>
              </a:rPr>
              <a:t> in Hi </a:t>
            </a:r>
            <a:r>
              <a:rPr lang="ro-RO" altLang="de-DE" sz="1800" dirty="0" err="1">
                <a:solidFill>
                  <a:srgbClr val="0000FF"/>
                </a:solidFill>
              </a:rPr>
              <a:t>Tech</a:t>
            </a:r>
            <a:r>
              <a:rPr lang="ro-RO" altLang="de-DE" sz="1800" dirty="0">
                <a:solidFill>
                  <a:srgbClr val="0000FF"/>
                </a:solidFill>
              </a:rPr>
              <a:t>, Electronics </a:t>
            </a:r>
            <a:r>
              <a:rPr lang="ro-RO" altLang="de-DE" sz="1800" dirty="0" err="1">
                <a:solidFill>
                  <a:srgbClr val="0000FF"/>
                </a:solidFill>
              </a:rPr>
              <a:t>and</a:t>
            </a:r>
            <a:r>
              <a:rPr lang="ro-RO" altLang="de-DE" sz="1800" dirty="0">
                <a:solidFill>
                  <a:srgbClr val="0000FF"/>
                </a:solidFill>
              </a:rPr>
              <a:t> Telecommunications</a:t>
            </a:r>
            <a:r>
              <a:rPr lang="ro-RO" altLang="de-DE" sz="1800" b="0" dirty="0">
                <a:solidFill>
                  <a:prstClr val="black"/>
                </a:solidFill>
              </a:rPr>
              <a:t> – </a:t>
            </a:r>
            <a:r>
              <a:rPr lang="ro-RO" altLang="de-DE" sz="1800" b="0" dirty="0" err="1">
                <a:solidFill>
                  <a:prstClr val="black"/>
                </a:solidFill>
              </a:rPr>
              <a:t>organized</a:t>
            </a:r>
            <a:r>
              <a:rPr lang="ro-RO" altLang="de-DE" sz="1800" b="0" dirty="0">
                <a:solidFill>
                  <a:prstClr val="black"/>
                </a:solidFill>
              </a:rPr>
              <a:t> </a:t>
            </a:r>
            <a:r>
              <a:rPr lang="ro-RO" altLang="de-DE" sz="1800" b="0" dirty="0" err="1">
                <a:solidFill>
                  <a:prstClr val="black"/>
                </a:solidFill>
              </a:rPr>
              <a:t>by</a:t>
            </a:r>
            <a:r>
              <a:rPr lang="ro-RO" altLang="de-DE" sz="1800" b="0" dirty="0">
                <a:solidFill>
                  <a:prstClr val="black"/>
                </a:solidFill>
              </a:rPr>
              <a:t> NVNA, in Bulgaria - </a:t>
            </a:r>
            <a:r>
              <a:rPr lang="en-GB" altLang="de-DE" sz="1800" b="0" dirty="0">
                <a:solidFill>
                  <a:prstClr val="black"/>
                </a:solidFill>
              </a:rPr>
              <a:t>2 modules to be delivered </a:t>
            </a:r>
            <a:r>
              <a:rPr lang="ro-RO" altLang="de-DE" sz="1800" b="0" dirty="0">
                <a:solidFill>
                  <a:prstClr val="black"/>
                </a:solidFill>
              </a:rPr>
              <a:t>as BIP</a:t>
            </a:r>
            <a:r>
              <a:rPr lang="en-GB" altLang="de-DE" sz="1800" b="0" dirty="0">
                <a:solidFill>
                  <a:prstClr val="black"/>
                </a:solidFill>
              </a:rPr>
              <a:t>: ”Naval Electronics” (3</a:t>
            </a:r>
            <a:r>
              <a:rPr lang="ro-RO" altLang="de-DE" sz="1800" b="0" dirty="0">
                <a:solidFill>
                  <a:prstClr val="black"/>
                </a:solidFill>
              </a:rPr>
              <a:t> </a:t>
            </a:r>
            <a:r>
              <a:rPr lang="en-GB" altLang="de-DE" sz="1800" b="0" dirty="0">
                <a:solidFill>
                  <a:prstClr val="black"/>
                </a:solidFill>
              </a:rPr>
              <a:t>ECTS) and ”Naval Communications”</a:t>
            </a:r>
            <a:r>
              <a:rPr lang="ro-RO" altLang="de-DE" sz="1800" b="0" dirty="0">
                <a:solidFill>
                  <a:prstClr val="black"/>
                </a:solidFill>
              </a:rPr>
              <a:t> </a:t>
            </a:r>
            <a:r>
              <a:rPr lang="en-GB" altLang="de-DE" sz="1800" b="0" dirty="0">
                <a:solidFill>
                  <a:prstClr val="black"/>
                </a:solidFill>
              </a:rPr>
              <a:t>(3ECTS)-</a:t>
            </a:r>
            <a:r>
              <a:rPr lang="ro-RO" altLang="de-DE" sz="1800" b="0" dirty="0">
                <a:solidFill>
                  <a:prstClr val="black"/>
                </a:solidFill>
              </a:rPr>
              <a:t> </a:t>
            </a:r>
            <a:r>
              <a:rPr lang="en-GB" altLang="de-DE" sz="1800" b="0" dirty="0">
                <a:solidFill>
                  <a:prstClr val="black"/>
                </a:solidFill>
              </a:rPr>
              <a:t>online theory, residentially skills</a:t>
            </a:r>
            <a:r>
              <a:rPr lang="ro-RO" altLang="de-DE" sz="1800" b="0" dirty="0">
                <a:solidFill>
                  <a:prstClr val="black"/>
                </a:solidFill>
              </a:rPr>
              <a:t> (</a:t>
            </a:r>
            <a:r>
              <a:rPr lang="ro-RO" altLang="de-DE" sz="1800" b="0" dirty="0" err="1">
                <a:solidFill>
                  <a:prstClr val="black"/>
                </a:solidFill>
              </a:rPr>
              <a:t>labs</a:t>
            </a:r>
            <a:r>
              <a:rPr lang="ro-RO" altLang="de-DE" sz="1800" b="0" dirty="0">
                <a:solidFill>
                  <a:prstClr val="black"/>
                </a:solidFill>
              </a:rPr>
              <a:t>, </a:t>
            </a:r>
            <a:r>
              <a:rPr lang="ro-RO" altLang="de-DE" sz="1800" b="0" dirty="0" err="1">
                <a:solidFill>
                  <a:prstClr val="black"/>
                </a:solidFill>
              </a:rPr>
              <a:t>seminars</a:t>
            </a:r>
            <a:r>
              <a:rPr lang="ro-RO" altLang="de-DE" sz="1800" b="0" dirty="0">
                <a:solidFill>
                  <a:prstClr val="black"/>
                </a:solidFill>
              </a:rPr>
              <a:t>) -</a:t>
            </a:r>
            <a:r>
              <a:rPr lang="en-GB" altLang="de-DE" sz="1800" b="0" dirty="0">
                <a:solidFill>
                  <a:prstClr val="black"/>
                </a:solidFill>
              </a:rPr>
              <a:t> 16 students to be instructed (4</a:t>
            </a:r>
            <a:r>
              <a:rPr lang="ro-RO" altLang="de-DE" sz="1800" b="0" dirty="0">
                <a:solidFill>
                  <a:prstClr val="black"/>
                </a:solidFill>
              </a:rPr>
              <a:t> </a:t>
            </a:r>
            <a:r>
              <a:rPr lang="en-GB" altLang="de-DE" sz="1800" b="0" dirty="0">
                <a:solidFill>
                  <a:prstClr val="black"/>
                </a:solidFill>
              </a:rPr>
              <a:t>students/partner)</a:t>
            </a:r>
            <a:r>
              <a:rPr lang="ro-RO" altLang="de-DE" sz="1800" b="0" dirty="0">
                <a:solidFill>
                  <a:prstClr val="black"/>
                </a:solidFill>
              </a:rPr>
              <a:t> – 5 </a:t>
            </a:r>
            <a:r>
              <a:rPr lang="ro-RO" altLang="de-DE" sz="1800" b="0" dirty="0" err="1">
                <a:solidFill>
                  <a:prstClr val="black"/>
                </a:solidFill>
              </a:rPr>
              <a:t>days</a:t>
            </a:r>
            <a:r>
              <a:rPr lang="ro-RO" altLang="de-DE" sz="1800" b="0" dirty="0">
                <a:solidFill>
                  <a:prstClr val="black"/>
                </a:solidFill>
              </a:rPr>
              <a:t>, 10.06-14.06.2024;</a:t>
            </a:r>
          </a:p>
          <a:p>
            <a:pPr marL="342797" indent="-342797" defTabSz="914126">
              <a:spcAft>
                <a:spcPts val="1200"/>
              </a:spcAft>
              <a:buFontTx/>
              <a:buChar char="-"/>
            </a:pPr>
            <a:r>
              <a:rPr lang="en-GB" altLang="de-DE" sz="1800" dirty="0">
                <a:solidFill>
                  <a:srgbClr val="0000FF"/>
                </a:solidFill>
              </a:rPr>
              <a:t>C3S. STEM competencies in Navy</a:t>
            </a:r>
            <a:r>
              <a:rPr lang="ro-RO" altLang="de-DE" sz="1800" dirty="0">
                <a:solidFill>
                  <a:srgbClr val="0000FF"/>
                </a:solidFill>
              </a:rPr>
              <a:t> </a:t>
            </a:r>
            <a:r>
              <a:rPr lang="en-GB" altLang="de-DE" sz="1800" dirty="0">
                <a:solidFill>
                  <a:srgbClr val="0000FF"/>
                </a:solidFill>
              </a:rPr>
              <a:t>Engineering and Intelligent Weapon</a:t>
            </a:r>
            <a:r>
              <a:rPr lang="ro-RO" altLang="de-DE" sz="1800" dirty="0">
                <a:solidFill>
                  <a:srgbClr val="0000FF"/>
                </a:solidFill>
              </a:rPr>
              <a:t> </a:t>
            </a:r>
            <a:r>
              <a:rPr lang="en-GB" altLang="de-DE" sz="1800" dirty="0">
                <a:solidFill>
                  <a:srgbClr val="0000FF"/>
                </a:solidFill>
              </a:rPr>
              <a:t>Systems </a:t>
            </a:r>
            <a:r>
              <a:rPr lang="ro-RO" altLang="de-DE" sz="1800" b="0" dirty="0">
                <a:solidFill>
                  <a:prstClr val="black"/>
                </a:solidFill>
              </a:rPr>
              <a:t>– </a:t>
            </a:r>
            <a:r>
              <a:rPr lang="ro-RO" altLang="de-DE" sz="1800" b="0" dirty="0" err="1">
                <a:solidFill>
                  <a:prstClr val="black"/>
                </a:solidFill>
              </a:rPr>
              <a:t>organized</a:t>
            </a:r>
            <a:r>
              <a:rPr lang="ro-RO" altLang="de-DE" sz="1800" b="0" dirty="0">
                <a:solidFill>
                  <a:prstClr val="black"/>
                </a:solidFill>
              </a:rPr>
              <a:t> </a:t>
            </a:r>
            <a:r>
              <a:rPr lang="ro-RO" altLang="de-DE" sz="1800" b="0" dirty="0" err="1">
                <a:solidFill>
                  <a:prstClr val="black"/>
                </a:solidFill>
              </a:rPr>
              <a:t>by</a:t>
            </a:r>
            <a:r>
              <a:rPr lang="ro-RO" altLang="de-DE" sz="1800" b="0" dirty="0">
                <a:solidFill>
                  <a:prstClr val="black"/>
                </a:solidFill>
              </a:rPr>
              <a:t> </a:t>
            </a:r>
            <a:r>
              <a:rPr lang="en-GB" altLang="de-DE" sz="1800" b="0" dirty="0">
                <a:solidFill>
                  <a:prstClr val="black"/>
                </a:solidFill>
              </a:rPr>
              <a:t>INA,</a:t>
            </a:r>
            <a:r>
              <a:rPr lang="ro-RO" altLang="de-DE" sz="1800" b="0" dirty="0">
                <a:solidFill>
                  <a:prstClr val="black"/>
                </a:solidFill>
              </a:rPr>
              <a:t> in</a:t>
            </a:r>
            <a:r>
              <a:rPr lang="en-GB" altLang="de-DE" sz="1800" b="0" dirty="0">
                <a:solidFill>
                  <a:prstClr val="black"/>
                </a:solidFill>
              </a:rPr>
              <a:t> Italy</a:t>
            </a:r>
            <a:r>
              <a:rPr lang="ro-RO" altLang="de-DE" sz="1800" b="0" dirty="0">
                <a:solidFill>
                  <a:prstClr val="black"/>
                </a:solidFill>
              </a:rPr>
              <a:t> - </a:t>
            </a:r>
            <a:r>
              <a:rPr lang="en-GB" altLang="de-DE" sz="1800" b="0" dirty="0">
                <a:solidFill>
                  <a:prstClr val="black"/>
                </a:solidFill>
              </a:rPr>
              <a:t>2 modules to be delivered </a:t>
            </a:r>
            <a:r>
              <a:rPr lang="ro-RO" altLang="de-DE" sz="1800" b="0" dirty="0">
                <a:solidFill>
                  <a:prstClr val="black"/>
                </a:solidFill>
              </a:rPr>
              <a:t>as BIP: </a:t>
            </a:r>
            <a:r>
              <a:rPr lang="en-GB" altLang="de-DE" sz="1800" b="0" dirty="0">
                <a:solidFill>
                  <a:prstClr val="black"/>
                </a:solidFill>
              </a:rPr>
              <a:t>”Power Plants” (3 ECTS) and ”Naval</a:t>
            </a:r>
            <a:r>
              <a:rPr lang="ro-RO" altLang="de-DE" sz="1800" b="0" dirty="0">
                <a:solidFill>
                  <a:prstClr val="black"/>
                </a:solidFill>
              </a:rPr>
              <a:t> </a:t>
            </a:r>
            <a:r>
              <a:rPr lang="en-GB" altLang="de-DE" sz="1800" b="0" dirty="0">
                <a:solidFill>
                  <a:prstClr val="black"/>
                </a:solidFill>
              </a:rPr>
              <a:t>Sensors”(3 ECTS)</a:t>
            </a:r>
            <a:r>
              <a:rPr lang="ro-RO" altLang="de-DE" sz="1800" b="0" dirty="0">
                <a:solidFill>
                  <a:prstClr val="black"/>
                </a:solidFill>
              </a:rPr>
              <a:t> </a:t>
            </a:r>
            <a:r>
              <a:rPr lang="en-GB" altLang="de-DE" sz="1800" b="0" dirty="0">
                <a:solidFill>
                  <a:prstClr val="black"/>
                </a:solidFill>
              </a:rPr>
              <a:t>-</a:t>
            </a:r>
            <a:r>
              <a:rPr lang="ro-RO" altLang="de-DE" sz="1800" b="0" dirty="0">
                <a:solidFill>
                  <a:prstClr val="black"/>
                </a:solidFill>
              </a:rPr>
              <a:t> </a:t>
            </a:r>
            <a:r>
              <a:rPr lang="en-GB" altLang="de-DE" sz="1800" b="0" dirty="0">
                <a:solidFill>
                  <a:prstClr val="black"/>
                </a:solidFill>
              </a:rPr>
              <a:t>online theory, residentially skills</a:t>
            </a:r>
            <a:r>
              <a:rPr lang="ro-RO" altLang="de-DE" sz="1800" b="0" dirty="0">
                <a:solidFill>
                  <a:prstClr val="black"/>
                </a:solidFill>
              </a:rPr>
              <a:t> (</a:t>
            </a:r>
            <a:r>
              <a:rPr lang="ro-RO" altLang="de-DE" sz="1800" b="0" dirty="0" err="1">
                <a:solidFill>
                  <a:prstClr val="black"/>
                </a:solidFill>
              </a:rPr>
              <a:t>labs</a:t>
            </a:r>
            <a:r>
              <a:rPr lang="ro-RO" altLang="de-DE" sz="1800" b="0" dirty="0">
                <a:solidFill>
                  <a:prstClr val="black"/>
                </a:solidFill>
              </a:rPr>
              <a:t>, </a:t>
            </a:r>
            <a:r>
              <a:rPr lang="ro-RO" altLang="de-DE" sz="1800" b="0" dirty="0" err="1">
                <a:solidFill>
                  <a:prstClr val="black"/>
                </a:solidFill>
              </a:rPr>
              <a:t>seminars</a:t>
            </a:r>
            <a:r>
              <a:rPr lang="ro-RO" altLang="de-DE" sz="1800" b="0" dirty="0">
                <a:solidFill>
                  <a:prstClr val="black"/>
                </a:solidFill>
              </a:rPr>
              <a:t>) -</a:t>
            </a:r>
            <a:r>
              <a:rPr lang="en-GB" altLang="de-DE" sz="1800" b="0" dirty="0">
                <a:solidFill>
                  <a:prstClr val="black"/>
                </a:solidFill>
              </a:rPr>
              <a:t> 16 students to be instructed (4</a:t>
            </a:r>
            <a:r>
              <a:rPr lang="ro-RO" altLang="de-DE" sz="1800" b="0" dirty="0">
                <a:solidFill>
                  <a:prstClr val="black"/>
                </a:solidFill>
              </a:rPr>
              <a:t> </a:t>
            </a:r>
            <a:r>
              <a:rPr lang="en-GB" altLang="de-DE" sz="1800" b="0" dirty="0">
                <a:solidFill>
                  <a:prstClr val="black"/>
                </a:solidFill>
              </a:rPr>
              <a:t>students/partner)</a:t>
            </a:r>
            <a:r>
              <a:rPr lang="ro-RO" altLang="de-DE" sz="1800" b="0" dirty="0">
                <a:solidFill>
                  <a:prstClr val="black"/>
                </a:solidFill>
              </a:rPr>
              <a:t> – 5 </a:t>
            </a:r>
            <a:r>
              <a:rPr lang="ro-RO" altLang="de-DE" sz="1800" b="0" dirty="0" err="1">
                <a:solidFill>
                  <a:prstClr val="black"/>
                </a:solidFill>
              </a:rPr>
              <a:t>days</a:t>
            </a:r>
            <a:r>
              <a:rPr lang="ro-RO" altLang="de-DE" sz="1800" b="0" dirty="0">
                <a:solidFill>
                  <a:prstClr val="black"/>
                </a:solidFill>
              </a:rPr>
              <a:t>, 07.10-11.10.2024;</a:t>
            </a:r>
          </a:p>
          <a:p>
            <a:pPr marL="342797" indent="-342797" defTabSz="914126">
              <a:spcAft>
                <a:spcPts val="1200"/>
              </a:spcAft>
              <a:buFontTx/>
              <a:buChar char="-"/>
            </a:pPr>
            <a:r>
              <a:rPr lang="en-GB" altLang="de-DE" sz="1800" dirty="0">
                <a:solidFill>
                  <a:srgbClr val="0000FF"/>
                </a:solidFill>
              </a:rPr>
              <a:t>C4S. STEM competencies in Naval</a:t>
            </a:r>
            <a:r>
              <a:rPr lang="ro-RO" altLang="de-DE" sz="1800" dirty="0">
                <a:solidFill>
                  <a:srgbClr val="0000FF"/>
                </a:solidFill>
              </a:rPr>
              <a:t> </a:t>
            </a:r>
            <a:r>
              <a:rPr lang="en-GB" altLang="de-DE" sz="1800" dirty="0">
                <a:solidFill>
                  <a:srgbClr val="0000FF"/>
                </a:solidFill>
              </a:rPr>
              <a:t>Sciences</a:t>
            </a:r>
            <a:r>
              <a:rPr lang="ro-RO" altLang="de-DE" sz="1800" b="0" dirty="0">
                <a:solidFill>
                  <a:prstClr val="black"/>
                </a:solidFill>
              </a:rPr>
              <a:t> – </a:t>
            </a:r>
            <a:r>
              <a:rPr lang="ro-RO" altLang="de-DE" sz="1800" b="0" dirty="0" err="1">
                <a:solidFill>
                  <a:prstClr val="black"/>
                </a:solidFill>
              </a:rPr>
              <a:t>organized</a:t>
            </a:r>
            <a:r>
              <a:rPr lang="ro-RO" altLang="de-DE" sz="1800" b="0" dirty="0">
                <a:solidFill>
                  <a:prstClr val="black"/>
                </a:solidFill>
              </a:rPr>
              <a:t> </a:t>
            </a:r>
            <a:r>
              <a:rPr lang="ro-RO" altLang="de-DE" sz="1800" b="0" dirty="0" err="1">
                <a:solidFill>
                  <a:prstClr val="black"/>
                </a:solidFill>
              </a:rPr>
              <a:t>by</a:t>
            </a:r>
            <a:r>
              <a:rPr lang="ro-RO" altLang="de-DE" sz="1800" b="0" dirty="0">
                <a:solidFill>
                  <a:prstClr val="black"/>
                </a:solidFill>
              </a:rPr>
              <a:t> </a:t>
            </a:r>
            <a:r>
              <a:rPr lang="en-GB" altLang="de-DE" sz="1800" b="0" dirty="0">
                <a:solidFill>
                  <a:prstClr val="black"/>
                </a:solidFill>
              </a:rPr>
              <a:t>RNA,</a:t>
            </a:r>
            <a:r>
              <a:rPr lang="ro-RO" altLang="de-DE" sz="1800" b="0" dirty="0">
                <a:solidFill>
                  <a:prstClr val="black"/>
                </a:solidFill>
              </a:rPr>
              <a:t> in </a:t>
            </a:r>
            <a:r>
              <a:rPr lang="en-GB" altLang="de-DE" sz="1800" b="0" dirty="0">
                <a:solidFill>
                  <a:prstClr val="black"/>
                </a:solidFill>
              </a:rPr>
              <a:t>Romania</a:t>
            </a:r>
            <a:r>
              <a:rPr lang="ro-RO" altLang="de-DE" sz="1800" b="0" dirty="0">
                <a:solidFill>
                  <a:prstClr val="black"/>
                </a:solidFill>
              </a:rPr>
              <a:t> - </a:t>
            </a:r>
            <a:r>
              <a:rPr lang="en-GB" altLang="de-DE" sz="1800" b="0" dirty="0">
                <a:solidFill>
                  <a:prstClr val="black"/>
                </a:solidFill>
              </a:rPr>
              <a:t>2 modules to be delivered as </a:t>
            </a:r>
            <a:r>
              <a:rPr lang="ro-RO" altLang="de-DE" sz="1800" b="0" dirty="0">
                <a:solidFill>
                  <a:prstClr val="black"/>
                </a:solidFill>
              </a:rPr>
              <a:t>BIP</a:t>
            </a:r>
            <a:r>
              <a:rPr lang="en-GB" altLang="de-DE" sz="1800" b="0" dirty="0">
                <a:solidFill>
                  <a:prstClr val="black"/>
                </a:solidFill>
              </a:rPr>
              <a:t>: ”Oceanography” (2 ECTS)</a:t>
            </a:r>
            <a:r>
              <a:rPr lang="ro-RO" altLang="de-DE" sz="1800" b="0" dirty="0">
                <a:solidFill>
                  <a:prstClr val="black"/>
                </a:solidFill>
              </a:rPr>
              <a:t> </a:t>
            </a:r>
            <a:r>
              <a:rPr lang="en-GB" altLang="de-DE" sz="1800" b="0" dirty="0">
                <a:solidFill>
                  <a:prstClr val="black"/>
                </a:solidFill>
              </a:rPr>
              <a:t>and ”Naval Architecture” (3 ECTS)</a:t>
            </a:r>
            <a:r>
              <a:rPr lang="ro-RO" altLang="de-DE" sz="1800" b="0" dirty="0">
                <a:solidFill>
                  <a:prstClr val="black"/>
                </a:solidFill>
              </a:rPr>
              <a:t> </a:t>
            </a:r>
            <a:r>
              <a:rPr lang="en-GB" altLang="de-DE" sz="1800" b="0" dirty="0">
                <a:solidFill>
                  <a:prstClr val="black"/>
                </a:solidFill>
              </a:rPr>
              <a:t>-</a:t>
            </a:r>
            <a:r>
              <a:rPr lang="ro-RO" altLang="de-DE" sz="1800" b="0" dirty="0">
                <a:solidFill>
                  <a:prstClr val="black"/>
                </a:solidFill>
              </a:rPr>
              <a:t> </a:t>
            </a:r>
            <a:r>
              <a:rPr lang="en-GB" altLang="de-DE" sz="1800" b="0" dirty="0">
                <a:solidFill>
                  <a:prstClr val="black"/>
                </a:solidFill>
              </a:rPr>
              <a:t>online theory, residentially skills</a:t>
            </a:r>
            <a:r>
              <a:rPr lang="ro-RO" altLang="de-DE" sz="1800" b="0" dirty="0">
                <a:solidFill>
                  <a:prstClr val="black"/>
                </a:solidFill>
              </a:rPr>
              <a:t> (</a:t>
            </a:r>
            <a:r>
              <a:rPr lang="ro-RO" altLang="de-DE" sz="1800" b="0" dirty="0" err="1">
                <a:solidFill>
                  <a:prstClr val="black"/>
                </a:solidFill>
              </a:rPr>
              <a:t>labs</a:t>
            </a:r>
            <a:r>
              <a:rPr lang="ro-RO" altLang="de-DE" sz="1800" b="0" dirty="0">
                <a:solidFill>
                  <a:prstClr val="black"/>
                </a:solidFill>
              </a:rPr>
              <a:t>, </a:t>
            </a:r>
            <a:r>
              <a:rPr lang="ro-RO" altLang="de-DE" sz="1800" b="0" dirty="0" err="1">
                <a:solidFill>
                  <a:prstClr val="black"/>
                </a:solidFill>
              </a:rPr>
              <a:t>seminars</a:t>
            </a:r>
            <a:r>
              <a:rPr lang="ro-RO" altLang="de-DE" sz="1800" b="0" dirty="0">
                <a:solidFill>
                  <a:prstClr val="black"/>
                </a:solidFill>
              </a:rPr>
              <a:t>) -</a:t>
            </a:r>
            <a:r>
              <a:rPr lang="en-GB" altLang="de-DE" sz="1800" b="0" dirty="0">
                <a:solidFill>
                  <a:prstClr val="black"/>
                </a:solidFill>
              </a:rPr>
              <a:t> 16 students to be instructed (4</a:t>
            </a:r>
            <a:r>
              <a:rPr lang="ro-RO" altLang="de-DE" sz="1800" b="0" dirty="0">
                <a:solidFill>
                  <a:prstClr val="black"/>
                </a:solidFill>
              </a:rPr>
              <a:t> </a:t>
            </a:r>
            <a:r>
              <a:rPr lang="en-GB" altLang="de-DE" sz="1800" b="0" dirty="0">
                <a:solidFill>
                  <a:prstClr val="black"/>
                </a:solidFill>
              </a:rPr>
              <a:t>students/partner)</a:t>
            </a:r>
            <a:r>
              <a:rPr lang="ro-RO" altLang="de-DE" sz="1800" b="0" dirty="0">
                <a:solidFill>
                  <a:prstClr val="black"/>
                </a:solidFill>
              </a:rPr>
              <a:t> – 5 </a:t>
            </a:r>
            <a:r>
              <a:rPr lang="ro-RO" altLang="de-DE" sz="1800" b="0" dirty="0" err="1">
                <a:solidFill>
                  <a:prstClr val="black"/>
                </a:solidFill>
              </a:rPr>
              <a:t>days</a:t>
            </a:r>
            <a:r>
              <a:rPr lang="ro-RO" altLang="de-DE" sz="1800" b="0" dirty="0">
                <a:solidFill>
                  <a:prstClr val="black"/>
                </a:solidFill>
              </a:rPr>
              <a:t>, 11.11-15.11.2024.</a:t>
            </a:r>
            <a:endParaRPr lang="en-US" altLang="de-DE" sz="1799" dirty="0">
              <a:solidFill>
                <a:prstClr val="black"/>
              </a:solidFill>
            </a:endParaRPr>
          </a:p>
        </p:txBody>
      </p:sp>
      <p:sp>
        <p:nvSpPr>
          <p:cNvPr id="4" name="Dreptunghi: colțuri diagonale decupate 3">
            <a:extLst>
              <a:ext uri="{FF2B5EF4-FFF2-40B4-BE49-F238E27FC236}">
                <a16:creationId xmlns:a16="http://schemas.microsoft.com/office/drawing/2014/main" id="{95A0EBB0-1990-B001-92AE-F4F2C43816D7}"/>
              </a:ext>
            </a:extLst>
          </p:cNvPr>
          <p:cNvSpPr/>
          <p:nvPr/>
        </p:nvSpPr>
        <p:spPr>
          <a:xfrm>
            <a:off x="405780" y="1196752"/>
            <a:ext cx="9650084" cy="941912"/>
          </a:xfrm>
          <a:prstGeom prst="snip2DiagRect">
            <a:avLst/>
          </a:prstGeom>
          <a:solidFill>
            <a:srgbClr val="DFE7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r>
              <a:rPr lang="ro-RO" altLang="de-DE" sz="3199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WP2</a:t>
            </a:r>
            <a:r>
              <a:rPr lang="en-US" altLang="de-DE" sz="3199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ro-RO" altLang="de-DE" sz="3199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– </a:t>
            </a:r>
            <a:r>
              <a:rPr lang="en-US" altLang="de-DE" sz="3199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TASKS AND RESPONSABILITIES:</a:t>
            </a:r>
          </a:p>
        </p:txBody>
      </p:sp>
    </p:spTree>
    <p:extLst>
      <p:ext uri="{BB962C8B-B14F-4D97-AF65-F5344CB8AC3E}">
        <p14:creationId xmlns:p14="http://schemas.microsoft.com/office/powerpoint/2010/main" val="41952264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reptunghi: colțuri diagonale decupate 3">
            <a:extLst>
              <a:ext uri="{FF2B5EF4-FFF2-40B4-BE49-F238E27FC236}">
                <a16:creationId xmlns:a16="http://schemas.microsoft.com/office/drawing/2014/main" id="{13C0AD09-1F9D-C0F1-0B53-94FAEB0E66E4}"/>
              </a:ext>
            </a:extLst>
          </p:cNvPr>
          <p:cNvSpPr/>
          <p:nvPr/>
        </p:nvSpPr>
        <p:spPr>
          <a:xfrm>
            <a:off x="90811" y="1227924"/>
            <a:ext cx="11980265" cy="529633"/>
          </a:xfrm>
          <a:prstGeom prst="snip2DiagRect">
            <a:avLst/>
          </a:prstGeom>
          <a:solidFill>
            <a:srgbClr val="DFE7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126"/>
            <a:r>
              <a:rPr lang="en-GB" sz="2400" b="1" dirty="0">
                <a:solidFill>
                  <a:srgbClr val="FF0000"/>
                </a:solidFill>
                <a:latin typeface="FreeSans"/>
              </a:rPr>
              <a:t>Work package n°</a:t>
            </a:r>
            <a:r>
              <a:rPr lang="ro-RO" sz="2400" b="1" dirty="0">
                <a:solidFill>
                  <a:srgbClr val="FF0000"/>
                </a:solidFill>
                <a:latin typeface="FreeSans"/>
              </a:rPr>
              <a:t>3 </a:t>
            </a:r>
            <a:r>
              <a:rPr lang="ro-RO" sz="2400" b="1" dirty="0" err="1">
                <a:solidFill>
                  <a:srgbClr val="FF0000"/>
                </a:solidFill>
                <a:latin typeface="FreeSans"/>
              </a:rPr>
              <a:t>description</a:t>
            </a:r>
            <a:r>
              <a:rPr lang="ro-RO" sz="2400" b="1" dirty="0">
                <a:solidFill>
                  <a:srgbClr val="FF0000"/>
                </a:solidFill>
                <a:latin typeface="FreeSans"/>
              </a:rPr>
              <a:t> – </a:t>
            </a:r>
            <a:r>
              <a:rPr lang="ro-RO" sz="2400" b="1" dirty="0" err="1">
                <a:solidFill>
                  <a:srgbClr val="FF0000"/>
                </a:solidFill>
                <a:latin typeface="FreeSans"/>
              </a:rPr>
              <a:t>coordinator</a:t>
            </a:r>
            <a:r>
              <a:rPr lang="ro-RO" sz="2400" b="1" dirty="0">
                <a:solidFill>
                  <a:srgbClr val="FF0000"/>
                </a:solidFill>
                <a:latin typeface="FreeSans"/>
              </a:rPr>
              <a:t>  </a:t>
            </a:r>
            <a:r>
              <a:rPr lang="ro-RO" sz="2400" b="1" dirty="0" err="1">
                <a:solidFill>
                  <a:srgbClr val="FF0000"/>
                </a:solidFill>
                <a:latin typeface="FreeSans"/>
              </a:rPr>
              <a:t>Polish</a:t>
            </a:r>
            <a:r>
              <a:rPr lang="ro-RO" sz="2400" b="1" dirty="0">
                <a:solidFill>
                  <a:srgbClr val="FF0000"/>
                </a:solidFill>
                <a:latin typeface="FreeSans"/>
              </a:rPr>
              <a:t> Naval Academy (PNA) </a:t>
            </a:r>
            <a:endParaRPr lang="en-US" altLang="de-DE" sz="2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FF44BD-CF13-B84E-0C0C-2BCA61F73278}"/>
              </a:ext>
            </a:extLst>
          </p:cNvPr>
          <p:cNvSpPr txBox="1"/>
          <p:nvPr/>
        </p:nvSpPr>
        <p:spPr>
          <a:xfrm>
            <a:off x="9401" y="1934857"/>
            <a:ext cx="12143084" cy="49231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126"/>
            <a:r>
              <a:rPr lang="en-GB" sz="2199" b="1" dirty="0">
                <a:solidFill>
                  <a:srgbClr val="FF0000"/>
                </a:solidFill>
                <a:latin typeface="FreeSans"/>
              </a:rPr>
              <a:t>A.</a:t>
            </a:r>
            <a:r>
              <a:rPr lang="ro-RO" sz="2199" b="1" dirty="0">
                <a:solidFill>
                  <a:srgbClr val="FF0000"/>
                </a:solidFill>
                <a:latin typeface="FreeSans"/>
              </a:rPr>
              <a:t>3</a:t>
            </a:r>
            <a:r>
              <a:rPr lang="en-GB" sz="2199" b="1" dirty="0">
                <a:solidFill>
                  <a:srgbClr val="FF0000"/>
                </a:solidFill>
                <a:latin typeface="FreeSans"/>
              </a:rPr>
              <a:t>.1. </a:t>
            </a:r>
            <a:r>
              <a:rPr lang="en-GB" sz="2199" b="1" i="1" dirty="0">
                <a:solidFill>
                  <a:srgbClr val="0000FF"/>
                </a:solidFill>
                <a:latin typeface="FreeSans"/>
              </a:rPr>
              <a:t>Curriculum design for building an</a:t>
            </a:r>
            <a:r>
              <a:rPr lang="ro-RO" sz="2199" b="1" i="1" dirty="0">
                <a:solidFill>
                  <a:srgbClr val="0000FF"/>
                </a:solidFill>
                <a:latin typeface="FreeSans"/>
              </a:rPr>
              <a:t> </a:t>
            </a:r>
            <a:r>
              <a:rPr lang="en-GB" sz="2199" b="1" i="1" dirty="0">
                <a:solidFill>
                  <a:srgbClr val="0000FF"/>
                </a:solidFill>
                <a:latin typeface="FreeSans"/>
              </a:rPr>
              <a:t>European culture and an European</a:t>
            </a:r>
            <a:r>
              <a:rPr lang="ro-RO" sz="2199" b="1" i="1" dirty="0">
                <a:solidFill>
                  <a:srgbClr val="0000FF"/>
                </a:solidFill>
                <a:latin typeface="FreeSans"/>
              </a:rPr>
              <a:t> </a:t>
            </a:r>
            <a:r>
              <a:rPr lang="en-GB" sz="2199" b="1" i="1" dirty="0">
                <a:solidFill>
                  <a:srgbClr val="0000FF"/>
                </a:solidFill>
                <a:latin typeface="FreeSans"/>
              </a:rPr>
              <a:t>Security and Defence awareness to</a:t>
            </a:r>
            <a:r>
              <a:rPr lang="ro-RO" sz="2199" b="1" i="1" dirty="0">
                <a:solidFill>
                  <a:srgbClr val="0000FF"/>
                </a:solidFill>
                <a:latin typeface="FreeSans"/>
              </a:rPr>
              <a:t> </a:t>
            </a:r>
            <a:r>
              <a:rPr lang="en-GB" sz="2199" b="1" i="1" dirty="0">
                <a:solidFill>
                  <a:srgbClr val="0000FF"/>
                </a:solidFill>
                <a:latin typeface="FreeSans"/>
              </a:rPr>
              <a:t>improve the HASS competencies in</a:t>
            </a:r>
            <a:r>
              <a:rPr lang="ro-RO" sz="2199" b="1" i="1" dirty="0">
                <a:solidFill>
                  <a:srgbClr val="0000FF"/>
                </a:solidFill>
                <a:latin typeface="FreeSans"/>
              </a:rPr>
              <a:t> NMHE</a:t>
            </a:r>
            <a:r>
              <a:rPr lang="ro-RO" sz="2199" b="1" dirty="0">
                <a:solidFill>
                  <a:prstClr val="black"/>
                </a:solidFill>
                <a:latin typeface="FreeSans"/>
              </a:rPr>
              <a:t> </a:t>
            </a:r>
            <a:r>
              <a:rPr lang="ro-RO" sz="2199" dirty="0">
                <a:solidFill>
                  <a:prstClr val="black"/>
                </a:solidFill>
                <a:latin typeface="FreeSans"/>
              </a:rPr>
              <a:t>- </a:t>
            </a:r>
            <a:r>
              <a:rPr lang="ro-RO" sz="2199" dirty="0">
                <a:solidFill>
                  <a:srgbClr val="FF0000"/>
                </a:solidFill>
                <a:latin typeface="FreeSans"/>
              </a:rPr>
              <a:t>RESULTS</a:t>
            </a:r>
            <a:r>
              <a:rPr lang="ro-RO" sz="2199" dirty="0">
                <a:solidFill>
                  <a:prstClr val="black"/>
                </a:solidFill>
                <a:latin typeface="FreeSans"/>
              </a:rPr>
              <a:t>: </a:t>
            </a:r>
            <a:r>
              <a:rPr lang="en-GB" sz="2199" dirty="0">
                <a:solidFill>
                  <a:prstClr val="black"/>
                </a:solidFill>
                <a:latin typeface="FreeSans"/>
              </a:rPr>
              <a:t>1 curriculum in compliance with</a:t>
            </a:r>
            <a:r>
              <a:rPr lang="ro-RO" sz="2199" dirty="0">
                <a:solidFill>
                  <a:prstClr val="black"/>
                </a:solidFill>
                <a:latin typeface="FreeSans"/>
              </a:rPr>
              <a:t> </a:t>
            </a:r>
            <a:r>
              <a:rPr lang="en-GB" sz="2199" dirty="0">
                <a:solidFill>
                  <a:prstClr val="black"/>
                </a:solidFill>
                <a:latin typeface="FreeSans"/>
              </a:rPr>
              <a:t>SQF-MILOF) and </a:t>
            </a:r>
            <a:r>
              <a:rPr lang="ro-RO" sz="2199" dirty="0">
                <a:solidFill>
                  <a:prstClr val="black"/>
                </a:solidFill>
                <a:latin typeface="FreeSans"/>
              </a:rPr>
              <a:t>4 HASS </a:t>
            </a:r>
            <a:r>
              <a:rPr lang="en-GB" sz="2199" dirty="0">
                <a:solidFill>
                  <a:prstClr val="black"/>
                </a:solidFill>
                <a:latin typeface="FreeSans"/>
              </a:rPr>
              <a:t>harmonized syllabuses</a:t>
            </a:r>
            <a:r>
              <a:rPr lang="ro-RO" sz="2199" dirty="0">
                <a:solidFill>
                  <a:prstClr val="black"/>
                </a:solidFill>
                <a:latin typeface="FreeSans"/>
              </a:rPr>
              <a:t> </a:t>
            </a:r>
            <a:r>
              <a:rPr lang="ro-RO" sz="2200" dirty="0">
                <a:solidFill>
                  <a:srgbClr val="7030A0"/>
                </a:solidFill>
                <a:latin typeface="FreeSans"/>
              </a:rPr>
              <a:t>→ </a:t>
            </a:r>
            <a:r>
              <a:rPr lang="ro-RO" sz="2200" dirty="0" err="1">
                <a:solidFill>
                  <a:srgbClr val="7030A0"/>
                </a:solidFill>
                <a:latin typeface="FreeSans"/>
              </a:rPr>
              <a:t>responsible</a:t>
            </a:r>
            <a:r>
              <a:rPr lang="ro-RO" sz="2200" dirty="0">
                <a:solidFill>
                  <a:srgbClr val="7030A0"/>
                </a:solidFill>
                <a:latin typeface="FreeSans"/>
              </a:rPr>
              <a:t>: </a:t>
            </a:r>
            <a:r>
              <a:rPr lang="ro-RO" sz="2200" b="1" u="sng" dirty="0">
                <a:solidFill>
                  <a:srgbClr val="FF0000"/>
                </a:solidFill>
                <a:latin typeface="FreeSans"/>
              </a:rPr>
              <a:t>PNA</a:t>
            </a:r>
            <a:r>
              <a:rPr lang="ro-RO" sz="2199" dirty="0">
                <a:solidFill>
                  <a:prstClr val="black"/>
                </a:solidFill>
                <a:latin typeface="FreeSans"/>
              </a:rPr>
              <a:t>;</a:t>
            </a:r>
          </a:p>
          <a:p>
            <a:pPr defTabSz="914126"/>
            <a:r>
              <a:rPr lang="en-GB" sz="2199" b="1" dirty="0">
                <a:solidFill>
                  <a:srgbClr val="FF0000"/>
                </a:solidFill>
                <a:latin typeface="FreeSans"/>
              </a:rPr>
              <a:t>A</a:t>
            </a:r>
            <a:r>
              <a:rPr lang="ro-RO" sz="2199" b="1" dirty="0">
                <a:solidFill>
                  <a:srgbClr val="FF0000"/>
                </a:solidFill>
                <a:latin typeface="FreeSans"/>
              </a:rPr>
              <a:t>3</a:t>
            </a:r>
            <a:r>
              <a:rPr lang="en-GB" sz="2199" b="1" dirty="0">
                <a:solidFill>
                  <a:srgbClr val="FF0000"/>
                </a:solidFill>
                <a:latin typeface="FreeSans"/>
              </a:rPr>
              <a:t>.2.</a:t>
            </a:r>
            <a:r>
              <a:rPr lang="en-GB" sz="2199" dirty="0">
                <a:solidFill>
                  <a:prstClr val="black"/>
                </a:solidFill>
                <a:latin typeface="FreeSans"/>
              </a:rPr>
              <a:t> </a:t>
            </a:r>
            <a:r>
              <a:rPr lang="en-GB" sz="2199" b="1" i="1" dirty="0">
                <a:solidFill>
                  <a:srgbClr val="0000FF"/>
                </a:solidFill>
                <a:latin typeface="FreeSans"/>
              </a:rPr>
              <a:t>Curriculum design for building an</a:t>
            </a:r>
            <a:r>
              <a:rPr lang="ro-RO" sz="2199" b="1" i="1" dirty="0">
                <a:solidFill>
                  <a:srgbClr val="0000FF"/>
                </a:solidFill>
                <a:latin typeface="FreeSans"/>
              </a:rPr>
              <a:t> </a:t>
            </a:r>
            <a:r>
              <a:rPr lang="en-GB" sz="2199" b="1" i="1" dirty="0">
                <a:solidFill>
                  <a:srgbClr val="0000FF"/>
                </a:solidFill>
                <a:latin typeface="FreeSans"/>
              </a:rPr>
              <a:t>inclusive European culture and a</a:t>
            </a:r>
            <a:r>
              <a:rPr lang="ro-RO" sz="2199" b="1" i="1" dirty="0">
                <a:solidFill>
                  <a:srgbClr val="0000FF"/>
                </a:solidFill>
                <a:latin typeface="FreeSans"/>
              </a:rPr>
              <a:t> </a:t>
            </a:r>
            <a:r>
              <a:rPr lang="en-GB" sz="2199" b="1" i="1" dirty="0">
                <a:solidFill>
                  <a:srgbClr val="0000FF"/>
                </a:solidFill>
                <a:latin typeface="FreeSans"/>
              </a:rPr>
              <a:t>Security and Defence awareness to</a:t>
            </a:r>
            <a:r>
              <a:rPr lang="ro-RO" sz="2199" b="1" i="1" dirty="0">
                <a:solidFill>
                  <a:srgbClr val="0000FF"/>
                </a:solidFill>
                <a:latin typeface="FreeSans"/>
              </a:rPr>
              <a:t> </a:t>
            </a:r>
            <a:r>
              <a:rPr lang="en-GB" sz="2199" b="1" i="1" dirty="0">
                <a:solidFill>
                  <a:srgbClr val="0000FF"/>
                </a:solidFill>
                <a:latin typeface="FreeSans"/>
              </a:rPr>
              <a:t>improve the HASS competencies in</a:t>
            </a:r>
            <a:r>
              <a:rPr lang="ro-RO" sz="2199" b="1" i="1" dirty="0">
                <a:solidFill>
                  <a:srgbClr val="0000FF"/>
                </a:solidFill>
                <a:latin typeface="FreeSans"/>
              </a:rPr>
              <a:t> </a:t>
            </a:r>
            <a:r>
              <a:rPr lang="en-GB" sz="2199" b="1" i="1" dirty="0">
                <a:solidFill>
                  <a:srgbClr val="0000FF"/>
                </a:solidFill>
                <a:latin typeface="FreeSans"/>
              </a:rPr>
              <a:t>Navy Military Higher Education</a:t>
            </a:r>
            <a:r>
              <a:rPr lang="ro-RO" sz="2199" b="1" i="1" dirty="0">
                <a:solidFill>
                  <a:srgbClr val="0000FF"/>
                </a:solidFill>
                <a:latin typeface="FreeSans"/>
              </a:rPr>
              <a:t> </a:t>
            </a:r>
            <a:r>
              <a:rPr lang="ro-RO" sz="2199" dirty="0">
                <a:solidFill>
                  <a:prstClr val="black"/>
                </a:solidFill>
                <a:latin typeface="FreeSans"/>
              </a:rPr>
              <a:t>– </a:t>
            </a:r>
            <a:r>
              <a:rPr lang="ro-RO" sz="2199" dirty="0">
                <a:solidFill>
                  <a:srgbClr val="FF0000"/>
                </a:solidFill>
                <a:latin typeface="FreeSans"/>
              </a:rPr>
              <a:t>RESULTS</a:t>
            </a:r>
            <a:r>
              <a:rPr lang="ro-RO" sz="2199" dirty="0">
                <a:solidFill>
                  <a:prstClr val="black"/>
                </a:solidFill>
                <a:latin typeface="FreeSans"/>
              </a:rPr>
              <a:t>: 4</a:t>
            </a:r>
            <a:r>
              <a:rPr lang="en-GB" sz="2199" dirty="0">
                <a:solidFill>
                  <a:prstClr val="black"/>
                </a:solidFill>
                <a:latin typeface="FreeSans"/>
              </a:rPr>
              <a:t> courses, digital learning packages,</a:t>
            </a:r>
            <a:r>
              <a:rPr lang="ro-RO" sz="2199" dirty="0">
                <a:solidFill>
                  <a:prstClr val="black"/>
                </a:solidFill>
                <a:latin typeface="FreeSans"/>
              </a:rPr>
              <a:t> </a:t>
            </a:r>
            <a:r>
              <a:rPr lang="en-GB" sz="2199" dirty="0">
                <a:solidFill>
                  <a:prstClr val="black"/>
                </a:solidFill>
                <a:latin typeface="FreeSans"/>
              </a:rPr>
              <a:t>consisting in textbox, presentations,</a:t>
            </a:r>
            <a:r>
              <a:rPr lang="ro-RO" sz="2199" dirty="0">
                <a:solidFill>
                  <a:prstClr val="black"/>
                </a:solidFill>
                <a:latin typeface="FreeSans"/>
              </a:rPr>
              <a:t> </a:t>
            </a:r>
            <a:r>
              <a:rPr lang="en-GB" sz="2199" dirty="0">
                <a:solidFill>
                  <a:prstClr val="black"/>
                </a:solidFill>
                <a:latin typeface="FreeSans"/>
              </a:rPr>
              <a:t>exercises and assessment forms</a:t>
            </a:r>
            <a:r>
              <a:rPr lang="ro-RO" sz="2199" dirty="0">
                <a:solidFill>
                  <a:prstClr val="black"/>
                </a:solidFill>
                <a:latin typeface="FreeSans"/>
              </a:rPr>
              <a:t> </a:t>
            </a:r>
            <a:r>
              <a:rPr lang="ro-RO" sz="2200" dirty="0">
                <a:solidFill>
                  <a:srgbClr val="7030A0"/>
                </a:solidFill>
                <a:latin typeface="FreeSans"/>
              </a:rPr>
              <a:t>→ </a:t>
            </a:r>
            <a:r>
              <a:rPr lang="ro-RO" sz="2200" dirty="0" err="1">
                <a:solidFill>
                  <a:srgbClr val="7030A0"/>
                </a:solidFill>
                <a:latin typeface="FreeSans"/>
              </a:rPr>
              <a:t>responsible</a:t>
            </a:r>
            <a:r>
              <a:rPr lang="ro-RO" sz="2200" dirty="0">
                <a:solidFill>
                  <a:srgbClr val="7030A0"/>
                </a:solidFill>
                <a:latin typeface="FreeSans"/>
              </a:rPr>
              <a:t>: </a:t>
            </a:r>
            <a:r>
              <a:rPr lang="ro-RO" sz="2200" b="1" u="sng" dirty="0">
                <a:solidFill>
                  <a:srgbClr val="FF0000"/>
                </a:solidFill>
                <a:latin typeface="FreeSans"/>
              </a:rPr>
              <a:t>PNA</a:t>
            </a:r>
            <a:r>
              <a:rPr lang="ro-RO" sz="2199" dirty="0">
                <a:solidFill>
                  <a:prstClr val="black"/>
                </a:solidFill>
                <a:latin typeface="FreeSans"/>
              </a:rPr>
              <a:t>;</a:t>
            </a:r>
          </a:p>
          <a:p>
            <a:pPr defTabSz="914126"/>
            <a:r>
              <a:rPr lang="en-GB" sz="2199" b="1" dirty="0">
                <a:solidFill>
                  <a:srgbClr val="FF0000"/>
                </a:solidFill>
                <a:latin typeface="FreeSans"/>
              </a:rPr>
              <a:t>A</a:t>
            </a:r>
            <a:r>
              <a:rPr lang="ro-RO" sz="2199" b="1" dirty="0">
                <a:solidFill>
                  <a:srgbClr val="FF0000"/>
                </a:solidFill>
                <a:latin typeface="FreeSans"/>
              </a:rPr>
              <a:t>3</a:t>
            </a:r>
            <a:r>
              <a:rPr lang="en-GB" sz="2199" b="1" dirty="0">
                <a:solidFill>
                  <a:srgbClr val="FF0000"/>
                </a:solidFill>
                <a:latin typeface="FreeSans"/>
              </a:rPr>
              <a:t>.3</a:t>
            </a:r>
            <a:r>
              <a:rPr lang="ro-RO" sz="2199" b="1" dirty="0">
                <a:solidFill>
                  <a:srgbClr val="FF0000"/>
                </a:solidFill>
                <a:latin typeface="FreeSans"/>
              </a:rPr>
              <a:t>. </a:t>
            </a:r>
            <a:r>
              <a:rPr lang="ro-RO" sz="2199" b="1" i="1" dirty="0" err="1">
                <a:solidFill>
                  <a:srgbClr val="0000FF"/>
                </a:solidFill>
                <a:latin typeface="FreeSans"/>
              </a:rPr>
              <a:t>Transnational</a:t>
            </a:r>
            <a:r>
              <a:rPr lang="ro-RO" sz="2199" b="1" i="1" dirty="0">
                <a:solidFill>
                  <a:srgbClr val="0000FF"/>
                </a:solidFill>
                <a:latin typeface="FreeSans"/>
              </a:rPr>
              <a:t> </a:t>
            </a:r>
            <a:r>
              <a:rPr lang="ro-RO" sz="2199" b="1" i="1" dirty="0" err="1">
                <a:solidFill>
                  <a:srgbClr val="0000FF"/>
                </a:solidFill>
                <a:latin typeface="FreeSans"/>
              </a:rPr>
              <a:t>meetings</a:t>
            </a:r>
            <a:r>
              <a:rPr lang="ro-RO" sz="2199" b="1" i="1" dirty="0">
                <a:solidFill>
                  <a:srgbClr val="0000FF"/>
                </a:solidFill>
                <a:latin typeface="FreeSans"/>
              </a:rPr>
              <a:t> </a:t>
            </a:r>
            <a:r>
              <a:rPr lang="ro-RO" sz="2199" b="1" i="1" dirty="0" err="1">
                <a:solidFill>
                  <a:srgbClr val="0000FF"/>
                </a:solidFill>
                <a:latin typeface="FreeSans"/>
              </a:rPr>
              <a:t>and</a:t>
            </a:r>
            <a:r>
              <a:rPr lang="ro-RO" sz="2199" b="1" i="1" dirty="0">
                <a:solidFill>
                  <a:srgbClr val="0000FF"/>
                </a:solidFill>
                <a:latin typeface="FreeSans"/>
              </a:rPr>
              <a:t> </a:t>
            </a:r>
            <a:r>
              <a:rPr lang="ro-RO" sz="2199" b="1" i="1" dirty="0" err="1">
                <a:solidFill>
                  <a:srgbClr val="0000FF"/>
                </a:solidFill>
                <a:latin typeface="FreeSans"/>
              </a:rPr>
              <a:t>events</a:t>
            </a:r>
            <a:r>
              <a:rPr lang="ro-RO" sz="2199" b="1" i="1" dirty="0">
                <a:solidFill>
                  <a:srgbClr val="0000FF"/>
                </a:solidFill>
                <a:latin typeface="FreeSans"/>
              </a:rPr>
              <a:t> </a:t>
            </a:r>
            <a:r>
              <a:rPr lang="ro-RO" sz="2199" dirty="0">
                <a:solidFill>
                  <a:prstClr val="black"/>
                </a:solidFill>
                <a:latin typeface="FreeSans"/>
              </a:rPr>
              <a:t>– </a:t>
            </a:r>
            <a:r>
              <a:rPr lang="ro-RO" sz="2199" dirty="0">
                <a:solidFill>
                  <a:srgbClr val="FF0000"/>
                </a:solidFill>
                <a:latin typeface="FreeSans"/>
              </a:rPr>
              <a:t>RESULTS</a:t>
            </a:r>
            <a:r>
              <a:rPr lang="ro-RO" sz="2199" dirty="0">
                <a:solidFill>
                  <a:prstClr val="black"/>
                </a:solidFill>
                <a:latin typeface="FreeSans"/>
              </a:rPr>
              <a:t>: TPM3 </a:t>
            </a:r>
            <a:r>
              <a:rPr lang="en-GB" sz="2199" dirty="0">
                <a:solidFill>
                  <a:prstClr val="black"/>
                </a:solidFill>
                <a:latin typeface="FreeSans"/>
              </a:rPr>
              <a:t>Project meeting – EU core of</a:t>
            </a:r>
            <a:r>
              <a:rPr lang="ro-RO" sz="2199" dirty="0">
                <a:solidFill>
                  <a:prstClr val="black"/>
                </a:solidFill>
                <a:latin typeface="FreeSans"/>
              </a:rPr>
              <a:t> </a:t>
            </a:r>
            <a:r>
              <a:rPr lang="en-GB" sz="2199" dirty="0">
                <a:solidFill>
                  <a:prstClr val="black"/>
                </a:solidFill>
                <a:latin typeface="FreeSans"/>
              </a:rPr>
              <a:t>values curricular developments</a:t>
            </a:r>
            <a:r>
              <a:rPr lang="ro-RO" sz="2199" dirty="0">
                <a:solidFill>
                  <a:prstClr val="black"/>
                </a:solidFill>
                <a:latin typeface="FreeSans"/>
              </a:rPr>
              <a:t> (</a:t>
            </a:r>
            <a:r>
              <a:rPr lang="ro-RO" sz="2199" b="1" dirty="0">
                <a:solidFill>
                  <a:srgbClr val="FF0000"/>
                </a:solidFill>
                <a:latin typeface="FreeSans"/>
              </a:rPr>
              <a:t>NVNA Bulgaria</a:t>
            </a:r>
            <a:r>
              <a:rPr lang="ro-RO" sz="2199" dirty="0">
                <a:solidFill>
                  <a:prstClr val="black"/>
                </a:solidFill>
                <a:latin typeface="FreeSans"/>
              </a:rPr>
              <a:t>);</a:t>
            </a:r>
          </a:p>
          <a:p>
            <a:pPr defTabSz="914126"/>
            <a:r>
              <a:rPr lang="ro-RO" sz="2199" b="1" dirty="0">
                <a:solidFill>
                  <a:srgbClr val="FF0000"/>
                </a:solidFill>
                <a:latin typeface="FreeSans"/>
              </a:rPr>
              <a:t>A3.4. </a:t>
            </a:r>
            <a:r>
              <a:rPr lang="ro-RO" sz="2199" b="1" dirty="0" err="1">
                <a:solidFill>
                  <a:srgbClr val="FF0000"/>
                </a:solidFill>
                <a:latin typeface="FreeSans"/>
              </a:rPr>
              <a:t>Train</a:t>
            </a:r>
            <a:r>
              <a:rPr lang="ro-RO" sz="2199" b="1" dirty="0">
                <a:solidFill>
                  <a:srgbClr val="FF0000"/>
                </a:solidFill>
                <a:latin typeface="FreeSans"/>
              </a:rPr>
              <a:t> </a:t>
            </a:r>
            <a:r>
              <a:rPr lang="ro-RO" sz="2199" b="1" dirty="0" err="1">
                <a:solidFill>
                  <a:srgbClr val="FF0000"/>
                </a:solidFill>
                <a:latin typeface="FreeSans"/>
              </a:rPr>
              <a:t>the</a:t>
            </a:r>
            <a:r>
              <a:rPr lang="ro-RO" sz="2199" b="1" dirty="0">
                <a:solidFill>
                  <a:srgbClr val="FF0000"/>
                </a:solidFill>
                <a:latin typeface="FreeSans"/>
              </a:rPr>
              <a:t> </a:t>
            </a:r>
            <a:r>
              <a:rPr lang="ro-RO" sz="2199" b="1" dirty="0" err="1">
                <a:solidFill>
                  <a:srgbClr val="FF0000"/>
                </a:solidFill>
                <a:latin typeface="FreeSans"/>
              </a:rPr>
              <a:t>students</a:t>
            </a:r>
            <a:r>
              <a:rPr lang="ro-RO" sz="2199" b="1" dirty="0">
                <a:solidFill>
                  <a:srgbClr val="FF0000"/>
                </a:solidFill>
                <a:latin typeface="FreeSans"/>
              </a:rPr>
              <a:t> </a:t>
            </a:r>
            <a:r>
              <a:rPr lang="ro-RO" sz="2199" b="1" dirty="0" err="1">
                <a:solidFill>
                  <a:srgbClr val="FF0000"/>
                </a:solidFill>
                <a:latin typeface="FreeSans"/>
              </a:rPr>
              <a:t>abilities</a:t>
            </a:r>
            <a:r>
              <a:rPr lang="ro-RO" sz="2199" b="1" dirty="0">
                <a:solidFill>
                  <a:srgbClr val="FF0000"/>
                </a:solidFill>
                <a:latin typeface="FreeSans"/>
              </a:rPr>
              <a:t> in HASS - </a:t>
            </a:r>
            <a:r>
              <a:rPr lang="ro-RO" sz="2199" b="1" dirty="0" err="1">
                <a:solidFill>
                  <a:srgbClr val="FF0000"/>
                </a:solidFill>
                <a:latin typeface="FreeSans"/>
              </a:rPr>
              <a:t>Learning</a:t>
            </a:r>
            <a:r>
              <a:rPr lang="ro-RO" sz="2199" b="1" dirty="0">
                <a:solidFill>
                  <a:srgbClr val="FF0000"/>
                </a:solidFill>
                <a:latin typeface="FreeSans"/>
              </a:rPr>
              <a:t>/</a:t>
            </a:r>
            <a:r>
              <a:rPr lang="ro-RO" sz="2199" b="1" dirty="0" err="1">
                <a:solidFill>
                  <a:srgbClr val="FF0000"/>
                </a:solidFill>
                <a:latin typeface="FreeSans"/>
              </a:rPr>
              <a:t>Teaching</a:t>
            </a:r>
            <a:r>
              <a:rPr lang="ro-RO" sz="2199" b="1" dirty="0">
                <a:solidFill>
                  <a:srgbClr val="FF0000"/>
                </a:solidFill>
                <a:latin typeface="FreeSans"/>
              </a:rPr>
              <a:t> </a:t>
            </a:r>
            <a:r>
              <a:rPr lang="ro-RO" sz="2199" b="1" dirty="0" err="1">
                <a:solidFill>
                  <a:srgbClr val="FF0000"/>
                </a:solidFill>
                <a:latin typeface="FreeSans"/>
              </a:rPr>
              <a:t>activities</a:t>
            </a:r>
            <a:r>
              <a:rPr lang="ro-RO" sz="2199" b="1" dirty="0">
                <a:solidFill>
                  <a:srgbClr val="FF0000"/>
                </a:solidFill>
                <a:latin typeface="FreeSans"/>
              </a:rPr>
              <a:t> </a:t>
            </a:r>
            <a:r>
              <a:rPr lang="ro-RO" sz="2800" dirty="0">
                <a:latin typeface="FreeSans"/>
              </a:rPr>
              <a:t>(</a:t>
            </a:r>
            <a:r>
              <a:rPr lang="ro-RO" sz="2400" b="0" i="0" u="none" strike="noStrike" baseline="0" dirty="0">
                <a:solidFill>
                  <a:srgbClr val="0000FF"/>
                </a:solidFill>
                <a:latin typeface="FreeSans"/>
              </a:rPr>
              <a:t>2 </a:t>
            </a:r>
            <a:r>
              <a:rPr lang="en-GB" sz="2400" b="0" i="0" u="none" strike="noStrike" baseline="0" dirty="0">
                <a:solidFill>
                  <a:srgbClr val="0000FF"/>
                </a:solidFill>
                <a:latin typeface="FreeSans"/>
              </a:rPr>
              <a:t>students/partner</a:t>
            </a:r>
            <a:r>
              <a:rPr lang="ro-RO" sz="2400" b="0" i="0" u="none" strike="noStrike" baseline="0" dirty="0">
                <a:solidFill>
                  <a:srgbClr val="0000FF"/>
                </a:solidFill>
                <a:latin typeface="FreeSans"/>
              </a:rPr>
              <a:t>/</a:t>
            </a:r>
            <a:r>
              <a:rPr lang="ro-RO" sz="2400" b="0" i="0" u="none" strike="noStrike" baseline="0" dirty="0" err="1">
                <a:solidFill>
                  <a:srgbClr val="0000FF"/>
                </a:solidFill>
                <a:latin typeface="FreeSans"/>
              </a:rPr>
              <a:t>course</a:t>
            </a:r>
            <a:r>
              <a:rPr lang="en-GB" sz="2400" b="0" i="0" u="none" strike="noStrike" baseline="0" dirty="0">
                <a:latin typeface="FreeSans"/>
              </a:rPr>
              <a:t>) </a:t>
            </a:r>
            <a:r>
              <a:rPr lang="ro-RO" sz="2199" dirty="0">
                <a:solidFill>
                  <a:prstClr val="black"/>
                </a:solidFill>
                <a:latin typeface="FreeSans"/>
              </a:rPr>
              <a:t>:</a:t>
            </a:r>
          </a:p>
          <a:p>
            <a:pPr defTabSz="914126"/>
            <a:r>
              <a:rPr lang="en-GB" sz="2199" b="1" dirty="0">
                <a:solidFill>
                  <a:srgbClr val="0000FF"/>
                </a:solidFill>
                <a:latin typeface="FreeSans"/>
              </a:rPr>
              <a:t>C</a:t>
            </a:r>
            <a:r>
              <a:rPr lang="ro-RO" sz="2199" b="1" dirty="0">
                <a:solidFill>
                  <a:srgbClr val="0000FF"/>
                </a:solidFill>
                <a:latin typeface="FreeSans"/>
              </a:rPr>
              <a:t>5</a:t>
            </a:r>
            <a:r>
              <a:rPr lang="en-GB" sz="2199" b="1" dirty="0">
                <a:solidFill>
                  <a:srgbClr val="0000FF"/>
                </a:solidFill>
                <a:latin typeface="FreeSans"/>
              </a:rPr>
              <a:t>S. </a:t>
            </a:r>
            <a:r>
              <a:rPr lang="en-GB" sz="2199" b="1" i="1" dirty="0">
                <a:solidFill>
                  <a:prstClr val="black"/>
                </a:solidFill>
                <a:latin typeface="FreeSans"/>
              </a:rPr>
              <a:t>NHEI ESDP harmonized</a:t>
            </a:r>
            <a:r>
              <a:rPr lang="ro-RO" sz="2199" b="1" i="1" dirty="0">
                <a:solidFill>
                  <a:prstClr val="black"/>
                </a:solidFill>
                <a:latin typeface="FreeSans"/>
              </a:rPr>
              <a:t> </a:t>
            </a:r>
            <a:r>
              <a:rPr lang="en-GB" sz="2199" b="1" i="1" dirty="0">
                <a:solidFill>
                  <a:prstClr val="black"/>
                </a:solidFill>
                <a:latin typeface="FreeSans"/>
              </a:rPr>
              <a:t>curriculum for developing an EU</a:t>
            </a:r>
            <a:r>
              <a:rPr lang="ro-RO" sz="2199" b="1" i="1" dirty="0">
                <a:solidFill>
                  <a:prstClr val="black"/>
                </a:solidFill>
                <a:latin typeface="FreeSans"/>
              </a:rPr>
              <a:t> </a:t>
            </a:r>
            <a:r>
              <a:rPr lang="en-GB" sz="2199" b="1" i="1" dirty="0">
                <a:solidFill>
                  <a:prstClr val="black"/>
                </a:solidFill>
                <a:latin typeface="FreeSans"/>
              </a:rPr>
              <a:t>Security culture CSDP </a:t>
            </a:r>
            <a:r>
              <a:rPr lang="en-GB" sz="2199" dirty="0">
                <a:solidFill>
                  <a:prstClr val="black"/>
                </a:solidFill>
                <a:latin typeface="FreeSans"/>
              </a:rPr>
              <a:t>(</a:t>
            </a:r>
            <a:r>
              <a:rPr lang="en-GB" sz="2199" b="1" dirty="0">
                <a:solidFill>
                  <a:srgbClr val="FF0000"/>
                </a:solidFill>
                <a:latin typeface="FreeSans"/>
              </a:rPr>
              <a:t>RNA,</a:t>
            </a:r>
            <a:r>
              <a:rPr lang="ro-RO" sz="2199" b="1" dirty="0">
                <a:solidFill>
                  <a:srgbClr val="FF0000"/>
                </a:solidFill>
                <a:latin typeface="FreeSans"/>
              </a:rPr>
              <a:t> </a:t>
            </a:r>
            <a:r>
              <a:rPr lang="en-GB" sz="2199" b="1" dirty="0">
                <a:solidFill>
                  <a:srgbClr val="FF0000"/>
                </a:solidFill>
                <a:latin typeface="FreeSans"/>
              </a:rPr>
              <a:t>Romania</a:t>
            </a:r>
            <a:r>
              <a:rPr lang="en-GB" sz="2199" dirty="0">
                <a:solidFill>
                  <a:prstClr val="black"/>
                </a:solidFill>
                <a:latin typeface="FreeSans"/>
              </a:rPr>
              <a:t>)</a:t>
            </a:r>
            <a:r>
              <a:rPr lang="ro-RO" sz="2199" dirty="0">
                <a:solidFill>
                  <a:prstClr val="black"/>
                </a:solidFill>
                <a:latin typeface="FreeSans"/>
              </a:rPr>
              <a:t>;</a:t>
            </a:r>
          </a:p>
          <a:p>
            <a:pPr defTabSz="914126"/>
            <a:r>
              <a:rPr lang="en-GB" sz="2199" b="1" dirty="0">
                <a:solidFill>
                  <a:srgbClr val="0000FF"/>
                </a:solidFill>
                <a:latin typeface="FreeSans"/>
              </a:rPr>
              <a:t>C</a:t>
            </a:r>
            <a:r>
              <a:rPr lang="ro-RO" sz="2199" b="1" dirty="0">
                <a:solidFill>
                  <a:srgbClr val="0000FF"/>
                </a:solidFill>
                <a:latin typeface="FreeSans"/>
              </a:rPr>
              <a:t>6</a:t>
            </a:r>
            <a:r>
              <a:rPr lang="en-GB" sz="2199" b="1" dirty="0">
                <a:solidFill>
                  <a:srgbClr val="0000FF"/>
                </a:solidFill>
                <a:latin typeface="FreeSans"/>
              </a:rPr>
              <a:t>S. </a:t>
            </a:r>
            <a:r>
              <a:rPr lang="en-GB" sz="2199" b="1" i="1" dirty="0">
                <a:solidFill>
                  <a:prstClr val="black"/>
                </a:solidFill>
                <a:latin typeface="FreeSans"/>
              </a:rPr>
              <a:t>NHEI ESDP harmonized</a:t>
            </a:r>
            <a:r>
              <a:rPr lang="ro-RO" sz="2199" b="1" i="1" dirty="0">
                <a:solidFill>
                  <a:prstClr val="black"/>
                </a:solidFill>
                <a:latin typeface="FreeSans"/>
              </a:rPr>
              <a:t> </a:t>
            </a:r>
            <a:r>
              <a:rPr lang="en-GB" sz="2199" b="1" i="1" dirty="0">
                <a:solidFill>
                  <a:prstClr val="black"/>
                </a:solidFill>
                <a:latin typeface="FreeSans"/>
              </a:rPr>
              <a:t>curriculum for Maritime Security</a:t>
            </a:r>
            <a:r>
              <a:rPr lang="ro-RO" sz="2199" b="1" i="1" dirty="0">
                <a:solidFill>
                  <a:prstClr val="black"/>
                </a:solidFill>
                <a:latin typeface="FreeSans"/>
              </a:rPr>
              <a:t> </a:t>
            </a:r>
            <a:r>
              <a:rPr lang="en-GB" sz="2199" dirty="0">
                <a:solidFill>
                  <a:prstClr val="black"/>
                </a:solidFill>
                <a:latin typeface="FreeSans"/>
              </a:rPr>
              <a:t>(</a:t>
            </a:r>
            <a:r>
              <a:rPr lang="en-GB" sz="2199" b="1" dirty="0">
                <a:solidFill>
                  <a:srgbClr val="FF0000"/>
                </a:solidFill>
                <a:latin typeface="FreeSans"/>
              </a:rPr>
              <a:t>NVNA, Bulgaria</a:t>
            </a:r>
            <a:r>
              <a:rPr lang="en-GB" sz="2199" dirty="0">
                <a:solidFill>
                  <a:prstClr val="black"/>
                </a:solidFill>
                <a:latin typeface="FreeSans"/>
              </a:rPr>
              <a:t>)</a:t>
            </a:r>
            <a:r>
              <a:rPr lang="ro-RO" sz="2199" dirty="0">
                <a:solidFill>
                  <a:prstClr val="black"/>
                </a:solidFill>
                <a:latin typeface="FreeSans"/>
              </a:rPr>
              <a:t>;</a:t>
            </a:r>
          </a:p>
          <a:p>
            <a:pPr defTabSz="914126"/>
            <a:r>
              <a:rPr lang="en-GB" sz="2199" b="1" dirty="0">
                <a:solidFill>
                  <a:srgbClr val="0000FF"/>
                </a:solidFill>
                <a:latin typeface="FreeSans"/>
              </a:rPr>
              <a:t>C</a:t>
            </a:r>
            <a:r>
              <a:rPr lang="ro-RO" sz="2199" b="1" dirty="0">
                <a:solidFill>
                  <a:srgbClr val="0000FF"/>
                </a:solidFill>
                <a:latin typeface="FreeSans"/>
              </a:rPr>
              <a:t>7</a:t>
            </a:r>
            <a:r>
              <a:rPr lang="en-GB" sz="2199" b="1" dirty="0">
                <a:solidFill>
                  <a:srgbClr val="0000FF"/>
                </a:solidFill>
                <a:latin typeface="FreeSans"/>
              </a:rPr>
              <a:t>S.</a:t>
            </a:r>
            <a:r>
              <a:rPr lang="en-GB" sz="2199" dirty="0">
                <a:solidFill>
                  <a:prstClr val="black"/>
                </a:solidFill>
                <a:latin typeface="FreeSans"/>
              </a:rPr>
              <a:t> </a:t>
            </a:r>
            <a:r>
              <a:rPr lang="en-GB" sz="2199" b="1" i="1" dirty="0">
                <a:solidFill>
                  <a:prstClr val="black"/>
                </a:solidFill>
                <a:latin typeface="FreeSans"/>
              </a:rPr>
              <a:t>NHEI ESDP harmonized</a:t>
            </a:r>
            <a:r>
              <a:rPr lang="ro-RO" sz="2199" b="1" i="1" dirty="0">
                <a:solidFill>
                  <a:prstClr val="black"/>
                </a:solidFill>
                <a:latin typeface="FreeSans"/>
              </a:rPr>
              <a:t> </a:t>
            </a:r>
            <a:r>
              <a:rPr lang="en-GB" sz="2199" b="1" i="1" dirty="0">
                <a:solidFill>
                  <a:prstClr val="black"/>
                </a:solidFill>
                <a:latin typeface="FreeSans"/>
              </a:rPr>
              <a:t>curriculum for Naval Leadership on EU</a:t>
            </a:r>
            <a:r>
              <a:rPr lang="ro-RO" sz="2199" b="1" i="1" dirty="0">
                <a:solidFill>
                  <a:prstClr val="black"/>
                </a:solidFill>
                <a:latin typeface="FreeSans"/>
              </a:rPr>
              <a:t> </a:t>
            </a:r>
            <a:r>
              <a:rPr lang="en-GB" sz="2199" b="1" i="1" dirty="0">
                <a:solidFill>
                  <a:prstClr val="black"/>
                </a:solidFill>
                <a:latin typeface="FreeSans"/>
              </a:rPr>
              <a:t>core values</a:t>
            </a:r>
            <a:r>
              <a:rPr lang="ro-RO" sz="2199" b="1" i="1" dirty="0">
                <a:solidFill>
                  <a:prstClr val="black"/>
                </a:solidFill>
                <a:latin typeface="FreeSans"/>
              </a:rPr>
              <a:t> </a:t>
            </a:r>
            <a:r>
              <a:rPr lang="en-GB" sz="2199" dirty="0">
                <a:solidFill>
                  <a:prstClr val="black"/>
                </a:solidFill>
                <a:latin typeface="FreeSans"/>
              </a:rPr>
              <a:t>(</a:t>
            </a:r>
            <a:r>
              <a:rPr lang="en-GB" sz="2199" b="1" dirty="0">
                <a:solidFill>
                  <a:srgbClr val="FF0000"/>
                </a:solidFill>
                <a:latin typeface="FreeSans"/>
              </a:rPr>
              <a:t>INA, Italy</a:t>
            </a:r>
            <a:r>
              <a:rPr lang="en-GB" sz="2199" dirty="0">
                <a:solidFill>
                  <a:prstClr val="black"/>
                </a:solidFill>
                <a:latin typeface="FreeSans"/>
              </a:rPr>
              <a:t>)</a:t>
            </a:r>
            <a:r>
              <a:rPr lang="ro-RO" sz="2199" dirty="0">
                <a:solidFill>
                  <a:prstClr val="black"/>
                </a:solidFill>
                <a:latin typeface="FreeSans"/>
              </a:rPr>
              <a:t>;</a:t>
            </a:r>
          </a:p>
          <a:p>
            <a:pPr defTabSz="914126"/>
            <a:r>
              <a:rPr lang="en-GB" sz="2199" b="1" dirty="0">
                <a:solidFill>
                  <a:srgbClr val="0000FF"/>
                </a:solidFill>
                <a:latin typeface="FreeSans"/>
              </a:rPr>
              <a:t>C</a:t>
            </a:r>
            <a:r>
              <a:rPr lang="ro-RO" sz="2199" b="1" dirty="0">
                <a:solidFill>
                  <a:srgbClr val="0000FF"/>
                </a:solidFill>
                <a:latin typeface="FreeSans"/>
              </a:rPr>
              <a:t>8</a:t>
            </a:r>
            <a:r>
              <a:rPr lang="en-GB" sz="2199" b="1" dirty="0">
                <a:solidFill>
                  <a:srgbClr val="0000FF"/>
                </a:solidFill>
                <a:latin typeface="FreeSans"/>
              </a:rPr>
              <a:t>S.</a:t>
            </a:r>
            <a:r>
              <a:rPr lang="en-GB" sz="2199" dirty="0">
                <a:solidFill>
                  <a:prstClr val="black"/>
                </a:solidFill>
                <a:latin typeface="FreeSans"/>
              </a:rPr>
              <a:t> </a:t>
            </a:r>
            <a:r>
              <a:rPr lang="en-GB" sz="2199" b="1" i="1" dirty="0">
                <a:solidFill>
                  <a:prstClr val="black"/>
                </a:solidFill>
                <a:latin typeface="FreeSans"/>
              </a:rPr>
              <a:t>NHEI EU diversity competencies</a:t>
            </a:r>
            <a:r>
              <a:rPr lang="ro-RO" sz="2199" b="1" i="1" dirty="0">
                <a:solidFill>
                  <a:prstClr val="black"/>
                </a:solidFill>
                <a:latin typeface="FreeSans"/>
              </a:rPr>
              <a:t> </a:t>
            </a:r>
            <a:r>
              <a:rPr lang="en-GB" sz="2199" b="1" dirty="0">
                <a:solidFill>
                  <a:prstClr val="black"/>
                </a:solidFill>
                <a:latin typeface="FreeSans"/>
              </a:rPr>
              <a:t>- Gender Navy Perspectives seminar</a:t>
            </a:r>
            <a:r>
              <a:rPr lang="ro-RO" sz="2199" b="1" dirty="0">
                <a:solidFill>
                  <a:prstClr val="black"/>
                </a:solidFill>
                <a:latin typeface="FreeSans"/>
              </a:rPr>
              <a:t> </a:t>
            </a:r>
            <a:r>
              <a:rPr lang="en-GB" sz="2199" dirty="0">
                <a:solidFill>
                  <a:prstClr val="black"/>
                </a:solidFill>
                <a:latin typeface="FreeSans"/>
              </a:rPr>
              <a:t>(</a:t>
            </a:r>
            <a:r>
              <a:rPr lang="en-GB" sz="2199" b="1" dirty="0">
                <a:solidFill>
                  <a:srgbClr val="FF0000"/>
                </a:solidFill>
                <a:latin typeface="FreeSans"/>
              </a:rPr>
              <a:t>PNA, Poland</a:t>
            </a:r>
            <a:r>
              <a:rPr lang="en-GB" sz="2199" dirty="0">
                <a:solidFill>
                  <a:prstClr val="black"/>
                </a:solidFill>
                <a:latin typeface="FreeSans"/>
              </a:rPr>
              <a:t>)</a:t>
            </a:r>
            <a:r>
              <a:rPr lang="ro-RO" sz="2199" dirty="0">
                <a:solidFill>
                  <a:prstClr val="black"/>
                </a:solidFill>
                <a:latin typeface="FreeSans"/>
              </a:rPr>
              <a:t>.</a:t>
            </a:r>
            <a:endParaRPr lang="en-GB" sz="2199" dirty="0">
              <a:solidFill>
                <a:prstClr val="black"/>
              </a:solidFill>
              <a:latin typeface="FreeSans"/>
            </a:endParaRPr>
          </a:p>
        </p:txBody>
      </p:sp>
    </p:spTree>
    <p:extLst>
      <p:ext uri="{BB962C8B-B14F-4D97-AF65-F5344CB8AC3E}">
        <p14:creationId xmlns:p14="http://schemas.microsoft.com/office/powerpoint/2010/main" val="32558526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reptunghi: colțuri diagonale decupate 3">
            <a:extLst>
              <a:ext uri="{FF2B5EF4-FFF2-40B4-BE49-F238E27FC236}">
                <a16:creationId xmlns:a16="http://schemas.microsoft.com/office/drawing/2014/main" id="{13C0AD09-1F9D-C0F1-0B53-94FAEB0E66E4}"/>
              </a:ext>
            </a:extLst>
          </p:cNvPr>
          <p:cNvSpPr/>
          <p:nvPr/>
        </p:nvSpPr>
        <p:spPr>
          <a:xfrm>
            <a:off x="118546" y="1484784"/>
            <a:ext cx="11548217" cy="529633"/>
          </a:xfrm>
          <a:prstGeom prst="snip2DiagRect">
            <a:avLst/>
          </a:prstGeom>
          <a:solidFill>
            <a:srgbClr val="DFE7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126"/>
            <a:r>
              <a:rPr lang="en-GB" sz="2400" b="1" dirty="0">
                <a:solidFill>
                  <a:srgbClr val="FF0000"/>
                </a:solidFill>
                <a:latin typeface="FreeSans"/>
              </a:rPr>
              <a:t>Work package n°</a:t>
            </a:r>
            <a:r>
              <a:rPr lang="ro-RO" sz="2400" b="1" dirty="0">
                <a:solidFill>
                  <a:srgbClr val="FF0000"/>
                </a:solidFill>
                <a:latin typeface="FreeSans"/>
              </a:rPr>
              <a:t>3 </a:t>
            </a:r>
            <a:r>
              <a:rPr lang="ro-RO" sz="2400" b="1" dirty="0" err="1">
                <a:solidFill>
                  <a:srgbClr val="FF0000"/>
                </a:solidFill>
                <a:latin typeface="FreeSans"/>
              </a:rPr>
              <a:t>timeline</a:t>
            </a:r>
            <a:r>
              <a:rPr lang="ro-RO" sz="2400" b="1" dirty="0">
                <a:solidFill>
                  <a:srgbClr val="FF0000"/>
                </a:solidFill>
                <a:latin typeface="FreeSans"/>
              </a:rPr>
              <a:t> – </a:t>
            </a:r>
            <a:r>
              <a:rPr lang="ro-RO" sz="2400" b="1" dirty="0" err="1">
                <a:solidFill>
                  <a:srgbClr val="FF0000"/>
                </a:solidFill>
                <a:latin typeface="FreeSans"/>
              </a:rPr>
              <a:t>coordinator</a:t>
            </a:r>
            <a:r>
              <a:rPr lang="ro-RO" sz="2400" b="1" dirty="0">
                <a:solidFill>
                  <a:srgbClr val="FF0000"/>
                </a:solidFill>
                <a:latin typeface="FreeSans"/>
              </a:rPr>
              <a:t>  </a:t>
            </a:r>
            <a:r>
              <a:rPr lang="ro-RO" sz="2400" b="1" dirty="0" err="1">
                <a:solidFill>
                  <a:srgbClr val="FF0000"/>
                </a:solidFill>
                <a:latin typeface="FreeSans"/>
              </a:rPr>
              <a:t>Polish</a:t>
            </a:r>
            <a:r>
              <a:rPr lang="ro-RO" sz="2400" b="1" dirty="0">
                <a:solidFill>
                  <a:srgbClr val="FF0000"/>
                </a:solidFill>
                <a:latin typeface="FreeSans"/>
              </a:rPr>
              <a:t> Naval Academy (PNA) </a:t>
            </a:r>
            <a:endParaRPr lang="en-US" altLang="de-DE" sz="2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BDD2157-8579-0534-720A-F55FC9B655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10" y="2384509"/>
            <a:ext cx="11965819" cy="4253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39D8A08-6922-245B-D76D-37563242F0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257" y="2780928"/>
            <a:ext cx="11953327" cy="2459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7525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1">
            <a:extLst>
              <a:ext uri="{FF2B5EF4-FFF2-40B4-BE49-F238E27FC236}">
                <a16:creationId xmlns:a16="http://schemas.microsoft.com/office/drawing/2014/main" id="{C69120F1-59FC-6A77-7C15-2CCCA36445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35" y="2317751"/>
            <a:ext cx="12116369" cy="2620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Aft>
                <a:spcPts val="600"/>
              </a:spcAft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Aft>
                <a:spcPts val="60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Aft>
                <a:spcPts val="600"/>
              </a:spcAft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Aft>
                <a:spcPts val="600"/>
              </a:spcAft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14126">
              <a:spcAft>
                <a:spcPct val="0"/>
              </a:spcAft>
              <a:buNone/>
            </a:pPr>
            <a:endParaRPr lang="ro-RO" altLang="de-DE" sz="1799" dirty="0">
              <a:solidFill>
                <a:prstClr val="black"/>
              </a:solidFill>
            </a:endParaRPr>
          </a:p>
          <a:p>
            <a:pPr defTabSz="914126">
              <a:lnSpc>
                <a:spcPct val="150000"/>
              </a:lnSpc>
              <a:spcAft>
                <a:spcPct val="0"/>
              </a:spcAft>
              <a:buNone/>
            </a:pPr>
            <a:r>
              <a:rPr lang="ro-RO" altLang="de-DE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HASS </a:t>
            </a:r>
            <a:r>
              <a:rPr lang="ro-RO" altLang="de-DE" sz="2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education</a:t>
            </a:r>
            <a:r>
              <a:rPr lang="ro-RO" altLang="de-DE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(HUMANITIES, SOCIAL SCIENCES </a:t>
            </a:r>
            <a:r>
              <a:rPr lang="ro-RO" altLang="de-DE" sz="2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</a:t>
            </a:r>
            <a:r>
              <a:rPr lang="ro-RO" altLang="de-DE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EU </a:t>
            </a:r>
            <a:r>
              <a:rPr lang="ro-RO" altLang="de-DE" sz="2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culture</a:t>
            </a:r>
            <a:r>
              <a:rPr lang="ro-RO" altLang="de-DE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342797" indent="-342797" defTabSz="914126">
              <a:lnSpc>
                <a:spcPct val="150000"/>
              </a:lnSpc>
              <a:spcAft>
                <a:spcPct val="0"/>
              </a:spcAft>
              <a:buFontTx/>
              <a:buChar char="-"/>
            </a:pPr>
            <a:r>
              <a:rPr lang="en-US" altLang="de-DE" sz="2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Naval Leadership </a:t>
            </a:r>
            <a:r>
              <a:rPr lang="en-US" altLang="de-DE" sz="2000" dirty="0">
                <a:solidFill>
                  <a:prstClr val="black"/>
                </a:solidFill>
              </a:rPr>
              <a:t>– </a:t>
            </a:r>
            <a:r>
              <a:rPr lang="ro-RO" altLang="de-DE" sz="2000" dirty="0" err="1">
                <a:solidFill>
                  <a:prstClr val="black"/>
                </a:solidFill>
              </a:rPr>
              <a:t>coordinator</a:t>
            </a:r>
            <a:r>
              <a:rPr lang="ro-RO" altLang="de-DE" sz="2000" dirty="0">
                <a:solidFill>
                  <a:prstClr val="black"/>
                </a:solidFill>
              </a:rPr>
              <a:t>: Italian</a:t>
            </a:r>
            <a:r>
              <a:rPr lang="en-US" altLang="de-DE" sz="2000" dirty="0">
                <a:solidFill>
                  <a:prstClr val="black"/>
                </a:solidFill>
              </a:rPr>
              <a:t> Naval Academy</a:t>
            </a:r>
            <a:r>
              <a:rPr lang="ro-RO" altLang="de-DE" sz="2000" dirty="0">
                <a:solidFill>
                  <a:prstClr val="black"/>
                </a:solidFill>
              </a:rPr>
              <a:t> </a:t>
            </a:r>
            <a:r>
              <a:rPr lang="ro-RO" altLang="de-DE" sz="2000" dirty="0">
                <a:solidFill>
                  <a:srgbClr val="00CC00"/>
                </a:solidFill>
              </a:rPr>
              <a:t>(2 ECTS)</a:t>
            </a:r>
            <a:endParaRPr lang="en-US" altLang="de-DE" sz="2000" dirty="0">
              <a:solidFill>
                <a:prstClr val="black"/>
              </a:solidFill>
            </a:endParaRPr>
          </a:p>
          <a:p>
            <a:pPr marL="342797" indent="-342797" defTabSz="914126">
              <a:lnSpc>
                <a:spcPct val="150000"/>
              </a:lnSpc>
              <a:spcAft>
                <a:spcPct val="0"/>
              </a:spcAft>
              <a:buFontTx/>
              <a:buChar char="-"/>
            </a:pPr>
            <a:r>
              <a:rPr lang="en-US" altLang="de-DE" sz="2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Maritime Security </a:t>
            </a:r>
            <a:r>
              <a:rPr lang="en-US" altLang="de-DE" sz="2000" dirty="0">
                <a:solidFill>
                  <a:prstClr val="black"/>
                </a:solidFill>
              </a:rPr>
              <a:t>– </a:t>
            </a:r>
            <a:r>
              <a:rPr lang="ro-RO" altLang="de-DE" sz="2000" dirty="0" err="1">
                <a:solidFill>
                  <a:prstClr val="black"/>
                </a:solidFill>
              </a:rPr>
              <a:t>coordinator</a:t>
            </a:r>
            <a:r>
              <a:rPr lang="ro-RO" altLang="de-DE" sz="2000" dirty="0">
                <a:solidFill>
                  <a:prstClr val="black"/>
                </a:solidFill>
              </a:rPr>
              <a:t>: </a:t>
            </a:r>
            <a:r>
              <a:rPr lang="en-US" altLang="de-DE" sz="2000" dirty="0">
                <a:solidFill>
                  <a:prstClr val="black"/>
                </a:solidFill>
              </a:rPr>
              <a:t>Bulgarian Naval </a:t>
            </a:r>
            <a:r>
              <a:rPr lang="ro-RO" altLang="de-DE" sz="2000" dirty="0">
                <a:solidFill>
                  <a:prstClr val="black"/>
                </a:solidFill>
              </a:rPr>
              <a:t>Academy </a:t>
            </a:r>
            <a:r>
              <a:rPr lang="ro-RO" altLang="de-DE" sz="2000" dirty="0">
                <a:solidFill>
                  <a:srgbClr val="00CC00"/>
                </a:solidFill>
              </a:rPr>
              <a:t>(2 ECTS)</a:t>
            </a:r>
            <a:endParaRPr lang="ro-RO" altLang="de-DE" sz="2000" dirty="0">
              <a:solidFill>
                <a:prstClr val="black"/>
              </a:solidFill>
            </a:endParaRPr>
          </a:p>
          <a:p>
            <a:pPr marL="342797" indent="-342797" defTabSz="914126">
              <a:lnSpc>
                <a:spcPct val="150000"/>
              </a:lnSpc>
              <a:spcAft>
                <a:spcPct val="0"/>
              </a:spcAft>
              <a:buFontTx/>
              <a:buChar char="-"/>
            </a:pPr>
            <a:r>
              <a:rPr lang="ro-RO" altLang="de-DE" sz="2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CSDP </a:t>
            </a:r>
            <a:r>
              <a:rPr lang="en-US" altLang="de-DE" sz="2000" dirty="0">
                <a:solidFill>
                  <a:prstClr val="black"/>
                </a:solidFill>
              </a:rPr>
              <a:t>– </a:t>
            </a:r>
            <a:r>
              <a:rPr lang="ro-RO" altLang="de-DE" sz="2000" dirty="0" err="1">
                <a:solidFill>
                  <a:prstClr val="black"/>
                </a:solidFill>
              </a:rPr>
              <a:t>coordinator</a:t>
            </a:r>
            <a:r>
              <a:rPr lang="ro-RO" altLang="de-DE" sz="2000" dirty="0">
                <a:solidFill>
                  <a:prstClr val="black"/>
                </a:solidFill>
              </a:rPr>
              <a:t>: Romanian Naval Academy </a:t>
            </a:r>
            <a:r>
              <a:rPr lang="ro-RO" altLang="de-DE" sz="2000" dirty="0">
                <a:solidFill>
                  <a:srgbClr val="00CC00"/>
                </a:solidFill>
              </a:rPr>
              <a:t>(2 ECTS)</a:t>
            </a:r>
            <a:endParaRPr lang="ro-RO" altLang="de-DE" sz="2000" dirty="0">
              <a:solidFill>
                <a:prstClr val="black"/>
              </a:solidFill>
            </a:endParaRPr>
          </a:p>
          <a:p>
            <a:pPr marL="342797" indent="-342797" defTabSz="914126">
              <a:lnSpc>
                <a:spcPct val="150000"/>
              </a:lnSpc>
              <a:spcAft>
                <a:spcPct val="0"/>
              </a:spcAft>
              <a:buFontTx/>
              <a:buChar char="-"/>
            </a:pPr>
            <a:r>
              <a:rPr lang="ro-RO" altLang="de-DE" sz="20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Gender</a:t>
            </a:r>
            <a:r>
              <a:rPr lang="ro-RO" altLang="de-DE" sz="2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o-RO" altLang="de-DE" sz="20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Perspectives</a:t>
            </a:r>
            <a:r>
              <a:rPr lang="ro-RO" altLang="de-DE" sz="2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Naval </a:t>
            </a:r>
            <a:r>
              <a:rPr lang="ro-RO" altLang="de-DE" sz="20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Forces</a:t>
            </a:r>
            <a:r>
              <a:rPr lang="ro-RO" altLang="de-DE" sz="2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o-RO" altLang="de-DE" sz="2000" dirty="0">
                <a:solidFill>
                  <a:prstClr val="black"/>
                </a:solidFill>
              </a:rPr>
              <a:t>– </a:t>
            </a:r>
            <a:r>
              <a:rPr lang="ro-RO" altLang="de-DE" sz="2000" dirty="0" err="1">
                <a:solidFill>
                  <a:prstClr val="black"/>
                </a:solidFill>
              </a:rPr>
              <a:t>coordinator</a:t>
            </a:r>
            <a:r>
              <a:rPr lang="ro-RO" altLang="de-DE" sz="2000" dirty="0">
                <a:solidFill>
                  <a:prstClr val="black"/>
                </a:solidFill>
              </a:rPr>
              <a:t>: </a:t>
            </a:r>
            <a:r>
              <a:rPr lang="ro-RO" altLang="de-DE" sz="2000" dirty="0" err="1">
                <a:solidFill>
                  <a:prstClr val="black"/>
                </a:solidFill>
              </a:rPr>
              <a:t>Polish</a:t>
            </a:r>
            <a:r>
              <a:rPr lang="ro-RO" altLang="de-DE" sz="2000" dirty="0">
                <a:solidFill>
                  <a:prstClr val="black"/>
                </a:solidFill>
              </a:rPr>
              <a:t> Naval Academy </a:t>
            </a:r>
            <a:r>
              <a:rPr lang="ro-RO" altLang="de-DE" sz="2000" dirty="0">
                <a:solidFill>
                  <a:srgbClr val="00CC00"/>
                </a:solidFill>
              </a:rPr>
              <a:t>(2 ECTS</a:t>
            </a:r>
            <a:r>
              <a:rPr lang="ro-RO" altLang="de-DE" sz="1799" dirty="0">
                <a:solidFill>
                  <a:srgbClr val="00CC00"/>
                </a:solidFill>
              </a:rPr>
              <a:t>)</a:t>
            </a:r>
            <a:endParaRPr lang="en-US" altLang="de-DE" sz="1799" dirty="0">
              <a:solidFill>
                <a:prstClr val="black"/>
              </a:solidFill>
            </a:endParaRPr>
          </a:p>
        </p:txBody>
      </p:sp>
      <p:pic>
        <p:nvPicPr>
          <p:cNvPr id="1026" name="Picture 2" descr="Cărţi de citit online. Multe şi gratis‭!‬">
            <a:extLst>
              <a:ext uri="{FF2B5EF4-FFF2-40B4-BE49-F238E27FC236}">
                <a16:creationId xmlns:a16="http://schemas.microsoft.com/office/drawing/2014/main" id="{3C25A179-255A-72D7-4A99-8FF5813130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4732" y="2440938"/>
            <a:ext cx="2856756" cy="159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On the march - The European Army - Bruges Group Blog">
            <a:extLst>
              <a:ext uri="{FF2B5EF4-FFF2-40B4-BE49-F238E27FC236}">
                <a16:creationId xmlns:a16="http://schemas.microsoft.com/office/drawing/2014/main" id="{27A6C5BA-7480-D95E-D5CF-45996A296D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57" b="97143" l="2913" r="99029">
                        <a14:foregroundMark x1="54369" y1="16735" x2="16505" y2="20408"/>
                        <a14:foregroundMark x1="16505" y1="20408" x2="25243" y2="55102"/>
                        <a14:foregroundMark x1="25243" y1="55102" x2="41262" y2="70612"/>
                        <a14:foregroundMark x1="41262" y1="70612" x2="73301" y2="75102"/>
                        <a14:foregroundMark x1="73301" y1="75102" x2="83495" y2="47755"/>
                        <a14:foregroundMark x1="83495" y1="47755" x2="72816" y2="16327"/>
                        <a14:foregroundMark x1="72816" y1="16327" x2="59709" y2="12653"/>
                        <a14:foregroundMark x1="16019" y1="9796" x2="82039" y2="11429"/>
                        <a14:foregroundMark x1="93204" y1="9796" x2="90777" y2="55510"/>
                        <a14:foregroundMark x1="90777" y1="66122" x2="61650" y2="85306"/>
                        <a14:foregroundMark x1="61650" y1="85306" x2="50971" y2="98367"/>
                        <a14:foregroundMark x1="3883" y1="45714" x2="11650" y2="66531"/>
                        <a14:foregroundMark x1="11650" y1="66531" x2="30097" y2="86122"/>
                        <a14:foregroundMark x1="30097" y1="86122" x2="52427" y2="91020"/>
                        <a14:foregroundMark x1="7767" y1="9796" x2="78641" y2="7347"/>
                        <a14:foregroundMark x1="11650" y1="4898" x2="99029" y2="2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4363" y="4938277"/>
            <a:ext cx="1565727" cy="1862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reptunghi: colțuri diagonale decupate 3">
            <a:extLst>
              <a:ext uri="{FF2B5EF4-FFF2-40B4-BE49-F238E27FC236}">
                <a16:creationId xmlns:a16="http://schemas.microsoft.com/office/drawing/2014/main" id="{95A0EBB0-1990-B001-92AE-F4F2C43816D7}"/>
              </a:ext>
            </a:extLst>
          </p:cNvPr>
          <p:cNvSpPr/>
          <p:nvPr/>
        </p:nvSpPr>
        <p:spPr>
          <a:xfrm>
            <a:off x="351209" y="1258200"/>
            <a:ext cx="9650084" cy="941912"/>
          </a:xfrm>
          <a:prstGeom prst="snip2DiagRect">
            <a:avLst/>
          </a:prstGeom>
          <a:solidFill>
            <a:srgbClr val="DFE7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r>
              <a:rPr lang="ro-RO" altLang="de-DE" sz="3199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WP3 - </a:t>
            </a:r>
            <a:r>
              <a:rPr lang="en-US" altLang="de-DE" sz="3199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Course </a:t>
            </a:r>
            <a:r>
              <a:rPr lang="ro-RO" altLang="de-DE" sz="3199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resources</a:t>
            </a:r>
            <a:r>
              <a:rPr lang="ro-RO" altLang="de-DE" sz="3199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ro-RO" altLang="de-DE" sz="3199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will</a:t>
            </a:r>
            <a:r>
              <a:rPr lang="ro-RO" altLang="de-DE" sz="3199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ro-RO" altLang="de-DE" sz="3199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be</a:t>
            </a:r>
            <a:r>
              <a:rPr lang="ro-RO" altLang="de-DE" sz="3199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ro-RO" altLang="de-DE" sz="3199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harmonized</a:t>
            </a:r>
            <a:r>
              <a:rPr lang="ro-RO" altLang="de-DE" sz="3199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in </a:t>
            </a:r>
            <a:r>
              <a:rPr lang="ro-RO" altLang="de-DE" sz="3199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the</a:t>
            </a:r>
            <a:r>
              <a:rPr lang="ro-RO" altLang="de-DE" sz="3199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ro-RO" altLang="de-DE" sz="3199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project</a:t>
            </a:r>
            <a:r>
              <a:rPr lang="ro-RO" altLang="de-DE" sz="3199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ro-RO" altLang="de-DE" sz="3199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framework</a:t>
            </a:r>
            <a:r>
              <a:rPr lang="ro-RO" altLang="de-DE" sz="3199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– </a:t>
            </a:r>
            <a:r>
              <a:rPr lang="ro-RO" altLang="de-DE" sz="3199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responsible</a:t>
            </a:r>
            <a:r>
              <a:rPr lang="ro-RO" altLang="de-DE" sz="3199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ro-RO" altLang="de-DE" sz="3199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partners</a:t>
            </a:r>
            <a:r>
              <a:rPr lang="en-US" altLang="de-DE" sz="3199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054018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8836" y="1838310"/>
            <a:ext cx="4113430" cy="552173"/>
          </a:xfrm>
        </p:spPr>
        <p:txBody>
          <a:bodyPr>
            <a:normAutofit/>
          </a:bodyPr>
          <a:lstStyle/>
          <a:p>
            <a:r>
              <a:rPr lang="en-US" b="1" u="sng" dirty="0">
                <a:solidFill>
                  <a:srgbClr val="FFC000"/>
                </a:solidFill>
                <a:latin typeface="Algerian" panose="04020705040A02060702" pitchFamily="82" charset="0"/>
              </a:rPr>
              <a:t>PROJECT OUTLINES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69892" y="2708920"/>
            <a:ext cx="6308499" cy="2736304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lgerian" panose="04020705040A02060702" pitchFamily="82" charset="0"/>
              </a:rPr>
              <a:t>Project Acronym</a:t>
            </a:r>
            <a:r>
              <a:rPr lang="ro-RO" sz="2000" dirty="0">
                <a:solidFill>
                  <a:schemeClr val="bg1"/>
                </a:solidFill>
                <a:latin typeface="Algerian" panose="04020705040A02060702" pitchFamily="82" charset="0"/>
              </a:rPr>
              <a:t>: </a:t>
            </a:r>
            <a:r>
              <a:rPr lang="en-US" sz="2000" b="1" dirty="0">
                <a:solidFill>
                  <a:srgbClr val="FFFF00"/>
                </a:solidFill>
                <a:latin typeface="Algerian" panose="04020705040A02060702" pitchFamily="82" charset="0"/>
              </a:rPr>
              <a:t>NAVY-INS-Tech</a:t>
            </a:r>
          </a:p>
          <a:p>
            <a:r>
              <a:rPr lang="en-US" sz="2000" dirty="0">
                <a:solidFill>
                  <a:schemeClr val="bg1"/>
                </a:solidFill>
                <a:latin typeface="Algerian" panose="04020705040A02060702" pitchFamily="82" charset="0"/>
              </a:rPr>
              <a:t>Project Start Date</a:t>
            </a:r>
            <a:r>
              <a:rPr lang="ro-RO" sz="2000" dirty="0">
                <a:solidFill>
                  <a:schemeClr val="bg1"/>
                </a:solidFill>
                <a:latin typeface="Algerian" panose="04020705040A02060702" pitchFamily="82" charset="0"/>
              </a:rPr>
              <a:t>:  </a:t>
            </a:r>
            <a:r>
              <a:rPr lang="ro-RO" sz="2000" b="1" dirty="0">
                <a:solidFill>
                  <a:srgbClr val="FFFF00"/>
                </a:solidFill>
                <a:latin typeface="Algerian" panose="04020705040A02060702" pitchFamily="82" charset="0"/>
              </a:rPr>
              <a:t>01 of NOVEMBER</a:t>
            </a:r>
            <a:endParaRPr lang="en-US" sz="2000" b="1" dirty="0">
              <a:solidFill>
                <a:srgbClr val="FFFF00"/>
              </a:solidFill>
              <a:latin typeface="Algerian" panose="04020705040A02060702" pitchFamily="82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lgerian" panose="04020705040A02060702" pitchFamily="82" charset="0"/>
              </a:rPr>
              <a:t>Project Total Duration</a:t>
            </a:r>
            <a:r>
              <a:rPr lang="ro-RO" sz="2000" dirty="0">
                <a:solidFill>
                  <a:schemeClr val="bg1"/>
                </a:solidFill>
                <a:latin typeface="Algerian" panose="04020705040A02060702" pitchFamily="82" charset="0"/>
              </a:rPr>
              <a:t>:</a:t>
            </a:r>
            <a:r>
              <a:rPr lang="en-US" sz="2000" dirty="0">
                <a:solidFill>
                  <a:schemeClr val="bg1"/>
                </a:solidFill>
                <a:latin typeface="Algerian" panose="04020705040A02060702" pitchFamily="82" charset="0"/>
              </a:rPr>
              <a:t> </a:t>
            </a:r>
            <a:r>
              <a:rPr lang="en-US" sz="2000" b="1" dirty="0">
                <a:solidFill>
                  <a:srgbClr val="FFFF00"/>
                </a:solidFill>
                <a:latin typeface="Algerian" panose="04020705040A02060702" pitchFamily="82" charset="0"/>
              </a:rPr>
              <a:t>2</a:t>
            </a:r>
            <a:r>
              <a:rPr lang="ro-RO" sz="2000" b="1" dirty="0">
                <a:solidFill>
                  <a:srgbClr val="FFFF00"/>
                </a:solidFill>
                <a:latin typeface="Algerian" panose="04020705040A02060702" pitchFamily="82" charset="0"/>
              </a:rPr>
              <a:t>2</a:t>
            </a:r>
            <a:r>
              <a:rPr lang="en-US" sz="2000" b="1" dirty="0">
                <a:solidFill>
                  <a:srgbClr val="FFFF00"/>
                </a:solidFill>
                <a:latin typeface="Algerian" panose="04020705040A02060702" pitchFamily="82" charset="0"/>
              </a:rPr>
              <a:t> months</a:t>
            </a:r>
          </a:p>
          <a:p>
            <a:r>
              <a:rPr lang="en-US" sz="2000" dirty="0">
                <a:solidFill>
                  <a:schemeClr val="bg1"/>
                </a:solidFill>
                <a:latin typeface="Algerian" panose="04020705040A02060702" pitchFamily="82" charset="0"/>
              </a:rPr>
              <a:t>Project End Date</a:t>
            </a:r>
            <a:r>
              <a:rPr lang="ro-RO" sz="2000" dirty="0">
                <a:solidFill>
                  <a:schemeClr val="bg1"/>
                </a:solidFill>
                <a:latin typeface="Algerian" panose="04020705040A02060702" pitchFamily="82" charset="0"/>
              </a:rPr>
              <a:t>: </a:t>
            </a:r>
            <a:r>
              <a:rPr lang="en-US" sz="2000" b="1" dirty="0">
                <a:solidFill>
                  <a:srgbClr val="FFFF00"/>
                </a:solidFill>
                <a:latin typeface="Algerian" panose="04020705040A02060702" pitchFamily="82" charset="0"/>
              </a:rPr>
              <a:t>202</a:t>
            </a:r>
            <a:r>
              <a:rPr lang="ro-RO" sz="2000" b="1" dirty="0">
                <a:solidFill>
                  <a:srgbClr val="FFFF00"/>
                </a:solidFill>
                <a:latin typeface="Algerian" panose="04020705040A02060702" pitchFamily="82" charset="0"/>
              </a:rPr>
              <a:t>5 SEPTEMBER </a:t>
            </a:r>
            <a:r>
              <a:rPr lang="en-US" sz="2000" b="1" dirty="0">
                <a:solidFill>
                  <a:srgbClr val="FFFF00"/>
                </a:solidFill>
                <a:latin typeface="Algerian" panose="04020705040A02060702" pitchFamily="82" charset="0"/>
              </a:rPr>
              <a:t>1</a:t>
            </a:r>
            <a:r>
              <a:rPr lang="ro-RO" sz="2000" b="1" dirty="0">
                <a:solidFill>
                  <a:srgbClr val="FFFF00"/>
                </a:solidFill>
                <a:latin typeface="Algerian" panose="04020705040A02060702" pitchFamily="82" charset="0"/>
              </a:rPr>
              <a:t>ST</a:t>
            </a:r>
          </a:p>
          <a:p>
            <a:r>
              <a:rPr lang="ro-RO" sz="2000" dirty="0">
                <a:solidFill>
                  <a:schemeClr val="bg1"/>
                </a:solidFill>
                <a:latin typeface="Algerian" panose="04020705040A02060702" pitchFamily="82" charset="0"/>
              </a:rPr>
              <a:t>Grant </a:t>
            </a:r>
            <a:r>
              <a:rPr lang="en-US" sz="2000" dirty="0">
                <a:solidFill>
                  <a:schemeClr val="bg1"/>
                </a:solidFill>
                <a:latin typeface="Algerian" panose="04020705040A02060702" pitchFamily="82" charset="0"/>
              </a:rPr>
              <a:t>approved</a:t>
            </a:r>
            <a:r>
              <a:rPr lang="ro-RO" sz="2000" dirty="0">
                <a:solidFill>
                  <a:schemeClr val="bg1"/>
                </a:solidFill>
                <a:latin typeface="Algerian" panose="04020705040A02060702" pitchFamily="82" charset="0"/>
              </a:rPr>
              <a:t>: </a:t>
            </a:r>
            <a:r>
              <a:rPr lang="en-US" sz="2000" b="1" dirty="0">
                <a:solidFill>
                  <a:srgbClr val="FFFF00"/>
                </a:solidFill>
                <a:latin typeface="Algerian" panose="04020705040A02060702" pitchFamily="82" charset="0"/>
              </a:rPr>
              <a:t>2</a:t>
            </a:r>
            <a:r>
              <a:rPr lang="ro-RO" sz="2000" b="1" dirty="0">
                <a:solidFill>
                  <a:srgbClr val="FFFF00"/>
                </a:solidFill>
                <a:latin typeface="Algerian" panose="04020705040A02060702" pitchFamily="82" charset="0"/>
              </a:rPr>
              <a:t>50,000 Euro</a:t>
            </a:r>
            <a:endParaRPr lang="en-US" sz="2000" b="1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1BA95F6-B707-86BC-F071-908473779B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4723222"/>
              </p:ext>
            </p:extLst>
          </p:nvPr>
        </p:nvGraphicFramePr>
        <p:xfrm>
          <a:off x="5878388" y="1844824"/>
          <a:ext cx="5904656" cy="4608513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211382">
                  <a:extLst>
                    <a:ext uri="{9D8B030D-6E8A-4147-A177-3AD203B41FA5}">
                      <a16:colId xmlns:a16="http://schemas.microsoft.com/office/drawing/2014/main" val="622247829"/>
                    </a:ext>
                  </a:extLst>
                </a:gridCol>
                <a:gridCol w="896670">
                  <a:extLst>
                    <a:ext uri="{9D8B030D-6E8A-4147-A177-3AD203B41FA5}">
                      <a16:colId xmlns:a16="http://schemas.microsoft.com/office/drawing/2014/main" val="3577214489"/>
                    </a:ext>
                  </a:extLst>
                </a:gridCol>
                <a:gridCol w="1705370">
                  <a:extLst>
                    <a:ext uri="{9D8B030D-6E8A-4147-A177-3AD203B41FA5}">
                      <a16:colId xmlns:a16="http://schemas.microsoft.com/office/drawing/2014/main" val="1045940966"/>
                    </a:ext>
                  </a:extLst>
                </a:gridCol>
                <a:gridCol w="2091234">
                  <a:extLst>
                    <a:ext uri="{9D8B030D-6E8A-4147-A177-3AD203B41FA5}">
                      <a16:colId xmlns:a16="http://schemas.microsoft.com/office/drawing/2014/main" val="236843724"/>
                    </a:ext>
                  </a:extLst>
                </a:gridCol>
              </a:tblGrid>
              <a:tr h="242069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>
                          <a:solidFill>
                            <a:srgbClr val="000000"/>
                          </a:solidFill>
                          <a:effectLst/>
                        </a:rPr>
                        <a:t>Partners budget split - allocation on workpackage</a:t>
                      </a:r>
                      <a:endParaRPr lang="en-GB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8" marR="3958" marT="3958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5379896"/>
                  </a:ext>
                </a:extLst>
              </a:tr>
              <a:tr h="556496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1" u="none" strike="noStrike">
                          <a:solidFill>
                            <a:srgbClr val="000000"/>
                          </a:solidFill>
                          <a:effectLst/>
                        </a:rPr>
                        <a:t>Organisation</a:t>
                      </a:r>
                      <a:endParaRPr lang="en-GB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1" u="none" strike="noStrike">
                          <a:solidFill>
                            <a:srgbClr val="000000"/>
                          </a:solidFill>
                          <a:effectLst/>
                        </a:rPr>
                        <a:t>WP</a:t>
                      </a:r>
                      <a:endParaRPr lang="en-GB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u="none" strike="noStrike">
                          <a:solidFill>
                            <a:srgbClr val="000000"/>
                          </a:solidFill>
                          <a:effectLst/>
                        </a:rPr>
                        <a:t>Budget </a:t>
                      </a:r>
                      <a:endParaRPr lang="en-GB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1" u="none" strike="noStrike">
                          <a:solidFill>
                            <a:srgbClr val="000000"/>
                          </a:solidFill>
                          <a:effectLst/>
                        </a:rPr>
                        <a:t>Total budget</a:t>
                      </a:r>
                      <a:endParaRPr lang="en-GB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8" marR="3958" marT="3958" marB="0" anchor="ctr"/>
                </a:tc>
                <a:extLst>
                  <a:ext uri="{0D108BD9-81ED-4DB2-BD59-A6C34878D82A}">
                    <a16:rowId xmlns:a16="http://schemas.microsoft.com/office/drawing/2014/main" val="1877274222"/>
                  </a:ext>
                </a:extLst>
              </a:tr>
              <a:tr h="236806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GB" sz="2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RNA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8" marR="3958" marT="3958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WP</a:t>
                      </a:r>
                      <a:r>
                        <a:rPr lang="en-GB" sz="1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8" marR="3958" marT="3958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16800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8" marR="3958" marT="3958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GB" sz="18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68200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8" marR="3958" marT="3958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9444145"/>
                  </a:ext>
                </a:extLst>
              </a:tr>
              <a:tr h="23680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WP</a:t>
                      </a:r>
                      <a:r>
                        <a:rPr lang="en-GB" sz="1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8" marR="3958" marT="3958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24880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8" marR="3958" marT="3958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7999965"/>
                  </a:ext>
                </a:extLst>
              </a:tr>
              <a:tr h="23680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WP</a:t>
                      </a:r>
                      <a:r>
                        <a:rPr lang="en-GB" sz="1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3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8" marR="3958" marT="3958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14540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8" marR="3958" marT="3958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5612936"/>
                  </a:ext>
                </a:extLst>
              </a:tr>
              <a:tr h="24206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WP</a:t>
                      </a:r>
                      <a:r>
                        <a:rPr lang="en-GB" sz="1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4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8" marR="3958" marT="3958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11980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8" marR="3958" marT="3958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1018550"/>
                  </a:ext>
                </a:extLst>
              </a:tr>
              <a:tr h="236806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GB" sz="2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NVNA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8" marR="3958" marT="3958" marB="0" anchor="ctr">
                    <a:solidFill>
                      <a:srgbClr val="EAAA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WP</a:t>
                      </a:r>
                      <a:r>
                        <a:rPr lang="en-GB" sz="1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8" marR="3958" marT="3958" marB="0" anchor="ctr">
                    <a:solidFill>
                      <a:srgbClr val="EAAA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8400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8" marR="3958" marT="3958" marB="0" anchor="ctr">
                    <a:solidFill>
                      <a:srgbClr val="EAAAFC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GB" sz="18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60700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8" marR="3958" marT="3958" marB="0" anchor="ctr">
                    <a:solidFill>
                      <a:srgbClr val="EAAA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5370501"/>
                  </a:ext>
                </a:extLst>
              </a:tr>
              <a:tr h="23680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WP</a:t>
                      </a:r>
                      <a:r>
                        <a:rPr lang="en-GB" sz="1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8" marR="3958" marT="3958" marB="0" anchor="ctr">
                    <a:solidFill>
                      <a:srgbClr val="EAAA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30580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8" marR="3958" marT="3958" marB="0" anchor="ctr">
                    <a:solidFill>
                      <a:srgbClr val="EAAAF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6360083"/>
                  </a:ext>
                </a:extLst>
              </a:tr>
              <a:tr h="23680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WP</a:t>
                      </a:r>
                      <a:r>
                        <a:rPr lang="en-GB" sz="1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3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8" marR="3958" marT="3958" marB="0" anchor="ctr">
                    <a:solidFill>
                      <a:srgbClr val="EAAA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13640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8" marR="3958" marT="3958" marB="0" anchor="ctr">
                    <a:solidFill>
                      <a:srgbClr val="EAAAF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1397531"/>
                  </a:ext>
                </a:extLst>
              </a:tr>
              <a:tr h="24206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WP</a:t>
                      </a:r>
                      <a:r>
                        <a:rPr lang="en-GB" sz="1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4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8" marR="3958" marT="3958" marB="0" anchor="ctr">
                    <a:solidFill>
                      <a:srgbClr val="EAAA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8080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8" marR="3958" marT="3958" marB="0" anchor="ctr">
                    <a:solidFill>
                      <a:srgbClr val="EAAAF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5098228"/>
                  </a:ext>
                </a:extLst>
              </a:tr>
              <a:tr h="236806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GB" sz="2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PNA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8" marR="3958" marT="3958" marB="0" anchor="ctr"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WP</a:t>
                      </a:r>
                      <a:r>
                        <a:rPr lang="en-GB" sz="1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8" marR="3958" marT="3958" marB="0" anchor="ctr"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8400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8" marR="3958" marT="3958" marB="0" anchor="ctr">
                    <a:solidFill>
                      <a:srgbClr val="3399FF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GB" sz="18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60300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8" marR="3958" marT="3958" marB="0" anchor="ctr">
                    <a:solidFill>
                      <a:srgbClr val="33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5969905"/>
                  </a:ext>
                </a:extLst>
              </a:tr>
              <a:tr h="23680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WP</a:t>
                      </a:r>
                      <a:r>
                        <a:rPr lang="en-GB" sz="1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8" marR="3958" marT="3958" marB="0" anchor="ctr"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28780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8" marR="3958" marT="3958" marB="0" anchor="ctr">
                    <a:solidFill>
                      <a:srgbClr val="3399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8939959"/>
                  </a:ext>
                </a:extLst>
              </a:tr>
              <a:tr h="23680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WP</a:t>
                      </a:r>
                      <a:r>
                        <a:rPr lang="en-GB" sz="1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3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8" marR="3958" marT="3958" marB="0" anchor="ctr"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14140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8" marR="3958" marT="3958" marB="0" anchor="ctr">
                    <a:solidFill>
                      <a:srgbClr val="3399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9802277"/>
                  </a:ext>
                </a:extLst>
              </a:tr>
              <a:tr h="24206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WP</a:t>
                      </a:r>
                      <a:r>
                        <a:rPr lang="en-GB" sz="1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4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8" marR="3958" marT="3958" marB="0" anchor="ctr"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8980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8" marR="3958" marT="3958" marB="0" anchor="ctr">
                    <a:solidFill>
                      <a:srgbClr val="3399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9306430"/>
                  </a:ext>
                </a:extLst>
              </a:tr>
              <a:tr h="236806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GB" sz="2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INA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8" marR="3958" marT="3958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WP</a:t>
                      </a:r>
                      <a:r>
                        <a:rPr lang="en-GB" sz="1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8" marR="3958" marT="3958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8400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8" marR="3958" marT="3958" marB="0" anchor="ctr">
                    <a:solidFill>
                      <a:srgbClr val="FFFF00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GB" sz="18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60800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8" marR="3958" marT="3958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3259981"/>
                  </a:ext>
                </a:extLst>
              </a:tr>
              <a:tr h="23680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WP</a:t>
                      </a:r>
                      <a:r>
                        <a:rPr lang="en-GB" sz="1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8" marR="3958" marT="3958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28300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8" marR="3958" marT="3958" marB="0" anchor="ctr"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9866967"/>
                  </a:ext>
                </a:extLst>
              </a:tr>
              <a:tr h="23680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WP</a:t>
                      </a:r>
                      <a:r>
                        <a:rPr lang="en-GB" sz="1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3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8" marR="3958" marT="3958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16300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8" marR="3958" marT="3958" marB="0" anchor="ctr"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88157"/>
                  </a:ext>
                </a:extLst>
              </a:tr>
              <a:tr h="24206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WP</a:t>
                      </a:r>
                      <a:r>
                        <a:rPr lang="en-GB" sz="1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4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8" marR="3958" marT="3958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7800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8" marR="3958" marT="3958" marB="0" anchor="ctr"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5808387"/>
                  </a:ext>
                </a:extLst>
              </a:tr>
            </a:tbl>
          </a:graphicData>
        </a:graphic>
      </p:graphicFrame>
      <p:pic>
        <p:nvPicPr>
          <p:cNvPr id="8" name="Bild 12" descr="EMILYO Logo">
            <a:extLst>
              <a:ext uri="{FF2B5EF4-FFF2-40B4-BE49-F238E27FC236}">
                <a16:creationId xmlns:a16="http://schemas.microsoft.com/office/drawing/2014/main" id="{AD5471CE-5A7A-0B03-66B9-64001118C2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2924" y="1"/>
            <a:ext cx="1458250" cy="14582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2445110C-24F3-EDA3-E353-18FAA55477CE}"/>
              </a:ext>
            </a:extLst>
          </p:cNvPr>
          <p:cNvGrpSpPr/>
          <p:nvPr/>
        </p:nvGrpSpPr>
        <p:grpSpPr>
          <a:xfrm>
            <a:off x="142318" y="6495"/>
            <a:ext cx="8839869" cy="937605"/>
            <a:chOff x="25382" y="-24277"/>
            <a:chExt cx="8301958" cy="94169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F34D04AB-17E7-7BF5-3CEB-427CF5343F0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382" y="-2242"/>
              <a:ext cx="4392445" cy="902504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F20A078-1EAD-3BE9-8656-827E0286F5FE}"/>
                </a:ext>
              </a:extLst>
            </p:cNvPr>
            <p:cNvSpPr/>
            <p:nvPr/>
          </p:nvSpPr>
          <p:spPr>
            <a:xfrm>
              <a:off x="4222204" y="0"/>
              <a:ext cx="4105136" cy="90250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/>
            </a:p>
          </p:txBody>
        </p:sp>
        <p:pic>
          <p:nvPicPr>
            <p:cNvPr id="15" name="Picture 14" descr="logo z przezroczystym">
              <a:extLst>
                <a:ext uri="{FF2B5EF4-FFF2-40B4-BE49-F238E27FC236}">
                  <a16:creationId xmlns:a16="http://schemas.microsoft.com/office/drawing/2014/main" id="{577B5AF1-502D-E7F4-30E0-24C564EFC5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50381" y="-24277"/>
              <a:ext cx="693406" cy="902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5FF4A0E6-67A8-2604-FB5D-DE4B7CDF303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94889" y="70765"/>
              <a:ext cx="1048182" cy="757654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817AE325-2427-EED3-9BFA-C44A6FC1268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91181" y="14910"/>
              <a:ext cx="790914" cy="902504"/>
            </a:xfrm>
            <a:prstGeom prst="rect">
              <a:avLst/>
            </a:prstGeom>
          </p:spPr>
        </p:pic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7DF8342D-C6D3-6DDE-84EE-9D1A51238C3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63177" y="44835"/>
            <a:ext cx="929533" cy="888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709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reptunghi: colțuri diagonale decupate 3">
            <a:extLst>
              <a:ext uri="{FF2B5EF4-FFF2-40B4-BE49-F238E27FC236}">
                <a16:creationId xmlns:a16="http://schemas.microsoft.com/office/drawing/2014/main" id="{95A0EBB0-1990-B001-92AE-F4F2C43816D7}"/>
              </a:ext>
            </a:extLst>
          </p:cNvPr>
          <p:cNvSpPr/>
          <p:nvPr/>
        </p:nvSpPr>
        <p:spPr>
          <a:xfrm>
            <a:off x="1125860" y="1412776"/>
            <a:ext cx="9650084" cy="442608"/>
          </a:xfrm>
          <a:prstGeom prst="snip2DiagRect">
            <a:avLst/>
          </a:prstGeom>
          <a:solidFill>
            <a:srgbClr val="DFE7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r>
              <a:rPr lang="ro-RO" altLang="de-DE" sz="3199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Team </a:t>
            </a:r>
            <a:r>
              <a:rPr lang="ro-RO" altLang="de-DE" sz="3199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members</a:t>
            </a:r>
            <a:r>
              <a:rPr lang="ro-RO" altLang="de-DE" sz="3199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 for </a:t>
            </a:r>
            <a:r>
              <a:rPr lang="en-US" altLang="de-DE" sz="3199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HASS</a:t>
            </a:r>
            <a:r>
              <a:rPr lang="ro-RO" altLang="de-DE" sz="3199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ro-RO" altLang="de-DE" sz="3199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courses</a:t>
            </a:r>
            <a:r>
              <a:rPr lang="en-US" altLang="de-DE" sz="3199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’</a:t>
            </a:r>
            <a:r>
              <a:rPr lang="ro-RO" altLang="de-DE" sz="3199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ro-RO" altLang="de-DE" sz="3199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development</a:t>
            </a:r>
            <a:r>
              <a:rPr lang="en-US" altLang="de-DE" sz="3199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: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024A9B2-D8A0-20EA-C82F-5B42FCB15F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1868290"/>
              </p:ext>
            </p:extLst>
          </p:nvPr>
        </p:nvGraphicFramePr>
        <p:xfrm>
          <a:off x="117748" y="2132856"/>
          <a:ext cx="11953328" cy="2719698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683400">
                  <a:extLst>
                    <a:ext uri="{9D8B030D-6E8A-4147-A177-3AD203B41FA5}">
                      <a16:colId xmlns:a16="http://schemas.microsoft.com/office/drawing/2014/main" val="343698001"/>
                    </a:ext>
                  </a:extLst>
                </a:gridCol>
                <a:gridCol w="2520770">
                  <a:extLst>
                    <a:ext uri="{9D8B030D-6E8A-4147-A177-3AD203B41FA5}">
                      <a16:colId xmlns:a16="http://schemas.microsoft.com/office/drawing/2014/main" val="1294977727"/>
                    </a:ext>
                  </a:extLst>
                </a:gridCol>
                <a:gridCol w="2439455">
                  <a:extLst>
                    <a:ext uri="{9D8B030D-6E8A-4147-A177-3AD203B41FA5}">
                      <a16:colId xmlns:a16="http://schemas.microsoft.com/office/drawing/2014/main" val="1851431389"/>
                    </a:ext>
                  </a:extLst>
                </a:gridCol>
                <a:gridCol w="2149463">
                  <a:extLst>
                    <a:ext uri="{9D8B030D-6E8A-4147-A177-3AD203B41FA5}">
                      <a16:colId xmlns:a16="http://schemas.microsoft.com/office/drawing/2014/main" val="4010303897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3860378021"/>
                    </a:ext>
                  </a:extLst>
                </a:gridCol>
              </a:tblGrid>
              <a:tr h="480053">
                <a:tc>
                  <a:txBody>
                    <a:bodyPr/>
                    <a:lstStyle/>
                    <a:p>
                      <a:r>
                        <a:rPr lang="ro-RO" altLang="de-DE" sz="1799" b="1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COURSES</a:t>
                      </a:r>
                      <a:endParaRPr lang="en-US" altLang="de-DE" sz="1799" b="1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/>
                        <a:t>RNA team </a:t>
                      </a:r>
                      <a:r>
                        <a:rPr lang="ro-RO" dirty="0" err="1"/>
                        <a:t>members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dirty="0"/>
                        <a:t>NVNA team </a:t>
                      </a:r>
                      <a:r>
                        <a:rPr lang="ro-RO" dirty="0" err="1"/>
                        <a:t>members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dirty="0"/>
                        <a:t>PNA team </a:t>
                      </a:r>
                      <a:r>
                        <a:rPr lang="ro-RO" dirty="0" err="1"/>
                        <a:t>members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dirty="0"/>
                        <a:t>PNA team </a:t>
                      </a:r>
                      <a:r>
                        <a:rPr lang="ro-RO" dirty="0" err="1"/>
                        <a:t>members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578789"/>
                  </a:ext>
                </a:extLst>
              </a:tr>
              <a:tr h="480053">
                <a:tc>
                  <a:txBody>
                    <a:bodyPr/>
                    <a:lstStyle/>
                    <a:p>
                      <a:r>
                        <a:rPr lang="en-US" altLang="de-DE" sz="1799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Naval Leadership </a:t>
                      </a:r>
                      <a:r>
                        <a:rPr lang="ro-RO" altLang="de-DE" sz="1799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(INA)</a:t>
                      </a:r>
                      <a:endParaRPr lang="en-US" altLang="de-DE" sz="1799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>
                          <a:solidFill>
                            <a:schemeClr val="tx1"/>
                          </a:solidFill>
                        </a:rPr>
                        <a:t>Popa Cătălin</a:t>
                      </a:r>
                    </a:p>
                    <a:p>
                      <a:r>
                        <a:rPr lang="ro-RO" sz="1100" dirty="0">
                          <a:solidFill>
                            <a:schemeClr val="tx1"/>
                          </a:solidFill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catalin.popa@anmb.ro</a:t>
                      </a:r>
                      <a:r>
                        <a:rPr lang="ro-RO" sz="1100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GB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3334553"/>
                  </a:ext>
                </a:extLst>
              </a:tr>
              <a:tr h="480053">
                <a:tc>
                  <a:txBody>
                    <a:bodyPr/>
                    <a:lstStyle/>
                    <a:p>
                      <a:r>
                        <a:rPr lang="en-US" altLang="de-DE" sz="1799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Maritime Security </a:t>
                      </a:r>
                      <a:r>
                        <a:rPr lang="ro-RO" altLang="de-DE" sz="1799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(NVNA)</a:t>
                      </a:r>
                      <a:endParaRPr lang="en-US" altLang="de-DE" sz="1799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>
                          <a:solidFill>
                            <a:schemeClr val="tx1"/>
                          </a:solidFill>
                        </a:rPr>
                        <a:t>Nistor Filip</a:t>
                      </a:r>
                    </a:p>
                    <a:p>
                      <a:pPr marL="0" marR="0" lvl="0" indent="0" algn="l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100" dirty="0">
                          <a:solidFill>
                            <a:schemeClr val="tx1"/>
                          </a:solidFill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filip.nistor@anmb.ro</a:t>
                      </a:r>
                      <a:r>
                        <a:rPr lang="ro-RO" sz="1100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GB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2443227"/>
                  </a:ext>
                </a:extLst>
              </a:tr>
              <a:tr h="480053">
                <a:tc>
                  <a:txBody>
                    <a:bodyPr/>
                    <a:lstStyle/>
                    <a:p>
                      <a:r>
                        <a:rPr lang="ro-RO" altLang="de-DE" sz="1799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CSDP (RNA)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>
                          <a:solidFill>
                            <a:schemeClr val="tx1"/>
                          </a:solidFill>
                        </a:rPr>
                        <a:t>Popa Cătălin</a:t>
                      </a:r>
                    </a:p>
                    <a:p>
                      <a:r>
                        <a:rPr lang="ro-RO" sz="1100" dirty="0">
                          <a:solidFill>
                            <a:schemeClr val="tx1"/>
                          </a:solidFill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catalin.popa@anmb.ro</a:t>
                      </a:r>
                      <a:r>
                        <a:rPr lang="ro-RO" sz="1100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GB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8802243"/>
                  </a:ext>
                </a:extLst>
              </a:tr>
              <a:tr h="480053">
                <a:tc>
                  <a:txBody>
                    <a:bodyPr/>
                    <a:lstStyle/>
                    <a:p>
                      <a:pPr marL="0" marR="0" lvl="0" indent="0" algn="l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altLang="de-DE" sz="1799" dirty="0" err="1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Gender</a:t>
                      </a:r>
                      <a:r>
                        <a:rPr lang="ro-RO" altLang="de-DE" sz="1799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o-RO" altLang="de-DE" sz="1799" dirty="0" err="1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Perspectives</a:t>
                      </a:r>
                      <a:r>
                        <a:rPr lang="ro-RO" altLang="de-DE" sz="1799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in Naval </a:t>
                      </a:r>
                      <a:r>
                        <a:rPr lang="ro-RO" altLang="de-DE" sz="1799" dirty="0" err="1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Forces</a:t>
                      </a:r>
                      <a:r>
                        <a:rPr lang="ro-RO" altLang="de-DE" sz="1799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(PNA)</a:t>
                      </a:r>
                      <a:endParaRPr lang="en-US" altLang="de-DE" sz="1799" b="0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>
                          <a:solidFill>
                            <a:schemeClr val="tx1"/>
                          </a:solidFill>
                        </a:rPr>
                        <a:t>Popa Cătălin</a:t>
                      </a:r>
                    </a:p>
                    <a:p>
                      <a:r>
                        <a:rPr lang="ro-RO" sz="1000" dirty="0">
                          <a:solidFill>
                            <a:schemeClr val="tx1"/>
                          </a:solidFill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catalin.popa@anmb.ro</a:t>
                      </a:r>
                      <a:r>
                        <a:rPr lang="ro-RO" sz="1000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96361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38055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1">
            <a:extLst>
              <a:ext uri="{FF2B5EF4-FFF2-40B4-BE49-F238E27FC236}">
                <a16:creationId xmlns:a16="http://schemas.microsoft.com/office/drawing/2014/main" id="{C69120F1-59FC-6A77-7C15-2CCCA36445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56" y="2180828"/>
            <a:ext cx="12116369" cy="4609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Aft>
                <a:spcPts val="600"/>
              </a:spcAft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Aft>
                <a:spcPts val="60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Aft>
                <a:spcPts val="600"/>
              </a:spcAft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Aft>
                <a:spcPts val="600"/>
              </a:spcAft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14126">
              <a:lnSpc>
                <a:spcPct val="150000"/>
              </a:lnSpc>
              <a:spcAft>
                <a:spcPct val="0"/>
              </a:spcAft>
              <a:buNone/>
            </a:pPr>
            <a:r>
              <a:rPr lang="ro-RO" altLang="de-DE" sz="1799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TIME LINE </a:t>
            </a:r>
            <a:r>
              <a:rPr lang="en-US" altLang="de-DE" sz="1799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IMPLEMENTATION</a:t>
            </a:r>
            <a:endParaRPr lang="ro-RO" altLang="de-DE" sz="1799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797" indent="-342797" defTabSz="914126">
              <a:lnSpc>
                <a:spcPct val="150000"/>
              </a:lnSpc>
              <a:spcAft>
                <a:spcPct val="0"/>
              </a:spcAft>
              <a:buFontTx/>
              <a:buChar char="-"/>
            </a:pPr>
            <a:r>
              <a:rPr lang="ro-RO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August</a:t>
            </a:r>
            <a:r>
              <a:rPr lang="en-US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o-RO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ro-RO" altLang="de-DE" sz="1799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December</a:t>
            </a:r>
            <a:r>
              <a:rPr lang="ro-RO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2024 </a:t>
            </a:r>
            <a:r>
              <a:rPr lang="en-US" altLang="de-DE" sz="1799" dirty="0">
                <a:solidFill>
                  <a:prstClr val="black"/>
                </a:solidFill>
              </a:rPr>
              <a:t>– </a:t>
            </a:r>
            <a:r>
              <a:rPr lang="ro-RO" altLang="de-DE" sz="1799" dirty="0">
                <a:solidFill>
                  <a:prstClr val="black"/>
                </a:solidFill>
              </a:rPr>
              <a:t>curriculum design (</a:t>
            </a:r>
            <a:r>
              <a:rPr lang="ro-RO" altLang="de-DE" sz="1799" dirty="0" err="1">
                <a:solidFill>
                  <a:prstClr val="black"/>
                </a:solidFill>
              </a:rPr>
              <a:t>syllabuses</a:t>
            </a:r>
            <a:r>
              <a:rPr lang="ro-RO" altLang="de-DE" sz="1799" dirty="0">
                <a:solidFill>
                  <a:prstClr val="black"/>
                </a:solidFill>
              </a:rPr>
              <a:t> </a:t>
            </a:r>
            <a:r>
              <a:rPr lang="ro-RO" altLang="de-DE" sz="1799" dirty="0" err="1">
                <a:solidFill>
                  <a:prstClr val="black"/>
                </a:solidFill>
              </a:rPr>
              <a:t>approval</a:t>
            </a:r>
            <a:r>
              <a:rPr lang="ro-RO" altLang="de-DE" sz="1799" dirty="0">
                <a:solidFill>
                  <a:prstClr val="black"/>
                </a:solidFill>
              </a:rPr>
              <a:t>)</a:t>
            </a:r>
          </a:p>
          <a:p>
            <a:pPr marL="342797" indent="-342797" defTabSz="914126">
              <a:lnSpc>
                <a:spcPct val="150000"/>
              </a:lnSpc>
              <a:spcAft>
                <a:spcPct val="0"/>
              </a:spcAft>
              <a:buFontTx/>
              <a:buChar char="-"/>
            </a:pPr>
            <a:r>
              <a:rPr lang="ro-RO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June 2024</a:t>
            </a:r>
            <a:r>
              <a:rPr lang="en-US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o-RO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ro-RO" altLang="de-DE" sz="1799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February</a:t>
            </a:r>
            <a:r>
              <a:rPr lang="ro-RO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2025 </a:t>
            </a:r>
            <a:r>
              <a:rPr lang="en-US" altLang="de-DE" sz="1799" dirty="0">
                <a:solidFill>
                  <a:prstClr val="black"/>
                </a:solidFill>
              </a:rPr>
              <a:t>–</a:t>
            </a:r>
            <a:r>
              <a:rPr lang="ro-RO" altLang="de-DE" sz="1799" dirty="0">
                <a:solidFill>
                  <a:prstClr val="black"/>
                </a:solidFill>
              </a:rPr>
              <a:t> </a:t>
            </a:r>
            <a:r>
              <a:rPr lang="ro-RO" altLang="de-DE" sz="1799" dirty="0" err="1">
                <a:solidFill>
                  <a:prstClr val="black"/>
                </a:solidFill>
              </a:rPr>
              <a:t>learning</a:t>
            </a:r>
            <a:r>
              <a:rPr lang="ro-RO" altLang="de-DE" sz="1799" dirty="0">
                <a:solidFill>
                  <a:prstClr val="black"/>
                </a:solidFill>
              </a:rPr>
              <a:t> </a:t>
            </a:r>
            <a:r>
              <a:rPr lang="ro-RO" altLang="de-DE" sz="1799" dirty="0" err="1">
                <a:solidFill>
                  <a:prstClr val="black"/>
                </a:solidFill>
              </a:rPr>
              <a:t>materials</a:t>
            </a:r>
            <a:r>
              <a:rPr lang="ro-RO" altLang="de-DE" sz="1799" dirty="0">
                <a:solidFill>
                  <a:prstClr val="black"/>
                </a:solidFill>
              </a:rPr>
              <a:t> </a:t>
            </a:r>
            <a:r>
              <a:rPr lang="ro-RO" altLang="de-DE" sz="1799" dirty="0" err="1">
                <a:solidFill>
                  <a:prstClr val="black"/>
                </a:solidFill>
              </a:rPr>
              <a:t>development</a:t>
            </a:r>
            <a:endParaRPr lang="en-US" altLang="de-DE" sz="1799" dirty="0">
              <a:solidFill>
                <a:prstClr val="black"/>
              </a:solidFill>
            </a:endParaRPr>
          </a:p>
          <a:p>
            <a:pPr marL="342797" indent="-342797" defTabSz="914126">
              <a:lnSpc>
                <a:spcPct val="150000"/>
              </a:lnSpc>
              <a:spcAft>
                <a:spcPct val="0"/>
              </a:spcAft>
              <a:buFontTx/>
              <a:buChar char="-"/>
            </a:pPr>
            <a:r>
              <a:rPr lang="ro-RO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June 2024 – </a:t>
            </a:r>
            <a:r>
              <a:rPr lang="ro-RO" altLang="de-DE" sz="1799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July</a:t>
            </a:r>
            <a:r>
              <a:rPr lang="ro-RO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2025 </a:t>
            </a:r>
            <a:r>
              <a:rPr lang="en-US" altLang="de-DE" sz="1799" dirty="0">
                <a:solidFill>
                  <a:prstClr val="black"/>
                </a:solidFill>
              </a:rPr>
              <a:t>– platform upload, </a:t>
            </a:r>
            <a:r>
              <a:rPr lang="ro-RO" altLang="de-DE" sz="1799" dirty="0" err="1">
                <a:solidFill>
                  <a:prstClr val="black"/>
                </a:solidFill>
              </a:rPr>
              <a:t>learning</a:t>
            </a:r>
            <a:r>
              <a:rPr lang="ro-RO" altLang="de-DE" sz="1799" dirty="0">
                <a:solidFill>
                  <a:prstClr val="black"/>
                </a:solidFill>
              </a:rPr>
              <a:t> </a:t>
            </a:r>
            <a:r>
              <a:rPr lang="ro-RO" altLang="de-DE" sz="1799" dirty="0" err="1">
                <a:solidFill>
                  <a:prstClr val="black"/>
                </a:solidFill>
              </a:rPr>
              <a:t>materials</a:t>
            </a:r>
            <a:r>
              <a:rPr lang="ro-RO" altLang="de-DE" sz="1799" dirty="0">
                <a:solidFill>
                  <a:prstClr val="black"/>
                </a:solidFill>
              </a:rPr>
              <a:t> </a:t>
            </a:r>
            <a:r>
              <a:rPr lang="en-US" altLang="de-DE" sz="1799" dirty="0">
                <a:solidFill>
                  <a:prstClr val="black"/>
                </a:solidFill>
              </a:rPr>
              <a:t>roll-on and testing</a:t>
            </a:r>
            <a:endParaRPr lang="ro-RO" altLang="de-DE" sz="1799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797" indent="-342797" defTabSz="914126">
              <a:lnSpc>
                <a:spcPct val="150000"/>
              </a:lnSpc>
              <a:spcAft>
                <a:spcPct val="0"/>
              </a:spcAft>
              <a:buFontTx/>
              <a:buChar char="-"/>
            </a:pPr>
            <a:r>
              <a:rPr lang="ro-RO" altLang="de-DE" sz="1799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March</a:t>
            </a:r>
            <a:r>
              <a:rPr lang="ro-RO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2025 – </a:t>
            </a:r>
            <a:r>
              <a:rPr lang="ro-RO" altLang="de-DE" sz="1799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July</a:t>
            </a:r>
            <a:r>
              <a:rPr lang="ro-RO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2024 </a:t>
            </a:r>
            <a:r>
              <a:rPr lang="ro-RO" altLang="de-DE" sz="1799" dirty="0">
                <a:solidFill>
                  <a:prstClr val="black"/>
                </a:solidFill>
              </a:rPr>
              <a:t>– BIP </a:t>
            </a:r>
            <a:r>
              <a:rPr lang="ro-RO" altLang="de-DE" sz="1799" dirty="0" err="1">
                <a:solidFill>
                  <a:prstClr val="black"/>
                </a:solidFill>
              </a:rPr>
              <a:t>development</a:t>
            </a:r>
            <a:r>
              <a:rPr lang="ro-RO" altLang="de-DE" sz="1799" dirty="0">
                <a:solidFill>
                  <a:prstClr val="black"/>
                </a:solidFill>
              </a:rPr>
              <a:t>, </a:t>
            </a:r>
            <a:r>
              <a:rPr lang="ro-RO" altLang="de-DE" sz="1799" dirty="0" err="1">
                <a:solidFill>
                  <a:prstClr val="black"/>
                </a:solidFill>
              </a:rPr>
              <a:t>testing</a:t>
            </a:r>
            <a:r>
              <a:rPr lang="ro-RO" altLang="de-DE" sz="1799" dirty="0">
                <a:solidFill>
                  <a:prstClr val="black"/>
                </a:solidFill>
              </a:rPr>
              <a:t> </a:t>
            </a:r>
            <a:r>
              <a:rPr lang="ro-RO" altLang="de-DE" sz="1799" dirty="0" err="1">
                <a:solidFill>
                  <a:prstClr val="black"/>
                </a:solidFill>
              </a:rPr>
              <a:t>the</a:t>
            </a:r>
            <a:r>
              <a:rPr lang="ro-RO" altLang="de-DE" sz="1799" dirty="0">
                <a:solidFill>
                  <a:prstClr val="black"/>
                </a:solidFill>
              </a:rPr>
              <a:t> </a:t>
            </a:r>
            <a:r>
              <a:rPr lang="ro-RO" altLang="de-DE" sz="1799" dirty="0" err="1">
                <a:solidFill>
                  <a:prstClr val="black"/>
                </a:solidFill>
              </a:rPr>
              <a:t>materials</a:t>
            </a:r>
            <a:r>
              <a:rPr lang="ro-RO" altLang="de-DE" sz="1799" dirty="0">
                <a:solidFill>
                  <a:prstClr val="black"/>
                </a:solidFill>
              </a:rPr>
              <a:t> </a:t>
            </a:r>
            <a:r>
              <a:rPr lang="ro-RO" altLang="de-DE" sz="1799" dirty="0" err="1">
                <a:solidFill>
                  <a:prstClr val="black"/>
                </a:solidFill>
              </a:rPr>
              <a:t>with</a:t>
            </a:r>
            <a:r>
              <a:rPr lang="ro-RO" altLang="de-DE" sz="1799" dirty="0">
                <a:solidFill>
                  <a:prstClr val="black"/>
                </a:solidFill>
              </a:rPr>
              <a:t> </a:t>
            </a:r>
            <a:r>
              <a:rPr lang="ro-RO" altLang="de-DE" sz="1799" dirty="0" err="1">
                <a:solidFill>
                  <a:prstClr val="black"/>
                </a:solidFill>
              </a:rPr>
              <a:t>the</a:t>
            </a:r>
            <a:r>
              <a:rPr lang="ro-RO" altLang="de-DE" sz="1799" dirty="0">
                <a:solidFill>
                  <a:prstClr val="black"/>
                </a:solidFill>
              </a:rPr>
              <a:t> </a:t>
            </a:r>
            <a:r>
              <a:rPr lang="ro-RO" altLang="de-DE" sz="1799" dirty="0" err="1">
                <a:solidFill>
                  <a:prstClr val="black"/>
                </a:solidFill>
              </a:rPr>
              <a:t>students</a:t>
            </a:r>
            <a:r>
              <a:rPr lang="ro-RO" altLang="de-DE" sz="1799" dirty="0">
                <a:solidFill>
                  <a:prstClr val="black"/>
                </a:solidFill>
              </a:rPr>
              <a:t> in </a:t>
            </a:r>
            <a:r>
              <a:rPr lang="ro-RO" altLang="de-DE" sz="1799" dirty="0" err="1">
                <a:solidFill>
                  <a:prstClr val="black"/>
                </a:solidFill>
              </a:rPr>
              <a:t>learning</a:t>
            </a:r>
            <a:r>
              <a:rPr lang="ro-RO" altLang="de-DE" sz="1799" dirty="0">
                <a:solidFill>
                  <a:prstClr val="black"/>
                </a:solidFill>
              </a:rPr>
              <a:t> </a:t>
            </a:r>
            <a:r>
              <a:rPr lang="ro-RO" altLang="de-DE" sz="1799" dirty="0" err="1">
                <a:solidFill>
                  <a:prstClr val="black"/>
                </a:solidFill>
              </a:rPr>
              <a:t>activities</a:t>
            </a:r>
            <a:endParaRPr lang="ro-RO" altLang="de-DE" sz="1799" dirty="0">
              <a:solidFill>
                <a:prstClr val="black"/>
              </a:solidFill>
            </a:endParaRPr>
          </a:p>
          <a:p>
            <a:pPr defTabSz="914126">
              <a:lnSpc>
                <a:spcPct val="150000"/>
              </a:lnSpc>
              <a:spcAft>
                <a:spcPct val="0"/>
              </a:spcAft>
              <a:buNone/>
            </a:pPr>
            <a:endParaRPr lang="ro-RO" altLang="de-DE" sz="1799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defTabSz="914126">
              <a:lnSpc>
                <a:spcPct val="150000"/>
              </a:lnSpc>
              <a:spcAft>
                <a:spcPct val="0"/>
              </a:spcAft>
              <a:buNone/>
            </a:pPr>
            <a:r>
              <a:rPr lang="ro-RO" altLang="de-DE" sz="1799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ACTIVITIES TO BE ORGANIZED </a:t>
            </a:r>
            <a:r>
              <a:rPr lang="en-US" altLang="de-DE" sz="1799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during WP</a:t>
            </a:r>
            <a:r>
              <a:rPr lang="ro-RO" altLang="de-DE" sz="1799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  <a:p>
            <a:pPr marL="342797" indent="-342797" defTabSz="914126">
              <a:lnSpc>
                <a:spcPct val="150000"/>
              </a:lnSpc>
              <a:spcAft>
                <a:spcPct val="0"/>
              </a:spcAft>
              <a:buFontTx/>
              <a:buChar char="-"/>
            </a:pPr>
            <a:r>
              <a:rPr lang="ro-RO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TM3 – </a:t>
            </a:r>
            <a:r>
              <a:rPr lang="en-GB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 meeting – EU core of</a:t>
            </a:r>
            <a:r>
              <a:rPr lang="ro-RO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values curricular developments</a:t>
            </a:r>
            <a:r>
              <a:rPr lang="ro-RO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NVNA, Varna, Bulgaria, </a:t>
            </a:r>
            <a:r>
              <a:rPr lang="ro-RO" altLang="de-DE" sz="1799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October</a:t>
            </a:r>
            <a:r>
              <a:rPr lang="ro-RO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2024 – 2 </a:t>
            </a:r>
            <a:r>
              <a:rPr lang="ro-RO" altLang="de-DE" sz="1799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days</a:t>
            </a:r>
            <a:r>
              <a:rPr lang="ro-RO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2 </a:t>
            </a:r>
            <a:r>
              <a:rPr lang="ro-RO" altLang="de-DE" sz="1799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pax</a:t>
            </a:r>
            <a:r>
              <a:rPr lang="ro-RO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ro-RO" altLang="de-DE" sz="1799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partner</a:t>
            </a:r>
            <a:r>
              <a:rPr lang="ro-RO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07-09.10.2024;</a:t>
            </a:r>
          </a:p>
          <a:p>
            <a:pPr marL="342797" indent="-342797" defTabSz="914126">
              <a:lnSpc>
                <a:spcPct val="150000"/>
              </a:lnSpc>
              <a:spcAft>
                <a:spcPct val="0"/>
              </a:spcAft>
              <a:buFontTx/>
              <a:buChar char="-"/>
            </a:pPr>
            <a:r>
              <a:rPr lang="ro-RO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Online </a:t>
            </a:r>
            <a:r>
              <a:rPr lang="ro-RO" altLang="de-DE" sz="1799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groups</a:t>
            </a:r>
            <a:r>
              <a:rPr lang="ro-RO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o-RO" altLang="de-DE" sz="1799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meetings</a:t>
            </a:r>
            <a:r>
              <a:rPr lang="ro-RO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 </a:t>
            </a:r>
            <a:r>
              <a:rPr lang="ro-RO" altLang="de-DE" sz="1799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each</a:t>
            </a:r>
            <a:r>
              <a:rPr lang="ro-RO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o-RO" altLang="de-DE" sz="1799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course</a:t>
            </a:r>
            <a:r>
              <a:rPr lang="ro-RO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o-RO" altLang="de-DE" sz="1799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organized</a:t>
            </a:r>
            <a:r>
              <a:rPr lang="ro-RO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o-RO" altLang="de-DE" sz="1799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</a:t>
            </a:r>
            <a:r>
              <a:rPr lang="ro-RO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o-RO" altLang="de-DE" sz="1799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ro-RO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o-RO" altLang="de-DE" sz="1799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leading</a:t>
            </a:r>
            <a:r>
              <a:rPr lang="ro-RO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team.</a:t>
            </a:r>
            <a:endParaRPr lang="en-GB" altLang="de-DE" sz="1799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defTabSz="914126">
              <a:lnSpc>
                <a:spcPct val="150000"/>
              </a:lnSpc>
              <a:spcAft>
                <a:spcPct val="0"/>
              </a:spcAft>
              <a:buNone/>
            </a:pPr>
            <a:endParaRPr lang="ro-RO" altLang="de-DE" sz="1799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Dreptunghi: colțuri diagonale decupate 3">
            <a:extLst>
              <a:ext uri="{FF2B5EF4-FFF2-40B4-BE49-F238E27FC236}">
                <a16:creationId xmlns:a16="http://schemas.microsoft.com/office/drawing/2014/main" id="{95A0EBB0-1990-B001-92AE-F4F2C43816D7}"/>
              </a:ext>
            </a:extLst>
          </p:cNvPr>
          <p:cNvSpPr/>
          <p:nvPr/>
        </p:nvSpPr>
        <p:spPr>
          <a:xfrm>
            <a:off x="351209" y="1258200"/>
            <a:ext cx="9650084" cy="941912"/>
          </a:xfrm>
          <a:prstGeom prst="snip2DiagRect">
            <a:avLst/>
          </a:prstGeom>
          <a:solidFill>
            <a:srgbClr val="DFE7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r>
              <a:rPr lang="ro-RO" altLang="de-DE" sz="3199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WP3</a:t>
            </a:r>
            <a:r>
              <a:rPr lang="en-US" altLang="de-DE" sz="3199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ro-RO" altLang="de-DE" sz="3199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– </a:t>
            </a:r>
            <a:r>
              <a:rPr lang="en-US" altLang="de-DE" sz="3199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TASKS AND RESPONSABILITIES:</a:t>
            </a:r>
          </a:p>
        </p:txBody>
      </p:sp>
    </p:spTree>
    <p:extLst>
      <p:ext uri="{BB962C8B-B14F-4D97-AF65-F5344CB8AC3E}">
        <p14:creationId xmlns:p14="http://schemas.microsoft.com/office/powerpoint/2010/main" val="34924825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1">
            <a:extLst>
              <a:ext uri="{FF2B5EF4-FFF2-40B4-BE49-F238E27FC236}">
                <a16:creationId xmlns:a16="http://schemas.microsoft.com/office/drawing/2014/main" id="{C69120F1-59FC-6A77-7C15-2CCCA36445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76872"/>
            <a:ext cx="12219745" cy="4308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Aft>
                <a:spcPts val="600"/>
              </a:spcAft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Aft>
                <a:spcPts val="60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Aft>
                <a:spcPts val="600"/>
              </a:spcAft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Aft>
                <a:spcPts val="600"/>
              </a:spcAft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14126">
              <a:spcAft>
                <a:spcPts val="1200"/>
              </a:spcAft>
              <a:buNone/>
            </a:pPr>
            <a:r>
              <a:rPr lang="en-US" altLang="de-DE" sz="1799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COURSES </a:t>
            </a:r>
            <a:r>
              <a:rPr lang="ro-RO" altLang="de-DE" sz="1799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BE ORGANIZED </a:t>
            </a:r>
            <a:r>
              <a:rPr lang="en-US" altLang="de-DE" sz="1799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during WP</a:t>
            </a:r>
            <a:r>
              <a:rPr lang="ro-RO" altLang="de-DE" sz="1799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  <a:p>
            <a:pPr marL="342797" indent="-342797" defTabSz="914126">
              <a:spcAft>
                <a:spcPts val="1200"/>
              </a:spcAft>
              <a:buFontTx/>
              <a:buChar char="-"/>
            </a:pPr>
            <a:r>
              <a:rPr lang="en-GB" altLang="de-DE" sz="1800" dirty="0">
                <a:solidFill>
                  <a:srgbClr val="0000FF"/>
                </a:solidFill>
              </a:rPr>
              <a:t>C5S. NHEI ESDP harmonized</a:t>
            </a:r>
            <a:r>
              <a:rPr lang="ro-RO" altLang="de-DE" sz="1800" dirty="0">
                <a:solidFill>
                  <a:srgbClr val="0000FF"/>
                </a:solidFill>
              </a:rPr>
              <a:t> </a:t>
            </a:r>
            <a:r>
              <a:rPr lang="en-GB" altLang="de-DE" sz="1800" dirty="0">
                <a:solidFill>
                  <a:srgbClr val="0000FF"/>
                </a:solidFill>
              </a:rPr>
              <a:t>curriculum for developing an EU</a:t>
            </a:r>
            <a:r>
              <a:rPr lang="ro-RO" altLang="de-DE" sz="1800" dirty="0">
                <a:solidFill>
                  <a:srgbClr val="0000FF"/>
                </a:solidFill>
              </a:rPr>
              <a:t> </a:t>
            </a:r>
            <a:r>
              <a:rPr lang="en-GB" altLang="de-DE" sz="1800" dirty="0">
                <a:solidFill>
                  <a:srgbClr val="0000FF"/>
                </a:solidFill>
              </a:rPr>
              <a:t>Security culture on CSDP</a:t>
            </a:r>
            <a:r>
              <a:rPr lang="ro-RO" altLang="de-DE" sz="1800" dirty="0">
                <a:solidFill>
                  <a:srgbClr val="0000FF"/>
                </a:solidFill>
              </a:rPr>
              <a:t> </a:t>
            </a:r>
            <a:r>
              <a:rPr lang="ro-RO" altLang="de-DE" sz="1800" b="0" dirty="0">
                <a:solidFill>
                  <a:prstClr val="black"/>
                </a:solidFill>
              </a:rPr>
              <a:t>– </a:t>
            </a:r>
            <a:r>
              <a:rPr lang="ro-RO" altLang="de-DE" sz="1800" b="0" dirty="0" err="1">
                <a:solidFill>
                  <a:prstClr val="black"/>
                </a:solidFill>
              </a:rPr>
              <a:t>organized</a:t>
            </a:r>
            <a:r>
              <a:rPr lang="ro-RO" altLang="de-DE" sz="1800" b="0" dirty="0">
                <a:solidFill>
                  <a:prstClr val="black"/>
                </a:solidFill>
              </a:rPr>
              <a:t> </a:t>
            </a:r>
            <a:r>
              <a:rPr lang="ro-RO" altLang="de-DE" sz="1800" b="0" dirty="0" err="1">
                <a:solidFill>
                  <a:prstClr val="black"/>
                </a:solidFill>
              </a:rPr>
              <a:t>by</a:t>
            </a:r>
            <a:r>
              <a:rPr lang="ro-RO" altLang="de-DE" sz="1800" b="0" dirty="0">
                <a:solidFill>
                  <a:prstClr val="black"/>
                </a:solidFill>
              </a:rPr>
              <a:t> RNA</a:t>
            </a:r>
            <a:r>
              <a:rPr lang="en-GB" altLang="de-DE" sz="1800" b="0" dirty="0">
                <a:solidFill>
                  <a:prstClr val="black"/>
                </a:solidFill>
              </a:rPr>
              <a:t>, </a:t>
            </a:r>
            <a:r>
              <a:rPr lang="ro-RO" altLang="de-DE" sz="1800" b="0" dirty="0">
                <a:solidFill>
                  <a:prstClr val="black"/>
                </a:solidFill>
              </a:rPr>
              <a:t>in Romania - </a:t>
            </a:r>
            <a:r>
              <a:rPr lang="en-GB" altLang="de-DE" sz="1800" b="0" dirty="0">
                <a:solidFill>
                  <a:prstClr val="black"/>
                </a:solidFill>
              </a:rPr>
              <a:t>1 module to be delivered</a:t>
            </a:r>
            <a:r>
              <a:rPr lang="ro-RO" altLang="de-DE" sz="1800" b="0" dirty="0">
                <a:solidFill>
                  <a:prstClr val="black"/>
                </a:solidFill>
              </a:rPr>
              <a:t> </a:t>
            </a:r>
            <a:r>
              <a:rPr lang="ro-RO" altLang="de-DE" sz="1800" b="0" dirty="0" err="1">
                <a:solidFill>
                  <a:prstClr val="black"/>
                </a:solidFill>
              </a:rPr>
              <a:t>residentialy</a:t>
            </a:r>
            <a:r>
              <a:rPr lang="en-GB" altLang="de-DE" sz="1800" b="0" dirty="0">
                <a:solidFill>
                  <a:prstClr val="black"/>
                </a:solidFill>
              </a:rPr>
              <a:t>: ”EU</a:t>
            </a:r>
            <a:r>
              <a:rPr lang="ro-RO" altLang="de-DE" sz="1800" b="0" dirty="0">
                <a:solidFill>
                  <a:prstClr val="black"/>
                </a:solidFill>
              </a:rPr>
              <a:t> </a:t>
            </a:r>
            <a:r>
              <a:rPr lang="en-GB" altLang="de-DE" sz="1800" b="0" dirty="0">
                <a:solidFill>
                  <a:prstClr val="black"/>
                </a:solidFill>
              </a:rPr>
              <a:t>Common Security and Defence Policy”</a:t>
            </a:r>
            <a:r>
              <a:rPr lang="ro-RO" altLang="de-DE" sz="1800" b="0" dirty="0">
                <a:solidFill>
                  <a:prstClr val="black"/>
                </a:solidFill>
              </a:rPr>
              <a:t> </a:t>
            </a:r>
            <a:r>
              <a:rPr lang="en-GB" altLang="de-DE" sz="1800" b="0" dirty="0">
                <a:solidFill>
                  <a:prstClr val="black"/>
                </a:solidFill>
              </a:rPr>
              <a:t>(2 ECTS)</a:t>
            </a:r>
            <a:r>
              <a:rPr lang="ro-RO" altLang="de-DE" sz="1800" b="0" dirty="0">
                <a:solidFill>
                  <a:prstClr val="black"/>
                </a:solidFill>
              </a:rPr>
              <a:t> -</a:t>
            </a:r>
            <a:r>
              <a:rPr lang="en-GB" altLang="de-DE" sz="1800" b="0" dirty="0">
                <a:solidFill>
                  <a:prstClr val="black"/>
                </a:solidFill>
              </a:rPr>
              <a:t> </a:t>
            </a:r>
            <a:r>
              <a:rPr lang="ro-RO" altLang="de-DE" sz="1800" b="0" dirty="0">
                <a:solidFill>
                  <a:prstClr val="black"/>
                </a:solidFill>
              </a:rPr>
              <a:t>8</a:t>
            </a:r>
            <a:r>
              <a:rPr lang="en-GB" altLang="de-DE" sz="1800" b="0" dirty="0">
                <a:solidFill>
                  <a:prstClr val="black"/>
                </a:solidFill>
              </a:rPr>
              <a:t> students to be instructed (</a:t>
            </a:r>
            <a:r>
              <a:rPr lang="ro-RO" altLang="de-DE" sz="1800" b="0" dirty="0">
                <a:solidFill>
                  <a:prstClr val="black"/>
                </a:solidFill>
              </a:rPr>
              <a:t>2 </a:t>
            </a:r>
            <a:r>
              <a:rPr lang="en-GB" altLang="de-DE" sz="1800" b="0" dirty="0">
                <a:solidFill>
                  <a:prstClr val="black"/>
                </a:solidFill>
              </a:rPr>
              <a:t>students/partner)</a:t>
            </a:r>
            <a:r>
              <a:rPr lang="ro-RO" altLang="de-DE" sz="1800" b="0" dirty="0">
                <a:solidFill>
                  <a:prstClr val="black"/>
                </a:solidFill>
              </a:rPr>
              <a:t> – 5 </a:t>
            </a:r>
            <a:r>
              <a:rPr lang="ro-RO" altLang="de-DE" sz="1800" b="0" dirty="0" err="1">
                <a:solidFill>
                  <a:prstClr val="black"/>
                </a:solidFill>
              </a:rPr>
              <a:t>days</a:t>
            </a:r>
            <a:r>
              <a:rPr lang="ro-RO" altLang="de-DE" sz="1800" b="0" dirty="0">
                <a:solidFill>
                  <a:prstClr val="black"/>
                </a:solidFill>
              </a:rPr>
              <a:t>, 10.03-14.03.2025;</a:t>
            </a:r>
          </a:p>
          <a:p>
            <a:pPr marL="342797" indent="-342797" defTabSz="914126">
              <a:spcAft>
                <a:spcPts val="1200"/>
              </a:spcAft>
              <a:buFontTx/>
              <a:buChar char="-"/>
            </a:pPr>
            <a:r>
              <a:rPr lang="en-GB" altLang="de-DE" sz="1800" dirty="0">
                <a:solidFill>
                  <a:srgbClr val="0000FF"/>
                </a:solidFill>
              </a:rPr>
              <a:t>C6S. NHEI ESDP harmonized</a:t>
            </a:r>
            <a:r>
              <a:rPr lang="ro-RO" altLang="de-DE" sz="1800" dirty="0">
                <a:solidFill>
                  <a:srgbClr val="0000FF"/>
                </a:solidFill>
              </a:rPr>
              <a:t> </a:t>
            </a:r>
            <a:r>
              <a:rPr lang="en-GB" altLang="de-DE" sz="1800" dirty="0">
                <a:solidFill>
                  <a:srgbClr val="0000FF"/>
                </a:solidFill>
              </a:rPr>
              <a:t>curriculum for Maritime Security</a:t>
            </a:r>
            <a:r>
              <a:rPr lang="ro-RO" altLang="de-DE" sz="1800" dirty="0">
                <a:solidFill>
                  <a:srgbClr val="0000FF"/>
                </a:solidFill>
              </a:rPr>
              <a:t> </a:t>
            </a:r>
            <a:r>
              <a:rPr lang="ro-RO" altLang="de-DE" sz="1800" b="0" dirty="0">
                <a:solidFill>
                  <a:prstClr val="black"/>
                </a:solidFill>
              </a:rPr>
              <a:t>– </a:t>
            </a:r>
            <a:r>
              <a:rPr lang="ro-RO" altLang="de-DE" sz="1800" b="0" dirty="0" err="1">
                <a:solidFill>
                  <a:prstClr val="black"/>
                </a:solidFill>
              </a:rPr>
              <a:t>organized</a:t>
            </a:r>
            <a:r>
              <a:rPr lang="ro-RO" altLang="de-DE" sz="1800" b="0" dirty="0">
                <a:solidFill>
                  <a:prstClr val="black"/>
                </a:solidFill>
              </a:rPr>
              <a:t> </a:t>
            </a:r>
            <a:r>
              <a:rPr lang="ro-RO" altLang="de-DE" sz="1800" b="0" dirty="0" err="1">
                <a:solidFill>
                  <a:prstClr val="black"/>
                </a:solidFill>
              </a:rPr>
              <a:t>by</a:t>
            </a:r>
            <a:r>
              <a:rPr lang="ro-RO" altLang="de-DE" sz="1800" b="0" dirty="0">
                <a:solidFill>
                  <a:prstClr val="black"/>
                </a:solidFill>
              </a:rPr>
              <a:t> NVNA</a:t>
            </a:r>
            <a:r>
              <a:rPr lang="en-GB" altLang="de-DE" sz="1800" b="0" dirty="0">
                <a:solidFill>
                  <a:prstClr val="black"/>
                </a:solidFill>
              </a:rPr>
              <a:t>, </a:t>
            </a:r>
            <a:r>
              <a:rPr lang="ro-RO" altLang="de-DE" sz="1800" b="0" dirty="0">
                <a:solidFill>
                  <a:prstClr val="black"/>
                </a:solidFill>
              </a:rPr>
              <a:t>in Bulgaria - </a:t>
            </a:r>
            <a:r>
              <a:rPr lang="en-GB" altLang="de-DE" sz="1800" b="0" dirty="0">
                <a:solidFill>
                  <a:prstClr val="black"/>
                </a:solidFill>
              </a:rPr>
              <a:t>1 module to be delivered</a:t>
            </a:r>
            <a:r>
              <a:rPr lang="ro-RO" altLang="de-DE" sz="1800" b="0" dirty="0">
                <a:solidFill>
                  <a:prstClr val="black"/>
                </a:solidFill>
              </a:rPr>
              <a:t> </a:t>
            </a:r>
            <a:r>
              <a:rPr lang="ro-RO" altLang="de-DE" sz="1800" b="0" dirty="0" err="1">
                <a:solidFill>
                  <a:prstClr val="black"/>
                </a:solidFill>
              </a:rPr>
              <a:t>residentialy</a:t>
            </a:r>
            <a:r>
              <a:rPr lang="en-GB" altLang="de-DE" sz="1800" b="0" dirty="0">
                <a:solidFill>
                  <a:prstClr val="black"/>
                </a:solidFill>
              </a:rPr>
              <a:t>: ” EU</a:t>
            </a:r>
            <a:r>
              <a:rPr lang="ro-RO" altLang="de-DE" sz="1800" b="0" dirty="0">
                <a:solidFill>
                  <a:prstClr val="black"/>
                </a:solidFill>
              </a:rPr>
              <a:t> </a:t>
            </a:r>
            <a:r>
              <a:rPr lang="en-GB" altLang="de-DE" sz="1800" b="0" dirty="0">
                <a:solidFill>
                  <a:prstClr val="black"/>
                </a:solidFill>
              </a:rPr>
              <a:t>Maritime Security”</a:t>
            </a:r>
            <a:r>
              <a:rPr lang="ro-RO" altLang="de-DE" sz="1800" b="0" dirty="0">
                <a:solidFill>
                  <a:prstClr val="black"/>
                </a:solidFill>
              </a:rPr>
              <a:t> </a:t>
            </a:r>
            <a:r>
              <a:rPr lang="en-GB" altLang="de-DE" sz="1800" b="0" dirty="0">
                <a:solidFill>
                  <a:prstClr val="black"/>
                </a:solidFill>
              </a:rPr>
              <a:t>(2 ECTS)</a:t>
            </a:r>
            <a:r>
              <a:rPr lang="ro-RO" altLang="de-DE" sz="1800" b="0" dirty="0">
                <a:solidFill>
                  <a:prstClr val="black"/>
                </a:solidFill>
              </a:rPr>
              <a:t> -</a:t>
            </a:r>
            <a:r>
              <a:rPr lang="en-GB" altLang="de-DE" sz="1800" b="0" dirty="0">
                <a:solidFill>
                  <a:prstClr val="black"/>
                </a:solidFill>
              </a:rPr>
              <a:t> </a:t>
            </a:r>
            <a:r>
              <a:rPr lang="ro-RO" altLang="de-DE" sz="1800" b="0" dirty="0">
                <a:solidFill>
                  <a:prstClr val="black"/>
                </a:solidFill>
              </a:rPr>
              <a:t>8</a:t>
            </a:r>
            <a:r>
              <a:rPr lang="en-GB" altLang="de-DE" sz="1800" b="0" dirty="0">
                <a:solidFill>
                  <a:prstClr val="black"/>
                </a:solidFill>
              </a:rPr>
              <a:t> students to be instructed (</a:t>
            </a:r>
            <a:r>
              <a:rPr lang="ro-RO" altLang="de-DE" sz="1800" b="0" dirty="0">
                <a:solidFill>
                  <a:prstClr val="black"/>
                </a:solidFill>
              </a:rPr>
              <a:t>2 </a:t>
            </a:r>
            <a:r>
              <a:rPr lang="en-GB" altLang="de-DE" sz="1800" b="0" dirty="0">
                <a:solidFill>
                  <a:prstClr val="black"/>
                </a:solidFill>
              </a:rPr>
              <a:t>students/partner)</a:t>
            </a:r>
            <a:r>
              <a:rPr lang="ro-RO" altLang="de-DE" sz="1800" b="0" dirty="0">
                <a:solidFill>
                  <a:prstClr val="black"/>
                </a:solidFill>
              </a:rPr>
              <a:t> – 5 </a:t>
            </a:r>
            <a:r>
              <a:rPr lang="ro-RO" altLang="de-DE" sz="1800" b="0" dirty="0" err="1">
                <a:solidFill>
                  <a:prstClr val="black"/>
                </a:solidFill>
              </a:rPr>
              <a:t>days</a:t>
            </a:r>
            <a:r>
              <a:rPr lang="ro-RO" altLang="de-DE" sz="1800" b="0" dirty="0">
                <a:solidFill>
                  <a:prstClr val="black"/>
                </a:solidFill>
              </a:rPr>
              <a:t>, 14.04-18.04.2025;</a:t>
            </a:r>
          </a:p>
          <a:p>
            <a:pPr marL="342797" indent="-342797" defTabSz="914126">
              <a:spcAft>
                <a:spcPts val="1200"/>
              </a:spcAft>
              <a:buFontTx/>
              <a:buChar char="-"/>
            </a:pPr>
            <a:r>
              <a:rPr lang="en-GB" altLang="de-DE" sz="1800" dirty="0">
                <a:solidFill>
                  <a:srgbClr val="0000FF"/>
                </a:solidFill>
              </a:rPr>
              <a:t>C7S. NHEI ESDP harmonized</a:t>
            </a:r>
            <a:r>
              <a:rPr lang="ro-RO" altLang="de-DE" sz="1800" dirty="0">
                <a:solidFill>
                  <a:srgbClr val="0000FF"/>
                </a:solidFill>
              </a:rPr>
              <a:t> </a:t>
            </a:r>
            <a:r>
              <a:rPr lang="en-GB" altLang="de-DE" sz="1800" dirty="0">
                <a:solidFill>
                  <a:srgbClr val="0000FF"/>
                </a:solidFill>
              </a:rPr>
              <a:t>curriculum for Naval Leadership on EU</a:t>
            </a:r>
            <a:r>
              <a:rPr lang="ro-RO" altLang="de-DE" sz="1800" dirty="0">
                <a:solidFill>
                  <a:srgbClr val="0000FF"/>
                </a:solidFill>
              </a:rPr>
              <a:t> </a:t>
            </a:r>
            <a:r>
              <a:rPr lang="en-GB" altLang="de-DE" sz="1800" dirty="0">
                <a:solidFill>
                  <a:srgbClr val="0000FF"/>
                </a:solidFill>
              </a:rPr>
              <a:t>social and military core values</a:t>
            </a:r>
            <a:r>
              <a:rPr lang="ro-RO" altLang="de-DE" sz="1800" b="0" dirty="0">
                <a:solidFill>
                  <a:prstClr val="black"/>
                </a:solidFill>
              </a:rPr>
              <a:t>– </a:t>
            </a:r>
            <a:r>
              <a:rPr lang="ro-RO" altLang="de-DE" sz="1800" b="0" dirty="0" err="1">
                <a:solidFill>
                  <a:prstClr val="black"/>
                </a:solidFill>
              </a:rPr>
              <a:t>organized</a:t>
            </a:r>
            <a:r>
              <a:rPr lang="ro-RO" altLang="de-DE" sz="1800" b="0" dirty="0">
                <a:solidFill>
                  <a:prstClr val="black"/>
                </a:solidFill>
              </a:rPr>
              <a:t> </a:t>
            </a:r>
            <a:r>
              <a:rPr lang="ro-RO" altLang="de-DE" sz="1800" b="0" dirty="0" err="1">
                <a:solidFill>
                  <a:prstClr val="black"/>
                </a:solidFill>
              </a:rPr>
              <a:t>by</a:t>
            </a:r>
            <a:r>
              <a:rPr lang="ro-RO" altLang="de-DE" sz="1800" b="0" dirty="0">
                <a:solidFill>
                  <a:prstClr val="black"/>
                </a:solidFill>
              </a:rPr>
              <a:t> INA</a:t>
            </a:r>
            <a:r>
              <a:rPr lang="en-GB" altLang="de-DE" sz="1800" b="0" dirty="0">
                <a:solidFill>
                  <a:prstClr val="black"/>
                </a:solidFill>
              </a:rPr>
              <a:t>, </a:t>
            </a:r>
            <a:r>
              <a:rPr lang="ro-RO" altLang="de-DE" sz="1800" b="0" dirty="0">
                <a:solidFill>
                  <a:prstClr val="black"/>
                </a:solidFill>
              </a:rPr>
              <a:t>in </a:t>
            </a:r>
            <a:r>
              <a:rPr lang="ro-RO" altLang="de-DE" sz="1800" b="0" dirty="0" err="1">
                <a:solidFill>
                  <a:prstClr val="black"/>
                </a:solidFill>
              </a:rPr>
              <a:t>Italy</a:t>
            </a:r>
            <a:r>
              <a:rPr lang="ro-RO" altLang="de-DE" sz="1800" b="0" dirty="0">
                <a:solidFill>
                  <a:prstClr val="black"/>
                </a:solidFill>
              </a:rPr>
              <a:t> - </a:t>
            </a:r>
            <a:r>
              <a:rPr lang="en-GB" altLang="de-DE" sz="1800" b="0" dirty="0">
                <a:solidFill>
                  <a:prstClr val="black"/>
                </a:solidFill>
              </a:rPr>
              <a:t>1 module to be delivered</a:t>
            </a:r>
            <a:r>
              <a:rPr lang="ro-RO" altLang="de-DE" sz="1800" b="0" dirty="0">
                <a:solidFill>
                  <a:prstClr val="black"/>
                </a:solidFill>
              </a:rPr>
              <a:t> </a:t>
            </a:r>
            <a:r>
              <a:rPr lang="ro-RO" altLang="de-DE" sz="1800" b="0" dirty="0" err="1">
                <a:solidFill>
                  <a:prstClr val="black"/>
                </a:solidFill>
              </a:rPr>
              <a:t>residentialy</a:t>
            </a:r>
            <a:r>
              <a:rPr lang="en-GB" altLang="de-DE" sz="1800" b="0" dirty="0">
                <a:solidFill>
                  <a:prstClr val="black"/>
                </a:solidFill>
              </a:rPr>
              <a:t>: ” Naval</a:t>
            </a:r>
            <a:r>
              <a:rPr lang="ro-RO" altLang="de-DE" sz="1800" b="0" dirty="0">
                <a:solidFill>
                  <a:prstClr val="black"/>
                </a:solidFill>
              </a:rPr>
              <a:t> </a:t>
            </a:r>
            <a:r>
              <a:rPr lang="en-GB" altLang="de-DE" sz="1800" b="0" dirty="0">
                <a:solidFill>
                  <a:prstClr val="black"/>
                </a:solidFill>
              </a:rPr>
              <a:t>Leadership”</a:t>
            </a:r>
            <a:r>
              <a:rPr lang="ro-RO" altLang="de-DE" sz="1800" b="0" dirty="0">
                <a:solidFill>
                  <a:prstClr val="black"/>
                </a:solidFill>
              </a:rPr>
              <a:t> </a:t>
            </a:r>
            <a:r>
              <a:rPr lang="en-GB" altLang="de-DE" sz="1800" b="0" dirty="0">
                <a:solidFill>
                  <a:prstClr val="black"/>
                </a:solidFill>
              </a:rPr>
              <a:t>(2 ECTS)</a:t>
            </a:r>
            <a:r>
              <a:rPr lang="ro-RO" altLang="de-DE" sz="1800" b="0" dirty="0">
                <a:solidFill>
                  <a:prstClr val="black"/>
                </a:solidFill>
              </a:rPr>
              <a:t> -</a:t>
            </a:r>
            <a:r>
              <a:rPr lang="en-GB" altLang="de-DE" sz="1800" b="0" dirty="0">
                <a:solidFill>
                  <a:prstClr val="black"/>
                </a:solidFill>
              </a:rPr>
              <a:t> </a:t>
            </a:r>
            <a:r>
              <a:rPr lang="ro-RO" altLang="de-DE" sz="1800" b="0" dirty="0">
                <a:solidFill>
                  <a:prstClr val="black"/>
                </a:solidFill>
              </a:rPr>
              <a:t>8</a:t>
            </a:r>
            <a:r>
              <a:rPr lang="en-GB" altLang="de-DE" sz="1800" b="0" dirty="0">
                <a:solidFill>
                  <a:prstClr val="black"/>
                </a:solidFill>
              </a:rPr>
              <a:t> students to be instructed (</a:t>
            </a:r>
            <a:r>
              <a:rPr lang="ro-RO" altLang="de-DE" sz="1800" b="0" dirty="0">
                <a:solidFill>
                  <a:prstClr val="black"/>
                </a:solidFill>
              </a:rPr>
              <a:t>2 </a:t>
            </a:r>
            <a:r>
              <a:rPr lang="en-GB" altLang="de-DE" sz="1800" b="0" dirty="0">
                <a:solidFill>
                  <a:prstClr val="black"/>
                </a:solidFill>
              </a:rPr>
              <a:t>students/partner)</a:t>
            </a:r>
            <a:r>
              <a:rPr lang="ro-RO" altLang="de-DE" sz="1800" b="0" dirty="0">
                <a:solidFill>
                  <a:prstClr val="black"/>
                </a:solidFill>
              </a:rPr>
              <a:t> – 5 </a:t>
            </a:r>
            <a:r>
              <a:rPr lang="ro-RO" altLang="de-DE" sz="1800" b="0" dirty="0" err="1">
                <a:solidFill>
                  <a:prstClr val="black"/>
                </a:solidFill>
              </a:rPr>
              <a:t>days</a:t>
            </a:r>
            <a:r>
              <a:rPr lang="ro-RO" altLang="de-DE" sz="1800" b="0" dirty="0">
                <a:solidFill>
                  <a:prstClr val="black"/>
                </a:solidFill>
              </a:rPr>
              <a:t>, 05.05-10.05.2025;</a:t>
            </a:r>
          </a:p>
          <a:p>
            <a:pPr marL="342797" indent="-342797" defTabSz="914126">
              <a:spcAft>
                <a:spcPts val="1200"/>
              </a:spcAft>
              <a:buFontTx/>
              <a:buChar char="-"/>
            </a:pPr>
            <a:r>
              <a:rPr lang="en-GB" altLang="de-DE" sz="1800" dirty="0">
                <a:solidFill>
                  <a:srgbClr val="0000FF"/>
                </a:solidFill>
              </a:rPr>
              <a:t>C82. NHEI EU diversity competencies</a:t>
            </a:r>
            <a:r>
              <a:rPr lang="ro-RO" altLang="de-DE" sz="1800" dirty="0">
                <a:solidFill>
                  <a:srgbClr val="0000FF"/>
                </a:solidFill>
              </a:rPr>
              <a:t> </a:t>
            </a:r>
            <a:r>
              <a:rPr lang="en-GB" altLang="de-DE" sz="1800" dirty="0">
                <a:solidFill>
                  <a:srgbClr val="0000FF"/>
                </a:solidFill>
              </a:rPr>
              <a:t>- Gender Navy Perspectives seminar</a:t>
            </a:r>
            <a:r>
              <a:rPr lang="ro-RO" altLang="de-DE" sz="1800" dirty="0">
                <a:solidFill>
                  <a:srgbClr val="0000FF"/>
                </a:solidFill>
              </a:rPr>
              <a:t> </a:t>
            </a:r>
            <a:r>
              <a:rPr lang="ro-RO" altLang="de-DE" sz="1800" b="0" dirty="0">
                <a:solidFill>
                  <a:prstClr val="black"/>
                </a:solidFill>
              </a:rPr>
              <a:t>– </a:t>
            </a:r>
            <a:r>
              <a:rPr lang="ro-RO" altLang="de-DE" sz="1800" b="0" dirty="0" err="1">
                <a:solidFill>
                  <a:prstClr val="black"/>
                </a:solidFill>
              </a:rPr>
              <a:t>organized</a:t>
            </a:r>
            <a:r>
              <a:rPr lang="ro-RO" altLang="de-DE" sz="1800" b="0" dirty="0">
                <a:solidFill>
                  <a:prstClr val="black"/>
                </a:solidFill>
              </a:rPr>
              <a:t> </a:t>
            </a:r>
            <a:r>
              <a:rPr lang="ro-RO" altLang="de-DE" sz="1800" b="0" dirty="0" err="1">
                <a:solidFill>
                  <a:prstClr val="black"/>
                </a:solidFill>
              </a:rPr>
              <a:t>by</a:t>
            </a:r>
            <a:r>
              <a:rPr lang="ro-RO" altLang="de-DE" sz="1800" b="0" dirty="0">
                <a:solidFill>
                  <a:prstClr val="black"/>
                </a:solidFill>
              </a:rPr>
              <a:t> PNA</a:t>
            </a:r>
            <a:r>
              <a:rPr lang="en-GB" altLang="de-DE" sz="1800" b="0" dirty="0">
                <a:solidFill>
                  <a:prstClr val="black"/>
                </a:solidFill>
              </a:rPr>
              <a:t>, </a:t>
            </a:r>
            <a:r>
              <a:rPr lang="ro-RO" altLang="de-DE" sz="1800" b="0" dirty="0">
                <a:solidFill>
                  <a:prstClr val="black"/>
                </a:solidFill>
              </a:rPr>
              <a:t>in </a:t>
            </a:r>
            <a:r>
              <a:rPr lang="ro-RO" altLang="de-DE" sz="1800" b="0" dirty="0" err="1">
                <a:solidFill>
                  <a:prstClr val="black"/>
                </a:solidFill>
              </a:rPr>
              <a:t>Poland</a:t>
            </a:r>
            <a:r>
              <a:rPr lang="ro-RO" altLang="de-DE" sz="1800" b="0" dirty="0">
                <a:solidFill>
                  <a:prstClr val="black"/>
                </a:solidFill>
              </a:rPr>
              <a:t> - </a:t>
            </a:r>
            <a:r>
              <a:rPr lang="en-GB" altLang="de-DE" sz="1800" b="0" dirty="0">
                <a:solidFill>
                  <a:prstClr val="black"/>
                </a:solidFill>
              </a:rPr>
              <a:t>1 module to be delivered</a:t>
            </a:r>
            <a:r>
              <a:rPr lang="ro-RO" altLang="de-DE" sz="1800" b="0" dirty="0">
                <a:solidFill>
                  <a:prstClr val="black"/>
                </a:solidFill>
              </a:rPr>
              <a:t> </a:t>
            </a:r>
            <a:r>
              <a:rPr lang="ro-RO" altLang="de-DE" sz="1800" b="0" dirty="0" err="1">
                <a:solidFill>
                  <a:prstClr val="black"/>
                </a:solidFill>
              </a:rPr>
              <a:t>residentialy</a:t>
            </a:r>
            <a:r>
              <a:rPr lang="en-GB" altLang="de-DE" sz="1800" b="0" dirty="0">
                <a:solidFill>
                  <a:prstClr val="black"/>
                </a:solidFill>
              </a:rPr>
              <a:t>: ”Gender</a:t>
            </a:r>
            <a:r>
              <a:rPr lang="ro-RO" altLang="de-DE" sz="1800" b="0" dirty="0">
                <a:solidFill>
                  <a:prstClr val="black"/>
                </a:solidFill>
              </a:rPr>
              <a:t> </a:t>
            </a:r>
            <a:r>
              <a:rPr lang="en-GB" altLang="de-DE" sz="1800" b="0" dirty="0">
                <a:solidFill>
                  <a:prstClr val="black"/>
                </a:solidFill>
              </a:rPr>
              <a:t>Issues in Naval Forces”</a:t>
            </a:r>
            <a:r>
              <a:rPr lang="ro-RO" altLang="de-DE" sz="1800" b="0" dirty="0">
                <a:solidFill>
                  <a:prstClr val="black"/>
                </a:solidFill>
              </a:rPr>
              <a:t> </a:t>
            </a:r>
            <a:r>
              <a:rPr lang="en-GB" altLang="de-DE" sz="1800" b="0" dirty="0">
                <a:solidFill>
                  <a:prstClr val="black"/>
                </a:solidFill>
              </a:rPr>
              <a:t>(2 ECTS)</a:t>
            </a:r>
            <a:r>
              <a:rPr lang="ro-RO" altLang="de-DE" sz="1800" b="0" dirty="0">
                <a:solidFill>
                  <a:prstClr val="black"/>
                </a:solidFill>
              </a:rPr>
              <a:t> -</a:t>
            </a:r>
            <a:r>
              <a:rPr lang="en-GB" altLang="de-DE" sz="1800" b="0" dirty="0">
                <a:solidFill>
                  <a:prstClr val="black"/>
                </a:solidFill>
              </a:rPr>
              <a:t> </a:t>
            </a:r>
            <a:r>
              <a:rPr lang="ro-RO" altLang="de-DE" sz="1800" b="0" dirty="0">
                <a:solidFill>
                  <a:prstClr val="black"/>
                </a:solidFill>
              </a:rPr>
              <a:t>8</a:t>
            </a:r>
            <a:r>
              <a:rPr lang="en-GB" altLang="de-DE" sz="1800" b="0" dirty="0">
                <a:solidFill>
                  <a:prstClr val="black"/>
                </a:solidFill>
              </a:rPr>
              <a:t> students to be instructed (</a:t>
            </a:r>
            <a:r>
              <a:rPr lang="ro-RO" altLang="de-DE" sz="1800" b="0" dirty="0">
                <a:solidFill>
                  <a:prstClr val="black"/>
                </a:solidFill>
              </a:rPr>
              <a:t>2 </a:t>
            </a:r>
            <a:r>
              <a:rPr lang="en-GB" altLang="de-DE" sz="1800" b="0" dirty="0">
                <a:solidFill>
                  <a:prstClr val="black"/>
                </a:solidFill>
              </a:rPr>
              <a:t>students/partner)</a:t>
            </a:r>
            <a:r>
              <a:rPr lang="ro-RO" altLang="de-DE" sz="1800" b="0" dirty="0">
                <a:solidFill>
                  <a:prstClr val="black"/>
                </a:solidFill>
              </a:rPr>
              <a:t> – 5 </a:t>
            </a:r>
            <a:r>
              <a:rPr lang="ro-RO" altLang="de-DE" sz="1800" b="0" dirty="0" err="1">
                <a:solidFill>
                  <a:prstClr val="black"/>
                </a:solidFill>
              </a:rPr>
              <a:t>days</a:t>
            </a:r>
            <a:r>
              <a:rPr lang="ro-RO" altLang="de-DE" sz="1800" b="0" dirty="0">
                <a:solidFill>
                  <a:prstClr val="black"/>
                </a:solidFill>
              </a:rPr>
              <a:t>, 09.06-13.06.2025;</a:t>
            </a:r>
          </a:p>
        </p:txBody>
      </p:sp>
      <p:sp>
        <p:nvSpPr>
          <p:cNvPr id="4" name="Dreptunghi: colțuri diagonale decupate 3">
            <a:extLst>
              <a:ext uri="{FF2B5EF4-FFF2-40B4-BE49-F238E27FC236}">
                <a16:creationId xmlns:a16="http://schemas.microsoft.com/office/drawing/2014/main" id="{95A0EBB0-1990-B001-92AE-F4F2C43816D7}"/>
              </a:ext>
            </a:extLst>
          </p:cNvPr>
          <p:cNvSpPr/>
          <p:nvPr/>
        </p:nvSpPr>
        <p:spPr>
          <a:xfrm>
            <a:off x="405780" y="1196752"/>
            <a:ext cx="9650084" cy="941912"/>
          </a:xfrm>
          <a:prstGeom prst="snip2DiagRect">
            <a:avLst/>
          </a:prstGeom>
          <a:solidFill>
            <a:srgbClr val="DFE7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r>
              <a:rPr lang="ro-RO" altLang="de-DE" sz="3199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WP3</a:t>
            </a:r>
            <a:r>
              <a:rPr lang="en-US" altLang="de-DE" sz="3199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ro-RO" altLang="de-DE" sz="3199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– </a:t>
            </a:r>
            <a:r>
              <a:rPr lang="en-US" altLang="de-DE" sz="3199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TASKS AND RESPONSABILITIES:</a:t>
            </a:r>
          </a:p>
        </p:txBody>
      </p:sp>
    </p:spTree>
    <p:extLst>
      <p:ext uri="{BB962C8B-B14F-4D97-AF65-F5344CB8AC3E}">
        <p14:creationId xmlns:p14="http://schemas.microsoft.com/office/powerpoint/2010/main" val="32777444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reptunghi: colțuri diagonale decupate 3">
            <a:extLst>
              <a:ext uri="{FF2B5EF4-FFF2-40B4-BE49-F238E27FC236}">
                <a16:creationId xmlns:a16="http://schemas.microsoft.com/office/drawing/2014/main" id="{13C0AD09-1F9D-C0F1-0B53-94FAEB0E66E4}"/>
              </a:ext>
            </a:extLst>
          </p:cNvPr>
          <p:cNvSpPr/>
          <p:nvPr/>
        </p:nvSpPr>
        <p:spPr>
          <a:xfrm>
            <a:off x="96865" y="1306626"/>
            <a:ext cx="11038107" cy="529633"/>
          </a:xfrm>
          <a:prstGeom prst="snip2DiagRect">
            <a:avLst/>
          </a:prstGeom>
          <a:solidFill>
            <a:srgbClr val="DFE7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126"/>
            <a:r>
              <a:rPr lang="en-GB" sz="2400" b="1" dirty="0">
                <a:solidFill>
                  <a:srgbClr val="FF0000"/>
                </a:solidFill>
                <a:latin typeface="FreeSans"/>
              </a:rPr>
              <a:t>Work package n°</a:t>
            </a:r>
            <a:r>
              <a:rPr lang="ro-RO" sz="2400" b="1" dirty="0">
                <a:solidFill>
                  <a:srgbClr val="FF0000"/>
                </a:solidFill>
                <a:latin typeface="FreeSans"/>
              </a:rPr>
              <a:t>4 </a:t>
            </a:r>
            <a:r>
              <a:rPr lang="ro-RO" sz="2400" b="1" dirty="0" err="1">
                <a:solidFill>
                  <a:srgbClr val="FF0000"/>
                </a:solidFill>
                <a:latin typeface="FreeSans"/>
              </a:rPr>
              <a:t>description</a:t>
            </a:r>
            <a:r>
              <a:rPr lang="ro-RO" sz="2400" b="1" dirty="0">
                <a:solidFill>
                  <a:srgbClr val="FF0000"/>
                </a:solidFill>
                <a:latin typeface="FreeSans"/>
              </a:rPr>
              <a:t> – </a:t>
            </a:r>
            <a:r>
              <a:rPr lang="ro-RO" sz="2400" b="1" dirty="0" err="1">
                <a:solidFill>
                  <a:srgbClr val="FF0000"/>
                </a:solidFill>
                <a:latin typeface="FreeSans"/>
              </a:rPr>
              <a:t>coordinator</a:t>
            </a:r>
            <a:r>
              <a:rPr lang="ro-RO" sz="2400" b="1" dirty="0">
                <a:solidFill>
                  <a:srgbClr val="FF0000"/>
                </a:solidFill>
                <a:latin typeface="FreeSans"/>
              </a:rPr>
              <a:t>  Romanian Naval Academy (RNA) </a:t>
            </a:r>
            <a:endParaRPr lang="en-US" altLang="de-DE" sz="2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FF44BD-CF13-B84E-0C0C-2BCA61F73278}"/>
              </a:ext>
            </a:extLst>
          </p:cNvPr>
          <p:cNvSpPr txBox="1"/>
          <p:nvPr/>
        </p:nvSpPr>
        <p:spPr>
          <a:xfrm>
            <a:off x="54486" y="2093159"/>
            <a:ext cx="11980969" cy="44615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126"/>
            <a:r>
              <a:rPr lang="en-GB" sz="2399" b="1" dirty="0">
                <a:solidFill>
                  <a:srgbClr val="FF0000"/>
                </a:solidFill>
                <a:latin typeface="FreeSans"/>
              </a:rPr>
              <a:t>A.</a:t>
            </a:r>
            <a:r>
              <a:rPr lang="ro-RO" sz="2399" b="1" dirty="0">
                <a:solidFill>
                  <a:srgbClr val="FF0000"/>
                </a:solidFill>
                <a:latin typeface="FreeSans"/>
              </a:rPr>
              <a:t>4</a:t>
            </a:r>
            <a:r>
              <a:rPr lang="en-GB" sz="2399" b="1" dirty="0">
                <a:solidFill>
                  <a:srgbClr val="FF0000"/>
                </a:solidFill>
                <a:latin typeface="FreeSans"/>
              </a:rPr>
              <a:t>.1. </a:t>
            </a:r>
            <a:r>
              <a:rPr lang="en-GB" sz="2399" b="1" i="1" dirty="0">
                <a:solidFill>
                  <a:srgbClr val="0000FF"/>
                </a:solidFill>
                <a:latin typeface="FreeSans"/>
              </a:rPr>
              <a:t>Designing and building a</a:t>
            </a:r>
            <a:r>
              <a:rPr lang="ro-RO" sz="2399" b="1" i="1" dirty="0">
                <a:solidFill>
                  <a:srgbClr val="0000FF"/>
                </a:solidFill>
                <a:latin typeface="FreeSans"/>
              </a:rPr>
              <a:t> </a:t>
            </a:r>
            <a:r>
              <a:rPr lang="en-GB" sz="2399" b="1" i="1" dirty="0">
                <a:solidFill>
                  <a:srgbClr val="0000FF"/>
                </a:solidFill>
                <a:latin typeface="FreeSans"/>
              </a:rPr>
              <a:t>virtual e-campus platform (VCP)</a:t>
            </a:r>
            <a:r>
              <a:rPr lang="ro-RO" sz="2399" b="1" i="1" dirty="0">
                <a:solidFill>
                  <a:srgbClr val="0000FF"/>
                </a:solidFill>
                <a:latin typeface="FreeSans"/>
              </a:rPr>
              <a:t> </a:t>
            </a:r>
            <a:r>
              <a:rPr lang="en-GB" sz="2399" b="1" i="1" dirty="0">
                <a:solidFill>
                  <a:srgbClr val="0000FF"/>
                </a:solidFill>
                <a:latin typeface="FreeSans"/>
              </a:rPr>
              <a:t>for Navy Military Higher Education</a:t>
            </a:r>
            <a:r>
              <a:rPr lang="ro-RO" sz="2399" b="1" i="1" dirty="0">
                <a:solidFill>
                  <a:srgbClr val="0000FF"/>
                </a:solidFill>
                <a:latin typeface="FreeSans"/>
              </a:rPr>
              <a:t> </a:t>
            </a:r>
            <a:r>
              <a:rPr lang="en-GB" sz="2399" b="1" i="1" dirty="0">
                <a:solidFill>
                  <a:srgbClr val="0000FF"/>
                </a:solidFill>
                <a:latin typeface="FreeSans"/>
              </a:rPr>
              <a:t>network</a:t>
            </a:r>
            <a:r>
              <a:rPr lang="en-GB" sz="2399" b="1" dirty="0">
                <a:solidFill>
                  <a:prstClr val="black"/>
                </a:solidFill>
                <a:latin typeface="FreeSans"/>
              </a:rPr>
              <a:t> </a:t>
            </a:r>
            <a:r>
              <a:rPr lang="ro-RO" sz="2399" dirty="0">
                <a:solidFill>
                  <a:prstClr val="black"/>
                </a:solidFill>
                <a:latin typeface="FreeSans"/>
              </a:rPr>
              <a:t>- </a:t>
            </a:r>
            <a:r>
              <a:rPr lang="ro-RO" sz="2399" dirty="0">
                <a:solidFill>
                  <a:srgbClr val="FF0000"/>
                </a:solidFill>
                <a:latin typeface="FreeSans"/>
              </a:rPr>
              <a:t>RESULTS</a:t>
            </a:r>
            <a:r>
              <a:rPr lang="ro-RO" sz="2399" dirty="0">
                <a:solidFill>
                  <a:prstClr val="black"/>
                </a:solidFill>
                <a:latin typeface="FreeSans"/>
              </a:rPr>
              <a:t>: </a:t>
            </a:r>
            <a:r>
              <a:rPr lang="pt-BR" sz="2399" dirty="0">
                <a:solidFill>
                  <a:prstClr val="black"/>
                </a:solidFill>
                <a:latin typeface="FreeSans"/>
              </a:rPr>
              <a:t>1 virtual e-campus platform (VCP)</a:t>
            </a:r>
            <a:r>
              <a:rPr lang="ro-RO" sz="2399" dirty="0">
                <a:solidFill>
                  <a:prstClr val="black"/>
                </a:solidFill>
                <a:latin typeface="FreeSans"/>
              </a:rPr>
              <a:t> </a:t>
            </a:r>
            <a:r>
              <a:rPr lang="en-GB" sz="2399" dirty="0">
                <a:solidFill>
                  <a:prstClr val="black"/>
                </a:solidFill>
                <a:latin typeface="FreeSans"/>
              </a:rPr>
              <a:t>designed for Navy Military Higher Education</a:t>
            </a:r>
            <a:r>
              <a:rPr lang="ro-RO" sz="2399" dirty="0">
                <a:solidFill>
                  <a:prstClr val="black"/>
                </a:solidFill>
                <a:latin typeface="FreeSans"/>
              </a:rPr>
              <a:t> </a:t>
            </a:r>
            <a:r>
              <a:rPr lang="en-GB" sz="2399" dirty="0">
                <a:solidFill>
                  <a:prstClr val="black"/>
                </a:solidFill>
                <a:latin typeface="FreeSans"/>
              </a:rPr>
              <a:t>hosted by RNA on lung term</a:t>
            </a:r>
            <a:r>
              <a:rPr lang="ro-RO" sz="2399" dirty="0">
                <a:solidFill>
                  <a:prstClr val="black"/>
                </a:solidFill>
                <a:latin typeface="FreeSans"/>
              </a:rPr>
              <a:t> </a:t>
            </a:r>
            <a:r>
              <a:rPr lang="ro-RO" sz="2400" dirty="0">
                <a:solidFill>
                  <a:prstClr val="black"/>
                </a:solidFill>
                <a:latin typeface="FreeSans"/>
              </a:rPr>
              <a:t>→ </a:t>
            </a:r>
            <a:r>
              <a:rPr lang="ro-RO" sz="2400" dirty="0" err="1">
                <a:solidFill>
                  <a:srgbClr val="7030A0"/>
                </a:solidFill>
                <a:latin typeface="FreeSans"/>
              </a:rPr>
              <a:t>responsible</a:t>
            </a:r>
            <a:r>
              <a:rPr lang="ro-RO" sz="2400" dirty="0">
                <a:solidFill>
                  <a:srgbClr val="7030A0"/>
                </a:solidFill>
                <a:latin typeface="FreeSans"/>
              </a:rPr>
              <a:t>: </a:t>
            </a:r>
            <a:r>
              <a:rPr lang="ro-RO" sz="2400" b="1" u="sng" dirty="0">
                <a:solidFill>
                  <a:srgbClr val="00CC00"/>
                </a:solidFill>
                <a:latin typeface="FreeSans"/>
              </a:rPr>
              <a:t>RNA</a:t>
            </a:r>
            <a:r>
              <a:rPr lang="ro-RO" sz="2399" dirty="0">
                <a:solidFill>
                  <a:prstClr val="black"/>
                </a:solidFill>
                <a:latin typeface="FreeSans"/>
              </a:rPr>
              <a:t>;</a:t>
            </a:r>
          </a:p>
          <a:p>
            <a:pPr defTabSz="914126"/>
            <a:endParaRPr lang="ro-RO" sz="1000" dirty="0">
              <a:solidFill>
                <a:prstClr val="black"/>
              </a:solidFill>
              <a:latin typeface="FreeSans"/>
            </a:endParaRPr>
          </a:p>
          <a:p>
            <a:pPr defTabSz="914126"/>
            <a:r>
              <a:rPr lang="en-GB" sz="2399" b="1" dirty="0">
                <a:solidFill>
                  <a:srgbClr val="FF0000"/>
                </a:solidFill>
                <a:latin typeface="FreeSans"/>
              </a:rPr>
              <a:t>A</a:t>
            </a:r>
            <a:r>
              <a:rPr lang="ro-RO" sz="2399" b="1" dirty="0">
                <a:solidFill>
                  <a:srgbClr val="FF0000"/>
                </a:solidFill>
                <a:latin typeface="FreeSans"/>
              </a:rPr>
              <a:t>4</a:t>
            </a:r>
            <a:r>
              <a:rPr lang="en-GB" sz="2399" b="1" dirty="0">
                <a:solidFill>
                  <a:srgbClr val="FF0000"/>
                </a:solidFill>
                <a:latin typeface="FreeSans"/>
              </a:rPr>
              <a:t>.2.</a:t>
            </a:r>
            <a:r>
              <a:rPr lang="en-GB" sz="2399" dirty="0">
                <a:solidFill>
                  <a:prstClr val="black"/>
                </a:solidFill>
                <a:latin typeface="FreeSans"/>
              </a:rPr>
              <a:t> </a:t>
            </a:r>
            <a:r>
              <a:rPr lang="en-GB" sz="2399" b="1" i="1" dirty="0">
                <a:solidFill>
                  <a:srgbClr val="0000FF"/>
                </a:solidFill>
                <a:latin typeface="FreeSans"/>
              </a:rPr>
              <a:t>Implementation of a virtual</a:t>
            </a:r>
            <a:r>
              <a:rPr lang="ro-RO" sz="2399" b="1" i="1" dirty="0">
                <a:solidFill>
                  <a:srgbClr val="0000FF"/>
                </a:solidFill>
                <a:latin typeface="FreeSans"/>
              </a:rPr>
              <a:t> </a:t>
            </a:r>
            <a:r>
              <a:rPr lang="en-GB" sz="2399" b="1" i="1" dirty="0">
                <a:solidFill>
                  <a:srgbClr val="0000FF"/>
                </a:solidFill>
                <a:latin typeface="FreeSans"/>
              </a:rPr>
              <a:t>online platform for Navy Military</a:t>
            </a:r>
            <a:r>
              <a:rPr lang="ro-RO" sz="2399" b="1" i="1" dirty="0">
                <a:solidFill>
                  <a:srgbClr val="0000FF"/>
                </a:solidFill>
                <a:latin typeface="FreeSans"/>
              </a:rPr>
              <a:t> </a:t>
            </a:r>
            <a:r>
              <a:rPr lang="en-GB" sz="2399" b="1" i="1" dirty="0">
                <a:solidFill>
                  <a:srgbClr val="0000FF"/>
                </a:solidFill>
                <a:latin typeface="FreeSans"/>
              </a:rPr>
              <a:t>Higher Education network</a:t>
            </a:r>
            <a:r>
              <a:rPr lang="ro-RO" sz="2399" b="1" i="1" dirty="0">
                <a:solidFill>
                  <a:srgbClr val="0000FF"/>
                </a:solidFill>
                <a:latin typeface="FreeSans"/>
              </a:rPr>
              <a:t> </a:t>
            </a:r>
            <a:r>
              <a:rPr lang="ro-RO" sz="2399" dirty="0">
                <a:solidFill>
                  <a:prstClr val="black"/>
                </a:solidFill>
                <a:latin typeface="FreeSans"/>
              </a:rPr>
              <a:t>– RESULTS: </a:t>
            </a:r>
            <a:r>
              <a:rPr lang="en-GB" sz="2399" dirty="0">
                <a:solidFill>
                  <a:prstClr val="black"/>
                </a:solidFill>
                <a:latin typeface="FreeSans"/>
              </a:rPr>
              <a:t>12 courses uploaded as learning digital</a:t>
            </a:r>
            <a:r>
              <a:rPr lang="ro-RO" sz="2399" dirty="0">
                <a:solidFill>
                  <a:prstClr val="black"/>
                </a:solidFill>
                <a:latin typeface="FreeSans"/>
              </a:rPr>
              <a:t> </a:t>
            </a:r>
            <a:r>
              <a:rPr lang="en-GB" sz="2399" dirty="0">
                <a:solidFill>
                  <a:prstClr val="black"/>
                </a:solidFill>
                <a:latin typeface="FreeSans"/>
              </a:rPr>
              <a:t>resources on the VCP</a:t>
            </a:r>
            <a:r>
              <a:rPr lang="ro-RO" sz="2399" dirty="0">
                <a:solidFill>
                  <a:prstClr val="black"/>
                </a:solidFill>
                <a:latin typeface="FreeSans"/>
              </a:rPr>
              <a:t> </a:t>
            </a:r>
            <a:r>
              <a:rPr lang="ro-RO" sz="2399" dirty="0" err="1">
                <a:solidFill>
                  <a:prstClr val="black"/>
                </a:solidFill>
                <a:latin typeface="FreeSans"/>
              </a:rPr>
              <a:t>and</a:t>
            </a:r>
            <a:r>
              <a:rPr lang="ro-RO" sz="2399" dirty="0">
                <a:solidFill>
                  <a:prstClr val="black"/>
                </a:solidFill>
                <a:latin typeface="FreeSans"/>
              </a:rPr>
              <a:t> </a:t>
            </a:r>
            <a:r>
              <a:rPr lang="en-GB" sz="2399" dirty="0">
                <a:solidFill>
                  <a:prstClr val="black"/>
                </a:solidFill>
                <a:latin typeface="FreeSans"/>
              </a:rPr>
              <a:t>1 digital</a:t>
            </a:r>
            <a:r>
              <a:rPr lang="ro-RO" sz="2399" dirty="0">
                <a:solidFill>
                  <a:prstClr val="black"/>
                </a:solidFill>
                <a:latin typeface="FreeSans"/>
              </a:rPr>
              <a:t> </a:t>
            </a:r>
            <a:r>
              <a:rPr lang="en-GB" sz="2399" dirty="0">
                <a:solidFill>
                  <a:prstClr val="black"/>
                </a:solidFill>
                <a:latin typeface="FreeSans"/>
              </a:rPr>
              <a:t>International Naval Semester portfolio</a:t>
            </a:r>
            <a:r>
              <a:rPr lang="ro-RO" sz="2399" dirty="0">
                <a:solidFill>
                  <a:prstClr val="black"/>
                </a:solidFill>
                <a:latin typeface="FreeSans"/>
              </a:rPr>
              <a:t> </a:t>
            </a:r>
            <a:r>
              <a:rPr lang="en-GB" sz="2399" dirty="0">
                <a:solidFill>
                  <a:prstClr val="black"/>
                </a:solidFill>
                <a:latin typeface="FreeSans"/>
              </a:rPr>
              <a:t>implemented among the partners</a:t>
            </a:r>
            <a:r>
              <a:rPr lang="ro-RO" sz="2399" dirty="0">
                <a:solidFill>
                  <a:prstClr val="black"/>
                </a:solidFill>
                <a:latin typeface="FreeSans"/>
              </a:rPr>
              <a:t> </a:t>
            </a:r>
            <a:r>
              <a:rPr lang="ro-RO" sz="2400" dirty="0">
                <a:solidFill>
                  <a:prstClr val="black"/>
                </a:solidFill>
                <a:latin typeface="FreeSans"/>
              </a:rPr>
              <a:t>→ </a:t>
            </a:r>
            <a:r>
              <a:rPr lang="ro-RO" sz="2400" dirty="0" err="1">
                <a:solidFill>
                  <a:srgbClr val="7030A0"/>
                </a:solidFill>
                <a:latin typeface="FreeSans"/>
              </a:rPr>
              <a:t>responsible</a:t>
            </a:r>
            <a:r>
              <a:rPr lang="ro-RO" sz="2400" dirty="0">
                <a:solidFill>
                  <a:srgbClr val="7030A0"/>
                </a:solidFill>
                <a:latin typeface="FreeSans"/>
              </a:rPr>
              <a:t>: </a:t>
            </a:r>
            <a:r>
              <a:rPr lang="ro-RO" sz="2400" b="1" u="sng" dirty="0">
                <a:solidFill>
                  <a:srgbClr val="00CC00"/>
                </a:solidFill>
                <a:latin typeface="FreeSans"/>
              </a:rPr>
              <a:t>RNA</a:t>
            </a:r>
            <a:r>
              <a:rPr lang="ro-RO" sz="2399" dirty="0">
                <a:solidFill>
                  <a:prstClr val="black"/>
                </a:solidFill>
                <a:latin typeface="FreeSans"/>
              </a:rPr>
              <a:t>;</a:t>
            </a:r>
          </a:p>
          <a:p>
            <a:pPr defTabSz="914126"/>
            <a:endParaRPr lang="ro-RO" sz="1000" dirty="0">
              <a:solidFill>
                <a:prstClr val="black"/>
              </a:solidFill>
              <a:latin typeface="FreeSans"/>
            </a:endParaRPr>
          </a:p>
          <a:p>
            <a:pPr defTabSz="914126"/>
            <a:r>
              <a:rPr lang="en-GB" sz="2399" b="1" dirty="0">
                <a:solidFill>
                  <a:srgbClr val="FF0000"/>
                </a:solidFill>
                <a:latin typeface="FreeSans"/>
              </a:rPr>
              <a:t>A</a:t>
            </a:r>
            <a:r>
              <a:rPr lang="ro-RO" sz="2399" b="1" dirty="0">
                <a:solidFill>
                  <a:srgbClr val="FF0000"/>
                </a:solidFill>
                <a:latin typeface="FreeSans"/>
              </a:rPr>
              <a:t>4</a:t>
            </a:r>
            <a:r>
              <a:rPr lang="en-GB" sz="2399" b="1" dirty="0">
                <a:solidFill>
                  <a:srgbClr val="FF0000"/>
                </a:solidFill>
                <a:latin typeface="FreeSans"/>
              </a:rPr>
              <a:t>.3</a:t>
            </a:r>
            <a:r>
              <a:rPr lang="ro-RO" sz="2399" b="1" dirty="0">
                <a:solidFill>
                  <a:srgbClr val="FF0000"/>
                </a:solidFill>
                <a:latin typeface="FreeSans"/>
              </a:rPr>
              <a:t>. </a:t>
            </a:r>
            <a:r>
              <a:rPr lang="ro-RO" sz="2399" b="1" i="1" dirty="0" err="1">
                <a:solidFill>
                  <a:srgbClr val="0000FF"/>
                </a:solidFill>
                <a:latin typeface="FreeSans"/>
              </a:rPr>
              <a:t>Transnational</a:t>
            </a:r>
            <a:r>
              <a:rPr lang="ro-RO" sz="2399" b="1" i="1" dirty="0">
                <a:solidFill>
                  <a:srgbClr val="0000FF"/>
                </a:solidFill>
                <a:latin typeface="FreeSans"/>
              </a:rPr>
              <a:t> </a:t>
            </a:r>
            <a:r>
              <a:rPr lang="ro-RO" sz="2399" b="1" i="1" dirty="0" err="1">
                <a:solidFill>
                  <a:srgbClr val="0000FF"/>
                </a:solidFill>
                <a:latin typeface="FreeSans"/>
              </a:rPr>
              <a:t>meetings</a:t>
            </a:r>
            <a:r>
              <a:rPr lang="ro-RO" sz="2399" b="1" i="1" dirty="0">
                <a:solidFill>
                  <a:srgbClr val="0000FF"/>
                </a:solidFill>
                <a:latin typeface="FreeSans"/>
              </a:rPr>
              <a:t> </a:t>
            </a:r>
            <a:r>
              <a:rPr lang="ro-RO" sz="2399" b="1" i="1" dirty="0" err="1">
                <a:solidFill>
                  <a:srgbClr val="0000FF"/>
                </a:solidFill>
                <a:latin typeface="FreeSans"/>
              </a:rPr>
              <a:t>and</a:t>
            </a:r>
            <a:r>
              <a:rPr lang="ro-RO" sz="2399" b="1" i="1" dirty="0">
                <a:solidFill>
                  <a:srgbClr val="0000FF"/>
                </a:solidFill>
                <a:latin typeface="FreeSans"/>
              </a:rPr>
              <a:t> </a:t>
            </a:r>
            <a:r>
              <a:rPr lang="ro-RO" sz="2399" b="1" i="1" dirty="0" err="1">
                <a:solidFill>
                  <a:srgbClr val="0000FF"/>
                </a:solidFill>
                <a:latin typeface="FreeSans"/>
              </a:rPr>
              <a:t>events</a:t>
            </a:r>
            <a:r>
              <a:rPr lang="ro-RO" sz="2399" b="1" i="1" dirty="0">
                <a:solidFill>
                  <a:srgbClr val="0000FF"/>
                </a:solidFill>
                <a:latin typeface="FreeSans"/>
              </a:rPr>
              <a:t> </a:t>
            </a:r>
            <a:r>
              <a:rPr lang="ro-RO" sz="2399" dirty="0">
                <a:solidFill>
                  <a:prstClr val="black"/>
                </a:solidFill>
                <a:latin typeface="FreeSans"/>
              </a:rPr>
              <a:t>– </a:t>
            </a:r>
            <a:r>
              <a:rPr lang="ro-RO" sz="2399" dirty="0">
                <a:solidFill>
                  <a:srgbClr val="FF0000"/>
                </a:solidFill>
                <a:latin typeface="FreeSans"/>
              </a:rPr>
              <a:t>RESULTS</a:t>
            </a:r>
            <a:r>
              <a:rPr lang="ro-RO" sz="2399" dirty="0">
                <a:solidFill>
                  <a:prstClr val="black"/>
                </a:solidFill>
                <a:latin typeface="FreeSans"/>
              </a:rPr>
              <a:t>: TPM3 </a:t>
            </a:r>
            <a:r>
              <a:rPr lang="en-GB" sz="2399" dirty="0">
                <a:solidFill>
                  <a:prstClr val="black"/>
                </a:solidFill>
                <a:latin typeface="FreeSans"/>
              </a:rPr>
              <a:t>Project meeting – Military</a:t>
            </a:r>
            <a:r>
              <a:rPr lang="ro-RO" sz="2399" dirty="0">
                <a:solidFill>
                  <a:prstClr val="black"/>
                </a:solidFill>
                <a:latin typeface="FreeSans"/>
              </a:rPr>
              <a:t> </a:t>
            </a:r>
            <a:r>
              <a:rPr lang="en-GB" sz="2399" dirty="0">
                <a:solidFill>
                  <a:prstClr val="black"/>
                </a:solidFill>
                <a:latin typeface="FreeSans"/>
              </a:rPr>
              <a:t>EQF curriculum design and digital</a:t>
            </a:r>
            <a:r>
              <a:rPr lang="ro-RO" sz="2399" dirty="0">
                <a:solidFill>
                  <a:prstClr val="black"/>
                </a:solidFill>
                <a:latin typeface="FreeSans"/>
              </a:rPr>
              <a:t> </a:t>
            </a:r>
            <a:r>
              <a:rPr lang="en-GB" sz="2399" dirty="0">
                <a:solidFill>
                  <a:prstClr val="black"/>
                </a:solidFill>
                <a:latin typeface="FreeSans"/>
              </a:rPr>
              <a:t>education (</a:t>
            </a:r>
            <a:r>
              <a:rPr lang="en-GB" sz="2399" dirty="0">
                <a:solidFill>
                  <a:srgbClr val="00CC00"/>
                </a:solidFill>
                <a:latin typeface="FreeSans"/>
              </a:rPr>
              <a:t>RNA, Romania</a:t>
            </a:r>
            <a:r>
              <a:rPr lang="en-GB" sz="2399" dirty="0">
                <a:solidFill>
                  <a:prstClr val="black"/>
                </a:solidFill>
                <a:latin typeface="FreeSans"/>
              </a:rPr>
              <a:t>)</a:t>
            </a:r>
            <a:r>
              <a:rPr lang="ro-RO" sz="2399" dirty="0">
                <a:solidFill>
                  <a:prstClr val="black"/>
                </a:solidFill>
                <a:latin typeface="FreeSans"/>
              </a:rPr>
              <a:t>, TPM4 </a:t>
            </a:r>
            <a:r>
              <a:rPr lang="en-GB" sz="2399" dirty="0">
                <a:solidFill>
                  <a:prstClr val="black"/>
                </a:solidFill>
                <a:latin typeface="FreeSans"/>
              </a:rPr>
              <a:t>Project meeting –</a:t>
            </a:r>
            <a:r>
              <a:rPr lang="ro-RO" sz="2399" dirty="0">
                <a:solidFill>
                  <a:prstClr val="black"/>
                </a:solidFill>
                <a:latin typeface="FreeSans"/>
              </a:rPr>
              <a:t> </a:t>
            </a:r>
            <a:r>
              <a:rPr lang="en-GB" sz="2399" dirty="0">
                <a:solidFill>
                  <a:prstClr val="black"/>
                </a:solidFill>
                <a:latin typeface="FreeSans"/>
              </a:rPr>
              <a:t>strategies of INS implementation</a:t>
            </a:r>
            <a:r>
              <a:rPr lang="ro-RO" sz="2399" dirty="0">
                <a:solidFill>
                  <a:prstClr val="black"/>
                </a:solidFill>
                <a:latin typeface="FreeSans"/>
              </a:rPr>
              <a:t> </a:t>
            </a:r>
            <a:r>
              <a:rPr lang="en-GB" sz="2399" dirty="0">
                <a:solidFill>
                  <a:prstClr val="black"/>
                </a:solidFill>
                <a:latin typeface="FreeSans"/>
              </a:rPr>
              <a:t>(</a:t>
            </a:r>
            <a:r>
              <a:rPr lang="en-GB" sz="2399" dirty="0">
                <a:solidFill>
                  <a:srgbClr val="00CC00"/>
                </a:solidFill>
                <a:latin typeface="FreeSans"/>
              </a:rPr>
              <a:t>INA, Italy</a:t>
            </a:r>
            <a:r>
              <a:rPr lang="en-GB" sz="2399" dirty="0">
                <a:solidFill>
                  <a:prstClr val="black"/>
                </a:solidFill>
                <a:latin typeface="FreeSans"/>
              </a:rPr>
              <a:t>)</a:t>
            </a:r>
            <a:r>
              <a:rPr lang="ro-RO" sz="2399" dirty="0">
                <a:solidFill>
                  <a:prstClr val="black"/>
                </a:solidFill>
                <a:latin typeface="FreeSans"/>
              </a:rPr>
              <a:t>; </a:t>
            </a:r>
            <a:r>
              <a:rPr lang="en-GB" sz="2399" dirty="0">
                <a:solidFill>
                  <a:prstClr val="black"/>
                </a:solidFill>
                <a:latin typeface="FreeSans"/>
              </a:rPr>
              <a:t>Public event E2: HASS</a:t>
            </a:r>
            <a:r>
              <a:rPr lang="ro-RO" sz="2399" dirty="0">
                <a:solidFill>
                  <a:prstClr val="black"/>
                </a:solidFill>
                <a:latin typeface="FreeSans"/>
              </a:rPr>
              <a:t> </a:t>
            </a:r>
            <a:r>
              <a:rPr lang="en-GB" sz="2399" dirty="0">
                <a:solidFill>
                  <a:prstClr val="black"/>
                </a:solidFill>
                <a:latin typeface="FreeSans"/>
              </a:rPr>
              <a:t>curriculum development in Navy</a:t>
            </a:r>
            <a:r>
              <a:rPr lang="ro-RO" sz="2399" dirty="0">
                <a:solidFill>
                  <a:prstClr val="black"/>
                </a:solidFill>
                <a:latin typeface="FreeSans"/>
              </a:rPr>
              <a:t> </a:t>
            </a:r>
            <a:r>
              <a:rPr lang="en-GB" sz="2399" dirty="0">
                <a:solidFill>
                  <a:prstClr val="black"/>
                </a:solidFill>
                <a:latin typeface="FreeSans"/>
              </a:rPr>
              <a:t>Military Higher Education (</a:t>
            </a:r>
            <a:r>
              <a:rPr lang="en-GB" sz="2399" dirty="0">
                <a:solidFill>
                  <a:srgbClr val="00CC00"/>
                </a:solidFill>
                <a:latin typeface="FreeSans"/>
              </a:rPr>
              <a:t>INA,</a:t>
            </a:r>
            <a:r>
              <a:rPr lang="ro-RO" sz="2399" dirty="0">
                <a:solidFill>
                  <a:srgbClr val="00CC00"/>
                </a:solidFill>
                <a:latin typeface="FreeSans"/>
              </a:rPr>
              <a:t> </a:t>
            </a:r>
            <a:r>
              <a:rPr lang="en-GB" sz="2399" dirty="0">
                <a:solidFill>
                  <a:srgbClr val="00CC00"/>
                </a:solidFill>
                <a:latin typeface="FreeSans"/>
              </a:rPr>
              <a:t>Italy</a:t>
            </a:r>
            <a:r>
              <a:rPr lang="en-GB" sz="2399" dirty="0">
                <a:solidFill>
                  <a:prstClr val="black"/>
                </a:solidFill>
                <a:latin typeface="FreeSans"/>
              </a:rPr>
              <a:t>)</a:t>
            </a:r>
            <a:r>
              <a:rPr lang="ro-RO" sz="2399" dirty="0">
                <a:solidFill>
                  <a:prstClr val="black"/>
                </a:solidFill>
                <a:latin typeface="FreeSans"/>
              </a:rPr>
              <a:t>, </a:t>
            </a:r>
            <a:r>
              <a:rPr lang="en-GB" sz="2399" dirty="0">
                <a:solidFill>
                  <a:prstClr val="black"/>
                </a:solidFill>
                <a:latin typeface="FreeSans"/>
              </a:rPr>
              <a:t>Public event 3 – closure</a:t>
            </a:r>
            <a:r>
              <a:rPr lang="ro-RO" sz="2399" dirty="0">
                <a:solidFill>
                  <a:prstClr val="black"/>
                </a:solidFill>
                <a:latin typeface="FreeSans"/>
              </a:rPr>
              <a:t> </a:t>
            </a:r>
            <a:r>
              <a:rPr lang="en-GB" sz="2399" dirty="0">
                <a:solidFill>
                  <a:prstClr val="black"/>
                </a:solidFill>
                <a:latin typeface="FreeSans"/>
              </a:rPr>
              <a:t>conference – International Naval</a:t>
            </a:r>
          </a:p>
          <a:p>
            <a:pPr defTabSz="914126"/>
            <a:r>
              <a:rPr lang="en-GB" sz="2399" dirty="0">
                <a:solidFill>
                  <a:prstClr val="black"/>
                </a:solidFill>
                <a:latin typeface="FreeSans"/>
              </a:rPr>
              <a:t>Semester implementation -</a:t>
            </a:r>
            <a:r>
              <a:rPr lang="ro-RO" sz="2399" dirty="0">
                <a:solidFill>
                  <a:prstClr val="black"/>
                </a:solidFill>
                <a:latin typeface="FreeSans"/>
              </a:rPr>
              <a:t> </a:t>
            </a:r>
            <a:r>
              <a:rPr lang="en-GB" sz="2399" dirty="0">
                <a:solidFill>
                  <a:prstClr val="black"/>
                </a:solidFill>
                <a:latin typeface="FreeSans"/>
              </a:rPr>
              <a:t>challenges and rewards (</a:t>
            </a:r>
            <a:r>
              <a:rPr lang="en-GB" sz="2399" dirty="0">
                <a:solidFill>
                  <a:srgbClr val="00CC00"/>
                </a:solidFill>
                <a:latin typeface="FreeSans"/>
              </a:rPr>
              <a:t>PNA,</a:t>
            </a:r>
            <a:r>
              <a:rPr lang="ro-RO" sz="2399" dirty="0">
                <a:solidFill>
                  <a:srgbClr val="00CC00"/>
                </a:solidFill>
                <a:latin typeface="FreeSans"/>
              </a:rPr>
              <a:t> </a:t>
            </a:r>
            <a:r>
              <a:rPr lang="ro-RO" sz="2399" dirty="0" err="1">
                <a:solidFill>
                  <a:srgbClr val="00CC00"/>
                </a:solidFill>
                <a:latin typeface="FreeSans"/>
              </a:rPr>
              <a:t>Poland</a:t>
            </a:r>
            <a:r>
              <a:rPr lang="ro-RO" sz="2399" dirty="0">
                <a:solidFill>
                  <a:prstClr val="black"/>
                </a:solidFill>
                <a:latin typeface="FreeSans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695743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reptunghi: colțuri diagonale decupate 3">
            <a:extLst>
              <a:ext uri="{FF2B5EF4-FFF2-40B4-BE49-F238E27FC236}">
                <a16:creationId xmlns:a16="http://schemas.microsoft.com/office/drawing/2014/main" id="{13C0AD09-1F9D-C0F1-0B53-94FAEB0E66E4}"/>
              </a:ext>
            </a:extLst>
          </p:cNvPr>
          <p:cNvSpPr/>
          <p:nvPr/>
        </p:nvSpPr>
        <p:spPr>
          <a:xfrm>
            <a:off x="121079" y="1412776"/>
            <a:ext cx="11254131" cy="529633"/>
          </a:xfrm>
          <a:prstGeom prst="snip2DiagRect">
            <a:avLst/>
          </a:prstGeom>
          <a:solidFill>
            <a:srgbClr val="DFE7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126"/>
            <a:r>
              <a:rPr lang="en-GB" sz="2800" b="1" dirty="0">
                <a:solidFill>
                  <a:srgbClr val="FF0000"/>
                </a:solidFill>
                <a:latin typeface="FreeSans"/>
              </a:rPr>
              <a:t>Work package n°</a:t>
            </a:r>
            <a:r>
              <a:rPr lang="ro-RO" sz="2800" b="1" dirty="0">
                <a:solidFill>
                  <a:srgbClr val="FF0000"/>
                </a:solidFill>
                <a:latin typeface="FreeSans"/>
              </a:rPr>
              <a:t>4 </a:t>
            </a:r>
            <a:r>
              <a:rPr lang="ro-RO" sz="2800" b="1" dirty="0" err="1">
                <a:solidFill>
                  <a:srgbClr val="FF0000"/>
                </a:solidFill>
                <a:latin typeface="FreeSans"/>
              </a:rPr>
              <a:t>timeline</a:t>
            </a:r>
            <a:r>
              <a:rPr lang="ro-RO" sz="2800" b="1" dirty="0">
                <a:solidFill>
                  <a:srgbClr val="FF0000"/>
                </a:solidFill>
                <a:latin typeface="FreeSans"/>
              </a:rPr>
              <a:t> – </a:t>
            </a:r>
            <a:r>
              <a:rPr lang="ro-RO" sz="2800" b="1" dirty="0" err="1">
                <a:solidFill>
                  <a:srgbClr val="FF0000"/>
                </a:solidFill>
                <a:latin typeface="FreeSans"/>
              </a:rPr>
              <a:t>coordinator</a:t>
            </a:r>
            <a:r>
              <a:rPr lang="ro-RO" sz="2800" b="1" dirty="0">
                <a:solidFill>
                  <a:srgbClr val="FF0000"/>
                </a:solidFill>
                <a:latin typeface="FreeSans"/>
              </a:rPr>
              <a:t> Romanian Naval Academy</a:t>
            </a:r>
            <a:endParaRPr lang="en-US" altLang="de-DE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8DD7040-CADA-1DC0-09B7-1DBD2C0067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079" y="2283541"/>
            <a:ext cx="11965819" cy="4253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A61DC49-267F-9464-937E-E0ACAE02B5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630" y="2708920"/>
            <a:ext cx="11917115" cy="1942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6128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1">
            <a:extLst>
              <a:ext uri="{FF2B5EF4-FFF2-40B4-BE49-F238E27FC236}">
                <a16:creationId xmlns:a16="http://schemas.microsoft.com/office/drawing/2014/main" id="{C69120F1-59FC-6A77-7C15-2CCCA36445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56" y="2353187"/>
            <a:ext cx="12116369" cy="5071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Aft>
                <a:spcPts val="600"/>
              </a:spcAft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Aft>
                <a:spcPts val="60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Aft>
                <a:spcPts val="600"/>
              </a:spcAft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Aft>
                <a:spcPts val="600"/>
              </a:spcAft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14126">
              <a:spcAft>
                <a:spcPct val="0"/>
              </a:spcAft>
              <a:buNone/>
            </a:pPr>
            <a:r>
              <a:rPr lang="ro-RO" altLang="de-DE" sz="1799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TIME LINE </a:t>
            </a:r>
            <a:r>
              <a:rPr lang="en-US" altLang="de-DE" sz="1799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IMPLEMENTATION</a:t>
            </a:r>
            <a:endParaRPr lang="ro-RO" altLang="de-DE" sz="1799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797" indent="-342797" defTabSz="914126">
              <a:buFontTx/>
              <a:buChar char="-"/>
            </a:pPr>
            <a:r>
              <a:rPr lang="ro-RO" altLang="de-DE" sz="1799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March</a:t>
            </a:r>
            <a:r>
              <a:rPr lang="ro-RO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2024</a:t>
            </a:r>
            <a:r>
              <a:rPr lang="en-US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o-RO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May 2024 </a:t>
            </a:r>
            <a:r>
              <a:rPr lang="en-US" altLang="de-DE" sz="1799" dirty="0">
                <a:solidFill>
                  <a:prstClr val="black"/>
                </a:solidFill>
              </a:rPr>
              <a:t>– </a:t>
            </a:r>
            <a:r>
              <a:rPr lang="en-GB" altLang="de-DE" sz="1799" dirty="0">
                <a:solidFill>
                  <a:prstClr val="black"/>
                </a:solidFill>
              </a:rPr>
              <a:t>Designing and building a</a:t>
            </a:r>
            <a:r>
              <a:rPr lang="ro-RO" altLang="de-DE" sz="1799" dirty="0">
                <a:solidFill>
                  <a:prstClr val="black"/>
                </a:solidFill>
              </a:rPr>
              <a:t> </a:t>
            </a:r>
            <a:r>
              <a:rPr lang="en-GB" altLang="de-DE" sz="1799" dirty="0">
                <a:solidFill>
                  <a:prstClr val="black"/>
                </a:solidFill>
              </a:rPr>
              <a:t>virtual e-campus platform (VCP)</a:t>
            </a:r>
            <a:r>
              <a:rPr lang="ro-RO" altLang="de-DE" sz="1799" dirty="0">
                <a:solidFill>
                  <a:prstClr val="black"/>
                </a:solidFill>
              </a:rPr>
              <a:t> </a:t>
            </a:r>
            <a:r>
              <a:rPr lang="en-GB" altLang="de-DE" sz="1799" dirty="0">
                <a:solidFill>
                  <a:prstClr val="black"/>
                </a:solidFill>
              </a:rPr>
              <a:t>for Navy Military Higher Education</a:t>
            </a:r>
            <a:r>
              <a:rPr lang="ro-RO" altLang="de-DE" sz="1799" dirty="0">
                <a:solidFill>
                  <a:prstClr val="black"/>
                </a:solidFill>
              </a:rPr>
              <a:t> </a:t>
            </a:r>
            <a:r>
              <a:rPr lang="en-GB" altLang="de-DE" sz="1799" dirty="0">
                <a:solidFill>
                  <a:prstClr val="black"/>
                </a:solidFill>
              </a:rPr>
              <a:t>network</a:t>
            </a:r>
            <a:r>
              <a:rPr lang="ro-RO" altLang="de-DE" sz="1799" dirty="0">
                <a:solidFill>
                  <a:prstClr val="black"/>
                </a:solidFill>
              </a:rPr>
              <a:t>;</a:t>
            </a:r>
          </a:p>
          <a:p>
            <a:pPr marL="342797" indent="-342797" defTabSz="914126">
              <a:buFontTx/>
              <a:buChar char="-"/>
            </a:pPr>
            <a:r>
              <a:rPr lang="ro-RO" altLang="de-DE" sz="1799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December</a:t>
            </a:r>
            <a:r>
              <a:rPr lang="ro-RO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2024</a:t>
            </a:r>
            <a:r>
              <a:rPr lang="en-US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o-RO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May 2024 </a:t>
            </a:r>
            <a:r>
              <a:rPr lang="en-US" altLang="de-DE" sz="1799" dirty="0">
                <a:solidFill>
                  <a:prstClr val="black"/>
                </a:solidFill>
              </a:rPr>
              <a:t>–</a:t>
            </a:r>
            <a:r>
              <a:rPr lang="ro-RO" altLang="de-DE" sz="1799" dirty="0">
                <a:solidFill>
                  <a:prstClr val="black"/>
                </a:solidFill>
              </a:rPr>
              <a:t> </a:t>
            </a:r>
            <a:r>
              <a:rPr lang="ro-RO" altLang="de-DE" sz="1799" dirty="0" err="1">
                <a:solidFill>
                  <a:prstClr val="black"/>
                </a:solidFill>
              </a:rPr>
              <a:t>platform</a:t>
            </a:r>
            <a:r>
              <a:rPr lang="ro-RO" altLang="de-DE" sz="1799" dirty="0">
                <a:solidFill>
                  <a:prstClr val="black"/>
                </a:solidFill>
              </a:rPr>
              <a:t> </a:t>
            </a:r>
            <a:r>
              <a:rPr lang="ro-RO" altLang="de-DE" sz="1799" dirty="0" err="1">
                <a:solidFill>
                  <a:prstClr val="black"/>
                </a:solidFill>
              </a:rPr>
              <a:t>upload</a:t>
            </a:r>
            <a:r>
              <a:rPr lang="ro-RO" altLang="de-DE" sz="1799" dirty="0">
                <a:solidFill>
                  <a:prstClr val="black"/>
                </a:solidFill>
              </a:rPr>
              <a:t>, e-campus </a:t>
            </a:r>
            <a:r>
              <a:rPr lang="ro-RO" altLang="de-DE" sz="1799" dirty="0" err="1">
                <a:solidFill>
                  <a:prstClr val="black"/>
                </a:solidFill>
              </a:rPr>
              <a:t>operational</a:t>
            </a:r>
            <a:r>
              <a:rPr lang="ro-RO" altLang="de-DE" sz="1799" dirty="0">
                <a:solidFill>
                  <a:prstClr val="black"/>
                </a:solidFill>
              </a:rPr>
              <a:t>;</a:t>
            </a:r>
          </a:p>
          <a:p>
            <a:pPr defTabSz="914126">
              <a:spcAft>
                <a:spcPct val="0"/>
              </a:spcAft>
              <a:buNone/>
            </a:pPr>
            <a:endParaRPr lang="en-US" altLang="de-DE" sz="1799" dirty="0">
              <a:solidFill>
                <a:prstClr val="black"/>
              </a:solidFill>
            </a:endParaRPr>
          </a:p>
          <a:p>
            <a:pPr defTabSz="914126">
              <a:spcAft>
                <a:spcPct val="0"/>
              </a:spcAft>
              <a:buNone/>
            </a:pPr>
            <a:r>
              <a:rPr lang="ro-RO" altLang="de-DE" sz="1799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ACTIVITIES TO BE ORGANIZED </a:t>
            </a:r>
            <a:r>
              <a:rPr lang="en-US" altLang="de-DE" sz="1799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during WP</a:t>
            </a:r>
            <a:r>
              <a:rPr lang="ro-RO" altLang="de-DE" sz="1799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  <a:p>
            <a:pPr marL="342797" indent="-342797" defTabSz="914126">
              <a:buFontTx/>
              <a:buChar char="-"/>
            </a:pPr>
            <a:r>
              <a:rPr lang="ro-RO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TM4 – </a:t>
            </a:r>
            <a:r>
              <a:rPr lang="en-GB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 meeting – </a:t>
            </a:r>
            <a:r>
              <a:rPr lang="ro-RO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online</a:t>
            </a:r>
            <a:r>
              <a:rPr lang="en-GB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meeting – </a:t>
            </a:r>
            <a:r>
              <a:rPr lang="ro-RO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r>
              <a:rPr lang="en-GB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Military</a:t>
            </a:r>
            <a:r>
              <a:rPr lang="ro-RO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EQF curriculum design and digital</a:t>
            </a:r>
            <a:r>
              <a:rPr lang="ro-RO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education</a:t>
            </a:r>
            <a:r>
              <a:rPr lang="ro-RO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– RNA online, June 2024 – 1 </a:t>
            </a:r>
            <a:r>
              <a:rPr lang="ro-RO" altLang="de-DE" sz="1799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day</a:t>
            </a:r>
            <a:r>
              <a:rPr lang="ro-RO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2 </a:t>
            </a:r>
            <a:r>
              <a:rPr lang="ro-RO" altLang="de-DE" sz="1799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pax</a:t>
            </a:r>
            <a:r>
              <a:rPr lang="ro-RO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ro-RO" altLang="de-DE" sz="1799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partner</a:t>
            </a:r>
            <a:r>
              <a:rPr lang="ro-RO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11.06.2024;</a:t>
            </a:r>
          </a:p>
          <a:p>
            <a:pPr marL="342797" indent="-342797" defTabSz="914126">
              <a:buFontTx/>
              <a:buChar char="-"/>
            </a:pPr>
            <a:r>
              <a:rPr lang="ro-RO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TM5 – </a:t>
            </a:r>
            <a:r>
              <a:rPr lang="en-GB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 meeting –</a:t>
            </a:r>
            <a:r>
              <a:rPr lang="ro-RO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r>
              <a:rPr lang="en-GB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o-RO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GB" altLang="de-DE" sz="1799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trategies</a:t>
            </a:r>
            <a:r>
              <a:rPr lang="en-GB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INS implementation</a:t>
            </a:r>
            <a:r>
              <a:rPr lang="ro-RO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– INA, in </a:t>
            </a:r>
            <a:r>
              <a:rPr lang="ro-RO" altLang="de-DE" sz="1799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Italy</a:t>
            </a:r>
            <a:r>
              <a:rPr lang="ro-RO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June 2024 – 3 </a:t>
            </a:r>
            <a:r>
              <a:rPr lang="ro-RO" altLang="de-DE" sz="1799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days</a:t>
            </a:r>
            <a:r>
              <a:rPr lang="ro-RO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2 </a:t>
            </a:r>
            <a:r>
              <a:rPr lang="ro-RO" altLang="de-DE" sz="1799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pax</a:t>
            </a:r>
            <a:r>
              <a:rPr lang="ro-RO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ro-RO" altLang="de-DE" sz="1799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partner</a:t>
            </a:r>
            <a:r>
              <a:rPr lang="ro-RO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09.06-12.06.2024;</a:t>
            </a:r>
          </a:p>
          <a:p>
            <a:pPr marL="342797" indent="-342797" defTabSz="914126">
              <a:buFontTx/>
              <a:buChar char="-"/>
            </a:pPr>
            <a:r>
              <a:rPr lang="ro-RO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E2 </a:t>
            </a:r>
            <a:r>
              <a:rPr lang="en-GB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Public event: HASS</a:t>
            </a:r>
            <a:r>
              <a:rPr lang="ro-RO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curriculum development in Navy</a:t>
            </a:r>
            <a:r>
              <a:rPr lang="ro-RO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Military Higher Education</a:t>
            </a:r>
            <a:r>
              <a:rPr lang="ro-RO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r>
              <a:rPr lang="en-GB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awareness campaign on EU culture and</a:t>
            </a:r>
            <a:r>
              <a:rPr lang="ro-RO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values </a:t>
            </a:r>
            <a:r>
              <a:rPr lang="ro-RO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ro-RO" altLang="de-DE" sz="1799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organized</a:t>
            </a:r>
            <a:r>
              <a:rPr lang="ro-RO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o-RO" altLang="de-DE" sz="1799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</a:t>
            </a:r>
            <a:r>
              <a:rPr lang="ro-RO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INA,</a:t>
            </a:r>
            <a:r>
              <a:rPr lang="ro-RO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</a:t>
            </a:r>
            <a:r>
              <a:rPr lang="en-GB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Italy</a:t>
            </a:r>
            <a:r>
              <a:rPr lang="ro-RO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1 </a:t>
            </a:r>
            <a:r>
              <a:rPr lang="ro-RO" altLang="de-DE" sz="1799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day</a:t>
            </a:r>
            <a:r>
              <a:rPr lang="ro-RO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en-GB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30 participants</a:t>
            </a:r>
            <a:r>
              <a:rPr lang="ro-RO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May 2025;</a:t>
            </a:r>
          </a:p>
          <a:p>
            <a:pPr marL="342797" indent="-342797" defTabSz="914126">
              <a:buFontTx/>
              <a:buChar char="-"/>
            </a:pPr>
            <a:r>
              <a:rPr lang="ro-RO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E3 </a:t>
            </a:r>
            <a:r>
              <a:rPr lang="en-GB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Public event: Public event 3 – closure</a:t>
            </a:r>
            <a:r>
              <a:rPr lang="ro-RO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conference – International Naval</a:t>
            </a:r>
            <a:r>
              <a:rPr lang="ro-RO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Semester implementation -challenges and rewards</a:t>
            </a:r>
            <a:r>
              <a:rPr lang="ro-RO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ro-RO" altLang="de-DE" sz="1799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organized</a:t>
            </a:r>
            <a:r>
              <a:rPr lang="ro-RO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o-RO" altLang="de-DE" sz="1799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</a:t>
            </a:r>
            <a:r>
              <a:rPr lang="ro-RO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PNA</a:t>
            </a:r>
            <a:r>
              <a:rPr lang="en-GB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ro-RO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</a:t>
            </a:r>
            <a:r>
              <a:rPr lang="ro-RO" altLang="de-DE" sz="1799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Poland</a:t>
            </a:r>
            <a:r>
              <a:rPr lang="ro-RO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1 </a:t>
            </a:r>
            <a:r>
              <a:rPr lang="ro-RO" altLang="de-DE" sz="1799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day</a:t>
            </a:r>
            <a:r>
              <a:rPr lang="ro-RO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en-GB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30 participants</a:t>
            </a:r>
            <a:r>
              <a:rPr lang="ro-RO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o-RO" altLang="de-DE" sz="1799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July</a:t>
            </a:r>
            <a:r>
              <a:rPr lang="ro-RO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2025.</a:t>
            </a:r>
          </a:p>
          <a:p>
            <a:pPr marL="342797" indent="-342797" defTabSz="914126">
              <a:spcAft>
                <a:spcPct val="0"/>
              </a:spcAft>
              <a:buFontTx/>
              <a:buChar char="-"/>
            </a:pPr>
            <a:endParaRPr lang="ro-RO" altLang="de-DE" sz="1799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797" indent="-342797" defTabSz="914126">
              <a:lnSpc>
                <a:spcPct val="150000"/>
              </a:lnSpc>
              <a:spcAft>
                <a:spcPct val="0"/>
              </a:spcAft>
              <a:buFontTx/>
              <a:buChar char="-"/>
            </a:pPr>
            <a:endParaRPr lang="ro-RO" altLang="de-DE" sz="1799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Dreptunghi: colțuri diagonale decupate 3">
            <a:extLst>
              <a:ext uri="{FF2B5EF4-FFF2-40B4-BE49-F238E27FC236}">
                <a16:creationId xmlns:a16="http://schemas.microsoft.com/office/drawing/2014/main" id="{95A0EBB0-1990-B001-92AE-F4F2C43816D7}"/>
              </a:ext>
            </a:extLst>
          </p:cNvPr>
          <p:cNvSpPr/>
          <p:nvPr/>
        </p:nvSpPr>
        <p:spPr>
          <a:xfrm>
            <a:off x="351209" y="1258200"/>
            <a:ext cx="9650084" cy="941912"/>
          </a:xfrm>
          <a:prstGeom prst="snip2DiagRect">
            <a:avLst/>
          </a:prstGeom>
          <a:solidFill>
            <a:srgbClr val="DFE7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r>
              <a:rPr lang="ro-RO" altLang="de-DE" sz="3199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WP4</a:t>
            </a:r>
            <a:r>
              <a:rPr lang="en-US" altLang="de-DE" sz="3199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ro-RO" altLang="de-DE" sz="3199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– </a:t>
            </a:r>
            <a:r>
              <a:rPr lang="en-US" altLang="de-DE" sz="3199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TASKS AND RESPONSABILITIES:</a:t>
            </a:r>
          </a:p>
        </p:txBody>
      </p:sp>
    </p:spTree>
    <p:extLst>
      <p:ext uri="{BB962C8B-B14F-4D97-AF65-F5344CB8AC3E}">
        <p14:creationId xmlns:p14="http://schemas.microsoft.com/office/powerpoint/2010/main" val="28724342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reptunghi: colțuri diagonale decupate 3">
            <a:extLst>
              <a:ext uri="{FF2B5EF4-FFF2-40B4-BE49-F238E27FC236}">
                <a16:creationId xmlns:a16="http://schemas.microsoft.com/office/drawing/2014/main" id="{13C0AD09-1F9D-C0F1-0B53-94FAEB0E66E4}"/>
              </a:ext>
            </a:extLst>
          </p:cNvPr>
          <p:cNvSpPr/>
          <p:nvPr/>
        </p:nvSpPr>
        <p:spPr>
          <a:xfrm>
            <a:off x="96865" y="1306626"/>
            <a:ext cx="6265175" cy="529633"/>
          </a:xfrm>
          <a:prstGeom prst="snip2DiagRect">
            <a:avLst/>
          </a:prstGeom>
          <a:solidFill>
            <a:srgbClr val="DFE7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126"/>
            <a:r>
              <a:rPr lang="ro-RO" sz="3199" b="1" dirty="0">
                <a:solidFill>
                  <a:srgbClr val="FF0000"/>
                </a:solidFill>
                <a:latin typeface="FreeSans"/>
              </a:rPr>
              <a:t>TASK TO FOLLOW!</a:t>
            </a:r>
            <a:endParaRPr lang="en-US" altLang="de-DE" sz="3199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3" name="Textfeld 1">
            <a:extLst>
              <a:ext uri="{FF2B5EF4-FFF2-40B4-BE49-F238E27FC236}">
                <a16:creationId xmlns:a16="http://schemas.microsoft.com/office/drawing/2014/main" id="{04BE77CF-D668-3AD0-F43B-60875E0079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85" y="1836259"/>
            <a:ext cx="12116369" cy="5655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Aft>
                <a:spcPts val="600"/>
              </a:spcAft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Aft>
                <a:spcPts val="60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Aft>
                <a:spcPts val="600"/>
              </a:spcAft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Aft>
                <a:spcPts val="600"/>
              </a:spcAft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14126">
              <a:lnSpc>
                <a:spcPct val="150000"/>
              </a:lnSpc>
              <a:spcAft>
                <a:spcPct val="0"/>
              </a:spcAft>
              <a:buNone/>
            </a:pPr>
            <a:r>
              <a:rPr lang="ro-RO" altLang="de-DE" sz="1799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ADMINISTRATIVE TASKS</a:t>
            </a:r>
          </a:p>
          <a:p>
            <a:pPr marL="342797" indent="-342797" defTabSz="914126">
              <a:buFontTx/>
              <a:buChar char="-"/>
            </a:pPr>
            <a:r>
              <a:rPr lang="ro-RO" altLang="de-DE" sz="1799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Signing</a:t>
            </a:r>
            <a:r>
              <a:rPr lang="ro-RO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o-RO" altLang="de-DE" sz="1799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ro-RO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o-RO" altLang="de-DE" sz="1799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financial</a:t>
            </a:r>
            <a:r>
              <a:rPr lang="ro-RO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o-RO" altLang="de-DE" sz="1799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contracts</a:t>
            </a:r>
            <a:r>
              <a:rPr lang="ro-RO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de-DE" sz="1799" dirty="0">
                <a:solidFill>
                  <a:prstClr val="black"/>
                </a:solidFill>
              </a:rPr>
              <a:t>–</a:t>
            </a:r>
            <a:r>
              <a:rPr lang="ro-RO" altLang="de-DE" sz="1799" dirty="0">
                <a:solidFill>
                  <a:prstClr val="black"/>
                </a:solidFill>
              </a:rPr>
              <a:t> </a:t>
            </a:r>
            <a:r>
              <a:rPr lang="ro-RO" altLang="de-DE" sz="1799" dirty="0" err="1">
                <a:solidFill>
                  <a:prstClr val="black"/>
                </a:solidFill>
              </a:rPr>
              <a:t>deadline</a:t>
            </a:r>
            <a:r>
              <a:rPr lang="ro-RO" altLang="de-DE" sz="1799" dirty="0">
                <a:solidFill>
                  <a:prstClr val="black"/>
                </a:solidFill>
              </a:rPr>
              <a:t>: 01.12.2023 (RNA &amp; </a:t>
            </a:r>
            <a:r>
              <a:rPr lang="ro-RO" altLang="de-DE" sz="1799" dirty="0" err="1">
                <a:solidFill>
                  <a:prstClr val="black"/>
                </a:solidFill>
              </a:rPr>
              <a:t>all</a:t>
            </a:r>
            <a:r>
              <a:rPr lang="ro-RO" altLang="de-DE" sz="1799" dirty="0">
                <a:solidFill>
                  <a:prstClr val="black"/>
                </a:solidFill>
              </a:rPr>
              <a:t> </a:t>
            </a:r>
            <a:r>
              <a:rPr lang="ro-RO" altLang="de-DE" sz="1799" dirty="0" err="1">
                <a:solidFill>
                  <a:prstClr val="black"/>
                </a:solidFill>
              </a:rPr>
              <a:t>partners</a:t>
            </a:r>
            <a:r>
              <a:rPr lang="ro-RO" altLang="de-DE" sz="1799" dirty="0">
                <a:solidFill>
                  <a:prstClr val="black"/>
                </a:solidFill>
              </a:rPr>
              <a:t>);</a:t>
            </a:r>
          </a:p>
          <a:p>
            <a:pPr marL="342797" indent="-342797" defTabSz="914126">
              <a:buFontTx/>
              <a:buChar char="-"/>
            </a:pPr>
            <a:r>
              <a:rPr lang="ro-RO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Open </a:t>
            </a:r>
            <a:r>
              <a:rPr lang="ro-RO" altLang="de-DE" sz="1799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ro-RO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o-RO" altLang="de-DE" sz="1799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</a:t>
            </a:r>
            <a:r>
              <a:rPr lang="ro-RO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management portal (marplat.eu) </a:t>
            </a:r>
            <a:r>
              <a:rPr lang="en-US" altLang="de-DE" sz="1799" dirty="0">
                <a:solidFill>
                  <a:prstClr val="black"/>
                </a:solidFill>
              </a:rPr>
              <a:t>–</a:t>
            </a:r>
            <a:r>
              <a:rPr lang="ro-RO" altLang="de-DE" sz="1799" dirty="0">
                <a:solidFill>
                  <a:prstClr val="black"/>
                </a:solidFill>
              </a:rPr>
              <a:t> </a:t>
            </a:r>
            <a:r>
              <a:rPr lang="ro-RO" altLang="de-DE" sz="1799" dirty="0" err="1">
                <a:solidFill>
                  <a:prstClr val="black"/>
                </a:solidFill>
              </a:rPr>
              <a:t>deadline</a:t>
            </a:r>
            <a:r>
              <a:rPr lang="ro-RO" altLang="de-DE" sz="1799" dirty="0">
                <a:solidFill>
                  <a:prstClr val="black"/>
                </a:solidFill>
              </a:rPr>
              <a:t>: 01.12.2023 (RNA &amp; </a:t>
            </a:r>
            <a:r>
              <a:rPr lang="ro-RO" altLang="de-DE" sz="1799" dirty="0" err="1">
                <a:solidFill>
                  <a:prstClr val="black"/>
                </a:solidFill>
              </a:rPr>
              <a:t>all</a:t>
            </a:r>
            <a:r>
              <a:rPr lang="ro-RO" altLang="de-DE" sz="1799" dirty="0">
                <a:solidFill>
                  <a:prstClr val="black"/>
                </a:solidFill>
              </a:rPr>
              <a:t> </a:t>
            </a:r>
            <a:r>
              <a:rPr lang="ro-RO" altLang="de-DE" sz="1799" dirty="0" err="1">
                <a:solidFill>
                  <a:prstClr val="black"/>
                </a:solidFill>
              </a:rPr>
              <a:t>partners</a:t>
            </a:r>
            <a:r>
              <a:rPr lang="ro-RO" altLang="de-DE" sz="1799" dirty="0">
                <a:solidFill>
                  <a:prstClr val="black"/>
                </a:solidFill>
              </a:rPr>
              <a:t>);</a:t>
            </a:r>
          </a:p>
          <a:p>
            <a:pPr marL="342797" indent="-342797" defTabSz="914126">
              <a:buFontTx/>
              <a:buChar char="-"/>
            </a:pPr>
            <a:r>
              <a:rPr lang="ro-RO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Design </a:t>
            </a:r>
            <a:r>
              <a:rPr lang="ro-RO" altLang="de-DE" sz="1799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ro-RO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o-RO" altLang="de-DE" sz="1799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</a:t>
            </a:r>
            <a:r>
              <a:rPr lang="ro-RO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website </a:t>
            </a:r>
            <a:r>
              <a:rPr lang="en-US" altLang="de-DE" sz="1799" dirty="0">
                <a:solidFill>
                  <a:prstClr val="black"/>
                </a:solidFill>
              </a:rPr>
              <a:t>–</a:t>
            </a:r>
            <a:r>
              <a:rPr lang="ro-RO" altLang="de-DE" sz="1799" dirty="0">
                <a:solidFill>
                  <a:prstClr val="black"/>
                </a:solidFill>
              </a:rPr>
              <a:t> </a:t>
            </a:r>
            <a:r>
              <a:rPr lang="ro-RO" altLang="de-DE" sz="1799" dirty="0" err="1">
                <a:solidFill>
                  <a:prstClr val="black"/>
                </a:solidFill>
              </a:rPr>
              <a:t>deadline</a:t>
            </a:r>
            <a:r>
              <a:rPr lang="ro-RO" altLang="de-DE" sz="1799" dirty="0">
                <a:solidFill>
                  <a:prstClr val="black"/>
                </a:solidFill>
              </a:rPr>
              <a:t>: 01.01.2024 (RNA);</a:t>
            </a:r>
          </a:p>
          <a:p>
            <a:pPr marL="342797" indent="-342797" defTabSz="914126">
              <a:buFontTx/>
              <a:buChar char="-"/>
            </a:pPr>
            <a:r>
              <a:rPr lang="ro-RO" altLang="de-DE" sz="1799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Build</a:t>
            </a:r>
            <a:r>
              <a:rPr lang="ro-RO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o-RO" altLang="de-DE" sz="1799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ro-RO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logo </a:t>
            </a:r>
            <a:r>
              <a:rPr lang="ro-RO" altLang="de-DE" sz="1799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</a:t>
            </a:r>
            <a:r>
              <a:rPr lang="ro-RO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o-RO" altLang="de-DE" sz="1799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ro-RO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o-RO" altLang="de-DE" sz="1799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</a:t>
            </a:r>
            <a:r>
              <a:rPr lang="ro-RO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o-RO" altLang="de-DE" sz="1799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roll-up</a:t>
            </a:r>
            <a:r>
              <a:rPr lang="ro-RO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de-DE" sz="1799" dirty="0">
                <a:solidFill>
                  <a:prstClr val="black"/>
                </a:solidFill>
              </a:rPr>
              <a:t>–</a:t>
            </a:r>
            <a:r>
              <a:rPr lang="ro-RO" altLang="de-DE" sz="1799" dirty="0">
                <a:solidFill>
                  <a:prstClr val="black"/>
                </a:solidFill>
              </a:rPr>
              <a:t> </a:t>
            </a:r>
            <a:r>
              <a:rPr lang="ro-RO" altLang="de-DE" sz="1799" dirty="0" err="1">
                <a:solidFill>
                  <a:prstClr val="black"/>
                </a:solidFill>
              </a:rPr>
              <a:t>deadline</a:t>
            </a:r>
            <a:r>
              <a:rPr lang="ro-RO" altLang="de-DE" sz="1799" dirty="0">
                <a:solidFill>
                  <a:prstClr val="black"/>
                </a:solidFill>
              </a:rPr>
              <a:t>: 31.12.2023 (RNA );</a:t>
            </a:r>
          </a:p>
          <a:p>
            <a:pPr marL="342797" indent="-342797" defTabSz="914126">
              <a:buFontTx/>
              <a:buChar char="-"/>
            </a:pPr>
            <a:r>
              <a:rPr lang="ro-RO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Prepare </a:t>
            </a:r>
            <a:r>
              <a:rPr lang="ro-RO" altLang="de-DE" sz="1799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ro-RO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format </a:t>
            </a:r>
            <a:r>
              <a:rPr lang="ro-RO" altLang="de-DE" sz="1799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documents</a:t>
            </a:r>
            <a:r>
              <a:rPr lang="ro-RO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o-RO" altLang="de-DE" sz="1799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time</a:t>
            </a:r>
            <a:r>
              <a:rPr lang="ro-RO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o-RO" altLang="de-DE" sz="1799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sheet</a:t>
            </a:r>
            <a:r>
              <a:rPr lang="ro-RO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., </a:t>
            </a:r>
            <a:r>
              <a:rPr lang="ro-RO" altLang="de-DE" sz="1799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events</a:t>
            </a:r>
            <a:r>
              <a:rPr lang="ro-RO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o-RO" altLang="de-DE" sz="1799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docs</a:t>
            </a:r>
            <a:r>
              <a:rPr lang="ro-RO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etc) </a:t>
            </a:r>
            <a:r>
              <a:rPr lang="en-US" altLang="de-DE" sz="1799" dirty="0">
                <a:solidFill>
                  <a:prstClr val="black"/>
                </a:solidFill>
              </a:rPr>
              <a:t>–</a:t>
            </a:r>
            <a:r>
              <a:rPr lang="ro-RO" altLang="de-DE" sz="1799" dirty="0">
                <a:solidFill>
                  <a:prstClr val="black"/>
                </a:solidFill>
              </a:rPr>
              <a:t> </a:t>
            </a:r>
            <a:r>
              <a:rPr lang="ro-RO" altLang="de-DE" sz="1799" dirty="0" err="1">
                <a:solidFill>
                  <a:prstClr val="black"/>
                </a:solidFill>
              </a:rPr>
              <a:t>deadline</a:t>
            </a:r>
            <a:r>
              <a:rPr lang="ro-RO" altLang="de-DE" sz="1799" dirty="0">
                <a:solidFill>
                  <a:prstClr val="black"/>
                </a:solidFill>
              </a:rPr>
              <a:t>: 15.12.2023;</a:t>
            </a:r>
          </a:p>
          <a:p>
            <a:pPr marL="342797" indent="-342797" defTabSz="914126">
              <a:buFontTx/>
              <a:buChar char="-"/>
            </a:pPr>
            <a:r>
              <a:rPr lang="ro-RO" altLang="de-DE" sz="1799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Onset</a:t>
            </a:r>
            <a:r>
              <a:rPr lang="ro-RO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o-RO" altLang="de-DE" sz="1799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ro-RO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1st </a:t>
            </a:r>
            <a:r>
              <a:rPr lang="ro-RO" altLang="de-DE" sz="1799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Transnational</a:t>
            </a:r>
            <a:r>
              <a:rPr lang="ro-RO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o-RO" altLang="de-DE" sz="1799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meeting</a:t>
            </a:r>
            <a:r>
              <a:rPr lang="ro-RO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Romania </a:t>
            </a:r>
            <a:r>
              <a:rPr lang="en-US" altLang="de-DE" sz="1799" dirty="0">
                <a:solidFill>
                  <a:prstClr val="black"/>
                </a:solidFill>
              </a:rPr>
              <a:t>–</a:t>
            </a:r>
            <a:r>
              <a:rPr lang="ro-RO" altLang="de-DE" sz="1799" dirty="0">
                <a:solidFill>
                  <a:prstClr val="black"/>
                </a:solidFill>
              </a:rPr>
              <a:t> </a:t>
            </a:r>
            <a:r>
              <a:rPr lang="ro-RO" altLang="de-DE" sz="1799" dirty="0" err="1">
                <a:solidFill>
                  <a:prstClr val="black"/>
                </a:solidFill>
              </a:rPr>
              <a:t>proposal</a:t>
            </a:r>
            <a:r>
              <a:rPr lang="ro-RO" altLang="de-DE" sz="1799" dirty="0">
                <a:solidFill>
                  <a:prstClr val="black"/>
                </a:solidFill>
              </a:rPr>
              <a:t>: 13-15.02.2024;</a:t>
            </a:r>
            <a:r>
              <a:rPr lang="ro-RO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342797" indent="-342797" defTabSz="914126">
              <a:buFontTx/>
              <a:buChar char="-"/>
            </a:pPr>
            <a:r>
              <a:rPr lang="ro-RO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Produce </a:t>
            </a:r>
            <a:r>
              <a:rPr lang="ro-RO" altLang="de-DE" sz="1799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ro-RO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o-RO" altLang="de-DE" sz="1799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roll-up</a:t>
            </a:r>
            <a:r>
              <a:rPr lang="ro-RO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/ </a:t>
            </a:r>
            <a:r>
              <a:rPr lang="ro-RO" altLang="de-DE" sz="1799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partner</a:t>
            </a:r>
            <a:r>
              <a:rPr lang="ro-RO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 </a:t>
            </a:r>
            <a:r>
              <a:rPr lang="ro-RO" altLang="de-DE" sz="1799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events</a:t>
            </a:r>
            <a:r>
              <a:rPr lang="ro-RO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de-DE" sz="1799" dirty="0">
                <a:solidFill>
                  <a:prstClr val="black"/>
                </a:solidFill>
              </a:rPr>
              <a:t>–</a:t>
            </a:r>
            <a:r>
              <a:rPr lang="ro-RO" altLang="de-DE" sz="1799" dirty="0">
                <a:solidFill>
                  <a:prstClr val="black"/>
                </a:solidFill>
              </a:rPr>
              <a:t> </a:t>
            </a:r>
            <a:r>
              <a:rPr lang="ro-RO" altLang="de-DE" sz="1799" dirty="0" err="1">
                <a:solidFill>
                  <a:prstClr val="black"/>
                </a:solidFill>
              </a:rPr>
              <a:t>proposal</a:t>
            </a:r>
            <a:r>
              <a:rPr lang="ro-RO" altLang="de-DE" sz="1799" dirty="0">
                <a:solidFill>
                  <a:prstClr val="black"/>
                </a:solidFill>
              </a:rPr>
              <a:t>: 15.01.2024;</a:t>
            </a:r>
            <a:r>
              <a:rPr lang="ro-RO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defTabSz="914126">
              <a:lnSpc>
                <a:spcPct val="150000"/>
              </a:lnSpc>
              <a:spcAft>
                <a:spcPct val="0"/>
              </a:spcAft>
              <a:buNone/>
            </a:pPr>
            <a:r>
              <a:rPr lang="ro-RO" altLang="de-DE" sz="1799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 IMPLEMENTATION - ACADEMIC TASKS</a:t>
            </a:r>
          </a:p>
          <a:p>
            <a:pPr marL="342797" indent="-342797" defTabSz="914126">
              <a:buFontTx/>
              <a:buChar char="-"/>
            </a:pPr>
            <a:r>
              <a:rPr lang="ro-RO" altLang="de-DE" sz="1799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Establish</a:t>
            </a:r>
            <a:r>
              <a:rPr lang="ro-RO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o-RO" altLang="de-DE" sz="1799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ro-RO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o-RO" altLang="de-DE" sz="1799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</a:t>
            </a:r>
            <a:r>
              <a:rPr lang="ro-RO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o-RO" altLang="de-DE" sz="1799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teams</a:t>
            </a:r>
            <a:r>
              <a:rPr lang="ro-RO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o-RO" altLang="de-DE" sz="1799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</a:t>
            </a:r>
            <a:r>
              <a:rPr lang="ro-RO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o-RO" altLang="de-DE" sz="1799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coordinator</a:t>
            </a:r>
            <a:r>
              <a:rPr lang="ro-RO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administrative </a:t>
            </a:r>
            <a:r>
              <a:rPr lang="ro-RO" altLang="de-DE" sz="1799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responsible</a:t>
            </a:r>
            <a:r>
              <a:rPr lang="ro-RO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academic </a:t>
            </a:r>
            <a:r>
              <a:rPr lang="ro-RO" altLang="de-DE" sz="1799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coordinator</a:t>
            </a:r>
            <a:r>
              <a:rPr lang="ro-RO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team </a:t>
            </a:r>
            <a:r>
              <a:rPr lang="ro-RO" altLang="de-DE" sz="1799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members</a:t>
            </a:r>
            <a:r>
              <a:rPr lang="ro-RO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</a:t>
            </a:r>
            <a:r>
              <a:rPr lang="ro-RO" altLang="de-DE" sz="1799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ro-RO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o-RO" altLang="de-DE" sz="1799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course</a:t>
            </a:r>
            <a:r>
              <a:rPr lang="ro-RO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o-RO" altLang="de-DE" sz="1799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development</a:t>
            </a:r>
            <a:r>
              <a:rPr lang="ro-RO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o-RO" altLang="de-DE" sz="1799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groups</a:t>
            </a:r>
            <a:r>
              <a:rPr lang="ro-RO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de-DE" sz="1799" dirty="0">
                <a:solidFill>
                  <a:prstClr val="black"/>
                </a:solidFill>
              </a:rPr>
              <a:t>–</a:t>
            </a:r>
            <a:r>
              <a:rPr lang="ro-RO" altLang="de-DE" sz="1799" dirty="0">
                <a:solidFill>
                  <a:prstClr val="black"/>
                </a:solidFill>
              </a:rPr>
              <a:t> </a:t>
            </a:r>
            <a:r>
              <a:rPr lang="ro-RO" altLang="de-DE" sz="1799" dirty="0" err="1">
                <a:solidFill>
                  <a:prstClr val="black"/>
                </a:solidFill>
              </a:rPr>
              <a:t>deadline</a:t>
            </a:r>
            <a:r>
              <a:rPr lang="ro-RO" altLang="de-DE" sz="1799" dirty="0">
                <a:solidFill>
                  <a:prstClr val="black"/>
                </a:solidFill>
              </a:rPr>
              <a:t>: 10.12.2023 (</a:t>
            </a:r>
            <a:r>
              <a:rPr lang="ro-RO" altLang="de-DE" sz="1799" dirty="0" err="1">
                <a:solidFill>
                  <a:prstClr val="black"/>
                </a:solidFill>
              </a:rPr>
              <a:t>all</a:t>
            </a:r>
            <a:r>
              <a:rPr lang="ro-RO" altLang="de-DE" sz="1799" dirty="0">
                <a:solidFill>
                  <a:prstClr val="black"/>
                </a:solidFill>
              </a:rPr>
              <a:t> </a:t>
            </a:r>
            <a:r>
              <a:rPr lang="ro-RO" altLang="de-DE" sz="1799" dirty="0" err="1">
                <a:solidFill>
                  <a:prstClr val="black"/>
                </a:solidFill>
              </a:rPr>
              <a:t>partners</a:t>
            </a:r>
            <a:r>
              <a:rPr lang="ro-RO" altLang="de-DE" sz="1799" dirty="0">
                <a:solidFill>
                  <a:prstClr val="black"/>
                </a:solidFill>
              </a:rPr>
              <a:t>)</a:t>
            </a:r>
            <a:r>
              <a:rPr lang="ro-RO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 marL="342797" indent="-342797" defTabSz="914126">
              <a:buFontTx/>
              <a:buChar char="-"/>
            </a:pPr>
            <a:r>
              <a:rPr lang="ro-RO" altLang="de-DE" sz="1799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Each</a:t>
            </a:r>
            <a:r>
              <a:rPr lang="ro-RO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o-RO" altLang="de-DE" sz="1799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partner</a:t>
            </a:r>
            <a:r>
              <a:rPr lang="ro-RO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o-RO" altLang="de-DE" sz="1799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</a:t>
            </a:r>
            <a:r>
              <a:rPr lang="ro-RO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o-RO" altLang="de-DE" sz="1799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establish</a:t>
            </a:r>
            <a:r>
              <a:rPr lang="ro-RO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o-RO" altLang="de-DE" sz="1799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ro-RO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period for 2023: C1S, C2S, C3S, C4S, TM2 </a:t>
            </a:r>
            <a:r>
              <a:rPr lang="ro-RO" altLang="de-DE" sz="1799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</a:t>
            </a:r>
            <a:r>
              <a:rPr lang="ro-RO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TM3 </a:t>
            </a:r>
            <a:r>
              <a:rPr lang="en-US" altLang="de-DE" sz="1799" dirty="0">
                <a:solidFill>
                  <a:prstClr val="black"/>
                </a:solidFill>
              </a:rPr>
              <a:t>–</a:t>
            </a:r>
            <a:r>
              <a:rPr lang="ro-RO" altLang="de-DE" sz="1799" dirty="0">
                <a:solidFill>
                  <a:prstClr val="black"/>
                </a:solidFill>
              </a:rPr>
              <a:t> </a:t>
            </a:r>
            <a:r>
              <a:rPr lang="ro-RO" altLang="de-DE" sz="1799" dirty="0" err="1">
                <a:solidFill>
                  <a:prstClr val="black"/>
                </a:solidFill>
              </a:rPr>
              <a:t>deadline</a:t>
            </a:r>
            <a:r>
              <a:rPr lang="ro-RO" altLang="de-DE" sz="1799" dirty="0">
                <a:solidFill>
                  <a:prstClr val="black"/>
                </a:solidFill>
              </a:rPr>
              <a:t>: 31.01.2024 (</a:t>
            </a:r>
            <a:r>
              <a:rPr lang="ro-RO" altLang="de-DE" sz="1799" dirty="0" err="1">
                <a:solidFill>
                  <a:prstClr val="black"/>
                </a:solidFill>
              </a:rPr>
              <a:t>all</a:t>
            </a:r>
            <a:r>
              <a:rPr lang="ro-RO" altLang="de-DE" sz="1799" dirty="0">
                <a:solidFill>
                  <a:prstClr val="black"/>
                </a:solidFill>
              </a:rPr>
              <a:t> </a:t>
            </a:r>
            <a:r>
              <a:rPr lang="ro-RO" altLang="de-DE" sz="1799" dirty="0" err="1">
                <a:solidFill>
                  <a:prstClr val="black"/>
                </a:solidFill>
              </a:rPr>
              <a:t>partners</a:t>
            </a:r>
            <a:r>
              <a:rPr lang="ro-RO" altLang="de-DE" sz="1799" dirty="0">
                <a:solidFill>
                  <a:prstClr val="black"/>
                </a:solidFill>
              </a:rPr>
              <a:t>)</a:t>
            </a:r>
            <a:endParaRPr lang="ro-RO" altLang="de-DE" sz="1799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797" indent="-342797" defTabSz="914126">
              <a:buFontTx/>
              <a:buChar char="-"/>
            </a:pPr>
            <a:r>
              <a:rPr lang="ro-RO" altLang="de-DE" sz="1799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Proposal</a:t>
            </a:r>
            <a:r>
              <a:rPr lang="ro-RO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 </a:t>
            </a:r>
            <a:r>
              <a:rPr lang="ro-RO" altLang="de-DE" sz="1799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course</a:t>
            </a:r>
            <a:r>
              <a:rPr lang="ro-RO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format: </a:t>
            </a:r>
            <a:r>
              <a:rPr lang="ro-RO" altLang="de-DE" sz="1799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textbox</a:t>
            </a:r>
            <a:r>
              <a:rPr lang="ro-RO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seminar format, </a:t>
            </a:r>
            <a:r>
              <a:rPr lang="ro-RO" altLang="de-DE" sz="1799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labs</a:t>
            </a:r>
            <a:r>
              <a:rPr lang="ro-RO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o-RO" altLang="de-DE" sz="1799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tutorials</a:t>
            </a:r>
            <a:r>
              <a:rPr lang="ro-RO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de-DE" sz="1799" dirty="0">
                <a:solidFill>
                  <a:prstClr val="black"/>
                </a:solidFill>
              </a:rPr>
              <a:t>–</a:t>
            </a:r>
            <a:r>
              <a:rPr lang="ro-RO" altLang="de-DE" sz="1799" dirty="0">
                <a:solidFill>
                  <a:prstClr val="black"/>
                </a:solidFill>
              </a:rPr>
              <a:t> </a:t>
            </a:r>
            <a:r>
              <a:rPr lang="ro-RO" altLang="de-DE" sz="1799" dirty="0" err="1">
                <a:solidFill>
                  <a:prstClr val="black"/>
                </a:solidFill>
              </a:rPr>
              <a:t>deadline</a:t>
            </a:r>
            <a:r>
              <a:rPr lang="ro-RO" altLang="de-DE" sz="1799" dirty="0">
                <a:solidFill>
                  <a:prstClr val="black"/>
                </a:solidFill>
              </a:rPr>
              <a:t>: 10.02.2024 (</a:t>
            </a:r>
            <a:r>
              <a:rPr lang="ro-RO" altLang="de-DE" sz="1799" dirty="0" err="1">
                <a:solidFill>
                  <a:prstClr val="black"/>
                </a:solidFill>
              </a:rPr>
              <a:t>all</a:t>
            </a:r>
            <a:r>
              <a:rPr lang="ro-RO" altLang="de-DE" sz="1799" dirty="0">
                <a:solidFill>
                  <a:prstClr val="black"/>
                </a:solidFill>
              </a:rPr>
              <a:t> </a:t>
            </a:r>
            <a:r>
              <a:rPr lang="ro-RO" altLang="de-DE" sz="1799" dirty="0" err="1">
                <a:solidFill>
                  <a:prstClr val="black"/>
                </a:solidFill>
              </a:rPr>
              <a:t>partners</a:t>
            </a:r>
            <a:r>
              <a:rPr lang="ro-RO" altLang="de-DE" sz="1799" dirty="0">
                <a:solidFill>
                  <a:prstClr val="black"/>
                </a:solidFill>
              </a:rPr>
              <a:t>)</a:t>
            </a:r>
            <a:r>
              <a:rPr lang="ro-RO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 marL="342797" indent="-342797" defTabSz="914126">
              <a:spcAft>
                <a:spcPct val="0"/>
              </a:spcAft>
              <a:buFontTx/>
              <a:buChar char="-"/>
            </a:pPr>
            <a:endParaRPr lang="ro-RO" altLang="de-DE" sz="1799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797" indent="-342797" defTabSz="914126">
              <a:lnSpc>
                <a:spcPct val="150000"/>
              </a:lnSpc>
              <a:spcAft>
                <a:spcPct val="0"/>
              </a:spcAft>
              <a:buFontTx/>
              <a:buChar char="-"/>
            </a:pPr>
            <a:endParaRPr lang="ro-RO" altLang="de-DE" sz="1799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19145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1">
            <a:extLst>
              <a:ext uri="{FF2B5EF4-FFF2-40B4-BE49-F238E27FC236}">
                <a16:creationId xmlns:a16="http://schemas.microsoft.com/office/drawing/2014/main" id="{04BE77CF-D668-3AD0-F43B-60875E0079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70284" y="2636912"/>
            <a:ext cx="12116369" cy="3164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Aft>
                <a:spcPts val="600"/>
              </a:spcAft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Aft>
                <a:spcPts val="60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Aft>
                <a:spcPts val="600"/>
              </a:spcAft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Aft>
                <a:spcPts val="600"/>
              </a:spcAft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914126">
              <a:spcAft>
                <a:spcPct val="0"/>
              </a:spcAft>
              <a:buNone/>
            </a:pPr>
            <a:r>
              <a:rPr lang="ro-RO" altLang="de-DE" sz="44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QUESTIONS?</a:t>
            </a:r>
          </a:p>
          <a:p>
            <a:pPr algn="ctr" defTabSz="914126">
              <a:spcAft>
                <a:spcPct val="0"/>
              </a:spcAft>
              <a:buNone/>
            </a:pPr>
            <a:endParaRPr lang="ro-RO" altLang="de-DE" sz="44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defTabSz="914126">
              <a:spcAft>
                <a:spcPct val="0"/>
              </a:spcAft>
              <a:buNone/>
            </a:pPr>
            <a:r>
              <a:rPr lang="ro-RO" altLang="de-DE" sz="44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</a:t>
            </a:r>
            <a:r>
              <a:rPr lang="ro-RO" altLang="de-DE" sz="44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o-RO" altLang="de-DE" sz="44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</a:t>
            </a:r>
            <a:r>
              <a:rPr lang="ro-RO" altLang="de-DE" sz="44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 </a:t>
            </a:r>
            <a:r>
              <a:rPr lang="ro-RO" altLang="de-DE" sz="44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</a:t>
            </a:r>
            <a:r>
              <a:rPr lang="ro-RO" altLang="de-DE" sz="44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o-RO" altLang="de-DE" sz="44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kind</a:t>
            </a:r>
            <a:r>
              <a:rPr lang="ro-RO" altLang="de-DE" sz="44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o-RO" altLang="de-DE" sz="44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attention</a:t>
            </a:r>
            <a:r>
              <a:rPr lang="ro-RO" altLang="de-DE" sz="44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</a:p>
          <a:p>
            <a:pPr algn="ctr" defTabSz="914126">
              <a:spcAft>
                <a:spcPct val="0"/>
              </a:spcAft>
              <a:buNone/>
            </a:pPr>
            <a:endParaRPr lang="ro-RO" altLang="de-DE" sz="44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797" indent="-342797" defTabSz="914126">
              <a:lnSpc>
                <a:spcPct val="150000"/>
              </a:lnSpc>
              <a:spcAft>
                <a:spcPct val="0"/>
              </a:spcAft>
              <a:buFontTx/>
              <a:buChar char="-"/>
            </a:pPr>
            <a:endParaRPr lang="ro-RO" altLang="de-DE" sz="1799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358478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0196" y="64847"/>
            <a:ext cx="4392488" cy="843873"/>
          </a:xfrm>
        </p:spPr>
        <p:txBody>
          <a:bodyPr>
            <a:normAutofit/>
          </a:bodyPr>
          <a:lstStyle/>
          <a:p>
            <a:r>
              <a:rPr lang="en-US" sz="4400" b="1" u="sng" dirty="0">
                <a:solidFill>
                  <a:srgbClr val="FFC000"/>
                </a:solidFill>
              </a:rPr>
              <a:t>Project </a:t>
            </a:r>
            <a:r>
              <a:rPr lang="ro-RO" sz="4400" b="1" u="sng" dirty="0" err="1">
                <a:solidFill>
                  <a:srgbClr val="FFC000"/>
                </a:solidFill>
              </a:rPr>
              <a:t>Partners</a:t>
            </a:r>
            <a:endParaRPr lang="en-US" sz="4400" b="1" u="sng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00808"/>
            <a:ext cx="12188826" cy="1942617"/>
          </a:xfrm>
        </p:spPr>
        <p:txBody>
          <a:bodyPr>
            <a:normAutofit/>
          </a:bodyPr>
          <a:lstStyle/>
          <a:p>
            <a:r>
              <a:rPr lang="ro-RO" sz="2000" b="1" i="0" u="none" strike="noStrike" baseline="0" dirty="0">
                <a:solidFill>
                  <a:srgbClr val="FFFF00"/>
                </a:solidFill>
                <a:highlight>
                  <a:srgbClr val="E96717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GB" sz="2000" b="1" i="0" u="none" strike="noStrike" baseline="0" dirty="0">
                <a:solidFill>
                  <a:srgbClr val="FFFF00"/>
                </a:solidFill>
                <a:highlight>
                  <a:srgbClr val="E96717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GB" sz="2000" b="1" i="0" u="none" strike="noStrike" baseline="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Romanian Naval Academy - Academia </a:t>
            </a:r>
            <a:r>
              <a:rPr lang="en-GB" sz="2000" b="1" i="0" u="none" strike="noStrike" baseline="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Navala</a:t>
            </a:r>
            <a:r>
              <a:rPr lang="en-GB" sz="2000" b="1" i="0" u="none" strike="noStrike" baseline="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"Mircea </a:t>
            </a:r>
            <a:r>
              <a:rPr lang="en-GB" sz="2000" b="1" i="0" u="none" strike="noStrike" baseline="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</a:t>
            </a:r>
            <a:r>
              <a:rPr lang="en-GB" sz="2000" b="1" i="0" u="none" strike="noStrike" baseline="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i="0" u="none" strike="noStrike" baseline="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Batran</a:t>
            </a:r>
            <a:r>
              <a:rPr lang="en-GB" sz="2000" b="1" i="0" u="none" strike="noStrike" baseline="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 (</a:t>
            </a:r>
            <a:r>
              <a:rPr lang="en-GB" sz="2000" b="1" i="0" u="none" strike="noStrike" baseline="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E10093117</a:t>
            </a:r>
            <a:r>
              <a:rPr lang="en-GB" sz="2000" b="1" i="0" u="none" strike="noStrike" baseline="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Romania)</a:t>
            </a:r>
          </a:p>
          <a:p>
            <a:r>
              <a:rPr lang="en-GB" sz="2000" b="1" dirty="0">
                <a:solidFill>
                  <a:srgbClr val="FFFF00"/>
                </a:solidFill>
                <a:highlight>
                  <a:srgbClr val="E96717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NVNA</a:t>
            </a:r>
            <a:r>
              <a:rPr lang="en-GB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Bulgarian Naval Academy - “</a:t>
            </a:r>
            <a:r>
              <a:rPr lang="en-GB" sz="2000" b="1" i="0" u="none" strike="noStrike" baseline="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Nikola Y</a:t>
            </a:r>
            <a:r>
              <a:rPr lang="ro-RO" sz="2000" b="1" i="0" u="none" strike="noStrike" baseline="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2000" b="1" i="0" u="none" strike="noStrike" baseline="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i="0" u="none" strike="noStrike" baseline="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Vaptsarov</a:t>
            </a:r>
            <a:r>
              <a:rPr lang="en-GB" sz="2000" b="1" i="0" u="none" strike="noStrike" baseline="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Naval Academy (E10108590 - Bulgaria)</a:t>
            </a:r>
          </a:p>
          <a:p>
            <a:r>
              <a:rPr lang="en-US" sz="2000" b="1" i="0" u="none" strike="noStrike" baseline="0" dirty="0">
                <a:solidFill>
                  <a:srgbClr val="FFFF00"/>
                </a:solidFill>
                <a:highlight>
                  <a:srgbClr val="E96717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PNA</a:t>
            </a:r>
            <a:r>
              <a:rPr lang="en-US" sz="2000" b="1" i="0" u="none" strike="noStrike" baseline="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Polish Naval Academy - </a:t>
            </a:r>
            <a:r>
              <a:rPr lang="pl-PL" sz="2000" b="1" i="0" u="none" strike="noStrike" baseline="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AKADEMIA MARYNARKI WOJENNEJ (E10090628 - Poland)</a:t>
            </a:r>
            <a:endParaRPr lang="en-US" sz="2000" b="1" i="0" u="none" strike="noStrike" baseline="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o-RO" sz="2000" b="1" i="0" u="none" strike="noStrike" baseline="0" dirty="0">
                <a:solidFill>
                  <a:srgbClr val="FFFF00"/>
                </a:solidFill>
                <a:highlight>
                  <a:srgbClr val="E96717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INA</a:t>
            </a:r>
            <a:r>
              <a:rPr lang="en-GB" sz="2000" b="1" i="0" u="none" strike="noStrike" baseline="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o-RO" sz="2000" b="1" i="0" u="none" strike="noStrike" baseline="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Italian Naval </a:t>
            </a:r>
            <a:r>
              <a:rPr lang="en-GB" sz="2000" b="1" i="0" u="none" strike="noStrike" baseline="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Academy -</a:t>
            </a:r>
            <a:r>
              <a:rPr lang="ro-RO" sz="2000" b="1" i="0" u="none" strike="noStrike" baseline="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b="1" i="0" u="none" strike="noStrike" baseline="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Accademia Navale</a:t>
            </a:r>
            <a:r>
              <a:rPr lang="ro-RO" sz="2000" b="1" i="0" u="none" strike="noStrike" baseline="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b="1" i="0" u="none" strike="noStrike" baseline="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 Livorno</a:t>
            </a:r>
            <a:r>
              <a:rPr lang="ro-RO" sz="2000" b="1" i="0" u="none" strike="noStrike" baseline="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i="0" u="none" strike="noStrike" baseline="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(E10265533 - </a:t>
            </a:r>
            <a:r>
              <a:rPr lang="ro-RO" sz="2000" b="1" i="0" u="none" strike="noStrike" baseline="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Italy</a:t>
            </a:r>
            <a:r>
              <a:rPr lang="en-GB" sz="2000" b="1" i="0" u="none" strike="noStrike" baseline="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0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4770B5B1-E171-E29A-DEE0-5989827161AA}"/>
              </a:ext>
            </a:extLst>
          </p:cNvPr>
          <p:cNvSpPr/>
          <p:nvPr/>
        </p:nvSpPr>
        <p:spPr>
          <a:xfrm>
            <a:off x="1" y="4566837"/>
            <a:ext cx="2998067" cy="1416682"/>
          </a:xfrm>
          <a:prstGeom prst="flowChartProcess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</a:rPr>
              <a:t>NAVY-INS-Tech</a:t>
            </a:r>
            <a:r>
              <a:rPr lang="ro-RO" sz="2400" b="1" dirty="0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en-US" sz="2400" b="1" dirty="0">
                <a:solidFill>
                  <a:srgbClr val="002060"/>
                </a:solidFill>
              </a:rPr>
              <a:t>Steering Committee: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DF85B0B-DCC1-6709-584C-1459B133F648}"/>
              </a:ext>
            </a:extLst>
          </p:cNvPr>
          <p:cNvSpPr/>
          <p:nvPr/>
        </p:nvSpPr>
        <p:spPr>
          <a:xfrm>
            <a:off x="2998068" y="3973100"/>
            <a:ext cx="4748913" cy="369332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ro-RO" b="1" dirty="0">
                <a:solidFill>
                  <a:srgbClr val="FFFF00"/>
                </a:solidFill>
              </a:rPr>
              <a:t>Project director: 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ro-RO" b="1" dirty="0">
                <a:solidFill>
                  <a:srgbClr val="002060"/>
                </a:solidFill>
              </a:rPr>
              <a:t>Col. Cătălin POPA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4EAC944-B244-3230-A42E-25716513893B}"/>
              </a:ext>
            </a:extLst>
          </p:cNvPr>
          <p:cNvSpPr/>
          <p:nvPr/>
        </p:nvSpPr>
        <p:spPr>
          <a:xfrm>
            <a:off x="3015527" y="5017497"/>
            <a:ext cx="4741608" cy="369332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ro-RO" b="1" dirty="0" err="1">
                <a:solidFill>
                  <a:srgbClr val="FFFF00"/>
                </a:solidFill>
              </a:rPr>
              <a:t>Coordinator</a:t>
            </a:r>
            <a:r>
              <a:rPr lang="ro-RO" b="1" dirty="0">
                <a:solidFill>
                  <a:srgbClr val="FFFF00"/>
                </a:solidFill>
              </a:rPr>
              <a:t> PNA: </a:t>
            </a:r>
            <a:r>
              <a:rPr lang="ro-RO" b="1" dirty="0">
                <a:solidFill>
                  <a:srgbClr val="002060"/>
                </a:solidFill>
              </a:rPr>
              <a:t>Dr. </a:t>
            </a:r>
            <a:r>
              <a:rPr lang="ro-RO" b="1" dirty="0" err="1">
                <a:solidFill>
                  <a:srgbClr val="002060"/>
                </a:solidFill>
              </a:rPr>
              <a:t>Monika</a:t>
            </a:r>
            <a:r>
              <a:rPr lang="ro-RO" b="1" dirty="0">
                <a:solidFill>
                  <a:srgbClr val="002060"/>
                </a:solidFill>
              </a:rPr>
              <a:t> WYSOCKA</a:t>
            </a:r>
            <a:r>
              <a:rPr lang="ro-RO" b="1" dirty="0">
                <a:solidFill>
                  <a:srgbClr val="FFFF00"/>
                </a:solidFill>
              </a:rPr>
              <a:t> 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endParaRPr lang="ro-RO" b="1" dirty="0">
              <a:solidFill>
                <a:srgbClr val="00206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2575CF-505D-7722-0CF8-297903C49E81}"/>
              </a:ext>
            </a:extLst>
          </p:cNvPr>
          <p:cNvSpPr/>
          <p:nvPr/>
        </p:nvSpPr>
        <p:spPr>
          <a:xfrm>
            <a:off x="3009849" y="6040232"/>
            <a:ext cx="4752964" cy="369332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ro-RO" b="1" dirty="0" err="1">
                <a:solidFill>
                  <a:srgbClr val="FFFF00"/>
                </a:solidFill>
              </a:rPr>
              <a:t>Coordinator</a:t>
            </a:r>
            <a:r>
              <a:rPr lang="ro-RO" b="1" dirty="0">
                <a:solidFill>
                  <a:srgbClr val="FFFF00"/>
                </a:solidFill>
              </a:rPr>
              <a:t> INA: </a:t>
            </a:r>
            <a:r>
              <a:rPr lang="ro-RO" b="1" dirty="0">
                <a:solidFill>
                  <a:srgbClr val="002060"/>
                </a:solidFill>
              </a:rPr>
              <a:t> </a:t>
            </a:r>
            <a:r>
              <a:rPr lang="ro-RO" b="1" dirty="0" err="1">
                <a:solidFill>
                  <a:srgbClr val="002060"/>
                </a:solidFill>
              </a:rPr>
              <a:t>Cdr</a:t>
            </a:r>
            <a:r>
              <a:rPr lang="ro-RO" b="1" dirty="0">
                <a:solidFill>
                  <a:srgbClr val="002060"/>
                </a:solidFill>
              </a:rPr>
              <a:t>. Walter ROMANO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FE3158D-0A4E-F40E-3FB2-7CD3348E6850}"/>
              </a:ext>
            </a:extLst>
          </p:cNvPr>
          <p:cNvSpPr/>
          <p:nvPr/>
        </p:nvSpPr>
        <p:spPr>
          <a:xfrm>
            <a:off x="3013238" y="5557247"/>
            <a:ext cx="4749575" cy="369332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ro-RO" b="1" dirty="0" err="1">
                <a:solidFill>
                  <a:srgbClr val="FFFF00"/>
                </a:solidFill>
              </a:rPr>
              <a:t>Coordinator</a:t>
            </a:r>
            <a:r>
              <a:rPr lang="ro-RO" b="1" dirty="0">
                <a:solidFill>
                  <a:srgbClr val="FFFF00"/>
                </a:solidFill>
              </a:rPr>
              <a:t> </a:t>
            </a:r>
            <a:r>
              <a:rPr lang="en-US" b="1" dirty="0">
                <a:solidFill>
                  <a:srgbClr val="FFFF00"/>
                </a:solidFill>
              </a:rPr>
              <a:t>NVNA</a:t>
            </a:r>
            <a:r>
              <a:rPr lang="ro-RO" b="1" dirty="0">
                <a:solidFill>
                  <a:srgbClr val="FFFF00"/>
                </a:solidFill>
              </a:rPr>
              <a:t>: </a:t>
            </a:r>
            <a:r>
              <a:rPr lang="en-US" b="1" dirty="0">
                <a:solidFill>
                  <a:srgbClr val="FFFF00"/>
                </a:solidFill>
              </a:rPr>
              <a:t>  </a:t>
            </a:r>
            <a:r>
              <a:rPr lang="ro-RO" b="1" dirty="0">
                <a:solidFill>
                  <a:srgbClr val="002060"/>
                </a:solidFill>
              </a:rPr>
              <a:t>CAPT (N) </a:t>
            </a:r>
            <a:r>
              <a:rPr lang="ro-RO" b="1" dirty="0" err="1">
                <a:solidFill>
                  <a:srgbClr val="002060"/>
                </a:solidFill>
              </a:rPr>
              <a:t>Nedko</a:t>
            </a:r>
            <a:r>
              <a:rPr lang="ro-RO" b="1" dirty="0">
                <a:solidFill>
                  <a:srgbClr val="002060"/>
                </a:solidFill>
              </a:rPr>
              <a:t> DIMITROV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D1719D6-1D86-1214-415A-932A66052FC9}"/>
              </a:ext>
            </a:extLst>
          </p:cNvPr>
          <p:cNvSpPr/>
          <p:nvPr/>
        </p:nvSpPr>
        <p:spPr>
          <a:xfrm>
            <a:off x="3004171" y="4506130"/>
            <a:ext cx="4752964" cy="369332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ro-RO" b="1" dirty="0" err="1">
                <a:solidFill>
                  <a:srgbClr val="FFFF00"/>
                </a:solidFill>
              </a:rPr>
              <a:t>Coordinator</a:t>
            </a:r>
            <a:r>
              <a:rPr lang="ro-RO" b="1" dirty="0">
                <a:solidFill>
                  <a:srgbClr val="FFFF00"/>
                </a:solidFill>
              </a:rPr>
              <a:t> RNA: </a:t>
            </a:r>
            <a:r>
              <a:rPr lang="ro-RO" b="1" dirty="0" err="1">
                <a:solidFill>
                  <a:srgbClr val="002060"/>
                </a:solidFill>
              </a:rPr>
              <a:t>Lt.Cdr</a:t>
            </a:r>
            <a:r>
              <a:rPr lang="ro-RO" b="1" dirty="0">
                <a:solidFill>
                  <a:srgbClr val="002060"/>
                </a:solidFill>
              </a:rPr>
              <a:t>. Ovidiu CRISTEA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5C9754-CBA2-8BEF-6FD4-F9D3D6E50C14}"/>
              </a:ext>
            </a:extLst>
          </p:cNvPr>
          <p:cNvSpPr/>
          <p:nvPr/>
        </p:nvSpPr>
        <p:spPr>
          <a:xfrm>
            <a:off x="7822604" y="3973100"/>
            <a:ext cx="4032448" cy="923330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ro-RO" b="1" dirty="0">
                <a:solidFill>
                  <a:srgbClr val="FFFF00"/>
                </a:solidFill>
              </a:rPr>
              <a:t>PROJECT ADMINISTRATOR: </a:t>
            </a:r>
            <a:r>
              <a:rPr lang="en-US" b="1" dirty="0">
                <a:solidFill>
                  <a:srgbClr val="FFFF00"/>
                </a:solidFill>
              </a:rPr>
              <a:t>  </a:t>
            </a:r>
            <a:r>
              <a:rPr lang="ro-RO" b="1" dirty="0">
                <a:solidFill>
                  <a:srgbClr val="FFFF00"/>
                </a:solidFill>
              </a:rPr>
              <a:t>   </a:t>
            </a:r>
          </a:p>
          <a:p>
            <a:r>
              <a:rPr lang="ro-RO" b="1" dirty="0" err="1">
                <a:solidFill>
                  <a:srgbClr val="002060"/>
                </a:solidFill>
              </a:rPr>
              <a:t>Lt.Cdr</a:t>
            </a:r>
            <a:r>
              <a:rPr lang="ro-RO" b="1" dirty="0">
                <a:solidFill>
                  <a:srgbClr val="002060"/>
                </a:solidFill>
              </a:rPr>
              <a:t>. Marius CUCU</a:t>
            </a:r>
          </a:p>
          <a:p>
            <a:endParaRPr lang="ro-RO" b="1" dirty="0">
              <a:solidFill>
                <a:srgbClr val="002060"/>
              </a:solidFill>
            </a:endParaRPr>
          </a:p>
        </p:txBody>
      </p:sp>
      <p:pic>
        <p:nvPicPr>
          <p:cNvPr id="14" name="Bild 12" descr="EMILYO Logo">
            <a:extLst>
              <a:ext uri="{FF2B5EF4-FFF2-40B4-BE49-F238E27FC236}">
                <a16:creationId xmlns:a16="http://schemas.microsoft.com/office/drawing/2014/main" id="{952BD801-6188-329F-DE08-C1F8B88FB2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2924" y="1"/>
            <a:ext cx="1458250" cy="14582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E2EB9AB5-80DD-3B3F-DF71-4AA337060879}"/>
              </a:ext>
            </a:extLst>
          </p:cNvPr>
          <p:cNvGrpSpPr/>
          <p:nvPr/>
        </p:nvGrpSpPr>
        <p:grpSpPr>
          <a:xfrm>
            <a:off x="142318" y="6495"/>
            <a:ext cx="8839869" cy="937605"/>
            <a:chOff x="25382" y="-24277"/>
            <a:chExt cx="8301958" cy="941691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54728EEF-29C8-ED48-96F1-22651AF3E91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382" y="-2242"/>
              <a:ext cx="4392445" cy="902504"/>
            </a:xfrm>
            <a:prstGeom prst="rect">
              <a:avLst/>
            </a:prstGeom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FE4FF19-BCF5-D7FC-E878-DF8F4DB12B19}"/>
                </a:ext>
              </a:extLst>
            </p:cNvPr>
            <p:cNvSpPr/>
            <p:nvPr/>
          </p:nvSpPr>
          <p:spPr>
            <a:xfrm>
              <a:off x="4222204" y="0"/>
              <a:ext cx="4105136" cy="90250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/>
            </a:p>
          </p:txBody>
        </p:sp>
        <p:pic>
          <p:nvPicPr>
            <p:cNvPr id="25" name="Picture 24" descr="logo z przezroczystym">
              <a:extLst>
                <a:ext uri="{FF2B5EF4-FFF2-40B4-BE49-F238E27FC236}">
                  <a16:creationId xmlns:a16="http://schemas.microsoft.com/office/drawing/2014/main" id="{CB08A6A7-2F92-249E-5AD5-E695D7487A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50381" y="-24277"/>
              <a:ext cx="693406" cy="902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C8E0697C-11CA-40C2-C5AE-B4D98243A01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94889" y="70765"/>
              <a:ext cx="1048182" cy="757654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600DEE27-B4AE-CA9E-2969-267E9D9095A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91181" y="14910"/>
              <a:ext cx="790914" cy="902504"/>
            </a:xfrm>
            <a:prstGeom prst="rect">
              <a:avLst/>
            </a:prstGeom>
          </p:spPr>
        </p:pic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id="{215C6DAA-B958-3D52-4A92-4E6D981BFB4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63177" y="44835"/>
            <a:ext cx="929533" cy="888342"/>
          </a:xfrm>
          <a:prstGeom prst="rect">
            <a:avLst/>
          </a:prstGeom>
        </p:spPr>
      </p:pic>
      <p:sp>
        <p:nvSpPr>
          <p:cNvPr id="29" name="Title 1">
            <a:extLst>
              <a:ext uri="{FF2B5EF4-FFF2-40B4-BE49-F238E27FC236}">
                <a16:creationId xmlns:a16="http://schemas.microsoft.com/office/drawing/2014/main" id="{61CE2868-F678-0137-EEB7-06432B8B8BF2}"/>
              </a:ext>
            </a:extLst>
          </p:cNvPr>
          <p:cNvSpPr txBox="1">
            <a:spLocks/>
          </p:cNvSpPr>
          <p:nvPr/>
        </p:nvSpPr>
        <p:spPr>
          <a:xfrm>
            <a:off x="4249747" y="1070370"/>
            <a:ext cx="4113430" cy="55217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u="sng" dirty="0">
                <a:solidFill>
                  <a:srgbClr val="FFC000"/>
                </a:solidFill>
                <a:latin typeface="Algerian" panose="04020705040A02060702" pitchFamily="82" charset="0"/>
              </a:rPr>
              <a:t>PROJECT </a:t>
            </a:r>
            <a:r>
              <a:rPr lang="ro-RO" b="1" u="sng" dirty="0">
                <a:solidFill>
                  <a:srgbClr val="FFC000"/>
                </a:solidFill>
                <a:latin typeface="Algerian" panose="04020705040A02060702" pitchFamily="82" charset="0"/>
              </a:rPr>
              <a:t>PARTNERS</a:t>
            </a:r>
            <a:endParaRPr lang="en-US" b="1" u="sng" dirty="0">
              <a:solidFill>
                <a:srgbClr val="FFC000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6473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3769983"/>
              </p:ext>
            </p:extLst>
          </p:nvPr>
        </p:nvGraphicFramePr>
        <p:xfrm>
          <a:off x="290370" y="1626351"/>
          <a:ext cx="5328592" cy="1874520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15435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80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70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1724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rgbClr val="FFFF00"/>
                          </a:solidFill>
                          <a:effectLst/>
                        </a:rPr>
                        <a:t>Romanian Naval Academy (RNA)</a:t>
                      </a:r>
                      <a:endParaRPr lang="en-US" sz="1400" b="1" i="0" u="none" strike="noStrike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Name</a:t>
                      </a:r>
                      <a:endParaRPr lang="en-US" sz="11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email address</a:t>
                      </a:r>
                      <a:endParaRPr lang="en-US" sz="11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Responsabilities</a:t>
                      </a:r>
                      <a:endParaRPr lang="en-US" sz="11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ro-RO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Catalin Popa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sng" strike="noStrike" dirty="0">
                          <a:solidFill>
                            <a:schemeClr val="bg1"/>
                          </a:solidFill>
                          <a:effectLst/>
                          <a:hlinkClick r:id="rId2"/>
                        </a:rPr>
                        <a:t>catalin.popa@anmb.ro</a:t>
                      </a:r>
                      <a:endParaRPr lang="en-US" sz="1100" b="0" i="0" u="sng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Project director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ro-RO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Ovidiu Cristea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o-RO" sz="1100" u="sng" strike="noStrike" dirty="0" err="1">
                          <a:solidFill>
                            <a:schemeClr val="bg1"/>
                          </a:solidFill>
                          <a:effectLst/>
                          <a:hlinkClick r:id="rId3"/>
                        </a:rPr>
                        <a:t>ovidiu.cristea</a:t>
                      </a:r>
                      <a:r>
                        <a:rPr lang="en-US" sz="1100" u="sng" strike="noStrike" dirty="0">
                          <a:solidFill>
                            <a:schemeClr val="bg1"/>
                          </a:solidFill>
                          <a:effectLst/>
                          <a:hlinkClick r:id="rId3"/>
                        </a:rPr>
                        <a:t>@anmb.ro</a:t>
                      </a:r>
                      <a:endParaRPr lang="en-US" sz="1100" b="0" i="0" u="sng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Project responsible </a:t>
                      </a:r>
                      <a:r>
                        <a:rPr lang="ro-RO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R</a:t>
                      </a:r>
                      <a:r>
                        <a:rPr lang="en-US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NA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ro-RO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Marian </a:t>
                      </a:r>
                      <a:r>
                        <a:rPr lang="ro-RO" sz="11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Ristea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o-RO" sz="1100" b="0" i="0" u="sng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hlinkClick r:id="rId4"/>
                        </a:rPr>
                        <a:t>marian.ristea@anmb.ro</a:t>
                      </a:r>
                      <a:r>
                        <a:rPr lang="ro-RO" sz="1100" b="0" i="0" u="sng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en-US" sz="1100" b="0" i="0" u="sng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ro-RO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Academic staff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ro-RO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Dinu </a:t>
                      </a:r>
                      <a:r>
                        <a:rPr lang="ro-RO" sz="11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Atodiresei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o-RO" sz="1100" b="0" i="0" u="sng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hlinkClick r:id="rId5"/>
                        </a:rPr>
                        <a:t>dinu.atodiresei@anmb.ro</a:t>
                      </a:r>
                      <a:r>
                        <a:rPr lang="ro-RO" sz="1100" b="0" i="0" u="sng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en-US" sz="1100" b="0" i="0" u="sng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o-RO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Academic staff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ro-RO" sz="11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Greti</a:t>
                      </a:r>
                      <a:r>
                        <a:rPr lang="ro-RO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Manea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100" b="0" i="0" u="sng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hlinkClick r:id="rId6"/>
                        </a:rPr>
                        <a:t>greti.manea@anmb.ro</a:t>
                      </a:r>
                      <a:r>
                        <a:rPr lang="ro-RO" sz="1100" b="0" i="0" u="sng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en-US" sz="1100" b="0" i="0" u="sng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o-RO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Academic staff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ro-RO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Andrei </a:t>
                      </a:r>
                      <a:r>
                        <a:rPr lang="ro-RO" sz="11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Bautu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o-RO" sz="1100" b="0" i="0" u="sng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hlinkClick r:id="rId7"/>
                        </a:rPr>
                        <a:t>andrei.bautu@anmb.ro</a:t>
                      </a:r>
                      <a:r>
                        <a:rPr lang="ro-RO" sz="1100" b="0" i="0" u="sng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en-US" sz="1100" b="0" i="0" u="sng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o-RO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Academic staff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ro-RO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Nistor Filip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o-RO" sz="1100" b="0" i="0" u="sng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hlinkClick r:id="rId8"/>
                        </a:rPr>
                        <a:t>filip.nistor@anmb.ro</a:t>
                      </a:r>
                      <a:r>
                        <a:rPr lang="ro-RO" sz="1100" b="0" i="0" u="sng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en-US" sz="1100" b="0" i="0" u="sng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o-RO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Academic staff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Marius </a:t>
                      </a:r>
                      <a:r>
                        <a:rPr lang="en-US" sz="11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Cucu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sng" strike="noStrike" dirty="0">
                          <a:solidFill>
                            <a:schemeClr val="bg1"/>
                          </a:solidFill>
                          <a:effectLst/>
                          <a:hlinkClick r:id="rId9"/>
                        </a:rPr>
                        <a:t>marius.cucu@anmb.ro</a:t>
                      </a:r>
                      <a:endParaRPr lang="en-US" sz="1100" b="0" i="0" u="sng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Erasmus+ admin officer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2108015"/>
              </p:ext>
            </p:extLst>
          </p:nvPr>
        </p:nvGraphicFramePr>
        <p:xfrm>
          <a:off x="6045447" y="1446668"/>
          <a:ext cx="6096110" cy="3634740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17658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28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473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5740">
                <a:tc gridSpan="3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u="none" strike="noStrike" kern="1200" dirty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Bulgarian Naval Academy (NVNA)</a:t>
                      </a: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Name</a:t>
                      </a:r>
                      <a:endParaRPr lang="en-US" sz="11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email address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Responsabilities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Nedko</a:t>
                      </a:r>
                      <a:r>
                        <a:rPr lang="en-GB" sz="10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Dimitrov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69A6"/>
                          </a:solidFill>
                          <a:effectLst/>
                          <a:latin typeface="+mn-lt"/>
                          <a:hlinkClick r:id="rId10"/>
                        </a:rPr>
                        <a:t>n.dimitrov@nvna.eu</a:t>
                      </a:r>
                      <a:endParaRPr lang="en-GB" sz="1000">
                        <a:effectLst/>
                        <a:latin typeface="+mn-l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coordinator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Teodora Minkova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+mn-lt"/>
                        </a:rPr>
                        <a:t>teodora </a:t>
                      </a:r>
                      <a:r>
                        <a:rPr lang="en-GB" sz="1000">
                          <a:solidFill>
                            <a:srgbClr val="0069A6"/>
                          </a:solidFill>
                          <a:effectLst/>
                          <a:latin typeface="+mn-lt"/>
                          <a:hlinkClick r:id="rId11"/>
                        </a:rPr>
                        <a:t>t.minkova@naval-acad.bg</a:t>
                      </a:r>
                      <a:endParaRPr lang="en-GB" sz="1000">
                        <a:effectLst/>
                        <a:latin typeface="+mn-l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finance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6938359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Desislava</a:t>
                      </a:r>
                      <a:r>
                        <a:rPr lang="en-GB" sz="10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GB" sz="1000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Zografova</a:t>
                      </a:r>
                      <a:endParaRPr lang="en-GB" sz="1000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69A6"/>
                          </a:solidFill>
                          <a:effectLst/>
                          <a:latin typeface="+mn-lt"/>
                          <a:hlinkClick r:id="rId12"/>
                        </a:rPr>
                        <a:t>d.zografova@nvna.eu</a:t>
                      </a:r>
                      <a:endParaRPr lang="en-GB" sz="1000">
                        <a:effectLst/>
                        <a:latin typeface="+mn-l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admin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5148089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Veselin</a:t>
                      </a:r>
                      <a:r>
                        <a:rPr lang="en-GB" sz="10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GB" sz="1000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Atanasov</a:t>
                      </a:r>
                      <a:endParaRPr lang="en-GB" sz="1000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69A6"/>
                          </a:solidFill>
                          <a:effectLst/>
                          <a:latin typeface="+mn-lt"/>
                          <a:hlinkClick r:id="rId13"/>
                        </a:rPr>
                        <a:t>atanasov@nvna.eu</a:t>
                      </a:r>
                      <a:endParaRPr lang="en-GB" sz="1000" dirty="0">
                        <a:effectLst/>
                        <a:latin typeface="+mn-l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Researcher "Naval Electronics"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Darin Peev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69A6"/>
                          </a:solidFill>
                          <a:effectLst/>
                          <a:latin typeface="+mn-lt"/>
                          <a:hlinkClick r:id="rId14"/>
                        </a:rPr>
                        <a:t>d.peev@nvna.eu</a:t>
                      </a:r>
                      <a:endParaRPr lang="en-GB" sz="1000" dirty="0">
                        <a:effectLst/>
                        <a:latin typeface="+mn-l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Researcher "Naval Electronics"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Jelyazko</a:t>
                      </a:r>
                      <a:r>
                        <a:rPr lang="en-GB" sz="10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Nikolov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69A6"/>
                          </a:solidFill>
                          <a:effectLst/>
                          <a:latin typeface="+mn-lt"/>
                          <a:hlinkClick r:id="rId15"/>
                        </a:rPr>
                        <a:t>j.nikolov@nvna.eu</a:t>
                      </a:r>
                      <a:endParaRPr lang="en-GB" sz="1000" dirty="0">
                        <a:effectLst/>
                        <a:latin typeface="+mn-l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Researcher "Naval Communications"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Georgi Markov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69A6"/>
                          </a:solidFill>
                          <a:effectLst/>
                          <a:latin typeface="+mn-lt"/>
                          <a:hlinkClick r:id="rId16"/>
                        </a:rPr>
                        <a:t>g.markov@nvna.eu</a:t>
                      </a:r>
                      <a:endParaRPr lang="en-GB" sz="1000">
                        <a:effectLst/>
                        <a:latin typeface="+mn-l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Researcher "Computer networks"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Nadezhda Vladimirova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69A6"/>
                          </a:solidFill>
                          <a:effectLst/>
                          <a:latin typeface="+mn-lt"/>
                          <a:hlinkClick r:id="rId17"/>
                        </a:rPr>
                        <a:t>n.vladimirova@nvna.eu</a:t>
                      </a:r>
                      <a:endParaRPr lang="en-GB" sz="1000">
                        <a:effectLst/>
                        <a:latin typeface="+mn-l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Researcher "Maritime Cyber Threats"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7907970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Lyuba</a:t>
                      </a:r>
                      <a:r>
                        <a:rPr lang="en-GB" sz="10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GB" sz="1000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Gyurova</a:t>
                      </a:r>
                      <a:endParaRPr lang="en-GB" sz="1000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69A6"/>
                          </a:solidFill>
                          <a:effectLst/>
                          <a:latin typeface="+mn-lt"/>
                          <a:hlinkClick r:id="rId18"/>
                        </a:rPr>
                        <a:t>l.gyurova@nvna.eu</a:t>
                      </a:r>
                      <a:endParaRPr lang="en-GB" sz="1000">
                        <a:effectLst/>
                        <a:latin typeface="+mn-l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Researcher "Power plants"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2356517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Nedko</a:t>
                      </a:r>
                      <a:r>
                        <a:rPr lang="en-GB" sz="10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Dimitrov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69A6"/>
                          </a:solidFill>
                          <a:effectLst/>
                          <a:latin typeface="+mn-lt"/>
                          <a:hlinkClick r:id="rId10"/>
                        </a:rPr>
                        <a:t>n.dimitrov@nvna.eu</a:t>
                      </a:r>
                      <a:endParaRPr lang="en-GB" sz="1000">
                        <a:effectLst/>
                        <a:latin typeface="+mn-l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Researcher "Naval Sensors"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2063370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Ivaylo</a:t>
                      </a:r>
                      <a:r>
                        <a:rPr lang="en-GB" sz="10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GB" sz="1000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Mitishev</a:t>
                      </a:r>
                      <a:endParaRPr lang="en-GB" sz="1000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69A6"/>
                          </a:solidFill>
                          <a:effectLst/>
                          <a:latin typeface="+mn-lt"/>
                          <a:hlinkClick r:id="rId19"/>
                        </a:rPr>
                        <a:t>i.mitishev@naval-acad.bg</a:t>
                      </a:r>
                      <a:endParaRPr lang="en-GB" sz="1000">
                        <a:effectLst/>
                        <a:latin typeface="+mn-l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Researcher "Oceanography"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9316337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Pavel Ivanov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69A6"/>
                          </a:solidFill>
                          <a:effectLst/>
                          <a:latin typeface="+mn-lt"/>
                          <a:hlinkClick r:id="rId20"/>
                        </a:rPr>
                        <a:t>p.ivanov@nvna.eu</a:t>
                      </a:r>
                      <a:endParaRPr lang="en-GB" sz="1000">
                        <a:effectLst/>
                        <a:latin typeface="+mn-l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Researcher "Naval Architecture"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8486926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Valeri </a:t>
                      </a:r>
                      <a:r>
                        <a:rPr lang="en-GB" sz="1000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Stoyanov</a:t>
                      </a:r>
                      <a:endParaRPr lang="en-GB" sz="1000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69A6"/>
                          </a:solidFill>
                          <a:effectLst/>
                          <a:latin typeface="+mn-lt"/>
                          <a:hlinkClick r:id="rId21"/>
                        </a:rPr>
                        <a:t>v.stoyanov@nvna.eu</a:t>
                      </a:r>
                      <a:endParaRPr lang="en-GB" sz="1000">
                        <a:effectLst/>
                        <a:latin typeface="+mn-l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Researcher  „Naval Leadership"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4839403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Valentin </a:t>
                      </a:r>
                      <a:r>
                        <a:rPr lang="en-GB" sz="1000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Vasilev</a:t>
                      </a:r>
                      <a:endParaRPr lang="en-GB" sz="1000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69A6"/>
                          </a:solidFill>
                          <a:effectLst/>
                          <a:latin typeface="+mn-lt"/>
                          <a:hlinkClick r:id="rId22"/>
                        </a:rPr>
                        <a:t>valentin.vasilev@nvna.eu</a:t>
                      </a:r>
                      <a:endParaRPr lang="en-GB" sz="1000">
                        <a:effectLst/>
                        <a:latin typeface="+mn-l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Researcher  „Maritime Security"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2280744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Nikola Stoyanov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69A6"/>
                          </a:solidFill>
                          <a:effectLst/>
                          <a:latin typeface="+mn-lt"/>
                          <a:hlinkClick r:id="rId23"/>
                        </a:rPr>
                        <a:t>nikola.stoyanov@nvna.eu</a:t>
                      </a:r>
                      <a:endParaRPr lang="en-GB" sz="1000">
                        <a:effectLst/>
                        <a:latin typeface="+mn-l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Researcher  „Maritime Security"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1498666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Siyana</a:t>
                      </a:r>
                      <a:r>
                        <a:rPr lang="en-GB" sz="10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GB" sz="1000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Lutzkanova</a:t>
                      </a:r>
                      <a:endParaRPr lang="en-GB" sz="1000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69A6"/>
                          </a:solidFill>
                          <a:effectLst/>
                          <a:latin typeface="+mn-lt"/>
                          <a:hlinkClick r:id="rId24"/>
                        </a:rPr>
                        <a:t>s.lutzkanova@nvna.eu</a:t>
                      </a:r>
                      <a:endParaRPr lang="en-GB" sz="1000">
                        <a:effectLst/>
                        <a:latin typeface="+mn-l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Researcher  „CSDP"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9728098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Stanislava</a:t>
                      </a:r>
                      <a:r>
                        <a:rPr lang="en-GB" sz="10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GB" sz="1000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Stefanova</a:t>
                      </a:r>
                      <a:endParaRPr lang="en-GB" sz="1000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69A6"/>
                          </a:solidFill>
                          <a:effectLst/>
                          <a:latin typeface="+mn-lt"/>
                          <a:hlinkClick r:id="rId25"/>
                        </a:rPr>
                        <a:t>st.stefanova@nvna.eu</a:t>
                      </a:r>
                      <a:endParaRPr lang="en-GB" sz="1000">
                        <a:effectLst/>
                        <a:latin typeface="+mn-l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Researcher  „Navy Perspectives on Gender"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9440074"/>
              </p:ext>
            </p:extLst>
          </p:nvPr>
        </p:nvGraphicFramePr>
        <p:xfrm>
          <a:off x="83670" y="3836575"/>
          <a:ext cx="5892427" cy="2790147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16523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357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43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3131">
                <a:tc gridSpan="3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u="none" strike="noStrike" kern="1200" dirty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Polish Naval Academy (PNA)</a:t>
                      </a: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98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Name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email address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Responsabilities</a:t>
                      </a:r>
                      <a:endParaRPr lang="en-US" sz="11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6405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sng" strike="noStrike" dirty="0">
                        <a:solidFill>
                          <a:srgbClr val="FFC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o-RO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Project responsible </a:t>
                      </a:r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PNA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683685441"/>
                  </a:ext>
                </a:extLst>
              </a:tr>
              <a:tr h="154879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sng" strike="noStrike" dirty="0">
                        <a:solidFill>
                          <a:srgbClr val="FFC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o-RO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Academic staff</a:t>
                      </a:r>
                      <a:endParaRPr kumimoji="0" lang="ro-RO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746121952"/>
                  </a:ext>
                </a:extLst>
              </a:tr>
              <a:tr h="154879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sng" strike="noStrike" dirty="0">
                        <a:solidFill>
                          <a:srgbClr val="FFC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o-RO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Academic staff</a:t>
                      </a:r>
                      <a:endParaRPr kumimoji="0" lang="ro-RO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145458480"/>
                  </a:ext>
                </a:extLst>
              </a:tr>
              <a:tr h="154879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sng" strike="noStrike" dirty="0">
                        <a:solidFill>
                          <a:srgbClr val="FFC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o-RO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Academic staff</a:t>
                      </a:r>
                      <a:endParaRPr kumimoji="0" lang="ro-RO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36088427"/>
                  </a:ext>
                </a:extLst>
              </a:tr>
              <a:tr h="191542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sng" strike="noStrike" dirty="0">
                        <a:solidFill>
                          <a:srgbClr val="FFC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o-RO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Academic staff</a:t>
                      </a:r>
                      <a:endParaRPr kumimoji="0" lang="ro-RO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482829989"/>
                  </a:ext>
                </a:extLst>
              </a:tr>
              <a:tr h="154879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sng" strike="noStrike" dirty="0">
                        <a:solidFill>
                          <a:srgbClr val="FFC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o-RO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Academic staff</a:t>
                      </a:r>
                      <a:endParaRPr kumimoji="0" lang="ro-RO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9351511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sng" strike="noStrike" dirty="0">
                        <a:solidFill>
                          <a:srgbClr val="FFC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o-RO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Academic staff</a:t>
                      </a:r>
                      <a:endParaRPr kumimoji="0" lang="ro-RO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6317411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sng" strike="noStrike" dirty="0">
                        <a:solidFill>
                          <a:srgbClr val="FFC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o-RO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Academic staff</a:t>
                      </a:r>
                      <a:endParaRPr kumimoji="0" lang="ro-RO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1352255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sng" strike="noStrike" dirty="0">
                        <a:solidFill>
                          <a:srgbClr val="FFC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o-RO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Academic staff</a:t>
                      </a:r>
                      <a:endParaRPr kumimoji="0" lang="ro-RO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9504384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sng" strike="noStrike" dirty="0">
                        <a:solidFill>
                          <a:srgbClr val="FFC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o-RO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Academic staff</a:t>
                      </a:r>
                      <a:endParaRPr kumimoji="0" lang="ro-RO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9570291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sng" strike="noStrike" dirty="0">
                        <a:solidFill>
                          <a:srgbClr val="FFC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o-RO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Academic staff</a:t>
                      </a:r>
                      <a:endParaRPr kumimoji="0" lang="ro-RO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574109062"/>
                  </a:ext>
                </a:extLst>
              </a:tr>
              <a:tr h="154879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sng" strike="noStrike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o-RO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Academic staff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048908951"/>
                  </a:ext>
                </a:extLst>
              </a:tr>
              <a:tr h="131553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sng" strike="noStrike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Administrative </a:t>
                      </a:r>
                      <a:r>
                        <a:rPr lang="ro-RO" sz="11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officer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Flowchart: Process 8"/>
          <p:cNvSpPr/>
          <p:nvPr/>
        </p:nvSpPr>
        <p:spPr>
          <a:xfrm>
            <a:off x="3502303" y="967003"/>
            <a:ext cx="5472608" cy="504056"/>
          </a:xfrm>
          <a:prstGeom prst="flowChartProcess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</a:rPr>
              <a:t>Working teams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92D06A9-E57B-DB0B-B92A-8FBF89BF39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282393"/>
              </p:ext>
            </p:extLst>
          </p:nvPr>
        </p:nvGraphicFramePr>
        <p:xfrm>
          <a:off x="6212729" y="5109007"/>
          <a:ext cx="5658023" cy="1719326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1668212">
                  <a:extLst>
                    <a:ext uri="{9D8B030D-6E8A-4147-A177-3AD203B41FA5}">
                      <a16:colId xmlns:a16="http://schemas.microsoft.com/office/drawing/2014/main" val="3466781887"/>
                    </a:ext>
                  </a:extLst>
                </a:gridCol>
                <a:gridCol w="2067325">
                  <a:extLst>
                    <a:ext uri="{9D8B030D-6E8A-4147-A177-3AD203B41FA5}">
                      <a16:colId xmlns:a16="http://schemas.microsoft.com/office/drawing/2014/main" val="770251365"/>
                    </a:ext>
                  </a:extLst>
                </a:gridCol>
                <a:gridCol w="1922486">
                  <a:extLst>
                    <a:ext uri="{9D8B030D-6E8A-4147-A177-3AD203B41FA5}">
                      <a16:colId xmlns:a16="http://schemas.microsoft.com/office/drawing/2014/main" val="3144642160"/>
                    </a:ext>
                  </a:extLst>
                </a:gridCol>
              </a:tblGrid>
              <a:tr h="76835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o-RO" sz="1400" b="1" dirty="0">
                          <a:solidFill>
                            <a:srgbClr val="FFFF00"/>
                          </a:solidFill>
                          <a:effectLst/>
                        </a:rPr>
                        <a:t>Italian Naval</a:t>
                      </a:r>
                      <a:r>
                        <a:rPr lang="en-US" sz="1400" b="1" dirty="0">
                          <a:solidFill>
                            <a:srgbClr val="FFFF00"/>
                          </a:solidFill>
                          <a:effectLst/>
                        </a:rPr>
                        <a:t> Academy (LMA)</a:t>
                      </a:r>
                      <a:endParaRPr lang="ro-RO" sz="1400" b="1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1294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effectLst/>
                        </a:rPr>
                        <a:t>Name</a:t>
                      </a:r>
                      <a:endParaRPr lang="ro-RO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effectLst/>
                        </a:rPr>
                        <a:t>email address</a:t>
                      </a:r>
                      <a:endParaRPr lang="ro-RO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 err="1">
                          <a:solidFill>
                            <a:schemeClr val="bg1"/>
                          </a:solidFill>
                          <a:effectLst/>
                        </a:rPr>
                        <a:t>Responsabilities</a:t>
                      </a:r>
                      <a:endParaRPr lang="ro-RO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30135935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ro-RO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ro-R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effectLst/>
                        </a:rPr>
                        <a:t>Project responsible </a:t>
                      </a:r>
                      <a:r>
                        <a:rPr lang="ro-RO" sz="1100" dirty="0">
                          <a:solidFill>
                            <a:schemeClr val="bg1"/>
                          </a:solidFill>
                          <a:effectLst/>
                        </a:rPr>
                        <a:t>IN</a:t>
                      </a:r>
                      <a:r>
                        <a:rPr lang="en-US" sz="1100" dirty="0">
                          <a:solidFill>
                            <a:schemeClr val="bg1"/>
                          </a:solidFill>
                          <a:effectLst/>
                        </a:rPr>
                        <a:t>A</a:t>
                      </a:r>
                      <a:endParaRPr lang="ro-RO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30422622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ro-RO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ro-R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o-RO" sz="11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Academic staff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26590883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ro-RO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ro-R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o-RO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Academic staff</a:t>
                      </a:r>
                      <a:endParaRPr kumimoji="0" lang="ro-RO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71266722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ro-RO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ro-R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o-RO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Academic staff</a:t>
                      </a:r>
                      <a:endParaRPr kumimoji="0" lang="ro-RO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8539945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ro-RO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ro-R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o-RO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Academic staff</a:t>
                      </a:r>
                      <a:endParaRPr kumimoji="0" lang="ro-RO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85648924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ro-RO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ro-R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o-RO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Academic staff</a:t>
                      </a:r>
                      <a:endParaRPr kumimoji="0" lang="ro-RO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72719964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ro-RO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ro-R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o-RO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Administrative </a:t>
                      </a:r>
                      <a:r>
                        <a:rPr kumimoji="0" lang="ro-RO" sz="11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officer</a:t>
                      </a:r>
                      <a:endParaRPr kumimoji="0" lang="ro-RO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616222761"/>
                  </a:ext>
                </a:extLst>
              </a:tr>
            </a:tbl>
          </a:graphicData>
        </a:graphic>
      </p:graphicFrame>
      <p:pic>
        <p:nvPicPr>
          <p:cNvPr id="3" name="Bild 12" descr="EMILYO Logo">
            <a:extLst>
              <a:ext uri="{FF2B5EF4-FFF2-40B4-BE49-F238E27FC236}">
                <a16:creationId xmlns:a16="http://schemas.microsoft.com/office/drawing/2014/main" id="{10C6720E-99B4-F449-D1C2-424587DA4017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6940" y="1"/>
            <a:ext cx="1314234" cy="131423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5571F7BC-4E1B-70CF-288A-45A6B5391762}"/>
              </a:ext>
            </a:extLst>
          </p:cNvPr>
          <p:cNvGrpSpPr/>
          <p:nvPr/>
        </p:nvGrpSpPr>
        <p:grpSpPr>
          <a:xfrm>
            <a:off x="142318" y="6495"/>
            <a:ext cx="8839869" cy="937605"/>
            <a:chOff x="25382" y="-24277"/>
            <a:chExt cx="8301958" cy="941691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6D78B5C-FF54-08E9-7658-37FACB2466A9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382" y="-2242"/>
              <a:ext cx="4392445" cy="902504"/>
            </a:xfrm>
            <a:prstGeom prst="rect">
              <a:avLst/>
            </a:prstGeom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FC2CECE-B9FD-F511-11FB-0C4FCA852A81}"/>
                </a:ext>
              </a:extLst>
            </p:cNvPr>
            <p:cNvSpPr/>
            <p:nvPr/>
          </p:nvSpPr>
          <p:spPr>
            <a:xfrm>
              <a:off x="4222204" y="0"/>
              <a:ext cx="4105136" cy="90250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/>
            </a:p>
          </p:txBody>
        </p:sp>
        <p:pic>
          <p:nvPicPr>
            <p:cNvPr id="22" name="Picture 21" descr="logo z przezroczystym">
              <a:extLst>
                <a:ext uri="{FF2B5EF4-FFF2-40B4-BE49-F238E27FC236}">
                  <a16:creationId xmlns:a16="http://schemas.microsoft.com/office/drawing/2014/main" id="{58BE4C8B-8F50-CC97-5C0C-359C6AE8BF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50381" y="-24277"/>
              <a:ext cx="693406" cy="902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2E198FC6-EB09-241D-2788-5E8FD61D5562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94889" y="70765"/>
              <a:ext cx="1048182" cy="757654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A199BBE2-D062-D735-C1A7-243719541C0D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91181" y="14910"/>
              <a:ext cx="790914" cy="902504"/>
            </a:xfrm>
            <a:prstGeom prst="rect">
              <a:avLst/>
            </a:prstGeom>
          </p:spPr>
        </p:pic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E58213A4-A2BC-BE75-1E3D-A6D03F705EA6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8363177" y="44835"/>
            <a:ext cx="929533" cy="888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630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1">
            <a:extLst>
              <a:ext uri="{FF2B5EF4-FFF2-40B4-BE49-F238E27FC236}">
                <a16:creationId xmlns:a16="http://schemas.microsoft.com/office/drawing/2014/main" id="{25046A3A-F401-9013-2FCE-1F4E894673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245" y="1124744"/>
            <a:ext cx="12231180" cy="567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Aft>
                <a:spcPts val="600"/>
              </a:spcAft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Aft>
                <a:spcPts val="60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Aft>
                <a:spcPts val="600"/>
              </a:spcAft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Aft>
                <a:spcPts val="600"/>
              </a:spcAft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14126">
              <a:lnSpc>
                <a:spcPct val="150000"/>
              </a:lnSpc>
              <a:spcAft>
                <a:spcPct val="0"/>
              </a:spcAft>
              <a:buNone/>
            </a:pPr>
            <a:r>
              <a:rPr lang="ro-RO" altLang="de-DE" sz="2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Major </a:t>
            </a:r>
            <a:r>
              <a:rPr lang="ro-RO" altLang="de-DE" sz="2799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foreseen</a:t>
            </a:r>
            <a:r>
              <a:rPr lang="ro-RO" altLang="de-DE" sz="2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ro-RO" altLang="de-DE" sz="2799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results</a:t>
            </a:r>
            <a:r>
              <a:rPr lang="ro-RO" altLang="de-DE" sz="2799" dirty="0">
                <a:solidFill>
                  <a:prstClr val="black"/>
                </a:solidFill>
                <a:cs typeface="Arial" panose="020B0604020202020204" pitchFamily="34" charset="0"/>
              </a:rPr>
              <a:t>: </a:t>
            </a:r>
          </a:p>
          <a:p>
            <a:pPr defTabSz="914126"/>
            <a:r>
              <a:rPr lang="ro-RO" sz="2599" b="0" dirty="0">
                <a:solidFill>
                  <a:prstClr val="black"/>
                </a:solidFill>
                <a:latin typeface="FreeSans"/>
                <a:cs typeface="Arial" panose="020B0604020202020204" pitchFamily="34" charset="0"/>
              </a:rPr>
              <a:t> </a:t>
            </a:r>
            <a:r>
              <a:rPr lang="en-GB" sz="2599" dirty="0">
                <a:solidFill>
                  <a:srgbClr val="FF0000"/>
                </a:solidFill>
                <a:latin typeface="FreeSans"/>
              </a:rPr>
              <a:t>1 joint harmonized curriculum</a:t>
            </a:r>
            <a:r>
              <a:rPr lang="en-GB" sz="2599" b="0" dirty="0">
                <a:solidFill>
                  <a:prstClr val="black"/>
                </a:solidFill>
                <a:latin typeface="FreeSans"/>
              </a:rPr>
              <a:t>;</a:t>
            </a:r>
          </a:p>
          <a:p>
            <a:pPr defTabSz="914126"/>
            <a:r>
              <a:rPr lang="ro-RO" sz="2599" b="0" dirty="0">
                <a:solidFill>
                  <a:prstClr val="black"/>
                </a:solidFill>
                <a:latin typeface="FreeSans"/>
              </a:rPr>
              <a:t> </a:t>
            </a:r>
            <a:r>
              <a:rPr lang="en-GB" sz="2599" dirty="0">
                <a:solidFill>
                  <a:srgbClr val="FF0000"/>
                </a:solidFill>
                <a:latin typeface="FreeSans"/>
              </a:rPr>
              <a:t>8 STEM courses </a:t>
            </a:r>
            <a:r>
              <a:rPr lang="en-GB" sz="2599" b="0" dirty="0">
                <a:solidFill>
                  <a:prstClr val="black"/>
                </a:solidFill>
                <a:latin typeface="FreeSans"/>
              </a:rPr>
              <a:t>learning and teaching materials, using modern and intelligent technologies;</a:t>
            </a:r>
          </a:p>
          <a:p>
            <a:pPr defTabSz="914126"/>
            <a:r>
              <a:rPr lang="ro-RO" sz="2599" b="0" dirty="0">
                <a:solidFill>
                  <a:prstClr val="black"/>
                </a:solidFill>
                <a:latin typeface="FreeSans"/>
              </a:rPr>
              <a:t> </a:t>
            </a:r>
            <a:r>
              <a:rPr lang="en-GB" sz="2599" dirty="0">
                <a:solidFill>
                  <a:srgbClr val="FF0000"/>
                </a:solidFill>
                <a:latin typeface="FreeSans"/>
              </a:rPr>
              <a:t>4 HASS courses </a:t>
            </a:r>
            <a:r>
              <a:rPr lang="en-GB" sz="2599" b="0" dirty="0">
                <a:solidFill>
                  <a:prstClr val="black"/>
                </a:solidFill>
                <a:latin typeface="FreeSans"/>
              </a:rPr>
              <a:t>learning and teaching materials, </a:t>
            </a:r>
            <a:r>
              <a:rPr lang="ro-RO" sz="2599" b="0" dirty="0" err="1">
                <a:solidFill>
                  <a:prstClr val="black"/>
                </a:solidFill>
                <a:latin typeface="FreeSans"/>
              </a:rPr>
              <a:t>centered</a:t>
            </a:r>
            <a:r>
              <a:rPr lang="ro-RO" sz="2599" b="0" dirty="0">
                <a:solidFill>
                  <a:prstClr val="black"/>
                </a:solidFill>
                <a:latin typeface="FreeSans"/>
              </a:rPr>
              <a:t> on EU </a:t>
            </a:r>
            <a:r>
              <a:rPr lang="ro-RO" sz="2599" b="0" dirty="0" err="1">
                <a:solidFill>
                  <a:prstClr val="black"/>
                </a:solidFill>
                <a:latin typeface="FreeSans"/>
              </a:rPr>
              <a:t>culture</a:t>
            </a:r>
            <a:r>
              <a:rPr lang="ro-RO" sz="2599" b="0" dirty="0">
                <a:solidFill>
                  <a:prstClr val="black"/>
                </a:solidFill>
                <a:latin typeface="FreeSans"/>
              </a:rPr>
              <a:t> </a:t>
            </a:r>
            <a:r>
              <a:rPr lang="ro-RO" sz="2599" b="0" dirty="0" err="1">
                <a:solidFill>
                  <a:prstClr val="black"/>
                </a:solidFill>
                <a:latin typeface="FreeSans"/>
              </a:rPr>
              <a:t>and</a:t>
            </a:r>
            <a:r>
              <a:rPr lang="ro-RO" sz="2599" b="0" dirty="0">
                <a:solidFill>
                  <a:prstClr val="black"/>
                </a:solidFill>
                <a:latin typeface="FreeSans"/>
              </a:rPr>
              <a:t> </a:t>
            </a:r>
            <a:r>
              <a:rPr lang="ro-RO" sz="2599" b="0" dirty="0" err="1">
                <a:solidFill>
                  <a:prstClr val="black"/>
                </a:solidFill>
                <a:latin typeface="FreeSans"/>
              </a:rPr>
              <a:t>values</a:t>
            </a:r>
            <a:r>
              <a:rPr lang="ro-RO" sz="2599" b="0" dirty="0">
                <a:solidFill>
                  <a:prstClr val="black"/>
                </a:solidFill>
                <a:latin typeface="FreeSans"/>
              </a:rPr>
              <a:t>;</a:t>
            </a:r>
          </a:p>
          <a:p>
            <a:pPr defTabSz="914126"/>
            <a:r>
              <a:rPr lang="ro-RO" sz="2599" b="0" dirty="0">
                <a:solidFill>
                  <a:prstClr val="black"/>
                </a:solidFill>
                <a:latin typeface="FreeSans"/>
              </a:rPr>
              <a:t> </a:t>
            </a:r>
            <a:r>
              <a:rPr lang="ro-RO" sz="2599" dirty="0">
                <a:solidFill>
                  <a:srgbClr val="FF0000"/>
                </a:solidFill>
                <a:latin typeface="FreeSans"/>
              </a:rPr>
              <a:t>8 s</a:t>
            </a:r>
            <a:r>
              <a:rPr lang="en-GB" sz="2599" dirty="0" err="1">
                <a:solidFill>
                  <a:srgbClr val="FF0000"/>
                </a:solidFill>
                <a:latin typeface="FreeSans"/>
              </a:rPr>
              <a:t>hort</a:t>
            </a:r>
            <a:r>
              <a:rPr lang="en-GB" sz="2599" dirty="0">
                <a:solidFill>
                  <a:srgbClr val="FF0000"/>
                </a:solidFill>
                <a:latin typeface="FreeSans"/>
              </a:rPr>
              <a:t> term students exchanges</a:t>
            </a:r>
            <a:r>
              <a:rPr lang="ro-RO" sz="2599" dirty="0">
                <a:solidFill>
                  <a:srgbClr val="FF0000"/>
                </a:solidFill>
                <a:latin typeface="FreeSans"/>
              </a:rPr>
              <a:t> </a:t>
            </a:r>
            <a:r>
              <a:rPr lang="ro-RO" sz="2599" dirty="0" err="1">
                <a:solidFill>
                  <a:srgbClr val="FF0000"/>
                </a:solidFill>
                <a:latin typeface="FreeSans"/>
              </a:rPr>
              <a:t>to</a:t>
            </a:r>
            <a:r>
              <a:rPr lang="ro-RO" sz="2599" dirty="0">
                <a:solidFill>
                  <a:srgbClr val="FF0000"/>
                </a:solidFill>
                <a:latin typeface="FreeSans"/>
              </a:rPr>
              <a:t> </a:t>
            </a:r>
            <a:r>
              <a:rPr lang="ro-RO" sz="2599" dirty="0" err="1">
                <a:solidFill>
                  <a:srgbClr val="FF0000"/>
                </a:solidFill>
                <a:latin typeface="FreeSans"/>
              </a:rPr>
              <a:t>be</a:t>
            </a:r>
            <a:r>
              <a:rPr lang="ro-RO" sz="2599" dirty="0">
                <a:solidFill>
                  <a:srgbClr val="FF0000"/>
                </a:solidFill>
                <a:latin typeface="FreeSans"/>
              </a:rPr>
              <a:t> </a:t>
            </a:r>
            <a:r>
              <a:rPr lang="ro-RO" sz="2599" dirty="0" err="1">
                <a:solidFill>
                  <a:srgbClr val="FF0000"/>
                </a:solidFill>
                <a:latin typeface="FreeSans"/>
              </a:rPr>
              <a:t>organized</a:t>
            </a:r>
            <a:r>
              <a:rPr lang="en-GB" sz="2599" b="0" dirty="0">
                <a:solidFill>
                  <a:prstClr val="black"/>
                </a:solidFill>
                <a:latin typeface="FreeSans"/>
              </a:rPr>
              <a:t>: 4 </a:t>
            </a:r>
            <a:r>
              <a:rPr lang="ro-RO" sz="2599" b="0" dirty="0">
                <a:solidFill>
                  <a:prstClr val="black"/>
                </a:solidFill>
                <a:latin typeface="FreeSans"/>
              </a:rPr>
              <a:t>STEM </a:t>
            </a:r>
            <a:r>
              <a:rPr lang="en-GB" sz="2599" b="0" dirty="0">
                <a:solidFill>
                  <a:prstClr val="black"/>
                </a:solidFill>
                <a:latin typeface="FreeSans"/>
              </a:rPr>
              <a:t>modules</a:t>
            </a:r>
            <a:r>
              <a:rPr lang="ro-RO" sz="2599" b="0" dirty="0">
                <a:solidFill>
                  <a:prstClr val="black"/>
                </a:solidFill>
                <a:latin typeface="FreeSans"/>
              </a:rPr>
              <a:t> </a:t>
            </a:r>
            <a:r>
              <a:rPr lang="en-GB" sz="2599" b="0" dirty="0">
                <a:solidFill>
                  <a:prstClr val="black"/>
                </a:solidFill>
                <a:latin typeface="FreeSans"/>
              </a:rPr>
              <a:t>x 16 students = 64 students</a:t>
            </a:r>
            <a:r>
              <a:rPr lang="ro-RO" sz="2599" b="0" dirty="0">
                <a:solidFill>
                  <a:prstClr val="black"/>
                </a:solidFill>
                <a:latin typeface="FreeSans"/>
              </a:rPr>
              <a:t> </a:t>
            </a:r>
            <a:r>
              <a:rPr lang="ro-RO" sz="2599" b="0" dirty="0" err="1">
                <a:solidFill>
                  <a:prstClr val="black"/>
                </a:solidFill>
                <a:latin typeface="FreeSans"/>
              </a:rPr>
              <a:t>and</a:t>
            </a:r>
            <a:r>
              <a:rPr lang="ro-RO" sz="2599" b="0" dirty="0">
                <a:solidFill>
                  <a:prstClr val="black"/>
                </a:solidFill>
                <a:latin typeface="FreeSans"/>
              </a:rPr>
              <a:t> </a:t>
            </a:r>
            <a:r>
              <a:rPr lang="en-GB" sz="2599" b="0" dirty="0">
                <a:solidFill>
                  <a:prstClr val="black"/>
                </a:solidFill>
                <a:latin typeface="FreeSans"/>
              </a:rPr>
              <a:t> 4 </a:t>
            </a:r>
            <a:r>
              <a:rPr lang="ro-RO" sz="2599" b="0" dirty="0">
                <a:solidFill>
                  <a:prstClr val="black"/>
                </a:solidFill>
                <a:latin typeface="FreeSans"/>
              </a:rPr>
              <a:t>HASS </a:t>
            </a:r>
            <a:r>
              <a:rPr lang="en-GB" sz="2599" b="0" dirty="0">
                <a:solidFill>
                  <a:prstClr val="black"/>
                </a:solidFill>
                <a:latin typeface="FreeSans"/>
              </a:rPr>
              <a:t>modules x 8 </a:t>
            </a:r>
            <a:r>
              <a:rPr lang="ro-RO" sz="2599" b="0" dirty="0" err="1">
                <a:solidFill>
                  <a:prstClr val="black"/>
                </a:solidFill>
                <a:latin typeface="FreeSans"/>
              </a:rPr>
              <a:t>students</a:t>
            </a:r>
            <a:r>
              <a:rPr lang="en-GB" sz="2599" b="0" dirty="0">
                <a:solidFill>
                  <a:prstClr val="black"/>
                </a:solidFill>
                <a:latin typeface="FreeSans"/>
              </a:rPr>
              <a:t>= 16 students</a:t>
            </a:r>
            <a:r>
              <a:rPr lang="ro-RO" sz="2599" b="0" dirty="0">
                <a:solidFill>
                  <a:prstClr val="black"/>
                </a:solidFill>
                <a:latin typeface="FreeSans"/>
              </a:rPr>
              <a:t>, total of </a:t>
            </a:r>
            <a:r>
              <a:rPr lang="ro-RO" sz="2599" dirty="0">
                <a:solidFill>
                  <a:srgbClr val="FF0000"/>
                </a:solidFill>
                <a:latin typeface="FreeSans"/>
              </a:rPr>
              <a:t>80 </a:t>
            </a:r>
            <a:r>
              <a:rPr lang="ro-RO" sz="2599" dirty="0" err="1">
                <a:solidFill>
                  <a:srgbClr val="FF0000"/>
                </a:solidFill>
                <a:latin typeface="FreeSans"/>
              </a:rPr>
              <a:t>students</a:t>
            </a:r>
            <a:r>
              <a:rPr lang="ro-RO" sz="2599" dirty="0">
                <a:solidFill>
                  <a:srgbClr val="FF0000"/>
                </a:solidFill>
                <a:latin typeface="FreeSans"/>
              </a:rPr>
              <a:t> </a:t>
            </a:r>
            <a:r>
              <a:rPr lang="ro-RO" sz="2599" dirty="0" err="1">
                <a:solidFill>
                  <a:srgbClr val="FF0000"/>
                </a:solidFill>
                <a:latin typeface="FreeSans"/>
              </a:rPr>
              <a:t>exchanged</a:t>
            </a:r>
            <a:r>
              <a:rPr lang="ro-RO" sz="2599" b="0" dirty="0">
                <a:solidFill>
                  <a:prstClr val="black"/>
                </a:solidFill>
                <a:latin typeface="FreeSans"/>
              </a:rPr>
              <a:t>;</a:t>
            </a:r>
          </a:p>
          <a:p>
            <a:pPr defTabSz="914126"/>
            <a:r>
              <a:rPr lang="ro-RO" sz="2599" b="0" dirty="0">
                <a:solidFill>
                  <a:prstClr val="black"/>
                </a:solidFill>
                <a:latin typeface="FreeSans"/>
              </a:rPr>
              <a:t> </a:t>
            </a:r>
            <a:r>
              <a:rPr lang="ro-RO" sz="2599" dirty="0">
                <a:solidFill>
                  <a:srgbClr val="FF0000"/>
                </a:solidFill>
                <a:latin typeface="FreeSans"/>
              </a:rPr>
              <a:t>5 </a:t>
            </a:r>
            <a:r>
              <a:rPr lang="ro-RO" sz="2599" dirty="0" err="1">
                <a:solidFill>
                  <a:srgbClr val="FF0000"/>
                </a:solidFill>
                <a:latin typeface="FreeSans"/>
              </a:rPr>
              <a:t>transnational</a:t>
            </a:r>
            <a:r>
              <a:rPr lang="ro-RO" sz="2599" dirty="0">
                <a:solidFill>
                  <a:srgbClr val="FF0000"/>
                </a:solidFill>
                <a:latin typeface="FreeSans"/>
              </a:rPr>
              <a:t> </a:t>
            </a:r>
            <a:r>
              <a:rPr lang="ro-RO" sz="2599" dirty="0" err="1">
                <a:solidFill>
                  <a:srgbClr val="FF0000"/>
                </a:solidFill>
                <a:latin typeface="FreeSans"/>
              </a:rPr>
              <a:t>meetings</a:t>
            </a:r>
            <a:r>
              <a:rPr lang="ro-RO" sz="2599" dirty="0">
                <a:solidFill>
                  <a:srgbClr val="FF0000"/>
                </a:solidFill>
                <a:latin typeface="FreeSans"/>
              </a:rPr>
              <a:t> </a:t>
            </a:r>
            <a:r>
              <a:rPr lang="ro-RO" sz="2599" b="0" dirty="0" err="1">
                <a:solidFill>
                  <a:prstClr val="black"/>
                </a:solidFill>
                <a:latin typeface="FreeSans"/>
              </a:rPr>
              <a:t>to</a:t>
            </a:r>
            <a:r>
              <a:rPr lang="ro-RO" sz="2599" b="0" dirty="0">
                <a:solidFill>
                  <a:prstClr val="black"/>
                </a:solidFill>
                <a:latin typeface="FreeSans"/>
              </a:rPr>
              <a:t> </a:t>
            </a:r>
            <a:r>
              <a:rPr lang="ro-RO" sz="2599" b="0" dirty="0" err="1">
                <a:solidFill>
                  <a:prstClr val="black"/>
                </a:solidFill>
                <a:latin typeface="FreeSans"/>
              </a:rPr>
              <a:t>be</a:t>
            </a:r>
            <a:r>
              <a:rPr lang="ro-RO" sz="2599" b="0" dirty="0">
                <a:solidFill>
                  <a:prstClr val="black"/>
                </a:solidFill>
                <a:latin typeface="FreeSans"/>
              </a:rPr>
              <a:t> </a:t>
            </a:r>
            <a:r>
              <a:rPr lang="ro-RO" sz="2599" b="0" dirty="0" err="1">
                <a:solidFill>
                  <a:prstClr val="black"/>
                </a:solidFill>
                <a:latin typeface="FreeSans"/>
              </a:rPr>
              <a:t>conducted</a:t>
            </a:r>
            <a:r>
              <a:rPr lang="ro-RO" sz="2599" b="0" dirty="0">
                <a:solidFill>
                  <a:prstClr val="black"/>
                </a:solidFill>
                <a:latin typeface="FreeSans"/>
              </a:rPr>
              <a:t>;</a:t>
            </a:r>
            <a:r>
              <a:rPr lang="en-GB" sz="2599" b="0" dirty="0">
                <a:solidFill>
                  <a:prstClr val="black"/>
                </a:solidFill>
                <a:latin typeface="FreeSans"/>
              </a:rPr>
              <a:t> </a:t>
            </a:r>
            <a:endParaRPr lang="ro-RO" sz="2599" b="0" dirty="0">
              <a:solidFill>
                <a:prstClr val="black"/>
              </a:solidFill>
              <a:latin typeface="FreeSans"/>
            </a:endParaRPr>
          </a:p>
          <a:p>
            <a:pPr defTabSz="914126"/>
            <a:r>
              <a:rPr lang="en-GB" sz="2599" b="0" dirty="0">
                <a:solidFill>
                  <a:prstClr val="black"/>
                </a:solidFill>
                <a:latin typeface="FreeSans"/>
              </a:rPr>
              <a:t> </a:t>
            </a:r>
            <a:r>
              <a:rPr lang="en-GB" sz="2599" dirty="0">
                <a:solidFill>
                  <a:srgbClr val="FF0000"/>
                </a:solidFill>
                <a:latin typeface="FreeSans"/>
              </a:rPr>
              <a:t>3 public events </a:t>
            </a:r>
            <a:r>
              <a:rPr lang="en-GB" sz="2599" b="0" dirty="0">
                <a:solidFill>
                  <a:prstClr val="black"/>
                </a:solidFill>
                <a:latin typeface="FreeSans"/>
              </a:rPr>
              <a:t>organized in each partner country, with at least 30 attendees/event;</a:t>
            </a:r>
          </a:p>
          <a:p>
            <a:pPr defTabSz="914126"/>
            <a:r>
              <a:rPr lang="en-GB" sz="2599" b="0" dirty="0">
                <a:solidFill>
                  <a:prstClr val="black"/>
                </a:solidFill>
                <a:latin typeface="FreeSans"/>
              </a:rPr>
              <a:t> </a:t>
            </a:r>
            <a:r>
              <a:rPr lang="ro-RO" sz="2599" b="0" dirty="0">
                <a:solidFill>
                  <a:prstClr val="black"/>
                </a:solidFill>
                <a:latin typeface="FreeSans"/>
              </a:rPr>
              <a:t> </a:t>
            </a:r>
            <a:r>
              <a:rPr lang="en-GB" sz="2599" dirty="0">
                <a:solidFill>
                  <a:srgbClr val="FF0000"/>
                </a:solidFill>
                <a:latin typeface="FreeSans"/>
              </a:rPr>
              <a:t>1 e-campus </a:t>
            </a:r>
            <a:r>
              <a:rPr lang="ro-RO" sz="2599" dirty="0" err="1">
                <a:solidFill>
                  <a:srgbClr val="FF0000"/>
                </a:solidFill>
                <a:latin typeface="FreeSans"/>
              </a:rPr>
              <a:t>will</a:t>
            </a:r>
            <a:r>
              <a:rPr lang="ro-RO" sz="2599" dirty="0">
                <a:solidFill>
                  <a:srgbClr val="FF0000"/>
                </a:solidFill>
                <a:latin typeface="FreeSans"/>
              </a:rPr>
              <a:t> </a:t>
            </a:r>
            <a:r>
              <a:rPr lang="ro-RO" sz="2599" dirty="0" err="1">
                <a:solidFill>
                  <a:srgbClr val="FF0000"/>
                </a:solidFill>
                <a:latin typeface="FreeSans"/>
              </a:rPr>
              <a:t>be</a:t>
            </a:r>
            <a:r>
              <a:rPr lang="ro-RO" sz="2599" dirty="0">
                <a:solidFill>
                  <a:srgbClr val="FF0000"/>
                </a:solidFill>
                <a:latin typeface="FreeSans"/>
              </a:rPr>
              <a:t> </a:t>
            </a:r>
            <a:r>
              <a:rPr lang="ro-RO" sz="2599" dirty="0" err="1">
                <a:solidFill>
                  <a:srgbClr val="FF0000"/>
                </a:solidFill>
                <a:latin typeface="FreeSans"/>
              </a:rPr>
              <a:t>implemented</a:t>
            </a:r>
            <a:r>
              <a:rPr lang="ro-RO" sz="2599" dirty="0">
                <a:solidFill>
                  <a:srgbClr val="FF0000"/>
                </a:solidFill>
                <a:latin typeface="FreeSans"/>
              </a:rPr>
              <a:t> </a:t>
            </a:r>
            <a:r>
              <a:rPr lang="en-GB" sz="2599" b="0" dirty="0">
                <a:solidFill>
                  <a:prstClr val="black"/>
                </a:solidFill>
                <a:latin typeface="FreeSans"/>
              </a:rPr>
              <a:t>with digital resources </a:t>
            </a:r>
            <a:r>
              <a:rPr lang="en-GB" sz="2599" b="0" dirty="0" err="1">
                <a:solidFill>
                  <a:prstClr val="black"/>
                </a:solidFill>
                <a:latin typeface="FreeSans"/>
              </a:rPr>
              <a:t>avaialble</a:t>
            </a:r>
            <a:r>
              <a:rPr lang="en-GB" sz="2599" b="0" dirty="0">
                <a:solidFill>
                  <a:prstClr val="black"/>
                </a:solidFill>
                <a:latin typeface="FreeSans"/>
              </a:rPr>
              <a:t> in EMILYO network </a:t>
            </a:r>
            <a:r>
              <a:rPr lang="ro-RO" sz="2599" b="0" dirty="0">
                <a:solidFill>
                  <a:prstClr val="black"/>
                </a:solidFill>
                <a:latin typeface="FreeSans"/>
              </a:rPr>
              <a:t>(</a:t>
            </a:r>
            <a:r>
              <a:rPr lang="ro-RO" sz="2599" b="0" dirty="0">
                <a:solidFill>
                  <a:prstClr val="black"/>
                </a:solidFill>
                <a:latin typeface="FreeSans"/>
                <a:hlinkClick r:id="rId3"/>
              </a:rPr>
              <a:t>www.marplat.eu</a:t>
            </a:r>
            <a:r>
              <a:rPr lang="ro-RO" sz="2599" b="0" dirty="0">
                <a:solidFill>
                  <a:prstClr val="black"/>
                </a:solidFill>
                <a:latin typeface="FreeSans"/>
              </a:rPr>
              <a:t>) </a:t>
            </a:r>
            <a:r>
              <a:rPr lang="ro-RO" sz="2599" b="0" dirty="0" err="1">
                <a:solidFill>
                  <a:prstClr val="black"/>
                </a:solidFill>
                <a:latin typeface="FreeSans"/>
              </a:rPr>
              <a:t>by</a:t>
            </a:r>
            <a:r>
              <a:rPr lang="ro-RO" sz="2599" b="0" dirty="0">
                <a:solidFill>
                  <a:prstClr val="black"/>
                </a:solidFill>
                <a:latin typeface="FreeSans"/>
              </a:rPr>
              <a:t> </a:t>
            </a:r>
            <a:r>
              <a:rPr lang="ro-RO" sz="2599" b="0" dirty="0" err="1">
                <a:solidFill>
                  <a:prstClr val="black"/>
                </a:solidFill>
                <a:latin typeface="FreeSans"/>
              </a:rPr>
              <a:t>all</a:t>
            </a:r>
            <a:r>
              <a:rPr lang="ro-RO" sz="2599" b="0" dirty="0">
                <a:solidFill>
                  <a:prstClr val="black"/>
                </a:solidFill>
                <a:latin typeface="FreeSans"/>
              </a:rPr>
              <a:t> </a:t>
            </a:r>
            <a:r>
              <a:rPr lang="ro-RO" sz="2599" b="0" dirty="0" err="1">
                <a:solidFill>
                  <a:prstClr val="black"/>
                </a:solidFill>
                <a:latin typeface="FreeSans"/>
              </a:rPr>
              <a:t>interested</a:t>
            </a:r>
            <a:r>
              <a:rPr lang="ro-RO" sz="2599" b="0" dirty="0">
                <a:solidFill>
                  <a:prstClr val="black"/>
                </a:solidFill>
                <a:latin typeface="FreeSans"/>
              </a:rPr>
              <a:t> BOEI;</a:t>
            </a:r>
          </a:p>
          <a:p>
            <a:pPr defTabSz="914126"/>
            <a:r>
              <a:rPr lang="ro-RO" sz="2599" b="0" dirty="0">
                <a:solidFill>
                  <a:prstClr val="black"/>
                </a:solidFill>
                <a:latin typeface="FreeSans"/>
              </a:rPr>
              <a:t> </a:t>
            </a:r>
            <a:r>
              <a:rPr lang="en-GB" sz="2599" dirty="0">
                <a:solidFill>
                  <a:srgbClr val="FF0000"/>
                </a:solidFill>
                <a:latin typeface="FreeSans"/>
              </a:rPr>
              <a:t>1 International Naval Semester implemented</a:t>
            </a:r>
            <a:r>
              <a:rPr lang="ro-RO" sz="2599" dirty="0">
                <a:solidFill>
                  <a:srgbClr val="FF0000"/>
                </a:solidFill>
                <a:latin typeface="FreeSans"/>
              </a:rPr>
              <a:t>/</a:t>
            </a:r>
            <a:r>
              <a:rPr lang="ro-RO" sz="2599" dirty="0" err="1">
                <a:solidFill>
                  <a:srgbClr val="FF0000"/>
                </a:solidFill>
                <a:latin typeface="FreeSans"/>
              </a:rPr>
              <a:t>harmonized</a:t>
            </a:r>
            <a:r>
              <a:rPr lang="ro-RO" sz="2599" dirty="0">
                <a:solidFill>
                  <a:srgbClr val="FF0000"/>
                </a:solidFill>
                <a:latin typeface="FreeSans"/>
              </a:rPr>
              <a:t> </a:t>
            </a:r>
            <a:r>
              <a:rPr lang="ro-RO" sz="2599" dirty="0" err="1">
                <a:solidFill>
                  <a:srgbClr val="FF0000"/>
                </a:solidFill>
                <a:latin typeface="FreeSans"/>
              </a:rPr>
              <a:t>learning</a:t>
            </a:r>
            <a:r>
              <a:rPr lang="ro-RO" sz="2599" dirty="0">
                <a:solidFill>
                  <a:srgbClr val="FF0000"/>
                </a:solidFill>
                <a:latin typeface="FreeSans"/>
              </a:rPr>
              <a:t> </a:t>
            </a:r>
            <a:r>
              <a:rPr lang="ro-RO" sz="2599" dirty="0" err="1">
                <a:solidFill>
                  <a:srgbClr val="FF0000"/>
                </a:solidFill>
                <a:latin typeface="FreeSans"/>
              </a:rPr>
              <a:t>resources</a:t>
            </a:r>
            <a:r>
              <a:rPr lang="en-GB" sz="2599" b="0" dirty="0">
                <a:solidFill>
                  <a:prstClr val="black"/>
                </a:solidFill>
                <a:latin typeface="FreeSans"/>
              </a:rPr>
              <a:t>.</a:t>
            </a:r>
            <a:r>
              <a:rPr lang="ro-RO" sz="2599" b="0" dirty="0">
                <a:solidFill>
                  <a:prstClr val="black"/>
                </a:solidFill>
                <a:latin typeface="FreeSans"/>
              </a:rPr>
              <a:t> </a:t>
            </a:r>
            <a:endParaRPr lang="ro-RO" altLang="de-DE" sz="2599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45401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1">
            <a:extLst>
              <a:ext uri="{FF2B5EF4-FFF2-40B4-BE49-F238E27FC236}">
                <a16:creationId xmlns:a16="http://schemas.microsoft.com/office/drawing/2014/main" id="{25046A3A-F401-9013-2FCE-1F4E894673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3" y="1052736"/>
            <a:ext cx="12148442" cy="65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Aft>
                <a:spcPts val="600"/>
              </a:spcAft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Aft>
                <a:spcPts val="60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Aft>
                <a:spcPts val="600"/>
              </a:spcAft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Aft>
                <a:spcPts val="600"/>
              </a:spcAft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914126">
              <a:lnSpc>
                <a:spcPct val="150000"/>
              </a:lnSpc>
              <a:spcAft>
                <a:spcPct val="0"/>
              </a:spcAft>
              <a:buNone/>
            </a:pPr>
            <a:r>
              <a:rPr lang="ro-RO" altLang="de-DE" sz="2799" dirty="0" err="1">
                <a:solidFill>
                  <a:srgbClr val="FF0000"/>
                </a:solidFill>
                <a:cs typeface="Arial" panose="020B0604020202020204" pitchFamily="34" charset="0"/>
              </a:rPr>
              <a:t>Work</a:t>
            </a:r>
            <a:r>
              <a:rPr lang="ro-RO" altLang="de-DE" sz="2799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ro-RO" altLang="de-DE" sz="2799" dirty="0" err="1">
                <a:solidFill>
                  <a:srgbClr val="FF0000"/>
                </a:solidFill>
                <a:cs typeface="Arial" panose="020B0604020202020204" pitchFamily="34" charset="0"/>
              </a:rPr>
              <a:t>packages</a:t>
            </a:r>
            <a:r>
              <a:rPr lang="ro-RO" altLang="de-DE" sz="2799" dirty="0">
                <a:solidFill>
                  <a:srgbClr val="FF0000"/>
                </a:solidFill>
                <a:cs typeface="Arial" panose="020B0604020202020204" pitchFamily="34" charset="0"/>
              </a:rPr>
              <a:t> - </a:t>
            </a:r>
            <a:r>
              <a:rPr lang="ro-RO" altLang="de-DE" sz="2799" dirty="0" err="1">
                <a:solidFill>
                  <a:srgbClr val="FF0000"/>
                </a:solidFill>
                <a:cs typeface="Arial" panose="020B0604020202020204" pitchFamily="34" charset="0"/>
              </a:rPr>
              <a:t>brief</a:t>
            </a:r>
            <a:r>
              <a:rPr lang="ro-RO" altLang="de-DE" sz="2799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ro-RO" altLang="de-DE" sz="2799" dirty="0" err="1">
                <a:solidFill>
                  <a:srgbClr val="FF0000"/>
                </a:solidFill>
                <a:cs typeface="Arial" panose="020B0604020202020204" pitchFamily="34" charset="0"/>
              </a:rPr>
              <a:t>description</a:t>
            </a:r>
            <a:r>
              <a:rPr lang="ro-RO" altLang="de-DE" sz="2799" dirty="0">
                <a:solidFill>
                  <a:srgbClr val="FF0000"/>
                </a:solidFill>
                <a:cs typeface="Arial" panose="020B0604020202020204" pitchFamily="34" charset="0"/>
              </a:rPr>
              <a:t>: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FF44BD-CF13-B84E-0C0C-2BCA61F73278}"/>
              </a:ext>
            </a:extLst>
          </p:cNvPr>
          <p:cNvSpPr txBox="1"/>
          <p:nvPr/>
        </p:nvSpPr>
        <p:spPr>
          <a:xfrm>
            <a:off x="20191" y="1844824"/>
            <a:ext cx="12188825" cy="44768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126">
              <a:spcAft>
                <a:spcPts val="1800"/>
              </a:spcAft>
            </a:pPr>
            <a:r>
              <a:rPr lang="en-GB" sz="2399" b="1" dirty="0">
                <a:solidFill>
                  <a:srgbClr val="FF0000"/>
                </a:solidFill>
                <a:latin typeface="FreeSans"/>
              </a:rPr>
              <a:t>Work package n°1 </a:t>
            </a:r>
            <a:r>
              <a:rPr lang="en-GB" sz="2399" dirty="0">
                <a:solidFill>
                  <a:prstClr val="black"/>
                </a:solidFill>
                <a:latin typeface="FreeSans"/>
              </a:rPr>
              <a:t>– </a:t>
            </a:r>
            <a:r>
              <a:rPr lang="ro-RO" sz="2399" i="1" dirty="0">
                <a:solidFill>
                  <a:srgbClr val="0000FF"/>
                </a:solidFill>
                <a:latin typeface="FreeSans"/>
              </a:rPr>
              <a:t>”</a:t>
            </a:r>
            <a:r>
              <a:rPr lang="en-GB" sz="2399" i="1" dirty="0">
                <a:solidFill>
                  <a:srgbClr val="0000FF"/>
                </a:solidFill>
                <a:latin typeface="FreeSans"/>
              </a:rPr>
              <a:t>Project Management</a:t>
            </a:r>
            <a:r>
              <a:rPr lang="ro-RO" sz="2399" dirty="0">
                <a:solidFill>
                  <a:prstClr val="black"/>
                </a:solidFill>
                <a:latin typeface="FreeSans"/>
              </a:rPr>
              <a:t>” (</a:t>
            </a:r>
            <a:r>
              <a:rPr lang="en-GB" sz="2399" dirty="0">
                <a:solidFill>
                  <a:prstClr val="black"/>
                </a:solidFill>
                <a:latin typeface="FreeSans"/>
              </a:rPr>
              <a:t>42 000</a:t>
            </a:r>
            <a:r>
              <a:rPr lang="ro-RO" sz="2399" dirty="0">
                <a:solidFill>
                  <a:prstClr val="black"/>
                </a:solidFill>
                <a:latin typeface="FreeSans"/>
              </a:rPr>
              <a:t> Euro);</a:t>
            </a:r>
            <a:endParaRPr lang="en-GB" sz="2399" dirty="0">
              <a:solidFill>
                <a:prstClr val="black"/>
              </a:solidFill>
              <a:latin typeface="FreeSans"/>
            </a:endParaRPr>
          </a:p>
          <a:p>
            <a:pPr defTabSz="914126">
              <a:spcAft>
                <a:spcPts val="1800"/>
              </a:spcAft>
            </a:pPr>
            <a:r>
              <a:rPr lang="en-GB" sz="2399" b="1" dirty="0">
                <a:solidFill>
                  <a:srgbClr val="FF0000"/>
                </a:solidFill>
                <a:latin typeface="FreeSans"/>
              </a:rPr>
              <a:t>Work package n°2 </a:t>
            </a:r>
            <a:r>
              <a:rPr lang="en-GB" sz="2399" dirty="0">
                <a:solidFill>
                  <a:prstClr val="black"/>
                </a:solidFill>
                <a:latin typeface="FreeSans"/>
              </a:rPr>
              <a:t>- </a:t>
            </a:r>
            <a:r>
              <a:rPr lang="ro-RO" sz="2399" dirty="0">
                <a:solidFill>
                  <a:prstClr val="black"/>
                </a:solidFill>
                <a:latin typeface="FreeSans"/>
              </a:rPr>
              <a:t>„</a:t>
            </a:r>
            <a:r>
              <a:rPr lang="en-GB" sz="2399" i="1" dirty="0">
                <a:solidFill>
                  <a:srgbClr val="0000FF"/>
                </a:solidFill>
                <a:latin typeface="FreeSans"/>
              </a:rPr>
              <a:t>Development of a harmonized International Naval Semester curriculum, using the intelligent technologies and innovative tools in NHEI-Navy</a:t>
            </a:r>
            <a:r>
              <a:rPr lang="ro-RO" sz="2399" i="1" dirty="0">
                <a:solidFill>
                  <a:srgbClr val="0000FF"/>
                </a:solidFill>
                <a:latin typeface="FreeSans"/>
              </a:rPr>
              <a:t> </a:t>
            </a:r>
            <a:r>
              <a:rPr lang="en-GB" sz="2399" i="1" dirty="0">
                <a:solidFill>
                  <a:srgbClr val="0000FF"/>
                </a:solidFill>
                <a:latin typeface="FreeSans"/>
              </a:rPr>
              <a:t>Military Higher Education Institutions, to enhance the STEM competences</a:t>
            </a:r>
            <a:r>
              <a:rPr lang="ro-RO" sz="2399" i="1" dirty="0">
                <a:solidFill>
                  <a:prstClr val="black"/>
                </a:solidFill>
                <a:latin typeface="FreeSans"/>
              </a:rPr>
              <a:t>”</a:t>
            </a:r>
            <a:r>
              <a:rPr lang="en-GB" sz="2399" i="1" dirty="0">
                <a:solidFill>
                  <a:prstClr val="black"/>
                </a:solidFill>
                <a:latin typeface="FreeSans"/>
              </a:rPr>
              <a:t> </a:t>
            </a:r>
            <a:r>
              <a:rPr lang="ro-RO" sz="2399" dirty="0">
                <a:solidFill>
                  <a:prstClr val="black"/>
                </a:solidFill>
                <a:latin typeface="FreeSans"/>
              </a:rPr>
              <a:t>(</a:t>
            </a:r>
            <a:r>
              <a:rPr lang="en-GB" sz="2399" dirty="0">
                <a:solidFill>
                  <a:prstClr val="black"/>
                </a:solidFill>
                <a:latin typeface="FreeSans"/>
              </a:rPr>
              <a:t>112 540</a:t>
            </a:r>
            <a:r>
              <a:rPr lang="ro-RO" sz="2399" dirty="0">
                <a:solidFill>
                  <a:prstClr val="black"/>
                </a:solidFill>
                <a:latin typeface="FreeSans"/>
              </a:rPr>
              <a:t> Euro);</a:t>
            </a:r>
            <a:endParaRPr lang="en-GB" sz="2399" dirty="0">
              <a:solidFill>
                <a:prstClr val="black"/>
              </a:solidFill>
              <a:latin typeface="FreeSans"/>
            </a:endParaRPr>
          </a:p>
          <a:p>
            <a:pPr defTabSz="914126">
              <a:spcAft>
                <a:spcPts val="1800"/>
              </a:spcAft>
            </a:pPr>
            <a:r>
              <a:rPr lang="en-GB" sz="2399" b="1" dirty="0">
                <a:solidFill>
                  <a:srgbClr val="FF0000"/>
                </a:solidFill>
                <a:latin typeface="FreeSans"/>
              </a:rPr>
              <a:t>Work package n°3 </a:t>
            </a:r>
            <a:r>
              <a:rPr lang="en-GB" sz="2399" dirty="0">
                <a:solidFill>
                  <a:prstClr val="black"/>
                </a:solidFill>
                <a:latin typeface="FreeSans"/>
              </a:rPr>
              <a:t>– </a:t>
            </a:r>
            <a:r>
              <a:rPr lang="ro-RO" sz="2399" dirty="0">
                <a:solidFill>
                  <a:prstClr val="black"/>
                </a:solidFill>
                <a:latin typeface="FreeSans"/>
              </a:rPr>
              <a:t>”</a:t>
            </a:r>
            <a:r>
              <a:rPr lang="en-GB" sz="2399" i="1" dirty="0">
                <a:solidFill>
                  <a:srgbClr val="0000FF"/>
                </a:solidFill>
                <a:latin typeface="FreeSans"/>
              </a:rPr>
              <a:t>Development of a European Security and Defence culture within the International Naval Semester framework, building the social competences</a:t>
            </a:r>
            <a:r>
              <a:rPr lang="ro-RO" sz="2399" i="1" dirty="0">
                <a:solidFill>
                  <a:srgbClr val="0000FF"/>
                </a:solidFill>
                <a:latin typeface="FreeSans"/>
              </a:rPr>
              <a:t> </a:t>
            </a:r>
            <a:r>
              <a:rPr lang="en-GB" sz="2399" i="1" dirty="0">
                <a:solidFill>
                  <a:srgbClr val="0000FF"/>
                </a:solidFill>
                <a:latin typeface="FreeSans"/>
              </a:rPr>
              <a:t>in NHEI-Navy Higher Education Institutions</a:t>
            </a:r>
            <a:r>
              <a:rPr lang="ro-RO" sz="2399" i="1" dirty="0">
                <a:solidFill>
                  <a:prstClr val="black"/>
                </a:solidFill>
                <a:latin typeface="FreeSans"/>
              </a:rPr>
              <a:t>”</a:t>
            </a:r>
            <a:r>
              <a:rPr lang="en-GB" sz="2399" i="1" dirty="0">
                <a:solidFill>
                  <a:prstClr val="black"/>
                </a:solidFill>
                <a:latin typeface="FreeSans"/>
              </a:rPr>
              <a:t> </a:t>
            </a:r>
            <a:r>
              <a:rPr lang="ro-RO" sz="2399" dirty="0">
                <a:solidFill>
                  <a:prstClr val="black"/>
                </a:solidFill>
                <a:latin typeface="FreeSans"/>
              </a:rPr>
              <a:t>(</a:t>
            </a:r>
            <a:r>
              <a:rPr lang="en-GB" sz="2399" dirty="0">
                <a:solidFill>
                  <a:prstClr val="black"/>
                </a:solidFill>
                <a:latin typeface="FreeSans"/>
              </a:rPr>
              <a:t>58 620</a:t>
            </a:r>
            <a:r>
              <a:rPr lang="ro-RO" sz="2399" dirty="0">
                <a:solidFill>
                  <a:prstClr val="black"/>
                </a:solidFill>
                <a:latin typeface="FreeSans"/>
              </a:rPr>
              <a:t> Euro);</a:t>
            </a:r>
            <a:endParaRPr lang="en-GB" sz="2399" dirty="0">
              <a:solidFill>
                <a:prstClr val="black"/>
              </a:solidFill>
              <a:latin typeface="FreeSans"/>
            </a:endParaRPr>
          </a:p>
          <a:p>
            <a:pPr defTabSz="914126">
              <a:spcAft>
                <a:spcPts val="1800"/>
              </a:spcAft>
            </a:pPr>
            <a:r>
              <a:rPr lang="en-GB" sz="2399" b="1" dirty="0">
                <a:solidFill>
                  <a:srgbClr val="FF0000"/>
                </a:solidFill>
                <a:latin typeface="FreeSans"/>
              </a:rPr>
              <a:t>Work package n°4 </a:t>
            </a:r>
            <a:r>
              <a:rPr lang="en-GB" sz="2399" dirty="0">
                <a:solidFill>
                  <a:prstClr val="black"/>
                </a:solidFill>
                <a:latin typeface="FreeSans"/>
              </a:rPr>
              <a:t>– </a:t>
            </a:r>
            <a:r>
              <a:rPr lang="ro-RO" sz="2399" dirty="0">
                <a:solidFill>
                  <a:prstClr val="black"/>
                </a:solidFill>
                <a:latin typeface="FreeSans"/>
              </a:rPr>
              <a:t>”</a:t>
            </a:r>
            <a:r>
              <a:rPr lang="en-GB" sz="2399" i="1" dirty="0">
                <a:solidFill>
                  <a:srgbClr val="0000FF"/>
                </a:solidFill>
                <a:latin typeface="FreeSans"/>
              </a:rPr>
              <a:t>Building a teaching NHEI Network to enhance the implementation of the International Naval Semester using the STEM intelligent technologies</a:t>
            </a:r>
            <a:r>
              <a:rPr lang="ro-RO" sz="2399" i="1" dirty="0">
                <a:solidFill>
                  <a:srgbClr val="0000FF"/>
                </a:solidFill>
                <a:latin typeface="FreeSans"/>
              </a:rPr>
              <a:t> </a:t>
            </a:r>
            <a:r>
              <a:rPr lang="en-GB" sz="2399" i="1" dirty="0">
                <a:solidFill>
                  <a:srgbClr val="0000FF"/>
                </a:solidFill>
                <a:latin typeface="FreeSans"/>
              </a:rPr>
              <a:t>and innovative tools in Navy Higher Education in harmonization with the HASS European values</a:t>
            </a:r>
            <a:r>
              <a:rPr lang="ro-RO" sz="2399" i="1" dirty="0">
                <a:solidFill>
                  <a:prstClr val="black"/>
                </a:solidFill>
                <a:latin typeface="FreeSans"/>
              </a:rPr>
              <a:t>”</a:t>
            </a:r>
            <a:r>
              <a:rPr lang="en-GB" sz="2399" i="1" dirty="0">
                <a:solidFill>
                  <a:prstClr val="black"/>
                </a:solidFill>
                <a:latin typeface="FreeSans"/>
              </a:rPr>
              <a:t> </a:t>
            </a:r>
            <a:r>
              <a:rPr lang="ro-RO" sz="2399" dirty="0">
                <a:solidFill>
                  <a:prstClr val="black"/>
                </a:solidFill>
                <a:latin typeface="FreeSans"/>
              </a:rPr>
              <a:t>(</a:t>
            </a:r>
            <a:r>
              <a:rPr lang="en-GB" sz="2399" dirty="0">
                <a:solidFill>
                  <a:prstClr val="black"/>
                </a:solidFill>
                <a:latin typeface="FreeSans"/>
              </a:rPr>
              <a:t>36 840</a:t>
            </a:r>
            <a:r>
              <a:rPr lang="ro-RO" sz="2399" dirty="0">
                <a:solidFill>
                  <a:prstClr val="black"/>
                </a:solidFill>
                <a:latin typeface="FreeSans"/>
              </a:rPr>
              <a:t> Euro).</a:t>
            </a:r>
            <a:endParaRPr lang="en-GB" sz="2399" dirty="0">
              <a:solidFill>
                <a:prstClr val="black"/>
              </a:solidFill>
              <a:latin typeface="FreeSans"/>
            </a:endParaRPr>
          </a:p>
        </p:txBody>
      </p:sp>
    </p:spTree>
    <p:extLst>
      <p:ext uri="{BB962C8B-B14F-4D97-AF65-F5344CB8AC3E}">
        <p14:creationId xmlns:p14="http://schemas.microsoft.com/office/powerpoint/2010/main" val="12221241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1">
            <a:extLst>
              <a:ext uri="{FF2B5EF4-FFF2-40B4-BE49-F238E27FC236}">
                <a16:creationId xmlns:a16="http://schemas.microsoft.com/office/drawing/2014/main" id="{25046A3A-F401-9013-2FCE-1F4E894673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847" y="1097420"/>
            <a:ext cx="12148442" cy="65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Aft>
                <a:spcPts val="600"/>
              </a:spcAft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Aft>
                <a:spcPts val="60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Aft>
                <a:spcPts val="600"/>
              </a:spcAft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Aft>
                <a:spcPts val="600"/>
              </a:spcAft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914126">
              <a:lnSpc>
                <a:spcPct val="150000"/>
              </a:lnSpc>
              <a:spcAft>
                <a:spcPct val="0"/>
              </a:spcAft>
              <a:buNone/>
            </a:pPr>
            <a:r>
              <a:rPr lang="ro-RO" altLang="de-DE" sz="2799" dirty="0">
                <a:solidFill>
                  <a:srgbClr val="FF0000"/>
                </a:solidFill>
                <a:cs typeface="Arial" panose="020B0604020202020204" pitchFamily="34" charset="0"/>
              </a:rPr>
              <a:t>Project budget </a:t>
            </a:r>
            <a:r>
              <a:rPr lang="ro-RO" altLang="de-DE" sz="2799" dirty="0" err="1">
                <a:solidFill>
                  <a:srgbClr val="FF0000"/>
                </a:solidFill>
                <a:cs typeface="Arial" panose="020B0604020202020204" pitchFamily="34" charset="0"/>
              </a:rPr>
              <a:t>allocated</a:t>
            </a:r>
            <a:r>
              <a:rPr lang="ro-RO" altLang="de-DE" sz="2799" dirty="0">
                <a:solidFill>
                  <a:srgbClr val="FF0000"/>
                </a:solidFill>
                <a:cs typeface="Arial" panose="020B0604020202020204" pitchFamily="34" charset="0"/>
              </a:rPr>
              <a:t> for </a:t>
            </a:r>
            <a:r>
              <a:rPr lang="ro-RO" altLang="de-DE" sz="2799" dirty="0" err="1">
                <a:solidFill>
                  <a:srgbClr val="FF0000"/>
                </a:solidFill>
                <a:cs typeface="Arial" panose="020B0604020202020204" pitchFamily="34" charset="0"/>
              </a:rPr>
              <a:t>work</a:t>
            </a:r>
            <a:r>
              <a:rPr lang="ro-RO" altLang="de-DE" sz="2799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ro-RO" altLang="de-DE" sz="2799" dirty="0" err="1">
                <a:solidFill>
                  <a:srgbClr val="FF0000"/>
                </a:solidFill>
                <a:cs typeface="Arial" panose="020B0604020202020204" pitchFamily="34" charset="0"/>
              </a:rPr>
              <a:t>packages</a:t>
            </a:r>
            <a:r>
              <a:rPr lang="ro-RO" altLang="de-DE" sz="2799" dirty="0">
                <a:solidFill>
                  <a:srgbClr val="FF0000"/>
                </a:solidFill>
                <a:cs typeface="Arial" panose="020B0604020202020204" pitchFamily="34" charset="0"/>
              </a:rPr>
              <a:t>: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48B394-8258-32E7-848A-171395A22C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031" y="1843811"/>
            <a:ext cx="11991561" cy="205780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517F50A-31E8-D4D7-396F-53C23D3AFB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631" y="4077072"/>
            <a:ext cx="11991561" cy="2675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128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1">
            <a:extLst>
              <a:ext uri="{FF2B5EF4-FFF2-40B4-BE49-F238E27FC236}">
                <a16:creationId xmlns:a16="http://schemas.microsoft.com/office/drawing/2014/main" id="{25046A3A-F401-9013-2FCE-1F4E894673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3" y="980728"/>
            <a:ext cx="12148442" cy="496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Aft>
                <a:spcPts val="600"/>
              </a:spcAft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Aft>
                <a:spcPts val="60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Aft>
                <a:spcPts val="600"/>
              </a:spcAft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Aft>
                <a:spcPts val="600"/>
              </a:spcAft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914126">
              <a:lnSpc>
                <a:spcPct val="150000"/>
              </a:lnSpc>
              <a:spcAft>
                <a:spcPct val="0"/>
              </a:spcAft>
              <a:buNone/>
            </a:pPr>
            <a:r>
              <a:rPr lang="ro-RO" altLang="de-DE" sz="2000" dirty="0">
                <a:solidFill>
                  <a:srgbClr val="FF0000"/>
                </a:solidFill>
                <a:cs typeface="Arial" panose="020B0604020202020204" pitchFamily="34" charset="0"/>
              </a:rPr>
              <a:t>Project </a:t>
            </a:r>
            <a:r>
              <a:rPr lang="ro-RO" altLang="de-DE" sz="2000" dirty="0" err="1">
                <a:solidFill>
                  <a:srgbClr val="FF0000"/>
                </a:solidFill>
                <a:cs typeface="Arial" panose="020B0604020202020204" pitchFamily="34" charset="0"/>
              </a:rPr>
              <a:t>time</a:t>
            </a:r>
            <a:r>
              <a:rPr lang="ro-RO" altLang="de-DE" sz="2000" dirty="0">
                <a:solidFill>
                  <a:srgbClr val="FF0000"/>
                </a:solidFill>
                <a:cs typeface="Arial" panose="020B0604020202020204" pitchFamily="34" charset="0"/>
              </a:rPr>
              <a:t> line – </a:t>
            </a:r>
            <a:r>
              <a:rPr lang="ro-RO" altLang="de-DE" sz="2000" dirty="0" err="1">
                <a:solidFill>
                  <a:srgbClr val="FF0000"/>
                </a:solidFill>
                <a:cs typeface="Arial" panose="020B0604020202020204" pitchFamily="34" charset="0"/>
              </a:rPr>
              <a:t>Gantt</a:t>
            </a:r>
            <a:r>
              <a:rPr lang="ro-RO" altLang="de-DE" sz="20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ro-RO" altLang="de-DE" sz="2000" dirty="0" err="1">
                <a:solidFill>
                  <a:srgbClr val="FF0000"/>
                </a:solidFill>
                <a:cs typeface="Arial" panose="020B0604020202020204" pitchFamily="34" charset="0"/>
              </a:rPr>
              <a:t>chart</a:t>
            </a:r>
            <a:r>
              <a:rPr lang="ro-RO" altLang="de-DE" sz="2000" dirty="0">
                <a:solidFill>
                  <a:srgbClr val="FF0000"/>
                </a:solidFill>
                <a:cs typeface="Arial" panose="020B0604020202020204" pitchFamily="34" charset="0"/>
              </a:rPr>
              <a:t>: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E25213-3C27-7395-9646-B6D1F0BD6E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764" y="1412776"/>
            <a:ext cx="11665296" cy="543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3519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reptunghi: colțuri diagonale decupate 3">
            <a:extLst>
              <a:ext uri="{FF2B5EF4-FFF2-40B4-BE49-F238E27FC236}">
                <a16:creationId xmlns:a16="http://schemas.microsoft.com/office/drawing/2014/main" id="{13C0AD09-1F9D-C0F1-0B53-94FAEB0E66E4}"/>
              </a:ext>
            </a:extLst>
          </p:cNvPr>
          <p:cNvSpPr/>
          <p:nvPr/>
        </p:nvSpPr>
        <p:spPr>
          <a:xfrm>
            <a:off x="72649" y="1272932"/>
            <a:ext cx="10630275" cy="529633"/>
          </a:xfrm>
          <a:prstGeom prst="snip2DiagRect">
            <a:avLst/>
          </a:prstGeom>
          <a:solidFill>
            <a:srgbClr val="DFE7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126"/>
            <a:r>
              <a:rPr lang="en-GB" sz="2400" b="1" dirty="0">
                <a:solidFill>
                  <a:srgbClr val="FF0000"/>
                </a:solidFill>
                <a:latin typeface="FreeSans"/>
              </a:rPr>
              <a:t>Work package n°</a:t>
            </a:r>
            <a:r>
              <a:rPr lang="ro-RO" sz="2400" b="1" dirty="0">
                <a:solidFill>
                  <a:srgbClr val="FF0000"/>
                </a:solidFill>
                <a:latin typeface="FreeSans"/>
              </a:rPr>
              <a:t>1 </a:t>
            </a:r>
            <a:r>
              <a:rPr lang="ro-RO" sz="2400" b="1" dirty="0" err="1">
                <a:solidFill>
                  <a:srgbClr val="FF0000"/>
                </a:solidFill>
                <a:latin typeface="FreeSans"/>
              </a:rPr>
              <a:t>description</a:t>
            </a:r>
            <a:r>
              <a:rPr lang="ro-RO" sz="2400" b="1" dirty="0">
                <a:solidFill>
                  <a:srgbClr val="FF0000"/>
                </a:solidFill>
                <a:latin typeface="FreeSans"/>
              </a:rPr>
              <a:t> – </a:t>
            </a:r>
            <a:r>
              <a:rPr lang="ro-RO" sz="2400" b="1" dirty="0" err="1">
                <a:solidFill>
                  <a:srgbClr val="FF0000"/>
                </a:solidFill>
                <a:latin typeface="FreeSans"/>
              </a:rPr>
              <a:t>coordinator</a:t>
            </a:r>
            <a:r>
              <a:rPr lang="ro-RO" sz="2400" b="1" dirty="0">
                <a:solidFill>
                  <a:srgbClr val="FF0000"/>
                </a:solidFill>
                <a:latin typeface="FreeSans"/>
              </a:rPr>
              <a:t> Romanian Naval Academy</a:t>
            </a:r>
            <a:endParaRPr lang="en-US" altLang="de-DE" sz="2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FF44BD-CF13-B84E-0C0C-2BCA61F73278}"/>
              </a:ext>
            </a:extLst>
          </p:cNvPr>
          <p:cNvSpPr txBox="1"/>
          <p:nvPr/>
        </p:nvSpPr>
        <p:spPr>
          <a:xfrm>
            <a:off x="72649" y="2060848"/>
            <a:ext cx="12188825" cy="43999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126">
              <a:spcAft>
                <a:spcPts val="1200"/>
              </a:spcAft>
            </a:pPr>
            <a:r>
              <a:rPr lang="en-GB" sz="2399" dirty="0">
                <a:solidFill>
                  <a:prstClr val="black"/>
                </a:solidFill>
                <a:latin typeface="FreeSans"/>
              </a:rPr>
              <a:t>→</a:t>
            </a:r>
            <a:r>
              <a:rPr lang="ro-RO" sz="2399" dirty="0">
                <a:solidFill>
                  <a:prstClr val="black"/>
                </a:solidFill>
                <a:latin typeface="FreeSans"/>
              </a:rPr>
              <a:t> </a:t>
            </a:r>
            <a:r>
              <a:rPr lang="en-GB" sz="2399" dirty="0">
                <a:solidFill>
                  <a:prstClr val="black"/>
                </a:solidFill>
                <a:latin typeface="FreeSans"/>
              </a:rPr>
              <a:t>Romanian Naval Academy as coordinator will be responsible for </a:t>
            </a:r>
            <a:r>
              <a:rPr lang="en-GB" sz="2399" b="1" dirty="0">
                <a:solidFill>
                  <a:srgbClr val="FF0000"/>
                </a:solidFill>
                <a:latin typeface="FreeSans"/>
              </a:rPr>
              <a:t>P</a:t>
            </a:r>
            <a:r>
              <a:rPr lang="ro-RO" sz="2399" b="1" dirty="0" err="1">
                <a:solidFill>
                  <a:srgbClr val="FF0000"/>
                </a:solidFill>
                <a:latin typeface="FreeSans"/>
              </a:rPr>
              <a:t>roject</a:t>
            </a:r>
            <a:r>
              <a:rPr lang="ro-RO" sz="2399" b="1" dirty="0">
                <a:solidFill>
                  <a:srgbClr val="FF0000"/>
                </a:solidFill>
                <a:latin typeface="FreeSans"/>
              </a:rPr>
              <a:t> </a:t>
            </a:r>
            <a:r>
              <a:rPr lang="en-GB" sz="2399" b="1" dirty="0">
                <a:solidFill>
                  <a:srgbClr val="FF0000"/>
                </a:solidFill>
                <a:latin typeface="FreeSans"/>
              </a:rPr>
              <a:t>M</a:t>
            </a:r>
            <a:r>
              <a:rPr lang="ro-RO" sz="2399" b="1" dirty="0" err="1">
                <a:solidFill>
                  <a:srgbClr val="FF0000"/>
                </a:solidFill>
                <a:latin typeface="FreeSans"/>
              </a:rPr>
              <a:t>anagement</a:t>
            </a:r>
            <a:r>
              <a:rPr lang="ro-RO" sz="2399" b="1" dirty="0">
                <a:solidFill>
                  <a:srgbClr val="FF0000"/>
                </a:solidFill>
                <a:latin typeface="FreeSans"/>
              </a:rPr>
              <a:t> </a:t>
            </a:r>
            <a:r>
              <a:rPr lang="en-GB" sz="2399" b="1" dirty="0">
                <a:solidFill>
                  <a:srgbClr val="FF0000"/>
                </a:solidFill>
                <a:latin typeface="FreeSans"/>
              </a:rPr>
              <a:t>P</a:t>
            </a:r>
            <a:r>
              <a:rPr lang="ro-RO" sz="2399" b="1" dirty="0">
                <a:solidFill>
                  <a:srgbClr val="FF0000"/>
                </a:solidFill>
                <a:latin typeface="FreeSans"/>
              </a:rPr>
              <a:t>lan</a:t>
            </a:r>
            <a:r>
              <a:rPr lang="en-GB" sz="2399" b="1" dirty="0">
                <a:solidFill>
                  <a:srgbClr val="FF0000"/>
                </a:solidFill>
                <a:latin typeface="FreeSans"/>
              </a:rPr>
              <a:t> </a:t>
            </a:r>
            <a:r>
              <a:rPr lang="en-GB" sz="2399" dirty="0">
                <a:solidFill>
                  <a:prstClr val="black"/>
                </a:solidFill>
                <a:latin typeface="FreeSans"/>
              </a:rPr>
              <a:t>elaboration </a:t>
            </a:r>
            <a:r>
              <a:rPr lang="ro-RO" sz="2399" dirty="0" err="1">
                <a:solidFill>
                  <a:prstClr val="black"/>
                </a:solidFill>
                <a:latin typeface="FreeSans"/>
              </a:rPr>
              <a:t>and</a:t>
            </a:r>
            <a:r>
              <a:rPr lang="ro-RO" sz="2399" dirty="0">
                <a:solidFill>
                  <a:prstClr val="black"/>
                </a:solidFill>
                <a:latin typeface="FreeSans"/>
              </a:rPr>
              <a:t> </a:t>
            </a:r>
            <a:r>
              <a:rPr lang="ro-RO" sz="2399" dirty="0" err="1">
                <a:solidFill>
                  <a:prstClr val="black"/>
                </a:solidFill>
                <a:latin typeface="FreeSans"/>
              </a:rPr>
              <a:t>implementation</a:t>
            </a:r>
            <a:r>
              <a:rPr lang="ro-RO" sz="2399" dirty="0">
                <a:solidFill>
                  <a:prstClr val="black"/>
                </a:solidFill>
                <a:latin typeface="FreeSans"/>
              </a:rPr>
              <a:t> </a:t>
            </a:r>
            <a:r>
              <a:rPr lang="en-GB" sz="2399" dirty="0">
                <a:solidFill>
                  <a:prstClr val="black"/>
                </a:solidFill>
                <a:latin typeface="FreeSans"/>
              </a:rPr>
              <a:t>and the </a:t>
            </a:r>
            <a:r>
              <a:rPr lang="ro-RO" sz="2399" dirty="0">
                <a:solidFill>
                  <a:prstClr val="black"/>
                </a:solidFill>
                <a:latin typeface="FreeSans"/>
              </a:rPr>
              <a:t>S</a:t>
            </a:r>
            <a:r>
              <a:rPr lang="en-GB" sz="2399" dirty="0">
                <a:solidFill>
                  <a:prstClr val="black"/>
                </a:solidFill>
                <a:latin typeface="FreeSans"/>
              </a:rPr>
              <a:t>teering </a:t>
            </a:r>
            <a:r>
              <a:rPr lang="ro-RO" sz="2399" dirty="0">
                <a:solidFill>
                  <a:prstClr val="black"/>
                </a:solidFill>
                <a:latin typeface="FreeSans"/>
              </a:rPr>
              <a:t>C</a:t>
            </a:r>
            <a:r>
              <a:rPr lang="en-GB" sz="2399" dirty="0" err="1">
                <a:solidFill>
                  <a:prstClr val="black"/>
                </a:solidFill>
                <a:latin typeface="FreeSans"/>
              </a:rPr>
              <a:t>ommittee</a:t>
            </a:r>
            <a:r>
              <a:rPr lang="ro-RO" sz="2399" dirty="0">
                <a:solidFill>
                  <a:prstClr val="black"/>
                </a:solidFill>
                <a:latin typeface="FreeSans"/>
              </a:rPr>
              <a:t> </a:t>
            </a:r>
            <a:r>
              <a:rPr lang="en-GB" sz="2399" dirty="0">
                <a:solidFill>
                  <a:prstClr val="black"/>
                </a:solidFill>
                <a:latin typeface="FreeSans"/>
              </a:rPr>
              <a:t>will be the authority to command and control all aspects of the PMP. </a:t>
            </a:r>
            <a:endParaRPr lang="ro-RO" sz="2399" dirty="0">
              <a:solidFill>
                <a:prstClr val="black"/>
              </a:solidFill>
              <a:latin typeface="FreeSans"/>
            </a:endParaRPr>
          </a:p>
          <a:p>
            <a:pPr defTabSz="914126">
              <a:spcAft>
                <a:spcPts val="1200"/>
              </a:spcAft>
            </a:pPr>
            <a:r>
              <a:rPr lang="en-GB" sz="2399" dirty="0">
                <a:solidFill>
                  <a:prstClr val="black"/>
                </a:solidFill>
                <a:latin typeface="FreeSans"/>
              </a:rPr>
              <a:t>→ PMP includes the following plans: </a:t>
            </a:r>
            <a:endParaRPr lang="ro-RO" sz="2399" dirty="0">
              <a:solidFill>
                <a:prstClr val="black"/>
              </a:solidFill>
              <a:latin typeface="FreeSans"/>
            </a:endParaRPr>
          </a:p>
          <a:p>
            <a:pPr marL="342900" indent="-342900" defTabSz="914126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399" b="1" i="1" dirty="0">
                <a:solidFill>
                  <a:srgbClr val="0000FF"/>
                </a:solidFill>
                <a:latin typeface="FreeSans"/>
              </a:rPr>
              <a:t>Human resource</a:t>
            </a:r>
            <a:r>
              <a:rPr lang="ro-RO" sz="2399" b="1" i="1" dirty="0">
                <a:solidFill>
                  <a:srgbClr val="0000FF"/>
                </a:solidFill>
                <a:latin typeface="FreeSans"/>
              </a:rPr>
              <a:t> </a:t>
            </a:r>
            <a:r>
              <a:rPr lang="en-GB" sz="2399" b="1" i="1" dirty="0">
                <a:solidFill>
                  <a:srgbClr val="0000FF"/>
                </a:solidFill>
                <a:latin typeface="FreeSans"/>
              </a:rPr>
              <a:t>management plan (HRMP)</a:t>
            </a:r>
            <a:r>
              <a:rPr lang="en-GB" sz="2399" dirty="0">
                <a:solidFill>
                  <a:prstClr val="black"/>
                </a:solidFill>
                <a:latin typeface="FreeSans"/>
              </a:rPr>
              <a:t>, </a:t>
            </a:r>
            <a:r>
              <a:rPr lang="en-GB" sz="2399" b="1" i="1" dirty="0">
                <a:solidFill>
                  <a:srgbClr val="0000FF"/>
                </a:solidFill>
                <a:latin typeface="FreeSans"/>
              </a:rPr>
              <a:t>Self - Evaluation Management Plan (SEMP) </a:t>
            </a:r>
            <a:r>
              <a:rPr lang="en-GB" sz="2399" dirty="0">
                <a:solidFill>
                  <a:prstClr val="black"/>
                </a:solidFill>
                <a:latin typeface="FreeSans"/>
              </a:rPr>
              <a:t>– Responsible: </a:t>
            </a:r>
            <a:r>
              <a:rPr lang="en-GB" sz="2399" b="1" dirty="0">
                <a:solidFill>
                  <a:srgbClr val="00CC00"/>
                </a:solidFill>
                <a:latin typeface="FreeSans"/>
              </a:rPr>
              <a:t>Polish Naval Academy</a:t>
            </a:r>
            <a:r>
              <a:rPr lang="en-GB" sz="2399" dirty="0">
                <a:solidFill>
                  <a:prstClr val="black"/>
                </a:solidFill>
                <a:latin typeface="FreeSans"/>
              </a:rPr>
              <a:t>, </a:t>
            </a:r>
            <a:endParaRPr lang="ro-RO" sz="2399" dirty="0">
              <a:solidFill>
                <a:prstClr val="black"/>
              </a:solidFill>
              <a:latin typeface="FreeSans"/>
            </a:endParaRPr>
          </a:p>
          <a:p>
            <a:pPr marL="342900" indent="-342900" defTabSz="914126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399" b="1" i="1" dirty="0">
                <a:solidFill>
                  <a:srgbClr val="0000FF"/>
                </a:solidFill>
                <a:latin typeface="FreeSans"/>
              </a:rPr>
              <a:t>Quality</a:t>
            </a:r>
            <a:r>
              <a:rPr lang="ro-RO" sz="2399" b="1" i="1" dirty="0">
                <a:solidFill>
                  <a:srgbClr val="0000FF"/>
                </a:solidFill>
                <a:latin typeface="FreeSans"/>
              </a:rPr>
              <a:t> </a:t>
            </a:r>
            <a:r>
              <a:rPr lang="en-GB" sz="2399" b="1" i="1" dirty="0">
                <a:solidFill>
                  <a:srgbClr val="0000FF"/>
                </a:solidFill>
                <a:latin typeface="FreeSans"/>
              </a:rPr>
              <a:t>management plan (QMP)</a:t>
            </a:r>
            <a:r>
              <a:rPr lang="en-GB" sz="2399" dirty="0">
                <a:solidFill>
                  <a:prstClr val="black"/>
                </a:solidFill>
                <a:latin typeface="FreeSans"/>
              </a:rPr>
              <a:t>, </a:t>
            </a:r>
            <a:r>
              <a:rPr lang="en-GB" sz="2399" b="1" i="1" dirty="0">
                <a:solidFill>
                  <a:srgbClr val="0000FF"/>
                </a:solidFill>
                <a:latin typeface="FreeSans"/>
              </a:rPr>
              <a:t>Schedule management plan (SMP)</a:t>
            </a:r>
            <a:r>
              <a:rPr lang="en-GB" sz="2399" dirty="0">
                <a:solidFill>
                  <a:prstClr val="black"/>
                </a:solidFill>
                <a:latin typeface="FreeSans"/>
              </a:rPr>
              <a:t>, </a:t>
            </a:r>
            <a:r>
              <a:rPr lang="en-GB" sz="2399" b="1" i="1" dirty="0">
                <a:solidFill>
                  <a:srgbClr val="0000FF"/>
                </a:solidFill>
                <a:latin typeface="FreeSans"/>
              </a:rPr>
              <a:t>Monitoring management Plan (MMP)</a:t>
            </a:r>
            <a:r>
              <a:rPr lang="ro-RO" sz="2399" b="1" i="1" dirty="0">
                <a:solidFill>
                  <a:srgbClr val="0000FF"/>
                </a:solidFill>
                <a:latin typeface="FreeSans"/>
              </a:rPr>
              <a:t> </a:t>
            </a:r>
            <a:r>
              <a:rPr lang="en-GB" sz="2399" dirty="0">
                <a:solidFill>
                  <a:prstClr val="black"/>
                </a:solidFill>
                <a:latin typeface="FreeSans"/>
              </a:rPr>
              <a:t>– Responsible</a:t>
            </a:r>
            <a:r>
              <a:rPr lang="ro-RO" sz="2399" dirty="0">
                <a:solidFill>
                  <a:prstClr val="black"/>
                </a:solidFill>
                <a:latin typeface="FreeSans"/>
              </a:rPr>
              <a:t>: </a:t>
            </a:r>
            <a:r>
              <a:rPr lang="en-GB" sz="2399" b="1" dirty="0">
                <a:solidFill>
                  <a:srgbClr val="00CC00"/>
                </a:solidFill>
                <a:latin typeface="FreeSans"/>
              </a:rPr>
              <a:t>Bulgarian Naval Academy</a:t>
            </a:r>
            <a:r>
              <a:rPr lang="en-GB" sz="2399" dirty="0">
                <a:solidFill>
                  <a:prstClr val="black"/>
                </a:solidFill>
                <a:latin typeface="FreeSans"/>
              </a:rPr>
              <a:t>, </a:t>
            </a:r>
            <a:endParaRPr lang="ro-RO" sz="2399" dirty="0">
              <a:solidFill>
                <a:prstClr val="black"/>
              </a:solidFill>
              <a:latin typeface="FreeSans"/>
            </a:endParaRPr>
          </a:p>
          <a:p>
            <a:pPr marL="342900" indent="-342900" defTabSz="914126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399" dirty="0">
                <a:solidFill>
                  <a:prstClr val="black"/>
                </a:solidFill>
                <a:latin typeface="FreeSans"/>
              </a:rPr>
              <a:t>Dissemination and exploitation plan (DEP),</a:t>
            </a:r>
            <a:r>
              <a:rPr lang="ro-RO" sz="2399" dirty="0">
                <a:solidFill>
                  <a:prstClr val="black"/>
                </a:solidFill>
                <a:latin typeface="FreeSans"/>
              </a:rPr>
              <a:t> </a:t>
            </a:r>
            <a:r>
              <a:rPr lang="en-GB" sz="2399" dirty="0">
                <a:solidFill>
                  <a:prstClr val="black"/>
                </a:solidFill>
                <a:latin typeface="FreeSans"/>
              </a:rPr>
              <a:t>Communications management plan (CMP), Risk</a:t>
            </a:r>
            <a:r>
              <a:rPr lang="ro-RO" sz="2399" dirty="0">
                <a:solidFill>
                  <a:prstClr val="black"/>
                </a:solidFill>
                <a:latin typeface="FreeSans"/>
              </a:rPr>
              <a:t> </a:t>
            </a:r>
            <a:r>
              <a:rPr lang="en-GB" sz="2399" dirty="0">
                <a:solidFill>
                  <a:prstClr val="black"/>
                </a:solidFill>
                <a:latin typeface="FreeSans"/>
              </a:rPr>
              <a:t>management plan (RMP)</a:t>
            </a:r>
            <a:r>
              <a:rPr lang="ro-RO" sz="2399" dirty="0">
                <a:solidFill>
                  <a:prstClr val="black"/>
                </a:solidFill>
                <a:latin typeface="FreeSans"/>
              </a:rPr>
              <a:t> </a:t>
            </a:r>
            <a:r>
              <a:rPr lang="en-GB" sz="2399" dirty="0">
                <a:solidFill>
                  <a:prstClr val="black"/>
                </a:solidFill>
                <a:latin typeface="FreeSans"/>
              </a:rPr>
              <a:t>– Responsible</a:t>
            </a:r>
            <a:r>
              <a:rPr lang="ro-RO" sz="2399" dirty="0">
                <a:solidFill>
                  <a:prstClr val="black"/>
                </a:solidFill>
                <a:latin typeface="FreeSans"/>
              </a:rPr>
              <a:t>:</a:t>
            </a:r>
            <a:r>
              <a:rPr lang="en-GB" sz="2399" dirty="0">
                <a:solidFill>
                  <a:prstClr val="black"/>
                </a:solidFill>
                <a:latin typeface="FreeSans"/>
              </a:rPr>
              <a:t> </a:t>
            </a:r>
            <a:r>
              <a:rPr lang="en-GB" sz="2399" b="1" dirty="0">
                <a:solidFill>
                  <a:srgbClr val="00CC00"/>
                </a:solidFill>
                <a:latin typeface="FreeSans"/>
              </a:rPr>
              <a:t>Italian Naval Academy</a:t>
            </a:r>
            <a:r>
              <a:rPr lang="en-GB" sz="2399" dirty="0">
                <a:solidFill>
                  <a:prstClr val="black"/>
                </a:solidFill>
                <a:latin typeface="FreeSan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063287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oject planning overview presentatio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98000"/>
              </a:schemeClr>
            </a:duotone>
          </a:blip>
          <a:tile tx="0" ty="0" sx="100000" sy="100000" flip="none" algn="ctr"/>
        </a:blip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accent1">
              <a:lumMod val="20000"/>
              <a:lumOff val="80000"/>
            </a:schemeClr>
          </a:solidFill>
        </a:ln>
      </a:spPr>
      <a:bodyPr wrap="square" rtlCol="0" anchor="ctr" anchorCtr="1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Business project planning overview presentation.potx" id="{0D6D6775-FC9F-484B-A889-C0FCD86449E3}" vid="{CBE6795F-D548-4056-89FC-5BC618C494F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6725</TotalTime>
  <Words>3612</Words>
  <Application>Microsoft Office PowerPoint</Application>
  <PresentationFormat>Custom</PresentationFormat>
  <Paragraphs>382</Paragraphs>
  <Slides>27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Algerian</vt:lpstr>
      <vt:lpstr>Arial</vt:lpstr>
      <vt:lpstr>Calibri</vt:lpstr>
      <vt:lpstr>Calibri Light</vt:lpstr>
      <vt:lpstr>CharterBT-Roman</vt:lpstr>
      <vt:lpstr>FreeSans</vt:lpstr>
      <vt:lpstr>Wingdings</vt:lpstr>
      <vt:lpstr>Project planning overview presentation</vt:lpstr>
      <vt:lpstr>Office Theme</vt:lpstr>
      <vt:lpstr>International Naval Semester Development Applying the Intelligent Technologies and the Innovative Tools in the European Navy Defense System – NAVY-INS-Tech  Update – 22.11.2023</vt:lpstr>
      <vt:lpstr>PROJECT OUTLINES</vt:lpstr>
      <vt:lpstr>Project Partners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Strategic partnership for supporting Blue Growth by enhancing Maritime Higher Education maritime cooperation framework on marine pollution and environment protection field</dc:title>
  <dc:creator>Microsoft account</dc:creator>
  <cp:lastModifiedBy>Catalin Popa</cp:lastModifiedBy>
  <cp:revision>384</cp:revision>
  <dcterms:created xsi:type="dcterms:W3CDTF">2020-09-22T22:56:04Z</dcterms:created>
  <dcterms:modified xsi:type="dcterms:W3CDTF">2023-11-24T06:03:26Z</dcterms:modified>
</cp:coreProperties>
</file>