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80" r:id="rId4"/>
    <p:sldId id="290" r:id="rId5"/>
    <p:sldId id="278" r:id="rId6"/>
    <p:sldId id="291" r:id="rId7"/>
    <p:sldId id="399" r:id="rId8"/>
    <p:sldId id="284" r:id="rId9"/>
    <p:sldId id="279" r:id="rId10"/>
    <p:sldId id="286" r:id="rId11"/>
    <p:sldId id="287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09B"/>
    <a:srgbClr val="01048A"/>
    <a:srgbClr val="55BCF8"/>
    <a:srgbClr val="199731"/>
    <a:srgbClr val="87ABDD"/>
    <a:srgbClr val="DCF4FD"/>
    <a:srgbClr val="DFE7F5"/>
    <a:srgbClr val="2B65F5"/>
    <a:srgbClr val="B3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 medi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Stil mediu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 mediu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Fără stil, grilă tabel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04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12127-0BA1-461C-955F-6C765E93BDB9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C49FF-ED0A-421A-BCA9-01746C9E0A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8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37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94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6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2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420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476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C49FF-ED0A-421A-BCA9-01746C9E0AD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1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C49FF-ED0A-421A-BCA9-01746C9E0AD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21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C7FB-972B-429E-9F6A-608770BAF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D8BEE-086D-48E7-855B-D87DFBB81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9D68D-4705-4847-A8AF-4418DF40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C7716-FE7A-4BC0-A016-250E42AA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0510D-61E3-4338-B070-B8EE278E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9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C4D0-AE54-4BC4-A27E-1B7A4FC54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BA549-B354-4E25-A6A5-A8503E989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62C16-C456-40F4-9CB7-7B9EA520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C30B-44E8-4D8F-A418-73E13D28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08071-B9E2-4823-9A2E-0A7506B5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9A915-95FB-4078-94E0-9B44B62BE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76D0F-6120-4BFA-99EA-9AD7B7624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2C7FA-FCC0-435A-BFB3-48DCE256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C8CEB-4ADB-40B5-9F9C-09BFA31D7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D9CDA-B17B-4570-A9C8-77FCB197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4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118C8-D799-4A10-9DAF-3CB05F91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3741-4591-4C21-A874-D507F5E12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15D84-0A35-464A-85CA-D10AF9426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0F377-98BB-4B21-A5DB-C6B144FB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6ADD-3616-46E0-BD7D-66FFBEA4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1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4FF9-DE39-4A13-8C10-686CC470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83E5C-5A2D-4D27-821B-3175FE29F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6616-D045-4DEE-96C1-720AED6F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F202-2260-435C-8CA4-9E524B30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5526F-C384-48D1-B0B0-84436980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3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2FBE-D765-4F33-98AB-E91C9FAA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D402-1CBC-4B3B-AC74-C2263009C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52E5-9D67-4E90-B8B5-3A67194E0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A147-7661-43C9-9782-3F2E85AEC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B8AAC-735D-450D-8C11-ADE19510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DD5A9-7BA0-456D-96BD-05950AF8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1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00D8-5884-4979-9A21-85D45323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3F18A-281D-45C8-AC67-5D91C11E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7B5D9-4AFA-4591-A5D3-0D565343B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A85C6-EBC7-4302-8247-B4F38754B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2A30A-6A64-46AB-89B9-490596129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CE632-A749-4ABF-9154-6DE0CC6A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BC6CF4-DB31-4920-B465-32BD4CD8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87BA9-A670-4748-B7D1-AEF3F1A7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0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0F91-E0C5-4FB0-8A25-0C2DF0D0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80B5-B004-4ADE-9EED-13089A0E6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26C0A-1103-44B1-9777-93A486EFB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CCEE7-63B4-4F5B-8FAE-1098FEE7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66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20013-EC92-405C-8E80-12C08FA29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31E12-3459-453A-B207-7B010D88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7D488-40DE-4BFA-8949-2242D05F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88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F49B-4AE1-4425-A040-8412B580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F39FF-8182-40D7-858E-287C19C3D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398D8-AF8E-4EC2-829F-FC19731B7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79435-B89A-4AD5-A5C2-86817510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2A9A1-1611-4168-ABA3-19671C42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AB192-51C2-47BD-8924-B5721684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60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C2FD-77ED-44B3-9979-133BAC2A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9BAF1-B81C-4CB6-83F5-346AD815E1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3EB81-2E7C-4574-8BE3-AF38CAB40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37C5B3-A201-43EE-A0CB-89976519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04056-4E96-4370-A6E6-A1A19EBA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A5A3-4F4E-479F-9D92-34455A5E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9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6DB1FF-24CF-49B8-BB65-FE0C3693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1099F-0E56-4BE5-B05B-51DF76890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C0494-DF11-4B0E-A5D7-6DB8E7526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932C-670A-4E44-B3F6-0BD080F0C010}" type="datetimeFigureOut">
              <a:rPr lang="en-GB" smtClean="0"/>
              <a:pPr/>
              <a:t>24/11/2023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C67C4-89A9-4F42-8938-4A4E422D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23A7A-206B-4C5C-AB2B-1F071783E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5129-AEE9-4312-B1B2-AE89CF6F70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7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plat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mentor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plat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em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4FEB8A3-FD5E-4157-B306-D83D5794FD3A}"/>
              </a:ext>
            </a:extLst>
          </p:cNvPr>
          <p:cNvSpPr txBox="1"/>
          <p:nvPr/>
        </p:nvSpPr>
        <p:spPr>
          <a:xfrm>
            <a:off x="7625857" y="5583384"/>
            <a:ext cx="3595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rgbClr val="0000FF"/>
                </a:solidFill>
              </a:rPr>
              <a:t>Colonel Catalin </a:t>
            </a:r>
            <a:r>
              <a:rPr lang="en-US" sz="2400" b="1" dirty="0">
                <a:solidFill>
                  <a:srgbClr val="0000FF"/>
                </a:solidFill>
              </a:rPr>
              <a:t>POPA</a:t>
            </a:r>
            <a:endParaRPr lang="ro-RO" sz="2400" b="1" dirty="0">
              <a:solidFill>
                <a:srgbClr val="0000FF"/>
              </a:solidFill>
            </a:endParaRPr>
          </a:p>
          <a:p>
            <a:pPr algn="ctr"/>
            <a:r>
              <a:rPr lang="ro-RO" sz="2400" dirty="0" err="1">
                <a:solidFill>
                  <a:srgbClr val="0000FF"/>
                </a:solidFill>
              </a:rPr>
              <a:t>Associate</a:t>
            </a:r>
            <a:r>
              <a:rPr lang="ro-RO" sz="2400" dirty="0">
                <a:solidFill>
                  <a:srgbClr val="0000FF"/>
                </a:solidFill>
              </a:rPr>
              <a:t> </a:t>
            </a:r>
            <a:r>
              <a:rPr lang="ro-RO" sz="2400" dirty="0" err="1">
                <a:solidFill>
                  <a:srgbClr val="0000FF"/>
                </a:solidFill>
              </a:rPr>
              <a:t>Professor</a:t>
            </a:r>
            <a:r>
              <a:rPr lang="ro-RO" sz="2400" dirty="0">
                <a:solidFill>
                  <a:srgbClr val="0000FF"/>
                </a:solidFill>
              </a:rPr>
              <a:t>, </a:t>
            </a:r>
            <a:r>
              <a:rPr lang="ro-RO" sz="2400" dirty="0" err="1">
                <a:solidFill>
                  <a:srgbClr val="0000FF"/>
                </a:solidFill>
              </a:rPr>
              <a:t>PhD</a:t>
            </a:r>
            <a:endParaRPr lang="ro-RO" sz="2400" dirty="0">
              <a:solidFill>
                <a:srgbClr val="0000FF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Chairperson LoD 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B1943D-EA36-D910-B276-C47C80EE1E95}"/>
              </a:ext>
            </a:extLst>
          </p:cNvPr>
          <p:cNvSpPr txBox="1"/>
          <p:nvPr/>
        </p:nvSpPr>
        <p:spPr>
          <a:xfrm>
            <a:off x="2935387" y="1103624"/>
            <a:ext cx="6779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>
                <a:solidFill>
                  <a:srgbClr val="FF0000"/>
                </a:solidFill>
              </a:rPr>
              <a:t>60</a:t>
            </a:r>
            <a:r>
              <a:rPr lang="en-US" sz="3200" b="1" dirty="0" err="1">
                <a:solidFill>
                  <a:srgbClr val="FF0000"/>
                </a:solidFill>
              </a:rPr>
              <a:t>th</a:t>
            </a:r>
            <a:r>
              <a:rPr lang="en-US" sz="3200" b="1" dirty="0">
                <a:solidFill>
                  <a:srgbClr val="FF0000"/>
                </a:solidFill>
              </a:rPr>
              <a:t> IG Meeting, </a:t>
            </a:r>
            <a:r>
              <a:rPr lang="ro-RO" sz="3200" b="1" dirty="0">
                <a:solidFill>
                  <a:srgbClr val="FF0000"/>
                </a:solidFill>
              </a:rPr>
              <a:t>Riga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ro-RO" sz="3200" b="1" dirty="0" err="1">
                <a:solidFill>
                  <a:srgbClr val="FF0000"/>
                </a:solidFill>
              </a:rPr>
              <a:t>Latvia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Dreptunghi: colțuri diagonale decupate 2">
            <a:extLst>
              <a:ext uri="{FF2B5EF4-FFF2-40B4-BE49-F238E27FC236}">
                <a16:creationId xmlns:a16="http://schemas.microsoft.com/office/drawing/2014/main" id="{26C9FF51-A132-3464-A399-4CCD077B9363}"/>
              </a:ext>
            </a:extLst>
          </p:cNvPr>
          <p:cNvSpPr/>
          <p:nvPr/>
        </p:nvSpPr>
        <p:spPr>
          <a:xfrm>
            <a:off x="504826" y="1688400"/>
            <a:ext cx="4821619" cy="397576"/>
          </a:xfrm>
          <a:prstGeom prst="snip2DiagRect">
            <a:avLst/>
          </a:prstGeom>
          <a:solidFill>
            <a:srgbClr val="DFE7F5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ct val="0"/>
              </a:spcAft>
            </a:pPr>
            <a:r>
              <a:rPr lang="en-US" altLang="de-DE" sz="3200" b="1" dirty="0">
                <a:solidFill>
                  <a:srgbClr val="2B6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participant BOEI</a:t>
            </a:r>
            <a:endParaRPr lang="ro-RO" altLang="de-DE" sz="3200" b="1" dirty="0">
              <a:solidFill>
                <a:srgbClr val="2B65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Dreptunghi: colțuri diagonale decupate 12">
            <a:extLst>
              <a:ext uri="{FF2B5EF4-FFF2-40B4-BE49-F238E27FC236}">
                <a16:creationId xmlns:a16="http://schemas.microsoft.com/office/drawing/2014/main" id="{6232CE68-D399-C4A4-B229-12F75F59E976}"/>
              </a:ext>
            </a:extLst>
          </p:cNvPr>
          <p:cNvSpPr/>
          <p:nvPr/>
        </p:nvSpPr>
        <p:spPr>
          <a:xfrm>
            <a:off x="504825" y="2174174"/>
            <a:ext cx="4821619" cy="816675"/>
          </a:xfrm>
          <a:prstGeom prst="snip2DiagRect">
            <a:avLst/>
          </a:prstGeom>
          <a:solidFill>
            <a:srgbClr val="DFE7F5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o-RO" altLang="de-D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altLang="de-DE" sz="2800" dirty="0">
                <a:solidFill>
                  <a:srgbClr val="2B6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</a:t>
            </a:r>
          </a:p>
          <a:p>
            <a:pPr marL="457200" indent="-457200"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o-RO" altLang="de-DE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altLang="de-DE" sz="2800" dirty="0">
                <a:solidFill>
                  <a:srgbClr val="2B65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partners institutions</a:t>
            </a:r>
            <a:endParaRPr lang="ro-RO" altLang="de-DE" sz="2800" dirty="0">
              <a:solidFill>
                <a:srgbClr val="2B65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Dreptunghi: colțuri diagonale decupate 16">
            <a:extLst>
              <a:ext uri="{FF2B5EF4-FFF2-40B4-BE49-F238E27FC236}">
                <a16:creationId xmlns:a16="http://schemas.microsoft.com/office/drawing/2014/main" id="{06B0C83A-255C-CE00-636F-F8C7A31D0AE7}"/>
              </a:ext>
            </a:extLst>
          </p:cNvPr>
          <p:cNvSpPr/>
          <p:nvPr/>
        </p:nvSpPr>
        <p:spPr>
          <a:xfrm>
            <a:off x="85726" y="3174299"/>
            <a:ext cx="7059916" cy="3238612"/>
          </a:xfrm>
          <a:prstGeom prst="snip2DiagRect">
            <a:avLst/>
          </a:prstGeom>
          <a:solidFill>
            <a:srgbClr val="DFE7F5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Romanian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Romania</a:t>
            </a:r>
            <a:r>
              <a:rPr lang="ro-RO" altLang="de-DE" sz="2400" b="1" dirty="0">
                <a:solidFill>
                  <a:srgbClr val="C00000"/>
                </a:solidFill>
              </a:rPr>
              <a:t> (2)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  <a:endParaRPr lang="ro-RO" altLang="de-DE" sz="2400" b="1" dirty="0">
              <a:solidFill>
                <a:srgbClr val="00309B"/>
              </a:solidFill>
            </a:endParaRP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ro-RO" altLang="de-DE" sz="2400" b="1" dirty="0" err="1">
                <a:solidFill>
                  <a:srgbClr val="00309B"/>
                </a:solidFill>
              </a:rPr>
              <a:t>Polish</a:t>
            </a:r>
            <a:r>
              <a:rPr lang="ro-RO" altLang="de-DE" sz="2400" b="1" dirty="0">
                <a:solidFill>
                  <a:srgbClr val="00309B"/>
                </a:solidFill>
              </a:rPr>
              <a:t> Naval Academy</a:t>
            </a:r>
            <a:r>
              <a:rPr lang="en-US" altLang="de-DE" sz="2400" b="1" dirty="0">
                <a:solidFill>
                  <a:srgbClr val="00309B"/>
                </a:solidFill>
              </a:rPr>
              <a:t>, </a:t>
            </a:r>
            <a:r>
              <a:rPr lang="ro-RO" altLang="de-DE" sz="2400" b="1" dirty="0" err="1">
                <a:solidFill>
                  <a:srgbClr val="C00000"/>
                </a:solidFill>
              </a:rPr>
              <a:t>Poland</a:t>
            </a:r>
            <a:r>
              <a:rPr lang="ro-RO" altLang="de-DE" sz="2400" b="1" dirty="0">
                <a:solidFill>
                  <a:srgbClr val="C00000"/>
                </a:solidFill>
              </a:rPr>
              <a:t> (1)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  <a:endParaRPr lang="ro-RO" altLang="de-DE" sz="2400" b="1" dirty="0">
              <a:solidFill>
                <a:srgbClr val="00309B"/>
              </a:solidFill>
            </a:endParaRP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“Nikola </a:t>
            </a:r>
            <a:r>
              <a:rPr lang="en-US" altLang="de-DE" sz="2400" b="1" dirty="0" err="1">
                <a:solidFill>
                  <a:srgbClr val="00309B"/>
                </a:solidFill>
              </a:rPr>
              <a:t>Vaptsarov</a:t>
            </a:r>
            <a:r>
              <a:rPr lang="en-US" altLang="de-DE" sz="2400" b="1" dirty="0">
                <a:solidFill>
                  <a:srgbClr val="00309B"/>
                </a:solidFill>
              </a:rPr>
              <a:t>”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Bulgaria</a:t>
            </a:r>
            <a:r>
              <a:rPr lang="ro-RO" altLang="de-DE" sz="2400" b="1" dirty="0">
                <a:solidFill>
                  <a:srgbClr val="C00000"/>
                </a:solidFill>
              </a:rPr>
              <a:t> (1)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  <a:endParaRPr lang="ro-RO" altLang="de-DE" sz="2400" b="1" dirty="0">
              <a:solidFill>
                <a:srgbClr val="00309B"/>
              </a:solidFill>
            </a:endParaRP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ro-RO" altLang="de-DE" sz="2400" b="1" dirty="0" err="1">
                <a:solidFill>
                  <a:srgbClr val="00309B"/>
                </a:solidFill>
              </a:rPr>
              <a:t>Hellenic</a:t>
            </a:r>
            <a:r>
              <a:rPr lang="ro-RO" altLang="de-DE" sz="2400" b="1" dirty="0">
                <a:solidFill>
                  <a:srgbClr val="00309B"/>
                </a:solidFill>
              </a:rPr>
              <a:t> Naval Academy, </a:t>
            </a:r>
            <a:r>
              <a:rPr lang="ro-RO" altLang="de-DE" sz="2400" b="1" dirty="0" err="1">
                <a:solidFill>
                  <a:srgbClr val="C00000"/>
                </a:solidFill>
              </a:rPr>
              <a:t>Greece</a:t>
            </a:r>
            <a:r>
              <a:rPr lang="ro-RO" altLang="de-DE" sz="2400" b="1" dirty="0">
                <a:solidFill>
                  <a:srgbClr val="C00000"/>
                </a:solidFill>
              </a:rPr>
              <a:t> (2)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Italian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Italy</a:t>
            </a:r>
            <a:r>
              <a:rPr lang="ro-RO" altLang="de-DE" sz="2400" b="1" dirty="0">
                <a:solidFill>
                  <a:srgbClr val="C00000"/>
                </a:solidFill>
              </a:rPr>
              <a:t> (2)</a:t>
            </a:r>
            <a:r>
              <a:rPr lang="en-US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Spanish Naval Academy, </a:t>
            </a:r>
            <a:r>
              <a:rPr lang="en-US" altLang="de-DE" sz="2400" b="1" dirty="0">
                <a:solidFill>
                  <a:srgbClr val="C00000"/>
                </a:solidFill>
              </a:rPr>
              <a:t>Spain</a:t>
            </a:r>
            <a:r>
              <a:rPr lang="ro-RO" altLang="de-DE" sz="2400" b="1" dirty="0">
                <a:solidFill>
                  <a:srgbClr val="C00000"/>
                </a:solidFill>
              </a:rPr>
              <a:t> (1)</a:t>
            </a:r>
            <a:r>
              <a:rPr lang="ro-RO" altLang="de-DE" sz="2400" b="1" dirty="0">
                <a:solidFill>
                  <a:srgbClr val="00309B"/>
                </a:solidFill>
              </a:rPr>
              <a:t>;</a:t>
            </a:r>
          </a:p>
          <a:p>
            <a:pPr marL="180975" indent="-180975">
              <a:spcAft>
                <a:spcPct val="0"/>
              </a:spcAft>
              <a:buFontTx/>
              <a:buChar char="-"/>
            </a:pPr>
            <a:r>
              <a:rPr lang="en-US" altLang="de-DE" sz="2400" b="1" dirty="0">
                <a:solidFill>
                  <a:srgbClr val="00309B"/>
                </a:solidFill>
              </a:rPr>
              <a:t>National </a:t>
            </a:r>
            <a:r>
              <a:rPr lang="en-US" altLang="de-DE" sz="2400" b="1" dirty="0" err="1">
                <a:solidFill>
                  <a:srgbClr val="00309B"/>
                </a:solidFill>
              </a:rPr>
              <a:t>Defence</a:t>
            </a:r>
            <a:r>
              <a:rPr lang="en-US" altLang="de-DE" sz="2400" b="1" dirty="0">
                <a:solidFill>
                  <a:srgbClr val="00309B"/>
                </a:solidFill>
              </a:rPr>
              <a:t> Academy of Latvia,</a:t>
            </a:r>
            <a:r>
              <a:rPr lang="el-GR" altLang="de-DE" sz="2400" b="1" dirty="0">
                <a:solidFill>
                  <a:srgbClr val="00309B"/>
                </a:solidFill>
              </a:rPr>
              <a:t> </a:t>
            </a:r>
            <a:r>
              <a:rPr lang="en-US" altLang="de-DE" sz="2400" b="1" dirty="0">
                <a:solidFill>
                  <a:srgbClr val="C00000"/>
                </a:solidFill>
              </a:rPr>
              <a:t>Latvia</a:t>
            </a:r>
            <a:r>
              <a:rPr lang="ro-RO" altLang="de-DE" sz="2400" b="1" dirty="0">
                <a:solidFill>
                  <a:srgbClr val="C00000"/>
                </a:solidFill>
              </a:rPr>
              <a:t> (1)</a:t>
            </a:r>
            <a:r>
              <a:rPr lang="en-US" altLang="de-DE" sz="2400" b="1" dirty="0">
                <a:solidFill>
                  <a:srgbClr val="C00000"/>
                </a:solidFill>
              </a:rPr>
              <a:t>.</a:t>
            </a:r>
            <a:endParaRPr lang="en-US" altLang="de-DE" sz="2400" b="1" dirty="0">
              <a:solidFill>
                <a:srgbClr val="00309B"/>
              </a:solidFill>
            </a:endParaRPr>
          </a:p>
          <a:p>
            <a:pPr marL="180975" indent="-180975">
              <a:spcAft>
                <a:spcPct val="0"/>
              </a:spcAft>
              <a:buFontTx/>
              <a:buChar char="-"/>
            </a:pPr>
            <a:endParaRPr lang="en-US" altLang="de-DE" sz="2400" b="1" dirty="0">
              <a:solidFill>
                <a:srgbClr val="00309B"/>
              </a:solidFill>
            </a:endParaRPr>
          </a:p>
          <a:p>
            <a:pPr marL="180975" indent="-180975">
              <a:spcAft>
                <a:spcPct val="0"/>
              </a:spcAft>
              <a:buFontTx/>
              <a:buChar char="-"/>
            </a:pPr>
            <a:endParaRPr lang="en-US" altLang="de-DE" sz="2400" b="1" dirty="0">
              <a:solidFill>
                <a:srgbClr val="00309B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01067E86-CD2D-7126-8FD2-51F70E973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DACF0F-4E0F-4F2D-B43D-D1E73D236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673" y="-47371"/>
            <a:ext cx="2587742" cy="2497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95CB3-D249-70C9-F808-CFCCA0A86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01" y="2659723"/>
            <a:ext cx="4388234" cy="292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4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88" y="3703663"/>
            <a:ext cx="11915775" cy="29546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None/>
            </a:pPr>
            <a:r>
              <a:rPr lang="ro-RO" altLang="de-DE" sz="1800" dirty="0">
                <a:solidFill>
                  <a:srgbClr val="7030A0"/>
                </a:solidFill>
                <a:highlight>
                  <a:srgbClr val="00FFFF"/>
                </a:highlight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10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professional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course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curriculum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have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been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harmonized</a:t>
            </a:r>
            <a:r>
              <a:rPr lang="ro-RO" altLang="de-DE" sz="1800" dirty="0">
                <a:solidFill>
                  <a:srgbClr val="7030A0"/>
                </a:solidFill>
              </a:rPr>
              <a:t>: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Ship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Handling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and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Manoeuvring</a:t>
            </a:r>
            <a:r>
              <a:rPr lang="ro-RO" altLang="de-DE" sz="1600" b="0" i="1" dirty="0">
                <a:solidFill>
                  <a:srgbClr val="01048A"/>
                </a:solidFill>
              </a:rPr>
              <a:t>, Cargo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handling</a:t>
            </a:r>
            <a:r>
              <a:rPr lang="ro-RO" altLang="de-DE" sz="1600" b="0" i="1" dirty="0">
                <a:solidFill>
                  <a:srgbClr val="01048A"/>
                </a:solidFill>
              </a:rPr>
              <a:t>,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Navigational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Watchkeeping</a:t>
            </a:r>
            <a:r>
              <a:rPr lang="ro-RO" altLang="de-DE" sz="1600" b="0" i="1" dirty="0">
                <a:solidFill>
                  <a:srgbClr val="01048A"/>
                </a:solidFill>
              </a:rPr>
              <a:t>,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Engine</a:t>
            </a:r>
            <a:r>
              <a:rPr lang="ro-RO" altLang="de-DE" sz="1600" b="0" i="1" dirty="0">
                <a:solidFill>
                  <a:srgbClr val="01048A"/>
                </a:solidFill>
              </a:rPr>
              <a:t> Room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Watchkeeping</a:t>
            </a:r>
            <a:r>
              <a:rPr lang="ro-RO" altLang="de-DE" sz="1600" b="0" i="1" dirty="0">
                <a:solidFill>
                  <a:srgbClr val="01048A"/>
                </a:solidFill>
              </a:rPr>
              <a:t>, Radar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Navigation</a:t>
            </a:r>
            <a:r>
              <a:rPr lang="ro-RO" altLang="de-DE" sz="1600" b="0" i="1" dirty="0">
                <a:solidFill>
                  <a:srgbClr val="01048A"/>
                </a:solidFill>
              </a:rPr>
              <a:t>, Maritime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Search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and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Rescue</a:t>
            </a:r>
            <a:r>
              <a:rPr lang="ro-RO" altLang="de-DE" sz="1600" b="0" i="1" dirty="0">
                <a:solidFill>
                  <a:srgbClr val="01048A"/>
                </a:solidFill>
              </a:rPr>
              <a:t>,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Coastal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Navigation</a:t>
            </a:r>
            <a:r>
              <a:rPr lang="ro-RO" altLang="de-DE" sz="1600" b="0" i="1" dirty="0">
                <a:solidFill>
                  <a:srgbClr val="01048A"/>
                </a:solidFill>
              </a:rPr>
              <a:t>, Naval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Machines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and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Equipment</a:t>
            </a:r>
            <a:r>
              <a:rPr lang="ro-RO" altLang="de-DE" sz="1600" b="0" i="1" dirty="0">
                <a:solidFill>
                  <a:srgbClr val="01048A"/>
                </a:solidFill>
              </a:rPr>
              <a:t>, Naval Communications,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Celestial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Navigation</a:t>
            </a:r>
            <a:r>
              <a:rPr lang="ro-RO" altLang="de-DE" sz="1800" b="0" dirty="0">
                <a:solidFill>
                  <a:srgbClr val="01048A"/>
                </a:solidFill>
              </a:rPr>
              <a:t>;</a:t>
            </a:r>
          </a:p>
          <a:p>
            <a:pPr>
              <a:spcAft>
                <a:spcPts val="1200"/>
              </a:spcAft>
              <a:buNone/>
            </a:pPr>
            <a:r>
              <a:rPr lang="ro-RO" altLang="de-DE" sz="1800" dirty="0">
                <a:solidFill>
                  <a:srgbClr val="7030A0"/>
                </a:solidFill>
                <a:highlight>
                  <a:srgbClr val="00FFFF"/>
                </a:highlight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5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professional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courses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using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the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simulators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have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been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developed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,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covered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with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video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tutorials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: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Ship Handling and Manoeuvring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,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Navigational Watchkeeping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,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Radar Navigation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,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Engine Room Watchkeeping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, </a:t>
            </a:r>
            <a:r>
              <a:rPr lang="en-GB" sz="1600" b="0" i="1" strike="noStrike" baseline="0" dirty="0">
                <a:solidFill>
                  <a:srgbClr val="01048A"/>
                </a:solidFill>
              </a:rPr>
              <a:t>Cargo handling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(5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BIMs-blended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intensive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modules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will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be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organized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in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the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fall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semester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on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the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project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portal </a:t>
            </a:r>
            <a:r>
              <a:rPr lang="ro-RO" sz="1600" b="0" i="1" strike="noStrike" baseline="0" dirty="0">
                <a:solidFill>
                  <a:srgbClr val="01048A"/>
                </a:solidFill>
                <a:hlinkClick r:id="rId3"/>
              </a:rPr>
              <a:t>www.marplat.eu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= 5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BIMs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x 50 </a:t>
            </a:r>
            <a:r>
              <a:rPr lang="ro-RO" sz="1600" b="0" i="1" strike="noStrike" baseline="0" dirty="0" err="1">
                <a:solidFill>
                  <a:srgbClr val="01048A"/>
                </a:solidFill>
              </a:rPr>
              <a:t>students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 </a:t>
            </a:r>
            <a:r>
              <a:rPr lang="ro-RO" sz="1600" b="0" i="1" strike="noStrike" baseline="0" dirty="0">
                <a:solidFill>
                  <a:srgbClr val="FF0000"/>
                </a:solidFill>
              </a:rPr>
              <a:t>250 </a:t>
            </a:r>
            <a:r>
              <a:rPr lang="ro-RO" sz="1600" b="0" i="1" strike="noStrike" baseline="0" dirty="0" err="1">
                <a:solidFill>
                  <a:srgbClr val="FF0000"/>
                </a:solidFill>
              </a:rPr>
              <a:t>students</a:t>
            </a:r>
            <a:r>
              <a:rPr lang="ro-RO" sz="1600" b="0" i="1" strike="noStrike" baseline="0" dirty="0">
                <a:solidFill>
                  <a:srgbClr val="FF0000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FF0000"/>
                </a:solidFill>
              </a:rPr>
              <a:t>to</a:t>
            </a:r>
            <a:r>
              <a:rPr lang="ro-RO" sz="1600" b="0" i="1" strike="noStrike" baseline="0" dirty="0">
                <a:solidFill>
                  <a:srgbClr val="FF0000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FF0000"/>
                </a:solidFill>
              </a:rPr>
              <a:t>be</a:t>
            </a:r>
            <a:r>
              <a:rPr lang="ro-RO" sz="1600" b="0" i="1" strike="noStrike" baseline="0" dirty="0">
                <a:solidFill>
                  <a:srgbClr val="FF0000"/>
                </a:solidFill>
              </a:rPr>
              <a:t> </a:t>
            </a:r>
            <a:r>
              <a:rPr lang="ro-RO" sz="1600" b="0" i="1" strike="noStrike" baseline="0" dirty="0" err="1">
                <a:solidFill>
                  <a:srgbClr val="FF0000"/>
                </a:solidFill>
              </a:rPr>
              <a:t>instructed</a:t>
            </a:r>
            <a:r>
              <a:rPr lang="ro-RO" sz="1600" b="0" i="1" strike="noStrike" baseline="0" dirty="0">
                <a:solidFill>
                  <a:srgbClr val="01048A"/>
                </a:solidFill>
              </a:rPr>
              <a:t>)</a:t>
            </a:r>
            <a:r>
              <a:rPr lang="ro-RO" sz="1800" b="0" dirty="0">
                <a:solidFill>
                  <a:srgbClr val="01048A"/>
                </a:solidFill>
              </a:rPr>
              <a:t>;</a:t>
            </a:r>
            <a:r>
              <a:rPr lang="en-GB" sz="1800" b="0" i="0" strike="noStrike" baseline="0" dirty="0">
                <a:solidFill>
                  <a:srgbClr val="01048A"/>
                </a:solidFill>
              </a:rPr>
              <a:t> </a:t>
            </a:r>
            <a:endParaRPr lang="ro-RO" sz="1800" b="0" i="0" strike="noStrike" baseline="0" dirty="0">
              <a:solidFill>
                <a:srgbClr val="01048A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ro-RO" altLang="de-DE" sz="1800" b="0" dirty="0">
                <a:solidFill>
                  <a:srgbClr val="7030A0"/>
                </a:solidFill>
                <a:highlight>
                  <a:srgbClr val="00FFFF"/>
                </a:highlight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3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courses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for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teachers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using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the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simulating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facilities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been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conducted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b="0" dirty="0">
                <a:solidFill>
                  <a:srgbClr val="7030A0"/>
                </a:solidFill>
              </a:rPr>
              <a:t>– </a:t>
            </a:r>
            <a:r>
              <a:rPr lang="ro-RO" altLang="de-DE" sz="1600" b="0" i="1" dirty="0">
                <a:solidFill>
                  <a:srgbClr val="01048A"/>
                </a:solidFill>
              </a:rPr>
              <a:t>45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teachers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had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been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instructed</a:t>
            </a:r>
            <a:r>
              <a:rPr lang="ro-RO" altLang="de-DE" sz="1800" b="0" dirty="0">
                <a:solidFill>
                  <a:srgbClr val="01048A"/>
                </a:solidFill>
              </a:rPr>
              <a:t>;</a:t>
            </a:r>
          </a:p>
          <a:p>
            <a:pPr>
              <a:spcAft>
                <a:spcPts val="1200"/>
              </a:spcAft>
              <a:buNone/>
            </a:pPr>
            <a:r>
              <a:rPr lang="ro-RO" altLang="de-DE" sz="1800" b="0" dirty="0">
                <a:solidFill>
                  <a:srgbClr val="7030A0"/>
                </a:solidFill>
                <a:highlight>
                  <a:srgbClr val="00FFFF"/>
                </a:highlight>
              </a:rPr>
              <a:t>- 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2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courses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(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short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modules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) for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students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have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been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 err="1">
                <a:solidFill>
                  <a:srgbClr val="0000FF"/>
                </a:solidFill>
                <a:highlight>
                  <a:srgbClr val="00FFFF"/>
                </a:highlight>
              </a:rPr>
              <a:t>conducted</a:t>
            </a:r>
            <a:r>
              <a:rPr lang="ro-RO" altLang="de-DE" sz="1800" dirty="0">
                <a:solidFill>
                  <a:srgbClr val="0000FF"/>
                </a:solidFill>
                <a:highlight>
                  <a:srgbClr val="00FFFF"/>
                </a:highlight>
              </a:rPr>
              <a:t> </a:t>
            </a:r>
            <a:r>
              <a:rPr lang="ro-RO" altLang="de-DE" sz="1800" dirty="0">
                <a:solidFill>
                  <a:srgbClr val="01048A"/>
                </a:solidFill>
              </a:rPr>
              <a:t>– </a:t>
            </a:r>
            <a:r>
              <a:rPr lang="ro-RO" altLang="de-DE" sz="1600" b="0" i="1" dirty="0">
                <a:solidFill>
                  <a:srgbClr val="01048A"/>
                </a:solidFill>
              </a:rPr>
              <a:t>30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students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had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been</a:t>
            </a:r>
            <a:r>
              <a:rPr lang="ro-RO" altLang="de-DE" sz="1600" b="0" i="1" dirty="0">
                <a:solidFill>
                  <a:srgbClr val="01048A"/>
                </a:solidFill>
              </a:rPr>
              <a:t> </a:t>
            </a:r>
            <a:r>
              <a:rPr lang="ro-RO" altLang="de-DE" sz="1600" b="0" i="1" dirty="0" err="1">
                <a:solidFill>
                  <a:srgbClr val="01048A"/>
                </a:solidFill>
              </a:rPr>
              <a:t>instructed</a:t>
            </a:r>
            <a:r>
              <a:rPr lang="en-GB" altLang="de-DE" sz="1800" b="0" i="1" dirty="0">
                <a:solidFill>
                  <a:srgbClr val="01048A"/>
                </a:solidFill>
              </a:rPr>
              <a:t>.</a:t>
            </a:r>
            <a:endParaRPr lang="en-US" altLang="de-DE" sz="1800" b="0" i="1" dirty="0">
              <a:solidFill>
                <a:srgbClr val="01048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DE1B8-DCDB-402B-9C2D-E027E45B41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881" y="2191101"/>
            <a:ext cx="3821678" cy="144143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F7C320C-8F27-E60F-5AEA-15B5282BF5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reptunghi: colțuri diagonale decupate 4">
            <a:extLst>
              <a:ext uri="{FF2B5EF4-FFF2-40B4-BE49-F238E27FC236}">
                <a16:creationId xmlns:a16="http://schemas.microsoft.com/office/drawing/2014/main" id="{7C26189D-C9C8-3A85-ECAE-4434DE426950}"/>
              </a:ext>
            </a:extLst>
          </p:cNvPr>
          <p:cNvSpPr/>
          <p:nvPr/>
        </p:nvSpPr>
        <p:spPr>
          <a:xfrm>
            <a:off x="333829" y="1166793"/>
            <a:ext cx="9368971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Joint projects under implementation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D0DC9485-0F72-4D9D-52A7-3BCF645C76D4}"/>
              </a:ext>
            </a:extLst>
          </p:cNvPr>
          <p:cNvSpPr txBox="1"/>
          <p:nvPr/>
        </p:nvSpPr>
        <p:spPr>
          <a:xfrm>
            <a:off x="3106102" y="1920748"/>
            <a:ext cx="90273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ro-RO" altLang="de-DE" sz="2400" b="1" u="sng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MARS-NET</a:t>
            </a:r>
            <a:r>
              <a:rPr lang="ro-RO" altLang="de-DE" sz="2400" b="1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- </a:t>
            </a:r>
            <a:r>
              <a:rPr lang="en-GB" sz="24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Maritime Simulators and Training Facilities Network for Enhancing the Exchange of Good Practices and Digital Learning</a:t>
            </a:r>
            <a:r>
              <a:rPr lang="ro-RO" sz="24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b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GB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 :</a:t>
            </a:r>
            <a:r>
              <a:rPr lang="en-GB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Romanian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coordinator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Bulgarian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&amp;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Polish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de-DE" sz="2100" dirty="0">
                <a:solidFill>
                  <a:srgbClr val="01048A"/>
                </a:solidFill>
                <a:cs typeface="Arial" panose="020B0604020202020204" pitchFamily="34" charset="0"/>
              </a:rPr>
              <a:t>(</a:t>
            </a:r>
            <a:r>
              <a:rPr lang="en-GB" altLang="de-DE" sz="1600" dirty="0">
                <a:solidFill>
                  <a:srgbClr val="01048A"/>
                </a:solidFill>
                <a:cs typeface="Arial" panose="020B0604020202020204" pitchFamily="34" charset="0"/>
              </a:rPr>
              <a:t>2022-2024</a:t>
            </a:r>
            <a:r>
              <a:rPr lang="ro-RO" altLang="de-DE" sz="1600" dirty="0">
                <a:solidFill>
                  <a:srgbClr val="01048A"/>
                </a:solidFill>
                <a:cs typeface="Arial" panose="020B0604020202020204" pitchFamily="34" charset="0"/>
              </a:rPr>
              <a:t>, 240.000 Euro</a:t>
            </a:r>
            <a:r>
              <a:rPr lang="en-GB" altLang="de-DE" sz="2100" dirty="0">
                <a:solidFill>
                  <a:srgbClr val="01048A"/>
                </a:solidFill>
                <a:cs typeface="Arial" panose="020B0604020202020204" pitchFamily="34" charset="0"/>
              </a:rPr>
              <a:t>) </a:t>
            </a:r>
            <a:r>
              <a:rPr lang="ro-RO" altLang="de-DE" sz="2100" dirty="0">
                <a:solidFill>
                  <a:srgbClr val="7030A0"/>
                </a:solidFill>
                <a:cs typeface="Arial" panose="020B0604020202020204" pitchFamily="34" charset="0"/>
              </a:rPr>
              <a:t>– </a:t>
            </a:r>
            <a:r>
              <a:rPr lang="ro-RO" altLang="de-DE" sz="2100" dirty="0" err="1">
                <a:solidFill>
                  <a:srgbClr val="0000FF"/>
                </a:solidFill>
                <a:cs typeface="Arial" panose="020B0604020202020204" pitchFamily="34" charset="0"/>
              </a:rPr>
              <a:t>results</a:t>
            </a:r>
            <a:r>
              <a:rPr lang="ro-RO" altLang="de-DE" sz="21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100" dirty="0" err="1">
                <a:solidFill>
                  <a:srgbClr val="0000FF"/>
                </a:solidFill>
                <a:cs typeface="Arial" panose="020B0604020202020204" pitchFamily="34" charset="0"/>
              </a:rPr>
              <a:t>up</a:t>
            </a:r>
            <a:r>
              <a:rPr lang="ro-RO" altLang="de-DE" sz="2100" dirty="0">
                <a:solidFill>
                  <a:srgbClr val="0000FF"/>
                </a:solidFill>
                <a:cs typeface="Arial" panose="020B0604020202020204" pitchFamily="34" charset="0"/>
              </a:rPr>
              <a:t>-</a:t>
            </a:r>
            <a:r>
              <a:rPr lang="ro-RO" altLang="de-DE" sz="2100" dirty="0" err="1">
                <a:solidFill>
                  <a:srgbClr val="0000FF"/>
                </a:solidFill>
                <a:cs typeface="Arial" panose="020B0604020202020204" pitchFamily="34" charset="0"/>
              </a:rPr>
              <a:t>to</a:t>
            </a:r>
            <a:r>
              <a:rPr lang="ro-RO" altLang="de-DE" sz="2100" dirty="0">
                <a:solidFill>
                  <a:srgbClr val="0000FF"/>
                </a:solidFill>
                <a:cs typeface="Arial" panose="020B0604020202020204" pitchFamily="34" charset="0"/>
              </a:rPr>
              <a:t>-date</a:t>
            </a:r>
            <a:r>
              <a:rPr lang="ro-RO" altLang="de-DE" sz="2100" dirty="0"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62165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9" y="3091650"/>
            <a:ext cx="11827687" cy="36009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None/>
            </a:pPr>
            <a:r>
              <a:rPr lang="ro-RO" altLang="de-DE" sz="1800" dirty="0">
                <a:solidFill>
                  <a:srgbClr val="01048A"/>
                </a:solidFill>
                <a:highlight>
                  <a:srgbClr val="00FFFF"/>
                </a:highlight>
              </a:rPr>
              <a:t>- </a:t>
            </a:r>
            <a:r>
              <a:rPr lang="en-US" sz="1800" b="1" i="0" u="none" strike="noStrike" baseline="0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online joint platform for students counselling and mentoring 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smoothing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Naval</a:t>
            </a:r>
            <a:r>
              <a:rPr lang="en-US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carrier path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o-RO" sz="1800" b="1" i="0" u="sng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www.seamentors.</a:t>
            </a:r>
            <a:r>
              <a:rPr lang="ro-RO" sz="1800" b="1" i="0" u="sng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ro-RO" sz="18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councelling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</a:t>
            </a:r>
            <a:r>
              <a:rPr lang="en-GB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sharing point of cadetship experiences, mentors interviews, mentorship materials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 testimonial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uploaded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”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1800" b="1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1800" b="1" i="0" u="none" strike="noStrike" baseline="0" dirty="0">
              <a:solidFill>
                <a:srgbClr val="0104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None/>
            </a:pPr>
            <a:r>
              <a:rPr lang="ro-RO" sz="1800" b="1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r</a:t>
            </a:r>
            <a:r>
              <a:rPr lang="ro-RO" sz="1800" b="1" i="0" u="none" strike="noStrike" baseline="0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esearch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/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survey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is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conducted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to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disclose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role of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mentoring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programs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for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Navy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graduates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complex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cadets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ro-RO" sz="1800" b="0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i="0" u="none" strike="noStrike" baseline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</a:t>
            </a:r>
            <a:r>
              <a:rPr lang="en-US" sz="1800" b="1" i="0" u="none" strike="noStrike" baseline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o-RO" sz="1800" b="1" i="0" u="none" strike="noStrike" baseline="0" dirty="0">
              <a:solidFill>
                <a:srgbClr val="0104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None/>
            </a:pPr>
            <a:r>
              <a:rPr lang="ro-RO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800" b="1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800" b="1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ncrease</a:t>
            </a:r>
            <a:r>
              <a:rPr lang="ro-RO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1800" b="1" dirty="0" err="1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wareness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of seafaring cadets regarding </a:t>
            </a:r>
            <a:r>
              <a:rPr lang="en-US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 onboard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experience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s o</a:t>
            </a:r>
            <a:r>
              <a:rPr lang="en-US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ro-RO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civilian ships 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o-RO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and </a:t>
            </a:r>
            <a:r>
              <a:rPr lang="ro-RO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meetings with professional mentors will be organized by the partners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ro-RO" sz="1800" b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0" dirty="0" err="1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r>
              <a:rPr lang="en-US" sz="1800" b="1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1200"/>
              </a:spcAft>
              <a:buNone/>
            </a:pP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- In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project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conclusion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partners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will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build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a bridge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between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cadets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and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mentors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to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smooth</a:t>
            </a:r>
            <a:r>
              <a:rPr lang="ro-RO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 </a:t>
            </a:r>
            <a:r>
              <a:rPr lang="ro-RO" sz="1800" dirty="0" err="1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the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cadets</a:t>
            </a:r>
            <a:r>
              <a:rPr lang="en-GB" sz="1800" dirty="0">
                <a:solidFill>
                  <a:srgbClr val="01048A"/>
                </a:solidFill>
                <a:highlight>
                  <a:srgbClr val="00FFFF"/>
                </a:highlight>
                <a:cs typeface="Arial" panose="020B0604020202020204" pitchFamily="34" charset="0"/>
              </a:rPr>
              <a:t>’</a:t>
            </a:r>
            <a:r>
              <a:rPr lang="en-US" sz="1800" b="1" dirty="0">
                <a:solidFill>
                  <a:srgbClr val="01048A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insertion onboard military and civilian ships – </a:t>
            </a:r>
            <a:r>
              <a:rPr lang="en-US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mentoring network identifying the potential mentors in different areas</a:t>
            </a:r>
            <a:r>
              <a:rPr lang="ro-RO" sz="1800" b="0" dirty="0">
                <a:solidFill>
                  <a:srgbClr val="0104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de-DE" sz="8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D1E0C-7ADC-A169-0E25-00B49B352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72A61490-1BBE-4DF1-6016-9F42A1471F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364" y="1226713"/>
            <a:ext cx="3658598" cy="1785370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F7428CC6-A2C0-FA9D-94CF-118A671F44C9}"/>
              </a:ext>
            </a:extLst>
          </p:cNvPr>
          <p:cNvSpPr txBox="1"/>
          <p:nvPr/>
        </p:nvSpPr>
        <p:spPr>
          <a:xfrm>
            <a:off x="3317288" y="1474040"/>
            <a:ext cx="876300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de-DE" sz="2400" b="1" u="sng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SEA MENTORS </a:t>
            </a:r>
            <a:r>
              <a:rPr lang="en-US" altLang="de-DE" sz="2400" b="1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– </a:t>
            </a:r>
            <a:r>
              <a:rPr lang="en-US" altLang="de-DE" sz="2400" b="1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SEAfarers</a:t>
            </a:r>
            <a:r>
              <a:rPr lang="en-US" altLang="de-DE" sz="2400" b="1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Experiential Knowledge Based MENTORS </a:t>
            </a:r>
            <a:r>
              <a:rPr lang="en-GB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 :</a:t>
            </a:r>
            <a:r>
              <a:rPr lang="en-GB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Romanian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coordinator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Bulgarian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&amp;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Polish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Naval Academy </a:t>
            </a:r>
            <a:r>
              <a:rPr lang="en-GB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sz="2100" b="1" i="0" u="none" strike="noStrike" baseline="0" dirty="0" err="1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partners</a:t>
            </a:r>
            <a:r>
              <a:rPr lang="ro-RO" sz="2100" b="1" i="0" u="none" strike="noStrike" baseline="0" dirty="0">
                <a:solidFill>
                  <a:srgbClr val="0104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de-DE" sz="2100" dirty="0">
                <a:solidFill>
                  <a:srgbClr val="01048A"/>
                </a:solidFill>
                <a:cs typeface="Arial" panose="020B0604020202020204" pitchFamily="34" charset="0"/>
              </a:rPr>
              <a:t>(</a:t>
            </a:r>
            <a:r>
              <a:rPr lang="en-GB" altLang="de-DE" dirty="0">
                <a:solidFill>
                  <a:srgbClr val="01048A"/>
                </a:solidFill>
                <a:cs typeface="Arial" panose="020B0604020202020204" pitchFamily="34" charset="0"/>
              </a:rPr>
              <a:t>2022-2024</a:t>
            </a:r>
            <a:r>
              <a:rPr lang="ro-RO" altLang="de-DE" dirty="0">
                <a:solidFill>
                  <a:srgbClr val="01048A"/>
                </a:solidFill>
                <a:cs typeface="Arial" panose="020B0604020202020204" pitchFamily="34" charset="0"/>
              </a:rPr>
              <a:t>, 200.000 Euro</a:t>
            </a:r>
            <a:r>
              <a:rPr lang="en-GB" altLang="de-DE" sz="2100" dirty="0">
                <a:solidFill>
                  <a:srgbClr val="01048A"/>
                </a:solidFill>
                <a:cs typeface="Arial" panose="020B0604020202020204" pitchFamily="34" charset="0"/>
              </a:rPr>
              <a:t>) </a:t>
            </a:r>
            <a:r>
              <a:rPr lang="ro-RO" altLang="de-DE" sz="2100" dirty="0">
                <a:solidFill>
                  <a:srgbClr val="7030A0"/>
                </a:solidFill>
                <a:cs typeface="Arial" panose="020B0604020202020204" pitchFamily="34" charset="0"/>
              </a:rPr>
              <a:t>– </a:t>
            </a:r>
            <a:r>
              <a:rPr lang="ro-RO" altLang="de-DE" sz="2000" dirty="0" err="1">
                <a:solidFill>
                  <a:srgbClr val="0000FF"/>
                </a:solidFill>
                <a:cs typeface="Arial" panose="020B0604020202020204" pitchFamily="34" charset="0"/>
              </a:rPr>
              <a:t>results</a:t>
            </a:r>
            <a:r>
              <a:rPr lang="ro-RO" altLang="de-DE" sz="20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000" dirty="0" err="1">
                <a:solidFill>
                  <a:srgbClr val="0000FF"/>
                </a:solidFill>
                <a:cs typeface="Arial" panose="020B0604020202020204" pitchFamily="34" charset="0"/>
              </a:rPr>
              <a:t>up</a:t>
            </a:r>
            <a:r>
              <a:rPr lang="ro-RO" altLang="de-DE" sz="2000" dirty="0">
                <a:solidFill>
                  <a:srgbClr val="0000FF"/>
                </a:solidFill>
                <a:cs typeface="Arial" panose="020B0604020202020204" pitchFamily="34" charset="0"/>
              </a:rPr>
              <a:t>-</a:t>
            </a:r>
            <a:r>
              <a:rPr lang="ro-RO" altLang="de-DE" sz="2000" dirty="0" err="1">
                <a:solidFill>
                  <a:srgbClr val="0000FF"/>
                </a:solidFill>
                <a:cs typeface="Arial" panose="020B0604020202020204" pitchFamily="34" charset="0"/>
              </a:rPr>
              <a:t>to</a:t>
            </a:r>
            <a:r>
              <a:rPr lang="ro-RO" altLang="de-DE" sz="2000" dirty="0">
                <a:solidFill>
                  <a:srgbClr val="0000FF"/>
                </a:solidFill>
                <a:cs typeface="Arial" panose="020B0604020202020204" pitchFamily="34" charset="0"/>
              </a:rPr>
              <a:t>-date</a:t>
            </a:r>
            <a:r>
              <a:rPr lang="ro-RO" altLang="de-DE" sz="2000" dirty="0">
                <a:solidFill>
                  <a:srgbClr val="7030A0"/>
                </a:solidFill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306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1">
            <a:extLst>
              <a:ext uri="{FF2B5EF4-FFF2-40B4-BE49-F238E27FC236}">
                <a16:creationId xmlns:a16="http://schemas.microsoft.com/office/drawing/2014/main" id="{4F2DDC3A-088B-767A-BE05-1C8F1C400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40" y="1022109"/>
            <a:ext cx="63280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QUESTIONS?</a:t>
            </a:r>
          </a:p>
        </p:txBody>
      </p:sp>
      <p:sp>
        <p:nvSpPr>
          <p:cNvPr id="3" name="Textfeld 1">
            <a:extLst>
              <a:ext uri="{FF2B5EF4-FFF2-40B4-BE49-F238E27FC236}">
                <a16:creationId xmlns:a16="http://schemas.microsoft.com/office/drawing/2014/main" id="{6F7AB9C8-03B1-C0A0-BCAB-D84897561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788" y="5750004"/>
            <a:ext cx="48340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de-D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Thank</a:t>
            </a:r>
            <a:r>
              <a:rPr kumimoji="0" lang="ro-RO" alt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ro-RO" altLang="de-DE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you</a:t>
            </a:r>
            <a:r>
              <a:rPr kumimoji="0" lang="ro-RO" altLang="de-DE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!</a:t>
            </a:r>
            <a:endParaRPr kumimoji="0" lang="en-US" altLang="de-DE" sz="6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10" name="Grupare 9">
            <a:extLst>
              <a:ext uri="{FF2B5EF4-FFF2-40B4-BE49-F238E27FC236}">
                <a16:creationId xmlns:a16="http://schemas.microsoft.com/office/drawing/2014/main" id="{8FE8335C-1E7B-896D-0E01-64CA9BEEDB7B}"/>
              </a:ext>
            </a:extLst>
          </p:cNvPr>
          <p:cNvGrpSpPr/>
          <p:nvPr/>
        </p:nvGrpSpPr>
        <p:grpSpPr>
          <a:xfrm>
            <a:off x="3010294" y="1796930"/>
            <a:ext cx="6315075" cy="4286250"/>
            <a:chOff x="3010294" y="1796930"/>
            <a:chExt cx="6315075" cy="4286250"/>
          </a:xfrm>
        </p:grpSpPr>
        <p:pic>
          <p:nvPicPr>
            <p:cNvPr id="5" name="Imagine 4">
              <a:extLst>
                <a:ext uri="{FF2B5EF4-FFF2-40B4-BE49-F238E27FC236}">
                  <a16:creationId xmlns:a16="http://schemas.microsoft.com/office/drawing/2014/main" id="{86E50D13-0743-2CC7-FB73-8C583775B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0294" y="1796930"/>
              <a:ext cx="6315075" cy="4286250"/>
            </a:xfrm>
            <a:prstGeom prst="rect">
              <a:avLst/>
            </a:prstGeom>
          </p:spPr>
        </p:pic>
        <p:sp>
          <p:nvSpPr>
            <p:cNvPr id="8" name="Dreptunghi 7">
              <a:extLst>
                <a:ext uri="{FF2B5EF4-FFF2-40B4-BE49-F238E27FC236}">
                  <a16:creationId xmlns:a16="http://schemas.microsoft.com/office/drawing/2014/main" id="{B5FDC050-FC78-1DA5-D402-B4BE4D77D28F}"/>
                </a:ext>
              </a:extLst>
            </p:cNvPr>
            <p:cNvSpPr/>
            <p:nvPr/>
          </p:nvSpPr>
          <p:spPr>
            <a:xfrm rot="21315882">
              <a:off x="4765680" y="2089363"/>
              <a:ext cx="1000125" cy="9296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/>
                <a:t>?</a:t>
              </a:r>
              <a:endParaRPr lang="ro-RO" dirty="0"/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38ACCA12-0598-7DF1-B4A6-1210AD191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2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6E985-CB87-E271-7C1B-1B53B1D81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reptunghi: colțuri diagonale decupate 4">
            <a:extLst>
              <a:ext uri="{FF2B5EF4-FFF2-40B4-BE49-F238E27FC236}">
                <a16:creationId xmlns:a16="http://schemas.microsoft.com/office/drawing/2014/main" id="{FBC959AA-1056-0178-6FFE-E5B9356B7BF7}"/>
              </a:ext>
            </a:extLst>
          </p:cNvPr>
          <p:cNvSpPr/>
          <p:nvPr/>
        </p:nvSpPr>
        <p:spPr>
          <a:xfrm>
            <a:off x="1075120" y="1360975"/>
            <a:ext cx="10176299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discussions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debates</a:t>
            </a:r>
            <a:endParaRPr lang="ro-R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reptunghi: colțuri diagonale decupate 6">
            <a:extLst>
              <a:ext uri="{FF2B5EF4-FFF2-40B4-BE49-F238E27FC236}">
                <a16:creationId xmlns:a16="http://schemas.microsoft.com/office/drawing/2014/main" id="{DE586EB0-27D7-2ED1-2C1C-D0D5FD432B88}"/>
              </a:ext>
            </a:extLst>
          </p:cNvPr>
          <p:cNvSpPr/>
          <p:nvPr/>
        </p:nvSpPr>
        <p:spPr>
          <a:xfrm>
            <a:off x="1469599" y="2855726"/>
            <a:ext cx="10041721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r>
              <a:rPr lang="ro-RO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/2024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sp>
        <p:nvSpPr>
          <p:cNvPr id="8" name="Săgeată: șevron 7">
            <a:extLst>
              <a:ext uri="{FF2B5EF4-FFF2-40B4-BE49-F238E27FC236}">
                <a16:creationId xmlns:a16="http://schemas.microsoft.com/office/drawing/2014/main" id="{5FDB9342-393A-1432-598B-445E5713967D}"/>
              </a:ext>
            </a:extLst>
          </p:cNvPr>
          <p:cNvSpPr/>
          <p:nvPr/>
        </p:nvSpPr>
        <p:spPr>
          <a:xfrm>
            <a:off x="639907" y="2202615"/>
            <a:ext cx="666750" cy="426421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9" name="Dreptunghi: colțuri diagonale decupate 8">
            <a:extLst>
              <a:ext uri="{FF2B5EF4-FFF2-40B4-BE49-F238E27FC236}">
                <a16:creationId xmlns:a16="http://schemas.microsoft.com/office/drawing/2014/main" id="{6A276AC0-3552-53DA-EDEE-A396A368DF6F}"/>
              </a:ext>
            </a:extLst>
          </p:cNvPr>
          <p:cNvSpPr/>
          <p:nvPr/>
        </p:nvSpPr>
        <p:spPr>
          <a:xfrm>
            <a:off x="1469599" y="2241744"/>
            <a:ext cx="10041721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settings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sp>
        <p:nvSpPr>
          <p:cNvPr id="10" name="Săgeată: șevron 9">
            <a:extLst>
              <a:ext uri="{FF2B5EF4-FFF2-40B4-BE49-F238E27FC236}">
                <a16:creationId xmlns:a16="http://schemas.microsoft.com/office/drawing/2014/main" id="{EF45B23C-9F68-1165-117D-4F3E71FDA7B9}"/>
              </a:ext>
            </a:extLst>
          </p:cNvPr>
          <p:cNvSpPr/>
          <p:nvPr/>
        </p:nvSpPr>
        <p:spPr>
          <a:xfrm>
            <a:off x="639907" y="2869313"/>
            <a:ext cx="666750" cy="426421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1" name="Dreptunghi: colțuri diagonale decupate 10">
            <a:extLst>
              <a:ext uri="{FF2B5EF4-FFF2-40B4-BE49-F238E27FC236}">
                <a16:creationId xmlns:a16="http://schemas.microsoft.com/office/drawing/2014/main" id="{0E629353-24F5-CFCC-CE88-B8C9F512EAA1}"/>
              </a:ext>
            </a:extLst>
          </p:cNvPr>
          <p:cNvSpPr/>
          <p:nvPr/>
        </p:nvSpPr>
        <p:spPr>
          <a:xfrm>
            <a:off x="1469598" y="4181586"/>
            <a:ext cx="10041721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joint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Navy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online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 had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de-DE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marplat.eu);</a:t>
            </a:r>
          </a:p>
        </p:txBody>
      </p:sp>
      <p:sp>
        <p:nvSpPr>
          <p:cNvPr id="12" name="Săgeată: șevron 11">
            <a:extLst>
              <a:ext uri="{FF2B5EF4-FFF2-40B4-BE49-F238E27FC236}">
                <a16:creationId xmlns:a16="http://schemas.microsoft.com/office/drawing/2014/main" id="{2ABFA6E6-A93E-FDDC-DEE0-1ED413A9586C}"/>
              </a:ext>
            </a:extLst>
          </p:cNvPr>
          <p:cNvSpPr/>
          <p:nvPr/>
        </p:nvSpPr>
        <p:spPr>
          <a:xfrm>
            <a:off x="639907" y="3494196"/>
            <a:ext cx="666750" cy="426421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4" name="Dreptunghi: colțuri diagonale decupate 13">
            <a:extLst>
              <a:ext uri="{FF2B5EF4-FFF2-40B4-BE49-F238E27FC236}">
                <a16:creationId xmlns:a16="http://schemas.microsoft.com/office/drawing/2014/main" id="{F79A7E17-2AD8-73F9-1199-CFA124E0E840}"/>
              </a:ext>
            </a:extLst>
          </p:cNvPr>
          <p:cNvSpPr/>
          <p:nvPr/>
        </p:nvSpPr>
        <p:spPr>
          <a:xfrm>
            <a:off x="1469597" y="3514268"/>
            <a:ext cx="10041721" cy="426734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projects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disseminated;</a:t>
            </a:r>
          </a:p>
        </p:txBody>
      </p:sp>
      <p:sp>
        <p:nvSpPr>
          <p:cNvPr id="15" name="Săgeată: șevron 14">
            <a:extLst>
              <a:ext uri="{FF2B5EF4-FFF2-40B4-BE49-F238E27FC236}">
                <a16:creationId xmlns:a16="http://schemas.microsoft.com/office/drawing/2014/main" id="{68B54A0D-E618-DB3C-5D51-3A084BAD89E3}"/>
              </a:ext>
            </a:extLst>
          </p:cNvPr>
          <p:cNvSpPr/>
          <p:nvPr/>
        </p:nvSpPr>
        <p:spPr>
          <a:xfrm>
            <a:off x="639907" y="4160581"/>
            <a:ext cx="666750" cy="426421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6" name="Dreptunghi: colțuri diagonale decupate 15">
            <a:extLst>
              <a:ext uri="{FF2B5EF4-FFF2-40B4-BE49-F238E27FC236}">
                <a16:creationId xmlns:a16="http://schemas.microsoft.com/office/drawing/2014/main" id="{6E309DEE-3E47-71B5-8E86-287D8A441992}"/>
              </a:ext>
            </a:extLst>
          </p:cNvPr>
          <p:cNvSpPr/>
          <p:nvPr/>
        </p:nvSpPr>
        <p:spPr>
          <a:xfrm>
            <a:off x="1510371" y="5192724"/>
            <a:ext cx="8184691" cy="1341299"/>
          </a:xfrm>
          <a:prstGeom prst="snip2Diag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ct val="0"/>
              </a:spcAft>
            </a:pP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project 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NAVY-INS-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officially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conducted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disscussions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tasks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</a:t>
            </a:r>
            <a:r>
              <a:rPr lang="ro-RO" altLang="de-DE" sz="2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de-DE" sz="28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ăgeată: șevron 16">
            <a:extLst>
              <a:ext uri="{FF2B5EF4-FFF2-40B4-BE49-F238E27FC236}">
                <a16:creationId xmlns:a16="http://schemas.microsoft.com/office/drawing/2014/main" id="{80F0610B-DEFD-4202-64F1-A8AC9F72C7D9}"/>
              </a:ext>
            </a:extLst>
          </p:cNvPr>
          <p:cNvSpPr/>
          <p:nvPr/>
        </p:nvSpPr>
        <p:spPr>
          <a:xfrm>
            <a:off x="192892" y="5313837"/>
            <a:ext cx="1235447" cy="1220185"/>
          </a:xfrm>
          <a:prstGeom prst="chevron">
            <a:avLst/>
          </a:prstGeom>
          <a:solidFill>
            <a:srgbClr val="87AB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D06463-C445-2CE9-4CF4-40D1259B2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534" y="4840128"/>
            <a:ext cx="1917574" cy="185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4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4" y="1918836"/>
            <a:ext cx="12151606" cy="464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0"/>
              </a:spcAft>
              <a:buNone/>
            </a:pPr>
            <a:endParaRPr lang="en-US" altLang="de-DE" sz="800" dirty="0">
              <a:solidFill>
                <a:srgbClr val="7030A0"/>
              </a:solidFill>
            </a:endParaRPr>
          </a:p>
          <a:p>
            <a:pPr>
              <a:spcAft>
                <a:spcPct val="0"/>
              </a:spcAft>
              <a:buNone/>
            </a:pPr>
            <a:r>
              <a:rPr lang="ro-RO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PROJECT TITLE:</a:t>
            </a:r>
            <a:r>
              <a:rPr lang="en-GB" altLang="de-DE" sz="24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ro-RO" altLang="de-DE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International Naval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Semester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Development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Applying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Intelligent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Technologies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Innovative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Tools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European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Navy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Defence </a:t>
            </a:r>
            <a:r>
              <a:rPr lang="ro-RO" sz="2400" b="1" i="1" dirty="0" err="1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System</a:t>
            </a:r>
            <a:r>
              <a:rPr lang="ro-RO" sz="2400" b="1" i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</a:p>
          <a:p>
            <a:pPr>
              <a:spcAft>
                <a:spcPct val="0"/>
              </a:spcAft>
              <a:buNone/>
            </a:pPr>
            <a:endParaRPr lang="ro-RO" altLang="de-DE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ct val="0"/>
              </a:spcAft>
              <a:buNone/>
            </a:pPr>
            <a:r>
              <a:rPr lang="ro-RO" altLang="de-DE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Coordinator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omanian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 </a:t>
            </a:r>
            <a:r>
              <a:rPr lang="en-US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cademy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spcAft>
                <a:spcPct val="0"/>
              </a:spcAft>
              <a:buNone/>
            </a:pPr>
            <a:r>
              <a:rPr lang="ro-RO" altLang="de-DE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Naval Academy, </a:t>
            </a:r>
          </a:p>
          <a:p>
            <a:pPr>
              <a:spcAft>
                <a:spcPct val="0"/>
              </a:spcAft>
              <a:buNone/>
            </a:pP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Bulgarian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Naval Academy, Italian Naval Academy</a:t>
            </a:r>
          </a:p>
          <a:p>
            <a:pPr>
              <a:spcAft>
                <a:spcPct val="0"/>
              </a:spcAft>
              <a:buNone/>
            </a:pPr>
            <a:r>
              <a:rPr lang="ro-RO" altLang="de-DE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</a:t>
            </a:r>
            <a:r>
              <a:rPr lang="ro-RO" altLang="de-DE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Beneficiaries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BOEIs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ro-RO" altLang="de-DE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endParaRPr lang="en-GB" altLang="de-DE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endParaRPr lang="ro-RO" altLang="de-DE" sz="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endParaRPr lang="ro-RO" altLang="de-DE" sz="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0"/>
              </a:spcAft>
              <a:buFontTx/>
              <a:buNone/>
            </a:pPr>
            <a:endParaRPr lang="en-GB" altLang="de-DE" sz="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400" dirty="0" err="1">
                <a:solidFill>
                  <a:srgbClr val="FF0000"/>
                </a:solidFill>
                <a:cs typeface="Arial" panose="020B0604020202020204" pitchFamily="34" charset="0"/>
              </a:rPr>
              <a:t>Approved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 budget: 250.000 Euro</a:t>
            </a:r>
          </a:p>
          <a:p>
            <a:pPr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Period of </a:t>
            </a:r>
            <a:r>
              <a:rPr lang="ro-RO" altLang="de-DE" sz="2400" dirty="0" err="1">
                <a:solidFill>
                  <a:srgbClr val="FF0000"/>
                </a:solidFill>
                <a:cs typeface="Arial" panose="020B0604020202020204" pitchFamily="34" charset="0"/>
              </a:rPr>
              <a:t>implementation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: 1st of </a:t>
            </a:r>
            <a:r>
              <a:rPr lang="ro-RO" altLang="de-DE" sz="2400" dirty="0" err="1">
                <a:solidFill>
                  <a:srgbClr val="FF0000"/>
                </a:solidFill>
                <a:cs typeface="Arial" panose="020B0604020202020204" pitchFamily="34" charset="0"/>
              </a:rPr>
              <a:t>November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 2023 – 1st of </a:t>
            </a:r>
            <a:r>
              <a:rPr lang="ro-RO" altLang="de-DE" sz="2400" dirty="0" err="1">
                <a:solidFill>
                  <a:srgbClr val="FF0000"/>
                </a:solidFill>
                <a:cs typeface="Arial" panose="020B0604020202020204" pitchFamily="34" charset="0"/>
              </a:rPr>
              <a:t>September</a:t>
            </a:r>
            <a:r>
              <a:rPr lang="ro-RO" altLang="de-DE" sz="2400" dirty="0">
                <a:solidFill>
                  <a:srgbClr val="FF0000"/>
                </a:solidFill>
                <a:cs typeface="Arial" panose="020B0604020202020204" pitchFamily="34" charset="0"/>
              </a:rPr>
              <a:t>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33857-B618-6EDD-12A2-E06E63AB2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20197" y="1336351"/>
            <a:ext cx="11019215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 11 – 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 strategic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3200" b="1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NAVY-INS-</a:t>
            </a:r>
            <a:r>
              <a:rPr lang="ro-RO" sz="3200" b="1" dirty="0" err="1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Tech</a:t>
            </a:r>
            <a:endParaRPr lang="en-US" altLang="de-DE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A4212F-DDF0-927C-B775-ABC63C4D0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984" y="2940837"/>
            <a:ext cx="3245818" cy="31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8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94" y="1814251"/>
            <a:ext cx="12234366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Major </a:t>
            </a:r>
            <a:r>
              <a:rPr lang="ro-RO" altLang="de-DE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foreseen</a:t>
            </a:r>
            <a:r>
              <a:rPr lang="ro-RO" altLang="de-D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results</a:t>
            </a:r>
            <a:r>
              <a:rPr lang="ro-RO" altLang="de-DE" dirty="0"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ro-RO" sz="2600" b="0" i="0" u="none" strike="noStrike" baseline="0" dirty="0">
                <a:latin typeface="FreeSans"/>
                <a:cs typeface="Arial" panose="020B0604020202020204" pitchFamily="34" charset="0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1 joint harmonized curriculum</a:t>
            </a:r>
            <a:r>
              <a:rPr lang="en-GB" sz="2600" b="0" i="0" u="none" strike="noStrike" baseline="0" dirty="0">
                <a:latin typeface="FreeSans"/>
              </a:rPr>
              <a:t>;</a:t>
            </a:r>
          </a:p>
          <a:p>
            <a:pPr algn="l"/>
            <a:r>
              <a:rPr lang="ro-RO" sz="2600" b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8 STEM courses </a:t>
            </a:r>
            <a:r>
              <a:rPr lang="en-GB" sz="2600" b="0" i="0" u="none" strike="noStrike" baseline="0" dirty="0">
                <a:latin typeface="FreeSans"/>
              </a:rPr>
              <a:t>learning and teaching materials, using modern and intelligent technologies;</a:t>
            </a:r>
          </a:p>
          <a:p>
            <a:pPr algn="l"/>
            <a:r>
              <a:rPr lang="ro-RO" sz="2600" b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4 HASS courses </a:t>
            </a:r>
            <a:r>
              <a:rPr lang="en-GB" sz="2600" b="0" i="0" u="none" strike="noStrike" baseline="0" dirty="0">
                <a:latin typeface="FreeSans"/>
              </a:rPr>
              <a:t>learning and teaching materials, </a:t>
            </a:r>
            <a:r>
              <a:rPr lang="ro-RO" sz="2600" b="0" i="0" u="none" strike="noStrike" baseline="0" dirty="0" err="1">
                <a:latin typeface="FreeSans"/>
              </a:rPr>
              <a:t>centered</a:t>
            </a:r>
            <a:r>
              <a:rPr lang="ro-RO" sz="2600" b="0" i="0" u="none" strike="noStrike" baseline="0" dirty="0">
                <a:latin typeface="FreeSans"/>
              </a:rPr>
              <a:t> on EU </a:t>
            </a:r>
            <a:r>
              <a:rPr lang="ro-RO" sz="2600" b="0" i="0" u="none" strike="noStrike" baseline="0" dirty="0" err="1">
                <a:latin typeface="FreeSans"/>
              </a:rPr>
              <a:t>culture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b="0" i="0" u="none" strike="noStrike" baseline="0" dirty="0" err="1">
                <a:latin typeface="FreeSans"/>
              </a:rPr>
              <a:t>and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b="0" i="0" u="none" strike="noStrike" baseline="0" dirty="0" err="1">
                <a:latin typeface="FreeSans"/>
              </a:rPr>
              <a:t>values</a:t>
            </a:r>
            <a:r>
              <a:rPr lang="ro-RO" sz="2600" b="0" i="0" u="none" strike="noStrike" baseline="0" dirty="0">
                <a:latin typeface="FreeSans"/>
              </a:rPr>
              <a:t>;</a:t>
            </a:r>
            <a:endParaRPr lang="en-GB" sz="2600" b="0" i="0" u="none" strike="noStrike" baseline="0" dirty="0">
              <a:latin typeface="FreeSans"/>
            </a:endParaRPr>
          </a:p>
          <a:p>
            <a:pPr algn="l"/>
            <a:r>
              <a:rPr lang="ro-RO" sz="2600" b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1 e-campus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will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be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implemented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b="0" i="0" u="none" strike="noStrike" baseline="0" dirty="0">
                <a:latin typeface="FreeSans"/>
              </a:rPr>
              <a:t>(</a:t>
            </a:r>
            <a:r>
              <a:rPr lang="ro-RO" sz="2600" b="0" i="0" u="none" strike="noStrike" baseline="0" dirty="0">
                <a:latin typeface="FreeSans"/>
                <a:hlinkClick r:id="rId3"/>
              </a:rPr>
              <a:t>www.marplat.eu</a:t>
            </a:r>
            <a:r>
              <a:rPr lang="ro-RO" sz="2600" b="0" i="0" u="none" strike="noStrike" baseline="0" dirty="0">
                <a:latin typeface="FreeSans"/>
              </a:rPr>
              <a:t>) </a:t>
            </a:r>
            <a:r>
              <a:rPr lang="ro-RO" sz="2600" b="0" i="0" u="none" strike="noStrike" baseline="0" dirty="0" err="1">
                <a:latin typeface="FreeSans"/>
              </a:rPr>
              <a:t>by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b="0" i="0" u="none" strike="noStrike" baseline="0" dirty="0" err="1">
                <a:latin typeface="FreeSans"/>
              </a:rPr>
              <a:t>all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b="0" i="0" u="none" strike="noStrike" baseline="0" dirty="0" err="1">
                <a:latin typeface="FreeSans"/>
              </a:rPr>
              <a:t>interested</a:t>
            </a:r>
            <a:r>
              <a:rPr lang="ro-RO" sz="2600" b="0" i="0" u="none" strike="noStrike" baseline="0" dirty="0">
                <a:latin typeface="FreeSans"/>
              </a:rPr>
              <a:t> BOEI;</a:t>
            </a:r>
            <a:endParaRPr lang="en-GB" sz="2600" b="0" i="0" u="none" strike="noStrike" baseline="0" dirty="0">
              <a:latin typeface="FreeSans"/>
            </a:endParaRPr>
          </a:p>
          <a:p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8 s</a:t>
            </a:r>
            <a:r>
              <a:rPr lang="en-GB" sz="2600" i="0" u="none" strike="noStrike" baseline="0" dirty="0" err="1">
                <a:solidFill>
                  <a:srgbClr val="FF0000"/>
                </a:solidFill>
                <a:latin typeface="FreeSans"/>
              </a:rPr>
              <a:t>hort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 term students exchanges</a:t>
            </a:r>
            <a:r>
              <a:rPr lang="ro-RO" sz="260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dirty="0" err="1">
                <a:solidFill>
                  <a:srgbClr val="FF0000"/>
                </a:solidFill>
                <a:latin typeface="FreeSans"/>
              </a:rPr>
              <a:t>to</a:t>
            </a:r>
            <a:r>
              <a:rPr lang="ro-RO" sz="260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dirty="0" err="1">
                <a:solidFill>
                  <a:srgbClr val="FF0000"/>
                </a:solidFill>
                <a:latin typeface="FreeSans"/>
              </a:rPr>
              <a:t>be</a:t>
            </a:r>
            <a:r>
              <a:rPr lang="ro-RO" sz="260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dirty="0" err="1">
                <a:solidFill>
                  <a:srgbClr val="FF0000"/>
                </a:solidFill>
                <a:latin typeface="FreeSans"/>
              </a:rPr>
              <a:t>organized</a:t>
            </a:r>
            <a:r>
              <a:rPr lang="en-GB" sz="2600" b="0" i="0" u="none" strike="noStrike" baseline="0" dirty="0">
                <a:latin typeface="FreeSans"/>
              </a:rPr>
              <a:t>: 4 </a:t>
            </a:r>
            <a:r>
              <a:rPr lang="ro-RO" sz="2600" b="0" dirty="0">
                <a:latin typeface="FreeSans"/>
              </a:rPr>
              <a:t>STEM </a:t>
            </a:r>
            <a:r>
              <a:rPr lang="en-GB" sz="2600" b="0" i="0" u="none" strike="noStrike" baseline="0" dirty="0">
                <a:latin typeface="FreeSans"/>
              </a:rPr>
              <a:t>modules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en-GB" sz="2600" b="0" i="0" u="none" strike="noStrike" baseline="0" dirty="0">
                <a:latin typeface="FreeSans"/>
              </a:rPr>
              <a:t>x 16 students = 64 students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ro-RO" sz="2600" b="0" i="0" u="none" strike="noStrike" baseline="0" dirty="0" err="1">
                <a:latin typeface="FreeSans"/>
              </a:rPr>
              <a:t>and</a:t>
            </a:r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en-GB" sz="2600" b="0" i="0" u="none" strike="noStrike" baseline="0" dirty="0">
                <a:latin typeface="FreeSans"/>
              </a:rPr>
              <a:t> 4 </a:t>
            </a:r>
            <a:r>
              <a:rPr lang="ro-RO" sz="2600" b="0" i="0" u="none" strike="noStrike" baseline="0" dirty="0">
                <a:latin typeface="FreeSans"/>
              </a:rPr>
              <a:t>HASS </a:t>
            </a:r>
            <a:r>
              <a:rPr lang="en-GB" sz="2600" b="0" i="0" u="none" strike="noStrike" baseline="0" dirty="0">
                <a:latin typeface="FreeSans"/>
              </a:rPr>
              <a:t>modules x 8 </a:t>
            </a:r>
            <a:r>
              <a:rPr lang="ro-RO" sz="2600" b="0" i="0" u="none" strike="noStrike" baseline="0" dirty="0" err="1">
                <a:latin typeface="FreeSans"/>
              </a:rPr>
              <a:t>students</a:t>
            </a:r>
            <a:r>
              <a:rPr lang="en-GB" sz="2600" b="0" i="0" u="none" strike="noStrike" baseline="0" dirty="0">
                <a:latin typeface="FreeSans"/>
              </a:rPr>
              <a:t>= 16 students</a:t>
            </a:r>
            <a:r>
              <a:rPr lang="ro-RO" sz="2600" b="0" i="0" u="none" strike="noStrike" baseline="0" dirty="0">
                <a:latin typeface="FreeSans"/>
              </a:rPr>
              <a:t>, total of 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80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students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exchange</a:t>
            </a:r>
            <a:r>
              <a:rPr lang="ro-RO" sz="2600" dirty="0" err="1">
                <a:solidFill>
                  <a:srgbClr val="FF0000"/>
                </a:solidFill>
                <a:latin typeface="FreeSans"/>
              </a:rPr>
              <a:t>d</a:t>
            </a:r>
            <a:r>
              <a:rPr lang="ro-RO" sz="2600" b="0" i="0" u="none" strike="noStrike" baseline="0" dirty="0">
                <a:latin typeface="FreeSans"/>
              </a:rPr>
              <a:t>;</a:t>
            </a:r>
            <a:r>
              <a:rPr lang="en-GB" sz="2600" b="0" i="0" u="none" strike="noStrike" baseline="0" dirty="0">
                <a:latin typeface="FreeSans"/>
              </a:rPr>
              <a:t> </a:t>
            </a:r>
            <a:endParaRPr lang="ro-RO" sz="2600" b="0" i="0" u="none" strike="noStrike" baseline="0" dirty="0">
              <a:latin typeface="FreeSans"/>
            </a:endParaRPr>
          </a:p>
          <a:p>
            <a:pPr algn="l"/>
            <a:r>
              <a:rPr lang="en-GB" sz="2600" b="0" i="0" u="none" strike="noStrike" baseline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3 public events </a:t>
            </a:r>
            <a:r>
              <a:rPr lang="en-GB" sz="2600" b="0" i="0" u="none" strike="noStrike" baseline="0" dirty="0">
                <a:latin typeface="FreeSans"/>
              </a:rPr>
              <a:t>organized in each partner country, with at least 30 attendees/event;</a:t>
            </a:r>
          </a:p>
          <a:p>
            <a:r>
              <a:rPr lang="en-GB" sz="2600" b="0" i="0" u="none" strike="noStrike" baseline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1 International Naval Semester implemented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/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harmonized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learning</a:t>
            </a:r>
            <a:r>
              <a:rPr lang="ro-RO" sz="2600" i="0" u="none" strike="noStrike" baseline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i="0" u="none" strike="noStrike" baseline="0" dirty="0" err="1">
                <a:solidFill>
                  <a:srgbClr val="FF0000"/>
                </a:solidFill>
                <a:latin typeface="FreeSans"/>
              </a:rPr>
              <a:t>resources</a:t>
            </a:r>
            <a:r>
              <a:rPr lang="en-GB" sz="2600" b="0" i="0" u="none" strike="noStrike" baseline="0" dirty="0">
                <a:latin typeface="FreeSans"/>
              </a:rPr>
              <a:t>.</a:t>
            </a:r>
            <a:r>
              <a:rPr lang="ro-RO" sz="2600" b="0" dirty="0">
                <a:latin typeface="FreeSans"/>
              </a:rPr>
              <a:t> </a:t>
            </a:r>
            <a:endParaRPr lang="ro-RO" altLang="de-DE" sz="26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33857-B618-6EDD-12A2-E06E63AB2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333829" y="1166793"/>
            <a:ext cx="10027352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– 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 strategic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3200" b="1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NAVY-INS-</a:t>
            </a:r>
            <a:r>
              <a:rPr lang="ro-RO" sz="3200" b="1" dirty="0" err="1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Tech</a:t>
            </a:r>
            <a:endParaRPr lang="en-US" altLang="de-DE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454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6" y="2317461"/>
            <a:ext cx="1211952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Aft>
                <a:spcPct val="0"/>
              </a:spcAft>
              <a:buNone/>
            </a:pP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 </a:t>
            </a:r>
            <a:r>
              <a:rPr lang="ro-RO" alt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(SCIENCES, TECHNICAL, ENGINEERING)</a:t>
            </a: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Plants </a:t>
            </a:r>
            <a:r>
              <a:rPr lang="en-US" altLang="de-DE" sz="1800" dirty="0">
                <a:solidFill>
                  <a:prstClr val="black"/>
                </a:solidFill>
              </a:rPr>
              <a:t>– </a:t>
            </a:r>
            <a:r>
              <a:rPr lang="ro-RO" altLang="de-DE" sz="1800" dirty="0" err="1">
                <a:solidFill>
                  <a:prstClr val="black"/>
                </a:solidFill>
              </a:rPr>
              <a:t>coordinator</a:t>
            </a:r>
            <a:r>
              <a:rPr lang="ro-RO" altLang="de-DE" sz="1800" dirty="0">
                <a:solidFill>
                  <a:prstClr val="black"/>
                </a:solidFill>
              </a:rPr>
              <a:t>: </a:t>
            </a:r>
            <a:r>
              <a:rPr lang="en-US" altLang="de-DE" sz="1800" dirty="0">
                <a:solidFill>
                  <a:prstClr val="black"/>
                </a:solidFill>
              </a:rPr>
              <a:t>Italian Naval Academy </a:t>
            </a:r>
            <a:r>
              <a:rPr lang="ro-RO" altLang="de-DE" sz="1800" dirty="0">
                <a:solidFill>
                  <a:srgbClr val="00CC00"/>
                </a:solidFill>
              </a:rPr>
              <a:t>(3 ECTS)</a:t>
            </a: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Sensors </a:t>
            </a:r>
            <a:r>
              <a:rPr lang="en-US" altLang="de-DE" sz="1800" dirty="0">
                <a:solidFill>
                  <a:prstClr val="black"/>
                </a:solidFill>
              </a:rPr>
              <a:t>– </a:t>
            </a:r>
            <a:r>
              <a:rPr lang="ro-RO" altLang="de-DE" sz="1800" dirty="0">
                <a:solidFill>
                  <a:prstClr val="black"/>
                </a:solidFill>
              </a:rPr>
              <a:t> </a:t>
            </a:r>
            <a:r>
              <a:rPr lang="ro-RO" altLang="de-DE" sz="1800" dirty="0" err="1">
                <a:solidFill>
                  <a:prstClr val="black"/>
                </a:solidFill>
              </a:rPr>
              <a:t>coordinator</a:t>
            </a:r>
            <a:r>
              <a:rPr lang="ro-RO" altLang="de-DE" sz="1800" dirty="0">
                <a:solidFill>
                  <a:prstClr val="black"/>
                </a:solidFill>
              </a:rPr>
              <a:t>: </a:t>
            </a:r>
            <a:r>
              <a:rPr lang="en-US" altLang="de-DE" sz="1800" dirty="0">
                <a:solidFill>
                  <a:prstClr val="black"/>
                </a:solidFill>
              </a:rPr>
              <a:t>Italian Naval Academy </a:t>
            </a:r>
            <a:r>
              <a:rPr lang="ro-RO" altLang="de-DE" sz="1800" dirty="0">
                <a:solidFill>
                  <a:srgbClr val="00CC00"/>
                </a:solidFill>
              </a:rPr>
              <a:t>(3 ECTS)</a:t>
            </a:r>
            <a:endParaRPr lang="ro-RO" altLang="de-DE" sz="1800" dirty="0">
              <a:solidFill>
                <a:prstClr val="black"/>
              </a:solidFill>
            </a:endParaRP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network </a:t>
            </a:r>
            <a:r>
              <a:rPr lang="en-US" altLang="de-DE" sz="1800" dirty="0">
                <a:solidFill>
                  <a:prstClr val="black"/>
                </a:solidFill>
              </a:rPr>
              <a:t>– </a:t>
            </a:r>
            <a:r>
              <a:rPr lang="ro-RO" altLang="de-DE" sz="1800" dirty="0" err="1">
                <a:solidFill>
                  <a:prstClr val="black"/>
                </a:solidFill>
              </a:rPr>
              <a:t>coordinator</a:t>
            </a:r>
            <a:r>
              <a:rPr lang="ro-RO" altLang="de-DE" sz="1800" dirty="0">
                <a:solidFill>
                  <a:prstClr val="black"/>
                </a:solidFill>
              </a:rPr>
              <a:t>: </a:t>
            </a:r>
            <a:r>
              <a:rPr lang="en-US" altLang="de-DE" sz="1800" dirty="0">
                <a:solidFill>
                  <a:prstClr val="black"/>
                </a:solidFill>
              </a:rPr>
              <a:t>Polish Naval Academy </a:t>
            </a:r>
            <a:r>
              <a:rPr lang="ro-RO" altLang="de-DE" sz="1800" dirty="0">
                <a:solidFill>
                  <a:srgbClr val="00CC00"/>
                </a:solidFill>
              </a:rPr>
              <a:t>(2 ECTS)</a:t>
            </a:r>
            <a:endParaRPr lang="ro-RO" altLang="de-DE" sz="1800" dirty="0">
              <a:solidFill>
                <a:prstClr val="black"/>
              </a:solidFill>
            </a:endParaRP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Cyber Threats </a:t>
            </a:r>
            <a:r>
              <a:rPr lang="en-US" altLang="de-DE" sz="1800" dirty="0">
                <a:solidFill>
                  <a:prstClr val="black"/>
                </a:solidFill>
              </a:rPr>
              <a:t>– </a:t>
            </a:r>
            <a:r>
              <a:rPr lang="ro-RO" altLang="de-DE" sz="1800" dirty="0" err="1">
                <a:solidFill>
                  <a:prstClr val="black"/>
                </a:solidFill>
              </a:rPr>
              <a:t>coordinator</a:t>
            </a:r>
            <a:r>
              <a:rPr lang="ro-RO" altLang="de-DE" sz="1800" dirty="0">
                <a:solidFill>
                  <a:prstClr val="black"/>
                </a:solidFill>
              </a:rPr>
              <a:t>: </a:t>
            </a:r>
            <a:r>
              <a:rPr lang="en-US" altLang="de-DE" sz="1800" dirty="0">
                <a:solidFill>
                  <a:prstClr val="black"/>
                </a:solidFill>
              </a:rPr>
              <a:t>Polish Naval Academy </a:t>
            </a:r>
            <a:r>
              <a:rPr lang="ro-RO" altLang="de-DE" sz="1800" dirty="0">
                <a:solidFill>
                  <a:srgbClr val="00CC00"/>
                </a:solidFill>
              </a:rPr>
              <a:t>(2 ECTS)</a:t>
            </a:r>
            <a:endParaRPr lang="ro-RO" altLang="de-DE" sz="1800" dirty="0">
              <a:solidFill>
                <a:prstClr val="black"/>
              </a:solidFill>
            </a:endParaRP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Electronics </a:t>
            </a:r>
            <a:r>
              <a:rPr lang="en-US" altLang="de-DE" sz="1800" dirty="0">
                <a:solidFill>
                  <a:prstClr val="black"/>
                </a:solidFill>
              </a:rPr>
              <a:t>–</a:t>
            </a:r>
            <a:r>
              <a:rPr lang="ro-RO" altLang="de-DE" sz="1800" dirty="0">
                <a:solidFill>
                  <a:prstClr val="black"/>
                </a:solidFill>
              </a:rPr>
              <a:t> </a:t>
            </a:r>
            <a:r>
              <a:rPr lang="ro-RO" altLang="de-DE" sz="1800" dirty="0" err="1">
                <a:solidFill>
                  <a:prstClr val="black"/>
                </a:solidFill>
              </a:rPr>
              <a:t>coordinator</a:t>
            </a:r>
            <a:r>
              <a:rPr lang="ro-RO" altLang="de-DE" sz="1800" dirty="0">
                <a:solidFill>
                  <a:prstClr val="black"/>
                </a:solidFill>
              </a:rPr>
              <a:t>: </a:t>
            </a:r>
            <a:r>
              <a:rPr lang="en-US" altLang="de-DE" sz="1800" dirty="0">
                <a:solidFill>
                  <a:prstClr val="black"/>
                </a:solidFill>
              </a:rPr>
              <a:t>Bulgarian Naval Academy </a:t>
            </a:r>
            <a:r>
              <a:rPr lang="ro-RO" altLang="de-DE" sz="1800" dirty="0">
                <a:solidFill>
                  <a:srgbClr val="00CC00"/>
                </a:solidFill>
              </a:rPr>
              <a:t>(3 ECTS)</a:t>
            </a:r>
            <a:endParaRPr lang="en-US" altLang="de-DE" sz="1800" dirty="0">
              <a:solidFill>
                <a:prstClr val="black"/>
              </a:solidFill>
            </a:endParaRP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Communication </a:t>
            </a:r>
            <a:r>
              <a:rPr lang="en-US" altLang="de-DE" sz="1800" dirty="0">
                <a:solidFill>
                  <a:prstClr val="black"/>
                </a:solidFill>
              </a:rPr>
              <a:t>– </a:t>
            </a:r>
            <a:r>
              <a:rPr lang="ro-RO" altLang="de-DE" sz="1800" dirty="0" err="1">
                <a:solidFill>
                  <a:prstClr val="black"/>
                </a:solidFill>
              </a:rPr>
              <a:t>coordinator</a:t>
            </a:r>
            <a:r>
              <a:rPr lang="ro-RO" altLang="de-DE" sz="1800" dirty="0">
                <a:solidFill>
                  <a:prstClr val="black"/>
                </a:solidFill>
              </a:rPr>
              <a:t>: </a:t>
            </a:r>
            <a:r>
              <a:rPr lang="en-US" altLang="de-DE" sz="1800" dirty="0">
                <a:solidFill>
                  <a:prstClr val="black"/>
                </a:solidFill>
              </a:rPr>
              <a:t>Bulgarian Naval Academy</a:t>
            </a:r>
            <a:r>
              <a:rPr lang="ro-RO" altLang="de-DE" sz="1800" dirty="0">
                <a:solidFill>
                  <a:prstClr val="black"/>
                </a:solidFill>
              </a:rPr>
              <a:t> </a:t>
            </a:r>
            <a:r>
              <a:rPr lang="ro-RO" altLang="de-DE" sz="1800" dirty="0">
                <a:solidFill>
                  <a:srgbClr val="00CC00"/>
                </a:solidFill>
              </a:rPr>
              <a:t>(3 ECTS)</a:t>
            </a:r>
            <a:endParaRPr lang="ro-RO" altLang="de-DE" sz="1800" dirty="0">
              <a:solidFill>
                <a:prstClr val="black"/>
              </a:solidFill>
            </a:endParaRP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Oceanography</a:t>
            </a:r>
            <a:r>
              <a:rPr lang="en-US" altLang="de-DE" sz="1800" dirty="0">
                <a:solidFill>
                  <a:prstClr val="black"/>
                </a:solidFill>
              </a:rPr>
              <a:t> – </a:t>
            </a:r>
            <a:r>
              <a:rPr lang="ro-RO" altLang="de-DE" sz="1800" dirty="0" err="1">
                <a:solidFill>
                  <a:prstClr val="black"/>
                </a:solidFill>
              </a:rPr>
              <a:t>coordinator</a:t>
            </a:r>
            <a:r>
              <a:rPr lang="ro-RO" altLang="de-DE" sz="1800" dirty="0">
                <a:solidFill>
                  <a:prstClr val="black"/>
                </a:solidFill>
              </a:rPr>
              <a:t>: </a:t>
            </a:r>
            <a:r>
              <a:rPr lang="en-US" altLang="de-DE" sz="1800" dirty="0">
                <a:solidFill>
                  <a:prstClr val="black"/>
                </a:solidFill>
              </a:rPr>
              <a:t>Romanian Naval Academy</a:t>
            </a:r>
            <a:r>
              <a:rPr lang="ro-RO" altLang="de-DE" sz="1800" dirty="0">
                <a:solidFill>
                  <a:prstClr val="black"/>
                </a:solidFill>
              </a:rPr>
              <a:t> </a:t>
            </a:r>
            <a:r>
              <a:rPr lang="ro-RO" altLang="de-DE" sz="1800" dirty="0">
                <a:solidFill>
                  <a:srgbClr val="00CC00"/>
                </a:solidFill>
              </a:rPr>
              <a:t>(2 ECTS)</a:t>
            </a:r>
            <a:endParaRPr lang="en-US" altLang="de-DE" sz="1800" dirty="0">
              <a:solidFill>
                <a:prstClr val="black"/>
              </a:solidFill>
            </a:endParaRPr>
          </a:p>
          <a:p>
            <a:pPr marL="342797" indent="-342797" defTabSz="914126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Architecture </a:t>
            </a:r>
            <a:r>
              <a:rPr lang="en-US" altLang="de-DE" sz="1800" dirty="0">
                <a:solidFill>
                  <a:prstClr val="black"/>
                </a:solidFill>
              </a:rPr>
              <a:t>– </a:t>
            </a:r>
            <a:r>
              <a:rPr lang="ro-RO" altLang="de-DE" sz="1800" dirty="0" err="1">
                <a:solidFill>
                  <a:prstClr val="black"/>
                </a:solidFill>
              </a:rPr>
              <a:t>coordinator</a:t>
            </a:r>
            <a:r>
              <a:rPr lang="ro-RO" altLang="de-DE" sz="1800" dirty="0">
                <a:solidFill>
                  <a:prstClr val="black"/>
                </a:solidFill>
              </a:rPr>
              <a:t>: </a:t>
            </a:r>
            <a:r>
              <a:rPr lang="en-US" altLang="de-DE" sz="1800" dirty="0">
                <a:solidFill>
                  <a:prstClr val="black"/>
                </a:solidFill>
              </a:rPr>
              <a:t>Romanian Naval Academy</a:t>
            </a:r>
            <a:r>
              <a:rPr lang="ro-RO" altLang="de-DE" sz="1800" dirty="0">
                <a:solidFill>
                  <a:prstClr val="black"/>
                </a:solidFill>
              </a:rPr>
              <a:t> </a:t>
            </a:r>
            <a:r>
              <a:rPr lang="ro-RO" altLang="de-DE" sz="1800" dirty="0">
                <a:solidFill>
                  <a:srgbClr val="00CC00"/>
                </a:solidFill>
              </a:rPr>
              <a:t>(3 ECTS)</a:t>
            </a:r>
            <a:endParaRPr lang="en-US" altLang="de-DE" sz="1800" dirty="0">
              <a:solidFill>
                <a:prstClr val="black"/>
              </a:solidFill>
            </a:endParaRPr>
          </a:p>
          <a:p>
            <a:pPr eaLnBrk="1" hangingPunct="1">
              <a:spcAft>
                <a:spcPct val="0"/>
              </a:spcAft>
              <a:buNone/>
            </a:pPr>
            <a:endParaRPr lang="ro-RO" altLang="de-DE" sz="1800" dirty="0"/>
          </a:p>
          <a:p>
            <a:pPr>
              <a:spcAft>
                <a:spcPct val="0"/>
              </a:spcAft>
              <a:buNone/>
            </a:pP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HASS </a:t>
            </a:r>
            <a:r>
              <a:rPr lang="ro-RO" alt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(HUMANITIES, SOCIAL SCIENCES </a:t>
            </a:r>
            <a:r>
              <a:rPr lang="ro-RO" alt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 </a:t>
            </a:r>
            <a:r>
              <a:rPr lang="ro-RO" altLang="de-DE" sz="1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r>
              <a:rPr lang="ro-RO" altLang="de-DE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Naval Leadership </a:t>
            </a:r>
            <a:r>
              <a:rPr lang="en-US" altLang="de-DE" sz="1800" dirty="0"/>
              <a:t>–</a:t>
            </a:r>
            <a:r>
              <a:rPr lang="ro-RO" altLang="de-DE" sz="1800"/>
              <a:t> Italian Naval Academy </a:t>
            </a:r>
            <a:r>
              <a:rPr lang="en-US" altLang="de-DE" sz="1800"/>
              <a:t> </a:t>
            </a:r>
            <a:r>
              <a:rPr lang="ro-RO" altLang="de-DE" sz="1800" dirty="0">
                <a:solidFill>
                  <a:srgbClr val="00CC00"/>
                </a:solidFill>
              </a:rPr>
              <a:t>(2 ECTS)</a:t>
            </a:r>
            <a:endParaRPr lang="ro-RO" altLang="de-DE" sz="1800" dirty="0">
              <a:solidFill>
                <a:prstClr val="black"/>
              </a:solidFill>
            </a:endParaRP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US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Maritime Security </a:t>
            </a:r>
            <a:r>
              <a:rPr lang="en-US" altLang="de-DE" sz="1800" dirty="0"/>
              <a:t>– Bulgarian Naval </a:t>
            </a:r>
            <a:r>
              <a:rPr lang="ro-RO" altLang="de-DE" sz="1800" dirty="0">
                <a:solidFill>
                  <a:srgbClr val="00CC00"/>
                </a:solidFill>
              </a:rPr>
              <a:t>(2 ECTS)</a:t>
            </a:r>
            <a:endParaRPr lang="ro-RO" altLang="de-DE" sz="1800" dirty="0">
              <a:solidFill>
                <a:prstClr val="black"/>
              </a:solidFill>
            </a:endParaRP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ro-RO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CSDP </a:t>
            </a:r>
            <a:r>
              <a:rPr lang="en-US" altLang="de-DE" sz="1800" dirty="0"/>
              <a:t>– </a:t>
            </a:r>
            <a:r>
              <a:rPr lang="ro-RO" altLang="de-DE" sz="1800" dirty="0"/>
              <a:t>Romanian Naval Academy </a:t>
            </a:r>
            <a:r>
              <a:rPr lang="ro-RO" altLang="de-DE" sz="1800" dirty="0">
                <a:solidFill>
                  <a:srgbClr val="00CC00"/>
                </a:solidFill>
              </a:rPr>
              <a:t>(2 ECTS)</a:t>
            </a:r>
            <a:endParaRPr lang="ro-RO" altLang="de-DE" sz="1800" dirty="0">
              <a:solidFill>
                <a:prstClr val="black"/>
              </a:solidFill>
            </a:endParaRP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ro-RO" altLang="de-DE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r>
              <a:rPr lang="ro-RO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Leadership (</a:t>
            </a:r>
            <a:r>
              <a:rPr lang="ro-RO" altLang="de-DE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ro-RO" altLang="de-DE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training) </a:t>
            </a:r>
            <a:r>
              <a:rPr lang="ro-RO" altLang="de-DE" sz="1800" dirty="0"/>
              <a:t>– </a:t>
            </a:r>
            <a:r>
              <a:rPr lang="en-US" altLang="de-DE" sz="1800" dirty="0"/>
              <a:t>Polish Naval Academy</a:t>
            </a:r>
            <a:r>
              <a:rPr lang="ro-RO" altLang="de-DE" sz="1800" dirty="0"/>
              <a:t>  </a:t>
            </a:r>
            <a:r>
              <a:rPr lang="ro-RO" altLang="de-DE" sz="1800" dirty="0">
                <a:solidFill>
                  <a:srgbClr val="00CC00"/>
                </a:solidFill>
              </a:rPr>
              <a:t>(2 ECTS)</a:t>
            </a:r>
            <a:endParaRPr lang="ro-RO" altLang="de-DE" sz="1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ărţi de citit online. Multe şi gratis‭!‬">
            <a:extLst>
              <a:ext uri="{FF2B5EF4-FFF2-40B4-BE49-F238E27FC236}">
                <a16:creationId xmlns:a16="http://schemas.microsoft.com/office/drawing/2014/main" id="{3C25A179-255A-72D7-4A99-8FF581313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799" y="251328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n the march - The European Army - Bruges Group Blog">
            <a:extLst>
              <a:ext uri="{FF2B5EF4-FFF2-40B4-BE49-F238E27FC236}">
                <a16:creationId xmlns:a16="http://schemas.microsoft.com/office/drawing/2014/main" id="{27A6C5BA-7480-D95E-D5CF-45996A29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57" b="97143" l="2913" r="99029">
                        <a14:foregroundMark x1="54369" y1="16735" x2="16505" y2="20408"/>
                        <a14:foregroundMark x1="16505" y1="20408" x2="25243" y2="55102"/>
                        <a14:foregroundMark x1="25243" y1="55102" x2="41262" y2="70612"/>
                        <a14:foregroundMark x1="41262" y1="70612" x2="73301" y2="75102"/>
                        <a14:foregroundMark x1="73301" y1="75102" x2="83495" y2="47755"/>
                        <a14:foregroundMark x1="83495" y1="47755" x2="72816" y2="16327"/>
                        <a14:foregroundMark x1="72816" y1="16327" x2="59709" y2="12653"/>
                        <a14:foregroundMark x1="16019" y1="9796" x2="82039" y2="11429"/>
                        <a14:foregroundMark x1="93204" y1="9796" x2="90777" y2="55510"/>
                        <a14:foregroundMark x1="90777" y1="66122" x2="61650" y2="85306"/>
                        <a14:foregroundMark x1="61650" y1="85306" x2="50971" y2="98367"/>
                        <a14:foregroundMark x1="3883" y1="45714" x2="11650" y2="66531"/>
                        <a14:foregroundMark x1="11650" y1="66531" x2="30097" y2="86122"/>
                        <a14:foregroundMark x1="30097" y1="86122" x2="52427" y2="91020"/>
                        <a14:foregroundMark x1="7767" y1="9796" x2="78641" y2="7347"/>
                        <a14:foregroundMark x1="11650" y1="4898" x2="99029" y2="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006" y="4231153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C8D6D9-28E8-89A2-CE6D-90432764B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95A0EBB0-1990-B001-92AE-F4F2C43816D7}"/>
              </a:ext>
            </a:extLst>
          </p:cNvPr>
          <p:cNvSpPr/>
          <p:nvPr/>
        </p:nvSpPr>
        <p:spPr>
          <a:xfrm>
            <a:off x="351301" y="1257634"/>
            <a:ext cx="9652598" cy="942157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WP2/WP3 - 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harmonized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540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25046A3A-F401-9013-2FCE-1F4E894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06" y="2401647"/>
            <a:ext cx="883384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Upcoming</a:t>
            </a:r>
            <a:r>
              <a:rPr lang="ro-RO" altLang="de-D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o-RO" altLang="de-DE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events</a:t>
            </a:r>
            <a:r>
              <a:rPr lang="ro-RO" altLang="de-DE" dirty="0">
                <a:cs typeface="Arial" panose="020B0604020202020204" pitchFamily="34" charset="0"/>
              </a:rPr>
              <a:t>: </a:t>
            </a:r>
          </a:p>
          <a:p>
            <a:pPr algn="l"/>
            <a:r>
              <a:rPr lang="ro-RO" sz="2600" b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TM1 – Kick off meeting </a:t>
            </a:r>
            <a:r>
              <a:rPr lang="en-GB" sz="2600" b="0" i="0" u="none" strike="noStrike" baseline="0" dirty="0">
                <a:latin typeface="FreeSans"/>
              </a:rPr>
              <a:t>– RNA, Constanta, Romania, February 2024 – 3 days, 2 pax/partner, </a:t>
            </a:r>
            <a:r>
              <a:rPr lang="en-GB" sz="2600" i="0" u="none" strike="noStrike" baseline="0" dirty="0">
                <a:solidFill>
                  <a:srgbClr val="0000FF"/>
                </a:solidFill>
                <a:latin typeface="FreeSans"/>
              </a:rPr>
              <a:t>1</a:t>
            </a:r>
            <a:r>
              <a:rPr lang="ro-RO" sz="2600" i="0" u="none" strike="noStrike" baseline="0" dirty="0">
                <a:solidFill>
                  <a:srgbClr val="0000FF"/>
                </a:solidFill>
                <a:latin typeface="FreeSans"/>
              </a:rPr>
              <a:t>3th </a:t>
            </a:r>
            <a:r>
              <a:rPr lang="en-GB" sz="2600" i="0" u="none" strike="noStrike" baseline="0" dirty="0">
                <a:solidFill>
                  <a:srgbClr val="0000FF"/>
                </a:solidFill>
                <a:latin typeface="FreeSans"/>
              </a:rPr>
              <a:t>–</a:t>
            </a:r>
            <a:r>
              <a:rPr lang="ro-RO" sz="2600" i="0" u="none" strike="noStrike" baseline="0" dirty="0">
                <a:solidFill>
                  <a:srgbClr val="0000FF"/>
                </a:solidFill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0000FF"/>
                </a:solidFill>
                <a:latin typeface="FreeSans"/>
              </a:rPr>
              <a:t>15</a:t>
            </a:r>
            <a:r>
              <a:rPr lang="ro-RO" sz="2600" i="0" u="none" strike="noStrike" baseline="0" dirty="0" err="1">
                <a:solidFill>
                  <a:srgbClr val="0000FF"/>
                </a:solidFill>
                <a:latin typeface="FreeSans"/>
              </a:rPr>
              <a:t>th</a:t>
            </a:r>
            <a:r>
              <a:rPr lang="ro-RO" sz="2600" i="0" u="none" strike="noStrike" baseline="0" dirty="0">
                <a:solidFill>
                  <a:srgbClr val="0000FF"/>
                </a:solidFill>
                <a:latin typeface="FreeSans"/>
              </a:rPr>
              <a:t> of </a:t>
            </a:r>
            <a:r>
              <a:rPr lang="ro-RO" sz="2600" i="0" u="none" strike="noStrike" baseline="0" dirty="0" err="1">
                <a:solidFill>
                  <a:srgbClr val="0000FF"/>
                </a:solidFill>
                <a:latin typeface="FreeSans"/>
              </a:rPr>
              <a:t>February</a:t>
            </a:r>
            <a:r>
              <a:rPr lang="ro-RO" sz="2600" i="0" u="none" strike="noStrike" baseline="0" dirty="0">
                <a:solidFill>
                  <a:srgbClr val="0000FF"/>
                </a:solidFill>
                <a:latin typeface="FreeSans"/>
              </a:rPr>
              <a:t> 20</a:t>
            </a:r>
            <a:r>
              <a:rPr lang="en-GB" sz="2600" i="0" u="none" strike="noStrike" baseline="0" dirty="0">
                <a:solidFill>
                  <a:srgbClr val="0000FF"/>
                </a:solidFill>
                <a:latin typeface="FreeSans"/>
              </a:rPr>
              <a:t>24</a:t>
            </a:r>
            <a:r>
              <a:rPr lang="en-GB" sz="2600" b="0" i="0" u="none" strike="noStrike" baseline="0" dirty="0">
                <a:latin typeface="FreeSans"/>
              </a:rPr>
              <a:t>;</a:t>
            </a:r>
            <a:endParaRPr lang="ro-RO" sz="2600" b="0" i="0" u="none" strike="noStrike" baseline="0" dirty="0">
              <a:latin typeface="FreeSans"/>
            </a:endParaRPr>
          </a:p>
          <a:p>
            <a:pPr algn="l"/>
            <a:endParaRPr lang="en-GB" sz="1000" b="0" i="0" u="none" strike="noStrike" baseline="0" dirty="0">
              <a:latin typeface="FreeSans"/>
            </a:endParaRPr>
          </a:p>
          <a:p>
            <a:pPr algn="l"/>
            <a:r>
              <a:rPr lang="ro-RO" sz="2600" b="0" i="0" u="none" strike="noStrike" baseline="0" dirty="0">
                <a:latin typeface="FreeSans"/>
              </a:rPr>
              <a:t> </a:t>
            </a:r>
            <a:r>
              <a:rPr lang="en-GB" sz="2600" i="0" u="none" strike="noStrike" baseline="0" dirty="0">
                <a:solidFill>
                  <a:srgbClr val="FF0000"/>
                </a:solidFill>
                <a:latin typeface="FreeSans"/>
              </a:rPr>
              <a:t>E1 Public event: </a:t>
            </a:r>
            <a:r>
              <a:rPr lang="ro-RO" sz="2600" b="0" dirty="0">
                <a:solidFill>
                  <a:srgbClr val="FF0000"/>
                </a:solidFill>
                <a:latin typeface="FreeSans"/>
              </a:rPr>
              <a:t> </a:t>
            </a:r>
            <a:r>
              <a:rPr lang="ro-RO" sz="2600" b="0" i="0" u="none" strike="noStrike" baseline="0" dirty="0">
                <a:latin typeface="FreeSans"/>
              </a:rPr>
              <a:t>”</a:t>
            </a:r>
            <a:r>
              <a:rPr lang="en-GB" sz="2600" b="0" i="0" u="none" strike="noStrike" baseline="0" dirty="0">
                <a:latin typeface="FreeSans"/>
              </a:rPr>
              <a:t>SQF-MILOF standards and STEM curriculum priorities in Navy Military Higher Education</a:t>
            </a:r>
            <a:r>
              <a:rPr lang="ro-RO" sz="2600" b="0" i="0" u="none" strike="noStrike" baseline="0" dirty="0">
                <a:latin typeface="FreeSans"/>
              </a:rPr>
              <a:t>”</a:t>
            </a:r>
            <a:r>
              <a:rPr lang="en-GB" sz="2600" b="0" i="0" u="none" strike="noStrike" baseline="0" dirty="0">
                <a:latin typeface="FreeSans"/>
              </a:rPr>
              <a:t> – organized by RNA, in Romania – 1 day, 30 participants, </a:t>
            </a:r>
            <a:r>
              <a:rPr lang="en-GB" sz="2600" i="0" u="none" strike="noStrike" baseline="0" dirty="0">
                <a:solidFill>
                  <a:srgbClr val="0000FF"/>
                </a:solidFill>
                <a:latin typeface="FreeSans"/>
              </a:rPr>
              <a:t>17th of May 2024</a:t>
            </a:r>
            <a:r>
              <a:rPr lang="en-GB" sz="2600" b="0" i="0" u="none" strike="noStrike" baseline="0" dirty="0">
                <a:latin typeface="FreeSans"/>
              </a:rPr>
              <a:t>;</a:t>
            </a:r>
            <a:r>
              <a:rPr lang="ro-RO" sz="2600" b="0" dirty="0">
                <a:latin typeface="FreeSans"/>
              </a:rPr>
              <a:t> </a:t>
            </a:r>
            <a:endParaRPr lang="ro-RO" altLang="de-DE" sz="26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833857-B618-6EDD-12A2-E06E63AB27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reptunghi: colțuri diagonale decupate 3">
            <a:extLst>
              <a:ext uri="{FF2B5EF4-FFF2-40B4-BE49-F238E27FC236}">
                <a16:creationId xmlns:a16="http://schemas.microsoft.com/office/drawing/2014/main" id="{13C0AD09-1F9D-C0F1-0B53-94FAEB0E66E4}"/>
              </a:ext>
            </a:extLst>
          </p:cNvPr>
          <p:cNvSpPr/>
          <p:nvPr/>
        </p:nvSpPr>
        <p:spPr>
          <a:xfrm>
            <a:off x="321718" y="1572520"/>
            <a:ext cx="10130298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– 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 strategic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3200" b="1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NAVY-INS-</a:t>
            </a:r>
            <a:r>
              <a:rPr lang="ro-RO" sz="3200" b="1" dirty="0" err="1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Tech</a:t>
            </a:r>
            <a:endParaRPr lang="en-US" altLang="de-DE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ărţi de citit online. Multe şi gratis‭!‬">
            <a:extLst>
              <a:ext uri="{FF2B5EF4-FFF2-40B4-BE49-F238E27FC236}">
                <a16:creationId xmlns:a16="http://schemas.microsoft.com/office/drawing/2014/main" id="{AC4B6F1B-D2D8-54C2-ECF7-E43BABA1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52" y="236662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n the march - The European Army - Bruges Group Blog">
            <a:extLst>
              <a:ext uri="{FF2B5EF4-FFF2-40B4-BE49-F238E27FC236}">
                <a16:creationId xmlns:a16="http://schemas.microsoft.com/office/drawing/2014/main" id="{C1FDFF34-1979-01F8-2B5F-B86DA575B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57" b="97143" l="2913" r="99029">
                        <a14:foregroundMark x1="54369" y1="16735" x2="16505" y2="20408"/>
                        <a14:foregroundMark x1="16505" y1="20408" x2="25243" y2="55102"/>
                        <a14:foregroundMark x1="25243" y1="55102" x2="41262" y2="70612"/>
                        <a14:foregroundMark x1="41262" y1="70612" x2="73301" y2="75102"/>
                        <a14:foregroundMark x1="73301" y1="75102" x2="83495" y2="47755"/>
                        <a14:foregroundMark x1="83495" y1="47755" x2="72816" y2="16327"/>
                        <a14:foregroundMark x1="72816" y1="16327" x2="59709" y2="12653"/>
                        <a14:foregroundMark x1="16019" y1="9796" x2="82039" y2="11429"/>
                        <a14:foregroundMark x1="93204" y1="9796" x2="90777" y2="55510"/>
                        <a14:foregroundMark x1="90777" y1="66122" x2="61650" y2="85306"/>
                        <a14:foregroundMark x1="61650" y1="85306" x2="50971" y2="98367"/>
                        <a14:foregroundMark x1="3883" y1="45714" x2="11650" y2="66531"/>
                        <a14:foregroundMark x1="11650" y1="66531" x2="30097" y2="86122"/>
                        <a14:foregroundMark x1="30097" y1="86122" x2="52427" y2="91020"/>
                        <a14:foregroundMark x1="7767" y1="9796" x2="78641" y2="7347"/>
                        <a14:foregroundMark x1="11650" y1="4898" x2="99029" y2="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941" y="4209834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4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1">
            <a:extLst>
              <a:ext uri="{FF2B5EF4-FFF2-40B4-BE49-F238E27FC236}">
                <a16:creationId xmlns:a16="http://schemas.microsoft.com/office/drawing/2014/main" id="{C69120F1-59FC-6A77-7C15-2CCCA3644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" y="2204864"/>
            <a:ext cx="12219745" cy="443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126">
              <a:spcAft>
                <a:spcPct val="0"/>
              </a:spcAft>
              <a:buNone/>
            </a:pPr>
            <a:r>
              <a:rPr lang="en-US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COURSES </a:t>
            </a:r>
            <a:r>
              <a:rPr lang="ro-RO" altLang="de-DE" sz="179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ORGANIZED IN THE UPCOMING SEMESTER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C1S. STEM harmonized curriculum for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digital skills and IT technology abilities </a:t>
            </a:r>
            <a:r>
              <a:rPr lang="ro-RO" altLang="de-DE" sz="1800" b="0" dirty="0">
                <a:solidFill>
                  <a:prstClr val="black"/>
                </a:solidFill>
              </a:rPr>
              <a:t>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PNA, </a:t>
            </a:r>
            <a:r>
              <a:rPr lang="ro-RO" altLang="de-DE" sz="1800" b="0" dirty="0">
                <a:solidFill>
                  <a:prstClr val="black"/>
                </a:solidFill>
              </a:rPr>
              <a:t>in </a:t>
            </a:r>
            <a:r>
              <a:rPr lang="en-GB" altLang="de-DE" sz="1800" b="0" dirty="0">
                <a:solidFill>
                  <a:prstClr val="black"/>
                </a:solidFill>
              </a:rPr>
              <a:t>Poland</a:t>
            </a:r>
            <a:r>
              <a:rPr lang="ro-RO" altLang="de-DE" sz="1800" b="0" dirty="0">
                <a:solidFill>
                  <a:prstClr val="black"/>
                </a:solidFill>
              </a:rPr>
              <a:t> - </a:t>
            </a:r>
            <a:r>
              <a:rPr lang="en-GB" altLang="de-DE" sz="1800" b="0" dirty="0">
                <a:solidFill>
                  <a:prstClr val="black"/>
                </a:solidFill>
              </a:rPr>
              <a:t>2 modules to be delivered </a:t>
            </a:r>
            <a:r>
              <a:rPr lang="ro-RO" altLang="de-DE" sz="1800" b="0" dirty="0">
                <a:solidFill>
                  <a:prstClr val="black"/>
                </a:solidFill>
              </a:rPr>
              <a:t>as BIP</a:t>
            </a:r>
            <a:r>
              <a:rPr lang="en-GB" altLang="de-DE" sz="1800" b="0" dirty="0">
                <a:solidFill>
                  <a:prstClr val="black"/>
                </a:solidFill>
              </a:rPr>
              <a:t>:”Computer Networks” (2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ECTS) and ”Maritime Cyber Threats”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en-GB" altLang="de-DE" sz="1800" b="0" dirty="0">
                <a:solidFill>
                  <a:prstClr val="black"/>
                </a:solidFill>
              </a:rPr>
              <a:t>online theory, residentially skills</a:t>
            </a:r>
            <a:r>
              <a:rPr lang="ro-RO" altLang="de-DE" sz="1800" b="0" dirty="0">
                <a:solidFill>
                  <a:prstClr val="black"/>
                </a:solidFill>
              </a:rPr>
              <a:t> (</a:t>
            </a:r>
            <a:r>
              <a:rPr lang="ro-RO" altLang="de-DE" sz="1800" b="0" dirty="0" err="1">
                <a:solidFill>
                  <a:prstClr val="black"/>
                </a:solidFill>
              </a:rPr>
              <a:t>labs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 err="1">
                <a:solidFill>
                  <a:prstClr val="black"/>
                </a:solidFill>
              </a:rPr>
              <a:t>seminars</a:t>
            </a:r>
            <a:r>
              <a:rPr lang="ro-RO" altLang="de-DE" sz="1800" b="0" dirty="0">
                <a:solidFill>
                  <a:prstClr val="black"/>
                </a:solidFill>
              </a:rPr>
              <a:t>) -</a:t>
            </a:r>
            <a:r>
              <a:rPr lang="en-GB" altLang="de-DE" sz="1800" b="0" dirty="0">
                <a:solidFill>
                  <a:prstClr val="black"/>
                </a:solidFill>
              </a:rPr>
              <a:t> 16 students to be instructed (4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15.04-19.04.2024;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ro-RO" altLang="de-DE" sz="1800" dirty="0">
                <a:solidFill>
                  <a:srgbClr val="0000FF"/>
                </a:solidFill>
              </a:rPr>
              <a:t>C2S. STEM </a:t>
            </a:r>
            <a:r>
              <a:rPr lang="ro-RO" altLang="de-DE" sz="1800" dirty="0" err="1">
                <a:solidFill>
                  <a:srgbClr val="0000FF"/>
                </a:solidFill>
              </a:rPr>
              <a:t>harmonized</a:t>
            </a:r>
            <a:r>
              <a:rPr lang="ro-RO" altLang="de-DE" sz="1800" dirty="0">
                <a:solidFill>
                  <a:srgbClr val="0000FF"/>
                </a:solidFill>
              </a:rPr>
              <a:t> curriculum for </a:t>
            </a:r>
            <a:r>
              <a:rPr lang="ro-RO" altLang="de-DE" sz="1800" dirty="0" err="1">
                <a:solidFill>
                  <a:srgbClr val="0000FF"/>
                </a:solidFill>
              </a:rPr>
              <a:t>competencies</a:t>
            </a:r>
            <a:r>
              <a:rPr lang="ro-RO" altLang="de-DE" sz="1800" dirty="0">
                <a:solidFill>
                  <a:srgbClr val="0000FF"/>
                </a:solidFill>
              </a:rPr>
              <a:t> in Hi </a:t>
            </a:r>
            <a:r>
              <a:rPr lang="ro-RO" altLang="de-DE" sz="1800" dirty="0" err="1">
                <a:solidFill>
                  <a:srgbClr val="0000FF"/>
                </a:solidFill>
              </a:rPr>
              <a:t>Tech</a:t>
            </a:r>
            <a:r>
              <a:rPr lang="ro-RO" altLang="de-DE" sz="1800" dirty="0">
                <a:solidFill>
                  <a:srgbClr val="0000FF"/>
                </a:solidFill>
              </a:rPr>
              <a:t>, Electronics </a:t>
            </a:r>
            <a:r>
              <a:rPr lang="ro-RO" altLang="de-DE" sz="1800" dirty="0" err="1">
                <a:solidFill>
                  <a:srgbClr val="0000FF"/>
                </a:solidFill>
              </a:rPr>
              <a:t>and</a:t>
            </a:r>
            <a:r>
              <a:rPr lang="ro-RO" altLang="de-DE" sz="1800" dirty="0">
                <a:solidFill>
                  <a:srgbClr val="0000FF"/>
                </a:solidFill>
              </a:rPr>
              <a:t> Telecommunications</a:t>
            </a:r>
            <a:r>
              <a:rPr lang="ro-RO" altLang="de-DE" sz="1800" b="0" dirty="0">
                <a:solidFill>
                  <a:prstClr val="black"/>
                </a:solidFill>
              </a:rPr>
              <a:t> 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NVNA, in Bulgaria - </a:t>
            </a:r>
            <a:r>
              <a:rPr lang="en-GB" altLang="de-DE" sz="1800" b="0" dirty="0">
                <a:solidFill>
                  <a:prstClr val="black"/>
                </a:solidFill>
              </a:rPr>
              <a:t>2 modules to be delivered </a:t>
            </a:r>
            <a:r>
              <a:rPr lang="ro-RO" altLang="de-DE" sz="1800" b="0" dirty="0">
                <a:solidFill>
                  <a:prstClr val="black"/>
                </a:solidFill>
              </a:rPr>
              <a:t>as BIP</a:t>
            </a:r>
            <a:r>
              <a:rPr lang="en-GB" altLang="de-DE" sz="1800" b="0" dirty="0">
                <a:solidFill>
                  <a:prstClr val="black"/>
                </a:solidFill>
              </a:rPr>
              <a:t>: ”Naval Electronics” (3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ECTS) and ”Naval Communications”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(3ECTS)-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online theory, residentially skills</a:t>
            </a:r>
            <a:r>
              <a:rPr lang="ro-RO" altLang="de-DE" sz="1800" b="0" dirty="0">
                <a:solidFill>
                  <a:prstClr val="black"/>
                </a:solidFill>
              </a:rPr>
              <a:t> (</a:t>
            </a:r>
            <a:r>
              <a:rPr lang="ro-RO" altLang="de-DE" sz="1800" b="0" dirty="0" err="1">
                <a:solidFill>
                  <a:prstClr val="black"/>
                </a:solidFill>
              </a:rPr>
              <a:t>labs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 err="1">
                <a:solidFill>
                  <a:prstClr val="black"/>
                </a:solidFill>
              </a:rPr>
              <a:t>seminars</a:t>
            </a:r>
            <a:r>
              <a:rPr lang="ro-RO" altLang="de-DE" sz="1800" b="0" dirty="0">
                <a:solidFill>
                  <a:prstClr val="black"/>
                </a:solidFill>
              </a:rPr>
              <a:t>) -</a:t>
            </a:r>
            <a:r>
              <a:rPr lang="en-GB" altLang="de-DE" sz="1800" b="0" dirty="0">
                <a:solidFill>
                  <a:prstClr val="black"/>
                </a:solidFill>
              </a:rPr>
              <a:t> 16 students to be instructed (4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10.06-14.06.2024;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C3S. STEM competencies in Navy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Engineering and Intelligent Weapon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Systems </a:t>
            </a:r>
            <a:r>
              <a:rPr lang="ro-RO" altLang="de-DE" sz="1800" b="0" dirty="0">
                <a:solidFill>
                  <a:prstClr val="black"/>
                </a:solidFill>
              </a:rPr>
              <a:t>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INA,</a:t>
            </a:r>
            <a:r>
              <a:rPr lang="ro-RO" altLang="de-DE" sz="1800" b="0" dirty="0">
                <a:solidFill>
                  <a:prstClr val="black"/>
                </a:solidFill>
              </a:rPr>
              <a:t> in</a:t>
            </a:r>
            <a:r>
              <a:rPr lang="en-GB" altLang="de-DE" sz="1800" b="0" dirty="0">
                <a:solidFill>
                  <a:prstClr val="black"/>
                </a:solidFill>
              </a:rPr>
              <a:t> Italy</a:t>
            </a:r>
            <a:r>
              <a:rPr lang="ro-RO" altLang="de-DE" sz="1800" b="0" dirty="0">
                <a:solidFill>
                  <a:prstClr val="black"/>
                </a:solidFill>
              </a:rPr>
              <a:t> - </a:t>
            </a:r>
            <a:r>
              <a:rPr lang="en-GB" altLang="de-DE" sz="1800" b="0" dirty="0">
                <a:solidFill>
                  <a:prstClr val="black"/>
                </a:solidFill>
              </a:rPr>
              <a:t>2 modules to be delivered </a:t>
            </a:r>
            <a:r>
              <a:rPr lang="ro-RO" altLang="de-DE" sz="1800" b="0" dirty="0">
                <a:solidFill>
                  <a:prstClr val="black"/>
                </a:solidFill>
              </a:rPr>
              <a:t>as BIP: </a:t>
            </a:r>
            <a:r>
              <a:rPr lang="en-GB" altLang="de-DE" sz="1800" b="0" dirty="0">
                <a:solidFill>
                  <a:prstClr val="black"/>
                </a:solidFill>
              </a:rPr>
              <a:t>”Power Plants” (3 ECTS) and ”Naval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Sensors”(3 ECTS)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-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online theory, residentially skills</a:t>
            </a:r>
            <a:r>
              <a:rPr lang="ro-RO" altLang="de-DE" sz="1800" b="0" dirty="0">
                <a:solidFill>
                  <a:prstClr val="black"/>
                </a:solidFill>
              </a:rPr>
              <a:t> (</a:t>
            </a:r>
            <a:r>
              <a:rPr lang="ro-RO" altLang="de-DE" sz="1800" b="0" dirty="0" err="1">
                <a:solidFill>
                  <a:prstClr val="black"/>
                </a:solidFill>
              </a:rPr>
              <a:t>labs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 err="1">
                <a:solidFill>
                  <a:prstClr val="black"/>
                </a:solidFill>
              </a:rPr>
              <a:t>seminars</a:t>
            </a:r>
            <a:r>
              <a:rPr lang="ro-RO" altLang="de-DE" sz="1800" b="0" dirty="0">
                <a:solidFill>
                  <a:prstClr val="black"/>
                </a:solidFill>
              </a:rPr>
              <a:t>) -</a:t>
            </a:r>
            <a:r>
              <a:rPr lang="en-GB" altLang="de-DE" sz="1800" b="0" dirty="0">
                <a:solidFill>
                  <a:prstClr val="black"/>
                </a:solidFill>
              </a:rPr>
              <a:t> 16 students to be instructed (4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07.10-11.10.2024;</a:t>
            </a:r>
          </a:p>
          <a:p>
            <a:pPr marL="342797" indent="-342797" defTabSz="914126">
              <a:spcAft>
                <a:spcPts val="1200"/>
              </a:spcAft>
              <a:buFontTx/>
              <a:buChar char="-"/>
            </a:pPr>
            <a:r>
              <a:rPr lang="en-GB" altLang="de-DE" sz="1800" dirty="0">
                <a:solidFill>
                  <a:srgbClr val="0000FF"/>
                </a:solidFill>
              </a:rPr>
              <a:t>C4S. STEM competencies in Naval</a:t>
            </a:r>
            <a:r>
              <a:rPr lang="ro-RO" altLang="de-DE" sz="1800" dirty="0">
                <a:solidFill>
                  <a:srgbClr val="0000FF"/>
                </a:solidFill>
              </a:rPr>
              <a:t> </a:t>
            </a:r>
            <a:r>
              <a:rPr lang="en-GB" altLang="de-DE" sz="1800" dirty="0">
                <a:solidFill>
                  <a:srgbClr val="0000FF"/>
                </a:solidFill>
              </a:rPr>
              <a:t>Sciences</a:t>
            </a:r>
            <a:r>
              <a:rPr lang="ro-RO" altLang="de-DE" sz="1800" b="0" dirty="0">
                <a:solidFill>
                  <a:prstClr val="black"/>
                </a:solidFill>
              </a:rPr>
              <a:t> – </a:t>
            </a:r>
            <a:r>
              <a:rPr lang="ro-RO" altLang="de-DE" sz="1800" b="0" dirty="0" err="1">
                <a:solidFill>
                  <a:prstClr val="black"/>
                </a:solidFill>
              </a:rPr>
              <a:t>organized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ro-RO" altLang="de-DE" sz="1800" b="0" dirty="0" err="1">
                <a:solidFill>
                  <a:prstClr val="black"/>
                </a:solidFill>
              </a:rPr>
              <a:t>by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RNA,</a:t>
            </a:r>
            <a:r>
              <a:rPr lang="ro-RO" altLang="de-DE" sz="1800" b="0" dirty="0">
                <a:solidFill>
                  <a:prstClr val="black"/>
                </a:solidFill>
              </a:rPr>
              <a:t> in </a:t>
            </a:r>
            <a:r>
              <a:rPr lang="en-GB" altLang="de-DE" sz="1800" b="0" dirty="0">
                <a:solidFill>
                  <a:prstClr val="black"/>
                </a:solidFill>
              </a:rPr>
              <a:t>Romania</a:t>
            </a:r>
            <a:r>
              <a:rPr lang="ro-RO" altLang="de-DE" sz="1800" b="0" dirty="0">
                <a:solidFill>
                  <a:prstClr val="black"/>
                </a:solidFill>
              </a:rPr>
              <a:t> - </a:t>
            </a:r>
            <a:r>
              <a:rPr lang="en-GB" altLang="de-DE" sz="1800" b="0" dirty="0">
                <a:solidFill>
                  <a:prstClr val="black"/>
                </a:solidFill>
              </a:rPr>
              <a:t>2 modules to be delivered as </a:t>
            </a:r>
            <a:r>
              <a:rPr lang="ro-RO" altLang="de-DE" sz="1800" b="0" dirty="0">
                <a:solidFill>
                  <a:prstClr val="black"/>
                </a:solidFill>
              </a:rPr>
              <a:t>BIP</a:t>
            </a:r>
            <a:r>
              <a:rPr lang="en-GB" altLang="de-DE" sz="1800" b="0" dirty="0">
                <a:solidFill>
                  <a:prstClr val="black"/>
                </a:solidFill>
              </a:rPr>
              <a:t>: ”Oceanography” (2 ECTS)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and ”Naval Architecture” (3 ECTS)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-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online theory, residentially skills</a:t>
            </a:r>
            <a:r>
              <a:rPr lang="ro-RO" altLang="de-DE" sz="1800" b="0" dirty="0">
                <a:solidFill>
                  <a:prstClr val="black"/>
                </a:solidFill>
              </a:rPr>
              <a:t> (</a:t>
            </a:r>
            <a:r>
              <a:rPr lang="ro-RO" altLang="de-DE" sz="1800" b="0" dirty="0" err="1">
                <a:solidFill>
                  <a:prstClr val="black"/>
                </a:solidFill>
              </a:rPr>
              <a:t>labs</a:t>
            </a:r>
            <a:r>
              <a:rPr lang="ro-RO" altLang="de-DE" sz="1800" b="0" dirty="0">
                <a:solidFill>
                  <a:prstClr val="black"/>
                </a:solidFill>
              </a:rPr>
              <a:t>, </a:t>
            </a:r>
            <a:r>
              <a:rPr lang="ro-RO" altLang="de-DE" sz="1800" b="0" dirty="0" err="1">
                <a:solidFill>
                  <a:prstClr val="black"/>
                </a:solidFill>
              </a:rPr>
              <a:t>seminars</a:t>
            </a:r>
            <a:r>
              <a:rPr lang="ro-RO" altLang="de-DE" sz="1800" b="0" dirty="0">
                <a:solidFill>
                  <a:prstClr val="black"/>
                </a:solidFill>
              </a:rPr>
              <a:t>) -</a:t>
            </a:r>
            <a:r>
              <a:rPr lang="en-GB" altLang="de-DE" sz="1800" b="0" dirty="0">
                <a:solidFill>
                  <a:prstClr val="black"/>
                </a:solidFill>
              </a:rPr>
              <a:t> 16 students to be instructed (4</a:t>
            </a:r>
            <a:r>
              <a:rPr lang="ro-RO" altLang="de-DE" sz="1800" b="0" dirty="0">
                <a:solidFill>
                  <a:prstClr val="black"/>
                </a:solidFill>
              </a:rPr>
              <a:t> </a:t>
            </a:r>
            <a:r>
              <a:rPr lang="en-GB" altLang="de-DE" sz="1800" b="0" dirty="0">
                <a:solidFill>
                  <a:prstClr val="black"/>
                </a:solidFill>
              </a:rPr>
              <a:t>students/partner)</a:t>
            </a:r>
            <a:r>
              <a:rPr lang="ro-RO" altLang="de-DE" sz="1800" b="0" dirty="0">
                <a:solidFill>
                  <a:prstClr val="black"/>
                </a:solidFill>
              </a:rPr>
              <a:t> – 5 </a:t>
            </a:r>
            <a:r>
              <a:rPr lang="ro-RO" altLang="de-DE" sz="1800" b="0" dirty="0" err="1">
                <a:solidFill>
                  <a:prstClr val="black"/>
                </a:solidFill>
              </a:rPr>
              <a:t>days</a:t>
            </a:r>
            <a:r>
              <a:rPr lang="ro-RO" altLang="de-DE" sz="1800" b="0" dirty="0">
                <a:solidFill>
                  <a:prstClr val="black"/>
                </a:solidFill>
              </a:rPr>
              <a:t>, 11.11-15.11.2024.</a:t>
            </a:r>
            <a:endParaRPr lang="en-US" altLang="de-DE" sz="1799" dirty="0">
              <a:solidFill>
                <a:prstClr val="black"/>
              </a:solidFill>
            </a:endParaRPr>
          </a:p>
        </p:txBody>
      </p:sp>
      <p:sp>
        <p:nvSpPr>
          <p:cNvPr id="2" name="Dreptunghi: colțuri diagonale decupate 3">
            <a:extLst>
              <a:ext uri="{FF2B5EF4-FFF2-40B4-BE49-F238E27FC236}">
                <a16:creationId xmlns:a16="http://schemas.microsoft.com/office/drawing/2014/main" id="{C8409A59-1462-1DA4-9AD6-3FB8AE733D61}"/>
              </a:ext>
            </a:extLst>
          </p:cNvPr>
          <p:cNvSpPr/>
          <p:nvPr/>
        </p:nvSpPr>
        <p:spPr>
          <a:xfrm>
            <a:off x="291439" y="1293961"/>
            <a:ext cx="10130298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– 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 strategic </a:t>
            </a:r>
            <a:r>
              <a:rPr lang="ro-RO" altLang="de-DE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ro-RO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3200" b="1" dirty="0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NAVY-INS-</a:t>
            </a:r>
            <a:r>
              <a:rPr lang="ro-RO" sz="3200" b="1" dirty="0" err="1">
                <a:solidFill>
                  <a:srgbClr val="0030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Tech</a:t>
            </a:r>
            <a:endParaRPr lang="en-US" altLang="de-DE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22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>
            <a:extLst>
              <a:ext uri="{FF2B5EF4-FFF2-40B4-BE49-F238E27FC236}">
                <a16:creationId xmlns:a16="http://schemas.microsoft.com/office/drawing/2014/main" id="{1FC72C68-3C2F-48F0-080B-27E23170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33" y="1597541"/>
            <a:ext cx="11907054" cy="294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de-DE" sz="9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>
                <a:solidFill>
                  <a:srgbClr val="0000FF"/>
                </a:solidFill>
                <a:cs typeface="Arial" pitchFamily="34" charset="0"/>
              </a:rPr>
              <a:t>Romanian Naval Academy </a:t>
            </a:r>
            <a:r>
              <a:rPr lang="ro-RO" altLang="de-DE" sz="2000" dirty="0">
                <a:cs typeface="Arial" pitchFamily="34" charset="0"/>
              </a:rPr>
              <a:t>– International Naval </a:t>
            </a:r>
            <a:r>
              <a:rPr lang="ro-RO" altLang="de-DE" sz="2000" dirty="0" err="1">
                <a:cs typeface="Arial" pitchFamily="34" charset="0"/>
              </a:rPr>
              <a:t>Semester</a:t>
            </a:r>
            <a:r>
              <a:rPr lang="ro-RO" altLang="de-DE" sz="2000" dirty="0">
                <a:cs typeface="Arial" pitchFamily="34" charset="0"/>
              </a:rPr>
              <a:t>/extensive Erasmus+ </a:t>
            </a:r>
            <a:r>
              <a:rPr lang="ro-RO" altLang="de-DE" sz="2000" dirty="0" err="1">
                <a:cs typeface="Arial" pitchFamily="34" charset="0"/>
              </a:rPr>
              <a:t>exchanges</a:t>
            </a:r>
            <a:r>
              <a:rPr lang="ro-RO" altLang="de-DE" sz="2000" dirty="0">
                <a:cs typeface="Arial" pitchFamily="34" charset="0"/>
              </a:rPr>
              <a:t> </a:t>
            </a:r>
            <a:r>
              <a:rPr lang="ro-RO" altLang="de-DE" sz="2000" dirty="0" err="1">
                <a:cs typeface="Arial" pitchFamily="34" charset="0"/>
              </a:rPr>
              <a:t>offer</a:t>
            </a:r>
            <a:r>
              <a:rPr lang="ro-RO" altLang="de-DE" sz="2000" dirty="0">
                <a:cs typeface="Arial" pitchFamily="34" charset="0"/>
              </a:rPr>
              <a:t> – </a:t>
            </a:r>
            <a:r>
              <a:rPr lang="ro-RO" altLang="de-DE" sz="2000" dirty="0" err="1">
                <a:cs typeface="Arial" pitchFamily="34" charset="0"/>
              </a:rPr>
              <a:t>Spring</a:t>
            </a:r>
            <a:r>
              <a:rPr lang="ro-RO" altLang="de-DE" sz="2000" dirty="0">
                <a:cs typeface="Arial" pitchFamily="34" charset="0"/>
              </a:rPr>
              <a:t> </a:t>
            </a:r>
            <a:r>
              <a:rPr lang="ro-RO" altLang="de-DE" sz="2000" dirty="0" err="1">
                <a:cs typeface="Arial" pitchFamily="34" charset="0"/>
              </a:rPr>
              <a:t>Semester</a:t>
            </a:r>
            <a:r>
              <a:rPr lang="ro-RO" altLang="de-DE" sz="2000" dirty="0">
                <a:cs typeface="Arial" pitchFamily="34" charset="0"/>
              </a:rPr>
              <a:t> (</a:t>
            </a:r>
            <a:r>
              <a:rPr lang="ro-RO" altLang="de-DE" sz="2000" dirty="0">
                <a:solidFill>
                  <a:srgbClr val="FF0000"/>
                </a:solidFill>
                <a:cs typeface="Arial" pitchFamily="34" charset="0"/>
              </a:rPr>
              <a:t>08.02.2024-01.06.2024</a:t>
            </a:r>
            <a:r>
              <a:rPr lang="ro-RO" altLang="de-DE" sz="2000" dirty="0">
                <a:cs typeface="Arial" pitchFamily="34" charset="0"/>
              </a:rPr>
              <a:t>)</a:t>
            </a:r>
            <a:r>
              <a:rPr lang="el-GR" altLang="de-DE" sz="2000" dirty="0">
                <a:cs typeface="Arial" pitchFamily="34" charset="0"/>
              </a:rPr>
              <a:t> </a:t>
            </a:r>
            <a:endParaRPr lang="ro-RO" altLang="de-DE" sz="2000" dirty="0"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 err="1">
                <a:solidFill>
                  <a:srgbClr val="0000FF"/>
                </a:solidFill>
                <a:cs typeface="Arial" pitchFamily="34" charset="0"/>
              </a:rPr>
              <a:t>Polish</a:t>
            </a:r>
            <a:r>
              <a:rPr lang="ro-RO" altLang="de-DE" sz="2000" dirty="0">
                <a:solidFill>
                  <a:srgbClr val="0000FF"/>
                </a:solidFill>
                <a:cs typeface="Arial" pitchFamily="34" charset="0"/>
              </a:rPr>
              <a:t> Naval Academy </a:t>
            </a:r>
            <a:r>
              <a:rPr lang="ro-RO" altLang="de-DE" sz="2000" dirty="0">
                <a:cs typeface="Arial" pitchFamily="34" charset="0"/>
              </a:rPr>
              <a:t>–  International Naval </a:t>
            </a:r>
            <a:r>
              <a:rPr lang="ro-RO" altLang="de-DE" sz="2000" dirty="0" err="1">
                <a:cs typeface="Arial" pitchFamily="34" charset="0"/>
              </a:rPr>
              <a:t>Semester</a:t>
            </a:r>
            <a:r>
              <a:rPr lang="ro-RO" altLang="de-DE" sz="2000" dirty="0">
                <a:cs typeface="Arial" pitchFamily="34" charset="0"/>
              </a:rPr>
              <a:t>/extensive Erasmus+ </a:t>
            </a:r>
            <a:r>
              <a:rPr lang="ro-RO" altLang="de-DE" sz="2000" dirty="0" err="1">
                <a:cs typeface="Arial" pitchFamily="34" charset="0"/>
              </a:rPr>
              <a:t>exchanges</a:t>
            </a:r>
            <a:r>
              <a:rPr lang="ro-RO" altLang="de-DE" sz="2000" dirty="0">
                <a:cs typeface="Arial" pitchFamily="34" charset="0"/>
              </a:rPr>
              <a:t> </a:t>
            </a:r>
            <a:r>
              <a:rPr lang="ro-RO" altLang="de-DE" sz="2000" dirty="0" err="1">
                <a:cs typeface="Arial" pitchFamily="34" charset="0"/>
              </a:rPr>
              <a:t>offer</a:t>
            </a:r>
            <a:r>
              <a:rPr lang="el-GR" altLang="de-DE" sz="2000" dirty="0">
                <a:cs typeface="Arial" pitchFamily="34" charset="0"/>
              </a:rPr>
              <a:t> </a:t>
            </a:r>
            <a:r>
              <a:rPr lang="ro-RO" altLang="de-DE" sz="2000" dirty="0">
                <a:cs typeface="Arial" pitchFamily="34" charset="0"/>
              </a:rPr>
              <a:t>– </a:t>
            </a:r>
            <a:r>
              <a:rPr lang="ro-RO" altLang="de-DE" sz="2000" dirty="0" err="1">
                <a:cs typeface="Arial" pitchFamily="34" charset="0"/>
              </a:rPr>
              <a:t>Spring</a:t>
            </a:r>
            <a:r>
              <a:rPr lang="ro-RO" altLang="de-DE" sz="2000" dirty="0">
                <a:cs typeface="Arial" pitchFamily="34" charset="0"/>
              </a:rPr>
              <a:t> </a:t>
            </a:r>
            <a:r>
              <a:rPr lang="ro-RO" altLang="de-DE" sz="2000" dirty="0" err="1">
                <a:cs typeface="Arial" pitchFamily="34" charset="0"/>
              </a:rPr>
              <a:t>Semester</a:t>
            </a:r>
            <a:r>
              <a:rPr lang="ro-RO" altLang="de-DE" sz="2000" dirty="0">
                <a:cs typeface="Arial" pitchFamily="34" charset="0"/>
              </a:rPr>
              <a:t> (</a:t>
            </a:r>
            <a:r>
              <a:rPr lang="ro-RO" altLang="de-DE" sz="2000" dirty="0">
                <a:solidFill>
                  <a:srgbClr val="FF0000"/>
                </a:solidFill>
                <a:cs typeface="Arial" pitchFamily="34" charset="0"/>
              </a:rPr>
              <a:t>08.02.2024-01.06.2024</a:t>
            </a:r>
            <a:r>
              <a:rPr lang="ro-RO" altLang="de-DE" sz="2000" dirty="0">
                <a:cs typeface="Arial" pitchFamily="34" charset="0"/>
              </a:rPr>
              <a:t>)</a:t>
            </a:r>
            <a:r>
              <a:rPr lang="el-GR" altLang="de-DE" sz="2000" dirty="0">
                <a:cs typeface="Arial" pitchFamily="34" charset="0"/>
              </a:rPr>
              <a:t> </a:t>
            </a:r>
            <a:endParaRPr lang="ro-RO" altLang="de-DE" sz="2000" dirty="0"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ct val="0"/>
              </a:spcAft>
              <a:buFontTx/>
              <a:buChar char="-"/>
            </a:pPr>
            <a:r>
              <a:rPr lang="ro-RO" altLang="de-DE" sz="2000" dirty="0" err="1">
                <a:solidFill>
                  <a:srgbClr val="0000FF"/>
                </a:solidFill>
                <a:cs typeface="Arial" pitchFamily="34" charset="0"/>
              </a:rPr>
              <a:t>Bulgarian</a:t>
            </a:r>
            <a:r>
              <a:rPr lang="ro-RO" altLang="de-DE" sz="2000" dirty="0">
                <a:solidFill>
                  <a:srgbClr val="0000FF"/>
                </a:solidFill>
                <a:cs typeface="Arial" pitchFamily="34" charset="0"/>
              </a:rPr>
              <a:t> Naval Academy </a:t>
            </a:r>
            <a:r>
              <a:rPr lang="ro-RO" altLang="de-DE" sz="2000" dirty="0">
                <a:cs typeface="Arial" pitchFamily="34" charset="0"/>
              </a:rPr>
              <a:t>– International Naval </a:t>
            </a:r>
            <a:r>
              <a:rPr lang="ro-RO" altLang="de-DE" sz="2000" dirty="0" err="1">
                <a:cs typeface="Arial" pitchFamily="34" charset="0"/>
              </a:rPr>
              <a:t>Semester</a:t>
            </a:r>
            <a:r>
              <a:rPr lang="ro-RO" altLang="de-DE" sz="2000" dirty="0">
                <a:cs typeface="Arial" pitchFamily="34" charset="0"/>
              </a:rPr>
              <a:t>/extensive </a:t>
            </a:r>
          </a:p>
          <a:p>
            <a:pPr>
              <a:lnSpc>
                <a:spcPct val="150000"/>
              </a:lnSpc>
              <a:spcAft>
                <a:spcPct val="0"/>
              </a:spcAft>
              <a:buNone/>
            </a:pPr>
            <a:r>
              <a:rPr lang="ro-RO" altLang="de-DE" sz="2000" dirty="0">
                <a:cs typeface="Arial" pitchFamily="34" charset="0"/>
              </a:rPr>
              <a:t>Erasmus+ </a:t>
            </a:r>
            <a:r>
              <a:rPr lang="ro-RO" altLang="de-DE" sz="2000" dirty="0" err="1">
                <a:cs typeface="Arial" pitchFamily="34" charset="0"/>
              </a:rPr>
              <a:t>exchanges</a:t>
            </a:r>
            <a:r>
              <a:rPr lang="ro-RO" altLang="de-DE" sz="2000" dirty="0">
                <a:cs typeface="Arial" pitchFamily="34" charset="0"/>
              </a:rPr>
              <a:t> </a:t>
            </a:r>
            <a:r>
              <a:rPr lang="ro-RO" altLang="de-DE" sz="2000" dirty="0" err="1">
                <a:cs typeface="Arial" pitchFamily="34" charset="0"/>
              </a:rPr>
              <a:t>offer</a:t>
            </a:r>
            <a:r>
              <a:rPr lang="el-GR" altLang="de-DE" sz="2000" dirty="0">
                <a:cs typeface="Arial" pitchFamily="34" charset="0"/>
              </a:rPr>
              <a:t> </a:t>
            </a:r>
            <a:r>
              <a:rPr lang="ro-RO" altLang="de-DE" sz="2000" dirty="0">
                <a:cs typeface="Arial" pitchFamily="34" charset="0"/>
              </a:rPr>
              <a:t>– </a:t>
            </a:r>
            <a:r>
              <a:rPr lang="ro-RO" altLang="de-DE" sz="2000" dirty="0" err="1">
                <a:cs typeface="Arial" pitchFamily="34" charset="0"/>
              </a:rPr>
              <a:t>Spring</a:t>
            </a:r>
            <a:r>
              <a:rPr lang="ro-RO" altLang="de-DE" sz="2000" dirty="0">
                <a:cs typeface="Arial" pitchFamily="34" charset="0"/>
              </a:rPr>
              <a:t> </a:t>
            </a:r>
            <a:r>
              <a:rPr lang="ro-RO" altLang="de-DE" sz="2000" dirty="0" err="1">
                <a:cs typeface="Arial" pitchFamily="34" charset="0"/>
              </a:rPr>
              <a:t>Semester</a:t>
            </a:r>
            <a:r>
              <a:rPr lang="ro-RO" altLang="de-DE" sz="2000" dirty="0">
                <a:cs typeface="Arial" pitchFamily="34" charset="0"/>
              </a:rPr>
              <a:t> (</a:t>
            </a:r>
            <a:r>
              <a:rPr lang="ro-RO" altLang="de-DE" sz="2000" dirty="0">
                <a:solidFill>
                  <a:srgbClr val="FF0000"/>
                </a:solidFill>
                <a:cs typeface="Arial" pitchFamily="34" charset="0"/>
              </a:rPr>
              <a:t>08.02.2024-01.06.2024</a:t>
            </a:r>
            <a:r>
              <a:rPr lang="ro-RO" altLang="de-DE" sz="2000" dirty="0">
                <a:cs typeface="Arial" pitchFamily="34" charset="0"/>
              </a:rPr>
              <a:t>)</a:t>
            </a:r>
            <a:r>
              <a:rPr lang="el-GR" altLang="de-DE" sz="2000" dirty="0">
                <a:cs typeface="Arial" pitchFamily="34" charset="0"/>
              </a:rPr>
              <a:t> </a:t>
            </a:r>
            <a:endParaRPr lang="ro-RO" altLang="de-DE" sz="2000" u="sng" dirty="0"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240F5-828D-26AE-566A-F60055814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reptunghi: colțuri diagonale decupate 5">
            <a:extLst>
              <a:ext uri="{FF2B5EF4-FFF2-40B4-BE49-F238E27FC236}">
                <a16:creationId xmlns:a16="http://schemas.microsoft.com/office/drawing/2014/main" id="{D9AD9B4F-9C97-4DF2-6A66-B5CEEA2038B6}"/>
              </a:ext>
            </a:extLst>
          </p:cNvPr>
          <p:cNvSpPr/>
          <p:nvPr/>
        </p:nvSpPr>
        <p:spPr>
          <a:xfrm>
            <a:off x="283029" y="1219200"/>
            <a:ext cx="10176299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EMILYO Exchanges offer for fall semester </a:t>
            </a:r>
            <a:r>
              <a:rPr lang="en-US" altLang="de-DE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2023-2024: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55FF3869-1EB2-649A-BA2F-E1C95C48B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1511" y="5096613"/>
            <a:ext cx="3295542" cy="1713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0F82E86F-FEE7-7F04-DB34-866F9DECD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15222" y="5260459"/>
            <a:ext cx="3076778" cy="1713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Ar putea fi o imagine cu 10 persoane, persoane în picioare, uniformă militară, în aer liber şi text care spune „WAT”">
            <a:extLst>
              <a:ext uri="{FF2B5EF4-FFF2-40B4-BE49-F238E27FC236}">
                <a16:creationId xmlns:a16="http://schemas.microsoft.com/office/drawing/2014/main" id="{7ED78084-5FB1-B70A-DB6C-08BE54001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47" y="5083821"/>
            <a:ext cx="2880102" cy="1725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03F358A-FCF6-E6C9-13C5-57677D31FF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9337" y="3540769"/>
            <a:ext cx="3002663" cy="201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D606540-FEEC-FAEF-D7E8-0F81CBD42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649" y="5132044"/>
            <a:ext cx="2511694" cy="167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1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>
            <a:extLst>
              <a:ext uri="{FF2B5EF4-FFF2-40B4-BE49-F238E27FC236}">
                <a16:creationId xmlns:a16="http://schemas.microsoft.com/office/drawing/2014/main" id="{1FC72C68-3C2F-48F0-080B-27E231706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57" y="1874313"/>
            <a:ext cx="12131732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600"/>
              </a:spcAft>
              <a:buChar char="•"/>
              <a:defRPr sz="28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Aft>
                <a:spcPts val="60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Aft>
                <a:spcPts val="600"/>
              </a:spcAft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Aft>
                <a:spcPts val="600"/>
              </a:spcAft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ro-RO" altLang="de-DE" sz="1800" dirty="0"/>
              <a:t>”CSDP module”</a:t>
            </a:r>
            <a:r>
              <a:rPr lang="en-US" altLang="de-DE" sz="1800" dirty="0"/>
              <a:t> – </a:t>
            </a:r>
            <a:r>
              <a:rPr lang="ro-RO" altLang="de-DE" sz="1800" dirty="0"/>
              <a:t>SNA</a:t>
            </a:r>
            <a:r>
              <a:rPr lang="en-US" altLang="de-DE" sz="1800" dirty="0"/>
              <a:t> (</a:t>
            </a:r>
            <a:r>
              <a:rPr lang="ro-RO" altLang="de-DE" sz="1800" dirty="0"/>
              <a:t>Spain</a:t>
            </a:r>
            <a:r>
              <a:rPr lang="en-US" altLang="de-DE" sz="1800" dirty="0"/>
              <a:t>, </a:t>
            </a:r>
            <a:r>
              <a:rPr lang="ro-RO" altLang="de-DE" sz="1800" dirty="0"/>
              <a:t>18-21 of </a:t>
            </a:r>
            <a:r>
              <a:rPr lang="ro-RO" altLang="de-DE" sz="1800" dirty="0" err="1"/>
              <a:t>December</a:t>
            </a:r>
            <a:r>
              <a:rPr lang="en-US" altLang="de-DE" sz="1800" dirty="0"/>
              <a:t> 2023)</a:t>
            </a:r>
            <a:r>
              <a:rPr lang="ro-RO" altLang="de-DE" sz="1800" dirty="0"/>
              <a:t>;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ro-RO" altLang="de-DE" sz="1800" dirty="0"/>
              <a:t>”</a:t>
            </a:r>
            <a:r>
              <a:rPr lang="ro-RO" altLang="de-DE" sz="1800" dirty="0" err="1"/>
              <a:t>Integrated</a:t>
            </a:r>
            <a:r>
              <a:rPr lang="ro-RO" altLang="de-DE" sz="1800" dirty="0"/>
              <a:t> </a:t>
            </a:r>
            <a:r>
              <a:rPr lang="ro-RO" altLang="de-DE" sz="1800" dirty="0" err="1"/>
              <a:t>Ship</a:t>
            </a:r>
            <a:r>
              <a:rPr lang="ro-RO" altLang="de-DE" sz="1800" dirty="0"/>
              <a:t> </a:t>
            </a:r>
            <a:r>
              <a:rPr lang="ro-RO" altLang="de-DE" sz="1800" dirty="0" err="1"/>
              <a:t>handling</a:t>
            </a:r>
            <a:r>
              <a:rPr lang="ro-RO" altLang="de-DE" sz="1800" dirty="0"/>
              <a:t>/</a:t>
            </a:r>
            <a:r>
              <a:rPr lang="ro-RO" altLang="de-DE" sz="1800" dirty="0" err="1"/>
              <a:t>Engine</a:t>
            </a:r>
            <a:r>
              <a:rPr lang="ro-RO" altLang="de-DE" sz="1800" dirty="0"/>
              <a:t> room training on simulator” – RNA (Romania, </a:t>
            </a:r>
            <a:r>
              <a:rPr lang="ro-RO" altLang="de-DE" sz="1800" dirty="0" err="1"/>
              <a:t>March</a:t>
            </a:r>
            <a:r>
              <a:rPr lang="ro-RO" altLang="de-DE" sz="1800" dirty="0"/>
              <a:t>-April 2024) - </a:t>
            </a:r>
            <a:r>
              <a:rPr lang="ro-RO" altLang="de-DE" sz="1800" i="1" dirty="0" err="1"/>
              <a:t>Blended</a:t>
            </a:r>
            <a:r>
              <a:rPr lang="ro-RO" altLang="de-DE" sz="1800" i="1" dirty="0"/>
              <a:t> Intensive Program</a:t>
            </a:r>
            <a:r>
              <a:rPr lang="ro-RO" altLang="de-DE" sz="1800" dirty="0"/>
              <a:t>;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ro-RO" altLang="de-DE" sz="1800" dirty="0"/>
              <a:t>”</a:t>
            </a:r>
            <a:r>
              <a:rPr lang="ro-RO" altLang="de-DE" sz="1800" dirty="0" err="1"/>
              <a:t>Ship</a:t>
            </a:r>
            <a:r>
              <a:rPr lang="ro-RO" altLang="de-DE" sz="1800" dirty="0"/>
              <a:t> </a:t>
            </a:r>
            <a:r>
              <a:rPr lang="ro-RO" altLang="de-DE" sz="1800" dirty="0" err="1"/>
              <a:t>handling</a:t>
            </a:r>
            <a:r>
              <a:rPr lang="ro-RO" altLang="de-DE" sz="1800" dirty="0"/>
              <a:t> </a:t>
            </a:r>
            <a:r>
              <a:rPr lang="ro-RO" altLang="de-DE" sz="1800" dirty="0" err="1"/>
              <a:t>and</a:t>
            </a:r>
            <a:r>
              <a:rPr lang="ro-RO" altLang="de-DE" sz="1800" dirty="0"/>
              <a:t> </a:t>
            </a:r>
            <a:r>
              <a:rPr lang="ro-RO" altLang="de-DE" sz="1800" dirty="0" err="1"/>
              <a:t>Safety</a:t>
            </a:r>
            <a:r>
              <a:rPr lang="ro-RO" altLang="de-DE" sz="1800" dirty="0"/>
              <a:t> of </a:t>
            </a:r>
            <a:r>
              <a:rPr lang="ro-RO" altLang="de-DE" sz="1800" dirty="0" err="1"/>
              <a:t>Navigation</a:t>
            </a:r>
            <a:r>
              <a:rPr lang="ro-RO" altLang="de-DE" sz="1800" dirty="0"/>
              <a:t>” – NVNA (22nd-26th of April);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ro-RO" altLang="de-DE" sz="1800" dirty="0"/>
              <a:t>”</a:t>
            </a:r>
            <a:r>
              <a:rPr lang="ro-RO" altLang="de-DE" sz="1800" dirty="0" err="1"/>
              <a:t>Navy</a:t>
            </a:r>
            <a:r>
              <a:rPr lang="ro-RO" altLang="de-DE" sz="1800" dirty="0"/>
              <a:t> </a:t>
            </a:r>
            <a:r>
              <a:rPr lang="ro-RO" altLang="de-DE" sz="1800" dirty="0" err="1"/>
              <a:t>Tactics</a:t>
            </a:r>
            <a:r>
              <a:rPr lang="ro-RO" altLang="de-DE" sz="1800" dirty="0"/>
              <a:t> </a:t>
            </a:r>
            <a:r>
              <a:rPr lang="ro-RO" altLang="de-DE" sz="1800" dirty="0" err="1"/>
              <a:t>Warefare</a:t>
            </a:r>
            <a:r>
              <a:rPr lang="ro-RO" altLang="de-DE" sz="1800" dirty="0"/>
              <a:t> on Simulator” – RNA (Romania, </a:t>
            </a:r>
            <a:r>
              <a:rPr lang="ro-RO" altLang="de-DE" sz="1800" dirty="0" err="1"/>
              <a:t>March</a:t>
            </a:r>
            <a:r>
              <a:rPr lang="ro-RO" altLang="de-DE" sz="1800" dirty="0"/>
              <a:t>-April 2024) - </a:t>
            </a:r>
            <a:r>
              <a:rPr lang="ro-RO" altLang="de-DE" sz="1800" i="1" dirty="0" err="1"/>
              <a:t>Blended</a:t>
            </a:r>
            <a:r>
              <a:rPr lang="ro-RO" altLang="de-DE" sz="1800" i="1" dirty="0"/>
              <a:t> Intensive Program</a:t>
            </a:r>
            <a:r>
              <a:rPr lang="ro-RO" altLang="de-DE" sz="1800" dirty="0"/>
              <a:t>;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ro-RO" altLang="de-DE" sz="1800" dirty="0"/>
              <a:t>”International Training </a:t>
            </a:r>
            <a:r>
              <a:rPr lang="ro-RO" altLang="de-DE" sz="1800" dirty="0" err="1"/>
              <a:t>Week</a:t>
            </a:r>
            <a:r>
              <a:rPr lang="ro-RO" altLang="de-DE" sz="1800" dirty="0"/>
              <a:t>” – SNA (Spain, 4th-9th </a:t>
            </a:r>
            <a:r>
              <a:rPr lang="ro-RO" altLang="de-DE" sz="1800" dirty="0" err="1"/>
              <a:t>March</a:t>
            </a:r>
            <a:r>
              <a:rPr lang="ro-RO" altLang="de-DE" sz="1800" dirty="0"/>
              <a:t> 2024);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ro-RO" altLang="de-DE" sz="1800" dirty="0"/>
              <a:t>”</a:t>
            </a:r>
            <a:r>
              <a:rPr lang="ro-RO" altLang="de-DE" sz="1800" dirty="0" err="1"/>
              <a:t>Seamanship</a:t>
            </a:r>
            <a:r>
              <a:rPr lang="ro-RO" altLang="de-DE" sz="1800" dirty="0"/>
              <a:t> Training </a:t>
            </a:r>
            <a:r>
              <a:rPr lang="ro-RO" altLang="de-DE" sz="1800" dirty="0" err="1"/>
              <a:t>Week</a:t>
            </a:r>
            <a:r>
              <a:rPr lang="ro-RO" altLang="de-DE" sz="1800" dirty="0"/>
              <a:t>” – RNA (Romania, </a:t>
            </a:r>
            <a:r>
              <a:rPr lang="ro-RO" altLang="de-DE" sz="1800" dirty="0" err="1"/>
              <a:t>July</a:t>
            </a:r>
            <a:r>
              <a:rPr lang="ro-RO" altLang="de-DE" sz="1800" dirty="0"/>
              <a:t> 2024);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ro-RO" altLang="de-DE" sz="1800" dirty="0"/>
              <a:t>”</a:t>
            </a:r>
            <a:r>
              <a:rPr lang="ro-RO" altLang="de-DE" sz="1800" dirty="0" err="1"/>
              <a:t>Seamanship</a:t>
            </a:r>
            <a:r>
              <a:rPr lang="ro-RO" altLang="de-DE" sz="1800" dirty="0"/>
              <a:t> Training </a:t>
            </a:r>
            <a:r>
              <a:rPr lang="ro-RO" altLang="de-DE" sz="1800" dirty="0" err="1"/>
              <a:t>Week</a:t>
            </a:r>
            <a:r>
              <a:rPr lang="ro-RO" altLang="de-DE" sz="1800" dirty="0"/>
              <a:t>” – NVNA (Bulgaria, June-</a:t>
            </a:r>
            <a:r>
              <a:rPr lang="ro-RO" altLang="de-DE" sz="1800" dirty="0" err="1"/>
              <a:t>July</a:t>
            </a:r>
            <a:r>
              <a:rPr lang="ro-RO" altLang="de-DE" sz="1800" dirty="0"/>
              <a:t> 2024);</a:t>
            </a:r>
          </a:p>
          <a:p>
            <a:pPr marL="342900" indent="-342900">
              <a:spcAft>
                <a:spcPct val="0"/>
              </a:spcAft>
              <a:buFontTx/>
              <a:buChar char="-"/>
            </a:pPr>
            <a:r>
              <a:rPr lang="en-GB" altLang="de-DE" sz="1800" dirty="0"/>
              <a:t>”</a:t>
            </a:r>
            <a:r>
              <a:rPr lang="ro-RO" altLang="de-DE" sz="1800" dirty="0"/>
              <a:t>Training at </a:t>
            </a:r>
            <a:r>
              <a:rPr lang="ro-RO" altLang="de-DE" sz="1800" dirty="0" err="1"/>
              <a:t>sea</a:t>
            </a:r>
            <a:r>
              <a:rPr lang="en-GB" altLang="de-DE" sz="1800" dirty="0"/>
              <a:t>” – RNA (Romania, July</a:t>
            </a:r>
            <a:r>
              <a:rPr lang="ro-RO" altLang="de-DE" sz="1800" dirty="0"/>
              <a:t>-</a:t>
            </a:r>
            <a:r>
              <a:rPr lang="ro-RO" altLang="de-DE" sz="1800" dirty="0" err="1"/>
              <a:t>September</a:t>
            </a:r>
            <a:r>
              <a:rPr lang="en-GB" altLang="de-DE" sz="1800" dirty="0"/>
              <a:t> 2024).</a:t>
            </a:r>
            <a:r>
              <a:rPr lang="ro-RO" altLang="de-DE" sz="2000" dirty="0"/>
              <a:t> </a:t>
            </a:r>
            <a:endParaRPr lang="ro-RO" altLang="de-D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359B0-A361-03D5-422F-D8E2244F8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" y="248676"/>
            <a:ext cx="808994" cy="8004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reptunghi: colțuri diagonale decupate 5">
            <a:extLst>
              <a:ext uri="{FF2B5EF4-FFF2-40B4-BE49-F238E27FC236}">
                <a16:creationId xmlns:a16="http://schemas.microsoft.com/office/drawing/2014/main" id="{40B1309A-F589-C327-E013-30B88BDA06D3}"/>
              </a:ext>
            </a:extLst>
          </p:cNvPr>
          <p:cNvSpPr/>
          <p:nvPr/>
        </p:nvSpPr>
        <p:spPr>
          <a:xfrm>
            <a:off x="108857" y="1316523"/>
            <a:ext cx="11160669" cy="529771"/>
          </a:xfrm>
          <a:prstGeom prst="snip2DiagRect">
            <a:avLst/>
          </a:prstGeom>
          <a:solidFill>
            <a:srgbClr val="DFE7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de-DE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modules/events offer for spring semester 2023-2024: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BA552EAD-A97F-5B84-BDA0-5B0C1554A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" y="5005441"/>
            <a:ext cx="2432719" cy="18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r putea fi o imagine cu 6 persoane, persoane în picioare şi uniformă militară">
            <a:extLst>
              <a:ext uri="{FF2B5EF4-FFF2-40B4-BE49-F238E27FC236}">
                <a16:creationId xmlns:a16="http://schemas.microsoft.com/office/drawing/2014/main" id="{FA31368D-E83C-72B6-2595-EB9337526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8715" y="5014475"/>
            <a:ext cx="4933017" cy="18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anmb.ro/ro/files/stiri/2019/59/06.jpg">
            <a:extLst>
              <a:ext uri="{FF2B5EF4-FFF2-40B4-BE49-F238E27FC236}">
                <a16:creationId xmlns:a16="http://schemas.microsoft.com/office/drawing/2014/main" id="{3CE844A4-562E-A6F4-5536-1B4140CC6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6748" y="4991724"/>
            <a:ext cx="2340984" cy="156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2CED6-5D6A-7878-5E42-81396D957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6235" y="4998555"/>
            <a:ext cx="2317051" cy="173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r putea fi o imagine cu 5 persoane şi persoane în picioare">
            <a:extLst>
              <a:ext uri="{FF2B5EF4-FFF2-40B4-BE49-F238E27FC236}">
                <a16:creationId xmlns:a16="http://schemas.microsoft.com/office/drawing/2014/main" id="{57A76837-8A60-3C51-6344-7D30A280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26"/>
          <a:stretch/>
        </p:blipFill>
        <p:spPr bwMode="auto">
          <a:xfrm>
            <a:off x="4740682" y="4986456"/>
            <a:ext cx="2458033" cy="18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42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2969</TotalTime>
  <Words>1564</Words>
  <Application>Microsoft Office PowerPoint</Application>
  <PresentationFormat>Widescreen</PresentationFormat>
  <Paragraphs>106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FreeSans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Popa Catalin</dc:creator>
  <cp:lastModifiedBy>Catalin Popa</cp:lastModifiedBy>
  <cp:revision>256</cp:revision>
  <dcterms:created xsi:type="dcterms:W3CDTF">2022-04-18T12:01:08Z</dcterms:created>
  <dcterms:modified xsi:type="dcterms:W3CDTF">2023-11-24T05:58:08Z</dcterms:modified>
</cp:coreProperties>
</file>