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1430000" cy="6019800"/>
  <p:notesSz cx="11430000" cy="60198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rkan Kaya" initials="FK" lastIdx="1" clrIdx="0">
    <p:extLst>
      <p:ext uri="{19B8F6BF-5375-455C-9EA6-DF929625EA0E}">
        <p15:presenceInfo xmlns:p15="http://schemas.microsoft.com/office/powerpoint/2012/main" userId="6b9a412ce9d05d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>
      <p:cViewPr varScale="1">
        <p:scale>
          <a:sx n="77" d="100"/>
          <a:sy n="77" d="100"/>
        </p:scale>
        <p:origin x="6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BBDAE4-B4B5-425D-8994-1B02978B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985185"/>
            <a:ext cx="8572500" cy="2095782"/>
          </a:xfrm>
        </p:spPr>
        <p:txBody>
          <a:bodyPr anchor="b"/>
          <a:lstStyle>
            <a:lvl1pPr algn="ctr">
              <a:defRPr sz="5267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FFAC25-5B50-4E28-B475-EE463D2C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161789"/>
            <a:ext cx="8572500" cy="1453391"/>
          </a:xfrm>
        </p:spPr>
        <p:txBody>
          <a:bodyPr/>
          <a:lstStyle>
            <a:lvl1pPr marL="0" indent="0" algn="ctr">
              <a:buNone/>
              <a:defRPr sz="2107"/>
            </a:lvl1pPr>
            <a:lvl2pPr marL="401330" indent="0" algn="ctr">
              <a:buNone/>
              <a:defRPr sz="1756"/>
            </a:lvl2pPr>
            <a:lvl3pPr marL="802660" indent="0" algn="ctr">
              <a:buNone/>
              <a:defRPr sz="1580"/>
            </a:lvl3pPr>
            <a:lvl4pPr marL="1203990" indent="0" algn="ctr">
              <a:buNone/>
              <a:defRPr sz="1404"/>
            </a:lvl4pPr>
            <a:lvl5pPr marL="1605321" indent="0" algn="ctr">
              <a:buNone/>
              <a:defRPr sz="1404"/>
            </a:lvl5pPr>
            <a:lvl6pPr marL="2006651" indent="0" algn="ctr">
              <a:buNone/>
              <a:defRPr sz="1404"/>
            </a:lvl6pPr>
            <a:lvl7pPr marL="2407981" indent="0" algn="ctr">
              <a:buNone/>
              <a:defRPr sz="1404"/>
            </a:lvl7pPr>
            <a:lvl8pPr marL="2809311" indent="0" algn="ctr">
              <a:buNone/>
              <a:defRPr sz="1404"/>
            </a:lvl8pPr>
            <a:lvl9pPr marL="3210641" indent="0" algn="ctr">
              <a:buNone/>
              <a:defRPr sz="1404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DF46D0-919D-4473-B646-320A4D06B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AF467A-301C-436F-83FA-B08226C9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3443B6-4908-4351-813F-D73D0ABB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95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A34DCF-2922-49AB-B649-FCE59C47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F2E9DC-47E8-460A-860C-D34DA70EE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6D8C19-6B3C-48A5-82B6-389AF883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CBACE-4365-404D-A3E9-9C3D77D3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355F86-A7EA-4605-86BA-C59E6EB4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48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1634B3F-2D0B-400F-921F-69C626E77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20499"/>
            <a:ext cx="2464594" cy="510150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16929CB-C871-4287-9C82-345FD68DD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20499"/>
            <a:ext cx="7250906" cy="510150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9BA0B3-DA70-49B0-A397-C04488F7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A7167E-6D70-43F0-A504-6683C5BE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5766CA-45BF-4DB4-A814-A643917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72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19612" y="2233468"/>
            <a:ext cx="2390774" cy="633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30237" y="3075824"/>
            <a:ext cx="1016952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6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0644FC-C49C-428E-B99C-93AC1AC7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006129-F654-49C3-B13C-C32DF69A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A3B270-0A17-4EEE-BC29-0C8D17FC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41888B-5627-49F3-8673-8D289201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9BFA7-BF79-485D-B691-EA022D23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2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FC7F99-1A4F-418C-A5E5-37DDD2D1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500771"/>
            <a:ext cx="9858375" cy="2504069"/>
          </a:xfrm>
        </p:spPr>
        <p:txBody>
          <a:bodyPr anchor="b"/>
          <a:lstStyle>
            <a:lvl1pPr>
              <a:defRPr sz="5267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070619-10E8-4F5B-B66A-973952AA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028529"/>
            <a:ext cx="9858375" cy="1316831"/>
          </a:xfrm>
        </p:spPr>
        <p:txBody>
          <a:bodyPr/>
          <a:lstStyle>
            <a:lvl1pPr marL="0" indent="0">
              <a:buNone/>
              <a:defRPr sz="2107">
                <a:solidFill>
                  <a:schemeClr val="tx1">
                    <a:tint val="75000"/>
                  </a:schemeClr>
                </a:solidFill>
              </a:defRPr>
            </a:lvl1pPr>
            <a:lvl2pPr marL="401330" indent="0">
              <a:buNone/>
              <a:defRPr sz="1756">
                <a:solidFill>
                  <a:schemeClr val="tx1">
                    <a:tint val="75000"/>
                  </a:schemeClr>
                </a:solidFill>
              </a:defRPr>
            </a:lvl2pPr>
            <a:lvl3pPr marL="80266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399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6053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00665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40798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280931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21064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68C62B-5282-4BBE-951C-2A13086B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78CDBF-C75A-4C0A-B15D-234249AC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B59396-D5E5-4A7F-8BD9-A2BF7F1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EA4299-9CE5-49E4-9262-61FDBB7F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9B27A5-C8B1-4536-86F9-FC983BF5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602493"/>
            <a:ext cx="4857750" cy="381950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4B6D18-67DF-49D6-B958-E0A05A401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602493"/>
            <a:ext cx="4857750" cy="381950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F970AA-4C5F-402C-998B-C4BEE4CB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2947BB-F577-4BDA-92E5-45F0DD02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E4FFC8D-0615-4E17-9E74-BDB2E43B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1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D4FA4E-3BAC-4DCF-87DC-3A0964B6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20499"/>
            <a:ext cx="9858375" cy="11635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68C79B-4424-4B8C-967F-D3CB210CD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475687"/>
            <a:ext cx="4835425" cy="723212"/>
          </a:xfrm>
        </p:spPr>
        <p:txBody>
          <a:bodyPr anchor="b"/>
          <a:lstStyle>
            <a:lvl1pPr marL="0" indent="0">
              <a:buNone/>
              <a:defRPr sz="2107" b="1"/>
            </a:lvl1pPr>
            <a:lvl2pPr marL="401330" indent="0">
              <a:buNone/>
              <a:defRPr sz="1756" b="1"/>
            </a:lvl2pPr>
            <a:lvl3pPr marL="802660" indent="0">
              <a:buNone/>
              <a:defRPr sz="1580" b="1"/>
            </a:lvl3pPr>
            <a:lvl4pPr marL="1203990" indent="0">
              <a:buNone/>
              <a:defRPr sz="1404" b="1"/>
            </a:lvl4pPr>
            <a:lvl5pPr marL="1605321" indent="0">
              <a:buNone/>
              <a:defRPr sz="1404" b="1"/>
            </a:lvl5pPr>
            <a:lvl6pPr marL="2006651" indent="0">
              <a:buNone/>
              <a:defRPr sz="1404" b="1"/>
            </a:lvl6pPr>
            <a:lvl7pPr marL="2407981" indent="0">
              <a:buNone/>
              <a:defRPr sz="1404" b="1"/>
            </a:lvl7pPr>
            <a:lvl8pPr marL="2809311" indent="0">
              <a:buNone/>
              <a:defRPr sz="1404" b="1"/>
            </a:lvl8pPr>
            <a:lvl9pPr marL="3210641" indent="0">
              <a:buNone/>
              <a:defRPr sz="140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D4461B-9547-4DA4-921A-5090DF85F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198899"/>
            <a:ext cx="4835425" cy="323424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B8002D8-C303-4800-9438-1915716A1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475687"/>
            <a:ext cx="4859239" cy="723212"/>
          </a:xfrm>
        </p:spPr>
        <p:txBody>
          <a:bodyPr anchor="b"/>
          <a:lstStyle>
            <a:lvl1pPr marL="0" indent="0">
              <a:buNone/>
              <a:defRPr sz="2107" b="1"/>
            </a:lvl1pPr>
            <a:lvl2pPr marL="401330" indent="0">
              <a:buNone/>
              <a:defRPr sz="1756" b="1"/>
            </a:lvl2pPr>
            <a:lvl3pPr marL="802660" indent="0">
              <a:buNone/>
              <a:defRPr sz="1580" b="1"/>
            </a:lvl3pPr>
            <a:lvl4pPr marL="1203990" indent="0">
              <a:buNone/>
              <a:defRPr sz="1404" b="1"/>
            </a:lvl4pPr>
            <a:lvl5pPr marL="1605321" indent="0">
              <a:buNone/>
              <a:defRPr sz="1404" b="1"/>
            </a:lvl5pPr>
            <a:lvl6pPr marL="2006651" indent="0">
              <a:buNone/>
              <a:defRPr sz="1404" b="1"/>
            </a:lvl6pPr>
            <a:lvl7pPr marL="2407981" indent="0">
              <a:buNone/>
              <a:defRPr sz="1404" b="1"/>
            </a:lvl7pPr>
            <a:lvl8pPr marL="2809311" indent="0">
              <a:buNone/>
              <a:defRPr sz="1404" b="1"/>
            </a:lvl8pPr>
            <a:lvl9pPr marL="3210641" indent="0">
              <a:buNone/>
              <a:defRPr sz="140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832B2F-DBCA-413F-8493-3CB3E1BBA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198899"/>
            <a:ext cx="4859239" cy="323424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3DCB2E6-48C3-4525-B3DC-A652CFC2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5AAA7C-AC5D-44AF-9C27-3A88A784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7CB000F-1B55-4798-9131-3B7AFBF3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5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937B48-DC21-437F-BCEC-EE628474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79BDEEE-4FEB-45FB-B767-16C02301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688DCC2-50D5-42C0-82C1-C117FFC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2D0E02-29DB-4293-A3D8-475D5B4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D7589D2-9498-4845-9F4B-47C19CAD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B14011E-4A4B-4317-8471-BC150FB8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572745-522D-4FA4-A6EE-1AF92704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12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6E9C70-99A2-47DD-A1E8-7B6C4BAA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01320"/>
            <a:ext cx="3686472" cy="1404620"/>
          </a:xfrm>
        </p:spPr>
        <p:txBody>
          <a:bodyPr anchor="b"/>
          <a:lstStyle>
            <a:lvl1pPr>
              <a:defRPr sz="2809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08F989-261A-45EE-9100-7B31BE30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866740"/>
            <a:ext cx="5786438" cy="4277960"/>
          </a:xfrm>
        </p:spPr>
        <p:txBody>
          <a:bodyPr/>
          <a:lstStyle>
            <a:lvl1pPr>
              <a:defRPr sz="2809"/>
            </a:lvl1pPr>
            <a:lvl2pPr>
              <a:defRPr sz="2458"/>
            </a:lvl2pPr>
            <a:lvl3pPr>
              <a:defRPr sz="2107"/>
            </a:lvl3pPr>
            <a:lvl4pPr>
              <a:defRPr sz="1756"/>
            </a:lvl4pPr>
            <a:lvl5pPr>
              <a:defRPr sz="1756"/>
            </a:lvl5pPr>
            <a:lvl6pPr>
              <a:defRPr sz="1756"/>
            </a:lvl6pPr>
            <a:lvl7pPr>
              <a:defRPr sz="1756"/>
            </a:lvl7pPr>
            <a:lvl8pPr>
              <a:defRPr sz="1756"/>
            </a:lvl8pPr>
            <a:lvl9pPr>
              <a:defRPr sz="1756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5D12EE-7449-44E1-AB58-286A10B7A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1805940"/>
            <a:ext cx="3686472" cy="3345727"/>
          </a:xfrm>
        </p:spPr>
        <p:txBody>
          <a:bodyPr/>
          <a:lstStyle>
            <a:lvl1pPr marL="0" indent="0">
              <a:buNone/>
              <a:defRPr sz="1404"/>
            </a:lvl1pPr>
            <a:lvl2pPr marL="401330" indent="0">
              <a:buNone/>
              <a:defRPr sz="1229"/>
            </a:lvl2pPr>
            <a:lvl3pPr marL="802660" indent="0">
              <a:buNone/>
              <a:defRPr sz="1053"/>
            </a:lvl3pPr>
            <a:lvl4pPr marL="1203990" indent="0">
              <a:buNone/>
              <a:defRPr sz="878"/>
            </a:lvl4pPr>
            <a:lvl5pPr marL="1605321" indent="0">
              <a:buNone/>
              <a:defRPr sz="878"/>
            </a:lvl5pPr>
            <a:lvl6pPr marL="2006651" indent="0">
              <a:buNone/>
              <a:defRPr sz="878"/>
            </a:lvl6pPr>
            <a:lvl7pPr marL="2407981" indent="0">
              <a:buNone/>
              <a:defRPr sz="878"/>
            </a:lvl7pPr>
            <a:lvl8pPr marL="2809311" indent="0">
              <a:buNone/>
              <a:defRPr sz="878"/>
            </a:lvl8pPr>
            <a:lvl9pPr marL="3210641" indent="0">
              <a:buNone/>
              <a:defRPr sz="878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880B1C-3954-4A98-8BDB-AA08A265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A83876-185E-4A59-99E9-EC4A3F2D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64FD31-B2EB-4502-A08C-221C45A8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45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36C429-558C-4D02-85C0-EFB74897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01320"/>
            <a:ext cx="3686472" cy="1404620"/>
          </a:xfrm>
        </p:spPr>
        <p:txBody>
          <a:bodyPr anchor="b"/>
          <a:lstStyle>
            <a:lvl1pPr>
              <a:defRPr sz="2809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48E751F-4C14-41A7-A51A-9E0DB3EB4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866740"/>
            <a:ext cx="5786438" cy="4277960"/>
          </a:xfrm>
        </p:spPr>
        <p:txBody>
          <a:bodyPr/>
          <a:lstStyle>
            <a:lvl1pPr marL="0" indent="0">
              <a:buNone/>
              <a:defRPr sz="2809"/>
            </a:lvl1pPr>
            <a:lvl2pPr marL="401330" indent="0">
              <a:buNone/>
              <a:defRPr sz="2458"/>
            </a:lvl2pPr>
            <a:lvl3pPr marL="802660" indent="0">
              <a:buNone/>
              <a:defRPr sz="2107"/>
            </a:lvl3pPr>
            <a:lvl4pPr marL="1203990" indent="0">
              <a:buNone/>
              <a:defRPr sz="1756"/>
            </a:lvl4pPr>
            <a:lvl5pPr marL="1605321" indent="0">
              <a:buNone/>
              <a:defRPr sz="1756"/>
            </a:lvl5pPr>
            <a:lvl6pPr marL="2006651" indent="0">
              <a:buNone/>
              <a:defRPr sz="1756"/>
            </a:lvl6pPr>
            <a:lvl7pPr marL="2407981" indent="0">
              <a:buNone/>
              <a:defRPr sz="1756"/>
            </a:lvl7pPr>
            <a:lvl8pPr marL="2809311" indent="0">
              <a:buNone/>
              <a:defRPr sz="1756"/>
            </a:lvl8pPr>
            <a:lvl9pPr marL="3210641" indent="0">
              <a:buNone/>
              <a:defRPr sz="1756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1BF242-A243-437F-8773-C4DBCC1FE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1805940"/>
            <a:ext cx="3686472" cy="3345727"/>
          </a:xfrm>
        </p:spPr>
        <p:txBody>
          <a:bodyPr/>
          <a:lstStyle>
            <a:lvl1pPr marL="0" indent="0">
              <a:buNone/>
              <a:defRPr sz="1404"/>
            </a:lvl1pPr>
            <a:lvl2pPr marL="401330" indent="0">
              <a:buNone/>
              <a:defRPr sz="1229"/>
            </a:lvl2pPr>
            <a:lvl3pPr marL="802660" indent="0">
              <a:buNone/>
              <a:defRPr sz="1053"/>
            </a:lvl3pPr>
            <a:lvl4pPr marL="1203990" indent="0">
              <a:buNone/>
              <a:defRPr sz="878"/>
            </a:lvl4pPr>
            <a:lvl5pPr marL="1605321" indent="0">
              <a:buNone/>
              <a:defRPr sz="878"/>
            </a:lvl5pPr>
            <a:lvl6pPr marL="2006651" indent="0">
              <a:buNone/>
              <a:defRPr sz="878"/>
            </a:lvl6pPr>
            <a:lvl7pPr marL="2407981" indent="0">
              <a:buNone/>
              <a:defRPr sz="878"/>
            </a:lvl7pPr>
            <a:lvl8pPr marL="2809311" indent="0">
              <a:buNone/>
              <a:defRPr sz="878"/>
            </a:lvl8pPr>
            <a:lvl9pPr marL="3210641" indent="0">
              <a:buNone/>
              <a:defRPr sz="878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82B900-2374-4B63-8AB0-12B032BE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DC5F80E-CAAD-428A-BAE5-AD3E3665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BE20BA-FF52-4A6A-9DAE-C4BE11BB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0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799513F-9AB1-4C65-AB9F-30851E88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20499"/>
            <a:ext cx="9858375" cy="1163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229B1D-5FBD-4594-B82A-58C94ED4E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1602493"/>
            <a:ext cx="9858375" cy="381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8FC6FA-3C0B-464D-A8C9-4761235FB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5579463"/>
            <a:ext cx="2571750" cy="320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3219E5-43B2-4AD3-81FD-E881822BC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5579463"/>
            <a:ext cx="3857625" cy="320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05CD2A-1469-4E1D-AE10-48D74EAAF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5579463"/>
            <a:ext cx="2571750" cy="320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2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802660" rtl="0" eaLnBrk="1" latinLnBrk="0" hangingPunct="1">
        <a:lnSpc>
          <a:spcPct val="90000"/>
        </a:lnSpc>
        <a:spcBef>
          <a:spcPct val="0"/>
        </a:spcBef>
        <a:buNone/>
        <a:defRPr sz="3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665" indent="-200665" algn="l" defTabSz="802660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2458" kern="1200">
          <a:solidFill>
            <a:schemeClr val="tx1"/>
          </a:solidFill>
          <a:latin typeface="+mn-lt"/>
          <a:ea typeface="+mn-ea"/>
          <a:cs typeface="+mn-cs"/>
        </a:defRPr>
      </a:lvl1pPr>
      <a:lvl2pPr marL="601995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7" kern="1200">
          <a:solidFill>
            <a:schemeClr val="tx1"/>
          </a:solidFill>
          <a:latin typeface="+mn-lt"/>
          <a:ea typeface="+mn-ea"/>
          <a:cs typeface="+mn-cs"/>
        </a:defRPr>
      </a:lvl2pPr>
      <a:lvl3pPr marL="1003325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6" kern="1200">
          <a:solidFill>
            <a:schemeClr val="tx1"/>
          </a:solidFill>
          <a:latin typeface="+mn-lt"/>
          <a:ea typeface="+mn-ea"/>
          <a:cs typeface="+mn-cs"/>
        </a:defRPr>
      </a:lvl3pPr>
      <a:lvl4pPr marL="1404656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805986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207316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8646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9976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11306" indent="-200665" algn="l" defTabSz="80266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1330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660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3990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5321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6651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7981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9311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10641" algn="l" defTabSz="80266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eamentors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4185" y="2800211"/>
            <a:ext cx="5622290" cy="61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99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 this presentation,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we will introduce a mentorship platform and explain 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detail how it works.</a:t>
            </a:r>
          </a:p>
        </p:txBody>
      </p:sp>
      <p:sp>
        <p:nvSpPr>
          <p:cNvPr id="4" name="object 4"/>
          <p:cNvSpPr/>
          <p:nvPr/>
        </p:nvSpPr>
        <p:spPr>
          <a:xfrm>
            <a:off x="7143750" y="0"/>
            <a:ext cx="4286249" cy="600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Google Shape;47;p1">
            <a:extLst>
              <a:ext uri="{FF2B5EF4-FFF2-40B4-BE49-F238E27FC236}">
                <a16:creationId xmlns:a16="http://schemas.microsoft.com/office/drawing/2014/main" id="{3D2C349C-BCF4-40EF-B12E-E27CC87AC761}"/>
              </a:ext>
            </a:extLst>
          </p:cNvPr>
          <p:cNvSpPr txBox="1">
            <a:spLocks/>
          </p:cNvSpPr>
          <p:nvPr/>
        </p:nvSpPr>
        <p:spPr>
          <a:xfrm>
            <a:off x="345106" y="1953376"/>
            <a:ext cx="6172200" cy="10276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00665" indent="-200665" algn="l" defTabSz="802660" rtl="0" eaLnBrk="1" latinLnBrk="0" hangingPunct="1">
              <a:lnSpc>
                <a:spcPct val="90000"/>
              </a:lnSpc>
              <a:spcBef>
                <a:spcPts val="878"/>
              </a:spcBef>
              <a:buFont typeface="Arial" panose="020B0604020202020204" pitchFamily="34" charset="0"/>
              <a:buChar char="•"/>
              <a:defRPr sz="2458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995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325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4656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5986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316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8646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9976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1306" indent="-200665" algn="l" defTabSz="80266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2060"/>
              </a:buClr>
              <a:buSzPts val="7000"/>
              <a:buFont typeface="Arial" panose="020B0604020202020204" pitchFamily="34" charset="0"/>
              <a:buNone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Mentorship Platform</a:t>
            </a:r>
          </a:p>
          <a:p>
            <a:pPr marL="228600" indent="-50800"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tr-TR" dirty="0"/>
          </a:p>
        </p:txBody>
      </p:sp>
      <p:pic>
        <p:nvPicPr>
          <p:cNvPr id="7" name="Google Shape;49;p1">
            <a:extLst>
              <a:ext uri="{FF2B5EF4-FFF2-40B4-BE49-F238E27FC236}">
                <a16:creationId xmlns:a16="http://schemas.microsoft.com/office/drawing/2014/main" id="{D1F91B04-6847-432E-8E1C-37181C0DFF9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82" y="266700"/>
            <a:ext cx="2448139" cy="125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2D320A2-74DB-44A1-B2FD-3045E637C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2" y="5074715"/>
            <a:ext cx="3241946" cy="926034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CF211D2-FA9C-4692-B896-20A5699DA532}"/>
              </a:ext>
            </a:extLst>
          </p:cNvPr>
          <p:cNvSpPr txBox="1"/>
          <p:nvPr/>
        </p:nvSpPr>
        <p:spPr>
          <a:xfrm>
            <a:off x="483259" y="3504631"/>
            <a:ext cx="3802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www.seamentors.com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4">
            <a:extLst>
              <a:ext uri="{FF2B5EF4-FFF2-40B4-BE49-F238E27FC236}">
                <a16:creationId xmlns:a16="http://schemas.microsoft.com/office/drawing/2014/main" id="{F334BF92-7255-49AC-B42C-42870CB4E864}"/>
              </a:ext>
            </a:extLst>
          </p:cNvPr>
          <p:cNvSpPr/>
          <p:nvPr/>
        </p:nvSpPr>
        <p:spPr>
          <a:xfrm>
            <a:off x="0" y="0"/>
            <a:ext cx="11429999" cy="12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342" y="369406"/>
            <a:ext cx="7208838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CAREER GUIDANCE PORTAL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690687"/>
            <a:ext cx="2590800" cy="3543300"/>
          </a:xfrm>
          <a:custGeom>
            <a:avLst/>
            <a:gdLst/>
            <a:ahLst/>
            <a:cxnLst/>
            <a:rect l="l" t="t" r="r" b="b"/>
            <a:pathLst>
              <a:path w="2590800" h="3543300">
                <a:moveTo>
                  <a:pt x="2541852" y="3543299"/>
                </a:moveTo>
                <a:lnTo>
                  <a:pt x="48947" y="3543299"/>
                </a:lnTo>
                <a:lnTo>
                  <a:pt x="45541" y="3542963"/>
                </a:lnTo>
                <a:lnTo>
                  <a:pt x="10739" y="3522876"/>
                </a:lnTo>
                <a:lnTo>
                  <a:pt x="0" y="3494351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2541852" y="0"/>
                </a:lnTo>
                <a:lnTo>
                  <a:pt x="2577887" y="17776"/>
                </a:lnTo>
                <a:lnTo>
                  <a:pt x="2590799" y="48947"/>
                </a:lnTo>
                <a:lnTo>
                  <a:pt x="2590799" y="3494351"/>
                </a:lnTo>
                <a:lnTo>
                  <a:pt x="2573023" y="3530387"/>
                </a:lnTo>
                <a:lnTo>
                  <a:pt x="2541852" y="35432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1690687"/>
            <a:ext cx="2590800" cy="3543300"/>
          </a:xfrm>
          <a:custGeom>
            <a:avLst/>
            <a:gdLst/>
            <a:ahLst/>
            <a:cxnLst/>
            <a:rect l="l" t="t" r="r" b="b"/>
            <a:pathLst>
              <a:path w="2590800" h="3543300">
                <a:moveTo>
                  <a:pt x="0" y="34909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6"/>
                </a:lnTo>
                <a:lnTo>
                  <a:pt x="15344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1" y="335"/>
                </a:lnTo>
                <a:lnTo>
                  <a:pt x="48947" y="0"/>
                </a:lnTo>
                <a:lnTo>
                  <a:pt x="52387" y="0"/>
                </a:lnTo>
                <a:lnTo>
                  <a:pt x="2538412" y="0"/>
                </a:lnTo>
                <a:lnTo>
                  <a:pt x="2541852" y="0"/>
                </a:lnTo>
                <a:lnTo>
                  <a:pt x="2545258" y="335"/>
                </a:lnTo>
                <a:lnTo>
                  <a:pt x="2567516" y="8828"/>
                </a:lnTo>
                <a:lnTo>
                  <a:pt x="2570376" y="10739"/>
                </a:lnTo>
                <a:lnTo>
                  <a:pt x="2590464" y="45540"/>
                </a:lnTo>
                <a:lnTo>
                  <a:pt x="2590799" y="52387"/>
                </a:lnTo>
                <a:lnTo>
                  <a:pt x="2590799" y="3490912"/>
                </a:lnTo>
                <a:lnTo>
                  <a:pt x="2586811" y="3510959"/>
                </a:lnTo>
                <a:lnTo>
                  <a:pt x="2585495" y="3514137"/>
                </a:lnTo>
                <a:lnTo>
                  <a:pt x="2583881" y="3517156"/>
                </a:lnTo>
                <a:lnTo>
                  <a:pt x="2581970" y="3520016"/>
                </a:lnTo>
                <a:lnTo>
                  <a:pt x="2580059" y="3522876"/>
                </a:lnTo>
                <a:lnTo>
                  <a:pt x="2548632" y="3542292"/>
                </a:lnTo>
                <a:lnTo>
                  <a:pt x="2545258" y="3542963"/>
                </a:lnTo>
                <a:lnTo>
                  <a:pt x="2541852" y="3543299"/>
                </a:lnTo>
                <a:lnTo>
                  <a:pt x="2538412" y="3543299"/>
                </a:lnTo>
                <a:lnTo>
                  <a:pt x="52387" y="3543299"/>
                </a:lnTo>
                <a:lnTo>
                  <a:pt x="48947" y="3543299"/>
                </a:lnTo>
                <a:lnTo>
                  <a:pt x="45541" y="3542963"/>
                </a:lnTo>
                <a:lnTo>
                  <a:pt x="42167" y="3542292"/>
                </a:lnTo>
                <a:lnTo>
                  <a:pt x="38793" y="3541621"/>
                </a:lnTo>
                <a:lnTo>
                  <a:pt x="15344" y="3527955"/>
                </a:lnTo>
                <a:lnTo>
                  <a:pt x="12911" y="3525522"/>
                </a:lnTo>
                <a:lnTo>
                  <a:pt x="10739" y="3522876"/>
                </a:lnTo>
                <a:lnTo>
                  <a:pt x="8828" y="3520016"/>
                </a:lnTo>
                <a:lnTo>
                  <a:pt x="6917" y="3517156"/>
                </a:lnTo>
                <a:lnTo>
                  <a:pt x="0" y="3494351"/>
                </a:lnTo>
                <a:lnTo>
                  <a:pt x="0" y="34909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4150" y="1819996"/>
            <a:ext cx="2309814" cy="60914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Career Assessment  Tests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4150" y="2513849"/>
            <a:ext cx="2255520" cy="2488823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14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portal will have a section  where sample materials will  be shared in areas such as  personality, leadership,  teamwork, time management  and stress.</a:t>
            </a:r>
          </a:p>
        </p:txBody>
      </p:sp>
      <p:sp>
        <p:nvSpPr>
          <p:cNvPr id="7" name="object 7"/>
          <p:cNvSpPr/>
          <p:nvPr/>
        </p:nvSpPr>
        <p:spPr>
          <a:xfrm>
            <a:off x="4424362" y="1690687"/>
            <a:ext cx="2590800" cy="3543300"/>
          </a:xfrm>
          <a:custGeom>
            <a:avLst/>
            <a:gdLst/>
            <a:ahLst/>
            <a:cxnLst/>
            <a:rect l="l" t="t" r="r" b="b"/>
            <a:pathLst>
              <a:path w="2590800" h="3543300">
                <a:moveTo>
                  <a:pt x="2541852" y="3543299"/>
                </a:moveTo>
                <a:lnTo>
                  <a:pt x="48947" y="3543299"/>
                </a:lnTo>
                <a:lnTo>
                  <a:pt x="45540" y="3542963"/>
                </a:lnTo>
                <a:lnTo>
                  <a:pt x="10739" y="3522876"/>
                </a:lnTo>
                <a:lnTo>
                  <a:pt x="0" y="3494351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2541852" y="0"/>
                </a:lnTo>
                <a:lnTo>
                  <a:pt x="2577888" y="17776"/>
                </a:lnTo>
                <a:lnTo>
                  <a:pt x="2590800" y="48947"/>
                </a:lnTo>
                <a:lnTo>
                  <a:pt x="2590800" y="3494351"/>
                </a:lnTo>
                <a:lnTo>
                  <a:pt x="2573023" y="3530387"/>
                </a:lnTo>
                <a:lnTo>
                  <a:pt x="2541852" y="35432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4361" y="1690687"/>
            <a:ext cx="2590800" cy="3543300"/>
          </a:xfrm>
          <a:custGeom>
            <a:avLst/>
            <a:gdLst/>
            <a:ahLst/>
            <a:cxnLst/>
            <a:rect l="l" t="t" r="r" b="b"/>
            <a:pathLst>
              <a:path w="2590800" h="3543300">
                <a:moveTo>
                  <a:pt x="0" y="34909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0" y="35517"/>
                </a:lnTo>
                <a:lnTo>
                  <a:pt x="3987" y="32339"/>
                </a:lnTo>
                <a:lnTo>
                  <a:pt x="5303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32339" y="3987"/>
                </a:lnTo>
                <a:lnTo>
                  <a:pt x="35517" y="2671"/>
                </a:lnTo>
                <a:lnTo>
                  <a:pt x="38792" y="1677"/>
                </a:lnTo>
                <a:lnTo>
                  <a:pt x="42166" y="1006"/>
                </a:lnTo>
                <a:lnTo>
                  <a:pt x="45540" y="335"/>
                </a:lnTo>
                <a:lnTo>
                  <a:pt x="48947" y="0"/>
                </a:lnTo>
                <a:lnTo>
                  <a:pt x="52387" y="0"/>
                </a:lnTo>
                <a:lnTo>
                  <a:pt x="2538412" y="0"/>
                </a:lnTo>
                <a:lnTo>
                  <a:pt x="2541852" y="0"/>
                </a:lnTo>
                <a:lnTo>
                  <a:pt x="2545258" y="335"/>
                </a:lnTo>
                <a:lnTo>
                  <a:pt x="2580060" y="20422"/>
                </a:lnTo>
                <a:lnTo>
                  <a:pt x="2581970" y="23282"/>
                </a:lnTo>
                <a:lnTo>
                  <a:pt x="2583881" y="26142"/>
                </a:lnTo>
                <a:lnTo>
                  <a:pt x="2589792" y="42167"/>
                </a:lnTo>
                <a:lnTo>
                  <a:pt x="2590464" y="45540"/>
                </a:lnTo>
                <a:lnTo>
                  <a:pt x="2590800" y="48947"/>
                </a:lnTo>
                <a:lnTo>
                  <a:pt x="2590800" y="52387"/>
                </a:lnTo>
                <a:lnTo>
                  <a:pt x="2590800" y="3490912"/>
                </a:lnTo>
                <a:lnTo>
                  <a:pt x="2590800" y="3494351"/>
                </a:lnTo>
                <a:lnTo>
                  <a:pt x="2590464" y="3497758"/>
                </a:lnTo>
                <a:lnTo>
                  <a:pt x="2589793" y="3501131"/>
                </a:lnTo>
                <a:lnTo>
                  <a:pt x="2589122" y="3504505"/>
                </a:lnTo>
                <a:lnTo>
                  <a:pt x="2588128" y="3507781"/>
                </a:lnTo>
                <a:lnTo>
                  <a:pt x="2586811" y="3510959"/>
                </a:lnTo>
                <a:lnTo>
                  <a:pt x="2585495" y="3514137"/>
                </a:lnTo>
                <a:lnTo>
                  <a:pt x="2583881" y="3517156"/>
                </a:lnTo>
                <a:lnTo>
                  <a:pt x="2581970" y="3520016"/>
                </a:lnTo>
                <a:lnTo>
                  <a:pt x="2580059" y="3522876"/>
                </a:lnTo>
                <a:lnTo>
                  <a:pt x="2577888" y="3525522"/>
                </a:lnTo>
                <a:lnTo>
                  <a:pt x="2575455" y="3527955"/>
                </a:lnTo>
                <a:lnTo>
                  <a:pt x="2573023" y="3530387"/>
                </a:lnTo>
                <a:lnTo>
                  <a:pt x="2570376" y="3532559"/>
                </a:lnTo>
                <a:lnTo>
                  <a:pt x="2567516" y="3534470"/>
                </a:lnTo>
                <a:lnTo>
                  <a:pt x="2564656" y="3536380"/>
                </a:lnTo>
                <a:lnTo>
                  <a:pt x="2548632" y="3542292"/>
                </a:lnTo>
                <a:lnTo>
                  <a:pt x="2545258" y="3542963"/>
                </a:lnTo>
                <a:lnTo>
                  <a:pt x="2541852" y="3543299"/>
                </a:lnTo>
                <a:lnTo>
                  <a:pt x="2538412" y="3543299"/>
                </a:lnTo>
                <a:lnTo>
                  <a:pt x="52387" y="3543299"/>
                </a:lnTo>
                <a:lnTo>
                  <a:pt x="48947" y="3543299"/>
                </a:lnTo>
                <a:lnTo>
                  <a:pt x="45540" y="3542963"/>
                </a:lnTo>
                <a:lnTo>
                  <a:pt x="42166" y="3542292"/>
                </a:lnTo>
                <a:lnTo>
                  <a:pt x="38792" y="3541621"/>
                </a:lnTo>
                <a:lnTo>
                  <a:pt x="8828" y="3520016"/>
                </a:lnTo>
                <a:lnTo>
                  <a:pt x="6917" y="3517156"/>
                </a:lnTo>
                <a:lnTo>
                  <a:pt x="0" y="3494351"/>
                </a:lnTo>
                <a:lnTo>
                  <a:pt x="0" y="34909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83112" y="1819996"/>
            <a:ext cx="2255520" cy="60914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CV and Job  Application Guide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83112" y="2513849"/>
            <a:ext cx="2255520" cy="24881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4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portal will have a section  where career counseling,  interview guides and  simulations, job description  models,  recruitment/selection  standards, etc. materials will  be shared.</a:t>
            </a:r>
          </a:p>
        </p:txBody>
      </p:sp>
      <p:sp>
        <p:nvSpPr>
          <p:cNvPr id="11" name="object 11"/>
          <p:cNvSpPr/>
          <p:nvPr/>
        </p:nvSpPr>
        <p:spPr>
          <a:xfrm>
            <a:off x="7543800" y="1690687"/>
            <a:ext cx="2590800" cy="3543300"/>
          </a:xfrm>
          <a:custGeom>
            <a:avLst/>
            <a:gdLst/>
            <a:ahLst/>
            <a:cxnLst/>
            <a:rect l="l" t="t" r="r" b="b"/>
            <a:pathLst>
              <a:path w="2590800" h="3543300">
                <a:moveTo>
                  <a:pt x="2541852" y="3543299"/>
                </a:moveTo>
                <a:lnTo>
                  <a:pt x="48947" y="3543299"/>
                </a:lnTo>
                <a:lnTo>
                  <a:pt x="45540" y="3542963"/>
                </a:lnTo>
                <a:lnTo>
                  <a:pt x="10740" y="3522876"/>
                </a:lnTo>
                <a:lnTo>
                  <a:pt x="0" y="3494351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2541852" y="0"/>
                </a:lnTo>
                <a:lnTo>
                  <a:pt x="2577888" y="17776"/>
                </a:lnTo>
                <a:lnTo>
                  <a:pt x="2590800" y="48947"/>
                </a:lnTo>
                <a:lnTo>
                  <a:pt x="2590800" y="3494351"/>
                </a:lnTo>
                <a:lnTo>
                  <a:pt x="2573023" y="3530387"/>
                </a:lnTo>
                <a:lnTo>
                  <a:pt x="2541852" y="35432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0" y="1690687"/>
            <a:ext cx="2590800" cy="3543300"/>
          </a:xfrm>
          <a:custGeom>
            <a:avLst/>
            <a:gdLst/>
            <a:ahLst/>
            <a:cxnLst/>
            <a:rect l="l" t="t" r="r" b="b"/>
            <a:pathLst>
              <a:path w="2590800" h="3543300">
                <a:moveTo>
                  <a:pt x="0" y="34909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8829" y="23282"/>
                </a:lnTo>
                <a:lnTo>
                  <a:pt x="10740" y="20422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0" y="335"/>
                </a:lnTo>
                <a:lnTo>
                  <a:pt x="48947" y="0"/>
                </a:lnTo>
                <a:lnTo>
                  <a:pt x="52388" y="0"/>
                </a:lnTo>
                <a:lnTo>
                  <a:pt x="2538412" y="0"/>
                </a:lnTo>
                <a:lnTo>
                  <a:pt x="2541852" y="0"/>
                </a:lnTo>
                <a:lnTo>
                  <a:pt x="2545258" y="335"/>
                </a:lnTo>
                <a:lnTo>
                  <a:pt x="2567516" y="8828"/>
                </a:lnTo>
                <a:lnTo>
                  <a:pt x="2570377" y="10739"/>
                </a:lnTo>
                <a:lnTo>
                  <a:pt x="2581970" y="23282"/>
                </a:lnTo>
                <a:lnTo>
                  <a:pt x="2583881" y="26142"/>
                </a:lnTo>
                <a:lnTo>
                  <a:pt x="2589792" y="42167"/>
                </a:lnTo>
                <a:lnTo>
                  <a:pt x="2590464" y="45540"/>
                </a:lnTo>
                <a:lnTo>
                  <a:pt x="2590800" y="48947"/>
                </a:lnTo>
                <a:lnTo>
                  <a:pt x="2590800" y="52387"/>
                </a:lnTo>
                <a:lnTo>
                  <a:pt x="2590800" y="3490912"/>
                </a:lnTo>
                <a:lnTo>
                  <a:pt x="2590800" y="3494351"/>
                </a:lnTo>
                <a:lnTo>
                  <a:pt x="2590464" y="3497758"/>
                </a:lnTo>
                <a:lnTo>
                  <a:pt x="2589792" y="3501131"/>
                </a:lnTo>
                <a:lnTo>
                  <a:pt x="2589121" y="3504505"/>
                </a:lnTo>
                <a:lnTo>
                  <a:pt x="2588127" y="3507781"/>
                </a:lnTo>
                <a:lnTo>
                  <a:pt x="2586811" y="3510959"/>
                </a:lnTo>
                <a:lnTo>
                  <a:pt x="2585494" y="3514137"/>
                </a:lnTo>
                <a:lnTo>
                  <a:pt x="2583881" y="3517156"/>
                </a:lnTo>
                <a:lnTo>
                  <a:pt x="2581970" y="3520016"/>
                </a:lnTo>
                <a:lnTo>
                  <a:pt x="2580060" y="3522876"/>
                </a:lnTo>
                <a:lnTo>
                  <a:pt x="2577888" y="3525522"/>
                </a:lnTo>
                <a:lnTo>
                  <a:pt x="2575455" y="3527955"/>
                </a:lnTo>
                <a:lnTo>
                  <a:pt x="2573023" y="3530387"/>
                </a:lnTo>
                <a:lnTo>
                  <a:pt x="2570377" y="3532559"/>
                </a:lnTo>
                <a:lnTo>
                  <a:pt x="2567515" y="3534470"/>
                </a:lnTo>
                <a:lnTo>
                  <a:pt x="2564656" y="3536380"/>
                </a:lnTo>
                <a:lnTo>
                  <a:pt x="2548632" y="3542292"/>
                </a:lnTo>
                <a:lnTo>
                  <a:pt x="2545258" y="3542963"/>
                </a:lnTo>
                <a:lnTo>
                  <a:pt x="2541852" y="3543299"/>
                </a:lnTo>
                <a:lnTo>
                  <a:pt x="2538412" y="3543299"/>
                </a:lnTo>
                <a:lnTo>
                  <a:pt x="52388" y="3543299"/>
                </a:lnTo>
                <a:lnTo>
                  <a:pt x="48947" y="3543299"/>
                </a:lnTo>
                <a:lnTo>
                  <a:pt x="45540" y="3542963"/>
                </a:lnTo>
                <a:lnTo>
                  <a:pt x="42166" y="3542292"/>
                </a:lnTo>
                <a:lnTo>
                  <a:pt x="38792" y="3541621"/>
                </a:lnTo>
                <a:lnTo>
                  <a:pt x="15344" y="3527955"/>
                </a:lnTo>
                <a:lnTo>
                  <a:pt x="12911" y="3525522"/>
                </a:lnTo>
                <a:lnTo>
                  <a:pt x="10740" y="3522876"/>
                </a:lnTo>
                <a:lnTo>
                  <a:pt x="8829" y="3520016"/>
                </a:lnTo>
                <a:lnTo>
                  <a:pt x="6918" y="3517156"/>
                </a:lnTo>
                <a:lnTo>
                  <a:pt x="5304" y="3514137"/>
                </a:lnTo>
                <a:lnTo>
                  <a:pt x="3988" y="3510959"/>
                </a:lnTo>
                <a:lnTo>
                  <a:pt x="2671" y="3507781"/>
                </a:lnTo>
                <a:lnTo>
                  <a:pt x="1677" y="3504505"/>
                </a:lnTo>
                <a:lnTo>
                  <a:pt x="1006" y="3501131"/>
                </a:lnTo>
                <a:lnTo>
                  <a:pt x="335" y="3497758"/>
                </a:lnTo>
                <a:lnTo>
                  <a:pt x="0" y="3494351"/>
                </a:lnTo>
                <a:lnTo>
                  <a:pt x="0" y="34909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02550" y="1819996"/>
            <a:ext cx="2322514" cy="59118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Internet Connections  of the Centers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02551" y="2513849"/>
            <a:ext cx="2224405" cy="184967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15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portal will include links  where you can communicate  with the Career Counseling  departments of the centers.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>
            <a:extLst>
              <a:ext uri="{FF2B5EF4-FFF2-40B4-BE49-F238E27FC236}">
                <a16:creationId xmlns:a16="http://schemas.microsoft.com/office/drawing/2014/main" id="{CA25690E-9867-4E8B-8D7D-686E9178A411}"/>
              </a:ext>
            </a:extLst>
          </p:cNvPr>
          <p:cNvSpPr/>
          <p:nvPr/>
        </p:nvSpPr>
        <p:spPr>
          <a:xfrm>
            <a:off x="0" y="0"/>
            <a:ext cx="11429999" cy="12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62" y="4762"/>
            <a:ext cx="11420475" cy="6010275"/>
          </a:xfrm>
          <a:custGeom>
            <a:avLst/>
            <a:gdLst/>
            <a:ahLst/>
            <a:cxnLst/>
            <a:rect l="l" t="t" r="r" b="b"/>
            <a:pathLst>
              <a:path w="11420475" h="6010275">
                <a:moveTo>
                  <a:pt x="0" y="0"/>
                </a:moveTo>
                <a:lnTo>
                  <a:pt x="11420474" y="0"/>
                </a:lnTo>
                <a:lnTo>
                  <a:pt x="11420474" y="6010274"/>
                </a:lnTo>
                <a:lnTo>
                  <a:pt x="0" y="60102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4D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0010" y="386838"/>
            <a:ext cx="7869978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CAREER MENTORING SECTION</a:t>
            </a:r>
          </a:p>
        </p:txBody>
      </p:sp>
      <p:sp>
        <p:nvSpPr>
          <p:cNvPr id="5" name="object 5"/>
          <p:cNvSpPr/>
          <p:nvPr/>
        </p:nvSpPr>
        <p:spPr>
          <a:xfrm>
            <a:off x="1405320" y="1617651"/>
            <a:ext cx="2228849" cy="222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1183" y="3919942"/>
            <a:ext cx="279712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Online Mentoring Exams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3047" y="4360100"/>
            <a:ext cx="2508250" cy="10745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27000"/>
              </a:lnSpc>
              <a:spcBef>
                <a:spcPts val="6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At least 100 students will benefit  from career guidance sessions  with international mentors.</a:t>
            </a:r>
          </a:p>
        </p:txBody>
      </p:sp>
      <p:sp>
        <p:nvSpPr>
          <p:cNvPr id="8" name="object 8"/>
          <p:cNvSpPr/>
          <p:nvPr/>
        </p:nvSpPr>
        <p:spPr>
          <a:xfrm>
            <a:off x="4600576" y="1593031"/>
            <a:ext cx="2228849" cy="222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27780" y="3934089"/>
            <a:ext cx="217443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Mentoring Training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69130" y="4335480"/>
            <a:ext cx="2491740" cy="10685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26299"/>
              </a:lnSpc>
              <a:spcBef>
                <a:spcPts val="7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Developed as a course guide for  mentors and students. It will  include descriptions of the most  important tasks on ships.</a:t>
            </a:r>
          </a:p>
        </p:txBody>
      </p:sp>
      <p:sp>
        <p:nvSpPr>
          <p:cNvPr id="11" name="object 11"/>
          <p:cNvSpPr/>
          <p:nvPr/>
        </p:nvSpPr>
        <p:spPr>
          <a:xfrm>
            <a:off x="7953343" y="1593031"/>
            <a:ext cx="2228849" cy="2228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87400" y="3890954"/>
            <a:ext cx="276073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Mentee Support Program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89731" y="4335480"/>
            <a:ext cx="2522220" cy="134068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26000"/>
              </a:lnSpc>
              <a:spcBef>
                <a:spcPts val="8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It will be a series of resources for  mentees. For example: mentor  explanations, surveys, various  interactive tools and a database  for mentors.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7967" y="1706358"/>
            <a:ext cx="2590800" cy="3775280"/>
          </a:xfrm>
          <a:custGeom>
            <a:avLst/>
            <a:gdLst/>
            <a:ahLst/>
            <a:cxnLst/>
            <a:rect l="l" t="t" r="r" b="b"/>
            <a:pathLst>
              <a:path w="2590800" h="2962275">
                <a:moveTo>
                  <a:pt x="2541852" y="2962274"/>
                </a:moveTo>
                <a:lnTo>
                  <a:pt x="48947" y="2962274"/>
                </a:lnTo>
                <a:lnTo>
                  <a:pt x="45541" y="2961939"/>
                </a:lnTo>
                <a:lnTo>
                  <a:pt x="10739" y="2941851"/>
                </a:lnTo>
                <a:lnTo>
                  <a:pt x="0" y="2913327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2541852" y="0"/>
                </a:lnTo>
                <a:lnTo>
                  <a:pt x="2577887" y="17775"/>
                </a:lnTo>
                <a:lnTo>
                  <a:pt x="2590799" y="48947"/>
                </a:lnTo>
                <a:lnTo>
                  <a:pt x="2590799" y="2913327"/>
                </a:lnTo>
                <a:lnTo>
                  <a:pt x="2573023" y="2949362"/>
                </a:lnTo>
                <a:lnTo>
                  <a:pt x="2541852" y="2962274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77967" y="1706358"/>
            <a:ext cx="2590800" cy="3775280"/>
          </a:xfrm>
          <a:custGeom>
            <a:avLst/>
            <a:gdLst/>
            <a:ahLst/>
            <a:cxnLst/>
            <a:rect l="l" t="t" r="r" b="b"/>
            <a:pathLst>
              <a:path w="2590800" h="2962275">
                <a:moveTo>
                  <a:pt x="0" y="2909887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0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1"/>
                </a:lnTo>
                <a:lnTo>
                  <a:pt x="12911" y="17775"/>
                </a:lnTo>
                <a:lnTo>
                  <a:pt x="15344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1" y="335"/>
                </a:lnTo>
                <a:lnTo>
                  <a:pt x="48947" y="0"/>
                </a:lnTo>
                <a:lnTo>
                  <a:pt x="52387" y="0"/>
                </a:lnTo>
                <a:lnTo>
                  <a:pt x="2538412" y="0"/>
                </a:lnTo>
                <a:lnTo>
                  <a:pt x="2541852" y="0"/>
                </a:lnTo>
                <a:lnTo>
                  <a:pt x="2545258" y="335"/>
                </a:lnTo>
                <a:lnTo>
                  <a:pt x="2567516" y="8828"/>
                </a:lnTo>
                <a:lnTo>
                  <a:pt x="2570376" y="10739"/>
                </a:lnTo>
                <a:lnTo>
                  <a:pt x="2581970" y="23282"/>
                </a:lnTo>
                <a:lnTo>
                  <a:pt x="2583881" y="26142"/>
                </a:lnTo>
                <a:lnTo>
                  <a:pt x="2585495" y="29160"/>
                </a:lnTo>
                <a:lnTo>
                  <a:pt x="2586811" y="32339"/>
                </a:lnTo>
                <a:lnTo>
                  <a:pt x="2588128" y="35517"/>
                </a:lnTo>
                <a:lnTo>
                  <a:pt x="2590799" y="52387"/>
                </a:lnTo>
                <a:lnTo>
                  <a:pt x="2590799" y="2909887"/>
                </a:lnTo>
                <a:lnTo>
                  <a:pt x="2575455" y="2946930"/>
                </a:lnTo>
                <a:lnTo>
                  <a:pt x="2541852" y="2962274"/>
                </a:lnTo>
                <a:lnTo>
                  <a:pt x="2538412" y="2962274"/>
                </a:lnTo>
                <a:lnTo>
                  <a:pt x="52387" y="2962274"/>
                </a:lnTo>
                <a:lnTo>
                  <a:pt x="48947" y="2962274"/>
                </a:lnTo>
                <a:lnTo>
                  <a:pt x="45541" y="2961939"/>
                </a:lnTo>
                <a:lnTo>
                  <a:pt x="23282" y="2953445"/>
                </a:lnTo>
                <a:lnTo>
                  <a:pt x="20422" y="2951534"/>
                </a:lnTo>
                <a:lnTo>
                  <a:pt x="8828" y="2938991"/>
                </a:lnTo>
                <a:lnTo>
                  <a:pt x="6917" y="2936132"/>
                </a:lnTo>
                <a:lnTo>
                  <a:pt x="5304" y="2933113"/>
                </a:lnTo>
                <a:lnTo>
                  <a:pt x="3987" y="2929934"/>
                </a:lnTo>
                <a:lnTo>
                  <a:pt x="2671" y="2926756"/>
                </a:lnTo>
                <a:lnTo>
                  <a:pt x="1677" y="2923480"/>
                </a:lnTo>
                <a:lnTo>
                  <a:pt x="1006" y="2920107"/>
                </a:lnTo>
                <a:lnTo>
                  <a:pt x="335" y="2916733"/>
                </a:lnTo>
                <a:lnTo>
                  <a:pt x="0" y="2913327"/>
                </a:lnTo>
                <a:lnTo>
                  <a:pt x="0" y="2909887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0592" y="2812625"/>
            <a:ext cx="2176780" cy="1840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26000"/>
              </a:lnSpc>
              <a:spcBef>
                <a:spcPts val="8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 section that includes a list  of experiential examples  based on applied surveys,  video interviews, and expert  opinions.</a:t>
            </a:r>
          </a:p>
        </p:txBody>
      </p:sp>
      <p:sp>
        <p:nvSpPr>
          <p:cNvPr id="6" name="object 6"/>
          <p:cNvSpPr/>
          <p:nvPr/>
        </p:nvSpPr>
        <p:spPr>
          <a:xfrm>
            <a:off x="4424362" y="1706358"/>
            <a:ext cx="2590800" cy="3775280"/>
          </a:xfrm>
          <a:custGeom>
            <a:avLst/>
            <a:gdLst/>
            <a:ahLst/>
            <a:cxnLst/>
            <a:rect l="l" t="t" r="r" b="b"/>
            <a:pathLst>
              <a:path w="2590800" h="2962275">
                <a:moveTo>
                  <a:pt x="2541852" y="2962274"/>
                </a:moveTo>
                <a:lnTo>
                  <a:pt x="48947" y="2962274"/>
                </a:lnTo>
                <a:lnTo>
                  <a:pt x="45540" y="2961939"/>
                </a:lnTo>
                <a:lnTo>
                  <a:pt x="10739" y="2941851"/>
                </a:lnTo>
                <a:lnTo>
                  <a:pt x="0" y="2913327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2541852" y="0"/>
                </a:lnTo>
                <a:lnTo>
                  <a:pt x="2577888" y="17775"/>
                </a:lnTo>
                <a:lnTo>
                  <a:pt x="2590800" y="48947"/>
                </a:lnTo>
                <a:lnTo>
                  <a:pt x="2590800" y="2913327"/>
                </a:lnTo>
                <a:lnTo>
                  <a:pt x="2573023" y="2949362"/>
                </a:lnTo>
                <a:lnTo>
                  <a:pt x="2541852" y="2962274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4361" y="1706358"/>
            <a:ext cx="2590800" cy="3775280"/>
          </a:xfrm>
          <a:custGeom>
            <a:avLst/>
            <a:gdLst/>
            <a:ahLst/>
            <a:cxnLst/>
            <a:rect l="l" t="t" r="r" b="b"/>
            <a:pathLst>
              <a:path w="2590800" h="2962275">
                <a:moveTo>
                  <a:pt x="0" y="2909887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0" y="35517"/>
                </a:lnTo>
                <a:lnTo>
                  <a:pt x="3987" y="32339"/>
                </a:lnTo>
                <a:lnTo>
                  <a:pt x="5303" y="29160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1"/>
                </a:lnTo>
                <a:lnTo>
                  <a:pt x="12911" y="17775"/>
                </a:lnTo>
                <a:lnTo>
                  <a:pt x="15343" y="15343"/>
                </a:lnTo>
                <a:lnTo>
                  <a:pt x="17776" y="12911"/>
                </a:lnTo>
                <a:lnTo>
                  <a:pt x="48947" y="0"/>
                </a:lnTo>
                <a:lnTo>
                  <a:pt x="52387" y="0"/>
                </a:lnTo>
                <a:lnTo>
                  <a:pt x="2538412" y="0"/>
                </a:lnTo>
                <a:lnTo>
                  <a:pt x="2541852" y="0"/>
                </a:lnTo>
                <a:lnTo>
                  <a:pt x="2545258" y="335"/>
                </a:lnTo>
                <a:lnTo>
                  <a:pt x="2575455" y="15343"/>
                </a:lnTo>
                <a:lnTo>
                  <a:pt x="2577888" y="17775"/>
                </a:lnTo>
                <a:lnTo>
                  <a:pt x="2580060" y="20421"/>
                </a:lnTo>
                <a:lnTo>
                  <a:pt x="2581970" y="23282"/>
                </a:lnTo>
                <a:lnTo>
                  <a:pt x="2583881" y="26142"/>
                </a:lnTo>
                <a:lnTo>
                  <a:pt x="2585495" y="29160"/>
                </a:lnTo>
                <a:lnTo>
                  <a:pt x="2586811" y="32339"/>
                </a:lnTo>
                <a:lnTo>
                  <a:pt x="2588128" y="35517"/>
                </a:lnTo>
                <a:lnTo>
                  <a:pt x="2589122" y="38793"/>
                </a:lnTo>
                <a:lnTo>
                  <a:pt x="2589792" y="42167"/>
                </a:lnTo>
                <a:lnTo>
                  <a:pt x="2590464" y="45540"/>
                </a:lnTo>
                <a:lnTo>
                  <a:pt x="2590800" y="48947"/>
                </a:lnTo>
                <a:lnTo>
                  <a:pt x="2590800" y="52387"/>
                </a:lnTo>
                <a:lnTo>
                  <a:pt x="2590800" y="2909887"/>
                </a:lnTo>
                <a:lnTo>
                  <a:pt x="2590800" y="2913327"/>
                </a:lnTo>
                <a:lnTo>
                  <a:pt x="2590464" y="2916733"/>
                </a:lnTo>
                <a:lnTo>
                  <a:pt x="2589793" y="2920107"/>
                </a:lnTo>
                <a:lnTo>
                  <a:pt x="2589122" y="2923480"/>
                </a:lnTo>
                <a:lnTo>
                  <a:pt x="2567516" y="2953445"/>
                </a:lnTo>
                <a:lnTo>
                  <a:pt x="2564656" y="2955355"/>
                </a:lnTo>
                <a:lnTo>
                  <a:pt x="2541852" y="2962274"/>
                </a:lnTo>
                <a:lnTo>
                  <a:pt x="2538412" y="2962274"/>
                </a:lnTo>
                <a:lnTo>
                  <a:pt x="52387" y="2962274"/>
                </a:lnTo>
                <a:lnTo>
                  <a:pt x="48947" y="2962274"/>
                </a:lnTo>
                <a:lnTo>
                  <a:pt x="45540" y="2961939"/>
                </a:lnTo>
                <a:lnTo>
                  <a:pt x="10739" y="2941851"/>
                </a:lnTo>
                <a:lnTo>
                  <a:pt x="0" y="2913327"/>
                </a:lnTo>
                <a:lnTo>
                  <a:pt x="0" y="2909887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4645" y="1814315"/>
            <a:ext cx="2417444" cy="89127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ts val="2180"/>
              </a:lnSpc>
              <a:spcBef>
                <a:spcPts val="350"/>
              </a:spcBef>
              <a:tabLst>
                <a:tab pos="2783840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Experiential Examples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82794" y="2820625"/>
            <a:ext cx="2264410" cy="12366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27000"/>
              </a:lnSpc>
              <a:spcBef>
                <a:spcPts val="13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Mentorship-themed video  interviews with experts in the  maritime industry.</a:t>
            </a:r>
          </a:p>
        </p:txBody>
      </p:sp>
      <p:sp>
        <p:nvSpPr>
          <p:cNvPr id="10" name="object 10"/>
          <p:cNvSpPr/>
          <p:nvPr/>
        </p:nvSpPr>
        <p:spPr>
          <a:xfrm>
            <a:off x="7661233" y="1706358"/>
            <a:ext cx="2590800" cy="3775280"/>
          </a:xfrm>
          <a:custGeom>
            <a:avLst/>
            <a:gdLst/>
            <a:ahLst/>
            <a:cxnLst/>
            <a:rect l="l" t="t" r="r" b="b"/>
            <a:pathLst>
              <a:path w="2590800" h="2962275">
                <a:moveTo>
                  <a:pt x="2541852" y="2962274"/>
                </a:moveTo>
                <a:lnTo>
                  <a:pt x="48947" y="2962274"/>
                </a:lnTo>
                <a:lnTo>
                  <a:pt x="45540" y="2961939"/>
                </a:lnTo>
                <a:lnTo>
                  <a:pt x="10740" y="2941851"/>
                </a:lnTo>
                <a:lnTo>
                  <a:pt x="0" y="2913327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2541852" y="0"/>
                </a:lnTo>
                <a:lnTo>
                  <a:pt x="2577888" y="17775"/>
                </a:lnTo>
                <a:lnTo>
                  <a:pt x="2590800" y="48947"/>
                </a:lnTo>
                <a:lnTo>
                  <a:pt x="2590800" y="2913327"/>
                </a:lnTo>
                <a:lnTo>
                  <a:pt x="2573023" y="2949362"/>
                </a:lnTo>
                <a:lnTo>
                  <a:pt x="2541852" y="2962274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1233" y="1706358"/>
            <a:ext cx="2590800" cy="3775280"/>
          </a:xfrm>
          <a:custGeom>
            <a:avLst/>
            <a:gdLst/>
            <a:ahLst/>
            <a:cxnLst/>
            <a:rect l="l" t="t" r="r" b="b"/>
            <a:pathLst>
              <a:path w="2590800" h="2962275">
                <a:moveTo>
                  <a:pt x="0" y="2909887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8829" y="23282"/>
                </a:lnTo>
                <a:lnTo>
                  <a:pt x="10740" y="20421"/>
                </a:lnTo>
                <a:lnTo>
                  <a:pt x="12911" y="17775"/>
                </a:lnTo>
                <a:lnTo>
                  <a:pt x="15344" y="15343"/>
                </a:lnTo>
                <a:lnTo>
                  <a:pt x="17776" y="12911"/>
                </a:lnTo>
                <a:lnTo>
                  <a:pt x="20423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0" y="335"/>
                </a:lnTo>
                <a:lnTo>
                  <a:pt x="48947" y="0"/>
                </a:lnTo>
                <a:lnTo>
                  <a:pt x="52388" y="0"/>
                </a:lnTo>
                <a:lnTo>
                  <a:pt x="2538412" y="0"/>
                </a:lnTo>
                <a:lnTo>
                  <a:pt x="2541852" y="0"/>
                </a:lnTo>
                <a:lnTo>
                  <a:pt x="2545258" y="335"/>
                </a:lnTo>
                <a:lnTo>
                  <a:pt x="2567516" y="8828"/>
                </a:lnTo>
                <a:lnTo>
                  <a:pt x="2570377" y="10739"/>
                </a:lnTo>
                <a:lnTo>
                  <a:pt x="2573023" y="12911"/>
                </a:lnTo>
                <a:lnTo>
                  <a:pt x="2575455" y="15343"/>
                </a:lnTo>
                <a:lnTo>
                  <a:pt x="2577888" y="17775"/>
                </a:lnTo>
                <a:lnTo>
                  <a:pt x="2580060" y="20421"/>
                </a:lnTo>
                <a:lnTo>
                  <a:pt x="2581970" y="23282"/>
                </a:lnTo>
                <a:lnTo>
                  <a:pt x="2583881" y="26142"/>
                </a:lnTo>
                <a:lnTo>
                  <a:pt x="2585494" y="29160"/>
                </a:lnTo>
                <a:lnTo>
                  <a:pt x="2586811" y="32339"/>
                </a:lnTo>
                <a:lnTo>
                  <a:pt x="2588127" y="35517"/>
                </a:lnTo>
                <a:lnTo>
                  <a:pt x="2589121" y="38793"/>
                </a:lnTo>
                <a:lnTo>
                  <a:pt x="2589792" y="42167"/>
                </a:lnTo>
                <a:lnTo>
                  <a:pt x="2590464" y="45540"/>
                </a:lnTo>
                <a:lnTo>
                  <a:pt x="2590800" y="48947"/>
                </a:lnTo>
                <a:lnTo>
                  <a:pt x="2590800" y="52387"/>
                </a:lnTo>
                <a:lnTo>
                  <a:pt x="2590800" y="2909887"/>
                </a:lnTo>
                <a:lnTo>
                  <a:pt x="2590800" y="2913327"/>
                </a:lnTo>
                <a:lnTo>
                  <a:pt x="2590464" y="2916733"/>
                </a:lnTo>
                <a:lnTo>
                  <a:pt x="2589792" y="2920107"/>
                </a:lnTo>
                <a:lnTo>
                  <a:pt x="2589121" y="2923480"/>
                </a:lnTo>
                <a:lnTo>
                  <a:pt x="2581970" y="2938991"/>
                </a:lnTo>
                <a:lnTo>
                  <a:pt x="2580060" y="2941851"/>
                </a:lnTo>
                <a:lnTo>
                  <a:pt x="2567515" y="2953445"/>
                </a:lnTo>
                <a:lnTo>
                  <a:pt x="2564656" y="2955355"/>
                </a:lnTo>
                <a:lnTo>
                  <a:pt x="2541852" y="2962274"/>
                </a:lnTo>
                <a:lnTo>
                  <a:pt x="2538412" y="2962274"/>
                </a:lnTo>
                <a:lnTo>
                  <a:pt x="52388" y="2962274"/>
                </a:lnTo>
                <a:lnTo>
                  <a:pt x="48947" y="2962274"/>
                </a:lnTo>
                <a:lnTo>
                  <a:pt x="45540" y="2961939"/>
                </a:lnTo>
                <a:lnTo>
                  <a:pt x="10740" y="2941851"/>
                </a:lnTo>
                <a:lnTo>
                  <a:pt x="8829" y="2938991"/>
                </a:lnTo>
                <a:lnTo>
                  <a:pt x="6918" y="2936132"/>
                </a:lnTo>
                <a:lnTo>
                  <a:pt x="5304" y="2933113"/>
                </a:lnTo>
                <a:lnTo>
                  <a:pt x="3988" y="2929934"/>
                </a:lnTo>
                <a:lnTo>
                  <a:pt x="2671" y="2926756"/>
                </a:lnTo>
                <a:lnTo>
                  <a:pt x="1677" y="2923480"/>
                </a:lnTo>
                <a:lnTo>
                  <a:pt x="1006" y="2920107"/>
                </a:lnTo>
                <a:lnTo>
                  <a:pt x="335" y="2916733"/>
                </a:lnTo>
                <a:lnTo>
                  <a:pt x="0" y="2913327"/>
                </a:lnTo>
                <a:lnTo>
                  <a:pt x="0" y="2909887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51724" y="1962794"/>
            <a:ext cx="200981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Mentorship Library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43795" y="2846966"/>
            <a:ext cx="2225675" cy="2487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27000"/>
              </a:lnSpc>
              <a:spcBef>
                <a:spcPts val="13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Interns will be able to access  a library containing  testimonials and shipboard  diversity management  practices from experts and  interns in the maritime  industry.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429999" cy="12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9555" y="430008"/>
            <a:ext cx="5830888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MENTORSHIP LIBRARY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9B9949C-7F87-463A-9086-12998A04421B}"/>
              </a:ext>
            </a:extLst>
          </p:cNvPr>
          <p:cNvSpPr txBox="1"/>
          <p:nvPr/>
        </p:nvSpPr>
        <p:spPr>
          <a:xfrm>
            <a:off x="4647882" y="2066307"/>
            <a:ext cx="2199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4">
            <a:extLst>
              <a:ext uri="{FF2B5EF4-FFF2-40B4-BE49-F238E27FC236}">
                <a16:creationId xmlns:a16="http://schemas.microsoft.com/office/drawing/2014/main" id="{2A1F0007-20DE-40ED-B4EE-684933E1754E}"/>
              </a:ext>
            </a:extLst>
          </p:cNvPr>
          <p:cNvSpPr/>
          <p:nvPr/>
        </p:nvSpPr>
        <p:spPr>
          <a:xfrm>
            <a:off x="0" y="0"/>
            <a:ext cx="11429999" cy="12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880" y="319288"/>
            <a:ext cx="926623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MARITIME CAREER RESOURCES</a:t>
            </a:r>
          </a:p>
        </p:txBody>
      </p:sp>
      <p:sp>
        <p:nvSpPr>
          <p:cNvPr id="3" name="object 3"/>
          <p:cNvSpPr/>
          <p:nvPr/>
        </p:nvSpPr>
        <p:spPr>
          <a:xfrm>
            <a:off x="1652587" y="1481137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322527" y="380999"/>
                </a:moveTo>
                <a:lnTo>
                  <a:pt x="48947" y="380999"/>
                </a:lnTo>
                <a:lnTo>
                  <a:pt x="45541" y="380664"/>
                </a:lnTo>
                <a:lnTo>
                  <a:pt x="10739" y="360577"/>
                </a:lnTo>
                <a:lnTo>
                  <a:pt x="0" y="332052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322527" y="0"/>
                </a:lnTo>
                <a:lnTo>
                  <a:pt x="358563" y="17776"/>
                </a:lnTo>
                <a:lnTo>
                  <a:pt x="371475" y="48947"/>
                </a:lnTo>
                <a:lnTo>
                  <a:pt x="371475" y="332052"/>
                </a:lnTo>
                <a:lnTo>
                  <a:pt x="353698" y="368088"/>
                </a:lnTo>
                <a:lnTo>
                  <a:pt x="322527" y="3809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2587" y="1481137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3286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6"/>
                </a:lnTo>
                <a:lnTo>
                  <a:pt x="15344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1" y="335"/>
                </a:lnTo>
                <a:lnTo>
                  <a:pt x="48947" y="0"/>
                </a:lnTo>
                <a:lnTo>
                  <a:pt x="52387" y="0"/>
                </a:lnTo>
                <a:lnTo>
                  <a:pt x="319087" y="0"/>
                </a:lnTo>
                <a:lnTo>
                  <a:pt x="322527" y="0"/>
                </a:lnTo>
                <a:lnTo>
                  <a:pt x="325934" y="335"/>
                </a:lnTo>
                <a:lnTo>
                  <a:pt x="329307" y="1006"/>
                </a:lnTo>
                <a:lnTo>
                  <a:pt x="332681" y="1677"/>
                </a:lnTo>
                <a:lnTo>
                  <a:pt x="362645" y="23282"/>
                </a:lnTo>
                <a:lnTo>
                  <a:pt x="364556" y="26142"/>
                </a:lnTo>
                <a:lnTo>
                  <a:pt x="366170" y="29161"/>
                </a:lnTo>
                <a:lnTo>
                  <a:pt x="367487" y="32339"/>
                </a:lnTo>
                <a:lnTo>
                  <a:pt x="368803" y="35517"/>
                </a:lnTo>
                <a:lnTo>
                  <a:pt x="369797" y="38793"/>
                </a:lnTo>
                <a:lnTo>
                  <a:pt x="370468" y="42167"/>
                </a:lnTo>
                <a:lnTo>
                  <a:pt x="371139" y="45540"/>
                </a:lnTo>
                <a:lnTo>
                  <a:pt x="371475" y="48947"/>
                </a:lnTo>
                <a:lnTo>
                  <a:pt x="371475" y="52387"/>
                </a:lnTo>
                <a:lnTo>
                  <a:pt x="371475" y="328612"/>
                </a:lnTo>
                <a:lnTo>
                  <a:pt x="371475" y="332052"/>
                </a:lnTo>
                <a:lnTo>
                  <a:pt x="371139" y="335458"/>
                </a:lnTo>
                <a:lnTo>
                  <a:pt x="370468" y="338832"/>
                </a:lnTo>
                <a:lnTo>
                  <a:pt x="369797" y="342206"/>
                </a:lnTo>
                <a:lnTo>
                  <a:pt x="368803" y="345482"/>
                </a:lnTo>
                <a:lnTo>
                  <a:pt x="367487" y="348660"/>
                </a:lnTo>
                <a:lnTo>
                  <a:pt x="366170" y="351838"/>
                </a:lnTo>
                <a:lnTo>
                  <a:pt x="364557" y="354857"/>
                </a:lnTo>
                <a:lnTo>
                  <a:pt x="362646" y="357717"/>
                </a:lnTo>
                <a:lnTo>
                  <a:pt x="360734" y="360577"/>
                </a:lnTo>
                <a:lnTo>
                  <a:pt x="348192" y="372170"/>
                </a:lnTo>
                <a:lnTo>
                  <a:pt x="345332" y="374081"/>
                </a:lnTo>
                <a:lnTo>
                  <a:pt x="342313" y="375695"/>
                </a:lnTo>
                <a:lnTo>
                  <a:pt x="339135" y="377011"/>
                </a:lnTo>
                <a:lnTo>
                  <a:pt x="335957" y="378328"/>
                </a:lnTo>
                <a:lnTo>
                  <a:pt x="332681" y="379322"/>
                </a:lnTo>
                <a:lnTo>
                  <a:pt x="329307" y="379993"/>
                </a:lnTo>
                <a:lnTo>
                  <a:pt x="325934" y="380664"/>
                </a:lnTo>
                <a:lnTo>
                  <a:pt x="322527" y="380999"/>
                </a:lnTo>
                <a:lnTo>
                  <a:pt x="319087" y="380999"/>
                </a:lnTo>
                <a:lnTo>
                  <a:pt x="52387" y="380999"/>
                </a:lnTo>
                <a:lnTo>
                  <a:pt x="48947" y="380999"/>
                </a:lnTo>
                <a:lnTo>
                  <a:pt x="45541" y="380664"/>
                </a:lnTo>
                <a:lnTo>
                  <a:pt x="42167" y="379993"/>
                </a:lnTo>
                <a:lnTo>
                  <a:pt x="38793" y="379322"/>
                </a:lnTo>
                <a:lnTo>
                  <a:pt x="35517" y="378328"/>
                </a:lnTo>
                <a:lnTo>
                  <a:pt x="32339" y="377011"/>
                </a:lnTo>
                <a:lnTo>
                  <a:pt x="29161" y="375695"/>
                </a:lnTo>
                <a:lnTo>
                  <a:pt x="26142" y="374081"/>
                </a:lnTo>
                <a:lnTo>
                  <a:pt x="23282" y="372170"/>
                </a:lnTo>
                <a:lnTo>
                  <a:pt x="20422" y="370259"/>
                </a:lnTo>
                <a:lnTo>
                  <a:pt x="17776" y="368088"/>
                </a:lnTo>
                <a:lnTo>
                  <a:pt x="15344" y="365655"/>
                </a:lnTo>
                <a:lnTo>
                  <a:pt x="12911" y="363223"/>
                </a:lnTo>
                <a:lnTo>
                  <a:pt x="10739" y="360577"/>
                </a:lnTo>
                <a:lnTo>
                  <a:pt x="8828" y="357717"/>
                </a:lnTo>
                <a:lnTo>
                  <a:pt x="6917" y="354857"/>
                </a:lnTo>
                <a:lnTo>
                  <a:pt x="0" y="332052"/>
                </a:lnTo>
                <a:lnTo>
                  <a:pt x="0" y="3286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7575" y="1913774"/>
            <a:ext cx="3270885" cy="905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Forms that interns and professionals fill out  with input from experienced mentors.</a:t>
            </a:r>
          </a:p>
        </p:txBody>
      </p:sp>
      <p:sp>
        <p:nvSpPr>
          <p:cNvPr id="6" name="object 6"/>
          <p:cNvSpPr/>
          <p:nvPr/>
        </p:nvSpPr>
        <p:spPr>
          <a:xfrm>
            <a:off x="5892053" y="148113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32053" y="380999"/>
                </a:moveTo>
                <a:lnTo>
                  <a:pt x="48948" y="380999"/>
                </a:lnTo>
                <a:lnTo>
                  <a:pt x="45540" y="380664"/>
                </a:lnTo>
                <a:lnTo>
                  <a:pt x="10740" y="360577"/>
                </a:lnTo>
                <a:lnTo>
                  <a:pt x="0" y="332052"/>
                </a:lnTo>
                <a:lnTo>
                  <a:pt x="0" y="48947"/>
                </a:lnTo>
                <a:lnTo>
                  <a:pt x="17775" y="12911"/>
                </a:lnTo>
                <a:lnTo>
                  <a:pt x="48948" y="0"/>
                </a:lnTo>
                <a:lnTo>
                  <a:pt x="332053" y="0"/>
                </a:lnTo>
                <a:lnTo>
                  <a:pt x="368087" y="17776"/>
                </a:lnTo>
                <a:lnTo>
                  <a:pt x="381000" y="48947"/>
                </a:lnTo>
                <a:lnTo>
                  <a:pt x="381000" y="332052"/>
                </a:lnTo>
                <a:lnTo>
                  <a:pt x="363223" y="368088"/>
                </a:lnTo>
                <a:lnTo>
                  <a:pt x="332053" y="3809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 lang="tr-TR"/>
          </a:p>
        </p:txBody>
      </p:sp>
      <p:sp>
        <p:nvSpPr>
          <p:cNvPr id="7" name="object 7"/>
          <p:cNvSpPr/>
          <p:nvPr/>
        </p:nvSpPr>
        <p:spPr>
          <a:xfrm>
            <a:off x="5892053" y="148113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286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5343" y="15343"/>
                </a:lnTo>
                <a:lnTo>
                  <a:pt x="17775" y="12911"/>
                </a:lnTo>
                <a:lnTo>
                  <a:pt x="32339" y="3987"/>
                </a:lnTo>
                <a:lnTo>
                  <a:pt x="35518" y="2671"/>
                </a:lnTo>
                <a:lnTo>
                  <a:pt x="38793" y="1677"/>
                </a:lnTo>
                <a:lnTo>
                  <a:pt x="42167" y="1006"/>
                </a:lnTo>
                <a:lnTo>
                  <a:pt x="45540" y="335"/>
                </a:lnTo>
                <a:lnTo>
                  <a:pt x="48948" y="0"/>
                </a:lnTo>
                <a:lnTo>
                  <a:pt x="52388" y="0"/>
                </a:lnTo>
                <a:lnTo>
                  <a:pt x="328613" y="0"/>
                </a:lnTo>
                <a:lnTo>
                  <a:pt x="332052" y="0"/>
                </a:lnTo>
                <a:lnTo>
                  <a:pt x="335459" y="335"/>
                </a:lnTo>
                <a:lnTo>
                  <a:pt x="338833" y="1006"/>
                </a:lnTo>
                <a:lnTo>
                  <a:pt x="342207" y="1677"/>
                </a:lnTo>
                <a:lnTo>
                  <a:pt x="374081" y="26142"/>
                </a:lnTo>
                <a:lnTo>
                  <a:pt x="381000" y="48947"/>
                </a:lnTo>
                <a:lnTo>
                  <a:pt x="381000" y="52387"/>
                </a:lnTo>
                <a:lnTo>
                  <a:pt x="381000" y="328612"/>
                </a:lnTo>
                <a:lnTo>
                  <a:pt x="381000" y="332052"/>
                </a:lnTo>
                <a:lnTo>
                  <a:pt x="380664" y="335458"/>
                </a:lnTo>
                <a:lnTo>
                  <a:pt x="360577" y="370259"/>
                </a:lnTo>
                <a:lnTo>
                  <a:pt x="357717" y="372170"/>
                </a:lnTo>
                <a:lnTo>
                  <a:pt x="354856" y="374081"/>
                </a:lnTo>
                <a:lnTo>
                  <a:pt x="351837" y="375695"/>
                </a:lnTo>
                <a:lnTo>
                  <a:pt x="348660" y="377011"/>
                </a:lnTo>
                <a:lnTo>
                  <a:pt x="345482" y="378328"/>
                </a:lnTo>
                <a:lnTo>
                  <a:pt x="342207" y="379322"/>
                </a:lnTo>
                <a:lnTo>
                  <a:pt x="338833" y="379993"/>
                </a:lnTo>
                <a:lnTo>
                  <a:pt x="335459" y="380664"/>
                </a:lnTo>
                <a:lnTo>
                  <a:pt x="332052" y="380999"/>
                </a:lnTo>
                <a:lnTo>
                  <a:pt x="328613" y="380999"/>
                </a:lnTo>
                <a:lnTo>
                  <a:pt x="52388" y="380999"/>
                </a:lnTo>
                <a:lnTo>
                  <a:pt x="48948" y="380999"/>
                </a:lnTo>
                <a:lnTo>
                  <a:pt x="45540" y="380664"/>
                </a:lnTo>
                <a:lnTo>
                  <a:pt x="42167" y="379993"/>
                </a:lnTo>
                <a:lnTo>
                  <a:pt x="38793" y="379322"/>
                </a:lnTo>
                <a:lnTo>
                  <a:pt x="35518" y="378328"/>
                </a:lnTo>
                <a:lnTo>
                  <a:pt x="32339" y="377011"/>
                </a:lnTo>
                <a:lnTo>
                  <a:pt x="29161" y="375695"/>
                </a:lnTo>
                <a:lnTo>
                  <a:pt x="15343" y="365655"/>
                </a:lnTo>
                <a:lnTo>
                  <a:pt x="12911" y="363223"/>
                </a:lnTo>
                <a:lnTo>
                  <a:pt x="0" y="332052"/>
                </a:lnTo>
                <a:lnTo>
                  <a:pt x="0" y="3286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38404" y="1476806"/>
            <a:ext cx="171354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15099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400" spc="-340" dirty="0">
                <a:solidFill>
                  <a:srgbClr val="262525"/>
                </a:solidFill>
                <a:latin typeface="Century Gothic"/>
                <a:cs typeface="Century Gothic"/>
              </a:rPr>
              <a:t>	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7575" y="1486621"/>
            <a:ext cx="66147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0045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31804" y="1913774"/>
            <a:ext cx="3140075" cy="122706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6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collection of seminars, workshops and  other events to help interns develop their  careers on ships.</a:t>
            </a:r>
          </a:p>
        </p:txBody>
      </p:sp>
      <p:sp>
        <p:nvSpPr>
          <p:cNvPr id="11" name="object 11"/>
          <p:cNvSpPr/>
          <p:nvPr/>
        </p:nvSpPr>
        <p:spPr>
          <a:xfrm>
            <a:off x="1652587" y="3390721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22527" y="371474"/>
                </a:moveTo>
                <a:lnTo>
                  <a:pt x="48947" y="371474"/>
                </a:lnTo>
                <a:lnTo>
                  <a:pt x="45541" y="371138"/>
                </a:lnTo>
                <a:lnTo>
                  <a:pt x="10739" y="351051"/>
                </a:lnTo>
                <a:lnTo>
                  <a:pt x="0" y="322526"/>
                </a:lnTo>
                <a:lnTo>
                  <a:pt x="0" y="48947"/>
                </a:lnTo>
                <a:lnTo>
                  <a:pt x="17776" y="12910"/>
                </a:lnTo>
                <a:lnTo>
                  <a:pt x="48947" y="0"/>
                </a:lnTo>
                <a:lnTo>
                  <a:pt x="322527" y="0"/>
                </a:lnTo>
                <a:lnTo>
                  <a:pt x="358563" y="17775"/>
                </a:lnTo>
                <a:lnTo>
                  <a:pt x="371475" y="48947"/>
                </a:lnTo>
                <a:lnTo>
                  <a:pt x="371475" y="322526"/>
                </a:lnTo>
                <a:lnTo>
                  <a:pt x="353698" y="358562"/>
                </a:lnTo>
                <a:lnTo>
                  <a:pt x="322527" y="371474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587" y="3390721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0" y="319087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1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1"/>
                </a:lnTo>
                <a:lnTo>
                  <a:pt x="12911" y="17775"/>
                </a:lnTo>
                <a:lnTo>
                  <a:pt x="15344" y="15343"/>
                </a:lnTo>
                <a:lnTo>
                  <a:pt x="17776" y="12911"/>
                </a:lnTo>
                <a:lnTo>
                  <a:pt x="20422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7" y="2671"/>
                </a:lnTo>
                <a:lnTo>
                  <a:pt x="52387" y="0"/>
                </a:lnTo>
                <a:lnTo>
                  <a:pt x="319087" y="0"/>
                </a:lnTo>
                <a:lnTo>
                  <a:pt x="339135" y="3987"/>
                </a:lnTo>
                <a:lnTo>
                  <a:pt x="342313" y="5303"/>
                </a:lnTo>
                <a:lnTo>
                  <a:pt x="356131" y="15343"/>
                </a:lnTo>
                <a:lnTo>
                  <a:pt x="358563" y="17775"/>
                </a:lnTo>
                <a:lnTo>
                  <a:pt x="360734" y="20421"/>
                </a:lnTo>
                <a:lnTo>
                  <a:pt x="362645" y="23282"/>
                </a:lnTo>
                <a:lnTo>
                  <a:pt x="364556" y="26142"/>
                </a:lnTo>
                <a:lnTo>
                  <a:pt x="366170" y="29161"/>
                </a:lnTo>
                <a:lnTo>
                  <a:pt x="367487" y="32339"/>
                </a:lnTo>
                <a:lnTo>
                  <a:pt x="368803" y="35517"/>
                </a:lnTo>
                <a:lnTo>
                  <a:pt x="369797" y="38793"/>
                </a:lnTo>
                <a:lnTo>
                  <a:pt x="370468" y="42167"/>
                </a:lnTo>
                <a:lnTo>
                  <a:pt x="371139" y="45541"/>
                </a:lnTo>
                <a:lnTo>
                  <a:pt x="371475" y="48947"/>
                </a:lnTo>
                <a:lnTo>
                  <a:pt x="371475" y="52387"/>
                </a:lnTo>
                <a:lnTo>
                  <a:pt x="371475" y="319087"/>
                </a:lnTo>
                <a:lnTo>
                  <a:pt x="371475" y="322527"/>
                </a:lnTo>
                <a:lnTo>
                  <a:pt x="371139" y="325933"/>
                </a:lnTo>
                <a:lnTo>
                  <a:pt x="370468" y="329307"/>
                </a:lnTo>
                <a:lnTo>
                  <a:pt x="369797" y="332681"/>
                </a:lnTo>
                <a:lnTo>
                  <a:pt x="368803" y="335956"/>
                </a:lnTo>
                <a:lnTo>
                  <a:pt x="367487" y="339134"/>
                </a:lnTo>
                <a:lnTo>
                  <a:pt x="366170" y="342312"/>
                </a:lnTo>
                <a:lnTo>
                  <a:pt x="364557" y="345332"/>
                </a:lnTo>
                <a:lnTo>
                  <a:pt x="362646" y="348192"/>
                </a:lnTo>
                <a:lnTo>
                  <a:pt x="360734" y="351052"/>
                </a:lnTo>
                <a:lnTo>
                  <a:pt x="358563" y="353698"/>
                </a:lnTo>
                <a:lnTo>
                  <a:pt x="356131" y="356130"/>
                </a:lnTo>
                <a:lnTo>
                  <a:pt x="353698" y="358562"/>
                </a:lnTo>
                <a:lnTo>
                  <a:pt x="351052" y="360734"/>
                </a:lnTo>
                <a:lnTo>
                  <a:pt x="348192" y="362645"/>
                </a:lnTo>
                <a:lnTo>
                  <a:pt x="345332" y="364556"/>
                </a:lnTo>
                <a:lnTo>
                  <a:pt x="319087" y="371474"/>
                </a:lnTo>
                <a:lnTo>
                  <a:pt x="52387" y="371474"/>
                </a:lnTo>
                <a:lnTo>
                  <a:pt x="15344" y="356130"/>
                </a:lnTo>
                <a:lnTo>
                  <a:pt x="12911" y="353698"/>
                </a:lnTo>
                <a:lnTo>
                  <a:pt x="10739" y="351052"/>
                </a:lnTo>
                <a:lnTo>
                  <a:pt x="8828" y="348191"/>
                </a:lnTo>
                <a:lnTo>
                  <a:pt x="6917" y="345331"/>
                </a:lnTo>
                <a:lnTo>
                  <a:pt x="5304" y="342312"/>
                </a:lnTo>
                <a:lnTo>
                  <a:pt x="3987" y="339134"/>
                </a:lnTo>
                <a:lnTo>
                  <a:pt x="2671" y="335956"/>
                </a:lnTo>
                <a:lnTo>
                  <a:pt x="1677" y="332681"/>
                </a:lnTo>
                <a:lnTo>
                  <a:pt x="1006" y="329307"/>
                </a:lnTo>
                <a:lnTo>
                  <a:pt x="335" y="325933"/>
                </a:lnTo>
                <a:lnTo>
                  <a:pt x="0" y="322527"/>
                </a:lnTo>
                <a:lnTo>
                  <a:pt x="0" y="319087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3918" y="3355074"/>
            <a:ext cx="19558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87575" y="3396205"/>
            <a:ext cx="169862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7575" y="3823358"/>
            <a:ext cx="3106420" cy="91435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6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 list of articles, studies and other  documents that provide insights into the  maritime industry.</a:t>
            </a:r>
          </a:p>
        </p:txBody>
      </p:sp>
      <p:sp>
        <p:nvSpPr>
          <p:cNvPr id="16" name="object 16"/>
          <p:cNvSpPr/>
          <p:nvPr/>
        </p:nvSpPr>
        <p:spPr>
          <a:xfrm>
            <a:off x="5892053" y="3390721"/>
            <a:ext cx="381000" cy="371475"/>
          </a:xfrm>
          <a:custGeom>
            <a:avLst/>
            <a:gdLst/>
            <a:ahLst/>
            <a:cxnLst/>
            <a:rect l="l" t="t" r="r" b="b"/>
            <a:pathLst>
              <a:path w="381000" h="371475">
                <a:moveTo>
                  <a:pt x="332053" y="371474"/>
                </a:moveTo>
                <a:lnTo>
                  <a:pt x="48948" y="371474"/>
                </a:lnTo>
                <a:lnTo>
                  <a:pt x="45540" y="371138"/>
                </a:lnTo>
                <a:lnTo>
                  <a:pt x="10740" y="351051"/>
                </a:lnTo>
                <a:lnTo>
                  <a:pt x="0" y="322526"/>
                </a:lnTo>
                <a:lnTo>
                  <a:pt x="0" y="48947"/>
                </a:lnTo>
                <a:lnTo>
                  <a:pt x="17775" y="12910"/>
                </a:lnTo>
                <a:lnTo>
                  <a:pt x="48948" y="0"/>
                </a:lnTo>
                <a:lnTo>
                  <a:pt x="332053" y="0"/>
                </a:lnTo>
                <a:lnTo>
                  <a:pt x="368087" y="17775"/>
                </a:lnTo>
                <a:lnTo>
                  <a:pt x="381000" y="48947"/>
                </a:lnTo>
                <a:lnTo>
                  <a:pt x="381000" y="322526"/>
                </a:lnTo>
                <a:lnTo>
                  <a:pt x="363223" y="358562"/>
                </a:lnTo>
                <a:lnTo>
                  <a:pt x="332053" y="371474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2053" y="3390721"/>
            <a:ext cx="381000" cy="371475"/>
          </a:xfrm>
          <a:custGeom>
            <a:avLst/>
            <a:gdLst/>
            <a:ahLst/>
            <a:cxnLst/>
            <a:rect l="l" t="t" r="r" b="b"/>
            <a:pathLst>
              <a:path w="381000" h="371475">
                <a:moveTo>
                  <a:pt x="0" y="319087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1"/>
                </a:lnTo>
                <a:lnTo>
                  <a:pt x="15343" y="15343"/>
                </a:lnTo>
                <a:lnTo>
                  <a:pt x="17775" y="12911"/>
                </a:lnTo>
                <a:lnTo>
                  <a:pt x="20421" y="10739"/>
                </a:lnTo>
                <a:lnTo>
                  <a:pt x="23282" y="8828"/>
                </a:lnTo>
                <a:lnTo>
                  <a:pt x="26142" y="6917"/>
                </a:lnTo>
                <a:lnTo>
                  <a:pt x="29161" y="5303"/>
                </a:lnTo>
                <a:lnTo>
                  <a:pt x="32339" y="3987"/>
                </a:lnTo>
                <a:lnTo>
                  <a:pt x="35518" y="2671"/>
                </a:lnTo>
                <a:lnTo>
                  <a:pt x="52388" y="0"/>
                </a:lnTo>
                <a:lnTo>
                  <a:pt x="328613" y="0"/>
                </a:lnTo>
                <a:lnTo>
                  <a:pt x="348660" y="3987"/>
                </a:lnTo>
                <a:lnTo>
                  <a:pt x="351837" y="5303"/>
                </a:lnTo>
                <a:lnTo>
                  <a:pt x="378328" y="35517"/>
                </a:lnTo>
                <a:lnTo>
                  <a:pt x="381000" y="48947"/>
                </a:lnTo>
                <a:lnTo>
                  <a:pt x="381000" y="52387"/>
                </a:lnTo>
                <a:lnTo>
                  <a:pt x="381000" y="319087"/>
                </a:lnTo>
                <a:lnTo>
                  <a:pt x="381000" y="322527"/>
                </a:lnTo>
                <a:lnTo>
                  <a:pt x="380664" y="325933"/>
                </a:lnTo>
                <a:lnTo>
                  <a:pt x="360577" y="360734"/>
                </a:lnTo>
                <a:lnTo>
                  <a:pt x="357717" y="362645"/>
                </a:lnTo>
                <a:lnTo>
                  <a:pt x="354856" y="364556"/>
                </a:lnTo>
                <a:lnTo>
                  <a:pt x="328613" y="371474"/>
                </a:lnTo>
                <a:lnTo>
                  <a:pt x="52388" y="371474"/>
                </a:lnTo>
                <a:lnTo>
                  <a:pt x="15343" y="356130"/>
                </a:lnTo>
                <a:lnTo>
                  <a:pt x="12911" y="353698"/>
                </a:lnTo>
                <a:lnTo>
                  <a:pt x="0" y="322527"/>
                </a:lnTo>
                <a:lnTo>
                  <a:pt x="0" y="319087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78622" y="3355074"/>
            <a:ext cx="20002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31803" y="3396205"/>
            <a:ext cx="157956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31804" y="3823358"/>
            <a:ext cx="3347085" cy="598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Partners who will present joint research and  study outputs.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62734" y="5256805"/>
            <a:ext cx="7864475" cy="524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This link contains surveys, an event/seminar database, various articles and studies, documents or other  publications for interns who want to pursue a career on maritime ships.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AD0460D-CD3C-4AB5-92D0-88847AE49ED6}"/>
              </a:ext>
            </a:extLst>
          </p:cNvPr>
          <p:cNvSpPr txBox="1"/>
          <p:nvPr/>
        </p:nvSpPr>
        <p:spPr>
          <a:xfrm>
            <a:off x="6431804" y="1486042"/>
            <a:ext cx="1960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/>
          </a:p>
        </p:txBody>
      </p: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4F29A30B-FDA0-444B-B51F-F0BE92FC3CA5}"/>
              </a:ext>
            </a:extLst>
          </p:cNvPr>
          <p:cNvCxnSpPr/>
          <p:nvPr/>
        </p:nvCxnSpPr>
        <p:spPr>
          <a:xfrm>
            <a:off x="1219200" y="3238500"/>
            <a:ext cx="899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ECA47E52-873D-4F1E-9FCA-5D3EBC0AD358}"/>
              </a:ext>
            </a:extLst>
          </p:cNvPr>
          <p:cNvCxnSpPr>
            <a:cxnSpLocks/>
          </p:cNvCxnSpPr>
          <p:nvPr/>
        </p:nvCxnSpPr>
        <p:spPr>
          <a:xfrm>
            <a:off x="5638800" y="1415258"/>
            <a:ext cx="0" cy="34996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8054BFD7-4882-441C-A5D2-DEB9974BA31E}"/>
              </a:ext>
            </a:extLst>
          </p:cNvPr>
          <p:cNvSpPr txBox="1"/>
          <p:nvPr/>
        </p:nvSpPr>
        <p:spPr>
          <a:xfrm>
            <a:off x="5888134" y="1449403"/>
            <a:ext cx="38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6487" y="2233468"/>
            <a:ext cx="466979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sz="39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487" y="2990099"/>
            <a:ext cx="5514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section will contain news related to project activities/seminars or project bulletins.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286249" cy="600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2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6487" y="2244258"/>
            <a:ext cx="551497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Registration and Usage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6487" y="2990099"/>
            <a:ext cx="5514975" cy="1017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It is free to sign up and use the platform. The features of the mentors will  differ and they are still being prepared.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286249" cy="600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4">
            <a:extLst>
              <a:ext uri="{FF2B5EF4-FFF2-40B4-BE49-F238E27FC236}">
                <a16:creationId xmlns:a16="http://schemas.microsoft.com/office/drawing/2014/main" id="{35A5C19D-E50A-479F-8506-A2170B48C1B1}"/>
              </a:ext>
            </a:extLst>
          </p:cNvPr>
          <p:cNvSpPr/>
          <p:nvPr/>
        </p:nvSpPr>
        <p:spPr>
          <a:xfrm>
            <a:off x="0" y="0"/>
            <a:ext cx="11429999" cy="12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3581" y="297354"/>
            <a:ext cx="508283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Benefits for Mentees</a:t>
            </a:r>
          </a:p>
        </p:txBody>
      </p:sp>
      <p:sp>
        <p:nvSpPr>
          <p:cNvPr id="3" name="object 3"/>
          <p:cNvSpPr/>
          <p:nvPr/>
        </p:nvSpPr>
        <p:spPr>
          <a:xfrm>
            <a:off x="1647825" y="1681162"/>
            <a:ext cx="8143875" cy="0"/>
          </a:xfrm>
          <a:custGeom>
            <a:avLst/>
            <a:gdLst/>
            <a:ahLst/>
            <a:cxnLst/>
            <a:rect l="l" t="t" r="r" b="b"/>
            <a:pathLst>
              <a:path w="8143875">
                <a:moveTo>
                  <a:pt x="0" y="0"/>
                </a:moveTo>
                <a:lnTo>
                  <a:pt x="8143874" y="0"/>
                </a:lnTo>
              </a:path>
            </a:pathLst>
          </a:custGeom>
          <a:ln w="2857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5159" y="1660921"/>
            <a:ext cx="0" cy="600075"/>
          </a:xfrm>
          <a:custGeom>
            <a:avLst/>
            <a:gdLst/>
            <a:ahLst/>
            <a:cxnLst/>
            <a:rect l="l" t="t" r="r" b="b"/>
            <a:pathLst>
              <a:path h="600075">
                <a:moveTo>
                  <a:pt x="0" y="0"/>
                </a:moveTo>
                <a:lnTo>
                  <a:pt x="0" y="600074"/>
                </a:lnTo>
              </a:path>
            </a:pathLst>
          </a:custGeom>
          <a:ln w="38099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7487" y="1475184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322527" y="380999"/>
                </a:moveTo>
                <a:lnTo>
                  <a:pt x="48947" y="380999"/>
                </a:lnTo>
                <a:lnTo>
                  <a:pt x="45540" y="380664"/>
                </a:lnTo>
                <a:lnTo>
                  <a:pt x="10739" y="360577"/>
                </a:lnTo>
                <a:lnTo>
                  <a:pt x="0" y="332052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322527" y="0"/>
                </a:lnTo>
                <a:lnTo>
                  <a:pt x="358563" y="17776"/>
                </a:lnTo>
                <a:lnTo>
                  <a:pt x="371474" y="48947"/>
                </a:lnTo>
                <a:lnTo>
                  <a:pt x="371474" y="332052"/>
                </a:lnTo>
                <a:lnTo>
                  <a:pt x="353698" y="368088"/>
                </a:lnTo>
                <a:lnTo>
                  <a:pt x="322527" y="3809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7487" y="1475184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3286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6"/>
                </a:lnTo>
                <a:lnTo>
                  <a:pt x="15343" y="15343"/>
                </a:lnTo>
                <a:lnTo>
                  <a:pt x="17776" y="12911"/>
                </a:lnTo>
                <a:lnTo>
                  <a:pt x="52387" y="0"/>
                </a:lnTo>
                <a:lnTo>
                  <a:pt x="319087" y="0"/>
                </a:lnTo>
                <a:lnTo>
                  <a:pt x="322527" y="0"/>
                </a:lnTo>
                <a:lnTo>
                  <a:pt x="325934" y="335"/>
                </a:lnTo>
                <a:lnTo>
                  <a:pt x="329307" y="1006"/>
                </a:lnTo>
                <a:lnTo>
                  <a:pt x="332681" y="1677"/>
                </a:lnTo>
                <a:lnTo>
                  <a:pt x="362646" y="23282"/>
                </a:lnTo>
                <a:lnTo>
                  <a:pt x="364557" y="26142"/>
                </a:lnTo>
                <a:lnTo>
                  <a:pt x="366170" y="29161"/>
                </a:lnTo>
                <a:lnTo>
                  <a:pt x="367487" y="32339"/>
                </a:lnTo>
                <a:lnTo>
                  <a:pt x="368803" y="35517"/>
                </a:lnTo>
                <a:lnTo>
                  <a:pt x="371474" y="52387"/>
                </a:lnTo>
                <a:lnTo>
                  <a:pt x="371474" y="328612"/>
                </a:lnTo>
                <a:lnTo>
                  <a:pt x="367487" y="348660"/>
                </a:lnTo>
                <a:lnTo>
                  <a:pt x="366170" y="351838"/>
                </a:lnTo>
                <a:lnTo>
                  <a:pt x="364557" y="354857"/>
                </a:lnTo>
                <a:lnTo>
                  <a:pt x="362646" y="357717"/>
                </a:lnTo>
                <a:lnTo>
                  <a:pt x="360735" y="360577"/>
                </a:lnTo>
                <a:lnTo>
                  <a:pt x="339135" y="377012"/>
                </a:lnTo>
                <a:lnTo>
                  <a:pt x="335957" y="378328"/>
                </a:lnTo>
                <a:lnTo>
                  <a:pt x="319087" y="380999"/>
                </a:lnTo>
                <a:lnTo>
                  <a:pt x="52387" y="380999"/>
                </a:lnTo>
                <a:lnTo>
                  <a:pt x="32339" y="377012"/>
                </a:lnTo>
                <a:lnTo>
                  <a:pt x="29161" y="375695"/>
                </a:lnTo>
                <a:lnTo>
                  <a:pt x="8828" y="357717"/>
                </a:lnTo>
                <a:lnTo>
                  <a:pt x="6917" y="354857"/>
                </a:lnTo>
                <a:lnTo>
                  <a:pt x="5304" y="351838"/>
                </a:lnTo>
                <a:lnTo>
                  <a:pt x="3987" y="348660"/>
                </a:lnTo>
                <a:lnTo>
                  <a:pt x="2671" y="345482"/>
                </a:lnTo>
                <a:lnTo>
                  <a:pt x="1677" y="342206"/>
                </a:lnTo>
                <a:lnTo>
                  <a:pt x="1006" y="338832"/>
                </a:lnTo>
                <a:lnTo>
                  <a:pt x="335" y="335459"/>
                </a:lnTo>
                <a:lnTo>
                  <a:pt x="0" y="332052"/>
                </a:lnTo>
                <a:lnTo>
                  <a:pt x="0" y="3286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5940" y="2379843"/>
            <a:ext cx="233456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Career Counseling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2638" y="2818649"/>
            <a:ext cx="1887220" cy="122706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2540" algn="ctr">
              <a:lnSpc>
                <a:spcPct val="127000"/>
              </a:lnSpc>
              <a:spcBef>
                <a:spcPts val="6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 section that will help  students determine their  careers.</a:t>
            </a:r>
          </a:p>
        </p:txBody>
      </p:sp>
      <p:sp>
        <p:nvSpPr>
          <p:cNvPr id="9" name="object 9"/>
          <p:cNvSpPr/>
          <p:nvPr/>
        </p:nvSpPr>
        <p:spPr>
          <a:xfrm>
            <a:off x="5716934" y="1660921"/>
            <a:ext cx="0" cy="600075"/>
          </a:xfrm>
          <a:custGeom>
            <a:avLst/>
            <a:gdLst/>
            <a:ahLst/>
            <a:cxnLst/>
            <a:rect l="l" t="t" r="r" b="b"/>
            <a:pathLst>
              <a:path h="600075">
                <a:moveTo>
                  <a:pt x="0" y="0"/>
                </a:moveTo>
                <a:lnTo>
                  <a:pt x="0" y="600074"/>
                </a:lnTo>
              </a:path>
            </a:pathLst>
          </a:custGeom>
          <a:ln w="38099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9262" y="1475184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322527" y="380999"/>
                </a:moveTo>
                <a:lnTo>
                  <a:pt x="48947" y="380999"/>
                </a:lnTo>
                <a:lnTo>
                  <a:pt x="45540" y="380664"/>
                </a:lnTo>
                <a:lnTo>
                  <a:pt x="10739" y="360577"/>
                </a:lnTo>
                <a:lnTo>
                  <a:pt x="0" y="332052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322527" y="0"/>
                </a:lnTo>
                <a:lnTo>
                  <a:pt x="358563" y="17776"/>
                </a:lnTo>
                <a:lnTo>
                  <a:pt x="371474" y="48947"/>
                </a:lnTo>
                <a:lnTo>
                  <a:pt x="371474" y="332052"/>
                </a:lnTo>
                <a:lnTo>
                  <a:pt x="353698" y="368088"/>
                </a:lnTo>
                <a:lnTo>
                  <a:pt x="322527" y="3809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9262" y="1475184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3286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6"/>
                </a:lnTo>
                <a:lnTo>
                  <a:pt x="15343" y="15343"/>
                </a:lnTo>
                <a:lnTo>
                  <a:pt x="17776" y="12911"/>
                </a:lnTo>
                <a:lnTo>
                  <a:pt x="52387" y="0"/>
                </a:lnTo>
                <a:lnTo>
                  <a:pt x="319087" y="0"/>
                </a:lnTo>
                <a:lnTo>
                  <a:pt x="322527" y="0"/>
                </a:lnTo>
                <a:lnTo>
                  <a:pt x="325934" y="335"/>
                </a:lnTo>
                <a:lnTo>
                  <a:pt x="329307" y="1006"/>
                </a:lnTo>
                <a:lnTo>
                  <a:pt x="332681" y="1677"/>
                </a:lnTo>
                <a:lnTo>
                  <a:pt x="362646" y="23282"/>
                </a:lnTo>
                <a:lnTo>
                  <a:pt x="364557" y="26142"/>
                </a:lnTo>
                <a:lnTo>
                  <a:pt x="366170" y="29161"/>
                </a:lnTo>
                <a:lnTo>
                  <a:pt x="367487" y="32339"/>
                </a:lnTo>
                <a:lnTo>
                  <a:pt x="368803" y="35517"/>
                </a:lnTo>
                <a:lnTo>
                  <a:pt x="371474" y="52387"/>
                </a:lnTo>
                <a:lnTo>
                  <a:pt x="371474" y="328612"/>
                </a:lnTo>
                <a:lnTo>
                  <a:pt x="367487" y="348660"/>
                </a:lnTo>
                <a:lnTo>
                  <a:pt x="366170" y="351838"/>
                </a:lnTo>
                <a:lnTo>
                  <a:pt x="364557" y="354857"/>
                </a:lnTo>
                <a:lnTo>
                  <a:pt x="362646" y="357717"/>
                </a:lnTo>
                <a:lnTo>
                  <a:pt x="360735" y="360577"/>
                </a:lnTo>
                <a:lnTo>
                  <a:pt x="339135" y="377012"/>
                </a:lnTo>
                <a:lnTo>
                  <a:pt x="335957" y="378328"/>
                </a:lnTo>
                <a:lnTo>
                  <a:pt x="319087" y="380999"/>
                </a:lnTo>
                <a:lnTo>
                  <a:pt x="52387" y="380999"/>
                </a:lnTo>
                <a:lnTo>
                  <a:pt x="32339" y="377012"/>
                </a:lnTo>
                <a:lnTo>
                  <a:pt x="29161" y="375695"/>
                </a:lnTo>
                <a:lnTo>
                  <a:pt x="8828" y="357717"/>
                </a:lnTo>
                <a:lnTo>
                  <a:pt x="6917" y="354857"/>
                </a:lnTo>
                <a:lnTo>
                  <a:pt x="5304" y="351838"/>
                </a:lnTo>
                <a:lnTo>
                  <a:pt x="3987" y="348660"/>
                </a:lnTo>
                <a:lnTo>
                  <a:pt x="2671" y="345482"/>
                </a:lnTo>
                <a:lnTo>
                  <a:pt x="1677" y="342206"/>
                </a:lnTo>
                <a:lnTo>
                  <a:pt x="1006" y="338832"/>
                </a:lnTo>
                <a:lnTo>
                  <a:pt x="335" y="335459"/>
                </a:lnTo>
                <a:lnTo>
                  <a:pt x="0" y="332052"/>
                </a:lnTo>
                <a:lnTo>
                  <a:pt x="0" y="3286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0249" y="1439537"/>
            <a:ext cx="294068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64790" algn="l"/>
              </a:tabLst>
            </a:pPr>
            <a:r>
              <a:rPr sz="2400" spc="-340" dirty="0">
                <a:solidFill>
                  <a:srgbClr val="262525"/>
                </a:solidFill>
                <a:latin typeface="Century Gothic"/>
                <a:cs typeface="Century Gothic"/>
              </a:rPr>
              <a:t>1	</a:t>
            </a:r>
            <a:r>
              <a:rPr sz="2400" spc="-55" dirty="0">
                <a:solidFill>
                  <a:srgbClr val="262525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3654" y="2413835"/>
            <a:ext cx="26026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Mentorship Sessions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78659" y="2818649"/>
            <a:ext cx="2034539" cy="18400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26299"/>
              </a:lnSpc>
              <a:spcBef>
                <a:spcPts val="7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 least 100 students  participate in guidance  sessions with international  mentors in their final year.</a:t>
            </a:r>
          </a:p>
        </p:txBody>
      </p:sp>
      <p:sp>
        <p:nvSpPr>
          <p:cNvPr id="15" name="object 15"/>
          <p:cNvSpPr/>
          <p:nvPr/>
        </p:nvSpPr>
        <p:spPr>
          <a:xfrm>
            <a:off x="8488709" y="1660921"/>
            <a:ext cx="0" cy="600075"/>
          </a:xfrm>
          <a:custGeom>
            <a:avLst/>
            <a:gdLst/>
            <a:ahLst/>
            <a:cxnLst/>
            <a:rect l="l" t="t" r="r" b="b"/>
            <a:pathLst>
              <a:path h="600075">
                <a:moveTo>
                  <a:pt x="0" y="0"/>
                </a:moveTo>
                <a:lnTo>
                  <a:pt x="0" y="600074"/>
                </a:lnTo>
              </a:path>
            </a:pathLst>
          </a:custGeom>
          <a:ln w="38099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01037" y="1475184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322527" y="380999"/>
                </a:moveTo>
                <a:lnTo>
                  <a:pt x="48947" y="380999"/>
                </a:lnTo>
                <a:lnTo>
                  <a:pt x="45540" y="380664"/>
                </a:lnTo>
                <a:lnTo>
                  <a:pt x="10739" y="360577"/>
                </a:lnTo>
                <a:lnTo>
                  <a:pt x="0" y="332052"/>
                </a:lnTo>
                <a:lnTo>
                  <a:pt x="0" y="48947"/>
                </a:lnTo>
                <a:lnTo>
                  <a:pt x="17776" y="12911"/>
                </a:lnTo>
                <a:lnTo>
                  <a:pt x="48947" y="0"/>
                </a:lnTo>
                <a:lnTo>
                  <a:pt x="322527" y="0"/>
                </a:lnTo>
                <a:lnTo>
                  <a:pt x="358563" y="17776"/>
                </a:lnTo>
                <a:lnTo>
                  <a:pt x="371474" y="48947"/>
                </a:lnTo>
                <a:lnTo>
                  <a:pt x="371474" y="332052"/>
                </a:lnTo>
                <a:lnTo>
                  <a:pt x="353698" y="368088"/>
                </a:lnTo>
                <a:lnTo>
                  <a:pt x="322527" y="380999"/>
                </a:lnTo>
                <a:close/>
              </a:path>
            </a:pathLst>
          </a:custGeom>
          <a:solidFill>
            <a:srgbClr val="D9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1037" y="1475184"/>
            <a:ext cx="371475" cy="381000"/>
          </a:xfrm>
          <a:custGeom>
            <a:avLst/>
            <a:gdLst/>
            <a:ahLst/>
            <a:cxnLst/>
            <a:rect l="l" t="t" r="r" b="b"/>
            <a:pathLst>
              <a:path w="371475" h="381000">
                <a:moveTo>
                  <a:pt x="0" y="328612"/>
                </a:moveTo>
                <a:lnTo>
                  <a:pt x="0" y="52387"/>
                </a:lnTo>
                <a:lnTo>
                  <a:pt x="0" y="48947"/>
                </a:lnTo>
                <a:lnTo>
                  <a:pt x="335" y="45540"/>
                </a:lnTo>
                <a:lnTo>
                  <a:pt x="1006" y="42167"/>
                </a:lnTo>
                <a:lnTo>
                  <a:pt x="1677" y="38793"/>
                </a:lnTo>
                <a:lnTo>
                  <a:pt x="2671" y="35517"/>
                </a:lnTo>
                <a:lnTo>
                  <a:pt x="3987" y="32339"/>
                </a:lnTo>
                <a:lnTo>
                  <a:pt x="5304" y="29161"/>
                </a:lnTo>
                <a:lnTo>
                  <a:pt x="6917" y="26142"/>
                </a:lnTo>
                <a:lnTo>
                  <a:pt x="8828" y="23282"/>
                </a:lnTo>
                <a:lnTo>
                  <a:pt x="10739" y="20422"/>
                </a:lnTo>
                <a:lnTo>
                  <a:pt x="12911" y="17776"/>
                </a:lnTo>
                <a:lnTo>
                  <a:pt x="15343" y="15343"/>
                </a:lnTo>
                <a:lnTo>
                  <a:pt x="17776" y="12911"/>
                </a:lnTo>
                <a:lnTo>
                  <a:pt x="52387" y="0"/>
                </a:lnTo>
                <a:lnTo>
                  <a:pt x="319087" y="0"/>
                </a:lnTo>
                <a:lnTo>
                  <a:pt x="322527" y="0"/>
                </a:lnTo>
                <a:lnTo>
                  <a:pt x="325934" y="335"/>
                </a:lnTo>
                <a:lnTo>
                  <a:pt x="329307" y="1006"/>
                </a:lnTo>
                <a:lnTo>
                  <a:pt x="332681" y="1677"/>
                </a:lnTo>
                <a:lnTo>
                  <a:pt x="362646" y="23282"/>
                </a:lnTo>
                <a:lnTo>
                  <a:pt x="364557" y="26142"/>
                </a:lnTo>
                <a:lnTo>
                  <a:pt x="366170" y="29161"/>
                </a:lnTo>
                <a:lnTo>
                  <a:pt x="367487" y="32339"/>
                </a:lnTo>
                <a:lnTo>
                  <a:pt x="368803" y="35517"/>
                </a:lnTo>
                <a:lnTo>
                  <a:pt x="371474" y="52387"/>
                </a:lnTo>
                <a:lnTo>
                  <a:pt x="371474" y="328612"/>
                </a:lnTo>
                <a:lnTo>
                  <a:pt x="367487" y="348660"/>
                </a:lnTo>
                <a:lnTo>
                  <a:pt x="366170" y="351838"/>
                </a:lnTo>
                <a:lnTo>
                  <a:pt x="364557" y="354857"/>
                </a:lnTo>
                <a:lnTo>
                  <a:pt x="362646" y="357717"/>
                </a:lnTo>
                <a:lnTo>
                  <a:pt x="360735" y="360577"/>
                </a:lnTo>
                <a:lnTo>
                  <a:pt x="339135" y="377012"/>
                </a:lnTo>
                <a:lnTo>
                  <a:pt x="335957" y="378328"/>
                </a:lnTo>
                <a:lnTo>
                  <a:pt x="319087" y="380999"/>
                </a:lnTo>
                <a:lnTo>
                  <a:pt x="52387" y="380999"/>
                </a:lnTo>
                <a:lnTo>
                  <a:pt x="32339" y="377012"/>
                </a:lnTo>
                <a:lnTo>
                  <a:pt x="29161" y="375695"/>
                </a:lnTo>
                <a:lnTo>
                  <a:pt x="8828" y="357717"/>
                </a:lnTo>
                <a:lnTo>
                  <a:pt x="6917" y="354857"/>
                </a:lnTo>
                <a:lnTo>
                  <a:pt x="5304" y="351838"/>
                </a:lnTo>
                <a:lnTo>
                  <a:pt x="3987" y="348660"/>
                </a:lnTo>
                <a:lnTo>
                  <a:pt x="2671" y="345482"/>
                </a:lnTo>
                <a:lnTo>
                  <a:pt x="1677" y="342206"/>
                </a:lnTo>
                <a:lnTo>
                  <a:pt x="1006" y="338832"/>
                </a:lnTo>
                <a:lnTo>
                  <a:pt x="335" y="335459"/>
                </a:lnTo>
                <a:lnTo>
                  <a:pt x="0" y="332052"/>
                </a:lnTo>
                <a:lnTo>
                  <a:pt x="0" y="328612"/>
                </a:lnTo>
                <a:close/>
              </a:path>
            </a:pathLst>
          </a:custGeom>
          <a:ln w="9524">
            <a:solidFill>
              <a:srgbClr val="B4B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94749" y="1439537"/>
            <a:ext cx="19558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5" dirty="0">
                <a:solidFill>
                  <a:srgbClr val="262525"/>
                </a:solidFill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7911" y="2391496"/>
            <a:ext cx="2353787" cy="60978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80365" marR="5080" indent="-368300">
              <a:lnSpc>
                <a:spcPts val="2170"/>
              </a:lnSpc>
              <a:spcBef>
                <a:spcPts val="355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Degree/Experience  from Course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60394" y="3085349"/>
            <a:ext cx="2216150" cy="2470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3175" algn="ctr">
              <a:lnSpc>
                <a:spcPct val="126299"/>
              </a:lnSpc>
              <a:spcBef>
                <a:spcPts val="15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Students will receive a  certificate if they pass the  applied course. Many  students were easily placed  in internship positions thanks  to mentorship  recommendations.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36637" y="235206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6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637" y="29807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6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1673476"/>
            <a:ext cx="2453640" cy="30083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20955">
              <a:lnSpc>
                <a:spcPct val="109400"/>
              </a:lnSpc>
              <a:spcBef>
                <a:spcPts val="119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Specifically designed for the  maritime industry.</a:t>
            </a:r>
          </a:p>
          <a:p>
            <a:pPr marL="286385" marR="5080">
              <a:lnSpc>
                <a:spcPct val="113300"/>
              </a:lnSpc>
              <a:spcBef>
                <a:spcPts val="67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Provides tips to students  based on the experiences of  industry professionals.</a:t>
            </a:r>
          </a:p>
        </p:txBody>
      </p:sp>
      <p:sp>
        <p:nvSpPr>
          <p:cNvPr id="6" name="object 6"/>
          <p:cNvSpPr/>
          <p:nvPr/>
        </p:nvSpPr>
        <p:spPr>
          <a:xfrm>
            <a:off x="4393307" y="235206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6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3307" y="29807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6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3400" y="1673476"/>
            <a:ext cx="2420620" cy="26728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Early Planning</a:t>
            </a:r>
          </a:p>
          <a:p>
            <a:pPr marL="286385" marR="328930">
              <a:lnSpc>
                <a:spcPct val="109400"/>
              </a:lnSpc>
              <a:spcBef>
                <a:spcPts val="119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Allows students to plan  their career early.</a:t>
            </a:r>
          </a:p>
          <a:p>
            <a:pPr marL="286385" marR="5080">
              <a:lnSpc>
                <a:spcPct val="113300"/>
              </a:lnSpc>
              <a:spcBef>
                <a:spcPts val="67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Provides resources to show  students what to do when  applying for jobs.</a:t>
            </a:r>
          </a:p>
        </p:txBody>
      </p:sp>
      <p:sp>
        <p:nvSpPr>
          <p:cNvPr id="9" name="object 9"/>
          <p:cNvSpPr/>
          <p:nvPr/>
        </p:nvSpPr>
        <p:spPr>
          <a:xfrm>
            <a:off x="7707431" y="23337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39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6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7431" y="40577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39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26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63180" y="1655123"/>
            <a:ext cx="2454275" cy="3932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85" marR="13335">
              <a:lnSpc>
                <a:spcPct val="112500"/>
              </a:lnSpc>
              <a:spcBef>
                <a:spcPts val="113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Helps students become  aware of issues such as  diversity, leadership, culture,  and stress management  through open forums and  interviews.</a:t>
            </a:r>
          </a:p>
          <a:p>
            <a:pPr marL="286385" marR="5080">
              <a:lnSpc>
                <a:spcPct val="113300"/>
              </a:lnSpc>
              <a:spcBef>
                <a:spcPts val="6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Mentors guide students,  especially in intern positions.</a:t>
            </a: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B648A50-A901-45A8-9482-E961629E2622}"/>
              </a:ext>
            </a:extLst>
          </p:cNvPr>
          <p:cNvSpPr/>
          <p:nvPr/>
        </p:nvSpPr>
        <p:spPr>
          <a:xfrm>
            <a:off x="0" y="0"/>
            <a:ext cx="11429999" cy="12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BE6C70F-4EB4-4CE3-8864-2F756A836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5811" y="509302"/>
            <a:ext cx="985837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WE BRING TO THE INDUSTRY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555</Words>
  <Application>Microsoft Office PowerPoint</Application>
  <PresentationFormat>Özel</PresentationFormat>
  <Paragraphs>61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Verdana</vt:lpstr>
      <vt:lpstr>Office Teması</vt:lpstr>
      <vt:lpstr>PowerPoint Sunusu</vt:lpstr>
      <vt:lpstr>CAREER GUIDANCE PORTAL</vt:lpstr>
      <vt:lpstr>CAREER MENTORING SECTION</vt:lpstr>
      <vt:lpstr>MENTORSHIP LIBRARY</vt:lpstr>
      <vt:lpstr>MARITIME CAREER RESOURCES</vt:lpstr>
      <vt:lpstr>PowerPoint Sunusu</vt:lpstr>
      <vt:lpstr>PowerPoint Sunusu</vt:lpstr>
      <vt:lpstr>Benefits for Mentees</vt:lpstr>
      <vt:lpstr>WHAT WE BRING TO THE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Furkan Kaya</cp:lastModifiedBy>
  <cp:revision>7</cp:revision>
  <dcterms:created xsi:type="dcterms:W3CDTF">2023-06-06T13:00:50Z</dcterms:created>
  <dcterms:modified xsi:type="dcterms:W3CDTF">2023-06-08T08:48:23Z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2023-06-06T00:00:00Z</vt:filetime>
  </property>
</Properties>
</file>