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76" r:id="rId4"/>
    <p:sldId id="279" r:id="rId5"/>
    <p:sldId id="278" r:id="rId6"/>
    <p:sldId id="280" r:id="rId7"/>
    <p:sldId id="286" r:id="rId8"/>
    <p:sldId id="287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7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1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0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hyperlink" Target="http://www.seamentor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ieraEU">
            <a:extLst>
              <a:ext uri="{FF2B5EF4-FFF2-40B4-BE49-F238E27FC236}">
                <a16:creationId xmlns:a16="http://schemas.microsoft.com/office/drawing/2014/main" id="{965CBA38-11AE-4EE3-BFAE-6E225F48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2854693" y="2412179"/>
            <a:ext cx="7408718" cy="4260505"/>
          </a:xfrm>
          <a:prstGeom prst="rect">
            <a:avLst/>
          </a:prstGeom>
          <a:ln>
            <a:noFill/>
          </a:ln>
          <a:effectLst>
            <a:outerShdw dist="38100" dir="16200000" algn="ctr" rotWithShape="0">
              <a:srgbClr val="808080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D41DA1-80B4-4535-9CD6-A05990D7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57" y="5658974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1A39E9-9772-46C1-A27A-1D004524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57" y="258699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6F8303-CEFB-4873-AFB8-3B0E9D99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83" y="2586991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Militaire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97DFCC58-6BEB-44A4-B653-0173E838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793" y="146451"/>
            <a:ext cx="83298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de-DE" sz="40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4000" dirty="0">
                <a:solidFill>
                  <a:srgbClr val="003399"/>
                </a:solidFill>
              </a:rPr>
            </a:br>
            <a:r>
              <a:rPr lang="en-US" altLang="de-DE" sz="24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400" dirty="0">
              <a:solidFill>
                <a:srgbClr val="00339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B9149C2-761B-47C3-B2B8-C5A87E9C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5" y="5296404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Erasmus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FEB11-F80B-45FB-863D-059111A8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" y="66198"/>
            <a:ext cx="1473045" cy="14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2" descr="EMILYO Logo">
            <a:extLst>
              <a:ext uri="{FF2B5EF4-FFF2-40B4-BE49-F238E27FC236}">
                <a16:creationId xmlns:a16="http://schemas.microsoft.com/office/drawing/2014/main" id="{8DFFA6A9-2AEA-4BDD-A4E2-8CE6674F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3" y="66198"/>
            <a:ext cx="1434618" cy="1434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-392658" y="5530575"/>
            <a:ext cx="35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00FF"/>
                </a:solidFill>
              </a:rPr>
              <a:t>Colonel Catalin </a:t>
            </a:r>
            <a:r>
              <a:rPr lang="en-US" b="1" dirty="0">
                <a:solidFill>
                  <a:srgbClr val="0000FF"/>
                </a:solidFill>
              </a:rPr>
              <a:t>POPA</a:t>
            </a:r>
            <a:endParaRPr lang="ro-RO" b="1" dirty="0">
              <a:solidFill>
                <a:srgbClr val="0000FF"/>
              </a:solidFill>
            </a:endParaRPr>
          </a:p>
          <a:p>
            <a:pPr algn="ctr"/>
            <a:r>
              <a:rPr lang="ro-RO" dirty="0" err="1">
                <a:solidFill>
                  <a:srgbClr val="0000FF"/>
                </a:solidFill>
              </a:rPr>
              <a:t>Associate</a:t>
            </a:r>
            <a:r>
              <a:rPr lang="ro-RO" dirty="0">
                <a:solidFill>
                  <a:srgbClr val="0000FF"/>
                </a:solidFill>
              </a:rPr>
              <a:t> </a:t>
            </a:r>
            <a:r>
              <a:rPr lang="ro-RO" dirty="0" err="1">
                <a:solidFill>
                  <a:srgbClr val="0000FF"/>
                </a:solidFill>
              </a:rPr>
              <a:t>Professor</a:t>
            </a:r>
            <a:r>
              <a:rPr lang="ro-RO" dirty="0">
                <a:solidFill>
                  <a:srgbClr val="0000FF"/>
                </a:solidFill>
              </a:rPr>
              <a:t>, </a:t>
            </a:r>
            <a:r>
              <a:rPr lang="ro-RO" dirty="0" err="1">
                <a:solidFill>
                  <a:srgbClr val="0000FF"/>
                </a:solidFill>
              </a:rPr>
              <a:t>PhD</a:t>
            </a:r>
            <a:endParaRPr lang="ro-RO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Chairperson </a:t>
            </a:r>
            <a:r>
              <a:rPr lang="en-US" dirty="0" err="1">
                <a:solidFill>
                  <a:srgbClr val="FF0000"/>
                </a:solidFill>
              </a:rPr>
              <a:t>LoD</a:t>
            </a:r>
            <a:r>
              <a:rPr lang="en-US" dirty="0">
                <a:solidFill>
                  <a:srgbClr val="FF0000"/>
                </a:solidFill>
              </a:rPr>
              <a:t>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421037" y="1254708"/>
            <a:ext cx="8136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LoD</a:t>
            </a:r>
            <a:r>
              <a:rPr lang="en-GB" sz="3200" b="1" dirty="0">
                <a:solidFill>
                  <a:srgbClr val="FF0000"/>
                </a:solidFill>
              </a:rPr>
              <a:t> 11 Session International Naval Semester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69145-7A4F-6824-B171-F3A7B2E04528}"/>
              </a:ext>
            </a:extLst>
          </p:cNvPr>
          <p:cNvSpPr txBox="1"/>
          <p:nvPr/>
        </p:nvSpPr>
        <p:spPr>
          <a:xfrm>
            <a:off x="3595211" y="1786517"/>
            <a:ext cx="6048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5</a:t>
            </a:r>
            <a:r>
              <a:rPr lang="ro-RO" sz="3200" i="1" dirty="0"/>
              <a:t>7</a:t>
            </a:r>
            <a:r>
              <a:rPr lang="en-GB" sz="3200" i="1" baseline="30000" dirty="0" err="1"/>
              <a:t>th</a:t>
            </a:r>
            <a:r>
              <a:rPr lang="en-GB" sz="3200" i="1" dirty="0"/>
              <a:t> IG Meeting, </a:t>
            </a:r>
            <a:r>
              <a:rPr lang="ro-RO" sz="3200" i="1" dirty="0"/>
              <a:t>Sofia</a:t>
            </a:r>
            <a:r>
              <a:rPr lang="en-GB" sz="3200" i="1" dirty="0"/>
              <a:t>, </a:t>
            </a:r>
            <a:r>
              <a:rPr lang="ro-RO" sz="3200" i="1" dirty="0"/>
              <a:t>Bulgaria</a:t>
            </a:r>
            <a:endParaRPr lang="en-GB" sz="3200" i="1" dirty="0"/>
          </a:p>
        </p:txBody>
      </p:sp>
      <p:pic>
        <p:nvPicPr>
          <p:cNvPr id="2" name="Picture 1" descr="Este posibil ca imaginea sÄ conÅ£inÄ: cer, ocean, Ã®n aer liber Åi apÄ">
            <a:extLst>
              <a:ext uri="{FF2B5EF4-FFF2-40B4-BE49-F238E27FC236}">
                <a16:creationId xmlns:a16="http://schemas.microsoft.com/office/drawing/2014/main" id="{D6923E12-D6DD-23A7-BAD7-EA0268D2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260" y="2371292"/>
            <a:ext cx="2464744" cy="312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On the march - The European Army - Bruges Group Blog">
            <a:extLst>
              <a:ext uri="{FF2B5EF4-FFF2-40B4-BE49-F238E27FC236}">
                <a16:creationId xmlns:a16="http://schemas.microsoft.com/office/drawing/2014/main" id="{E9672AB9-1D1C-44E2-7F31-CE4C3817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622" y="2996978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CACB14-2C29-55CF-AF7B-F94A19FA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90" y="717309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FBE05C18-1CB6-8888-F8AB-863B0F60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99" y="143282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INTERNATIONAL NAVAL SEMESTER</a:t>
            </a:r>
            <a:endParaRPr kumimoji="0" lang="de-AT" altLang="de-DE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657AE980-5959-585E-8619-EE599E4A8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Și bărbații primesc mărțișor! Care sunt zonele din țară unde fetele  dăruiesc mărțișoare băieților - Ştiri de Cluj">
            <a:extLst>
              <a:ext uri="{FF2B5EF4-FFF2-40B4-BE49-F238E27FC236}">
                <a16:creationId xmlns:a16="http://schemas.microsoft.com/office/drawing/2014/main" id="{39AD5AA7-DABE-9815-233E-F3228CA5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88" y="2035815"/>
            <a:ext cx="4834088" cy="32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6F7AB9C8-03B1-C0A0-BCAB-D8489756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88" y="5463190"/>
            <a:ext cx="4834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Thank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you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!</a:t>
            </a:r>
            <a:endParaRPr kumimoji="0" lang="en-US" altLang="de-DE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6EE8255E-7D87-A51D-A6D1-192E10C7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96" y="302191"/>
            <a:ext cx="8562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NAVAL SEMESTER</a:t>
            </a:r>
            <a:endParaRPr lang="de-AT" alt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DD8EB14C-6EA2-0537-D941-FFAB92E8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2630"/>
            <a:ext cx="7047498" cy="37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en-US" altLang="de-DE" sz="3200" dirty="0">
                <a:solidFill>
                  <a:srgbClr val="0000FF"/>
                </a:solidFill>
              </a:rPr>
              <a:t>participant BOEI</a:t>
            </a:r>
            <a:r>
              <a:rPr lang="ro-RO" altLang="de-DE" sz="3200" dirty="0">
                <a:solidFill>
                  <a:srgbClr val="0000FF"/>
                </a:solidFill>
              </a:rPr>
              <a:t>:</a:t>
            </a:r>
            <a:r>
              <a:rPr lang="en-US" altLang="de-DE" sz="3200" dirty="0">
                <a:solidFill>
                  <a:srgbClr val="0000FF"/>
                </a:solidFill>
              </a:rPr>
              <a:t> 1</a:t>
            </a:r>
            <a:r>
              <a:rPr lang="ro-RO" altLang="de-DE" sz="3200" dirty="0">
                <a:solidFill>
                  <a:srgbClr val="0000FF"/>
                </a:solidFill>
              </a:rPr>
              <a:t>1</a:t>
            </a:r>
            <a:r>
              <a:rPr lang="en-US" altLang="de-DE" sz="3200" dirty="0">
                <a:solidFill>
                  <a:srgbClr val="0000FF"/>
                </a:solidFill>
              </a:rPr>
              <a:t> participants, </a:t>
            </a:r>
            <a:r>
              <a:rPr lang="ro-RO" altLang="de-DE" sz="3200" dirty="0">
                <a:solidFill>
                  <a:srgbClr val="0000FF"/>
                </a:solidFill>
              </a:rPr>
              <a:t>6</a:t>
            </a:r>
            <a:r>
              <a:rPr lang="en-US" altLang="de-DE" sz="3200" dirty="0">
                <a:solidFill>
                  <a:srgbClr val="0000FF"/>
                </a:solidFill>
              </a:rPr>
              <a:t> partner institutions</a:t>
            </a:r>
            <a:br>
              <a:rPr lang="en-GB" altLang="de-DE" sz="3200" dirty="0">
                <a:solidFill>
                  <a:srgbClr val="0000FF"/>
                </a:solidFill>
              </a:rPr>
            </a:br>
            <a:r>
              <a:rPr lang="en-GB" altLang="de-DE" sz="1000" dirty="0">
                <a:solidFill>
                  <a:srgbClr val="0000FF"/>
                </a:solidFill>
              </a:rPr>
              <a:t> </a:t>
            </a:r>
            <a:endParaRPr lang="en-US" altLang="de-DE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Polish Naval Academy “Heroes of Westerplatte”, Poland;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Romanian Naval Academy “Mircea </a:t>
            </a:r>
            <a:r>
              <a:rPr lang="en-US" altLang="de-DE" sz="1800" dirty="0" err="1">
                <a:solidFill>
                  <a:srgbClr val="0000FF"/>
                </a:solidFill>
              </a:rPr>
              <a:t>cel</a:t>
            </a:r>
            <a:r>
              <a:rPr lang="en-US" altLang="de-DE" sz="1800" dirty="0">
                <a:solidFill>
                  <a:srgbClr val="0000FF"/>
                </a:solidFill>
              </a:rPr>
              <a:t> </a:t>
            </a:r>
            <a:r>
              <a:rPr lang="en-US" altLang="de-DE" sz="1800" dirty="0" err="1">
                <a:solidFill>
                  <a:srgbClr val="0000FF"/>
                </a:solidFill>
              </a:rPr>
              <a:t>Batran</a:t>
            </a:r>
            <a:r>
              <a:rPr lang="en-US" altLang="de-DE" sz="1800" dirty="0">
                <a:solidFill>
                  <a:srgbClr val="0000FF"/>
                </a:solidFill>
              </a:rPr>
              <a:t>”, Romania;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“Nikola </a:t>
            </a:r>
            <a:r>
              <a:rPr lang="en-US" altLang="de-DE" sz="1800" dirty="0" err="1">
                <a:solidFill>
                  <a:srgbClr val="0000FF"/>
                </a:solidFill>
              </a:rPr>
              <a:t>Vaptsarov</a:t>
            </a:r>
            <a:r>
              <a:rPr lang="ro-RO" altLang="de-DE" sz="1800" dirty="0">
                <a:solidFill>
                  <a:srgbClr val="0000FF"/>
                </a:solidFill>
              </a:rPr>
              <a:t>”</a:t>
            </a:r>
            <a:r>
              <a:rPr lang="en-US" altLang="de-DE" sz="1800" dirty="0">
                <a:solidFill>
                  <a:srgbClr val="0000FF"/>
                </a:solidFill>
              </a:rPr>
              <a:t> Naval Academy, Bulgaria;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Hellenic Naval Academy, Greece;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Italian Naval Academy, Italy;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</a:rPr>
              <a:t>Spanish Naval Academy, Spain</a:t>
            </a:r>
            <a:r>
              <a:rPr lang="ro-RO" altLang="de-DE" sz="1800" dirty="0">
                <a:solidFill>
                  <a:srgbClr val="0000FF"/>
                </a:solidFill>
              </a:rPr>
              <a:t>.</a:t>
            </a:r>
            <a:endParaRPr lang="en-US" altLang="de-DE" sz="1800" dirty="0">
              <a:solidFill>
                <a:srgbClr val="0000FF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B08208D-A368-7710-58F3-EED18351C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79AE1-2AB5-E060-1320-CBA7D213C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98" y="2128216"/>
            <a:ext cx="5216854" cy="36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6EE8255E-7D87-A51D-A6D1-192E10C7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96" y="302191"/>
            <a:ext cx="10229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NAVAL SEMESTER</a:t>
            </a:r>
            <a:endParaRPr lang="de-AT" altLang="de-DE" sz="20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DD8EB14C-6EA2-0537-D941-FFAB92E8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88" y="1562191"/>
            <a:ext cx="12043064" cy="52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en-US" altLang="de-DE" sz="3200" dirty="0">
                <a:solidFill>
                  <a:srgbClr val="0000FF"/>
                </a:solidFill>
              </a:rPr>
              <a:t>discussions on </a:t>
            </a:r>
            <a:r>
              <a:rPr lang="en-US" altLang="de-DE" sz="3200" dirty="0">
                <a:solidFill>
                  <a:srgbClr val="FF0000"/>
                </a:solidFill>
              </a:rPr>
              <a:t>agreed </a:t>
            </a:r>
            <a:r>
              <a:rPr lang="ro-RO" altLang="de-DE" sz="3200" dirty="0">
                <a:solidFill>
                  <a:srgbClr val="FF0000"/>
                </a:solidFill>
              </a:rPr>
              <a:t>agenda </a:t>
            </a:r>
            <a:r>
              <a:rPr lang="ro-RO" altLang="de-DE" sz="3200" dirty="0" err="1">
                <a:solidFill>
                  <a:srgbClr val="FF0000"/>
                </a:solidFill>
              </a:rPr>
              <a:t>topics</a:t>
            </a:r>
            <a:r>
              <a:rPr lang="ro-RO" altLang="de-DE" sz="3200" dirty="0">
                <a:solidFill>
                  <a:srgbClr val="0000FF"/>
                </a:solidFill>
              </a:rPr>
              <a:t>:</a:t>
            </a:r>
            <a:br>
              <a:rPr lang="en-GB" altLang="de-DE" sz="3200" dirty="0">
                <a:solidFill>
                  <a:srgbClr val="0000FF"/>
                </a:solidFill>
              </a:rPr>
            </a:br>
            <a:r>
              <a:rPr lang="en-GB" altLang="de-DE" sz="1000" dirty="0">
                <a:solidFill>
                  <a:srgbClr val="0000FF"/>
                </a:solidFill>
              </a:rPr>
              <a:t> </a:t>
            </a:r>
            <a:endParaRPr lang="en-US" altLang="de-DE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/>
              <a:t>The </a:t>
            </a:r>
            <a:r>
              <a:rPr lang="ro-RO" altLang="de-DE" dirty="0" err="1">
                <a:solidFill>
                  <a:srgbClr val="FF0000"/>
                </a:solidFill>
              </a:rPr>
              <a:t>joint</a:t>
            </a:r>
            <a:r>
              <a:rPr lang="ro-RO" altLang="de-DE" dirty="0"/>
              <a:t> </a:t>
            </a:r>
            <a:r>
              <a:rPr lang="en-US" altLang="de-DE" dirty="0">
                <a:solidFill>
                  <a:srgbClr val="FF0000"/>
                </a:solidFill>
              </a:rPr>
              <a:t>syllabuses have been </a:t>
            </a:r>
            <a:r>
              <a:rPr lang="ro-RO" altLang="de-DE" dirty="0" err="1">
                <a:solidFill>
                  <a:srgbClr val="FF0000"/>
                </a:solidFill>
              </a:rPr>
              <a:t>approved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>
                <a:solidFill>
                  <a:srgbClr val="0000FF"/>
                </a:solidFill>
              </a:rPr>
              <a:t>(12 </a:t>
            </a:r>
            <a:r>
              <a:rPr lang="ro-RO" altLang="de-DE" dirty="0" err="1">
                <a:solidFill>
                  <a:srgbClr val="0000FF"/>
                </a:solidFill>
              </a:rPr>
              <a:t>courses</a:t>
            </a:r>
            <a:r>
              <a:rPr lang="ro-RO" altLang="de-DE" dirty="0">
                <a:solidFill>
                  <a:srgbClr val="0000FF"/>
                </a:solidFill>
              </a:rPr>
              <a:t>)</a:t>
            </a:r>
            <a:r>
              <a:rPr lang="ro-RO" altLang="de-DE" dirty="0"/>
              <a:t>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>
                <a:solidFill>
                  <a:srgbClr val="FF0000"/>
                </a:solidFill>
              </a:rPr>
              <a:t>The </a:t>
            </a:r>
            <a:r>
              <a:rPr lang="ro-RO" altLang="de-DE" dirty="0" err="1">
                <a:solidFill>
                  <a:srgbClr val="FF0000"/>
                </a:solidFill>
              </a:rPr>
              <a:t>joint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educational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platform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had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been</a:t>
            </a:r>
            <a:r>
              <a:rPr lang="ro-RO" altLang="de-DE" dirty="0">
                <a:solidFill>
                  <a:srgbClr val="FF0000"/>
                </a:solidFill>
              </a:rPr>
              <a:t> set </a:t>
            </a:r>
            <a:r>
              <a:rPr lang="ro-RO" altLang="de-DE" dirty="0" err="1">
                <a:solidFill>
                  <a:srgbClr val="FF0000"/>
                </a:solidFill>
              </a:rPr>
              <a:t>up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>
                <a:solidFill>
                  <a:srgbClr val="0000FF"/>
                </a:solidFill>
              </a:rPr>
              <a:t>(marplat.eu);</a:t>
            </a:r>
            <a:endParaRPr lang="en-US" altLang="de-DE" dirty="0">
              <a:solidFill>
                <a:srgbClr val="0000FF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2060"/>
                </a:solidFill>
              </a:rPr>
              <a:t>The </a:t>
            </a:r>
            <a:r>
              <a:rPr lang="ro-RO" altLang="de-DE" dirty="0" err="1">
                <a:solidFill>
                  <a:srgbClr val="FF0000"/>
                </a:solidFill>
              </a:rPr>
              <a:t>planned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en-US" altLang="de-DE" dirty="0">
                <a:solidFill>
                  <a:srgbClr val="FF0000"/>
                </a:solidFill>
              </a:rPr>
              <a:t>joint activities </a:t>
            </a:r>
            <a:r>
              <a:rPr lang="ro-RO" altLang="de-DE" dirty="0">
                <a:solidFill>
                  <a:srgbClr val="FF0000"/>
                </a:solidFill>
              </a:rPr>
              <a:t>for 2023 </a:t>
            </a:r>
            <a:r>
              <a:rPr lang="en-US" altLang="de-DE" dirty="0"/>
              <a:t>ha</a:t>
            </a:r>
            <a:r>
              <a:rPr lang="ro-RO" altLang="de-DE" dirty="0" err="1"/>
              <a:t>ve</a:t>
            </a:r>
            <a:r>
              <a:rPr lang="en-US" altLang="de-DE" dirty="0"/>
              <a:t> been disseminated</a:t>
            </a:r>
            <a:r>
              <a:rPr lang="ro-RO" altLang="de-DE" dirty="0"/>
              <a:t> </a:t>
            </a:r>
            <a:r>
              <a:rPr lang="ro-RO" altLang="de-DE" dirty="0" err="1"/>
              <a:t>among</a:t>
            </a:r>
            <a:r>
              <a:rPr lang="ro-RO" altLang="de-DE" dirty="0"/>
              <a:t> </a:t>
            </a:r>
            <a:r>
              <a:rPr lang="ro-RO" altLang="de-DE" dirty="0" err="1"/>
              <a:t>the</a:t>
            </a:r>
            <a:r>
              <a:rPr lang="ro-RO" altLang="de-DE" dirty="0"/>
              <a:t> </a:t>
            </a:r>
            <a:r>
              <a:rPr lang="ro-RO" altLang="de-DE" dirty="0" err="1"/>
              <a:t>partners</a:t>
            </a:r>
            <a:r>
              <a:rPr lang="ro-RO" altLang="de-DE" dirty="0"/>
              <a:t> for </a:t>
            </a:r>
            <a:r>
              <a:rPr lang="ro-RO" altLang="de-DE" dirty="0" err="1"/>
              <a:t>the</a:t>
            </a:r>
            <a:r>
              <a:rPr lang="ro-RO" altLang="de-DE" dirty="0"/>
              <a:t> </a:t>
            </a:r>
            <a:r>
              <a:rPr lang="ro-RO" altLang="de-DE" dirty="0" err="1"/>
              <a:t>spring</a:t>
            </a:r>
            <a:r>
              <a:rPr lang="ro-RO" altLang="de-DE" dirty="0"/>
              <a:t> </a:t>
            </a:r>
            <a:r>
              <a:rPr lang="ro-RO" altLang="de-DE" dirty="0" err="1"/>
              <a:t>semester</a:t>
            </a:r>
            <a:r>
              <a:rPr lang="ro-RO" altLang="de-DE" dirty="0"/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/>
              <a:t>The </a:t>
            </a:r>
            <a:r>
              <a:rPr lang="ro-RO" altLang="de-DE" dirty="0" err="1">
                <a:solidFill>
                  <a:srgbClr val="FF0000"/>
                </a:solidFill>
              </a:rPr>
              <a:t>projects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under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implementation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/>
              <a:t>have</a:t>
            </a:r>
            <a:r>
              <a:rPr lang="ro-RO" altLang="de-DE" dirty="0"/>
              <a:t> </a:t>
            </a:r>
            <a:r>
              <a:rPr lang="ro-RO" altLang="de-DE" dirty="0" err="1"/>
              <a:t>been</a:t>
            </a:r>
            <a:r>
              <a:rPr lang="ro-RO" altLang="de-DE" dirty="0"/>
              <a:t> </a:t>
            </a:r>
            <a:r>
              <a:rPr lang="ro-RO" altLang="de-DE" dirty="0" err="1"/>
              <a:t>disseminated</a:t>
            </a:r>
            <a:r>
              <a:rPr lang="ro-RO" altLang="de-DE" dirty="0"/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/>
              <a:t>The </a:t>
            </a:r>
            <a:r>
              <a:rPr lang="ro-RO" altLang="de-DE" dirty="0" err="1">
                <a:solidFill>
                  <a:srgbClr val="FF0000"/>
                </a:solidFill>
              </a:rPr>
              <a:t>project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initiative</a:t>
            </a:r>
            <a:r>
              <a:rPr lang="ro-RO" altLang="de-DE" dirty="0">
                <a:solidFill>
                  <a:srgbClr val="FF0000"/>
                </a:solidFill>
              </a:rPr>
              <a:t> for INS </a:t>
            </a:r>
            <a:r>
              <a:rPr lang="ro-RO" altLang="de-DE" dirty="0" err="1">
                <a:solidFill>
                  <a:srgbClr val="FF0000"/>
                </a:solidFill>
              </a:rPr>
              <a:t>has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been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>
                <a:solidFill>
                  <a:srgbClr val="FF0000"/>
                </a:solidFill>
              </a:rPr>
              <a:t>presented</a:t>
            </a:r>
            <a:r>
              <a:rPr lang="ro-RO" altLang="de-DE" dirty="0">
                <a:solidFill>
                  <a:srgbClr val="FF0000"/>
                </a:solidFill>
              </a:rPr>
              <a:t> </a:t>
            </a:r>
            <a:r>
              <a:rPr lang="ro-RO" altLang="de-DE" dirty="0" err="1"/>
              <a:t>by</a:t>
            </a:r>
            <a:r>
              <a:rPr lang="ro-RO" altLang="de-DE" dirty="0"/>
              <a:t> </a:t>
            </a:r>
            <a:r>
              <a:rPr lang="ro-RO" altLang="de-DE" dirty="0" err="1"/>
              <a:t>the</a:t>
            </a:r>
            <a:r>
              <a:rPr lang="ro-RO" altLang="de-DE" dirty="0"/>
              <a:t> </a:t>
            </a:r>
            <a:r>
              <a:rPr lang="ro-RO" altLang="de-DE" dirty="0" err="1"/>
              <a:t>potential</a:t>
            </a:r>
            <a:r>
              <a:rPr lang="ro-RO" altLang="de-DE" dirty="0"/>
              <a:t> </a:t>
            </a:r>
            <a:r>
              <a:rPr lang="ro-RO" altLang="de-DE" dirty="0" err="1"/>
              <a:t>applicant</a:t>
            </a:r>
            <a:r>
              <a:rPr lang="ro-RO" altLang="de-DE" dirty="0"/>
              <a:t>, Romanian Naval Academy.</a:t>
            </a: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B08208D-A368-7710-58F3-EED18351C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A5555-75CB-2A11-0912-C073D4126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34618"/>
            <a:ext cx="12341488" cy="514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Training modules/events offer for </a:t>
            </a:r>
            <a:r>
              <a:rPr lang="ro-RO" altLang="de-DE" sz="2400" dirty="0" err="1">
                <a:solidFill>
                  <a:srgbClr val="FF0000"/>
                </a:solidFill>
              </a:rPr>
              <a:t>spring</a:t>
            </a:r>
            <a:r>
              <a:rPr lang="ro-RO" altLang="de-DE" sz="2400" dirty="0">
                <a:solidFill>
                  <a:srgbClr val="FF0000"/>
                </a:solidFill>
              </a:rPr>
              <a:t> </a:t>
            </a:r>
            <a:r>
              <a:rPr lang="ro-RO" altLang="de-DE" sz="2400" dirty="0" err="1">
                <a:solidFill>
                  <a:srgbClr val="FF0000"/>
                </a:solidFill>
              </a:rPr>
              <a:t>semester</a:t>
            </a:r>
            <a:r>
              <a:rPr lang="ro-RO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rgbClr val="FF0000"/>
                </a:solidFill>
              </a:rPr>
              <a:t>2022-2023</a:t>
            </a:r>
            <a:r>
              <a:rPr lang="ro-RO" altLang="de-DE" sz="2400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de-DE" sz="2000" u="sng" dirty="0"/>
              <a:t>Training modules</a:t>
            </a:r>
            <a:r>
              <a:rPr lang="ro-RO" altLang="de-DE" sz="2000" u="sng" dirty="0"/>
              <a:t> - </a:t>
            </a:r>
            <a:r>
              <a:rPr lang="ro-RO" altLang="de-DE" sz="2000" u="sng" dirty="0" err="1"/>
              <a:t>updates</a:t>
            </a:r>
            <a:endParaRPr lang="en-US" altLang="de-DE" sz="2000" u="sng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Navy Warfare Tactics Module </a:t>
            </a:r>
            <a:r>
              <a:rPr lang="en-US" altLang="de-DE" sz="2000" dirty="0"/>
              <a:t>– RNA (Romania, </a:t>
            </a:r>
            <a:r>
              <a:rPr lang="ro-RO" altLang="de-DE" sz="2000" dirty="0"/>
              <a:t>8-12 of May</a:t>
            </a:r>
            <a:r>
              <a:rPr lang="en-US" altLang="de-DE" sz="2000" dirty="0"/>
              <a:t> 2023)</a:t>
            </a:r>
            <a:endParaRPr lang="ro-RO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Navy Warfare Tactics Module </a:t>
            </a:r>
            <a:r>
              <a:rPr lang="en-US" altLang="de-DE" sz="2000" dirty="0"/>
              <a:t>– </a:t>
            </a:r>
            <a:r>
              <a:rPr lang="ro-RO" altLang="de-DE" sz="2000" dirty="0"/>
              <a:t>NVNA</a:t>
            </a:r>
            <a:r>
              <a:rPr lang="en-US" altLang="de-DE" sz="2000" dirty="0"/>
              <a:t> (</a:t>
            </a:r>
            <a:r>
              <a:rPr lang="ro-RO" altLang="de-DE" sz="2000" dirty="0"/>
              <a:t>Bulgaria</a:t>
            </a:r>
            <a:r>
              <a:rPr lang="en-US" altLang="de-DE" sz="2000" dirty="0"/>
              <a:t>, </a:t>
            </a:r>
            <a:r>
              <a:rPr lang="ro-RO" altLang="de-DE" sz="2000" dirty="0"/>
              <a:t>24-28 of April</a:t>
            </a:r>
            <a:r>
              <a:rPr lang="en-US" altLang="de-DE" sz="2000" dirty="0"/>
              <a:t> 2023)</a:t>
            </a:r>
            <a:endParaRPr lang="ro-RO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Navigation</a:t>
            </a:r>
            <a:r>
              <a:rPr lang="ro-RO" altLang="de-DE" sz="2000" dirty="0">
                <a:solidFill>
                  <a:srgbClr val="0000FF"/>
                </a:solidFill>
              </a:rPr>
              <a:t>/</a:t>
            </a:r>
            <a:r>
              <a:rPr lang="en-US" altLang="de-DE" sz="2000" dirty="0">
                <a:solidFill>
                  <a:srgbClr val="0000FF"/>
                </a:solidFill>
              </a:rPr>
              <a:t> Engine Room Simulation Module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en-US" altLang="de-DE" sz="2000" dirty="0"/>
              <a:t>– RNA (Romania, </a:t>
            </a:r>
            <a:r>
              <a:rPr lang="ro-RO" altLang="de-DE" sz="2000" dirty="0"/>
              <a:t>23-27 of </a:t>
            </a:r>
            <a:r>
              <a:rPr lang="ro-RO" altLang="de-DE" sz="2000" dirty="0" err="1"/>
              <a:t>October</a:t>
            </a:r>
            <a:r>
              <a:rPr lang="en-US" altLang="de-DE" sz="2000" dirty="0"/>
              <a:t> 2023)</a:t>
            </a:r>
            <a:r>
              <a:rPr lang="ro-RO" altLang="de-DE" sz="2000" dirty="0"/>
              <a:t> – it </a:t>
            </a:r>
            <a:r>
              <a:rPr lang="ro-RO" altLang="de-DE" sz="2000" dirty="0" err="1"/>
              <a:t>will</a:t>
            </a:r>
            <a:r>
              <a:rPr lang="ro-RO" altLang="de-DE" sz="2000" dirty="0"/>
              <a:t> </a:t>
            </a:r>
            <a:r>
              <a:rPr lang="ro-RO" altLang="de-DE" sz="2000" dirty="0" err="1"/>
              <a:t>be</a:t>
            </a:r>
            <a:r>
              <a:rPr lang="ro-RO" altLang="de-DE" sz="2000" dirty="0"/>
              <a:t> </a:t>
            </a:r>
            <a:r>
              <a:rPr lang="ro-RO" altLang="de-DE" sz="2000" dirty="0" err="1"/>
              <a:t>organized</a:t>
            </a:r>
            <a:r>
              <a:rPr lang="ro-RO" altLang="de-DE" sz="2000" dirty="0"/>
              <a:t> as </a:t>
            </a:r>
            <a:r>
              <a:rPr lang="ro-RO" altLang="de-DE" sz="2000" dirty="0" err="1"/>
              <a:t>Blended</a:t>
            </a:r>
            <a:r>
              <a:rPr lang="ro-RO" altLang="de-DE" sz="2000" dirty="0"/>
              <a:t> Intensive Program</a:t>
            </a:r>
            <a:endParaRPr lang="en-US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Ship Handling Module </a:t>
            </a:r>
            <a:r>
              <a:rPr lang="en-US" altLang="de-DE" sz="2000" dirty="0"/>
              <a:t>– NVNA (Bulgaria, </a:t>
            </a:r>
            <a:r>
              <a:rPr lang="ro-RO" altLang="de-DE" sz="2000" dirty="0" err="1"/>
              <a:t>July</a:t>
            </a:r>
            <a:r>
              <a:rPr lang="en-US" altLang="de-DE" sz="2000" dirty="0"/>
              <a:t>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Seamanship Training Stages </a:t>
            </a:r>
            <a:r>
              <a:rPr lang="en-US" altLang="de-DE" sz="2000" dirty="0"/>
              <a:t>– RNA</a:t>
            </a:r>
            <a:r>
              <a:rPr lang="ro-RO" altLang="de-DE" sz="2000" dirty="0"/>
              <a:t> </a:t>
            </a:r>
            <a:r>
              <a:rPr lang="en-US" altLang="de-DE" sz="2000" dirty="0"/>
              <a:t>(</a:t>
            </a:r>
            <a:r>
              <a:rPr lang="ro-RO" altLang="de-DE" sz="2000" dirty="0"/>
              <a:t>Romania 26 of June - 02 of </a:t>
            </a:r>
            <a:r>
              <a:rPr lang="ro-RO" altLang="de-DE" sz="2000" dirty="0" err="1"/>
              <a:t>July</a:t>
            </a:r>
            <a:r>
              <a:rPr lang="en-US" altLang="de-DE" sz="2000" dirty="0"/>
              <a:t>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Maritime Security </a:t>
            </a:r>
            <a:r>
              <a:rPr lang="en-US" altLang="de-DE" sz="2000" dirty="0"/>
              <a:t>– HNA (Greece, </a:t>
            </a:r>
            <a:r>
              <a:rPr lang="ro-RO" altLang="de-DE" sz="2000" dirty="0"/>
              <a:t>27-31 of </a:t>
            </a:r>
            <a:r>
              <a:rPr lang="en-US" altLang="de-DE" sz="2000" dirty="0"/>
              <a:t>March 2023)</a:t>
            </a:r>
            <a:endParaRPr lang="ro-RO" altLang="de-DE" sz="2000" dirty="0"/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</a:rPr>
              <a:t>Onboard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</a:rPr>
              <a:t>Navy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</a:rPr>
              <a:t>Cadetship</a:t>
            </a:r>
            <a:r>
              <a:rPr lang="ro-RO" altLang="de-DE" sz="2000" dirty="0">
                <a:solidFill>
                  <a:srgbClr val="0000FF"/>
                </a:solidFill>
              </a:rPr>
              <a:t> Practice </a:t>
            </a:r>
            <a:r>
              <a:rPr lang="ro-RO" altLang="de-DE" sz="2000" dirty="0"/>
              <a:t>– RNA (Romania, </a:t>
            </a:r>
            <a:r>
              <a:rPr lang="ro-RO" altLang="de-DE" sz="2000" dirty="0" err="1"/>
              <a:t>onboard</a:t>
            </a:r>
            <a:r>
              <a:rPr lang="ro-RO" altLang="de-DE" sz="2000" dirty="0"/>
              <a:t> Mircea </a:t>
            </a:r>
            <a:r>
              <a:rPr lang="ro-RO" altLang="de-DE" sz="2000" dirty="0" err="1"/>
              <a:t>Tall</a:t>
            </a:r>
            <a:r>
              <a:rPr lang="ro-RO" altLang="de-DE" sz="2000" dirty="0"/>
              <a:t> </a:t>
            </a:r>
            <a:r>
              <a:rPr lang="ro-RO" altLang="de-DE" sz="2000" dirty="0" err="1"/>
              <a:t>Ship</a:t>
            </a:r>
            <a:r>
              <a:rPr lang="ro-RO" altLang="de-DE" sz="2000" dirty="0"/>
              <a:t>, 03-30 of </a:t>
            </a:r>
            <a:r>
              <a:rPr lang="ro-RO" altLang="de-DE" sz="2000" dirty="0" err="1"/>
              <a:t>July</a:t>
            </a:r>
            <a:r>
              <a:rPr lang="ro-RO" altLang="de-DE" sz="2000" dirty="0"/>
              <a:t> 2023)</a:t>
            </a:r>
            <a:endParaRPr lang="en-US" altLang="de-DE" sz="2000" dirty="0"/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International Training Week </a:t>
            </a:r>
            <a:r>
              <a:rPr lang="en-US" altLang="de-DE" sz="2000" dirty="0"/>
              <a:t>– SNA (Spain, </a:t>
            </a:r>
            <a:r>
              <a:rPr lang="ro-RO" altLang="de-DE" sz="2000" dirty="0"/>
              <a:t>6-12 of </a:t>
            </a:r>
            <a:r>
              <a:rPr lang="en-US" altLang="de-DE" sz="2000" dirty="0"/>
              <a:t>March and November 2023)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F312808C-1D7C-D575-8FE6-BC463420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07" y="427675"/>
            <a:ext cx="10297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FF0000"/>
                </a:solidFill>
              </a:rPr>
              <a:t>INTERNATIONAL NAVAL SEMESTER – </a:t>
            </a:r>
            <a:r>
              <a:rPr lang="en-US" altLang="de-DE" sz="2400" dirty="0">
                <a:solidFill>
                  <a:srgbClr val="0000FF"/>
                </a:solidFill>
              </a:rPr>
              <a:t>Joint modules/events</a:t>
            </a:r>
            <a:endParaRPr lang="de-AT" altLang="de-DE" sz="2400" dirty="0">
              <a:solidFill>
                <a:srgbClr val="0000FF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9B2326D3-4A09-1644-FCDA-BC9289757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71" y="1138055"/>
            <a:ext cx="121195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Course assignment/syllabuses approval</a:t>
            </a:r>
            <a:r>
              <a:rPr lang="ro-RO" altLang="de-DE" sz="3600" dirty="0">
                <a:solidFill>
                  <a:srgbClr val="FF0000"/>
                </a:solidFill>
              </a:rPr>
              <a:t>:</a:t>
            </a:r>
            <a:endParaRPr lang="en-US" altLang="de-DE" sz="3600" dirty="0">
              <a:solidFill>
                <a:srgbClr val="FF0000"/>
              </a:solidFill>
            </a:endParaRP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1500" dirty="0"/>
              <a:t>– Polish Naval Academy (Hellenic Naval Academy) 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1500" dirty="0"/>
              <a:t>– Italian Naval Academy (Romanian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1500" dirty="0"/>
              <a:t>– Polish Naval Academy (Romanian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1500" dirty="0"/>
              <a:t>– Hellenic Naval Academy (Italian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1500" dirty="0"/>
              <a:t>– INA Italian Naval Academy (Hellenic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1500" dirty="0"/>
              <a:t>– Bulgarian Naval Academy (Polish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1500" dirty="0"/>
              <a:t>– Bulgarian Naval Academy (Italian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1500" dirty="0"/>
              <a:t> 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1500" dirty="0"/>
              <a:t>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1500" dirty="0"/>
              <a:t>– Hellenic Naval Academy/ Romanian Naval Academy</a:t>
            </a:r>
            <a:endParaRPr lang="ro-RO" altLang="de-DE" sz="15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ro-RO" altLang="de-D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1600" dirty="0"/>
              <a:t>– Hellenic Naval Academy</a:t>
            </a:r>
            <a:r>
              <a:rPr lang="ro-RO" altLang="de-DE" sz="1600" dirty="0"/>
              <a:t> – </a:t>
            </a:r>
            <a:r>
              <a:rPr lang="ro-RO" altLang="de-DE" sz="1600" dirty="0" err="1"/>
              <a:t>common</a:t>
            </a:r>
            <a:r>
              <a:rPr lang="ro-RO" altLang="de-DE" sz="1600" dirty="0"/>
              <a:t> module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ro-RO" altLang="de-DE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 (</a:t>
            </a:r>
            <a:r>
              <a:rPr lang="ro-RO" altLang="de-DE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ro-RO" altLang="de-D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training) </a:t>
            </a:r>
            <a:r>
              <a:rPr lang="ro-RO" altLang="de-DE" sz="1600" dirty="0"/>
              <a:t>– </a:t>
            </a:r>
            <a:r>
              <a:rPr lang="ro-RO" altLang="de-DE" sz="1600" dirty="0" err="1"/>
              <a:t>common</a:t>
            </a:r>
            <a:r>
              <a:rPr lang="ro-RO" altLang="de-DE" sz="1600" dirty="0"/>
              <a:t> module</a:t>
            </a:r>
            <a:endParaRPr lang="en-US" altLang="de-DE" sz="1600" dirty="0"/>
          </a:p>
          <a:p>
            <a:pPr>
              <a:spcAft>
                <a:spcPct val="0"/>
              </a:spcAft>
              <a:buNone/>
            </a:pPr>
            <a:endParaRPr lang="en-US" altLang="de-DE" sz="1600" dirty="0">
              <a:solidFill>
                <a:srgbClr val="FF0000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en-US" altLang="de-DE" sz="1600" dirty="0">
                <a:solidFill>
                  <a:srgbClr val="FF0000"/>
                </a:solidFill>
              </a:rPr>
              <a:t>Deadlines (updated!)</a:t>
            </a:r>
            <a:r>
              <a:rPr lang="ro-RO" altLang="de-DE" sz="1600" dirty="0">
                <a:solidFill>
                  <a:srgbClr val="FF0000"/>
                </a:solidFill>
              </a:rPr>
              <a:t>:</a:t>
            </a:r>
            <a:endParaRPr lang="en-US" altLang="de-DE" sz="1600" dirty="0">
              <a:solidFill>
                <a:srgbClr val="FF0000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600" dirty="0">
                <a:solidFill>
                  <a:srgbClr val="0000FF"/>
                </a:solidFill>
              </a:rPr>
              <a:t>22nd of </a:t>
            </a:r>
            <a:r>
              <a:rPr lang="en-US" altLang="de-DE" sz="1600" dirty="0">
                <a:solidFill>
                  <a:srgbClr val="0000FF"/>
                </a:solidFill>
              </a:rPr>
              <a:t>March 2023 – </a:t>
            </a:r>
            <a:r>
              <a:rPr lang="en-US" altLang="de-DE" sz="1600" dirty="0">
                <a:solidFill>
                  <a:srgbClr val="FF0000"/>
                </a:solidFill>
              </a:rPr>
              <a:t>project submission for INS 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600" dirty="0">
                <a:solidFill>
                  <a:srgbClr val="0000FF"/>
                </a:solidFill>
              </a:rPr>
              <a:t>September 2023 – </a:t>
            </a:r>
            <a:r>
              <a:rPr lang="en-US" altLang="de-DE" sz="1600" dirty="0">
                <a:solidFill>
                  <a:srgbClr val="FF0000"/>
                </a:solidFill>
              </a:rPr>
              <a:t>course content development</a:t>
            </a:r>
            <a:r>
              <a:rPr lang="ro-RO" altLang="de-DE" sz="1600" dirty="0">
                <a:solidFill>
                  <a:srgbClr val="FF0000"/>
                </a:solidFill>
              </a:rPr>
              <a:t> (</a:t>
            </a:r>
            <a:r>
              <a:rPr lang="ro-RO" altLang="de-DE" sz="1600" dirty="0" err="1">
                <a:solidFill>
                  <a:srgbClr val="FF0000"/>
                </a:solidFill>
              </a:rPr>
              <a:t>depending</a:t>
            </a:r>
            <a:r>
              <a:rPr lang="ro-RO" altLang="de-DE" sz="1600" dirty="0">
                <a:solidFill>
                  <a:srgbClr val="FF0000"/>
                </a:solidFill>
              </a:rPr>
              <a:t> on INS </a:t>
            </a:r>
            <a:r>
              <a:rPr lang="ro-RO" altLang="de-DE" sz="1600" dirty="0" err="1">
                <a:solidFill>
                  <a:srgbClr val="FF0000"/>
                </a:solidFill>
              </a:rPr>
              <a:t>result</a:t>
            </a:r>
            <a:r>
              <a:rPr lang="ro-RO" altLang="de-DE" sz="1600" dirty="0">
                <a:solidFill>
                  <a:srgbClr val="FF0000"/>
                </a:solidFill>
              </a:rPr>
              <a:t>)</a:t>
            </a:r>
            <a:r>
              <a:rPr lang="en-US" altLang="de-DE" sz="1600" dirty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600" dirty="0" err="1">
                <a:solidFill>
                  <a:srgbClr val="0000FF"/>
                </a:solidFill>
              </a:rPr>
              <a:t>November</a:t>
            </a:r>
            <a:r>
              <a:rPr lang="en-US" altLang="de-DE" sz="1600" dirty="0">
                <a:solidFill>
                  <a:srgbClr val="0000FF"/>
                </a:solidFill>
              </a:rPr>
              <a:t> 2023 – </a:t>
            </a:r>
            <a:r>
              <a:rPr lang="en-US" altLang="de-DE" sz="1600" dirty="0">
                <a:solidFill>
                  <a:srgbClr val="FF0000"/>
                </a:solidFill>
              </a:rPr>
              <a:t>submit the final modules offer for each partner</a:t>
            </a:r>
            <a:r>
              <a:rPr lang="ro-RO" altLang="de-DE" sz="1600" dirty="0">
                <a:solidFill>
                  <a:srgbClr val="FF0000"/>
                </a:solidFill>
              </a:rPr>
              <a:t> (</a:t>
            </a:r>
            <a:r>
              <a:rPr lang="ro-RO" altLang="de-DE" sz="1600" dirty="0" err="1">
                <a:solidFill>
                  <a:srgbClr val="FF0000"/>
                </a:solidFill>
              </a:rPr>
              <a:t>depending</a:t>
            </a:r>
            <a:r>
              <a:rPr lang="ro-RO" altLang="de-DE" sz="1600" dirty="0">
                <a:solidFill>
                  <a:srgbClr val="FF0000"/>
                </a:solidFill>
              </a:rPr>
              <a:t> on INS </a:t>
            </a:r>
            <a:r>
              <a:rPr lang="ro-RO" altLang="de-DE" sz="1600" dirty="0" err="1">
                <a:solidFill>
                  <a:srgbClr val="FF0000"/>
                </a:solidFill>
              </a:rPr>
              <a:t>result</a:t>
            </a:r>
            <a:r>
              <a:rPr lang="ro-RO" altLang="de-DE" sz="1600" dirty="0">
                <a:solidFill>
                  <a:srgbClr val="FF0000"/>
                </a:solidFill>
              </a:rPr>
              <a:t>)</a:t>
            </a:r>
            <a:r>
              <a:rPr lang="en-US" altLang="de-DE" sz="16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Aft>
                <a:spcPct val="0"/>
              </a:spcAft>
              <a:buNone/>
            </a:pPr>
            <a:endParaRPr lang="en-US" altLang="de-DE" sz="2000" dirty="0"/>
          </a:p>
          <a:p>
            <a:pPr eaLnBrk="1" hangingPunct="1">
              <a:spcAft>
                <a:spcPct val="0"/>
              </a:spcAft>
              <a:buNone/>
            </a:pPr>
            <a:endParaRPr lang="en-US" altLang="de-D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15A62-0550-72B8-3B19-6F60F6FC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38C5B679-A4C4-87B7-E5D5-94121221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8" y="271415"/>
            <a:ext cx="96990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000" dirty="0">
                <a:solidFill>
                  <a:srgbClr val="FF0000"/>
                </a:solidFill>
              </a:rPr>
              <a:t>INTERNATIONAL NAVAL SEMESTER </a:t>
            </a:r>
            <a:r>
              <a:rPr lang="en-US" altLang="de-DE" dirty="0">
                <a:solidFill>
                  <a:srgbClr val="FF0000"/>
                </a:solidFill>
              </a:rPr>
              <a:t>– </a:t>
            </a:r>
            <a:r>
              <a:rPr lang="en-US" altLang="de-DE" sz="2400" u="sng" dirty="0">
                <a:solidFill>
                  <a:srgbClr val="0000FF"/>
                </a:solidFill>
              </a:rPr>
              <a:t>Course package</a:t>
            </a:r>
            <a:endParaRPr lang="de-AT" altLang="de-DE" sz="2400" u="sng" dirty="0">
              <a:solidFill>
                <a:srgbClr val="0000FF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3583EDB-32CB-3739-7663-B19320F3E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29" y="18228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59" y="3735712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6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067" y="1302346"/>
            <a:ext cx="12151606" cy="52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en-US" altLang="de-DE" sz="3200" dirty="0" err="1">
                <a:solidFill>
                  <a:srgbClr val="FF0000"/>
                </a:solidFill>
              </a:rPr>
              <a:t>LoD</a:t>
            </a:r>
            <a:r>
              <a:rPr lang="en-US" altLang="de-DE" sz="3200" dirty="0">
                <a:solidFill>
                  <a:srgbClr val="FF0000"/>
                </a:solidFill>
              </a:rPr>
              <a:t> 11 – </a:t>
            </a:r>
            <a:r>
              <a:rPr lang="ro-RO" altLang="de-DE" sz="3200" dirty="0">
                <a:solidFill>
                  <a:srgbClr val="FF0000"/>
                </a:solidFill>
              </a:rPr>
              <a:t>Joint projects </a:t>
            </a:r>
            <a:r>
              <a:rPr lang="en-US" altLang="de-DE" sz="3200" dirty="0">
                <a:solidFill>
                  <a:srgbClr val="FF0000"/>
                </a:solidFill>
              </a:rPr>
              <a:t>for INS to be applied</a:t>
            </a:r>
            <a:r>
              <a:rPr lang="ro-RO" altLang="de-DE" sz="3200" dirty="0">
                <a:solidFill>
                  <a:srgbClr val="FF0000"/>
                </a:solidFill>
              </a:rPr>
              <a:t> </a:t>
            </a:r>
            <a:r>
              <a:rPr lang="ro-RO" altLang="de-DE" sz="3200" dirty="0" err="1">
                <a:solidFill>
                  <a:srgbClr val="FF0000"/>
                </a:solidFill>
              </a:rPr>
              <a:t>by</a:t>
            </a:r>
            <a:r>
              <a:rPr lang="ro-RO" altLang="de-DE" sz="3200" dirty="0">
                <a:solidFill>
                  <a:srgbClr val="FF0000"/>
                </a:solidFill>
              </a:rPr>
              <a:t> 23</a:t>
            </a:r>
            <a:r>
              <a:rPr lang="ro-RO" altLang="de-DE" sz="2400" baseline="30000" dirty="0">
                <a:solidFill>
                  <a:srgbClr val="FF0000"/>
                </a:solidFill>
              </a:rPr>
              <a:t>rd</a:t>
            </a:r>
            <a:r>
              <a:rPr lang="ro-RO" altLang="de-DE" sz="3200" dirty="0">
                <a:solidFill>
                  <a:srgbClr val="FF0000"/>
                </a:solidFill>
              </a:rPr>
              <a:t> of </a:t>
            </a:r>
            <a:r>
              <a:rPr lang="ro-RO" altLang="de-DE" sz="3200" dirty="0" err="1">
                <a:solidFill>
                  <a:srgbClr val="FF0000"/>
                </a:solidFill>
              </a:rPr>
              <a:t>March</a:t>
            </a:r>
            <a:endParaRPr lang="en-US" altLang="de-DE" sz="3200" dirty="0">
              <a:solidFill>
                <a:srgbClr val="FF0000"/>
              </a:solidFill>
            </a:endParaRPr>
          </a:p>
          <a:p>
            <a:pPr>
              <a:spcAft>
                <a:spcPct val="0"/>
              </a:spcAft>
              <a:buNone/>
            </a:pPr>
            <a:endParaRPr lang="en-US" altLang="de-DE" sz="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</a:rPr>
              <a:t>1. </a:t>
            </a:r>
            <a:r>
              <a:rPr lang="en-US" altLang="de-DE" sz="2400" dirty="0" err="1">
                <a:solidFill>
                  <a:srgbClr val="0000FF"/>
                </a:solidFill>
              </a:rPr>
              <a:t>LoD</a:t>
            </a:r>
            <a:r>
              <a:rPr lang="en-US" altLang="de-DE" sz="2400" dirty="0">
                <a:solidFill>
                  <a:srgbClr val="0000FF"/>
                </a:solidFill>
              </a:rPr>
              <a:t> 11 – </a:t>
            </a:r>
            <a:r>
              <a:rPr lang="ro-RO" altLang="de-DE" sz="24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</a:t>
            </a:r>
            <a:r>
              <a:rPr lang="ro-RO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ro-RO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to be prepared (RNA guidance)</a:t>
            </a:r>
            <a:r>
              <a:rPr lang="ro-RO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2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 KA203 Common Curriculum Harmonization for Navy Education – curriculum framework development </a:t>
            </a:r>
            <a:r>
              <a:rPr lang="en-GB" altLang="de-DE" sz="2400" dirty="0">
                <a:solidFill>
                  <a:srgbClr val="7030A0"/>
                </a:solidFill>
              </a:rPr>
              <a:t>(March 2023) </a:t>
            </a:r>
            <a:r>
              <a:rPr lang="en-GB" altLang="de-DE" sz="2400" dirty="0">
                <a:solidFill>
                  <a:srgbClr val="FF0000"/>
                </a:solidFill>
              </a:rPr>
              <a:t>– RNA,</a:t>
            </a:r>
            <a:r>
              <a:rPr lang="ro-RO" altLang="de-DE" sz="2400" dirty="0">
                <a:solidFill>
                  <a:srgbClr val="FF0000"/>
                </a:solidFill>
              </a:rPr>
              <a:t> </a:t>
            </a:r>
            <a:r>
              <a:rPr lang="en-GB" altLang="de-DE" sz="2400" dirty="0">
                <a:solidFill>
                  <a:srgbClr val="FF0000"/>
                </a:solidFill>
              </a:rPr>
              <a:t>NVNA, PNA, INA</a:t>
            </a:r>
            <a:r>
              <a:rPr lang="en-US" altLang="de-DE" sz="2400" dirty="0">
                <a:solidFill>
                  <a:srgbClr val="7030A0"/>
                </a:solidFill>
              </a:rPr>
              <a:t> –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en-US" altLang="de-DE" sz="2400" dirty="0">
                <a:solidFill>
                  <a:srgbClr val="7030A0"/>
                </a:solidFill>
              </a:rPr>
              <a:t>the project application </a:t>
            </a:r>
            <a:r>
              <a:rPr lang="ro-RO" altLang="de-DE" sz="2400" dirty="0" err="1">
                <a:solidFill>
                  <a:srgbClr val="7030A0"/>
                </a:solidFill>
              </a:rPr>
              <a:t>has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ro-RO" altLang="de-DE" sz="2400" dirty="0" err="1">
                <a:solidFill>
                  <a:srgbClr val="7030A0"/>
                </a:solidFill>
              </a:rPr>
              <a:t>been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en-US" altLang="de-DE" sz="2400" dirty="0">
                <a:solidFill>
                  <a:srgbClr val="7030A0"/>
                </a:solidFill>
              </a:rPr>
              <a:t>revised and approved</a:t>
            </a:r>
            <a:r>
              <a:rPr lang="ro-RO" altLang="de-DE" sz="2400" dirty="0">
                <a:solidFill>
                  <a:srgbClr val="7030A0"/>
                </a:solidFill>
              </a:rPr>
              <a:t> (WP, </a:t>
            </a:r>
            <a:r>
              <a:rPr lang="ro-RO" altLang="de-DE" sz="2400" dirty="0" err="1">
                <a:solidFill>
                  <a:srgbClr val="7030A0"/>
                </a:solidFill>
              </a:rPr>
              <a:t>activities</a:t>
            </a:r>
            <a:r>
              <a:rPr lang="ro-RO" altLang="de-DE" sz="2400" dirty="0">
                <a:solidFill>
                  <a:srgbClr val="7030A0"/>
                </a:solidFill>
              </a:rPr>
              <a:t>, LLT, </a:t>
            </a:r>
            <a:r>
              <a:rPr lang="ro-RO" altLang="de-DE" sz="2400" dirty="0" err="1">
                <a:solidFill>
                  <a:srgbClr val="7030A0"/>
                </a:solidFill>
              </a:rPr>
              <a:t>events</a:t>
            </a:r>
            <a:r>
              <a:rPr lang="ro-RO" altLang="de-DE" sz="2400" dirty="0">
                <a:solidFill>
                  <a:srgbClr val="7030A0"/>
                </a:solidFill>
              </a:rPr>
              <a:t>, budget)</a:t>
            </a:r>
            <a:r>
              <a:rPr lang="en-US" altLang="de-DE" sz="2400" dirty="0">
                <a:solidFill>
                  <a:srgbClr val="7030A0"/>
                </a:solidFill>
              </a:rPr>
              <a:t>.</a:t>
            </a:r>
            <a:endParaRPr lang="ro-RO" altLang="de-DE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1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1400" dirty="0">
                <a:solidFill>
                  <a:srgbClr val="0000FF"/>
                </a:solidFill>
              </a:rPr>
              <a:t> </a:t>
            </a:r>
            <a:r>
              <a:rPr lang="en-GB" altLang="de-DE" sz="2400" dirty="0">
                <a:solidFill>
                  <a:srgbClr val="0000FF"/>
                </a:solidFill>
              </a:rPr>
              <a:t>KA203 - Integrated Training Programs Network for EU Naval Academies</a:t>
            </a:r>
            <a:r>
              <a:rPr lang="en-GB" altLang="de-DE" sz="2400" dirty="0">
                <a:solidFill>
                  <a:srgbClr val="7030A0"/>
                </a:solidFill>
              </a:rPr>
              <a:t> (March 202</a:t>
            </a:r>
            <a:r>
              <a:rPr lang="ro-RO" altLang="de-DE" sz="2400" dirty="0">
                <a:solidFill>
                  <a:srgbClr val="7030A0"/>
                </a:solidFill>
              </a:rPr>
              <a:t>4</a:t>
            </a:r>
            <a:r>
              <a:rPr lang="en-GB" altLang="de-DE" sz="2400" dirty="0">
                <a:solidFill>
                  <a:srgbClr val="7030A0"/>
                </a:solidFill>
              </a:rPr>
              <a:t>)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en-GB" altLang="de-DE" sz="2400" dirty="0">
                <a:solidFill>
                  <a:srgbClr val="FF0000"/>
                </a:solidFill>
              </a:rPr>
              <a:t>– RNA,</a:t>
            </a:r>
            <a:r>
              <a:rPr lang="ro-RO" altLang="de-DE" sz="2400" dirty="0">
                <a:solidFill>
                  <a:srgbClr val="FF0000"/>
                </a:solidFill>
              </a:rPr>
              <a:t> </a:t>
            </a:r>
            <a:r>
              <a:rPr lang="en-GB" altLang="de-DE" sz="2400" dirty="0">
                <a:solidFill>
                  <a:srgbClr val="FF0000"/>
                </a:solidFill>
              </a:rPr>
              <a:t>NVNA, PNA, INA</a:t>
            </a:r>
            <a:r>
              <a:rPr lang="en-US" altLang="de-DE" sz="2400" dirty="0">
                <a:solidFill>
                  <a:srgbClr val="7030A0"/>
                </a:solidFill>
              </a:rPr>
              <a:t> –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en-US" altLang="de-DE" sz="2400" dirty="0">
                <a:solidFill>
                  <a:srgbClr val="7030A0"/>
                </a:solidFill>
              </a:rPr>
              <a:t>the project application </a:t>
            </a:r>
            <a:r>
              <a:rPr lang="ro-RO" altLang="de-DE" sz="2400" dirty="0" err="1">
                <a:solidFill>
                  <a:srgbClr val="7030A0"/>
                </a:solidFill>
              </a:rPr>
              <a:t>has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ro-RO" altLang="de-DE" sz="2400" dirty="0" err="1">
                <a:solidFill>
                  <a:srgbClr val="7030A0"/>
                </a:solidFill>
              </a:rPr>
              <a:t>been</a:t>
            </a:r>
            <a:r>
              <a:rPr lang="ro-RO" altLang="de-DE" sz="2400" dirty="0">
                <a:solidFill>
                  <a:srgbClr val="7030A0"/>
                </a:solidFill>
              </a:rPr>
              <a:t> </a:t>
            </a:r>
            <a:r>
              <a:rPr lang="en-US" altLang="de-DE" sz="2400" dirty="0">
                <a:solidFill>
                  <a:srgbClr val="7030A0"/>
                </a:solidFill>
              </a:rPr>
              <a:t>revised and approved</a:t>
            </a:r>
            <a:r>
              <a:rPr lang="ro-RO" altLang="de-DE" sz="2400" dirty="0">
                <a:solidFill>
                  <a:srgbClr val="7030A0"/>
                </a:solidFill>
              </a:rPr>
              <a:t> (WP, </a:t>
            </a:r>
            <a:r>
              <a:rPr lang="ro-RO" altLang="de-DE" sz="2400" dirty="0" err="1">
                <a:solidFill>
                  <a:srgbClr val="7030A0"/>
                </a:solidFill>
              </a:rPr>
              <a:t>activities</a:t>
            </a:r>
            <a:r>
              <a:rPr lang="ro-RO" altLang="de-DE" sz="2400" dirty="0">
                <a:solidFill>
                  <a:srgbClr val="7030A0"/>
                </a:solidFill>
              </a:rPr>
              <a:t>, LLT, </a:t>
            </a:r>
            <a:r>
              <a:rPr lang="ro-RO" altLang="de-DE" sz="2400" dirty="0" err="1">
                <a:solidFill>
                  <a:srgbClr val="7030A0"/>
                </a:solidFill>
              </a:rPr>
              <a:t>events</a:t>
            </a:r>
            <a:r>
              <a:rPr lang="ro-RO" altLang="de-DE" sz="2400" dirty="0">
                <a:solidFill>
                  <a:srgbClr val="7030A0"/>
                </a:solidFill>
              </a:rPr>
              <a:t>, budget)</a:t>
            </a:r>
            <a:r>
              <a:rPr lang="en-US" altLang="de-DE" sz="2400" dirty="0">
                <a:solidFill>
                  <a:srgbClr val="7030A0"/>
                </a:solidFill>
              </a:rPr>
              <a:t>.</a:t>
            </a:r>
            <a:endParaRPr lang="ro-RO" altLang="de-DE" sz="24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638A1-B373-A052-5F5B-62DD35F7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CDBD5DA2-D681-91E8-F1E5-1474B44D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9818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FF0000"/>
                </a:solidFill>
              </a:rPr>
              <a:t>INTERNATIONAL NAVAL SEMESTER – Strategic projects</a:t>
            </a:r>
            <a:endParaRPr lang="de-AT" altLang="de-DE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2050EE51-5FF1-FE49-7943-9F10B2CAB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91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067" y="1138055"/>
            <a:ext cx="12151606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en-US" altLang="de-DE" sz="3200" dirty="0" err="1">
                <a:solidFill>
                  <a:srgbClr val="FF0000"/>
                </a:solidFill>
                <a:cs typeface="Arial" panose="020B0604020202020204" pitchFamily="34" charset="0"/>
              </a:rPr>
              <a:t>LoD</a:t>
            </a:r>
            <a:r>
              <a:rPr lang="en-US" alt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 11 – </a:t>
            </a:r>
            <a:r>
              <a:rPr lang="ro-RO" altLang="de-DE" dirty="0" err="1">
                <a:solidFill>
                  <a:srgbClr val="FF0000"/>
                </a:solidFill>
                <a:cs typeface="Arial" panose="020B0604020202020204" pitchFamily="34" charset="0"/>
              </a:rPr>
              <a:t>Navy</a:t>
            </a:r>
            <a:r>
              <a:rPr lang="ro-RO" altLang="de-D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cs typeface="Arial" panose="020B0604020202020204" pitchFamily="34" charset="0"/>
              </a:rPr>
              <a:t>joint</a:t>
            </a:r>
            <a:r>
              <a:rPr lang="ro-RO" altLang="de-D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cs typeface="Arial" panose="020B0604020202020204" pitchFamily="34" charset="0"/>
              </a:rPr>
              <a:t>projects</a:t>
            </a:r>
            <a:r>
              <a:rPr lang="ro-RO" altLang="de-D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cs typeface="Arial" panose="020B0604020202020204" pitchFamily="34" charset="0"/>
              </a:rPr>
              <a:t>under implementation</a:t>
            </a:r>
            <a:r>
              <a:rPr lang="en-US" altLang="de-DE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  <a:p>
            <a:pPr>
              <a:spcAft>
                <a:spcPct val="0"/>
              </a:spcAft>
              <a:buNone/>
            </a:pPr>
            <a:endParaRPr lang="ro-RO" altLang="de-DE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None/>
            </a:pPr>
            <a:endParaRPr lang="en-US" altLang="de-DE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MARS-NET </a:t>
            </a:r>
            <a:r>
              <a:rPr lang="ro-RO" altLang="de-DE" sz="1800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GB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Maritime Simulators and Training Facilities Network for Enhancing the Exchange of Good Practices and Digital Learning</a:t>
            </a:r>
            <a:r>
              <a:rPr lang="ro-RO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Romanian Naval Academy as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as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1800" dirty="0">
                <a:solidFill>
                  <a:srgbClr val="7030A0"/>
                </a:solidFill>
                <a:cs typeface="Arial" panose="020B0604020202020204" pitchFamily="34" charset="0"/>
              </a:rPr>
              <a:t>(2022-2024) </a:t>
            </a:r>
            <a:r>
              <a:rPr lang="ro-RO" altLang="de-DE" sz="18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18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18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18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18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18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</a:rPr>
              <a:t>10 </a:t>
            </a:r>
            <a:r>
              <a:rPr lang="ro-RO" altLang="de-DE" sz="1800" dirty="0" err="1">
                <a:solidFill>
                  <a:srgbClr val="0000FF"/>
                </a:solidFill>
              </a:rPr>
              <a:t>course</a:t>
            </a:r>
            <a:r>
              <a:rPr lang="ro-RO" altLang="de-DE" sz="1800" dirty="0">
                <a:solidFill>
                  <a:srgbClr val="0000FF"/>
                </a:solidFill>
              </a:rPr>
              <a:t> curriculum </a:t>
            </a:r>
            <a:r>
              <a:rPr lang="ro-RO" altLang="de-DE" sz="1800" dirty="0" err="1">
                <a:solidFill>
                  <a:srgbClr val="0000FF"/>
                </a:solidFill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harmonized</a:t>
            </a:r>
            <a:r>
              <a:rPr lang="ro-RO" altLang="de-DE" sz="1800" dirty="0">
                <a:solidFill>
                  <a:srgbClr val="7030A0"/>
                </a:solidFill>
              </a:rPr>
              <a:t>: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Manoeuvring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Cargo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Navigational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Watchkeeping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Room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Watchkeeping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Radar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Maritime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Naval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Naval Communications,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Celestial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4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</a:t>
            </a:r>
            <a:r>
              <a:rPr lang="ro-RO" altLang="de-DE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2000" dirty="0">
                <a:solidFill>
                  <a:srgbClr val="7030A0"/>
                </a:solidFill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</a:rPr>
              <a:t>5 </a:t>
            </a:r>
            <a:r>
              <a:rPr lang="ro-RO" altLang="de-DE" sz="1800" dirty="0" err="1">
                <a:solidFill>
                  <a:srgbClr val="0000FF"/>
                </a:solidFill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simulators</a:t>
            </a:r>
            <a:r>
              <a:rPr lang="ro-RO" altLang="de-DE" sz="1800" dirty="0">
                <a:solidFill>
                  <a:srgbClr val="0000FF"/>
                </a:solidFill>
              </a:rPr>
              <a:t> are </a:t>
            </a:r>
            <a:r>
              <a:rPr lang="ro-RO" altLang="de-DE" sz="1800" dirty="0" err="1">
                <a:solidFill>
                  <a:srgbClr val="0000FF"/>
                </a:solidFill>
              </a:rPr>
              <a:t>harmonized</a:t>
            </a:r>
            <a:r>
              <a:rPr lang="ro-RO" altLang="de-DE" sz="1800" dirty="0">
                <a:solidFill>
                  <a:srgbClr val="0000FF"/>
                </a:solidFill>
              </a:rPr>
              <a:t>: </a:t>
            </a:r>
            <a:r>
              <a:rPr lang="en-GB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 Handling and Manoeuvring</a:t>
            </a:r>
            <a:r>
              <a:rPr lang="ro-RO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Navigational Watchkeeping</a:t>
            </a:r>
            <a:r>
              <a:rPr lang="ro-RO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Navigation</a:t>
            </a:r>
            <a:r>
              <a:rPr lang="ro-RO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Room Watchkeeping</a:t>
            </a:r>
            <a:r>
              <a:rPr lang="ro-RO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 handling</a:t>
            </a:r>
            <a:r>
              <a:rPr lang="ro-RO" sz="1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GB" sz="1400" b="0" i="0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sz="1400" b="0" i="0" strike="noStrik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None/>
            </a:pPr>
            <a:r>
              <a:rPr lang="ro-RO" altLang="de-DE" sz="2000" b="0" dirty="0">
                <a:solidFill>
                  <a:srgbClr val="7030A0"/>
                </a:solidFill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</a:rPr>
              <a:t>3 </a:t>
            </a:r>
            <a:r>
              <a:rPr lang="ro-RO" altLang="de-DE" sz="1800" dirty="0" err="1">
                <a:solidFill>
                  <a:srgbClr val="0000FF"/>
                </a:solidFill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</a:rPr>
              <a:t> for </a:t>
            </a:r>
            <a:r>
              <a:rPr lang="ro-RO" altLang="de-DE" sz="1800" dirty="0" err="1">
                <a:solidFill>
                  <a:srgbClr val="0000FF"/>
                </a:solidFill>
              </a:rPr>
              <a:t>teachers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simulating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facilities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srgbClr val="7030A0"/>
                </a:solidFill>
              </a:rPr>
              <a:t>– 45 </a:t>
            </a:r>
            <a:r>
              <a:rPr lang="ro-RO" altLang="de-DE" sz="1800" b="0" dirty="0" err="1">
                <a:solidFill>
                  <a:srgbClr val="7030A0"/>
                </a:solidFill>
              </a:rPr>
              <a:t>teachers</a:t>
            </a:r>
            <a:r>
              <a:rPr lang="ro-RO" altLang="de-DE" sz="1800" b="0" dirty="0">
                <a:solidFill>
                  <a:srgbClr val="7030A0"/>
                </a:solidFill>
              </a:rPr>
              <a:t> </a:t>
            </a:r>
            <a:r>
              <a:rPr lang="ro-RO" altLang="de-DE" sz="1800" b="0" dirty="0" err="1">
                <a:solidFill>
                  <a:srgbClr val="7030A0"/>
                </a:solidFill>
              </a:rPr>
              <a:t>had</a:t>
            </a:r>
            <a:r>
              <a:rPr lang="ro-RO" altLang="de-DE" sz="1800" b="0" dirty="0">
                <a:solidFill>
                  <a:srgbClr val="7030A0"/>
                </a:solidFill>
              </a:rPr>
              <a:t> </a:t>
            </a:r>
            <a:r>
              <a:rPr lang="ro-RO" altLang="de-DE" sz="1800" b="0" dirty="0" err="1">
                <a:solidFill>
                  <a:srgbClr val="7030A0"/>
                </a:solidFill>
              </a:rPr>
              <a:t>been</a:t>
            </a:r>
            <a:r>
              <a:rPr lang="ro-RO" altLang="de-DE" sz="1800" b="0" dirty="0">
                <a:solidFill>
                  <a:srgbClr val="7030A0"/>
                </a:solidFill>
              </a:rPr>
              <a:t> </a:t>
            </a:r>
            <a:r>
              <a:rPr lang="ro-RO" altLang="de-DE" sz="1800" b="0" dirty="0" err="1">
                <a:solidFill>
                  <a:srgbClr val="7030A0"/>
                </a:solidFill>
              </a:rPr>
              <a:t>instructed</a:t>
            </a:r>
            <a:r>
              <a:rPr lang="ro-RO" altLang="de-DE" sz="1800" b="0" dirty="0">
                <a:solidFill>
                  <a:srgbClr val="7030A0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</a:rPr>
              <a:t>2 </a:t>
            </a:r>
            <a:r>
              <a:rPr lang="ro-RO" altLang="de-DE" sz="1800" dirty="0" err="1">
                <a:solidFill>
                  <a:srgbClr val="0000FF"/>
                </a:solidFill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</a:rPr>
              <a:t> (</a:t>
            </a:r>
            <a:r>
              <a:rPr lang="ro-RO" altLang="de-DE" sz="1800" dirty="0" err="1">
                <a:solidFill>
                  <a:srgbClr val="0000FF"/>
                </a:solidFill>
              </a:rPr>
              <a:t>short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modules</a:t>
            </a:r>
            <a:r>
              <a:rPr lang="ro-RO" altLang="de-DE" sz="1800" dirty="0">
                <a:solidFill>
                  <a:srgbClr val="0000FF"/>
                </a:solidFill>
              </a:rPr>
              <a:t>) for </a:t>
            </a:r>
            <a:r>
              <a:rPr lang="ro-RO" altLang="de-DE" sz="1800" dirty="0" err="1">
                <a:solidFill>
                  <a:srgbClr val="0000FF"/>
                </a:solidFill>
              </a:rPr>
              <a:t>students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srgbClr val="7030A0"/>
                </a:solidFill>
              </a:rPr>
              <a:t>– 40 </a:t>
            </a:r>
            <a:r>
              <a:rPr lang="ro-RO" altLang="de-DE" sz="1800" b="0" dirty="0" err="1">
                <a:solidFill>
                  <a:srgbClr val="7030A0"/>
                </a:solidFill>
              </a:rPr>
              <a:t>students</a:t>
            </a:r>
            <a:r>
              <a:rPr lang="ro-RO" altLang="de-DE" sz="1800" b="0" dirty="0">
                <a:solidFill>
                  <a:srgbClr val="7030A0"/>
                </a:solidFill>
              </a:rPr>
              <a:t> </a:t>
            </a:r>
            <a:r>
              <a:rPr lang="ro-RO" altLang="de-DE" sz="1800" b="0" dirty="0" err="1">
                <a:solidFill>
                  <a:srgbClr val="7030A0"/>
                </a:solidFill>
              </a:rPr>
              <a:t>had</a:t>
            </a:r>
            <a:r>
              <a:rPr lang="ro-RO" altLang="de-DE" sz="1800" b="0" dirty="0">
                <a:solidFill>
                  <a:srgbClr val="7030A0"/>
                </a:solidFill>
              </a:rPr>
              <a:t> </a:t>
            </a:r>
            <a:r>
              <a:rPr lang="ro-RO" altLang="de-DE" sz="1800" b="0" dirty="0" err="1">
                <a:solidFill>
                  <a:srgbClr val="7030A0"/>
                </a:solidFill>
              </a:rPr>
              <a:t>been</a:t>
            </a:r>
            <a:r>
              <a:rPr lang="ro-RO" altLang="de-DE" sz="1800" b="0" dirty="0">
                <a:solidFill>
                  <a:srgbClr val="7030A0"/>
                </a:solidFill>
              </a:rPr>
              <a:t> </a:t>
            </a:r>
            <a:r>
              <a:rPr lang="ro-RO" altLang="de-DE" sz="1800" b="0" dirty="0" err="1">
                <a:solidFill>
                  <a:srgbClr val="7030A0"/>
                </a:solidFill>
              </a:rPr>
              <a:t>instructed</a:t>
            </a:r>
            <a:r>
              <a:rPr lang="en-GB" altLang="de-DE" sz="1800" b="0" dirty="0">
                <a:solidFill>
                  <a:srgbClr val="7030A0"/>
                </a:solidFill>
              </a:rPr>
              <a:t>.</a:t>
            </a:r>
            <a:endParaRPr lang="en-US" altLang="de-DE" sz="8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638A1-B373-A052-5F5B-62DD35F7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CDBD5DA2-D681-91E8-F1E5-1474B44D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9818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FF0000"/>
                </a:solidFill>
              </a:rPr>
              <a:t>INTERNATIONAL NAVAL SEMESTER – Strategic projects</a:t>
            </a:r>
            <a:endParaRPr lang="de-AT" altLang="de-DE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2050EE51-5FF1-FE49-7943-9F10B2CAB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91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DE1B8-DCDB-402B-9C2D-E027E45B41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588" y="1727984"/>
            <a:ext cx="2310824" cy="8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8366"/>
            <a:ext cx="12192000" cy="56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en-US" altLang="de-DE" sz="3200" dirty="0" err="1">
                <a:solidFill>
                  <a:srgbClr val="FF0000"/>
                </a:solidFill>
                <a:cs typeface="Arial" panose="020B0604020202020204" pitchFamily="34" charset="0"/>
              </a:rPr>
              <a:t>LoD</a:t>
            </a:r>
            <a:r>
              <a:rPr lang="en-US" alt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 11 – </a:t>
            </a:r>
            <a:r>
              <a:rPr lang="ro-RO" altLang="de-DE" sz="3200" dirty="0" err="1">
                <a:solidFill>
                  <a:srgbClr val="FF0000"/>
                </a:solidFill>
                <a:cs typeface="Arial" panose="020B0604020202020204" pitchFamily="34" charset="0"/>
              </a:rPr>
              <a:t>Joint</a:t>
            </a:r>
            <a:r>
              <a:rPr lang="ro-RO" alt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3200" dirty="0" err="1">
                <a:solidFill>
                  <a:srgbClr val="FF0000"/>
                </a:solidFill>
                <a:cs typeface="Arial" panose="020B0604020202020204" pitchFamily="34" charset="0"/>
              </a:rPr>
              <a:t>projects</a:t>
            </a:r>
            <a:r>
              <a:rPr lang="ro-RO" alt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cs typeface="Arial" panose="020B0604020202020204" pitchFamily="34" charset="0"/>
              </a:rPr>
              <a:t>under implementation</a:t>
            </a:r>
            <a:r>
              <a:rPr lang="en-US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  <a:endParaRPr lang="ro-RO" altLang="de-DE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None/>
            </a:pPr>
            <a:endParaRPr lang="ro-RO" altLang="de-DE" sz="32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None/>
            </a:pPr>
            <a:endParaRPr lang="en-US" altLang="de-DE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None/>
            </a:pPr>
            <a:endParaRPr lang="ro-RO" altLang="de-DE" sz="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GB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MENTORS </a:t>
            </a:r>
            <a:r>
              <a:rPr lang="en-GB" altLang="de-DE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SEAfarers</a:t>
            </a: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Experiential Knowledge Based MENTORS</a:t>
            </a:r>
            <a:r>
              <a:rPr lang="ro-R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Romanian Naval Academy as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1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ro-RO" sz="1800" b="1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1800" dirty="0">
                <a:solidFill>
                  <a:srgbClr val="7030A0"/>
                </a:solidFill>
                <a:cs typeface="Arial" panose="020B0604020202020204" pitchFamily="34" charset="0"/>
              </a:rPr>
              <a:t>(2022-2024) </a:t>
            </a:r>
            <a:r>
              <a:rPr lang="ro-RO" altLang="de-DE" sz="18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18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18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18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18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18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0000FF"/>
                </a:solidFill>
              </a:rPr>
              <a:t>- 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i="0" u="none" strike="noStrike" baseline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uilding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online joint platform for students counselling and mentoring in carrier path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www.seamentors.com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800" b="1" i="0" u="none" strike="noStrike" baseline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1800" b="0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ro-RO" sz="1800" b="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joint</a:t>
            </a:r>
            <a:r>
              <a:rPr lang="ro-RO" sz="18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councelling</a:t>
            </a:r>
            <a:r>
              <a:rPr lang="ro-RO" sz="1800" b="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ro-RO" sz="1800" b="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0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sharing point of cadetship experiences, mentors interviews, mentorship materials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wareness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seafaring cadets regarding </a:t>
            </a:r>
            <a:r>
              <a:rPr lang="en-US" sz="1800" dirty="0">
                <a:solidFill>
                  <a:srgbClr val="0000FF"/>
                </a:solidFill>
                <a:cs typeface="Arial" panose="020B0604020202020204" pitchFamily="34" charset="0"/>
              </a:rPr>
              <a:t>the onboard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cs typeface="Arial" panose="020B0604020202020204" pitchFamily="34" charset="0"/>
              </a:rPr>
              <a:t>experience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s o</a:t>
            </a:r>
            <a:r>
              <a:rPr lang="en-US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civilian ships – </a:t>
            </a:r>
            <a:r>
              <a:rPr lang="en-US" sz="18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online and residential meetings with professional mentors will be organized by the partners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en-GB" sz="1800" dirty="0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onduct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connection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between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cadets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and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mentors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smooth</a:t>
            </a:r>
            <a:r>
              <a:rPr lang="ro-RO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cadets</a:t>
            </a:r>
            <a:r>
              <a:rPr lang="en-GB" sz="1800" dirty="0">
                <a:solidFill>
                  <a:srgbClr val="0000FF"/>
                </a:solidFill>
                <a:cs typeface="Arial" panose="020B0604020202020204" pitchFamily="34" charset="0"/>
              </a:rPr>
              <a:t>’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insertion onboard military and civilian ships – </a:t>
            </a:r>
            <a:r>
              <a:rPr lang="en-US" sz="18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 a mentoring network identifying the potential mentors in different areas</a:t>
            </a:r>
            <a:r>
              <a:rPr lang="en-GB" altLang="de-DE" sz="1800" dirty="0">
                <a:solidFill>
                  <a:srgbClr val="0000FF"/>
                </a:solidFill>
              </a:rPr>
              <a:t>;</a:t>
            </a:r>
          </a:p>
          <a:p>
            <a:pPr>
              <a:buNone/>
            </a:pPr>
            <a:endParaRPr lang="en-GB" altLang="de-DE" sz="1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638A1-B373-A052-5F5B-62DD35F77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CDBD5DA2-D681-91E8-F1E5-1474B44D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9818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FF0000"/>
                </a:solidFill>
              </a:rPr>
              <a:t>INTERNATIONAL NAVAL SEMESTER – Strategic projects</a:t>
            </a:r>
            <a:endParaRPr lang="de-AT" altLang="de-DE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2050EE51-5FF1-FE49-7943-9F10B2CAB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91" y="0"/>
            <a:ext cx="1434618" cy="143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25618-5307-48F1-9605-DF700E5CB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129" y="1992460"/>
            <a:ext cx="1653002" cy="902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306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7959F65-105F-78FA-2443-AAFF334A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" y="1478081"/>
            <a:ext cx="12146504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Roadmap updates – way to go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</a:rPr>
              <a:t>By 2</a:t>
            </a:r>
            <a:r>
              <a:rPr lang="ro-RO" altLang="de-DE" sz="2400" dirty="0">
                <a:solidFill>
                  <a:srgbClr val="0000FF"/>
                </a:solidFill>
              </a:rPr>
              <a:t>3</a:t>
            </a:r>
            <a:r>
              <a:rPr lang="ro-RO" altLang="de-DE" sz="2400" baseline="30000" dirty="0">
                <a:solidFill>
                  <a:srgbClr val="0000FF"/>
                </a:solidFill>
              </a:rPr>
              <a:t>r</a:t>
            </a:r>
            <a:r>
              <a:rPr lang="en-US" altLang="de-DE" sz="2400" baseline="30000" dirty="0">
                <a:solidFill>
                  <a:srgbClr val="0000FF"/>
                </a:solidFill>
              </a:rPr>
              <a:t>d</a:t>
            </a:r>
            <a:r>
              <a:rPr lang="en-US" altLang="de-DE" sz="2400" dirty="0">
                <a:solidFill>
                  <a:srgbClr val="0000FF"/>
                </a:solidFill>
              </a:rPr>
              <a:t> of March 2023 </a:t>
            </a:r>
            <a:r>
              <a:rPr lang="en-US" altLang="de-DE" sz="2400" dirty="0">
                <a:solidFill>
                  <a:srgbClr val="7030A0"/>
                </a:solidFill>
              </a:rPr>
              <a:t>– </a:t>
            </a:r>
            <a:r>
              <a:rPr lang="ro-RO" altLang="de-DE" sz="2400" dirty="0">
                <a:solidFill>
                  <a:srgbClr val="7030A0"/>
                </a:solidFill>
              </a:rPr>
              <a:t>INS </a:t>
            </a:r>
            <a:r>
              <a:rPr lang="en-US" altLang="de-DE" sz="2400" dirty="0">
                <a:solidFill>
                  <a:srgbClr val="7030A0"/>
                </a:solidFill>
              </a:rPr>
              <a:t>projects proposal preparation and submission (under the Romanian Naval Academy coordination) </a:t>
            </a: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By December 2023 </a:t>
            </a:r>
            <a:r>
              <a:rPr lang="en-GB" altLang="de-DE" sz="2400" dirty="0">
                <a:solidFill>
                  <a:srgbClr val="7030A0"/>
                </a:solidFill>
              </a:rPr>
              <a:t>– drafting the course content and approving the modules organization in the academic plan for 2023-2024/partners, depending on the INS project submission status.</a:t>
            </a:r>
            <a:endParaRPr lang="en-US" altLang="de-DE" sz="24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C2A2A-5782-A5BD-0B78-3657A028A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26335D54-202E-AB3C-BF3A-0708EAB8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6" name="Bild 12" descr="EMILYO Logo">
            <a:extLst>
              <a:ext uri="{FF2B5EF4-FFF2-40B4-BE49-F238E27FC236}">
                <a16:creationId xmlns:a16="http://schemas.microsoft.com/office/drawing/2014/main" id="{A32C2821-7CE5-F8CC-724E-356A82122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4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1039</Words>
  <Application>Microsoft Office PowerPoint</Application>
  <PresentationFormat>Widescreen</PresentationFormat>
  <Paragraphs>99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159</cp:revision>
  <dcterms:created xsi:type="dcterms:W3CDTF">2022-04-18T12:01:08Z</dcterms:created>
  <dcterms:modified xsi:type="dcterms:W3CDTF">2023-03-02T07:50:37Z</dcterms:modified>
</cp:coreProperties>
</file>