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402" r:id="rId4"/>
    <p:sldId id="425" r:id="rId5"/>
    <p:sldId id="426" r:id="rId6"/>
    <p:sldId id="427" r:id="rId7"/>
    <p:sldId id="428" r:id="rId8"/>
    <p:sldId id="429" r:id="rId9"/>
    <p:sldId id="430" r:id="rId10"/>
    <p:sldId id="432" r:id="rId11"/>
    <p:sldId id="433" r:id="rId12"/>
    <p:sldId id="434" r:id="rId13"/>
    <p:sldId id="421" r:id="rId14"/>
    <p:sldId id="431" r:id="rId15"/>
    <p:sldId id="43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alin Popa" initials="CP" lastIdx="1" clrIdx="0">
    <p:extLst>
      <p:ext uri="{19B8F6BF-5375-455C-9EA6-DF929625EA0E}">
        <p15:presenceInfo xmlns:p15="http://schemas.microsoft.com/office/powerpoint/2012/main" userId="b60ec6b2846c45c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447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55D4E-BDF5-4E50-9A1E-E72C9A412622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A56D4-5DB4-4B0D-A9E5-9B5B961C3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165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56D4-5DB4-4B0D-A9E5-9B5B961C30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754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56D4-5DB4-4B0D-A9E5-9B5B961C302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2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56D4-5DB4-4B0D-A9E5-9B5B961C302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043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56D4-5DB4-4B0D-A9E5-9B5B961C302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38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56D4-5DB4-4B0D-A9E5-9B5B961C302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00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56D4-5DB4-4B0D-A9E5-9B5B961C302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700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56D4-5DB4-4B0D-A9E5-9B5B961C302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414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56D4-5DB4-4B0D-A9E5-9B5B961C302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251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56D4-5DB4-4B0D-A9E5-9B5B961C302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748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56D4-5DB4-4B0D-A9E5-9B5B961C302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730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56D4-5DB4-4B0D-A9E5-9B5B961C302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76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56D4-5DB4-4B0D-A9E5-9B5B961C302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930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CC7FB-972B-429E-9F6A-608770BAF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D8BEE-086D-48E7-855B-D87DFBB81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9D68D-4705-4847-A8AF-4418DF40E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C7716-FE7A-4BC0-A016-250E42AA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0510D-61E3-4338-B070-B8EE278E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79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3C4D0-AE54-4BC4-A27E-1B7A4FC54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5BA549-B354-4E25-A6A5-A8503E989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62C16-C456-40F4-9CB7-7B9EA5202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0C30B-44E8-4D8F-A418-73E13D28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08071-B9E2-4823-9A2E-0A7506B50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26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29A915-95FB-4078-94E0-9B44B62BE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76D0F-6120-4BFA-99EA-9AD7B7624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2C7FA-FCC0-435A-BFB3-48DCE2564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C8CEB-4ADB-40B5-9F9C-09BFA31D7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D9CDA-B17B-4570-A9C8-77FCB1971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84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118C8-D799-4A10-9DAF-3CB05F910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43741-4591-4C21-A874-D507F5E12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15D84-0A35-464A-85CA-D10AF9426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0F377-98BB-4B21-A5DB-C6B144FB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76ADD-3616-46E0-BD7D-66FFBEA46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910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64FF9-DE39-4A13-8C10-686CC4706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83E5C-5A2D-4D27-821B-3175FE29F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66616-D045-4DEE-96C1-720AED6F2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AF202-2260-435C-8CA4-9E524B30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5526F-C384-48D1-B0B0-844369801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83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2FBE-D765-4F33-98AB-E91C9FAAC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ED402-1CBC-4B3B-AC74-C2263009C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52E5-9D67-4E90-B8B5-3A67194E0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3A147-7661-43C9-9782-3F2E85AEC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B8AAC-735D-450D-8C11-ADE195104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DD5A9-7BA0-456D-96BD-05950AF89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41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00D8-5884-4979-9A21-85D453238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3F18A-281D-45C8-AC67-5D91C11E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7B5D9-4AFA-4591-A5D3-0D565343B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DA85C6-EBC7-4302-8247-B4F38754B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02A30A-6A64-46AB-89B9-490596129A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8CE632-A749-4ABF-9154-6DE0CC6A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BC6CF4-DB31-4920-B465-32BD4CD8B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187BA9-A670-4748-B7D1-AEF3F1A79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90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20F91-E0C5-4FB0-8A25-0C2DF0D05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480B5-B004-4ADE-9EED-13089A0E6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E26C0A-1103-44B1-9777-93A486EFB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CCEE7-63B4-4F5B-8FAE-1098FEE7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66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F20013-EC92-405C-8E80-12C08FA29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131E12-3459-453A-B207-7B010D88C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7D488-40DE-4BFA-8949-2242D05FA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88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9F49B-4AE1-4425-A040-8412B5807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F39FF-8182-40D7-858E-287C19C3D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B398D8-AF8E-4EC2-829F-FC19731B7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79435-B89A-4AD5-A5C2-868175104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2A9A1-1611-4168-ABA3-19671C42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AB192-51C2-47BD-8924-B57216847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60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BC2FD-77ED-44B3-9979-133BAC2A0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59BAF1-B81C-4CB6-83F5-346AD815E1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3EB81-2E7C-4574-8BE3-AF38CAB40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7C5B3-A201-43EE-A0CB-899765193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04056-4E96-4370-A6E6-A1A19EBA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9A5A3-4F4E-479F-9D92-34455A5E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9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5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6DB1FF-24CF-49B8-BB65-FE0C36932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1099F-0E56-4BE5-B05B-51DF76890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C0494-DF11-4B0E-A5D7-6DB8E7526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C932C-670A-4E44-B3F6-0BD080F0C010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C67C4-89A9-4F42-8938-4A4E422D9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23A7A-206B-4C5C-AB2B-1F071783E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37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microsoft.com/office/2007/relationships/hdphoto" Target="../media/hdphoto8.wdp"/><Relationship Id="rId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74.jpeg"/><Relationship Id="rId3" Type="http://schemas.openxmlformats.org/officeDocument/2006/relationships/image" Target="../media/image9.emf"/><Relationship Id="rId7" Type="http://schemas.openxmlformats.org/officeDocument/2006/relationships/image" Target="../media/image68.jpeg"/><Relationship Id="rId12" Type="http://schemas.openxmlformats.org/officeDocument/2006/relationships/image" Target="../media/image7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72.jpeg"/><Relationship Id="rId5" Type="http://schemas.microsoft.com/office/2007/relationships/hdphoto" Target="../media/hdphoto2.wdp"/><Relationship Id="rId10" Type="http://schemas.openxmlformats.org/officeDocument/2006/relationships/image" Target="../media/image71.jpeg"/><Relationship Id="rId4" Type="http://schemas.openxmlformats.org/officeDocument/2006/relationships/image" Target="../media/image10.png"/><Relationship Id="rId9" Type="http://schemas.openxmlformats.org/officeDocument/2006/relationships/image" Target="../media/image7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13" Type="http://schemas.openxmlformats.org/officeDocument/2006/relationships/image" Target="../media/image85.jpeg"/><Relationship Id="rId3" Type="http://schemas.openxmlformats.org/officeDocument/2006/relationships/image" Target="../media/image76.jpeg"/><Relationship Id="rId7" Type="http://schemas.openxmlformats.org/officeDocument/2006/relationships/image" Target="../media/image79.jpeg"/><Relationship Id="rId12" Type="http://schemas.openxmlformats.org/officeDocument/2006/relationships/image" Target="../media/image84.jpeg"/><Relationship Id="rId2" Type="http://schemas.openxmlformats.org/officeDocument/2006/relationships/image" Target="../media/image9.emf"/><Relationship Id="rId16" Type="http://schemas.openxmlformats.org/officeDocument/2006/relationships/image" Target="../media/image8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jpeg"/><Relationship Id="rId11" Type="http://schemas.openxmlformats.org/officeDocument/2006/relationships/image" Target="../media/image83.jpeg"/><Relationship Id="rId5" Type="http://schemas.openxmlformats.org/officeDocument/2006/relationships/image" Target="../media/image77.jpeg"/><Relationship Id="rId15" Type="http://schemas.openxmlformats.org/officeDocument/2006/relationships/image" Target="../media/image87.jpeg"/><Relationship Id="rId10" Type="http://schemas.openxmlformats.org/officeDocument/2006/relationships/image" Target="../media/image82.jpeg"/><Relationship Id="rId4" Type="http://schemas.openxmlformats.org/officeDocument/2006/relationships/image" Target="../media/image11.png"/><Relationship Id="rId9" Type="http://schemas.openxmlformats.org/officeDocument/2006/relationships/image" Target="../media/image81.jpeg"/><Relationship Id="rId14" Type="http://schemas.openxmlformats.org/officeDocument/2006/relationships/image" Target="../media/image8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jpeg"/><Relationship Id="rId3" Type="http://schemas.openxmlformats.org/officeDocument/2006/relationships/image" Target="../media/image9.emf"/><Relationship Id="rId7" Type="http://schemas.openxmlformats.org/officeDocument/2006/relationships/image" Target="../media/image89.png"/><Relationship Id="rId12" Type="http://schemas.openxmlformats.org/officeDocument/2006/relationships/image" Target="../media/image9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93.jpeg"/><Relationship Id="rId5" Type="http://schemas.microsoft.com/office/2007/relationships/hdphoto" Target="../media/hdphoto2.wdp"/><Relationship Id="rId10" Type="http://schemas.openxmlformats.org/officeDocument/2006/relationships/image" Target="../media/image92.jpeg"/><Relationship Id="rId4" Type="http://schemas.openxmlformats.org/officeDocument/2006/relationships/image" Target="../media/image10.png"/><Relationship Id="rId9" Type="http://schemas.openxmlformats.org/officeDocument/2006/relationships/image" Target="../media/image9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.emf"/><Relationship Id="rId7" Type="http://schemas.openxmlformats.org/officeDocument/2006/relationships/hyperlink" Target="http://www.anmb.ro/e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98.svg"/><Relationship Id="rId5" Type="http://schemas.microsoft.com/office/2007/relationships/hdphoto" Target="../media/hdphoto2.wdp"/><Relationship Id="rId10" Type="http://schemas.openxmlformats.org/officeDocument/2006/relationships/image" Target="../media/image97.png"/><Relationship Id="rId4" Type="http://schemas.openxmlformats.org/officeDocument/2006/relationships/image" Target="../media/image10.png"/><Relationship Id="rId9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microsoft.com/office/2007/relationships/hdphoto" Target="../media/hdphoto2.wdp"/><Relationship Id="rId5" Type="http://schemas.openxmlformats.org/officeDocument/2006/relationships/hyperlink" Target="https://www.anmb.ro/eng/files/erasmus/incoming_students.html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5.emf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jpeg"/><Relationship Id="rId7" Type="http://schemas.microsoft.com/office/2007/relationships/hdphoto" Target="../media/hdphoto2.wdp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7.jpeg"/><Relationship Id="rId5" Type="http://schemas.openxmlformats.org/officeDocument/2006/relationships/image" Target="../media/image9.emf"/><Relationship Id="rId10" Type="http://schemas.openxmlformats.org/officeDocument/2006/relationships/image" Target="../media/image16.jpeg"/><Relationship Id="rId4" Type="http://schemas.openxmlformats.org/officeDocument/2006/relationships/image" Target="../media/image14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18" Type="http://schemas.openxmlformats.org/officeDocument/2006/relationships/image" Target="../media/image30.jpeg"/><Relationship Id="rId3" Type="http://schemas.openxmlformats.org/officeDocument/2006/relationships/image" Target="../media/image9.emf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23.jpeg"/><Relationship Id="rId5" Type="http://schemas.microsoft.com/office/2007/relationships/hdphoto" Target="../media/hdphoto2.wdp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0.pn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microsoft.com/office/2007/relationships/hdphoto" Target="../media/hdphoto4.wdp"/><Relationship Id="rId18" Type="http://schemas.openxmlformats.org/officeDocument/2006/relationships/image" Target="../media/image38.png"/><Relationship Id="rId3" Type="http://schemas.openxmlformats.org/officeDocument/2006/relationships/image" Target="../media/image9.emf"/><Relationship Id="rId7" Type="http://schemas.openxmlformats.org/officeDocument/2006/relationships/image" Target="../media/image31.jpeg"/><Relationship Id="rId12" Type="http://schemas.openxmlformats.org/officeDocument/2006/relationships/image" Target="../media/image35.png"/><Relationship Id="rId17" Type="http://schemas.microsoft.com/office/2007/relationships/hdphoto" Target="../media/hdphoto6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7.png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34.jpeg"/><Relationship Id="rId5" Type="http://schemas.microsoft.com/office/2007/relationships/hdphoto" Target="../media/hdphoto2.wdp"/><Relationship Id="rId15" Type="http://schemas.microsoft.com/office/2007/relationships/hdphoto" Target="../media/hdphoto5.wdp"/><Relationship Id="rId10" Type="http://schemas.microsoft.com/office/2007/relationships/hdphoto" Target="../media/hdphoto3.wdp"/><Relationship Id="rId19" Type="http://schemas.microsoft.com/office/2007/relationships/hdphoto" Target="../media/hdphoto7.wdp"/><Relationship Id="rId4" Type="http://schemas.openxmlformats.org/officeDocument/2006/relationships/image" Target="../media/image10.png"/><Relationship Id="rId9" Type="http://schemas.openxmlformats.org/officeDocument/2006/relationships/image" Target="../media/image33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40.jpeg"/><Relationship Id="rId7" Type="http://schemas.openxmlformats.org/officeDocument/2006/relationships/image" Target="../media/image11.png"/><Relationship Id="rId12" Type="http://schemas.openxmlformats.org/officeDocument/2006/relationships/image" Target="../media/image45.jpeg"/><Relationship Id="rId17" Type="http://schemas.openxmlformats.org/officeDocument/2006/relationships/image" Target="../media/image50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44.jpeg"/><Relationship Id="rId5" Type="http://schemas.openxmlformats.org/officeDocument/2006/relationships/image" Target="../media/image10.png"/><Relationship Id="rId15" Type="http://schemas.openxmlformats.org/officeDocument/2006/relationships/image" Target="../media/image48.jpeg"/><Relationship Id="rId10" Type="http://schemas.openxmlformats.org/officeDocument/2006/relationships/image" Target="../media/image43.jpeg"/><Relationship Id="rId4" Type="http://schemas.openxmlformats.org/officeDocument/2006/relationships/image" Target="../media/image9.emf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3" Type="http://schemas.openxmlformats.org/officeDocument/2006/relationships/image" Target="../media/image9.emf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55.jpeg"/><Relationship Id="rId5" Type="http://schemas.microsoft.com/office/2007/relationships/hdphoto" Target="../media/hdphoto2.wdp"/><Relationship Id="rId15" Type="http://schemas.openxmlformats.org/officeDocument/2006/relationships/image" Target="../media/image59.jpeg"/><Relationship Id="rId10" Type="http://schemas.openxmlformats.org/officeDocument/2006/relationships/image" Target="../media/image54.jpeg"/><Relationship Id="rId4" Type="http://schemas.openxmlformats.org/officeDocument/2006/relationships/image" Target="../media/image10.png"/><Relationship Id="rId9" Type="http://schemas.openxmlformats.org/officeDocument/2006/relationships/image" Target="../media/image53.jpeg"/><Relationship Id="rId14" Type="http://schemas.openxmlformats.org/officeDocument/2006/relationships/image" Target="../media/image5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9.emf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64.jpeg"/><Relationship Id="rId5" Type="http://schemas.microsoft.com/office/2007/relationships/hdphoto" Target="../media/hdphoto2.wdp"/><Relationship Id="rId10" Type="http://schemas.openxmlformats.org/officeDocument/2006/relationships/image" Target="../media/image63.jpeg"/><Relationship Id="rId4" Type="http://schemas.openxmlformats.org/officeDocument/2006/relationships/image" Target="../media/image10.png"/><Relationship Id="rId9" Type="http://schemas.openxmlformats.org/officeDocument/2006/relationships/image" Target="../media/image6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4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re 12">
            <a:extLst>
              <a:ext uri="{FF2B5EF4-FFF2-40B4-BE49-F238E27FC236}">
                <a16:creationId xmlns:a16="http://schemas.microsoft.com/office/drawing/2014/main" id="{023249C4-C1AE-DB57-E8AF-FD86B7FB9747}"/>
              </a:ext>
            </a:extLst>
          </p:cNvPr>
          <p:cNvGrpSpPr/>
          <p:nvPr/>
        </p:nvGrpSpPr>
        <p:grpSpPr>
          <a:xfrm>
            <a:off x="-67430" y="127730"/>
            <a:ext cx="10706399" cy="2606701"/>
            <a:chOff x="0" y="381730"/>
            <a:chExt cx="10322020" cy="2429000"/>
          </a:xfrm>
        </p:grpSpPr>
        <p:sp>
          <p:nvSpPr>
            <p:cNvPr id="10" name="Dreptunghi: colțuri rotunjite 9">
              <a:extLst>
                <a:ext uri="{FF2B5EF4-FFF2-40B4-BE49-F238E27FC236}">
                  <a16:creationId xmlns:a16="http://schemas.microsoft.com/office/drawing/2014/main" id="{63FC19AF-7245-5910-AC03-803465AE1568}"/>
                </a:ext>
              </a:extLst>
            </p:cNvPr>
            <p:cNvSpPr/>
            <p:nvPr/>
          </p:nvSpPr>
          <p:spPr>
            <a:xfrm>
              <a:off x="53164" y="381730"/>
              <a:ext cx="10268856" cy="1640109"/>
            </a:xfrm>
            <a:prstGeom prst="roundRect">
              <a:avLst/>
            </a:prstGeom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4781168-2246-4E2B-B82D-D12D391E0154}"/>
                </a:ext>
              </a:extLst>
            </p:cNvPr>
            <p:cNvSpPr/>
            <p:nvPr/>
          </p:nvSpPr>
          <p:spPr>
            <a:xfrm>
              <a:off x="0" y="487689"/>
              <a:ext cx="10322020" cy="23230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48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ROMANIAN</a:t>
              </a:r>
              <a:r>
                <a:rPr kumimoji="0" lang="ro-RO" sz="48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 NAVAL </a:t>
              </a:r>
              <a:r>
                <a:rPr kumimoji="0" lang="ro-RO" sz="48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ACADEMY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en-US" sz="3600" b="1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latin typeface="Arial Black" panose="020B0A04020102020204" pitchFamily="34" charset="0"/>
                  <a:cs typeface="Times New Roman" panose="02020603050405020304" pitchFamily="18" charset="0"/>
                </a:rPr>
                <a:t>International </a:t>
              </a:r>
              <a:r>
                <a:rPr lang="ro-RO" sz="3600" b="1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latin typeface="Arial Black" panose="020B0A04020102020204" pitchFamily="34" charset="0"/>
                  <a:cs typeface="Times New Roman" panose="02020603050405020304" pitchFamily="18" charset="0"/>
                </a:rPr>
                <a:t>Naval Semester</a:t>
              </a:r>
              <a:r>
                <a:rPr lang="en-GB" sz="3600" b="1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latin typeface="Arial Black" panose="020B0A04020102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202</a:t>
              </a:r>
              <a:r>
                <a:rPr kumimoji="0" lang="ro-RO" sz="36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3</a:t>
              </a:r>
              <a:r>
                <a:rPr kumimoji="0" lang="en-US" sz="36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-2024</a:t>
              </a:r>
              <a:endParaRPr kumimoji="0" lang="ro-RO" sz="3600" b="1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12000" endPos="35500" dir="5400000" sy="-90000" algn="bl" rotWithShape="0"/>
                </a:effectLst>
                <a:uLnTx/>
                <a:uFillTx/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defRPr/>
              </a:pPr>
              <a:r>
                <a:rPr lang="ro-RO" sz="3600" b="1" dirty="0">
                  <a:ln w="0">
                    <a:solidFill>
                      <a:prstClr val="black"/>
                    </a:solidFill>
                  </a:ln>
                  <a:solidFill>
                    <a:srgbClr val="FFFF00"/>
                  </a:solidFill>
                  <a:effectLst>
                    <a:reflection blurRad="6350" stA="12000" endPos="35500" dir="5400000" sy="-90000" algn="bl" rotWithShape="0"/>
                  </a:effectLst>
                  <a:latin typeface="Arial Black" panose="020B0A04020102020204" pitchFamily="34" charset="0"/>
                  <a:cs typeface="Times New Roman" panose="02020603050405020304" pitchFamily="18" charset="0"/>
                </a:rPr>
                <a:t>12 </a:t>
              </a:r>
              <a:r>
                <a:rPr lang="ro-RO" sz="3600" b="1" dirty="0" err="1">
                  <a:ln w="0">
                    <a:solidFill>
                      <a:prstClr val="black"/>
                    </a:solidFill>
                  </a:ln>
                  <a:solidFill>
                    <a:srgbClr val="FFFF00"/>
                  </a:solidFill>
                  <a:effectLst>
                    <a:reflection blurRad="6350" stA="12000" endPos="35500" dir="5400000" sy="-90000" algn="bl" rotWithShape="0"/>
                  </a:effectLst>
                  <a:latin typeface="Arial Black" panose="020B0A04020102020204" pitchFamily="34" charset="0"/>
                  <a:cs typeface="Times New Roman" panose="02020603050405020304" pitchFamily="18" charset="0"/>
                </a:rPr>
                <a:t>weeks</a:t>
              </a:r>
              <a:r>
                <a:rPr lang="ro-RO" sz="3600" b="1" dirty="0">
                  <a:ln w="0">
                    <a:solidFill>
                      <a:prstClr val="black"/>
                    </a:solidFill>
                  </a:ln>
                  <a:solidFill>
                    <a:srgbClr val="FFFF00"/>
                  </a:solidFill>
                  <a:effectLst>
                    <a:reflection blurRad="6350" stA="12000" endPos="35500" dir="5400000" sy="-90000" algn="bl" rotWithShape="0"/>
                  </a:effectLst>
                  <a:latin typeface="Arial Black" panose="020B0A04020102020204" pitchFamily="34" charset="0"/>
                  <a:cs typeface="Times New Roman" panose="02020603050405020304" pitchFamily="18" charset="0"/>
                </a:rPr>
                <a:t> (02.10-24.12.2023)</a:t>
              </a:r>
              <a:endParaRPr kumimoji="0" lang="ro-RO" sz="3200" b="1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reflection blurRad="6350" stA="12000" endPos="35500" dir="5400000" sy="-90000" algn="bl" rotWithShape="0"/>
                </a:effectLst>
                <a:uLnTx/>
                <a:uFillTx/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3600" b="1" dirty="0">
                <a:ln w="0">
                  <a:solidFill>
                    <a:prstClr val="black"/>
                  </a:solidFill>
                </a:ln>
                <a:solidFill>
                  <a:srgbClr val="0000FF"/>
                </a:solidFill>
                <a:effectLst>
                  <a:reflection blurRad="6350" stA="12000" endPos="35500" dir="5400000" sy="-90000" algn="bl" rotWithShape="0"/>
                </a:effectLst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E2A25911-1708-4BEE-9A64-1D3390250A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0956" y="20976"/>
            <a:ext cx="1637964" cy="1797663"/>
          </a:xfrm>
          <a:prstGeom prst="rect">
            <a:avLst/>
          </a:prstGeom>
        </p:spPr>
      </p:pic>
      <p:pic>
        <p:nvPicPr>
          <p:cNvPr id="12" name="Bild 12">
            <a:extLst>
              <a:ext uri="{FF2B5EF4-FFF2-40B4-BE49-F238E27FC236}">
                <a16:creationId xmlns:a16="http://schemas.microsoft.com/office/drawing/2014/main" id="{8DFFA6A9-2AEA-4BDD-A4E2-8CE6674FE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20628" y="1915880"/>
            <a:ext cx="3135085" cy="4947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190F228D-0C18-29FB-1521-3B37EED923E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600" y="1853544"/>
            <a:ext cx="9504945" cy="514604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9" name="Dreptunghi: colțuri rotunjite 8">
            <a:extLst>
              <a:ext uri="{FF2B5EF4-FFF2-40B4-BE49-F238E27FC236}">
                <a16:creationId xmlns:a16="http://schemas.microsoft.com/office/drawing/2014/main" id="{8D93AA3A-5166-C69C-6A95-7CC816D1E8B0}"/>
              </a:ext>
            </a:extLst>
          </p:cNvPr>
          <p:cNvSpPr/>
          <p:nvPr/>
        </p:nvSpPr>
        <p:spPr>
          <a:xfrm>
            <a:off x="8766629" y="1853544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33141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re 10">
            <a:extLst>
              <a:ext uri="{FF2B5EF4-FFF2-40B4-BE49-F238E27FC236}">
                <a16:creationId xmlns:a16="http://schemas.microsoft.com/office/drawing/2014/main" id="{151208AD-15AE-071E-F548-A80EF808163C}"/>
              </a:ext>
            </a:extLst>
          </p:cNvPr>
          <p:cNvGrpSpPr/>
          <p:nvPr/>
        </p:nvGrpSpPr>
        <p:grpSpPr>
          <a:xfrm>
            <a:off x="0" y="51104"/>
            <a:ext cx="12151607" cy="1577784"/>
            <a:chOff x="0" y="51104"/>
            <a:chExt cx="12151607" cy="1577784"/>
          </a:xfrm>
        </p:grpSpPr>
        <p:sp>
          <p:nvSpPr>
            <p:cNvPr id="15" name="Dreptunghi: colțuri rotunjite 14">
              <a:extLst>
                <a:ext uri="{FF2B5EF4-FFF2-40B4-BE49-F238E27FC236}">
                  <a16:creationId xmlns:a16="http://schemas.microsoft.com/office/drawing/2014/main" id="{8DC79419-6170-9D19-DA1E-BE8CF525F127}"/>
                </a:ext>
              </a:extLst>
            </p:cNvPr>
            <p:cNvSpPr/>
            <p:nvPr/>
          </p:nvSpPr>
          <p:spPr>
            <a:xfrm>
              <a:off x="0" y="51104"/>
              <a:ext cx="12151607" cy="118341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1D37D083-EB42-7CBB-FC37-32751633ACDC}"/>
                </a:ext>
              </a:extLst>
            </p:cNvPr>
            <p:cNvSpPr/>
            <p:nvPr/>
          </p:nvSpPr>
          <p:spPr>
            <a:xfrm>
              <a:off x="249896" y="59228"/>
              <a:ext cx="1080313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40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ROMANIAN</a:t>
              </a:r>
              <a:r>
                <a:rPr kumimoji="0" lang="ro-RO" sz="40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 NAVAL </a:t>
              </a:r>
              <a:r>
                <a:rPr kumimoji="0" lang="ro-RO" sz="40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ACADEMY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en-US" sz="2800" b="1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latin typeface="Arial Black" panose="020B0A04020102020204" pitchFamily="34" charset="0"/>
                  <a:cs typeface="Times New Roman" panose="02020603050405020304" pitchFamily="18" charset="0"/>
                </a:rPr>
                <a:t>International </a:t>
              </a:r>
              <a:r>
                <a:rPr lang="ro-RO" sz="2800" b="1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latin typeface="Arial Black" panose="020B0A04020102020204" pitchFamily="34" charset="0"/>
                  <a:cs typeface="Times New Roman" panose="02020603050405020304" pitchFamily="18" charset="0"/>
                </a:rPr>
                <a:t>Naval Semester</a:t>
              </a:r>
              <a:r>
                <a:rPr lang="en-GB" sz="2800" b="1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latin typeface="Arial Black" panose="020B0A04020102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202</a:t>
              </a:r>
              <a:r>
                <a:rPr kumimoji="0" lang="ro-RO" sz="28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3</a:t>
              </a:r>
              <a:r>
                <a:rPr kumimoji="0" lang="en-US" sz="28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-2024</a:t>
              </a:r>
              <a:endParaRPr kumimoji="0" lang="ro-RO" sz="2400" b="1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12000" endPos="35500" dir="5400000" sy="-90000" algn="bl" rotWithShape="0"/>
                </a:effectLst>
                <a:uLnTx/>
                <a:uFillTx/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800" b="1" dirty="0">
                <a:ln w="0">
                  <a:solidFill>
                    <a:prstClr val="black"/>
                  </a:solidFill>
                </a:ln>
                <a:solidFill>
                  <a:srgbClr val="0000FF"/>
                </a:solidFill>
                <a:effectLst>
                  <a:reflection blurRad="6350" stA="12000" endPos="35500" dir="5400000" sy="-90000" algn="bl" rotWithShape="0"/>
                </a:effectLst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Dreptunghi 1">
            <a:extLst>
              <a:ext uri="{FF2B5EF4-FFF2-40B4-BE49-F238E27FC236}">
                <a16:creationId xmlns:a16="http://schemas.microsoft.com/office/drawing/2014/main" id="{E9AB0646-FA2D-8FFC-0A78-3408CCC14F1D}"/>
              </a:ext>
            </a:extLst>
          </p:cNvPr>
          <p:cNvSpPr/>
          <p:nvPr/>
        </p:nvSpPr>
        <p:spPr>
          <a:xfrm>
            <a:off x="2799267" y="1126962"/>
            <a:ext cx="65934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TRAINING MODULES</a:t>
            </a:r>
          </a:p>
        </p:txBody>
      </p:sp>
      <p:pic>
        <p:nvPicPr>
          <p:cNvPr id="20" name="Picture 13">
            <a:extLst>
              <a:ext uri="{FF2B5EF4-FFF2-40B4-BE49-F238E27FC236}">
                <a16:creationId xmlns:a16="http://schemas.microsoft.com/office/drawing/2014/main" id="{08DED7E5-528A-BE74-E10E-8B3BB706F6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962" y="1628888"/>
            <a:ext cx="8760595" cy="532624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21" name="Bild 12" descr="EMILYO Logo">
            <a:extLst>
              <a:ext uri="{FF2B5EF4-FFF2-40B4-BE49-F238E27FC236}">
                <a16:creationId xmlns:a16="http://schemas.microsoft.com/office/drawing/2014/main" id="{6F279F84-45E6-6A52-4658-B00FE14341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43" b="98422" l="2884" r="99163">
                        <a14:foregroundMark x1="34419" y1="10306" x2="44744" y2="30455"/>
                        <a14:foregroundMark x1="54233" y1="8914" x2="77581" y2="36397"/>
                        <a14:foregroundMark x1="68279" y1="8821" x2="94140" y2="45125"/>
                        <a14:foregroundMark x1="94140" y1="45125" x2="89395" y2="63603"/>
                        <a14:foregroundMark x1="62791" y1="6500" x2="17674" y2="16806"/>
                        <a14:foregroundMark x1="17674" y1="16806" x2="9209" y2="69824"/>
                        <a14:foregroundMark x1="9209" y1="69824" x2="46605" y2="94522"/>
                        <a14:foregroundMark x1="46605" y1="94522" x2="86047" y2="72795"/>
                        <a14:foregroundMark x1="86047" y1="72795" x2="93209" y2="50882"/>
                        <a14:foregroundMark x1="67256" y1="5850" x2="38140" y2="3621"/>
                        <a14:foregroundMark x1="6605" y1="34262" x2="6605" y2="34262"/>
                        <a14:foregroundMark x1="3256" y1="41040" x2="2884" y2="54782"/>
                        <a14:foregroundMark x1="46605" y1="95357" x2="55442" y2="98422"/>
                        <a14:foregroundMark x1="96651" y1="41876" x2="99163" y2="513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7029" y="3245711"/>
            <a:ext cx="1734911" cy="1734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1">
            <a:extLst>
              <a:ext uri="{FF2B5EF4-FFF2-40B4-BE49-F238E27FC236}">
                <a16:creationId xmlns:a16="http://schemas.microsoft.com/office/drawing/2014/main" id="{8DD5AD59-2C6F-91AE-31C8-1FC6D9F8D4B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896" y="3299651"/>
            <a:ext cx="1397209" cy="1382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698163BD-7199-E550-E4A5-007CD8BF29C3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248" y="0"/>
            <a:ext cx="1098581" cy="118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25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re 10">
            <a:extLst>
              <a:ext uri="{FF2B5EF4-FFF2-40B4-BE49-F238E27FC236}">
                <a16:creationId xmlns:a16="http://schemas.microsoft.com/office/drawing/2014/main" id="{151208AD-15AE-071E-F548-A80EF808163C}"/>
              </a:ext>
            </a:extLst>
          </p:cNvPr>
          <p:cNvGrpSpPr/>
          <p:nvPr/>
        </p:nvGrpSpPr>
        <p:grpSpPr>
          <a:xfrm>
            <a:off x="0" y="51104"/>
            <a:ext cx="12151607" cy="1577784"/>
            <a:chOff x="0" y="51104"/>
            <a:chExt cx="12151607" cy="1577784"/>
          </a:xfrm>
        </p:grpSpPr>
        <p:grpSp>
          <p:nvGrpSpPr>
            <p:cNvPr id="12" name="Grupare 11">
              <a:extLst>
                <a:ext uri="{FF2B5EF4-FFF2-40B4-BE49-F238E27FC236}">
                  <a16:creationId xmlns:a16="http://schemas.microsoft.com/office/drawing/2014/main" id="{FDF1D0D4-4296-24E1-64AA-C29075539008}"/>
                </a:ext>
              </a:extLst>
            </p:cNvPr>
            <p:cNvGrpSpPr/>
            <p:nvPr/>
          </p:nvGrpSpPr>
          <p:grpSpPr>
            <a:xfrm>
              <a:off x="0" y="51104"/>
              <a:ext cx="12151607" cy="1183410"/>
              <a:chOff x="0" y="51104"/>
              <a:chExt cx="12151607" cy="1183410"/>
            </a:xfrm>
          </p:grpSpPr>
          <p:sp>
            <p:nvSpPr>
              <p:cNvPr id="15" name="Dreptunghi: colțuri rotunjite 14">
                <a:extLst>
                  <a:ext uri="{FF2B5EF4-FFF2-40B4-BE49-F238E27FC236}">
                    <a16:creationId xmlns:a16="http://schemas.microsoft.com/office/drawing/2014/main" id="{8DC79419-6170-9D19-DA1E-BE8CF525F127}"/>
                  </a:ext>
                </a:extLst>
              </p:cNvPr>
              <p:cNvSpPr/>
              <p:nvPr/>
            </p:nvSpPr>
            <p:spPr>
              <a:xfrm>
                <a:off x="0" y="51104"/>
                <a:ext cx="12151607" cy="118341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pic>
            <p:nvPicPr>
              <p:cNvPr id="16" name="Picture 1">
                <a:extLst>
                  <a:ext uri="{FF2B5EF4-FFF2-40B4-BE49-F238E27FC236}">
                    <a16:creationId xmlns:a16="http://schemas.microsoft.com/office/drawing/2014/main" id="{2A1C5E00-7A63-592A-615D-5D6F6276EC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663" y="85116"/>
                <a:ext cx="1020242" cy="100944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Bild 12" descr="EMILYO Logo">
                <a:extLst>
                  <a:ext uri="{FF2B5EF4-FFF2-40B4-BE49-F238E27FC236}">
                    <a16:creationId xmlns:a16="http://schemas.microsoft.com/office/drawing/2014/main" id="{2E63A4FC-5C23-FFE4-4EE1-ACB64FCB8D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343" b="98422" l="2884" r="99163">
                            <a14:foregroundMark x1="34419" y1="10306" x2="44744" y2="30455"/>
                            <a14:foregroundMark x1="54233" y1="8914" x2="77581" y2="36397"/>
                            <a14:foregroundMark x1="68279" y1="8821" x2="94140" y2="45125"/>
                            <a14:foregroundMark x1="94140" y1="45125" x2="89395" y2="63603"/>
                            <a14:foregroundMark x1="62791" y1="6500" x2="17674" y2="16806"/>
                            <a14:foregroundMark x1="17674" y1="16806" x2="9209" y2="69824"/>
                            <a14:foregroundMark x1="9209" y1="69824" x2="46605" y2="94522"/>
                            <a14:foregroundMark x1="46605" y1="94522" x2="86047" y2="72795"/>
                            <a14:foregroundMark x1="86047" y1="72795" x2="93209" y2="50882"/>
                            <a14:foregroundMark x1="67256" y1="5850" x2="38140" y2="3621"/>
                            <a14:foregroundMark x1="6605" y1="34262" x2="6605" y2="34262"/>
                            <a14:foregroundMark x1="3256" y1="41040" x2="2884" y2="54782"/>
                            <a14:foregroundMark x1="46605" y1="95357" x2="55442" y2="98422"/>
                            <a14:foregroundMark x1="96651" y1="41876" x2="99163" y2="5134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53026" y="98416"/>
                <a:ext cx="1098581" cy="10985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Picture 6">
                <a:extLst>
                  <a:ext uri="{FF2B5EF4-FFF2-40B4-BE49-F238E27FC236}">
                    <a16:creationId xmlns:a16="http://schemas.microsoft.com/office/drawing/2014/main" id="{5EF717F0-C668-A46C-70F9-AD4F738E3325}"/>
                  </a:ext>
                </a:extLst>
              </p:cNvPr>
              <p:cNvPicPr/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19267" y="51104"/>
                <a:ext cx="1098581" cy="1183410"/>
              </a:xfrm>
              <a:prstGeom prst="rect">
                <a:avLst/>
              </a:prstGeom>
            </p:spPr>
          </p:pic>
        </p:grp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1D37D083-EB42-7CBB-FC37-32751633ACDC}"/>
                </a:ext>
              </a:extLst>
            </p:cNvPr>
            <p:cNvSpPr/>
            <p:nvPr/>
          </p:nvSpPr>
          <p:spPr>
            <a:xfrm>
              <a:off x="249896" y="59228"/>
              <a:ext cx="1080313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40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ROMANIAN</a:t>
              </a:r>
              <a:r>
                <a:rPr kumimoji="0" lang="ro-RO" sz="40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 NAVAL </a:t>
              </a:r>
              <a:r>
                <a:rPr kumimoji="0" lang="ro-RO" sz="40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ACADEMY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en-US" sz="2800" b="1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latin typeface="Arial Black" panose="020B0A04020102020204" pitchFamily="34" charset="0"/>
                  <a:cs typeface="Times New Roman" panose="02020603050405020304" pitchFamily="18" charset="0"/>
                </a:rPr>
                <a:t>International </a:t>
              </a:r>
              <a:r>
                <a:rPr lang="ro-RO" sz="2800" b="1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latin typeface="Arial Black" panose="020B0A04020102020204" pitchFamily="34" charset="0"/>
                  <a:cs typeface="Times New Roman" panose="02020603050405020304" pitchFamily="18" charset="0"/>
                </a:rPr>
                <a:t>Naval Semester</a:t>
              </a:r>
              <a:r>
                <a:rPr lang="en-GB" sz="2800" b="1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latin typeface="Arial Black" panose="020B0A04020102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202</a:t>
              </a:r>
              <a:r>
                <a:rPr kumimoji="0" lang="ro-RO" sz="28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3</a:t>
              </a:r>
              <a:r>
                <a:rPr kumimoji="0" lang="en-US" sz="28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-2024</a:t>
              </a:r>
              <a:endParaRPr kumimoji="0" lang="ro-RO" sz="2400" b="1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12000" endPos="35500" dir="5400000" sy="-90000" algn="bl" rotWithShape="0"/>
                </a:effectLst>
                <a:uLnTx/>
                <a:uFillTx/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800" b="1" dirty="0">
                <a:ln w="0">
                  <a:solidFill>
                    <a:prstClr val="black"/>
                  </a:solidFill>
                </a:ln>
                <a:solidFill>
                  <a:srgbClr val="0000FF"/>
                </a:solidFill>
                <a:effectLst>
                  <a:reflection blurRad="6350" stA="12000" endPos="35500" dir="5400000" sy="-90000" algn="bl" rotWithShape="0"/>
                </a:effectLst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Dreptunghi 1">
            <a:extLst>
              <a:ext uri="{FF2B5EF4-FFF2-40B4-BE49-F238E27FC236}">
                <a16:creationId xmlns:a16="http://schemas.microsoft.com/office/drawing/2014/main" id="{E9AB0646-FA2D-8FFC-0A78-3408CCC14F1D}"/>
              </a:ext>
            </a:extLst>
          </p:cNvPr>
          <p:cNvSpPr/>
          <p:nvPr/>
        </p:nvSpPr>
        <p:spPr>
          <a:xfrm>
            <a:off x="2147708" y="1126962"/>
            <a:ext cx="78965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SEAMANSHIP TRAINING MODULE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E7F88D0D-562F-1E81-D58C-348CD0CE8D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04096" y="5065485"/>
            <a:ext cx="3185110" cy="177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EC0D4E07-A357-EA75-BF30-A2A41CC26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0060" y="1773292"/>
            <a:ext cx="2611940" cy="4718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829BE10A-C47E-DC4C-F4BA-F85C5AE356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5" t="-1050"/>
          <a:stretch/>
        </p:blipFill>
        <p:spPr>
          <a:xfrm>
            <a:off x="2092967" y="1904863"/>
            <a:ext cx="2860018" cy="1587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C54D8186-042E-622F-AE96-F815ECFC1B8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103" y="1856763"/>
            <a:ext cx="2860018" cy="1580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6BF1C541-F84E-C966-BA10-3107EB62C6F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7708" y="5260974"/>
            <a:ext cx="3480198" cy="1587068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13F77855-7F80-44D2-67F4-747E5B1751D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6851" y="3166411"/>
            <a:ext cx="5439993" cy="2175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7">
            <a:extLst>
              <a:ext uri="{FF2B5EF4-FFF2-40B4-BE49-F238E27FC236}">
                <a16:creationId xmlns:a16="http://schemas.microsoft.com/office/drawing/2014/main" id="{920AF213-51D5-283A-4D6C-4E6FCEAF67F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787" y="1916220"/>
            <a:ext cx="2342521" cy="4695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feld 1">
            <a:extLst>
              <a:ext uri="{FF2B5EF4-FFF2-40B4-BE49-F238E27FC236}">
                <a16:creationId xmlns:a16="http://schemas.microsoft.com/office/drawing/2014/main" id="{41B8409D-4751-5836-260F-90A8F1612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119" y="1586524"/>
            <a:ext cx="7737967" cy="117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Aft>
                <a:spcPct val="0"/>
              </a:spcAft>
              <a:buNone/>
            </a:pPr>
            <a:r>
              <a:rPr lang="ro-RO" altLang="de-DE" sz="25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24th </a:t>
            </a:r>
            <a:r>
              <a:rPr lang="en-US" altLang="de-DE" sz="25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</a:t>
            </a:r>
            <a:r>
              <a:rPr lang="ro-RO" altLang="de-DE" sz="25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30th of June 2023</a:t>
            </a:r>
          </a:p>
          <a:p>
            <a:pPr algn="ctr" eaLnBrk="1" hangingPunct="1">
              <a:lnSpc>
                <a:spcPct val="150000"/>
              </a:lnSpc>
              <a:spcAft>
                <a:spcPct val="0"/>
              </a:spcAft>
              <a:buNone/>
            </a:pPr>
            <a:r>
              <a:rPr lang="ro-RO" altLang="de-DE" sz="25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training...</a:t>
            </a:r>
            <a:r>
              <a:rPr lang="ro-RO" altLang="de-DE" sz="25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adressed</a:t>
            </a:r>
            <a:r>
              <a:rPr lang="ro-RO" altLang="de-DE" sz="25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5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ro-RO" altLang="de-DE" sz="25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5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ro-RO" altLang="de-DE" sz="25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5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</a:t>
            </a:r>
            <a:r>
              <a:rPr lang="ro-RO" altLang="de-DE" sz="25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  <a:endParaRPr lang="en-US" altLang="de-DE" sz="25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3360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re 10">
            <a:extLst>
              <a:ext uri="{FF2B5EF4-FFF2-40B4-BE49-F238E27FC236}">
                <a16:creationId xmlns:a16="http://schemas.microsoft.com/office/drawing/2014/main" id="{151208AD-15AE-071E-F548-A80EF808163C}"/>
              </a:ext>
            </a:extLst>
          </p:cNvPr>
          <p:cNvGrpSpPr/>
          <p:nvPr/>
        </p:nvGrpSpPr>
        <p:grpSpPr>
          <a:xfrm>
            <a:off x="0" y="51104"/>
            <a:ext cx="12151607" cy="1577784"/>
            <a:chOff x="0" y="51104"/>
            <a:chExt cx="12151607" cy="1577784"/>
          </a:xfrm>
        </p:grpSpPr>
        <p:grpSp>
          <p:nvGrpSpPr>
            <p:cNvPr id="12" name="Grupare 11">
              <a:extLst>
                <a:ext uri="{FF2B5EF4-FFF2-40B4-BE49-F238E27FC236}">
                  <a16:creationId xmlns:a16="http://schemas.microsoft.com/office/drawing/2014/main" id="{FDF1D0D4-4296-24E1-64AA-C29075539008}"/>
                </a:ext>
              </a:extLst>
            </p:cNvPr>
            <p:cNvGrpSpPr/>
            <p:nvPr/>
          </p:nvGrpSpPr>
          <p:grpSpPr>
            <a:xfrm>
              <a:off x="0" y="51104"/>
              <a:ext cx="12151607" cy="1183410"/>
              <a:chOff x="0" y="51104"/>
              <a:chExt cx="12151607" cy="1183410"/>
            </a:xfrm>
          </p:grpSpPr>
          <p:sp>
            <p:nvSpPr>
              <p:cNvPr id="15" name="Dreptunghi: colțuri rotunjite 14">
                <a:extLst>
                  <a:ext uri="{FF2B5EF4-FFF2-40B4-BE49-F238E27FC236}">
                    <a16:creationId xmlns:a16="http://schemas.microsoft.com/office/drawing/2014/main" id="{8DC79419-6170-9D19-DA1E-BE8CF525F127}"/>
                  </a:ext>
                </a:extLst>
              </p:cNvPr>
              <p:cNvSpPr/>
              <p:nvPr/>
            </p:nvSpPr>
            <p:spPr>
              <a:xfrm>
                <a:off x="0" y="51104"/>
                <a:ext cx="12151607" cy="118341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pic>
            <p:nvPicPr>
              <p:cNvPr id="16" name="Picture 1">
                <a:extLst>
                  <a:ext uri="{FF2B5EF4-FFF2-40B4-BE49-F238E27FC236}">
                    <a16:creationId xmlns:a16="http://schemas.microsoft.com/office/drawing/2014/main" id="{2A1C5E00-7A63-592A-615D-5D6F6276EC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663" y="85116"/>
                <a:ext cx="1020242" cy="100944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Bild 12" descr="EMILYO Logo">
                <a:extLst>
                  <a:ext uri="{FF2B5EF4-FFF2-40B4-BE49-F238E27FC236}">
                    <a16:creationId xmlns:a16="http://schemas.microsoft.com/office/drawing/2014/main" id="{2E63A4FC-5C23-FFE4-4EE1-ACB64FCB8D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343" b="98422" l="2884" r="99163">
                            <a14:foregroundMark x1="34419" y1="10306" x2="44744" y2="30455"/>
                            <a14:foregroundMark x1="54233" y1="8914" x2="77581" y2="36397"/>
                            <a14:foregroundMark x1="68279" y1="8821" x2="94140" y2="45125"/>
                            <a14:foregroundMark x1="94140" y1="45125" x2="89395" y2="63603"/>
                            <a14:foregroundMark x1="62791" y1="6500" x2="17674" y2="16806"/>
                            <a14:foregroundMark x1="17674" y1="16806" x2="9209" y2="69824"/>
                            <a14:foregroundMark x1="9209" y1="69824" x2="46605" y2="94522"/>
                            <a14:foregroundMark x1="46605" y1="94522" x2="86047" y2="72795"/>
                            <a14:foregroundMark x1="86047" y1="72795" x2="93209" y2="50882"/>
                            <a14:foregroundMark x1="67256" y1="5850" x2="38140" y2="3621"/>
                            <a14:foregroundMark x1="6605" y1="34262" x2="6605" y2="34262"/>
                            <a14:foregroundMark x1="3256" y1="41040" x2="2884" y2="54782"/>
                            <a14:foregroundMark x1="46605" y1="95357" x2="55442" y2="98422"/>
                            <a14:foregroundMark x1="96651" y1="41876" x2="99163" y2="5134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53026" y="98416"/>
                <a:ext cx="1098581" cy="10985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Picture 6">
                <a:extLst>
                  <a:ext uri="{FF2B5EF4-FFF2-40B4-BE49-F238E27FC236}">
                    <a16:creationId xmlns:a16="http://schemas.microsoft.com/office/drawing/2014/main" id="{5EF717F0-C668-A46C-70F9-AD4F738E3325}"/>
                  </a:ext>
                </a:extLst>
              </p:cNvPr>
              <p:cNvPicPr/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19267" y="51104"/>
                <a:ext cx="1098581" cy="1183410"/>
              </a:xfrm>
              <a:prstGeom prst="rect">
                <a:avLst/>
              </a:prstGeom>
            </p:spPr>
          </p:pic>
        </p:grp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1D37D083-EB42-7CBB-FC37-32751633ACDC}"/>
                </a:ext>
              </a:extLst>
            </p:cNvPr>
            <p:cNvSpPr/>
            <p:nvPr/>
          </p:nvSpPr>
          <p:spPr>
            <a:xfrm>
              <a:off x="249896" y="59228"/>
              <a:ext cx="1080313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40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ROMANIAN</a:t>
              </a:r>
              <a:r>
                <a:rPr kumimoji="0" lang="ro-RO" sz="40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 NAVAL </a:t>
              </a:r>
              <a:r>
                <a:rPr kumimoji="0" lang="ro-RO" sz="40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ACADEMY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en-US" sz="2800" b="1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latin typeface="Arial Black" panose="020B0A04020102020204" pitchFamily="34" charset="0"/>
                  <a:cs typeface="Times New Roman" panose="02020603050405020304" pitchFamily="18" charset="0"/>
                </a:rPr>
                <a:t>International </a:t>
              </a:r>
              <a:r>
                <a:rPr lang="ro-RO" sz="2800" b="1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latin typeface="Arial Black" panose="020B0A04020102020204" pitchFamily="34" charset="0"/>
                  <a:cs typeface="Times New Roman" panose="02020603050405020304" pitchFamily="18" charset="0"/>
                </a:rPr>
                <a:t>Naval Semester</a:t>
              </a:r>
              <a:r>
                <a:rPr lang="en-GB" sz="2800" b="1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latin typeface="Arial Black" panose="020B0A04020102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202</a:t>
              </a:r>
              <a:r>
                <a:rPr kumimoji="0" lang="ro-RO" sz="28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3</a:t>
              </a:r>
              <a:r>
                <a:rPr kumimoji="0" lang="en-US" sz="28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-2024</a:t>
              </a:r>
              <a:endParaRPr kumimoji="0" lang="ro-RO" sz="2400" b="1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12000" endPos="35500" dir="5400000" sy="-90000" algn="bl" rotWithShape="0"/>
                </a:effectLst>
                <a:uLnTx/>
                <a:uFillTx/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800" b="1" dirty="0">
                <a:ln w="0">
                  <a:solidFill>
                    <a:prstClr val="black"/>
                  </a:solidFill>
                </a:ln>
                <a:solidFill>
                  <a:srgbClr val="0000FF"/>
                </a:solidFill>
                <a:effectLst>
                  <a:reflection blurRad="6350" stA="12000" endPos="35500" dir="5400000" sy="-90000" algn="bl" rotWithShape="0"/>
                </a:effectLst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Dreptunghi 1">
            <a:extLst>
              <a:ext uri="{FF2B5EF4-FFF2-40B4-BE49-F238E27FC236}">
                <a16:creationId xmlns:a16="http://schemas.microsoft.com/office/drawing/2014/main" id="{E9AB0646-FA2D-8FFC-0A78-3408CCC14F1D}"/>
              </a:ext>
            </a:extLst>
          </p:cNvPr>
          <p:cNvSpPr/>
          <p:nvPr/>
        </p:nvSpPr>
        <p:spPr>
          <a:xfrm>
            <a:off x="1098190" y="1126962"/>
            <a:ext cx="99956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NS ”MIRCEA” TRAINING PROGRAM AT SEA</a:t>
            </a:r>
          </a:p>
        </p:txBody>
      </p:sp>
      <p:sp>
        <p:nvSpPr>
          <p:cNvPr id="3" name="Textfeld 1">
            <a:extLst>
              <a:ext uri="{FF2B5EF4-FFF2-40B4-BE49-F238E27FC236}">
                <a16:creationId xmlns:a16="http://schemas.microsoft.com/office/drawing/2014/main" id="{41B8409D-4751-5836-260F-90A8F1612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3520" y="1486799"/>
            <a:ext cx="5124959" cy="59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0"/>
              </a:spcAft>
              <a:buNone/>
            </a:pPr>
            <a:r>
              <a:rPr lang="en-US" altLang="de-DE" sz="25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3rd July-31st of July  2023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3EB1C04E-5183-D235-ED0C-C388924F9CB0}"/>
              </a:ext>
            </a:extLst>
          </p:cNvPr>
          <p:cNvSpPr txBox="1"/>
          <p:nvPr/>
        </p:nvSpPr>
        <p:spPr>
          <a:xfrm>
            <a:off x="162491" y="2261604"/>
            <a:ext cx="6498053" cy="1794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2000" b="1" u="sng" dirty="0">
                <a:solidFill>
                  <a:srgbClr val="0000FF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Voyage period</a:t>
            </a:r>
            <a:r>
              <a:rPr lang="en-GB" sz="2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03.07.2023 - 31.07.2023</a:t>
            </a: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3060065" algn="ctr"/>
              </a:tabLst>
            </a:pPr>
            <a:r>
              <a:rPr lang="en-GB" sz="2000" b="1" u="sng" dirty="0">
                <a:solidFill>
                  <a:srgbClr val="0000FF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voyage duration</a:t>
            </a:r>
            <a:r>
              <a:rPr lang="en-GB" sz="2000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28 days </a:t>
            </a: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3060065" algn="ctr"/>
              </a:tabLst>
            </a:pPr>
            <a:r>
              <a:rPr lang="en-GB" sz="2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o-RO" sz="2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sea: 17 days</a:t>
            </a:r>
            <a:r>
              <a:rPr lang="en-GB" sz="2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sz="2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berthing: 11 days;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2000" b="1" u="sng" dirty="0">
                <a:solidFill>
                  <a:srgbClr val="0000FF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distance</a:t>
            </a:r>
            <a:r>
              <a:rPr lang="en-GB" sz="2000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2190 Mm</a:t>
            </a: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8C14A612-CCB9-AB46-9D0F-1894D6BD6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557606"/>
              </p:ext>
            </p:extLst>
          </p:nvPr>
        </p:nvGraphicFramePr>
        <p:xfrm>
          <a:off x="6788578" y="2025576"/>
          <a:ext cx="5370286" cy="4829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7714">
                  <a:extLst>
                    <a:ext uri="{9D8B030D-6E8A-4147-A177-3AD203B41FA5}">
                      <a16:colId xmlns:a16="http://schemas.microsoft.com/office/drawing/2014/main" val="1981390339"/>
                    </a:ext>
                  </a:extLst>
                </a:gridCol>
                <a:gridCol w="3882572">
                  <a:extLst>
                    <a:ext uri="{9D8B030D-6E8A-4147-A177-3AD203B41FA5}">
                      <a16:colId xmlns:a16="http://schemas.microsoft.com/office/drawing/2014/main" val="2560405551"/>
                    </a:ext>
                  </a:extLst>
                </a:gridCol>
              </a:tblGrid>
              <a:tr h="298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Port of calling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ARRIVAL / BERTHING / DEPARTURE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240330"/>
                  </a:ext>
                </a:extLst>
              </a:tr>
              <a:tr h="7178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Constanţa</a:t>
                      </a:r>
                      <a:endParaRPr lang="en-GB" sz="18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(Romania)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FF"/>
                          </a:solidFill>
                          <a:effectLst/>
                        </a:rPr>
                        <a:t>ETD: 03.07.2023/11:00</a:t>
                      </a:r>
                      <a:endParaRPr lang="en-GB" sz="18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3121864"/>
                  </a:ext>
                </a:extLst>
              </a:tr>
              <a:tr h="10317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Piraeus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(Greece)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FF"/>
                          </a:solidFill>
                          <a:effectLst/>
                        </a:rPr>
                        <a:t>ETA: 07.07.2023/09:00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FF"/>
                          </a:solidFill>
                          <a:effectLst/>
                        </a:rPr>
                        <a:t>Berthing: 4 days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FF"/>
                          </a:solidFill>
                          <a:effectLst/>
                        </a:rPr>
                        <a:t>ETD: 11.07.2023/10:00</a:t>
                      </a:r>
                      <a:endParaRPr lang="en-GB" sz="18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955764"/>
                  </a:ext>
                </a:extLst>
              </a:tr>
              <a:tr h="10317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Taranto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(Italy)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FF"/>
                          </a:solidFill>
                          <a:effectLst/>
                        </a:rPr>
                        <a:t>ETA: 15.07.2023/09:00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FF"/>
                          </a:solidFill>
                          <a:effectLst/>
                        </a:rPr>
                        <a:t>Berthing: 4 days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FF"/>
                          </a:solidFill>
                          <a:effectLst/>
                        </a:rPr>
                        <a:t>ETD: 19.07.2023/10:00</a:t>
                      </a:r>
                      <a:endParaRPr lang="en-GB" sz="18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680144"/>
                  </a:ext>
                </a:extLst>
              </a:tr>
              <a:tr h="10317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Izmir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(Türkiye)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FF"/>
                          </a:solidFill>
                          <a:effectLst/>
                        </a:rPr>
                        <a:t>ETA: 24.07.2023/09:00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FF"/>
                          </a:solidFill>
                          <a:effectLst/>
                        </a:rPr>
                        <a:t>Berthing: 3 days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FF"/>
                          </a:solidFill>
                          <a:effectLst/>
                        </a:rPr>
                        <a:t>ETD: 27.07.2023/10:00</a:t>
                      </a:r>
                      <a:endParaRPr lang="en-GB" sz="18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4845928"/>
                  </a:ext>
                </a:extLst>
              </a:tr>
              <a:tr h="7178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Constanţa</a:t>
                      </a:r>
                      <a:endParaRPr lang="en-GB" sz="18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(Romania)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FF"/>
                          </a:solidFill>
                          <a:effectLst/>
                        </a:rPr>
                        <a:t>ETA: 31.07.2023/11:00</a:t>
                      </a:r>
                      <a:endParaRPr lang="en-GB" sz="18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3184512"/>
                  </a:ext>
                </a:extLst>
              </a:tr>
            </a:tbl>
          </a:graphicData>
        </a:graphic>
      </p:graphicFrame>
      <p:pic>
        <p:nvPicPr>
          <p:cNvPr id="23" name="Imagine 22">
            <a:extLst>
              <a:ext uri="{FF2B5EF4-FFF2-40B4-BE49-F238E27FC236}">
                <a16:creationId xmlns:a16="http://schemas.microsoft.com/office/drawing/2014/main" id="{2A2BA1BB-4375-4C21-AB22-3FABE8E829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936" y="3820380"/>
            <a:ext cx="4683164" cy="321526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787341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1776F8-1FA4-4830-A16E-CDCCBD32B1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48" y="51104"/>
            <a:ext cx="1098581" cy="1086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 12" descr="EMILYO Logo">
            <a:extLst>
              <a:ext uri="{FF2B5EF4-FFF2-40B4-BE49-F238E27FC236}">
                <a16:creationId xmlns:a16="http://schemas.microsoft.com/office/drawing/2014/main" id="{51976DC8-DAF9-49E3-B5A6-A4A82145E5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026" y="51104"/>
            <a:ext cx="1098581" cy="1098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364488-201C-4636-9527-0CD5A242CD24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572" y="-31884"/>
            <a:ext cx="1098581" cy="11834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1109F7-3AEA-4AF2-80C6-49C0CFD9C7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50" y="2471048"/>
            <a:ext cx="2816275" cy="1915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3C80D7-3B0E-45D5-B359-F2C014DC24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389" y="1221695"/>
            <a:ext cx="2828354" cy="1413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8E1B8C-CA6D-4E07-A097-35DBBCB552A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0226" y="2710162"/>
            <a:ext cx="2900388" cy="1928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8" descr="Este posibil ca imaginea sÄ conÅ£inÄ: cer, ocean, Ã®n aer liber Åi apÄ">
            <a:extLst>
              <a:ext uri="{FF2B5EF4-FFF2-40B4-BE49-F238E27FC236}">
                <a16:creationId xmlns:a16="http://schemas.microsoft.com/office/drawing/2014/main" id="{7C10257E-C4ED-BFFB-EDF5-D8BC48CF7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9899" y="1770955"/>
            <a:ext cx="4102533" cy="5206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D4E48D-7684-D7E2-4581-9E4C3D3CDB97}"/>
              </a:ext>
            </a:extLst>
          </p:cNvPr>
          <p:cNvSpPr txBox="1"/>
          <p:nvPr/>
        </p:nvSpPr>
        <p:spPr>
          <a:xfrm>
            <a:off x="9652712" y="6252137"/>
            <a:ext cx="1982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FF00"/>
                </a:solidFill>
              </a:rPr>
              <a:t>MIRCEA Tall Ship</a:t>
            </a:r>
            <a:endParaRPr lang="ro-RO" b="1" i="1" dirty="0">
              <a:solidFill>
                <a:srgbClr val="FFFF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CE6C8E-2AD1-6367-FFCD-439709B8F96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6747" y="4357753"/>
            <a:ext cx="2649647" cy="1957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836F4B2-DE74-05D1-6A49-1699BFF8A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0249" y="2812801"/>
            <a:ext cx="2434172" cy="161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537FC72-16E6-6578-BD49-A80906EF6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340000" flipV="1">
            <a:off x="8009481" y="1330040"/>
            <a:ext cx="2149368" cy="143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3FA285CE-12FC-97D5-E222-4B0DCEECF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273153" y="4069118"/>
            <a:ext cx="3346005" cy="223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1995D1F6-9F64-4D27-FD34-CC4064B89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10" y="4251442"/>
            <a:ext cx="3408568" cy="227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2E099C29-5376-EE4A-2E70-FB1E8B30F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1541" y="5529490"/>
            <a:ext cx="19050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DE170AD6-A841-7FCA-2D8D-676393D8A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7432" y="513395"/>
            <a:ext cx="3408568" cy="227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4DBE2C12-B93D-7DB0-5713-5FAE22F2A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074119" y="1253886"/>
            <a:ext cx="2374866" cy="158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1">
            <a:extLst>
              <a:ext uri="{FF2B5EF4-FFF2-40B4-BE49-F238E27FC236}">
                <a16:creationId xmlns:a16="http://schemas.microsoft.com/office/drawing/2014/main" id="{D74F588F-8D5B-4444-88D5-3B1EAFE41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917" y="-31884"/>
            <a:ext cx="85627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Aft>
                <a:spcPct val="0"/>
              </a:spcAft>
              <a:buFontTx/>
              <a:buNone/>
            </a:pPr>
            <a:r>
              <a:rPr lang="en-US" altLang="de-DE" sz="3600" dirty="0">
                <a:solidFill>
                  <a:srgbClr val="0000FF"/>
                </a:solidFill>
              </a:rPr>
              <a:t>Training onboard Mircea Tall Ship</a:t>
            </a:r>
            <a:endParaRPr lang="de-AT" altLang="de-DE" sz="2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11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re 10">
            <a:extLst>
              <a:ext uri="{FF2B5EF4-FFF2-40B4-BE49-F238E27FC236}">
                <a16:creationId xmlns:a16="http://schemas.microsoft.com/office/drawing/2014/main" id="{151208AD-15AE-071E-F548-A80EF808163C}"/>
              </a:ext>
            </a:extLst>
          </p:cNvPr>
          <p:cNvGrpSpPr/>
          <p:nvPr/>
        </p:nvGrpSpPr>
        <p:grpSpPr>
          <a:xfrm>
            <a:off x="0" y="51104"/>
            <a:ext cx="12151607" cy="1577784"/>
            <a:chOff x="0" y="51104"/>
            <a:chExt cx="12151607" cy="1577784"/>
          </a:xfrm>
        </p:grpSpPr>
        <p:grpSp>
          <p:nvGrpSpPr>
            <p:cNvPr id="12" name="Grupare 11">
              <a:extLst>
                <a:ext uri="{FF2B5EF4-FFF2-40B4-BE49-F238E27FC236}">
                  <a16:creationId xmlns:a16="http://schemas.microsoft.com/office/drawing/2014/main" id="{FDF1D0D4-4296-24E1-64AA-C29075539008}"/>
                </a:ext>
              </a:extLst>
            </p:cNvPr>
            <p:cNvGrpSpPr/>
            <p:nvPr/>
          </p:nvGrpSpPr>
          <p:grpSpPr>
            <a:xfrm>
              <a:off x="0" y="51104"/>
              <a:ext cx="12151607" cy="1183410"/>
              <a:chOff x="0" y="51104"/>
              <a:chExt cx="12151607" cy="1183410"/>
            </a:xfrm>
          </p:grpSpPr>
          <p:sp>
            <p:nvSpPr>
              <p:cNvPr id="15" name="Dreptunghi: colțuri rotunjite 14">
                <a:extLst>
                  <a:ext uri="{FF2B5EF4-FFF2-40B4-BE49-F238E27FC236}">
                    <a16:creationId xmlns:a16="http://schemas.microsoft.com/office/drawing/2014/main" id="{8DC79419-6170-9D19-DA1E-BE8CF525F127}"/>
                  </a:ext>
                </a:extLst>
              </p:cNvPr>
              <p:cNvSpPr/>
              <p:nvPr/>
            </p:nvSpPr>
            <p:spPr>
              <a:xfrm>
                <a:off x="0" y="51104"/>
                <a:ext cx="12151607" cy="118341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pic>
            <p:nvPicPr>
              <p:cNvPr id="16" name="Picture 1">
                <a:extLst>
                  <a:ext uri="{FF2B5EF4-FFF2-40B4-BE49-F238E27FC236}">
                    <a16:creationId xmlns:a16="http://schemas.microsoft.com/office/drawing/2014/main" id="{2A1C5E00-7A63-592A-615D-5D6F6276EC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663" y="85116"/>
                <a:ext cx="1020242" cy="100944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Bild 12" descr="EMILYO Logo">
                <a:extLst>
                  <a:ext uri="{FF2B5EF4-FFF2-40B4-BE49-F238E27FC236}">
                    <a16:creationId xmlns:a16="http://schemas.microsoft.com/office/drawing/2014/main" id="{2E63A4FC-5C23-FFE4-4EE1-ACB64FCB8D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343" b="98422" l="2884" r="99163">
                            <a14:foregroundMark x1="34419" y1="10306" x2="44744" y2="30455"/>
                            <a14:foregroundMark x1="54233" y1="8914" x2="77581" y2="36397"/>
                            <a14:foregroundMark x1="68279" y1="8821" x2="94140" y2="45125"/>
                            <a14:foregroundMark x1="94140" y1="45125" x2="89395" y2="63603"/>
                            <a14:foregroundMark x1="62791" y1="6500" x2="17674" y2="16806"/>
                            <a14:foregroundMark x1="17674" y1="16806" x2="9209" y2="69824"/>
                            <a14:foregroundMark x1="9209" y1="69824" x2="46605" y2="94522"/>
                            <a14:foregroundMark x1="46605" y1="94522" x2="86047" y2="72795"/>
                            <a14:foregroundMark x1="86047" y1="72795" x2="93209" y2="50882"/>
                            <a14:foregroundMark x1="67256" y1="5850" x2="38140" y2="3621"/>
                            <a14:foregroundMark x1="6605" y1="34262" x2="6605" y2="34262"/>
                            <a14:foregroundMark x1="3256" y1="41040" x2="2884" y2="54782"/>
                            <a14:foregroundMark x1="46605" y1="95357" x2="55442" y2="98422"/>
                            <a14:foregroundMark x1="96651" y1="41876" x2="99163" y2="5134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53026" y="98416"/>
                <a:ext cx="1098581" cy="10985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Picture 6">
                <a:extLst>
                  <a:ext uri="{FF2B5EF4-FFF2-40B4-BE49-F238E27FC236}">
                    <a16:creationId xmlns:a16="http://schemas.microsoft.com/office/drawing/2014/main" id="{5EF717F0-C668-A46C-70F9-AD4F738E3325}"/>
                  </a:ext>
                </a:extLst>
              </p:cNvPr>
              <p:cNvPicPr/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19267" y="51104"/>
                <a:ext cx="1098581" cy="1183410"/>
              </a:xfrm>
              <a:prstGeom prst="rect">
                <a:avLst/>
              </a:prstGeom>
            </p:spPr>
          </p:pic>
        </p:grp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1D37D083-EB42-7CBB-FC37-32751633ACDC}"/>
                </a:ext>
              </a:extLst>
            </p:cNvPr>
            <p:cNvSpPr/>
            <p:nvPr/>
          </p:nvSpPr>
          <p:spPr>
            <a:xfrm>
              <a:off x="249896" y="59228"/>
              <a:ext cx="1080313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40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ROMANIAN</a:t>
              </a:r>
              <a:r>
                <a:rPr kumimoji="0" lang="ro-RO" sz="40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 NAVAL </a:t>
              </a:r>
              <a:r>
                <a:rPr kumimoji="0" lang="ro-RO" sz="40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ACADEMY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en-US" sz="2800" b="1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latin typeface="Arial Black" panose="020B0A04020102020204" pitchFamily="34" charset="0"/>
                  <a:cs typeface="Times New Roman" panose="02020603050405020304" pitchFamily="18" charset="0"/>
                </a:rPr>
                <a:t>International </a:t>
              </a:r>
              <a:r>
                <a:rPr lang="ro-RO" sz="2800" b="1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latin typeface="Arial Black" panose="020B0A04020102020204" pitchFamily="34" charset="0"/>
                  <a:cs typeface="Times New Roman" panose="02020603050405020304" pitchFamily="18" charset="0"/>
                </a:rPr>
                <a:t>Naval Semester</a:t>
              </a:r>
              <a:r>
                <a:rPr lang="en-GB" sz="2800" b="1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latin typeface="Arial Black" panose="020B0A04020102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202</a:t>
              </a:r>
              <a:r>
                <a:rPr kumimoji="0" lang="ro-RO" sz="28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3</a:t>
              </a:r>
              <a:r>
                <a:rPr kumimoji="0" lang="en-US" sz="28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-2024</a:t>
              </a:r>
              <a:endParaRPr kumimoji="0" lang="ro-RO" sz="2400" b="1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12000" endPos="35500" dir="5400000" sy="-90000" algn="bl" rotWithShape="0"/>
                </a:effectLst>
                <a:uLnTx/>
                <a:uFillTx/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800" b="1" dirty="0">
                <a:ln w="0">
                  <a:solidFill>
                    <a:prstClr val="black"/>
                  </a:solidFill>
                </a:ln>
                <a:solidFill>
                  <a:srgbClr val="0000FF"/>
                </a:solidFill>
                <a:effectLst>
                  <a:reflection blurRad="6350" stA="12000" endPos="35500" dir="5400000" sy="-90000" algn="bl" rotWithShape="0"/>
                </a:effectLst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Dreptunghi 1">
            <a:extLst>
              <a:ext uri="{FF2B5EF4-FFF2-40B4-BE49-F238E27FC236}">
                <a16:creationId xmlns:a16="http://schemas.microsoft.com/office/drawing/2014/main" id="{E9AB0646-FA2D-8FFC-0A78-3408CCC14F1D}"/>
              </a:ext>
            </a:extLst>
          </p:cNvPr>
          <p:cNvSpPr/>
          <p:nvPr/>
        </p:nvSpPr>
        <p:spPr>
          <a:xfrm>
            <a:off x="935517" y="1126962"/>
            <a:ext cx="103209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WONDERFUL PLACES TO VISIT IN ROMANIA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" name="Grupare 5">
            <a:extLst>
              <a:ext uri="{FF2B5EF4-FFF2-40B4-BE49-F238E27FC236}">
                <a16:creationId xmlns:a16="http://schemas.microsoft.com/office/drawing/2014/main" id="{14367AF0-0C15-178E-FADB-054F155312F7}"/>
              </a:ext>
            </a:extLst>
          </p:cNvPr>
          <p:cNvGrpSpPr/>
          <p:nvPr/>
        </p:nvGrpSpPr>
        <p:grpSpPr>
          <a:xfrm>
            <a:off x="4188552" y="1661770"/>
            <a:ext cx="3522980" cy="2339340"/>
            <a:chOff x="4422191" y="749677"/>
            <a:chExt cx="3522980" cy="2339340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5C340357-3548-FA32-9399-DD23C625EBA2}"/>
                </a:ext>
              </a:extLst>
            </p:cNvPr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22191" y="749677"/>
              <a:ext cx="3522980" cy="2339340"/>
            </a:xfrm>
            <a:prstGeom prst="rect">
              <a:avLst/>
            </a:prstGeom>
          </p:spPr>
        </p:pic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D301DF9E-F37E-AD48-9A10-649255DD02A2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7962" y="1071625"/>
              <a:ext cx="1259840" cy="1791335"/>
            </a:xfrm>
            <a:prstGeom prst="rect">
              <a:avLst/>
            </a:prstGeom>
          </p:spPr>
        </p:pic>
      </p:grpSp>
      <p:pic>
        <p:nvPicPr>
          <p:cNvPr id="24" name="Imagine 23">
            <a:extLst>
              <a:ext uri="{FF2B5EF4-FFF2-40B4-BE49-F238E27FC236}">
                <a16:creationId xmlns:a16="http://schemas.microsoft.com/office/drawing/2014/main" id="{A034A7A4-9E22-0117-E1AC-10F279CBB4B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406" y="1703842"/>
            <a:ext cx="2925551" cy="1917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Dreptunghi 24">
            <a:extLst>
              <a:ext uri="{FF2B5EF4-FFF2-40B4-BE49-F238E27FC236}">
                <a16:creationId xmlns:a16="http://schemas.microsoft.com/office/drawing/2014/main" id="{EBA011C4-906D-1AC2-8FE1-FFF24AAA657C}"/>
              </a:ext>
            </a:extLst>
          </p:cNvPr>
          <p:cNvSpPr/>
          <p:nvPr/>
        </p:nvSpPr>
        <p:spPr>
          <a:xfrm>
            <a:off x="356789" y="3432161"/>
            <a:ext cx="27686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Over 190 Castles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6" name="Imagine 25">
            <a:extLst>
              <a:ext uri="{FF2B5EF4-FFF2-40B4-BE49-F238E27FC236}">
                <a16:creationId xmlns:a16="http://schemas.microsoft.com/office/drawing/2014/main" id="{1B87420D-12A1-1EA2-0C0A-8C8BE23931E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8878" y="1661770"/>
            <a:ext cx="3032893" cy="1879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Dreptunghi 26">
            <a:extLst>
              <a:ext uri="{FF2B5EF4-FFF2-40B4-BE49-F238E27FC236}">
                <a16:creationId xmlns:a16="http://schemas.microsoft.com/office/drawing/2014/main" id="{EC686CA2-EF6F-5DEB-D960-97B00294CE5C}"/>
              </a:ext>
            </a:extLst>
          </p:cNvPr>
          <p:cNvSpPr/>
          <p:nvPr/>
        </p:nvSpPr>
        <p:spPr>
          <a:xfrm>
            <a:off x="8284098" y="3411221"/>
            <a:ext cx="35444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Over 420 Monasteries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Full Transfagarasan Highway Tour - Balea Lake - The Vidraru Dam">
            <a:extLst>
              <a:ext uri="{FF2B5EF4-FFF2-40B4-BE49-F238E27FC236}">
                <a16:creationId xmlns:a16="http://schemas.microsoft.com/office/drawing/2014/main" id="{BB296C23-F12D-68EF-F99F-9870E054C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760" y="3926297"/>
            <a:ext cx="3461473" cy="2225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Dreptunghi 27">
            <a:extLst>
              <a:ext uri="{FF2B5EF4-FFF2-40B4-BE49-F238E27FC236}">
                <a16:creationId xmlns:a16="http://schemas.microsoft.com/office/drawing/2014/main" id="{3446125F-6CB5-11EA-5A7C-B8A56F99CF16}"/>
              </a:ext>
            </a:extLst>
          </p:cNvPr>
          <p:cNvSpPr/>
          <p:nvPr/>
        </p:nvSpPr>
        <p:spPr>
          <a:xfrm>
            <a:off x="176526" y="5947435"/>
            <a:ext cx="376994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Transfagarasa</a:t>
            </a:r>
            <a:r>
              <a:rPr lang="en-GB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Best Road in the World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8" name="Picture 4" descr="Sapanta Cemetery in Romania Is the Most Beautiful Cemetery in the World">
            <a:extLst>
              <a:ext uri="{FF2B5EF4-FFF2-40B4-BE49-F238E27FC236}">
                <a16:creationId xmlns:a16="http://schemas.microsoft.com/office/drawing/2014/main" id="{95DA53EB-4FBC-44C6-FB63-279E9DA82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9697" y="4063129"/>
            <a:ext cx="3969357" cy="23342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Dreptunghi 28">
            <a:extLst>
              <a:ext uri="{FF2B5EF4-FFF2-40B4-BE49-F238E27FC236}">
                <a16:creationId xmlns:a16="http://schemas.microsoft.com/office/drawing/2014/main" id="{0BEC3DAD-7B25-FE73-40BF-CBD16B2AC934}"/>
              </a:ext>
            </a:extLst>
          </p:cNvPr>
          <p:cNvSpPr/>
          <p:nvPr/>
        </p:nvSpPr>
        <p:spPr>
          <a:xfrm>
            <a:off x="4563358" y="6239888"/>
            <a:ext cx="280717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Happy Cemetery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30" name="Picture 6" descr="Three Seas Initiative Project Revitalizes the Danube River - 3 Seas Europe">
            <a:extLst>
              <a:ext uri="{FF2B5EF4-FFF2-40B4-BE49-F238E27FC236}">
                <a16:creationId xmlns:a16="http://schemas.microsoft.com/office/drawing/2014/main" id="{9F3BBFE0-E4E0-48E7-7890-81F0864CF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43076" y="4001110"/>
            <a:ext cx="3763342" cy="2150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Dreptunghi 29">
            <a:extLst>
              <a:ext uri="{FF2B5EF4-FFF2-40B4-BE49-F238E27FC236}">
                <a16:creationId xmlns:a16="http://schemas.microsoft.com/office/drawing/2014/main" id="{B94030D8-17CB-5266-3946-9F1DF4FC8836}"/>
              </a:ext>
            </a:extLst>
          </p:cNvPr>
          <p:cNvSpPr/>
          <p:nvPr/>
        </p:nvSpPr>
        <p:spPr>
          <a:xfrm>
            <a:off x="9053222" y="6033488"/>
            <a:ext cx="229101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Danube Delta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724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reptunghi 19">
            <a:extLst>
              <a:ext uri="{FF2B5EF4-FFF2-40B4-BE49-F238E27FC236}">
                <a16:creationId xmlns:a16="http://schemas.microsoft.com/office/drawing/2014/main" id="{D5F2EBA5-5181-B474-2957-67A6D6E8FA36}"/>
              </a:ext>
            </a:extLst>
          </p:cNvPr>
          <p:cNvSpPr/>
          <p:nvPr/>
        </p:nvSpPr>
        <p:spPr>
          <a:xfrm>
            <a:off x="4809905" y="4963934"/>
            <a:ext cx="6982045" cy="1866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grpSp>
        <p:nvGrpSpPr>
          <p:cNvPr id="11" name="Grupare 10">
            <a:extLst>
              <a:ext uri="{FF2B5EF4-FFF2-40B4-BE49-F238E27FC236}">
                <a16:creationId xmlns:a16="http://schemas.microsoft.com/office/drawing/2014/main" id="{151208AD-15AE-071E-F548-A80EF808163C}"/>
              </a:ext>
            </a:extLst>
          </p:cNvPr>
          <p:cNvGrpSpPr/>
          <p:nvPr/>
        </p:nvGrpSpPr>
        <p:grpSpPr>
          <a:xfrm>
            <a:off x="0" y="51104"/>
            <a:ext cx="12151607" cy="1577784"/>
            <a:chOff x="0" y="51104"/>
            <a:chExt cx="12151607" cy="1577784"/>
          </a:xfrm>
        </p:grpSpPr>
        <p:grpSp>
          <p:nvGrpSpPr>
            <p:cNvPr id="12" name="Grupare 11">
              <a:extLst>
                <a:ext uri="{FF2B5EF4-FFF2-40B4-BE49-F238E27FC236}">
                  <a16:creationId xmlns:a16="http://schemas.microsoft.com/office/drawing/2014/main" id="{FDF1D0D4-4296-24E1-64AA-C29075539008}"/>
                </a:ext>
              </a:extLst>
            </p:cNvPr>
            <p:cNvGrpSpPr/>
            <p:nvPr/>
          </p:nvGrpSpPr>
          <p:grpSpPr>
            <a:xfrm>
              <a:off x="0" y="51104"/>
              <a:ext cx="12151607" cy="1183410"/>
              <a:chOff x="0" y="51104"/>
              <a:chExt cx="12151607" cy="1183410"/>
            </a:xfrm>
          </p:grpSpPr>
          <p:sp>
            <p:nvSpPr>
              <p:cNvPr id="15" name="Dreptunghi: colțuri rotunjite 14">
                <a:extLst>
                  <a:ext uri="{FF2B5EF4-FFF2-40B4-BE49-F238E27FC236}">
                    <a16:creationId xmlns:a16="http://schemas.microsoft.com/office/drawing/2014/main" id="{8DC79419-6170-9D19-DA1E-BE8CF525F127}"/>
                  </a:ext>
                </a:extLst>
              </p:cNvPr>
              <p:cNvSpPr/>
              <p:nvPr/>
            </p:nvSpPr>
            <p:spPr>
              <a:xfrm>
                <a:off x="0" y="51104"/>
                <a:ext cx="12151607" cy="118341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pic>
            <p:nvPicPr>
              <p:cNvPr id="16" name="Picture 1">
                <a:extLst>
                  <a:ext uri="{FF2B5EF4-FFF2-40B4-BE49-F238E27FC236}">
                    <a16:creationId xmlns:a16="http://schemas.microsoft.com/office/drawing/2014/main" id="{2A1C5E00-7A63-592A-615D-5D6F6276EC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663" y="85116"/>
                <a:ext cx="1020242" cy="100944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Bild 12" descr="EMILYO Logo">
                <a:extLst>
                  <a:ext uri="{FF2B5EF4-FFF2-40B4-BE49-F238E27FC236}">
                    <a16:creationId xmlns:a16="http://schemas.microsoft.com/office/drawing/2014/main" id="{2E63A4FC-5C23-FFE4-4EE1-ACB64FCB8D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343" b="98422" l="2884" r="99163">
                            <a14:foregroundMark x1="34419" y1="10306" x2="44744" y2="30455"/>
                            <a14:foregroundMark x1="54233" y1="8914" x2="77581" y2="36397"/>
                            <a14:foregroundMark x1="68279" y1="8821" x2="94140" y2="45125"/>
                            <a14:foregroundMark x1="94140" y1="45125" x2="89395" y2="63603"/>
                            <a14:foregroundMark x1="62791" y1="6500" x2="17674" y2="16806"/>
                            <a14:foregroundMark x1="17674" y1="16806" x2="9209" y2="69824"/>
                            <a14:foregroundMark x1="9209" y1="69824" x2="46605" y2="94522"/>
                            <a14:foregroundMark x1="46605" y1="94522" x2="86047" y2="72795"/>
                            <a14:foregroundMark x1="86047" y1="72795" x2="93209" y2="50882"/>
                            <a14:foregroundMark x1="67256" y1="5850" x2="38140" y2="3621"/>
                            <a14:foregroundMark x1="6605" y1="34262" x2="6605" y2="34262"/>
                            <a14:foregroundMark x1="3256" y1="41040" x2="2884" y2="54782"/>
                            <a14:foregroundMark x1="46605" y1="95357" x2="55442" y2="98422"/>
                            <a14:foregroundMark x1="96651" y1="41876" x2="99163" y2="5134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53026" y="98416"/>
                <a:ext cx="1098581" cy="10985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Picture 6">
                <a:extLst>
                  <a:ext uri="{FF2B5EF4-FFF2-40B4-BE49-F238E27FC236}">
                    <a16:creationId xmlns:a16="http://schemas.microsoft.com/office/drawing/2014/main" id="{5EF717F0-C668-A46C-70F9-AD4F738E3325}"/>
                  </a:ext>
                </a:extLst>
              </p:cNvPr>
              <p:cNvPicPr/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19267" y="51104"/>
                <a:ext cx="1098581" cy="1183410"/>
              </a:xfrm>
              <a:prstGeom prst="rect">
                <a:avLst/>
              </a:prstGeom>
            </p:spPr>
          </p:pic>
        </p:grp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1D37D083-EB42-7CBB-FC37-32751633ACDC}"/>
                </a:ext>
              </a:extLst>
            </p:cNvPr>
            <p:cNvSpPr/>
            <p:nvPr/>
          </p:nvSpPr>
          <p:spPr>
            <a:xfrm>
              <a:off x="249896" y="59228"/>
              <a:ext cx="1080313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40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ROMANIAN</a:t>
              </a:r>
              <a:r>
                <a:rPr kumimoji="0" lang="ro-RO" sz="40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 NAVAL </a:t>
              </a:r>
              <a:r>
                <a:rPr kumimoji="0" lang="ro-RO" sz="40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ACADEMY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en-US" sz="2800" b="1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latin typeface="Arial Black" panose="020B0A04020102020204" pitchFamily="34" charset="0"/>
                  <a:cs typeface="Times New Roman" panose="02020603050405020304" pitchFamily="18" charset="0"/>
                </a:rPr>
                <a:t>International </a:t>
              </a:r>
              <a:r>
                <a:rPr lang="ro-RO" sz="2800" b="1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latin typeface="Arial Black" panose="020B0A04020102020204" pitchFamily="34" charset="0"/>
                  <a:cs typeface="Times New Roman" panose="02020603050405020304" pitchFamily="18" charset="0"/>
                </a:rPr>
                <a:t>Naval Semester</a:t>
              </a:r>
              <a:r>
                <a:rPr lang="en-GB" sz="2800" b="1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latin typeface="Arial Black" panose="020B0A04020102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202</a:t>
              </a:r>
              <a:r>
                <a:rPr kumimoji="0" lang="ro-RO" sz="28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3</a:t>
              </a:r>
              <a:r>
                <a:rPr kumimoji="0" lang="en-US" sz="28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-2024</a:t>
              </a:r>
              <a:endParaRPr kumimoji="0" lang="ro-RO" sz="2400" b="1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12000" endPos="35500" dir="5400000" sy="-90000" algn="bl" rotWithShape="0"/>
                </a:effectLst>
                <a:uLnTx/>
                <a:uFillTx/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800" b="1" dirty="0">
                <a:ln w="0">
                  <a:solidFill>
                    <a:prstClr val="black"/>
                  </a:solidFill>
                </a:ln>
                <a:solidFill>
                  <a:srgbClr val="0000FF"/>
                </a:solidFill>
                <a:effectLst>
                  <a:reflection blurRad="6350" stA="12000" endPos="35500" dir="5400000" sy="-90000" algn="bl" rotWithShape="0"/>
                </a:effectLst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Dreptunghi 1">
            <a:extLst>
              <a:ext uri="{FF2B5EF4-FFF2-40B4-BE49-F238E27FC236}">
                <a16:creationId xmlns:a16="http://schemas.microsoft.com/office/drawing/2014/main" id="{E9AB0646-FA2D-8FFC-0A78-3408CCC14F1D}"/>
              </a:ext>
            </a:extLst>
          </p:cNvPr>
          <p:cNvSpPr/>
          <p:nvPr/>
        </p:nvSpPr>
        <p:spPr>
          <a:xfrm>
            <a:off x="249896" y="1094318"/>
            <a:ext cx="119421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ARE LOOKING FORWARD TO WELCOME YOU</a:t>
            </a:r>
            <a:r>
              <a:rPr lang="ro-RO" sz="4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 STUDENTS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4BED22EF-A92E-A180-269E-C432DDCCB72C}"/>
              </a:ext>
            </a:extLst>
          </p:cNvPr>
          <p:cNvSpPr txBox="1"/>
          <p:nvPr/>
        </p:nvSpPr>
        <p:spPr>
          <a:xfrm>
            <a:off x="5104556" y="2360240"/>
            <a:ext cx="630979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i="0" u="none" strike="noStrike" kern="120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ea typeface="+mn-ea"/>
                <a:cs typeface="Times New Roman" panose="02020603050405020304" pitchFamily="18" charset="0"/>
              </a:rPr>
              <a:t>Contact </a:t>
            </a: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ro-RO" sz="2800" i="0" u="none" strike="noStrike" kern="1200" cap="none" spc="0" normalizeH="0" baseline="0" noProof="0" dirty="0" err="1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ea typeface="+mn-ea"/>
                <a:cs typeface="Times New Roman" panose="02020603050405020304" pitchFamily="18" charset="0"/>
              </a:rPr>
              <a:t>etails</a:t>
            </a:r>
            <a:endParaRPr kumimoji="0" lang="en-US" sz="2800" i="0" u="none" strike="noStrike" kern="1200" cap="none" spc="0" normalizeH="0" baseline="0" noProof="0" dirty="0">
              <a:ln w="12700">
                <a:solidFill>
                  <a:srgbClr val="9BBB59">
                    <a:lumMod val="50000"/>
                  </a:srgbClr>
                </a:solidFill>
                <a:prstDash val="solid"/>
              </a:ln>
              <a:solidFill>
                <a:srgbClr val="FF0000"/>
              </a:solidFill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0000FF"/>
                </a:solidFill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www.anmb.ro/eng</a:t>
            </a:r>
            <a:r>
              <a:rPr lang="en-US" sz="280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  </a:t>
            </a:r>
            <a:endParaRPr kumimoji="0" lang="ro-RO" sz="2800" i="0" u="none" strike="noStrike" kern="1200" cap="none" spc="0" normalizeH="0" baseline="0" noProof="0" dirty="0">
              <a:ln w="12700">
                <a:solidFill>
                  <a:srgbClr val="9BBB59">
                    <a:lumMod val="50000"/>
                  </a:srgbClr>
                </a:solidFill>
                <a:prstDash val="solid"/>
              </a:ln>
              <a:solidFill>
                <a:srgbClr val="0000FF"/>
              </a:solidFill>
              <a:uLnTx/>
              <a:uFillTx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800" dirty="0" err="1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Address</a:t>
            </a:r>
            <a:r>
              <a:rPr lang="ro-RO" sz="280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nn-NO" sz="280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Fulgerului</a:t>
            </a:r>
            <a:r>
              <a:rPr lang="ro-RO" sz="280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Street</a:t>
            </a:r>
            <a:r>
              <a:rPr lang="nn-NO" sz="280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, n</a:t>
            </a:r>
            <a:r>
              <a:rPr lang="ro-RO" sz="280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o</a:t>
            </a:r>
            <a:r>
              <a:rPr lang="nn-NO" sz="280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. 1, 900218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280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Constanta, Romania</a:t>
            </a:r>
            <a:endParaRPr lang="ro-RO" sz="2800" dirty="0">
              <a:ln w="12700">
                <a:solidFill>
                  <a:srgbClr val="9BBB59">
                    <a:lumMod val="50000"/>
                  </a:srgbClr>
                </a:solidFill>
                <a:prstDash val="solid"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80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Tel:</a:t>
            </a:r>
            <a:r>
              <a:rPr lang="en-US" sz="280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0241-653000 / 225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E-mail: international@anmb.ro</a:t>
            </a:r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E9EF90A5-F2E6-C508-8649-7707892BCA7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77" b="97373" l="8365" r="89924">
                        <a14:foregroundMark x1="17110" y1="28021" x2="24335" y2="18739"/>
                        <a14:foregroundMark x1="24335" y1="18739" x2="30989" y2="13835"/>
                        <a14:foregroundMark x1="30989" y1="13835" x2="42015" y2="9807"/>
                        <a14:foregroundMark x1="42015" y1="9807" x2="42205" y2="9632"/>
                        <a14:foregroundMark x1="49049" y1="8056" x2="66350" y2="16287"/>
                        <a14:foregroundMark x1="66350" y1="16287" x2="82700" y2="34326"/>
                        <a14:foregroundMark x1="82700" y1="34326" x2="80418" y2="68476"/>
                        <a14:foregroundMark x1="80418" y1="68476" x2="72243" y2="80560"/>
                        <a14:foregroundMark x1="72243" y1="80560" x2="62167" y2="87391"/>
                        <a14:foregroundMark x1="62167" y1="87391" x2="43346" y2="87741"/>
                        <a14:foregroundMark x1="43346" y1="87741" x2="33080" y2="71804"/>
                        <a14:foregroundMark x1="33080" y1="71804" x2="26996" y2="30473"/>
                        <a14:foregroundMark x1="26996" y1="30473" x2="27947" y2="26795"/>
                        <a14:foregroundMark x1="18441" y1="20490" x2="26236" y2="12960"/>
                        <a14:foregroundMark x1="26236" y1="12960" x2="38783" y2="6830"/>
                        <a14:foregroundMark x1="30418" y1="9107" x2="19202" y2="20665"/>
                        <a14:foregroundMark x1="19202" y1="20665" x2="15589" y2="27320"/>
                        <a14:foregroundMark x1="15589" y1="27320" x2="14829" y2="31524"/>
                        <a14:foregroundMark x1="32510" y1="8581" x2="51901" y2="4729"/>
                        <a14:foregroundMark x1="51901" y1="4729" x2="68631" y2="11559"/>
                        <a14:foregroundMark x1="68631" y1="11559" x2="84221" y2="31699"/>
                        <a14:foregroundMark x1="80228" y1="23643" x2="75095" y2="15587"/>
                        <a14:foregroundMark x1="75095" y1="15587" x2="68061" y2="9457"/>
                        <a14:foregroundMark x1="68061" y1="9457" x2="51901" y2="4378"/>
                        <a14:foregroundMark x1="51901" y1="4378" x2="35932" y2="6130"/>
                        <a14:foregroundMark x1="50000" y1="2277" x2="46578" y2="5079"/>
                        <a14:foregroundMark x1="81559" y1="22942" x2="85171" y2="30123"/>
                        <a14:foregroundMark x1="86122" y1="33800" x2="89544" y2="51839"/>
                        <a14:foregroundMark x1="89544" y1="51839" x2="89544" y2="52014"/>
                        <a14:foregroundMark x1="89734" y1="45359" x2="89924" y2="49562"/>
                        <a14:foregroundMark x1="89163" y1="54991" x2="88023" y2="64448"/>
                        <a14:foregroundMark x1="88023" y1="64448" x2="82890" y2="74781"/>
                        <a14:foregroundMark x1="89354" y1="61296" x2="89354" y2="61296"/>
                        <a14:foregroundMark x1="88783" y1="64974" x2="88783" y2="65149"/>
                        <a14:foregroundMark x1="82319" y1="76708" x2="72433" y2="90018"/>
                        <a14:foregroundMark x1="52281" y1="92995" x2="61027" y2="94046"/>
                        <a14:foregroundMark x1="58745" y1="96322" x2="67110" y2="94221"/>
                        <a14:foregroundMark x1="67110" y1="94221" x2="67110" y2="93695"/>
                        <a14:foregroundMark x1="56844" y1="97723" x2="56844" y2="97723"/>
                        <a14:foregroundMark x1="49430" y1="96497" x2="49430" y2="96497"/>
                        <a14:foregroundMark x1="44487" y1="96147" x2="44487" y2="96147"/>
                        <a14:foregroundMark x1="32129" y1="93870" x2="32129" y2="93870"/>
                        <a14:foregroundMark x1="27186" y1="90018" x2="26236" y2="89317"/>
                        <a14:foregroundMark x1="23764" y1="87916" x2="25856" y2="89142"/>
                        <a14:foregroundMark x1="13118" y1="73205" x2="17490" y2="81086"/>
                        <a14:foregroundMark x1="17490" y1="81086" x2="21293" y2="84238"/>
                        <a14:foregroundMark x1="8935" y1="59895" x2="11407" y2="68651"/>
                        <a14:foregroundMark x1="8365" y1="47811" x2="9506" y2="44308"/>
                        <a14:foregroundMark x1="11597" y1="37303" x2="12738" y2="32224"/>
                        <a14:foregroundMark x1="15399" y1="25044" x2="15970" y2="23292"/>
                        <a14:foregroundMark x1="8365" y1="51138" x2="9696" y2="53765"/>
                        <a14:foregroundMark x1="10456" y1="57443" x2="10456" y2="57443"/>
                        <a14:foregroundMark x1="9696" y1="55166" x2="9696" y2="55166"/>
                        <a14:foregroundMark x1="9316" y1="53940" x2="9316" y2="53940"/>
                        <a14:foregroundMark x1="8935" y1="53065" x2="8935" y2="53065"/>
                        <a14:foregroundMark x1="10456" y1="41331" x2="10456" y2="41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920" y="2511014"/>
            <a:ext cx="4029075" cy="4373768"/>
          </a:xfrm>
          <a:prstGeom prst="rect">
            <a:avLst/>
          </a:prstGeom>
        </p:spPr>
      </p:pic>
      <p:pic>
        <p:nvPicPr>
          <p:cNvPr id="19" name="Grafic 18">
            <a:extLst>
              <a:ext uri="{FF2B5EF4-FFF2-40B4-BE49-F238E27FC236}">
                <a16:creationId xmlns:a16="http://schemas.microsoft.com/office/drawing/2014/main" id="{069D5CB5-0284-A88D-B7BC-0719F2FDDB5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16593" y="4991100"/>
            <a:ext cx="6685723" cy="181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5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descr="Course catalog&#10;">
            <a:extLst>
              <a:ext uri="{FF2B5EF4-FFF2-40B4-BE49-F238E27FC236}">
                <a16:creationId xmlns:a16="http://schemas.microsoft.com/office/drawing/2014/main" id="{20C16366-FDC1-AEDA-5726-87850279FD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673394"/>
              </p:ext>
            </p:extLst>
          </p:nvPr>
        </p:nvGraphicFramePr>
        <p:xfrm>
          <a:off x="-85128" y="4787705"/>
          <a:ext cx="1480916" cy="1264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3" imgW="914558" imgH="781204" progId="AcroExch.Document.7">
                  <p:embed/>
                </p:oleObj>
              </mc:Choice>
              <mc:Fallback>
                <p:oleObj name="Acrobat Document" showAsIcon="1" r:id="rId3" imgW="914558" imgH="781204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85128" y="4787705"/>
                        <a:ext cx="1480916" cy="12649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feld 1">
            <a:extLst>
              <a:ext uri="{FF2B5EF4-FFF2-40B4-BE49-F238E27FC236}">
                <a16:creationId xmlns:a16="http://schemas.microsoft.com/office/drawing/2014/main" id="{016F3935-8E54-4406-A892-E8C3F2B8A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897" y="3795334"/>
            <a:ext cx="64128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de-DE" sz="1600" i="1" dirty="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https://www.anmb.ro/eng/files/erasmus/incoming_students.html</a:t>
            </a:r>
            <a:endParaRPr lang="ro-RO" altLang="de-DE" sz="2000" i="1" dirty="0">
              <a:solidFill>
                <a:srgbClr val="0000FF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7C704AC-AEAD-66E0-5D03-2F00457260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19981" y="3082393"/>
            <a:ext cx="3295542" cy="1713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ECBEDFBD-A7D4-F0B3-4920-4F75F01CE5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63668" y="1458626"/>
            <a:ext cx="3076778" cy="1713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Ar putea fi o imagine cu 10 persoane, persoane în picioare, uniformă militară, în aer liber şi text care spune „WAT”">
            <a:extLst>
              <a:ext uri="{FF2B5EF4-FFF2-40B4-BE49-F238E27FC236}">
                <a16:creationId xmlns:a16="http://schemas.microsoft.com/office/drawing/2014/main" id="{90C24587-37A5-3729-769B-E0715524E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07267" y="4776725"/>
            <a:ext cx="3188145" cy="1910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upare 31">
            <a:extLst>
              <a:ext uri="{FF2B5EF4-FFF2-40B4-BE49-F238E27FC236}">
                <a16:creationId xmlns:a16="http://schemas.microsoft.com/office/drawing/2014/main" id="{501D18B6-9965-3241-262E-39386F75D87E}"/>
              </a:ext>
            </a:extLst>
          </p:cNvPr>
          <p:cNvGrpSpPr/>
          <p:nvPr/>
        </p:nvGrpSpPr>
        <p:grpSpPr>
          <a:xfrm>
            <a:off x="0" y="51104"/>
            <a:ext cx="12151607" cy="1577784"/>
            <a:chOff x="0" y="51104"/>
            <a:chExt cx="12151607" cy="1577784"/>
          </a:xfrm>
        </p:grpSpPr>
        <p:grpSp>
          <p:nvGrpSpPr>
            <p:cNvPr id="31" name="Grupare 30">
              <a:extLst>
                <a:ext uri="{FF2B5EF4-FFF2-40B4-BE49-F238E27FC236}">
                  <a16:creationId xmlns:a16="http://schemas.microsoft.com/office/drawing/2014/main" id="{4FBAD677-0705-9C77-8629-2D22FDAACDEC}"/>
                </a:ext>
              </a:extLst>
            </p:cNvPr>
            <p:cNvGrpSpPr/>
            <p:nvPr/>
          </p:nvGrpSpPr>
          <p:grpSpPr>
            <a:xfrm>
              <a:off x="0" y="51104"/>
              <a:ext cx="12151607" cy="1183410"/>
              <a:chOff x="0" y="51104"/>
              <a:chExt cx="12151607" cy="1183410"/>
            </a:xfrm>
          </p:grpSpPr>
          <p:sp>
            <p:nvSpPr>
              <p:cNvPr id="8" name="Dreptunghi: colțuri rotunjite 7">
                <a:extLst>
                  <a:ext uri="{FF2B5EF4-FFF2-40B4-BE49-F238E27FC236}">
                    <a16:creationId xmlns:a16="http://schemas.microsoft.com/office/drawing/2014/main" id="{46FBA888-E17B-B523-8F11-80F54F351FB8}"/>
                  </a:ext>
                </a:extLst>
              </p:cNvPr>
              <p:cNvSpPr/>
              <p:nvPr/>
            </p:nvSpPr>
            <p:spPr>
              <a:xfrm>
                <a:off x="0" y="51104"/>
                <a:ext cx="12151607" cy="118341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271776F8-1FA4-4830-A16E-CDCCBD32B1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663" y="85116"/>
                <a:ext cx="1020242" cy="100944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" name="Bild 12" descr="EMILYO Logo">
                <a:extLst>
                  <a:ext uri="{FF2B5EF4-FFF2-40B4-BE49-F238E27FC236}">
                    <a16:creationId xmlns:a16="http://schemas.microsoft.com/office/drawing/2014/main" id="{51976DC8-DAF9-49E3-B5A6-A4A82145E5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3343" b="98422" l="2884" r="99163">
                            <a14:foregroundMark x1="34419" y1="10306" x2="44744" y2="30455"/>
                            <a14:foregroundMark x1="54233" y1="8914" x2="77581" y2="36397"/>
                            <a14:foregroundMark x1="68279" y1="8821" x2="94140" y2="45125"/>
                            <a14:foregroundMark x1="94140" y1="45125" x2="89395" y2="63603"/>
                            <a14:foregroundMark x1="62791" y1="6500" x2="17674" y2="16806"/>
                            <a14:foregroundMark x1="17674" y1="16806" x2="9209" y2="69824"/>
                            <a14:foregroundMark x1="9209" y1="69824" x2="46605" y2="94522"/>
                            <a14:foregroundMark x1="46605" y1="94522" x2="86047" y2="72795"/>
                            <a14:foregroundMark x1="86047" y1="72795" x2="93209" y2="50882"/>
                            <a14:foregroundMark x1="67256" y1="5850" x2="38140" y2="3621"/>
                            <a14:foregroundMark x1="6605" y1="34262" x2="6605" y2="34262"/>
                            <a14:foregroundMark x1="3256" y1="41040" x2="2884" y2="54782"/>
                            <a14:foregroundMark x1="46605" y1="95357" x2="55442" y2="98422"/>
                            <a14:foregroundMark x1="96651" y1="41876" x2="99163" y2="5134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53026" y="98416"/>
                <a:ext cx="1098581" cy="10985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99364488-201C-4636-9527-0CD5A242CD24}"/>
                  </a:ext>
                </a:extLst>
              </p:cNvPr>
              <p:cNvPicPr/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19267" y="51104"/>
                <a:ext cx="1098581" cy="1183410"/>
              </a:xfrm>
              <a:prstGeom prst="rect">
                <a:avLst/>
              </a:prstGeom>
            </p:spPr>
          </p:pic>
        </p:grpSp>
        <p:sp>
          <p:nvSpPr>
            <p:cNvPr id="4" name="Rectangle 15">
              <a:extLst>
                <a:ext uri="{FF2B5EF4-FFF2-40B4-BE49-F238E27FC236}">
                  <a16:creationId xmlns:a16="http://schemas.microsoft.com/office/drawing/2014/main" id="{A0617054-5312-7D83-D86A-0C8350272846}"/>
                </a:ext>
              </a:extLst>
            </p:cNvPr>
            <p:cNvSpPr/>
            <p:nvPr/>
          </p:nvSpPr>
          <p:spPr>
            <a:xfrm>
              <a:off x="249896" y="59228"/>
              <a:ext cx="1080313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40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ROMANIAN</a:t>
              </a:r>
              <a:r>
                <a:rPr kumimoji="0" lang="ro-RO" sz="40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 NAVAL </a:t>
              </a:r>
              <a:r>
                <a:rPr kumimoji="0" lang="ro-RO" sz="40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ACADEMY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en-US" sz="2800" b="1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latin typeface="Arial Black" panose="020B0A04020102020204" pitchFamily="34" charset="0"/>
                  <a:cs typeface="Times New Roman" panose="02020603050405020304" pitchFamily="18" charset="0"/>
                </a:rPr>
                <a:t>International </a:t>
              </a:r>
              <a:r>
                <a:rPr lang="ro-RO" sz="2800" b="1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latin typeface="Arial Black" panose="020B0A04020102020204" pitchFamily="34" charset="0"/>
                  <a:cs typeface="Times New Roman" panose="02020603050405020304" pitchFamily="18" charset="0"/>
                </a:rPr>
                <a:t>Naval Semester</a:t>
              </a:r>
              <a:r>
                <a:rPr lang="en-GB" sz="2800" b="1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latin typeface="Arial Black" panose="020B0A04020102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202</a:t>
              </a:r>
              <a:r>
                <a:rPr kumimoji="0" lang="ro-RO" sz="28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3</a:t>
              </a:r>
              <a:r>
                <a:rPr kumimoji="0" lang="en-US" sz="28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-2024</a:t>
              </a:r>
              <a:endParaRPr kumimoji="0" lang="ro-RO" sz="2400" b="1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12000" endPos="35500" dir="5400000" sy="-90000" algn="bl" rotWithShape="0"/>
                </a:effectLst>
                <a:uLnTx/>
                <a:uFillTx/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800" b="1" dirty="0">
                <a:ln w="0">
                  <a:solidFill>
                    <a:prstClr val="black"/>
                  </a:solidFill>
                </a:ln>
                <a:solidFill>
                  <a:srgbClr val="0000FF"/>
                </a:solidFill>
                <a:effectLst>
                  <a:reflection blurRad="6350" stA="12000" endPos="35500" dir="5400000" sy="-90000" algn="bl" rotWithShape="0"/>
                </a:effectLst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Dreptunghi 8">
            <a:extLst>
              <a:ext uri="{FF2B5EF4-FFF2-40B4-BE49-F238E27FC236}">
                <a16:creationId xmlns:a16="http://schemas.microsoft.com/office/drawing/2014/main" id="{11FCC64E-B4E1-348D-8B2D-E37C36AAB629}"/>
              </a:ext>
            </a:extLst>
          </p:cNvPr>
          <p:cNvSpPr/>
          <p:nvPr/>
        </p:nvSpPr>
        <p:spPr>
          <a:xfrm>
            <a:off x="738311" y="1207571"/>
            <a:ext cx="772177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4 Study Programs</a:t>
            </a:r>
            <a:r>
              <a:rPr lang="ro-RO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 in </a:t>
            </a:r>
            <a:r>
              <a:rPr lang="ro-RO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Navy</a:t>
            </a:r>
            <a:r>
              <a:rPr lang="ro-RO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 Engineering </a:t>
            </a:r>
          </a:p>
        </p:txBody>
      </p:sp>
      <p:sp>
        <p:nvSpPr>
          <p:cNvPr id="20" name="Dreptunghi: colțuri diagonale decupate 19">
            <a:extLst>
              <a:ext uri="{FF2B5EF4-FFF2-40B4-BE49-F238E27FC236}">
                <a16:creationId xmlns:a16="http://schemas.microsoft.com/office/drawing/2014/main" id="{371207E7-4B86-A2CD-AE18-AF31D77A450A}"/>
              </a:ext>
            </a:extLst>
          </p:cNvPr>
          <p:cNvSpPr/>
          <p:nvPr/>
        </p:nvSpPr>
        <p:spPr>
          <a:xfrm>
            <a:off x="1628208" y="1689186"/>
            <a:ext cx="6412890" cy="426734"/>
          </a:xfrm>
          <a:prstGeom prst="snip2Diag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ct val="0"/>
              </a:spcAft>
            </a:pP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Navigation and Naval Equipment</a:t>
            </a:r>
            <a:endParaRPr lang="ro-RO" altLang="de-DE" sz="28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Dreptunghi: colțuri diagonale decupate 20">
            <a:extLst>
              <a:ext uri="{FF2B5EF4-FFF2-40B4-BE49-F238E27FC236}">
                <a16:creationId xmlns:a16="http://schemas.microsoft.com/office/drawing/2014/main" id="{EBF1E1DD-EE41-A8DA-5775-76B2E6252D47}"/>
              </a:ext>
            </a:extLst>
          </p:cNvPr>
          <p:cNvSpPr/>
          <p:nvPr/>
        </p:nvSpPr>
        <p:spPr>
          <a:xfrm>
            <a:off x="1628208" y="2241771"/>
            <a:ext cx="6412890" cy="426734"/>
          </a:xfrm>
          <a:prstGeom prst="snip2Diag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ct val="0"/>
              </a:spcAft>
            </a:pP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Electromechanics/Electric Engineering</a:t>
            </a:r>
          </a:p>
        </p:txBody>
      </p:sp>
      <p:sp>
        <p:nvSpPr>
          <p:cNvPr id="22" name="Dreptunghi: colțuri diagonale decupate 21">
            <a:extLst>
              <a:ext uri="{FF2B5EF4-FFF2-40B4-BE49-F238E27FC236}">
                <a16:creationId xmlns:a16="http://schemas.microsoft.com/office/drawing/2014/main" id="{7A4F3116-E9B6-58E6-3D60-5687EAF67FCD}"/>
              </a:ext>
            </a:extLst>
          </p:cNvPr>
          <p:cNvSpPr/>
          <p:nvPr/>
        </p:nvSpPr>
        <p:spPr>
          <a:xfrm>
            <a:off x="1628208" y="2774285"/>
            <a:ext cx="6412890" cy="426734"/>
          </a:xfrm>
          <a:prstGeom prst="snip2Diag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ct val="0"/>
              </a:spcAft>
            </a:pP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Navy Logistics/General Logistics</a:t>
            </a:r>
          </a:p>
        </p:txBody>
      </p:sp>
      <p:sp>
        <p:nvSpPr>
          <p:cNvPr id="23" name="Dreptunghi: colțuri diagonale decupate 22">
            <a:extLst>
              <a:ext uri="{FF2B5EF4-FFF2-40B4-BE49-F238E27FC236}">
                <a16:creationId xmlns:a16="http://schemas.microsoft.com/office/drawing/2014/main" id="{48E6C68D-8B18-B0D9-F52A-0B1A5B5A8AD8}"/>
              </a:ext>
            </a:extLst>
          </p:cNvPr>
          <p:cNvSpPr/>
          <p:nvPr/>
        </p:nvSpPr>
        <p:spPr>
          <a:xfrm>
            <a:off x="1628208" y="3325596"/>
            <a:ext cx="6412890" cy="426734"/>
          </a:xfrm>
          <a:prstGeom prst="snip2Diag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ct val="0"/>
              </a:spcAft>
            </a:pP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 common modules – </a:t>
            </a:r>
            <a:r>
              <a:rPr lang="en-US" altLang="de-DE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spring semester</a:t>
            </a:r>
            <a:endParaRPr lang="en-US" altLang="de-DE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" descr="Ar putea fi o imagine cu 11 persoane, persoane în picioare, uniformă militară şi în aer liber">
            <a:extLst>
              <a:ext uri="{FF2B5EF4-FFF2-40B4-BE49-F238E27FC236}">
                <a16:creationId xmlns:a16="http://schemas.microsoft.com/office/drawing/2014/main" id="{A606B7B9-143C-358D-78D5-3A1EB85CAA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-60000">
            <a:off x="1462980" y="4131252"/>
            <a:ext cx="5971386" cy="2750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Dreptunghi: colțuri diagonale decupate 26">
            <a:extLst>
              <a:ext uri="{FF2B5EF4-FFF2-40B4-BE49-F238E27FC236}">
                <a16:creationId xmlns:a16="http://schemas.microsoft.com/office/drawing/2014/main" id="{D058C2F3-BD8E-1271-F00B-B935CDA809A0}"/>
              </a:ext>
            </a:extLst>
          </p:cNvPr>
          <p:cNvSpPr/>
          <p:nvPr/>
        </p:nvSpPr>
        <p:spPr>
          <a:xfrm>
            <a:off x="1048164" y="1689186"/>
            <a:ext cx="507473" cy="426734"/>
          </a:xfrm>
          <a:prstGeom prst="snip2Diag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ct val="0"/>
              </a:spcAft>
            </a:pP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o-RO" altLang="de-DE" sz="28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Dreptunghi: colțuri diagonale decupate 27">
            <a:extLst>
              <a:ext uri="{FF2B5EF4-FFF2-40B4-BE49-F238E27FC236}">
                <a16:creationId xmlns:a16="http://schemas.microsoft.com/office/drawing/2014/main" id="{FA64A743-4E44-8F47-19D4-2EDB6D1111E7}"/>
              </a:ext>
            </a:extLst>
          </p:cNvPr>
          <p:cNvSpPr/>
          <p:nvPr/>
        </p:nvSpPr>
        <p:spPr>
          <a:xfrm>
            <a:off x="1048162" y="2223347"/>
            <a:ext cx="507473" cy="426734"/>
          </a:xfrm>
          <a:prstGeom prst="snip2Diag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ct val="0"/>
              </a:spcAft>
            </a:pP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o-RO" altLang="de-DE" sz="28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Dreptunghi: colțuri diagonale decupate 28">
            <a:extLst>
              <a:ext uri="{FF2B5EF4-FFF2-40B4-BE49-F238E27FC236}">
                <a16:creationId xmlns:a16="http://schemas.microsoft.com/office/drawing/2014/main" id="{1F036236-1D4F-7647-AEBB-1BAF3E53C2DA}"/>
              </a:ext>
            </a:extLst>
          </p:cNvPr>
          <p:cNvSpPr/>
          <p:nvPr/>
        </p:nvSpPr>
        <p:spPr>
          <a:xfrm>
            <a:off x="1048163" y="2774284"/>
            <a:ext cx="507473" cy="426734"/>
          </a:xfrm>
          <a:prstGeom prst="snip2Diag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ct val="0"/>
              </a:spcAft>
            </a:pP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o-RO" altLang="de-DE" sz="28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Dreptunghi: colțuri diagonale decupate 29">
            <a:extLst>
              <a:ext uri="{FF2B5EF4-FFF2-40B4-BE49-F238E27FC236}">
                <a16:creationId xmlns:a16="http://schemas.microsoft.com/office/drawing/2014/main" id="{00927F01-B9E7-AC06-AE6B-1B6E1DF271A2}"/>
              </a:ext>
            </a:extLst>
          </p:cNvPr>
          <p:cNvSpPr/>
          <p:nvPr/>
        </p:nvSpPr>
        <p:spPr>
          <a:xfrm>
            <a:off x="1048161" y="3314032"/>
            <a:ext cx="507473" cy="426734"/>
          </a:xfrm>
          <a:prstGeom prst="snip2Diag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ct val="0"/>
              </a:spcAft>
            </a:pP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o-RO" altLang="de-DE" sz="28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4427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re 10">
            <a:extLst>
              <a:ext uri="{FF2B5EF4-FFF2-40B4-BE49-F238E27FC236}">
                <a16:creationId xmlns:a16="http://schemas.microsoft.com/office/drawing/2014/main" id="{151208AD-15AE-071E-F548-A80EF808163C}"/>
              </a:ext>
            </a:extLst>
          </p:cNvPr>
          <p:cNvGrpSpPr/>
          <p:nvPr/>
        </p:nvGrpSpPr>
        <p:grpSpPr>
          <a:xfrm>
            <a:off x="0" y="51104"/>
            <a:ext cx="12151607" cy="1577784"/>
            <a:chOff x="0" y="51104"/>
            <a:chExt cx="12151607" cy="1577784"/>
          </a:xfrm>
        </p:grpSpPr>
        <p:grpSp>
          <p:nvGrpSpPr>
            <p:cNvPr id="12" name="Grupare 11">
              <a:extLst>
                <a:ext uri="{FF2B5EF4-FFF2-40B4-BE49-F238E27FC236}">
                  <a16:creationId xmlns:a16="http://schemas.microsoft.com/office/drawing/2014/main" id="{FDF1D0D4-4296-24E1-64AA-C29075539008}"/>
                </a:ext>
              </a:extLst>
            </p:cNvPr>
            <p:cNvGrpSpPr/>
            <p:nvPr/>
          </p:nvGrpSpPr>
          <p:grpSpPr>
            <a:xfrm>
              <a:off x="0" y="51104"/>
              <a:ext cx="12151607" cy="1183410"/>
              <a:chOff x="0" y="51104"/>
              <a:chExt cx="12151607" cy="1183410"/>
            </a:xfrm>
          </p:grpSpPr>
          <p:sp>
            <p:nvSpPr>
              <p:cNvPr id="15" name="Dreptunghi: colțuri rotunjite 14">
                <a:extLst>
                  <a:ext uri="{FF2B5EF4-FFF2-40B4-BE49-F238E27FC236}">
                    <a16:creationId xmlns:a16="http://schemas.microsoft.com/office/drawing/2014/main" id="{8DC79419-6170-9D19-DA1E-BE8CF525F127}"/>
                  </a:ext>
                </a:extLst>
              </p:cNvPr>
              <p:cNvSpPr/>
              <p:nvPr/>
            </p:nvSpPr>
            <p:spPr>
              <a:xfrm>
                <a:off x="0" y="51104"/>
                <a:ext cx="12151607" cy="118341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pic>
            <p:nvPicPr>
              <p:cNvPr id="16" name="Picture 1">
                <a:extLst>
                  <a:ext uri="{FF2B5EF4-FFF2-40B4-BE49-F238E27FC236}">
                    <a16:creationId xmlns:a16="http://schemas.microsoft.com/office/drawing/2014/main" id="{2A1C5E00-7A63-592A-615D-5D6F6276EC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663" y="85116"/>
                <a:ext cx="1020242" cy="100944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Bild 12" descr="EMILYO Logo">
                <a:extLst>
                  <a:ext uri="{FF2B5EF4-FFF2-40B4-BE49-F238E27FC236}">
                    <a16:creationId xmlns:a16="http://schemas.microsoft.com/office/drawing/2014/main" id="{2E63A4FC-5C23-FFE4-4EE1-ACB64FCB8D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343" b="98422" l="2884" r="99163">
                            <a14:foregroundMark x1="34419" y1="10306" x2="44744" y2="30455"/>
                            <a14:foregroundMark x1="54233" y1="8914" x2="77581" y2="36397"/>
                            <a14:foregroundMark x1="68279" y1="8821" x2="94140" y2="45125"/>
                            <a14:foregroundMark x1="94140" y1="45125" x2="89395" y2="63603"/>
                            <a14:foregroundMark x1="62791" y1="6500" x2="17674" y2="16806"/>
                            <a14:foregroundMark x1="17674" y1="16806" x2="9209" y2="69824"/>
                            <a14:foregroundMark x1="9209" y1="69824" x2="46605" y2="94522"/>
                            <a14:foregroundMark x1="46605" y1="94522" x2="86047" y2="72795"/>
                            <a14:foregroundMark x1="86047" y1="72795" x2="93209" y2="50882"/>
                            <a14:foregroundMark x1="67256" y1="5850" x2="38140" y2="3621"/>
                            <a14:foregroundMark x1="6605" y1="34262" x2="6605" y2="34262"/>
                            <a14:foregroundMark x1="3256" y1="41040" x2="2884" y2="54782"/>
                            <a14:foregroundMark x1="46605" y1="95357" x2="55442" y2="98422"/>
                            <a14:foregroundMark x1="96651" y1="41876" x2="99163" y2="5134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53026" y="98416"/>
                <a:ext cx="1098581" cy="10985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Picture 6">
                <a:extLst>
                  <a:ext uri="{FF2B5EF4-FFF2-40B4-BE49-F238E27FC236}">
                    <a16:creationId xmlns:a16="http://schemas.microsoft.com/office/drawing/2014/main" id="{5EF717F0-C668-A46C-70F9-AD4F738E3325}"/>
                  </a:ext>
                </a:extLst>
              </p:cNvPr>
              <p:cNvPicPr/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19267" y="51104"/>
                <a:ext cx="1098581" cy="1183410"/>
              </a:xfrm>
              <a:prstGeom prst="rect">
                <a:avLst/>
              </a:prstGeom>
            </p:spPr>
          </p:pic>
        </p:grp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1D37D083-EB42-7CBB-FC37-32751633ACDC}"/>
                </a:ext>
              </a:extLst>
            </p:cNvPr>
            <p:cNvSpPr/>
            <p:nvPr/>
          </p:nvSpPr>
          <p:spPr>
            <a:xfrm>
              <a:off x="249896" y="59228"/>
              <a:ext cx="1080313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40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ROMANIAN</a:t>
              </a:r>
              <a:r>
                <a:rPr kumimoji="0" lang="ro-RO" sz="40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 NAVAL </a:t>
              </a:r>
              <a:r>
                <a:rPr kumimoji="0" lang="ro-RO" sz="40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ACADEMY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en-US" sz="2800" b="1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latin typeface="Arial Black" panose="020B0A04020102020204" pitchFamily="34" charset="0"/>
                  <a:cs typeface="Times New Roman" panose="02020603050405020304" pitchFamily="18" charset="0"/>
                </a:rPr>
                <a:t>International </a:t>
              </a:r>
              <a:r>
                <a:rPr lang="ro-RO" sz="2800" b="1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latin typeface="Arial Black" panose="020B0A04020102020204" pitchFamily="34" charset="0"/>
                  <a:cs typeface="Times New Roman" panose="02020603050405020304" pitchFamily="18" charset="0"/>
                </a:rPr>
                <a:t>Naval Semester</a:t>
              </a:r>
              <a:r>
                <a:rPr lang="en-GB" sz="2800" b="1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latin typeface="Arial Black" panose="020B0A04020102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202</a:t>
              </a:r>
              <a:r>
                <a:rPr kumimoji="0" lang="ro-RO" sz="28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3</a:t>
              </a:r>
              <a:r>
                <a:rPr kumimoji="0" lang="en-US" sz="28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-2024</a:t>
              </a:r>
              <a:endParaRPr kumimoji="0" lang="ro-RO" sz="2400" b="1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12000" endPos="35500" dir="5400000" sy="-90000" algn="bl" rotWithShape="0"/>
                </a:effectLst>
                <a:uLnTx/>
                <a:uFillTx/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800" b="1" dirty="0">
                <a:ln w="0">
                  <a:solidFill>
                    <a:prstClr val="black"/>
                  </a:solidFill>
                </a:ln>
                <a:solidFill>
                  <a:srgbClr val="0000FF"/>
                </a:solidFill>
                <a:effectLst>
                  <a:reflection blurRad="6350" stA="12000" endPos="35500" dir="5400000" sy="-90000" algn="bl" rotWithShape="0"/>
                </a:effectLst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Dreptunghi 18">
            <a:extLst>
              <a:ext uri="{FF2B5EF4-FFF2-40B4-BE49-F238E27FC236}">
                <a16:creationId xmlns:a16="http://schemas.microsoft.com/office/drawing/2014/main" id="{526AE52D-5509-8E03-24E2-F6F0B2BC8D4B}"/>
              </a:ext>
            </a:extLst>
          </p:cNvPr>
          <p:cNvSpPr/>
          <p:nvPr/>
        </p:nvSpPr>
        <p:spPr>
          <a:xfrm>
            <a:off x="2280238" y="1246988"/>
            <a:ext cx="79776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Why our offer would suit your students?</a:t>
            </a:r>
          </a:p>
        </p:txBody>
      </p:sp>
      <p:sp>
        <p:nvSpPr>
          <p:cNvPr id="20" name="Dreptunghi: colțuri diagonale decupate 19">
            <a:extLst>
              <a:ext uri="{FF2B5EF4-FFF2-40B4-BE49-F238E27FC236}">
                <a16:creationId xmlns:a16="http://schemas.microsoft.com/office/drawing/2014/main" id="{C38E2C04-617E-2248-3602-1E810119DB35}"/>
              </a:ext>
            </a:extLst>
          </p:cNvPr>
          <p:cNvSpPr/>
          <p:nvPr/>
        </p:nvSpPr>
        <p:spPr>
          <a:xfrm>
            <a:off x="757369" y="1740387"/>
            <a:ext cx="11122573" cy="1054014"/>
          </a:xfrm>
          <a:prstGeom prst="snip2Diag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ct val="0"/>
              </a:spcAft>
            </a:pP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Flexible Erasmus curriculum </a:t>
            </a:r>
            <a:r>
              <a:rPr lang="ro-RO" altLang="de-DE" sz="2800" b="1" u="sng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covering</a:t>
            </a:r>
            <a:r>
              <a:rPr lang="ro-RO" altLang="de-DE" sz="2800" b="1" u="sng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u="sng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</a:t>
            </a:r>
            <a:r>
              <a:rPr lang="ro-RO" altLang="de-DE" sz="2800" b="1" u="sng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de-DE" sz="2800" b="1" u="sng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 </a:t>
            </a: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altLang="de-DE" sz="2800" b="1" u="sng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 sciences </a:t>
            </a: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altLang="de-DE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than 80 English taught courses </a:t>
            </a:r>
            <a:endParaRPr lang="ro-RO" altLang="de-DE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Dreptunghi: colțuri diagonale decupate 20">
            <a:extLst>
              <a:ext uri="{FF2B5EF4-FFF2-40B4-BE49-F238E27FC236}">
                <a16:creationId xmlns:a16="http://schemas.microsoft.com/office/drawing/2014/main" id="{59514406-4D71-EA32-B4BE-B4706EE7183A}"/>
              </a:ext>
            </a:extLst>
          </p:cNvPr>
          <p:cNvSpPr/>
          <p:nvPr/>
        </p:nvSpPr>
        <p:spPr>
          <a:xfrm>
            <a:off x="150694" y="1731157"/>
            <a:ext cx="507473" cy="1063243"/>
          </a:xfrm>
          <a:prstGeom prst="snip2Diag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ct val="0"/>
              </a:spcAft>
            </a:pP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o-RO" altLang="de-DE" sz="28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Dreptunghi: colțuri diagonale decupate 21">
            <a:extLst>
              <a:ext uri="{FF2B5EF4-FFF2-40B4-BE49-F238E27FC236}">
                <a16:creationId xmlns:a16="http://schemas.microsoft.com/office/drawing/2014/main" id="{6FF44DAD-1A4D-A9AD-39BD-79220FE034DD}"/>
              </a:ext>
            </a:extLst>
          </p:cNvPr>
          <p:cNvSpPr/>
          <p:nvPr/>
        </p:nvSpPr>
        <p:spPr>
          <a:xfrm>
            <a:off x="757369" y="3016605"/>
            <a:ext cx="11122573" cy="1054014"/>
          </a:xfrm>
          <a:prstGeom prst="snip2Diag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ct val="0"/>
              </a:spcAft>
            </a:pP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Subjects from </a:t>
            </a:r>
            <a:r>
              <a:rPr lang="en-US" altLang="de-DE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sciences </a:t>
            </a: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</a:t>
            </a:r>
            <a:r>
              <a:rPr lang="en-US" altLang="de-DE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Mechanical/Electrical Engineering, </a:t>
            </a: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also addressed to support services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curriculum</a:t>
            </a: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</a:t>
            </a:r>
            <a:r>
              <a:rPr lang="en-US" altLang="de-DE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LOGISTICS!</a:t>
            </a:r>
          </a:p>
        </p:txBody>
      </p:sp>
      <p:sp>
        <p:nvSpPr>
          <p:cNvPr id="23" name="Dreptunghi: colțuri diagonale decupate 22">
            <a:extLst>
              <a:ext uri="{FF2B5EF4-FFF2-40B4-BE49-F238E27FC236}">
                <a16:creationId xmlns:a16="http://schemas.microsoft.com/office/drawing/2014/main" id="{885C7271-DC7A-F542-386C-52B748EC3982}"/>
              </a:ext>
            </a:extLst>
          </p:cNvPr>
          <p:cNvSpPr/>
          <p:nvPr/>
        </p:nvSpPr>
        <p:spPr>
          <a:xfrm>
            <a:off x="150694" y="3007375"/>
            <a:ext cx="507473" cy="1063243"/>
          </a:xfrm>
          <a:prstGeom prst="snip2Diag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ct val="0"/>
              </a:spcAft>
            </a:pP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o-RO" altLang="de-DE" sz="28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Dreptunghi: colțuri diagonale decupate 23">
            <a:extLst>
              <a:ext uri="{FF2B5EF4-FFF2-40B4-BE49-F238E27FC236}">
                <a16:creationId xmlns:a16="http://schemas.microsoft.com/office/drawing/2014/main" id="{CB17F5F2-BD45-602E-9C03-3A9FD74DC653}"/>
              </a:ext>
            </a:extLst>
          </p:cNvPr>
          <p:cNvSpPr/>
          <p:nvPr/>
        </p:nvSpPr>
        <p:spPr>
          <a:xfrm>
            <a:off x="757369" y="4292822"/>
            <a:ext cx="11122573" cy="1054014"/>
          </a:xfrm>
          <a:prstGeom prst="snip2Diag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ct val="0"/>
              </a:spcAft>
            </a:pP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</a:t>
            </a:r>
            <a:r>
              <a:rPr lang="en-US" altLang="de-DE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facilities have been </a:t>
            </a:r>
            <a:r>
              <a:rPr lang="ro-RO" altLang="de-DE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newly</a:t>
            </a:r>
            <a:r>
              <a:rPr lang="ro-RO" altLang="de-DE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de-DE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updated </a:t>
            </a: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covering the latest technologies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engineering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modern </a:t>
            </a: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laboratory equipment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simulators</a:t>
            </a: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</a:p>
        </p:txBody>
      </p:sp>
      <p:sp>
        <p:nvSpPr>
          <p:cNvPr id="25" name="Dreptunghi: colțuri diagonale decupate 24">
            <a:extLst>
              <a:ext uri="{FF2B5EF4-FFF2-40B4-BE49-F238E27FC236}">
                <a16:creationId xmlns:a16="http://schemas.microsoft.com/office/drawing/2014/main" id="{173F8D47-7D0E-48B0-165B-D5893547E279}"/>
              </a:ext>
            </a:extLst>
          </p:cNvPr>
          <p:cNvSpPr/>
          <p:nvPr/>
        </p:nvSpPr>
        <p:spPr>
          <a:xfrm>
            <a:off x="150694" y="4283592"/>
            <a:ext cx="507473" cy="1063243"/>
          </a:xfrm>
          <a:prstGeom prst="snip2Diag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ct val="0"/>
              </a:spcAft>
            </a:pP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o-RO" altLang="de-DE" sz="28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Dreptunghi: colțuri diagonale decupate 25">
            <a:extLst>
              <a:ext uri="{FF2B5EF4-FFF2-40B4-BE49-F238E27FC236}">
                <a16:creationId xmlns:a16="http://schemas.microsoft.com/office/drawing/2014/main" id="{28423C7D-BBF6-7BFE-D9C0-2B8517AF0573}"/>
              </a:ext>
            </a:extLst>
          </p:cNvPr>
          <p:cNvSpPr/>
          <p:nvPr/>
        </p:nvSpPr>
        <p:spPr>
          <a:xfrm>
            <a:off x="757369" y="5613316"/>
            <a:ext cx="11122573" cy="442198"/>
          </a:xfrm>
          <a:prstGeom prst="snip2Diag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ct val="0"/>
              </a:spcAft>
            </a:pP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altLang="de-DE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conditions are up to the latest standards</a:t>
            </a: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27" name="Dreptunghi: colțuri diagonale decupate 26">
            <a:extLst>
              <a:ext uri="{FF2B5EF4-FFF2-40B4-BE49-F238E27FC236}">
                <a16:creationId xmlns:a16="http://schemas.microsoft.com/office/drawing/2014/main" id="{D5503151-A1E6-F221-B022-B6B077EC2096}"/>
              </a:ext>
            </a:extLst>
          </p:cNvPr>
          <p:cNvSpPr/>
          <p:nvPr/>
        </p:nvSpPr>
        <p:spPr>
          <a:xfrm>
            <a:off x="150694" y="5601783"/>
            <a:ext cx="507473" cy="446070"/>
          </a:xfrm>
          <a:prstGeom prst="snip2Diag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ct val="0"/>
              </a:spcAft>
            </a:pP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o-RO" altLang="de-DE" sz="28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Dreptunghi: colțuri diagonale decupate 27">
            <a:extLst>
              <a:ext uri="{FF2B5EF4-FFF2-40B4-BE49-F238E27FC236}">
                <a16:creationId xmlns:a16="http://schemas.microsoft.com/office/drawing/2014/main" id="{3639000D-D751-72A1-A372-EB8F95777411}"/>
              </a:ext>
            </a:extLst>
          </p:cNvPr>
          <p:cNvSpPr/>
          <p:nvPr/>
        </p:nvSpPr>
        <p:spPr>
          <a:xfrm>
            <a:off x="757369" y="6317386"/>
            <a:ext cx="11122573" cy="442198"/>
          </a:xfrm>
          <a:prstGeom prst="snip2Diag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ct val="0"/>
              </a:spcAft>
            </a:pPr>
            <a:r>
              <a:rPr lang="en-US" altLang="de-DE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Romania is a </a:t>
            </a:r>
            <a:r>
              <a:rPr lang="en-US" altLang="de-DE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</a:t>
            </a:r>
            <a:r>
              <a:rPr lang="ro-RO" altLang="de-DE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altLang="de-DE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tiful</a:t>
            </a:r>
            <a:r>
              <a:rPr lang="en-US" altLang="de-DE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country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</a:t>
            </a:r>
            <a:r>
              <a:rPr lang="en-US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tudents</a:t>
            </a: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will be able to travel!</a:t>
            </a:r>
          </a:p>
        </p:txBody>
      </p:sp>
      <p:sp>
        <p:nvSpPr>
          <p:cNvPr id="29" name="Dreptunghi: colțuri diagonale decupate 28">
            <a:extLst>
              <a:ext uri="{FF2B5EF4-FFF2-40B4-BE49-F238E27FC236}">
                <a16:creationId xmlns:a16="http://schemas.microsoft.com/office/drawing/2014/main" id="{931FADBA-C3AF-B92F-A214-091654E07FD3}"/>
              </a:ext>
            </a:extLst>
          </p:cNvPr>
          <p:cNvSpPr/>
          <p:nvPr/>
        </p:nvSpPr>
        <p:spPr>
          <a:xfrm>
            <a:off x="150694" y="6308157"/>
            <a:ext cx="507473" cy="446070"/>
          </a:xfrm>
          <a:prstGeom prst="snip2Diag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ct val="0"/>
              </a:spcAft>
            </a:pPr>
            <a:r>
              <a:rPr lang="en-GB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o-RO" altLang="de-DE" sz="28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9026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Ar putea fi o imagine cu 6 persoane, persoane stând jos, persoane în picioare şi interior">
            <a:extLst>
              <a:ext uri="{FF2B5EF4-FFF2-40B4-BE49-F238E27FC236}">
                <a16:creationId xmlns:a16="http://schemas.microsoft.com/office/drawing/2014/main" id="{5EAE6C71-8A4C-7E16-CFAD-1BC45A170D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8257" y="1021739"/>
            <a:ext cx="5082158" cy="4437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A9F74936-DB57-AC48-D353-AB7E1C579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45503" y="5293887"/>
            <a:ext cx="3346551" cy="1648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are 10">
            <a:extLst>
              <a:ext uri="{FF2B5EF4-FFF2-40B4-BE49-F238E27FC236}">
                <a16:creationId xmlns:a16="http://schemas.microsoft.com/office/drawing/2014/main" id="{151208AD-15AE-071E-F548-A80EF808163C}"/>
              </a:ext>
            </a:extLst>
          </p:cNvPr>
          <p:cNvGrpSpPr/>
          <p:nvPr/>
        </p:nvGrpSpPr>
        <p:grpSpPr>
          <a:xfrm>
            <a:off x="0" y="51104"/>
            <a:ext cx="12151607" cy="1577784"/>
            <a:chOff x="0" y="51104"/>
            <a:chExt cx="12151607" cy="1577784"/>
          </a:xfrm>
        </p:grpSpPr>
        <p:grpSp>
          <p:nvGrpSpPr>
            <p:cNvPr id="12" name="Grupare 11">
              <a:extLst>
                <a:ext uri="{FF2B5EF4-FFF2-40B4-BE49-F238E27FC236}">
                  <a16:creationId xmlns:a16="http://schemas.microsoft.com/office/drawing/2014/main" id="{FDF1D0D4-4296-24E1-64AA-C29075539008}"/>
                </a:ext>
              </a:extLst>
            </p:cNvPr>
            <p:cNvGrpSpPr/>
            <p:nvPr/>
          </p:nvGrpSpPr>
          <p:grpSpPr>
            <a:xfrm>
              <a:off x="0" y="51104"/>
              <a:ext cx="12151607" cy="1183410"/>
              <a:chOff x="0" y="51104"/>
              <a:chExt cx="12151607" cy="1183410"/>
            </a:xfrm>
          </p:grpSpPr>
          <p:sp>
            <p:nvSpPr>
              <p:cNvPr id="15" name="Dreptunghi: colțuri rotunjite 14">
                <a:extLst>
                  <a:ext uri="{FF2B5EF4-FFF2-40B4-BE49-F238E27FC236}">
                    <a16:creationId xmlns:a16="http://schemas.microsoft.com/office/drawing/2014/main" id="{8DC79419-6170-9D19-DA1E-BE8CF525F127}"/>
                  </a:ext>
                </a:extLst>
              </p:cNvPr>
              <p:cNvSpPr/>
              <p:nvPr/>
            </p:nvSpPr>
            <p:spPr>
              <a:xfrm>
                <a:off x="0" y="51104"/>
                <a:ext cx="12151607" cy="118341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pic>
            <p:nvPicPr>
              <p:cNvPr id="16" name="Picture 1">
                <a:extLst>
                  <a:ext uri="{FF2B5EF4-FFF2-40B4-BE49-F238E27FC236}">
                    <a16:creationId xmlns:a16="http://schemas.microsoft.com/office/drawing/2014/main" id="{2A1C5E00-7A63-592A-615D-5D6F6276EC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663" y="85116"/>
                <a:ext cx="1020242" cy="100944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Bild 12" descr="EMILYO Logo">
                <a:extLst>
                  <a:ext uri="{FF2B5EF4-FFF2-40B4-BE49-F238E27FC236}">
                    <a16:creationId xmlns:a16="http://schemas.microsoft.com/office/drawing/2014/main" id="{2E63A4FC-5C23-FFE4-4EE1-ACB64FCB8D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343" b="98422" l="2884" r="99163">
                            <a14:foregroundMark x1="34419" y1="10306" x2="44744" y2="30455"/>
                            <a14:foregroundMark x1="54233" y1="8914" x2="77581" y2="36397"/>
                            <a14:foregroundMark x1="68279" y1="8821" x2="94140" y2="45125"/>
                            <a14:foregroundMark x1="94140" y1="45125" x2="89395" y2="63603"/>
                            <a14:foregroundMark x1="62791" y1="6500" x2="17674" y2="16806"/>
                            <a14:foregroundMark x1="17674" y1="16806" x2="9209" y2="69824"/>
                            <a14:foregroundMark x1="9209" y1="69824" x2="46605" y2="94522"/>
                            <a14:foregroundMark x1="46605" y1="94522" x2="86047" y2="72795"/>
                            <a14:foregroundMark x1="86047" y1="72795" x2="93209" y2="50882"/>
                            <a14:foregroundMark x1="67256" y1="5850" x2="38140" y2="3621"/>
                            <a14:foregroundMark x1="6605" y1="34262" x2="6605" y2="34262"/>
                            <a14:foregroundMark x1="3256" y1="41040" x2="2884" y2="54782"/>
                            <a14:foregroundMark x1="46605" y1="95357" x2="55442" y2="98422"/>
                            <a14:foregroundMark x1="96651" y1="41876" x2="99163" y2="5134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53026" y="98416"/>
                <a:ext cx="1098581" cy="10985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Picture 6">
                <a:extLst>
                  <a:ext uri="{FF2B5EF4-FFF2-40B4-BE49-F238E27FC236}">
                    <a16:creationId xmlns:a16="http://schemas.microsoft.com/office/drawing/2014/main" id="{5EF717F0-C668-A46C-70F9-AD4F738E3325}"/>
                  </a:ext>
                </a:extLst>
              </p:cNvPr>
              <p:cNvPicPr/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19267" y="51104"/>
                <a:ext cx="1098581" cy="1183410"/>
              </a:xfrm>
              <a:prstGeom prst="rect">
                <a:avLst/>
              </a:prstGeom>
            </p:spPr>
          </p:pic>
        </p:grp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1D37D083-EB42-7CBB-FC37-32751633ACDC}"/>
                </a:ext>
              </a:extLst>
            </p:cNvPr>
            <p:cNvSpPr/>
            <p:nvPr/>
          </p:nvSpPr>
          <p:spPr>
            <a:xfrm>
              <a:off x="249896" y="59228"/>
              <a:ext cx="1080313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40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ROMANIAN</a:t>
              </a:r>
              <a:r>
                <a:rPr kumimoji="0" lang="ro-RO" sz="40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 NAVAL </a:t>
              </a:r>
              <a:r>
                <a:rPr kumimoji="0" lang="ro-RO" sz="40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ACADEMY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en-US" sz="2800" b="1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latin typeface="Arial Black" panose="020B0A04020102020204" pitchFamily="34" charset="0"/>
                  <a:cs typeface="Times New Roman" panose="02020603050405020304" pitchFamily="18" charset="0"/>
                </a:rPr>
                <a:t>International </a:t>
              </a:r>
              <a:r>
                <a:rPr lang="ro-RO" sz="2800" b="1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latin typeface="Arial Black" panose="020B0A04020102020204" pitchFamily="34" charset="0"/>
                  <a:cs typeface="Times New Roman" panose="02020603050405020304" pitchFamily="18" charset="0"/>
                </a:rPr>
                <a:t>Naval Semester</a:t>
              </a:r>
              <a:r>
                <a:rPr lang="en-GB" sz="2800" b="1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latin typeface="Arial Black" panose="020B0A04020102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202</a:t>
              </a:r>
              <a:r>
                <a:rPr kumimoji="0" lang="ro-RO" sz="28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3</a:t>
              </a:r>
              <a:r>
                <a:rPr kumimoji="0" lang="en-US" sz="28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-2024</a:t>
              </a:r>
              <a:endParaRPr kumimoji="0" lang="ro-RO" sz="2400" b="1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12000" endPos="35500" dir="5400000" sy="-90000" algn="bl" rotWithShape="0"/>
                </a:effectLst>
                <a:uLnTx/>
                <a:uFillTx/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800" b="1" dirty="0">
                <a:ln w="0">
                  <a:solidFill>
                    <a:prstClr val="black"/>
                  </a:solidFill>
                </a:ln>
                <a:solidFill>
                  <a:srgbClr val="0000FF"/>
                </a:solidFill>
                <a:effectLst>
                  <a:reflection blurRad="6350" stA="12000" endPos="35500" dir="5400000" sy="-90000" algn="bl" rotWithShape="0"/>
                </a:effectLst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Dreptunghi 18">
            <a:extLst>
              <a:ext uri="{FF2B5EF4-FFF2-40B4-BE49-F238E27FC236}">
                <a16:creationId xmlns:a16="http://schemas.microsoft.com/office/drawing/2014/main" id="{526AE52D-5509-8E03-24E2-F6F0B2BC8D4B}"/>
              </a:ext>
            </a:extLst>
          </p:cNvPr>
          <p:cNvSpPr/>
          <p:nvPr/>
        </p:nvSpPr>
        <p:spPr>
          <a:xfrm>
            <a:off x="253628" y="1246988"/>
            <a:ext cx="120308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10 auditoriums / </a:t>
            </a:r>
            <a:r>
              <a:rPr lang="ro-RO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more </a:t>
            </a:r>
            <a:r>
              <a:rPr lang="ro-RO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than</a:t>
            </a:r>
            <a:r>
              <a:rPr lang="ro-RO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 70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 classrooms and study rooms. 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4892A1CC-2AD7-6C32-CD20-EA442BB04D5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1191" y="4075579"/>
            <a:ext cx="4778334" cy="2854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Ar putea fi o imagine cu 1 persoană şi stând în picioare">
            <a:extLst>
              <a:ext uri="{FF2B5EF4-FFF2-40B4-BE49-F238E27FC236}">
                <a16:creationId xmlns:a16="http://schemas.microsoft.com/office/drawing/2014/main" id="{627250B1-2FED-CCBD-120D-383727A5E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0457" y="1683934"/>
            <a:ext cx="4338802" cy="2891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5DF0B792-A531-AD49-DB16-000799D53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076" y="1739859"/>
            <a:ext cx="3673651" cy="2445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Ar putea fi o imagine cu 4 persoane, persoane în picioare şi interior">
            <a:extLst>
              <a:ext uri="{FF2B5EF4-FFF2-40B4-BE49-F238E27FC236}">
                <a16:creationId xmlns:a16="http://schemas.microsoft.com/office/drawing/2014/main" id="{8A73FB9D-6FC8-2742-AA16-089B5287C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5089" y="4529695"/>
            <a:ext cx="3541743" cy="2357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773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re 10">
            <a:extLst>
              <a:ext uri="{FF2B5EF4-FFF2-40B4-BE49-F238E27FC236}">
                <a16:creationId xmlns:a16="http://schemas.microsoft.com/office/drawing/2014/main" id="{151208AD-15AE-071E-F548-A80EF808163C}"/>
              </a:ext>
            </a:extLst>
          </p:cNvPr>
          <p:cNvGrpSpPr/>
          <p:nvPr/>
        </p:nvGrpSpPr>
        <p:grpSpPr>
          <a:xfrm>
            <a:off x="0" y="51104"/>
            <a:ext cx="12151607" cy="1577784"/>
            <a:chOff x="0" y="51104"/>
            <a:chExt cx="12151607" cy="1577784"/>
          </a:xfrm>
        </p:grpSpPr>
        <p:grpSp>
          <p:nvGrpSpPr>
            <p:cNvPr id="12" name="Grupare 11">
              <a:extLst>
                <a:ext uri="{FF2B5EF4-FFF2-40B4-BE49-F238E27FC236}">
                  <a16:creationId xmlns:a16="http://schemas.microsoft.com/office/drawing/2014/main" id="{FDF1D0D4-4296-24E1-64AA-C29075539008}"/>
                </a:ext>
              </a:extLst>
            </p:cNvPr>
            <p:cNvGrpSpPr/>
            <p:nvPr/>
          </p:nvGrpSpPr>
          <p:grpSpPr>
            <a:xfrm>
              <a:off x="0" y="51104"/>
              <a:ext cx="12151607" cy="1183410"/>
              <a:chOff x="0" y="51104"/>
              <a:chExt cx="12151607" cy="1183410"/>
            </a:xfrm>
          </p:grpSpPr>
          <p:sp>
            <p:nvSpPr>
              <p:cNvPr id="15" name="Dreptunghi: colțuri rotunjite 14">
                <a:extLst>
                  <a:ext uri="{FF2B5EF4-FFF2-40B4-BE49-F238E27FC236}">
                    <a16:creationId xmlns:a16="http://schemas.microsoft.com/office/drawing/2014/main" id="{8DC79419-6170-9D19-DA1E-BE8CF525F127}"/>
                  </a:ext>
                </a:extLst>
              </p:cNvPr>
              <p:cNvSpPr/>
              <p:nvPr/>
            </p:nvSpPr>
            <p:spPr>
              <a:xfrm>
                <a:off x="0" y="51104"/>
                <a:ext cx="12151607" cy="118341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pic>
            <p:nvPicPr>
              <p:cNvPr id="16" name="Picture 1">
                <a:extLst>
                  <a:ext uri="{FF2B5EF4-FFF2-40B4-BE49-F238E27FC236}">
                    <a16:creationId xmlns:a16="http://schemas.microsoft.com/office/drawing/2014/main" id="{2A1C5E00-7A63-592A-615D-5D6F6276EC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663" y="85116"/>
                <a:ext cx="1020242" cy="100944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Bild 12" descr="EMILYO Logo">
                <a:extLst>
                  <a:ext uri="{FF2B5EF4-FFF2-40B4-BE49-F238E27FC236}">
                    <a16:creationId xmlns:a16="http://schemas.microsoft.com/office/drawing/2014/main" id="{2E63A4FC-5C23-FFE4-4EE1-ACB64FCB8D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343" b="98422" l="2884" r="99163">
                            <a14:foregroundMark x1="34419" y1="10306" x2="44744" y2="30455"/>
                            <a14:foregroundMark x1="54233" y1="8914" x2="77581" y2="36397"/>
                            <a14:foregroundMark x1="68279" y1="8821" x2="94140" y2="45125"/>
                            <a14:foregroundMark x1="94140" y1="45125" x2="89395" y2="63603"/>
                            <a14:foregroundMark x1="62791" y1="6500" x2="17674" y2="16806"/>
                            <a14:foregroundMark x1="17674" y1="16806" x2="9209" y2="69824"/>
                            <a14:foregroundMark x1="9209" y1="69824" x2="46605" y2="94522"/>
                            <a14:foregroundMark x1="46605" y1="94522" x2="86047" y2="72795"/>
                            <a14:foregroundMark x1="86047" y1="72795" x2="93209" y2="50882"/>
                            <a14:foregroundMark x1="67256" y1="5850" x2="38140" y2="3621"/>
                            <a14:foregroundMark x1="6605" y1="34262" x2="6605" y2="34262"/>
                            <a14:foregroundMark x1="3256" y1="41040" x2="2884" y2="54782"/>
                            <a14:foregroundMark x1="46605" y1="95357" x2="55442" y2="98422"/>
                            <a14:foregroundMark x1="96651" y1="41876" x2="99163" y2="5134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53026" y="98416"/>
                <a:ext cx="1098581" cy="10985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Picture 6">
                <a:extLst>
                  <a:ext uri="{FF2B5EF4-FFF2-40B4-BE49-F238E27FC236}">
                    <a16:creationId xmlns:a16="http://schemas.microsoft.com/office/drawing/2014/main" id="{5EF717F0-C668-A46C-70F9-AD4F738E3325}"/>
                  </a:ext>
                </a:extLst>
              </p:cNvPr>
              <p:cNvPicPr/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19267" y="51104"/>
                <a:ext cx="1098581" cy="1183410"/>
              </a:xfrm>
              <a:prstGeom prst="rect">
                <a:avLst/>
              </a:prstGeom>
            </p:spPr>
          </p:pic>
        </p:grp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1D37D083-EB42-7CBB-FC37-32751633ACDC}"/>
                </a:ext>
              </a:extLst>
            </p:cNvPr>
            <p:cNvSpPr/>
            <p:nvPr/>
          </p:nvSpPr>
          <p:spPr>
            <a:xfrm>
              <a:off x="249896" y="59228"/>
              <a:ext cx="1080313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40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ROMANIAN</a:t>
              </a:r>
              <a:r>
                <a:rPr kumimoji="0" lang="ro-RO" sz="40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 NAVAL </a:t>
              </a:r>
              <a:r>
                <a:rPr kumimoji="0" lang="ro-RO" sz="40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ACADEMY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en-US" sz="2800" b="1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latin typeface="Arial Black" panose="020B0A04020102020204" pitchFamily="34" charset="0"/>
                  <a:cs typeface="Times New Roman" panose="02020603050405020304" pitchFamily="18" charset="0"/>
                </a:rPr>
                <a:t>International </a:t>
              </a:r>
              <a:r>
                <a:rPr lang="ro-RO" sz="2800" b="1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latin typeface="Arial Black" panose="020B0A04020102020204" pitchFamily="34" charset="0"/>
                  <a:cs typeface="Times New Roman" panose="02020603050405020304" pitchFamily="18" charset="0"/>
                </a:rPr>
                <a:t>Naval Semester</a:t>
              </a:r>
              <a:r>
                <a:rPr lang="en-GB" sz="2800" b="1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latin typeface="Arial Black" panose="020B0A04020102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202</a:t>
              </a:r>
              <a:r>
                <a:rPr kumimoji="0" lang="ro-RO" sz="28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3</a:t>
              </a:r>
              <a:r>
                <a:rPr kumimoji="0" lang="en-US" sz="28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-2024</a:t>
              </a:r>
              <a:endParaRPr kumimoji="0" lang="ro-RO" sz="2400" b="1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12000" endPos="35500" dir="5400000" sy="-90000" algn="bl" rotWithShape="0"/>
                </a:effectLst>
                <a:uLnTx/>
                <a:uFillTx/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800" b="1" dirty="0">
                <a:ln w="0">
                  <a:solidFill>
                    <a:prstClr val="black"/>
                  </a:solidFill>
                </a:ln>
                <a:solidFill>
                  <a:srgbClr val="0000FF"/>
                </a:solidFill>
                <a:effectLst>
                  <a:reflection blurRad="6350" stA="12000" endPos="35500" dir="5400000" sy="-90000" algn="bl" rotWithShape="0"/>
                </a:effectLst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CasetăText 4">
            <a:extLst>
              <a:ext uri="{FF2B5EF4-FFF2-40B4-BE49-F238E27FC236}">
                <a16:creationId xmlns:a16="http://schemas.microsoft.com/office/drawing/2014/main" id="{71091AE5-01D2-3C80-BCFD-B6639D40914F}"/>
              </a:ext>
            </a:extLst>
          </p:cNvPr>
          <p:cNvSpPr txBox="1"/>
          <p:nvPr/>
        </p:nvSpPr>
        <p:spPr>
          <a:xfrm>
            <a:off x="0" y="1196997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o-RO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o-RO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Simulators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600" dirty="0">
                <a:solidFill>
                  <a:srgbClr val="0518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ro-RO" sz="1600" dirty="0">
                <a:solidFill>
                  <a:srgbClr val="0518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</a:t>
            </a:r>
            <a:r>
              <a:rPr lang="ro-RO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oratories</a:t>
            </a:r>
            <a:r>
              <a:rPr lang="en-US" sz="1600" dirty="0">
                <a:solidFill>
                  <a:srgbClr val="0518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00" dirty="0" err="1">
                <a:solidFill>
                  <a:srgbClr val="0518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ro-RO" sz="1600" dirty="0">
                <a:solidFill>
                  <a:srgbClr val="0518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modern </a:t>
            </a:r>
            <a:r>
              <a:rPr lang="ro-RO" sz="1600" dirty="0" err="1">
                <a:solidFill>
                  <a:srgbClr val="0518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updated</a:t>
            </a:r>
            <a:r>
              <a:rPr lang="ro-RO" sz="1600" dirty="0">
                <a:solidFill>
                  <a:srgbClr val="0518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00" dirty="0" err="1">
                <a:solidFill>
                  <a:srgbClr val="0518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equipments</a:t>
            </a:r>
            <a:r>
              <a:rPr lang="en-US" sz="1600" dirty="0">
                <a:solidFill>
                  <a:srgbClr val="0518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facilities (</a:t>
            </a:r>
            <a:r>
              <a:rPr lang="ro-RO" sz="1600" dirty="0">
                <a:solidFill>
                  <a:srgbClr val="0518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i.e.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Proteus ASTT Tactical </a:t>
            </a:r>
            <a:r>
              <a:rPr lang="ro-RO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Simulator</a:t>
            </a:r>
            <a:r>
              <a:rPr lang="en-US" sz="1600" dirty="0">
                <a:solidFill>
                  <a:srgbClr val="0518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Cargo Handling &amp; Mechanical Engineering Simulators, GMDSS,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Hidro-Meteo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Planetarium, Hi Voltage, Reefer Simulator, PISCES, Logistics Laboratory</a:t>
            </a:r>
            <a:r>
              <a:rPr lang="en-US" sz="1600" dirty="0">
                <a:solidFill>
                  <a:srgbClr val="0518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41340958-A60F-2A71-ED94-C440A146B3D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384" y="1662900"/>
            <a:ext cx="3142658" cy="185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1">
            <a:extLst>
              <a:ext uri="{FF2B5EF4-FFF2-40B4-BE49-F238E27FC236}">
                <a16:creationId xmlns:a16="http://schemas.microsoft.com/office/drawing/2014/main" id="{DCA677AC-8E3F-DE52-EF0A-E0B8F9F0832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7205" y="3474362"/>
            <a:ext cx="3234961" cy="1760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32">
            <a:extLst>
              <a:ext uri="{FF2B5EF4-FFF2-40B4-BE49-F238E27FC236}">
                <a16:creationId xmlns:a16="http://schemas.microsoft.com/office/drawing/2014/main" id="{7A2DB7AB-3ED8-73FA-94DB-BF5CE07AD1C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3193" y="1713370"/>
            <a:ext cx="3334626" cy="1922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6" descr="Nu este disponibilă nicio descriere pentru fotografie.">
            <a:extLst>
              <a:ext uri="{FF2B5EF4-FFF2-40B4-BE49-F238E27FC236}">
                <a16:creationId xmlns:a16="http://schemas.microsoft.com/office/drawing/2014/main" id="{5C193977-FCAC-2F26-E81D-A084685A1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1773" y="1815784"/>
            <a:ext cx="3101251" cy="1769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Nu este disponibilă nicio descriere pentru fotografie.">
            <a:extLst>
              <a:ext uri="{FF2B5EF4-FFF2-40B4-BE49-F238E27FC236}">
                <a16:creationId xmlns:a16="http://schemas.microsoft.com/office/drawing/2014/main" id="{609E348A-4D46-FD0E-B9F8-28A982011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364" y="3400346"/>
            <a:ext cx="3000189" cy="1675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242B291F-05BF-B8E4-AB96-2C8DB2271A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8061" y="3538737"/>
            <a:ext cx="3425639" cy="1760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Nu este disponibilă nicio descriere pentru fotografie.">
            <a:extLst>
              <a:ext uri="{FF2B5EF4-FFF2-40B4-BE49-F238E27FC236}">
                <a16:creationId xmlns:a16="http://schemas.microsoft.com/office/drawing/2014/main" id="{E0E5F712-E3A7-37FA-519C-D4B3329F2A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52220" y="3531820"/>
            <a:ext cx="2989467" cy="1663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Nu este disponibilă nicio descriere pentru fotografie.">
            <a:extLst>
              <a:ext uri="{FF2B5EF4-FFF2-40B4-BE49-F238E27FC236}">
                <a16:creationId xmlns:a16="http://schemas.microsoft.com/office/drawing/2014/main" id="{78DF6A85-F0A7-E376-59D6-461ED3C4D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6666" y="5145092"/>
            <a:ext cx="3000189" cy="1675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Nu este disponibilă nicio descriere pentru fotografie.">
            <a:extLst>
              <a:ext uri="{FF2B5EF4-FFF2-40B4-BE49-F238E27FC236}">
                <a16:creationId xmlns:a16="http://schemas.microsoft.com/office/drawing/2014/main" id="{1917FFEF-9801-84B2-6597-938A39DBB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2685" y="5132446"/>
            <a:ext cx="3000120" cy="1760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Nu este disponibilă nicio descriere pentru fotografie.">
            <a:extLst>
              <a:ext uri="{FF2B5EF4-FFF2-40B4-BE49-F238E27FC236}">
                <a16:creationId xmlns:a16="http://schemas.microsoft.com/office/drawing/2014/main" id="{E31A9FED-BC1E-730E-71D4-D40D06032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1324" y="1730620"/>
            <a:ext cx="3123052" cy="1828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8" descr="Ar putea fi o imagine cu 7 persoane, persoane în picioare şi interior">
            <a:extLst>
              <a:ext uri="{FF2B5EF4-FFF2-40B4-BE49-F238E27FC236}">
                <a16:creationId xmlns:a16="http://schemas.microsoft.com/office/drawing/2014/main" id="{05E4D1C2-15D0-6A61-5561-F3BB991B88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79572" y="5164759"/>
            <a:ext cx="3325975" cy="1690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 descr="Nu este disponibilă nicio descriere pentru fotografie.">
            <a:extLst>
              <a:ext uri="{FF2B5EF4-FFF2-40B4-BE49-F238E27FC236}">
                <a16:creationId xmlns:a16="http://schemas.microsoft.com/office/drawing/2014/main" id="{3CAD6BC7-4524-7186-BDE0-BB205F10CC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76041" y="5229112"/>
            <a:ext cx="3379016" cy="1643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31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re 10">
            <a:extLst>
              <a:ext uri="{FF2B5EF4-FFF2-40B4-BE49-F238E27FC236}">
                <a16:creationId xmlns:a16="http://schemas.microsoft.com/office/drawing/2014/main" id="{151208AD-15AE-071E-F548-A80EF808163C}"/>
              </a:ext>
            </a:extLst>
          </p:cNvPr>
          <p:cNvGrpSpPr/>
          <p:nvPr/>
        </p:nvGrpSpPr>
        <p:grpSpPr>
          <a:xfrm>
            <a:off x="0" y="51104"/>
            <a:ext cx="12151607" cy="1577784"/>
            <a:chOff x="0" y="51104"/>
            <a:chExt cx="12151607" cy="1577784"/>
          </a:xfrm>
        </p:grpSpPr>
        <p:grpSp>
          <p:nvGrpSpPr>
            <p:cNvPr id="12" name="Grupare 11">
              <a:extLst>
                <a:ext uri="{FF2B5EF4-FFF2-40B4-BE49-F238E27FC236}">
                  <a16:creationId xmlns:a16="http://schemas.microsoft.com/office/drawing/2014/main" id="{FDF1D0D4-4296-24E1-64AA-C29075539008}"/>
                </a:ext>
              </a:extLst>
            </p:cNvPr>
            <p:cNvGrpSpPr/>
            <p:nvPr/>
          </p:nvGrpSpPr>
          <p:grpSpPr>
            <a:xfrm>
              <a:off x="0" y="51104"/>
              <a:ext cx="12151607" cy="1183410"/>
              <a:chOff x="0" y="51104"/>
              <a:chExt cx="12151607" cy="1183410"/>
            </a:xfrm>
          </p:grpSpPr>
          <p:sp>
            <p:nvSpPr>
              <p:cNvPr id="15" name="Dreptunghi: colțuri rotunjite 14">
                <a:extLst>
                  <a:ext uri="{FF2B5EF4-FFF2-40B4-BE49-F238E27FC236}">
                    <a16:creationId xmlns:a16="http://schemas.microsoft.com/office/drawing/2014/main" id="{8DC79419-6170-9D19-DA1E-BE8CF525F127}"/>
                  </a:ext>
                </a:extLst>
              </p:cNvPr>
              <p:cNvSpPr/>
              <p:nvPr/>
            </p:nvSpPr>
            <p:spPr>
              <a:xfrm>
                <a:off x="0" y="51104"/>
                <a:ext cx="12151607" cy="118341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pic>
            <p:nvPicPr>
              <p:cNvPr id="16" name="Picture 1">
                <a:extLst>
                  <a:ext uri="{FF2B5EF4-FFF2-40B4-BE49-F238E27FC236}">
                    <a16:creationId xmlns:a16="http://schemas.microsoft.com/office/drawing/2014/main" id="{2A1C5E00-7A63-592A-615D-5D6F6276EC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663" y="85116"/>
                <a:ext cx="1020242" cy="100944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Bild 12" descr="EMILYO Logo">
                <a:extLst>
                  <a:ext uri="{FF2B5EF4-FFF2-40B4-BE49-F238E27FC236}">
                    <a16:creationId xmlns:a16="http://schemas.microsoft.com/office/drawing/2014/main" id="{2E63A4FC-5C23-FFE4-4EE1-ACB64FCB8D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343" b="98422" l="2884" r="99163">
                            <a14:foregroundMark x1="34419" y1="10306" x2="44744" y2="30455"/>
                            <a14:foregroundMark x1="54233" y1="8914" x2="77581" y2="36397"/>
                            <a14:foregroundMark x1="68279" y1="8821" x2="94140" y2="45125"/>
                            <a14:foregroundMark x1="94140" y1="45125" x2="89395" y2="63603"/>
                            <a14:foregroundMark x1="62791" y1="6500" x2="17674" y2="16806"/>
                            <a14:foregroundMark x1="17674" y1="16806" x2="9209" y2="69824"/>
                            <a14:foregroundMark x1="9209" y1="69824" x2="46605" y2="94522"/>
                            <a14:foregroundMark x1="46605" y1="94522" x2="86047" y2="72795"/>
                            <a14:foregroundMark x1="86047" y1="72795" x2="93209" y2="50882"/>
                            <a14:foregroundMark x1="67256" y1="5850" x2="38140" y2="3621"/>
                            <a14:foregroundMark x1="6605" y1="34262" x2="6605" y2="34262"/>
                            <a14:foregroundMark x1="3256" y1="41040" x2="2884" y2="54782"/>
                            <a14:foregroundMark x1="46605" y1="95357" x2="55442" y2="98422"/>
                            <a14:foregroundMark x1="96651" y1="41876" x2="99163" y2="5134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53026" y="98416"/>
                <a:ext cx="1098581" cy="10985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Picture 6">
                <a:extLst>
                  <a:ext uri="{FF2B5EF4-FFF2-40B4-BE49-F238E27FC236}">
                    <a16:creationId xmlns:a16="http://schemas.microsoft.com/office/drawing/2014/main" id="{5EF717F0-C668-A46C-70F9-AD4F738E3325}"/>
                  </a:ext>
                </a:extLst>
              </p:cNvPr>
              <p:cNvPicPr/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19267" y="51104"/>
                <a:ext cx="1098581" cy="1183410"/>
              </a:xfrm>
              <a:prstGeom prst="rect">
                <a:avLst/>
              </a:prstGeom>
            </p:spPr>
          </p:pic>
        </p:grp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1D37D083-EB42-7CBB-FC37-32751633ACDC}"/>
                </a:ext>
              </a:extLst>
            </p:cNvPr>
            <p:cNvSpPr/>
            <p:nvPr/>
          </p:nvSpPr>
          <p:spPr>
            <a:xfrm>
              <a:off x="249896" y="59228"/>
              <a:ext cx="1080313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40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ROMANIAN</a:t>
              </a:r>
              <a:r>
                <a:rPr kumimoji="0" lang="ro-RO" sz="40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 NAVAL </a:t>
              </a:r>
              <a:r>
                <a:rPr kumimoji="0" lang="ro-RO" sz="40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ACADEMY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en-US" sz="2800" b="1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latin typeface="Arial Black" panose="020B0A04020102020204" pitchFamily="34" charset="0"/>
                  <a:cs typeface="Times New Roman" panose="02020603050405020304" pitchFamily="18" charset="0"/>
                </a:rPr>
                <a:t>International </a:t>
              </a:r>
              <a:r>
                <a:rPr lang="ro-RO" sz="2800" b="1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latin typeface="Arial Black" panose="020B0A04020102020204" pitchFamily="34" charset="0"/>
                  <a:cs typeface="Times New Roman" panose="02020603050405020304" pitchFamily="18" charset="0"/>
                </a:rPr>
                <a:t>Naval Semester</a:t>
              </a:r>
              <a:r>
                <a:rPr lang="en-GB" sz="2800" b="1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latin typeface="Arial Black" panose="020B0A04020102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202</a:t>
              </a:r>
              <a:r>
                <a:rPr kumimoji="0" lang="ro-RO" sz="28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3</a:t>
              </a:r>
              <a:r>
                <a:rPr kumimoji="0" lang="en-US" sz="28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-2024</a:t>
              </a:r>
              <a:endParaRPr kumimoji="0" lang="ro-RO" sz="2400" b="1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12000" endPos="35500" dir="5400000" sy="-90000" algn="bl" rotWithShape="0"/>
                </a:effectLst>
                <a:uLnTx/>
                <a:uFillTx/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800" b="1" dirty="0">
                <a:ln w="0">
                  <a:solidFill>
                    <a:prstClr val="black"/>
                  </a:solidFill>
                </a:ln>
                <a:solidFill>
                  <a:srgbClr val="0000FF"/>
                </a:solidFill>
                <a:effectLst>
                  <a:reflection blurRad="6350" stA="12000" endPos="35500" dir="5400000" sy="-90000" algn="bl" rotWithShape="0"/>
                </a:effectLst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Dreptunghi 1">
            <a:extLst>
              <a:ext uri="{FF2B5EF4-FFF2-40B4-BE49-F238E27FC236}">
                <a16:creationId xmlns:a16="http://schemas.microsoft.com/office/drawing/2014/main" id="{C9C46245-A074-28A6-5B5E-E59FE882896F}"/>
              </a:ext>
            </a:extLst>
          </p:cNvPr>
          <p:cNvSpPr/>
          <p:nvPr/>
        </p:nvSpPr>
        <p:spPr>
          <a:xfrm>
            <a:off x="2020493" y="1177761"/>
            <a:ext cx="81510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Cobined updated research infrastructure</a:t>
            </a:r>
          </a:p>
        </p:txBody>
      </p:sp>
      <p:pic>
        <p:nvPicPr>
          <p:cNvPr id="3" name="Picture 17">
            <a:extLst>
              <a:ext uri="{FF2B5EF4-FFF2-40B4-BE49-F238E27FC236}">
                <a16:creationId xmlns:a16="http://schemas.microsoft.com/office/drawing/2014/main" id="{550B66FA-30B2-2E94-FE47-6463ABDC3E6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717" y="5286625"/>
            <a:ext cx="3296612" cy="1484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0">
            <a:extLst>
              <a:ext uri="{FF2B5EF4-FFF2-40B4-BE49-F238E27FC236}">
                <a16:creationId xmlns:a16="http://schemas.microsoft.com/office/drawing/2014/main" id="{7FC84B42-3C6D-0767-8BE6-B7BB2D7698F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633" y="5286626"/>
            <a:ext cx="3504275" cy="1515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2">
            <a:extLst>
              <a:ext uri="{FF2B5EF4-FFF2-40B4-BE49-F238E27FC236}">
                <a16:creationId xmlns:a16="http://schemas.microsoft.com/office/drawing/2014/main" id="{E4C1E7CA-1EAA-675E-BB64-12ECA4590B0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716" y="1694789"/>
            <a:ext cx="3411683" cy="1737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5">
            <a:extLst>
              <a:ext uri="{FF2B5EF4-FFF2-40B4-BE49-F238E27FC236}">
                <a16:creationId xmlns:a16="http://schemas.microsoft.com/office/drawing/2014/main" id="{1493AA2A-4140-EBB0-99E3-1DD302494EB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742" y="1679641"/>
            <a:ext cx="3504274" cy="1784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8">
            <a:extLst>
              <a:ext uri="{FF2B5EF4-FFF2-40B4-BE49-F238E27FC236}">
                <a16:creationId xmlns:a16="http://schemas.microsoft.com/office/drawing/2014/main" id="{F646823D-AAFD-A21A-1CB7-6C6A75352A6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633" y="1667508"/>
            <a:ext cx="3504275" cy="1784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9">
            <a:extLst>
              <a:ext uri="{FF2B5EF4-FFF2-40B4-BE49-F238E27FC236}">
                <a16:creationId xmlns:a16="http://schemas.microsoft.com/office/drawing/2014/main" id="{81EF6F25-0F63-001C-C55A-C77F2E2F9EF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742" y="5286625"/>
            <a:ext cx="3566033" cy="1582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30">
            <a:extLst>
              <a:ext uri="{FF2B5EF4-FFF2-40B4-BE49-F238E27FC236}">
                <a16:creationId xmlns:a16="http://schemas.microsoft.com/office/drawing/2014/main" id="{9E095345-EF68-871E-1DAE-B1DE2824D408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742" y="3464405"/>
            <a:ext cx="3566033" cy="1815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31">
            <a:extLst>
              <a:ext uri="{FF2B5EF4-FFF2-40B4-BE49-F238E27FC236}">
                <a16:creationId xmlns:a16="http://schemas.microsoft.com/office/drawing/2014/main" id="{6405B452-6A7A-ADB0-2B5F-088A559A9328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718" y="3429000"/>
            <a:ext cx="3296612" cy="1784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23">
            <a:extLst>
              <a:ext uri="{FF2B5EF4-FFF2-40B4-BE49-F238E27FC236}">
                <a16:creationId xmlns:a16="http://schemas.microsoft.com/office/drawing/2014/main" id="{04C36786-A5BC-234C-2745-D87093C659B2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634" y="3476537"/>
            <a:ext cx="3456024" cy="1759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4265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id="{9D4B8111-7402-A751-E18D-16097738E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0086" y="1564072"/>
            <a:ext cx="2705365" cy="180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are 10">
            <a:extLst>
              <a:ext uri="{FF2B5EF4-FFF2-40B4-BE49-F238E27FC236}">
                <a16:creationId xmlns:a16="http://schemas.microsoft.com/office/drawing/2014/main" id="{151208AD-15AE-071E-F548-A80EF808163C}"/>
              </a:ext>
            </a:extLst>
          </p:cNvPr>
          <p:cNvGrpSpPr/>
          <p:nvPr/>
        </p:nvGrpSpPr>
        <p:grpSpPr>
          <a:xfrm>
            <a:off x="0" y="51104"/>
            <a:ext cx="12151607" cy="1577784"/>
            <a:chOff x="0" y="51104"/>
            <a:chExt cx="12151607" cy="1577784"/>
          </a:xfrm>
        </p:grpSpPr>
        <p:grpSp>
          <p:nvGrpSpPr>
            <p:cNvPr id="12" name="Grupare 11">
              <a:extLst>
                <a:ext uri="{FF2B5EF4-FFF2-40B4-BE49-F238E27FC236}">
                  <a16:creationId xmlns:a16="http://schemas.microsoft.com/office/drawing/2014/main" id="{FDF1D0D4-4296-24E1-64AA-C29075539008}"/>
                </a:ext>
              </a:extLst>
            </p:cNvPr>
            <p:cNvGrpSpPr/>
            <p:nvPr/>
          </p:nvGrpSpPr>
          <p:grpSpPr>
            <a:xfrm>
              <a:off x="0" y="51104"/>
              <a:ext cx="12151607" cy="1183410"/>
              <a:chOff x="0" y="51104"/>
              <a:chExt cx="12151607" cy="1183410"/>
            </a:xfrm>
          </p:grpSpPr>
          <p:sp>
            <p:nvSpPr>
              <p:cNvPr id="15" name="Dreptunghi: colțuri rotunjite 14">
                <a:extLst>
                  <a:ext uri="{FF2B5EF4-FFF2-40B4-BE49-F238E27FC236}">
                    <a16:creationId xmlns:a16="http://schemas.microsoft.com/office/drawing/2014/main" id="{8DC79419-6170-9D19-DA1E-BE8CF525F127}"/>
                  </a:ext>
                </a:extLst>
              </p:cNvPr>
              <p:cNvSpPr/>
              <p:nvPr/>
            </p:nvSpPr>
            <p:spPr>
              <a:xfrm>
                <a:off x="0" y="51104"/>
                <a:ext cx="12151607" cy="118341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pic>
            <p:nvPicPr>
              <p:cNvPr id="16" name="Picture 1">
                <a:extLst>
                  <a:ext uri="{FF2B5EF4-FFF2-40B4-BE49-F238E27FC236}">
                    <a16:creationId xmlns:a16="http://schemas.microsoft.com/office/drawing/2014/main" id="{2A1C5E00-7A63-592A-615D-5D6F6276EC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663" y="85116"/>
                <a:ext cx="1020242" cy="100944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Bild 12" descr="EMILYO Logo">
                <a:extLst>
                  <a:ext uri="{FF2B5EF4-FFF2-40B4-BE49-F238E27FC236}">
                    <a16:creationId xmlns:a16="http://schemas.microsoft.com/office/drawing/2014/main" id="{2E63A4FC-5C23-FFE4-4EE1-ACB64FCB8D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343" b="98422" l="2884" r="99163">
                            <a14:foregroundMark x1="34419" y1="10306" x2="44744" y2="30455"/>
                            <a14:foregroundMark x1="54233" y1="8914" x2="77581" y2="36397"/>
                            <a14:foregroundMark x1="68279" y1="8821" x2="94140" y2="45125"/>
                            <a14:foregroundMark x1="94140" y1="45125" x2="89395" y2="63603"/>
                            <a14:foregroundMark x1="62791" y1="6500" x2="17674" y2="16806"/>
                            <a14:foregroundMark x1="17674" y1="16806" x2="9209" y2="69824"/>
                            <a14:foregroundMark x1="9209" y1="69824" x2="46605" y2="94522"/>
                            <a14:foregroundMark x1="46605" y1="94522" x2="86047" y2="72795"/>
                            <a14:foregroundMark x1="86047" y1="72795" x2="93209" y2="50882"/>
                            <a14:foregroundMark x1="67256" y1="5850" x2="38140" y2="3621"/>
                            <a14:foregroundMark x1="6605" y1="34262" x2="6605" y2="34262"/>
                            <a14:foregroundMark x1="3256" y1="41040" x2="2884" y2="54782"/>
                            <a14:foregroundMark x1="46605" y1="95357" x2="55442" y2="98422"/>
                            <a14:foregroundMark x1="96651" y1="41876" x2="99163" y2="5134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53026" y="98416"/>
                <a:ext cx="1098581" cy="10985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Picture 6">
                <a:extLst>
                  <a:ext uri="{FF2B5EF4-FFF2-40B4-BE49-F238E27FC236}">
                    <a16:creationId xmlns:a16="http://schemas.microsoft.com/office/drawing/2014/main" id="{5EF717F0-C668-A46C-70F9-AD4F738E3325}"/>
                  </a:ext>
                </a:extLst>
              </p:cNvPr>
              <p:cNvPicPr/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19267" y="51104"/>
                <a:ext cx="1098581" cy="1183410"/>
              </a:xfrm>
              <a:prstGeom prst="rect">
                <a:avLst/>
              </a:prstGeom>
            </p:spPr>
          </p:pic>
        </p:grp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1D37D083-EB42-7CBB-FC37-32751633ACDC}"/>
                </a:ext>
              </a:extLst>
            </p:cNvPr>
            <p:cNvSpPr/>
            <p:nvPr/>
          </p:nvSpPr>
          <p:spPr>
            <a:xfrm>
              <a:off x="249896" y="59228"/>
              <a:ext cx="1080313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40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ROMANIAN</a:t>
              </a:r>
              <a:r>
                <a:rPr kumimoji="0" lang="ro-RO" sz="40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 NAVAL </a:t>
              </a:r>
              <a:r>
                <a:rPr kumimoji="0" lang="ro-RO" sz="40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ACADEMY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en-US" sz="2800" b="1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latin typeface="Arial Black" panose="020B0A04020102020204" pitchFamily="34" charset="0"/>
                  <a:cs typeface="Times New Roman" panose="02020603050405020304" pitchFamily="18" charset="0"/>
                </a:rPr>
                <a:t>International </a:t>
              </a:r>
              <a:r>
                <a:rPr lang="ro-RO" sz="2800" b="1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latin typeface="Arial Black" panose="020B0A04020102020204" pitchFamily="34" charset="0"/>
                  <a:cs typeface="Times New Roman" panose="02020603050405020304" pitchFamily="18" charset="0"/>
                </a:rPr>
                <a:t>Naval Semester</a:t>
              </a:r>
              <a:r>
                <a:rPr lang="en-GB" sz="2800" b="1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latin typeface="Arial Black" panose="020B0A04020102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202</a:t>
              </a:r>
              <a:r>
                <a:rPr kumimoji="0" lang="ro-RO" sz="28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3</a:t>
              </a:r>
              <a:r>
                <a:rPr kumimoji="0" lang="en-US" sz="28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-2024</a:t>
              </a:r>
              <a:endParaRPr kumimoji="0" lang="ro-RO" sz="2400" b="1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12000" endPos="35500" dir="5400000" sy="-90000" algn="bl" rotWithShape="0"/>
                </a:effectLst>
                <a:uLnTx/>
                <a:uFillTx/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800" b="1" dirty="0">
                <a:ln w="0">
                  <a:solidFill>
                    <a:prstClr val="black"/>
                  </a:solidFill>
                </a:ln>
                <a:solidFill>
                  <a:srgbClr val="0000FF"/>
                </a:solidFill>
                <a:effectLst>
                  <a:reflection blurRad="6350" stA="12000" endPos="35500" dir="5400000" sy="-90000" algn="bl" rotWithShape="0"/>
                </a:effectLst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Dreptunghi 1">
            <a:extLst>
              <a:ext uri="{FF2B5EF4-FFF2-40B4-BE49-F238E27FC236}">
                <a16:creationId xmlns:a16="http://schemas.microsoft.com/office/drawing/2014/main" id="{C9C46245-A074-28A6-5B5E-E59FE882896F}"/>
              </a:ext>
            </a:extLst>
          </p:cNvPr>
          <p:cNvSpPr/>
          <p:nvPr/>
        </p:nvSpPr>
        <p:spPr>
          <a:xfrm>
            <a:off x="99663" y="1196997"/>
            <a:ext cx="1205194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 </a:t>
            </a:r>
            <a:r>
              <a:rPr lang="ro-RO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facilities</a:t>
            </a:r>
            <a:r>
              <a:rPr 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518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RO" dirty="0" err="1">
                <a:solidFill>
                  <a:srgbClr val="0518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athletics</a:t>
            </a:r>
            <a:r>
              <a:rPr lang="ro-RO" dirty="0">
                <a:solidFill>
                  <a:srgbClr val="0518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err="1">
                <a:solidFill>
                  <a:srgbClr val="0518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stadium</a:t>
            </a:r>
            <a:r>
              <a:rPr lang="ro-RO" dirty="0">
                <a:solidFill>
                  <a:srgbClr val="0518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ro-RO" dirty="0" err="1">
                <a:solidFill>
                  <a:srgbClr val="0518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multifunctional</a:t>
            </a:r>
            <a:r>
              <a:rPr lang="ro-RO" dirty="0">
                <a:solidFill>
                  <a:srgbClr val="0518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indoor </a:t>
            </a:r>
            <a:r>
              <a:rPr lang="ro-RO" dirty="0" err="1">
                <a:solidFill>
                  <a:srgbClr val="0518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facilities</a:t>
            </a:r>
            <a:r>
              <a:rPr lang="ro-RO" dirty="0">
                <a:solidFill>
                  <a:srgbClr val="0518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18 outdoor </a:t>
            </a:r>
            <a:r>
              <a:rPr lang="ro-RO" dirty="0" err="1">
                <a:solidFill>
                  <a:srgbClr val="0518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ro-RO" dirty="0">
                <a:solidFill>
                  <a:srgbClr val="0518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err="1">
                <a:solidFill>
                  <a:srgbClr val="0518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fields</a:t>
            </a:r>
            <a:r>
              <a:rPr lang="ro-RO" dirty="0">
                <a:solidFill>
                  <a:srgbClr val="0518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ro-RO" dirty="0" err="1">
                <a:solidFill>
                  <a:srgbClr val="0518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firing</a:t>
            </a:r>
            <a:r>
              <a:rPr lang="ro-RO" dirty="0">
                <a:solidFill>
                  <a:srgbClr val="0518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err="1">
                <a:solidFill>
                  <a:srgbClr val="0518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ranges</a:t>
            </a:r>
            <a:r>
              <a:rPr lang="ro-RO" dirty="0">
                <a:solidFill>
                  <a:srgbClr val="0518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0518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etc.)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11BF1FB-8F38-131F-F700-714E5CDD22E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044" y="1616307"/>
            <a:ext cx="3572830" cy="215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3B6DC924-86D0-A7D4-C40E-3187EE5542D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9221" y="3419036"/>
            <a:ext cx="2707479" cy="1804986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DDF6117F-CAD2-1AB9-874D-7E57F236610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8081" y="1994160"/>
            <a:ext cx="3080772" cy="2242717"/>
          </a:xfrm>
          <a:prstGeom prst="rect">
            <a:avLst/>
          </a:prstGeom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ABEEDF67-A736-5F24-4BA3-87A2814A3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4" y="3429000"/>
            <a:ext cx="2476945" cy="16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A73142AB-2B36-D992-6AB4-EF98FAA69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7198" y="3178078"/>
            <a:ext cx="3325184" cy="221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CBDA7929-3CF8-0BE3-6929-D548EB76B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2999" y="5168748"/>
            <a:ext cx="2450503" cy="163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68713A18-BD46-C598-5ABF-0D18AD9F8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2511" y="4986989"/>
            <a:ext cx="2790340" cy="186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E80A52A8-5509-2BA1-6733-7D7C648F10DB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9944" y="4416883"/>
            <a:ext cx="3924717" cy="2242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DF7BD152-3A88-DE7A-4300-B5B012682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4" y="4757600"/>
            <a:ext cx="2788091" cy="209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Nu este disponibilă nicio descriere pentru fotografie.">
            <a:extLst>
              <a:ext uri="{FF2B5EF4-FFF2-40B4-BE49-F238E27FC236}">
                <a16:creationId xmlns:a16="http://schemas.microsoft.com/office/drawing/2014/main" id="{9191D482-9F80-2F5C-2989-787882707D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45615" y="1510747"/>
            <a:ext cx="2864132" cy="156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070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re 10">
            <a:extLst>
              <a:ext uri="{FF2B5EF4-FFF2-40B4-BE49-F238E27FC236}">
                <a16:creationId xmlns:a16="http://schemas.microsoft.com/office/drawing/2014/main" id="{151208AD-15AE-071E-F548-A80EF808163C}"/>
              </a:ext>
            </a:extLst>
          </p:cNvPr>
          <p:cNvGrpSpPr/>
          <p:nvPr/>
        </p:nvGrpSpPr>
        <p:grpSpPr>
          <a:xfrm>
            <a:off x="0" y="51104"/>
            <a:ext cx="12151607" cy="1577784"/>
            <a:chOff x="0" y="51104"/>
            <a:chExt cx="12151607" cy="1577784"/>
          </a:xfrm>
        </p:grpSpPr>
        <p:grpSp>
          <p:nvGrpSpPr>
            <p:cNvPr id="12" name="Grupare 11">
              <a:extLst>
                <a:ext uri="{FF2B5EF4-FFF2-40B4-BE49-F238E27FC236}">
                  <a16:creationId xmlns:a16="http://schemas.microsoft.com/office/drawing/2014/main" id="{FDF1D0D4-4296-24E1-64AA-C29075539008}"/>
                </a:ext>
              </a:extLst>
            </p:cNvPr>
            <p:cNvGrpSpPr/>
            <p:nvPr/>
          </p:nvGrpSpPr>
          <p:grpSpPr>
            <a:xfrm>
              <a:off x="0" y="51104"/>
              <a:ext cx="12151607" cy="1183410"/>
              <a:chOff x="0" y="51104"/>
              <a:chExt cx="12151607" cy="1183410"/>
            </a:xfrm>
          </p:grpSpPr>
          <p:sp>
            <p:nvSpPr>
              <p:cNvPr id="15" name="Dreptunghi: colțuri rotunjite 14">
                <a:extLst>
                  <a:ext uri="{FF2B5EF4-FFF2-40B4-BE49-F238E27FC236}">
                    <a16:creationId xmlns:a16="http://schemas.microsoft.com/office/drawing/2014/main" id="{8DC79419-6170-9D19-DA1E-BE8CF525F127}"/>
                  </a:ext>
                </a:extLst>
              </p:cNvPr>
              <p:cNvSpPr/>
              <p:nvPr/>
            </p:nvSpPr>
            <p:spPr>
              <a:xfrm>
                <a:off x="0" y="51104"/>
                <a:ext cx="12151607" cy="118341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pic>
            <p:nvPicPr>
              <p:cNvPr id="16" name="Picture 1">
                <a:extLst>
                  <a:ext uri="{FF2B5EF4-FFF2-40B4-BE49-F238E27FC236}">
                    <a16:creationId xmlns:a16="http://schemas.microsoft.com/office/drawing/2014/main" id="{2A1C5E00-7A63-592A-615D-5D6F6276EC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663" y="85116"/>
                <a:ext cx="1020242" cy="100944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Bild 12" descr="EMILYO Logo">
                <a:extLst>
                  <a:ext uri="{FF2B5EF4-FFF2-40B4-BE49-F238E27FC236}">
                    <a16:creationId xmlns:a16="http://schemas.microsoft.com/office/drawing/2014/main" id="{2E63A4FC-5C23-FFE4-4EE1-ACB64FCB8D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343" b="98422" l="2884" r="99163">
                            <a14:foregroundMark x1="34419" y1="10306" x2="44744" y2="30455"/>
                            <a14:foregroundMark x1="54233" y1="8914" x2="77581" y2="36397"/>
                            <a14:foregroundMark x1="68279" y1="8821" x2="94140" y2="45125"/>
                            <a14:foregroundMark x1="94140" y1="45125" x2="89395" y2="63603"/>
                            <a14:foregroundMark x1="62791" y1="6500" x2="17674" y2="16806"/>
                            <a14:foregroundMark x1="17674" y1="16806" x2="9209" y2="69824"/>
                            <a14:foregroundMark x1="9209" y1="69824" x2="46605" y2="94522"/>
                            <a14:foregroundMark x1="46605" y1="94522" x2="86047" y2="72795"/>
                            <a14:foregroundMark x1="86047" y1="72795" x2="93209" y2="50882"/>
                            <a14:foregroundMark x1="67256" y1="5850" x2="38140" y2="3621"/>
                            <a14:foregroundMark x1="6605" y1="34262" x2="6605" y2="34262"/>
                            <a14:foregroundMark x1="3256" y1="41040" x2="2884" y2="54782"/>
                            <a14:foregroundMark x1="46605" y1="95357" x2="55442" y2="98422"/>
                            <a14:foregroundMark x1="96651" y1="41876" x2="99163" y2="5134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53026" y="98416"/>
                <a:ext cx="1098581" cy="10985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Picture 6">
                <a:extLst>
                  <a:ext uri="{FF2B5EF4-FFF2-40B4-BE49-F238E27FC236}">
                    <a16:creationId xmlns:a16="http://schemas.microsoft.com/office/drawing/2014/main" id="{5EF717F0-C668-A46C-70F9-AD4F738E3325}"/>
                  </a:ext>
                </a:extLst>
              </p:cNvPr>
              <p:cNvPicPr/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19267" y="51104"/>
                <a:ext cx="1098581" cy="1183410"/>
              </a:xfrm>
              <a:prstGeom prst="rect">
                <a:avLst/>
              </a:prstGeom>
            </p:spPr>
          </p:pic>
        </p:grp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1D37D083-EB42-7CBB-FC37-32751633ACDC}"/>
                </a:ext>
              </a:extLst>
            </p:cNvPr>
            <p:cNvSpPr/>
            <p:nvPr/>
          </p:nvSpPr>
          <p:spPr>
            <a:xfrm>
              <a:off x="249896" y="59228"/>
              <a:ext cx="1080313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40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ROMANIAN</a:t>
              </a:r>
              <a:r>
                <a:rPr kumimoji="0" lang="ro-RO" sz="40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 NAVAL </a:t>
              </a:r>
              <a:r>
                <a:rPr kumimoji="0" lang="ro-RO" sz="40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ACADEMY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en-US" sz="2800" b="1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latin typeface="Arial Black" panose="020B0A04020102020204" pitchFamily="34" charset="0"/>
                  <a:cs typeface="Times New Roman" panose="02020603050405020304" pitchFamily="18" charset="0"/>
                </a:rPr>
                <a:t>International </a:t>
              </a:r>
              <a:r>
                <a:rPr lang="ro-RO" sz="2800" b="1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latin typeface="Arial Black" panose="020B0A04020102020204" pitchFamily="34" charset="0"/>
                  <a:cs typeface="Times New Roman" panose="02020603050405020304" pitchFamily="18" charset="0"/>
                </a:rPr>
                <a:t>Naval Semester</a:t>
              </a:r>
              <a:r>
                <a:rPr lang="en-GB" sz="2800" b="1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latin typeface="Arial Black" panose="020B0A04020102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202</a:t>
              </a:r>
              <a:r>
                <a:rPr kumimoji="0" lang="ro-RO" sz="28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3</a:t>
              </a:r>
              <a:r>
                <a:rPr kumimoji="0" lang="en-US" sz="28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-2024</a:t>
              </a:r>
              <a:endParaRPr kumimoji="0" lang="ro-RO" sz="2400" b="1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12000" endPos="35500" dir="5400000" sy="-90000" algn="bl" rotWithShape="0"/>
                </a:effectLst>
                <a:uLnTx/>
                <a:uFillTx/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800" b="1" dirty="0">
                <a:ln w="0">
                  <a:solidFill>
                    <a:prstClr val="black"/>
                  </a:solidFill>
                </a:ln>
                <a:solidFill>
                  <a:srgbClr val="0000FF"/>
                </a:solidFill>
                <a:effectLst>
                  <a:reflection blurRad="6350" stA="12000" endPos="35500" dir="5400000" sy="-90000" algn="bl" rotWithShape="0"/>
                </a:effectLst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9">
            <a:extLst>
              <a:ext uri="{FF2B5EF4-FFF2-40B4-BE49-F238E27FC236}">
                <a16:creationId xmlns:a16="http://schemas.microsoft.com/office/drawing/2014/main" id="{96515E47-1792-1530-EAB7-25391E80F758}"/>
              </a:ext>
            </a:extLst>
          </p:cNvPr>
          <p:cNvSpPr txBox="1"/>
          <p:nvPr/>
        </p:nvSpPr>
        <p:spPr>
          <a:xfrm>
            <a:off x="0" y="1260402"/>
            <a:ext cx="12151607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ro-RO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Simulator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NTPRO 5000 &amp; TECHSIM 5000 (Bridge &amp; Engine Rooms Simulator) PROTEUS ASTT Tactical Simulator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EF8B1D5B-C6BA-5E1C-EB67-645C4C95B0F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22" y="3324813"/>
            <a:ext cx="6890319" cy="1993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AC6B70F-15CE-815C-0A5B-B85EE555ADF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537" y="1539759"/>
            <a:ext cx="3002663" cy="2010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57878240-4F53-6C68-8AAE-8A3B943E0EB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95" y="5074068"/>
            <a:ext cx="2371222" cy="1745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1A280A-F951-E3A0-288E-BA6E8FDF1F3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1374" y="1708339"/>
            <a:ext cx="3237800" cy="1792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4C56C217-FF82-7055-F0EF-3CC201285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9851" y="4750952"/>
            <a:ext cx="3042149" cy="203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40DC82E2-36DF-C2D2-EBA4-56ACE0013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2387" y="4471334"/>
            <a:ext cx="3131310" cy="234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Ar putea fi o imagine cu 6 persoane, persoane în picioare şi uniformă militară">
            <a:extLst>
              <a:ext uri="{FF2B5EF4-FFF2-40B4-BE49-F238E27FC236}">
                <a16:creationId xmlns:a16="http://schemas.microsoft.com/office/drawing/2014/main" id="{E73015E0-1E52-4034-E51F-B1CE8421BB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58726" y="5021719"/>
            <a:ext cx="4464627" cy="16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>
            <a:extLst>
              <a:ext uri="{FF2B5EF4-FFF2-40B4-BE49-F238E27FC236}">
                <a16:creationId xmlns:a16="http://schemas.microsoft.com/office/drawing/2014/main" id="{E8E6F5DA-70B2-7FA7-73B9-C00DBE634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2387" y="1866961"/>
            <a:ext cx="3515858" cy="234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Ar putea fi o imagine cu 5 persoane şi persoane în picioare">
            <a:extLst>
              <a:ext uri="{FF2B5EF4-FFF2-40B4-BE49-F238E27FC236}">
                <a16:creationId xmlns:a16="http://schemas.microsoft.com/office/drawing/2014/main" id="{11226193-3F0B-7761-A1A7-C6EDF9B17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26"/>
          <a:stretch/>
        </p:blipFill>
        <p:spPr bwMode="auto">
          <a:xfrm>
            <a:off x="9403796" y="2383423"/>
            <a:ext cx="2788204" cy="209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413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re 10">
            <a:extLst>
              <a:ext uri="{FF2B5EF4-FFF2-40B4-BE49-F238E27FC236}">
                <a16:creationId xmlns:a16="http://schemas.microsoft.com/office/drawing/2014/main" id="{151208AD-15AE-071E-F548-A80EF808163C}"/>
              </a:ext>
            </a:extLst>
          </p:cNvPr>
          <p:cNvGrpSpPr/>
          <p:nvPr/>
        </p:nvGrpSpPr>
        <p:grpSpPr>
          <a:xfrm>
            <a:off x="0" y="51104"/>
            <a:ext cx="12151607" cy="1577784"/>
            <a:chOff x="0" y="51104"/>
            <a:chExt cx="12151607" cy="1577784"/>
          </a:xfrm>
        </p:grpSpPr>
        <p:grpSp>
          <p:nvGrpSpPr>
            <p:cNvPr id="12" name="Grupare 11">
              <a:extLst>
                <a:ext uri="{FF2B5EF4-FFF2-40B4-BE49-F238E27FC236}">
                  <a16:creationId xmlns:a16="http://schemas.microsoft.com/office/drawing/2014/main" id="{FDF1D0D4-4296-24E1-64AA-C29075539008}"/>
                </a:ext>
              </a:extLst>
            </p:cNvPr>
            <p:cNvGrpSpPr/>
            <p:nvPr/>
          </p:nvGrpSpPr>
          <p:grpSpPr>
            <a:xfrm>
              <a:off x="0" y="51104"/>
              <a:ext cx="12151607" cy="1183410"/>
              <a:chOff x="0" y="51104"/>
              <a:chExt cx="12151607" cy="1183410"/>
            </a:xfrm>
          </p:grpSpPr>
          <p:sp>
            <p:nvSpPr>
              <p:cNvPr id="15" name="Dreptunghi: colțuri rotunjite 14">
                <a:extLst>
                  <a:ext uri="{FF2B5EF4-FFF2-40B4-BE49-F238E27FC236}">
                    <a16:creationId xmlns:a16="http://schemas.microsoft.com/office/drawing/2014/main" id="{8DC79419-6170-9D19-DA1E-BE8CF525F127}"/>
                  </a:ext>
                </a:extLst>
              </p:cNvPr>
              <p:cNvSpPr/>
              <p:nvPr/>
            </p:nvSpPr>
            <p:spPr>
              <a:xfrm>
                <a:off x="0" y="51104"/>
                <a:ext cx="12151607" cy="118341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pic>
            <p:nvPicPr>
              <p:cNvPr id="16" name="Picture 1">
                <a:extLst>
                  <a:ext uri="{FF2B5EF4-FFF2-40B4-BE49-F238E27FC236}">
                    <a16:creationId xmlns:a16="http://schemas.microsoft.com/office/drawing/2014/main" id="{2A1C5E00-7A63-592A-615D-5D6F6276EC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663" y="85116"/>
                <a:ext cx="1020242" cy="100944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Bild 12" descr="EMILYO Logo">
                <a:extLst>
                  <a:ext uri="{FF2B5EF4-FFF2-40B4-BE49-F238E27FC236}">
                    <a16:creationId xmlns:a16="http://schemas.microsoft.com/office/drawing/2014/main" id="{2E63A4FC-5C23-FFE4-4EE1-ACB64FCB8D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343" b="98422" l="2884" r="99163">
                            <a14:foregroundMark x1="34419" y1="10306" x2="44744" y2="30455"/>
                            <a14:foregroundMark x1="54233" y1="8914" x2="77581" y2="36397"/>
                            <a14:foregroundMark x1="68279" y1="8821" x2="94140" y2="45125"/>
                            <a14:foregroundMark x1="94140" y1="45125" x2="89395" y2="63603"/>
                            <a14:foregroundMark x1="62791" y1="6500" x2="17674" y2="16806"/>
                            <a14:foregroundMark x1="17674" y1="16806" x2="9209" y2="69824"/>
                            <a14:foregroundMark x1="9209" y1="69824" x2="46605" y2="94522"/>
                            <a14:foregroundMark x1="46605" y1="94522" x2="86047" y2="72795"/>
                            <a14:foregroundMark x1="86047" y1="72795" x2="93209" y2="50882"/>
                            <a14:foregroundMark x1="67256" y1="5850" x2="38140" y2="3621"/>
                            <a14:foregroundMark x1="6605" y1="34262" x2="6605" y2="34262"/>
                            <a14:foregroundMark x1="3256" y1="41040" x2="2884" y2="54782"/>
                            <a14:foregroundMark x1="46605" y1="95357" x2="55442" y2="98422"/>
                            <a14:foregroundMark x1="96651" y1="41876" x2="99163" y2="5134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53026" y="98416"/>
                <a:ext cx="1098581" cy="10985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Picture 6">
                <a:extLst>
                  <a:ext uri="{FF2B5EF4-FFF2-40B4-BE49-F238E27FC236}">
                    <a16:creationId xmlns:a16="http://schemas.microsoft.com/office/drawing/2014/main" id="{5EF717F0-C668-A46C-70F9-AD4F738E3325}"/>
                  </a:ext>
                </a:extLst>
              </p:cNvPr>
              <p:cNvPicPr/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19267" y="51104"/>
                <a:ext cx="1098581" cy="1183410"/>
              </a:xfrm>
              <a:prstGeom prst="rect">
                <a:avLst/>
              </a:prstGeom>
            </p:spPr>
          </p:pic>
        </p:grp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1D37D083-EB42-7CBB-FC37-32751633ACDC}"/>
                </a:ext>
              </a:extLst>
            </p:cNvPr>
            <p:cNvSpPr/>
            <p:nvPr/>
          </p:nvSpPr>
          <p:spPr>
            <a:xfrm>
              <a:off x="249896" y="59228"/>
              <a:ext cx="1080313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40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ROMANIAN</a:t>
              </a:r>
              <a:r>
                <a:rPr kumimoji="0" lang="ro-RO" sz="40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 NAVAL </a:t>
              </a:r>
              <a:r>
                <a:rPr kumimoji="0" lang="ro-RO" sz="40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ACADEMY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en-US" sz="2800" b="1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latin typeface="Arial Black" panose="020B0A04020102020204" pitchFamily="34" charset="0"/>
                  <a:cs typeface="Times New Roman" panose="02020603050405020304" pitchFamily="18" charset="0"/>
                </a:rPr>
                <a:t>International </a:t>
              </a:r>
              <a:r>
                <a:rPr lang="ro-RO" sz="2800" b="1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latin typeface="Arial Black" panose="020B0A04020102020204" pitchFamily="34" charset="0"/>
                  <a:cs typeface="Times New Roman" panose="02020603050405020304" pitchFamily="18" charset="0"/>
                </a:rPr>
                <a:t>Naval Semester</a:t>
              </a:r>
              <a:r>
                <a:rPr lang="en-GB" sz="2800" b="1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latin typeface="Arial Black" panose="020B0A04020102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202</a:t>
              </a:r>
              <a:r>
                <a:rPr kumimoji="0" lang="ro-RO" sz="28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3</a:t>
              </a:r>
              <a:r>
                <a:rPr kumimoji="0" lang="en-US" sz="2800" b="1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12000" endPos="35500" dir="5400000" sy="-90000" algn="bl" rotWithShape="0"/>
                  </a:effectLst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-2024</a:t>
              </a:r>
              <a:endParaRPr kumimoji="0" lang="ro-RO" sz="2400" b="1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12000" endPos="35500" dir="5400000" sy="-90000" algn="bl" rotWithShape="0"/>
                </a:effectLst>
                <a:uLnTx/>
                <a:uFillTx/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800" b="1" dirty="0">
                <a:ln w="0">
                  <a:solidFill>
                    <a:prstClr val="black"/>
                  </a:solidFill>
                </a:ln>
                <a:solidFill>
                  <a:srgbClr val="0000FF"/>
                </a:solidFill>
                <a:effectLst>
                  <a:reflection blurRad="6350" stA="12000" endPos="35500" dir="5400000" sy="-90000" algn="bl" rotWithShape="0"/>
                </a:effectLst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Dreptunghi 1">
            <a:extLst>
              <a:ext uri="{FF2B5EF4-FFF2-40B4-BE49-F238E27FC236}">
                <a16:creationId xmlns:a16="http://schemas.microsoft.com/office/drawing/2014/main" id="{E9AB0646-FA2D-8FFC-0A78-3408CCC14F1D}"/>
              </a:ext>
            </a:extLst>
          </p:cNvPr>
          <p:cNvSpPr/>
          <p:nvPr/>
        </p:nvSpPr>
        <p:spPr>
          <a:xfrm>
            <a:off x="1301931" y="1177761"/>
            <a:ext cx="95881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ACADEMIC SUPPORT AND STUDENTS’ SERVICE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C97601B3-35F0-381F-9B45-42E8E17943F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599" y="4227276"/>
            <a:ext cx="3574697" cy="2681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9A143556-2CF2-DC54-A351-4479B4CBE31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14" y="4097092"/>
            <a:ext cx="3725334" cy="279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6597FE-E82F-32C7-74C8-45B88C72C47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14" y="1554912"/>
            <a:ext cx="3725334" cy="2655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6">
            <a:extLst>
              <a:ext uri="{FF2B5EF4-FFF2-40B4-BE49-F238E27FC236}">
                <a16:creationId xmlns:a16="http://schemas.microsoft.com/office/drawing/2014/main" id="{D02707A8-1DF9-7B3A-C156-F031D123DC5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1471" y="1617534"/>
            <a:ext cx="3479656" cy="2609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AE34303-515B-B629-927C-AF06F28B0F3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1756" y="4140502"/>
            <a:ext cx="3623331" cy="2717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6">
            <a:extLst>
              <a:ext uri="{FF2B5EF4-FFF2-40B4-BE49-F238E27FC236}">
                <a16:creationId xmlns:a16="http://schemas.microsoft.com/office/drawing/2014/main" id="{90DCAC8A-EF98-7CFE-9132-B8F61C84280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2913" y="1509779"/>
            <a:ext cx="3572016" cy="2717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7110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597</Words>
  <Application>Microsoft Office PowerPoint</Application>
  <PresentationFormat>Widescreen</PresentationFormat>
  <Paragraphs>117</Paragraphs>
  <Slides>15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Times New Roman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Popa Catalin</dc:creator>
  <cp:lastModifiedBy>Catalin Popa</cp:lastModifiedBy>
  <cp:revision>92</cp:revision>
  <dcterms:created xsi:type="dcterms:W3CDTF">2022-04-18T12:01:08Z</dcterms:created>
  <dcterms:modified xsi:type="dcterms:W3CDTF">2023-05-22T09:37:00Z</dcterms:modified>
</cp:coreProperties>
</file>