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6" r:id="rId9"/>
    <p:sldId id="265" r:id="rId10"/>
    <p:sldId id="267" r:id="rId11"/>
    <p:sldId id="268" r:id="rId12"/>
    <p:sldId id="269" r:id="rId13"/>
    <p:sldId id="270" r:id="rId14"/>
    <p:sldId id="271" r:id="rId15"/>
    <p:sldId id="273" r:id="rId16"/>
    <p:sldId id="274" r:id="rId17"/>
    <p:sldId id="275" r:id="rId18"/>
    <p:sldId id="276" r:id="rId19"/>
    <p:sldId id="278" r:id="rId20"/>
    <p:sldId id="279" r:id="rId21"/>
    <p:sldId id="280" r:id="rId22"/>
    <p:sldId id="281" r:id="rId23"/>
    <p:sldId id="282"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9"/>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44235C36-8A34-44DF-B0A7-8C0B1B4AABD6}" type="datetime1">
              <a:rPr lang="en-US" smtClean="0"/>
              <a:t>10-Aug-23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216138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A26FA3-5368-4EA6-925E-A37A8A6212DF}" type="datetime1">
              <a:rPr lang="en-US" smtClean="0"/>
              <a:t>10-Aug-23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106515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EECD6978-6E2A-4032-8FFE-700451586058}" type="datetime1">
              <a:rPr lang="en-US" smtClean="0"/>
              <a:t>10-Aug-23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8638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F6AD818C-43FA-4904-BDB7-1C0DAC47B4AC}" type="datetime1">
              <a:rPr lang="en-US" smtClean="0"/>
              <a:t>10-Aug-23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109068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69D2675-8F18-4348-9FCD-0CC6108CC92E}" type="datetime1">
              <a:rPr lang="en-US" smtClean="0"/>
              <a:t>10-Aug-23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257080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96FA8E91-8953-4949-AECC-D79818AF72F0}" type="datetime1">
              <a:rPr lang="en-US" smtClean="0"/>
              <a:t>10-Aug-23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41278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20D5AE66-6F08-4393-815F-AF00BF35C46D}" type="datetime1">
              <a:rPr lang="en-US" smtClean="0"/>
              <a:t>10-Aug-23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27101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C18EFB3A-6FFE-4ED0-8E9B-0F5E52A88430}" type="datetime1">
              <a:rPr lang="en-US" smtClean="0"/>
              <a:t>10-Aug-23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5902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ADABDE-8D4E-4584-95AC-0619FCAB3D1A}" type="datetime1">
              <a:rPr lang="en-US" smtClean="0"/>
              <a:t>10-Aug-23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369541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3B15424-0454-4BF7-8E01-C1EFD6D62755}" type="datetime1">
              <a:rPr lang="en-US" smtClean="0"/>
              <a:t>10-Aug-23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150042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CDA491B-1D2C-4EFA-B911-F8B8DE7FE28F}" type="datetime1">
              <a:rPr lang="en-US" smtClean="0"/>
              <a:t>10-Aug-23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380527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7000" r="-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1631A-3381-41E0-B820-0F43987C6C50}" type="datetime1">
              <a:rPr lang="en-US" smtClean="0"/>
              <a:t>10-Aug-23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CEE65-DD1C-4730-B23E-A3D1B3A7F087}" type="slidenum">
              <a:rPr lang="en-US" smtClean="0"/>
              <a:t>‹#›</a:t>
            </a:fld>
            <a:endParaRPr lang="en-US"/>
          </a:p>
        </p:txBody>
      </p:sp>
    </p:spTree>
    <p:extLst>
      <p:ext uri="{BB962C8B-B14F-4D97-AF65-F5344CB8AC3E}">
        <p14:creationId xmlns:p14="http://schemas.microsoft.com/office/powerpoint/2010/main" val="287333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7" y="2290285"/>
            <a:ext cx="10822508" cy="3690241"/>
          </a:xfrm>
          <a:prstGeom prst="rect">
            <a:avLst/>
          </a:prstGeom>
        </p:spPr>
        <p:txBody>
          <a:bodyPr wrap="square">
            <a:spAutoFit/>
          </a:bodyPr>
          <a:lstStyle/>
          <a:p>
            <a:pPr algn="ctr">
              <a:lnSpc>
                <a:spcPct val="150000"/>
              </a:lnSpc>
            </a:pPr>
            <a:r>
              <a:rPr lang="tr-TR" sz="4000" b="1" dirty="0">
                <a:solidFill>
                  <a:srgbClr val="3333FF"/>
                </a:solidFill>
              </a:rPr>
              <a:t>INTRODUCTION </a:t>
            </a:r>
          </a:p>
          <a:p>
            <a:pPr algn="ctr">
              <a:lnSpc>
                <a:spcPct val="150000"/>
              </a:lnSpc>
            </a:pPr>
            <a:r>
              <a:rPr lang="tr-TR" sz="4000" b="1" dirty="0">
                <a:solidFill>
                  <a:srgbClr val="3333FF"/>
                </a:solidFill>
              </a:rPr>
              <a:t>TO </a:t>
            </a:r>
          </a:p>
          <a:p>
            <a:pPr algn="ctr">
              <a:lnSpc>
                <a:spcPct val="150000"/>
              </a:lnSpc>
            </a:pPr>
            <a:r>
              <a:rPr lang="tr-TR" sz="4000" b="1" dirty="0">
                <a:solidFill>
                  <a:srgbClr val="3333FF"/>
                </a:solidFill>
              </a:rPr>
              <a:t>ENGINEE ROOM SIMULATOR</a:t>
            </a:r>
          </a:p>
          <a:p>
            <a:pPr algn="ctr">
              <a:lnSpc>
                <a:spcPct val="150000"/>
              </a:lnSpc>
            </a:pPr>
            <a:r>
              <a:rPr lang="tr-TR" sz="4000" b="1" dirty="0">
                <a:solidFill>
                  <a:srgbClr val="3333FF"/>
                </a:solidFill>
              </a:rPr>
              <a:t>(ERS)</a:t>
            </a:r>
            <a:endParaRPr lang="tr-TR" sz="3600" b="1" dirty="0">
              <a:solidFill>
                <a:srgbClr val="3333FF"/>
              </a:solidFill>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29E5BE4-A431-3B21-5173-8447B81D4E48}"/>
              </a:ext>
            </a:extLst>
          </p:cNvPr>
          <p:cNvPicPr>
            <a:picLocks noChangeAspect="1"/>
          </p:cNvPicPr>
          <p:nvPr/>
        </p:nvPicPr>
        <p:blipFill>
          <a:blip r:embed="rId2"/>
          <a:stretch>
            <a:fillRect/>
          </a:stretch>
        </p:blipFill>
        <p:spPr>
          <a:xfrm>
            <a:off x="3754932" y="705188"/>
            <a:ext cx="4682134" cy="1585097"/>
          </a:xfrm>
          <a:prstGeom prst="rect">
            <a:avLst/>
          </a:prstGeom>
        </p:spPr>
      </p:pic>
    </p:spTree>
    <p:extLst>
      <p:ext uri="{BB962C8B-B14F-4D97-AF65-F5344CB8AC3E}">
        <p14:creationId xmlns:p14="http://schemas.microsoft.com/office/powerpoint/2010/main" val="372895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8" y="1037203"/>
            <a:ext cx="10711543" cy="2431435"/>
          </a:xfrm>
          <a:prstGeom prst="rect">
            <a:avLst/>
          </a:prstGeom>
        </p:spPr>
        <p:txBody>
          <a:bodyPr wrap="square">
            <a:spAutoFit/>
          </a:bodyPr>
          <a:lstStyle/>
          <a:p>
            <a:pPr algn="ctr">
              <a:lnSpc>
                <a:spcPct val="125000"/>
              </a:lnSpc>
            </a:pPr>
            <a:r>
              <a:rPr lang="tr-TR" sz="3200" b="1" dirty="0">
                <a:solidFill>
                  <a:srgbClr val="3333FF"/>
                </a:solidFill>
              </a:rPr>
              <a:t>SCENARIO – Stage 1</a:t>
            </a:r>
            <a:endParaRPr lang="tr-TR" sz="2800" dirty="0"/>
          </a:p>
          <a:p>
            <a:pPr lvl="0"/>
            <a:r>
              <a:rPr lang="en-US" sz="2800" dirty="0"/>
              <a:t>Second Engineer takes over the engine room watch at </a:t>
            </a:r>
            <a:r>
              <a:rPr lang="en-US" sz="2800" i="1" dirty="0"/>
              <a:t>t</a:t>
            </a:r>
            <a:r>
              <a:rPr lang="en-US" sz="2800" i="1" baseline="-25000" dirty="0"/>
              <a:t>0</a:t>
            </a:r>
            <a:r>
              <a:rPr lang="en-US" sz="2800" dirty="0"/>
              <a:t> and observes on the real time graphics on the automation screen that the main diesel engine exhaust temperature is operating between 450-500</a:t>
            </a:r>
            <a:r>
              <a:rPr lang="en-US" sz="2800" baseline="30000" dirty="0"/>
              <a:t>o</a:t>
            </a:r>
            <a:r>
              <a:rPr lang="en-US" sz="2800" dirty="0"/>
              <a:t>C with an increasing slope θ, which is in the safe operating limits</a:t>
            </a:r>
            <a:r>
              <a:rPr lang="tr-TR" sz="28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Resim 8"/>
          <p:cNvPicPr/>
          <p:nvPr/>
        </p:nvPicPr>
        <p:blipFill>
          <a:blip r:embed="rId2">
            <a:extLst>
              <a:ext uri="{28A0092B-C50C-407E-A947-70E740481C1C}">
                <a14:useLocalDpi xmlns:a14="http://schemas.microsoft.com/office/drawing/2010/main" val="0"/>
              </a:ext>
            </a:extLst>
          </a:blip>
          <a:srcRect/>
          <a:stretch>
            <a:fillRect/>
          </a:stretch>
        </p:blipFill>
        <p:spPr bwMode="auto">
          <a:xfrm>
            <a:off x="2860878" y="3493119"/>
            <a:ext cx="6430605" cy="3045794"/>
          </a:xfrm>
          <a:prstGeom prst="rect">
            <a:avLst/>
          </a:prstGeom>
          <a:noFill/>
          <a:ln>
            <a:solidFill>
              <a:schemeClr val="tx1"/>
            </a:solidFill>
          </a:ln>
        </p:spPr>
      </p:pic>
      <p:grpSp>
        <p:nvGrpSpPr>
          <p:cNvPr id="4" name="Group 3">
            <a:extLst>
              <a:ext uri="{FF2B5EF4-FFF2-40B4-BE49-F238E27FC236}">
                <a16:creationId xmlns:a16="http://schemas.microsoft.com/office/drawing/2014/main" id="{AD431778-ED87-9A97-145E-3BD50B8C79B1}"/>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96E49CE5-98CB-0A46-00E0-9E7C83278892}"/>
                </a:ext>
              </a:extLst>
            </p:cNvPr>
            <p:cNvPicPr>
              <a:picLocks noChangeAspect="1"/>
            </p:cNvPicPr>
            <p:nvPr/>
          </p:nvPicPr>
          <p:blipFill>
            <a:blip r:embed="rId3"/>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C24B1D41-C883-692B-984B-E6222C58C27A}"/>
                </a:ext>
              </a:extLst>
            </p:cNvPr>
            <p:cNvPicPr>
              <a:picLocks noChangeAspect="1"/>
            </p:cNvPicPr>
            <p:nvPr/>
          </p:nvPicPr>
          <p:blipFill>
            <a:blip r:embed="rId4"/>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D5C8F0DC-6231-3E3D-37F8-EBA8819CAE2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0" name="Picture 9">
              <a:extLst>
                <a:ext uri="{FF2B5EF4-FFF2-40B4-BE49-F238E27FC236}">
                  <a16:creationId xmlns:a16="http://schemas.microsoft.com/office/drawing/2014/main" id="{57D23547-1B19-1241-FE56-51C05DB4353B}"/>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1" name="Picture 10">
              <a:extLst>
                <a:ext uri="{FF2B5EF4-FFF2-40B4-BE49-F238E27FC236}">
                  <a16:creationId xmlns:a16="http://schemas.microsoft.com/office/drawing/2014/main" id="{D65A8C88-378B-68E9-4B9D-FF4B835C27B3}"/>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2" name="Picture 11">
              <a:extLst>
                <a:ext uri="{FF2B5EF4-FFF2-40B4-BE49-F238E27FC236}">
                  <a16:creationId xmlns:a16="http://schemas.microsoft.com/office/drawing/2014/main" id="{DE85358B-B89D-947C-697B-016727BD2C0D}"/>
                </a:ext>
              </a:extLst>
            </p:cNvPr>
            <p:cNvPicPr>
              <a:picLocks noChangeAspect="1"/>
            </p:cNvPicPr>
            <p:nvPr/>
          </p:nvPicPr>
          <p:blipFill>
            <a:blip r:embed="rId7"/>
            <a:stretch>
              <a:fillRect/>
            </a:stretch>
          </p:blipFill>
          <p:spPr>
            <a:xfrm>
              <a:off x="3348001" y="0"/>
              <a:ext cx="790914" cy="902504"/>
            </a:xfrm>
            <a:prstGeom prst="rect">
              <a:avLst/>
            </a:prstGeom>
          </p:spPr>
        </p:pic>
        <p:pic>
          <p:nvPicPr>
            <p:cNvPr id="13" name="Picture 12">
              <a:extLst>
                <a:ext uri="{FF2B5EF4-FFF2-40B4-BE49-F238E27FC236}">
                  <a16:creationId xmlns:a16="http://schemas.microsoft.com/office/drawing/2014/main" id="{C147FA9E-3155-DB02-2F49-A1B35683AB5A}"/>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4" name="Picture 13" descr="logo z przezroczystym">
              <a:extLst>
                <a:ext uri="{FF2B5EF4-FFF2-40B4-BE49-F238E27FC236}">
                  <a16:creationId xmlns:a16="http://schemas.microsoft.com/office/drawing/2014/main" id="{209705AE-A5C7-3FF0-1B0F-8A732F011AE6}"/>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323858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1214805"/>
            <a:ext cx="10711543" cy="1569660"/>
          </a:xfrm>
          <a:prstGeom prst="rect">
            <a:avLst/>
          </a:prstGeom>
        </p:spPr>
        <p:txBody>
          <a:bodyPr wrap="square">
            <a:spAutoFit/>
          </a:bodyPr>
          <a:lstStyle/>
          <a:p>
            <a:pPr algn="ctr">
              <a:lnSpc>
                <a:spcPct val="125000"/>
              </a:lnSpc>
            </a:pPr>
            <a:r>
              <a:rPr lang="tr-TR" sz="3200" b="1" dirty="0">
                <a:solidFill>
                  <a:srgbClr val="3333FF"/>
                </a:solidFill>
              </a:rPr>
              <a:t>SCENARIO – Stage 2</a:t>
            </a:r>
            <a:endParaRPr lang="tr-TR" sz="2800" dirty="0"/>
          </a:p>
          <a:p>
            <a:pPr lvl="0"/>
            <a:r>
              <a:rPr lang="en-US" sz="2800" dirty="0"/>
              <a:t>The OOW continues to monitor, making sure that the exhaust gas temperature continues to rise during</a:t>
            </a:r>
            <a:r>
              <a:rPr lang="en-US" sz="2800" i="1" dirty="0"/>
              <a:t> t</a:t>
            </a:r>
            <a:r>
              <a:rPr lang="en-US" sz="2800" i="1" baseline="-25000" dirty="0"/>
              <a:t>1</a:t>
            </a:r>
            <a:r>
              <a:rPr lang="en-US" sz="2800" dirty="0"/>
              <a:t> and </a:t>
            </a:r>
            <a:r>
              <a:rPr lang="en-US" sz="2800" i="1" dirty="0"/>
              <a:t>t</a:t>
            </a:r>
            <a:r>
              <a:rPr lang="en-US" sz="2800" i="1" baseline="-25000" dirty="0"/>
              <a:t>2</a:t>
            </a:r>
            <a:r>
              <a:rPr lang="en-US" sz="2800" dirty="0"/>
              <a:t> </a:t>
            </a:r>
            <a:r>
              <a:rPr lang="tr-TR" sz="28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2592444" y="2910348"/>
            <a:ext cx="7220149" cy="3710722"/>
          </a:xfrm>
          <a:prstGeom prst="rect">
            <a:avLst/>
          </a:prstGeom>
          <a:noFill/>
          <a:ln>
            <a:solidFill>
              <a:schemeClr val="tx1"/>
            </a:solidFill>
          </a:ln>
        </p:spPr>
      </p:pic>
      <p:grpSp>
        <p:nvGrpSpPr>
          <p:cNvPr id="4" name="Group 3">
            <a:extLst>
              <a:ext uri="{FF2B5EF4-FFF2-40B4-BE49-F238E27FC236}">
                <a16:creationId xmlns:a16="http://schemas.microsoft.com/office/drawing/2014/main" id="{17C47FBA-BD0C-E7D3-8901-850CD8039BF1}"/>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545A3E59-C99C-CFBC-7743-9A9378A45C3C}"/>
                </a:ext>
              </a:extLst>
            </p:cNvPr>
            <p:cNvPicPr>
              <a:picLocks noChangeAspect="1"/>
            </p:cNvPicPr>
            <p:nvPr/>
          </p:nvPicPr>
          <p:blipFill>
            <a:blip r:embed="rId3"/>
            <a:stretch>
              <a:fillRect/>
            </a:stretch>
          </p:blipFill>
          <p:spPr>
            <a:xfrm>
              <a:off x="8081383" y="7925"/>
              <a:ext cx="4105136" cy="909555"/>
            </a:xfrm>
            <a:prstGeom prst="rect">
              <a:avLst/>
            </a:prstGeom>
          </p:spPr>
        </p:pic>
        <p:pic>
          <p:nvPicPr>
            <p:cNvPr id="7" name="Picture 6">
              <a:extLst>
                <a:ext uri="{FF2B5EF4-FFF2-40B4-BE49-F238E27FC236}">
                  <a16:creationId xmlns:a16="http://schemas.microsoft.com/office/drawing/2014/main" id="{EE24D5A6-1F40-8A69-12E7-4D03676AA1C7}"/>
                </a:ext>
              </a:extLst>
            </p:cNvPr>
            <p:cNvPicPr>
              <a:picLocks noChangeAspect="1"/>
            </p:cNvPicPr>
            <p:nvPr/>
          </p:nvPicPr>
          <p:blipFill>
            <a:blip r:embed="rId4"/>
            <a:stretch>
              <a:fillRect/>
            </a:stretch>
          </p:blipFill>
          <p:spPr>
            <a:xfrm>
              <a:off x="0" y="8201"/>
              <a:ext cx="4392445" cy="902504"/>
            </a:xfrm>
            <a:prstGeom prst="rect">
              <a:avLst/>
            </a:prstGeom>
          </p:spPr>
        </p:pic>
        <p:sp>
          <p:nvSpPr>
            <p:cNvPr id="9" name="Rectangle 8">
              <a:extLst>
                <a:ext uri="{FF2B5EF4-FFF2-40B4-BE49-F238E27FC236}">
                  <a16:creationId xmlns:a16="http://schemas.microsoft.com/office/drawing/2014/main" id="{1C1FEAFD-9955-4B64-AD6A-5348B65397B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0" name="Picture 9">
              <a:extLst>
                <a:ext uri="{FF2B5EF4-FFF2-40B4-BE49-F238E27FC236}">
                  <a16:creationId xmlns:a16="http://schemas.microsoft.com/office/drawing/2014/main" id="{E4270D64-DE10-7420-2EE2-20B9F0F21252}"/>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1" name="Picture 10">
              <a:extLst>
                <a:ext uri="{FF2B5EF4-FFF2-40B4-BE49-F238E27FC236}">
                  <a16:creationId xmlns:a16="http://schemas.microsoft.com/office/drawing/2014/main" id="{A4337A21-8626-9F67-1ED0-C29FDBADCD0C}"/>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2" name="Picture 11">
              <a:extLst>
                <a:ext uri="{FF2B5EF4-FFF2-40B4-BE49-F238E27FC236}">
                  <a16:creationId xmlns:a16="http://schemas.microsoft.com/office/drawing/2014/main" id="{CD4B469D-9226-6ACB-B8C3-BF96F40CC520}"/>
                </a:ext>
              </a:extLst>
            </p:cNvPr>
            <p:cNvPicPr>
              <a:picLocks noChangeAspect="1"/>
            </p:cNvPicPr>
            <p:nvPr/>
          </p:nvPicPr>
          <p:blipFill>
            <a:blip r:embed="rId7"/>
            <a:stretch>
              <a:fillRect/>
            </a:stretch>
          </p:blipFill>
          <p:spPr>
            <a:xfrm>
              <a:off x="3348001" y="0"/>
              <a:ext cx="790914" cy="902504"/>
            </a:xfrm>
            <a:prstGeom prst="rect">
              <a:avLst/>
            </a:prstGeom>
          </p:spPr>
        </p:pic>
        <p:pic>
          <p:nvPicPr>
            <p:cNvPr id="13" name="Picture 12">
              <a:extLst>
                <a:ext uri="{FF2B5EF4-FFF2-40B4-BE49-F238E27FC236}">
                  <a16:creationId xmlns:a16="http://schemas.microsoft.com/office/drawing/2014/main" id="{06F5AC32-A25F-AA54-CD99-381A911D4BEB}"/>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4" name="Picture 13" descr="logo z przezroczystym">
              <a:extLst>
                <a:ext uri="{FF2B5EF4-FFF2-40B4-BE49-F238E27FC236}">
                  <a16:creationId xmlns:a16="http://schemas.microsoft.com/office/drawing/2014/main" id="{E1233754-7528-BE2E-6B8D-284247A7F5F9}"/>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86676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4289" y="1149719"/>
            <a:ext cx="11603421" cy="2000548"/>
          </a:xfrm>
          <a:prstGeom prst="rect">
            <a:avLst/>
          </a:prstGeom>
        </p:spPr>
        <p:txBody>
          <a:bodyPr wrap="square">
            <a:spAutoFit/>
          </a:bodyPr>
          <a:lstStyle/>
          <a:p>
            <a:pPr algn="ctr">
              <a:lnSpc>
                <a:spcPct val="125000"/>
              </a:lnSpc>
            </a:pPr>
            <a:r>
              <a:rPr lang="tr-TR" sz="3200" b="1" dirty="0">
                <a:solidFill>
                  <a:srgbClr val="3333FF"/>
                </a:solidFill>
              </a:rPr>
              <a:t>SCENARIO – Stage 3</a:t>
            </a:r>
            <a:endParaRPr lang="tr-TR" sz="2800" dirty="0"/>
          </a:p>
          <a:p>
            <a:pPr lvl="0"/>
            <a:r>
              <a:rPr lang="en-US" sz="2800" dirty="0"/>
              <a:t>OOW extend</a:t>
            </a:r>
            <a:r>
              <a:rPr lang="tr-TR" sz="2800" dirty="0"/>
              <a:t>s</a:t>
            </a:r>
            <a:r>
              <a:rPr lang="en-US" sz="2800" dirty="0"/>
              <a:t> the seaman eye line</a:t>
            </a:r>
            <a:r>
              <a:rPr lang="tr-TR" sz="2800" dirty="0"/>
              <a:t> </a:t>
            </a:r>
            <a:r>
              <a:rPr lang="en-US" sz="2800" dirty="0"/>
              <a:t>until it c</a:t>
            </a:r>
            <a:r>
              <a:rPr lang="tr-TR" sz="2800" dirty="0" err="1"/>
              <a:t>ross</a:t>
            </a:r>
            <a:r>
              <a:rPr lang="en-US" sz="2800" dirty="0"/>
              <a:t> the maximum temperature </a:t>
            </a:r>
            <a:r>
              <a:rPr lang="tr-TR" sz="2800" dirty="0"/>
              <a:t>level </a:t>
            </a:r>
            <a:r>
              <a:rPr lang="en-US" sz="2800" dirty="0"/>
              <a:t>at </a:t>
            </a:r>
            <a:r>
              <a:rPr lang="en-US" sz="2800" i="1" dirty="0"/>
              <a:t>t</a:t>
            </a:r>
            <a:r>
              <a:rPr lang="en-US" sz="2800" i="1" baseline="-25000" dirty="0"/>
              <a:t>3</a:t>
            </a:r>
            <a:r>
              <a:rPr lang="en-US" sz="2800" dirty="0"/>
              <a:t> </a:t>
            </a:r>
            <a:r>
              <a:rPr lang="tr-TR" sz="2800" dirty="0"/>
              <a:t>and </a:t>
            </a:r>
            <a:r>
              <a:rPr lang="tr-TR" sz="2800" dirty="0" err="1"/>
              <a:t>understands</a:t>
            </a:r>
            <a:r>
              <a:rPr lang="tr-TR" sz="2800" dirty="0"/>
              <a:t> that it </a:t>
            </a:r>
            <a:r>
              <a:rPr lang="tr-TR" sz="2800" dirty="0" err="1"/>
              <a:t>takes</a:t>
            </a:r>
            <a:r>
              <a:rPr lang="tr-TR" sz="2800" dirty="0"/>
              <a:t> </a:t>
            </a:r>
            <a:r>
              <a:rPr lang="en-US" sz="2800" dirty="0"/>
              <a:t>60 minutes</a:t>
            </a:r>
            <a:r>
              <a:rPr lang="tr-TR" sz="2800" dirty="0"/>
              <a:t> and aware </a:t>
            </a:r>
            <a:r>
              <a:rPr lang="en-US" sz="2800" dirty="0"/>
              <a:t>that the controller</a:t>
            </a:r>
            <a:r>
              <a:rPr lang="tr-TR" sz="2800" dirty="0"/>
              <a:t> will </a:t>
            </a:r>
            <a:r>
              <a:rPr lang="en-US" sz="2800" dirty="0"/>
              <a:t>automatically reduce the main engine speed. </a:t>
            </a:r>
            <a:r>
              <a:rPr lang="tr-TR" sz="2800" dirty="0"/>
              <a:t> </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Resim 6"/>
          <p:cNvPicPr/>
          <p:nvPr/>
        </p:nvPicPr>
        <p:blipFill>
          <a:blip r:embed="rId2">
            <a:extLst>
              <a:ext uri="{28A0092B-C50C-407E-A947-70E740481C1C}">
                <a14:useLocalDpi xmlns:a14="http://schemas.microsoft.com/office/drawing/2010/main" val="0"/>
              </a:ext>
            </a:extLst>
          </a:blip>
          <a:srcRect/>
          <a:stretch>
            <a:fillRect/>
          </a:stretch>
        </p:blipFill>
        <p:spPr bwMode="auto">
          <a:xfrm>
            <a:off x="2340196" y="3150267"/>
            <a:ext cx="7059443" cy="3388645"/>
          </a:xfrm>
          <a:prstGeom prst="rect">
            <a:avLst/>
          </a:prstGeom>
          <a:noFill/>
          <a:ln>
            <a:solidFill>
              <a:schemeClr val="tx1"/>
            </a:solidFill>
          </a:ln>
        </p:spPr>
      </p:pic>
      <p:grpSp>
        <p:nvGrpSpPr>
          <p:cNvPr id="4" name="Group 3">
            <a:extLst>
              <a:ext uri="{FF2B5EF4-FFF2-40B4-BE49-F238E27FC236}">
                <a16:creationId xmlns:a16="http://schemas.microsoft.com/office/drawing/2014/main" id="{88BC4C0C-635C-E328-EE53-4254456B0D4A}"/>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F4795E40-85E5-0ABE-0578-D5EE6209F8B9}"/>
                </a:ext>
              </a:extLst>
            </p:cNvPr>
            <p:cNvPicPr>
              <a:picLocks noChangeAspect="1"/>
            </p:cNvPicPr>
            <p:nvPr/>
          </p:nvPicPr>
          <p:blipFill>
            <a:blip r:embed="rId3"/>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DEA1F6E7-D220-960B-C893-934469F541C7}"/>
                </a:ext>
              </a:extLst>
            </p:cNvPr>
            <p:cNvPicPr>
              <a:picLocks noChangeAspect="1"/>
            </p:cNvPicPr>
            <p:nvPr/>
          </p:nvPicPr>
          <p:blipFill>
            <a:blip r:embed="rId4"/>
            <a:stretch>
              <a:fillRect/>
            </a:stretch>
          </p:blipFill>
          <p:spPr>
            <a:xfrm>
              <a:off x="0" y="8201"/>
              <a:ext cx="4392445" cy="902504"/>
            </a:xfrm>
            <a:prstGeom prst="rect">
              <a:avLst/>
            </a:prstGeom>
          </p:spPr>
        </p:pic>
        <p:sp>
          <p:nvSpPr>
            <p:cNvPr id="9" name="Rectangle 8">
              <a:extLst>
                <a:ext uri="{FF2B5EF4-FFF2-40B4-BE49-F238E27FC236}">
                  <a16:creationId xmlns:a16="http://schemas.microsoft.com/office/drawing/2014/main" id="{D042FC97-8FFA-0EA1-F2FA-0ACD22989AD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0" name="Picture 9">
              <a:extLst>
                <a:ext uri="{FF2B5EF4-FFF2-40B4-BE49-F238E27FC236}">
                  <a16:creationId xmlns:a16="http://schemas.microsoft.com/office/drawing/2014/main" id="{1A91366F-C727-3D09-1162-AFEBEE8BAD10}"/>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1" name="Picture 10">
              <a:extLst>
                <a:ext uri="{FF2B5EF4-FFF2-40B4-BE49-F238E27FC236}">
                  <a16:creationId xmlns:a16="http://schemas.microsoft.com/office/drawing/2014/main" id="{E3DA3DEF-ADBB-13D8-01AA-3EB5DF24F6BA}"/>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2" name="Picture 11">
              <a:extLst>
                <a:ext uri="{FF2B5EF4-FFF2-40B4-BE49-F238E27FC236}">
                  <a16:creationId xmlns:a16="http://schemas.microsoft.com/office/drawing/2014/main" id="{E011C525-777C-BF5E-9C8E-1522742E983F}"/>
                </a:ext>
              </a:extLst>
            </p:cNvPr>
            <p:cNvPicPr>
              <a:picLocks noChangeAspect="1"/>
            </p:cNvPicPr>
            <p:nvPr/>
          </p:nvPicPr>
          <p:blipFill>
            <a:blip r:embed="rId7"/>
            <a:stretch>
              <a:fillRect/>
            </a:stretch>
          </p:blipFill>
          <p:spPr>
            <a:xfrm>
              <a:off x="3348001" y="0"/>
              <a:ext cx="790914" cy="902504"/>
            </a:xfrm>
            <a:prstGeom prst="rect">
              <a:avLst/>
            </a:prstGeom>
          </p:spPr>
        </p:pic>
        <p:pic>
          <p:nvPicPr>
            <p:cNvPr id="13" name="Picture 12">
              <a:extLst>
                <a:ext uri="{FF2B5EF4-FFF2-40B4-BE49-F238E27FC236}">
                  <a16:creationId xmlns:a16="http://schemas.microsoft.com/office/drawing/2014/main" id="{EF1E5ABC-AD9B-88C1-F588-887564B4A316}"/>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4" name="Picture 13" descr="logo z przezroczystym">
              <a:extLst>
                <a:ext uri="{FF2B5EF4-FFF2-40B4-BE49-F238E27FC236}">
                  <a16:creationId xmlns:a16="http://schemas.microsoft.com/office/drawing/2014/main" id="{B7A8BC54-10CB-3278-5AB7-1F029ACBB9DC}"/>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59224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6841" y="1047033"/>
            <a:ext cx="11603421" cy="5361596"/>
          </a:xfrm>
          <a:prstGeom prst="rect">
            <a:avLst/>
          </a:prstGeom>
        </p:spPr>
        <p:txBody>
          <a:bodyPr wrap="square">
            <a:spAutoFit/>
          </a:bodyPr>
          <a:lstStyle/>
          <a:p>
            <a:pPr algn="ctr">
              <a:lnSpc>
                <a:spcPct val="125000"/>
              </a:lnSpc>
            </a:pPr>
            <a:r>
              <a:rPr lang="tr-TR" sz="3200" b="1" dirty="0">
                <a:solidFill>
                  <a:srgbClr val="3333FF"/>
                </a:solidFill>
              </a:rPr>
              <a:t>SCENARIO – Stage 4</a:t>
            </a:r>
          </a:p>
          <a:p>
            <a:pPr algn="ctr">
              <a:lnSpc>
                <a:spcPct val="125000"/>
              </a:lnSpc>
            </a:pPr>
            <a:endParaRPr lang="tr-TR" sz="2000" dirty="0"/>
          </a:p>
          <a:p>
            <a:pPr lvl="0">
              <a:lnSpc>
                <a:spcPct val="125000"/>
              </a:lnSpc>
            </a:pPr>
            <a:r>
              <a:rPr lang="en-US" sz="2800" dirty="0"/>
              <a:t>The OOW informs the Chief Engineer of the situation while trying to define the reasons that may effect on exhaust gas temperature increase.</a:t>
            </a:r>
            <a:endParaRPr lang="tr-TR" sz="2800" dirty="0"/>
          </a:p>
          <a:p>
            <a:pPr>
              <a:lnSpc>
                <a:spcPct val="125000"/>
              </a:lnSpc>
            </a:pPr>
            <a:r>
              <a:rPr lang="en-US" sz="2800" dirty="0"/>
              <a:t> </a:t>
            </a:r>
            <a:endParaRPr lang="en-US" sz="2000" dirty="0"/>
          </a:p>
          <a:p>
            <a:pPr>
              <a:lnSpc>
                <a:spcPct val="125000"/>
              </a:lnSpc>
            </a:pPr>
            <a:r>
              <a:rPr lang="en-US" sz="2800" dirty="0"/>
              <a:t>OOW knows that it is caused by the oxidation of the injected fuel in the cylinder, and the deterioration in the fuel-air mixture ratio for any reason causes lean or rich combustion, which in turn causes an increase in the exhaust gas temperature. Therefore, OOW decides to examine the combustion process data of all cylinders to determine whether the fault is on the air or fuel side.</a:t>
            </a:r>
            <a:endParaRPr lang="tr-TR" sz="28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340BB6C-9D6D-CCA7-1C89-8AFDA875EE3F}"/>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808DA770-E35B-38C5-FFEF-CABF04271692}"/>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17A4297A-255B-5B5C-9670-532CAFAD665F}"/>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7D6B60DB-7937-39F8-B541-992712DE5E8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0085C23B-C2FE-6002-866F-6386D5616AFC}"/>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F0ED2C3E-77B5-BE6C-F0D1-BC0BC077D797}"/>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1E2879D1-6D04-58AA-8CFC-99A5FAE9E6BB}"/>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12B4641E-D7B3-FD13-8B99-77876AF3F9F6}"/>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AE673371-AC45-40DF-C700-B6C67A1D3BA0}"/>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336940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0440" y="952088"/>
            <a:ext cx="11129862" cy="5905912"/>
          </a:xfrm>
          <a:prstGeom prst="rect">
            <a:avLst/>
          </a:prstGeom>
        </p:spPr>
        <p:txBody>
          <a:bodyPr wrap="square">
            <a:spAutoFit/>
          </a:bodyPr>
          <a:lstStyle/>
          <a:p>
            <a:pPr algn="ctr">
              <a:lnSpc>
                <a:spcPct val="125000"/>
              </a:lnSpc>
            </a:pPr>
            <a:r>
              <a:rPr lang="tr-TR" sz="2800" b="1" dirty="0">
                <a:solidFill>
                  <a:srgbClr val="3333FF"/>
                </a:solidFill>
              </a:rPr>
              <a:t>SCENARIO – Stage 5</a:t>
            </a:r>
          </a:p>
          <a:p>
            <a:pPr algn="ctr">
              <a:lnSpc>
                <a:spcPct val="125000"/>
              </a:lnSpc>
            </a:pPr>
            <a:endParaRPr lang="tr-TR" sz="1200" dirty="0"/>
          </a:p>
          <a:p>
            <a:pPr lvl="0">
              <a:lnSpc>
                <a:spcPct val="125000"/>
              </a:lnSpc>
            </a:pPr>
            <a:r>
              <a:rPr lang="en-US" sz="2400" dirty="0"/>
              <a:t>The OOW informs the Chief Engineer of the situation while trying to define the reasons that may effect on exhaust gas temperature increase.</a:t>
            </a:r>
            <a:endParaRPr lang="tr-TR" sz="2400" dirty="0"/>
          </a:p>
          <a:p>
            <a:pPr>
              <a:lnSpc>
                <a:spcPct val="125000"/>
              </a:lnSpc>
            </a:pPr>
            <a:r>
              <a:rPr lang="en-US" sz="2400" dirty="0"/>
              <a:t>OOW knows that it is caused by the oxidation of the injected fuel in the cylinder, and the deterioration in the fuel-air mixture ratio for any reason causes lean or rich combustion, which in turn causes an increase in the exhaust gas temperature. Therefore, OOW decides to examine the combustion process data of all cylinders to determine whether the fault is on the air or fuel side.</a:t>
            </a:r>
            <a:endParaRPr lang="tr-TR" sz="2400" dirty="0"/>
          </a:p>
          <a:p>
            <a:pPr lvl="0">
              <a:lnSpc>
                <a:spcPct val="125000"/>
              </a:lnSpc>
            </a:pPr>
            <a:r>
              <a:rPr lang="en-US" sz="2400" dirty="0"/>
              <a:t>The OOW checks the high temperature (HT) side of the jacket water cooling system and sees that the temperature is within normal limits. </a:t>
            </a:r>
            <a:endParaRPr lang="tr-TR" sz="2400" dirty="0"/>
          </a:p>
          <a:p>
            <a:pPr>
              <a:lnSpc>
                <a:spcPct val="125000"/>
              </a:lnSpc>
            </a:pPr>
            <a:r>
              <a:rPr lang="en-US" sz="2400" b="1" dirty="0">
                <a:solidFill>
                  <a:srgbClr val="FF0000"/>
                </a:solidFill>
              </a:rPr>
              <a:t>NOTE</a:t>
            </a:r>
            <a:r>
              <a:rPr lang="en-US" sz="2400" dirty="0">
                <a:solidFill>
                  <a:srgbClr val="FF0000"/>
                </a:solidFill>
              </a:rPr>
              <a:t>: It was assumed in this scenario that, the jacket water temperature was set and operating correctly.</a:t>
            </a:r>
            <a:endParaRPr lang="tr-TR" sz="2400" dirty="0">
              <a:solidFill>
                <a:srgbClr val="FF0000"/>
              </a:solidFill>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7795C4CA-EC93-A93D-F316-E01F58DDF7E9}"/>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FE32C6C5-9964-C746-83D5-C14BB1E1797D}"/>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23A4B443-0241-656C-67AE-0AAD991B585E}"/>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BB6862EC-F986-76A1-D10F-B25CC481FAF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5181EDD1-8C8B-B60B-0E3A-CD4038584C7B}"/>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D42D87A3-CDBA-8D9F-8162-A1CFE42BCFDB}"/>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246EAB5A-FD55-4CE7-CCAE-FB884EC59A0B}"/>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0AFB232E-4F72-193A-879E-3F13E86E8114}"/>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547D959B-37BC-671E-4642-90845AEE9593}"/>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62337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5880" y="1701209"/>
            <a:ext cx="4650559" cy="4674806"/>
          </a:xfrm>
          <a:prstGeom prst="rect">
            <a:avLst/>
          </a:prstGeom>
        </p:spPr>
        <p:txBody>
          <a:bodyPr wrap="square">
            <a:spAutoFit/>
          </a:bodyPr>
          <a:lstStyle/>
          <a:p>
            <a:pPr>
              <a:lnSpc>
                <a:spcPct val="125000"/>
              </a:lnSpc>
            </a:pPr>
            <a:r>
              <a:rPr lang="en-US" sz="2400" dirty="0"/>
              <a:t>OOW records the cylinder combustion data (Table.1) and transfers it to the interpretation graphs by using the cylinder analysis panel to interpret the exhaust gas temperature increase that will result from rich or lean combustion caused by the deterioration in the air-fuel mixture ratio</a:t>
            </a:r>
            <a:r>
              <a:rPr lang="tr-TR" sz="2400" dirty="0"/>
              <a:t>.</a:t>
            </a:r>
            <a:r>
              <a:rPr lang="en-US" sz="2400" dirty="0"/>
              <a:t> </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Resim 3"/>
          <p:cNvPicPr>
            <a:picLocks noChangeAspect="1"/>
          </p:cNvPicPr>
          <p:nvPr/>
        </p:nvPicPr>
        <p:blipFill>
          <a:blip r:embed="rId2"/>
          <a:stretch>
            <a:fillRect/>
          </a:stretch>
        </p:blipFill>
        <p:spPr>
          <a:xfrm>
            <a:off x="6261000" y="3234482"/>
            <a:ext cx="3748239" cy="3542639"/>
          </a:xfrm>
          <a:prstGeom prst="rect">
            <a:avLst/>
          </a:prstGeom>
        </p:spPr>
      </p:pic>
      <p:sp>
        <p:nvSpPr>
          <p:cNvPr id="9" name="Dikdörtgen 8"/>
          <p:cNvSpPr/>
          <p:nvPr/>
        </p:nvSpPr>
        <p:spPr>
          <a:xfrm>
            <a:off x="3204828" y="930550"/>
            <a:ext cx="4110859" cy="519822"/>
          </a:xfrm>
          <a:prstGeom prst="rect">
            <a:avLst/>
          </a:prstGeom>
        </p:spPr>
        <p:txBody>
          <a:bodyPr wrap="square">
            <a:spAutoFit/>
          </a:bodyPr>
          <a:lstStyle/>
          <a:p>
            <a:pPr algn="ctr">
              <a:lnSpc>
                <a:spcPct val="125000"/>
              </a:lnSpc>
            </a:pPr>
            <a:r>
              <a:rPr lang="tr-TR" sz="2400" b="1" dirty="0">
                <a:solidFill>
                  <a:srgbClr val="3333FF"/>
                </a:solidFill>
              </a:rPr>
              <a:t>SCENARIO – Stage 6</a:t>
            </a:r>
          </a:p>
        </p:txBody>
      </p:sp>
      <p:pic>
        <p:nvPicPr>
          <p:cNvPr id="11" name="Resim 10"/>
          <p:cNvPicPr>
            <a:picLocks noChangeAspect="1"/>
          </p:cNvPicPr>
          <p:nvPr/>
        </p:nvPicPr>
        <p:blipFill>
          <a:blip r:embed="rId3"/>
          <a:stretch>
            <a:fillRect/>
          </a:stretch>
        </p:blipFill>
        <p:spPr>
          <a:xfrm>
            <a:off x="5042049" y="1509643"/>
            <a:ext cx="5894048" cy="1704890"/>
          </a:xfrm>
          <a:prstGeom prst="rect">
            <a:avLst/>
          </a:prstGeom>
        </p:spPr>
      </p:pic>
      <p:grpSp>
        <p:nvGrpSpPr>
          <p:cNvPr id="5" name="Group 4">
            <a:extLst>
              <a:ext uri="{FF2B5EF4-FFF2-40B4-BE49-F238E27FC236}">
                <a16:creationId xmlns:a16="http://schemas.microsoft.com/office/drawing/2014/main" id="{7F1539FE-3419-1759-EAFD-ED335B7AC368}"/>
              </a:ext>
            </a:extLst>
          </p:cNvPr>
          <p:cNvGrpSpPr/>
          <p:nvPr/>
        </p:nvGrpSpPr>
        <p:grpSpPr>
          <a:xfrm>
            <a:off x="-10920" y="-11197"/>
            <a:ext cx="12192000" cy="1023920"/>
            <a:chOff x="0" y="0"/>
            <a:chExt cx="12186519" cy="992963"/>
          </a:xfrm>
        </p:grpSpPr>
        <p:pic>
          <p:nvPicPr>
            <p:cNvPr id="6" name="Picture 5">
              <a:extLst>
                <a:ext uri="{FF2B5EF4-FFF2-40B4-BE49-F238E27FC236}">
                  <a16:creationId xmlns:a16="http://schemas.microsoft.com/office/drawing/2014/main" id="{31BA684B-5093-D9D1-03FC-BA9C4EF55187}"/>
                </a:ext>
              </a:extLst>
            </p:cNvPr>
            <p:cNvPicPr>
              <a:picLocks noChangeAspect="1"/>
            </p:cNvPicPr>
            <p:nvPr/>
          </p:nvPicPr>
          <p:blipFill>
            <a:blip r:embed="rId4"/>
            <a:stretch>
              <a:fillRect/>
            </a:stretch>
          </p:blipFill>
          <p:spPr>
            <a:xfrm>
              <a:off x="8081383" y="7925"/>
              <a:ext cx="4105136" cy="909555"/>
            </a:xfrm>
            <a:prstGeom prst="rect">
              <a:avLst/>
            </a:prstGeom>
          </p:spPr>
        </p:pic>
        <p:pic>
          <p:nvPicPr>
            <p:cNvPr id="7" name="Picture 6">
              <a:extLst>
                <a:ext uri="{FF2B5EF4-FFF2-40B4-BE49-F238E27FC236}">
                  <a16:creationId xmlns:a16="http://schemas.microsoft.com/office/drawing/2014/main" id="{A68CE2EC-4A34-8C70-5243-7EFF23262D0F}"/>
                </a:ext>
              </a:extLst>
            </p:cNvPr>
            <p:cNvPicPr>
              <a:picLocks noChangeAspect="1"/>
            </p:cNvPicPr>
            <p:nvPr/>
          </p:nvPicPr>
          <p:blipFill>
            <a:blip r:embed="rId5"/>
            <a:stretch>
              <a:fillRect/>
            </a:stretch>
          </p:blipFill>
          <p:spPr>
            <a:xfrm>
              <a:off x="0" y="8201"/>
              <a:ext cx="4392445" cy="902504"/>
            </a:xfrm>
            <a:prstGeom prst="rect">
              <a:avLst/>
            </a:prstGeom>
          </p:spPr>
        </p:pic>
        <p:sp>
          <p:nvSpPr>
            <p:cNvPr id="10" name="Rectangle 9">
              <a:extLst>
                <a:ext uri="{FF2B5EF4-FFF2-40B4-BE49-F238E27FC236}">
                  <a16:creationId xmlns:a16="http://schemas.microsoft.com/office/drawing/2014/main" id="{877A00E4-A25C-6F67-09BA-0AB54140D85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2" name="Picture 11">
              <a:extLst>
                <a:ext uri="{FF2B5EF4-FFF2-40B4-BE49-F238E27FC236}">
                  <a16:creationId xmlns:a16="http://schemas.microsoft.com/office/drawing/2014/main" id="{F930F9E7-5E49-B210-71B1-53F84BEB995E}"/>
                </a:ext>
              </a:extLst>
            </p:cNvPr>
            <p:cNvPicPr>
              <a:picLocks noChangeAspect="1"/>
            </p:cNvPicPr>
            <p:nvPr/>
          </p:nvPicPr>
          <p:blipFill rotWithShape="1">
            <a:blip r:embed="rId6"/>
            <a:srcRect b="30260"/>
            <a:stretch/>
          </p:blipFill>
          <p:spPr>
            <a:xfrm>
              <a:off x="4373150" y="70134"/>
              <a:ext cx="1115873" cy="922829"/>
            </a:xfrm>
            <a:prstGeom prst="rect">
              <a:avLst/>
            </a:prstGeom>
          </p:spPr>
        </p:pic>
        <p:pic>
          <p:nvPicPr>
            <p:cNvPr id="13" name="Picture 12">
              <a:extLst>
                <a:ext uri="{FF2B5EF4-FFF2-40B4-BE49-F238E27FC236}">
                  <a16:creationId xmlns:a16="http://schemas.microsoft.com/office/drawing/2014/main" id="{83AD6533-D320-46FE-A805-908EBA740E94}"/>
                </a:ext>
              </a:extLst>
            </p:cNvPr>
            <p:cNvPicPr>
              <a:picLocks noChangeAspect="1"/>
            </p:cNvPicPr>
            <p:nvPr/>
          </p:nvPicPr>
          <p:blipFill>
            <a:blip r:embed="rId7"/>
            <a:stretch>
              <a:fillRect/>
            </a:stretch>
          </p:blipFill>
          <p:spPr>
            <a:xfrm>
              <a:off x="5712209" y="80351"/>
              <a:ext cx="1048182" cy="757654"/>
            </a:xfrm>
            <a:prstGeom prst="rect">
              <a:avLst/>
            </a:prstGeom>
          </p:spPr>
        </p:pic>
        <p:pic>
          <p:nvPicPr>
            <p:cNvPr id="14" name="Picture 13">
              <a:extLst>
                <a:ext uri="{FF2B5EF4-FFF2-40B4-BE49-F238E27FC236}">
                  <a16:creationId xmlns:a16="http://schemas.microsoft.com/office/drawing/2014/main" id="{81D3732F-4338-4BCC-3F55-5A5F4C014430}"/>
                </a:ext>
              </a:extLst>
            </p:cNvPr>
            <p:cNvPicPr>
              <a:picLocks noChangeAspect="1"/>
            </p:cNvPicPr>
            <p:nvPr/>
          </p:nvPicPr>
          <p:blipFill>
            <a:blip r:embed="rId8"/>
            <a:stretch>
              <a:fillRect/>
            </a:stretch>
          </p:blipFill>
          <p:spPr>
            <a:xfrm>
              <a:off x="3348001" y="0"/>
              <a:ext cx="790914" cy="902504"/>
            </a:xfrm>
            <a:prstGeom prst="rect">
              <a:avLst/>
            </a:prstGeom>
          </p:spPr>
        </p:pic>
        <p:pic>
          <p:nvPicPr>
            <p:cNvPr id="15" name="Picture 14">
              <a:extLst>
                <a:ext uri="{FF2B5EF4-FFF2-40B4-BE49-F238E27FC236}">
                  <a16:creationId xmlns:a16="http://schemas.microsoft.com/office/drawing/2014/main" id="{3E421C0F-CC05-31A3-C8DC-C33A0C0A3C08}"/>
                </a:ext>
              </a:extLst>
            </p:cNvPr>
            <p:cNvPicPr>
              <a:picLocks noChangeAspect="1"/>
            </p:cNvPicPr>
            <p:nvPr/>
          </p:nvPicPr>
          <p:blipFill>
            <a:blip r:embed="rId9"/>
            <a:stretch>
              <a:fillRect/>
            </a:stretch>
          </p:blipFill>
          <p:spPr>
            <a:xfrm>
              <a:off x="7219292" y="51084"/>
              <a:ext cx="844218" cy="844218"/>
            </a:xfrm>
            <a:prstGeom prst="rect">
              <a:avLst/>
            </a:prstGeom>
          </p:spPr>
        </p:pic>
        <p:pic>
          <p:nvPicPr>
            <p:cNvPr id="16" name="Picture 15" descr="logo z przezroczystym">
              <a:extLst>
                <a:ext uri="{FF2B5EF4-FFF2-40B4-BE49-F238E27FC236}">
                  <a16:creationId xmlns:a16="http://schemas.microsoft.com/office/drawing/2014/main" id="{5F6C2515-AF45-7FD8-D4B2-4882D3C174F4}"/>
                </a:ext>
              </a:extLst>
            </p:cNvPr>
            <p:cNvPicPr>
              <a:picLocks noChangeAspect="1" noChangeArrowheads="1"/>
            </p:cNvPicPr>
            <p:nvPr/>
          </p:nvPicPr>
          <p:blipFill>
            <a:blip r:embed="rId10"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36161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969" y="1597353"/>
            <a:ext cx="11426060" cy="1569660"/>
          </a:xfrm>
          <a:prstGeom prst="rect">
            <a:avLst/>
          </a:prstGeom>
        </p:spPr>
        <p:txBody>
          <a:bodyPr wrap="square">
            <a:spAutoFit/>
          </a:bodyPr>
          <a:lstStyle/>
          <a:p>
            <a:pPr lvl="0"/>
            <a:r>
              <a:rPr lang="en-US" sz="2400" dirty="0"/>
              <a:t>OOW selects comparison screen from the menu in order to determine the differences on pressure, injection and torque curves, determined from the data measured and transferred, effected from rich or lean combustion caused by the deterioration in the air-fuel mixture ratio.</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970045"/>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7</a:t>
            </a:r>
          </a:p>
        </p:txBody>
      </p:sp>
      <p:pic>
        <p:nvPicPr>
          <p:cNvPr id="5" name="Resim 4"/>
          <p:cNvPicPr>
            <a:picLocks noChangeAspect="1"/>
          </p:cNvPicPr>
          <p:nvPr/>
        </p:nvPicPr>
        <p:blipFill>
          <a:blip r:embed="rId2"/>
          <a:stretch>
            <a:fillRect/>
          </a:stretch>
        </p:blipFill>
        <p:spPr>
          <a:xfrm>
            <a:off x="2255453" y="3067665"/>
            <a:ext cx="6982789" cy="3790334"/>
          </a:xfrm>
          <a:prstGeom prst="rect">
            <a:avLst/>
          </a:prstGeom>
        </p:spPr>
      </p:pic>
      <p:grpSp>
        <p:nvGrpSpPr>
          <p:cNvPr id="4" name="Group 3">
            <a:extLst>
              <a:ext uri="{FF2B5EF4-FFF2-40B4-BE49-F238E27FC236}">
                <a16:creationId xmlns:a16="http://schemas.microsoft.com/office/drawing/2014/main" id="{D1C55713-4FB1-22AC-9D2F-E5F744720096}"/>
              </a:ext>
            </a:extLst>
          </p:cNvPr>
          <p:cNvGrpSpPr/>
          <p:nvPr/>
        </p:nvGrpSpPr>
        <p:grpSpPr>
          <a:xfrm>
            <a:off x="-10920" y="-11197"/>
            <a:ext cx="12192000" cy="1023920"/>
            <a:chOff x="0" y="0"/>
            <a:chExt cx="12186519" cy="992963"/>
          </a:xfrm>
        </p:grpSpPr>
        <p:pic>
          <p:nvPicPr>
            <p:cNvPr id="6" name="Picture 5">
              <a:extLst>
                <a:ext uri="{FF2B5EF4-FFF2-40B4-BE49-F238E27FC236}">
                  <a16:creationId xmlns:a16="http://schemas.microsoft.com/office/drawing/2014/main" id="{1C5909AE-A5EF-D9C3-AE99-859FA2928881}"/>
                </a:ext>
              </a:extLst>
            </p:cNvPr>
            <p:cNvPicPr>
              <a:picLocks noChangeAspect="1"/>
            </p:cNvPicPr>
            <p:nvPr/>
          </p:nvPicPr>
          <p:blipFill>
            <a:blip r:embed="rId3"/>
            <a:stretch>
              <a:fillRect/>
            </a:stretch>
          </p:blipFill>
          <p:spPr>
            <a:xfrm>
              <a:off x="8081383" y="7925"/>
              <a:ext cx="4105136" cy="909555"/>
            </a:xfrm>
            <a:prstGeom prst="rect">
              <a:avLst/>
            </a:prstGeom>
          </p:spPr>
        </p:pic>
        <p:pic>
          <p:nvPicPr>
            <p:cNvPr id="7" name="Picture 6">
              <a:extLst>
                <a:ext uri="{FF2B5EF4-FFF2-40B4-BE49-F238E27FC236}">
                  <a16:creationId xmlns:a16="http://schemas.microsoft.com/office/drawing/2014/main" id="{61F2C784-A09E-6996-8C60-022E51C64B8E}"/>
                </a:ext>
              </a:extLst>
            </p:cNvPr>
            <p:cNvPicPr>
              <a:picLocks noChangeAspect="1"/>
            </p:cNvPicPr>
            <p:nvPr/>
          </p:nvPicPr>
          <p:blipFill>
            <a:blip r:embed="rId4"/>
            <a:stretch>
              <a:fillRect/>
            </a:stretch>
          </p:blipFill>
          <p:spPr>
            <a:xfrm>
              <a:off x="0" y="8201"/>
              <a:ext cx="4392445" cy="902504"/>
            </a:xfrm>
            <a:prstGeom prst="rect">
              <a:avLst/>
            </a:prstGeom>
          </p:spPr>
        </p:pic>
        <p:sp>
          <p:nvSpPr>
            <p:cNvPr id="10" name="Rectangle 9">
              <a:extLst>
                <a:ext uri="{FF2B5EF4-FFF2-40B4-BE49-F238E27FC236}">
                  <a16:creationId xmlns:a16="http://schemas.microsoft.com/office/drawing/2014/main" id="{DDC0ECCC-D675-AFD5-0785-D1C7A40EABB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1" name="Picture 10">
              <a:extLst>
                <a:ext uri="{FF2B5EF4-FFF2-40B4-BE49-F238E27FC236}">
                  <a16:creationId xmlns:a16="http://schemas.microsoft.com/office/drawing/2014/main" id="{E7F0CDFC-F302-CBD1-86CD-D443D53BD493}"/>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2" name="Picture 11">
              <a:extLst>
                <a:ext uri="{FF2B5EF4-FFF2-40B4-BE49-F238E27FC236}">
                  <a16:creationId xmlns:a16="http://schemas.microsoft.com/office/drawing/2014/main" id="{8EB30F04-CC20-BF50-62E9-D4246A0DF29A}"/>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3" name="Picture 12">
              <a:extLst>
                <a:ext uri="{FF2B5EF4-FFF2-40B4-BE49-F238E27FC236}">
                  <a16:creationId xmlns:a16="http://schemas.microsoft.com/office/drawing/2014/main" id="{EBAC15D1-3F67-6C72-DBF7-35630E7EB4FA}"/>
                </a:ext>
              </a:extLst>
            </p:cNvPr>
            <p:cNvPicPr>
              <a:picLocks noChangeAspect="1"/>
            </p:cNvPicPr>
            <p:nvPr/>
          </p:nvPicPr>
          <p:blipFill>
            <a:blip r:embed="rId7"/>
            <a:stretch>
              <a:fillRect/>
            </a:stretch>
          </p:blipFill>
          <p:spPr>
            <a:xfrm>
              <a:off x="3348001" y="0"/>
              <a:ext cx="790914" cy="902504"/>
            </a:xfrm>
            <a:prstGeom prst="rect">
              <a:avLst/>
            </a:prstGeom>
          </p:spPr>
        </p:pic>
        <p:pic>
          <p:nvPicPr>
            <p:cNvPr id="14" name="Picture 13">
              <a:extLst>
                <a:ext uri="{FF2B5EF4-FFF2-40B4-BE49-F238E27FC236}">
                  <a16:creationId xmlns:a16="http://schemas.microsoft.com/office/drawing/2014/main" id="{321720E6-9318-A6E9-1DCB-B00CDDED9E57}"/>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5" name="Picture 14" descr="logo z przezroczystym">
              <a:extLst>
                <a:ext uri="{FF2B5EF4-FFF2-40B4-BE49-F238E27FC236}">
                  <a16:creationId xmlns:a16="http://schemas.microsoft.com/office/drawing/2014/main" id="{A5753884-3EEF-732E-5899-5B0A23B4B765}"/>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91530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969" y="1361374"/>
            <a:ext cx="11426060" cy="1569660"/>
          </a:xfrm>
          <a:prstGeom prst="rect">
            <a:avLst/>
          </a:prstGeom>
        </p:spPr>
        <p:txBody>
          <a:bodyPr wrap="square">
            <a:spAutoFit/>
          </a:bodyPr>
          <a:lstStyle/>
          <a:p>
            <a:pPr lvl="0"/>
            <a:r>
              <a:rPr lang="en-US" sz="2400" dirty="0"/>
              <a:t>OOW sees on the graphics that no-2 cylinder pressure is higher than no-1 cylinder, while no-6 cylinder is much lower</a:t>
            </a:r>
            <a:r>
              <a:rPr lang="tr-TR" sz="2400" dirty="0"/>
              <a:t>. He/she </a:t>
            </a:r>
            <a:r>
              <a:rPr lang="en-US" sz="2400" dirty="0"/>
              <a:t>also sees on the graphics that no-2 cylinder torque and injection timing is almost same with no-1 cylinder while no-6 cylinder torque is less and fuel injection timing is Earl</a:t>
            </a:r>
            <a:r>
              <a:rPr lang="tr-TR" sz="2400" dirty="0"/>
              <a:t>y.</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871723"/>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8 </a:t>
            </a:r>
          </a:p>
        </p:txBody>
      </p:sp>
      <p:pic>
        <p:nvPicPr>
          <p:cNvPr id="5" name="Resim 4"/>
          <p:cNvPicPr>
            <a:picLocks noChangeAspect="1"/>
          </p:cNvPicPr>
          <p:nvPr/>
        </p:nvPicPr>
        <p:blipFill>
          <a:blip r:embed="rId2"/>
          <a:stretch>
            <a:fillRect/>
          </a:stretch>
        </p:blipFill>
        <p:spPr>
          <a:xfrm>
            <a:off x="2255454" y="2932024"/>
            <a:ext cx="7232675" cy="3925975"/>
          </a:xfrm>
          <a:prstGeom prst="rect">
            <a:avLst/>
          </a:prstGeom>
        </p:spPr>
      </p:pic>
      <p:grpSp>
        <p:nvGrpSpPr>
          <p:cNvPr id="4" name="Group 3">
            <a:extLst>
              <a:ext uri="{FF2B5EF4-FFF2-40B4-BE49-F238E27FC236}">
                <a16:creationId xmlns:a16="http://schemas.microsoft.com/office/drawing/2014/main" id="{A2D1E00B-BC22-D11E-E680-E06FA42ED32C}"/>
              </a:ext>
            </a:extLst>
          </p:cNvPr>
          <p:cNvGrpSpPr/>
          <p:nvPr/>
        </p:nvGrpSpPr>
        <p:grpSpPr>
          <a:xfrm>
            <a:off x="-10920" y="-11197"/>
            <a:ext cx="12192000" cy="1023920"/>
            <a:chOff x="0" y="0"/>
            <a:chExt cx="12186519" cy="992963"/>
          </a:xfrm>
        </p:grpSpPr>
        <p:pic>
          <p:nvPicPr>
            <p:cNvPr id="6" name="Picture 5">
              <a:extLst>
                <a:ext uri="{FF2B5EF4-FFF2-40B4-BE49-F238E27FC236}">
                  <a16:creationId xmlns:a16="http://schemas.microsoft.com/office/drawing/2014/main" id="{CDB83AE3-AB4E-499F-3C56-EADEFFA72853}"/>
                </a:ext>
              </a:extLst>
            </p:cNvPr>
            <p:cNvPicPr>
              <a:picLocks noChangeAspect="1"/>
            </p:cNvPicPr>
            <p:nvPr/>
          </p:nvPicPr>
          <p:blipFill>
            <a:blip r:embed="rId3"/>
            <a:stretch>
              <a:fillRect/>
            </a:stretch>
          </p:blipFill>
          <p:spPr>
            <a:xfrm>
              <a:off x="8081383" y="7925"/>
              <a:ext cx="4105136" cy="909555"/>
            </a:xfrm>
            <a:prstGeom prst="rect">
              <a:avLst/>
            </a:prstGeom>
          </p:spPr>
        </p:pic>
        <p:pic>
          <p:nvPicPr>
            <p:cNvPr id="7" name="Picture 6">
              <a:extLst>
                <a:ext uri="{FF2B5EF4-FFF2-40B4-BE49-F238E27FC236}">
                  <a16:creationId xmlns:a16="http://schemas.microsoft.com/office/drawing/2014/main" id="{B9191F49-654F-A387-32D6-A1E45A466B1D}"/>
                </a:ext>
              </a:extLst>
            </p:cNvPr>
            <p:cNvPicPr>
              <a:picLocks noChangeAspect="1"/>
            </p:cNvPicPr>
            <p:nvPr/>
          </p:nvPicPr>
          <p:blipFill>
            <a:blip r:embed="rId4"/>
            <a:stretch>
              <a:fillRect/>
            </a:stretch>
          </p:blipFill>
          <p:spPr>
            <a:xfrm>
              <a:off x="0" y="8201"/>
              <a:ext cx="4392445" cy="902504"/>
            </a:xfrm>
            <a:prstGeom prst="rect">
              <a:avLst/>
            </a:prstGeom>
          </p:spPr>
        </p:pic>
        <p:sp>
          <p:nvSpPr>
            <p:cNvPr id="10" name="Rectangle 9">
              <a:extLst>
                <a:ext uri="{FF2B5EF4-FFF2-40B4-BE49-F238E27FC236}">
                  <a16:creationId xmlns:a16="http://schemas.microsoft.com/office/drawing/2014/main" id="{1931533C-0164-7083-F7A5-06D7AC941F9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1" name="Picture 10">
              <a:extLst>
                <a:ext uri="{FF2B5EF4-FFF2-40B4-BE49-F238E27FC236}">
                  <a16:creationId xmlns:a16="http://schemas.microsoft.com/office/drawing/2014/main" id="{CA4CA60C-252F-0BE5-B074-BFE5F0AA7B20}"/>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2" name="Picture 11">
              <a:extLst>
                <a:ext uri="{FF2B5EF4-FFF2-40B4-BE49-F238E27FC236}">
                  <a16:creationId xmlns:a16="http://schemas.microsoft.com/office/drawing/2014/main" id="{49F43DA7-257D-790B-6745-6A272BD1F89C}"/>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3" name="Picture 12">
              <a:extLst>
                <a:ext uri="{FF2B5EF4-FFF2-40B4-BE49-F238E27FC236}">
                  <a16:creationId xmlns:a16="http://schemas.microsoft.com/office/drawing/2014/main" id="{8AEF9C58-5D1A-CFEE-206F-59DAFD466AA9}"/>
                </a:ext>
              </a:extLst>
            </p:cNvPr>
            <p:cNvPicPr>
              <a:picLocks noChangeAspect="1"/>
            </p:cNvPicPr>
            <p:nvPr/>
          </p:nvPicPr>
          <p:blipFill>
            <a:blip r:embed="rId7"/>
            <a:stretch>
              <a:fillRect/>
            </a:stretch>
          </p:blipFill>
          <p:spPr>
            <a:xfrm>
              <a:off x="3348001" y="0"/>
              <a:ext cx="790914" cy="902504"/>
            </a:xfrm>
            <a:prstGeom prst="rect">
              <a:avLst/>
            </a:prstGeom>
          </p:spPr>
        </p:pic>
        <p:pic>
          <p:nvPicPr>
            <p:cNvPr id="14" name="Picture 13">
              <a:extLst>
                <a:ext uri="{FF2B5EF4-FFF2-40B4-BE49-F238E27FC236}">
                  <a16:creationId xmlns:a16="http://schemas.microsoft.com/office/drawing/2014/main" id="{2AB46F63-AD15-59CA-7A03-D90E357BF21F}"/>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5" name="Picture 14" descr="logo z przezroczystym">
              <a:extLst>
                <a:ext uri="{FF2B5EF4-FFF2-40B4-BE49-F238E27FC236}">
                  <a16:creationId xmlns:a16="http://schemas.microsoft.com/office/drawing/2014/main" id="{CAC2ED39-F722-F528-3582-35FC9E201627}"/>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81205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9185" y="1539374"/>
            <a:ext cx="4717669" cy="5262979"/>
          </a:xfrm>
          <a:prstGeom prst="rect">
            <a:avLst/>
          </a:prstGeom>
        </p:spPr>
        <p:txBody>
          <a:bodyPr wrap="square">
            <a:spAutoFit/>
          </a:bodyPr>
          <a:lstStyle/>
          <a:p>
            <a:pPr lvl="0"/>
            <a:r>
              <a:rPr lang="en-US" sz="2400" dirty="0"/>
              <a:t>The OOW compares the deviation in cylinders exhaust gas temperatures. He/she decides that there is no problem on the intake air side as no abnormality is observed in the values of the other cylinders except the 2nd and 6th cylinders. So, OOW makes the decision that the exhaust gas temperature increase was directly related with the rich combustion in cylinder-2 while lean combustion in cylinder-6 compared to the average combustion rate of the diesel.</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3369039" y="1001693"/>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9 </a:t>
            </a:r>
          </a:p>
        </p:txBody>
      </p:sp>
      <p:pic>
        <p:nvPicPr>
          <p:cNvPr id="4" name="Resim 3"/>
          <p:cNvPicPr>
            <a:picLocks noChangeAspect="1"/>
          </p:cNvPicPr>
          <p:nvPr/>
        </p:nvPicPr>
        <p:blipFill>
          <a:blip r:embed="rId2"/>
          <a:stretch>
            <a:fillRect/>
          </a:stretch>
        </p:blipFill>
        <p:spPr>
          <a:xfrm>
            <a:off x="5752755" y="1859027"/>
            <a:ext cx="4797348" cy="4764546"/>
          </a:xfrm>
          <a:prstGeom prst="rect">
            <a:avLst/>
          </a:prstGeom>
        </p:spPr>
      </p:pic>
      <p:grpSp>
        <p:nvGrpSpPr>
          <p:cNvPr id="5" name="Group 4">
            <a:extLst>
              <a:ext uri="{FF2B5EF4-FFF2-40B4-BE49-F238E27FC236}">
                <a16:creationId xmlns:a16="http://schemas.microsoft.com/office/drawing/2014/main" id="{44A24CC7-9B64-640D-29E2-287054A5A29B}"/>
              </a:ext>
            </a:extLst>
          </p:cNvPr>
          <p:cNvGrpSpPr/>
          <p:nvPr/>
        </p:nvGrpSpPr>
        <p:grpSpPr>
          <a:xfrm>
            <a:off x="-10920" y="-11197"/>
            <a:ext cx="12192000" cy="1023920"/>
            <a:chOff x="0" y="0"/>
            <a:chExt cx="12186519" cy="992963"/>
          </a:xfrm>
        </p:grpSpPr>
        <p:pic>
          <p:nvPicPr>
            <p:cNvPr id="6" name="Picture 5">
              <a:extLst>
                <a:ext uri="{FF2B5EF4-FFF2-40B4-BE49-F238E27FC236}">
                  <a16:creationId xmlns:a16="http://schemas.microsoft.com/office/drawing/2014/main" id="{E0518A8E-12FE-5FE4-4F9F-0809F9F2F83A}"/>
                </a:ext>
              </a:extLst>
            </p:cNvPr>
            <p:cNvPicPr>
              <a:picLocks noChangeAspect="1"/>
            </p:cNvPicPr>
            <p:nvPr/>
          </p:nvPicPr>
          <p:blipFill>
            <a:blip r:embed="rId3"/>
            <a:stretch>
              <a:fillRect/>
            </a:stretch>
          </p:blipFill>
          <p:spPr>
            <a:xfrm>
              <a:off x="8081383" y="7925"/>
              <a:ext cx="4105136" cy="909555"/>
            </a:xfrm>
            <a:prstGeom prst="rect">
              <a:avLst/>
            </a:prstGeom>
          </p:spPr>
        </p:pic>
        <p:pic>
          <p:nvPicPr>
            <p:cNvPr id="7" name="Picture 6">
              <a:extLst>
                <a:ext uri="{FF2B5EF4-FFF2-40B4-BE49-F238E27FC236}">
                  <a16:creationId xmlns:a16="http://schemas.microsoft.com/office/drawing/2014/main" id="{DEA316AC-84E0-2884-43FB-B87E3C6719CC}"/>
                </a:ext>
              </a:extLst>
            </p:cNvPr>
            <p:cNvPicPr>
              <a:picLocks noChangeAspect="1"/>
            </p:cNvPicPr>
            <p:nvPr/>
          </p:nvPicPr>
          <p:blipFill>
            <a:blip r:embed="rId4"/>
            <a:stretch>
              <a:fillRect/>
            </a:stretch>
          </p:blipFill>
          <p:spPr>
            <a:xfrm>
              <a:off x="0" y="8201"/>
              <a:ext cx="4392445" cy="902504"/>
            </a:xfrm>
            <a:prstGeom prst="rect">
              <a:avLst/>
            </a:prstGeom>
          </p:spPr>
        </p:pic>
        <p:sp>
          <p:nvSpPr>
            <p:cNvPr id="10" name="Rectangle 9">
              <a:extLst>
                <a:ext uri="{FF2B5EF4-FFF2-40B4-BE49-F238E27FC236}">
                  <a16:creationId xmlns:a16="http://schemas.microsoft.com/office/drawing/2014/main" id="{2496964B-40FF-A179-00A4-C199E949098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1" name="Picture 10">
              <a:extLst>
                <a:ext uri="{FF2B5EF4-FFF2-40B4-BE49-F238E27FC236}">
                  <a16:creationId xmlns:a16="http://schemas.microsoft.com/office/drawing/2014/main" id="{7102F395-C09C-1F12-529B-565BDD2258F8}"/>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2" name="Picture 11">
              <a:extLst>
                <a:ext uri="{FF2B5EF4-FFF2-40B4-BE49-F238E27FC236}">
                  <a16:creationId xmlns:a16="http://schemas.microsoft.com/office/drawing/2014/main" id="{7AC4BC72-5D0B-E3BB-BD46-88E2325BACD6}"/>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3" name="Picture 12">
              <a:extLst>
                <a:ext uri="{FF2B5EF4-FFF2-40B4-BE49-F238E27FC236}">
                  <a16:creationId xmlns:a16="http://schemas.microsoft.com/office/drawing/2014/main" id="{1C531294-046D-785B-02BC-3398439D240E}"/>
                </a:ext>
              </a:extLst>
            </p:cNvPr>
            <p:cNvPicPr>
              <a:picLocks noChangeAspect="1"/>
            </p:cNvPicPr>
            <p:nvPr/>
          </p:nvPicPr>
          <p:blipFill>
            <a:blip r:embed="rId7"/>
            <a:stretch>
              <a:fillRect/>
            </a:stretch>
          </p:blipFill>
          <p:spPr>
            <a:xfrm>
              <a:off x="3348001" y="0"/>
              <a:ext cx="790914" cy="902504"/>
            </a:xfrm>
            <a:prstGeom prst="rect">
              <a:avLst/>
            </a:prstGeom>
          </p:spPr>
        </p:pic>
        <p:pic>
          <p:nvPicPr>
            <p:cNvPr id="14" name="Picture 13">
              <a:extLst>
                <a:ext uri="{FF2B5EF4-FFF2-40B4-BE49-F238E27FC236}">
                  <a16:creationId xmlns:a16="http://schemas.microsoft.com/office/drawing/2014/main" id="{14D691D3-5CAA-8E36-9642-24C8459E755D}"/>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5" name="Picture 14" descr="logo z przezroczystym">
              <a:extLst>
                <a:ext uri="{FF2B5EF4-FFF2-40B4-BE49-F238E27FC236}">
                  <a16:creationId xmlns:a16="http://schemas.microsoft.com/office/drawing/2014/main" id="{D0462089-ABC1-9C20-1EA5-6D5863A601CB}"/>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50306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138" y="2753260"/>
            <a:ext cx="4945040" cy="3785652"/>
          </a:xfrm>
          <a:prstGeom prst="rect">
            <a:avLst/>
          </a:prstGeom>
        </p:spPr>
        <p:txBody>
          <a:bodyPr wrap="square">
            <a:spAutoFit/>
          </a:bodyPr>
          <a:lstStyle/>
          <a:p>
            <a:pPr lvl="0"/>
            <a:r>
              <a:rPr lang="en-US" sz="2400" dirty="0"/>
              <a:t>OOW calls the engine performance screen to correct the amount of fuel injected into cylinder-2 and the amount and duration of fuel injected into cylinder-6. Using the command and control elements on the engine performance panel, OOW adjusts the 2nd and 6th cylinders fuel quantity (m) and injection duration (t) until matching the engine average values</a:t>
            </a:r>
            <a:r>
              <a:rPr lang="tr-TR" sz="24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3192942" y="1001969"/>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10 </a:t>
            </a:r>
          </a:p>
        </p:txBody>
      </p:sp>
      <p:pic>
        <p:nvPicPr>
          <p:cNvPr id="6" name="Resim 5"/>
          <p:cNvPicPr>
            <a:picLocks noChangeAspect="1"/>
          </p:cNvPicPr>
          <p:nvPr/>
        </p:nvPicPr>
        <p:blipFill>
          <a:blip r:embed="rId2"/>
          <a:stretch>
            <a:fillRect/>
          </a:stretch>
        </p:blipFill>
        <p:spPr>
          <a:xfrm>
            <a:off x="5248372" y="1597955"/>
            <a:ext cx="6105428" cy="1260618"/>
          </a:xfrm>
          <a:prstGeom prst="rect">
            <a:avLst/>
          </a:prstGeom>
        </p:spPr>
      </p:pic>
      <p:pic>
        <p:nvPicPr>
          <p:cNvPr id="17" name="Resim 16"/>
          <p:cNvPicPr>
            <a:picLocks noChangeAspect="1"/>
          </p:cNvPicPr>
          <p:nvPr/>
        </p:nvPicPr>
        <p:blipFill>
          <a:blip r:embed="rId3"/>
          <a:stretch>
            <a:fillRect/>
          </a:stretch>
        </p:blipFill>
        <p:spPr>
          <a:xfrm>
            <a:off x="5703858" y="2909878"/>
            <a:ext cx="5110262" cy="3876463"/>
          </a:xfrm>
          <a:prstGeom prst="rect">
            <a:avLst/>
          </a:prstGeom>
        </p:spPr>
      </p:pic>
      <p:grpSp>
        <p:nvGrpSpPr>
          <p:cNvPr id="4" name="Group 3">
            <a:extLst>
              <a:ext uri="{FF2B5EF4-FFF2-40B4-BE49-F238E27FC236}">
                <a16:creationId xmlns:a16="http://schemas.microsoft.com/office/drawing/2014/main" id="{09B3E103-2AC7-7F75-6438-AE48911A3172}"/>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91FD958A-06E5-734A-F77C-B1AF6F78561D}"/>
                </a:ext>
              </a:extLst>
            </p:cNvPr>
            <p:cNvPicPr>
              <a:picLocks noChangeAspect="1"/>
            </p:cNvPicPr>
            <p:nvPr/>
          </p:nvPicPr>
          <p:blipFill>
            <a:blip r:embed="rId4"/>
            <a:stretch>
              <a:fillRect/>
            </a:stretch>
          </p:blipFill>
          <p:spPr>
            <a:xfrm>
              <a:off x="8081383" y="7925"/>
              <a:ext cx="4105136" cy="909555"/>
            </a:xfrm>
            <a:prstGeom prst="rect">
              <a:avLst/>
            </a:prstGeom>
          </p:spPr>
        </p:pic>
        <p:pic>
          <p:nvPicPr>
            <p:cNvPr id="7" name="Picture 6">
              <a:extLst>
                <a:ext uri="{FF2B5EF4-FFF2-40B4-BE49-F238E27FC236}">
                  <a16:creationId xmlns:a16="http://schemas.microsoft.com/office/drawing/2014/main" id="{A780A8DC-06A7-D46C-8761-7F84BCF5BF9B}"/>
                </a:ext>
              </a:extLst>
            </p:cNvPr>
            <p:cNvPicPr>
              <a:picLocks noChangeAspect="1"/>
            </p:cNvPicPr>
            <p:nvPr/>
          </p:nvPicPr>
          <p:blipFill>
            <a:blip r:embed="rId5"/>
            <a:stretch>
              <a:fillRect/>
            </a:stretch>
          </p:blipFill>
          <p:spPr>
            <a:xfrm>
              <a:off x="0" y="8201"/>
              <a:ext cx="4392445" cy="902504"/>
            </a:xfrm>
            <a:prstGeom prst="rect">
              <a:avLst/>
            </a:prstGeom>
          </p:spPr>
        </p:pic>
        <p:sp>
          <p:nvSpPr>
            <p:cNvPr id="10" name="Rectangle 9">
              <a:extLst>
                <a:ext uri="{FF2B5EF4-FFF2-40B4-BE49-F238E27FC236}">
                  <a16:creationId xmlns:a16="http://schemas.microsoft.com/office/drawing/2014/main" id="{89A0AC97-2C81-D7D9-142A-CF9ED5BC377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1" name="Picture 10">
              <a:extLst>
                <a:ext uri="{FF2B5EF4-FFF2-40B4-BE49-F238E27FC236}">
                  <a16:creationId xmlns:a16="http://schemas.microsoft.com/office/drawing/2014/main" id="{B3E5BD2C-48EB-8FCB-2A53-AE26CF5C948B}"/>
                </a:ext>
              </a:extLst>
            </p:cNvPr>
            <p:cNvPicPr>
              <a:picLocks noChangeAspect="1"/>
            </p:cNvPicPr>
            <p:nvPr/>
          </p:nvPicPr>
          <p:blipFill rotWithShape="1">
            <a:blip r:embed="rId6"/>
            <a:srcRect b="30260"/>
            <a:stretch/>
          </p:blipFill>
          <p:spPr>
            <a:xfrm>
              <a:off x="4373150" y="70134"/>
              <a:ext cx="1115873" cy="922829"/>
            </a:xfrm>
            <a:prstGeom prst="rect">
              <a:avLst/>
            </a:prstGeom>
          </p:spPr>
        </p:pic>
        <p:pic>
          <p:nvPicPr>
            <p:cNvPr id="12" name="Picture 11">
              <a:extLst>
                <a:ext uri="{FF2B5EF4-FFF2-40B4-BE49-F238E27FC236}">
                  <a16:creationId xmlns:a16="http://schemas.microsoft.com/office/drawing/2014/main" id="{131A81F7-4F89-2418-1DEE-24ECF5433B6F}"/>
                </a:ext>
              </a:extLst>
            </p:cNvPr>
            <p:cNvPicPr>
              <a:picLocks noChangeAspect="1"/>
            </p:cNvPicPr>
            <p:nvPr/>
          </p:nvPicPr>
          <p:blipFill>
            <a:blip r:embed="rId7"/>
            <a:stretch>
              <a:fillRect/>
            </a:stretch>
          </p:blipFill>
          <p:spPr>
            <a:xfrm>
              <a:off x="5712209" y="80351"/>
              <a:ext cx="1048182" cy="757654"/>
            </a:xfrm>
            <a:prstGeom prst="rect">
              <a:avLst/>
            </a:prstGeom>
          </p:spPr>
        </p:pic>
        <p:pic>
          <p:nvPicPr>
            <p:cNvPr id="13" name="Picture 12">
              <a:extLst>
                <a:ext uri="{FF2B5EF4-FFF2-40B4-BE49-F238E27FC236}">
                  <a16:creationId xmlns:a16="http://schemas.microsoft.com/office/drawing/2014/main" id="{0F14E68E-4E80-BA04-A4AC-5F31511E6A25}"/>
                </a:ext>
              </a:extLst>
            </p:cNvPr>
            <p:cNvPicPr>
              <a:picLocks noChangeAspect="1"/>
            </p:cNvPicPr>
            <p:nvPr/>
          </p:nvPicPr>
          <p:blipFill>
            <a:blip r:embed="rId8"/>
            <a:stretch>
              <a:fillRect/>
            </a:stretch>
          </p:blipFill>
          <p:spPr>
            <a:xfrm>
              <a:off x="3348001" y="0"/>
              <a:ext cx="790914" cy="902504"/>
            </a:xfrm>
            <a:prstGeom prst="rect">
              <a:avLst/>
            </a:prstGeom>
          </p:spPr>
        </p:pic>
        <p:pic>
          <p:nvPicPr>
            <p:cNvPr id="14" name="Picture 13">
              <a:extLst>
                <a:ext uri="{FF2B5EF4-FFF2-40B4-BE49-F238E27FC236}">
                  <a16:creationId xmlns:a16="http://schemas.microsoft.com/office/drawing/2014/main" id="{47DBCBAD-8057-935B-BF82-A51D9504BEE6}"/>
                </a:ext>
              </a:extLst>
            </p:cNvPr>
            <p:cNvPicPr>
              <a:picLocks noChangeAspect="1"/>
            </p:cNvPicPr>
            <p:nvPr/>
          </p:nvPicPr>
          <p:blipFill>
            <a:blip r:embed="rId9"/>
            <a:stretch>
              <a:fillRect/>
            </a:stretch>
          </p:blipFill>
          <p:spPr>
            <a:xfrm>
              <a:off x="7219292" y="51084"/>
              <a:ext cx="844218" cy="844218"/>
            </a:xfrm>
            <a:prstGeom prst="rect">
              <a:avLst/>
            </a:prstGeom>
          </p:spPr>
        </p:pic>
        <p:pic>
          <p:nvPicPr>
            <p:cNvPr id="15" name="Picture 14" descr="logo z przezroczystym">
              <a:extLst>
                <a:ext uri="{FF2B5EF4-FFF2-40B4-BE49-F238E27FC236}">
                  <a16:creationId xmlns:a16="http://schemas.microsoft.com/office/drawing/2014/main" id="{06E9A2B2-C55D-A117-D537-8E746E08E3CF}"/>
                </a:ext>
              </a:extLst>
            </p:cNvPr>
            <p:cNvPicPr>
              <a:picLocks noChangeAspect="1" noChangeArrowheads="1"/>
            </p:cNvPicPr>
            <p:nvPr/>
          </p:nvPicPr>
          <p:blipFill>
            <a:blip r:embed="rId10"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74209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1510636"/>
            <a:ext cx="10711543" cy="3709349"/>
          </a:xfrm>
          <a:prstGeom prst="rect">
            <a:avLst/>
          </a:prstGeom>
        </p:spPr>
        <p:txBody>
          <a:bodyPr wrap="square">
            <a:spAutoFit/>
          </a:bodyPr>
          <a:lstStyle/>
          <a:p>
            <a:pPr algn="ctr">
              <a:lnSpc>
                <a:spcPct val="150000"/>
              </a:lnSpc>
            </a:pPr>
            <a:r>
              <a:rPr lang="tr-TR" sz="3200" b="1" dirty="0">
                <a:solidFill>
                  <a:srgbClr val="3333FF"/>
                </a:solidFill>
              </a:rPr>
              <a:t>AIM</a:t>
            </a:r>
            <a:endParaRPr lang="tr-TR" sz="3200" b="1" dirty="0"/>
          </a:p>
          <a:p>
            <a:pPr algn="just">
              <a:lnSpc>
                <a:spcPct val="150000"/>
              </a:lnSpc>
            </a:pPr>
            <a:r>
              <a:rPr lang="tr-TR" sz="3200" dirty="0"/>
              <a:t>SIMULATION OF OPERATIONS AND MAINTAINENANCE OF THE SHIP SYSTEMS AND MACHINES ECONOMICALLY, CONTINUOSLY, EFFICIENTLY, SAFELY, SECURELY AND ENVIRONMENT FRIENDLY</a:t>
            </a:r>
          </a:p>
          <a:p>
            <a:pPr algn="just">
              <a:lnSpc>
                <a:spcPct val="150000"/>
              </a:lnSpc>
            </a:pPr>
            <a:r>
              <a:rPr lang="tr-TR" sz="3200" dirty="0"/>
              <a:t>UNDER THE LIGTH OF KNOWLEDGE AND EXPERIENCE </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6C3DAC0-9156-611C-BB21-6BBC31D14F13}"/>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F61B5279-6C06-51B6-AFD5-5D95189366AD}"/>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423BB722-E1D7-5266-332B-70224A67C1CA}"/>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EAD643D0-4D23-AD51-9772-664A73712D9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8A78CF5D-159A-138B-16DF-482DC6C4AF9B}"/>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601D7F08-D886-97EB-CB52-249422D08BDA}"/>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11FC9825-E558-223A-18BF-34478E865D19}"/>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E59CF547-A5DA-3578-3851-CCC6EBBBBC4C}"/>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94927F01-3B06-11D2-582E-E5201F7CEEAC}"/>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62876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078" y="2945378"/>
            <a:ext cx="3717502" cy="2677656"/>
          </a:xfrm>
          <a:prstGeom prst="rect">
            <a:avLst/>
          </a:prstGeom>
        </p:spPr>
        <p:txBody>
          <a:bodyPr wrap="square">
            <a:spAutoFit/>
          </a:bodyPr>
          <a:lstStyle/>
          <a:p>
            <a:pPr lvl="0"/>
            <a:r>
              <a:rPr lang="en-US" sz="2400" dirty="0"/>
              <a:t>OOW is aware of that, there is maximum one hour to apply the adjustments for cylinders 2 and 6 by using the command elements “</a:t>
            </a:r>
            <a:r>
              <a:rPr lang="en-US" sz="2400" i="1" dirty="0"/>
              <a:t>a”</a:t>
            </a:r>
            <a:r>
              <a:rPr lang="en-US" sz="2400" dirty="0"/>
              <a:t> and “</a:t>
            </a:r>
            <a:r>
              <a:rPr lang="en-US" sz="2400" i="1" dirty="0"/>
              <a:t>b” </a:t>
            </a:r>
            <a:r>
              <a:rPr lang="en-US" sz="2400" dirty="0"/>
              <a:t>shown on the engine performance panel</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3425142" y="1107554"/>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11 </a:t>
            </a:r>
          </a:p>
        </p:txBody>
      </p:sp>
      <p:pic>
        <p:nvPicPr>
          <p:cNvPr id="17" name="Resim 16"/>
          <p:cNvPicPr>
            <a:picLocks noChangeAspect="1"/>
          </p:cNvPicPr>
          <p:nvPr/>
        </p:nvPicPr>
        <p:blipFill>
          <a:blip r:embed="rId2"/>
          <a:stretch>
            <a:fillRect/>
          </a:stretch>
        </p:blipFill>
        <p:spPr>
          <a:xfrm>
            <a:off x="4167481" y="1842621"/>
            <a:ext cx="6431694" cy="4878854"/>
          </a:xfrm>
          <a:prstGeom prst="rect">
            <a:avLst/>
          </a:prstGeom>
        </p:spPr>
      </p:pic>
      <p:grpSp>
        <p:nvGrpSpPr>
          <p:cNvPr id="4" name="Group 3">
            <a:extLst>
              <a:ext uri="{FF2B5EF4-FFF2-40B4-BE49-F238E27FC236}">
                <a16:creationId xmlns:a16="http://schemas.microsoft.com/office/drawing/2014/main" id="{B12BE4B9-19BD-ACBF-8949-51637BC62815}"/>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926A36A9-A7DE-58BA-8741-8D7032E74A47}"/>
                </a:ext>
              </a:extLst>
            </p:cNvPr>
            <p:cNvPicPr>
              <a:picLocks noChangeAspect="1"/>
            </p:cNvPicPr>
            <p:nvPr/>
          </p:nvPicPr>
          <p:blipFill>
            <a:blip r:embed="rId3"/>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38FC0BA8-BDE9-1034-D37E-E26D2C037913}"/>
                </a:ext>
              </a:extLst>
            </p:cNvPr>
            <p:cNvPicPr>
              <a:picLocks noChangeAspect="1"/>
            </p:cNvPicPr>
            <p:nvPr/>
          </p:nvPicPr>
          <p:blipFill>
            <a:blip r:embed="rId4"/>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BF540688-BE7B-F72A-4996-889E83F2A4A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0" name="Picture 9">
              <a:extLst>
                <a:ext uri="{FF2B5EF4-FFF2-40B4-BE49-F238E27FC236}">
                  <a16:creationId xmlns:a16="http://schemas.microsoft.com/office/drawing/2014/main" id="{E5A6DD00-46DF-2D14-7C65-27ECCC7C1955}"/>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1" name="Picture 10">
              <a:extLst>
                <a:ext uri="{FF2B5EF4-FFF2-40B4-BE49-F238E27FC236}">
                  <a16:creationId xmlns:a16="http://schemas.microsoft.com/office/drawing/2014/main" id="{843771D8-0A49-3A06-0E86-4B516B898B49}"/>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2" name="Picture 11">
              <a:extLst>
                <a:ext uri="{FF2B5EF4-FFF2-40B4-BE49-F238E27FC236}">
                  <a16:creationId xmlns:a16="http://schemas.microsoft.com/office/drawing/2014/main" id="{E0BA18E2-72F3-437C-8E1D-A28507C4FFA4}"/>
                </a:ext>
              </a:extLst>
            </p:cNvPr>
            <p:cNvPicPr>
              <a:picLocks noChangeAspect="1"/>
            </p:cNvPicPr>
            <p:nvPr/>
          </p:nvPicPr>
          <p:blipFill>
            <a:blip r:embed="rId7"/>
            <a:stretch>
              <a:fillRect/>
            </a:stretch>
          </p:blipFill>
          <p:spPr>
            <a:xfrm>
              <a:off x="3348001" y="0"/>
              <a:ext cx="790914" cy="902504"/>
            </a:xfrm>
            <a:prstGeom prst="rect">
              <a:avLst/>
            </a:prstGeom>
          </p:spPr>
        </p:pic>
        <p:pic>
          <p:nvPicPr>
            <p:cNvPr id="13" name="Picture 12">
              <a:extLst>
                <a:ext uri="{FF2B5EF4-FFF2-40B4-BE49-F238E27FC236}">
                  <a16:creationId xmlns:a16="http://schemas.microsoft.com/office/drawing/2014/main" id="{162FE27B-EDB9-2C53-A87F-3826FEF27894}"/>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4" name="Picture 13" descr="logo z przezroczystym">
              <a:extLst>
                <a:ext uri="{FF2B5EF4-FFF2-40B4-BE49-F238E27FC236}">
                  <a16:creationId xmlns:a16="http://schemas.microsoft.com/office/drawing/2014/main" id="{3015A927-316A-3AC5-E924-A55DDA31F72B}"/>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729716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6336" y="2086511"/>
            <a:ext cx="4257676" cy="3785652"/>
          </a:xfrm>
          <a:prstGeom prst="rect">
            <a:avLst/>
          </a:prstGeom>
        </p:spPr>
        <p:txBody>
          <a:bodyPr wrap="square">
            <a:spAutoFit/>
          </a:bodyPr>
          <a:lstStyle/>
          <a:p>
            <a:pPr lvl="0"/>
            <a:r>
              <a:rPr lang="en-US" sz="2400" dirty="0"/>
              <a:t>However, adjustment capability of the command element “a” is limited with ± 10% while the command element “b” is limited with ± 5%. If it is not possible to make adjustments due to limited capability of command elements, then OOW must be fast enough to make decision for further corrective actions</a:t>
            </a:r>
            <a:r>
              <a:rPr lang="tr-TR" sz="2400" dirty="0"/>
              <a:t> </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3322816" y="1092500"/>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12 </a:t>
            </a:r>
          </a:p>
        </p:txBody>
      </p:sp>
      <p:pic>
        <p:nvPicPr>
          <p:cNvPr id="17" name="Resim 16"/>
          <p:cNvPicPr>
            <a:picLocks noChangeAspect="1"/>
          </p:cNvPicPr>
          <p:nvPr/>
        </p:nvPicPr>
        <p:blipFill>
          <a:blip r:embed="rId2"/>
          <a:stretch>
            <a:fillRect/>
          </a:stretch>
        </p:blipFill>
        <p:spPr>
          <a:xfrm>
            <a:off x="4994472" y="2104823"/>
            <a:ext cx="5604702" cy="4251527"/>
          </a:xfrm>
          <a:prstGeom prst="rect">
            <a:avLst/>
          </a:prstGeom>
        </p:spPr>
      </p:pic>
      <p:grpSp>
        <p:nvGrpSpPr>
          <p:cNvPr id="4" name="Group 3">
            <a:extLst>
              <a:ext uri="{FF2B5EF4-FFF2-40B4-BE49-F238E27FC236}">
                <a16:creationId xmlns:a16="http://schemas.microsoft.com/office/drawing/2014/main" id="{765CB162-9F15-6FB7-6FE5-16B1D21C9AC8}"/>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E9604FFF-188D-8A29-234B-1A309230695D}"/>
                </a:ext>
              </a:extLst>
            </p:cNvPr>
            <p:cNvPicPr>
              <a:picLocks noChangeAspect="1"/>
            </p:cNvPicPr>
            <p:nvPr/>
          </p:nvPicPr>
          <p:blipFill>
            <a:blip r:embed="rId3"/>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BBA83004-0272-6678-B708-98DAC4816A81}"/>
                </a:ext>
              </a:extLst>
            </p:cNvPr>
            <p:cNvPicPr>
              <a:picLocks noChangeAspect="1"/>
            </p:cNvPicPr>
            <p:nvPr/>
          </p:nvPicPr>
          <p:blipFill>
            <a:blip r:embed="rId4"/>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6987E4F8-18A5-5843-2D49-6A23F04F631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0" name="Picture 9">
              <a:extLst>
                <a:ext uri="{FF2B5EF4-FFF2-40B4-BE49-F238E27FC236}">
                  <a16:creationId xmlns:a16="http://schemas.microsoft.com/office/drawing/2014/main" id="{9F17F338-215F-973E-DBCF-266EABEBD4CD}"/>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1" name="Picture 10">
              <a:extLst>
                <a:ext uri="{FF2B5EF4-FFF2-40B4-BE49-F238E27FC236}">
                  <a16:creationId xmlns:a16="http://schemas.microsoft.com/office/drawing/2014/main" id="{CBFDB21A-D82D-D692-62C4-30ABCECCBE86}"/>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2" name="Picture 11">
              <a:extLst>
                <a:ext uri="{FF2B5EF4-FFF2-40B4-BE49-F238E27FC236}">
                  <a16:creationId xmlns:a16="http://schemas.microsoft.com/office/drawing/2014/main" id="{8846B2B5-E907-D980-1604-B7F4C9A0DCCB}"/>
                </a:ext>
              </a:extLst>
            </p:cNvPr>
            <p:cNvPicPr>
              <a:picLocks noChangeAspect="1"/>
            </p:cNvPicPr>
            <p:nvPr/>
          </p:nvPicPr>
          <p:blipFill>
            <a:blip r:embed="rId7"/>
            <a:stretch>
              <a:fillRect/>
            </a:stretch>
          </p:blipFill>
          <p:spPr>
            <a:xfrm>
              <a:off x="3348001" y="0"/>
              <a:ext cx="790914" cy="902504"/>
            </a:xfrm>
            <a:prstGeom prst="rect">
              <a:avLst/>
            </a:prstGeom>
          </p:spPr>
        </p:pic>
        <p:pic>
          <p:nvPicPr>
            <p:cNvPr id="13" name="Picture 12">
              <a:extLst>
                <a:ext uri="{FF2B5EF4-FFF2-40B4-BE49-F238E27FC236}">
                  <a16:creationId xmlns:a16="http://schemas.microsoft.com/office/drawing/2014/main" id="{13DFA341-BABD-ECC4-C6BA-2A5A76A7C16A}"/>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4" name="Picture 13" descr="logo z przezroczystym">
              <a:extLst>
                <a:ext uri="{FF2B5EF4-FFF2-40B4-BE49-F238E27FC236}">
                  <a16:creationId xmlns:a16="http://schemas.microsoft.com/office/drawing/2014/main" id="{9FC70119-F2C6-A48A-BCAA-3ADBEA1E0D7D}"/>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79118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4492" y="1571472"/>
            <a:ext cx="4658954" cy="5262979"/>
          </a:xfrm>
          <a:prstGeom prst="rect">
            <a:avLst/>
          </a:prstGeom>
        </p:spPr>
        <p:txBody>
          <a:bodyPr wrap="square">
            <a:spAutoFit/>
          </a:bodyPr>
          <a:lstStyle/>
          <a:p>
            <a:pPr lvl="0"/>
            <a:r>
              <a:rPr lang="en-US" sz="2400" dirty="0"/>
              <a:t>For instance; if amount of fuel, injected in cylinder-2, cannot be decreased by using command element “a”, it means that injector nozzles are leaking which needs replacement of the tip. On the other hand, if the fuel injection duration is not further adjusted due to 5% limitation in command element “b”, it means that timing electronic card or solenoid valve need to be rectified and the injector needs to be cleaned due to clogging.</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3306500" y="904423"/>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13 </a:t>
            </a:r>
          </a:p>
        </p:txBody>
      </p:sp>
      <p:pic>
        <p:nvPicPr>
          <p:cNvPr id="17" name="Resim 16"/>
          <p:cNvPicPr>
            <a:picLocks noChangeAspect="1"/>
          </p:cNvPicPr>
          <p:nvPr/>
        </p:nvPicPr>
        <p:blipFill>
          <a:blip r:embed="rId2"/>
          <a:stretch>
            <a:fillRect/>
          </a:stretch>
        </p:blipFill>
        <p:spPr>
          <a:xfrm>
            <a:off x="5309209" y="1621548"/>
            <a:ext cx="6241793" cy="4734802"/>
          </a:xfrm>
          <a:prstGeom prst="rect">
            <a:avLst/>
          </a:prstGeom>
        </p:spPr>
      </p:pic>
      <p:grpSp>
        <p:nvGrpSpPr>
          <p:cNvPr id="4" name="Group 3">
            <a:extLst>
              <a:ext uri="{FF2B5EF4-FFF2-40B4-BE49-F238E27FC236}">
                <a16:creationId xmlns:a16="http://schemas.microsoft.com/office/drawing/2014/main" id="{3234E68D-185C-0F98-BED6-D43A7072EFFA}"/>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C91F4772-DA2E-6593-0A17-ACBC65889717}"/>
                </a:ext>
              </a:extLst>
            </p:cNvPr>
            <p:cNvPicPr>
              <a:picLocks noChangeAspect="1"/>
            </p:cNvPicPr>
            <p:nvPr/>
          </p:nvPicPr>
          <p:blipFill>
            <a:blip r:embed="rId3"/>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5863AE20-0475-39A3-1A0E-ACA1E4957CF5}"/>
                </a:ext>
              </a:extLst>
            </p:cNvPr>
            <p:cNvPicPr>
              <a:picLocks noChangeAspect="1"/>
            </p:cNvPicPr>
            <p:nvPr/>
          </p:nvPicPr>
          <p:blipFill>
            <a:blip r:embed="rId4"/>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C7F88C48-DF49-D488-3CC3-22A4118CA51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0" name="Picture 9">
              <a:extLst>
                <a:ext uri="{FF2B5EF4-FFF2-40B4-BE49-F238E27FC236}">
                  <a16:creationId xmlns:a16="http://schemas.microsoft.com/office/drawing/2014/main" id="{2B6B9ED1-EC01-D9AB-334B-88B39F41C72D}"/>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1" name="Picture 10">
              <a:extLst>
                <a:ext uri="{FF2B5EF4-FFF2-40B4-BE49-F238E27FC236}">
                  <a16:creationId xmlns:a16="http://schemas.microsoft.com/office/drawing/2014/main" id="{395E79A7-C8DE-7942-2113-E2267B4E7E2D}"/>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2" name="Picture 11">
              <a:extLst>
                <a:ext uri="{FF2B5EF4-FFF2-40B4-BE49-F238E27FC236}">
                  <a16:creationId xmlns:a16="http://schemas.microsoft.com/office/drawing/2014/main" id="{4915C2DB-84D1-768B-AFED-B46CA953E5CA}"/>
                </a:ext>
              </a:extLst>
            </p:cNvPr>
            <p:cNvPicPr>
              <a:picLocks noChangeAspect="1"/>
            </p:cNvPicPr>
            <p:nvPr/>
          </p:nvPicPr>
          <p:blipFill>
            <a:blip r:embed="rId7"/>
            <a:stretch>
              <a:fillRect/>
            </a:stretch>
          </p:blipFill>
          <p:spPr>
            <a:xfrm>
              <a:off x="3348001" y="0"/>
              <a:ext cx="790914" cy="902504"/>
            </a:xfrm>
            <a:prstGeom prst="rect">
              <a:avLst/>
            </a:prstGeom>
          </p:spPr>
        </p:pic>
        <p:pic>
          <p:nvPicPr>
            <p:cNvPr id="13" name="Picture 12">
              <a:extLst>
                <a:ext uri="{FF2B5EF4-FFF2-40B4-BE49-F238E27FC236}">
                  <a16:creationId xmlns:a16="http://schemas.microsoft.com/office/drawing/2014/main" id="{ED61B16E-2DA1-899E-2516-1AB0961D95AC}"/>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4" name="Picture 13" descr="logo z przezroczystym">
              <a:extLst>
                <a:ext uri="{FF2B5EF4-FFF2-40B4-BE49-F238E27FC236}">
                  <a16:creationId xmlns:a16="http://schemas.microsoft.com/office/drawing/2014/main" id="{635ACCE2-8ADD-FA67-2D81-9A6937F02C3D}"/>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326152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9019" y="2064774"/>
            <a:ext cx="4629457" cy="3785652"/>
          </a:xfrm>
          <a:prstGeom prst="rect">
            <a:avLst/>
          </a:prstGeom>
        </p:spPr>
        <p:txBody>
          <a:bodyPr wrap="square">
            <a:spAutoFit/>
          </a:bodyPr>
          <a:lstStyle/>
          <a:p>
            <a:pPr lvl="0"/>
            <a:r>
              <a:rPr lang="en-US" sz="2400" dirty="0"/>
              <a:t>In this case, OOW is responsible for performing the necessary repair and/or maintenance. In order to stop or at least slow down the main engine, he informs the chief engineer of the situation without delay. Necessary maintenance/repair is done according to the decision of the ship management.</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3332648" y="111572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14 </a:t>
            </a:r>
          </a:p>
        </p:txBody>
      </p:sp>
      <p:pic>
        <p:nvPicPr>
          <p:cNvPr id="17" name="Resim 16"/>
          <p:cNvPicPr>
            <a:picLocks noChangeAspect="1"/>
          </p:cNvPicPr>
          <p:nvPr/>
        </p:nvPicPr>
        <p:blipFill>
          <a:blip r:embed="rId2"/>
          <a:stretch>
            <a:fillRect/>
          </a:stretch>
        </p:blipFill>
        <p:spPr>
          <a:xfrm>
            <a:off x="5124297" y="1938584"/>
            <a:ext cx="5809174" cy="4406633"/>
          </a:xfrm>
          <a:prstGeom prst="rect">
            <a:avLst/>
          </a:prstGeom>
        </p:spPr>
      </p:pic>
      <p:grpSp>
        <p:nvGrpSpPr>
          <p:cNvPr id="4" name="Group 3">
            <a:extLst>
              <a:ext uri="{FF2B5EF4-FFF2-40B4-BE49-F238E27FC236}">
                <a16:creationId xmlns:a16="http://schemas.microsoft.com/office/drawing/2014/main" id="{40B38935-F3C3-7392-2B9C-6D2BD94BAB3A}"/>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CC88B583-3645-B9C1-7662-E83AF598DD40}"/>
                </a:ext>
              </a:extLst>
            </p:cNvPr>
            <p:cNvPicPr>
              <a:picLocks noChangeAspect="1"/>
            </p:cNvPicPr>
            <p:nvPr/>
          </p:nvPicPr>
          <p:blipFill>
            <a:blip r:embed="rId3"/>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696AEC18-70D8-8472-4580-2B45EF664C7F}"/>
                </a:ext>
              </a:extLst>
            </p:cNvPr>
            <p:cNvPicPr>
              <a:picLocks noChangeAspect="1"/>
            </p:cNvPicPr>
            <p:nvPr/>
          </p:nvPicPr>
          <p:blipFill>
            <a:blip r:embed="rId4"/>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9D7B4FB2-68CC-50F9-25D3-D7934B95D21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0" name="Picture 9">
              <a:extLst>
                <a:ext uri="{FF2B5EF4-FFF2-40B4-BE49-F238E27FC236}">
                  <a16:creationId xmlns:a16="http://schemas.microsoft.com/office/drawing/2014/main" id="{84895C68-A285-9015-F825-82A5FE04D780}"/>
                </a:ext>
              </a:extLst>
            </p:cNvPr>
            <p:cNvPicPr>
              <a:picLocks noChangeAspect="1"/>
            </p:cNvPicPr>
            <p:nvPr/>
          </p:nvPicPr>
          <p:blipFill rotWithShape="1">
            <a:blip r:embed="rId5"/>
            <a:srcRect b="30260"/>
            <a:stretch/>
          </p:blipFill>
          <p:spPr>
            <a:xfrm>
              <a:off x="4373150" y="70134"/>
              <a:ext cx="1115873" cy="922829"/>
            </a:xfrm>
            <a:prstGeom prst="rect">
              <a:avLst/>
            </a:prstGeom>
          </p:spPr>
        </p:pic>
        <p:pic>
          <p:nvPicPr>
            <p:cNvPr id="11" name="Picture 10">
              <a:extLst>
                <a:ext uri="{FF2B5EF4-FFF2-40B4-BE49-F238E27FC236}">
                  <a16:creationId xmlns:a16="http://schemas.microsoft.com/office/drawing/2014/main" id="{915A1A29-038D-5D2D-FC77-0C12DE421FB3}"/>
                </a:ext>
              </a:extLst>
            </p:cNvPr>
            <p:cNvPicPr>
              <a:picLocks noChangeAspect="1"/>
            </p:cNvPicPr>
            <p:nvPr/>
          </p:nvPicPr>
          <p:blipFill>
            <a:blip r:embed="rId6"/>
            <a:stretch>
              <a:fillRect/>
            </a:stretch>
          </p:blipFill>
          <p:spPr>
            <a:xfrm>
              <a:off x="5712209" y="80351"/>
              <a:ext cx="1048182" cy="757654"/>
            </a:xfrm>
            <a:prstGeom prst="rect">
              <a:avLst/>
            </a:prstGeom>
          </p:spPr>
        </p:pic>
        <p:pic>
          <p:nvPicPr>
            <p:cNvPr id="12" name="Picture 11">
              <a:extLst>
                <a:ext uri="{FF2B5EF4-FFF2-40B4-BE49-F238E27FC236}">
                  <a16:creationId xmlns:a16="http://schemas.microsoft.com/office/drawing/2014/main" id="{D275A608-070D-92F1-4399-E74E97BB1F56}"/>
                </a:ext>
              </a:extLst>
            </p:cNvPr>
            <p:cNvPicPr>
              <a:picLocks noChangeAspect="1"/>
            </p:cNvPicPr>
            <p:nvPr/>
          </p:nvPicPr>
          <p:blipFill>
            <a:blip r:embed="rId7"/>
            <a:stretch>
              <a:fillRect/>
            </a:stretch>
          </p:blipFill>
          <p:spPr>
            <a:xfrm>
              <a:off x="3348001" y="0"/>
              <a:ext cx="790914" cy="902504"/>
            </a:xfrm>
            <a:prstGeom prst="rect">
              <a:avLst/>
            </a:prstGeom>
          </p:spPr>
        </p:pic>
        <p:pic>
          <p:nvPicPr>
            <p:cNvPr id="13" name="Picture 12">
              <a:extLst>
                <a:ext uri="{FF2B5EF4-FFF2-40B4-BE49-F238E27FC236}">
                  <a16:creationId xmlns:a16="http://schemas.microsoft.com/office/drawing/2014/main" id="{FE61E12D-B89B-B98B-2A1A-661E648046FC}"/>
                </a:ext>
              </a:extLst>
            </p:cNvPr>
            <p:cNvPicPr>
              <a:picLocks noChangeAspect="1"/>
            </p:cNvPicPr>
            <p:nvPr/>
          </p:nvPicPr>
          <p:blipFill>
            <a:blip r:embed="rId8"/>
            <a:stretch>
              <a:fillRect/>
            </a:stretch>
          </p:blipFill>
          <p:spPr>
            <a:xfrm>
              <a:off x="7219292" y="51084"/>
              <a:ext cx="844218" cy="844218"/>
            </a:xfrm>
            <a:prstGeom prst="rect">
              <a:avLst/>
            </a:prstGeom>
          </p:spPr>
        </p:pic>
        <p:pic>
          <p:nvPicPr>
            <p:cNvPr id="14" name="Picture 13" descr="logo z przezroczystym">
              <a:extLst>
                <a:ext uri="{FF2B5EF4-FFF2-40B4-BE49-F238E27FC236}">
                  <a16:creationId xmlns:a16="http://schemas.microsoft.com/office/drawing/2014/main" id="{A5281892-531A-23A0-598D-CBCCD2BA8F35}"/>
                </a:ext>
              </a:extLst>
            </p:cNvPr>
            <p:cNvPicPr>
              <a:picLocks noChangeAspect="1" noChangeArrowheads="1"/>
            </p:cNvPicPr>
            <p:nvPr/>
          </p:nvPicPr>
          <p:blipFill>
            <a:blip r:embed="rId9"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61825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93097" y="1135632"/>
            <a:ext cx="11130643" cy="5154616"/>
          </a:xfrm>
          <a:prstGeom prst="rect">
            <a:avLst/>
          </a:prstGeom>
        </p:spPr>
        <p:txBody>
          <a:bodyPr wrap="square">
            <a:spAutoFit/>
          </a:bodyPr>
          <a:lstStyle/>
          <a:p>
            <a:pPr algn="ctr">
              <a:lnSpc>
                <a:spcPct val="114000"/>
              </a:lnSpc>
            </a:pPr>
            <a:r>
              <a:rPr lang="en-US" sz="3200" b="1" dirty="0">
                <a:solidFill>
                  <a:srgbClr val="3333FF"/>
                </a:solidFill>
              </a:rPr>
              <a:t>OBJECTIVES</a:t>
            </a:r>
            <a:endParaRPr lang="tr-TR" sz="3200" b="1" dirty="0">
              <a:solidFill>
                <a:srgbClr val="3333FF"/>
              </a:solidFill>
            </a:endParaRPr>
          </a:p>
          <a:p>
            <a:pPr algn="ctr">
              <a:lnSpc>
                <a:spcPct val="114000"/>
              </a:lnSpc>
            </a:pPr>
            <a:endParaRPr lang="en-US" sz="3200" dirty="0">
              <a:solidFill>
                <a:srgbClr val="3333FF"/>
              </a:solidFill>
            </a:endParaRPr>
          </a:p>
          <a:p>
            <a:pPr marL="514350" lvl="0" indent="-514350">
              <a:buFont typeface="+mj-lt"/>
              <a:buAutoNum type="arabicPeriod"/>
            </a:pPr>
            <a:r>
              <a:rPr lang="en-US" sz="3200" dirty="0"/>
              <a:t>Be familiar with the use of instruments and parameters</a:t>
            </a:r>
            <a:r>
              <a:rPr lang="tr-TR" sz="3200" dirty="0"/>
              <a:t>,</a:t>
            </a:r>
          </a:p>
          <a:p>
            <a:pPr marL="514350" lvl="0" indent="-514350">
              <a:buFont typeface="+mj-lt"/>
              <a:buAutoNum type="arabicPeriod"/>
            </a:pPr>
            <a:r>
              <a:rPr lang="en-US" sz="3200" dirty="0"/>
              <a:t>Develop proper pre-planning and the use of start up check</a:t>
            </a:r>
            <a:r>
              <a:rPr lang="tr-TR" sz="3200" dirty="0"/>
              <a:t> </a:t>
            </a:r>
            <a:r>
              <a:rPr lang="en-US" sz="3200" dirty="0" err="1"/>
              <a:t>lis</a:t>
            </a:r>
            <a:r>
              <a:rPr lang="tr-TR" sz="3200" dirty="0"/>
              <a:t>t,</a:t>
            </a:r>
          </a:p>
          <a:p>
            <a:pPr marL="514350" lvl="0" indent="-514350">
              <a:buFont typeface="+mj-lt"/>
              <a:buAutoNum type="arabicPeriod"/>
            </a:pPr>
            <a:r>
              <a:rPr lang="en-US" sz="3200" dirty="0"/>
              <a:t>Develop</a:t>
            </a:r>
            <a:r>
              <a:rPr lang="tr-TR" sz="3200" dirty="0"/>
              <a:t>e </a:t>
            </a:r>
            <a:r>
              <a:rPr lang="en-US" sz="3200" dirty="0"/>
              <a:t>awareness of correct watch keeping procedures</a:t>
            </a:r>
            <a:r>
              <a:rPr lang="tr-TR" sz="3200" dirty="0"/>
              <a:t>,</a:t>
            </a:r>
            <a:r>
              <a:rPr lang="en-US" sz="3200" dirty="0"/>
              <a:t> </a:t>
            </a:r>
            <a:endParaRPr lang="tr-TR" sz="3200" dirty="0"/>
          </a:p>
          <a:p>
            <a:pPr marL="514350" lvl="0" indent="-514350">
              <a:buFont typeface="+mj-lt"/>
              <a:buAutoNum type="arabicPeriod"/>
            </a:pPr>
            <a:r>
              <a:rPr lang="tr-TR" sz="3200" dirty="0"/>
              <a:t>U</a:t>
            </a:r>
            <a:r>
              <a:rPr lang="en-US" sz="3200" dirty="0" err="1"/>
              <a:t>nderstand</a:t>
            </a:r>
            <a:r>
              <a:rPr lang="en-US" sz="3200" dirty="0"/>
              <a:t> </a:t>
            </a:r>
            <a:r>
              <a:rPr lang="tr-TR" sz="3200" dirty="0"/>
              <a:t>the </a:t>
            </a:r>
            <a:r>
              <a:rPr lang="en-US" sz="3200" dirty="0"/>
              <a:t>interdependency of various Machinery</a:t>
            </a:r>
            <a:r>
              <a:rPr lang="tr-TR" sz="3200" dirty="0"/>
              <a:t>,</a:t>
            </a:r>
          </a:p>
          <a:p>
            <a:pPr marL="514350" lvl="0" indent="-514350">
              <a:buFont typeface="+mj-lt"/>
              <a:buAutoNum type="arabicPeriod"/>
            </a:pPr>
            <a:r>
              <a:rPr lang="en-US" sz="3200" dirty="0"/>
              <a:t>Obtain experience in identifying operational problem</a:t>
            </a:r>
            <a:r>
              <a:rPr lang="tr-TR" sz="3200" dirty="0"/>
              <a:t>s,</a:t>
            </a:r>
            <a:r>
              <a:rPr lang="en-US" sz="3200" dirty="0"/>
              <a:t> </a:t>
            </a:r>
            <a:endParaRPr lang="tr-TR" sz="3200" dirty="0"/>
          </a:p>
          <a:p>
            <a:pPr marL="514350" lvl="0" indent="-514350">
              <a:buFont typeface="+mj-lt"/>
              <a:buAutoNum type="arabicPeriod"/>
            </a:pPr>
            <a:r>
              <a:rPr lang="en-US" sz="3200" dirty="0"/>
              <a:t>Improve decision-making </a:t>
            </a:r>
            <a:r>
              <a:rPr lang="en-US" sz="3200" dirty="0" err="1"/>
              <a:t>abilit</a:t>
            </a:r>
            <a:r>
              <a:rPr lang="tr-TR" sz="3200" dirty="0"/>
              <a:t>y</a:t>
            </a:r>
            <a:r>
              <a:rPr lang="en-US" sz="3200" dirty="0"/>
              <a:t> </a:t>
            </a:r>
            <a:r>
              <a:rPr lang="tr-TR" sz="3200" dirty="0"/>
              <a:t>for </a:t>
            </a:r>
            <a:r>
              <a:rPr lang="en-US" sz="3200" dirty="0"/>
              <a:t>efficient plant operation. </a:t>
            </a:r>
            <a:endParaRPr lang="tr-TR" sz="3200" dirty="0"/>
          </a:p>
          <a:p>
            <a:pPr marL="514350" lvl="0" indent="-514350">
              <a:buFont typeface="+mj-lt"/>
              <a:buAutoNum type="arabicPeriod"/>
            </a:pPr>
            <a:r>
              <a:rPr lang="en-US" sz="3200" dirty="0"/>
              <a:t>Make effective contribution to machinery installation. </a:t>
            </a:r>
            <a:endParaRPr lang="tr-TR" sz="3200" dirty="0"/>
          </a:p>
          <a:p>
            <a:pPr marL="514350" lvl="0" indent="-514350">
              <a:buFont typeface="+mj-lt"/>
              <a:buAutoNum type="arabicPeriod"/>
            </a:pPr>
            <a:r>
              <a:rPr lang="tr-TR" sz="3200" dirty="0"/>
              <a:t>Make a</a:t>
            </a:r>
            <a:r>
              <a:rPr lang="en-US" sz="3200" dirty="0" err="1"/>
              <a:t>nalyze</a:t>
            </a:r>
            <a:r>
              <a:rPr lang="tr-TR" sz="3200" dirty="0"/>
              <a:t>s and definitions to make correct </a:t>
            </a:r>
            <a:r>
              <a:rPr lang="tr-TR" sz="3200" dirty="0" err="1"/>
              <a:t>decisions</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9FB95EC-F1BE-DE93-175A-6FECAE65F818}"/>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4F9A58FE-ACDE-B462-C851-62875C55D9E1}"/>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510B3454-C0E1-9927-4469-3E43EEA63AE8}"/>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6BB16297-2FAD-2E8C-3D76-FB387A3A1980}"/>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2DE0CF57-973D-2ADB-C5F5-965502658A9F}"/>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9C703D1A-F26C-4F23-E1C1-8733A830E0B3}"/>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13998C8C-3279-8F72-47CD-5405D35F9343}"/>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32810B5D-45A3-0BC9-84B9-64E0CBE6FDB3}"/>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FFB39A96-4761-FA4E-55DF-861D19E51B17}"/>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24386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1155295"/>
            <a:ext cx="10711543" cy="5532605"/>
          </a:xfrm>
          <a:prstGeom prst="rect">
            <a:avLst/>
          </a:prstGeom>
        </p:spPr>
        <p:txBody>
          <a:bodyPr wrap="square">
            <a:spAutoFit/>
          </a:bodyPr>
          <a:lstStyle/>
          <a:p>
            <a:pPr algn="ctr">
              <a:lnSpc>
                <a:spcPct val="114000"/>
              </a:lnSpc>
            </a:pPr>
            <a:r>
              <a:rPr lang="tr-TR" sz="3200" b="1" dirty="0">
                <a:solidFill>
                  <a:srgbClr val="3333FF"/>
                </a:solidFill>
              </a:rPr>
              <a:t>ASSESMENT CRITERIA</a:t>
            </a:r>
            <a:endParaRPr lang="en-US" sz="3200" dirty="0">
              <a:solidFill>
                <a:srgbClr val="3333FF"/>
              </a:solidFill>
            </a:endParaRPr>
          </a:p>
          <a:p>
            <a:pPr algn="ctr">
              <a:lnSpc>
                <a:spcPct val="125000"/>
              </a:lnSpc>
            </a:pPr>
            <a:endParaRPr lang="en-US" sz="3200" dirty="0"/>
          </a:p>
          <a:p>
            <a:pPr marL="1885950" lvl="3" indent="-514350">
              <a:lnSpc>
                <a:spcPct val="125000"/>
              </a:lnSpc>
              <a:buFont typeface="+mj-lt"/>
              <a:buAutoNum type="arabicPeriod"/>
            </a:pPr>
            <a:r>
              <a:rPr lang="en-US" sz="3200" dirty="0"/>
              <a:t>Knowing ship systems and machines</a:t>
            </a:r>
          </a:p>
          <a:p>
            <a:pPr marL="1885950" lvl="3" indent="-514350">
              <a:lnSpc>
                <a:spcPct val="125000"/>
              </a:lnSpc>
              <a:buFont typeface="+mj-lt"/>
              <a:buAutoNum type="arabicPeriod"/>
            </a:pPr>
            <a:r>
              <a:rPr lang="en-US" sz="3200" dirty="0"/>
              <a:t>Familiarization on command and control elements</a:t>
            </a:r>
          </a:p>
          <a:p>
            <a:pPr marL="1885950" lvl="3" indent="-514350">
              <a:lnSpc>
                <a:spcPct val="125000"/>
              </a:lnSpc>
              <a:buFont typeface="+mj-lt"/>
              <a:buAutoNum type="arabicPeriod"/>
            </a:pPr>
            <a:r>
              <a:rPr lang="en-US" sz="3200" dirty="0"/>
              <a:t>Understanding data signalization</a:t>
            </a:r>
          </a:p>
          <a:p>
            <a:pPr marL="1885950" lvl="3" indent="-514350">
              <a:lnSpc>
                <a:spcPct val="125000"/>
              </a:lnSpc>
              <a:buFont typeface="+mj-lt"/>
              <a:buAutoNum type="arabicPeriod"/>
            </a:pPr>
            <a:r>
              <a:rPr lang="en-US" sz="3200" dirty="0"/>
              <a:t>Understanding system and machine relations</a:t>
            </a:r>
          </a:p>
          <a:p>
            <a:pPr marL="1885950" lvl="3" indent="-514350">
              <a:lnSpc>
                <a:spcPct val="125000"/>
              </a:lnSpc>
              <a:buFont typeface="+mj-lt"/>
              <a:buAutoNum type="arabicPeriod"/>
            </a:pPr>
            <a:r>
              <a:rPr lang="en-US" sz="3200" dirty="0"/>
              <a:t>Familiarity in chain-events algorithm</a:t>
            </a:r>
          </a:p>
          <a:p>
            <a:pPr marL="1885950" lvl="3" indent="-514350">
              <a:lnSpc>
                <a:spcPct val="125000"/>
              </a:lnSpc>
              <a:buFont typeface="+mj-lt"/>
              <a:buAutoNum type="arabicPeriod"/>
            </a:pPr>
            <a:r>
              <a:rPr lang="en-US" sz="3200" dirty="0"/>
              <a:t>Effective monitoring of operating values</a:t>
            </a:r>
          </a:p>
          <a:p>
            <a:pPr marL="1885950" lvl="3" indent="-514350">
              <a:lnSpc>
                <a:spcPct val="125000"/>
              </a:lnSpc>
              <a:buFont typeface="+mj-lt"/>
              <a:buAutoNum type="arabicPeriod"/>
            </a:pPr>
            <a:r>
              <a:rPr lang="en-US" sz="3200" dirty="0"/>
              <a:t>Behaviour in emergencies</a:t>
            </a:r>
            <a:r>
              <a:rPr lang="tr-TR" sz="3200" dirty="0"/>
              <a:t> </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794782B2-889A-FAC9-7CC4-02F82313F4B3}"/>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2E777179-BEA9-6717-4C4A-033EAE2A5055}"/>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B5CE3A5E-6009-2550-740B-AC3AC74DB9C1}"/>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98D5FD49-16D3-E6F7-38DE-37F68F08C98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33ADE62C-44D6-1377-CC46-13609CDC5DCE}"/>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7FE7B68B-467B-37A3-FD7E-F4381972BE09}"/>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53B83C73-7BC5-D535-D080-A8F5E8A891A2}"/>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B2A2E1C5-9263-A94B-6062-0AAE9D9D2371}"/>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CED1AFFF-0216-A48A-16D8-1AE71DC51CF5}"/>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5360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3599" y="908534"/>
            <a:ext cx="10711543" cy="6047489"/>
          </a:xfrm>
          <a:prstGeom prst="rect">
            <a:avLst/>
          </a:prstGeom>
        </p:spPr>
        <p:txBody>
          <a:bodyPr wrap="square">
            <a:spAutoFit/>
          </a:bodyPr>
          <a:lstStyle/>
          <a:p>
            <a:pPr algn="ctr">
              <a:lnSpc>
                <a:spcPct val="114000"/>
              </a:lnSpc>
            </a:pPr>
            <a:r>
              <a:rPr lang="tr-TR" sz="3200" b="1" dirty="0">
                <a:solidFill>
                  <a:srgbClr val="3333FF"/>
                </a:solidFill>
              </a:rPr>
              <a:t>ASSESMENT</a:t>
            </a:r>
            <a:endParaRPr lang="en-US" sz="3200" dirty="0">
              <a:solidFill>
                <a:srgbClr val="3333FF"/>
              </a:solidFill>
            </a:endParaRPr>
          </a:p>
          <a:p>
            <a:pPr algn="ctr">
              <a:lnSpc>
                <a:spcPct val="125000"/>
              </a:lnSpc>
            </a:pPr>
            <a:r>
              <a:rPr lang="tr-TR" sz="3200" b="1" dirty="0"/>
              <a:t>COMMON</a:t>
            </a:r>
            <a:r>
              <a:rPr lang="en-US" sz="3200" b="1" dirty="0"/>
              <a:t> SKILLS</a:t>
            </a:r>
            <a:endParaRPr lang="tr-TR" sz="3200" b="1" dirty="0"/>
          </a:p>
          <a:p>
            <a:pPr algn="ctr">
              <a:lnSpc>
                <a:spcPct val="125000"/>
              </a:lnSpc>
            </a:pPr>
            <a:endParaRPr lang="en-US" sz="1200" dirty="0"/>
          </a:p>
          <a:p>
            <a:pPr marL="2114550" lvl="3" indent="-742950">
              <a:buAutoNum type="arabicPeriod"/>
            </a:pPr>
            <a:r>
              <a:rPr lang="en-US" sz="3600" dirty="0"/>
              <a:t>Self-management and improvement</a:t>
            </a:r>
            <a:endParaRPr lang="tr-TR" sz="3600" dirty="0"/>
          </a:p>
          <a:p>
            <a:pPr marL="2114550" lvl="3" indent="-742950">
              <a:buAutoNum type="arabicPeriod"/>
            </a:pPr>
            <a:r>
              <a:rPr lang="en-US" sz="3600" dirty="0"/>
              <a:t>Using the human, machine, automation relationship</a:t>
            </a:r>
            <a:endParaRPr lang="tr-TR" sz="3600" dirty="0"/>
          </a:p>
          <a:p>
            <a:pPr marL="2114550" lvl="3" indent="-742950">
              <a:buAutoNum type="arabicPeriod"/>
            </a:pPr>
            <a:r>
              <a:rPr lang="tr-TR" sz="3600" dirty="0"/>
              <a:t>Establishing t</a:t>
            </a:r>
            <a:r>
              <a:rPr lang="en-US" sz="3600" dirty="0" err="1"/>
              <a:t>eam</a:t>
            </a:r>
            <a:r>
              <a:rPr lang="tr-TR" sz="3600" dirty="0"/>
              <a:t>-</a:t>
            </a:r>
            <a:r>
              <a:rPr lang="en-US" sz="3600" dirty="0"/>
              <a:t>work</a:t>
            </a:r>
            <a:endParaRPr lang="tr-TR" sz="3600" dirty="0"/>
          </a:p>
          <a:p>
            <a:pPr marL="2114550" lvl="3" indent="-742950">
              <a:buAutoNum type="arabicPeriod"/>
            </a:pPr>
            <a:r>
              <a:rPr lang="en-US" sz="3600" dirty="0"/>
              <a:t>Managing tasks and solving problems</a:t>
            </a:r>
            <a:endParaRPr lang="tr-TR" sz="3600" dirty="0"/>
          </a:p>
          <a:p>
            <a:pPr marL="2114550" lvl="3" indent="-742950">
              <a:buAutoNum type="arabicPeriod"/>
            </a:pPr>
            <a:r>
              <a:rPr lang="en-US" sz="3600" dirty="0"/>
              <a:t>Using references</a:t>
            </a:r>
            <a:r>
              <a:rPr lang="tr-TR" sz="3600" dirty="0"/>
              <a:t> for details</a:t>
            </a:r>
          </a:p>
          <a:p>
            <a:pPr marL="2114550" lvl="3" indent="-742950">
              <a:buAutoNum type="arabicPeriod"/>
            </a:pPr>
            <a:r>
              <a:rPr lang="en-US" sz="3600" dirty="0"/>
              <a:t>Implementing the procedures</a:t>
            </a:r>
            <a:endParaRPr lang="tr-TR" sz="3600" dirty="0"/>
          </a:p>
          <a:p>
            <a:pPr marL="2114550" lvl="3" indent="-742950">
              <a:buAutoNum type="arabicPeriod"/>
            </a:pPr>
            <a:r>
              <a:rPr lang="en-US" sz="3600" dirty="0"/>
              <a:t>Generating creative ideas and designs</a:t>
            </a: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A7F3DF48-FDF7-A972-A0B7-978F84B61A43}"/>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567912CA-B425-FBF8-6BCB-43B9F85A9BF5}"/>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420E7731-CD8B-6057-8EDF-BEF65D3DC9EC}"/>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8026F227-504E-034E-22C1-87FA524F6AC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A674079C-4C43-10FD-6AEC-17E4F8E0121D}"/>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B2F04C61-F66B-0BCC-CB9C-F9E5CF2ED585}"/>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3C7A12DA-2DDB-627A-5E9A-9669F435850C}"/>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CAD8A249-6EF1-9461-DB24-14C28E4F21F2}"/>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492D96F2-F8AE-160B-4407-5F3D615E17AC}"/>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7362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8" y="931590"/>
            <a:ext cx="10711543" cy="5924379"/>
          </a:xfrm>
          <a:prstGeom prst="rect">
            <a:avLst/>
          </a:prstGeom>
        </p:spPr>
        <p:txBody>
          <a:bodyPr wrap="square">
            <a:spAutoFit/>
          </a:bodyPr>
          <a:lstStyle/>
          <a:p>
            <a:pPr algn="ctr">
              <a:lnSpc>
                <a:spcPct val="114000"/>
              </a:lnSpc>
            </a:pPr>
            <a:r>
              <a:rPr lang="tr-TR" sz="3200" b="1" dirty="0">
                <a:solidFill>
                  <a:srgbClr val="3333FF"/>
                </a:solidFill>
              </a:rPr>
              <a:t>REFERENCES</a:t>
            </a:r>
            <a:endParaRPr lang="en-US" sz="3200" dirty="0">
              <a:solidFill>
                <a:srgbClr val="3333FF"/>
              </a:solidFill>
            </a:endParaRPr>
          </a:p>
          <a:p>
            <a:pPr algn="ctr">
              <a:lnSpc>
                <a:spcPct val="125000"/>
              </a:lnSpc>
            </a:pPr>
            <a:r>
              <a:rPr lang="tr-TR" b="1" dirty="0"/>
              <a:t> </a:t>
            </a:r>
            <a:endParaRPr lang="tr-TR" sz="2000" dirty="0"/>
          </a:p>
          <a:p>
            <a:pPr marL="2114550" lvl="3" indent="-742950">
              <a:buAutoNum type="arabicPeriod"/>
            </a:pPr>
            <a:r>
              <a:rPr lang="en-US" sz="3600" dirty="0"/>
              <a:t>STCW-Chapter VIII section A-VIII2, part 3-Watchkeeping at sea</a:t>
            </a:r>
            <a:endParaRPr lang="tr-TR" sz="3600" dirty="0"/>
          </a:p>
          <a:p>
            <a:pPr marL="2114550" lvl="3" indent="-742950">
              <a:buAutoNum type="arabicPeriod"/>
            </a:pPr>
            <a:r>
              <a:rPr lang="tr-TR" sz="3600" dirty="0"/>
              <a:t>Marine Engine Watchkeeping-STCW-IMO</a:t>
            </a:r>
          </a:p>
          <a:p>
            <a:pPr marL="2114550" lvl="3" indent="-742950">
              <a:buAutoNum type="arabicPeriod"/>
            </a:pPr>
            <a:r>
              <a:rPr lang="en-US" sz="3600" dirty="0"/>
              <a:t>IMO-Model Course-7.04-Officer in Charge of an Engineering Watch</a:t>
            </a:r>
            <a:endParaRPr lang="tr-TR" sz="3600" dirty="0"/>
          </a:p>
          <a:p>
            <a:pPr marL="2114550" lvl="3" indent="-742950">
              <a:buAutoNum type="arabicPeriod"/>
            </a:pPr>
            <a:r>
              <a:rPr lang="en-US" sz="3600" dirty="0"/>
              <a:t>STCW-Seafarers’ Training, Certification and Watchkeeping</a:t>
            </a:r>
            <a:endParaRPr lang="tr-TR" sz="3600" dirty="0"/>
          </a:p>
          <a:p>
            <a:pPr marL="2114550" lvl="3" indent="-742950">
              <a:buAutoNum type="arabicPeriod"/>
            </a:pPr>
            <a:r>
              <a:rPr lang="en-US" sz="3600" dirty="0"/>
              <a:t>TechSim_5000_ENG_Instructor_Manual(8.6)</a:t>
            </a:r>
            <a:endParaRPr lang="tr-TR" sz="3600" dirty="0"/>
          </a:p>
          <a:p>
            <a:pPr marL="2114550" lvl="3" indent="-742950">
              <a:buAutoNum type="arabicPeriod"/>
            </a:pPr>
            <a:r>
              <a:rPr lang="tr-TR" sz="3200" dirty="0"/>
              <a:t>TRANSAS-ERS 5000 </a:t>
            </a:r>
            <a:r>
              <a:rPr lang="tr-TR" sz="3200" dirty="0" err="1"/>
              <a:t>Simultor</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1A79390-6F1A-926C-7606-5318E4F4A85B}"/>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E3D1EA73-CCD9-0D6F-0B5B-7D5A3442144F}"/>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37F4B66D-0869-2CE8-6127-366E03C08AB6}"/>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7433B9EF-80E6-5065-E584-CA594831BC5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BC7F9A67-B92F-F163-A41A-155343F6F2DD}"/>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EDEA9206-72B3-DECC-FFBB-E1710F71C579}"/>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4EFE162B-F0CB-2052-7BE0-11BFFA8B2827}"/>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4E1C7F95-7765-D6B7-BFB3-CC84016C35DA}"/>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4113555A-AC68-BA6B-355E-5ED6AC86CAB1}"/>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34466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1044" y="1356852"/>
            <a:ext cx="9822426" cy="4355680"/>
          </a:xfrm>
          <a:prstGeom prst="rect">
            <a:avLst/>
          </a:prstGeom>
        </p:spPr>
        <p:txBody>
          <a:bodyPr wrap="square">
            <a:spAutoFit/>
          </a:bodyPr>
          <a:lstStyle/>
          <a:p>
            <a:pPr algn="ctr">
              <a:lnSpc>
                <a:spcPct val="125000"/>
              </a:lnSpc>
            </a:pPr>
            <a:r>
              <a:rPr lang="tr-TR" sz="3200" b="1" dirty="0">
                <a:solidFill>
                  <a:srgbClr val="3333FF"/>
                </a:solidFill>
              </a:rPr>
              <a:t>INTRODUCTION TO SIMULATOR  TRAINING</a:t>
            </a:r>
            <a:endParaRPr lang="tr-TR" sz="3200" dirty="0">
              <a:solidFill>
                <a:srgbClr val="3333FF"/>
              </a:solidFill>
            </a:endParaRPr>
          </a:p>
          <a:p>
            <a:pPr algn="ctr">
              <a:lnSpc>
                <a:spcPct val="125000"/>
              </a:lnSpc>
            </a:pPr>
            <a:r>
              <a:rPr lang="en-US" sz="3200" b="1" dirty="0"/>
              <a:t>SIMULATOR</a:t>
            </a:r>
            <a:r>
              <a:rPr lang="tr-TR" sz="3200" b="1" dirty="0"/>
              <a:t> </a:t>
            </a:r>
            <a:r>
              <a:rPr lang="en-US" sz="3200" b="1" dirty="0"/>
              <a:t> </a:t>
            </a:r>
            <a:r>
              <a:rPr lang="tr-TR" sz="3200" b="1" dirty="0"/>
              <a:t>TRANSAS ERS5000</a:t>
            </a:r>
          </a:p>
          <a:p>
            <a:pPr>
              <a:lnSpc>
                <a:spcPct val="125000"/>
              </a:lnSpc>
            </a:pPr>
            <a:endParaRPr lang="en-US" sz="3200" b="1" dirty="0"/>
          </a:p>
          <a:p>
            <a:pPr algn="just">
              <a:lnSpc>
                <a:spcPct val="125000"/>
              </a:lnSpc>
            </a:pPr>
            <a:r>
              <a:rPr lang="en-US" sz="3200" dirty="0"/>
              <a:t>Detached engine control room simulator in</a:t>
            </a:r>
            <a:r>
              <a:rPr lang="tr-TR" sz="3200" dirty="0"/>
              <a:t> CLASSROOM</a:t>
            </a:r>
            <a:r>
              <a:rPr lang="en-US" sz="3200" dirty="0"/>
              <a:t> Layout</a:t>
            </a:r>
            <a:r>
              <a:rPr lang="tr-TR" sz="3200" dirty="0"/>
              <a:t> A 2-Screen-PCs were provided for each Training-Station/Desk which represents Engine Control Room automation system.</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B2B54F3-92B6-F136-0CA3-0C97DF6D48F0}"/>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A83D6435-5E90-2D91-9B51-5CEC88C7744E}"/>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EE8B2E2D-E2C8-AAEC-639A-AE5AB9EA87E6}"/>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6BA57DD6-CE9B-8FFF-9658-EB58B3A5FD5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CB5D1176-6271-4C77-7190-16D1CFDC2EB2}"/>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08B5A932-3917-6173-B37A-C42A8CF5B7C0}"/>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6D235625-34B6-906C-E978-B3FA7B556A55}"/>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D15FEA91-7CD0-9CA5-19F7-4947DDB43853}"/>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42149C5A-AAE6-F5D1-01E2-0EC173B726CE}"/>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06568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99104" y="912018"/>
            <a:ext cx="10711543" cy="1323439"/>
          </a:xfrm>
          <a:prstGeom prst="rect">
            <a:avLst/>
          </a:prstGeom>
        </p:spPr>
        <p:txBody>
          <a:bodyPr wrap="square">
            <a:spAutoFit/>
          </a:bodyPr>
          <a:lstStyle/>
          <a:p>
            <a:pPr algn="ctr">
              <a:lnSpc>
                <a:spcPct val="125000"/>
              </a:lnSpc>
            </a:pPr>
            <a:r>
              <a:rPr lang="tr-TR" sz="3200" b="1" dirty="0">
                <a:solidFill>
                  <a:srgbClr val="3333FF"/>
                </a:solidFill>
              </a:rPr>
              <a:t>SIMULATOR SCENARIO </a:t>
            </a:r>
            <a:endParaRPr lang="tr-TR" sz="3200" dirty="0"/>
          </a:p>
          <a:p>
            <a:pPr algn="ctr">
              <a:lnSpc>
                <a:spcPct val="125000"/>
              </a:lnSpc>
            </a:pPr>
            <a:r>
              <a:rPr lang="tr-TR" sz="3200" b="1" dirty="0"/>
              <a:t>STARTING CONDITIONS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ikdörtgen 4"/>
          <p:cNvSpPr/>
          <p:nvPr/>
        </p:nvSpPr>
        <p:spPr>
          <a:xfrm>
            <a:off x="602114" y="2345483"/>
            <a:ext cx="5493885" cy="2631490"/>
          </a:xfrm>
          <a:prstGeom prst="rect">
            <a:avLst/>
          </a:prstGeom>
        </p:spPr>
        <p:txBody>
          <a:bodyPr wrap="square">
            <a:spAutoFit/>
          </a:bodyPr>
          <a:lstStyle/>
          <a:p>
            <a:pPr>
              <a:lnSpc>
                <a:spcPct val="125000"/>
              </a:lnSpc>
            </a:pPr>
            <a:r>
              <a:rPr lang="tr-TR" sz="2000" b="1" dirty="0"/>
              <a:t>The ship</a:t>
            </a:r>
            <a:endParaRPr lang="tr-TR" sz="2000" dirty="0"/>
          </a:p>
          <a:p>
            <a:r>
              <a:rPr lang="tr-TR" sz="2000" dirty="0"/>
              <a:t> </a:t>
            </a:r>
          </a:p>
          <a:p>
            <a:r>
              <a:rPr lang="tr-TR" sz="2000" dirty="0"/>
              <a:t>Type			: Prduct Tanker </a:t>
            </a:r>
          </a:p>
          <a:p>
            <a:r>
              <a:rPr lang="tr-TR" sz="2000" dirty="0"/>
              <a:t>Max. continous power	: 8 600 kW at 127 RPM</a:t>
            </a:r>
          </a:p>
          <a:p>
            <a:r>
              <a:rPr lang="tr-TR" sz="2000" dirty="0"/>
              <a:t>Length 			: 183 meters</a:t>
            </a:r>
          </a:p>
          <a:p>
            <a:r>
              <a:rPr lang="tr-TR" sz="2000" dirty="0"/>
              <a:t>Breadth 			: 32.2 meters</a:t>
            </a:r>
          </a:p>
          <a:p>
            <a:r>
              <a:rPr lang="tr-TR" sz="2000" dirty="0"/>
              <a:t>Dead Weight 		: 50 000 t</a:t>
            </a:r>
          </a:p>
          <a:p>
            <a:r>
              <a:rPr lang="tr-TR" sz="2000" dirty="0"/>
              <a:t>Max Speed 		: 15.7 knots</a:t>
            </a:r>
          </a:p>
        </p:txBody>
      </p:sp>
      <p:sp>
        <p:nvSpPr>
          <p:cNvPr id="4" name="Dikdörtgen 3"/>
          <p:cNvSpPr/>
          <p:nvPr/>
        </p:nvSpPr>
        <p:spPr>
          <a:xfrm>
            <a:off x="6198734" y="2345483"/>
            <a:ext cx="5253037" cy="3579441"/>
          </a:xfrm>
          <a:prstGeom prst="rect">
            <a:avLst/>
          </a:prstGeom>
        </p:spPr>
        <p:txBody>
          <a:bodyPr wrap="square">
            <a:spAutoFit/>
          </a:bodyPr>
          <a:lstStyle/>
          <a:p>
            <a:pPr marL="6350" marR="3175" indent="-6350">
              <a:lnSpc>
                <a:spcPct val="103000"/>
              </a:lnSpc>
              <a:spcAft>
                <a:spcPts val="15"/>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main propulsion power engine</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Type	: MAN B&amp;W model 6S50 MC-C: 2-stroke, single acting, direct reversible, cross-head type marine diesel engine with constant pressure turbo-Charging.</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Number of cylinders 	: 6</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Cylinder bore 		: 500 mm</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Length of stroke 		: 2 000 mm</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Nominal MCR 		: 8 600 kW at 127 RPM</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453D98B-6FD4-43A4-C149-114CE3F4B5DD}"/>
              </a:ext>
            </a:extLst>
          </p:cNvPr>
          <p:cNvGrpSpPr/>
          <p:nvPr/>
        </p:nvGrpSpPr>
        <p:grpSpPr>
          <a:xfrm>
            <a:off x="-10920" y="-11197"/>
            <a:ext cx="12192000" cy="1023920"/>
            <a:chOff x="0" y="0"/>
            <a:chExt cx="12186519" cy="992963"/>
          </a:xfrm>
        </p:grpSpPr>
        <p:pic>
          <p:nvPicPr>
            <p:cNvPr id="7" name="Picture 6">
              <a:extLst>
                <a:ext uri="{FF2B5EF4-FFF2-40B4-BE49-F238E27FC236}">
                  <a16:creationId xmlns:a16="http://schemas.microsoft.com/office/drawing/2014/main" id="{BB3D7C2F-C863-3FD4-0602-500DA2ED37D6}"/>
                </a:ext>
              </a:extLst>
            </p:cNvPr>
            <p:cNvPicPr>
              <a:picLocks noChangeAspect="1"/>
            </p:cNvPicPr>
            <p:nvPr/>
          </p:nvPicPr>
          <p:blipFill>
            <a:blip r:embed="rId2"/>
            <a:stretch>
              <a:fillRect/>
            </a:stretch>
          </p:blipFill>
          <p:spPr>
            <a:xfrm>
              <a:off x="8081383" y="7925"/>
              <a:ext cx="4105136" cy="909555"/>
            </a:xfrm>
            <a:prstGeom prst="rect">
              <a:avLst/>
            </a:prstGeom>
          </p:spPr>
        </p:pic>
        <p:pic>
          <p:nvPicPr>
            <p:cNvPr id="9" name="Picture 8">
              <a:extLst>
                <a:ext uri="{FF2B5EF4-FFF2-40B4-BE49-F238E27FC236}">
                  <a16:creationId xmlns:a16="http://schemas.microsoft.com/office/drawing/2014/main" id="{D35B9DC1-BCC8-0C56-F606-84A6A0158B1D}"/>
                </a:ext>
              </a:extLst>
            </p:cNvPr>
            <p:cNvPicPr>
              <a:picLocks noChangeAspect="1"/>
            </p:cNvPicPr>
            <p:nvPr/>
          </p:nvPicPr>
          <p:blipFill>
            <a:blip r:embed="rId3"/>
            <a:stretch>
              <a:fillRect/>
            </a:stretch>
          </p:blipFill>
          <p:spPr>
            <a:xfrm>
              <a:off x="0" y="8201"/>
              <a:ext cx="4392445" cy="902504"/>
            </a:xfrm>
            <a:prstGeom prst="rect">
              <a:avLst/>
            </a:prstGeom>
          </p:spPr>
        </p:pic>
        <p:sp>
          <p:nvSpPr>
            <p:cNvPr id="10" name="Rectangle 9">
              <a:extLst>
                <a:ext uri="{FF2B5EF4-FFF2-40B4-BE49-F238E27FC236}">
                  <a16:creationId xmlns:a16="http://schemas.microsoft.com/office/drawing/2014/main" id="{3939567B-16F7-DCCC-46C4-2601712CDF3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11" name="Picture 10">
              <a:extLst>
                <a:ext uri="{FF2B5EF4-FFF2-40B4-BE49-F238E27FC236}">
                  <a16:creationId xmlns:a16="http://schemas.microsoft.com/office/drawing/2014/main" id="{C56D0CBC-7B86-D5DF-2F3C-80A59667E974}"/>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2" name="Picture 11">
              <a:extLst>
                <a:ext uri="{FF2B5EF4-FFF2-40B4-BE49-F238E27FC236}">
                  <a16:creationId xmlns:a16="http://schemas.microsoft.com/office/drawing/2014/main" id="{15DC9F3E-09BB-8EE3-1ABF-8736BF3406A1}"/>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3" name="Picture 12">
              <a:extLst>
                <a:ext uri="{FF2B5EF4-FFF2-40B4-BE49-F238E27FC236}">
                  <a16:creationId xmlns:a16="http://schemas.microsoft.com/office/drawing/2014/main" id="{83486B8D-4F00-345F-B378-877B89CD36B9}"/>
                </a:ext>
              </a:extLst>
            </p:cNvPr>
            <p:cNvPicPr>
              <a:picLocks noChangeAspect="1"/>
            </p:cNvPicPr>
            <p:nvPr/>
          </p:nvPicPr>
          <p:blipFill>
            <a:blip r:embed="rId6"/>
            <a:stretch>
              <a:fillRect/>
            </a:stretch>
          </p:blipFill>
          <p:spPr>
            <a:xfrm>
              <a:off x="3348001" y="0"/>
              <a:ext cx="790914" cy="902504"/>
            </a:xfrm>
            <a:prstGeom prst="rect">
              <a:avLst/>
            </a:prstGeom>
          </p:spPr>
        </p:pic>
        <p:pic>
          <p:nvPicPr>
            <p:cNvPr id="14" name="Picture 13">
              <a:extLst>
                <a:ext uri="{FF2B5EF4-FFF2-40B4-BE49-F238E27FC236}">
                  <a16:creationId xmlns:a16="http://schemas.microsoft.com/office/drawing/2014/main" id="{895073DC-BC52-4135-0C41-C76707F7D7F9}"/>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5" name="Picture 14" descr="logo z przezroczystym">
              <a:extLst>
                <a:ext uri="{FF2B5EF4-FFF2-40B4-BE49-F238E27FC236}">
                  <a16:creationId xmlns:a16="http://schemas.microsoft.com/office/drawing/2014/main" id="{7D8B72A5-AC60-2F35-9E68-2C8AC05D64E2}"/>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82752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8" y="1396871"/>
            <a:ext cx="10711543" cy="5016758"/>
          </a:xfrm>
          <a:prstGeom prst="rect">
            <a:avLst/>
          </a:prstGeom>
        </p:spPr>
        <p:txBody>
          <a:bodyPr wrap="square">
            <a:spAutoFit/>
          </a:bodyPr>
          <a:lstStyle/>
          <a:p>
            <a:pPr algn="ctr">
              <a:lnSpc>
                <a:spcPct val="125000"/>
              </a:lnSpc>
            </a:pPr>
            <a:r>
              <a:rPr lang="tr-TR" sz="3200" b="1" dirty="0">
                <a:solidFill>
                  <a:srgbClr val="3333FF"/>
                </a:solidFill>
              </a:rPr>
              <a:t>SIMULATOR SCENARIO </a:t>
            </a:r>
            <a:endParaRPr lang="tr-TR" sz="3200" dirty="0"/>
          </a:p>
          <a:p>
            <a:pPr algn="ctr">
              <a:lnSpc>
                <a:spcPct val="125000"/>
              </a:lnSpc>
            </a:pPr>
            <a:r>
              <a:rPr lang="tr-TR" sz="3200" b="1" dirty="0"/>
              <a:t>STARTING CONDITIONS</a:t>
            </a:r>
          </a:p>
          <a:p>
            <a:pPr algn="ctr">
              <a:lnSpc>
                <a:spcPct val="125000"/>
              </a:lnSpc>
            </a:pPr>
            <a:endParaRPr lang="tr-TR" sz="3200" dirty="0"/>
          </a:p>
          <a:p>
            <a:pPr algn="ctr">
              <a:lnSpc>
                <a:spcPct val="125000"/>
              </a:lnSpc>
            </a:pPr>
            <a:r>
              <a:rPr lang="tr-TR" sz="3200" dirty="0"/>
              <a:t>Second Engineer is on Engine Room Watch (12:00-16:00)</a:t>
            </a:r>
          </a:p>
          <a:p>
            <a:pPr algn="ctr">
              <a:lnSpc>
                <a:spcPct val="125000"/>
              </a:lnSpc>
            </a:pPr>
            <a:r>
              <a:rPr lang="tr-TR" sz="3200" dirty="0"/>
              <a:t>Ship is on cruise speed.</a:t>
            </a:r>
          </a:p>
          <a:p>
            <a:pPr algn="ctr">
              <a:lnSpc>
                <a:spcPct val="125000"/>
              </a:lnSpc>
            </a:pPr>
            <a:r>
              <a:rPr lang="tr-TR" sz="3200" dirty="0" err="1"/>
              <a:t>Shaft-Generator</a:t>
            </a:r>
            <a:r>
              <a:rPr lang="tr-TR" sz="3200" dirty="0"/>
              <a:t> is in progress</a:t>
            </a:r>
          </a:p>
          <a:p>
            <a:pPr algn="ctr">
              <a:lnSpc>
                <a:spcPct val="125000"/>
              </a:lnSpc>
            </a:pPr>
            <a:r>
              <a:rPr lang="tr-TR" sz="3200" dirty="0"/>
              <a:t>All systems are in Full-Sea condition </a:t>
            </a:r>
          </a:p>
          <a:p>
            <a:pPr algn="ctr">
              <a:lnSpc>
                <a:spcPct val="125000"/>
              </a:lnSpc>
            </a:pPr>
            <a:r>
              <a:rPr lang="tr-TR" sz="3200" dirty="0"/>
              <a:t>No system alarm exists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969D8DD-6BC2-35C6-5F92-D677B37DA2BA}"/>
              </a:ext>
            </a:extLst>
          </p:cNvPr>
          <p:cNvGrpSpPr/>
          <p:nvPr/>
        </p:nvGrpSpPr>
        <p:grpSpPr>
          <a:xfrm>
            <a:off x="-10920" y="-11197"/>
            <a:ext cx="12192000" cy="1023920"/>
            <a:chOff x="0" y="0"/>
            <a:chExt cx="12186519" cy="992963"/>
          </a:xfrm>
        </p:grpSpPr>
        <p:pic>
          <p:nvPicPr>
            <p:cNvPr id="5" name="Picture 4">
              <a:extLst>
                <a:ext uri="{FF2B5EF4-FFF2-40B4-BE49-F238E27FC236}">
                  <a16:creationId xmlns:a16="http://schemas.microsoft.com/office/drawing/2014/main" id="{2460F6D8-711C-7D61-F8A5-05E4C0ABF8F9}"/>
                </a:ext>
              </a:extLst>
            </p:cNvPr>
            <p:cNvPicPr>
              <a:picLocks noChangeAspect="1"/>
            </p:cNvPicPr>
            <p:nvPr/>
          </p:nvPicPr>
          <p:blipFill>
            <a:blip r:embed="rId2"/>
            <a:stretch>
              <a:fillRect/>
            </a:stretch>
          </p:blipFill>
          <p:spPr>
            <a:xfrm>
              <a:off x="8081383" y="7925"/>
              <a:ext cx="4105136" cy="909555"/>
            </a:xfrm>
            <a:prstGeom prst="rect">
              <a:avLst/>
            </a:prstGeom>
          </p:spPr>
        </p:pic>
        <p:pic>
          <p:nvPicPr>
            <p:cNvPr id="6" name="Picture 5">
              <a:extLst>
                <a:ext uri="{FF2B5EF4-FFF2-40B4-BE49-F238E27FC236}">
                  <a16:creationId xmlns:a16="http://schemas.microsoft.com/office/drawing/2014/main" id="{681683DB-DCC8-DB9A-0F88-00E7D4C94951}"/>
                </a:ext>
              </a:extLst>
            </p:cNvPr>
            <p:cNvPicPr>
              <a:picLocks noChangeAspect="1"/>
            </p:cNvPicPr>
            <p:nvPr/>
          </p:nvPicPr>
          <p:blipFill>
            <a:blip r:embed="rId3"/>
            <a:stretch>
              <a:fillRect/>
            </a:stretch>
          </p:blipFill>
          <p:spPr>
            <a:xfrm>
              <a:off x="0" y="8201"/>
              <a:ext cx="4392445" cy="902504"/>
            </a:xfrm>
            <a:prstGeom prst="rect">
              <a:avLst/>
            </a:prstGeom>
          </p:spPr>
        </p:pic>
        <p:sp>
          <p:nvSpPr>
            <p:cNvPr id="7" name="Rectangle 6">
              <a:extLst>
                <a:ext uri="{FF2B5EF4-FFF2-40B4-BE49-F238E27FC236}">
                  <a16:creationId xmlns:a16="http://schemas.microsoft.com/office/drawing/2014/main" id="{626892B7-E317-C1BD-3344-D2C87269ABA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9" name="Picture 8">
              <a:extLst>
                <a:ext uri="{FF2B5EF4-FFF2-40B4-BE49-F238E27FC236}">
                  <a16:creationId xmlns:a16="http://schemas.microsoft.com/office/drawing/2014/main" id="{9D10E17B-06DC-706D-7F5F-BF8E5B462EDC}"/>
                </a:ext>
              </a:extLst>
            </p:cNvPr>
            <p:cNvPicPr>
              <a:picLocks noChangeAspect="1"/>
            </p:cNvPicPr>
            <p:nvPr/>
          </p:nvPicPr>
          <p:blipFill rotWithShape="1">
            <a:blip r:embed="rId4"/>
            <a:srcRect b="30260"/>
            <a:stretch/>
          </p:blipFill>
          <p:spPr>
            <a:xfrm>
              <a:off x="4373150" y="70134"/>
              <a:ext cx="1115873" cy="922829"/>
            </a:xfrm>
            <a:prstGeom prst="rect">
              <a:avLst/>
            </a:prstGeom>
          </p:spPr>
        </p:pic>
        <p:pic>
          <p:nvPicPr>
            <p:cNvPr id="10" name="Picture 9">
              <a:extLst>
                <a:ext uri="{FF2B5EF4-FFF2-40B4-BE49-F238E27FC236}">
                  <a16:creationId xmlns:a16="http://schemas.microsoft.com/office/drawing/2014/main" id="{E356712D-0EB2-C244-4EBC-0AB0E07AE9B8}"/>
                </a:ext>
              </a:extLst>
            </p:cNvPr>
            <p:cNvPicPr>
              <a:picLocks noChangeAspect="1"/>
            </p:cNvPicPr>
            <p:nvPr/>
          </p:nvPicPr>
          <p:blipFill>
            <a:blip r:embed="rId5"/>
            <a:stretch>
              <a:fillRect/>
            </a:stretch>
          </p:blipFill>
          <p:spPr>
            <a:xfrm>
              <a:off x="5712209" y="80351"/>
              <a:ext cx="1048182" cy="757654"/>
            </a:xfrm>
            <a:prstGeom prst="rect">
              <a:avLst/>
            </a:prstGeom>
          </p:spPr>
        </p:pic>
        <p:pic>
          <p:nvPicPr>
            <p:cNvPr id="11" name="Picture 10">
              <a:extLst>
                <a:ext uri="{FF2B5EF4-FFF2-40B4-BE49-F238E27FC236}">
                  <a16:creationId xmlns:a16="http://schemas.microsoft.com/office/drawing/2014/main" id="{B9DC5B9A-EE98-B67B-3095-174699FC0462}"/>
                </a:ext>
              </a:extLst>
            </p:cNvPr>
            <p:cNvPicPr>
              <a:picLocks noChangeAspect="1"/>
            </p:cNvPicPr>
            <p:nvPr/>
          </p:nvPicPr>
          <p:blipFill>
            <a:blip r:embed="rId6"/>
            <a:stretch>
              <a:fillRect/>
            </a:stretch>
          </p:blipFill>
          <p:spPr>
            <a:xfrm>
              <a:off x="3348001" y="0"/>
              <a:ext cx="790914" cy="902504"/>
            </a:xfrm>
            <a:prstGeom prst="rect">
              <a:avLst/>
            </a:prstGeom>
          </p:spPr>
        </p:pic>
        <p:pic>
          <p:nvPicPr>
            <p:cNvPr id="12" name="Picture 11">
              <a:extLst>
                <a:ext uri="{FF2B5EF4-FFF2-40B4-BE49-F238E27FC236}">
                  <a16:creationId xmlns:a16="http://schemas.microsoft.com/office/drawing/2014/main" id="{64D5DDA9-2C96-92B8-99BC-7BDA034EFA99}"/>
                </a:ext>
              </a:extLst>
            </p:cNvPr>
            <p:cNvPicPr>
              <a:picLocks noChangeAspect="1"/>
            </p:cNvPicPr>
            <p:nvPr/>
          </p:nvPicPr>
          <p:blipFill>
            <a:blip r:embed="rId7"/>
            <a:stretch>
              <a:fillRect/>
            </a:stretch>
          </p:blipFill>
          <p:spPr>
            <a:xfrm>
              <a:off x="7219292" y="51084"/>
              <a:ext cx="844218" cy="844218"/>
            </a:xfrm>
            <a:prstGeom prst="rect">
              <a:avLst/>
            </a:prstGeom>
          </p:spPr>
        </p:pic>
        <p:pic>
          <p:nvPicPr>
            <p:cNvPr id="13" name="Picture 12" descr="logo z przezroczystym">
              <a:extLst>
                <a:ext uri="{FF2B5EF4-FFF2-40B4-BE49-F238E27FC236}">
                  <a16:creationId xmlns:a16="http://schemas.microsoft.com/office/drawing/2014/main" id="{07E95E30-B6D0-323C-EFC8-352EDA246A5D}"/>
                </a:ext>
              </a:extLst>
            </p:cNvPr>
            <p:cNvPicPr>
              <a:picLocks noChangeAspect="1" noChangeArrowheads="1"/>
            </p:cNvPicPr>
            <p:nvPr/>
          </p:nvPicPr>
          <p:blipFill>
            <a:blip r:embed="rId8" cstate="print"/>
            <a:srcRect/>
            <a:stretch>
              <a:fillRect/>
            </a:stretch>
          </p:blipFill>
          <p:spPr bwMode="auto">
            <a:xfrm>
              <a:off x="8437231" y="0"/>
              <a:ext cx="693406" cy="902504"/>
            </a:xfrm>
            <a:prstGeom prst="rect">
              <a:avLst/>
            </a:prstGeom>
            <a:noFill/>
            <a:ln w="9525">
              <a:noFill/>
              <a:miter lim="800000"/>
              <a:headEnd/>
              <a:tailEnd/>
            </a:ln>
          </p:spPr>
        </p:pic>
      </p:grpSp>
    </p:spTree>
    <p:extLst>
      <p:ext uri="{BB962C8B-B14F-4D97-AF65-F5344CB8AC3E}">
        <p14:creationId xmlns:p14="http://schemas.microsoft.com/office/powerpoint/2010/main" val="4035240653"/>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1372</Words>
  <Application>Microsoft Office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1_Office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Carmen Elena Lupu</cp:lastModifiedBy>
  <cp:revision>51</cp:revision>
  <dcterms:created xsi:type="dcterms:W3CDTF">2022-05-10T09:18:29Z</dcterms:created>
  <dcterms:modified xsi:type="dcterms:W3CDTF">2023-08-10T09:05:51Z</dcterms:modified>
</cp:coreProperties>
</file>