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9" r:id="rId4"/>
    <p:sldId id="261" r:id="rId5"/>
    <p:sldId id="260" r:id="rId6"/>
    <p:sldId id="264" r:id="rId7"/>
    <p:sldId id="265" r:id="rId8"/>
    <p:sldId id="272" r:id="rId9"/>
    <p:sldId id="273" r:id="rId10"/>
    <p:sldId id="263" r:id="rId11"/>
    <p:sldId id="266" r:id="rId12"/>
    <p:sldId id="267" r:id="rId13"/>
    <p:sldId id="268" r:id="rId14"/>
    <p:sldId id="262" r:id="rId15"/>
    <p:sldId id="258" r:id="rId16"/>
    <p:sldId id="269" r:id="rId17"/>
    <p:sldId id="270" r:id="rId18"/>
    <p:sldId id="271" r:id="rId19"/>
    <p:sldId id="274" r:id="rId20"/>
    <p:sldId id="275" r:id="rId21"/>
    <p:sldId id="276" r:id="rId22"/>
    <p:sldId id="277" r:id="rId23"/>
    <p:sldId id="292" r:id="rId24"/>
    <p:sldId id="290" r:id="rId25"/>
    <p:sldId id="293" r:id="rId26"/>
    <p:sldId id="291" r:id="rId27"/>
    <p:sldId id="280" r:id="rId28"/>
    <p:sldId id="294" r:id="rId29"/>
    <p:sldId id="282" r:id="rId30"/>
    <p:sldId id="283" r:id="rId31"/>
    <p:sldId id="284" r:id="rId32"/>
    <p:sldId id="285" r:id="rId33"/>
    <p:sldId id="287" r:id="rId34"/>
  </p:sldIdLst>
  <p:sldSz cx="9361488" cy="61214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8">
          <p15:clr>
            <a:srgbClr val="A4A3A4"/>
          </p15:clr>
        </p15:guide>
        <p15:guide id="2" pos="29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90" d="100"/>
          <a:sy n="90" d="100"/>
        </p:scale>
        <p:origin x="1061" y="101"/>
      </p:cViewPr>
      <p:guideLst>
        <p:guide orient="horz" pos="1928"/>
        <p:guide pos="29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87723-5E95-4B46-AE28-336FB1FC743C}" type="datetimeFigureOut">
              <a:rPr lang="lt-LT" smtClean="0"/>
              <a:t>2023-08-09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808038" y="685800"/>
            <a:ext cx="5241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BF948-256F-42CB-9CF6-60354C11812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7414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>
          <a:xfrm>
            <a:off x="808038" y="685800"/>
            <a:ext cx="5241925" cy="3429000"/>
          </a:xfrm>
        </p:spPr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BF948-256F-42CB-9CF6-60354C118127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871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61488" cy="61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5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824" y="576135"/>
            <a:ext cx="3019323" cy="955051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244082"/>
                </a:solidFill>
                <a:latin typeface="PF Square Sans Pro" panose="0200050604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lt-LT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71592" y="576134"/>
            <a:ext cx="5381636" cy="42441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824" y="1670783"/>
            <a:ext cx="3019323" cy="3149522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44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3720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398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899E9-0072-412F-9584-F214A1D79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0187" y="1001813"/>
            <a:ext cx="7021116" cy="213115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85F5F-6CFE-4F17-82E1-7DA545EEE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187" y="3215152"/>
            <a:ext cx="7021116" cy="147792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6A33C-282A-4A5C-BBFB-9792C2B79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2DEA9-F560-486E-B967-72E46B93BC75}" type="datetimeFigureOut">
              <a:rPr lang="lt-LT" smtClean="0"/>
              <a:t>2023-08-09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79324-D7B3-48DE-A8C0-8EBB57E86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0EAC0-01DF-42A3-B45A-BD17CD79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76183-A59E-4174-BFD9-35AC7548AD1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6532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61488" cy="61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2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728" y="447928"/>
            <a:ext cx="8074283" cy="338030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244082"/>
                </a:solidFill>
                <a:latin typeface="PF Square Sans Pro" panose="0200050604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728" y="1043378"/>
            <a:ext cx="8074283" cy="40552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760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361488" cy="6121400"/>
          </a:xfrm>
          <a:blipFill dpi="0" rotWithShape="1"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 l="-49" t="-6168" r="-49" b="-6168"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t-LT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88822" y="1241222"/>
            <a:ext cx="2218017" cy="1857956"/>
          </a:xfrm>
        </p:spPr>
        <p:txBody>
          <a:bodyPr>
            <a:noAutofit/>
          </a:bodyPr>
          <a:lstStyle>
            <a:lvl1pPr algn="r">
              <a:defRPr sz="15000"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10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2763346" y="1367397"/>
            <a:ext cx="3060768" cy="12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3600" b="1">
                <a:latin typeface="+mj-lt"/>
              </a:defRPr>
            </a:lvl2pPr>
            <a:lvl3pPr marL="914400" indent="0">
              <a:buFontTx/>
              <a:buNone/>
              <a:defRPr sz="3600" b="1">
                <a:latin typeface="+mj-lt"/>
              </a:defRPr>
            </a:lvl3pPr>
            <a:lvl4pPr marL="1371600" indent="0">
              <a:buFontTx/>
              <a:buNone/>
              <a:defRPr sz="3600" b="1">
                <a:latin typeface="+mj-lt"/>
              </a:defRPr>
            </a:lvl4pPr>
            <a:lvl5pPr marL="1828800" indent="0">
              <a:buFontTx/>
              <a:buNone/>
              <a:defRPr sz="3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SmartArt Placeholder 27"/>
          <p:cNvSpPr>
            <a:spLocks noGrp="1"/>
          </p:cNvSpPr>
          <p:nvPr>
            <p:ph type="dgm" sz="quarter" idx="11"/>
          </p:nvPr>
        </p:nvSpPr>
        <p:spPr>
          <a:xfrm flipH="1">
            <a:off x="2395659" y="-31391"/>
            <a:ext cx="35105" cy="274111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93313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51678" y="325909"/>
            <a:ext cx="3521154" cy="950691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244082"/>
                </a:solidFill>
                <a:latin typeface="PF Square Sans Pro" panose="02000506040000020004" pitchFamily="50" charset="0"/>
              </a:rPr>
              <a:t>Click to edit Master title style</a:t>
            </a:r>
            <a:endParaRPr lang="lt-LT" sz="2400" b="1" dirty="0">
              <a:solidFill>
                <a:srgbClr val="244082"/>
              </a:solidFill>
              <a:latin typeface="PF Square Sans Pro" panose="02000506040000020004" pitchFamily="50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5196732" cy="5834390"/>
          </a:xfrm>
          <a:custGeom>
            <a:avLst/>
            <a:gdLst>
              <a:gd name="connsiteX0" fmla="*/ 4962512 w 6768000"/>
              <a:gd name="connsiteY0" fmla="*/ 0 h 6536453"/>
              <a:gd name="connsiteX1" fmla="*/ 5541482 w 6768000"/>
              <a:gd name="connsiteY1" fmla="*/ 0 h 6536453"/>
              <a:gd name="connsiteX2" fmla="*/ 5549779 w 6768000"/>
              <a:gd name="connsiteY2" fmla="*/ 9500 h 6536453"/>
              <a:gd name="connsiteX3" fmla="*/ 5684814 w 6768000"/>
              <a:gd name="connsiteY3" fmla="*/ 171330 h 6536453"/>
              <a:gd name="connsiteX4" fmla="*/ 5579374 w 6768000"/>
              <a:gd name="connsiteY4" fmla="*/ 327244 h 6536453"/>
              <a:gd name="connsiteX5" fmla="*/ 5437628 w 6768000"/>
              <a:gd name="connsiteY5" fmla="*/ 406354 h 6536453"/>
              <a:gd name="connsiteX6" fmla="*/ 4991009 w 6768000"/>
              <a:gd name="connsiteY6" fmla="*/ 25523 h 6536453"/>
              <a:gd name="connsiteX7" fmla="*/ 0 w 6768000"/>
              <a:gd name="connsiteY7" fmla="*/ 0 h 6536453"/>
              <a:gd name="connsiteX8" fmla="*/ 4472883 w 6768000"/>
              <a:gd name="connsiteY8" fmla="*/ 0 h 6536453"/>
              <a:gd name="connsiteX9" fmla="*/ 4513935 w 6768000"/>
              <a:gd name="connsiteY9" fmla="*/ 45125 h 6536453"/>
              <a:gd name="connsiteX10" fmla="*/ 5255582 w 6768000"/>
              <a:gd name="connsiteY10" fmla="*/ 2109021 h 6536453"/>
              <a:gd name="connsiteX11" fmla="*/ 4700904 w 6768000"/>
              <a:gd name="connsiteY11" fmla="*/ 3923133 h 6536453"/>
              <a:gd name="connsiteX12" fmla="*/ 4561353 w 6768000"/>
              <a:gd name="connsiteY12" fmla="*/ 4109568 h 6536453"/>
              <a:gd name="connsiteX13" fmla="*/ 4576487 w 6768000"/>
              <a:gd name="connsiteY13" fmla="*/ 4109776 h 6536453"/>
              <a:gd name="connsiteX14" fmla="*/ 5149805 w 6768000"/>
              <a:gd name="connsiteY14" fmla="*/ 4295670 h 6536453"/>
              <a:gd name="connsiteX15" fmla="*/ 5557162 w 6768000"/>
              <a:gd name="connsiteY15" fmla="*/ 3748035 h 6536453"/>
              <a:gd name="connsiteX16" fmla="*/ 5889084 w 6768000"/>
              <a:gd name="connsiteY16" fmla="*/ 2517112 h 6536453"/>
              <a:gd name="connsiteX17" fmla="*/ 5516930 w 6768000"/>
              <a:gd name="connsiteY17" fmla="*/ 2577402 h 6536453"/>
              <a:gd name="connsiteX18" fmla="*/ 5521959 w 6768000"/>
              <a:gd name="connsiteY18" fmla="*/ 2481943 h 6536453"/>
              <a:gd name="connsiteX19" fmla="*/ 5798561 w 6768000"/>
              <a:gd name="connsiteY19" fmla="*/ 1833824 h 6536453"/>
              <a:gd name="connsiteX20" fmla="*/ 6115394 w 6768000"/>
              <a:gd name="connsiteY20" fmla="*/ 1220875 h 6536453"/>
              <a:gd name="connsiteX21" fmla="*/ 6256209 w 6768000"/>
              <a:gd name="connsiteY21" fmla="*/ 1336431 h 6536453"/>
              <a:gd name="connsiteX22" fmla="*/ 6547897 w 6768000"/>
              <a:gd name="connsiteY22" fmla="*/ 1939331 h 6536453"/>
              <a:gd name="connsiteX23" fmla="*/ 6767698 w 6768000"/>
              <a:gd name="connsiteY23" fmla="*/ 2870577 h 6536453"/>
              <a:gd name="connsiteX24" fmla="*/ 6709423 w 6768000"/>
              <a:gd name="connsiteY24" fmla="*/ 2933528 h 6536453"/>
              <a:gd name="connsiteX25" fmla="*/ 6383075 w 6768000"/>
              <a:gd name="connsiteY25" fmla="*/ 2662487 h 6536453"/>
              <a:gd name="connsiteX26" fmla="*/ 6050017 w 6768000"/>
              <a:gd name="connsiteY26" fmla="*/ 3873639 h 6536453"/>
              <a:gd name="connsiteX27" fmla="*/ 5652717 w 6768000"/>
              <a:gd name="connsiteY27" fmla="*/ 4521757 h 6536453"/>
              <a:gd name="connsiteX28" fmla="*/ 5597397 w 6768000"/>
              <a:gd name="connsiteY28" fmla="*/ 4803111 h 6536453"/>
              <a:gd name="connsiteX29" fmla="*/ 5658882 w 6768000"/>
              <a:gd name="connsiteY29" fmla="*/ 5523026 h 6536453"/>
              <a:gd name="connsiteX30" fmla="*/ 5200096 w 6768000"/>
              <a:gd name="connsiteY30" fmla="*/ 5486400 h 6536453"/>
              <a:gd name="connsiteX31" fmla="*/ 4717303 w 6768000"/>
              <a:gd name="connsiteY31" fmla="*/ 5516543 h 6536453"/>
              <a:gd name="connsiteX32" fmla="*/ 3188453 w 6768000"/>
              <a:gd name="connsiteY32" fmla="*/ 6209881 h 6536453"/>
              <a:gd name="connsiteX33" fmla="*/ 3394647 w 6768000"/>
              <a:gd name="connsiteY33" fmla="*/ 6536453 h 6536453"/>
              <a:gd name="connsiteX34" fmla="*/ 2006612 w 6768000"/>
              <a:gd name="connsiteY34" fmla="*/ 6039058 h 6536453"/>
              <a:gd name="connsiteX35" fmla="*/ 593434 w 6768000"/>
              <a:gd name="connsiteY35" fmla="*/ 6531430 h 6536453"/>
              <a:gd name="connsiteX36" fmla="*/ 809685 w 6768000"/>
              <a:gd name="connsiteY36" fmla="*/ 6235002 h 6536453"/>
              <a:gd name="connsiteX37" fmla="*/ 199146 w 6768000"/>
              <a:gd name="connsiteY37" fmla="*/ 6011520 h 6536453"/>
              <a:gd name="connsiteX38" fmla="*/ 0 w 6768000"/>
              <a:gd name="connsiteY38" fmla="*/ 5915872 h 6536453"/>
              <a:gd name="connsiteX39" fmla="*/ 0 w 6768000"/>
              <a:gd name="connsiteY39" fmla="*/ 5343710 h 6536453"/>
              <a:gd name="connsiteX40" fmla="*/ 5028 w 6768000"/>
              <a:gd name="connsiteY40" fmla="*/ 5345723 h 6536453"/>
              <a:gd name="connsiteX41" fmla="*/ 930385 w 6768000"/>
              <a:gd name="connsiteY41" fmla="*/ 5747657 h 6536453"/>
              <a:gd name="connsiteX42" fmla="*/ 885121 w 6768000"/>
              <a:gd name="connsiteY42" fmla="*/ 5491424 h 6536453"/>
              <a:gd name="connsiteX43" fmla="*/ 2011641 w 6768000"/>
              <a:gd name="connsiteY43" fmla="*/ 5993842 h 6536453"/>
              <a:gd name="connsiteX44" fmla="*/ 3107988 w 6768000"/>
              <a:gd name="connsiteY44" fmla="*/ 5496448 h 6536453"/>
              <a:gd name="connsiteX45" fmla="*/ 3067754 w 6768000"/>
              <a:gd name="connsiteY45" fmla="*/ 5752680 h 6536453"/>
              <a:gd name="connsiteX46" fmla="*/ 4415555 w 6768000"/>
              <a:gd name="connsiteY46" fmla="*/ 4858378 h 6536453"/>
              <a:gd name="connsiteX47" fmla="*/ 4199304 w 6768000"/>
              <a:gd name="connsiteY47" fmla="*/ 4511710 h 6536453"/>
              <a:gd name="connsiteX48" fmla="*/ 4196821 w 6768000"/>
              <a:gd name="connsiteY48" fmla="*/ 4500932 h 6536453"/>
              <a:gd name="connsiteX49" fmla="*/ 4073673 w 6768000"/>
              <a:gd name="connsiteY49" fmla="*/ 4612747 h 6536453"/>
              <a:gd name="connsiteX50" fmla="*/ 2007751 w 6768000"/>
              <a:gd name="connsiteY50" fmla="*/ 5353666 h 6536453"/>
              <a:gd name="connsiteX51" fmla="*/ 191857 w 6768000"/>
              <a:gd name="connsiteY51" fmla="*/ 4799532 h 6536453"/>
              <a:gd name="connsiteX52" fmla="*/ 0 w 6768000"/>
              <a:gd name="connsiteY52" fmla="*/ 4656205 h 6536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768000" h="6536453">
                <a:moveTo>
                  <a:pt x="4962512" y="0"/>
                </a:moveTo>
                <a:lnTo>
                  <a:pt x="5541482" y="0"/>
                </a:lnTo>
                <a:lnTo>
                  <a:pt x="5549779" y="9500"/>
                </a:lnTo>
                <a:cubicBezTo>
                  <a:pt x="5591641" y="56343"/>
                  <a:pt x="5619728" y="82315"/>
                  <a:pt x="5684814" y="171330"/>
                </a:cubicBezTo>
                <a:cubicBezTo>
                  <a:pt x="5729943" y="216019"/>
                  <a:pt x="5617685" y="287593"/>
                  <a:pt x="5579374" y="327244"/>
                </a:cubicBezTo>
                <a:cubicBezTo>
                  <a:pt x="5561773" y="350345"/>
                  <a:pt x="5483024" y="440703"/>
                  <a:pt x="5437628" y="406354"/>
                </a:cubicBezTo>
                <a:cubicBezTo>
                  <a:pt x="5397907" y="376299"/>
                  <a:pt x="5124980" y="143902"/>
                  <a:pt x="4991009" y="25523"/>
                </a:cubicBezTo>
                <a:close/>
                <a:moveTo>
                  <a:pt x="0" y="0"/>
                </a:moveTo>
                <a:lnTo>
                  <a:pt x="4472883" y="0"/>
                </a:lnTo>
                <a:lnTo>
                  <a:pt x="4513935" y="45125"/>
                </a:lnTo>
                <a:cubicBezTo>
                  <a:pt x="4977258" y="605992"/>
                  <a:pt x="5255582" y="1325035"/>
                  <a:pt x="5255582" y="2109021"/>
                </a:cubicBezTo>
                <a:cubicBezTo>
                  <a:pt x="5255582" y="2781009"/>
                  <a:pt x="5051099" y="3405284"/>
                  <a:pt x="4700904" y="3923133"/>
                </a:cubicBezTo>
                <a:lnTo>
                  <a:pt x="4561353" y="4109568"/>
                </a:lnTo>
                <a:lnTo>
                  <a:pt x="4576487" y="4109776"/>
                </a:lnTo>
                <a:cubicBezTo>
                  <a:pt x="4798389" y="4339268"/>
                  <a:pt x="5018210" y="4385268"/>
                  <a:pt x="5149805" y="4295670"/>
                </a:cubicBezTo>
                <a:cubicBezTo>
                  <a:pt x="5318902" y="4122390"/>
                  <a:pt x="5404613" y="4004268"/>
                  <a:pt x="5557162" y="3748035"/>
                </a:cubicBezTo>
                <a:cubicBezTo>
                  <a:pt x="5937481" y="3053079"/>
                  <a:pt x="5859747" y="2620108"/>
                  <a:pt x="5889084" y="2517112"/>
                </a:cubicBezTo>
                <a:cubicBezTo>
                  <a:pt x="5815108" y="2470274"/>
                  <a:pt x="5503519" y="2615921"/>
                  <a:pt x="5516930" y="2577402"/>
                </a:cubicBezTo>
                <a:cubicBezTo>
                  <a:pt x="5530341" y="2538883"/>
                  <a:pt x="5466639" y="2606710"/>
                  <a:pt x="5521959" y="2481943"/>
                </a:cubicBezTo>
                <a:cubicBezTo>
                  <a:pt x="5690218" y="2081737"/>
                  <a:pt x="5695464" y="2025580"/>
                  <a:pt x="5798561" y="1833824"/>
                </a:cubicBezTo>
                <a:cubicBezTo>
                  <a:pt x="5891600" y="1632020"/>
                  <a:pt x="6031576" y="1289539"/>
                  <a:pt x="6115394" y="1220875"/>
                </a:cubicBezTo>
                <a:cubicBezTo>
                  <a:pt x="6144515" y="1183247"/>
                  <a:pt x="6184126" y="1216688"/>
                  <a:pt x="6256209" y="1336431"/>
                </a:cubicBezTo>
                <a:cubicBezTo>
                  <a:pt x="6328293" y="1456174"/>
                  <a:pt x="6462650" y="1683640"/>
                  <a:pt x="6547897" y="1939331"/>
                </a:cubicBezTo>
                <a:cubicBezTo>
                  <a:pt x="6633145" y="2195022"/>
                  <a:pt x="6740778" y="2709015"/>
                  <a:pt x="6767698" y="2870577"/>
                </a:cubicBezTo>
                <a:cubicBezTo>
                  <a:pt x="6771741" y="2939832"/>
                  <a:pt x="6734370" y="2947024"/>
                  <a:pt x="6709423" y="2933528"/>
                </a:cubicBezTo>
                <a:cubicBezTo>
                  <a:pt x="6600640" y="2851456"/>
                  <a:pt x="6491857" y="2744559"/>
                  <a:pt x="6383075" y="2662487"/>
                </a:cubicBezTo>
                <a:cubicBezTo>
                  <a:pt x="6344303" y="3337456"/>
                  <a:pt x="6149950" y="3684341"/>
                  <a:pt x="6050017" y="3873639"/>
                </a:cubicBezTo>
                <a:cubicBezTo>
                  <a:pt x="5950084" y="4062937"/>
                  <a:pt x="5719772" y="4370194"/>
                  <a:pt x="5652717" y="4521757"/>
                </a:cubicBezTo>
                <a:cubicBezTo>
                  <a:pt x="5585662" y="4673320"/>
                  <a:pt x="5603075" y="4652980"/>
                  <a:pt x="5597397" y="4803111"/>
                </a:cubicBezTo>
                <a:cubicBezTo>
                  <a:pt x="5591719" y="4953242"/>
                  <a:pt x="5708335" y="5451850"/>
                  <a:pt x="5658882" y="5523026"/>
                </a:cubicBezTo>
                <a:cubicBezTo>
                  <a:pt x="5624327" y="5566623"/>
                  <a:pt x="5401234" y="5492261"/>
                  <a:pt x="5200096" y="5486400"/>
                </a:cubicBezTo>
                <a:cubicBezTo>
                  <a:pt x="5062444" y="5476109"/>
                  <a:pt x="4883885" y="5464384"/>
                  <a:pt x="4717303" y="5516543"/>
                </a:cubicBezTo>
                <a:cubicBezTo>
                  <a:pt x="4515300" y="5567622"/>
                  <a:pt x="3930030" y="6048026"/>
                  <a:pt x="3188453" y="6209881"/>
                </a:cubicBezTo>
                <a:cubicBezTo>
                  <a:pt x="3217790" y="6298642"/>
                  <a:pt x="3250264" y="6349478"/>
                  <a:pt x="3394647" y="6536453"/>
                </a:cubicBezTo>
                <a:cubicBezTo>
                  <a:pt x="3197674" y="6522218"/>
                  <a:pt x="2535291" y="6363712"/>
                  <a:pt x="2006612" y="6039058"/>
                </a:cubicBezTo>
                <a:cubicBezTo>
                  <a:pt x="1735879" y="6196483"/>
                  <a:pt x="1110378" y="6500205"/>
                  <a:pt x="593434" y="6531430"/>
                </a:cubicBezTo>
                <a:cubicBezTo>
                  <a:pt x="709942" y="6383217"/>
                  <a:pt x="750174" y="6361443"/>
                  <a:pt x="809685" y="6235002"/>
                </a:cubicBezTo>
                <a:cubicBezTo>
                  <a:pt x="609151" y="6170315"/>
                  <a:pt x="403778" y="6101724"/>
                  <a:pt x="199146" y="6011520"/>
                </a:cubicBezTo>
                <a:lnTo>
                  <a:pt x="0" y="5915872"/>
                </a:lnTo>
                <a:lnTo>
                  <a:pt x="0" y="5343710"/>
                </a:lnTo>
                <a:lnTo>
                  <a:pt x="5028" y="5345723"/>
                </a:lnTo>
                <a:cubicBezTo>
                  <a:pt x="367746" y="5553983"/>
                  <a:pt x="782026" y="5721699"/>
                  <a:pt x="930385" y="5747657"/>
                </a:cubicBezTo>
                <a:cubicBezTo>
                  <a:pt x="922841" y="5612842"/>
                  <a:pt x="906076" y="5577671"/>
                  <a:pt x="885121" y="5491424"/>
                </a:cubicBezTo>
                <a:cubicBezTo>
                  <a:pt x="1313433" y="5615354"/>
                  <a:pt x="1543096" y="5791200"/>
                  <a:pt x="2011641" y="5993842"/>
                </a:cubicBezTo>
                <a:cubicBezTo>
                  <a:pt x="2325744" y="5821940"/>
                  <a:pt x="2931969" y="5536642"/>
                  <a:pt x="3107988" y="5496448"/>
                </a:cubicBezTo>
                <a:cubicBezTo>
                  <a:pt x="3107988" y="5546689"/>
                  <a:pt x="3050153" y="5676480"/>
                  <a:pt x="3067754" y="5752680"/>
                </a:cubicBezTo>
                <a:cubicBezTo>
                  <a:pt x="3598109" y="5586639"/>
                  <a:pt x="4480095" y="5218443"/>
                  <a:pt x="4415555" y="4858378"/>
                </a:cubicBezTo>
                <a:cubicBezTo>
                  <a:pt x="4376159" y="4583724"/>
                  <a:pt x="4267818" y="4603036"/>
                  <a:pt x="4199304" y="4511710"/>
                </a:cubicBezTo>
                <a:lnTo>
                  <a:pt x="4196821" y="4500932"/>
                </a:lnTo>
                <a:lnTo>
                  <a:pt x="4073673" y="4612747"/>
                </a:lnTo>
                <a:cubicBezTo>
                  <a:pt x="3512256" y="5075615"/>
                  <a:pt x="2792506" y="5353666"/>
                  <a:pt x="2007751" y="5353666"/>
                </a:cubicBezTo>
                <a:cubicBezTo>
                  <a:pt x="1335103" y="5353666"/>
                  <a:pt x="710215" y="5149384"/>
                  <a:pt x="191857" y="4799532"/>
                </a:cubicBezTo>
                <a:lnTo>
                  <a:pt x="0" y="4656205"/>
                </a:ln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t-LT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451678" y="1401922"/>
            <a:ext cx="3521154" cy="3418385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79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43603" y="325910"/>
            <a:ext cx="3461050" cy="971620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244082"/>
                </a:solidFill>
                <a:latin typeface="PF Square Sans Pro" panose="02000506040000020004" pitchFamily="50" charset="0"/>
              </a:rPr>
              <a:t>Click to edit Master title style</a:t>
            </a:r>
            <a:endParaRPr lang="lt-LT" sz="2400" b="1" dirty="0">
              <a:solidFill>
                <a:srgbClr val="244082"/>
              </a:solidFill>
              <a:latin typeface="PF Square Sans Pro" panose="02000506040000020004" pitchFamily="50" charset="0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353577" y="413807"/>
            <a:ext cx="5003236" cy="5707593"/>
          </a:xfrm>
          <a:custGeom>
            <a:avLst/>
            <a:gdLst>
              <a:gd name="connsiteX0" fmla="*/ 1156039 w 6515999"/>
              <a:gd name="connsiteY0" fmla="*/ 0 h 6394399"/>
              <a:gd name="connsiteX1" fmla="*/ 1854571 w 6515999"/>
              <a:gd name="connsiteY1" fmla="*/ 706484 h 6394399"/>
              <a:gd name="connsiteX2" fmla="*/ 1840378 w 6515999"/>
              <a:gd name="connsiteY2" fmla="*/ 848865 h 6394399"/>
              <a:gd name="connsiteX3" fmla="*/ 1801113 w 6515999"/>
              <a:gd name="connsiteY3" fmla="*/ 976797 h 6394399"/>
              <a:gd name="connsiteX4" fmla="*/ 2019505 w 6515999"/>
              <a:gd name="connsiteY4" fmla="*/ 1201743 h 6394399"/>
              <a:gd name="connsiteX5" fmla="*/ 2760127 w 6515999"/>
              <a:gd name="connsiteY5" fmla="*/ 552604 h 6394399"/>
              <a:gd name="connsiteX6" fmla="*/ 2798052 w 6515999"/>
              <a:gd name="connsiteY6" fmla="*/ 536781 h 6394399"/>
              <a:gd name="connsiteX7" fmla="*/ 2836046 w 6515999"/>
              <a:gd name="connsiteY7" fmla="*/ 552435 h 6394399"/>
              <a:gd name="connsiteX8" fmla="*/ 2988215 w 6515999"/>
              <a:gd name="connsiteY8" fmla="*/ 704071 h 6394399"/>
              <a:gd name="connsiteX9" fmla="*/ 2988384 w 6515999"/>
              <a:gd name="connsiteY9" fmla="*/ 780061 h 6394399"/>
              <a:gd name="connsiteX10" fmla="*/ 2348762 w 6515999"/>
              <a:gd name="connsiteY10" fmla="*/ 1531307 h 6394399"/>
              <a:gd name="connsiteX11" fmla="*/ 2482390 w 6515999"/>
              <a:gd name="connsiteY11" fmla="*/ 1664067 h 6394399"/>
              <a:gd name="connsiteX12" fmla="*/ 2569090 w 6515999"/>
              <a:gd name="connsiteY12" fmla="*/ 1749323 h 6394399"/>
              <a:gd name="connsiteX13" fmla="*/ 2711846 w 6515999"/>
              <a:gd name="connsiteY13" fmla="*/ 1642473 h 6394399"/>
              <a:gd name="connsiteX14" fmla="*/ 4377574 w 6515999"/>
              <a:gd name="connsiteY14" fmla="*/ 1133187 h 6394399"/>
              <a:gd name="connsiteX15" fmla="*/ 6043302 w 6515999"/>
              <a:gd name="connsiteY15" fmla="*/ 1642473 h 6394399"/>
              <a:gd name="connsiteX16" fmla="*/ 6210133 w 6515999"/>
              <a:gd name="connsiteY16" fmla="*/ 1767343 h 6394399"/>
              <a:gd name="connsiteX17" fmla="*/ 6297857 w 6515999"/>
              <a:gd name="connsiteY17" fmla="*/ 1679926 h 6394399"/>
              <a:gd name="connsiteX18" fmla="*/ 6430591 w 6515999"/>
              <a:gd name="connsiteY18" fmla="*/ 1547658 h 6394399"/>
              <a:gd name="connsiteX19" fmla="*/ 5780834 w 6515999"/>
              <a:gd name="connsiteY19" fmla="*/ 782995 h 6394399"/>
              <a:gd name="connsiteX20" fmla="*/ 5780834 w 6515999"/>
              <a:gd name="connsiteY20" fmla="*/ 707006 h 6394399"/>
              <a:gd name="connsiteX21" fmla="*/ 5932666 w 6515999"/>
              <a:gd name="connsiteY21" fmla="*/ 555031 h 6394399"/>
              <a:gd name="connsiteX22" fmla="*/ 6008585 w 6515999"/>
              <a:gd name="connsiteY22" fmla="*/ 555031 h 6394399"/>
              <a:gd name="connsiteX23" fmla="*/ 6515999 w 6515999"/>
              <a:gd name="connsiteY23" fmla="*/ 998640 h 6394399"/>
              <a:gd name="connsiteX24" fmla="*/ 6515999 w 6515999"/>
              <a:gd name="connsiteY24" fmla="*/ 6394399 h 6394399"/>
              <a:gd name="connsiteX25" fmla="*/ 1081600 w 6515999"/>
              <a:gd name="connsiteY25" fmla="*/ 6394399 h 6394399"/>
              <a:gd name="connsiteX26" fmla="*/ 1077127 w 6515999"/>
              <a:gd name="connsiteY26" fmla="*/ 6382463 h 6394399"/>
              <a:gd name="connsiteX27" fmla="*/ 1049437 w 6515999"/>
              <a:gd name="connsiteY27" fmla="*/ 6321313 h 6394399"/>
              <a:gd name="connsiteX28" fmla="*/ 512857 w 6515999"/>
              <a:gd name="connsiteY28" fmla="*/ 5413712 h 6394399"/>
              <a:gd name="connsiteX29" fmla="*/ 360032 w 6515999"/>
              <a:gd name="connsiteY29" fmla="*/ 4611489 h 6394399"/>
              <a:gd name="connsiteX30" fmla="*/ 129098 w 6515999"/>
              <a:gd name="connsiteY30" fmla="*/ 4795050 h 6394399"/>
              <a:gd name="connsiteX31" fmla="*/ 47 w 6515999"/>
              <a:gd name="connsiteY31" fmla="*/ 4808645 h 6394399"/>
              <a:gd name="connsiteX32" fmla="*/ 78158 w 6515999"/>
              <a:gd name="connsiteY32" fmla="*/ 4407534 h 6394399"/>
              <a:gd name="connsiteX33" fmla="*/ 241169 w 6515999"/>
              <a:gd name="connsiteY33" fmla="*/ 3887447 h 6394399"/>
              <a:gd name="connsiteX34" fmla="*/ 468707 w 6515999"/>
              <a:gd name="connsiteY34" fmla="*/ 3411551 h 6394399"/>
              <a:gd name="connsiteX35" fmla="*/ 669076 w 6515999"/>
              <a:gd name="connsiteY35" fmla="*/ 3394555 h 6394399"/>
              <a:gd name="connsiteX36" fmla="*/ 1160712 w 6515999"/>
              <a:gd name="connsiteY36" fmla="*/ 4435788 h 6394399"/>
              <a:gd name="connsiteX37" fmla="*/ 795458 w 6515999"/>
              <a:gd name="connsiteY37" fmla="*/ 4470596 h 6394399"/>
              <a:gd name="connsiteX38" fmla="*/ 931897 w 6515999"/>
              <a:gd name="connsiteY38" fmla="*/ 5230617 h 6394399"/>
              <a:gd name="connsiteX39" fmla="*/ 1507312 w 6515999"/>
              <a:gd name="connsiteY39" fmla="*/ 6109391 h 6394399"/>
              <a:gd name="connsiteX40" fmla="*/ 2029339 w 6515999"/>
              <a:gd name="connsiteY40" fmla="*/ 5949074 h 6394399"/>
              <a:gd name="connsiteX41" fmla="*/ 2030758 w 6515999"/>
              <a:gd name="connsiteY41" fmla="*/ 5947986 h 6394399"/>
              <a:gd name="connsiteX42" fmla="*/ 1907131 w 6515999"/>
              <a:gd name="connsiteY42" fmla="*/ 5782508 h 6394399"/>
              <a:gd name="connsiteX43" fmla="*/ 1398321 w 6515999"/>
              <a:gd name="connsiteY43" fmla="*/ 4115223 h 6394399"/>
              <a:gd name="connsiteX44" fmla="*/ 2078638 w 6515999"/>
              <a:gd name="connsiteY44" fmla="*/ 2218372 h 6394399"/>
              <a:gd name="connsiteX45" fmla="*/ 2200392 w 6515999"/>
              <a:gd name="connsiteY45" fmla="*/ 2084282 h 6394399"/>
              <a:gd name="connsiteX46" fmla="*/ 2134744 w 6515999"/>
              <a:gd name="connsiteY46" fmla="*/ 2018574 h 6394399"/>
              <a:gd name="connsiteX47" fmla="*/ 2002305 w 6515999"/>
              <a:gd name="connsiteY47" fmla="*/ 1886010 h 6394399"/>
              <a:gd name="connsiteX48" fmla="*/ 1239801 w 6515999"/>
              <a:gd name="connsiteY48" fmla="*/ 2538070 h 6394399"/>
              <a:gd name="connsiteX49" fmla="*/ 1163883 w 6515999"/>
              <a:gd name="connsiteY49" fmla="*/ 2538239 h 6394399"/>
              <a:gd name="connsiteX50" fmla="*/ 1011714 w 6515999"/>
              <a:gd name="connsiteY50" fmla="*/ 2386603 h 6394399"/>
              <a:gd name="connsiteX51" fmla="*/ 1011545 w 6515999"/>
              <a:gd name="connsiteY51" fmla="*/ 2310613 h 6394399"/>
              <a:gd name="connsiteX52" fmla="*/ 1666704 w 6515999"/>
              <a:gd name="connsiteY52" fmla="*/ 1556446 h 6394399"/>
              <a:gd name="connsiteX53" fmla="*/ 1457838 w 6515999"/>
              <a:gd name="connsiteY53" fmla="*/ 1341035 h 6394399"/>
              <a:gd name="connsiteX54" fmla="*/ 1427939 w 6515999"/>
              <a:gd name="connsiteY54" fmla="*/ 1357449 h 6394399"/>
              <a:gd name="connsiteX55" fmla="*/ 1156038 w 6515999"/>
              <a:gd name="connsiteY55" fmla="*/ 1412968 h 6394399"/>
              <a:gd name="connsiteX56" fmla="*/ 457506 w 6515999"/>
              <a:gd name="connsiteY56" fmla="*/ 706484 h 6394399"/>
              <a:gd name="connsiteX57" fmla="*/ 1156039 w 6515999"/>
              <a:gd name="connsiteY57" fmla="*/ 0 h 639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515999" h="6394399">
                <a:moveTo>
                  <a:pt x="1156039" y="0"/>
                </a:moveTo>
                <a:cubicBezTo>
                  <a:pt x="1541826" y="0"/>
                  <a:pt x="1854571" y="316304"/>
                  <a:pt x="1854571" y="706484"/>
                </a:cubicBezTo>
                <a:cubicBezTo>
                  <a:pt x="1854571" y="755256"/>
                  <a:pt x="1849685" y="802875"/>
                  <a:pt x="1840378" y="848865"/>
                </a:cubicBezTo>
                <a:lnTo>
                  <a:pt x="1801113" y="976797"/>
                </a:lnTo>
                <a:lnTo>
                  <a:pt x="2019505" y="1201743"/>
                </a:lnTo>
                <a:lnTo>
                  <a:pt x="2760127" y="552604"/>
                </a:lnTo>
                <a:cubicBezTo>
                  <a:pt x="2770586" y="542088"/>
                  <a:pt x="2784312" y="536812"/>
                  <a:pt x="2798052" y="536781"/>
                </a:cubicBezTo>
                <a:cubicBezTo>
                  <a:pt x="2811791" y="536751"/>
                  <a:pt x="2825542" y="541966"/>
                  <a:pt x="2836046" y="552435"/>
                </a:cubicBezTo>
                <a:lnTo>
                  <a:pt x="2988215" y="704071"/>
                </a:lnTo>
                <a:cubicBezTo>
                  <a:pt x="3009226" y="725009"/>
                  <a:pt x="3009301" y="759030"/>
                  <a:pt x="2988384" y="780061"/>
                </a:cubicBezTo>
                <a:lnTo>
                  <a:pt x="2348762" y="1531307"/>
                </a:lnTo>
                <a:cubicBezTo>
                  <a:pt x="2395947" y="1578538"/>
                  <a:pt x="2439961" y="1622196"/>
                  <a:pt x="2482390" y="1664067"/>
                </a:cubicBezTo>
                <a:lnTo>
                  <a:pt x="2569090" y="1749323"/>
                </a:lnTo>
                <a:lnTo>
                  <a:pt x="2711846" y="1642473"/>
                </a:lnTo>
                <a:cubicBezTo>
                  <a:pt x="3187337" y="1320936"/>
                  <a:pt x="3760550" y="1133187"/>
                  <a:pt x="4377574" y="1133187"/>
                </a:cubicBezTo>
                <a:cubicBezTo>
                  <a:pt x="4994598" y="1133187"/>
                  <a:pt x="5567811" y="1320937"/>
                  <a:pt x="6043302" y="1642473"/>
                </a:cubicBezTo>
                <a:lnTo>
                  <a:pt x="6210133" y="1767343"/>
                </a:lnTo>
                <a:lnTo>
                  <a:pt x="6297857" y="1679926"/>
                </a:lnTo>
                <a:cubicBezTo>
                  <a:pt x="6339716" y="1638212"/>
                  <a:pt x="6383365" y="1594717"/>
                  <a:pt x="6430591" y="1547658"/>
                </a:cubicBezTo>
                <a:lnTo>
                  <a:pt x="5780834" y="782995"/>
                </a:lnTo>
                <a:cubicBezTo>
                  <a:pt x="5759870" y="762011"/>
                  <a:pt x="5759870" y="727990"/>
                  <a:pt x="5780834" y="707006"/>
                </a:cubicBezTo>
                <a:lnTo>
                  <a:pt x="5932666" y="555031"/>
                </a:lnTo>
                <a:cubicBezTo>
                  <a:pt x="5953632" y="534047"/>
                  <a:pt x="5987620" y="534048"/>
                  <a:pt x="6008585" y="555031"/>
                </a:cubicBezTo>
                <a:lnTo>
                  <a:pt x="6515999" y="998640"/>
                </a:lnTo>
                <a:lnTo>
                  <a:pt x="6515999" y="6394399"/>
                </a:lnTo>
                <a:lnTo>
                  <a:pt x="1081600" y="6394399"/>
                </a:lnTo>
                <a:lnTo>
                  <a:pt x="1077127" y="6382463"/>
                </a:lnTo>
                <a:cubicBezTo>
                  <a:pt x="1071604" y="6368933"/>
                  <a:pt x="1062817" y="6349325"/>
                  <a:pt x="1049437" y="6321313"/>
                </a:cubicBezTo>
                <a:cubicBezTo>
                  <a:pt x="974121" y="6149257"/>
                  <a:pt x="674736" y="5876011"/>
                  <a:pt x="512857" y="5413712"/>
                </a:cubicBezTo>
                <a:cubicBezTo>
                  <a:pt x="408710" y="5141772"/>
                  <a:pt x="363995" y="4785984"/>
                  <a:pt x="360032" y="4611489"/>
                </a:cubicBezTo>
                <a:cubicBezTo>
                  <a:pt x="282451" y="4653020"/>
                  <a:pt x="221359" y="4702702"/>
                  <a:pt x="129098" y="4795050"/>
                </a:cubicBezTo>
                <a:cubicBezTo>
                  <a:pt x="76988" y="4843945"/>
                  <a:pt x="-2217" y="4895326"/>
                  <a:pt x="47" y="4808645"/>
                </a:cubicBezTo>
                <a:cubicBezTo>
                  <a:pt x="28877" y="4653586"/>
                  <a:pt x="42498" y="4565033"/>
                  <a:pt x="78158" y="4407534"/>
                </a:cubicBezTo>
                <a:cubicBezTo>
                  <a:pt x="124006" y="4263632"/>
                  <a:pt x="182870" y="4055144"/>
                  <a:pt x="241169" y="3887447"/>
                </a:cubicBezTo>
                <a:cubicBezTo>
                  <a:pt x="299469" y="3719750"/>
                  <a:pt x="391729" y="3558286"/>
                  <a:pt x="468707" y="3411551"/>
                </a:cubicBezTo>
                <a:cubicBezTo>
                  <a:pt x="569420" y="3251392"/>
                  <a:pt x="572420" y="3233480"/>
                  <a:pt x="669076" y="3394555"/>
                </a:cubicBezTo>
                <a:cubicBezTo>
                  <a:pt x="765731" y="3555630"/>
                  <a:pt x="1071726" y="4219056"/>
                  <a:pt x="1160712" y="4435788"/>
                </a:cubicBezTo>
                <a:cubicBezTo>
                  <a:pt x="1181174" y="4607936"/>
                  <a:pt x="1102043" y="4465648"/>
                  <a:pt x="795458" y="4470596"/>
                </a:cubicBezTo>
                <a:cubicBezTo>
                  <a:pt x="822153" y="4629923"/>
                  <a:pt x="811278" y="4962433"/>
                  <a:pt x="931897" y="5230617"/>
                </a:cubicBezTo>
                <a:cubicBezTo>
                  <a:pt x="1035709" y="5495832"/>
                  <a:pt x="1324404" y="5989648"/>
                  <a:pt x="1507312" y="6109391"/>
                </a:cubicBezTo>
                <a:cubicBezTo>
                  <a:pt x="1690219" y="6229134"/>
                  <a:pt x="1869623" y="6047458"/>
                  <a:pt x="2029339" y="5949074"/>
                </a:cubicBezTo>
                <a:lnTo>
                  <a:pt x="2030758" y="5947986"/>
                </a:lnTo>
                <a:lnTo>
                  <a:pt x="1907131" y="5782508"/>
                </a:lnTo>
                <a:cubicBezTo>
                  <a:pt x="1585895" y="5306572"/>
                  <a:pt x="1398321" y="4732823"/>
                  <a:pt x="1398321" y="4115223"/>
                </a:cubicBezTo>
                <a:cubicBezTo>
                  <a:pt x="1398321" y="3394690"/>
                  <a:pt x="1653630" y="2733843"/>
                  <a:pt x="2078638" y="2218372"/>
                </a:cubicBezTo>
                <a:lnTo>
                  <a:pt x="2200392" y="2084282"/>
                </a:lnTo>
                <a:lnTo>
                  <a:pt x="2134744" y="2018574"/>
                </a:lnTo>
                <a:cubicBezTo>
                  <a:pt x="2092977" y="1976767"/>
                  <a:pt x="2049426" y="1933175"/>
                  <a:pt x="2002305" y="1886010"/>
                </a:cubicBezTo>
                <a:lnTo>
                  <a:pt x="1239801" y="2538070"/>
                </a:lnTo>
                <a:cubicBezTo>
                  <a:pt x="1218884" y="2559101"/>
                  <a:pt x="1184894" y="2559176"/>
                  <a:pt x="1163883" y="2538239"/>
                </a:cubicBezTo>
                <a:lnTo>
                  <a:pt x="1011714" y="2386603"/>
                </a:lnTo>
                <a:cubicBezTo>
                  <a:pt x="990703" y="2365665"/>
                  <a:pt x="990627" y="2331644"/>
                  <a:pt x="1011545" y="2310613"/>
                </a:cubicBezTo>
                <a:lnTo>
                  <a:pt x="1666704" y="1556446"/>
                </a:lnTo>
                <a:lnTo>
                  <a:pt x="1457838" y="1341035"/>
                </a:lnTo>
                <a:lnTo>
                  <a:pt x="1427939" y="1357449"/>
                </a:lnTo>
                <a:cubicBezTo>
                  <a:pt x="1344367" y="1393199"/>
                  <a:pt x="1252486" y="1412968"/>
                  <a:pt x="1156038" y="1412968"/>
                </a:cubicBezTo>
                <a:cubicBezTo>
                  <a:pt x="770249" y="1412968"/>
                  <a:pt x="457506" y="1096663"/>
                  <a:pt x="457506" y="706484"/>
                </a:cubicBezTo>
                <a:cubicBezTo>
                  <a:pt x="457505" y="316303"/>
                  <a:pt x="770249" y="0"/>
                  <a:pt x="1156039" y="0"/>
                </a:cubicBezTo>
                <a:close/>
              </a:path>
            </a:pathLst>
          </a:cu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lt-LT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767" y="1401922"/>
            <a:ext cx="2885887" cy="341838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43603" y="1498633"/>
            <a:ext cx="233231" cy="374413"/>
          </a:xfrm>
          <a:blipFill>
            <a:blip r:embed="rId2"/>
            <a:stretch>
              <a:fillRect l="-49" t="-6168" r="-49" b="-616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3737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361488" cy="612140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8822" y="1241222"/>
            <a:ext cx="2218017" cy="1857956"/>
          </a:xfrm>
        </p:spPr>
        <p:txBody>
          <a:bodyPr>
            <a:noAutofit/>
          </a:bodyPr>
          <a:lstStyle>
            <a:lvl1pPr algn="r">
              <a:defRPr sz="15000">
                <a:solidFill>
                  <a:schemeClr val="bg1"/>
                </a:solidFill>
              </a:defRPr>
            </a:lvl1pPr>
          </a:lstStyle>
          <a:p>
            <a:r>
              <a:rPr lang="lt-LT" dirty="0"/>
              <a:t>10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2763346" y="1367397"/>
            <a:ext cx="3060768" cy="12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 sz="3600" b="1">
                <a:latin typeface="+mj-lt"/>
              </a:defRPr>
            </a:lvl2pPr>
            <a:lvl3pPr marL="914400" indent="0">
              <a:buFontTx/>
              <a:buNone/>
              <a:defRPr sz="3600" b="1">
                <a:latin typeface="+mj-lt"/>
              </a:defRPr>
            </a:lvl3pPr>
            <a:lvl4pPr marL="1371600" indent="0">
              <a:buFontTx/>
              <a:buNone/>
              <a:defRPr sz="3600" b="1">
                <a:latin typeface="+mj-lt"/>
              </a:defRPr>
            </a:lvl4pPr>
            <a:lvl5pPr marL="1828800" indent="0">
              <a:buFontTx/>
              <a:buNone/>
              <a:defRPr sz="3600" b="1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martArt Placeholder 27"/>
          <p:cNvSpPr>
            <a:spLocks noGrp="1"/>
          </p:cNvSpPr>
          <p:nvPr>
            <p:ph type="dgm" sz="quarter" idx="11"/>
          </p:nvPr>
        </p:nvSpPr>
        <p:spPr>
          <a:xfrm flipH="1">
            <a:off x="2395659" y="-31391"/>
            <a:ext cx="35105" cy="274111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1570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6722" y="249660"/>
            <a:ext cx="8694050" cy="955051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244082"/>
                </a:solidFill>
                <a:latin typeface="PF Square Sans Pro" panose="0200050604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lt-LT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0"/>
          </p:nvPr>
        </p:nvSpPr>
        <p:spPr>
          <a:xfrm>
            <a:off x="346722" y="1293957"/>
            <a:ext cx="4294064" cy="35263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t-LT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1"/>
          </p:nvPr>
        </p:nvSpPr>
        <p:spPr>
          <a:xfrm>
            <a:off x="4746708" y="1293957"/>
            <a:ext cx="4294064" cy="35263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8010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4824" y="249660"/>
            <a:ext cx="8135703" cy="955051"/>
          </a:xfrm>
        </p:spPr>
        <p:txBody>
          <a:bodyPr anchor="b">
            <a:normAutofit/>
          </a:bodyPr>
          <a:lstStyle>
            <a:lvl1pPr>
              <a:defRPr sz="2400" b="1">
                <a:solidFill>
                  <a:srgbClr val="244082"/>
                </a:solidFill>
                <a:latin typeface="PF Square Sans Pro" panose="02000506040000020004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lt-LT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301" y="1401922"/>
            <a:ext cx="3964336" cy="3418385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/>
          </p:nvPr>
        </p:nvSpPr>
        <p:spPr>
          <a:xfrm>
            <a:off x="4816189" y="1401922"/>
            <a:ext cx="3964336" cy="3418385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319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605" y="325911"/>
            <a:ext cx="8074283" cy="1183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605" y="1629542"/>
            <a:ext cx="8074283" cy="3287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00080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2440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0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1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2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4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5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6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7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8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39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22.jp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41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jp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10.png"/><Relationship Id="rId9" Type="http://schemas.openxmlformats.org/officeDocument/2006/relationships/image" Target="../media/image42.png"/><Relationship Id="rId1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3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4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5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6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7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8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9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artisticPhotocopy trans="500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3" r="3713"/>
          <a:stretch/>
        </p:blipFill>
        <p:spPr>
          <a:xfrm>
            <a:off x="0" y="489827"/>
            <a:ext cx="9364776" cy="611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CF5CE-5DB7-299D-73BC-681F93479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72" y="993336"/>
            <a:ext cx="8882743" cy="1477921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C00000"/>
                </a:solidFill>
              </a:rPr>
              <a:t>PREPARING TO LOAD SINGLE CARGO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66041-4096-1EE6-79A2-E4BC39D32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2023</a:t>
            </a:r>
            <a:endParaRPr lang="lt-L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AF7146-7D04-5BD4-7C4B-FF1D19FB34BE}"/>
              </a:ext>
            </a:extLst>
          </p:cNvPr>
          <p:cNvGrpSpPr/>
          <p:nvPr/>
        </p:nvGrpSpPr>
        <p:grpSpPr>
          <a:xfrm>
            <a:off x="0" y="42161"/>
            <a:ext cx="9361488" cy="739235"/>
            <a:chOff x="2307" y="-7926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DECACAA-6157-A30D-1208-060F25118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6C0481-77EB-30EE-BA14-0C84D1BA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52A6D5-37EC-A3B0-B080-43ED72B7A5A1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5264E0-5FA8-21FB-CB86-38D7750C4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AB22C1-B2D3-7221-57BE-1C2905F66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1BA173-0D04-AAB0-1BCF-F7FF49976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290800-0ADD-BAAC-72B0-168C702D8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D7549A88-7712-5483-69FE-6994FBDA8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B561AF-1512-84B7-B4C1-B287B724FE44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CCCCE54-5935-0C46-FCD5-E5B1F7AFD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2AB94C-1D6C-62AB-6E30-7E9C83F8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92A929-7542-D5C4-BA1C-ACB48325424A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CE5E19-8106-C2D7-A75B-92C3945FA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BF7C97-08F6-A4CF-E43E-D750A2F89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09AE1F-8EA8-1D7F-8099-58908D9D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475EDE-DECD-7517-2FF8-E87DAF110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2" name="Picture 21" descr="logo z przezroczystym">
              <a:extLst>
                <a:ext uri="{FF2B5EF4-FFF2-40B4-BE49-F238E27FC236}">
                  <a16:creationId xmlns:a16="http://schemas.microsoft.com/office/drawing/2014/main" id="{52D26415-142D-AE80-D065-9AE1ACAE4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4394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/>
        </p:blipFill>
        <p:spPr>
          <a:xfrm>
            <a:off x="266009" y="631772"/>
            <a:ext cx="8703425" cy="4650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490039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On</a:t>
            </a:r>
            <a:r>
              <a:rPr lang="en-US" sz="1400" dirty="0"/>
              <a:t> "SYS - Cargo Handling System" page </a:t>
            </a:r>
            <a:r>
              <a:rPr lang="lt-LT" sz="1400" dirty="0"/>
              <a:t>select manifolds CT3, CT4 </a:t>
            </a:r>
            <a:r>
              <a:rPr lang="en-US" sz="1400" dirty="0"/>
              <a:t>and </a:t>
            </a:r>
            <a:r>
              <a:rPr lang="lt-LT" sz="1400" dirty="0"/>
              <a:t>change status to „Connect“.</a:t>
            </a:r>
            <a:r>
              <a:rPr lang="en-US" sz="1400" dirty="0"/>
              <a:t> </a:t>
            </a:r>
            <a:endParaRPr lang="ru-RU" sz="1400" dirty="0"/>
          </a:p>
        </p:txBody>
      </p:sp>
      <p:sp>
        <p:nvSpPr>
          <p:cNvPr id="4" name="Ovalas 3"/>
          <p:cNvSpPr/>
          <p:nvPr/>
        </p:nvSpPr>
        <p:spPr>
          <a:xfrm>
            <a:off x="4241567" y="1267343"/>
            <a:ext cx="325755" cy="464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Ovalas 4"/>
          <p:cNvSpPr/>
          <p:nvPr/>
        </p:nvSpPr>
        <p:spPr>
          <a:xfrm>
            <a:off x="4571650" y="1975310"/>
            <a:ext cx="910592" cy="217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Ovalas 5"/>
          <p:cNvSpPr/>
          <p:nvPr/>
        </p:nvSpPr>
        <p:spPr>
          <a:xfrm>
            <a:off x="1424773" y="4964430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C2807B-1898-A4D8-B839-F0586C4E7681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C077A4-9E7C-457F-873C-0BECCDE78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90BDD9-D476-9494-7449-B78167FF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2114-BCAA-937B-DE82-B2D046E5B811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2ADE1C-917A-46AF-D04B-6AA8927E6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834C55-56BD-AB70-CE4A-D00DAF49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E9F940-731D-3618-824F-F493081E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603117-F2F8-9EBD-65C0-453327482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5" name="Picture 14" descr="logo z przezroczystym">
              <a:extLst>
                <a:ext uri="{FF2B5EF4-FFF2-40B4-BE49-F238E27FC236}">
                  <a16:creationId xmlns:a16="http://schemas.microsoft.com/office/drawing/2014/main" id="{03B4BDD2-B977-D427-B842-89CFAA5D3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6E94AC-7E56-E9AD-6758-1F2BFDD8B45F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11C815-BC4B-85FE-A198-A8EF67227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29775A0-5C08-994F-34F7-AAD924739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BE6EAB-D20B-02BC-A87C-14A3B74E6018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CC21E7-D32F-13BC-4822-7E0DE8E58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D166F-8C84-74E2-EEC0-F5DDBD55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0CF774-7C80-B9D3-FA1A-17C31AFC3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42FBAC-8196-E45C-011A-06260E130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4" name="Picture 23" descr="logo z przezroczystym">
              <a:extLst>
                <a:ext uri="{FF2B5EF4-FFF2-40B4-BE49-F238E27FC236}">
                  <a16:creationId xmlns:a16="http://schemas.microsoft.com/office/drawing/2014/main" id="{C1113710-CBBB-5286-E0D0-38B8D6B25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1536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336461" y="617417"/>
            <a:ext cx="8761615" cy="4686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4072666" y="1277269"/>
            <a:ext cx="325755" cy="464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Ovalas 4"/>
          <p:cNvSpPr/>
          <p:nvPr/>
        </p:nvSpPr>
        <p:spPr>
          <a:xfrm>
            <a:off x="3170826" y="2250326"/>
            <a:ext cx="910592" cy="217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Ovalas 5"/>
          <p:cNvSpPr/>
          <p:nvPr/>
        </p:nvSpPr>
        <p:spPr>
          <a:xfrm>
            <a:off x="1491270" y="4982689"/>
            <a:ext cx="579120" cy="329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2A4BA6-AA99-4864-744E-266E1E114794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832844-49EB-0FF3-EA57-2F68A7A0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AB0DB3-2D01-8BD0-BD2B-8C0AA574B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8FCAE6-A87B-1D3E-A48A-B6A4D83616D3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1F2BAD-7EE0-EEE8-E9A3-EA4A6DB83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0A3612-5C8B-0D73-3819-6AE2B182D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AD4A26-457F-47C0-49CE-E69510165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C033A3-2BA9-A886-3D81-3B798C21E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5" name="Picture 14" descr="logo z przezroczystym">
              <a:extLst>
                <a:ext uri="{FF2B5EF4-FFF2-40B4-BE49-F238E27FC236}">
                  <a16:creationId xmlns:a16="http://schemas.microsoft.com/office/drawing/2014/main" id="{2A6917CB-3B34-97CE-941A-900E24FBE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39056C-3607-453F-16E2-D30230222BC9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E5C387B-47C2-BD81-F9C2-A942D1D4E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28B362-C673-C746-9DF3-4E55E8A4F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5B09019-859B-595C-2468-B0764DA1E532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B8E37B-5826-DF0D-B537-C418BC60E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539B01-0B67-7A5A-3E7D-BD1FCD397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F4A825-06B8-1FA3-7B90-C257AFD9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9ED7AE-ABE4-FEA8-4813-60B8B353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4" name="Picture 23" descr="logo z przezroczystym">
              <a:extLst>
                <a:ext uri="{FF2B5EF4-FFF2-40B4-BE49-F238E27FC236}">
                  <a16:creationId xmlns:a16="http://schemas.microsoft.com/office/drawing/2014/main" id="{B697AD2C-83EB-FF12-2B65-8347C0C83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06744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/>
        </p:blipFill>
        <p:spPr>
          <a:xfrm>
            <a:off x="449566" y="766042"/>
            <a:ext cx="8462356" cy="4521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4054014" y="1130010"/>
            <a:ext cx="571499" cy="760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Ovalas 5"/>
          <p:cNvSpPr/>
          <p:nvPr/>
        </p:nvSpPr>
        <p:spPr>
          <a:xfrm>
            <a:off x="1582708" y="4989370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6D24A4-007C-DDD7-DA83-11E1B8A35000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7CE6AE-5BD2-3366-9216-B40ADA645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352B68-6923-8FC8-FB07-C80017175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F7B616-3A1A-999A-9875-7C729816E45F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F3EA96-91C4-013B-0860-033216905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AD2E5B-582A-621A-DB6A-CA3E7A13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B10A35-672D-67B2-B722-F614175A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021DF4-B0A3-B8AA-9295-9DF98171D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AFA3BE0C-2A2D-D5B9-85FC-8845ACEF1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BBB260-EFE2-88C8-20CC-B093CF85A46E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DF4446-8B9D-5D37-112C-109C0A308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5F0112-CBA3-BB02-39E0-3ED9F0FF2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782490-2CC0-D147-B8F1-73EE4B089265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352F3F-A18F-6589-AE84-29BF36904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21E042-0C42-2897-36B5-130B7B5FD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99B246-E682-096D-BB2B-2FC509F2B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8BF7B8-A9B6-30C4-8036-7ED2AE1E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354D40AE-B350-9DE6-6943-3ED60A9D6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0115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"/>
          <a:stretch/>
        </p:blipFill>
        <p:spPr>
          <a:xfrm>
            <a:off x="0" y="307571"/>
            <a:ext cx="9361488" cy="4996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5" name="Ovalas 4"/>
          <p:cNvSpPr/>
          <p:nvPr/>
        </p:nvSpPr>
        <p:spPr>
          <a:xfrm>
            <a:off x="4773754" y="1759181"/>
            <a:ext cx="910592" cy="7372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Ovalas 5"/>
          <p:cNvSpPr/>
          <p:nvPr/>
        </p:nvSpPr>
        <p:spPr>
          <a:xfrm>
            <a:off x="1718311" y="469010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5731F9-9584-D3E9-6DA6-F8F8D58930EA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2C082A-1D3C-EC41-74D9-CF1CAFDE1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F3E8A3-DCCF-C69D-E912-6668AED5F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599F1A-A075-C7C1-7F87-04BDB6B7F2C8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5ABF09-CFF3-FCBC-B08D-F17DF6F7C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D99B947-6C39-7240-F89D-FC47B070B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BAAEA9-4938-12DC-A7FC-EB2B3D0CB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2AB460D-A46F-8326-8810-02FDC076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651404F5-3DAE-D921-8684-E291B0D42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5448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/>
          <a:stretch/>
        </p:blipFill>
        <p:spPr>
          <a:xfrm>
            <a:off x="133003" y="465521"/>
            <a:ext cx="9044247" cy="484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465099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B</a:t>
            </a:r>
            <a:r>
              <a:rPr lang="en-US" sz="1400" dirty="0"/>
              <a:t>ack to "CCR - Manifolds state" and ask the terminal to prepare loading arms for loading.</a:t>
            </a:r>
          </a:p>
          <a:p>
            <a:pPr indent="268288" algn="just"/>
            <a:r>
              <a:rPr lang="en-US" sz="1400" dirty="0"/>
              <a:t>(for manifolds "CT3P CT3S" and "CT4P CT4S" select Manifold State "Loading")</a:t>
            </a:r>
          </a:p>
        </p:txBody>
      </p:sp>
      <p:sp>
        <p:nvSpPr>
          <p:cNvPr id="4" name="Ovalas 3"/>
          <p:cNvSpPr/>
          <p:nvPr/>
        </p:nvSpPr>
        <p:spPr>
          <a:xfrm>
            <a:off x="66160" y="5037516"/>
            <a:ext cx="579120" cy="2463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74817" y="4872303"/>
            <a:ext cx="1314450" cy="194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16E332-4281-56B0-921C-5F62590A77F8}"/>
              </a:ext>
            </a:extLst>
          </p:cNvPr>
          <p:cNvGrpSpPr/>
          <p:nvPr/>
        </p:nvGrpSpPr>
        <p:grpSpPr>
          <a:xfrm>
            <a:off x="0" y="8909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122C4E-150E-6586-4B5F-7778B816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BD7454-CCA0-DAB0-1E1C-8291B6CB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C0118D-5D4D-485F-A9B6-678FF9617454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47FE3B4-7FE4-6EA6-4EFC-D5E2375EE9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EC5996-83CE-60A7-1208-45876CA8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D19ADA-B644-C4D3-08CC-08FEA6F1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1DC8EE-71D5-4D85-46DD-A3E090056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48759374-6501-76D6-1B59-1832F3354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4CAA07-C827-64FC-C31D-ABF663F5BF90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1E0579B-9EA8-F58C-E800-0A0B3A94E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14BF89-B759-5715-7F2F-8B6C11A7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287BE-E3E5-BE0B-86FF-7A24453EDFA8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A8D0FF-D0F3-46A1-865E-13B8FCFDE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2AB7E8-DD52-2ECD-0E89-43E61731A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E8475F3-51E0-8881-76F9-FECA5A8D2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6A9CF20-FCC7-C690-7D0A-6F19CB2A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70975107-C60A-20A2-26BD-2800DA4CC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30830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/>
        </p:blipFill>
        <p:spPr>
          <a:xfrm>
            <a:off x="58191" y="374070"/>
            <a:ext cx="9172893" cy="4901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4822832" y="1107662"/>
            <a:ext cx="777239" cy="537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0" y="5000602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329F3F-735B-7BDF-4F53-482ED348A29E}"/>
              </a:ext>
            </a:extLst>
          </p:cNvPr>
          <p:cNvGrpSpPr/>
          <p:nvPr/>
        </p:nvGrpSpPr>
        <p:grpSpPr>
          <a:xfrm>
            <a:off x="0" y="17222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9DEA0B-C6F8-437D-DEE3-AB5F31846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E05ECB-409B-C881-8FA4-D122DCB0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15C086-FACD-9666-F38D-D4F634D6512E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541803-BA9B-ABA4-B54D-6F83F9873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D46A3A-39BD-9A8D-8443-84678D3B9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F90BAC2-7312-465D-443C-F49307FD6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4C200E4-9E89-DADC-53EA-B12EC12A3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8C57B1C5-F147-13EB-66B3-D234D54F6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71C17C-334D-137C-1614-1CB76EA11ED2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2925BC-9596-9E32-9817-7A040AD31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CCA8D8-142E-3F29-4195-7466DCD1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F986E8A-578D-75B5-2A4F-25EF532D6BB6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4A043E-7BB5-0F61-5604-C39FF25AE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F49F3A-DD45-8A11-5C50-0BB06189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F04B6-9B03-E2E0-000F-4E3009AA9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85DFD0-5F47-E867-B610-FB055F397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A55690F9-A2B6-C6B9-7DFA-14DC4E023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0455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182886" y="498770"/>
            <a:ext cx="8969430" cy="4798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4074277" y="1232363"/>
            <a:ext cx="777239" cy="537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102529" y="4997676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F400FA-5295-64CD-B3FB-C5908D364315}"/>
              </a:ext>
            </a:extLst>
          </p:cNvPr>
          <p:cNvGrpSpPr/>
          <p:nvPr/>
        </p:nvGrpSpPr>
        <p:grpSpPr>
          <a:xfrm>
            <a:off x="0" y="42161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0E739A-ECB8-355C-BE50-61E1A4520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48019F-F514-0776-A0EE-615793DE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4765BB-A6E1-64B4-450F-4276AE1AA0EA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BB2ABD-1928-4C9E-0310-F916F1380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B3C2F7-40DD-8715-E22D-D7B5409E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1F0A05-6926-F84F-A1E0-B5F141F0B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91D376-7A3F-B337-D0FB-C77F3119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206F0661-DB4A-D81A-E467-2BE5B950F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F2B98D-D032-6117-80CF-F02EE1B88034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B83A76-A3DA-B988-F868-FFA09E46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9AD7DB-5B18-DC70-AF9E-2A804AB9E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CFC190-A484-2345-84D1-C1D83BD84EAA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68D19A-6A9A-7D8D-7ED7-2FB8D6A22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429FE7-ABD9-8DE3-2984-14C5EBD23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040F18-6EEB-CEF3-60D6-D52E50D3F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DDF078-9825-5265-A377-5FEA0E892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544B317A-01A0-1C77-87AB-88F0EAA8F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50728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>
            <a:off x="157941" y="440580"/>
            <a:ext cx="8977745" cy="4808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423531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For </a:t>
            </a:r>
            <a:r>
              <a:rPr lang="lt-LT" sz="1400" dirty="0"/>
              <a:t>CT3P CT3S</a:t>
            </a:r>
            <a:r>
              <a:rPr lang="en-US" sz="1400" dirty="0"/>
              <a:t> manifold select Manifold State "Loading", then select Cargo Type "Kerosene" and then set Cargo Flow to 200 m3/h</a:t>
            </a:r>
            <a:r>
              <a:rPr lang="en-US" sz="1200" dirty="0"/>
              <a:t>.</a:t>
            </a:r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85383" y="4939493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4818957" y="959601"/>
            <a:ext cx="756284" cy="669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5"/>
          <p:cNvSpPr/>
          <p:nvPr/>
        </p:nvSpPr>
        <p:spPr>
          <a:xfrm>
            <a:off x="4877146" y="2209109"/>
            <a:ext cx="653414" cy="148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6"/>
          <p:cNvSpPr/>
          <p:nvPr/>
        </p:nvSpPr>
        <p:spPr>
          <a:xfrm>
            <a:off x="5479125" y="1418879"/>
            <a:ext cx="203994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0D407C-0BAF-DB1F-E874-7E3BAC51393D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7C8AF2-07C3-66A3-BC27-075BA13F8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3D5730-4533-9CF7-D1E6-33E63421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99CCB7-F5BE-8E19-97EC-A711248880DE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3C83D0-23BC-2ECA-9658-525803122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49BFCB-0C32-20C5-72A4-D41A85FA8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BC8A94-CA9D-2B4A-8201-F7BEC7AFA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D0C2B0-D258-5DB3-E046-A5535D823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6" name="Picture 15" descr="logo z przezroczystym">
              <a:extLst>
                <a:ext uri="{FF2B5EF4-FFF2-40B4-BE49-F238E27FC236}">
                  <a16:creationId xmlns:a16="http://schemas.microsoft.com/office/drawing/2014/main" id="{9F1BF570-C101-7DC3-13A4-DF859056C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F11E42-9940-DC21-4A10-2E322ECAD429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1C65C4C-942C-06BC-C5A6-5AC3A1420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B9F37EA-5BD5-B986-4F2B-BF15ACD8D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25A838-C4C9-CA09-73ED-C419188C374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AAD1E5-F9A3-E2F6-3D32-5C1F98975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BAA0B10-1811-192B-CF21-50B28917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769897C-E638-69C4-5743-09E6B6307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8426C39-5E49-CFC6-BB80-E7817C5B9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5" name="Picture 24" descr="logo z przezroczystym">
              <a:extLst>
                <a:ext uri="{FF2B5EF4-FFF2-40B4-BE49-F238E27FC236}">
                  <a16:creationId xmlns:a16="http://schemas.microsoft.com/office/drawing/2014/main" id="{81A06CD0-9164-8CFF-F573-F9DE8D10B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5483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188595" y="459842"/>
            <a:ext cx="8894618" cy="47580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456790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For </a:t>
            </a:r>
            <a:r>
              <a:rPr lang="lt-LT" sz="1400" dirty="0"/>
              <a:t>CT4P CT4S</a:t>
            </a:r>
            <a:r>
              <a:rPr lang="en-US" sz="1400" dirty="0"/>
              <a:t> manifold select Manifold State "Loading", then select Cargo Type "Kerosene" and then set Cargo Flow to 200 m3/h.</a:t>
            </a:r>
            <a:endParaRPr lang="ru-RU" sz="1400" dirty="0"/>
          </a:p>
        </p:txBody>
      </p:sp>
      <p:sp>
        <p:nvSpPr>
          <p:cNvPr id="4" name="Ovalas 3"/>
          <p:cNvSpPr/>
          <p:nvPr/>
        </p:nvSpPr>
        <p:spPr>
          <a:xfrm>
            <a:off x="121749" y="4931185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4097827" y="926353"/>
            <a:ext cx="756284" cy="669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5"/>
          <p:cNvSpPr/>
          <p:nvPr/>
        </p:nvSpPr>
        <p:spPr>
          <a:xfrm>
            <a:off x="4164331" y="2101045"/>
            <a:ext cx="653414" cy="148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6"/>
          <p:cNvSpPr/>
          <p:nvPr/>
        </p:nvSpPr>
        <p:spPr>
          <a:xfrm>
            <a:off x="4724745" y="1443815"/>
            <a:ext cx="203994" cy="171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20DF71-9595-E71E-BABF-73382B0C3E25}"/>
              </a:ext>
            </a:extLst>
          </p:cNvPr>
          <p:cNvGrpSpPr/>
          <p:nvPr/>
        </p:nvGrpSpPr>
        <p:grpSpPr>
          <a:xfrm>
            <a:off x="0" y="75409"/>
            <a:ext cx="9361488" cy="739235"/>
            <a:chOff x="2307" y="-7926"/>
            <a:chExt cx="12186519" cy="9929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B6174A-B869-EB91-C83E-8A0F2D228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C9DEDC-5F7A-24FE-FF6F-67EE7F5F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81515A9-300E-7119-B752-F0DE9B534D10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F3B77B-695E-AD41-7A1E-8535335607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418A23-4179-A61C-C200-8908F8EC8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1A886A-2923-7F5F-803B-3B3476E6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9A8F21-58C7-193A-2C4A-E492CF716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6" name="Picture 15" descr="logo z przezroczystym">
              <a:extLst>
                <a:ext uri="{FF2B5EF4-FFF2-40B4-BE49-F238E27FC236}">
                  <a16:creationId xmlns:a16="http://schemas.microsoft.com/office/drawing/2014/main" id="{92E19129-C096-5510-3A11-10DC51FF9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2F2647-4007-5E32-A337-41D03C348844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D23D73-A6B6-09C5-EB43-7606753AA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5CF4DA-CA85-7A26-6DF0-3E4D2B22D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C6160E-E52A-5C24-2E60-50E10F36B23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64C7CC-7EE4-8B82-DC9D-AB9EB041B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63FB49F-7B09-B710-FEC1-AFF25CCF4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998A9A-75B5-E438-17EF-448548125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0A96B2-FFEB-21BC-8CBF-366CF51CC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5" name="Picture 24" descr="logo z przezroczystym">
              <a:extLst>
                <a:ext uri="{FF2B5EF4-FFF2-40B4-BE49-F238E27FC236}">
                  <a16:creationId xmlns:a16="http://schemas.microsoft.com/office/drawing/2014/main" id="{CC3B1338-B9D9-0971-BE3E-D28BFFC8A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38221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259081" y="560122"/>
            <a:ext cx="8758412" cy="4685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188595" y="4945594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4099733" y="1027661"/>
            <a:ext cx="1537335" cy="7029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E3A443-EFA4-001E-4445-5A8A3625C494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676E59-7B32-D74F-2C15-AE7B20B9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AF320D-A296-BEF3-9197-2E5EA28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6CD7AE-5CF2-6760-5EB2-827B3D68A025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D28EB-708E-1A19-24C6-AF998D28B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9E3A17-2743-BE1F-82D6-C1215D0C8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E46948-7D14-9A59-F775-AE046D57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E2C758-7778-C0B4-636D-D59664A55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F0488D83-F3CD-AE3D-2BE7-872F6DC35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54862A-684B-6194-11C0-45C05CAC5B94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86BB1F-F898-1E2A-D304-294DF53E6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E1242-3FE9-1E13-3500-04449CEC1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E8631E-0E6A-3B32-33DA-7B2F9F9DCEB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9584C5-0261-9AE8-554B-96FF61F28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A433C4-A030-554F-4BA9-76EA28D58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AE0214-6D4B-C2CA-0BB3-50BF30F1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0198F1-7DD4-4BB2-7EE2-F28F07BF4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9F8ED06C-EFE8-7CEC-2481-0CFE7440A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95316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/>
          <a:stretch/>
        </p:blipFill>
        <p:spPr>
          <a:xfrm>
            <a:off x="92583" y="394441"/>
            <a:ext cx="9080310" cy="4851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282" y="5273910"/>
            <a:ext cx="768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W</a:t>
            </a:r>
            <a:r>
              <a:rPr lang="en-US" sz="1400" dirty="0"/>
              <a:t>e are preparing to load cargo of Kerosene. All cargo tanks and slop tanks are </a:t>
            </a:r>
            <a:r>
              <a:rPr lang="en-US" sz="1400" dirty="0" err="1"/>
              <a:t>inerted</a:t>
            </a:r>
            <a:r>
              <a:rPr lang="en-US" sz="1400" dirty="0"/>
              <a:t>. Please go to the "CCR - Mooring and Checklist" and make sure the ship is moored port side, in position and ready to receive terminal personnel</a:t>
            </a:r>
            <a:r>
              <a:rPr lang="lt-LT" sz="1400" dirty="0"/>
              <a:t>.</a:t>
            </a:r>
            <a:endParaRPr lang="en-US" sz="1400" dirty="0"/>
          </a:p>
        </p:txBody>
      </p:sp>
      <p:sp>
        <p:nvSpPr>
          <p:cNvPr id="3" name="Ovalas 2"/>
          <p:cNvSpPr/>
          <p:nvPr/>
        </p:nvSpPr>
        <p:spPr>
          <a:xfrm>
            <a:off x="58191" y="4684743"/>
            <a:ext cx="954405" cy="194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5"/>
          <p:cNvSpPr/>
          <p:nvPr/>
        </p:nvSpPr>
        <p:spPr>
          <a:xfrm>
            <a:off x="52132" y="494260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3CB494-1697-9379-A451-8C5F35616546}"/>
              </a:ext>
            </a:extLst>
          </p:cNvPr>
          <p:cNvGrpSpPr/>
          <p:nvPr/>
        </p:nvGrpSpPr>
        <p:grpSpPr>
          <a:xfrm>
            <a:off x="0" y="42161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53B1ED-E14C-7492-2B56-D8D409AF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725A92-F26A-D206-521C-5498A52D0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E1FB44-4484-0533-8333-6BE54D24B42F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0C3EF0-B1EB-31CD-AC31-D6D42E947B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2429C4-4E43-5DA2-B995-02D70169F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DC88ED-9589-0208-04CF-558B08E1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87BC70-C39F-ACC9-AD5E-72F3920D9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93C99EF8-80B5-707F-0B1E-583BEA4D4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E4E95-DAC0-E789-4A58-78E0D01E74B0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B27FD5-DCF3-6215-61A4-EA0649B10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5B325D-D613-35B4-D088-3F2C1C09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B967CC6-35DE-C068-A0B0-7B66C029B7BD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A378CDB-4906-128F-D453-07C88B0E6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2E5D32A-DA89-9BC9-8E46-33157AF6A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5AB846-D335-FA9E-9868-52BD71502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04B0EFA-737F-58AD-91C8-8F5A9171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C3B32D61-4CA2-A787-2440-3FF1F7B4B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97144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"/>
          <a:stretch/>
        </p:blipFill>
        <p:spPr>
          <a:xfrm>
            <a:off x="681642" y="625665"/>
            <a:ext cx="8167611" cy="4364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T</a:t>
            </a:r>
            <a:r>
              <a:rPr lang="en-US" sz="1400" dirty="0"/>
              <a:t>o prepare cargo system for loading single cargo</a:t>
            </a:r>
            <a:r>
              <a:rPr lang="lt-LT" sz="1400" dirty="0"/>
              <a:t>, </a:t>
            </a:r>
            <a:r>
              <a:rPr lang="en-US" sz="1400" dirty="0"/>
              <a:t>proceed to "SYS - Cargo Handling System" and open all crossover valves between cargo lines:</a:t>
            </a:r>
          </a:p>
          <a:p>
            <a:pPr indent="268288" algn="just"/>
            <a:r>
              <a:rPr lang="en-US" sz="1400" b="1" dirty="0"/>
              <a:t>CV20, CV21, CV22, CV23, CV24 and CV202, CV212, CV222, CV232, CV242</a:t>
            </a:r>
          </a:p>
        </p:txBody>
      </p:sp>
      <p:sp>
        <p:nvSpPr>
          <p:cNvPr id="4" name="Ovalas 3"/>
          <p:cNvSpPr/>
          <p:nvPr/>
        </p:nvSpPr>
        <p:spPr>
          <a:xfrm>
            <a:off x="1771304" y="469010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3796295" y="2898544"/>
            <a:ext cx="1194435" cy="714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61D9FB-0C2F-0E13-2231-181A16AED5ED}"/>
              </a:ext>
            </a:extLst>
          </p:cNvPr>
          <p:cNvGrpSpPr/>
          <p:nvPr/>
        </p:nvGrpSpPr>
        <p:grpSpPr>
          <a:xfrm>
            <a:off x="91811" y="0"/>
            <a:ext cx="9194799" cy="738664"/>
            <a:chOff x="0" y="0"/>
            <a:chExt cx="12186519" cy="9929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9871AB-3997-6984-9097-848985B87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8D0AAE-D60F-483A-6B0E-41561499A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07A387A-E1BD-483C-15D1-0CAFE3E71AEF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94B0D6-E7CB-DEDB-0073-72E78D6E1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090C760-3FA8-39F6-CFEC-D7CABCBB0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25BB5BF-F72B-522D-4961-F7609ADC0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430F4E-6020-B9AD-68BB-D9883A3FA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32" name="Picture 31" descr="logo z przezroczystym">
              <a:extLst>
                <a:ext uri="{FF2B5EF4-FFF2-40B4-BE49-F238E27FC236}">
                  <a16:creationId xmlns:a16="http://schemas.microsoft.com/office/drawing/2014/main" id="{69573F34-0BBB-18BF-0DC4-E20D00B4B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34198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382387" y="731559"/>
            <a:ext cx="8553795" cy="4575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298844"/>
            <a:ext cx="768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1400" dirty="0"/>
              <a:t>For o</a:t>
            </a:r>
            <a:r>
              <a:rPr lang="en-US" sz="1400" dirty="0"/>
              <a:t>pen valves on drop line of cargo tanks # 3 P/S</a:t>
            </a:r>
            <a:r>
              <a:rPr lang="lt-LT" sz="1400" dirty="0"/>
              <a:t>, </a:t>
            </a:r>
            <a:r>
              <a:rPr lang="en-US" sz="1400" dirty="0"/>
              <a:t>you need to open valves on dropline in cargo tanks # 3 P/S. We are going to start loading into these tanks. Go back to the "CMS - Computerized Monitoring System - Cargo System" and open valves </a:t>
            </a:r>
            <a:r>
              <a:rPr lang="en-US" sz="1400" b="1" dirty="0"/>
              <a:t>CV06P</a:t>
            </a:r>
            <a:r>
              <a:rPr lang="en-US" sz="1400" dirty="0"/>
              <a:t> and </a:t>
            </a:r>
            <a:r>
              <a:rPr lang="en-US" sz="1400" b="1" dirty="0"/>
              <a:t>CV06S</a:t>
            </a:r>
            <a:r>
              <a:rPr lang="en-US" sz="1400" dirty="0"/>
              <a:t>.</a:t>
            </a:r>
          </a:p>
        </p:txBody>
      </p:sp>
      <p:sp>
        <p:nvSpPr>
          <p:cNvPr id="4" name="Ovalas 3"/>
          <p:cNvSpPr/>
          <p:nvPr/>
        </p:nvSpPr>
        <p:spPr>
          <a:xfrm>
            <a:off x="1140057" y="4987495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1115118" y="4790925"/>
            <a:ext cx="1310639" cy="16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4AAF20-BA28-6102-2847-E2EEDD6B3E56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1DDC32-9248-1D82-353F-D99A12A34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3424D2-C23C-F47A-3EA9-FFC38027D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1AF0A9E-506B-182C-2786-5A6792DE00F7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3F6A87-2158-BB2C-4455-C12557426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4C52AA9-2309-E742-AED0-AACD9FD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E87F0FD-2780-F620-777B-29762FF74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A9B614-C283-C646-A208-949A805A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24" name="Picture 23" descr="logo z przezroczystym">
              <a:extLst>
                <a:ext uri="{FF2B5EF4-FFF2-40B4-BE49-F238E27FC236}">
                  <a16:creationId xmlns:a16="http://schemas.microsoft.com/office/drawing/2014/main" id="{41319929-6FCD-CF8A-AD43-0FD689B40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CF6461-4D18-4BF0-54BF-9A42F8ACB8DC}"/>
              </a:ext>
            </a:extLst>
          </p:cNvPr>
          <p:cNvGrpSpPr/>
          <p:nvPr/>
        </p:nvGrpSpPr>
        <p:grpSpPr>
          <a:xfrm>
            <a:off x="67736" y="-25402"/>
            <a:ext cx="9194799" cy="863601"/>
            <a:chOff x="0" y="0"/>
            <a:chExt cx="12186519" cy="9929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13F58E-31BF-CB93-1584-06EE48CB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B3D073-0B44-3FA2-F2D0-99A1208C7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A6BA08-6E10-AFC3-59AD-30756F4F37C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0759DAD-0EA2-77F6-E115-A0B374125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9214F5-BD1A-9EA6-8085-CCF30822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17E4D34-B50E-3461-6028-92A3921C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9F68BEA-7F95-AF0B-297C-F91096FE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33" name="Picture 32" descr="logo z przezroczystym">
              <a:extLst>
                <a:ext uri="{FF2B5EF4-FFF2-40B4-BE49-F238E27FC236}">
                  <a16:creationId xmlns:a16="http://schemas.microsoft.com/office/drawing/2014/main" id="{3C4579FD-9832-B303-3FB4-1411BAA46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688097-87FD-09A3-D898-9587BC153F46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737C0A3-124D-977C-6454-523C96388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CD598C0-9432-47BB-A995-4C4A9980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ACEF6A-6480-E383-B427-FA89D16D6E66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7CFAC6B-E3AA-F4FF-22C8-D79D9401A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344EDC1-7001-EE6A-7295-EA595BCF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9B8D2-95EB-B9AD-7253-A7DB2980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C3CAF8A-2466-71E2-2BBA-FFB0EEACE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42" name="Picture 41" descr="logo z przezroczystym">
              <a:extLst>
                <a:ext uri="{FF2B5EF4-FFF2-40B4-BE49-F238E27FC236}">
                  <a16:creationId xmlns:a16="http://schemas.microsoft.com/office/drawing/2014/main" id="{9A815CD6-BB6C-6301-35B7-275427EEA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91654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595" y="5454012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O</a:t>
            </a:r>
            <a:r>
              <a:rPr lang="en-US" sz="1400" dirty="0"/>
              <a:t>pen valves CV06P and CV06S.</a:t>
            </a:r>
            <a:r>
              <a:rPr lang="lt-LT" sz="1400" dirty="0"/>
              <a:t> System is prepared. You need to inform shore terminal staff that we are ready for loading</a:t>
            </a:r>
            <a:endParaRPr lang="ru-RU" sz="1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158869-70A7-E265-21ED-84BCFA7893A5}"/>
              </a:ext>
            </a:extLst>
          </p:cNvPr>
          <p:cNvGrpSpPr/>
          <p:nvPr/>
        </p:nvGrpSpPr>
        <p:grpSpPr>
          <a:xfrm>
            <a:off x="0" y="-41062"/>
            <a:ext cx="9361488" cy="739235"/>
            <a:chOff x="2307" y="-7926"/>
            <a:chExt cx="12186519" cy="9929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45BD88-ED95-BB2F-359A-0DB0341A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141D1B-CAA0-526D-A965-6FB42475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A8C11F-759A-5FDE-531E-6AAE0BD765B7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012357-17B0-C8B1-05F3-3CFB01A3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11844E7-A1E0-6E5A-58E3-7C7687EE1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E197B3-0771-00F6-BD00-8587C6030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247F22-475F-1C59-CCDA-94ADDE04B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32" name="Picture 31" descr="logo z przezroczystym">
              <a:extLst>
                <a:ext uri="{FF2B5EF4-FFF2-40B4-BE49-F238E27FC236}">
                  <a16:creationId xmlns:a16="http://schemas.microsoft.com/office/drawing/2014/main" id="{8AC1E36B-791D-E0C0-C5E9-7721C9DA0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487BC1CF-1BB9-C6FE-DF6A-1F510EDA6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086" y="766881"/>
            <a:ext cx="8550381" cy="458763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3C91B99-7D83-EE21-0FB7-7D45FCAF06D4}"/>
              </a:ext>
            </a:extLst>
          </p:cNvPr>
          <p:cNvGrpSpPr/>
          <p:nvPr/>
        </p:nvGrpSpPr>
        <p:grpSpPr>
          <a:xfrm>
            <a:off x="67736" y="-25402"/>
            <a:ext cx="9194799" cy="863601"/>
            <a:chOff x="0" y="0"/>
            <a:chExt cx="12186519" cy="99296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894AD56-DFF6-8F1E-0ECB-6DBA04D2A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E31ABC7-EDEC-63E1-CE5A-49571CA51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F8C13A-9CBD-323B-E114-E3A827067AEC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F230694-7E53-2C5C-AD58-8FAD8CF0D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8F37C7C-ABE6-A040-26FA-37CFFD44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FA4510A-7271-B045-C3BA-821FBA6A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BC2E5DC-6D44-F923-3FDD-55634D6A4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47" name="Picture 46" descr="logo z przezroczystym">
              <a:extLst>
                <a:ext uri="{FF2B5EF4-FFF2-40B4-BE49-F238E27FC236}">
                  <a16:creationId xmlns:a16="http://schemas.microsoft.com/office/drawing/2014/main" id="{73038C04-DACF-11B4-D136-C08B5F64F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E684E95-181C-EF07-E131-28E32BC0C0C3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C5F3F37-C868-EAB4-13E1-D65CB5A63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C51A181-A966-FE58-5AB0-935D949ED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7E08CDB-D4EB-8390-167B-3713C27054D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B0F34B8-7893-DA19-F058-D1C74E21C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E7A69F3-BE33-EEAD-92F2-4B661E63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1116C56-4890-E093-5AC2-75E807948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333C681-EFF5-3839-1465-2D94FA9A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56" name="Picture 55" descr="logo z przezroczystym">
              <a:extLst>
                <a:ext uri="{FF2B5EF4-FFF2-40B4-BE49-F238E27FC236}">
                  <a16:creationId xmlns:a16="http://schemas.microsoft.com/office/drawing/2014/main" id="{E6B0FC2A-25E6-C124-B8C6-D88EAC450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21649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37A76-90D3-5100-2D1C-A685CD3B22FB}"/>
              </a:ext>
            </a:extLst>
          </p:cNvPr>
          <p:cNvSpPr txBox="1"/>
          <p:nvPr/>
        </p:nvSpPr>
        <p:spPr>
          <a:xfrm>
            <a:off x="188595" y="5208484"/>
            <a:ext cx="768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Terminal representative confirmed that they are also ready for loading and we can open manifold valves.</a:t>
            </a:r>
            <a:r>
              <a:rPr lang="lt-LT" sz="1400" dirty="0"/>
              <a:t> </a:t>
            </a:r>
            <a:endParaRPr lang="en-US" sz="1400" dirty="0"/>
          </a:p>
          <a:p>
            <a:pPr indent="268288" algn="just"/>
            <a:r>
              <a:rPr lang="lt-LT" sz="1400" dirty="0"/>
              <a:t>G</a:t>
            </a:r>
            <a:r>
              <a:rPr lang="en-US" sz="1400" dirty="0"/>
              <a:t>o to "CMS - Computerized Monitoring System - Cargo System"  and open manifold valves </a:t>
            </a:r>
            <a:r>
              <a:rPr lang="en-US" sz="1400" b="1" dirty="0"/>
              <a:t>CV15P</a:t>
            </a:r>
            <a:r>
              <a:rPr lang="en-US" sz="1400" dirty="0"/>
              <a:t> and </a:t>
            </a:r>
            <a:r>
              <a:rPr lang="en-US" sz="1400" b="1" dirty="0"/>
              <a:t>CV14P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B7979-FE4B-88E1-F5DA-7032352D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17" y="803722"/>
            <a:ext cx="8358719" cy="44347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3095EC6-3A33-73C3-8FEE-278C091AD9FF}"/>
              </a:ext>
            </a:extLst>
          </p:cNvPr>
          <p:cNvGrpSpPr/>
          <p:nvPr/>
        </p:nvGrpSpPr>
        <p:grpSpPr>
          <a:xfrm>
            <a:off x="86991" y="0"/>
            <a:ext cx="9194799" cy="738664"/>
            <a:chOff x="0" y="0"/>
            <a:chExt cx="12186519" cy="99296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2355D7-43F1-8CD7-24E8-5F16AAB05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0DFC38-12AF-F003-2DF6-F2E43F53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767BC4-3E58-4942-5E24-51181D019EC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0A6D543-AB76-6747-02FF-0EA8E35C8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EE2FEE-5E0A-1B5B-2E95-BEF69805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C44CF2-C9EF-7C72-FC8B-1743B387D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1B6473A-4DFD-9E13-243D-3FD6C1ED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31" name="Picture 30" descr="logo z przezroczystym">
              <a:extLst>
                <a:ext uri="{FF2B5EF4-FFF2-40B4-BE49-F238E27FC236}">
                  <a16:creationId xmlns:a16="http://schemas.microsoft.com/office/drawing/2014/main" id="{FCC53BC7-CB71-DB3B-F007-50BD7F655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1441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8542" r="6190" b="5805"/>
          <a:stretch/>
        </p:blipFill>
        <p:spPr>
          <a:xfrm>
            <a:off x="711199" y="840757"/>
            <a:ext cx="8263467" cy="4410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504814"/>
            <a:ext cx="768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L</a:t>
            </a:r>
            <a:r>
              <a:rPr lang="lt-LT" sz="1400" dirty="0"/>
              <a:t>oading to cargo tank</a:t>
            </a:r>
            <a:r>
              <a:rPr lang="en-US" sz="1400" dirty="0"/>
              <a:t> #</a:t>
            </a:r>
            <a:r>
              <a:rPr lang="lt-LT" sz="1400" dirty="0"/>
              <a:t>3</a:t>
            </a:r>
            <a:r>
              <a:rPr lang="en-US" sz="1400" dirty="0"/>
              <a:t> has being started.</a:t>
            </a:r>
            <a:endParaRPr lang="ru-RU" sz="1400" dirty="0"/>
          </a:p>
        </p:txBody>
      </p:sp>
      <p:sp>
        <p:nvSpPr>
          <p:cNvPr id="4" name="Ovalas 3"/>
          <p:cNvSpPr/>
          <p:nvPr/>
        </p:nvSpPr>
        <p:spPr>
          <a:xfrm>
            <a:off x="1805604" y="4951081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Ovalas 3"/>
          <p:cNvSpPr/>
          <p:nvPr/>
        </p:nvSpPr>
        <p:spPr>
          <a:xfrm>
            <a:off x="4790485" y="1186982"/>
            <a:ext cx="1715511" cy="3625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Ovalas 3"/>
          <p:cNvSpPr/>
          <p:nvPr/>
        </p:nvSpPr>
        <p:spPr>
          <a:xfrm>
            <a:off x="3790221" y="1467083"/>
            <a:ext cx="1424199" cy="2961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7644BE-7E71-A287-CEE4-A920E3EEFEB2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F4E2B6A-AADF-9B86-42CA-BDAFB8BAA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0F1D54-6649-4905-C1AE-2A605B0D5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0EBAB07-99C8-096C-9FB2-61EF83CB338D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A7B296-23EE-1C87-6054-7EDEE7161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A14903F-5C03-0D66-35AF-42056D31F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8BA8A7C-18B1-FB09-8AE4-2104CB25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E4900A2-6AEF-E002-B8B0-224D7B29B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33" name="Picture 32" descr="logo z przezroczystym">
              <a:extLst>
                <a:ext uri="{FF2B5EF4-FFF2-40B4-BE49-F238E27FC236}">
                  <a16:creationId xmlns:a16="http://schemas.microsoft.com/office/drawing/2014/main" id="{77FA3458-7CF1-E561-217F-80BEAAC33E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04925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2AFFE-117A-3427-22B5-995189FFA421}"/>
              </a:ext>
            </a:extLst>
          </p:cNvPr>
          <p:cNvSpPr txBox="1"/>
          <p:nvPr/>
        </p:nvSpPr>
        <p:spPr>
          <a:xfrm>
            <a:off x="188595" y="5335489"/>
            <a:ext cx="768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Open valves on drop lines for all other cargo tanks, except Slop Tanks.</a:t>
            </a:r>
          </a:p>
          <a:p>
            <a:pPr indent="268288" algn="just"/>
            <a:r>
              <a:rPr lang="en-US" sz="1400" dirty="0"/>
              <a:t>Go to "CMS - Computerized Monitoring System - Cargo System"  and open valves </a:t>
            </a:r>
            <a:r>
              <a:rPr lang="en-US" sz="1400" b="1" dirty="0"/>
              <a:t>CV10P, CV08P, CV04P, CV02P, CV02S, CV04S, CV08S, CV10S</a:t>
            </a:r>
            <a:r>
              <a:rPr lang="en-US" sz="1400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CC24F4-F89C-8568-76CC-526626CBA710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E71490D-74D4-1351-0E57-20C11C2C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C29584-9E73-EE1F-DD97-B476DA680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0BD306-7B51-0638-E66D-7F06DD90A14D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514D32-41F7-EFA7-06EC-4D0D81CAB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C652154-4668-D866-0D90-64A8F1A10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BA0390-6CCD-0A0E-2284-110E71BBD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16BE0C-1BB0-DA17-1BF6-22BB8D28E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1" name="Picture 10" descr="logo z przezroczystym">
              <a:extLst>
                <a:ext uri="{FF2B5EF4-FFF2-40B4-BE49-F238E27FC236}">
                  <a16:creationId xmlns:a16="http://schemas.microsoft.com/office/drawing/2014/main" id="{37269AF7-9571-910F-6A8D-DBEBF47E2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5B5B2E3-8F30-1E80-4F48-E82B02D61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141" y="747829"/>
            <a:ext cx="8588484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85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"/>
          <a:stretch/>
        </p:blipFill>
        <p:spPr>
          <a:xfrm>
            <a:off x="549010" y="706586"/>
            <a:ext cx="8263467" cy="4420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420148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C</a:t>
            </a:r>
            <a:r>
              <a:rPr lang="lt-L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argo is going into the </a:t>
            </a:r>
            <a:r>
              <a:rPr lang="en-US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all </a:t>
            </a:r>
            <a:r>
              <a:rPr lang="lt-LT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tanks</a:t>
            </a:r>
            <a:r>
              <a:rPr lang="en-US" sz="1400" dirty="0">
                <a:effectLst/>
                <a:latin typeface="Courier New" panose="02070309020205020404" pitchFamily="49" charset="0"/>
                <a:ea typeface="Calibri" panose="020F0502020204030204" pitchFamily="34" charset="0"/>
              </a:rPr>
              <a:t>. Check the level of ullage in tanks!</a:t>
            </a:r>
            <a:endParaRPr lang="ru-RU" sz="1100" dirty="0"/>
          </a:p>
        </p:txBody>
      </p:sp>
      <p:sp>
        <p:nvSpPr>
          <p:cNvPr id="4" name="Ovalas 3"/>
          <p:cNvSpPr/>
          <p:nvPr/>
        </p:nvSpPr>
        <p:spPr>
          <a:xfrm>
            <a:off x="1634390" y="482396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9855DD-763A-A948-A7A6-43186CCAAAA4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75BF83-99B2-709D-1F39-CA0F2063A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200C8C-B62C-C3E2-FA07-1A5D6E131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CE5F4A-6E95-5EE3-C151-950812106D4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79DDB35-0F8B-EFA5-D7AB-C750B7426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4CA8827-6266-3D8D-E05A-142FF09E3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13DA08-F77E-2DAE-60A5-341F183B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824593-A05F-6975-348D-CC824CCB9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2" name="Picture 21" descr="logo z przezroczystym">
              <a:extLst>
                <a:ext uri="{FF2B5EF4-FFF2-40B4-BE49-F238E27FC236}">
                  <a16:creationId xmlns:a16="http://schemas.microsoft.com/office/drawing/2014/main" id="{D8CA7F1A-12B1-7375-0DBE-877354756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79130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>
            <a:off x="360364" y="676362"/>
            <a:ext cx="8610600" cy="4611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335486"/>
            <a:ext cx="77977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We need to do is to increase loading rate of loading to the maximum.</a:t>
            </a:r>
          </a:p>
          <a:p>
            <a:pPr algn="just"/>
            <a:r>
              <a:rPr lang="en-US" sz="1400" dirty="0"/>
              <a:t>Go back to "CCR - Manifolds state" and set Cargo Flow to 1000 m3/h for the manifolds #3 and #4.</a:t>
            </a:r>
          </a:p>
        </p:txBody>
      </p:sp>
      <p:sp>
        <p:nvSpPr>
          <p:cNvPr id="4" name="Ovalas 3"/>
          <p:cNvSpPr/>
          <p:nvPr/>
        </p:nvSpPr>
        <p:spPr>
          <a:xfrm>
            <a:off x="304798" y="499759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4059289" y="1754930"/>
            <a:ext cx="687546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5"/>
          <p:cNvSpPr/>
          <p:nvPr/>
        </p:nvSpPr>
        <p:spPr>
          <a:xfrm>
            <a:off x="4800347" y="1751530"/>
            <a:ext cx="687546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D50B7F-AE81-4B95-1B68-A47C41FF699E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D42C7D-C777-DF30-7433-1220D4B68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B444488-8C89-1B1C-9EE9-8B271F657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C92407-3439-5640-7A31-F458A9FA6AB0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D6360E-5F90-5AF1-95C5-6B05151C7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9AD70A-8780-C099-33AB-68773FB83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C252B23-BFD6-F387-3438-5B39F0A3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E88A01-C523-CF6F-AB19-EDCB395F0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5" name="Picture 14" descr="logo z przezroczystym">
              <a:extLst>
                <a:ext uri="{FF2B5EF4-FFF2-40B4-BE49-F238E27FC236}">
                  <a16:creationId xmlns:a16="http://schemas.microsoft.com/office/drawing/2014/main" id="{31189A90-1DE8-26A0-10CF-956B1C6F6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49192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11D3E93-1987-5880-B99C-E9B240B2B5F2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FF710-85DD-0CD0-0498-411A87C98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C18AD7-CD7F-7465-13F9-C54EAE41A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4D9067-F988-F494-CCFC-8B17997B2E7B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DC2D51-C747-6CAD-109E-3AFFA8E91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02CF918-A392-9192-7337-C21B7B4F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5B8822-99AC-A7F2-3A3F-9CF0F8333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AF976A-321E-586C-4177-2130A61F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0" name="Picture 9" descr="logo z przezroczystym">
              <a:extLst>
                <a:ext uri="{FF2B5EF4-FFF2-40B4-BE49-F238E27FC236}">
                  <a16:creationId xmlns:a16="http://schemas.microsoft.com/office/drawing/2014/main" id="{54B5AD61-9FA7-4C29-FF4D-38E21E87B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C1BF19B-50BC-4D0F-768C-AD65DD076D1B}"/>
              </a:ext>
            </a:extLst>
          </p:cNvPr>
          <p:cNvSpPr txBox="1"/>
          <p:nvPr/>
        </p:nvSpPr>
        <p:spPr>
          <a:xfrm>
            <a:off x="239397" y="5183083"/>
            <a:ext cx="768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We need to start discharging the ballast water by gravity. Go to "CMS - Ballast System" and open the following valves: </a:t>
            </a:r>
          </a:p>
          <a:p>
            <a:pPr algn="just"/>
            <a:r>
              <a:rPr lang="en-US" sz="1400" b="1" dirty="0"/>
              <a:t>COL V, F/P, BT1P, BT1S, BT2P, BT2S, BT3P, BT3S, BT4P, BT4S, BT5P, BT5S, INTERCON, BV3P, BV3S, BV2P, BV2S, SUCT1 and SUCT2</a:t>
            </a:r>
            <a:r>
              <a:rPr lang="en-US" sz="1400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080BF0-3F47-CF5A-5D1E-12C61BE9BD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795" y="746983"/>
            <a:ext cx="8293843" cy="44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0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>
          <a:xfrm>
            <a:off x="538527" y="764610"/>
            <a:ext cx="8339806" cy="447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521750"/>
            <a:ext cx="768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Check the conditions - ballast is discharging by gravity!</a:t>
            </a:r>
            <a:endParaRPr lang="ru-RU" sz="1400" dirty="0"/>
          </a:p>
        </p:txBody>
      </p:sp>
      <p:sp>
        <p:nvSpPr>
          <p:cNvPr id="4" name="Ovalas 3"/>
          <p:cNvSpPr/>
          <p:nvPr/>
        </p:nvSpPr>
        <p:spPr>
          <a:xfrm>
            <a:off x="1652965" y="4940828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9E0A91-721A-FE08-382E-78853164C2FB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CD5AA5-0CEE-DF49-D782-4E296DA7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CC7C21-A0FD-890D-C046-13AB85DB2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DFE627-9F27-A3C2-63E1-662363F5ADB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A7A0E2-F6C6-CBE2-AB72-1C0074D17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1AF85E-1BC0-804F-69BF-624BD78DA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402BA8-CB70-C7DD-E525-A332940D8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4071E2-54AC-7629-DFED-341551E74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2" name="Picture 11" descr="logo z przezroczystym">
              <a:extLst>
                <a:ext uri="{FF2B5EF4-FFF2-40B4-BE49-F238E27FC236}">
                  <a16:creationId xmlns:a16="http://schemas.microsoft.com/office/drawing/2014/main" id="{5AE72AAA-EFC5-643C-23E9-7B65F063E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6257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/>
          <a:stretch/>
        </p:blipFill>
        <p:spPr>
          <a:xfrm>
            <a:off x="79649" y="378106"/>
            <a:ext cx="9202189" cy="4918861"/>
          </a:xfrm>
          <a:prstGeom prst="rect">
            <a:avLst/>
          </a:prstGeom>
        </p:spPr>
      </p:pic>
      <p:sp>
        <p:nvSpPr>
          <p:cNvPr id="3" name="Ovalas 2"/>
          <p:cNvSpPr/>
          <p:nvPr/>
        </p:nvSpPr>
        <p:spPr>
          <a:xfrm>
            <a:off x="3771900" y="1268733"/>
            <a:ext cx="2823210" cy="194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TextBox 5"/>
          <p:cNvSpPr txBox="1"/>
          <p:nvPr/>
        </p:nvSpPr>
        <p:spPr>
          <a:xfrm>
            <a:off x="188595" y="5747731"/>
            <a:ext cx="768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Specify mooring </a:t>
            </a:r>
            <a:r>
              <a:rPr lang="lt-LT" sz="1400" dirty="0"/>
              <a:t>position „</a:t>
            </a:r>
            <a:r>
              <a:rPr lang="en-US" sz="1400" dirty="0"/>
              <a:t>port side</a:t>
            </a:r>
            <a:r>
              <a:rPr lang="lt-LT" sz="1400" dirty="0"/>
              <a:t>“</a:t>
            </a:r>
            <a:r>
              <a:rPr lang="en-US" sz="1400" dirty="0"/>
              <a:t> to the terminal pier</a:t>
            </a:r>
            <a:r>
              <a:rPr lang="lt-LT" sz="1400" dirty="0"/>
              <a:t>. </a:t>
            </a:r>
            <a:endParaRPr lang="ru-RU"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B16D-F7FF-C0D6-5AAD-B8856C2AA860}"/>
              </a:ext>
            </a:extLst>
          </p:cNvPr>
          <p:cNvGrpSpPr/>
          <p:nvPr/>
        </p:nvGrpSpPr>
        <p:grpSpPr>
          <a:xfrm>
            <a:off x="0" y="42161"/>
            <a:ext cx="9361488" cy="739235"/>
            <a:chOff x="2307" y="-7926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B115D4-0429-0B5A-0727-36D38F3ED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FFB9B5-8AE9-5B6D-7B97-83D74CC44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18535A-C5B8-8D7A-3F3C-CFE47D181D80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3CD274-F245-3794-67B7-FB98233D0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F49F04-7D15-54B2-08A3-D8C19D326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05E561-8C64-6AED-549C-78AC399A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310975-478D-F698-81B9-391233E50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7FFFC286-806F-5DF7-4E41-C4AB690FE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AC7BC2-D1E8-0576-0539-47049F6E0B42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FA1530-6808-3FB2-BEEC-C154C1FC3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48C773-B4C7-C417-3D47-036D83E1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3DBBE9-0DF5-7594-A0E7-4679165D7E6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6B4F7A-EB88-1DD7-890A-A0D16739F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D06C7D-B7DA-7997-B745-19E382A6A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C32477-9FE2-1AE9-A454-F2D9F08F6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FC7919-9C2F-18F2-92F1-1C57E3A72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2" name="Picture 21" descr="logo z przezroczystym">
              <a:extLst>
                <a:ext uri="{FF2B5EF4-FFF2-40B4-BE49-F238E27FC236}">
                  <a16:creationId xmlns:a16="http://schemas.microsoft.com/office/drawing/2014/main" id="{FE9F18AD-E38A-9A0F-B835-AC57CBAC3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42464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>
          <a:xfrm>
            <a:off x="355603" y="708466"/>
            <a:ext cx="8542867" cy="45792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1488650" y="730213"/>
            <a:ext cx="1135379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3"/>
          <p:cNvSpPr/>
          <p:nvPr/>
        </p:nvSpPr>
        <p:spPr>
          <a:xfrm>
            <a:off x="1096063" y="4991630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F44A4-A11B-FEC2-C292-DD0EEC4D9556}"/>
              </a:ext>
            </a:extLst>
          </p:cNvPr>
          <p:cNvSpPr txBox="1"/>
          <p:nvPr/>
        </p:nvSpPr>
        <p:spPr>
          <a:xfrm>
            <a:off x="188595" y="5504811"/>
            <a:ext cx="768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Check the conditions - ballast is discharging by gravity!</a:t>
            </a:r>
            <a:endParaRPr lang="ru-RU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27D27F-16FC-E429-1236-211C65D5ECE8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4E030-5676-8390-5C15-C13CA4AAC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88E2B2-F392-9658-1837-68847D3E4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7EB916-DA95-9B39-55F8-176F0C91265B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018760-45EA-E0B1-B3C5-C75784F76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33C1FA-C2D8-B163-4C3B-E00C8336C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3C5CCF-5B3B-CF46-939D-840EEA12A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718A24-3833-48B2-D780-2063992EA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5" name="Picture 14" descr="logo z przezroczystym">
              <a:extLst>
                <a:ext uri="{FF2B5EF4-FFF2-40B4-BE49-F238E27FC236}">
                  <a16:creationId xmlns:a16="http://schemas.microsoft.com/office/drawing/2014/main" id="{3D307E77-FCCD-26A2-35D7-8816653D7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9580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>
          <a:xfrm>
            <a:off x="482520" y="787124"/>
            <a:ext cx="8396128" cy="4500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2613871" y="804058"/>
            <a:ext cx="1135379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3"/>
          <p:cNvSpPr/>
          <p:nvPr/>
        </p:nvSpPr>
        <p:spPr>
          <a:xfrm>
            <a:off x="1202373" y="4987977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07A6E-E941-75B8-C867-FB12864DFDB3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BB5CE3-5BCC-ADA2-B9D5-78EBC4B27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D49A54-8E7B-B8AD-BBC4-BFC81292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A4D330-71D7-91B9-4B16-ABB979C36859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BAEFAA-52DA-09E3-3F70-3DC2FBFF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A6FF3B-50E6-2677-E06C-501F12C2F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DE80DA-DCA1-27F4-9E49-90C9F7E04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C45554-C94C-AF9A-BA57-AA49505A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81F3A2D8-8BB4-B76F-3BDD-761FDE3EB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86612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5"/>
          <a:stretch/>
        </p:blipFill>
        <p:spPr>
          <a:xfrm>
            <a:off x="515593" y="828481"/>
            <a:ext cx="8330301" cy="44592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3615690" y="828481"/>
            <a:ext cx="1135379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3C672-81E8-2D80-106A-880C2DB13E65}"/>
              </a:ext>
            </a:extLst>
          </p:cNvPr>
          <p:cNvSpPr txBox="1"/>
          <p:nvPr/>
        </p:nvSpPr>
        <p:spPr>
          <a:xfrm>
            <a:off x="188595" y="5487884"/>
            <a:ext cx="768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Check the conditions - </a:t>
            </a:r>
            <a:r>
              <a:rPr lang="lt-LT" sz="1400" dirty="0">
                <a:effectLst/>
                <a:ea typeface="Calibri" panose="020F0502020204030204" pitchFamily="34" charset="0"/>
              </a:rPr>
              <a:t>Cargo is loading into all cargo tanks</a:t>
            </a:r>
            <a:r>
              <a:rPr lang="en-US" sz="1400" dirty="0">
                <a:effectLst/>
                <a:ea typeface="Calibri" panose="020F0502020204030204" pitchFamily="34" charset="0"/>
              </a:rPr>
              <a:t>. Ullages in tanks are reducing. </a:t>
            </a:r>
            <a:r>
              <a:rPr lang="lt-LT" sz="1400" dirty="0">
                <a:effectLst/>
                <a:ea typeface="Calibri" panose="020F0502020204030204" pitchFamily="34" charset="0"/>
              </a:rPr>
              <a:t> </a:t>
            </a:r>
            <a:endParaRPr lang="ru-RU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9B0AA7-F92F-16EF-D875-5DFF4BC86E93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365DC8-1957-D98D-913B-A710A0734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F5A0ED-E631-C94A-7CA7-558C1D42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F9BCF2-0BB4-1316-53E1-6D60BF8565E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30D8E22-0FD2-F8DE-6B26-F8718F81E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AEBF0DB-459D-52F4-D86E-AD902B979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7FFB56-981A-7A8E-56EE-41D527641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BEA6FF-9F28-CEEB-1344-5604EA48B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D11CC67B-B54C-BCBB-E405-CF152DDDC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841263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/>
          <a:stretch/>
        </p:blipFill>
        <p:spPr>
          <a:xfrm>
            <a:off x="551976" y="779321"/>
            <a:ext cx="8243888" cy="4406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066" y="5186287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5" name="Ovalas 3"/>
          <p:cNvSpPr/>
          <p:nvPr/>
        </p:nvSpPr>
        <p:spPr>
          <a:xfrm>
            <a:off x="1256927" y="4892115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3"/>
          <p:cNvSpPr/>
          <p:nvPr/>
        </p:nvSpPr>
        <p:spPr>
          <a:xfrm>
            <a:off x="4580787" y="787788"/>
            <a:ext cx="1126378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5F9BF-0CD4-B615-E3C9-44838C042914}"/>
              </a:ext>
            </a:extLst>
          </p:cNvPr>
          <p:cNvSpPr txBox="1"/>
          <p:nvPr/>
        </p:nvSpPr>
        <p:spPr>
          <a:xfrm>
            <a:off x="188595" y="5369352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Check the conditions – single cargo “Kerosene” is loading into all cargo tanks. We can observe the level of </a:t>
            </a:r>
            <a:r>
              <a:rPr lang="en-US" sz="1400" dirty="0" err="1"/>
              <a:t>vapour</a:t>
            </a:r>
            <a:r>
              <a:rPr lang="en-US" sz="1400" dirty="0"/>
              <a:t>, the concentration of nitrogen, oxygen, and CO2</a:t>
            </a:r>
            <a:endParaRPr lang="ru-RU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75BCB4-CE8B-1FF7-3624-9F1A7EA3B87B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D274D6-1BBA-B6AB-61FF-34DB6F5E5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4EEFFA-7838-488E-7E88-4DC212777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AF7447-66F9-1CB4-8A4E-A9844A3DB484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5A94FE-30E0-8430-4C2A-4B785EEEF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DD770E-020C-1D4F-7F6C-737906E7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D8DDC9-3E45-0F48-8D27-130CC7C0A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C638C3-E1E5-4487-C2B1-F618844C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15" name="Picture 14" descr="logo z przezroczystym">
              <a:extLst>
                <a:ext uri="{FF2B5EF4-FFF2-40B4-BE49-F238E27FC236}">
                  <a16:creationId xmlns:a16="http://schemas.microsoft.com/office/drawing/2014/main" id="{1FC5487A-6DD6-C20A-1A88-CD8246C3C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73071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0" y="0"/>
            <a:ext cx="9361488" cy="5007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M</a:t>
            </a:r>
            <a:r>
              <a:rPr lang="en-US" sz="1400" dirty="0" err="1"/>
              <a:t>ake</a:t>
            </a:r>
            <a:r>
              <a:rPr lang="en-US" sz="1400" dirty="0"/>
              <a:t> sure the ship is moored port side, in position and ready to receive terminal personnel</a:t>
            </a:r>
            <a:r>
              <a:rPr lang="ru-RU" sz="1400" dirty="0"/>
              <a:t>.</a:t>
            </a:r>
          </a:p>
        </p:txBody>
      </p:sp>
      <p:sp>
        <p:nvSpPr>
          <p:cNvPr id="4" name="Ovalas 3"/>
          <p:cNvSpPr/>
          <p:nvPr/>
        </p:nvSpPr>
        <p:spPr>
          <a:xfrm>
            <a:off x="1706881" y="469010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CE5E9F-7A7D-FDC6-8215-D4B089238CED}"/>
              </a:ext>
            </a:extLst>
          </p:cNvPr>
          <p:cNvGrpSpPr/>
          <p:nvPr/>
        </p:nvGrpSpPr>
        <p:grpSpPr>
          <a:xfrm>
            <a:off x="0" y="-7717"/>
            <a:ext cx="9361488" cy="739235"/>
            <a:chOff x="2307" y="-7926"/>
            <a:chExt cx="12186519" cy="992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2471FE-F945-A88D-DC76-6C1247014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15106E-0FE6-8729-35E5-085D64672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1A72C1-F5AE-662C-1E3E-5AF848579E50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4A8F44-92A1-7DE6-8606-983F793A6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8646A2-708D-8990-79F3-4B1BD605F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BFC7896-492E-CC46-33C3-2B810F7AF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8CEFFE-5350-FC59-DBA1-C8D211F3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3" name="Picture 12" descr="logo z przezroczystym">
              <a:extLst>
                <a:ext uri="{FF2B5EF4-FFF2-40B4-BE49-F238E27FC236}">
                  <a16:creationId xmlns:a16="http://schemas.microsoft.com/office/drawing/2014/main" id="{FEDDA6A9-4C65-68BE-4F5F-C2B005EA3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03AF29-9046-7C85-5C35-36DF2BAA57F7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136677-E0AF-215B-E8B6-E04EA6A1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7AC96B-93DD-D9DC-E933-9E8670CB0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2A9083-D023-6CBE-3B6E-FB1AFBF76F0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CBE8BA-069C-7B3A-7208-49BD3AFC0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908147-6769-D2EE-9DF9-14B8D245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EBEAA2-4754-DC46-686D-E34E929D9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3B0CB7F-E17E-E78A-5FCA-5DC8B019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2" name="Picture 21" descr="logo z przezroczystym">
              <a:extLst>
                <a:ext uri="{FF2B5EF4-FFF2-40B4-BE49-F238E27FC236}">
                  <a16:creationId xmlns:a16="http://schemas.microsoft.com/office/drawing/2014/main" id="{FC4122D9-629B-BBAA-9586-3FF2F7F1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88452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>
          <a:xfrm>
            <a:off x="69098" y="394441"/>
            <a:ext cx="9177251" cy="4914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936" y="5503497"/>
            <a:ext cx="768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400" dirty="0"/>
              <a:t>Fill in </a:t>
            </a:r>
            <a:r>
              <a:rPr lang="lt-LT" sz="1400" dirty="0">
                <a:effectLst/>
                <a:ea typeface="Calibri" panose="020F0502020204030204" pitchFamily="34" charset="0"/>
              </a:rPr>
              <a:t>the Pre-Transfer Checklist with the Terminal Staff</a:t>
            </a:r>
            <a:endParaRPr lang="ru-RU" sz="1400" dirty="0"/>
          </a:p>
        </p:txBody>
      </p:sp>
      <p:sp>
        <p:nvSpPr>
          <p:cNvPr id="4" name="Ovalas 3"/>
          <p:cNvSpPr/>
          <p:nvPr/>
        </p:nvSpPr>
        <p:spPr>
          <a:xfrm>
            <a:off x="10566" y="5014304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868680" y="2673020"/>
            <a:ext cx="7578089" cy="2105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D51DBD-7FA3-BE03-6457-4DC0C4DF1333}"/>
              </a:ext>
            </a:extLst>
          </p:cNvPr>
          <p:cNvGrpSpPr/>
          <p:nvPr/>
        </p:nvGrpSpPr>
        <p:grpSpPr>
          <a:xfrm>
            <a:off x="0" y="42161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5D1EEB-DCBE-B0F2-2674-43307A0B1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F7BBE3F-E4F2-1733-3E0A-A945782C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D144FF-9E6D-2B4A-29D3-7BBC196B29C3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E31FED-7E2A-2EDD-9FCE-00694C912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D2948C-8142-4237-1402-C46742EF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84AD63B-6FC5-6FAB-BFD1-1B477A86C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B55BF2-0DF9-536B-3028-8DEE3BD83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F431C1C1-A0F9-8F58-D326-AC482487F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FE4B1F2-4CAE-001D-4517-3BAFBD18B27D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5E97D80-D64B-B9DD-B0B0-4CC138840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A24108-8E11-2415-672B-4E8520315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AA3BE9-0E0C-64E8-1A8D-3ADB0ECF9FE9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D38E58-8D0F-F91C-42DD-D938BD0F8E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985DBE8-52EB-C0E7-0ED5-90EE2477E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BDE3EE-BE27-B627-FC79-722A67307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64DDAC-9894-B43D-27CD-14472DFDF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67DD3F31-4A6E-96CF-14CE-A5E1936DB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79135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512503" y="732821"/>
            <a:ext cx="8336481" cy="4459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273910"/>
            <a:ext cx="768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en-US" sz="1400" dirty="0"/>
              <a:t>The Terminal has indicated that the checklist is complete.  </a:t>
            </a:r>
          </a:p>
          <a:p>
            <a:pPr indent="268288" algn="just"/>
            <a:r>
              <a:rPr lang="lt-LT" sz="1400" dirty="0"/>
              <a:t>On </a:t>
            </a:r>
            <a:r>
              <a:rPr lang="en-US" sz="1400" dirty="0"/>
              <a:t>"SYS - Cargo Handling System" page and remove the blanks from manifolds #3 and #4 portside</a:t>
            </a:r>
            <a:r>
              <a:rPr lang="lt-LT" sz="1200" dirty="0"/>
              <a:t>. </a:t>
            </a:r>
            <a:endParaRPr lang="en-US" sz="1200" dirty="0"/>
          </a:p>
        </p:txBody>
      </p:sp>
      <p:sp>
        <p:nvSpPr>
          <p:cNvPr id="4" name="Ovalas 3"/>
          <p:cNvSpPr/>
          <p:nvPr/>
        </p:nvSpPr>
        <p:spPr>
          <a:xfrm>
            <a:off x="1624274" y="4922864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Ovalas 4"/>
          <p:cNvSpPr/>
          <p:nvPr/>
        </p:nvSpPr>
        <p:spPr>
          <a:xfrm>
            <a:off x="1707399" y="3735010"/>
            <a:ext cx="1070609" cy="16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38DEFE-A121-5EDE-F1C3-C84181A6FBBA}"/>
              </a:ext>
            </a:extLst>
          </p:cNvPr>
          <p:cNvGrpSpPr/>
          <p:nvPr/>
        </p:nvGrpSpPr>
        <p:grpSpPr>
          <a:xfrm>
            <a:off x="0" y="42161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A1B8EA-3BD7-1A26-EEFF-9DA2A9C6C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4A8348-EF62-505D-7834-FE8AED21D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B33823-2250-6F02-AA53-92BBF8DE8957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49C0F2-E751-7780-ED33-FCBF0B116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4F82B9D-1C37-CAE1-3635-B59294716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6DF03A-6B22-5DC9-EABC-2AE86F48D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E80921-0F42-FC4B-BAE8-8B8439CA9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0811369D-AA10-6165-1C4F-17D8DB44C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6190DF-E34A-E819-A895-301154A0BFD1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B921EE-3841-FC8E-1129-71AE0F73C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E4874E-8DC7-0767-3B96-299BFD4F3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FA7534-6075-5318-9972-FC4088039FFB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918E69-AA1A-4C88-DE53-0AE9DA0DE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961B28-FD78-9030-F3F6-9B7B6009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A1D948-E2C1-67EA-A156-3E254D18F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D2745A-8581-41EC-E15D-0588AC33B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BD7AEEBF-4EBB-F12A-6416-A1020EC3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2453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"/>
          <a:stretch/>
        </p:blipFill>
        <p:spPr>
          <a:xfrm>
            <a:off x="338079" y="629958"/>
            <a:ext cx="8448284" cy="4519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4144624" y="1239245"/>
            <a:ext cx="325755" cy="464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Ovalas 4"/>
          <p:cNvSpPr/>
          <p:nvPr/>
        </p:nvSpPr>
        <p:spPr>
          <a:xfrm>
            <a:off x="4500611" y="1352740"/>
            <a:ext cx="822960" cy="238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5"/>
          <p:cNvSpPr/>
          <p:nvPr/>
        </p:nvSpPr>
        <p:spPr>
          <a:xfrm>
            <a:off x="4516249" y="2074959"/>
            <a:ext cx="822960" cy="217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Ovalas 7"/>
          <p:cNvSpPr/>
          <p:nvPr/>
        </p:nvSpPr>
        <p:spPr>
          <a:xfrm>
            <a:off x="4680744" y="818807"/>
            <a:ext cx="228441" cy="2171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9" name="Ovalas 8"/>
          <p:cNvSpPr/>
          <p:nvPr/>
        </p:nvSpPr>
        <p:spPr>
          <a:xfrm>
            <a:off x="5134239" y="841837"/>
            <a:ext cx="228441" cy="2171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0" name="Ovalas 9"/>
          <p:cNvSpPr/>
          <p:nvPr/>
        </p:nvSpPr>
        <p:spPr>
          <a:xfrm>
            <a:off x="5594274" y="848244"/>
            <a:ext cx="228441" cy="21717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TextBox 10"/>
          <p:cNvSpPr txBox="1"/>
          <p:nvPr/>
        </p:nvSpPr>
        <p:spPr>
          <a:xfrm>
            <a:off x="4683387" y="824690"/>
            <a:ext cx="21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</a:t>
            </a:r>
            <a:endParaRPr lang="lt-LT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147670" y="798859"/>
            <a:ext cx="21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</a:t>
            </a:r>
            <a:endParaRPr lang="lt-LT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607261" y="828577"/>
            <a:ext cx="213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</a:t>
            </a:r>
            <a:endParaRPr lang="lt-LT" sz="1200" dirty="0"/>
          </a:p>
        </p:txBody>
      </p:sp>
      <p:cxnSp>
        <p:nvCxnSpPr>
          <p:cNvPr id="15" name="Tiesioji jungtis 14"/>
          <p:cNvCxnSpPr>
            <a:cxnSpLocks/>
          </p:cNvCxnSpPr>
          <p:nvPr/>
        </p:nvCxnSpPr>
        <p:spPr>
          <a:xfrm flipH="1">
            <a:off x="5302547" y="1047431"/>
            <a:ext cx="405947" cy="10275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Tiesioji jungtis 21"/>
          <p:cNvCxnSpPr>
            <a:cxnSpLocks/>
            <a:stCxn id="12" idx="2"/>
          </p:cNvCxnSpPr>
          <p:nvPr/>
        </p:nvCxnSpPr>
        <p:spPr>
          <a:xfrm flipH="1">
            <a:off x="5206484" y="1075858"/>
            <a:ext cx="47866" cy="3103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Tiesioji jungtis 25"/>
          <p:cNvCxnSpPr>
            <a:cxnSpLocks/>
            <a:stCxn id="11" idx="1"/>
          </p:cNvCxnSpPr>
          <p:nvPr/>
        </p:nvCxnSpPr>
        <p:spPr>
          <a:xfrm flipH="1">
            <a:off x="4415842" y="963190"/>
            <a:ext cx="267545" cy="3296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as 29"/>
          <p:cNvSpPr/>
          <p:nvPr/>
        </p:nvSpPr>
        <p:spPr>
          <a:xfrm>
            <a:off x="1460615" y="4800774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714BF3-625B-F8A8-D48D-0DD51B7864DE}"/>
              </a:ext>
            </a:extLst>
          </p:cNvPr>
          <p:cNvSpPr txBox="1"/>
          <p:nvPr/>
        </p:nvSpPr>
        <p:spPr>
          <a:xfrm>
            <a:off x="188594" y="5170994"/>
            <a:ext cx="7789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Click at the manifold </a:t>
            </a:r>
            <a:r>
              <a:rPr lang="lt-LT" sz="1400" dirty="0"/>
              <a:t>CT3 </a:t>
            </a:r>
            <a:r>
              <a:rPr lang="en-US" sz="1400" dirty="0"/>
              <a:t>to bring up the popup window, and in that window press yellow button "BLANK" and it will turn grey.</a:t>
            </a:r>
            <a:endParaRPr lang="lt-LT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D67F09-DCDD-A7C5-350C-F97833E77E85}"/>
              </a:ext>
            </a:extLst>
          </p:cNvPr>
          <p:cNvGrpSpPr/>
          <p:nvPr/>
        </p:nvGrpSpPr>
        <p:grpSpPr>
          <a:xfrm>
            <a:off x="1261" y="66118"/>
            <a:ext cx="9361488" cy="739235"/>
            <a:chOff x="2307" y="-7926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9BADEC3-27BA-BF21-85FF-295135050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0884AE-D361-5B7E-2B84-C804DAC7B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12484E-BE33-3E22-06A0-0E11A9CEFD12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59C4DE-4C65-8DAA-7C60-250A866DD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CD45E9-ED74-E799-383D-E74548D8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F2E533-50EA-563B-C829-8691EAED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8F5A5A-6E54-78E2-9782-FC9E3DA14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24" name="Picture 23" descr="logo z przezroczystym">
              <a:extLst>
                <a:ext uri="{FF2B5EF4-FFF2-40B4-BE49-F238E27FC236}">
                  <a16:creationId xmlns:a16="http://schemas.microsoft.com/office/drawing/2014/main" id="{C6D49738-EB4D-96C4-8222-BF5B001F6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18C972-30E5-06DA-3367-3F6785B9F063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10EEF2-0A5E-5F0D-6F40-8BB7778D2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F259F2A-EE4D-766D-1F51-87588D8C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D6B683-92C7-8838-5025-9A0401A9E7B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2F6EE36-ABDD-9564-4F05-63E1CF32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93150FD-D71B-F7B6-9DCE-1236E5DB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BAB9495-2C0A-B84D-D74C-9CCA76F9A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C278A99-AA38-6C70-E65D-FE18D4D3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38" name="Picture 37" descr="logo z przezroczystym">
              <a:extLst>
                <a:ext uri="{FF2B5EF4-FFF2-40B4-BE49-F238E27FC236}">
                  <a16:creationId xmlns:a16="http://schemas.microsoft.com/office/drawing/2014/main" id="{7F97211A-DD49-F626-0C11-8401AF574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2886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"/>
          <a:stretch/>
        </p:blipFill>
        <p:spPr>
          <a:xfrm>
            <a:off x="631767" y="658513"/>
            <a:ext cx="8271164" cy="4414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>
            <a:off x="4175015" y="1251660"/>
            <a:ext cx="325755" cy="4648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Ovalas 4"/>
          <p:cNvSpPr/>
          <p:nvPr/>
        </p:nvSpPr>
        <p:spPr>
          <a:xfrm>
            <a:off x="1707403" y="4773238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Ovalas 5"/>
          <p:cNvSpPr/>
          <p:nvPr/>
        </p:nvSpPr>
        <p:spPr>
          <a:xfrm>
            <a:off x="3251492" y="2345403"/>
            <a:ext cx="822960" cy="217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Ovalas 6"/>
          <p:cNvSpPr/>
          <p:nvPr/>
        </p:nvSpPr>
        <p:spPr>
          <a:xfrm>
            <a:off x="3218070" y="1650594"/>
            <a:ext cx="822960" cy="2171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75A7B2-7ADE-FEAE-E177-C10725114ED3}"/>
              </a:ext>
            </a:extLst>
          </p:cNvPr>
          <p:cNvSpPr txBox="1"/>
          <p:nvPr/>
        </p:nvSpPr>
        <p:spPr>
          <a:xfrm>
            <a:off x="205220" y="5295686"/>
            <a:ext cx="7789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Click at the manifold </a:t>
            </a:r>
            <a:r>
              <a:rPr lang="lt-LT" sz="1400" dirty="0"/>
              <a:t>CT4 and repeat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81BB25-C3B9-E418-A5BC-3C03FFC2CA29}"/>
              </a:ext>
            </a:extLst>
          </p:cNvPr>
          <p:cNvGrpSpPr/>
          <p:nvPr/>
        </p:nvGrpSpPr>
        <p:grpSpPr>
          <a:xfrm>
            <a:off x="0" y="33848"/>
            <a:ext cx="9361488" cy="739235"/>
            <a:chOff x="2307" y="-7926"/>
            <a:chExt cx="12186519" cy="9929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45876C-1EE5-5640-41B2-C19B1334C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33FB1F6-E23C-9DD1-B1F3-3FEF93927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985135-5C0F-8777-EFAD-E043308B799F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F094C1-D5C8-D717-74B0-5460C8FF8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43945B-49F5-D349-34D8-E0536EBE8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D543BDB-5DDB-8BF3-3D91-7B9799153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D4BD48-B07B-3686-7DD5-BCA98613A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7" name="Picture 16" descr="logo z przezroczystym">
              <a:extLst>
                <a:ext uri="{FF2B5EF4-FFF2-40B4-BE49-F238E27FC236}">
                  <a16:creationId xmlns:a16="http://schemas.microsoft.com/office/drawing/2014/main" id="{42620B31-A70E-5B2C-7A52-3DE165A64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A9F0F3-5D45-F09C-82F8-6972845361A5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198058-1E01-75D8-71ED-4472880E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89D6943-536C-323B-0A35-835657E3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F14AED-E435-9F6B-0AA8-8B28E6373B77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60361C9-1A60-368D-C7C2-2A6CF27448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33552C-2A3B-96D8-7853-F079D4942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AD8DFB-3153-FB45-45BB-01CAE783D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2CD6D0-A7B9-F4A7-4B6B-C527E8726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6" name="Picture 25" descr="logo z przezroczystym">
              <a:extLst>
                <a:ext uri="{FF2B5EF4-FFF2-40B4-BE49-F238E27FC236}">
                  <a16:creationId xmlns:a16="http://schemas.microsoft.com/office/drawing/2014/main" id="{17747B53-312E-F3C1-C68D-6675BD860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9525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/>
          <a:stretch/>
        </p:blipFill>
        <p:spPr>
          <a:xfrm>
            <a:off x="0" y="0"/>
            <a:ext cx="9361488" cy="4990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595" y="5149215"/>
            <a:ext cx="7680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 algn="just"/>
            <a:r>
              <a:rPr lang="lt-LT" sz="1200" dirty="0"/>
              <a:t>Check </a:t>
            </a:r>
            <a:r>
              <a:rPr lang="en-US" sz="1200" dirty="0"/>
              <a:t>the condition of manifolds #3 and #4 portside – are the blanks off</a:t>
            </a:r>
            <a:endParaRPr lang="ru-RU" sz="1200" dirty="0"/>
          </a:p>
        </p:txBody>
      </p:sp>
      <p:sp>
        <p:nvSpPr>
          <p:cNvPr id="4" name="Ovalas 3"/>
          <p:cNvSpPr/>
          <p:nvPr/>
        </p:nvSpPr>
        <p:spPr>
          <a:xfrm rot="20046306">
            <a:off x="4643679" y="1498911"/>
            <a:ext cx="1685926" cy="6614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5" name="Ovalas 4"/>
          <p:cNvSpPr/>
          <p:nvPr/>
        </p:nvSpPr>
        <p:spPr>
          <a:xfrm>
            <a:off x="1701166" y="4678679"/>
            <a:ext cx="579120" cy="299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23E12-DF50-11A0-737D-F707D0E3019A}"/>
              </a:ext>
            </a:extLst>
          </p:cNvPr>
          <p:cNvGrpSpPr/>
          <p:nvPr/>
        </p:nvGrpSpPr>
        <p:grpSpPr>
          <a:xfrm>
            <a:off x="0" y="-16030"/>
            <a:ext cx="9361488" cy="739235"/>
            <a:chOff x="2307" y="-7926"/>
            <a:chExt cx="12186519" cy="992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2A265D-E147-FF6A-80B2-8EE1F169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3690" y="-1"/>
              <a:ext cx="4105136" cy="9095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28963A-02F7-3076-4432-61097CFF9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07" y="275"/>
              <a:ext cx="4392445" cy="90250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31C38B-26A5-5696-7A1B-5FBA3D609A13}"/>
                </a:ext>
              </a:extLst>
            </p:cNvPr>
            <p:cNvSpPr/>
            <p:nvPr/>
          </p:nvSpPr>
          <p:spPr>
            <a:xfrm>
              <a:off x="4222204" y="0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B91808-0E8C-9EAA-6F87-3E6DB4C10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75457" y="62208"/>
              <a:ext cx="1115873" cy="9228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6F1416-7A7C-3EE8-D003-72A1D9A1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4516" y="72425"/>
              <a:ext cx="1048182" cy="7576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511BF9-E076-2FCE-FB77-F8FB234F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308" y="-7926"/>
              <a:ext cx="790914" cy="9025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A1B0AB-1965-3DA3-EB97-195CD795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1599" y="43158"/>
              <a:ext cx="844218" cy="844218"/>
            </a:xfrm>
            <a:prstGeom prst="rect">
              <a:avLst/>
            </a:prstGeom>
          </p:spPr>
        </p:pic>
        <p:pic>
          <p:nvPicPr>
            <p:cNvPr id="14" name="Picture 13" descr="logo z przezroczystym">
              <a:extLst>
                <a:ext uri="{FF2B5EF4-FFF2-40B4-BE49-F238E27FC236}">
                  <a16:creationId xmlns:a16="http://schemas.microsoft.com/office/drawing/2014/main" id="{6E16F1D1-F03F-FC6D-BE0D-12EB334DA5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538" y="-7926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38E9BF-CEAB-1561-F96A-9F014982954F}"/>
              </a:ext>
            </a:extLst>
          </p:cNvPr>
          <p:cNvGrpSpPr/>
          <p:nvPr/>
        </p:nvGrpSpPr>
        <p:grpSpPr>
          <a:xfrm>
            <a:off x="67736" y="8467"/>
            <a:ext cx="9194799" cy="738664"/>
            <a:chOff x="0" y="0"/>
            <a:chExt cx="12186519" cy="9929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82C6B0-BCFB-ED04-1781-6045FE1CA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81383" y="7925"/>
              <a:ext cx="4105136" cy="90955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924ECC-8E6E-EC02-9F34-E2CB5BE2E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8201"/>
              <a:ext cx="4392445" cy="90250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61AB2-9236-1285-72A0-16D86FAF2A21}"/>
                </a:ext>
              </a:extLst>
            </p:cNvPr>
            <p:cNvSpPr/>
            <p:nvPr/>
          </p:nvSpPr>
          <p:spPr>
            <a:xfrm>
              <a:off x="4219897" y="7926"/>
              <a:ext cx="4105136" cy="9025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o-RO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F2E0A3-5487-E022-253A-B010A454D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0260"/>
            <a:stretch/>
          </p:blipFill>
          <p:spPr>
            <a:xfrm>
              <a:off x="4373150" y="70134"/>
              <a:ext cx="1115873" cy="922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A4818D-2894-597C-7020-20865F651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12209" y="80351"/>
              <a:ext cx="1048182" cy="75765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A79D081-0E4A-FDB0-54C2-9D6438A3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48001" y="0"/>
              <a:ext cx="790914" cy="90250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340BA7-BC4A-6F87-5A4B-E4C02D31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19292" y="51084"/>
              <a:ext cx="844218" cy="844218"/>
            </a:xfrm>
            <a:prstGeom prst="rect">
              <a:avLst/>
            </a:prstGeom>
          </p:spPr>
        </p:pic>
        <p:pic>
          <p:nvPicPr>
            <p:cNvPr id="23" name="Picture 22" descr="logo z przezroczystym">
              <a:extLst>
                <a:ext uri="{FF2B5EF4-FFF2-40B4-BE49-F238E27FC236}">
                  <a16:creationId xmlns:a16="http://schemas.microsoft.com/office/drawing/2014/main" id="{6B13E67C-7B83-5261-4594-AD8A3950F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37231" y="0"/>
              <a:ext cx="693406" cy="902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7199321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_LAJ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F Square Sans Pro"/>
        <a:ea typeface=""/>
        <a:cs typeface=""/>
      </a:majorFont>
      <a:minorFont>
        <a:latin typeface="Open Sans Light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_LAJM" id="{1E859D1C-7F68-4954-93C8-7584C8F7657D}" vid="{4431A4EB-C1D5-486F-AF6C-63185AC3CE0C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</TotalTime>
  <Words>721</Words>
  <Application>Microsoft Office PowerPoint</Application>
  <PresentationFormat>Custom</PresentationFormat>
  <Paragraphs>38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Courier New</vt:lpstr>
      <vt:lpstr>Open Sans</vt:lpstr>
      <vt:lpstr>Open Sans Light</vt:lpstr>
      <vt:lpstr>PF Square Sans Pro</vt:lpstr>
      <vt:lpstr>Theme1_LAJM</vt:lpstr>
      <vt:lpstr>PREPARING TO LOAD SINGLE CARGO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Rima Mickienė</dc:creator>
  <cp:lastModifiedBy>Carmen Elena Lupu</cp:lastModifiedBy>
  <cp:revision>47</cp:revision>
  <dcterms:created xsi:type="dcterms:W3CDTF">2023-03-01T15:29:29Z</dcterms:created>
  <dcterms:modified xsi:type="dcterms:W3CDTF">2023-08-09T12:20:30Z</dcterms:modified>
</cp:coreProperties>
</file>