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287" r:id="rId33"/>
    <p:sldId id="288" r:id="rId34"/>
    <p:sldId id="323" r:id="rId35"/>
    <p:sldId id="324" r:id="rId36"/>
    <p:sldId id="325" r:id="rId37"/>
    <p:sldId id="326" r:id="rId38"/>
    <p:sldId id="327" r:id="rId39"/>
  </p:sldIdLst>
  <p:sldSz cx="9361488" cy="61214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Open Sans Light" panose="020B030603050402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928">
          <p15:clr>
            <a:srgbClr val="A4A3A4"/>
          </p15:clr>
        </p15:guide>
        <p15:guide id="2" pos="2949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jWAFs9lhf5QsdMcUWUZIzfcx/8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552" y="67"/>
      </p:cViewPr>
      <p:guideLst>
        <p:guide orient="horz" pos="1928"/>
        <p:guide pos="29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808038" y="685800"/>
            <a:ext cx="5241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8038" y="685800"/>
            <a:ext cx="5241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1c7356c7a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21c7356c7a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8038" y="685800"/>
            <a:ext cx="5241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8038" y="685800"/>
            <a:ext cx="5241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32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8038" y="685800"/>
            <a:ext cx="5241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33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1"/>
          <p:cNvSpPr txBox="1">
            <a:spLocks noGrp="1"/>
          </p:cNvSpPr>
          <p:nvPr>
            <p:ph type="ctrTitle"/>
          </p:nvPr>
        </p:nvSpPr>
        <p:spPr>
          <a:xfrm>
            <a:off x="1170187" y="1001813"/>
            <a:ext cx="7021116" cy="2131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4082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ubTitle" idx="1"/>
          </p:nvPr>
        </p:nvSpPr>
        <p:spPr>
          <a:xfrm>
            <a:off x="1170187" y="3215152"/>
            <a:ext cx="7021116" cy="1477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4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6" name="Google Shape;16;p4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7" name="Google Shape;17;p4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0"/>
          <p:cNvSpPr txBox="1">
            <a:spLocks noGrp="1"/>
          </p:cNvSpPr>
          <p:nvPr>
            <p:ph type="title"/>
          </p:nvPr>
        </p:nvSpPr>
        <p:spPr>
          <a:xfrm>
            <a:off x="346722" y="249660"/>
            <a:ext cx="8694050" cy="955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4082"/>
              </a:buClr>
              <a:buSzPts val="2400"/>
              <a:buFont typeface="Arial"/>
              <a:buNone/>
              <a:defRPr sz="2400" b="1">
                <a:solidFill>
                  <a:srgbClr val="24408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>
            <a:spLocks noGrp="1"/>
          </p:cNvSpPr>
          <p:nvPr>
            <p:ph type="pic" idx="2"/>
          </p:nvPr>
        </p:nvSpPr>
        <p:spPr>
          <a:xfrm>
            <a:off x="346722" y="1293957"/>
            <a:ext cx="4294064" cy="3526349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50"/>
          <p:cNvSpPr>
            <a:spLocks noGrp="1"/>
          </p:cNvSpPr>
          <p:nvPr>
            <p:ph type="pic" idx="3"/>
          </p:nvPr>
        </p:nvSpPr>
        <p:spPr>
          <a:xfrm>
            <a:off x="4746708" y="1293957"/>
            <a:ext cx="4294064" cy="352634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1"/>
          <p:cNvSpPr txBox="1">
            <a:spLocks noGrp="1"/>
          </p:cNvSpPr>
          <p:nvPr>
            <p:ph type="title"/>
          </p:nvPr>
        </p:nvSpPr>
        <p:spPr>
          <a:xfrm>
            <a:off x="644824" y="249660"/>
            <a:ext cx="8135703" cy="955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4082"/>
              </a:buClr>
              <a:buSzPts val="2400"/>
              <a:buFont typeface="Arial"/>
              <a:buNone/>
              <a:defRPr sz="2400" b="1">
                <a:solidFill>
                  <a:srgbClr val="24408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body" idx="1"/>
          </p:nvPr>
        </p:nvSpPr>
        <p:spPr>
          <a:xfrm>
            <a:off x="628301" y="1401922"/>
            <a:ext cx="3964336" cy="341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body" idx="2"/>
          </p:nvPr>
        </p:nvSpPr>
        <p:spPr>
          <a:xfrm>
            <a:off x="4816189" y="1401922"/>
            <a:ext cx="3964336" cy="341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2"/>
          <p:cNvSpPr txBox="1">
            <a:spLocks noGrp="1"/>
          </p:cNvSpPr>
          <p:nvPr>
            <p:ph type="title"/>
          </p:nvPr>
        </p:nvSpPr>
        <p:spPr>
          <a:xfrm>
            <a:off x="644824" y="576135"/>
            <a:ext cx="3019323" cy="955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4082"/>
              </a:buClr>
              <a:buSzPts val="2400"/>
              <a:buFont typeface="Arial"/>
              <a:buNone/>
              <a:defRPr sz="2400" b="1">
                <a:solidFill>
                  <a:srgbClr val="24408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2"/>
          <p:cNvSpPr>
            <a:spLocks noGrp="1"/>
          </p:cNvSpPr>
          <p:nvPr>
            <p:ph type="pic" idx="2"/>
          </p:nvPr>
        </p:nvSpPr>
        <p:spPr>
          <a:xfrm>
            <a:off x="3971592" y="576134"/>
            <a:ext cx="5381636" cy="4244171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52"/>
          <p:cNvSpPr txBox="1">
            <a:spLocks noGrp="1"/>
          </p:cNvSpPr>
          <p:nvPr>
            <p:ph type="body" idx="1"/>
          </p:nvPr>
        </p:nvSpPr>
        <p:spPr>
          <a:xfrm>
            <a:off x="644824" y="1670783"/>
            <a:ext cx="3019323" cy="314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3"/>
          <p:cNvSpPr txBox="1">
            <a:spLocks noGrp="1"/>
          </p:cNvSpPr>
          <p:nvPr>
            <p:ph type="title"/>
          </p:nvPr>
        </p:nvSpPr>
        <p:spPr>
          <a:xfrm>
            <a:off x="643605" y="325911"/>
            <a:ext cx="8074283" cy="118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408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361488" cy="612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361488" cy="612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5"/>
          <p:cNvSpPr txBox="1">
            <a:spLocks noGrp="1"/>
          </p:cNvSpPr>
          <p:nvPr>
            <p:ph type="title"/>
          </p:nvPr>
        </p:nvSpPr>
        <p:spPr>
          <a:xfrm>
            <a:off x="638728" y="447928"/>
            <a:ext cx="8074283" cy="33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4082"/>
              </a:buClr>
              <a:buSzPts val="2400"/>
              <a:buFont typeface="Arial"/>
              <a:buNone/>
              <a:defRPr sz="2400" b="1">
                <a:solidFill>
                  <a:srgbClr val="24408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5"/>
          <p:cNvSpPr txBox="1">
            <a:spLocks noGrp="1"/>
          </p:cNvSpPr>
          <p:nvPr>
            <p:ph type="body" idx="1"/>
          </p:nvPr>
        </p:nvSpPr>
        <p:spPr>
          <a:xfrm>
            <a:off x="638728" y="1043378"/>
            <a:ext cx="8074283" cy="4055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9361488" cy="6121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48" t="-6167" r="-48" b="-6165"/>
            </a:stretch>
          </a:blipFill>
          <a:ln>
            <a:noFill/>
          </a:ln>
        </p:spPr>
      </p:pic>
      <p:sp>
        <p:nvSpPr>
          <p:cNvPr id="28" name="Google Shape;28;p46"/>
          <p:cNvSpPr txBox="1">
            <a:spLocks noGrp="1"/>
          </p:cNvSpPr>
          <p:nvPr>
            <p:ph type="title"/>
          </p:nvPr>
        </p:nvSpPr>
        <p:spPr>
          <a:xfrm>
            <a:off x="88822" y="1241222"/>
            <a:ext cx="2218017" cy="1857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Arial"/>
              <a:buNone/>
              <a:defRPr sz="1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6"/>
          <p:cNvSpPr txBox="1">
            <a:spLocks noGrp="1"/>
          </p:cNvSpPr>
          <p:nvPr>
            <p:ph type="body" idx="1"/>
          </p:nvPr>
        </p:nvSpPr>
        <p:spPr>
          <a:xfrm>
            <a:off x="2763346" y="1367397"/>
            <a:ext cx="3060768" cy="127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6"/>
          <p:cNvSpPr>
            <a:spLocks noGrp="1"/>
          </p:cNvSpPr>
          <p:nvPr>
            <p:ph type="dgm" idx="3"/>
          </p:nvPr>
        </p:nvSpPr>
        <p:spPr>
          <a:xfrm flipH="1">
            <a:off x="2395659" y="-31391"/>
            <a:ext cx="35105" cy="27411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7"/>
          <p:cNvSpPr txBox="1">
            <a:spLocks noGrp="1"/>
          </p:cNvSpPr>
          <p:nvPr>
            <p:ph type="title"/>
          </p:nvPr>
        </p:nvSpPr>
        <p:spPr>
          <a:xfrm>
            <a:off x="5451678" y="325909"/>
            <a:ext cx="3521154" cy="95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408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7"/>
          <p:cNvSpPr>
            <a:spLocks noGrp="1"/>
          </p:cNvSpPr>
          <p:nvPr>
            <p:ph type="pic" idx="2"/>
          </p:nvPr>
        </p:nvSpPr>
        <p:spPr>
          <a:xfrm>
            <a:off x="0" y="2"/>
            <a:ext cx="5196732" cy="583439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" name="Google Shape;34;p47"/>
          <p:cNvSpPr txBox="1">
            <a:spLocks noGrp="1"/>
          </p:cNvSpPr>
          <p:nvPr>
            <p:ph type="body" idx="1"/>
          </p:nvPr>
        </p:nvSpPr>
        <p:spPr>
          <a:xfrm>
            <a:off x="5451678" y="1401922"/>
            <a:ext cx="3521154" cy="341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8"/>
          <p:cNvSpPr txBox="1">
            <a:spLocks noGrp="1"/>
          </p:cNvSpPr>
          <p:nvPr>
            <p:ph type="title"/>
          </p:nvPr>
        </p:nvSpPr>
        <p:spPr>
          <a:xfrm>
            <a:off x="643603" y="325910"/>
            <a:ext cx="3461050" cy="971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408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8"/>
          <p:cNvSpPr>
            <a:spLocks noGrp="1"/>
          </p:cNvSpPr>
          <p:nvPr>
            <p:ph type="pic" idx="2"/>
          </p:nvPr>
        </p:nvSpPr>
        <p:spPr>
          <a:xfrm>
            <a:off x="4353577" y="413807"/>
            <a:ext cx="5003236" cy="5707593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p48"/>
          <p:cNvSpPr txBox="1">
            <a:spLocks noGrp="1"/>
          </p:cNvSpPr>
          <p:nvPr>
            <p:ph type="body" idx="1"/>
          </p:nvPr>
        </p:nvSpPr>
        <p:spPr>
          <a:xfrm>
            <a:off x="1218767" y="1401922"/>
            <a:ext cx="2885887" cy="341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39" name="Google Shape;39;p48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643603" y="1498633"/>
            <a:ext cx="233231" cy="37441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48" t="-6167" r="-48" b="-6165"/>
            </a:stretch>
          </a:blipFill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"/>
            <a:ext cx="9361488" cy="612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49"/>
          <p:cNvSpPr txBox="1">
            <a:spLocks noGrp="1"/>
          </p:cNvSpPr>
          <p:nvPr>
            <p:ph type="title"/>
          </p:nvPr>
        </p:nvSpPr>
        <p:spPr>
          <a:xfrm>
            <a:off x="88822" y="1241222"/>
            <a:ext cx="2218017" cy="1857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Font typeface="Arial"/>
              <a:buNone/>
              <a:defRPr sz="1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body" idx="1"/>
          </p:nvPr>
        </p:nvSpPr>
        <p:spPr>
          <a:xfrm>
            <a:off x="2763346" y="1367397"/>
            <a:ext cx="3060768" cy="127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9"/>
          <p:cNvSpPr>
            <a:spLocks noGrp="1"/>
          </p:cNvSpPr>
          <p:nvPr>
            <p:ph type="dgm" idx="2"/>
          </p:nvPr>
        </p:nvSpPr>
        <p:spPr>
          <a:xfrm flipH="1">
            <a:off x="2395659" y="-31391"/>
            <a:ext cx="35105" cy="27411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>
            <a:spLocks noGrp="1"/>
          </p:cNvSpPr>
          <p:nvPr>
            <p:ph type="title"/>
          </p:nvPr>
        </p:nvSpPr>
        <p:spPr>
          <a:xfrm>
            <a:off x="643605" y="325911"/>
            <a:ext cx="8074283" cy="118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4082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4408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0"/>
          <p:cNvSpPr txBox="1">
            <a:spLocks noGrp="1"/>
          </p:cNvSpPr>
          <p:nvPr>
            <p:ph type="body" idx="1"/>
          </p:nvPr>
        </p:nvSpPr>
        <p:spPr>
          <a:xfrm>
            <a:off x="643605" y="1629542"/>
            <a:ext cx="8074283" cy="328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4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5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"/>
          <p:cNvPicPr preferRelativeResize="0"/>
          <p:nvPr/>
        </p:nvPicPr>
        <p:blipFill rotWithShape="1">
          <a:blip r:embed="rId3">
            <a:alphaModFix/>
          </a:blip>
          <a:srcRect t="14565" r="774" b="7674"/>
          <a:stretch/>
        </p:blipFill>
        <p:spPr>
          <a:xfrm>
            <a:off x="0" y="17583"/>
            <a:ext cx="9361488" cy="526923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"/>
          <p:cNvSpPr txBox="1">
            <a:spLocks noGrp="1"/>
          </p:cNvSpPr>
          <p:nvPr>
            <p:ph type="ctrTitle"/>
          </p:nvPr>
        </p:nvSpPr>
        <p:spPr>
          <a:xfrm>
            <a:off x="225650" y="923018"/>
            <a:ext cx="8911800" cy="1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-LT" sz="4400" b="0" dirty="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Loading LNG from the terminal to the ship’s tank </a:t>
            </a:r>
            <a:endParaRPr sz="4400" dirty="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Google Shape;65;p1"/>
          <p:cNvSpPr txBox="1">
            <a:spLocks noGrp="1"/>
          </p:cNvSpPr>
          <p:nvPr>
            <p:ph type="subTitle" idx="1"/>
          </p:nvPr>
        </p:nvSpPr>
        <p:spPr>
          <a:xfrm>
            <a:off x="2427525" y="4831895"/>
            <a:ext cx="4377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lt-LT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2023, Klaipeda</a:t>
            </a: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Google Shape;66;p1"/>
          <p:cNvSpPr txBox="1">
            <a:spLocks noGrp="1"/>
          </p:cNvSpPr>
          <p:nvPr>
            <p:ph type="subTitle" idx="1"/>
          </p:nvPr>
        </p:nvSpPr>
        <p:spPr>
          <a:xfrm>
            <a:off x="5149849" y="2953319"/>
            <a:ext cx="4216200" cy="1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lt-LT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PREPARED BY</a:t>
            </a: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lt-LT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lect. MARIJUS JACEVICIUS</a:t>
            </a: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lt-LT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LITHUANIAN MARITIME ACADEMY</a:t>
            </a: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E0AC28-51D3-7477-81F0-BC227F4199B3}"/>
              </a:ext>
            </a:extLst>
          </p:cNvPr>
          <p:cNvGrpSpPr/>
          <p:nvPr/>
        </p:nvGrpSpPr>
        <p:grpSpPr>
          <a:xfrm>
            <a:off x="0" y="-9117"/>
            <a:ext cx="9361488" cy="738664"/>
            <a:chOff x="0" y="0"/>
            <a:chExt cx="12186519" cy="992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286A174-0B96-08F2-00C7-BA8B978B4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6ABA55-A0CC-87BD-80AF-E4900200A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188102-5240-A460-0111-4F70293B7678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696B1F-678A-7DE8-2C46-D7192ED8C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DBD160-A604-3923-F445-E2037569F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7A3454-4DB0-9DFE-03E6-86762DDEE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84AA82-539D-F33B-B032-732EF22F0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0" name="Picture 9" descr="logo z przezroczystym">
              <a:extLst>
                <a:ext uri="{FF2B5EF4-FFF2-40B4-BE49-F238E27FC236}">
                  <a16:creationId xmlns:a16="http://schemas.microsoft.com/office/drawing/2014/main" id="{6F45323A-02C7-0C70-4151-1DEBE94B4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AC5445-5AEE-13EB-2E30-C556799AE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01" y="873570"/>
            <a:ext cx="8146486" cy="437425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36326BA-3C85-6774-A8DA-D9DB3F033706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79F74D-F8C0-B054-1A4E-58B4E9A00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9EF084-6BF9-98E1-1083-6E79B5A06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9BACF4-D795-2394-2F0A-35F14CF6854C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2D88A5-A777-F854-BD71-FB17FFB98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F164E8-E66D-E51A-5322-9C3DFEE4B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4F614B-FD04-3C4D-8965-8A71BEDDF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B386DF-21AB-12DE-A12C-AA6786403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54CD0F8C-89EC-F557-7E0D-37C12AFBD1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148;p9">
            <a:extLst>
              <a:ext uri="{FF2B5EF4-FFF2-40B4-BE49-F238E27FC236}">
                <a16:creationId xmlns:a16="http://schemas.microsoft.com/office/drawing/2014/main" id="{BF8FEEA7-B4BE-18FA-F040-1A2384445FAA}"/>
              </a:ext>
            </a:extLst>
          </p:cNvPr>
          <p:cNvSpPr txBox="1"/>
          <p:nvPr/>
        </p:nvSpPr>
        <p:spPr>
          <a:xfrm>
            <a:off x="566509" y="5290100"/>
            <a:ext cx="795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>
                <a:solidFill>
                  <a:schemeClr val="dk1"/>
                </a:solidFill>
              </a:rPr>
              <a:t>02 Remove the protection blank flange from the bunkering manifold.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>
                <a:solidFill>
                  <a:schemeClr val="dk1"/>
                </a:solidFill>
              </a:rPr>
              <a:t>-  Select the bunkering manifold. Click the BLANK button to remove the blank flange</a:t>
            </a: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26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481A4-BCB7-41AA-7197-053E92DDC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21" y="881191"/>
            <a:ext cx="8131245" cy="43590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E1BE30B-DCF9-5A50-7029-C8B1685D0A45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75CEB0-1B15-774B-BDA6-D490E5FE5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9FA36E-234A-FE7B-5A97-12C7C68F6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5EABEF-8A4A-3BA6-D9CB-F2CDB651748F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EFFBB9-AFBA-08A1-3276-46F963B0E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A2DDE4-BC8F-E13D-DB1F-3608D70EC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3AFD9FC-75DC-9ECF-7AF5-B054F7965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B2C52C9-78A5-7FC7-689A-ADAE6CE98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6EAAB2E8-E4B0-E2DC-7FAA-A0F3678A9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157;p10">
            <a:extLst>
              <a:ext uri="{FF2B5EF4-FFF2-40B4-BE49-F238E27FC236}">
                <a16:creationId xmlns:a16="http://schemas.microsoft.com/office/drawing/2014/main" id="{44565A4A-4B97-A286-0B7E-69B98574399D}"/>
              </a:ext>
            </a:extLst>
          </p:cNvPr>
          <p:cNvSpPr txBox="1"/>
          <p:nvPr/>
        </p:nvSpPr>
        <p:spPr>
          <a:xfrm>
            <a:off x="610472" y="5334060"/>
            <a:ext cx="795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>
                <a:solidFill>
                  <a:schemeClr val="dk1"/>
                </a:solidFill>
              </a:rPr>
              <a:t>Check or the protection blank flange from the bunkering manifold is removed.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81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402D7-71C3-2814-B9BC-B26128E52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01" y="873570"/>
            <a:ext cx="8146486" cy="4374259"/>
          </a:xfrm>
          <a:prstGeom prst="rect">
            <a:avLst/>
          </a:prstGeom>
        </p:spPr>
      </p:pic>
      <p:sp>
        <p:nvSpPr>
          <p:cNvPr id="4" name="Google Shape;166;p11">
            <a:extLst>
              <a:ext uri="{FF2B5EF4-FFF2-40B4-BE49-F238E27FC236}">
                <a16:creationId xmlns:a16="http://schemas.microsoft.com/office/drawing/2014/main" id="{769B3134-8731-CBB7-F65B-5401439AABE6}"/>
              </a:ext>
            </a:extLst>
          </p:cNvPr>
          <p:cNvSpPr txBox="1"/>
          <p:nvPr/>
        </p:nvSpPr>
        <p:spPr>
          <a:xfrm>
            <a:off x="607501" y="5247829"/>
            <a:ext cx="7590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Connect loading hose to the ship‘s manifold. 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Select </a:t>
            </a:r>
            <a:r>
              <a:rPr lang="lt-LT" b="1" dirty="0"/>
              <a:t>Connect</a:t>
            </a:r>
            <a:r>
              <a:rPr lang="lt-LT" dirty="0"/>
              <a:t> for the Loading Equipment State in the combobox 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D0074C-C535-8F0B-839B-9261EECD03BD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CD688C-788B-BA7E-C1B2-5D38A6101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1DABA1-94F7-F069-E59D-9206D53E5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6267D4-5D58-34AF-8D0B-89A130CC95C3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F670D7-59D2-53FB-8DC1-8527DE23D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A01F99-7571-C43C-2A08-602A66068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F0D371-0449-83BE-FF50-630E3BF6D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D68CB4-32FC-BA29-0E11-DBBB465F5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3" name="Picture 12" descr="logo z przezroczystym">
              <a:extLst>
                <a:ext uri="{FF2B5EF4-FFF2-40B4-BE49-F238E27FC236}">
                  <a16:creationId xmlns:a16="http://schemas.microsoft.com/office/drawing/2014/main" id="{7B89E650-3092-7BC8-94A1-EB14903373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68553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94F0C-2BA8-F8EC-2B2E-9214F628E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11" y="877381"/>
            <a:ext cx="8138865" cy="4366638"/>
          </a:xfrm>
          <a:prstGeom prst="rect">
            <a:avLst/>
          </a:prstGeom>
        </p:spPr>
      </p:pic>
      <p:sp>
        <p:nvSpPr>
          <p:cNvPr id="4" name="Google Shape;175;p12">
            <a:extLst>
              <a:ext uri="{FF2B5EF4-FFF2-40B4-BE49-F238E27FC236}">
                <a16:creationId xmlns:a16="http://schemas.microsoft.com/office/drawing/2014/main" id="{45ED3608-A9DC-4ECF-E949-012F135461F2}"/>
              </a:ext>
            </a:extLst>
          </p:cNvPr>
          <p:cNvSpPr txBox="1"/>
          <p:nvPr/>
        </p:nvSpPr>
        <p:spPr>
          <a:xfrm>
            <a:off x="645255" y="5445668"/>
            <a:ext cx="664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>
                <a:solidFill>
                  <a:schemeClr val="dk1"/>
                </a:solidFill>
              </a:rPr>
              <a:t>Loading hose is connected to the ship‘s manifold.</a:t>
            </a:r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D66E23-B4E3-F64E-70F1-EC7A4184557F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6CFF4C-AEF0-9845-0724-D67E9A4E1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473D5BE-3FD5-4C75-671B-A4DD3FF68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6FD178-6888-5A1D-AEEF-4EBECFF1218F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703C84-84F3-57B6-0441-7A1235C1D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B91732E-4006-0C1F-B3AC-13AA77B16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8CBA43-56A7-99B5-CAFE-F9884A592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67BBD28-C0A7-DE53-DA9A-26FA296E9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3" name="Picture 12" descr="logo z przezroczystym">
              <a:extLst>
                <a:ext uri="{FF2B5EF4-FFF2-40B4-BE49-F238E27FC236}">
                  <a16:creationId xmlns:a16="http://schemas.microsoft.com/office/drawing/2014/main" id="{83B30E17-A9DA-2C98-4D40-832D4686E3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489895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12CAA5-D0C2-812B-0A81-90F492214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11" y="885001"/>
            <a:ext cx="8138865" cy="43513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2392B93-CA69-87DB-5684-FCA68D759A31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215F21-F9DB-054B-B5DD-D81F52E14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93C7FD-E237-CB86-66C9-1C9EEF2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C3B452-A1B9-297F-B4C7-951676067771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3974B1-A823-FDD0-A6EB-D85E2FCD5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221A44-00F5-2FA3-0AD4-EA87ADA6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2AF8EE-43B3-9173-86CB-369BCC5BE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ADBF405-3844-96B0-1DFF-039923C3C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36660201-22F1-7475-546E-25ADA785D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04638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402789-B123-BEEC-C600-5A5439B2F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01" y="760446"/>
            <a:ext cx="8146486" cy="4389500"/>
          </a:xfrm>
          <a:prstGeom prst="rect">
            <a:avLst/>
          </a:prstGeom>
        </p:spPr>
      </p:pic>
      <p:sp>
        <p:nvSpPr>
          <p:cNvPr id="4" name="Google Shape;195;p14">
            <a:extLst>
              <a:ext uri="{FF2B5EF4-FFF2-40B4-BE49-F238E27FC236}">
                <a16:creationId xmlns:a16="http://schemas.microsoft.com/office/drawing/2014/main" id="{BBB40485-D953-C040-61F2-17D9409EE970}"/>
              </a:ext>
            </a:extLst>
          </p:cNvPr>
          <p:cNvSpPr txBox="1"/>
          <p:nvPr/>
        </p:nvSpPr>
        <p:spPr>
          <a:xfrm>
            <a:off x="-35168" y="5075070"/>
            <a:ext cx="8352692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Inert the hose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04 Switch the bunkering line control to the manual mode.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- Go to the IAS &gt; LNG&amp;ESD &gt; Bunkering page to switch the bunkering line control to the manual mode. Select the LBL control box and press the Manual button.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B91D30-7E8D-1A6F-E65C-16303004B251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D35D96-813D-B541-BBE4-A7C6440A2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2211BA-877B-6207-CA5B-1BBA7FE8B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183999-96C9-A54A-A702-073D68171437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EE408E-E2D5-A8D0-0DED-2611E589F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749C54C-CB56-DC65-485A-BD9BBA1C2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661437-C550-5F42-5C00-0CF50A04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674585-1ABF-2C2F-A69C-3DB8A8E1A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3" name="Picture 12" descr="logo z przezroczystym">
              <a:extLst>
                <a:ext uri="{FF2B5EF4-FFF2-40B4-BE49-F238E27FC236}">
                  <a16:creationId xmlns:a16="http://schemas.microsoft.com/office/drawing/2014/main" id="{1B97907E-4BD9-0190-17DC-AF52EA4EA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42506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5B51B6-20C4-BB76-E683-F54B4F10A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80" y="885001"/>
            <a:ext cx="8161727" cy="43513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8847455-AD90-1EEE-0500-1B69E774183B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4A5B31-1830-EE8B-F179-9660F6295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40E429-F1E0-1DB0-3BE2-AB658BE5B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EAE41C-93DD-EB18-69E9-E3683D0A481B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CFAD88-E66C-B314-79DB-9BA088B1B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507DE6-80F1-60FF-EDD0-CEFF137A4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8A2BBF-3621-43C9-0A11-F00A0DC02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843408-A047-17F0-9B63-DC26E49E7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34F6FF51-66D9-8AB7-135A-9D7EB0BF9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206;p15">
            <a:extLst>
              <a:ext uri="{FF2B5EF4-FFF2-40B4-BE49-F238E27FC236}">
                <a16:creationId xmlns:a16="http://schemas.microsoft.com/office/drawing/2014/main" id="{F0B882E8-13EE-6EE7-BF6E-A62AEB50FBFE}"/>
              </a:ext>
            </a:extLst>
          </p:cNvPr>
          <p:cNvSpPr txBox="1"/>
          <p:nvPr/>
        </p:nvSpPr>
        <p:spPr>
          <a:xfrm>
            <a:off x="569951" y="5377783"/>
            <a:ext cx="530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/>
              <a:t>LBL control status is changed to </a:t>
            </a:r>
            <a:r>
              <a:rPr lang="lt-LT" b="1"/>
              <a:t>M</a:t>
            </a:r>
            <a:r>
              <a:rPr lang="lt-LT"/>
              <a:t> (</a:t>
            </a:r>
            <a:r>
              <a:rPr lang="lt-LT" b="1"/>
              <a:t>Manual) 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3492514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9B1F78-8CC5-C905-EE17-5E92FCAB1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90" y="873570"/>
            <a:ext cx="8154107" cy="437425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0BF974B-5596-4FB2-996F-24EF0DAF040F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D1D6C2-37F4-3F9A-C9C2-D7642F755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84B476-D488-704A-0179-A6C49E097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465C4F-1C34-1BD6-7E26-0A0A8B2F1C92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FA079D-1035-23FA-3E07-DB8DE4462D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5B2E00-CF52-89AA-ED1F-28355EBC5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9519CB-7C73-E07F-E624-4B3669DCD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32A3D5-1AD5-2586-1850-A03416440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2D7C7C19-09AE-DDCD-6F1F-591D803F1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216;p16">
            <a:extLst>
              <a:ext uri="{FF2B5EF4-FFF2-40B4-BE49-F238E27FC236}">
                <a16:creationId xmlns:a16="http://schemas.microsoft.com/office/drawing/2014/main" id="{578BDE50-285A-F66E-BF76-666C6F6E10D1}"/>
              </a:ext>
            </a:extLst>
          </p:cNvPr>
          <p:cNvSpPr txBox="1"/>
          <p:nvPr/>
        </p:nvSpPr>
        <p:spPr>
          <a:xfrm>
            <a:off x="513755" y="5118660"/>
            <a:ext cx="7285022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Inert the hose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05 Prepare bunker manifold for inerting.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- Go to the ECR &gt; Bunkering page.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- Select Venting for the Bunker Manifold State in the combobox.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0938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3034A-7C0F-DF77-952E-135E90849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17" y="721487"/>
            <a:ext cx="8161727" cy="4374259"/>
          </a:xfrm>
          <a:prstGeom prst="rect">
            <a:avLst/>
          </a:prstGeom>
        </p:spPr>
      </p:pic>
      <p:sp>
        <p:nvSpPr>
          <p:cNvPr id="4" name="Google Shape;228;p18">
            <a:extLst>
              <a:ext uri="{FF2B5EF4-FFF2-40B4-BE49-F238E27FC236}">
                <a16:creationId xmlns:a16="http://schemas.microsoft.com/office/drawing/2014/main" id="{266558B4-AE33-C033-EBD7-E4A7E26E7BDB}"/>
              </a:ext>
            </a:extLst>
          </p:cNvPr>
          <p:cNvSpPr txBox="1"/>
          <p:nvPr/>
        </p:nvSpPr>
        <p:spPr>
          <a:xfrm>
            <a:off x="408410" y="5060578"/>
            <a:ext cx="7636552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Inert the hose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06 Supply nitrogen to the pipeline and the hose.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- Go to the ECR &gt; Bunkering page.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- Select valve V162 and click the Open button.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7C5A68-E91E-69E8-D68F-5BEA80614D22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F8617E-4157-92E9-8330-47A7D1327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6FAC1F-1EAA-07CE-9C98-3FED4E6D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E46F87-9402-B76C-0DD8-DB0D9FC457AA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648551-8C7D-1D0E-5C16-FB89CF9E0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B27607-7A6D-DDC2-F237-D1B6AB03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6B9A0E9-7B66-960B-384D-0DE4FECD8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46165A-4632-1768-1D69-1EE675E1A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3" name="Picture 12" descr="logo z przezroczystym">
              <a:extLst>
                <a:ext uri="{FF2B5EF4-FFF2-40B4-BE49-F238E27FC236}">
                  <a16:creationId xmlns:a16="http://schemas.microsoft.com/office/drawing/2014/main" id="{D6AF9905-0925-A50C-336D-63BB4A47C7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1343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68594-AE6F-A7BC-348B-DDCA77B47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01" y="869760"/>
            <a:ext cx="8146486" cy="4381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A94D5EC-5DB5-416E-B21F-DC24B430949A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57BCBD-FA47-505C-0C10-05C40055A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70B48F-4DF6-2C2C-A6EE-26F647AD6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6F70D6E-6C92-425B-4909-2D207898433F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B6EC59-6DAC-D2FC-A17F-5695ABAF5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71CAA3-0476-284A-C4A7-0A7CC8CC7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7FE87A-A0A6-C451-9B34-B83174149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DF1D4C-AAAB-56B9-1B4F-5EF035AF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D74F6B82-2211-D7C6-3058-DEAA92888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239;p19">
            <a:extLst>
              <a:ext uri="{FF2B5EF4-FFF2-40B4-BE49-F238E27FC236}">
                <a16:creationId xmlns:a16="http://schemas.microsoft.com/office/drawing/2014/main" id="{C49DA31D-AA5B-CDB2-7D3F-E21ACC9763D8}"/>
              </a:ext>
            </a:extLst>
          </p:cNvPr>
          <p:cNvSpPr txBox="1"/>
          <p:nvPr/>
        </p:nvSpPr>
        <p:spPr>
          <a:xfrm>
            <a:off x="561132" y="537419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/>
              <a:t>Valve V162 is opened.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3836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21c7356c7a0_0_1"/>
          <p:cNvPicPr preferRelativeResize="0"/>
          <p:nvPr/>
        </p:nvPicPr>
        <p:blipFill rotWithShape="1">
          <a:blip r:embed="rId3">
            <a:alphaModFix/>
          </a:blip>
          <a:srcRect t="14564" r="773" b="7674"/>
          <a:stretch/>
        </p:blipFill>
        <p:spPr>
          <a:xfrm>
            <a:off x="0" y="-1"/>
            <a:ext cx="9361487" cy="526923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21c7356c7a0_0_1"/>
          <p:cNvSpPr txBox="1">
            <a:spLocks noGrp="1"/>
          </p:cNvSpPr>
          <p:nvPr>
            <p:ph type="ctrTitle"/>
          </p:nvPr>
        </p:nvSpPr>
        <p:spPr>
          <a:xfrm>
            <a:off x="224838" y="1011381"/>
            <a:ext cx="8911800" cy="41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-LT" sz="3000" b="0" dirty="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Initial condition:</a:t>
            </a:r>
            <a:endParaRPr sz="3000" b="0" dirty="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-LT" sz="3000" b="0" dirty="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LNG tank is 5% filled with liquid cargo at following conditions: -130 [°C]</a:t>
            </a:r>
            <a:r>
              <a:rPr lang="lt-LT" sz="2300" b="0" dirty="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lt-LT" sz="3000" b="0" dirty="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6 [bar], bunkering station moored to terminal.</a:t>
            </a:r>
            <a:endParaRPr sz="3000" b="0" dirty="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0" dirty="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-LT" sz="3000" dirty="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Task: </a:t>
            </a:r>
            <a:endParaRPr sz="3000" dirty="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-LT" sz="3000" b="0" dirty="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- connect loading hose to manifold</a:t>
            </a:r>
            <a:endParaRPr sz="3000" b="0" dirty="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-LT" sz="3000" b="0" dirty="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- inert the hose</a:t>
            </a:r>
            <a:endParaRPr sz="3000" b="0" dirty="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-LT" sz="3000" b="0" dirty="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- start loading LNG from terminal to tank</a:t>
            </a:r>
            <a:r>
              <a:rPr lang="lt-LT" sz="2300" b="0" dirty="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300" dirty="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010C76A-CE3A-3B17-7A82-015E98260F26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8021A7E-0D3B-0CDA-CB9E-7D2F93C1D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E15029-3662-D607-5D53-20E549158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219DEB-4057-0012-064D-91D50AB60ADD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58C5BF-6340-7839-E467-617C9F1CA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051137-7B7D-6A8D-3D67-F2C59AF74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BD2550-04F1-A966-3018-43A324DED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A8F30F-16B0-9AF5-72FC-EDC1657AD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0" name="Picture 9" descr="logo z przezroczystym">
              <a:extLst>
                <a:ext uri="{FF2B5EF4-FFF2-40B4-BE49-F238E27FC236}">
                  <a16:creationId xmlns:a16="http://schemas.microsoft.com/office/drawing/2014/main" id="{5219F8CF-7BC1-DFC5-2787-E29D5990D3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39A54-E94E-E952-E2A2-45D29A885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80" y="681314"/>
            <a:ext cx="8161727" cy="4389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E44C63C-CC06-16EB-1B4D-70774CFE1AA2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6AE364-5CA4-28BF-7DBE-114AADDA9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5E6426-5671-901B-46BC-794AF695B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88B8E5-DBBF-B5F2-352A-AA8CA7308CA3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2A0F38-AA9B-0AB5-F351-86E239DA0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A1C757-6F5A-86E4-E6A4-C03D5A74E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85B67AD-6975-86A4-2D52-B2C351D49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B551284-EA7A-4AF8-B6C8-F4D16ACA1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477F19BE-188E-C308-23DA-D6EF949A2F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Google Shape;248;p20">
            <a:extLst>
              <a:ext uri="{FF2B5EF4-FFF2-40B4-BE49-F238E27FC236}">
                <a16:creationId xmlns:a16="http://schemas.microsoft.com/office/drawing/2014/main" id="{C97BFC43-6DB8-3AA1-B9BA-B7E8681F7AC0}"/>
              </a:ext>
            </a:extLst>
          </p:cNvPr>
          <p:cNvSpPr txBox="1"/>
          <p:nvPr/>
        </p:nvSpPr>
        <p:spPr>
          <a:xfrm>
            <a:off x="23750" y="5007825"/>
            <a:ext cx="9315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07 Let the inert gas flow through the hose and the piping until the inerting is considered complete.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Stop the inerting process after reasonable amount of time by disabling the bunkering manifold ventilation mode.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- The required inerting time depends on the total pipe volume and the available nitrogen flow.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- Check flow from the SYS &gt; Bunkering Station page (hints should be turned on)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1075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52F88C-D8EC-C628-8BF7-9983078FC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90" y="869760"/>
            <a:ext cx="8154107" cy="4381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A90054A-C4F2-788F-0795-A5D4352AB9AF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6B8686-EA50-4FA1-8F45-16C567CDC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75F46F-AD34-1011-8002-F4C3CD47F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64A7DD-3628-CA05-C65F-5807F6B3E308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1ACBA7-F9D5-D56F-C763-BA91AA07D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1EFB8DE-7AD9-F998-5D2B-867FE65F1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363F31-F45E-98DB-BC8E-30B6F4061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969560-C602-EA5C-D80E-B5D87C576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63824B38-692F-8C74-3120-5830BCD76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257;p21">
            <a:extLst>
              <a:ext uri="{FF2B5EF4-FFF2-40B4-BE49-F238E27FC236}">
                <a16:creationId xmlns:a16="http://schemas.microsoft.com/office/drawing/2014/main" id="{0C73C377-D882-A042-55AA-17779D5A0F6E}"/>
              </a:ext>
            </a:extLst>
          </p:cNvPr>
          <p:cNvSpPr txBox="1"/>
          <p:nvPr/>
        </p:nvSpPr>
        <p:spPr>
          <a:xfrm>
            <a:off x="596276" y="5413186"/>
            <a:ext cx="785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Select the Disabled Manifold state for the Bunker Manifold.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4691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D26C88-005E-231E-05EA-15DB68415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59" y="812026"/>
            <a:ext cx="8176969" cy="437425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1E833C4-2DFB-7791-527D-6A618DDFEB50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B9DBBD-CD83-59E9-56A2-9196E248B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4A37A0-0BAA-0DCF-386F-6326CACF7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C1C48E-0122-D22B-918A-953E51650FC9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D47700-86AB-C67B-CC47-AFB92D403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473B6D2-9165-738A-7254-F6A49716D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7123CF-7724-1D05-26CF-8F264001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7463EE-8FA4-C5D8-9CC6-3C34DD758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8A975D50-FB0D-5E04-BCA3-541CD60E45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268;p23">
            <a:extLst>
              <a:ext uri="{FF2B5EF4-FFF2-40B4-BE49-F238E27FC236}">
                <a16:creationId xmlns:a16="http://schemas.microsoft.com/office/drawing/2014/main" id="{BF965614-BA7A-8F4C-8E3B-3E63CCF9E0D7}"/>
              </a:ext>
            </a:extLst>
          </p:cNvPr>
          <p:cNvSpPr txBox="1"/>
          <p:nvPr/>
        </p:nvSpPr>
        <p:spPr>
          <a:xfrm>
            <a:off x="-25" y="5136617"/>
            <a:ext cx="9361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Commence loading of LNG from terminal to ship‘s tank. 08 Pressurize the hose and check connections for leakage.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- Ensure the pressure in the hose is not less than 2 bars.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- Close valve V162. Go to the IAS &gt; LNG&amp;ESD &gt; Bunkering page.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- Select valve V162 and click the Close button.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7915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01EB6-18F8-55CD-8D61-D9CF87F15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90" y="750479"/>
            <a:ext cx="8154107" cy="437425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65B712F-6271-E6ED-CDDC-A801B51A28D7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777029-974F-5EBC-31E2-12632A20C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A0188B-2E89-D001-6F47-1715AD5E9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CF7912-B72D-40D8-D8F3-D552645C7710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D7727A-D81F-47D8-91C2-05AC44176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00D704-2639-419E-89E7-9E493D952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91F60B-3678-A05C-B188-C0DE031F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C61100-0554-9E2B-A662-C74FCC5B8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2F1DDE7D-82D8-4318-E017-1A0E028E9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280;p24">
            <a:extLst>
              <a:ext uri="{FF2B5EF4-FFF2-40B4-BE49-F238E27FC236}">
                <a16:creationId xmlns:a16="http://schemas.microsoft.com/office/drawing/2014/main" id="{1EA4CD53-7476-7159-CDA4-F21A5427401C}"/>
              </a:ext>
            </a:extLst>
          </p:cNvPr>
          <p:cNvSpPr txBox="1"/>
          <p:nvPr/>
        </p:nvSpPr>
        <p:spPr>
          <a:xfrm>
            <a:off x="500927" y="5085001"/>
            <a:ext cx="7834177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Commence loading of LNG from terminal to ship‘s tank.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Valve V162 is closed. If no leakage is observed, return the system to the automatic mode.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- Check pressure reading from the PIT053 sensor and confirm the pressure is constant.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- Select the LBL control box and press the Auto button.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1191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F05D15-912E-8961-33F6-4B0ECE724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11" y="869760"/>
            <a:ext cx="8138865" cy="4381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488443-4ECC-51C2-C6EF-B3746C852C9C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9E7C70-1EF8-787F-9764-035D369B3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D80ECB-0CCB-5957-D4BA-141DCE980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D6B6EA-F30A-CBF7-02D1-127F8BB4E5F7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7B0E39-AA17-D355-3AB1-C6DDE4B0D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FDEFE4-7575-67A9-41E0-C33DAF8AE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BEA3B3-B90F-301C-224C-78A5411EA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652EAE-EF00-A3A2-E1A2-FEB75540C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3B568EA5-4265-07D7-9ADC-5F297AD4F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289;p25">
            <a:extLst>
              <a:ext uri="{FF2B5EF4-FFF2-40B4-BE49-F238E27FC236}">
                <a16:creationId xmlns:a16="http://schemas.microsoft.com/office/drawing/2014/main" id="{EB5D60BE-04E5-18D7-6247-161013FEDF13}"/>
              </a:ext>
            </a:extLst>
          </p:cNvPr>
          <p:cNvSpPr txBox="1"/>
          <p:nvPr/>
        </p:nvSpPr>
        <p:spPr>
          <a:xfrm>
            <a:off x="575116" y="5341708"/>
            <a:ext cx="7421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>
                <a:solidFill>
                  <a:schemeClr val="dk1"/>
                </a:solidFill>
              </a:rPr>
              <a:t>Commence loading of LNG from terminal to ship‘s tank.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>
                <a:solidFill>
                  <a:schemeClr val="dk1"/>
                </a:solidFill>
              </a:rPr>
              <a:t>- Check pressure reading from the </a:t>
            </a:r>
            <a:r>
              <a:rPr lang="lt-LT" b="1" dirty="0">
                <a:solidFill>
                  <a:schemeClr val="dk1"/>
                </a:solidFill>
              </a:rPr>
              <a:t>PIT053</a:t>
            </a:r>
            <a:r>
              <a:rPr lang="lt-LT" dirty="0">
                <a:solidFill>
                  <a:schemeClr val="dk1"/>
                </a:solidFill>
              </a:rPr>
              <a:t> sensor and confirm the pressure is constant.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1933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DA46BD-DF25-3BAA-1E77-CBC50F127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90" y="740517"/>
            <a:ext cx="8154107" cy="43590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484C5B-25BC-8E13-97C3-82CA13AFD78F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14A1E0-6C3F-30AB-9827-457777D36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53A01E-645C-2C8B-ADED-2D69C6A2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18E8BC-BFB1-16CB-0011-0ABEEC143B0B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CC3A4A-9925-328C-8323-1ACF6C979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A7AAFB-9763-06BF-296B-8734AB3F1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7FEDF1-F9F2-5792-EB95-F3A35D009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2051CA-DE9D-2274-DA27-4B5E4602E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EC953BA3-3FCB-746A-4F77-5C2E62874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301;p26">
            <a:extLst>
              <a:ext uri="{FF2B5EF4-FFF2-40B4-BE49-F238E27FC236}">
                <a16:creationId xmlns:a16="http://schemas.microsoft.com/office/drawing/2014/main" id="{A3112716-9E7F-A7D9-3BDE-6AC35B7EE51A}"/>
              </a:ext>
            </a:extLst>
          </p:cNvPr>
          <p:cNvSpPr txBox="1"/>
          <p:nvPr/>
        </p:nvSpPr>
        <p:spPr>
          <a:xfrm>
            <a:off x="547780" y="5074700"/>
            <a:ext cx="7382887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Commence loading of LNG from terminal to ship‘s tank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10 Switch on the automation for the bunkering.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- Select the LBL control box and press the Liquid bunkering button.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Bunkering valve V157 will open automatically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6863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24D72-1748-0FCB-BE83-029939B74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90" y="888812"/>
            <a:ext cx="8154107" cy="43437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7956801-3316-9094-EDC9-2103B257EFE2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6CBD5A-5A35-6B05-7C4D-2A30D38D5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609D6F-9E50-3141-4AC6-D23BDA9F4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057BCA-8FF0-B042-6838-B162C6589BC0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3DAF97-3056-9CE1-4F10-07A4C8F50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B63810-457A-D3E1-63C6-43570D312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8FE625-2C8B-BD20-F9DC-9066165A7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4E2EE04-0B5E-AC4C-711A-632D83DB4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A4A207E2-BC35-A159-4C7F-E6E6C339CA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04593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3C3D5-ED1A-04F4-CCD2-088DC3F99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01" y="803234"/>
            <a:ext cx="8146486" cy="437425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18D406F-919F-AA24-7D4B-049EBA4A4DBA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9BD953-3B3A-E51C-CF40-BDB212036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10F369-FEA2-923E-8B65-BA49AB064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424693-95FE-B041-6531-11C0426641C7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16AAA9-767A-6143-DF71-679F74BF4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4795AD7-285C-ABB6-2C54-87A148BD8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ABE8ADD-A98E-1FFA-3BF6-F8A75280A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B1E38F-B2DD-3DEF-214A-E3826B15C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66B5C9FF-E8E6-FFC1-2539-8564919D98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321;p28">
            <a:extLst>
              <a:ext uri="{FF2B5EF4-FFF2-40B4-BE49-F238E27FC236}">
                <a16:creationId xmlns:a16="http://schemas.microsoft.com/office/drawing/2014/main" id="{6AE43737-E8E2-7B01-6222-BAF64DE9065B}"/>
              </a:ext>
            </a:extLst>
          </p:cNvPr>
          <p:cNvSpPr txBox="1"/>
          <p:nvPr/>
        </p:nvSpPr>
        <p:spPr>
          <a:xfrm>
            <a:off x="540837" y="5209619"/>
            <a:ext cx="7297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11 Start bunkering with a low flow of LNG.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- Go to the ECR &gt; Bunkering page.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- Select Loading Manifold state for the Bunker Manifold to start bunkering process.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7644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49036D-1345-0F1E-2420-E48315C2F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11" y="873570"/>
            <a:ext cx="8138865" cy="437425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9ED0CF9-7E66-D929-0E79-4019269BAC22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B14C93-2E92-2F7E-ACF0-87D8F4D0A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C29289-79BE-5954-2B9A-71062F392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93C85E-C121-1A95-9D77-8DE747C9C34D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DDF853-BC57-651E-7BC3-AD419AFC81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9D0230-E2BF-F808-C1B0-6D9B17527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356C2C-7863-0437-FC68-48D3D1912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B20881-7CC1-DF79-895E-41C482710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1C2A3ECF-95AD-4139-063C-2950BDA4D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330;p29">
            <a:extLst>
              <a:ext uri="{FF2B5EF4-FFF2-40B4-BE49-F238E27FC236}">
                <a16:creationId xmlns:a16="http://schemas.microsoft.com/office/drawing/2014/main" id="{1BFFE07C-21E7-423C-D401-76AE25E88099}"/>
              </a:ext>
            </a:extLst>
          </p:cNvPr>
          <p:cNvSpPr txBox="1"/>
          <p:nvPr/>
        </p:nvSpPr>
        <p:spPr>
          <a:xfrm>
            <a:off x="576823" y="5406668"/>
            <a:ext cx="461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/>
              <a:t>Choose </a:t>
            </a:r>
            <a:r>
              <a:rPr lang="lt-LT" b="1"/>
              <a:t>Prelude LNG</a:t>
            </a:r>
            <a:r>
              <a:rPr lang="lt-LT"/>
              <a:t> for the Cargo Type.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8479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B9F5F3-E178-FE9A-08C3-F53BFA6FE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80" y="877381"/>
            <a:ext cx="8161727" cy="4366638"/>
          </a:xfrm>
          <a:prstGeom prst="rect">
            <a:avLst/>
          </a:prstGeom>
        </p:spPr>
      </p:pic>
      <p:sp>
        <p:nvSpPr>
          <p:cNvPr id="4" name="Google Shape;339;p30">
            <a:extLst>
              <a:ext uri="{FF2B5EF4-FFF2-40B4-BE49-F238E27FC236}">
                <a16:creationId xmlns:a16="http://schemas.microsoft.com/office/drawing/2014/main" id="{0A4E07B6-6EDC-CC4A-93C3-95F1EBB84BAB}"/>
              </a:ext>
            </a:extLst>
          </p:cNvPr>
          <p:cNvSpPr txBox="1"/>
          <p:nvPr/>
        </p:nvSpPr>
        <p:spPr>
          <a:xfrm>
            <a:off x="569171" y="5344868"/>
            <a:ext cx="6992212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Enter a small value (5-15 m³/h) for the desired LNG flow in the Cargo Flow box.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D6244F-8BEF-619B-7EBD-920E47F737EA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58E8E0-7CA0-E268-BA03-C51BF01A0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A8715D-14FF-7ABC-2A38-21DC5312B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39A8CF-9F33-25F3-9BF5-6E5E9553A10B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8A1D20-C43A-D7B4-8473-C0968D2017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00B3D2-2F01-4C42-F764-ABB7DE3F7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9C373A-4813-8D8D-61D0-2A05BB3A9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1D5C33-DC1B-E3A6-71F6-E97E778C2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3" name="Picture 12" descr="logo z przezroczystym">
              <a:extLst>
                <a:ext uri="{FF2B5EF4-FFF2-40B4-BE49-F238E27FC236}">
                  <a16:creationId xmlns:a16="http://schemas.microsoft.com/office/drawing/2014/main" id="{B3A81B1F-B9CF-C1BA-FEA9-584A8B534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95194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417F1A-110C-8FAB-CEF8-499FF8608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32" y="807045"/>
            <a:ext cx="8123624" cy="4366638"/>
          </a:xfrm>
          <a:prstGeom prst="rect">
            <a:avLst/>
          </a:prstGeom>
        </p:spPr>
      </p:pic>
      <p:sp>
        <p:nvSpPr>
          <p:cNvPr id="4" name="Google Shape;81;p2">
            <a:extLst>
              <a:ext uri="{FF2B5EF4-FFF2-40B4-BE49-F238E27FC236}">
                <a16:creationId xmlns:a16="http://schemas.microsoft.com/office/drawing/2014/main" id="{88386E7B-8528-E598-93CF-B9C0DE5C5BC9}"/>
              </a:ext>
            </a:extLst>
          </p:cNvPr>
          <p:cNvSpPr txBox="1"/>
          <p:nvPr/>
        </p:nvSpPr>
        <p:spPr>
          <a:xfrm>
            <a:off x="656222" y="5358857"/>
            <a:ext cx="6493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t-LT" sz="135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Bunkering station is moored to the terminal</a:t>
            </a:r>
            <a:endParaRPr sz="17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795107-F694-F6A8-904A-9DBFB978CC3E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B25F70-F98F-DA0A-1D25-251C0A764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DA66BB-3BD1-497D-C66A-D04D9D542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EFE1FC-1567-9AAB-4CA2-0D4D10DFF12D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A3EC0C-55BD-C979-FB95-1A4C08B25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FBBB2E-1941-771E-28A7-C45D4AC7B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83C9A0-2404-151A-8416-ADC7E6514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CC2F64-CCC1-0B45-6E71-567D84703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4" name="Picture 13" descr="logo z przezroczystym">
              <a:extLst>
                <a:ext uri="{FF2B5EF4-FFF2-40B4-BE49-F238E27FC236}">
                  <a16:creationId xmlns:a16="http://schemas.microsoft.com/office/drawing/2014/main" id="{078B8D70-2235-BCEC-51EA-69D65314A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114506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22E215-112F-369D-7045-557BF0941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90" y="881191"/>
            <a:ext cx="8154107" cy="43590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2301ED2-1213-A838-4ED6-351CEB945560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6B78C7-B161-2AA8-C52C-95AAC7095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BDD683-89AE-8FFB-BFFC-22EF4D5ED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DEADF1-B1D0-DBA9-11A0-5B84784B60A8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AF6355-F494-80DF-0D70-F613D372E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0A3CBF-691A-A66F-2EBF-4238E43C7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76D15A-9661-4B9B-414A-C032AA35C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6E4857-02B0-63B1-16AA-7C81A6884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210FD22C-B896-1517-4972-5FEE5AF93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348;p31">
            <a:extLst>
              <a:ext uri="{FF2B5EF4-FFF2-40B4-BE49-F238E27FC236}">
                <a16:creationId xmlns:a16="http://schemas.microsoft.com/office/drawing/2014/main" id="{1A4D8302-5309-E5F6-AF55-4984A092ADAF}"/>
              </a:ext>
            </a:extLst>
          </p:cNvPr>
          <p:cNvSpPr txBox="1"/>
          <p:nvPr/>
        </p:nvSpPr>
        <p:spPr>
          <a:xfrm>
            <a:off x="572897" y="5287175"/>
            <a:ext cx="9112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Commence loading of LNG from terminal to ship‘s tank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13 Monitor the bunkering process until the tank level reaches 10%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3138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56;p32">
            <a:extLst>
              <a:ext uri="{FF2B5EF4-FFF2-40B4-BE49-F238E27FC236}">
                <a16:creationId xmlns:a16="http://schemas.microsoft.com/office/drawing/2014/main" id="{2C165E59-4486-EB2D-5154-BA9184F7DB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0967" y="758035"/>
            <a:ext cx="8239553" cy="44783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EB94E80-2CA1-F6DD-1C0D-FB482C296D8A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7F4387-8744-CBC5-4788-43EC07E12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6CE2D0-2908-5914-DC41-45B1BD0DE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D664D2-BE79-397D-AFC9-51C8D9A2BDBE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E5C1F5-1D1E-BE09-1C12-6944F5D48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FD4757-DA58-EE79-2FE6-D02E66D6C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FB229A-54A3-A44E-2CF8-29BB5BE25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709C61-004E-1ECA-B874-2B36A2526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1" name="Picture 10" descr="logo z przezroczystym">
              <a:extLst>
                <a:ext uri="{FF2B5EF4-FFF2-40B4-BE49-F238E27FC236}">
                  <a16:creationId xmlns:a16="http://schemas.microsoft.com/office/drawing/2014/main" id="{6E99C574-BCC6-EA5F-A66B-AC96E4DBA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929569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3"/>
          <p:cNvSpPr/>
          <p:nvPr/>
        </p:nvSpPr>
        <p:spPr>
          <a:xfrm>
            <a:off x="4288156" y="1927859"/>
            <a:ext cx="490536" cy="299737"/>
          </a:xfrm>
          <a:prstGeom prst="ellipse">
            <a:avLst/>
          </a:prstGeom>
          <a:noFill/>
          <a:ln w="107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64" name="Google Shape;36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842" y="621209"/>
            <a:ext cx="7479018" cy="4610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EE6F95A-C64D-2041-DA8C-B80DC8857D3D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7FA148-D29F-90E2-89F7-918B7E3ED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E040F6F-5108-FC20-B98B-FFEB02795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078766-61AA-2390-700D-C876A86CDDF8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35F4262-CF0D-580C-0A31-5C385D7B8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0D54CE0-C555-6E04-C969-BB44FBEA4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B92CCA1-362B-71C3-F5B3-2E15806ED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195991-AFA2-3A5A-5510-56CF5553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9" name="Picture 18" descr="logo z przezroczystym">
              <a:extLst>
                <a:ext uri="{FF2B5EF4-FFF2-40B4-BE49-F238E27FC236}">
                  <a16:creationId xmlns:a16="http://schemas.microsoft.com/office/drawing/2014/main" id="{C8031767-90F0-927B-0E61-E4BD575F93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4"/>
          <p:cNvSpPr/>
          <p:nvPr/>
        </p:nvSpPr>
        <p:spPr>
          <a:xfrm>
            <a:off x="3811" y="4707254"/>
            <a:ext cx="490536" cy="299737"/>
          </a:xfrm>
          <a:prstGeom prst="ellipse">
            <a:avLst/>
          </a:prstGeom>
          <a:noFill/>
          <a:ln w="107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71" name="Google Shape;371;p34"/>
          <p:cNvSpPr/>
          <p:nvPr/>
        </p:nvSpPr>
        <p:spPr>
          <a:xfrm>
            <a:off x="4288156" y="1927859"/>
            <a:ext cx="490536" cy="299737"/>
          </a:xfrm>
          <a:prstGeom prst="ellipse">
            <a:avLst/>
          </a:prstGeom>
          <a:noFill/>
          <a:ln w="107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72" name="Google Shape;37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883" y="727519"/>
            <a:ext cx="8323996" cy="45792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A18F50-E4D1-2AC8-E6E6-D454B5F7A5C7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E1C0D4-1FCE-2818-23CC-6B10FC8DE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E590F3-CAF6-38FC-390D-AB42F505E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D41C3A0-B76D-95EC-AC9A-51101CE3F217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E09C40-313C-71B6-A31F-34A662EE8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AB69C3-C54D-900B-BCC6-7BC7D274D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E5E530-7F66-CAE0-CE5D-D7B3DCB47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DA6385-0E34-1097-CBD4-2028C805D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0" name="Picture 9" descr="logo z przezroczystym">
              <a:extLst>
                <a:ext uri="{FF2B5EF4-FFF2-40B4-BE49-F238E27FC236}">
                  <a16:creationId xmlns:a16="http://schemas.microsoft.com/office/drawing/2014/main" id="{EA25328D-0648-3C5C-CFF7-45A091352B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023303-F994-4569-9AC0-DB3DA185E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59" y="833421"/>
            <a:ext cx="8176969" cy="43666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F15AC6-BF51-2779-F976-0366DEBCD3B9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A7793C-5943-6754-5919-C85297E1F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A9A07D-0FC2-7EC9-E3BA-47A6DDBA4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522514-75A3-CE91-C616-C5CE900AADE1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DADFEB-9074-A533-7E53-BF99A94B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A03150-6166-8770-AAE9-9ACE70587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DEED30-5499-BD8F-60E7-CCE2AE353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6061B0F-2AE0-7388-351B-41FB0F852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5ED67C53-19BB-9C7E-F7D2-B896FCD8A3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383;p35">
            <a:extLst>
              <a:ext uri="{FF2B5EF4-FFF2-40B4-BE49-F238E27FC236}">
                <a16:creationId xmlns:a16="http://schemas.microsoft.com/office/drawing/2014/main" id="{EB8FBA13-7EB1-0BB2-734F-4F6D27F2B1CA}"/>
              </a:ext>
            </a:extLst>
          </p:cNvPr>
          <p:cNvSpPr txBox="1"/>
          <p:nvPr/>
        </p:nvSpPr>
        <p:spPr>
          <a:xfrm>
            <a:off x="234513" y="5264625"/>
            <a:ext cx="7787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Wait for a reasonable amount of time until the bunkering pipelines cool down. 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After the pipes have cooled down, the cargo flow setting can be increased to its maximum value.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3276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A95179-1DE2-FDAD-72DA-CAE99FC97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80" y="869760"/>
            <a:ext cx="8161727" cy="4381880"/>
          </a:xfrm>
          <a:prstGeom prst="rect">
            <a:avLst/>
          </a:prstGeom>
        </p:spPr>
      </p:pic>
      <p:sp>
        <p:nvSpPr>
          <p:cNvPr id="4" name="Google Shape;392;p36">
            <a:extLst>
              <a:ext uri="{FF2B5EF4-FFF2-40B4-BE49-F238E27FC236}">
                <a16:creationId xmlns:a16="http://schemas.microsoft.com/office/drawing/2014/main" id="{351F11E4-68EE-3757-D144-14707B47DE4B}"/>
              </a:ext>
            </a:extLst>
          </p:cNvPr>
          <p:cNvSpPr txBox="1"/>
          <p:nvPr/>
        </p:nvSpPr>
        <p:spPr>
          <a:xfrm>
            <a:off x="553489" y="5243443"/>
            <a:ext cx="7588189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Enter 50 m³/h flow value in the Cargo Flow box.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NOTE: Now cargo flows into the tank (with 5-time acceleration)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8C336F-74BC-FE28-B94D-E923C241B4FA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F379FFE-5AAD-C4A3-5CCE-CA5FC8D13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C57674-309B-234E-A96B-A4E4BA941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2C374A-B2CA-FC7D-DC6A-FD22CD3EDDFE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58C3C9-951D-3AA0-B098-12D8D6C240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1D512E-3B46-91F2-BCFA-0D9A4363C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799B25-9B1F-3355-4143-D1C79639E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7B822D-F388-0FFB-1AC9-9A6EA0176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3" name="Picture 12" descr="logo z przezroczystym">
              <a:extLst>
                <a:ext uri="{FF2B5EF4-FFF2-40B4-BE49-F238E27FC236}">
                  <a16:creationId xmlns:a16="http://schemas.microsoft.com/office/drawing/2014/main" id="{0F355BCB-FA88-7664-7FE9-B8A18687F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35076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51C06-9E64-1161-D5EC-4227FDB22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90" y="785650"/>
            <a:ext cx="8154107" cy="4374259"/>
          </a:xfrm>
          <a:prstGeom prst="rect">
            <a:avLst/>
          </a:prstGeom>
        </p:spPr>
      </p:pic>
      <p:sp>
        <p:nvSpPr>
          <p:cNvPr id="4" name="Google Shape;403;p37">
            <a:extLst>
              <a:ext uri="{FF2B5EF4-FFF2-40B4-BE49-F238E27FC236}">
                <a16:creationId xmlns:a16="http://schemas.microsoft.com/office/drawing/2014/main" id="{408FBB56-9827-7AA2-BB68-6A5498B4DBD8}"/>
              </a:ext>
            </a:extLst>
          </p:cNvPr>
          <p:cNvSpPr txBox="1"/>
          <p:nvPr/>
        </p:nvSpPr>
        <p:spPr>
          <a:xfrm>
            <a:off x="569866" y="5238452"/>
            <a:ext cx="7756454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</a:t>
            </a:r>
            <a:r>
              <a:rPr lang="lt-LT" dirty="0"/>
              <a:t>Monitor the bunkering process until the tank level reaches 10%.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- Monitor the tank level and pressure readings from the IAS &gt; LNG&amp;ESD &gt; Bunkering page.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760388-6C15-3DA0-D079-62C4DE0E5670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8ADFCD-FF52-CCE7-AD8F-3A032C156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FE6AAE-E650-C45A-B1DC-3AB120ACA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0D8E4F-A7E7-88E4-7417-07FCD4B1AEB5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A72B5A-E67A-EE1D-F996-E13D0905E8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BC35F36-F7B6-4F26-173B-05C067FF0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B08825-607F-FFD2-7117-5E1CD5ED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065582-B10E-D521-ECB3-725034AF6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3" name="Picture 12" descr="logo z przezroczystym">
              <a:extLst>
                <a:ext uri="{FF2B5EF4-FFF2-40B4-BE49-F238E27FC236}">
                  <a16:creationId xmlns:a16="http://schemas.microsoft.com/office/drawing/2014/main" id="{B4990CA6-7968-8050-D67A-506A823743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21524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A9DA82-594E-0D1D-DCD9-C1EA0786A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21" y="885001"/>
            <a:ext cx="8131245" cy="43513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EDEC45-4891-4609-16F5-FFB25C510236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939B78-A2BA-A2F7-BB14-006847C17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E43B71-68B0-078A-E9AB-A66942730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2D5F60-0ABE-FAA5-00F5-D5EE80CBB3CC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9C923D-8157-6F06-9FC5-8BFDB4382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337AC0-9B94-BFF5-F262-5C61E84D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8E02C5-38E3-6570-EFD8-EF1EDAE98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B55A322-03AC-DB24-9973-5F0FF02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CCC84BDD-6BB1-C880-AA84-F03A3AD02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412;p38">
            <a:extLst>
              <a:ext uri="{FF2B5EF4-FFF2-40B4-BE49-F238E27FC236}">
                <a16:creationId xmlns:a16="http://schemas.microsoft.com/office/drawing/2014/main" id="{0B3F395B-D626-5749-0876-415C58010978}"/>
              </a:ext>
            </a:extLst>
          </p:cNvPr>
          <p:cNvSpPr txBox="1"/>
          <p:nvPr/>
        </p:nvSpPr>
        <p:spPr>
          <a:xfrm>
            <a:off x="533258" y="5424461"/>
            <a:ext cx="724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>
                <a:solidFill>
                  <a:schemeClr val="dk1"/>
                </a:solidFill>
              </a:rPr>
              <a:t>- Check the liquid flow from the SYS &gt; Overview page (hints should be turned on)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698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CD287-DE2B-C791-8536-09110F656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90" y="873570"/>
            <a:ext cx="8154107" cy="437425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E09FD3-93B5-3A8E-AD3D-3FD8EC4ACEBC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7DAF77-21EF-E790-8B51-AD2675FAD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EC14A0-443E-ECF0-D68D-ED38FC933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497517-60E0-3DC3-094B-1943D43E88E7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DF634E-72F0-7C10-DAE4-23437D136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98CFCD-06E7-90A3-DB4C-E54E01841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3A8B4F-7CAE-8C7A-18AB-0413B4C69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7E78034-CF5F-83E1-9C54-23AD1A66F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D8F21E71-F065-8627-D5A6-5C7CECE17A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421;p39">
            <a:extLst>
              <a:ext uri="{FF2B5EF4-FFF2-40B4-BE49-F238E27FC236}">
                <a16:creationId xmlns:a16="http://schemas.microsoft.com/office/drawing/2014/main" id="{F2DC0B48-592B-8FA1-FB6B-297426EFD6C6}"/>
              </a:ext>
            </a:extLst>
          </p:cNvPr>
          <p:cNvSpPr txBox="1"/>
          <p:nvPr/>
        </p:nvSpPr>
        <p:spPr>
          <a:xfrm>
            <a:off x="626301" y="5397878"/>
            <a:ext cx="523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Bunkering start is successfully performed.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5579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615BE-5582-C77F-B95D-B3A4BD6E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40" y="765840"/>
            <a:ext cx="8322952" cy="44743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2884100-8BCC-D7EA-6327-4AEF664B70FE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1A64B88-F2B5-6AE7-F4C7-411B0478D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B5803F-B2FE-05E7-1EA0-3CDA67EC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D01DC4-AEE4-0E45-A9C8-67EA7B93DD26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8E0041-3433-3E4A-DC5E-5B428D3F6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B489CC-91D3-199D-06FA-3A6EE3F6A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E8C4E8-1AEB-06BA-3133-E75534A3C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FC80CC-44D7-4A63-22C1-3821719C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BF445F6B-B652-F4D8-76CB-CD5F419B7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30012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949EFC-AC27-0623-CF70-BE04E0B88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80" y="765840"/>
            <a:ext cx="8347119" cy="44819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8C8093-B863-2F89-8FD2-788C6DDA28CA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170541-4E42-388D-943A-4F07253EA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7C4227-0324-0098-2361-14862F477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BCA014-616E-4A58-B978-247B47B82285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EF32CE-B670-96A0-C1C5-C02600B63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E860BC-F957-F7A1-7776-1C617600A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DC9199-D04D-7095-6DD8-83EB1CC90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E8C58C-422A-A47D-449A-C7B610E03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1C72905C-BA28-3704-4719-2E65B0E05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81970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AF2EF2-FB21-F421-EE8C-07126A04E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21" y="881191"/>
            <a:ext cx="8131245" cy="43590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2780AAD-9C8E-CC51-70FC-1AC6E469CB6C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D9743F-C214-2FBF-BBC4-18F224002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E244F0-BD8B-1E9A-DBC1-073C0305D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7A9ABA2-B11D-33F2-4496-5D8C01EFB699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EF375C-F177-9EC7-8392-3B9AF4F0E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FF8D3C-5E7F-49A5-3657-36E19BC9A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863AEE-8E86-1012-C92D-E2404398F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CBE481-DCA7-ADF2-80B2-BE6E10E38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4" name="Picture 13" descr="logo z przezroczystym">
              <a:extLst>
                <a:ext uri="{FF2B5EF4-FFF2-40B4-BE49-F238E27FC236}">
                  <a16:creationId xmlns:a16="http://schemas.microsoft.com/office/drawing/2014/main" id="{4EDB66A5-076B-C608-0BD5-585307861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Google Shape;110;p5">
            <a:extLst>
              <a:ext uri="{FF2B5EF4-FFF2-40B4-BE49-F238E27FC236}">
                <a16:creationId xmlns:a16="http://schemas.microsoft.com/office/drawing/2014/main" id="{B7CAAFD1-3E92-4644-39C2-656DCEE91400}"/>
              </a:ext>
            </a:extLst>
          </p:cNvPr>
          <p:cNvSpPr txBox="1"/>
          <p:nvPr/>
        </p:nvSpPr>
        <p:spPr>
          <a:xfrm>
            <a:off x="615121" y="5340547"/>
            <a:ext cx="7065412" cy="59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300" b="1" dirty="0">
                <a:solidFill>
                  <a:schemeClr val="dk1"/>
                </a:solidFill>
                <a:highlight>
                  <a:schemeClr val="lt1"/>
                </a:highlight>
                <a:latin typeface="Courier New"/>
                <a:ea typeface="Courier New"/>
                <a:cs typeface="Courier New"/>
                <a:sym typeface="Courier New"/>
              </a:rPr>
              <a:t>01. Connect the earthing cable and check the ship-to-shore link.</a:t>
            </a:r>
            <a:endParaRPr sz="1300" b="1" dirty="0">
              <a:solidFill>
                <a:schemeClr val="dk1"/>
              </a:solidFill>
              <a:highlight>
                <a:schemeClr val="lt1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1" dirty="0">
              <a:solidFill>
                <a:schemeClr val="dk1"/>
              </a:solidFill>
              <a:highlight>
                <a:schemeClr val="lt1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296188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B96F77-2E26-CFDC-B63A-2112C22BDA3A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0A87DB-311D-72FE-1A09-37E77964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295ADA-74A1-4618-56A6-1E0A8F73F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4B4C61-1190-2DA8-DCFD-DD8BF8B79BF4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A0653B-414E-1FF8-A11B-E14EDB396F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0DD6C8-1596-6A3F-2273-8318E8D57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C880A3-4463-C721-F16C-43625A3A0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E0E29E-CA4E-EAB8-2267-DCDD947D1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3070E239-006C-852E-516B-F5954AB9B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3248F3D-4F3C-99FC-6119-2F307A1F25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311" y="869760"/>
            <a:ext cx="8138865" cy="4381880"/>
          </a:xfrm>
          <a:prstGeom prst="rect">
            <a:avLst/>
          </a:prstGeom>
        </p:spPr>
      </p:pic>
      <p:sp>
        <p:nvSpPr>
          <p:cNvPr id="15" name="Google Shape;119;p6">
            <a:extLst>
              <a:ext uri="{FF2B5EF4-FFF2-40B4-BE49-F238E27FC236}">
                <a16:creationId xmlns:a16="http://schemas.microsoft.com/office/drawing/2014/main" id="{BF817B86-6DD3-FCE3-1D74-FE222B312459}"/>
              </a:ext>
            </a:extLst>
          </p:cNvPr>
          <p:cNvSpPr txBox="1"/>
          <p:nvPr/>
        </p:nvSpPr>
        <p:spPr>
          <a:xfrm>
            <a:off x="330075" y="5294235"/>
            <a:ext cx="7626963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300" b="1" dirty="0">
                <a:solidFill>
                  <a:schemeClr val="dk1"/>
                </a:solidFill>
                <a:highlight>
                  <a:schemeClr val="lt1"/>
                </a:highlight>
                <a:latin typeface="Courier New"/>
                <a:ea typeface="Courier New"/>
                <a:cs typeface="Courier New"/>
                <a:sym typeface="Courier New"/>
              </a:rPr>
              <a:t>- Go to the ECR &gt; Ship Shore Connection page. Change the ELECT switch state to ON to turn on the electrical ship-to-shore connection.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9471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D6E38-8A1A-4194-273C-02234D448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21" y="881191"/>
            <a:ext cx="8131245" cy="43590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C6FA939-8B90-9254-0023-1DBD14EFC916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5DFA99-120B-C680-F77E-7AF177505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735EE6-17F0-AC4B-206B-831BFD101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48028B-6814-2F00-92E2-2BFB74EE0214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56ABB7-952E-AFDD-F59E-E556E4697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D67CCCE-90F6-CB6D-B3AD-3FF1C5FC2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41A932-C6F1-1BE5-60DB-35BA51DBE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9D4286-075D-883E-D87F-5561885AD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65C6BC7F-B874-C923-FE82-618E369F5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128;p7">
            <a:extLst>
              <a:ext uri="{FF2B5EF4-FFF2-40B4-BE49-F238E27FC236}">
                <a16:creationId xmlns:a16="http://schemas.microsoft.com/office/drawing/2014/main" id="{90C95BC9-97E1-9C6F-960B-501A7FD671EA}"/>
              </a:ext>
            </a:extLst>
          </p:cNvPr>
          <p:cNvSpPr txBox="1"/>
          <p:nvPr/>
        </p:nvSpPr>
        <p:spPr>
          <a:xfrm>
            <a:off x="473409" y="5275216"/>
            <a:ext cx="7835318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lt-LT" sz="1300" b="1" dirty="0">
                <a:solidFill>
                  <a:schemeClr val="dk1"/>
                </a:solidFill>
                <a:highlight>
                  <a:schemeClr val="lt1"/>
                </a:highlight>
                <a:latin typeface="Courier New"/>
                <a:ea typeface="Courier New"/>
                <a:cs typeface="Courier New"/>
                <a:sym typeface="Courier New"/>
              </a:rPr>
              <a:t>Click the Grounding button to remove the protecting coating. </a:t>
            </a:r>
            <a:endParaRPr lang="en-US" sz="1300" b="1" dirty="0">
              <a:solidFill>
                <a:schemeClr val="dk1"/>
              </a:solidFill>
              <a:highlight>
                <a:schemeClr val="lt1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lt-LT" sz="1300" b="1" dirty="0">
                <a:solidFill>
                  <a:schemeClr val="dk1"/>
                </a:solidFill>
                <a:highlight>
                  <a:schemeClr val="lt1"/>
                </a:highlight>
                <a:latin typeface="Courier New"/>
                <a:ea typeface="Courier New"/>
                <a:cs typeface="Courier New"/>
                <a:sym typeface="Courier New"/>
              </a:rPr>
              <a:t>Click the button for the second time to connect the earthing cable. </a:t>
            </a:r>
            <a:endParaRPr lang="en-US" sz="1300" b="1" dirty="0">
              <a:solidFill>
                <a:schemeClr val="dk1"/>
              </a:solidFill>
              <a:highlight>
                <a:schemeClr val="lt1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chemeClr val="dk1"/>
                </a:solidFill>
                <a:highlight>
                  <a:schemeClr val="lt1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lt-LT" sz="1300" b="1" dirty="0">
                <a:solidFill>
                  <a:schemeClr val="dk1"/>
                </a:solidFill>
                <a:highlight>
                  <a:schemeClr val="lt1"/>
                </a:highlight>
                <a:latin typeface="Courier New"/>
                <a:ea typeface="Courier New"/>
                <a:cs typeface="Courier New"/>
                <a:sym typeface="Courier New"/>
              </a:rPr>
              <a:t>The lamp inside the button should light up.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6215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8A6267-E9A2-8EDA-1C40-D2E41E332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32" y="869760"/>
            <a:ext cx="8123624" cy="4381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D84D72C-B8CC-DF16-2747-283CB24ADCAA}"/>
              </a:ext>
            </a:extLst>
          </p:cNvPr>
          <p:cNvGrpSpPr/>
          <p:nvPr/>
        </p:nvGrpSpPr>
        <p:grpSpPr>
          <a:xfrm>
            <a:off x="0" y="-26701"/>
            <a:ext cx="9367680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72A3DD-69DE-E08E-9B79-2F4CF2112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104254-7D74-5A0D-57BA-EF07D7EF2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E2503D1-8113-990F-C531-0EEB3A6D3492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051F83-AEBE-BCA2-35EB-69AA361CD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45BE71E-FEB5-7721-AD59-966CFEAEF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2B3AB2-79D5-7885-C7B2-EB0A48763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2400B4-8A4E-514F-E674-0DF47022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2D85CD91-A396-26C7-6841-3B7F5B763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Google Shape;137;p8">
            <a:extLst>
              <a:ext uri="{FF2B5EF4-FFF2-40B4-BE49-F238E27FC236}">
                <a16:creationId xmlns:a16="http://schemas.microsoft.com/office/drawing/2014/main" id="{EBB98312-10D7-211E-B2CC-B476D2876B2B}"/>
              </a:ext>
            </a:extLst>
          </p:cNvPr>
          <p:cNvSpPr txBox="1"/>
          <p:nvPr/>
        </p:nvSpPr>
        <p:spPr>
          <a:xfrm>
            <a:off x="191827" y="5364846"/>
            <a:ext cx="7519025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/>
              <a:t>Connect loading hose to the ship‘s manifold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890944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_LAJ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823</Words>
  <Application>Microsoft Office PowerPoint</Application>
  <PresentationFormat>Custom</PresentationFormat>
  <Paragraphs>76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Open Sans Light</vt:lpstr>
      <vt:lpstr>Open Sans</vt:lpstr>
      <vt:lpstr>Times New Roman</vt:lpstr>
      <vt:lpstr>Calibri</vt:lpstr>
      <vt:lpstr>Courier New</vt:lpstr>
      <vt:lpstr>Theme1_LAJM</vt:lpstr>
      <vt:lpstr>Loading LNG from the terminal to the ship’s tank </vt:lpstr>
      <vt:lpstr>Initial condition: LNG tank is 5% filled with liquid cargo at following conditions: -130 [°C], 6 [bar], bunkering station moored to terminal.  Task:  - connect loading hose to manifold - inert the hose - start loading LNG from terminal to tank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Loading LNG from the terminal to the ship’s tank </dc:title>
  <dc:creator>Rima Mickienė</dc:creator>
  <cp:lastModifiedBy>Carmen Elena Lupu</cp:lastModifiedBy>
  <cp:revision>1</cp:revision>
  <dcterms:created xsi:type="dcterms:W3CDTF">2023-03-01T15:29:29Z</dcterms:created>
  <dcterms:modified xsi:type="dcterms:W3CDTF">2023-08-10T07:55:58Z</dcterms:modified>
</cp:coreProperties>
</file>