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1" r:id="rId9"/>
    <p:sldId id="266" r:id="rId10"/>
    <p:sldId id="267" r:id="rId11"/>
    <p:sldId id="268" r:id="rId12"/>
    <p:sldId id="269" r:id="rId13"/>
    <p:sldId id="287" r:id="rId14"/>
    <p:sldId id="270" r:id="rId15"/>
    <p:sldId id="273" r:id="rId16"/>
    <p:sldId id="286" r:id="rId17"/>
    <p:sldId id="285" r:id="rId18"/>
    <p:sldId id="284" r:id="rId19"/>
    <p:sldId id="283" r:id="rId20"/>
    <p:sldId id="282" r:id="rId21"/>
    <p:sldId id="281" r:id="rId22"/>
    <p:sldId id="280" r:id="rId23"/>
    <p:sldId id="279" r:id="rId24"/>
    <p:sldId id="278" r:id="rId25"/>
    <p:sldId id="277" r:id="rId26"/>
    <p:sldId id="276" r:id="rId27"/>
    <p:sldId id="274" r:id="rId28"/>
    <p:sldId id="275" r:id="rId29"/>
    <p:sldId id="272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9"/>
    <p:restoredTop sz="94694"/>
  </p:normalViewPr>
  <p:slideViewPr>
    <p:cSldViewPr snapToGrid="0">
      <p:cViewPr varScale="1">
        <p:scale>
          <a:sx n="71" d="100"/>
          <a:sy n="71" d="100"/>
        </p:scale>
        <p:origin x="192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38D119-9CDA-5FF9-CBD5-303EF2D79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4499A7D-1D49-AFF8-B984-363CE161F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0903A8-D43B-82BD-E2F8-0CD6A25D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1DE-6F15-6044-9D03-6F7253810196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6476B2-9063-3923-6FD2-F42E630C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BC1CD2-C6BD-ACC9-24E3-400C4765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254D-9248-5541-A5C9-5039F1D96F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38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9DC098-276C-57FD-175A-6F287442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CE96628-AE5C-45BD-A1F6-8C0D2998D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A1BE3A-19C9-C168-F583-9071034D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1DE-6F15-6044-9D03-6F7253810196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9A12D2-AE48-D0AD-66E5-4AEF4C90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C10E56-56BF-71FF-2060-72AC126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254D-9248-5541-A5C9-5039F1D96F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77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164178C-DEA5-F5D0-F8E1-1859F51B7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C5FB040-C632-5973-B3D6-4C6E4DC23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DF57D1-9EEB-34FC-5765-22A5F19E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1DE-6F15-6044-9D03-6F7253810196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6537D6-1EDE-CA81-0732-74CC885E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CCE38C-5CA9-AE4C-FAAC-6C99D167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254D-9248-5541-A5C9-5039F1D96F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68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99D911-1544-427A-631B-08A70EB4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995F3D-BAAB-B447-4806-BEAD94A80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10F965-FED7-2434-BA8A-B5EF0E27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1DE-6F15-6044-9D03-6F7253810196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8CDB3C-0AA2-CA89-A76A-C2876FE2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9E9BBC-6540-6D3C-AC32-1B9B4131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254D-9248-5541-A5C9-5039F1D96F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12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2EDF0-A69B-7246-E673-D0C2ACEA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61E959-9C48-E97A-54E0-863B6506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3DC4C7-F461-A5C9-0D87-D254BAB1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1DE-6F15-6044-9D03-6F7253810196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C98E70-86D0-4866-7FA9-6F95C5A8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37063A-994A-833D-1D40-DA33BA10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254D-9248-5541-A5C9-5039F1D96F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06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0C02AE-F75D-6F7A-6547-0E2C17B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902504-424C-70F8-8E81-66AC5A5F4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DAD758-2BA1-F240-7EA1-096109A4B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CA5E6AB-7A1A-52F0-A5FB-B4B128D1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1DE-6F15-6044-9D03-6F7253810196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09B2EBD-2CB8-B577-417E-83452387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20EB807-072C-7E15-9751-85188F06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254D-9248-5541-A5C9-5039F1D96F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61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346659-BAD1-18D4-FBD1-AFA2751D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1299F6-BF92-40F5-1786-32BB4360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400A67-CCA0-D57F-5756-76F67688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4CFA3F4-D646-00D9-956C-59267D87A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6FFE28E-FA73-2634-7DE0-2CF878799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EABC407-B440-56B1-EE26-8E4D42E9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1DE-6F15-6044-9D03-6F7253810196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F375972-C549-E042-ADBC-C62728BE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46F257A-FDB0-1FA8-B9E7-8082084F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254D-9248-5541-A5C9-5039F1D96F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7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AB2B3A-A3E3-5E6B-AFCA-1E314AB2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8B36920-48FE-B24E-B65A-6305C386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1DE-6F15-6044-9D03-6F7253810196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6BFF98B-4948-9BDE-9D74-7E64FC72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5DA1D36-31CC-33AE-60E5-AA597F48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254D-9248-5541-A5C9-5039F1D96F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23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D432B8C-B638-F684-2856-7B53F8DD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1DE-6F15-6044-9D03-6F7253810196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05F8DCE-AFE9-EF72-5F64-0CCFD9A5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B41B11-9F7C-EBC3-4593-3DEBED27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254D-9248-5541-A5C9-5039F1D96F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806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6D63C8-9CA9-4BDA-E037-18E2A354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C59643-0DEE-FF2A-C6C9-3ED77B69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12EB38-2A6A-7ABB-A58F-36155E1B7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23C258-9F62-C1CB-02E3-8790F5ABE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1DE-6F15-6044-9D03-6F7253810196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60AFAE-BDFD-EC8A-666A-635A29B3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5652787-4D5A-75EF-F13A-DCAD9524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254D-9248-5541-A5C9-5039F1D96F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64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E09AB3-A729-7C36-2B83-5B24A9E6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F8F3AA2-1EF6-1830-E359-6006CC25E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99EEE0-16CF-9EF6-D885-B51A9E1E6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43F7C2-3EB8-F884-5816-1D3BEDBE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1DE-6F15-6044-9D03-6F7253810196}" type="datetimeFigureOut">
              <a:rPr lang="tr-TR" smtClean="0"/>
              <a:t>17.11.2023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031A1DD-5FED-FBCA-AA95-4FDE535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4FCEE3E-9213-FCCA-5D97-DFC7DF70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254D-9248-5541-A5C9-5039F1D96F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6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50AC324-AAB7-EC28-38B2-1A22BB77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F2EE4-7423-6D10-1632-9CB9BFE19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C508FE-C714-B0BE-2028-8EDA86779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41DE-6F15-6044-9D03-6F7253810196}" type="datetimeFigureOut">
              <a:rPr lang="tr-TR" smtClean="0"/>
              <a:t>17.11.2023</a:t>
            </a:fld>
            <a:endParaRPr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6BE2B1-292C-C12B-AC7C-C3808C023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0DCEE6-77BB-8A57-566D-F14223014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254D-9248-5541-A5C9-5039F1D96FB9}" type="slidenum">
              <a:rPr lang="tr-TR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08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43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7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44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8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https://www.spinaker.si/mersol/1/image046.gif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45.gif" TargetMode="External"/><Relationship Id="rId5" Type="http://schemas.openxmlformats.org/officeDocument/2006/relationships/image" Target="../media/image4.png"/><Relationship Id="rId15" Type="http://schemas.openxmlformats.org/officeDocument/2006/relationships/image" Target="https://www.spinaker.si/mersol/1/image048.jpg" TargetMode="External"/><Relationship Id="rId10" Type="http://schemas.openxmlformats.org/officeDocument/2006/relationships/image" Target="../media/image1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49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22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50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23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51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24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52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25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53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26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https://www.spinaker.si/mersol/1/image055.jpg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54.jp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56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2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34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57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0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58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1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67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2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90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3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https://www.spinaker.si/mersol/1/image092.jpg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91.jp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35.jp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36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1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37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2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39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3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40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4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41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5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www.spinaker.si/mersol/1/image042.gif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73966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5FDA503F-223D-A99D-9831-97B0C71B74DC}"/>
              </a:ext>
            </a:extLst>
          </p:cNvPr>
          <p:cNvSpPr txBox="1"/>
          <p:nvPr/>
        </p:nvSpPr>
        <p:spPr>
          <a:xfrm>
            <a:off x="1957191" y="3125059"/>
            <a:ext cx="7600168" cy="42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ts val="1625"/>
              </a:lnSpc>
            </a:pPr>
            <a:r>
              <a:rPr lang="en-GB" sz="5400" b="1" kern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SHIP GENERATORS</a:t>
            </a:r>
            <a:endParaRPr lang="tr-TR" sz="6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18508F1-87C7-2AC5-C1A1-39BD84014917}"/>
              </a:ext>
            </a:extLst>
          </p:cNvPr>
          <p:cNvSpPr txBox="1"/>
          <p:nvPr/>
        </p:nvSpPr>
        <p:spPr>
          <a:xfrm>
            <a:off x="4713080" y="6334780"/>
            <a:ext cx="3152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50000"/>
                  </a:schemeClr>
                </a:solidFill>
              </a:rPr>
              <a:t>MARS-NET PROJECT</a:t>
            </a:r>
            <a:endParaRPr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0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193420"/>
            <a:ext cx="9144000" cy="6677737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97C145C1-4506-A9CE-320A-A1AEF463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210" y="147702"/>
            <a:ext cx="18162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1025" name="Resim 52" descr="Изображение выглядит как внутренний, другой, двигатель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8DE38DCE-016F-B905-65D3-E192D504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70" y="909138"/>
            <a:ext cx="8570259" cy="49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DA40C014-63F7-7DF1-C9A5-90B575AE618E}"/>
              </a:ext>
            </a:extLst>
          </p:cNvPr>
          <p:cNvSpPr txBox="1"/>
          <p:nvPr/>
        </p:nvSpPr>
        <p:spPr>
          <a:xfrm>
            <a:off x="4911297" y="5899546"/>
            <a:ext cx="3170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GENERATOR TERMINAL BOX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216912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FA32D867-E680-3BB8-B227-D5356AAF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235" y="1201269"/>
            <a:ext cx="132226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2049" name="Resim 51">
            <a:extLst>
              <a:ext uri="{FF2B5EF4-FFF2-40B4-BE49-F238E27FC236}">
                <a16:creationId xmlns:a16="http://schemas.microsoft.com/office/drawing/2014/main" id="{C8AD5A45-63A8-A786-A817-B82BFACF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35" y="1201269"/>
            <a:ext cx="7983186" cy="41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F58859BF-6401-AB85-574A-116277C5BE3A}"/>
              </a:ext>
            </a:extLst>
          </p:cNvPr>
          <p:cNvSpPr txBox="1"/>
          <p:nvPr/>
        </p:nvSpPr>
        <p:spPr>
          <a:xfrm>
            <a:off x="2681675" y="5554151"/>
            <a:ext cx="709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GENERATOR ROTORS SALIENT AND CYLINDRICAL CONSTRUCTION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260542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F460A857-A437-6369-5525-B1CBF142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906" y="12550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3073" name="Resim 50">
            <a:extLst>
              <a:ext uri="{FF2B5EF4-FFF2-40B4-BE49-F238E27FC236}">
                <a16:creationId xmlns:a16="http://schemas.microsoft.com/office/drawing/2014/main" id="{9E7C66E9-B45B-AF0C-AF41-4A3EFFC3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6" y="1255059"/>
            <a:ext cx="3987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CFBE2F5E-6875-8E3C-03F8-A1B733A35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053" y="206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3075" name="Resim 49">
            <a:extLst>
              <a:ext uri="{FF2B5EF4-FFF2-40B4-BE49-F238E27FC236}">
                <a16:creationId xmlns:a16="http://schemas.microsoft.com/office/drawing/2014/main" id="{E7AB2C95-B50E-BDCE-0910-69D9B3943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96" y="3503151"/>
            <a:ext cx="2984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5D4A70E-FEB2-1EEA-90A9-40D22E0F5B85}"/>
              </a:ext>
            </a:extLst>
          </p:cNvPr>
          <p:cNvSpPr txBox="1"/>
          <p:nvPr/>
        </p:nvSpPr>
        <p:spPr>
          <a:xfrm>
            <a:off x="1479121" y="4447657"/>
            <a:ext cx="210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ROTOR DIODE PLATE</a:t>
            </a:r>
            <a:endParaRPr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A9FBE0-F2FB-CF14-01BA-F44AC6FC4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3077" name="Resim 46">
            <a:extLst>
              <a:ext uri="{FF2B5EF4-FFF2-40B4-BE49-F238E27FC236}">
                <a16:creationId xmlns:a16="http://schemas.microsoft.com/office/drawing/2014/main" id="{4CB9CCCD-C67A-0638-3153-8D9FC03E7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19" y="1292736"/>
            <a:ext cx="27559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A007E3A-D1C7-C08B-AB6B-19CF52780922}"/>
              </a:ext>
            </a:extLst>
          </p:cNvPr>
          <p:cNvSpPr txBox="1"/>
          <p:nvPr/>
        </p:nvSpPr>
        <p:spPr>
          <a:xfrm>
            <a:off x="9305365" y="5593976"/>
            <a:ext cx="20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EXCITATION SYSTEM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509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8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5B6DE869-A96E-300B-D35D-7E5714DB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4097" name="Resim 45">
            <a:extLst>
              <a:ext uri="{FF2B5EF4-FFF2-40B4-BE49-F238E27FC236}">
                <a16:creationId xmlns:a16="http://schemas.microsoft.com/office/drawing/2014/main" id="{ED1E6F81-A366-0752-289F-C0F09792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6" y="1021984"/>
            <a:ext cx="10148047" cy="42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C018F59-1709-0D9E-6829-8BECABBD43EF}"/>
              </a:ext>
            </a:extLst>
          </p:cNvPr>
          <p:cNvSpPr txBox="1"/>
          <p:nvPr/>
        </p:nvSpPr>
        <p:spPr>
          <a:xfrm>
            <a:off x="5020235" y="5719482"/>
            <a:ext cx="20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EXCITATION SYSTEM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184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ECD6A2F4-079B-ABE7-6030-FEBD63A3E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163" y="1219199"/>
            <a:ext cx="16110349" cy="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5121" name="Resim 44">
            <a:extLst>
              <a:ext uri="{FF2B5EF4-FFF2-40B4-BE49-F238E27FC236}">
                <a16:creationId xmlns:a16="http://schemas.microsoft.com/office/drawing/2014/main" id="{1D8A1F34-CB5A-77B1-F5E9-2A7CDFFF1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35" y="1219200"/>
            <a:ext cx="7602071" cy="45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D2EFC1F1-34F3-5F2F-753E-C40CDEB65AAF}"/>
              </a:ext>
            </a:extLst>
          </p:cNvPr>
          <p:cNvSpPr txBox="1"/>
          <p:nvPr/>
        </p:nvSpPr>
        <p:spPr>
          <a:xfrm>
            <a:off x="4994007" y="5802567"/>
            <a:ext cx="318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BRUSHLESS EXCITATION SYSTEM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1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C47AD87-9998-FF3B-C469-9438D4A3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129" y="1237129"/>
            <a:ext cx="155024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6145" name="Resim 43">
            <a:extLst>
              <a:ext uri="{FF2B5EF4-FFF2-40B4-BE49-F238E27FC236}">
                <a16:creationId xmlns:a16="http://schemas.microsoft.com/office/drawing/2014/main" id="{FFF07C31-CE6E-AF63-1827-9C554EDC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71" y="1237130"/>
            <a:ext cx="8014447" cy="44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1B248397-C06E-FACB-C31F-DB72AD09F6BA}"/>
              </a:ext>
            </a:extLst>
          </p:cNvPr>
          <p:cNvSpPr txBox="1"/>
          <p:nvPr/>
        </p:nvSpPr>
        <p:spPr>
          <a:xfrm>
            <a:off x="4785010" y="5852706"/>
            <a:ext cx="353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AVK GENERATOR CIRCUIT DIAGRAM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724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F094160E-0630-A6C7-9CD8-B33AC744F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399" y="1127401"/>
            <a:ext cx="180101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7169" name="Resim 42">
            <a:extLst>
              <a:ext uri="{FF2B5EF4-FFF2-40B4-BE49-F238E27FC236}">
                <a16:creationId xmlns:a16="http://schemas.microsoft.com/office/drawing/2014/main" id="{46818EB7-65BB-743E-7530-C822E3885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99" y="1127402"/>
            <a:ext cx="8498541" cy="46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180FA4B3-3F10-86B0-FFBE-E101D18A69AB}"/>
              </a:ext>
            </a:extLst>
          </p:cNvPr>
          <p:cNvSpPr txBox="1"/>
          <p:nvPr/>
        </p:nvSpPr>
        <p:spPr>
          <a:xfrm>
            <a:off x="4085667" y="5828074"/>
            <a:ext cx="470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SINGLE-PHASE COMPOUND EXCITATION CIRCUIT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6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6BBAD28E-54BC-5931-8A41-731BD8BDF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6" y="503569"/>
            <a:ext cx="216577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8193" name="Resim 41">
            <a:extLst>
              <a:ext uri="{FF2B5EF4-FFF2-40B4-BE49-F238E27FC236}">
                <a16:creationId xmlns:a16="http://schemas.microsoft.com/office/drawing/2014/main" id="{9B509D9F-4718-9C72-20A7-E28BC78F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5" y="806056"/>
            <a:ext cx="10219765" cy="53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CEA4404-8E46-3E9A-A961-34FF9A1137FE}"/>
              </a:ext>
            </a:extLst>
          </p:cNvPr>
          <p:cNvSpPr txBox="1"/>
          <p:nvPr/>
        </p:nvSpPr>
        <p:spPr>
          <a:xfrm>
            <a:off x="5414682" y="5719482"/>
            <a:ext cx="464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THREE-PHASE COMPOUND EXCITATION CIRCUIT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39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305AE4EC-E1DB-C90E-52E9-90EEEA1D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72" y="12019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9217" name="Resim 40" descr="Elektrik kabloları, devre, elektronik mühendisliği, elektronik donanım içeren bir resim&#10;&#10;Açıklama otomatik olarak oluşturuldu">
            <a:extLst>
              <a:ext uri="{FF2B5EF4-FFF2-40B4-BE49-F238E27FC236}">
                <a16:creationId xmlns:a16="http://schemas.microsoft.com/office/drawing/2014/main" id="{84963B9C-D331-0603-E51E-8264AA15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2" y="1201911"/>
            <a:ext cx="5255056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DEF8DAB-7D77-B4FB-A278-B1EC6731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421" y="2008428"/>
            <a:ext cx="17183289" cy="5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9219" name="Resim 39">
            <a:extLst>
              <a:ext uri="{FF2B5EF4-FFF2-40B4-BE49-F238E27FC236}">
                <a16:creationId xmlns:a16="http://schemas.microsoft.com/office/drawing/2014/main" id="{17DAB4D4-83BB-B2A9-9611-25D2B8B6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66" y="1045654"/>
            <a:ext cx="3723046" cy="479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8C53C0C-9BDE-73D1-0E24-748F44A160F0}"/>
              </a:ext>
            </a:extLst>
          </p:cNvPr>
          <p:cNvSpPr txBox="1"/>
          <p:nvPr/>
        </p:nvSpPr>
        <p:spPr>
          <a:xfrm>
            <a:off x="408210" y="4824725"/>
            <a:ext cx="579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AUTOMATIC VOLTAGE REGULATOR (AVR) (ANALOGUE TYPE)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351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2779B477-9425-A423-A456-FD43DAFB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51" y="1075763"/>
            <a:ext cx="187320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10241" name="Resim 38">
            <a:extLst>
              <a:ext uri="{FF2B5EF4-FFF2-40B4-BE49-F238E27FC236}">
                <a16:creationId xmlns:a16="http://schemas.microsoft.com/office/drawing/2014/main" id="{67C8168A-096B-283C-9256-C58AEAD6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1" y="1075764"/>
            <a:ext cx="10722897" cy="42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FFD347D-EB51-F229-C268-FF0CC3F8E311}"/>
              </a:ext>
            </a:extLst>
          </p:cNvPr>
          <p:cNvSpPr txBox="1"/>
          <p:nvPr/>
        </p:nvSpPr>
        <p:spPr>
          <a:xfrm>
            <a:off x="4303059" y="5791200"/>
            <a:ext cx="368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GENERATOR AVR VOLTAGE RESPONSE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051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25A62325-0DEF-3E64-23FE-56CFDEE9791C}"/>
              </a:ext>
            </a:extLst>
          </p:cNvPr>
          <p:cNvSpPr txBox="1"/>
          <p:nvPr/>
        </p:nvSpPr>
        <p:spPr>
          <a:xfrm>
            <a:off x="1864519" y="1557158"/>
            <a:ext cx="30932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electrical power demand on board ship will vary according to the ship type and its day-to-day operational needs (at sea or in port). </a:t>
            </a:r>
          </a:p>
          <a:p>
            <a:endParaRPr lang="en-US" dirty="0"/>
          </a:p>
          <a:p>
            <a:r>
              <a:rPr lang="en-US" dirty="0"/>
              <a:t>To meet the power demand, two or more main generators are used, which are backed up by an emergency generator and an emergency battery service.</a:t>
            </a:r>
          </a:p>
        </p:txBody>
      </p:sp>
      <p:pic>
        <p:nvPicPr>
          <p:cNvPr id="5" name="Resim 61" descr="Изображение выглядит как внутренний, желтый, фрезерный станок&#10;&#10;Автоматически созданное описание">
            <a:extLst>
              <a:ext uri="{FF2B5EF4-FFF2-40B4-BE49-F238E27FC236}">
                <a16:creationId xmlns:a16="http://schemas.microsoft.com/office/drawing/2014/main" id="{01B76E89-9C83-C7EF-FE40-A5A5DC09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0150"/>
            <a:ext cx="36576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9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055E9328-1EDE-A86F-B29C-7DFDA6E8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829" y="1053293"/>
            <a:ext cx="185420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11265" name="Resim 37">
            <a:extLst>
              <a:ext uri="{FF2B5EF4-FFF2-40B4-BE49-F238E27FC236}">
                <a16:creationId xmlns:a16="http://schemas.microsoft.com/office/drawing/2014/main" id="{8A0C1784-C7A9-31DE-C8D0-0F45A16C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29" y="1053293"/>
            <a:ext cx="8749553" cy="47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A0A0D1E-35B1-B5D3-5E4B-354A997979C0}"/>
              </a:ext>
            </a:extLst>
          </p:cNvPr>
          <p:cNvSpPr txBox="1"/>
          <p:nvPr/>
        </p:nvSpPr>
        <p:spPr>
          <a:xfrm>
            <a:off x="5015427" y="5742464"/>
            <a:ext cx="22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AVR BLOCK DIAGRAM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28069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8E887B2B-79F6-ECEF-9318-FB545743C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093" y="890344"/>
            <a:ext cx="183521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12289" name="Resim 36" descr="Изображение выглядит как текст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5EAA976-6C00-54DB-D461-B4342E6A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94" y="890345"/>
            <a:ext cx="8659906" cy="464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7FDB791-F19A-AD62-093C-CF34BFFBA048}"/>
              </a:ext>
            </a:extLst>
          </p:cNvPr>
          <p:cNvSpPr txBox="1"/>
          <p:nvPr/>
        </p:nvSpPr>
        <p:spPr>
          <a:xfrm>
            <a:off x="3413255" y="5690369"/>
            <a:ext cx="448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DIGITAL EXCITATION CONTROL SYSTEM (DECS)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11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92E0D230-8719-157D-58BE-24D0EC228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27" y="828121"/>
            <a:ext cx="165620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13313" name="Resim 27">
            <a:extLst>
              <a:ext uri="{FF2B5EF4-FFF2-40B4-BE49-F238E27FC236}">
                <a16:creationId xmlns:a16="http://schemas.microsoft.com/office/drawing/2014/main" id="{9C042D62-BA5C-739A-385B-982104EB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26" y="828121"/>
            <a:ext cx="7815203" cy="48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3118F6E-8E67-90C1-59BB-772CA2F00A5D}"/>
              </a:ext>
            </a:extLst>
          </p:cNvPr>
          <p:cNvSpPr txBox="1"/>
          <p:nvPr/>
        </p:nvSpPr>
        <p:spPr>
          <a:xfrm>
            <a:off x="4665272" y="5791200"/>
            <a:ext cx="3798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PRINCIPLE OF GENERATOR OPERATION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509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Rectangle 40">
            <a:extLst>
              <a:ext uri="{FF2B5EF4-FFF2-40B4-BE49-F238E27FC236}">
                <a16:creationId xmlns:a16="http://schemas.microsoft.com/office/drawing/2014/main" id="{AD16D0E6-19DC-9765-C000-A4BDF728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477" y="718914"/>
            <a:ext cx="176212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14375" name="Resim 3">
            <a:extLst>
              <a:ext uri="{FF2B5EF4-FFF2-40B4-BE49-F238E27FC236}">
                <a16:creationId xmlns:a16="http://schemas.microsoft.com/office/drawing/2014/main" id="{212AC233-9FBF-49A7-8309-57EB6E9B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77" y="718915"/>
            <a:ext cx="8315045" cy="49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Metin kutusu 34">
            <a:extLst>
              <a:ext uri="{FF2B5EF4-FFF2-40B4-BE49-F238E27FC236}">
                <a16:creationId xmlns:a16="http://schemas.microsoft.com/office/drawing/2014/main" id="{D14ED1E1-93AE-6A4B-3725-624507E2A696}"/>
              </a:ext>
            </a:extLst>
          </p:cNvPr>
          <p:cNvSpPr txBox="1"/>
          <p:nvPr/>
        </p:nvSpPr>
        <p:spPr>
          <a:xfrm>
            <a:off x="4239753" y="5726709"/>
            <a:ext cx="37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SHAFT-DRIVEN GENERATOR CONTROL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668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E3522CB-C08D-E98D-1944-DB08F11FB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15361" name="Resim 2" descr="Изображение выглядит как желтый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F25763E-F39A-F8BF-DA1A-25E136AD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0" y="1122925"/>
            <a:ext cx="5065818" cy="39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090D765-78E9-9726-0E00-529D5D58C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228" y="11229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15363" name="Resim 1" descr="Изображение выглядит как внутренний, зеленый, устройство, офис&#10;&#10;Автоматически созданное описание">
            <a:extLst>
              <a:ext uri="{FF2B5EF4-FFF2-40B4-BE49-F238E27FC236}">
                <a16:creationId xmlns:a16="http://schemas.microsoft.com/office/drawing/2014/main" id="{31ED3DEA-5DD1-BD9B-56EC-0BFD18A4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28" y="1122926"/>
            <a:ext cx="45974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587A827-6F2E-15AF-A913-5E2353423DE3}"/>
              </a:ext>
            </a:extLst>
          </p:cNvPr>
          <p:cNvSpPr txBox="1"/>
          <p:nvPr/>
        </p:nvSpPr>
        <p:spPr>
          <a:xfrm>
            <a:off x="4375469" y="5454800"/>
            <a:ext cx="34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EMERGENCY GENERATOR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328274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91131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8306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67132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3614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8533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AE9B787-2DE3-0CFE-A1D5-46526526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12893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3073" name="Resim 60" descr="Изображение выглядит как зеленый, устройство, фрезерный станок&#10;&#10;Автоматически созданное описание">
            <a:extLst>
              <a:ext uri="{FF2B5EF4-FFF2-40B4-BE49-F238E27FC236}">
                <a16:creationId xmlns:a16="http://schemas.microsoft.com/office/drawing/2014/main" id="{B768706E-DE3F-4381-6C0A-041E3433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746567"/>
            <a:ext cx="5194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C7665F5-C0E7-A3F4-0166-0D7E4F4208E4}"/>
              </a:ext>
            </a:extLst>
          </p:cNvPr>
          <p:cNvSpPr txBox="1"/>
          <p:nvPr/>
        </p:nvSpPr>
        <p:spPr>
          <a:xfrm>
            <a:off x="4085667" y="5760373"/>
            <a:ext cx="442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CONSTRUCTION OF GENERATORS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202293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3B0CC26-0577-D8CB-87D6-4C466E53C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036" y="22079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4097" name="Resim 59">
            <a:extLst>
              <a:ext uri="{FF2B5EF4-FFF2-40B4-BE49-F238E27FC236}">
                <a16:creationId xmlns:a16="http://schemas.microsoft.com/office/drawing/2014/main" id="{A4CBAE70-6DBC-70BD-4698-A07CF3E8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65" y="1550020"/>
            <a:ext cx="52070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B150D25-D91F-9571-60F7-1D1E4AC3CF33}"/>
              </a:ext>
            </a:extLst>
          </p:cNvPr>
          <p:cNvSpPr txBox="1"/>
          <p:nvPr/>
        </p:nvSpPr>
        <p:spPr>
          <a:xfrm>
            <a:off x="5401461" y="5401198"/>
            <a:ext cx="230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AC GENERATORS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82869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653B60C8-9E0F-D389-C143-B191C0D0F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1530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5121" name="Resim 58">
            <a:extLst>
              <a:ext uri="{FF2B5EF4-FFF2-40B4-BE49-F238E27FC236}">
                <a16:creationId xmlns:a16="http://schemas.microsoft.com/office/drawing/2014/main" id="{2018E293-25A2-C049-65EA-07CB6007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530350"/>
            <a:ext cx="57531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D5115B6-5607-B240-0F9B-9DE0ED3EB6B2}"/>
              </a:ext>
            </a:extLst>
          </p:cNvPr>
          <p:cNvSpPr txBox="1"/>
          <p:nvPr/>
        </p:nvSpPr>
        <p:spPr>
          <a:xfrm>
            <a:off x="5419493" y="5754029"/>
            <a:ext cx="25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INTERNAL CONNECTIPNS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74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2C97818-FAD1-E60D-C274-70F4B167A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12" y="1872618"/>
            <a:ext cx="17244568" cy="4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6145" name="Resim 56">
            <a:extLst>
              <a:ext uri="{FF2B5EF4-FFF2-40B4-BE49-F238E27FC236}">
                <a16:creationId xmlns:a16="http://schemas.microsoft.com/office/drawing/2014/main" id="{7AA6FAE3-4924-E638-CD58-8C4F88A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41" y="1164290"/>
            <a:ext cx="5326188" cy="39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F904F340-F6C5-8D76-B6F2-1CB853835456}"/>
              </a:ext>
            </a:extLst>
          </p:cNvPr>
          <p:cNvSpPr txBox="1"/>
          <p:nvPr/>
        </p:nvSpPr>
        <p:spPr>
          <a:xfrm>
            <a:off x="5654670" y="5553307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MAIN COMPONENTS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570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3AF50311-05FA-DCEC-86E0-1FABFB434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371" y="1538868"/>
            <a:ext cx="14674444" cy="4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7169" name="Resim 55">
            <a:extLst>
              <a:ext uri="{FF2B5EF4-FFF2-40B4-BE49-F238E27FC236}">
                <a16:creationId xmlns:a16="http://schemas.microsoft.com/office/drawing/2014/main" id="{5E197196-0A72-E419-D511-41D14ED0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61" y="1538869"/>
            <a:ext cx="7837303" cy="39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D7B7A7B7-40FC-1B28-39DC-3B1FB15FB1B4}"/>
              </a:ext>
            </a:extLst>
          </p:cNvPr>
          <p:cNvSpPr txBox="1"/>
          <p:nvPr/>
        </p:nvSpPr>
        <p:spPr>
          <a:xfrm>
            <a:off x="5441795" y="5776332"/>
            <a:ext cx="184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STATOR WINDING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612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C135A9D-F5C2-03C5-82BC-D7C1FB76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18" y="1866968"/>
            <a:ext cx="14325043" cy="4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8193" name="Resim 54" descr="Изображение выглядит как спорт, штанга&#10;&#10;Автоматически созданное описание">
            <a:extLst>
              <a:ext uri="{FF2B5EF4-FFF2-40B4-BE49-F238E27FC236}">
                <a16:creationId xmlns:a16="http://schemas.microsoft.com/office/drawing/2014/main" id="{F9291D5F-1627-69B3-E051-C451D796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8" y="1866968"/>
            <a:ext cx="10874633" cy="26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C63DD97-627D-3B42-BA44-3C8FE4F9C0BD}"/>
              </a:ext>
            </a:extLst>
          </p:cNvPr>
          <p:cNvSpPr txBox="1"/>
          <p:nvPr/>
        </p:nvSpPr>
        <p:spPr>
          <a:xfrm>
            <a:off x="5285678" y="5218771"/>
            <a:ext cx="179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ROTOR WINDING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555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8B9692E-6064-8558-29AD-3AA0F3572CFB}"/>
              </a:ext>
            </a:extLst>
          </p:cNvPr>
          <p:cNvGrpSpPr/>
          <p:nvPr/>
        </p:nvGrpSpPr>
        <p:grpSpPr>
          <a:xfrm>
            <a:off x="1524000" y="87124"/>
            <a:ext cx="9144000" cy="6784034"/>
            <a:chOff x="0" y="87124"/>
            <a:chExt cx="9144000" cy="67840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C96BE2-4BD2-1091-1160-6855A653B5E0}"/>
                </a:ext>
              </a:extLst>
            </p:cNvPr>
            <p:cNvGrpSpPr/>
            <p:nvPr/>
          </p:nvGrpSpPr>
          <p:grpSpPr>
            <a:xfrm>
              <a:off x="108154" y="87124"/>
              <a:ext cx="8930637" cy="748618"/>
              <a:chOff x="0" y="0"/>
              <a:chExt cx="12186519" cy="99296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903585-9044-3DC5-3ED1-D06733EAF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1383" y="7925"/>
                <a:ext cx="4105136" cy="90955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B459FD3-2179-9298-1537-F47F1C9D0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201"/>
                <a:ext cx="4392445" cy="90250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D102F7-9A39-8C2E-D8A9-6A75EB6B412A}"/>
                  </a:ext>
                </a:extLst>
              </p:cNvPr>
              <p:cNvSpPr/>
              <p:nvPr/>
            </p:nvSpPr>
            <p:spPr>
              <a:xfrm>
                <a:off x="4219897" y="7926"/>
                <a:ext cx="4105136" cy="902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o-RO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A9CA19-79B0-52A9-69E0-57EE0E54C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260"/>
              <a:stretch/>
            </p:blipFill>
            <p:spPr>
              <a:xfrm>
                <a:off x="4373150" y="70134"/>
                <a:ext cx="1115873" cy="92282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7B993CE-9F22-A974-97F4-54B975671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2209" y="80351"/>
                <a:ext cx="1048182" cy="75765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A077108-0354-9FFF-E2D4-AEC81A1F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8001" y="0"/>
                <a:ext cx="790914" cy="90250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D34EF7-B48B-FF23-75B8-C5730B97D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9292" y="51084"/>
                <a:ext cx="844218" cy="844218"/>
              </a:xfrm>
              <a:prstGeom prst="rect">
                <a:avLst/>
              </a:prstGeom>
            </p:spPr>
          </p:pic>
          <p:pic>
            <p:nvPicPr>
              <p:cNvPr id="22" name="Picture 21" descr="logo z przezroczystym">
                <a:extLst>
                  <a:ext uri="{FF2B5EF4-FFF2-40B4-BE49-F238E27FC236}">
                    <a16:creationId xmlns:a16="http://schemas.microsoft.com/office/drawing/2014/main" id="{861560E0-9EDB-2AC4-2A59-242C6D948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37231" y="0"/>
                <a:ext cx="693406" cy="90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3" descr="Blue Background Powerpoint posted by Michelle Mercado">
              <a:extLst>
                <a:ext uri="{FF2B5EF4-FFF2-40B4-BE49-F238E27FC236}">
                  <a16:creationId xmlns:a16="http://schemas.microsoft.com/office/drawing/2014/main" id="{4AD9420D-EFF1-E66D-D2C8-C03D0C4A660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3651"/>
              <a:ext cx="9144000" cy="637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5EE3BFE2-A235-6FF5-DD92-9558ECBCC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09" y="1248935"/>
            <a:ext cx="161712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/>
          </a:p>
        </p:txBody>
      </p:sp>
      <p:pic>
        <p:nvPicPr>
          <p:cNvPr id="9217" name="Resim 53">
            <a:extLst>
              <a:ext uri="{FF2B5EF4-FFF2-40B4-BE49-F238E27FC236}">
                <a16:creationId xmlns:a16="http://schemas.microsoft.com/office/drawing/2014/main" id="{FB6C26A9-8F67-1181-AA80-CC4F849D5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15" y="1248935"/>
            <a:ext cx="8643467" cy="40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CDD9B60-5E06-90BB-DED8-E1B3C5B328F2}"/>
              </a:ext>
            </a:extLst>
          </p:cNvPr>
          <p:cNvSpPr txBox="1"/>
          <p:nvPr/>
        </p:nvSpPr>
        <p:spPr>
          <a:xfrm>
            <a:off x="2086552" y="5469356"/>
            <a:ext cx="8519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 </a:t>
            </a:r>
            <a:r>
              <a:rPr lang="en-US" sz="2400" b="1" dirty="0"/>
              <a:t>4 pole salient pole rotor and magnetic field produced around it when excited by a DC power supply</a:t>
            </a:r>
          </a:p>
        </p:txBody>
      </p:sp>
    </p:spTree>
    <p:extLst>
      <p:ext uri="{BB962C8B-B14F-4D97-AF65-F5344CB8AC3E}">
        <p14:creationId xmlns:p14="http://schemas.microsoft.com/office/powerpoint/2010/main" val="94745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154</Words>
  <Application>Microsoft Macintosh PowerPoint</Application>
  <PresentationFormat>Geniş ekran</PresentationFormat>
  <Paragraphs>28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Taner ALBAYRAK</dc:creator>
  <cp:lastModifiedBy>Mustafa Taner ALBAYRAK</cp:lastModifiedBy>
  <cp:revision>3</cp:revision>
  <dcterms:created xsi:type="dcterms:W3CDTF">2023-11-16T08:27:25Z</dcterms:created>
  <dcterms:modified xsi:type="dcterms:W3CDTF">2023-11-17T10:17:24Z</dcterms:modified>
</cp:coreProperties>
</file>