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59" r:id="rId7"/>
    <p:sldId id="265" r:id="rId8"/>
    <p:sldId id="266" r:id="rId9"/>
    <p:sldId id="267" r:id="rId10"/>
    <p:sldId id="268" r:id="rId11"/>
    <p:sldId id="264" r:id="rId12"/>
    <p:sldId id="263"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90"/>
    <p:restoredTop sz="94694"/>
  </p:normalViewPr>
  <p:slideViewPr>
    <p:cSldViewPr snapToGrid="0">
      <p:cViewPr varScale="1">
        <p:scale>
          <a:sx n="63" d="100"/>
          <a:sy n="63" d="100"/>
        </p:scale>
        <p:origin x="216" y="1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7B7A98-716D-5BC0-015F-CD0443196B9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a:p>
        </p:txBody>
      </p:sp>
      <p:sp>
        <p:nvSpPr>
          <p:cNvPr id="3" name="Alt Başlık 2">
            <a:extLst>
              <a:ext uri="{FF2B5EF4-FFF2-40B4-BE49-F238E27FC236}">
                <a16:creationId xmlns:a16="http://schemas.microsoft.com/office/drawing/2014/main" id="{87514404-8069-44DC-1DE6-74F178565D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a:p>
        </p:txBody>
      </p:sp>
      <p:sp>
        <p:nvSpPr>
          <p:cNvPr id="4" name="Veri Yer Tutucusu 3">
            <a:extLst>
              <a:ext uri="{FF2B5EF4-FFF2-40B4-BE49-F238E27FC236}">
                <a16:creationId xmlns:a16="http://schemas.microsoft.com/office/drawing/2014/main" id="{F24366B6-4FA4-FFF6-E651-00580686226E}"/>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5" name="Alt Bilgi Yer Tutucusu 4">
            <a:extLst>
              <a:ext uri="{FF2B5EF4-FFF2-40B4-BE49-F238E27FC236}">
                <a16:creationId xmlns:a16="http://schemas.microsoft.com/office/drawing/2014/main" id="{9FEE386E-B8B2-E857-E3C4-71D382331F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49E69EC-356C-9540-E9B1-F59D050EF392}"/>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86794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A66FCC-38FB-7A05-C1EE-31AF1BFD1C97}"/>
              </a:ext>
            </a:extLst>
          </p:cNvPr>
          <p:cNvSpPr>
            <a:spLocks noGrp="1"/>
          </p:cNvSpPr>
          <p:nvPr>
            <p:ph type="title"/>
          </p:nvPr>
        </p:nvSpPr>
        <p:spPr/>
        <p:txBody>
          <a:bodyPr/>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658AA275-B69A-4F5A-F5D4-C675E07E8B8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33ED085F-9B83-1E9A-A18B-94432C4326F5}"/>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5" name="Alt Bilgi Yer Tutucusu 4">
            <a:extLst>
              <a:ext uri="{FF2B5EF4-FFF2-40B4-BE49-F238E27FC236}">
                <a16:creationId xmlns:a16="http://schemas.microsoft.com/office/drawing/2014/main" id="{E955EF2B-2B6C-D0F0-0D71-7C50966BB54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4B6C8B3-5943-DB68-63D4-50C7F94C4B65}"/>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172845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DBCB0BF-FB9A-051F-E126-2C0CBA517F1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BE5DA764-3C99-FE43-B0E9-1CF50A99407E}"/>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97064AAC-0EC5-92A5-4236-7E52EF35BEF9}"/>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5" name="Alt Bilgi Yer Tutucusu 4">
            <a:extLst>
              <a:ext uri="{FF2B5EF4-FFF2-40B4-BE49-F238E27FC236}">
                <a16:creationId xmlns:a16="http://schemas.microsoft.com/office/drawing/2014/main" id="{FA1E123F-A6CB-C05B-91D4-102E859319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72CB7B-7D8C-BC99-0BF9-7FFA9AE7A151}"/>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25682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54CE3B-ABCD-DFF7-3561-B0721B3CE0FE}"/>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7FF8CFD8-3F1C-7B78-F5BE-A7C7BF5A62F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05E00F9A-2C11-132D-497B-080B6F5BE32D}"/>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5" name="Alt Bilgi Yer Tutucusu 4">
            <a:extLst>
              <a:ext uri="{FF2B5EF4-FFF2-40B4-BE49-F238E27FC236}">
                <a16:creationId xmlns:a16="http://schemas.microsoft.com/office/drawing/2014/main" id="{DB566136-1F46-60F5-E0D3-D365E933993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F85983-A025-198B-807F-2A0EE42F997B}"/>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2109354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D2315F-6145-1FB6-07E8-6A651957FD3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D6CEFC07-E9FE-C440-50A7-434D29F6F2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06EA751-EC65-1A54-AFA6-4D54B16BBDAA}"/>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5" name="Alt Bilgi Yer Tutucusu 4">
            <a:extLst>
              <a:ext uri="{FF2B5EF4-FFF2-40B4-BE49-F238E27FC236}">
                <a16:creationId xmlns:a16="http://schemas.microsoft.com/office/drawing/2014/main" id="{7584D991-296D-E16F-AB19-2405CA55E0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6C357D1-AC5A-5E90-0A5E-110522F6F4CC}"/>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66490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75F6CE-45CD-9C53-72E3-59EF513A960F}"/>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59656860-650D-152D-4395-530EFA5FB7E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İçerik Yer Tutucusu 3">
            <a:extLst>
              <a:ext uri="{FF2B5EF4-FFF2-40B4-BE49-F238E27FC236}">
                <a16:creationId xmlns:a16="http://schemas.microsoft.com/office/drawing/2014/main" id="{43D858D8-7D7C-19DA-030F-C093EC145EC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Veri Yer Tutucusu 4">
            <a:extLst>
              <a:ext uri="{FF2B5EF4-FFF2-40B4-BE49-F238E27FC236}">
                <a16:creationId xmlns:a16="http://schemas.microsoft.com/office/drawing/2014/main" id="{35A42BFB-9988-0A35-E43D-D9AD3316CA45}"/>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6" name="Alt Bilgi Yer Tutucusu 5">
            <a:extLst>
              <a:ext uri="{FF2B5EF4-FFF2-40B4-BE49-F238E27FC236}">
                <a16:creationId xmlns:a16="http://schemas.microsoft.com/office/drawing/2014/main" id="{4D57CA2E-6034-1AAC-F643-D462E2FB96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4A09EB-AB20-59B6-FFE5-F924F01E0157}"/>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207391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ED8B45-3D06-AF13-04C5-299EEB9AEE11}"/>
              </a:ext>
            </a:extLst>
          </p:cNvPr>
          <p:cNvSpPr>
            <a:spLocks noGrp="1"/>
          </p:cNvSpPr>
          <p:nvPr>
            <p:ph type="title"/>
          </p:nvPr>
        </p:nvSpPr>
        <p:spPr>
          <a:xfrm>
            <a:off x="839788" y="365125"/>
            <a:ext cx="10515600" cy="1325563"/>
          </a:xfrm>
        </p:spPr>
        <p:txBody>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B56971A9-D01B-AF6F-05D8-FD3A58878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499F80D-0013-3C9B-2FB9-8B276772EE6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Metin Yer Tutucusu 4">
            <a:extLst>
              <a:ext uri="{FF2B5EF4-FFF2-40B4-BE49-F238E27FC236}">
                <a16:creationId xmlns:a16="http://schemas.microsoft.com/office/drawing/2014/main" id="{562C0950-36D9-E382-0EA4-D54D51B08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18DC526-C4AB-048F-BC9C-DCE59504F83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7" name="Veri Yer Tutucusu 6">
            <a:extLst>
              <a:ext uri="{FF2B5EF4-FFF2-40B4-BE49-F238E27FC236}">
                <a16:creationId xmlns:a16="http://schemas.microsoft.com/office/drawing/2014/main" id="{1F268D0F-7753-20EE-09F3-12A810B3A1F4}"/>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8" name="Alt Bilgi Yer Tutucusu 7">
            <a:extLst>
              <a:ext uri="{FF2B5EF4-FFF2-40B4-BE49-F238E27FC236}">
                <a16:creationId xmlns:a16="http://schemas.microsoft.com/office/drawing/2014/main" id="{8471B181-5F85-FC61-0826-463C5F91BF2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665BADCA-9943-BB40-C13A-C3669C04410D}"/>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367098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D413CB-4DB0-FD8C-4420-A15EA98923F0}"/>
              </a:ext>
            </a:extLst>
          </p:cNvPr>
          <p:cNvSpPr>
            <a:spLocks noGrp="1"/>
          </p:cNvSpPr>
          <p:nvPr>
            <p:ph type="title"/>
          </p:nvPr>
        </p:nvSpPr>
        <p:spPr/>
        <p:txBody>
          <a:bodyPr/>
          <a:lstStyle/>
          <a:p>
            <a:r>
              <a:rPr lang="tr-TR"/>
              <a:t>Asıl başlık stilini düzenlemek için tıklayın</a:t>
            </a:r>
            <a:endParaRPr/>
          </a:p>
        </p:txBody>
      </p:sp>
      <p:sp>
        <p:nvSpPr>
          <p:cNvPr id="3" name="Veri Yer Tutucusu 2">
            <a:extLst>
              <a:ext uri="{FF2B5EF4-FFF2-40B4-BE49-F238E27FC236}">
                <a16:creationId xmlns:a16="http://schemas.microsoft.com/office/drawing/2014/main" id="{7F8780AA-CE52-0F49-6423-561E613BD39F}"/>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4" name="Alt Bilgi Yer Tutucusu 3">
            <a:extLst>
              <a:ext uri="{FF2B5EF4-FFF2-40B4-BE49-F238E27FC236}">
                <a16:creationId xmlns:a16="http://schemas.microsoft.com/office/drawing/2014/main" id="{68654767-7912-C0A6-8D53-C1328B39210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1DEF151-1E4D-BFB5-0284-1B6FB027B843}"/>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194182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679D4BD-E0A4-4746-0A3F-E5F222EC6497}"/>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3" name="Alt Bilgi Yer Tutucusu 2">
            <a:extLst>
              <a:ext uri="{FF2B5EF4-FFF2-40B4-BE49-F238E27FC236}">
                <a16:creationId xmlns:a16="http://schemas.microsoft.com/office/drawing/2014/main" id="{2E5C308B-C84F-3780-A546-38FE842109A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0F4F16-FA4D-3A1C-9A3F-30FF79928DCD}"/>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234889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73B826-9985-1081-71F3-A64281276DA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42FCF759-F3A8-BEC5-F5AA-32A35F6165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Metin Yer Tutucusu 3">
            <a:extLst>
              <a:ext uri="{FF2B5EF4-FFF2-40B4-BE49-F238E27FC236}">
                <a16:creationId xmlns:a16="http://schemas.microsoft.com/office/drawing/2014/main" id="{01C1EC71-02E0-B9AA-D731-589D8E90C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E60CC98-69D0-C21E-1101-C74821A7066A}"/>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6" name="Alt Bilgi Yer Tutucusu 5">
            <a:extLst>
              <a:ext uri="{FF2B5EF4-FFF2-40B4-BE49-F238E27FC236}">
                <a16:creationId xmlns:a16="http://schemas.microsoft.com/office/drawing/2014/main" id="{E10C6A58-42B8-5141-0885-5E00B0E01B4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6EED7B3-8576-22F4-208B-C1972A2A24BA}"/>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373240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9D10ED-5A3E-550B-3CEA-8810B068435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Resim Yer Tutucusu 2">
            <a:extLst>
              <a:ext uri="{FF2B5EF4-FFF2-40B4-BE49-F238E27FC236}">
                <a16:creationId xmlns:a16="http://schemas.microsoft.com/office/drawing/2014/main" id="{C9B80993-8D8F-C56C-3B7A-3B50209BD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Metin Yer Tutucusu 3">
            <a:extLst>
              <a:ext uri="{FF2B5EF4-FFF2-40B4-BE49-F238E27FC236}">
                <a16:creationId xmlns:a16="http://schemas.microsoft.com/office/drawing/2014/main" id="{5D674674-EA95-1A4E-8E3E-F92DF79E01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0300F5A-5083-3E0B-FBEF-F706FDD5224A}"/>
              </a:ext>
            </a:extLst>
          </p:cNvPr>
          <p:cNvSpPr>
            <a:spLocks noGrp="1"/>
          </p:cNvSpPr>
          <p:nvPr>
            <p:ph type="dt" sz="half" idx="10"/>
          </p:nvPr>
        </p:nvSpPr>
        <p:spPr/>
        <p:txBody>
          <a:bodyPr/>
          <a:lstStyle/>
          <a:p>
            <a:fld id="{45BD4A7D-6678-544B-86A8-EF02E7BA2BF0}" type="datetimeFigureOut">
              <a:rPr lang="tr-TR" smtClean="0"/>
              <a:t>23.11.2023</a:t>
            </a:fld>
            <a:endParaRPr lang="tr-TR"/>
          </a:p>
        </p:txBody>
      </p:sp>
      <p:sp>
        <p:nvSpPr>
          <p:cNvPr id="6" name="Alt Bilgi Yer Tutucusu 5">
            <a:extLst>
              <a:ext uri="{FF2B5EF4-FFF2-40B4-BE49-F238E27FC236}">
                <a16:creationId xmlns:a16="http://schemas.microsoft.com/office/drawing/2014/main" id="{AC7D1D68-5F17-E401-A096-5EBA7C3FF2C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D1D1590-D970-FC00-B5E7-D7CB8764E06D}"/>
              </a:ext>
            </a:extLst>
          </p:cNvPr>
          <p:cNvSpPr>
            <a:spLocks noGrp="1"/>
          </p:cNvSpPr>
          <p:nvPr>
            <p:ph type="sldNum" sz="quarter" idx="12"/>
          </p:nvPr>
        </p:nvSpPr>
        <p:spPr/>
        <p:txBody>
          <a:bodyPr/>
          <a:lstStyle/>
          <a:p>
            <a:fld id="{D4B676D8-D54D-AC45-9DD2-B8973C5F25D4}" type="slidenum">
              <a:rPr lang="tr-TR" smtClean="0"/>
              <a:t>‹#›</a:t>
            </a:fld>
            <a:endParaRPr lang="tr-TR"/>
          </a:p>
        </p:txBody>
      </p:sp>
    </p:spTree>
    <p:extLst>
      <p:ext uri="{BB962C8B-B14F-4D97-AF65-F5344CB8AC3E}">
        <p14:creationId xmlns:p14="http://schemas.microsoft.com/office/powerpoint/2010/main" val="344973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6998528A-9F86-8460-88F5-1332D2C411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39B421BC-8432-BFD4-4ABD-9755DB7BE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B882196C-6188-DD1C-D7E0-C498066E4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D4A7D-6678-544B-86A8-EF02E7BA2BF0}" type="datetimeFigureOut">
              <a:rPr lang="tr-TR" smtClean="0"/>
              <a:t>23.11.2023</a:t>
            </a:fld>
            <a:endParaRPr/>
          </a:p>
        </p:txBody>
      </p:sp>
      <p:sp>
        <p:nvSpPr>
          <p:cNvPr id="5" name="Alt Bilgi Yer Tutucusu 4">
            <a:extLst>
              <a:ext uri="{FF2B5EF4-FFF2-40B4-BE49-F238E27FC236}">
                <a16:creationId xmlns:a16="http://schemas.microsoft.com/office/drawing/2014/main" id="{EB5BC228-6D5E-7917-A31B-5174C6C33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ayt Numarası Yer Tutucusu 5">
            <a:extLst>
              <a:ext uri="{FF2B5EF4-FFF2-40B4-BE49-F238E27FC236}">
                <a16:creationId xmlns:a16="http://schemas.microsoft.com/office/drawing/2014/main" id="{44A78F30-06F3-91BB-EEA6-5EA2180EA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676D8-D54D-AC45-9DD2-B8973C5F25D4}" type="slidenum">
              <a:rPr lang="tr-TR" smtClean="0"/>
              <a:t>‹#›</a:t>
            </a:fld>
            <a:endParaRPr/>
          </a:p>
        </p:txBody>
      </p:sp>
    </p:spTree>
    <p:extLst>
      <p:ext uri="{BB962C8B-B14F-4D97-AF65-F5344CB8AC3E}">
        <p14:creationId xmlns:p14="http://schemas.microsoft.com/office/powerpoint/2010/main" val="3723782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4" name="Rectangle 13">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Metin kutusu 4">
            <a:extLst>
              <a:ext uri="{FF2B5EF4-FFF2-40B4-BE49-F238E27FC236}">
                <a16:creationId xmlns:a16="http://schemas.microsoft.com/office/drawing/2014/main" id="{06900FD3-7A40-723C-33A1-FA1C69C75B40}"/>
              </a:ext>
            </a:extLst>
          </p:cNvPr>
          <p:cNvSpPr txBox="1"/>
          <p:nvPr/>
        </p:nvSpPr>
        <p:spPr>
          <a:xfrm>
            <a:off x="685801" y="3429000"/>
            <a:ext cx="4953000" cy="1752599"/>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2400" dirty="0">
                <a:solidFill>
                  <a:schemeClr val="tx2">
                    <a:alpha val="55000"/>
                  </a:schemeClr>
                </a:solidFill>
                <a:effectLst/>
              </a:rPr>
              <a:t>STRUCTURE OF AIR COMPRESSOR</a:t>
            </a:r>
            <a:endParaRPr lang="en-US" sz="2400" dirty="0">
              <a:solidFill>
                <a:schemeClr val="tx2">
                  <a:alpha val="55000"/>
                </a:schemeClr>
              </a:solidFill>
            </a:endParaRPr>
          </a:p>
          <a:p>
            <a:pPr indent="-228600" algn="ctr">
              <a:lnSpc>
                <a:spcPct val="90000"/>
              </a:lnSpc>
              <a:spcAft>
                <a:spcPts val="600"/>
              </a:spcAft>
              <a:buFont typeface="Arial" panose="020B0604020202020204" pitchFamily="34" charset="0"/>
              <a:buChar char="•"/>
            </a:pPr>
            <a:endParaRPr lang="en-US" sz="2400" dirty="0">
              <a:solidFill>
                <a:schemeClr val="tx2">
                  <a:alpha val="55000"/>
                </a:schemeClr>
              </a:solidFill>
              <a:effectLst/>
            </a:endParaRPr>
          </a:p>
          <a:p>
            <a:pPr algn="ctr">
              <a:lnSpc>
                <a:spcPct val="90000"/>
              </a:lnSpc>
              <a:spcAft>
                <a:spcPts val="600"/>
              </a:spcAft>
            </a:pPr>
            <a:r>
              <a:rPr lang="en-US" sz="2400" dirty="0">
                <a:solidFill>
                  <a:schemeClr val="tx2">
                    <a:alpha val="55000"/>
                  </a:schemeClr>
                </a:solidFill>
                <a:effectLst/>
              </a:rPr>
              <a:t>WORKING PRINCIPLES </a:t>
            </a:r>
          </a:p>
          <a:p>
            <a:pPr algn="ctr">
              <a:lnSpc>
                <a:spcPct val="90000"/>
              </a:lnSpc>
              <a:spcAft>
                <a:spcPts val="600"/>
              </a:spcAft>
            </a:pPr>
            <a:r>
              <a:rPr lang="en-US" sz="2400" dirty="0">
                <a:solidFill>
                  <a:schemeClr val="tx2">
                    <a:alpha val="55000"/>
                  </a:schemeClr>
                </a:solidFill>
                <a:effectLst/>
              </a:rPr>
              <a:t>AND </a:t>
            </a:r>
            <a:endParaRPr lang="en-US" sz="2400" dirty="0">
              <a:solidFill>
                <a:schemeClr val="tx2">
                  <a:alpha val="55000"/>
                </a:schemeClr>
              </a:solidFill>
            </a:endParaRPr>
          </a:p>
          <a:p>
            <a:pPr algn="ctr">
              <a:lnSpc>
                <a:spcPct val="90000"/>
              </a:lnSpc>
              <a:spcAft>
                <a:spcPts val="600"/>
              </a:spcAft>
            </a:pPr>
            <a:r>
              <a:rPr lang="en-US" sz="2400" dirty="0">
                <a:solidFill>
                  <a:schemeClr val="tx2">
                    <a:alpha val="55000"/>
                  </a:schemeClr>
                </a:solidFill>
                <a:effectLst/>
              </a:rPr>
              <a:t>MAINTENANCE</a:t>
            </a:r>
          </a:p>
        </p:txBody>
      </p:sp>
      <p:pic>
        <p:nvPicPr>
          <p:cNvPr id="6" name="Resim 5" descr="Logo&#10;&#10;Description automatically generated">
            <a:extLst>
              <a:ext uri="{FF2B5EF4-FFF2-40B4-BE49-F238E27FC236}">
                <a16:creationId xmlns:a16="http://schemas.microsoft.com/office/drawing/2014/main" id="{68843025-90CB-E96E-B71A-9C6AB2CF3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96000" y="2498341"/>
            <a:ext cx="4953000" cy="1861317"/>
          </a:xfrm>
          <a:prstGeom prst="rect">
            <a:avLst/>
          </a:prstGeom>
          <a:noFill/>
        </p:spPr>
      </p:pic>
    </p:spTree>
    <p:extLst>
      <p:ext uri="{BB962C8B-B14F-4D97-AF65-F5344CB8AC3E}">
        <p14:creationId xmlns:p14="http://schemas.microsoft.com/office/powerpoint/2010/main" val="14262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marine control air compressor ile ilgili görsel sonucu">
            <a:extLst>
              <a:ext uri="{FF2B5EF4-FFF2-40B4-BE49-F238E27FC236}">
                <a16:creationId xmlns:a16="http://schemas.microsoft.com/office/drawing/2014/main" id="{01706A34-BF82-2CDA-8DB9-31BA9EA07C0B}"/>
              </a:ext>
            </a:extLst>
          </p:cNvPr>
          <p:cNvPicPr>
            <a:picLocks noChangeAspect="1"/>
          </p:cNvPicPr>
          <p:nvPr/>
        </p:nvPicPr>
        <p:blipFill rotWithShape="1">
          <a:blip r:embed="rId2">
            <a:extLst>
              <a:ext uri="{28A0092B-C50C-407E-A947-70E740481C1C}">
                <a14:useLocalDpi xmlns:a14="http://schemas.microsoft.com/office/drawing/2010/main" val="0"/>
              </a:ext>
            </a:extLst>
          </a:blip>
          <a:srcRect l="20416" r="7044"/>
          <a:stretch/>
        </p:blipFill>
        <p:spPr bwMode="auto">
          <a:xfrm>
            <a:off x="-1" y="10"/>
            <a:ext cx="7370057" cy="6857990"/>
          </a:xfrm>
          <a:prstGeom prst="rect">
            <a:avLst/>
          </a:prstGeom>
          <a:noFill/>
        </p:spPr>
      </p:pic>
      <p:pic>
        <p:nvPicPr>
          <p:cNvPr id="4" name="Picture 4" descr="marine control air compressor ile ilgili görsel sonucu">
            <a:extLst>
              <a:ext uri="{FF2B5EF4-FFF2-40B4-BE49-F238E27FC236}">
                <a16:creationId xmlns:a16="http://schemas.microsoft.com/office/drawing/2014/main" id="{F6F50457-FA9B-035E-A52F-7F07C09A5B03}"/>
              </a:ext>
            </a:extLst>
          </p:cNvPr>
          <p:cNvPicPr>
            <a:picLocks noChangeAspect="1"/>
          </p:cNvPicPr>
          <p:nvPr/>
        </p:nvPicPr>
        <p:blipFill rotWithShape="1">
          <a:blip r:embed="rId3">
            <a:extLst>
              <a:ext uri="{28A0092B-C50C-407E-A947-70E740481C1C}">
                <a14:useLocalDpi xmlns:a14="http://schemas.microsoft.com/office/drawing/2010/main" val="0"/>
              </a:ext>
            </a:extLst>
          </a:blip>
          <a:srcRect t="14491" r="-3" b="13648"/>
          <a:stretch/>
        </p:blipFill>
        <p:spPr bwMode="auto">
          <a:xfrm>
            <a:off x="7534656" y="1"/>
            <a:ext cx="4657344" cy="3346704"/>
          </a:xfrm>
          <a:prstGeom prst="rect">
            <a:avLst/>
          </a:prstGeom>
          <a:noFill/>
        </p:spPr>
      </p:pic>
      <p:pic>
        <p:nvPicPr>
          <p:cNvPr id="3" name="Picture 3" descr="marine control air compressor ile ilgili görsel sonucu">
            <a:extLst>
              <a:ext uri="{FF2B5EF4-FFF2-40B4-BE49-F238E27FC236}">
                <a16:creationId xmlns:a16="http://schemas.microsoft.com/office/drawing/2014/main" id="{F016E6AB-12F0-824D-8AD7-BC2B26240B0C}"/>
              </a:ext>
            </a:extLst>
          </p:cNvPr>
          <p:cNvPicPr>
            <a:picLocks noChangeAspect="1"/>
          </p:cNvPicPr>
          <p:nvPr/>
        </p:nvPicPr>
        <p:blipFill rotWithShape="1">
          <a:blip r:embed="rId4">
            <a:extLst>
              <a:ext uri="{28A0092B-C50C-407E-A947-70E740481C1C}">
                <a14:useLocalDpi xmlns:a14="http://schemas.microsoft.com/office/drawing/2010/main" val="0"/>
              </a:ext>
            </a:extLst>
          </a:blip>
          <a:srcRect r="2" b="4190"/>
          <a:stretch/>
        </p:blipFill>
        <p:spPr bwMode="auto">
          <a:xfrm>
            <a:off x="7534654" y="3511296"/>
            <a:ext cx="4657346" cy="3346704"/>
          </a:xfrm>
          <a:prstGeom prst="rect">
            <a:avLst/>
          </a:prstGeom>
          <a:noFill/>
        </p:spPr>
      </p:pic>
    </p:spTree>
    <p:extLst>
      <p:ext uri="{BB962C8B-B14F-4D97-AF65-F5344CB8AC3E}">
        <p14:creationId xmlns:p14="http://schemas.microsoft.com/office/powerpoint/2010/main" val="140481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5" descr="diyagram, taslak, teknik çizim, plan içeren bir resim&#10;&#10;Açıklama otomatik olarak oluşturuldu">
            <a:extLst>
              <a:ext uri="{FF2B5EF4-FFF2-40B4-BE49-F238E27FC236}">
                <a16:creationId xmlns:a16="http://schemas.microsoft.com/office/drawing/2014/main" id="{4CEEA2D0-3748-5C60-9D4D-70A71A63E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41" y="457200"/>
            <a:ext cx="8059118" cy="5943600"/>
          </a:xfrm>
          <a:prstGeom prst="rect">
            <a:avLst/>
          </a:prstGeom>
        </p:spPr>
      </p:pic>
    </p:spTree>
    <p:extLst>
      <p:ext uri="{BB962C8B-B14F-4D97-AF65-F5344CB8AC3E}">
        <p14:creationId xmlns:p14="http://schemas.microsoft.com/office/powerpoint/2010/main" val="2407513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4" descr="metin, yazı tipi, beyaz, doküman, belge içeren bir resim&#10;&#10;Açıklama otomatik olarak oluşturuldu">
            <a:extLst>
              <a:ext uri="{FF2B5EF4-FFF2-40B4-BE49-F238E27FC236}">
                <a16:creationId xmlns:a16="http://schemas.microsoft.com/office/drawing/2014/main" id="{4D764D53-F13C-F3B1-D0E8-25C5A853D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11965"/>
            <a:ext cx="12191997" cy="4532244"/>
          </a:xfrm>
          <a:prstGeom prst="rect">
            <a:avLst/>
          </a:prstGeom>
        </p:spPr>
      </p:pic>
    </p:spTree>
    <p:extLst>
      <p:ext uri="{BB962C8B-B14F-4D97-AF65-F5344CB8AC3E}">
        <p14:creationId xmlns:p14="http://schemas.microsoft.com/office/powerpoint/2010/main" val="294402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A60C871C-DEBA-9901-E875-9E53B9B6FDB8}"/>
              </a:ext>
            </a:extLst>
          </p:cNvPr>
          <p:cNvSpPr txBox="1"/>
          <p:nvPr/>
        </p:nvSpPr>
        <p:spPr>
          <a:xfrm>
            <a:off x="1320800" y="1033423"/>
            <a:ext cx="9611360" cy="3724096"/>
          </a:xfrm>
          <a:prstGeom prst="rect">
            <a:avLst/>
          </a:prstGeom>
          <a:noFill/>
        </p:spPr>
        <p:txBody>
          <a:bodyPr wrap="square">
            <a:spAutoFit/>
          </a:bodyPr>
          <a:lstStyle/>
          <a:p>
            <a:pPr lvl="0" algn="just"/>
            <a:r>
              <a:rPr lang="en-US" sz="2400" b="1" u="sng" kern="100" dirty="0">
                <a:effectLst/>
                <a:latin typeface="Arial" panose="020B0604020202020204" pitchFamily="34" charset="0"/>
                <a:ea typeface="MS Mincho" panose="02020609040205080304" pitchFamily="49" charset="-128"/>
                <a:cs typeface="Times New Roman" panose="02020603050405020304" pitchFamily="18" charset="0"/>
              </a:rPr>
              <a:t>Function and working principles of air compressor</a:t>
            </a:r>
          </a:p>
          <a:p>
            <a:pPr marL="342900" lvl="0" indent="-342900" algn="just">
              <a:buFont typeface="+mj-lt"/>
              <a:buAutoNum type="arabicPeriod"/>
            </a:pP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Compressed air is used for starting diesel engines, controlling machinery and general use and their pressures are 2.5</a:t>
            </a:r>
            <a:r>
              <a:rPr lang="ja-JP" sz="1800" kern="100">
                <a:effectLst/>
                <a:latin typeface="Arial" panose="020B0604020202020204" pitchFamily="34" charset="0"/>
                <a:ea typeface="MS Mincho" panose="02020609040205080304" pitchFamily="49" charset="-128"/>
                <a:cs typeface="Arial" panose="020B0604020202020204" pitchFamily="34" charset="0"/>
              </a:rPr>
              <a:t>〜</a:t>
            </a:r>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3.0 MPa for starting diesel engines and 0.8</a:t>
            </a:r>
            <a:r>
              <a:rPr lang="ja-JP" sz="1800" kern="100">
                <a:effectLst/>
                <a:latin typeface="Arial" panose="020B0604020202020204" pitchFamily="34" charset="0"/>
                <a:ea typeface="MS Mincho" panose="02020609040205080304" pitchFamily="49" charset="-128"/>
                <a:cs typeface="Arial" panose="020B0604020202020204" pitchFamily="34" charset="0"/>
              </a:rPr>
              <a:t>〜</a:t>
            </a:r>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1.0 MPa for control and 0.4 MPa for general uses. These compressed airs are generated by reciprocating air compressors and the operation principle is same as a reciprocating pump however unlike the pump, two stages or multi stages compression system is usually applied for air compressors to avoid high temperature of compressed air and consequent damages. </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 </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In case of one stage compression, the temperature of the compressed air would be approximately 450</a:t>
            </a:r>
            <a:r>
              <a:rPr lang="en-US" sz="1800" kern="100" dirty="0">
                <a:effectLst/>
                <a:latin typeface="Cambria Math" panose="02040503050406030204" pitchFamily="18" charset="0"/>
                <a:ea typeface="MS Mincho" panose="02020609040205080304" pitchFamily="49" charset="-128"/>
                <a:cs typeface="Cambria Math" panose="02040503050406030204" pitchFamily="18" charset="0"/>
              </a:rPr>
              <a:t>℃</a:t>
            </a:r>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 at 2.5</a:t>
            </a:r>
            <a:r>
              <a:rPr lang="ja-JP" sz="1800" kern="100">
                <a:effectLst/>
                <a:latin typeface="Arial" panose="020B0604020202020204" pitchFamily="34" charset="0"/>
                <a:ea typeface="MS Mincho" panose="02020609040205080304" pitchFamily="49" charset="-128"/>
                <a:cs typeface="Arial" panose="020B0604020202020204" pitchFamily="34" charset="0"/>
              </a:rPr>
              <a:t>〜</a:t>
            </a:r>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3.0 MPa by compressing air of 20</a:t>
            </a:r>
            <a:r>
              <a:rPr lang="en-US" sz="1800" kern="100" dirty="0">
                <a:effectLst/>
                <a:latin typeface="Cambria Math" panose="02040503050406030204" pitchFamily="18" charset="0"/>
                <a:ea typeface="MS Mincho" panose="02020609040205080304" pitchFamily="49" charset="-128"/>
                <a:cs typeface="Cambria Math" panose="02040503050406030204" pitchFamily="18" charset="0"/>
              </a:rPr>
              <a:t>℃</a:t>
            </a:r>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 at atmospheric pressure and it causes various damages. This can be avoided by adopting multi compression with intercoolers.</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52913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Resim 20" descr="metin, diyagram, taslak, çizgi içeren bir resim&#10;&#10;Açıklama otomatik olarak oluşturuldu">
            <a:extLst>
              <a:ext uri="{FF2B5EF4-FFF2-40B4-BE49-F238E27FC236}">
                <a16:creationId xmlns:a16="http://schemas.microsoft.com/office/drawing/2014/main" id="{0D14AF43-5F13-174C-8802-526952B5352B}"/>
              </a:ext>
            </a:extLst>
          </p:cNvPr>
          <p:cNvPicPr>
            <a:picLocks noChangeAspect="1"/>
          </p:cNvPicPr>
          <p:nvPr/>
        </p:nvPicPr>
        <p:blipFill rotWithShape="1">
          <a:blip r:embed="rId2"/>
          <a:srcRect r="3982"/>
          <a:stretch/>
        </p:blipFill>
        <p:spPr>
          <a:xfrm>
            <a:off x="20" y="1282"/>
            <a:ext cx="12191980" cy="6856718"/>
          </a:xfrm>
          <a:prstGeom prst="rect">
            <a:avLst/>
          </a:prstGeom>
        </p:spPr>
      </p:pic>
    </p:spTree>
    <p:extLst>
      <p:ext uri="{BB962C8B-B14F-4D97-AF65-F5344CB8AC3E}">
        <p14:creationId xmlns:p14="http://schemas.microsoft.com/office/powerpoint/2010/main" val="135724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144B7B-5BBC-6849-9E00-6AC1917902F0}"/>
              </a:ext>
            </a:extLst>
          </p:cNvPr>
          <p:cNvSpPr txBox="1"/>
          <p:nvPr/>
        </p:nvSpPr>
        <p:spPr>
          <a:xfrm>
            <a:off x="1564640" y="2146278"/>
            <a:ext cx="8920480" cy="2862322"/>
          </a:xfrm>
          <a:prstGeom prst="rect">
            <a:avLst/>
          </a:prstGeom>
          <a:noFill/>
        </p:spPr>
        <p:txBody>
          <a:bodyPr wrap="square">
            <a:spAutoFit/>
          </a:bodyPr>
          <a:lstStyle/>
          <a:p>
            <a:pPr indent="533400"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 </a:t>
            </a:r>
            <a:r>
              <a:rPr lang="en-US" sz="2400" kern="100" dirty="0">
                <a:effectLst/>
                <a:latin typeface="Arial" panose="020B0604020202020204" pitchFamily="34" charset="0"/>
                <a:ea typeface="MS Mincho" panose="02020609040205080304" pitchFamily="49" charset="-128"/>
                <a:cs typeface="Times New Roman" panose="02020603050405020304" pitchFamily="18" charset="0"/>
              </a:rPr>
              <a:t>The advantages of multi compression system are as follow</a:t>
            </a:r>
          </a:p>
          <a:p>
            <a:pPr indent="533400" algn="just"/>
            <a:endParaRPr lang="tr-TR" kern="100" dirty="0">
              <a:effectLst/>
              <a:latin typeface="Century" panose="02040604050505020304" pitchFamily="18" charset="0"/>
              <a:ea typeface="MS Mincho" panose="02020609040205080304" pitchFamily="49" charset="-128"/>
              <a:cs typeface="Times New Roman" panose="02020603050405020304" pitchFamily="18" charset="0"/>
            </a:endParaRPr>
          </a:p>
          <a:p>
            <a:pPr indent="609600" algn="just"/>
            <a:r>
              <a:rPr lang="ja-JP" sz="2400" kern="100">
                <a:effectLst/>
                <a:latin typeface="Arial" panose="020B0604020202020204" pitchFamily="34" charset="0"/>
                <a:ea typeface="MS Mincho" panose="02020609040205080304" pitchFamily="49" charset="-128"/>
                <a:cs typeface="Arial" panose="020B0604020202020204" pitchFamily="34" charset="0"/>
              </a:rPr>
              <a:t>・</a:t>
            </a:r>
            <a:r>
              <a:rPr lang="en-US" sz="2400" kern="100" dirty="0">
                <a:effectLst/>
                <a:latin typeface="Arial" panose="020B0604020202020204" pitchFamily="34" charset="0"/>
                <a:ea typeface="MS Mincho" panose="02020609040205080304" pitchFamily="49" charset="-128"/>
                <a:cs typeface="Times New Roman" panose="02020603050405020304" pitchFamily="18" charset="0"/>
              </a:rPr>
              <a:t>The temperature of compressed air can be kept within ordinary temperature.</a:t>
            </a:r>
            <a:endParaRPr lang="tr-TR" kern="100" dirty="0">
              <a:effectLst/>
              <a:latin typeface="Century" panose="02040604050505020304" pitchFamily="18" charset="0"/>
              <a:ea typeface="MS Mincho" panose="02020609040205080304" pitchFamily="49" charset="-128"/>
              <a:cs typeface="Times New Roman" panose="02020603050405020304" pitchFamily="18" charset="0"/>
            </a:endParaRPr>
          </a:p>
          <a:p>
            <a:pPr indent="609600" algn="just"/>
            <a:r>
              <a:rPr lang="ja-JP" sz="2400" kern="100">
                <a:effectLst/>
                <a:latin typeface="Arial" panose="020B0604020202020204" pitchFamily="34" charset="0"/>
                <a:ea typeface="MS Mincho" panose="02020609040205080304" pitchFamily="49" charset="-128"/>
                <a:cs typeface="Arial" panose="020B0604020202020204" pitchFamily="34" charset="0"/>
              </a:rPr>
              <a:t>・</a:t>
            </a:r>
            <a:r>
              <a:rPr lang="en-US" sz="2400" kern="100" dirty="0">
                <a:effectLst/>
                <a:latin typeface="Arial" panose="020B0604020202020204" pitchFamily="34" charset="0"/>
                <a:ea typeface="MS Mincho" panose="02020609040205080304" pitchFamily="49" charset="-128"/>
                <a:cs typeface="Times New Roman" panose="02020603050405020304" pitchFamily="18" charset="0"/>
              </a:rPr>
              <a:t>Power for driving compressor can be saved.</a:t>
            </a:r>
            <a:endParaRPr lang="tr-TR" kern="100" dirty="0">
              <a:effectLst/>
              <a:latin typeface="Century" panose="02040604050505020304" pitchFamily="18" charset="0"/>
              <a:ea typeface="MS Mincho" panose="02020609040205080304" pitchFamily="49" charset="-128"/>
              <a:cs typeface="Times New Roman" panose="02020603050405020304" pitchFamily="18" charset="0"/>
            </a:endParaRPr>
          </a:p>
          <a:p>
            <a:pPr indent="609600" algn="just"/>
            <a:r>
              <a:rPr lang="ja-JP" sz="2400" kern="100">
                <a:effectLst/>
                <a:latin typeface="Arial" panose="020B0604020202020204" pitchFamily="34" charset="0"/>
                <a:ea typeface="MS Mincho" panose="02020609040205080304" pitchFamily="49" charset="-128"/>
                <a:cs typeface="Arial" panose="020B0604020202020204" pitchFamily="34" charset="0"/>
              </a:rPr>
              <a:t>・</a:t>
            </a:r>
            <a:r>
              <a:rPr lang="en-US" sz="2400" kern="100" dirty="0">
                <a:effectLst/>
                <a:latin typeface="Arial" panose="020B0604020202020204" pitchFamily="34" charset="0"/>
                <a:ea typeface="MS Mincho" panose="02020609040205080304" pitchFamily="49" charset="-128"/>
                <a:cs typeface="Times New Roman" panose="02020603050405020304" pitchFamily="18" charset="0"/>
              </a:rPr>
              <a:t>Volumetric efficiency can be increased.</a:t>
            </a:r>
            <a:endParaRPr lang="tr-TR"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2400" kern="100" dirty="0">
                <a:effectLst/>
                <a:latin typeface="Arial" panose="020B0604020202020204" pitchFamily="34" charset="0"/>
                <a:ea typeface="MS Mincho" panose="02020609040205080304" pitchFamily="49" charset="-128"/>
                <a:cs typeface="Times New Roman" panose="02020603050405020304" pitchFamily="18" charset="0"/>
              </a:rPr>
              <a:t>        </a:t>
            </a:r>
            <a:r>
              <a:rPr lang="ja-JP" sz="2400" kern="100">
                <a:effectLst/>
                <a:latin typeface="Arial" panose="020B0604020202020204" pitchFamily="34" charset="0"/>
                <a:ea typeface="MS Mincho" panose="02020609040205080304" pitchFamily="49" charset="-128"/>
                <a:cs typeface="Arial" panose="020B0604020202020204" pitchFamily="34" charset="0"/>
              </a:rPr>
              <a:t>・</a:t>
            </a:r>
            <a:r>
              <a:rPr lang="en-US" sz="2400" kern="100" dirty="0">
                <a:effectLst/>
                <a:latin typeface="Arial" panose="020B0604020202020204" pitchFamily="34" charset="0"/>
                <a:ea typeface="MS Mincho" panose="02020609040205080304" pitchFamily="49" charset="-128"/>
                <a:cs typeface="Times New Roman" panose="02020603050405020304" pitchFamily="18" charset="0"/>
              </a:rPr>
              <a:t>Rapid deterioration of lubricating oil can be avoided. </a:t>
            </a:r>
            <a:endParaRPr lang="tr-TR"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 </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83470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71622AE-C293-1B2C-62C4-4A52450CFB41}"/>
              </a:ext>
            </a:extLst>
          </p:cNvPr>
          <p:cNvSpPr txBox="1"/>
          <p:nvPr/>
        </p:nvSpPr>
        <p:spPr>
          <a:xfrm>
            <a:off x="548640" y="617925"/>
            <a:ext cx="11094720" cy="3693319"/>
          </a:xfrm>
          <a:prstGeom prst="rect">
            <a:avLst/>
          </a:prstGeom>
          <a:noFill/>
        </p:spPr>
        <p:txBody>
          <a:bodyPr wrap="square">
            <a:spAutoFit/>
          </a:bodyPr>
          <a:lstStyle/>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1.1   Main air compressor/Starting air compressor (2.5</a:t>
            </a:r>
            <a:r>
              <a:rPr lang="ja-JP" sz="1800" kern="100">
                <a:effectLst/>
                <a:latin typeface="Arial" panose="020B0604020202020204" pitchFamily="34" charset="0"/>
                <a:ea typeface="MS Mincho" panose="02020609040205080304" pitchFamily="49" charset="-128"/>
                <a:cs typeface="Arial" panose="020B0604020202020204" pitchFamily="34" charset="0"/>
              </a:rPr>
              <a:t>〜</a:t>
            </a:r>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3.0 MPa)  </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This air compressor generates staring air for diesel engines sending it to main air reservoirs and usually they have two sets of the main air compressor and main air reservoir considering their importance. There are some regulations when deciding their specific capacities such as compression speed, maximum pressure and others.</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 </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1.2    Control air compressor (0.8</a:t>
            </a:r>
            <a:r>
              <a:rPr lang="ja-JP" sz="1800" kern="100">
                <a:effectLst/>
                <a:latin typeface="Arial" panose="020B0604020202020204" pitchFamily="34" charset="0"/>
                <a:ea typeface="MS Mincho" panose="02020609040205080304" pitchFamily="49" charset="-128"/>
                <a:cs typeface="Arial" panose="020B0604020202020204" pitchFamily="34" charset="0"/>
              </a:rPr>
              <a:t>〜</a:t>
            </a:r>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1.0 MPa) </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1800" kern="100" dirty="0">
                <a:effectLst/>
                <a:latin typeface="Arial" panose="020B0604020202020204" pitchFamily="34" charset="0"/>
                <a:ea typeface="MS Mincho" panose="02020609040205080304" pitchFamily="49" charset="-128"/>
                <a:cs typeface="Times New Roman" panose="02020603050405020304" pitchFamily="18" charset="0"/>
              </a:rPr>
              <a:t>This air compressor generates control air sending it to control air reservoir and used for automatic control of machinery such as main engine, generators, boilers automatic operations and others. In many cases, control air compressor has special structural features to avoid oil contamination of the compressed air. Actual pressures to be used as control air would be lower than the pressure generated by the compressor. Namely, control air must be supplied to the systems depending on the demands of characteristics of the machinery by reducing the pressure.</a:t>
            </a:r>
            <a:endParaRPr lang="tr-TR" sz="1400" kern="100" dirty="0">
              <a:effectLst/>
              <a:latin typeface="Century" panose="020406040505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95180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651643A-187A-9EC4-4B94-CF49BB4362D3}"/>
              </a:ext>
            </a:extLst>
          </p:cNvPr>
          <p:cNvSpPr txBox="1"/>
          <p:nvPr/>
        </p:nvSpPr>
        <p:spPr>
          <a:xfrm>
            <a:off x="873760" y="1324878"/>
            <a:ext cx="10444480" cy="4031873"/>
          </a:xfrm>
          <a:prstGeom prst="rect">
            <a:avLst/>
          </a:prstGeom>
          <a:noFill/>
        </p:spPr>
        <p:txBody>
          <a:bodyPr wrap="square">
            <a:spAutoFit/>
          </a:bodyPr>
          <a:lstStyle/>
          <a:p>
            <a:pPr algn="just"/>
            <a:r>
              <a:rPr lang="en-US" sz="2000" kern="100" dirty="0">
                <a:effectLst/>
                <a:latin typeface="Arial" panose="020B0604020202020204" pitchFamily="34" charset="0"/>
                <a:ea typeface="MS Mincho" panose="02020609040205080304" pitchFamily="49" charset="-128"/>
                <a:cs typeface="Times New Roman" panose="02020603050405020304" pitchFamily="18" charset="0"/>
              </a:rPr>
              <a:t>1.3</a:t>
            </a:r>
            <a:r>
              <a:rPr lang="ja-JP" sz="2000" kern="100">
                <a:effectLst/>
                <a:latin typeface="Arial" panose="020B0604020202020204" pitchFamily="34" charset="0"/>
                <a:ea typeface="MS Mincho" panose="02020609040205080304" pitchFamily="49" charset="-128"/>
                <a:cs typeface="Arial" panose="020B0604020202020204" pitchFamily="34" charset="0"/>
              </a:rPr>
              <a:t>　</a:t>
            </a:r>
            <a:r>
              <a:rPr lang="en-US" sz="2000" kern="100" dirty="0">
                <a:effectLst/>
                <a:latin typeface="Arial" panose="020B0604020202020204" pitchFamily="34" charset="0"/>
                <a:ea typeface="MS Mincho" panose="02020609040205080304" pitchFamily="49" charset="-128"/>
                <a:cs typeface="Times New Roman" panose="02020603050405020304" pitchFamily="18" charset="0"/>
              </a:rPr>
              <a:t> Ship’s service air compressor (0.8</a:t>
            </a:r>
            <a:r>
              <a:rPr lang="ja-JP" sz="2000" kern="100">
                <a:effectLst/>
                <a:latin typeface="Arial" panose="020B0604020202020204" pitchFamily="34" charset="0"/>
                <a:ea typeface="MS Mincho" panose="02020609040205080304" pitchFamily="49" charset="-128"/>
                <a:cs typeface="Arial" panose="020B0604020202020204" pitchFamily="34" charset="0"/>
              </a:rPr>
              <a:t>〜</a:t>
            </a:r>
            <a:r>
              <a:rPr lang="en-US" sz="2000" kern="100" dirty="0">
                <a:effectLst/>
                <a:latin typeface="Arial" panose="020B0604020202020204" pitchFamily="34" charset="0"/>
                <a:ea typeface="MS Mincho" panose="02020609040205080304" pitchFamily="49" charset="-128"/>
                <a:cs typeface="Times New Roman" panose="02020603050405020304" pitchFamily="18" charset="0"/>
              </a:rPr>
              <a:t>1.0 MPa)</a:t>
            </a:r>
            <a:endParaRPr lang="tr-TR" sz="16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2000" kern="100" dirty="0">
                <a:effectLst/>
                <a:latin typeface="Arial" panose="020B0604020202020204" pitchFamily="34" charset="0"/>
                <a:ea typeface="MS Mincho" panose="02020609040205080304" pitchFamily="49" charset="-128"/>
                <a:cs typeface="Times New Roman" panose="02020603050405020304" pitchFamily="18" charset="0"/>
              </a:rPr>
              <a:t>This compressor generates compressed air sending it to miscellaneous air reservoir and the compressed air is used for general use such as cleaning, pressurizing tanks and others. If they have no service air compressor, the air deducing its pressure from the main air reservoir would be used for this purpose instead.</a:t>
            </a:r>
            <a:endParaRPr lang="tr-TR" sz="16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2000" kern="100" dirty="0">
                <a:effectLst/>
                <a:latin typeface="Arial" panose="020B0604020202020204" pitchFamily="34" charset="0"/>
                <a:ea typeface="MS PGothic" panose="020B0600070205080204" pitchFamily="34" charset="-128"/>
                <a:cs typeface="Times New Roman" panose="02020603050405020304" pitchFamily="18" charset="0"/>
              </a:rPr>
              <a:t> </a:t>
            </a:r>
            <a:endParaRPr lang="tr-TR" sz="1600" kern="100" dirty="0">
              <a:latin typeface="Century" panose="02040604050505020304" pitchFamily="18" charset="0"/>
              <a:ea typeface="MS Mincho" panose="02020609040205080304" pitchFamily="49" charset="-128"/>
              <a:cs typeface="Times New Roman" panose="02020603050405020304" pitchFamily="18" charset="0"/>
            </a:endParaRPr>
          </a:p>
          <a:p>
            <a:pPr algn="just"/>
            <a:endParaRPr lang="tr-TR" sz="16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tr-TR" sz="2000" kern="100" dirty="0">
                <a:latin typeface="Arial" panose="020B0604020202020204" pitchFamily="34" charset="0"/>
                <a:ea typeface="MS Mincho" panose="02020609040205080304" pitchFamily="49" charset="-128"/>
                <a:cs typeface="Arial" panose="020B0604020202020204" pitchFamily="34" charset="0"/>
              </a:rPr>
              <a:t>1.4</a:t>
            </a:r>
            <a:r>
              <a:rPr lang="tr-TR" sz="1600" kern="100" dirty="0">
                <a:latin typeface="Century" panose="02040604050505020304" pitchFamily="18" charset="0"/>
                <a:ea typeface="MS Mincho" panose="02020609040205080304" pitchFamily="49" charset="-128"/>
                <a:cs typeface="Times New Roman" panose="02020603050405020304" pitchFamily="18" charset="0"/>
              </a:rPr>
              <a:t>. </a:t>
            </a:r>
            <a:r>
              <a:rPr lang="en-US" sz="2000" kern="100" dirty="0">
                <a:effectLst/>
                <a:latin typeface="Arial" panose="020B0604020202020204" pitchFamily="34" charset="0"/>
                <a:ea typeface="MS PGothic" panose="020B0600070205080204" pitchFamily="34" charset="-128"/>
                <a:cs typeface="Times New Roman" panose="02020603050405020304" pitchFamily="18" charset="0"/>
              </a:rPr>
              <a:t>Emergency air compressor (2.5</a:t>
            </a:r>
            <a:r>
              <a:rPr lang="ja-JP" sz="2000" kern="100">
                <a:effectLst/>
                <a:latin typeface="Arial" panose="020B0604020202020204" pitchFamily="34" charset="0"/>
                <a:ea typeface="MS Mincho" panose="02020609040205080304" pitchFamily="49" charset="-128"/>
                <a:cs typeface="Arial" panose="020B0604020202020204" pitchFamily="34" charset="0"/>
              </a:rPr>
              <a:t>〜</a:t>
            </a:r>
            <a:r>
              <a:rPr lang="en-US" sz="2000" kern="100" dirty="0">
                <a:effectLst/>
                <a:latin typeface="Arial" panose="020B0604020202020204" pitchFamily="34" charset="0"/>
                <a:ea typeface="MS PGothic" panose="020B0600070205080204" pitchFamily="34" charset="-128"/>
                <a:cs typeface="Times New Roman" panose="02020603050405020304" pitchFamily="18" charset="0"/>
              </a:rPr>
              <a:t>3.0 MPa)</a:t>
            </a:r>
            <a:endParaRPr lang="tr-TR" sz="1600" kern="100" dirty="0">
              <a:effectLst/>
              <a:latin typeface="Century" panose="02040604050505020304" pitchFamily="18" charset="0"/>
              <a:ea typeface="MS PGothic" panose="020B0600070205080204" pitchFamily="34" charset="-128"/>
              <a:cs typeface="Times New Roman" panose="02020603050405020304" pitchFamily="18" charset="0"/>
            </a:endParaRPr>
          </a:p>
          <a:p>
            <a:pPr algn="just"/>
            <a:r>
              <a:rPr lang="en-US" sz="2000" kern="100" dirty="0">
                <a:effectLst/>
                <a:latin typeface="Arial" panose="020B0604020202020204" pitchFamily="34" charset="0"/>
                <a:ea typeface="MS PGothic" panose="020B0600070205080204" pitchFamily="34" charset="-128"/>
                <a:cs typeface="Times New Roman" panose="02020603050405020304" pitchFamily="18" charset="0"/>
              </a:rPr>
              <a:t>When they have no compressed air due to overhauling of compressors and air reservoirs, and other reasons, emergency air compressor is used to generate primary compressed air to start generator. They operates emergency air compressor by hand sending compressed air to emergency air reservoir.</a:t>
            </a:r>
            <a:endParaRPr lang="tr-TR" sz="16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2000" kern="100" dirty="0">
                <a:effectLst/>
                <a:latin typeface="Arial" panose="020B0604020202020204" pitchFamily="34" charset="0"/>
                <a:ea typeface="MS PGothic" panose="020B0600070205080204" pitchFamily="34" charset="-128"/>
                <a:cs typeface="Times New Roman" panose="02020603050405020304" pitchFamily="18" charset="0"/>
              </a:rPr>
              <a:t> </a:t>
            </a:r>
            <a:endParaRPr lang="tr-TR" sz="1600" kern="100" dirty="0">
              <a:effectLst/>
              <a:latin typeface="Century" panose="020406040505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23234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11143887-D51E-9C59-BAD3-4CD00A7315CF}"/>
              </a:ext>
            </a:extLst>
          </p:cNvPr>
          <p:cNvSpPr txBox="1"/>
          <p:nvPr/>
        </p:nvSpPr>
        <p:spPr>
          <a:xfrm>
            <a:off x="955040" y="1310422"/>
            <a:ext cx="9997440" cy="5139869"/>
          </a:xfrm>
          <a:prstGeom prst="rect">
            <a:avLst/>
          </a:prstGeom>
          <a:noFill/>
        </p:spPr>
        <p:txBody>
          <a:bodyPr wrap="square">
            <a:spAutoFit/>
          </a:bodyPr>
          <a:lstStyle/>
          <a:p>
            <a:pPr lvl="0" algn="just"/>
            <a:r>
              <a:rPr lang="en-US" sz="2400" b="1" u="sng" kern="100" dirty="0">
                <a:effectLst/>
                <a:latin typeface="Arial" panose="020B0604020202020204" pitchFamily="34" charset="0"/>
                <a:ea typeface="MS Mincho" panose="02020609040205080304" pitchFamily="49" charset="-128"/>
                <a:cs typeface="Times New Roman" panose="02020603050405020304" pitchFamily="18" charset="0"/>
              </a:rPr>
              <a:t>Structure of air compressor and operation mechanism</a:t>
            </a:r>
          </a:p>
          <a:p>
            <a:pPr lvl="0" algn="just"/>
            <a:endParaRPr lang="tr-TR" sz="4000" kern="100" dirty="0">
              <a:effectLst/>
              <a:latin typeface="Century" panose="02040604050505020304" pitchFamily="18" charset="0"/>
              <a:ea typeface="MS Mincho" panose="02020609040205080304" pitchFamily="49" charset="-128"/>
              <a:cs typeface="Times New Roman" panose="02020603050405020304" pitchFamily="18" charset="0"/>
            </a:endParaRPr>
          </a:p>
          <a:p>
            <a:pPr algn="just"/>
            <a:r>
              <a:rPr lang="en-US" sz="2400" kern="100" dirty="0">
                <a:effectLst/>
                <a:latin typeface="Arial" panose="020B0604020202020204" pitchFamily="34" charset="0"/>
                <a:ea typeface="MS Mincho" panose="02020609040205080304" pitchFamily="49" charset="-128"/>
                <a:cs typeface="Times New Roman" panose="02020603050405020304" pitchFamily="18" charset="0"/>
              </a:rPr>
              <a:t>There are two types of structures which are one cylinder type and multi cylinder type. The one cylinder type has one piton combining two different diameters of pistons and the larger diameter piston generates the first stage compressed air and the smaller diameter piton generates the second stage compressed sir. This type compressor always gives an equal compression force to its crank shaft. Two or multi cylinder type compressor has pistons depending on the number of stages. The air compressors are usually operated automatically by pressure switches mounted to air reservoirs including automatic drain discharge mechanism.</a:t>
            </a:r>
            <a:endParaRPr lang="tr-TR" kern="100" dirty="0">
              <a:effectLst/>
              <a:latin typeface="Century" panose="02040604050505020304" pitchFamily="18" charset="0"/>
              <a:ea typeface="MS Mincho" panose="02020609040205080304" pitchFamily="49" charset="-128"/>
              <a:cs typeface="Times New Roman" panose="02020603050405020304" pitchFamily="18" charset="0"/>
            </a:endParaRPr>
          </a:p>
          <a:p>
            <a:pPr indent="685800" algn="just"/>
            <a:r>
              <a:rPr lang="en-US" sz="2400" kern="100" dirty="0">
                <a:effectLst/>
                <a:latin typeface="Arial" panose="020B0604020202020204" pitchFamily="34" charset="0"/>
                <a:ea typeface="MS PGothic" panose="020B0600070205080204" pitchFamily="34" charset="-128"/>
                <a:cs typeface="Times New Roman" panose="02020603050405020304" pitchFamily="18" charset="0"/>
              </a:rPr>
              <a:t> </a:t>
            </a:r>
            <a:endParaRPr lang="tr-TR" kern="100" dirty="0">
              <a:effectLst/>
              <a:latin typeface="Century" panose="020406040505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79362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descr="metin, harita, diyagram, plan içeren bir resim&#10;&#10;Açıklama otomatik olarak oluşturuldu">
            <a:extLst>
              <a:ext uri="{FF2B5EF4-FFF2-40B4-BE49-F238E27FC236}">
                <a16:creationId xmlns:a16="http://schemas.microsoft.com/office/drawing/2014/main" id="{7F27F3A9-E3D9-1697-9FD3-0529C0E72B9C}"/>
              </a:ext>
            </a:extLst>
          </p:cNvPr>
          <p:cNvPicPr>
            <a:picLocks noChangeAspect="1"/>
          </p:cNvPicPr>
          <p:nvPr/>
        </p:nvPicPr>
        <p:blipFill>
          <a:blip r:embed="rId2"/>
          <a:stretch>
            <a:fillRect/>
          </a:stretch>
        </p:blipFill>
        <p:spPr>
          <a:xfrm>
            <a:off x="3078944" y="457200"/>
            <a:ext cx="6034112" cy="5943600"/>
          </a:xfrm>
          <a:prstGeom prst="rect">
            <a:avLst/>
          </a:prstGeom>
        </p:spPr>
      </p:pic>
    </p:spTree>
    <p:extLst>
      <p:ext uri="{BB962C8B-B14F-4D97-AF65-F5344CB8AC3E}">
        <p14:creationId xmlns:p14="http://schemas.microsoft.com/office/powerpoint/2010/main" val="415543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Resim 2" descr="diyagram, plan, metin, teknik çizim içeren bir resim&#10;&#10;Açıklama otomatik olarak oluşturuldu">
            <a:extLst>
              <a:ext uri="{FF2B5EF4-FFF2-40B4-BE49-F238E27FC236}">
                <a16:creationId xmlns:a16="http://schemas.microsoft.com/office/drawing/2014/main" id="{45522DE1-89EF-03DE-4517-26871ACF008E}"/>
              </a:ext>
            </a:extLst>
          </p:cNvPr>
          <p:cNvPicPr>
            <a:picLocks noChangeAspect="1"/>
          </p:cNvPicPr>
          <p:nvPr/>
        </p:nvPicPr>
        <p:blipFill rotWithShape="1">
          <a:blip r:embed="rId2"/>
          <a:srcRect t="3738" b="12322"/>
          <a:stretch/>
        </p:blipFill>
        <p:spPr>
          <a:xfrm>
            <a:off x="20" y="1282"/>
            <a:ext cx="12191980" cy="6856718"/>
          </a:xfrm>
          <a:prstGeom prst="rect">
            <a:avLst/>
          </a:prstGeom>
        </p:spPr>
      </p:pic>
    </p:spTree>
    <p:extLst>
      <p:ext uri="{BB962C8B-B14F-4D97-AF65-F5344CB8AC3E}">
        <p14:creationId xmlns:p14="http://schemas.microsoft.com/office/powerpoint/2010/main" val="7950689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613</Words>
  <Application>Microsoft Macintosh PowerPoint</Application>
  <PresentationFormat>Geniş ekran</PresentationFormat>
  <Paragraphs>33</Paragraphs>
  <Slides>12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Cambria Math</vt:lpstr>
      <vt:lpstr>Century</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Taner ALBAYRAK</dc:creator>
  <cp:lastModifiedBy>Mustafa Taner ALBAYRAK</cp:lastModifiedBy>
  <cp:revision>1</cp:revision>
  <dcterms:created xsi:type="dcterms:W3CDTF">2023-11-23T13:20:23Z</dcterms:created>
  <dcterms:modified xsi:type="dcterms:W3CDTF">2023-11-23T13:35:26Z</dcterms:modified>
</cp:coreProperties>
</file>