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3" r:id="rId7"/>
    <p:sldId id="269" r:id="rId8"/>
    <p:sldId id="264" r:id="rId9"/>
    <p:sldId id="265" r:id="rId10"/>
    <p:sldId id="266" r:id="rId11"/>
    <p:sldId id="270" r:id="rId12"/>
    <p:sldId id="267" r:id="rId13"/>
    <p:sldId id="271" r:id="rId14"/>
    <p:sldId id="268" r:id="rId15"/>
    <p:sldId id="26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CE3FF-51B1-717F-2423-C3EEC7F452F4}" v="1" dt="2023-11-24T08:44:24.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3"/>
    <p:restoredTop sz="94694"/>
  </p:normalViewPr>
  <p:slideViewPr>
    <p:cSldViewPr snapToGrid="0">
      <p:cViewPr varScale="1">
        <p:scale>
          <a:sx n="117" d="100"/>
          <a:sy n="117" d="100"/>
        </p:scale>
        <p:origin x="2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Taner ALBAYRAK" userId="4c60381a-6f1b-4e07-998b-92cd36ec6cf0" providerId="ADAL" clId="{E24887A6-4199-874E-90B1-1C461A80146B}"/>
    <pc:docChg chg="delSld">
      <pc:chgData name="Mustafa Taner ALBAYRAK" userId="4c60381a-6f1b-4e07-998b-92cd36ec6cf0" providerId="ADAL" clId="{E24887A6-4199-874E-90B1-1C461A80146B}" dt="2023-11-23T05:01:52.858" v="0" actId="2696"/>
      <pc:docMkLst>
        <pc:docMk/>
      </pc:docMkLst>
      <pc:sldChg chg="del">
        <pc:chgData name="Mustafa Taner ALBAYRAK" userId="4c60381a-6f1b-4e07-998b-92cd36ec6cf0" providerId="ADAL" clId="{E24887A6-4199-874E-90B1-1C461A80146B}" dt="2023-11-23T05:01:52.858" v="0" actId="2696"/>
        <pc:sldMkLst>
          <pc:docMk/>
          <pc:sldMk cId="1972611549" sldId="256"/>
        </pc:sldMkLst>
      </pc:sldChg>
    </pc:docChg>
  </pc:docChgLst>
  <pc:docChgLst>
    <pc:chgData name="Pınar ÖZDEMİR" userId="S::pozdemir@pirireis.edu.tr::4f34ec08-7da0-4b50-8f97-eb41fb9873f0" providerId="AD" clId="Web-{AF0CE3FF-51B1-717F-2423-C3EEC7F452F4}"/>
    <pc:docChg chg="sldOrd">
      <pc:chgData name="Pınar ÖZDEMİR" userId="S::pozdemir@pirireis.edu.tr::4f34ec08-7da0-4b50-8f97-eb41fb9873f0" providerId="AD" clId="Web-{AF0CE3FF-51B1-717F-2423-C3EEC7F452F4}" dt="2023-11-24T08:44:24.234" v="0"/>
      <pc:docMkLst>
        <pc:docMk/>
      </pc:docMkLst>
      <pc:sldChg chg="ord">
        <pc:chgData name="Pınar ÖZDEMİR" userId="S::pozdemir@pirireis.edu.tr::4f34ec08-7da0-4b50-8f97-eb41fb9873f0" providerId="AD" clId="Web-{AF0CE3FF-51B1-717F-2423-C3EEC7F452F4}" dt="2023-11-24T08:44:24.234" v="0"/>
        <pc:sldMkLst>
          <pc:docMk/>
          <pc:sldMk cId="3310962301"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CD4D0-7728-6153-7646-CF0E4DCFDE0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a:p>
        </p:txBody>
      </p:sp>
      <p:sp>
        <p:nvSpPr>
          <p:cNvPr id="3" name="Alt Başlık 2">
            <a:extLst>
              <a:ext uri="{FF2B5EF4-FFF2-40B4-BE49-F238E27FC236}">
                <a16:creationId xmlns:a16="http://schemas.microsoft.com/office/drawing/2014/main" id="{15EA0753-BADB-5A6B-8CCB-7323FFB03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a:p>
        </p:txBody>
      </p:sp>
      <p:sp>
        <p:nvSpPr>
          <p:cNvPr id="4" name="Veri Yer Tutucusu 3">
            <a:extLst>
              <a:ext uri="{FF2B5EF4-FFF2-40B4-BE49-F238E27FC236}">
                <a16:creationId xmlns:a16="http://schemas.microsoft.com/office/drawing/2014/main" id="{81C81897-80DA-B5EB-6372-21C7F64A8ABB}"/>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5" name="Alt Bilgi Yer Tutucusu 4">
            <a:extLst>
              <a:ext uri="{FF2B5EF4-FFF2-40B4-BE49-F238E27FC236}">
                <a16:creationId xmlns:a16="http://schemas.microsoft.com/office/drawing/2014/main" id="{05B9C321-9A2E-86D5-0C44-513CEA3249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5DC5B7-0DE6-F31F-A524-0B0036A5A8B8}"/>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38120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98E4B8-CF29-106A-A588-8C23872E4031}"/>
              </a:ext>
            </a:extLst>
          </p:cNvPr>
          <p:cNvSpPr>
            <a:spLocks noGrp="1"/>
          </p:cNvSpPr>
          <p:nvPr>
            <p:ph type="title"/>
          </p:nvPr>
        </p:nvSpPr>
        <p:spPr/>
        <p:txBody>
          <a:bodyPr/>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AA0195F4-ABD9-7F3B-1F57-893CD8A293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8B00E906-E635-B2A5-5590-9DA3ED59AF3C}"/>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5" name="Alt Bilgi Yer Tutucusu 4">
            <a:extLst>
              <a:ext uri="{FF2B5EF4-FFF2-40B4-BE49-F238E27FC236}">
                <a16:creationId xmlns:a16="http://schemas.microsoft.com/office/drawing/2014/main" id="{A40D86DF-AACA-AB3F-08F1-8F30E53EC9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D3886D-22BC-A0D1-32C6-CA3488F624C6}"/>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46020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C07C5D7-DE1B-263D-DCC4-AA34F5DAA50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330801FA-9B6E-3D49-68C6-46D77CD5C6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B3735207-7CE1-7330-7CDF-25172B111BE1}"/>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5" name="Alt Bilgi Yer Tutucusu 4">
            <a:extLst>
              <a:ext uri="{FF2B5EF4-FFF2-40B4-BE49-F238E27FC236}">
                <a16:creationId xmlns:a16="http://schemas.microsoft.com/office/drawing/2014/main" id="{E273020A-DEF0-FD71-DFB5-ECBC67E8AA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902ACD-7E2B-99AD-F10A-C2AAF9A9FEA5}"/>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1165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3F8B4-A614-922A-E1AB-96486D41A258}"/>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DE8D8337-6E84-DC9D-060C-9E754BE57F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C24F96CF-58E5-600A-1BEB-392C1FC05114}"/>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5" name="Alt Bilgi Yer Tutucusu 4">
            <a:extLst>
              <a:ext uri="{FF2B5EF4-FFF2-40B4-BE49-F238E27FC236}">
                <a16:creationId xmlns:a16="http://schemas.microsoft.com/office/drawing/2014/main" id="{004DC597-CE0B-0ECA-779C-9C6435A047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C23DBB-189C-D0D5-A6B0-EBF1814918D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366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43F00-ACB0-1A10-D4B3-A424290E7F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D7B014-195B-207D-1227-3DA7EF24C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17A6FE2-E51F-58B3-431E-161CAB7DA50D}"/>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5" name="Alt Bilgi Yer Tutucusu 4">
            <a:extLst>
              <a:ext uri="{FF2B5EF4-FFF2-40B4-BE49-F238E27FC236}">
                <a16:creationId xmlns:a16="http://schemas.microsoft.com/office/drawing/2014/main" id="{9FE6044C-D40D-C5F4-2FD4-A909E1E25F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A181D6-CA13-526A-5346-8DC1C1352A6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4746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87BEDA-2043-CA16-43B1-D6C1DBDB4E7B}"/>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BDFB1772-B923-D019-71D4-A157D0BC27F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İçerik Yer Tutucusu 3">
            <a:extLst>
              <a:ext uri="{FF2B5EF4-FFF2-40B4-BE49-F238E27FC236}">
                <a16:creationId xmlns:a16="http://schemas.microsoft.com/office/drawing/2014/main" id="{3959059D-EF9A-D11B-DCE9-83500517A1C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Veri Yer Tutucusu 4">
            <a:extLst>
              <a:ext uri="{FF2B5EF4-FFF2-40B4-BE49-F238E27FC236}">
                <a16:creationId xmlns:a16="http://schemas.microsoft.com/office/drawing/2014/main" id="{F061ED47-C80F-D12D-30D5-C1479C980611}"/>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6" name="Alt Bilgi Yer Tutucusu 5">
            <a:extLst>
              <a:ext uri="{FF2B5EF4-FFF2-40B4-BE49-F238E27FC236}">
                <a16:creationId xmlns:a16="http://schemas.microsoft.com/office/drawing/2014/main" id="{0155401F-3834-B80A-FF36-A06894B4CB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C60D58-2B90-123B-6EC2-13D4DD7F32CA}"/>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16821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8236B-A278-5405-3059-7ED667080C81}"/>
              </a:ext>
            </a:extLst>
          </p:cNvPr>
          <p:cNvSpPr>
            <a:spLocks noGrp="1"/>
          </p:cNvSpPr>
          <p:nvPr>
            <p:ph type="title"/>
          </p:nvPr>
        </p:nvSpPr>
        <p:spPr>
          <a:xfrm>
            <a:off x="839788" y="365125"/>
            <a:ext cx="10515600" cy="1325563"/>
          </a:xfrm>
        </p:spPr>
        <p:txBody>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C2255F-9E28-4E0F-1A88-A93DDB9C2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95796B-7B90-8131-D3B6-63DD5CA8D74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Metin Yer Tutucusu 4">
            <a:extLst>
              <a:ext uri="{FF2B5EF4-FFF2-40B4-BE49-F238E27FC236}">
                <a16:creationId xmlns:a16="http://schemas.microsoft.com/office/drawing/2014/main" id="{7FB83594-6D7F-11E6-A018-AAF149565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577702-5731-1CBE-2827-A877C7DBFAB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7" name="Veri Yer Tutucusu 6">
            <a:extLst>
              <a:ext uri="{FF2B5EF4-FFF2-40B4-BE49-F238E27FC236}">
                <a16:creationId xmlns:a16="http://schemas.microsoft.com/office/drawing/2014/main" id="{75E94759-1D4F-C609-D5A2-C258A821C9ED}"/>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8" name="Alt Bilgi Yer Tutucusu 7">
            <a:extLst>
              <a:ext uri="{FF2B5EF4-FFF2-40B4-BE49-F238E27FC236}">
                <a16:creationId xmlns:a16="http://schemas.microsoft.com/office/drawing/2014/main" id="{C79AE169-53D1-69E8-3D68-124C88B0A9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EAEBFA-CF49-91E7-B274-1A4F7822F3A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5534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9ABEF-A5EF-83C3-92BE-E4B724E9DAB1}"/>
              </a:ext>
            </a:extLst>
          </p:cNvPr>
          <p:cNvSpPr>
            <a:spLocks noGrp="1"/>
          </p:cNvSpPr>
          <p:nvPr>
            <p:ph type="title"/>
          </p:nvPr>
        </p:nvSpPr>
        <p:spPr/>
        <p:txBody>
          <a:bodyPr/>
          <a:lstStyle/>
          <a:p>
            <a:r>
              <a:rPr lang="tr-TR"/>
              <a:t>Asıl başlık stilini düzenlemek için tıklayın</a:t>
            </a:r>
            <a:endParaRPr/>
          </a:p>
        </p:txBody>
      </p:sp>
      <p:sp>
        <p:nvSpPr>
          <p:cNvPr id="3" name="Veri Yer Tutucusu 2">
            <a:extLst>
              <a:ext uri="{FF2B5EF4-FFF2-40B4-BE49-F238E27FC236}">
                <a16:creationId xmlns:a16="http://schemas.microsoft.com/office/drawing/2014/main" id="{CEA6DE1E-4CB8-200C-AD76-227D8F9C74B1}"/>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4" name="Alt Bilgi Yer Tutucusu 3">
            <a:extLst>
              <a:ext uri="{FF2B5EF4-FFF2-40B4-BE49-F238E27FC236}">
                <a16:creationId xmlns:a16="http://schemas.microsoft.com/office/drawing/2014/main" id="{127FC74C-DC56-D8F1-6916-F7F2CD6B6B3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C3B052-33EC-EE3C-AB73-140FFA44262B}"/>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103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E320B9-00C5-F012-CE8D-DA29C551411E}"/>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3" name="Alt Bilgi Yer Tutucusu 2">
            <a:extLst>
              <a:ext uri="{FF2B5EF4-FFF2-40B4-BE49-F238E27FC236}">
                <a16:creationId xmlns:a16="http://schemas.microsoft.com/office/drawing/2014/main" id="{55BFED4A-F6D7-4130-C048-B4D20EB1168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4AFE0EE-3BB1-F109-536F-FE85E7D522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420736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9CB67D-3C98-A0AB-7F88-634E24D33D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7AC6AA66-32ED-1F59-F595-9DACED8C4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Metin Yer Tutucusu 3">
            <a:extLst>
              <a:ext uri="{FF2B5EF4-FFF2-40B4-BE49-F238E27FC236}">
                <a16:creationId xmlns:a16="http://schemas.microsoft.com/office/drawing/2014/main" id="{E508F652-6EDB-C3CD-31E4-6A56FAA36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76E0502-2F55-BC4E-B3BC-E9F3FE20C47C}"/>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6" name="Alt Bilgi Yer Tutucusu 5">
            <a:extLst>
              <a:ext uri="{FF2B5EF4-FFF2-40B4-BE49-F238E27FC236}">
                <a16:creationId xmlns:a16="http://schemas.microsoft.com/office/drawing/2014/main" id="{0AE000AE-3FB9-E60E-BD59-188B560114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862D08-83A0-D3B9-177E-079FA0F3488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93592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6034F-CF94-16F5-0E5E-071A3828AE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Resim Yer Tutucusu 2">
            <a:extLst>
              <a:ext uri="{FF2B5EF4-FFF2-40B4-BE49-F238E27FC236}">
                <a16:creationId xmlns:a16="http://schemas.microsoft.com/office/drawing/2014/main" id="{3F9A2258-BFD4-73D1-9817-0064C1FF2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Metin Yer Tutucusu 3">
            <a:extLst>
              <a:ext uri="{FF2B5EF4-FFF2-40B4-BE49-F238E27FC236}">
                <a16:creationId xmlns:a16="http://schemas.microsoft.com/office/drawing/2014/main" id="{CF26F7FD-F925-8E51-F6E3-D8C17B5BE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339021-64BF-6A26-2C53-0303EBA115E7}"/>
              </a:ext>
            </a:extLst>
          </p:cNvPr>
          <p:cNvSpPr>
            <a:spLocks noGrp="1"/>
          </p:cNvSpPr>
          <p:nvPr>
            <p:ph type="dt" sz="half" idx="10"/>
          </p:nvPr>
        </p:nvSpPr>
        <p:spPr/>
        <p:txBody>
          <a:bodyPr/>
          <a:lstStyle/>
          <a:p>
            <a:fld id="{B2166F77-7671-0442-8761-63A8459AB1E0}" type="datetimeFigureOut">
              <a:rPr lang="tr-TR" smtClean="0"/>
              <a:t>24.11.2023</a:t>
            </a:fld>
            <a:endParaRPr lang="tr-TR"/>
          </a:p>
        </p:txBody>
      </p:sp>
      <p:sp>
        <p:nvSpPr>
          <p:cNvPr id="6" name="Alt Bilgi Yer Tutucusu 5">
            <a:extLst>
              <a:ext uri="{FF2B5EF4-FFF2-40B4-BE49-F238E27FC236}">
                <a16:creationId xmlns:a16="http://schemas.microsoft.com/office/drawing/2014/main" id="{589933DF-51DD-0437-E7D9-E9DDEB3C0C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1C6004B-22A9-9F87-B120-99754EBC07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06549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F887C68-3A41-C753-23F9-385BE12E2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C33C7775-E4F1-6DF7-AC6A-1CD2A938D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099E2479-91D9-293F-68C8-B86464DCB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6F77-7671-0442-8761-63A8459AB1E0}" type="datetimeFigureOut">
              <a:rPr lang="tr-TR" smtClean="0"/>
              <a:t>24.11.2023</a:t>
            </a:fld>
            <a:endParaRPr/>
          </a:p>
        </p:txBody>
      </p:sp>
      <p:sp>
        <p:nvSpPr>
          <p:cNvPr id="5" name="Alt Bilgi Yer Tutucusu 4">
            <a:extLst>
              <a:ext uri="{FF2B5EF4-FFF2-40B4-BE49-F238E27FC236}">
                <a16:creationId xmlns:a16="http://schemas.microsoft.com/office/drawing/2014/main" id="{D00491D0-986F-BE61-54E4-A4EC2629B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ayt Numarası Yer Tutucusu 5">
            <a:extLst>
              <a:ext uri="{FF2B5EF4-FFF2-40B4-BE49-F238E27FC236}">
                <a16:creationId xmlns:a16="http://schemas.microsoft.com/office/drawing/2014/main" id="{AC47F413-40AF-B090-5E26-C5941C607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D77A-895F-9F4D-B6F6-4E10227560F4}" type="slidenum">
              <a:rPr lang="tr-TR" smtClean="0"/>
              <a:t>‹#›</a:t>
            </a:fld>
            <a:endParaRPr/>
          </a:p>
        </p:txBody>
      </p:sp>
    </p:spTree>
    <p:extLst>
      <p:ext uri="{BB962C8B-B14F-4D97-AF65-F5344CB8AC3E}">
        <p14:creationId xmlns:p14="http://schemas.microsoft.com/office/powerpoint/2010/main" val="186443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7" y="2290285"/>
            <a:ext cx="10711543" cy="3330464"/>
          </a:xfrm>
          <a:prstGeom prst="rect">
            <a:avLst/>
          </a:prstGeom>
        </p:spPr>
        <p:txBody>
          <a:bodyPr wrap="square">
            <a:spAutoFit/>
          </a:bodyPr>
          <a:lstStyle/>
          <a:p>
            <a:pPr algn="ctr">
              <a:lnSpc>
                <a:spcPct val="150000"/>
              </a:lnSpc>
            </a:pPr>
            <a:r>
              <a:rPr lang="tr-TR" sz="3600" b="1" dirty="0">
                <a:solidFill>
                  <a:srgbClr val="3333FF"/>
                </a:solidFill>
              </a:rPr>
              <a:t>INTRODUCTION </a:t>
            </a:r>
          </a:p>
          <a:p>
            <a:pPr algn="ctr">
              <a:lnSpc>
                <a:spcPct val="150000"/>
              </a:lnSpc>
            </a:pPr>
            <a:r>
              <a:rPr lang="tr-TR" sz="3600" b="1" dirty="0">
                <a:solidFill>
                  <a:srgbClr val="3333FF"/>
                </a:solidFill>
              </a:rPr>
              <a:t>TO </a:t>
            </a:r>
          </a:p>
          <a:p>
            <a:pPr algn="ctr">
              <a:lnSpc>
                <a:spcPct val="150000"/>
              </a:lnSpc>
            </a:pPr>
            <a:r>
              <a:rPr lang="tr-TR" sz="3600" b="1" dirty="0">
                <a:solidFill>
                  <a:srgbClr val="3333FF"/>
                </a:solidFill>
              </a:rPr>
              <a:t>ENGINEE ROOM SIMULATOR</a:t>
            </a:r>
          </a:p>
          <a:p>
            <a:pPr algn="ctr">
              <a:lnSpc>
                <a:spcPct val="150000"/>
              </a:lnSpc>
            </a:pPr>
            <a:r>
              <a:rPr lang="tr-TR" sz="3600" b="1" dirty="0">
                <a:solidFill>
                  <a:srgbClr val="3333FF"/>
                </a:solidFill>
              </a:rPr>
              <a:t>(ERS)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29E5BE4-A431-3B21-5173-8447B81D4E48}"/>
              </a:ext>
            </a:extLst>
          </p:cNvPr>
          <p:cNvPicPr>
            <a:picLocks noChangeAspect="1"/>
          </p:cNvPicPr>
          <p:nvPr/>
        </p:nvPicPr>
        <p:blipFill>
          <a:blip r:embed="rId2"/>
          <a:stretch>
            <a:fillRect/>
          </a:stretch>
        </p:blipFill>
        <p:spPr>
          <a:xfrm>
            <a:off x="3754932" y="705188"/>
            <a:ext cx="4682134" cy="1585097"/>
          </a:xfrm>
          <a:prstGeom prst="rect">
            <a:avLst/>
          </a:prstGeom>
        </p:spPr>
      </p:pic>
    </p:spTree>
    <p:extLst>
      <p:ext uri="{BB962C8B-B14F-4D97-AF65-F5344CB8AC3E}">
        <p14:creationId xmlns:p14="http://schemas.microsoft.com/office/powerpoint/2010/main" val="372895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14EB361-D03B-32B3-19C7-643DCB483312}"/>
              </a:ext>
            </a:extLst>
          </p:cNvPr>
          <p:cNvSpPr txBox="1"/>
          <p:nvPr/>
        </p:nvSpPr>
        <p:spPr>
          <a:xfrm>
            <a:off x="349624" y="452968"/>
            <a:ext cx="11492752" cy="4752711"/>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To protect itself, the safety reset and now this pump can no longer run from here. It can only work if I install this. You see below there is a selective remover.</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It says remote and local. If I take it to remote, I still can't start and stop it from here. If I make it local, I can start and stop it from here.</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Now I've got the local. Let's see if it works. I press it. I let it go and it worked. I've got a pump going now. I can stop it from here. I pressed it. And it stopped. Look, pay attention. </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 pressed it for a long time. I mean, for example, when you guys play video games, you do this. You say click, click, click. Look, it didn't work. I say click, click, click. It doesn't work. See? I hold it down. I release it. </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91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ekran görüntüsü, metin, multimedya yazılımı, grafik yazılımı içeren bir resim&#10;&#10;Açıklama otomatik olarak oluşturuldu">
            <a:extLst>
              <a:ext uri="{FF2B5EF4-FFF2-40B4-BE49-F238E27FC236}">
                <a16:creationId xmlns:a16="http://schemas.microsoft.com/office/drawing/2014/main" id="{25D91BE9-5406-5CCE-A164-5CAF4F63BCE9}"/>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31096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AF83784-CEF7-BC88-E82A-807DF7921A8A}"/>
              </a:ext>
            </a:extLst>
          </p:cNvPr>
          <p:cNvSpPr txBox="1"/>
          <p:nvPr/>
        </p:nvSpPr>
        <p:spPr>
          <a:xfrm>
            <a:off x="394448" y="904277"/>
            <a:ext cx="11062446" cy="4547527"/>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If I take it to remote, it shouldn't work from here anymore. Look, it's not working. He's in control of it because I transferred it to another station. That's number one. That was number two. These were vacuum condenser pumps.</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this is the condenser pumps, and this is the panels of the pumps of the generator. So, as I said, if we want to use the ship by traveling inside the ship in the operations you will do from the right screen, then it would be better to open each ER1, ER2 or ER3 or e ER3. Yes. It can come from ER 3 and use it by traveling inside the ship. Look, I have three generators. Number one, number two and the turbo generator. Let's turn it over. Look, I've got the local panels here.</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783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ekran görüntüsü, multimedya yazılımı, grafik yazılımı, yazılım içeren bir resim&#10;&#10;Açıklama otomatik olarak oluşturuldu">
            <a:extLst>
              <a:ext uri="{FF2B5EF4-FFF2-40B4-BE49-F238E27FC236}">
                <a16:creationId xmlns:a16="http://schemas.microsoft.com/office/drawing/2014/main" id="{871E2BB2-01BE-F8F9-9A4C-77BDA8DC92F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03477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DBC01CA-6B91-7C88-C24A-A052A506EA96}"/>
              </a:ext>
            </a:extLst>
          </p:cNvPr>
          <p:cNvSpPr txBox="1"/>
          <p:nvPr/>
        </p:nvSpPr>
        <p:spPr>
          <a:xfrm>
            <a:off x="609601" y="1159719"/>
            <a:ext cx="10883152" cy="2885534"/>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Now let me show you one more process here. In terms of using the mouse. I'm turning it over, see, here's my main machine. I'm enlarging it. I've enlarged it. Let me put it in front of me a little bit. Let me open it up a little bit more. Yeah…. Make it bigger like this. </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Look at my cylinders. Look at my indicator valves. Look, you see. If I press the center wheel, you'll see the valve open. I press it again; you'll see the valve close.</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40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193683"/>
          </a:xfrm>
          <a:prstGeom prst="rect">
            <a:avLst/>
          </a:prstGeom>
        </p:spPr>
        <p:txBody>
          <a:bodyPr wrap="square">
            <a:spAutoFit/>
          </a:bodyPr>
          <a:lstStyle/>
          <a:p>
            <a:pPr algn="ctr">
              <a:lnSpc>
                <a:spcPct val="114000"/>
              </a:lnSpc>
            </a:pPr>
            <a:r>
              <a:rPr lang="tr-TR" sz="3200" b="1" dirty="0">
                <a:solidFill>
                  <a:srgbClr val="3333FF"/>
                </a:solidFill>
              </a:rPr>
              <a:t>REFERENCES</a:t>
            </a:r>
            <a:endParaRPr lang="en-US" sz="3200" dirty="0">
              <a:solidFill>
                <a:srgbClr val="3333FF"/>
              </a:solidFill>
            </a:endParaRPr>
          </a:p>
          <a:p>
            <a:pPr algn="ctr">
              <a:lnSpc>
                <a:spcPct val="125000"/>
              </a:lnSpc>
            </a:pPr>
            <a:r>
              <a:rPr lang="tr-TR" sz="3200" b="1" dirty="0"/>
              <a:t> </a:t>
            </a:r>
            <a:endParaRPr lang="tr-TR" sz="3600" dirty="0"/>
          </a:p>
          <a:p>
            <a:pPr marL="2114550" lvl="3" indent="-742950">
              <a:buAutoNum type="arabicPeriod"/>
            </a:pPr>
            <a:r>
              <a:rPr lang="en-US" sz="3600" dirty="0"/>
              <a:t>STCW-Chapter VIII section A-VIII2, part 3-Watchkeeping at sea</a:t>
            </a:r>
            <a:endParaRPr lang="tr-TR" sz="3600" dirty="0"/>
          </a:p>
          <a:p>
            <a:pPr marL="2114550" lvl="3" indent="-742950">
              <a:buAutoNum type="arabicPeriod"/>
            </a:pPr>
            <a:r>
              <a:rPr lang="tr-TR" sz="3600" dirty="0"/>
              <a:t>Marine Engine Watchkeeping-STCW-IMO</a:t>
            </a:r>
          </a:p>
          <a:p>
            <a:pPr marL="2114550" lvl="3" indent="-742950">
              <a:buAutoNum type="arabicPeriod"/>
            </a:pPr>
            <a:r>
              <a:rPr lang="en-US" sz="3600" dirty="0"/>
              <a:t>IMO-Model Course-7.04-Officer in Charge of an Engineering Watch</a:t>
            </a:r>
            <a:endParaRPr lang="tr-TR" sz="3600" dirty="0"/>
          </a:p>
          <a:p>
            <a:pPr marL="2114550" lvl="3" indent="-742950">
              <a:buAutoNum type="arabicPeriod"/>
            </a:pPr>
            <a:r>
              <a:rPr lang="en-US" sz="3600" dirty="0"/>
              <a:t>STCW-Seafarers’ Training, Certification and Watchkeeping</a:t>
            </a:r>
            <a:endParaRPr lang="tr-TR" sz="3600" dirty="0"/>
          </a:p>
          <a:p>
            <a:pPr marL="2114550" lvl="3" indent="-742950">
              <a:buAutoNum type="arabicPeriod"/>
            </a:pPr>
            <a:r>
              <a:rPr lang="en-US" sz="3600" dirty="0"/>
              <a:t>TechSim_5000_ENG_Instructor_Manual(8.6)</a:t>
            </a:r>
            <a:endParaRPr lang="tr-TR" sz="3600" dirty="0"/>
          </a:p>
          <a:p>
            <a:pPr marL="2114550" lvl="3" indent="-742950">
              <a:buAutoNum type="arabicPeriod"/>
            </a:pPr>
            <a:r>
              <a:rPr lang="tr-TR" sz="3200" dirty="0"/>
              <a:t>TRANSAS-ERS 5000 </a:t>
            </a:r>
            <a:r>
              <a:rPr lang="tr-TR" sz="3200" dirty="0" err="1"/>
              <a:t>Simultor</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66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871538"/>
            <a:ext cx="10711543" cy="3709349"/>
          </a:xfrm>
          <a:prstGeom prst="rect">
            <a:avLst/>
          </a:prstGeom>
        </p:spPr>
        <p:txBody>
          <a:bodyPr wrap="square">
            <a:spAutoFit/>
          </a:bodyPr>
          <a:lstStyle/>
          <a:p>
            <a:pPr algn="ctr">
              <a:lnSpc>
                <a:spcPct val="150000"/>
              </a:lnSpc>
            </a:pPr>
            <a:r>
              <a:rPr lang="tr-TR" sz="3200" b="1" dirty="0">
                <a:solidFill>
                  <a:srgbClr val="3333FF"/>
                </a:solidFill>
              </a:rPr>
              <a:t>AIM</a:t>
            </a:r>
            <a:endParaRPr lang="tr-TR" sz="3200" b="1" dirty="0"/>
          </a:p>
          <a:p>
            <a:pPr algn="just">
              <a:lnSpc>
                <a:spcPct val="150000"/>
              </a:lnSpc>
            </a:pPr>
            <a:r>
              <a:rPr lang="tr-TR" sz="3200" dirty="0"/>
              <a:t>SIMULATION OF OPERATIONS AND MAINTAINENANCE OF THE SHIP SYSTEMS AND MACHINES ECONOMICALLY, CONTINUOSLY, EFFICIENTLY, SAFELY, SECURELY AND ENVIRONMENT FRIENDLY</a:t>
            </a:r>
          </a:p>
          <a:p>
            <a:pPr algn="just">
              <a:lnSpc>
                <a:spcPct val="150000"/>
              </a:lnSpc>
            </a:pPr>
            <a:r>
              <a:rPr lang="tr-TR" sz="3200" dirty="0"/>
              <a:t>UNDER THE LIGTH OF KNOWLEDGE AND EXPERIENCE </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1130643" cy="5154616"/>
          </a:xfrm>
          <a:prstGeom prst="rect">
            <a:avLst/>
          </a:prstGeom>
        </p:spPr>
        <p:txBody>
          <a:bodyPr wrap="square">
            <a:spAutoFit/>
          </a:bodyPr>
          <a:lstStyle/>
          <a:p>
            <a:pPr algn="ctr">
              <a:lnSpc>
                <a:spcPct val="114000"/>
              </a:lnSpc>
            </a:pPr>
            <a:r>
              <a:rPr lang="en-US" sz="3200" b="1" dirty="0">
                <a:solidFill>
                  <a:srgbClr val="3333FF"/>
                </a:solidFill>
              </a:rPr>
              <a:t>OBJECTIVES</a:t>
            </a:r>
            <a:endParaRPr lang="tr-TR" sz="3200" b="1" dirty="0">
              <a:solidFill>
                <a:srgbClr val="3333FF"/>
              </a:solidFill>
            </a:endParaRPr>
          </a:p>
          <a:p>
            <a:pPr algn="ctr">
              <a:lnSpc>
                <a:spcPct val="114000"/>
              </a:lnSpc>
            </a:pPr>
            <a:endParaRPr lang="en-US" sz="3200" dirty="0">
              <a:solidFill>
                <a:srgbClr val="3333FF"/>
              </a:solidFill>
            </a:endParaRPr>
          </a:p>
          <a:p>
            <a:pPr marL="514350" lvl="0" indent="-514350">
              <a:buFont typeface="+mj-lt"/>
              <a:buAutoNum type="arabicPeriod"/>
            </a:pPr>
            <a:r>
              <a:rPr lang="en-US" sz="3200" dirty="0"/>
              <a:t>Be familiar with the use of instruments and parameters</a:t>
            </a:r>
            <a:r>
              <a:rPr lang="tr-TR" sz="3200" dirty="0"/>
              <a:t>,</a:t>
            </a:r>
          </a:p>
          <a:p>
            <a:pPr marL="514350" lvl="0" indent="-514350">
              <a:buFont typeface="+mj-lt"/>
              <a:buAutoNum type="arabicPeriod"/>
            </a:pPr>
            <a:r>
              <a:rPr lang="en-US" sz="3200" dirty="0"/>
              <a:t>Develop proper pre-planning and the use of start up check</a:t>
            </a:r>
            <a:r>
              <a:rPr lang="tr-TR" sz="3200" dirty="0"/>
              <a:t> </a:t>
            </a:r>
            <a:r>
              <a:rPr lang="en-US" sz="3200" dirty="0" err="1"/>
              <a:t>lis</a:t>
            </a:r>
            <a:r>
              <a:rPr lang="tr-TR" sz="3200" dirty="0"/>
              <a:t>t,</a:t>
            </a:r>
          </a:p>
          <a:p>
            <a:pPr marL="514350" lvl="0" indent="-514350">
              <a:buFont typeface="+mj-lt"/>
              <a:buAutoNum type="arabicPeriod"/>
            </a:pPr>
            <a:r>
              <a:rPr lang="en-US" sz="3200" dirty="0"/>
              <a:t>Develop</a:t>
            </a:r>
            <a:r>
              <a:rPr lang="tr-TR" sz="3200" dirty="0"/>
              <a:t>e </a:t>
            </a:r>
            <a:r>
              <a:rPr lang="en-US" sz="3200" dirty="0"/>
              <a:t>awareness of correct watch keeping procedures</a:t>
            </a:r>
            <a:r>
              <a:rPr lang="tr-TR" sz="3200" dirty="0"/>
              <a:t>,</a:t>
            </a:r>
            <a:r>
              <a:rPr lang="en-US" sz="3200" dirty="0"/>
              <a:t> </a:t>
            </a:r>
            <a:endParaRPr lang="tr-TR" sz="3200" dirty="0"/>
          </a:p>
          <a:p>
            <a:pPr marL="514350" lvl="0" indent="-514350">
              <a:buFont typeface="+mj-lt"/>
              <a:buAutoNum type="arabicPeriod"/>
            </a:pPr>
            <a:r>
              <a:rPr lang="tr-TR" sz="3200" dirty="0"/>
              <a:t>U</a:t>
            </a:r>
            <a:r>
              <a:rPr lang="en-US" sz="3200" dirty="0" err="1"/>
              <a:t>nderstand</a:t>
            </a:r>
            <a:r>
              <a:rPr lang="en-US" sz="3200" dirty="0"/>
              <a:t> </a:t>
            </a:r>
            <a:r>
              <a:rPr lang="tr-TR" sz="3200" dirty="0"/>
              <a:t>the </a:t>
            </a:r>
            <a:r>
              <a:rPr lang="en-US" sz="3200" dirty="0"/>
              <a:t>interdependency of various Machinery</a:t>
            </a:r>
            <a:r>
              <a:rPr lang="tr-TR" sz="3200" dirty="0"/>
              <a:t>,</a:t>
            </a:r>
          </a:p>
          <a:p>
            <a:pPr marL="514350" lvl="0" indent="-514350">
              <a:buFont typeface="+mj-lt"/>
              <a:buAutoNum type="arabicPeriod"/>
            </a:pPr>
            <a:r>
              <a:rPr lang="en-US" sz="3200" dirty="0"/>
              <a:t>Obtain experience in identifying operational problem</a:t>
            </a:r>
            <a:r>
              <a:rPr lang="tr-TR" sz="3200" dirty="0"/>
              <a:t>s,</a:t>
            </a:r>
            <a:r>
              <a:rPr lang="en-US" sz="3200" dirty="0"/>
              <a:t> </a:t>
            </a:r>
            <a:endParaRPr lang="tr-TR" sz="3200" dirty="0"/>
          </a:p>
          <a:p>
            <a:pPr marL="514350" lvl="0" indent="-514350">
              <a:buFont typeface="+mj-lt"/>
              <a:buAutoNum type="arabicPeriod"/>
            </a:pPr>
            <a:r>
              <a:rPr lang="en-US" sz="3200" dirty="0"/>
              <a:t>Improve decision-making </a:t>
            </a:r>
            <a:r>
              <a:rPr lang="en-US" sz="3200" dirty="0" err="1"/>
              <a:t>abilit</a:t>
            </a:r>
            <a:r>
              <a:rPr lang="tr-TR" sz="3200" dirty="0"/>
              <a:t>y</a:t>
            </a:r>
            <a:r>
              <a:rPr lang="en-US" sz="3200" dirty="0"/>
              <a:t> </a:t>
            </a:r>
            <a:r>
              <a:rPr lang="tr-TR" sz="3200" dirty="0"/>
              <a:t>for </a:t>
            </a:r>
            <a:r>
              <a:rPr lang="en-US" sz="3200" dirty="0"/>
              <a:t>efficient plant operation. </a:t>
            </a:r>
            <a:endParaRPr lang="tr-TR" sz="3200" dirty="0"/>
          </a:p>
          <a:p>
            <a:pPr marL="514350" lvl="0" indent="-514350">
              <a:buFont typeface="+mj-lt"/>
              <a:buAutoNum type="arabicPeriod"/>
            </a:pPr>
            <a:r>
              <a:rPr lang="en-US" sz="3200" dirty="0"/>
              <a:t>Make effective contribution to machinery installation. </a:t>
            </a:r>
            <a:endParaRPr lang="tr-TR" sz="3200" dirty="0"/>
          </a:p>
          <a:p>
            <a:pPr marL="514350" lvl="0" indent="-514350">
              <a:buFont typeface="+mj-lt"/>
              <a:buAutoNum type="arabicPeriod"/>
            </a:pPr>
            <a:r>
              <a:rPr lang="tr-TR" sz="3200" dirty="0"/>
              <a:t>Make a</a:t>
            </a:r>
            <a:r>
              <a:rPr lang="en-US" sz="3200" dirty="0" err="1"/>
              <a:t>nalyze</a:t>
            </a:r>
            <a:r>
              <a:rPr lang="tr-TR" sz="3200" dirty="0"/>
              <a:t>s and definitions to make correct </a:t>
            </a:r>
            <a:r>
              <a:rPr lang="tr-TR" sz="3200" dirty="0" err="1"/>
              <a:t>decisions</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6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979155"/>
          </a:xfrm>
          <a:prstGeom prst="rect">
            <a:avLst/>
          </a:prstGeom>
        </p:spPr>
        <p:txBody>
          <a:bodyPr wrap="square">
            <a:spAutoFit/>
          </a:bodyPr>
          <a:lstStyle/>
          <a:p>
            <a:pPr algn="ctr">
              <a:lnSpc>
                <a:spcPct val="114000"/>
              </a:lnSpc>
            </a:pPr>
            <a:r>
              <a:rPr lang="tr-TR" sz="3200" b="1" dirty="0">
                <a:solidFill>
                  <a:srgbClr val="3333FF"/>
                </a:solidFill>
              </a:rPr>
              <a:t>ASSESMENT CRITERIA</a:t>
            </a:r>
            <a:endParaRPr lang="en-US" sz="3200" dirty="0">
              <a:solidFill>
                <a:srgbClr val="3333FF"/>
              </a:solidFill>
            </a:endParaRPr>
          </a:p>
          <a:p>
            <a:pPr algn="ctr">
              <a:lnSpc>
                <a:spcPct val="125000"/>
              </a:lnSpc>
            </a:pPr>
            <a:endParaRPr lang="en-US" sz="3200" dirty="0"/>
          </a:p>
          <a:p>
            <a:pPr marL="1885950" lvl="3" indent="-514350">
              <a:lnSpc>
                <a:spcPct val="125000"/>
              </a:lnSpc>
              <a:buFont typeface="+mj-lt"/>
              <a:buAutoNum type="arabicPeriod"/>
            </a:pPr>
            <a:r>
              <a:rPr lang="en-US" sz="3200" dirty="0"/>
              <a:t>Knowing ship systems and machines</a:t>
            </a:r>
          </a:p>
          <a:p>
            <a:pPr marL="1885950" lvl="3" indent="-514350">
              <a:lnSpc>
                <a:spcPct val="125000"/>
              </a:lnSpc>
              <a:buFont typeface="+mj-lt"/>
              <a:buAutoNum type="arabicPeriod"/>
            </a:pPr>
            <a:r>
              <a:rPr lang="en-US" sz="3200" dirty="0"/>
              <a:t>Familiarization on command and control elements</a:t>
            </a:r>
          </a:p>
          <a:p>
            <a:pPr marL="1885950" lvl="3" indent="-514350">
              <a:lnSpc>
                <a:spcPct val="125000"/>
              </a:lnSpc>
              <a:buFont typeface="+mj-lt"/>
              <a:buAutoNum type="arabicPeriod"/>
            </a:pPr>
            <a:r>
              <a:rPr lang="en-US" sz="3200" dirty="0"/>
              <a:t>Understanding data signalization</a:t>
            </a:r>
          </a:p>
          <a:p>
            <a:pPr marL="1885950" lvl="3" indent="-514350">
              <a:lnSpc>
                <a:spcPct val="125000"/>
              </a:lnSpc>
              <a:buFont typeface="+mj-lt"/>
              <a:buAutoNum type="arabicPeriod"/>
            </a:pPr>
            <a:r>
              <a:rPr lang="en-US" sz="3200" dirty="0"/>
              <a:t>Understanding system and machine relations</a:t>
            </a:r>
          </a:p>
          <a:p>
            <a:pPr marL="1885950" lvl="3" indent="-514350">
              <a:lnSpc>
                <a:spcPct val="125000"/>
              </a:lnSpc>
              <a:buFont typeface="+mj-lt"/>
              <a:buAutoNum type="arabicPeriod"/>
            </a:pPr>
            <a:r>
              <a:rPr lang="en-US" sz="3200" dirty="0"/>
              <a:t>Familiarity in chain-events algorithm</a:t>
            </a:r>
          </a:p>
          <a:p>
            <a:pPr marL="1885950" lvl="3" indent="-514350">
              <a:lnSpc>
                <a:spcPct val="125000"/>
              </a:lnSpc>
              <a:buFont typeface="+mj-lt"/>
              <a:buAutoNum type="arabicPeriod"/>
            </a:pPr>
            <a:r>
              <a:rPr lang="en-US" sz="3200" dirty="0"/>
              <a:t>Effective monitoring of operating values</a:t>
            </a:r>
          </a:p>
          <a:p>
            <a:pPr marL="1885950" lvl="3" indent="-514350">
              <a:lnSpc>
                <a:spcPct val="125000"/>
              </a:lnSpc>
              <a:buFont typeface="+mj-lt"/>
              <a:buAutoNum type="arabicPeriod"/>
            </a:pPr>
            <a:r>
              <a:rPr lang="en-US" sz="3200" dirty="0"/>
              <a:t>Behaviour in emergencies</a:t>
            </a:r>
            <a:endParaRPr lang="tr-TR" sz="3200" dirty="0"/>
          </a:p>
          <a:p>
            <a:pPr algn="ctr">
              <a:lnSpc>
                <a:spcPct val="150000"/>
              </a:lnSpc>
            </a:pPr>
            <a:r>
              <a:rPr lang="tr-TR" sz="3200" dirty="0"/>
              <a:t> </a:t>
            </a:r>
          </a:p>
          <a:p>
            <a:pPr algn="ctr">
              <a:lnSpc>
                <a:spcPct val="150000"/>
              </a:lnSpc>
            </a:pP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279268"/>
            <a:ext cx="10711543" cy="6316794"/>
          </a:xfrm>
          <a:prstGeom prst="rect">
            <a:avLst/>
          </a:prstGeom>
        </p:spPr>
        <p:txBody>
          <a:bodyPr wrap="square">
            <a:spAutoFit/>
          </a:bodyPr>
          <a:lstStyle/>
          <a:p>
            <a:pPr algn="ctr">
              <a:lnSpc>
                <a:spcPct val="114000"/>
              </a:lnSpc>
            </a:pPr>
            <a:r>
              <a:rPr lang="tr-TR" sz="3200" b="1" dirty="0">
                <a:solidFill>
                  <a:srgbClr val="3333FF"/>
                </a:solidFill>
              </a:rPr>
              <a:t>ASSESMENT</a:t>
            </a:r>
            <a:endParaRPr lang="en-US" sz="3200" dirty="0">
              <a:solidFill>
                <a:srgbClr val="3333FF"/>
              </a:solidFill>
            </a:endParaRPr>
          </a:p>
          <a:p>
            <a:pPr algn="ctr">
              <a:lnSpc>
                <a:spcPct val="125000"/>
              </a:lnSpc>
            </a:pPr>
            <a:r>
              <a:rPr lang="tr-TR" sz="3200" b="1" dirty="0"/>
              <a:t>COMMON</a:t>
            </a:r>
            <a:r>
              <a:rPr lang="en-US" sz="3200" b="1" dirty="0"/>
              <a:t> SKILLS</a:t>
            </a:r>
            <a:endParaRPr lang="tr-TR" sz="3200" b="1" dirty="0"/>
          </a:p>
          <a:p>
            <a:pPr algn="ctr">
              <a:lnSpc>
                <a:spcPct val="125000"/>
              </a:lnSpc>
            </a:pPr>
            <a:endParaRPr lang="en-US" sz="3200" dirty="0"/>
          </a:p>
          <a:p>
            <a:pPr marL="2114550" lvl="3" indent="-742950">
              <a:buAutoNum type="arabicPeriod"/>
            </a:pPr>
            <a:r>
              <a:rPr lang="en-US" sz="3600" dirty="0"/>
              <a:t>Self-management and improvement</a:t>
            </a:r>
            <a:endParaRPr lang="tr-TR" sz="3600" dirty="0"/>
          </a:p>
          <a:p>
            <a:pPr marL="2114550" lvl="3" indent="-742950">
              <a:buAutoNum type="arabicPeriod"/>
            </a:pPr>
            <a:r>
              <a:rPr lang="en-US" sz="3600" dirty="0"/>
              <a:t>Using the human, machine, automation relationship</a:t>
            </a:r>
            <a:endParaRPr lang="tr-TR" sz="3600" dirty="0"/>
          </a:p>
          <a:p>
            <a:pPr marL="2114550" lvl="3" indent="-742950">
              <a:buAutoNum type="arabicPeriod"/>
            </a:pPr>
            <a:r>
              <a:rPr lang="tr-TR" sz="3600" dirty="0"/>
              <a:t>Establishing t</a:t>
            </a:r>
            <a:r>
              <a:rPr lang="en-US" sz="3600" dirty="0" err="1"/>
              <a:t>eam</a:t>
            </a:r>
            <a:r>
              <a:rPr lang="tr-TR" sz="3600" dirty="0"/>
              <a:t>-</a:t>
            </a:r>
            <a:r>
              <a:rPr lang="en-US" sz="3600" dirty="0"/>
              <a:t>work</a:t>
            </a:r>
            <a:endParaRPr lang="tr-TR" sz="3600" dirty="0"/>
          </a:p>
          <a:p>
            <a:pPr marL="2114550" lvl="3" indent="-742950">
              <a:buAutoNum type="arabicPeriod"/>
            </a:pPr>
            <a:r>
              <a:rPr lang="en-US" sz="3600" dirty="0"/>
              <a:t>Managing tasks and solving problems</a:t>
            </a:r>
            <a:endParaRPr lang="tr-TR" sz="3600" dirty="0"/>
          </a:p>
          <a:p>
            <a:pPr marL="2114550" lvl="3" indent="-742950">
              <a:buAutoNum type="arabicPeriod"/>
            </a:pPr>
            <a:r>
              <a:rPr lang="en-US" sz="3600" dirty="0"/>
              <a:t>Using references</a:t>
            </a:r>
            <a:r>
              <a:rPr lang="tr-TR" sz="3600" dirty="0"/>
              <a:t> for details</a:t>
            </a:r>
          </a:p>
          <a:p>
            <a:pPr marL="2114550" lvl="3" indent="-742950">
              <a:buAutoNum type="arabicPeriod"/>
            </a:pPr>
            <a:r>
              <a:rPr lang="en-US" sz="3600" dirty="0"/>
              <a:t>Implementing the procedures</a:t>
            </a:r>
            <a:endParaRPr lang="tr-TR" sz="3600" dirty="0"/>
          </a:p>
          <a:p>
            <a:pPr marL="2114550" lvl="3" indent="-742950">
              <a:buAutoNum type="arabicPeriod"/>
            </a:pPr>
            <a:r>
              <a:rPr lang="en-US" sz="3600" dirty="0"/>
              <a:t>Generating creative ideas and designs</a:t>
            </a: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EB8F57B-5E53-B341-E126-84852BC7B4FC}"/>
              </a:ext>
            </a:extLst>
          </p:cNvPr>
          <p:cNvSpPr txBox="1"/>
          <p:nvPr/>
        </p:nvSpPr>
        <p:spPr>
          <a:xfrm>
            <a:off x="1111624" y="882720"/>
            <a:ext cx="10219764" cy="3439531"/>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Our engine room simulator is an ERS 5000 model simulator of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Transas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company. ERS stands for Engine Room Simulator.</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You see two screens in front of you. If you check the menu of this screen, you will see that both of them are identical. In other words, you can use each of your two screens independently as you wish. They both do the same job. You can open any document on one page and do whatever you want on the other page.</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47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ekran görüntüsü, grafik yazılımı içeren bir resim&#10;&#10;Açıklama otomatik olarak oluşturuldu">
            <a:extLst>
              <a:ext uri="{FF2B5EF4-FFF2-40B4-BE49-F238E27FC236}">
                <a16:creationId xmlns:a16="http://schemas.microsoft.com/office/drawing/2014/main" id="{0888E2A3-F4DB-0096-280B-1E4D22CAAD09}"/>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92306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9D5305-FE31-F365-FD74-0898D88D9FFF}"/>
              </a:ext>
            </a:extLst>
          </p:cNvPr>
          <p:cNvSpPr txBox="1"/>
          <p:nvPr/>
        </p:nvSpPr>
        <p:spPr>
          <a:xfrm>
            <a:off x="806823" y="704530"/>
            <a:ext cx="10488705" cy="3518912"/>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There is a slight difference between these two pages. And that is this: Now let's come to ER1 from the following pages. Look, at the top you see a menu called 3D. This page, i.e. 3D menus, is also on ER2. It is also in ER3. There are also in ER4. These are the menus that allow us to navigate around the engine room. </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I am currently in the 3D menu of ER1. If you left click on this menu, as you can see, you can move it as you want. If you right click, you can rotate it. As you can see, let me turn it like this. Let me left click. Let me take it with me. As you can see...If you push your mallet.... If you push forward, the screen will get bigger. If you pull it towards you, the screen will shrink.</a:t>
            </a:r>
            <a:r>
              <a:rPr lang="tr-TR" dirty="0">
                <a:effectLst/>
              </a:rPr>
              <a:t> </a:t>
            </a:r>
            <a:endParaRPr dirty="0"/>
          </a:p>
        </p:txBody>
      </p:sp>
    </p:spTree>
    <p:extLst>
      <p:ext uri="{BB962C8B-B14F-4D97-AF65-F5344CB8AC3E}">
        <p14:creationId xmlns:p14="http://schemas.microsoft.com/office/powerpoint/2010/main" val="391715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C34F483-029C-8F23-BF11-F70057728650}"/>
              </a:ext>
            </a:extLst>
          </p:cNvPr>
          <p:cNvSpPr txBox="1"/>
          <p:nvPr/>
        </p:nvSpPr>
        <p:spPr>
          <a:xfrm>
            <a:off x="681317" y="831424"/>
            <a:ext cx="10865223" cy="3542124"/>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Now look, press that balloon at the top right of your screen, it should be green. And when you are in this state, when you are standing on any system…</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you were going to tell me what this is. What's he saying now? Number one was the number one main seawater pump…</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If you double click on it, I double clicked. We open the local panel of this pump. See what it says above? Push button Panel one…</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4697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1051</Words>
  <Application>Microsoft Office PowerPoint</Application>
  <PresentationFormat>Widescreen</PresentationFormat>
  <Paragraphs>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Taner ALBAYRAK</dc:creator>
  <cp:lastModifiedBy>Mustafa Taner ALBAYRAK</cp:lastModifiedBy>
  <cp:revision>2</cp:revision>
  <dcterms:created xsi:type="dcterms:W3CDTF">2023-11-22T12:02:44Z</dcterms:created>
  <dcterms:modified xsi:type="dcterms:W3CDTF">2023-11-24T08:44:24Z</dcterms:modified>
</cp:coreProperties>
</file>