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517" r:id="rId3"/>
    <p:sldId id="788" r:id="rId4"/>
    <p:sldId id="274" r:id="rId5"/>
    <p:sldId id="806" r:id="rId6"/>
    <p:sldId id="283" r:id="rId7"/>
    <p:sldId id="753" r:id="rId8"/>
    <p:sldId id="807" r:id="rId9"/>
    <p:sldId id="808" r:id="rId10"/>
    <p:sldId id="809" r:id="rId11"/>
    <p:sldId id="810" r:id="rId12"/>
    <p:sldId id="834" r:id="rId13"/>
    <p:sldId id="835" r:id="rId14"/>
    <p:sldId id="836" r:id="rId15"/>
    <p:sldId id="837" r:id="rId16"/>
    <p:sldId id="838" r:id="rId17"/>
    <p:sldId id="839" r:id="rId18"/>
    <p:sldId id="840" r:id="rId19"/>
    <p:sldId id="841" r:id="rId20"/>
    <p:sldId id="842" r:id="rId21"/>
    <p:sldId id="843" r:id="rId22"/>
    <p:sldId id="844" r:id="rId23"/>
    <p:sldId id="845" r:id="rId24"/>
    <p:sldId id="846" r:id="rId25"/>
    <p:sldId id="847" r:id="rId26"/>
    <p:sldId id="848" r:id="rId27"/>
    <p:sldId id="849" r:id="rId28"/>
    <p:sldId id="850" r:id="rId29"/>
    <p:sldId id="851" r:id="rId30"/>
    <p:sldId id="852" r:id="rId31"/>
    <p:sldId id="853" r:id="rId32"/>
    <p:sldId id="854" r:id="rId33"/>
    <p:sldId id="855" r:id="rId34"/>
    <p:sldId id="856" r:id="rId35"/>
    <p:sldId id="857" r:id="rId36"/>
    <p:sldId id="858" r:id="rId37"/>
    <p:sldId id="859" r:id="rId38"/>
    <p:sldId id="860" r:id="rId39"/>
    <p:sldId id="861" r:id="rId40"/>
    <p:sldId id="862" r:id="rId41"/>
    <p:sldId id="86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27" autoAdjust="0"/>
    <p:restoredTop sz="91353"/>
  </p:normalViewPr>
  <p:slideViewPr>
    <p:cSldViewPr snapToGrid="0">
      <p:cViewPr varScale="1">
        <p:scale>
          <a:sx n="75" d="100"/>
          <a:sy n="75" d="100"/>
        </p:scale>
        <p:origin x="108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22.11.2025</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D3CCE-DAE8-C60F-69BF-015E06CDE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8C0E0-3E70-959D-ACA4-2D8AAED6B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820EA-0220-6F5C-08AE-12F7401BF4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C1E50D3-ABED-2B07-2E32-B580E66E5BF3}"/>
              </a:ext>
            </a:extLst>
          </p:cNvPr>
          <p:cNvSpPr>
            <a:spLocks noGrp="1"/>
          </p:cNvSpPr>
          <p:nvPr>
            <p:ph type="sldNum" sz="quarter" idx="5"/>
          </p:nvPr>
        </p:nvSpPr>
        <p:spPr/>
        <p:txBody>
          <a:bodyPr/>
          <a:lstStyle/>
          <a:p>
            <a:fld id="{6AF66C30-2FAE-4185-83A0-4FB1E4D1FCC6}" type="slidenum">
              <a:rPr lang="ro-RO" smtClean="0"/>
              <a:t>2</a:t>
            </a:fld>
            <a:endParaRPr lang="ro-RO"/>
          </a:p>
        </p:txBody>
      </p:sp>
    </p:spTree>
    <p:extLst>
      <p:ext uri="{BB962C8B-B14F-4D97-AF65-F5344CB8AC3E}">
        <p14:creationId xmlns:p14="http://schemas.microsoft.com/office/powerpoint/2010/main" val="2170661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230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000E0-3EDB-7910-A5BC-85F5221A6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4D977-DDF9-5BF5-92CC-F3A3F2A50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63680-353E-0A99-3485-BBA67E52BC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DFBE5A6F-A4C5-A923-7729-ABBA5FB3542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44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0FA3D-EF0A-A8B7-F143-B60D0B839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DB963-792C-37FD-3459-221946DD70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49BD7F-AED0-DD67-C8DE-64E4A40C00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DED51-18F6-F879-92A7-4C84E0106E8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521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B23E9-BA5F-C963-4AB8-0320A817F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090BD-C32D-F4E2-9439-5C9C86E0F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17A8C-CF2B-B0E3-CE0A-CE3DED7733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6A446EF4-D677-7218-7A7A-9D9F23B870F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052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6D288-2764-692D-3F0E-B65BF3DC9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4C307-37F5-15F3-9C21-48FB60B609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D14F7-0AB2-95C9-F994-7FED341198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F42D834C-E0C0-B07F-B293-789BE683114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326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DE091-453A-6C03-AC0D-254FF6B99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3ED0D-992F-152C-AC4F-2DB8509707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3B393-A2E2-99F8-134A-B6CF5FE86A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9C919400-CA9F-E3BF-7272-4B8BFA5AF81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230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9AEE3-1440-7616-3CA5-5C7D5770A8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94CBF-9C52-E34D-A85F-50CE872CB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EFDCC-7BE8-ED13-3E58-1B2CEA46F6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0326BEA-B171-FB5A-5828-45371B67A69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113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57712-9658-56A3-60F8-83ABBD74F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632AB8-6900-27E3-9C38-CC191FD405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749BAA-A206-4EF3-C50B-4052EF34EF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FCC9EE6A-082E-7E9B-BF0F-F82C46789ED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644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371C2-BB26-A633-1698-49423B80D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52ADF-39D0-0EA1-A493-6F10CDF0F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C34D5A-7CE5-0D67-47C8-29A96BC0B1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57DFC8DC-94AB-926F-45E1-76588BF734E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497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A2B46-9325-4221-CFD5-AFDACC7C6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E58A5-85D3-7B6D-7A35-48340D6DF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8F0FB-272F-80AD-7925-0263C9395F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F3BC50E5-B31B-890B-36A0-74507C28B81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29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2401860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7B770-9124-41E1-3221-5816D2563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8286B8-8B66-BD7C-E88C-BA56881FF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9DDDA-6E5C-C67E-C00C-E16E52480F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18D82600-7385-93FC-E87E-8AA127CEACE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982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4FC77-37BD-8A57-EF0C-0E057BA88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3F9F1-066D-04E9-F91B-721455AB1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E26AB-2BDA-AC42-BE96-CDA08E9DEC5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D1A84D0D-44CB-E9BA-2440-F05C3FB4A9E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059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24449-B91A-46F3-56E8-A26D57D62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22A9F2-5E4E-DF52-E71A-CE0FFA7184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26FFE-251B-3714-497D-C125B586F6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A869D2F1-4D09-7E7E-5C2D-6F4A177035F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175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2F4F1-1F3B-01F8-05F1-8FC4E20CC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3F54B-5E04-C301-7AD6-118185334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9282C-CDAF-A7DE-C2C7-C61B4044B1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99D82F27-0791-7784-296C-370A86891BC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98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0F245-AB29-78CE-6B03-4E5FE93323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4949A3-33E7-BCBB-435A-E0CC49166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15F1D-3DAB-940D-0952-08A7AD3326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63BB0EBC-A2C9-B9C5-03F6-70AF76B043C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859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13DB6-8EAC-341E-ED68-29513F17A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B7F88-123F-15C6-A8B2-17FC7F93F9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A7214-6072-54B9-AC54-DF908D316C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EAB8B6E8-5BE9-191C-2296-59A9E618B30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749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BB52-A69C-C337-819A-1288D1D0C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89184-5533-4BAF-58C4-CFEF0B7C57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ACEC7-7E11-69DB-C626-AFDB253C3F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8A5FFFC8-0846-FFCC-D2A2-243C75569B7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935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D050C-9E2F-44BF-FC35-F6DE2631A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2F41A-A560-8499-77AF-58FAEF490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A3EDC7-9C4D-49F7-5B3E-CB8A552BBF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D98B5564-207A-8BE3-F755-9FC522E292D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844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64F86-A589-1611-D853-39B6E15A8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45D7D-1ED1-89F2-8241-D8C6ABF47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DDC7A8-9B44-F45E-113E-31C91781AD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3D354DDF-39E8-14D8-6045-9BD5B7E956E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737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358A2-6A6A-9658-1378-F70F182C8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32643-C71A-BD6E-5C6C-893F160F7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B71B00-A0BA-A5C0-20C0-061B2AA707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FCA5D927-73C1-0D08-4EEF-0CE79805591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90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3348823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EF20B-FB20-F687-6C50-5F1507CB0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4808F-BEBD-2BC5-6966-973735D32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186AB-DC4F-37CF-6F24-8DC69B842B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18F97D15-0F89-DEE6-DE5B-1352F9FB515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881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4F022-86C2-4358-FE75-5BE7D0733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B235B-C6E2-F754-25C2-7A8AF7C3A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74F16-35F9-61BA-6735-2C1F2AE08B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B74F5AE4-27F8-992F-9EED-E06F7CB016D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054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0FD31-7A6C-D0B9-1B5C-A64E4917B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9A412-93FB-93A1-3912-AFF2BFDAB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79DFA-DC2A-7D4C-2679-BE250B3DD8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1F00FCF6-600A-2063-BDE5-D5045F99C81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456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FEF75-B71D-83B3-2EE1-2A9305E3A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B226C-29AB-FDD7-49A2-D17655607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C372A0-7313-8D25-DED9-ED032FA79C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ABF6F5B7-E5C3-7DFA-1C6C-8633DE71C2A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651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6027A-64A0-4428-5702-AAD8BFCCF9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EEC350-A4CD-C94D-383B-F9863F55A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87F4F-CE7C-1FE0-1472-9925875978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9E8E7FBD-0F1F-3E53-7D0C-7D32A8D679A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025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85B1F-6C71-DE1C-DB06-D31E19B84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BDB5DC-E077-137F-CE33-73D29C77B7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8ACE95-34F7-7F0A-F00D-70FD4ACC8D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0BD6E8B7-6FAB-F5DA-46E6-72D05F0F49B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48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CCDAE-2E33-9F35-F857-F2687C24B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055F7-5A8F-C9F3-F387-D45BE140DE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2C886-E4F3-75A5-C7DD-25BEED897A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508FE5B5-3B20-F480-46E4-9BD1F6B1A2A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925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88284-97F4-16AA-E1FE-983EA56C7A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4C413-2525-99BF-88D5-7362748EA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5ED3B-6FE1-B504-8FB4-1CC9DD6F5E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B43A8123-46D8-096C-C83C-58BEA4A6384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736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682CE-E07F-549C-6135-1C1865E9D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130D15-3B30-22E5-BA72-7EE9C6397A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6E289E-A406-BDDA-7280-7B32E1D03F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8A8467B8-48B8-EB9D-6C90-3C56F7F6846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514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8A8CD-12CE-1C90-0CD0-0758CF80E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9B6D2-F69B-E561-841C-29DE67349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FA34E-179C-80AC-4B2C-A2C1D96AD0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5129E78A-A759-8B33-3795-3FB41A19D57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195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2812700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16D9A-B958-7E3B-4770-F9B228AE8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24F97-127B-504E-36CF-F867D0664F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B5120-F222-1DF7-F374-FC95083EC0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A3B196D3-1BF3-A888-43AF-446990935B7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211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47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03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24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210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03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4C2A7C-C859-4802-A9B5-5D977F195A3E}" type="datetimeFigureOut">
              <a:rPr lang="ro-RO" smtClean="0"/>
              <a:t>22.11.2025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22.11.2025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22.11.2025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22.11.2025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22.11.2025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4C2A7C-C859-4802-A9B5-5D977F195A3E}" type="datetimeFigureOut">
              <a:rPr lang="ro-RO" smtClean="0"/>
              <a:t>22.11.2025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4C2A7C-C859-4802-A9B5-5D977F195A3E}" type="datetimeFigureOut">
              <a:rPr lang="ro-RO" smtClean="0"/>
              <a:t>22.11.2025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4C2A7C-C859-4802-A9B5-5D977F195A3E}" type="datetimeFigureOut">
              <a:rPr lang="ro-RO" smtClean="0"/>
              <a:t>22.11.2025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22.11.2025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22.11.2025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22.11.2025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22.11.2025</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jp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jp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jp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jp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jp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jp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8.jp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jpg"/><Relationship Id="rId4" Type="http://schemas.openxmlformats.org/officeDocument/2006/relationships/image" Target="../media/image3.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jpg"/><Relationship Id="rId4" Type="http://schemas.openxmlformats.org/officeDocument/2006/relationships/image" Target="../media/image3.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0.jpg"/><Relationship Id="rId4" Type="http://schemas.openxmlformats.org/officeDocument/2006/relationships/image" Target="../media/image3.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1.jpg"/><Relationship Id="rId4" Type="http://schemas.openxmlformats.org/officeDocument/2006/relationships/image" Target="../media/image3.pn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1.jpg"/><Relationship Id="rId4" Type="http://schemas.openxmlformats.org/officeDocument/2006/relationships/image" Target="../media/image3.png"/><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1.jpg"/><Relationship Id="rId4" Type="http://schemas.openxmlformats.org/officeDocument/2006/relationships/image" Target="../media/image3.png"/><Relationship Id="rId9"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2.jpeg"/><Relationship Id="rId4" Type="http://schemas.openxmlformats.org/officeDocument/2006/relationships/image" Target="../media/image3.png"/><Relationship Id="rId9"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3.jp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4.jpg"/><Relationship Id="rId4" Type="http://schemas.openxmlformats.org/officeDocument/2006/relationships/image" Target="../media/image3.png"/><Relationship Id="rId9"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4.jpg"/><Relationship Id="rId4" Type="http://schemas.openxmlformats.org/officeDocument/2006/relationships/image" Target="../media/image3.png"/><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5.jpg"/><Relationship Id="rId4" Type="http://schemas.openxmlformats.org/officeDocument/2006/relationships/image" Target="../media/image3.png"/><Relationship Id="rId9"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6.jpg"/><Relationship Id="rId4" Type="http://schemas.openxmlformats.org/officeDocument/2006/relationships/image" Target="../media/image3.png"/><Relationship Id="rId9"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7.jpg"/><Relationship Id="rId4" Type="http://schemas.openxmlformats.org/officeDocument/2006/relationships/image" Target="../media/image3.png"/><Relationship Id="rId9"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8.jpg"/><Relationship Id="rId4" Type="http://schemas.openxmlformats.org/officeDocument/2006/relationships/image" Target="../media/image3.png"/><Relationship Id="rId9"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8.jpg"/><Relationship Id="rId4" Type="http://schemas.openxmlformats.org/officeDocument/2006/relationships/image" Target="../media/image3.png"/><Relationship Id="rId9"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epthinktank.eu/2020/09/23/world-maritime-day-2020-sustainable-shipping-for-a-sustainable-planet/" TargetMode="External"/><Relationship Id="rId18" Type="http://schemas.openxmlformats.org/officeDocument/2006/relationships/hyperlink" Target="https://www.msc.org/what-you-can-do/eat-sustainable-seafood/what-is-sustainable-seafood" TargetMode="Externa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hyperlink" Target="https://doi.org/10.1017/S0029665110002004" TargetMode="External"/><Relationship Id="rId17" Type="http://schemas.openxmlformats.org/officeDocument/2006/relationships/hyperlink" Target="https://www.mcsuk.org/goodfishguide/" TargetMode="External"/><Relationship Id="rId2" Type="http://schemas.openxmlformats.org/officeDocument/2006/relationships/notesSlide" Target="../notesSlides/notesSlide36.xml"/><Relationship Id="rId16" Type="http://schemas.openxmlformats.org/officeDocument/2006/relationships/hyperlink" Target="https://www.imo.org/en/About/Events/Pages/World-Maritime-Theme-2020.aspx" TargetMode="Externa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doi.org/10.1016/j.foodpol.2008.11.001" TargetMode="External"/><Relationship Id="rId5" Type="http://schemas.openxmlformats.org/officeDocument/2006/relationships/image" Target="../media/image4.png"/><Relationship Id="rId15" Type="http://schemas.openxmlformats.org/officeDocument/2006/relationships/hyperlink" Target="https://www.fao.org/publications/sofia-2022" TargetMode="External"/><Relationship Id="rId10" Type="http://schemas.openxmlformats.org/officeDocument/2006/relationships/hyperlink" Target="https://doi.org/10.1038/s43247-022-00516-4"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www.fao.org/iuu-fishing/international-framework/code-of-conduct-for-responsible-fisheries/en/"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skillsea.eu/" TargetMode="Externa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hyperlink" Target="https://ourworldindata.org/environmental-impacts-of-food" TargetMode="External"/><Relationship Id="rId2" Type="http://schemas.openxmlformats.org/officeDocument/2006/relationships/notesSlide" Target="../notesSlides/notesSlide37.xml"/><Relationship Id="rId16" Type="http://schemas.openxmlformats.org/officeDocument/2006/relationships/hyperlink" Target="https://doi.org/10.1016/S0140-6736(18)31788-4" TargetMode="Externa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doi.org/10.1126/science.aaq0216" TargetMode="External"/><Relationship Id="rId5" Type="http://schemas.openxmlformats.org/officeDocument/2006/relationships/image" Target="../media/image4.png"/><Relationship Id="rId15" Type="http://schemas.openxmlformats.org/officeDocument/2006/relationships/hyperlink" Target="https://sustainablefisheries-uw.org/seafood-101/cost-of-food/" TargetMode="External"/><Relationship Id="rId10" Type="http://schemas.openxmlformats.org/officeDocument/2006/relationships/hyperlink" Target="https://doi.org/10.1001/jama.296.15.1885"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doi.org/10.1007/s41130-021-00148-w"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9.jpg"/><Relationship Id="rId4" Type="http://schemas.openxmlformats.org/officeDocument/2006/relationships/image" Target="../media/image4.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jp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jp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oadmap to decarbonize the shipping sector: Technology development,  consistent policies and investment in research, development and innovation  | UN Trade and Development (UNCTAD)">
            <a:extLst>
              <a:ext uri="{FF2B5EF4-FFF2-40B4-BE49-F238E27FC236}">
                <a16:creationId xmlns:a16="http://schemas.microsoft.com/office/drawing/2014/main" id="{62F54961-F511-EC06-F4EA-C1BD3AF64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26" y="1807368"/>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0C96BE2-4BD2-1091-1160-6855A653B5E0}"/>
              </a:ext>
            </a:extLst>
          </p:cNvPr>
          <p:cNvGrpSpPr/>
          <p:nvPr/>
        </p:nvGrpSpPr>
        <p:grpSpPr>
          <a:xfrm>
            <a:off x="197662" y="154634"/>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3"/>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5"/>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6"/>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8"/>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9"/>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967489" y="1450260"/>
            <a:ext cx="7885472" cy="400110"/>
          </a:xfrm>
          <a:prstGeom prst="rect">
            <a:avLst/>
          </a:prstGeom>
          <a:noFill/>
        </p:spPr>
        <p:txBody>
          <a:bodyPr wrap="square">
            <a:spAutoFit/>
          </a:bodyPr>
          <a:lstStyle/>
          <a:p>
            <a:pPr algn="ctr"/>
            <a:r>
              <a:rPr lang="en-GB" sz="1000" b="1" noProof="0" dirty="0">
                <a:solidFill>
                  <a:srgbClr val="7030A0"/>
                </a:solidFill>
              </a:rPr>
              <a:t>KA220-VET - Cooperation partnerships in vocational education and training</a:t>
            </a:r>
          </a:p>
          <a:p>
            <a:pPr algn="ctr"/>
            <a:r>
              <a:rPr lang="en-GB" sz="1000" b="1" i="0" u="none" strike="noStrike" baseline="0" noProof="0" dirty="0">
                <a:solidFill>
                  <a:srgbClr val="7030A0"/>
                </a:solidFill>
              </a:rPr>
              <a:t>2023-1-RO01-KA220-VET-000156711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noProof="0">
                <a:solidFill>
                  <a:srgbClr val="FF0000"/>
                </a:solidFill>
                <a:effectLst>
                  <a:outerShdw blurRad="38100" dist="38100" dir="2700000" algn="tl">
                    <a:srgbClr val="000000">
                      <a:alpha val="43137"/>
                    </a:srgbClr>
                  </a:outerShdw>
                </a:effectLst>
                <a:latin typeface="CharterBT-Roman"/>
              </a:rPr>
              <a:t>MARitime Soft Skills for Onboard Healthy Nutrition and </a:t>
            </a:r>
            <a:r>
              <a:rPr lang="en-GB" sz="2000" b="1" i="0" u="none" strike="noStrike" baseline="0" noProof="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noProof="0">
                <a:solidFill>
                  <a:srgbClr val="FF0000"/>
                </a:solidFill>
                <a:effectLst>
                  <a:outerShdw blurRad="38100" dist="38100" dir="2700000" algn="tl">
                    <a:srgbClr val="000000">
                      <a:alpha val="43137"/>
                    </a:srgbClr>
                  </a:outerShdw>
                </a:effectLst>
                <a:latin typeface="CharterBT-Roman"/>
              </a:rPr>
              <a:t> Arts in Seagoing Services – CUL-MAR-Skills</a:t>
            </a:r>
            <a:endParaRPr lang="en-GB" sz="2000" b="1" noProof="0">
              <a:solidFill>
                <a:srgbClr val="0000FF"/>
              </a:solidFill>
              <a:effectLst>
                <a:outerShdw blurRad="38100" dist="38100" dir="2700000" algn="tl">
                  <a:srgbClr val="000000">
                    <a:alpha val="43137"/>
                  </a:srgbClr>
                </a:outerShdw>
              </a:effectLst>
              <a:highlight>
                <a:srgbClr val="FFFF00"/>
              </a:highlight>
            </a:endParaRPr>
          </a:p>
        </p:txBody>
      </p:sp>
      <p:sp>
        <p:nvSpPr>
          <p:cNvPr id="2" name="Rectangle 1">
            <a:extLst>
              <a:ext uri="{FF2B5EF4-FFF2-40B4-BE49-F238E27FC236}">
                <a16:creationId xmlns:a16="http://schemas.microsoft.com/office/drawing/2014/main" id="{5C755190-FAA2-A358-B878-A65B363F04FB}"/>
              </a:ext>
            </a:extLst>
          </p:cNvPr>
          <p:cNvSpPr/>
          <p:nvPr/>
        </p:nvSpPr>
        <p:spPr>
          <a:xfrm>
            <a:off x="3109" y="6145573"/>
            <a:ext cx="9035846" cy="430887"/>
          </a:xfrm>
          <a:prstGeom prst="rect">
            <a:avLst/>
          </a:prstGeom>
          <a:noFill/>
        </p:spPr>
        <p:txBody>
          <a:bodyPr wrap="square" lIns="91440" tIns="45720" rIns="91440" bIns="45720" anchor="ctr" anchorCtr="0">
            <a:spAutoFit/>
          </a:bodyPr>
          <a:lstStyle/>
          <a:p>
            <a:pPr algn="ctr"/>
            <a:r>
              <a:rPr lang="en-GB" sz="1100" b="1" noProof="0" dirty="0">
                <a:effectLst/>
                <a:latin typeface="coranto-2"/>
              </a:rPr>
              <a:t>Disclaimer</a:t>
            </a:r>
            <a:r>
              <a:rPr lang="en-GB" sz="1100" b="0" i="1" noProof="0" dirty="0">
                <a:solidFill>
                  <a:srgbClr val="0000FF"/>
                </a:solidFill>
                <a:effectLst/>
                <a:latin typeface="coranto-2"/>
              </a:rPr>
              <a:t>: “Funded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noProof="0" dirty="0">
              <a:solidFill>
                <a:srgbClr val="0000FF"/>
              </a:solidFill>
            </a:endParaRPr>
          </a:p>
        </p:txBody>
      </p:sp>
      <p:sp>
        <p:nvSpPr>
          <p:cNvPr id="4" name="TextBox 3">
            <a:extLst>
              <a:ext uri="{FF2B5EF4-FFF2-40B4-BE49-F238E27FC236}">
                <a16:creationId xmlns:a16="http://schemas.microsoft.com/office/drawing/2014/main" id="{811BBAD7-B9F9-56B1-C5F8-C5F7A4BFB434}"/>
              </a:ext>
            </a:extLst>
          </p:cNvPr>
          <p:cNvSpPr txBox="1"/>
          <p:nvPr/>
        </p:nvSpPr>
        <p:spPr>
          <a:xfrm>
            <a:off x="197662" y="1885568"/>
            <a:ext cx="8767322" cy="172739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latin typeface="Times New Roman" panose="02020603050405020304" pitchFamily="18" charset="0"/>
                <a:ea typeface="Calibri" panose="020F0502020204030204" pitchFamily="34" charset="0"/>
              </a:rPr>
              <a:t>Green Transition in Blue Galleys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3200" dirty="0"/>
          </a:p>
          <a:p>
            <a:pPr algn="ctr">
              <a:lnSpc>
                <a:spcPct val="150000"/>
              </a:lnSpc>
              <a:spcAft>
                <a:spcPts val="1000"/>
              </a:spcAft>
            </a:pPr>
            <a:endParaRPr lang="en-GB" sz="3200" b="1" dirty="0">
              <a:solidFill>
                <a:schemeClr val="accent1"/>
              </a:solidFill>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8E09BC2C-E4E4-74A2-93DE-6E0696186FAA}"/>
              </a:ext>
            </a:extLst>
          </p:cNvPr>
          <p:cNvSpPr txBox="1"/>
          <p:nvPr/>
        </p:nvSpPr>
        <p:spPr>
          <a:xfrm>
            <a:off x="733828" y="3627717"/>
            <a:ext cx="3231125" cy="1569660"/>
          </a:xfrm>
          <a:prstGeom prst="rect">
            <a:avLst/>
          </a:prstGeom>
          <a:noFill/>
        </p:spPr>
        <p:txBody>
          <a:bodyPr wrap="square" rtlCol="0">
            <a:spAutoFit/>
          </a:bodyPr>
          <a:lstStyle/>
          <a:p>
            <a:pPr algn="ctr"/>
            <a:r>
              <a:rPr lang="en-GR"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Module </a:t>
            </a: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GR"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ctr"/>
            <a:r>
              <a:rPr lang="en-GB"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SUSTAINABLE SOURCING AND PROCUREMENT</a:t>
            </a:r>
            <a:endParaRPr lang="en-GR" dirty="0"/>
          </a:p>
        </p:txBody>
      </p:sp>
    </p:spTree>
    <p:extLst>
      <p:ext uri="{BB962C8B-B14F-4D97-AF65-F5344CB8AC3E}">
        <p14:creationId xmlns:p14="http://schemas.microsoft.com/office/powerpoint/2010/main" val="34992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151CE861-D84B-5505-3C68-AFA3120493D8}"/>
              </a:ext>
            </a:extLst>
          </p:cNvPr>
          <p:cNvSpPr txBox="1"/>
          <p:nvPr/>
        </p:nvSpPr>
        <p:spPr>
          <a:xfrm>
            <a:off x="180173" y="1791452"/>
            <a:ext cx="3589188" cy="4247317"/>
          </a:xfrm>
          <a:prstGeom prst="rect">
            <a:avLst/>
          </a:prstGeom>
          <a:noFill/>
        </p:spPr>
        <p:txBody>
          <a:bodyPr wrap="square">
            <a:spAutoFit/>
          </a:bodyPr>
          <a:lstStyle/>
          <a:p>
            <a:pPr lvl="0" algn="just">
              <a:buSzPts val="1000"/>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Because of these complexities, the module insists that “local” cannot be treated as a simple synonym for “sustainable.” Local food systems may bring important social and economic advantages, but they do not automatically guarantee lower emissions or better environmental performance. Local sourcing becomes most effective as a sustainability tool when combined with criteria such as seasonality, environmentally sound production and attention to resource status, especially for fish and seafood.</a:t>
            </a: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23491F3-EBC8-4FE3-C85E-2649CC3DEC22}"/>
              </a:ext>
            </a:extLst>
          </p:cNvPr>
          <p:cNvSpPr>
            <a:spLocks noGrp="1"/>
          </p:cNvSpPr>
          <p:nvPr>
            <p:ph type="title"/>
          </p:nvPr>
        </p:nvSpPr>
        <p:spPr>
          <a:xfrm>
            <a:off x="-185736" y="706085"/>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a:t>
            </a:r>
            <a:r>
              <a:rPr lang="el-GR" sz="2400" b="1" noProof="0"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Local vs Sustainable: A Nuanced View</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3E94B5E-2F68-C783-9006-6303A6DA18AA}"/>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endPar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Εικόνα 6" descr="Εικόνα που περιέχει τοπίο, εξωτερικός χώρος/ύπαιθρος, βουνό, φύση&#10;&#10;Το περιεχόμενο που δημιουργείται από AI ενδέχεται να είναι εσφαλμένο.">
            <a:extLst>
              <a:ext uri="{FF2B5EF4-FFF2-40B4-BE49-F238E27FC236}">
                <a16:creationId xmlns:a16="http://schemas.microsoft.com/office/drawing/2014/main" id="{AE26187B-57CE-6022-C2E6-F748A7ED16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40016" y="2141307"/>
            <a:ext cx="5095830" cy="3395893"/>
          </a:xfrm>
          <a:prstGeom prst="rect">
            <a:avLst/>
          </a:prstGeom>
        </p:spPr>
      </p:pic>
    </p:spTree>
    <p:extLst>
      <p:ext uri="{BB962C8B-B14F-4D97-AF65-F5344CB8AC3E}">
        <p14:creationId xmlns:p14="http://schemas.microsoft.com/office/powerpoint/2010/main" val="794874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151CE861-D84B-5505-3C68-AFA3120493D8}"/>
              </a:ext>
            </a:extLst>
          </p:cNvPr>
          <p:cNvSpPr txBox="1"/>
          <p:nvPr/>
        </p:nvSpPr>
        <p:spPr>
          <a:xfrm>
            <a:off x="151557" y="1855677"/>
            <a:ext cx="4317051" cy="3416320"/>
          </a:xfrm>
          <a:prstGeom prst="rect">
            <a:avLst/>
          </a:prstGeom>
          <a:noFill/>
        </p:spPr>
        <p:txBody>
          <a:bodyPr wrap="square">
            <a:spAutoFit/>
          </a:bodyPr>
          <a:lstStyle/>
          <a:p>
            <a:pPr algn="just">
              <a:buSzPts val="1000"/>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From a social and economic point of view, locally sourced products help support small producers, protect local jobs and sustain regional food cultures. Money spent on local food tends to circulate within nearby communities, contributing to their resilience and identity. For shipping companies, working with reliable local suppliers can improve traceability and respond to increasing expectations from customers and regulators about knowing where food and other supplies come from.</a:t>
            </a: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23491F3-EBC8-4FE3-C85E-2649CC3DEC22}"/>
              </a:ext>
            </a:extLst>
          </p:cNvPr>
          <p:cNvSpPr>
            <a:spLocks noGrp="1"/>
          </p:cNvSpPr>
          <p:nvPr>
            <p:ph type="title"/>
          </p:nvPr>
        </p:nvSpPr>
        <p:spPr>
          <a:xfrm>
            <a:off x="-185736" y="706085"/>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a:t>
            </a:r>
            <a:r>
              <a:rPr lang="el-GR" sz="2400" b="1" noProof="0"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Social and Economic Benefits of Local Sourcing</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3E94B5E-2F68-C783-9006-6303A6DA18AA}"/>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6" name="Εικόνα 5" descr="Εικόνα που περιέχει τοπίο, εξωτερικός χώρος/ύπαιθρος, βουνό, φύση&#10;&#10;Το περιεχόμενο που δημιουργείται από AI ενδέχεται να είναι εσφαλμένο.">
            <a:extLst>
              <a:ext uri="{FF2B5EF4-FFF2-40B4-BE49-F238E27FC236}">
                <a16:creationId xmlns:a16="http://schemas.microsoft.com/office/drawing/2014/main" id="{27BE0234-773C-CB9C-5A6E-B8F7BEBB37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0" y="2117645"/>
            <a:ext cx="4567237" cy="3043635"/>
          </a:xfrm>
          <a:prstGeom prst="rect">
            <a:avLst/>
          </a:prstGeom>
        </p:spPr>
      </p:pic>
    </p:spTree>
    <p:extLst>
      <p:ext uri="{BB962C8B-B14F-4D97-AF65-F5344CB8AC3E}">
        <p14:creationId xmlns:p14="http://schemas.microsoft.com/office/powerpoint/2010/main" val="243641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ACFE2-B8D5-635E-075E-214A4F9FDFE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3CAED33-D02A-D167-1546-28AEFBBAC6CE}"/>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1B6F0DCA-64E3-3F0D-D38C-1E217F9AC40E}"/>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6A3D3CD-EE8C-0951-9864-124036A4FC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D1DDDE6-5735-976D-DC81-246BB6778619}"/>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EE56205-F04B-E125-C098-C9163E825A0E}"/>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0089959-0F87-08CD-ACBF-1A2EE506A13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669269C-ECF7-D071-18D3-9EC6D0882B02}"/>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F9AF4FD-4503-F17C-EC10-C9890AFD26AC}"/>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588C1B5E-C409-84BB-512E-F7B7E6E67004}"/>
              </a:ext>
            </a:extLst>
          </p:cNvPr>
          <p:cNvSpPr txBox="1"/>
          <p:nvPr/>
        </p:nvSpPr>
        <p:spPr>
          <a:xfrm>
            <a:off x="151557" y="1855677"/>
            <a:ext cx="4317051" cy="3693319"/>
          </a:xfrm>
          <a:prstGeom prst="rect">
            <a:avLst/>
          </a:prstGeom>
          <a:noFill/>
        </p:spPr>
        <p:txBody>
          <a:bodyPr wrap="square">
            <a:spAutoFit/>
          </a:bodyPr>
          <a:lstStyle/>
          <a:p>
            <a:pPr algn="just">
              <a:buSzPts val="1000"/>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module offers practical guidance for promoting local sourcing in port, such as prioritizing seasonal produce, coordinating with chandlers and shore-based teams to identify regional specialties, and avoiding demands for out-of-season items that require energy-intensive production or long-distance transport. Port-specific menu planning, which adapts dishes to what is locally abundant, is presented as a way to improve freshness, reduce storage needs and make meals more interesting for multicultural crews.</a:t>
            </a: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DBBC544B-6C8E-6728-07E0-68F734E78C3F}"/>
              </a:ext>
            </a:extLst>
          </p:cNvPr>
          <p:cNvSpPr>
            <a:spLocks noGrp="1"/>
          </p:cNvSpPr>
          <p:nvPr>
            <p:ph type="title"/>
          </p:nvPr>
        </p:nvSpPr>
        <p:spPr>
          <a:xfrm>
            <a:off x="-148973" y="861442"/>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a:t>
            </a:r>
            <a:r>
              <a:rPr lang="el-GR" sz="2400" b="1" noProof="0"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Practical Guidelines for Local and Seasonal Products</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BBEBE08-46C6-FD31-9EC1-053D6238D8C6}"/>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7" name="Εικόνα 6" descr="Εικόνα που περιέχει σκηνή, υπαίθρια/αρχαία αγορά, ουρανός, εξωτερικός χώρος/ύπαιθρος&#10;&#10;Το περιεχόμενο που δημιουργείται από AI ενδέχεται να είναι εσφαλμένο.">
            <a:extLst>
              <a:ext uri="{FF2B5EF4-FFF2-40B4-BE49-F238E27FC236}">
                <a16:creationId xmlns:a16="http://schemas.microsoft.com/office/drawing/2014/main" id="{ADAEB635-3C1E-24C6-7619-7ADDCC9D64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25002" y="1323269"/>
            <a:ext cx="3283783" cy="4927600"/>
          </a:xfrm>
          <a:prstGeom prst="rect">
            <a:avLst/>
          </a:prstGeom>
        </p:spPr>
      </p:pic>
    </p:spTree>
    <p:extLst>
      <p:ext uri="{BB962C8B-B14F-4D97-AF65-F5344CB8AC3E}">
        <p14:creationId xmlns:p14="http://schemas.microsoft.com/office/powerpoint/2010/main" val="1225070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9830C-09D3-804F-1945-0B5CF6D4F2C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72E5AB5-6234-3DD1-21CA-88DB2D553C5B}"/>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7DBC8AF4-5FB9-121B-883E-77129564754B}"/>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277F16E0-CEEE-B23C-EEAD-330037B84F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323FD1E-326F-2CFD-60BD-FAEF84D6BC46}"/>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057A2C3-A33F-18B0-CB15-BF21A36B7318}"/>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00E35CA-69DB-0BB8-8303-6714F4A118F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37063AD-B6A9-8343-0F2A-C9AF72A6366C}"/>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5D0C00F-1452-4406-32A5-D69DF8A7BE87}"/>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85C320B6-EB0B-9DDF-BEF7-264AE03B7AA2}"/>
              </a:ext>
            </a:extLst>
          </p:cNvPr>
          <p:cNvSpPr txBox="1"/>
          <p:nvPr/>
        </p:nvSpPr>
        <p:spPr>
          <a:xfrm>
            <a:off x="151557" y="1855676"/>
            <a:ext cx="4420443" cy="341632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Local sourcing efforts are encouraged for product groups that dominate menus and storage, like fresh vegetables, bakery goods and dairy. These should be combined with lower-impact menu choices, recognizing that what is bought can be more important than how far it travelled. At the same time, the module stresses the need to check the safety and sustainability of local products through documentation, hygiene certificates, traceability information and evidence of legal, well-managed fisheries.</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0C1812B6-F1AF-EF99-1DA6-A656A2F4953F}"/>
              </a:ext>
            </a:extLst>
          </p:cNvPr>
          <p:cNvSpPr>
            <a:spLocks noGrp="1"/>
          </p:cNvSpPr>
          <p:nvPr>
            <p:ph type="title"/>
          </p:nvPr>
        </p:nvSpPr>
        <p:spPr>
          <a:xfrm>
            <a:off x="-148973" y="861442"/>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a:t>
            </a:r>
            <a:r>
              <a:rPr lang="el-GR" sz="2400" b="1" noProof="0" dirty="0">
                <a:latin typeface="Times New Roman" panose="02020603050405020304" pitchFamily="18" charset="0"/>
                <a:cs typeface="Times New Roman" panose="02020603050405020304" pitchFamily="18" charset="0"/>
              </a:rPr>
              <a:t>.</a:t>
            </a:r>
            <a:r>
              <a:rPr lang="en-US" sz="2400" b="1" noProof="0"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Local Sourcing, High-Impact Groups and Safety</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75A17E0-05D3-8906-DF3E-AD26D24BA7B7}"/>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11" name="Εικόνα 10" descr="Εικόνα που περιέχει μεταφορά, εξωτερικός χώρος/ύπαιθρος, νερό, σκάφος&#10;&#10;Το περιεχόμενο που δημιουργείται από AI ενδέχεται να είναι εσφαλμένο.">
            <a:extLst>
              <a:ext uri="{FF2B5EF4-FFF2-40B4-BE49-F238E27FC236}">
                <a16:creationId xmlns:a16="http://schemas.microsoft.com/office/drawing/2014/main" id="{BBC40D84-1BA9-0416-2836-65C4B8F9AD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0" y="2086231"/>
            <a:ext cx="4558165" cy="3037590"/>
          </a:xfrm>
          <a:prstGeom prst="rect">
            <a:avLst/>
          </a:prstGeom>
        </p:spPr>
      </p:pic>
    </p:spTree>
    <p:extLst>
      <p:ext uri="{BB962C8B-B14F-4D97-AF65-F5344CB8AC3E}">
        <p14:creationId xmlns:p14="http://schemas.microsoft.com/office/powerpoint/2010/main" val="1079434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F0F61-8806-0506-B026-84A30460A03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56BBCCB8-07A2-85CC-C0FA-29DF7B90D770}"/>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81486996-6D02-565E-3CA0-4982C9F64785}"/>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5E63D850-AD04-E786-88A9-042310DC6C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B1F1FDA-976B-0FB0-429C-90B14DC0DA4C}"/>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80F176E-0A69-8E97-07B5-4684169FECAA}"/>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DDCB340-996E-4873-40B4-EDDF098C400D}"/>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6163B86-3CC1-4C63-E63E-FFDC38F741EE}"/>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1A07A16-66F3-2885-91EE-1C61249F17FC}"/>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3250E990-3408-E252-4F24-622EA1371189}"/>
              </a:ext>
            </a:extLst>
          </p:cNvPr>
          <p:cNvSpPr txBox="1"/>
          <p:nvPr/>
        </p:nvSpPr>
        <p:spPr>
          <a:xfrm>
            <a:off x="151557" y="1855676"/>
            <a:ext cx="4308683" cy="313932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section concludes that in some ports local supply may be limited, more expensive or inconsistent, so an inflexible “local only” approach is unrealistic. A balanced strategy might combine core staples from established global suppliers with selected local products that clearly meet safety, sustainability and value criteria. The key is to treat local sourcing as a targeted, evidence-based contribution to sustainable procurement rather than as an automatic solution.</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0DF93EE4-00BE-D394-D635-E795B0E64F1E}"/>
              </a:ext>
            </a:extLst>
          </p:cNvPr>
          <p:cNvSpPr>
            <a:spLocks noGrp="1"/>
          </p:cNvSpPr>
          <p:nvPr>
            <p:ph type="title"/>
          </p:nvPr>
        </p:nvSpPr>
        <p:spPr>
          <a:xfrm>
            <a:off x="-148973" y="861442"/>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a:t>
            </a:r>
            <a:r>
              <a:rPr lang="el-GR" sz="2400" b="1" noProof="0" dirty="0">
                <a:latin typeface="Times New Roman" panose="02020603050405020304" pitchFamily="18" charset="0"/>
                <a:cs typeface="Times New Roman" panose="02020603050405020304" pitchFamily="18" charset="0"/>
              </a:rPr>
              <a:t>.</a:t>
            </a:r>
            <a:r>
              <a:rPr lang="en-US" sz="2400" b="1" noProof="0"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Local Sourcing, Reliability and Cost</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43D868E-2A23-713B-E924-484EB14E0A3A}"/>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11" name="Εικόνα 10" descr="Εικόνα που περιέχει μεταφορά, εξωτερικός χώρος/ύπαιθρος, νερό, σκάφος&#10;&#10;Το περιεχόμενο που δημιουργείται από AI ενδέχεται να είναι εσφαλμένο.">
            <a:extLst>
              <a:ext uri="{FF2B5EF4-FFF2-40B4-BE49-F238E27FC236}">
                <a16:creationId xmlns:a16="http://schemas.microsoft.com/office/drawing/2014/main" id="{6B440827-E34C-16A5-7DEB-EB7489FB34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0" y="2086231"/>
            <a:ext cx="4558165" cy="3037590"/>
          </a:xfrm>
          <a:prstGeom prst="rect">
            <a:avLst/>
          </a:prstGeom>
        </p:spPr>
      </p:pic>
    </p:spTree>
    <p:extLst>
      <p:ext uri="{BB962C8B-B14F-4D97-AF65-F5344CB8AC3E}">
        <p14:creationId xmlns:p14="http://schemas.microsoft.com/office/powerpoint/2010/main" val="302026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3818D-6777-C689-06C7-7BAEE16FFB9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A27F561-DE5D-BE80-D26C-380B5FE7A574}"/>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E7D065E9-1881-03C0-6849-7CB465875DA3}"/>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D6CC3065-276E-F962-7519-8DB3DED697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382D7C0-C1FD-6336-1529-4A19DA78C9A7}"/>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B6E1A0B-C3C0-1251-3EA4-59FA9EF24C1A}"/>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55D509A-B48A-2D2C-6230-AFDFA6264C2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14BFD30-CADB-A2C3-5E68-59F50C4A3A7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71DA95B-5BD9-2A89-8143-AA5E2F1EA4E0}"/>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64FD733E-7EEC-D2AA-1837-59955078FE4D}"/>
              </a:ext>
            </a:extLst>
          </p:cNvPr>
          <p:cNvSpPr txBox="1"/>
          <p:nvPr/>
        </p:nvSpPr>
        <p:spPr>
          <a:xfrm>
            <a:off x="131237" y="1859339"/>
            <a:ext cx="4308683" cy="341632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module then focuses on sustainable seafood and food choices, noting that seafood plays a central role in maritime life as both a cultural symbol and a source of high-quality protein. At the same time, global fisheries and some forms of aquaculture face serious pressures, making it essential to consider how fish and other marine products are sourced. For shipboard provisioning, seafood choices become both environmental and ethical decisions, not only culinary ones.</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59297FD2-E181-8486-B750-04D5596793E7}"/>
              </a:ext>
            </a:extLst>
          </p:cNvPr>
          <p:cNvSpPr>
            <a:spLocks noGrp="1"/>
          </p:cNvSpPr>
          <p:nvPr>
            <p:ph type="title"/>
          </p:nvPr>
        </p:nvSpPr>
        <p:spPr>
          <a:xfrm>
            <a:off x="-148973" y="861442"/>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a:t>
            </a:r>
            <a:r>
              <a:rPr lang="en-US" sz="2400" b="1" noProof="0"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Sustainable Seafood and Food Choices: Importance</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97B2ED6-8DB5-92A2-21C8-46E875E7C734}"/>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6" name="Εικόνα 5" descr="Εικόνα που περιέχει μούρο, φρούτο, φαγητό, ψάρι&#10;&#10;Το περιεχόμενο που δημιουργείται από AI ενδέχεται να είναι εσφαλμένο.">
            <a:extLst>
              <a:ext uri="{FF2B5EF4-FFF2-40B4-BE49-F238E27FC236}">
                <a16:creationId xmlns:a16="http://schemas.microsoft.com/office/drawing/2014/main" id="{6F1C8343-ED79-8545-4827-3400BFE71E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0" y="2123747"/>
            <a:ext cx="4332947" cy="2887503"/>
          </a:xfrm>
          <a:prstGeom prst="rect">
            <a:avLst/>
          </a:prstGeom>
        </p:spPr>
      </p:pic>
    </p:spTree>
    <p:extLst>
      <p:ext uri="{BB962C8B-B14F-4D97-AF65-F5344CB8AC3E}">
        <p14:creationId xmlns:p14="http://schemas.microsoft.com/office/powerpoint/2010/main" val="4040455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64869-F648-AA3C-A87C-575096CC0B0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E04172E-F652-7052-5033-50EDB3FE8C05}"/>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C8C47C27-3F06-9C23-1A17-20B4580DB0EF}"/>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80D11AFC-8B92-EEA1-90D5-D93701A124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FF59D5E-6CB0-3CDE-688D-C2B4944CD31C}"/>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C94FDDE-D382-1A38-4839-7110393F9D74}"/>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E7BD56C-2DB9-933B-13CB-56DECB71957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32FB27D-02B0-22AA-BCE5-DFCBC663C406}"/>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78A06BA-9EE9-D973-A959-2B462AA18B9A}"/>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311A293C-4653-673E-E0BA-484870B0A311}"/>
              </a:ext>
            </a:extLst>
          </p:cNvPr>
          <p:cNvSpPr txBox="1"/>
          <p:nvPr/>
        </p:nvSpPr>
        <p:spPr>
          <a:xfrm>
            <a:off x="131237" y="1859339"/>
            <a:ext cx="4186763" cy="369331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Sustainable seafood is defined as seafood that is sourced, produced and consumed in ways that do not deplete stocks or damage marine ecosystems and that respect social and economic dimensions. This implies healthy fish populations, fishing and farming practices that minimize habitat damage and bycatch, respect for labor standards and a viable livelihood for communities. Sustainability therefore combines environmental, social and economic considerations rather than focusing on a single factor.</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4F9DF433-3208-D840-8BB5-E393636D38F4}"/>
              </a:ext>
            </a:extLst>
          </p:cNvPr>
          <p:cNvSpPr>
            <a:spLocks noGrp="1"/>
          </p:cNvSpPr>
          <p:nvPr>
            <p:ph type="title"/>
          </p:nvPr>
        </p:nvSpPr>
        <p:spPr>
          <a:xfrm>
            <a:off x="-148973" y="861442"/>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a:t>
            </a:r>
            <a:r>
              <a:rPr lang="en-US" sz="2400" b="1" noProof="0"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Defining Sustainable Seafood</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D43EA07-C982-57A9-C91C-A20678510897}"/>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9" name="Εικόνα 8" descr="Εικόνα που περιέχει πιάτο, φαγητό, κουζίνα, συνταγή&#10;&#10;Το περιεχόμενο που δημιουργείται από AI ενδέχεται να είναι εσφαλμένο.">
            <a:extLst>
              <a:ext uri="{FF2B5EF4-FFF2-40B4-BE49-F238E27FC236}">
                <a16:creationId xmlns:a16="http://schemas.microsoft.com/office/drawing/2014/main" id="{95BEFA16-2965-3B62-B85B-BF96D402BE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4452" y="2211144"/>
            <a:ext cx="4571999" cy="3043237"/>
          </a:xfrm>
          <a:prstGeom prst="rect">
            <a:avLst/>
          </a:prstGeom>
        </p:spPr>
      </p:pic>
    </p:spTree>
    <p:extLst>
      <p:ext uri="{BB962C8B-B14F-4D97-AF65-F5344CB8AC3E}">
        <p14:creationId xmlns:p14="http://schemas.microsoft.com/office/powerpoint/2010/main" val="26946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4A04C-0C1A-99E1-5019-279782C4A165}"/>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094EDD6A-CC2D-DBBB-DE98-6CAC1F75C5BA}"/>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ABEEC1A4-CA15-F64F-C9B5-35E2619C565D}"/>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16E32FA-874C-9477-1678-93947FD6C0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1322762-59A3-2E1B-2422-38459E172552}"/>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46F2E41-DF7E-0892-D8B1-F9D46A585709}"/>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8A9E724-50A9-4DA4-A78C-4A33B1FB1754}"/>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DA19944-8C56-EFF5-0850-A366A9DA8569}"/>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361D3BB-F854-A8FB-0B4C-A363EEC433BF}"/>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88693FFA-F8CD-CFBB-2AE0-AFFE0EC15243}"/>
              </a:ext>
            </a:extLst>
          </p:cNvPr>
          <p:cNvSpPr txBox="1"/>
          <p:nvPr/>
        </p:nvSpPr>
        <p:spPr>
          <a:xfrm>
            <a:off x="131237" y="1859339"/>
            <a:ext cx="4186763" cy="369331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text underlines that different seafood products have different environmental footprints, shaped by stock status, fishing gear, farming systems and fuel use. Lower-trophic species such as small pelagic fish and farmed bivalves like mussels and oysters often have relatively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favourable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profiles, while large predatory fish from overexploited stocks can be problematic. For onboard menu planning, it is recommended to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favour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species with lower impacts and good nutritional value and to avoid overfished or high-risk options.</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0E8D2E52-0D72-0D45-BE24-79E88E119F3F}"/>
              </a:ext>
            </a:extLst>
          </p:cNvPr>
          <p:cNvSpPr>
            <a:spLocks noGrp="1"/>
          </p:cNvSpPr>
          <p:nvPr>
            <p:ph type="title"/>
          </p:nvPr>
        </p:nvSpPr>
        <p:spPr>
          <a:xfrm>
            <a:off x="-148973" y="861442"/>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a:t>
            </a:r>
            <a:r>
              <a:rPr lang="en-US" sz="2400" b="1" noProof="0"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Environmental Performance and Species Choice</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1E7F9BE-F105-F49C-32B7-1F2A8A2EABE9}"/>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9" name="Εικόνα 8" descr="Εικόνα που περιέχει πιάτο, φαγητό, κουζίνα, συνταγή&#10;&#10;Το περιεχόμενο που δημιουργείται από AI ενδέχεται να είναι εσφαλμένο.">
            <a:extLst>
              <a:ext uri="{FF2B5EF4-FFF2-40B4-BE49-F238E27FC236}">
                <a16:creationId xmlns:a16="http://schemas.microsoft.com/office/drawing/2014/main" id="{581C8816-BC65-4D65-6617-A6CADC2A731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4452" y="2211144"/>
            <a:ext cx="4571999" cy="3043237"/>
          </a:xfrm>
          <a:prstGeom prst="rect">
            <a:avLst/>
          </a:prstGeom>
        </p:spPr>
      </p:pic>
    </p:spTree>
    <p:extLst>
      <p:ext uri="{BB962C8B-B14F-4D97-AF65-F5344CB8AC3E}">
        <p14:creationId xmlns:p14="http://schemas.microsoft.com/office/powerpoint/2010/main" val="2560819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F78F2-19EA-91AB-3ABB-0E8E2165C24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38D51B3-D15E-D76E-437D-62F9DCFE3FEE}"/>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12E9AF09-DC16-9196-1B95-761A05A4F9F0}"/>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D32C6CC6-C2DC-3342-E50C-1D91D5E913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06A0B30-BC8E-82DB-95D0-423CE07CD19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16E4249-88C7-9E69-ED22-A7557B5FFE8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6E7707A-F292-017D-3E95-A396BE7AA4B0}"/>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4434C75-40B6-EE94-99CF-A1C098ED8599}"/>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9A32AED-AB96-2781-9585-D2F724896A85}"/>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A0EF561D-F675-1AF4-45F7-E5577C0FC910}"/>
              </a:ext>
            </a:extLst>
          </p:cNvPr>
          <p:cNvSpPr txBox="1"/>
          <p:nvPr/>
        </p:nvSpPr>
        <p:spPr>
          <a:xfrm>
            <a:off x="131237" y="1859339"/>
            <a:ext cx="4186763" cy="369331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From a nutritional perspective, seafood provides complete protein, essential micronutrients and beneficial fats that can support cardiovascular and cognitive health when eaten in appropriate quantities. The module notes that preparation methods influence health outcomes, encouraging grilling, baking, steaming and stewing rather than excessive deep-frying and heavy sauces. Sustainable seafood choices are therefore presented as beneficial both for marine ecosystems and for crew wellbeing.</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9E63F6D-E6F4-D087-36A0-9486447E84DE}"/>
              </a:ext>
            </a:extLst>
          </p:cNvPr>
          <p:cNvSpPr>
            <a:spLocks noGrp="1"/>
          </p:cNvSpPr>
          <p:nvPr>
            <p:ph type="title"/>
          </p:nvPr>
        </p:nvSpPr>
        <p:spPr>
          <a:xfrm>
            <a:off x="-148973" y="861442"/>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Health, Nutrition and Crew Wellbeing</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0EF1E46-AE95-C49A-F46D-CCDACB922C84}"/>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6" name="Εικόνα 5" descr="Εικόνα που περιέχει ρουχισμός, άτομο, όχημα, μεταφορά&#10;&#10;Το περιεχόμενο που δημιουργείται από AI ενδέχεται να είναι εσφαλμένο.">
            <a:extLst>
              <a:ext uri="{FF2B5EF4-FFF2-40B4-BE49-F238E27FC236}">
                <a16:creationId xmlns:a16="http://schemas.microsoft.com/office/drawing/2014/main" id="{508BA78E-6041-907C-66DD-AAADFACFCB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25002" y="1323269"/>
            <a:ext cx="3331139" cy="4998661"/>
          </a:xfrm>
          <a:prstGeom prst="rect">
            <a:avLst/>
          </a:prstGeom>
        </p:spPr>
      </p:pic>
    </p:spTree>
    <p:extLst>
      <p:ext uri="{BB962C8B-B14F-4D97-AF65-F5344CB8AC3E}">
        <p14:creationId xmlns:p14="http://schemas.microsoft.com/office/powerpoint/2010/main" val="243854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DD019-2100-7481-D8AE-34D5E6BFEB6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8ADB091-945C-F361-6682-F9E1CD0B7D1D}"/>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24AF8131-2C90-8BEF-256F-2482F49C2ABF}"/>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8CEAB90-6FA0-717C-F09F-85831A6362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8651F7F-4A33-086E-F165-99E45BD31AAB}"/>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163A720-FD68-4F34-DF10-6EBB7CF79391}"/>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2AF145B-D97F-65B6-DBCC-475AC7C007D4}"/>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3F45353-0919-C579-C50C-4ABC456F283F}"/>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92CDE0A-DAD1-4EBC-5911-DD1C11B5EA7E}"/>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475871AD-A7B4-8B77-9B09-2DBE19A26B4E}"/>
              </a:ext>
            </a:extLst>
          </p:cNvPr>
          <p:cNvSpPr txBox="1"/>
          <p:nvPr/>
        </p:nvSpPr>
        <p:spPr>
          <a:xfrm>
            <a:off x="278978" y="2551837"/>
            <a:ext cx="8586043" cy="1754326"/>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Learners are encouraged to ensure that basic information about each seafood product is available and recorded, including species, catch or farming area and production method. This information allows comparisons against company policies and external guidance. The module promotes choosing products from well-managed fisheries or responsible aquaculture, where possible supported by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recognised</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certification schemes, and diversifying species to avoid overdependence on any single stock or system.</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1FB241C-D87F-08CA-0805-6E5F6F657F08}"/>
              </a:ext>
            </a:extLst>
          </p:cNvPr>
          <p:cNvSpPr>
            <a:spLocks noGrp="1"/>
          </p:cNvSpPr>
          <p:nvPr>
            <p:ph type="title"/>
          </p:nvPr>
        </p:nvSpPr>
        <p:spPr>
          <a:xfrm>
            <a:off x="-148973" y="861442"/>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a:t>
            </a:r>
            <a:r>
              <a:rPr lang="en-US" sz="2400" b="1" noProof="0"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Practical Guidelines for Sustainable Seafood</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DBA5F8B-0FFF-5E8A-1217-45026B2E567E}"/>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spTree>
    <p:extLst>
      <p:ext uri="{BB962C8B-B14F-4D97-AF65-F5344CB8AC3E}">
        <p14:creationId xmlns:p14="http://schemas.microsoft.com/office/powerpoint/2010/main" val="423002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6B700-34FD-9349-54B8-31893BF24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2C36E-E176-C2A3-FEAE-AA9FE47E9D5C}"/>
              </a:ext>
            </a:extLst>
          </p:cNvPr>
          <p:cNvSpPr>
            <a:spLocks noGrp="1"/>
          </p:cNvSpPr>
          <p:nvPr>
            <p:ph type="title"/>
          </p:nvPr>
        </p:nvSpPr>
        <p:spPr>
          <a:xfrm>
            <a:off x="639479" y="1043090"/>
            <a:ext cx="7886700" cy="571213"/>
          </a:xfrm>
        </p:spPr>
        <p:txBody>
          <a:bodyPr>
            <a:noAutofit/>
          </a:bodyPr>
          <a:lstStyle/>
          <a:p>
            <a:pPr algn="ctr"/>
            <a:r>
              <a:rPr lang="en-GR" sz="1800" b="1" dirty="0">
                <a:effectLst/>
                <a:latin typeface="Arial" panose="020B0604020202020204" pitchFamily="34" charset="0"/>
                <a:ea typeface="Times New Roman" panose="02020603050405020304" pitchFamily="18" charset="0"/>
              </a:rPr>
              <a:t>Learning Objectives</a:t>
            </a:r>
            <a:endParaRPr lang="en-GB" sz="2400" b="1" noProof="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CC15012-7A6A-6682-8A77-E85A182D3129}"/>
              </a:ext>
            </a:extLst>
          </p:cNvPr>
          <p:cNvSpPr txBox="1"/>
          <p:nvPr/>
        </p:nvSpPr>
        <p:spPr>
          <a:xfrm>
            <a:off x="280947" y="1415484"/>
            <a:ext cx="8416014" cy="5606663"/>
          </a:xfrm>
          <a:prstGeom prst="rect">
            <a:avLst/>
          </a:prstGeom>
          <a:noFill/>
        </p:spPr>
        <p:txBody>
          <a:bodyPr wrap="square" rtlCol="0">
            <a:spAutoFit/>
          </a:bodyPr>
          <a:lstStyle/>
          <a:p>
            <a:pPr algn="just">
              <a:spcAft>
                <a:spcPts val="200"/>
              </a:spcAft>
            </a:pPr>
            <a:endParaRPr lang="bg-BG" sz="1400" dirty="0">
              <a:effectLst/>
              <a:latin typeface="Times New Roman" panose="02020603050405020304" pitchFamily="18" charset="0"/>
              <a:ea typeface="Arial" panose="020B0604020202020204" pitchFamily="34" charset="0"/>
            </a:endParaRPr>
          </a:p>
          <a:p>
            <a:pPr algn="ctr">
              <a:spcAft>
                <a:spcPts val="200"/>
              </a:spcAft>
            </a:pPr>
            <a:r>
              <a:rPr lang="en-GB" sz="2800" b="1" dirty="0">
                <a:ea typeface="+mj-ea"/>
                <a:cs typeface="Times New Roman" panose="02020603050405020304" pitchFamily="18" charset="0"/>
              </a:rPr>
              <a:t>WEEK 1 –</a:t>
            </a:r>
            <a:r>
              <a:rPr lang="en-US" sz="2800" b="1" dirty="0">
                <a:ea typeface="+mj-ea"/>
                <a:cs typeface="Times New Roman" panose="02020603050405020304" pitchFamily="18" charset="0"/>
              </a:rPr>
              <a:t>Sustainable Sourcing and Procurement</a:t>
            </a:r>
            <a:endParaRPr lang="en-GB" sz="2800" b="1" dirty="0">
              <a:ea typeface="+mj-ea"/>
              <a:cs typeface="Times New Roman" panose="02020603050405020304" pitchFamily="18" charset="0"/>
            </a:endParaRPr>
          </a:p>
          <a:p>
            <a:r>
              <a:rPr lang="en-GB" b="1" dirty="0"/>
              <a:t>Learning Outcomes</a:t>
            </a:r>
          </a:p>
          <a:p>
            <a:r>
              <a:rPr lang="en-GB" dirty="0"/>
              <a:t>Upon completing this module, you will be able to:</a:t>
            </a:r>
          </a:p>
          <a:p>
            <a:pPr marL="285750" indent="-285750" algn="just">
              <a:buFont typeface="Arial" panose="020B0604020202020204" pitchFamily="34" charset="0"/>
              <a:buChar char="•"/>
            </a:pPr>
            <a:r>
              <a:rPr lang="en-US" sz="1600" dirty="0">
                <a:effectLst/>
              </a:rPr>
              <a:t>Understand the overall structure of the module, from introduction to local sourcing, sustainable seafood, responsible procurement, regulations, business case and assessment.</a:t>
            </a:r>
          </a:p>
          <a:p>
            <a:pPr marL="285750" indent="-285750" algn="just">
              <a:buFont typeface="Arial" panose="020B0604020202020204" pitchFamily="34" charset="0"/>
              <a:buChar char="•"/>
            </a:pPr>
            <a:r>
              <a:rPr lang="en-US" sz="1600" dirty="0">
                <a:effectLst/>
              </a:rPr>
              <a:t>Explain the role of sustainable sourcing and procurement within sustainable maritime operations.</a:t>
            </a:r>
          </a:p>
          <a:p>
            <a:pPr marL="285750" indent="-285750" algn="just">
              <a:buFont typeface="Arial" panose="020B0604020202020204" pitchFamily="34" charset="0"/>
              <a:buChar char="•"/>
            </a:pPr>
            <a:r>
              <a:rPr lang="en-US" sz="1600" dirty="0">
                <a:effectLst/>
              </a:rPr>
              <a:t>Link everyday purchasing decisions to environmental impacts, social effects along the supply chain and economic performance.</a:t>
            </a:r>
          </a:p>
          <a:p>
            <a:pPr marL="285750" indent="-285750" algn="just">
              <a:buFont typeface="Arial" panose="020B0604020202020204" pitchFamily="34" charset="0"/>
              <a:buChar char="•"/>
            </a:pPr>
            <a:r>
              <a:rPr lang="en-US" sz="1600" dirty="0">
                <a:effectLst/>
              </a:rPr>
              <a:t>Describe what “locally sourced products” mean on board and discuss their advantages and limitations (freshness, cost, logistics, community support).</a:t>
            </a:r>
          </a:p>
          <a:p>
            <a:pPr marL="285750" indent="-285750" algn="just">
              <a:buFont typeface="Arial" panose="020B0604020202020204" pitchFamily="34" charset="0"/>
              <a:buChar char="•"/>
            </a:pPr>
            <a:r>
              <a:rPr lang="en-US" sz="1600" dirty="0">
                <a:effectLst/>
              </a:rPr>
              <a:t>Identify key principles of sustainable seafood and food choices, including stock status, fishing/farming methods and certification schemes.</a:t>
            </a:r>
          </a:p>
          <a:p>
            <a:pPr marL="285750" indent="-285750" algn="just">
              <a:buFont typeface="Arial" panose="020B0604020202020204" pitchFamily="34" charset="0"/>
              <a:buChar char="•"/>
            </a:pPr>
            <a:r>
              <a:rPr lang="en-US" sz="1600" dirty="0">
                <a:effectLst/>
              </a:rPr>
              <a:t>Apply responsible procurement practices on board (specifications, supplier selection, reduced packaging, waste minimization, storage limits) and understand the main regulations, standards and company policies involved.</a:t>
            </a:r>
            <a:endParaRPr lang="en-GR" sz="1600" dirty="0">
              <a:effectLst/>
            </a:endParaRPr>
          </a:p>
          <a:p>
            <a:pPr marL="285750" indent="-285750" algn="just">
              <a:spcAft>
                <a:spcPts val="200"/>
              </a:spcAft>
              <a:buFont typeface="Wingdings" panose="05000000000000000000" pitchFamily="2" charset="2"/>
              <a:buChar char="ü"/>
            </a:pPr>
            <a:endParaRPr lang="en-US" dirty="0">
              <a:highlight>
                <a:srgbClr val="00FFFF"/>
              </a:highlight>
              <a:ea typeface="Arial" panose="020B0604020202020204" pitchFamily="34" charset="0"/>
            </a:endParaRPr>
          </a:p>
          <a:p>
            <a:pPr marL="285750" indent="-285750" algn="just">
              <a:spcAft>
                <a:spcPts val="200"/>
              </a:spcAft>
              <a:buFont typeface="Wingdings" panose="05000000000000000000" pitchFamily="2" charset="2"/>
              <a:buChar char="ü"/>
            </a:pPr>
            <a:endParaRPr lang="en-US" dirty="0">
              <a:ea typeface="Arial" panose="020B0604020202020204" pitchFamily="34" charset="0"/>
            </a:endParaRPr>
          </a:p>
          <a:p>
            <a:pPr algn="just">
              <a:spcAft>
                <a:spcPts val="200"/>
              </a:spcAft>
            </a:pPr>
            <a:endParaRPr lang="en-US" sz="1400" dirty="0">
              <a:latin typeface="Times New Roman" panose="02020603050405020304" pitchFamily="18" charset="0"/>
              <a:ea typeface="Arial" panose="020B0604020202020204" pitchFamily="34" charset="0"/>
            </a:endParaRPr>
          </a:p>
          <a:p>
            <a:pPr algn="just">
              <a:spcAft>
                <a:spcPts val="200"/>
              </a:spcAft>
            </a:pPr>
            <a:endParaRPr lang="en-US" sz="14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1D8B30D3-7099-FCE4-0F67-43E44C79FE96}"/>
              </a:ext>
            </a:extLst>
          </p:cNvPr>
          <p:cNvGrpSpPr/>
          <p:nvPr/>
        </p:nvGrpSpPr>
        <p:grpSpPr>
          <a:xfrm>
            <a:off x="0" y="124794"/>
            <a:ext cx="9035846" cy="6648882"/>
            <a:chOff x="89508" y="93100"/>
            <a:chExt cx="9035846" cy="6647967"/>
          </a:xfrm>
        </p:grpSpPr>
        <p:grpSp>
          <p:nvGrpSpPr>
            <p:cNvPr id="18" name="Group 17">
              <a:extLst>
                <a:ext uri="{FF2B5EF4-FFF2-40B4-BE49-F238E27FC236}">
                  <a16:creationId xmlns:a16="http://schemas.microsoft.com/office/drawing/2014/main" id="{33A720FF-D7EC-7B3D-8DB4-E67E1DF95FA9}"/>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E99385D7-5879-F6A0-EC86-D31FD64E87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15C7BB08-4EB6-4237-9AEF-8B4D54FF59C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sp>
          <p:nvSpPr>
            <p:cNvPr id="22" name="Rectangle 21">
              <a:extLst>
                <a:ext uri="{FF2B5EF4-FFF2-40B4-BE49-F238E27FC236}">
                  <a16:creationId xmlns:a16="http://schemas.microsoft.com/office/drawing/2014/main" id="{7CE27593-26B4-3F34-7368-D0161099CF54}"/>
                </a:ext>
              </a:extLst>
            </p:cNvPr>
            <p:cNvSpPr/>
            <p:nvPr/>
          </p:nvSpPr>
          <p:spPr>
            <a:xfrm>
              <a:off x="89508" y="6283056"/>
              <a:ext cx="9035846" cy="458011"/>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grpSp>
      <p:pic>
        <p:nvPicPr>
          <p:cNvPr id="25" name="Picture 24">
            <a:extLst>
              <a:ext uri="{FF2B5EF4-FFF2-40B4-BE49-F238E27FC236}">
                <a16:creationId xmlns:a16="http://schemas.microsoft.com/office/drawing/2014/main" id="{7B6778C4-903C-233E-922A-F381425999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7C7ED8B-7FFD-FFDA-519D-94F0CBCBB97F}"/>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1599A04-FBD3-43F0-A77C-5DFC64AF7E19}"/>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D6679B7-1B1B-C917-405C-A922FE71F24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62E3B7D-F31A-0FD7-ACBE-2E1D4B9AC02C}"/>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D664D59-D9ED-7EF1-185F-D47B692EAE3B}"/>
              </a:ext>
            </a:extLst>
          </p:cNvPr>
          <p:cNvPicPr>
            <a:picLocks noChangeAspect="1"/>
          </p:cNvPicPr>
          <p:nvPr/>
        </p:nvPicPr>
        <p:blipFill>
          <a:blip r:embed="rId9"/>
          <a:stretch>
            <a:fillRect/>
          </a:stretch>
        </p:blipFill>
        <p:spPr>
          <a:xfrm>
            <a:off x="7704595" y="0"/>
            <a:ext cx="1227464" cy="1224789"/>
          </a:xfrm>
          <a:prstGeom prst="rect">
            <a:avLst/>
          </a:prstGeom>
        </p:spPr>
      </p:pic>
    </p:spTree>
    <p:extLst>
      <p:ext uri="{BB962C8B-B14F-4D97-AF65-F5344CB8AC3E}">
        <p14:creationId xmlns:p14="http://schemas.microsoft.com/office/powerpoint/2010/main" val="780666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9926C-CBF0-1285-F749-52AC7DBF920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47D3E5C-1B66-4567-2EB6-3B5A02C57C27}"/>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62C197BE-04AB-3B65-0BFD-27B7155832ED}"/>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F5AF129-DC4F-E456-1AB5-A3F5766DD8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E33C72C-8179-E391-F63B-B29A3C87C484}"/>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9353385-3063-EB1E-0D8E-443BF763FEEB}"/>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F4205BD-D4BF-694E-46CA-B82521EDD023}"/>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49F76A7-BC88-ACF1-47DD-76AED188D21A}"/>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E3BC995-4B7F-AD37-94B6-280B0852BD4E}"/>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6D674323-F09C-E693-DD50-C3F55979BD78}"/>
              </a:ext>
            </a:extLst>
          </p:cNvPr>
          <p:cNvSpPr txBox="1"/>
          <p:nvPr/>
        </p:nvSpPr>
        <p:spPr>
          <a:xfrm>
            <a:off x="131237" y="1859338"/>
            <a:ext cx="4542363" cy="313932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Sustainable seafood is placed within the context of an overall menu that balances animal and plant-based proteins. Combining responsibly sourced fish with increased use of legumes and other plant proteins can reduce environmental pressure while keeping meals attractive and nutritious. Portion control, waste monitoring and menu rotation are described as practical tools to make sure seafood contributes to sustainability rather than adding to waste and risk.</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F27D512C-E935-2A9B-1F5A-E95657EE0843}"/>
              </a:ext>
            </a:extLst>
          </p:cNvPr>
          <p:cNvSpPr>
            <a:spLocks noGrp="1"/>
          </p:cNvSpPr>
          <p:nvPr>
            <p:ph type="title"/>
          </p:nvPr>
        </p:nvSpPr>
        <p:spPr>
          <a:xfrm>
            <a:off x="-148973" y="861442"/>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a:t>
            </a:r>
            <a:r>
              <a:rPr lang="en-US" sz="2400" b="1" noProof="0"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Integrating Seafood into a Sustainable Menu</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F0353BE-F476-756C-0730-A83015C944DD}"/>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7" name="Εικόνα 6" descr="Εικόνα που περιέχει φαγητό, γεύμα, τραπέζι, μαγειρικά σκεύη&#10;&#10;Το περιεχόμενο που δημιουργείται από AI ενδέχεται να είναι εσφαλμένο.">
            <a:extLst>
              <a:ext uri="{FF2B5EF4-FFF2-40B4-BE49-F238E27FC236}">
                <a16:creationId xmlns:a16="http://schemas.microsoft.com/office/drawing/2014/main" id="{1298D2D0-4909-9194-7E79-027E1CABD5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22435" y="1432655"/>
            <a:ext cx="3263471" cy="4897120"/>
          </a:xfrm>
          <a:prstGeom prst="rect">
            <a:avLst/>
          </a:prstGeom>
        </p:spPr>
      </p:pic>
    </p:spTree>
    <p:extLst>
      <p:ext uri="{BB962C8B-B14F-4D97-AF65-F5344CB8AC3E}">
        <p14:creationId xmlns:p14="http://schemas.microsoft.com/office/powerpoint/2010/main" val="2239828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824E4-B9BE-C124-E641-51718473412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6470B44-F958-53A2-1FE4-20775D4202B5}"/>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39859C7B-CD62-2B2D-406A-17A33A4F8F72}"/>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24CC662F-C32D-F8EA-687C-F0B8C2AA8C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E4F5C16-2299-64CE-DF3E-6564FCC7A83D}"/>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3715834-D232-33B4-26B3-18B5E79CF6BE}"/>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603DBC6-5FE8-C819-C723-0994D364D77C}"/>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16993C1-AC98-94A1-7B9D-19C04873EB8F}"/>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79DA2F4-B147-28E5-469C-87C755F3A16A}"/>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ED0297E4-43D7-B33E-74B4-F9020074CC81}"/>
              </a:ext>
            </a:extLst>
          </p:cNvPr>
          <p:cNvSpPr txBox="1"/>
          <p:nvPr/>
        </p:nvSpPr>
        <p:spPr>
          <a:xfrm>
            <a:off x="131237" y="1859338"/>
            <a:ext cx="4542363" cy="313932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section emphasizes that cadets and crew members can contribute to sustainable seafood choices by understanding basic criteria, checking labels and documentation, and raising questions when information is incomplete. They can consider environmental and health aspects alongside price and availability and support company policies that favor responsible fisheries and aquaculture. In this way, decision-making about fish and seafood becomes a shared responsibility across ranks.</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F1F0658A-FA84-EBDE-8DFE-30F85152EB6C}"/>
              </a:ext>
            </a:extLst>
          </p:cNvPr>
          <p:cNvSpPr>
            <a:spLocks noGrp="1"/>
          </p:cNvSpPr>
          <p:nvPr>
            <p:ph type="title"/>
          </p:nvPr>
        </p:nvSpPr>
        <p:spPr>
          <a:xfrm>
            <a:off x="-148973" y="861442"/>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Role of Cadets and Crew in Seafood Choices</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134A3F2-D455-0B71-1D9F-E37956D53621}"/>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7" name="Εικόνα 6" descr="Εικόνα που περιέχει φαγητό, γεύμα, τραπέζι, μαγειρικά σκεύη&#10;&#10;Το περιεχόμενο που δημιουργείται από AI ενδέχεται να είναι εσφαλμένο.">
            <a:extLst>
              <a:ext uri="{FF2B5EF4-FFF2-40B4-BE49-F238E27FC236}">
                <a16:creationId xmlns:a16="http://schemas.microsoft.com/office/drawing/2014/main" id="{8CF2A981-6C3A-CC79-80E6-3BC122A583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22435" y="1432655"/>
            <a:ext cx="3263471" cy="4897120"/>
          </a:xfrm>
          <a:prstGeom prst="rect">
            <a:avLst/>
          </a:prstGeom>
        </p:spPr>
      </p:pic>
    </p:spTree>
    <p:extLst>
      <p:ext uri="{BB962C8B-B14F-4D97-AF65-F5344CB8AC3E}">
        <p14:creationId xmlns:p14="http://schemas.microsoft.com/office/powerpoint/2010/main" val="2120793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CD6D0-AB13-54CA-5A9F-7B71D75BF99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A1D3D46-DAF2-D28B-9B0B-BBC60E4B581D}"/>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B862CC4E-78D5-37C8-81A2-CDD803D8EC19}"/>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442C9406-6B85-6D5B-8A80-06CFBFECD5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2BA1D93-3FC5-692D-DADB-A529E3CEE356}"/>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307A1CA-B682-015A-59F5-318C5B314DD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B34FA63-F14E-C6E6-21A3-3F6977B62B9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2023C9E-6342-E1D6-D563-0C7218D1958C}"/>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EE99828-36BD-5AC9-D9EA-FB988FFB4146}"/>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0ACF4915-29CA-595F-632A-296B17332F6B}"/>
              </a:ext>
            </a:extLst>
          </p:cNvPr>
          <p:cNvSpPr txBox="1"/>
          <p:nvPr/>
        </p:nvSpPr>
        <p:spPr>
          <a:xfrm>
            <a:off x="131237" y="2644894"/>
            <a:ext cx="4778988" cy="286232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Responsible procurement is introduced as a shift from simply buying the cheapest or most familiar products to deliberately purchasing in ways that support environmental protection, social responsibility and economic resilience. It recognizes that every item on board has a life cycle that includes production, transport, storage, use and disposal, and that procurement decisions strongly influence how efficient, safe and sustainable that life cycle will be in practice.</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6982BE51-1C40-0DCF-7238-5AD89C8E2ADF}"/>
              </a:ext>
            </a:extLst>
          </p:cNvPr>
          <p:cNvSpPr>
            <a:spLocks noGrp="1"/>
          </p:cNvSpPr>
          <p:nvPr>
            <p:ph type="title"/>
          </p:nvPr>
        </p:nvSpPr>
        <p:spPr>
          <a:xfrm>
            <a:off x="-148973" y="861442"/>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3</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Responsible Procurement Practices: Concept</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AFE8F28-3E58-6C44-C829-989AD236FE35}"/>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6" name="Εικόνα 5" descr="Εικόνα που περιέχει φυσικές τροφές, φρούτο, φαγητό, οπωροκηπευτικά&#10;&#10;Το περιεχόμενο που δημιουργείται από AI ενδέχεται να είναι εσφαλμένο.">
            <a:extLst>
              <a:ext uri="{FF2B5EF4-FFF2-40B4-BE49-F238E27FC236}">
                <a16:creationId xmlns:a16="http://schemas.microsoft.com/office/drawing/2014/main" id="{432C9A77-D43C-BEC7-B9CD-9511C00C5B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1262" y="2739807"/>
            <a:ext cx="4152735" cy="2767409"/>
          </a:xfrm>
          <a:prstGeom prst="rect">
            <a:avLst/>
          </a:prstGeom>
        </p:spPr>
      </p:pic>
    </p:spTree>
    <p:extLst>
      <p:ext uri="{BB962C8B-B14F-4D97-AF65-F5344CB8AC3E}">
        <p14:creationId xmlns:p14="http://schemas.microsoft.com/office/powerpoint/2010/main" val="1497481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B95B3-4B58-C38B-186A-AA70A56AE1F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C429E12-0907-EE3E-247B-BD48067D861F}"/>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DD63DD12-B0AD-8E9C-A554-FBCE7E303DE7}"/>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349E634F-4991-6FD9-CCCD-ACB2E1B606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F8211C9-AFEE-6F6D-0939-7595B45781EA}"/>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F162613-3949-D620-1699-B9F77E54F58B}"/>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605A15D-35E8-A525-9268-CA28D4ED059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77A1700-5C76-A529-76E6-A1B4AC9ABCDC}"/>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D30CD8E-C5B0-8BB2-CDAA-92E9E91933A0}"/>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5A415CF7-E745-A438-569E-F7795E8F0346}"/>
              </a:ext>
            </a:extLst>
          </p:cNvPr>
          <p:cNvSpPr txBox="1"/>
          <p:nvPr/>
        </p:nvSpPr>
        <p:spPr>
          <a:xfrm>
            <a:off x="159438" y="2472174"/>
            <a:ext cx="8835214" cy="1754326"/>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module contrasts price-driven purchasing, which focuses only on upfront cost, with value-driven procurement, which considers total cost of ownership, environmental performance and ethical dimensions. For example, a more expensive concentrated cleaning product in a refill system may be preferable to a cheaper alternative in many small single-use bottles, because it reduces packaging waste, storage needs, health risks and long-term disposal costs.</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6DD4B478-848A-69DD-CF88-D3DE9AD8B4A6}"/>
              </a:ext>
            </a:extLst>
          </p:cNvPr>
          <p:cNvSpPr>
            <a:spLocks noGrp="1"/>
          </p:cNvSpPr>
          <p:nvPr>
            <p:ph type="title"/>
          </p:nvPr>
        </p:nvSpPr>
        <p:spPr>
          <a:xfrm>
            <a:off x="-148973" y="861442"/>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3</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From Price-Driven to Value-Driven Procurement</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BF1E2F4-1353-12AC-B3BF-348FAD2E512A}"/>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spTree>
    <p:extLst>
      <p:ext uri="{BB962C8B-B14F-4D97-AF65-F5344CB8AC3E}">
        <p14:creationId xmlns:p14="http://schemas.microsoft.com/office/powerpoint/2010/main" val="1962741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F7859-7E14-06E1-E06D-7465948C803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A83DFB5-CE2F-F6DE-AE5A-14B50B63B030}"/>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E1A9B370-0296-E57B-E0C4-1944D9637AD2}"/>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2B24D188-2339-B88D-BB17-007E857975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A17A904-4035-D858-7CFB-124DD3B8C848}"/>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326E216-ED31-A96A-55A5-B4C028036BF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1AACF78-0B7D-61DE-BF86-1573D0E920B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86C4D93-09C0-78F3-4F6A-6E8C08C44D7E}"/>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29E113E-B80F-E682-F618-D07159AD8B53}"/>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07F31B3F-7085-39FA-33EF-F33EE2B1E408}"/>
              </a:ext>
            </a:extLst>
          </p:cNvPr>
          <p:cNvSpPr txBox="1"/>
          <p:nvPr/>
        </p:nvSpPr>
        <p:spPr>
          <a:xfrm>
            <a:off x="1021409" y="2631499"/>
            <a:ext cx="7101181" cy="203132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Responsible procurement is presented as a continuous cycle with several stages: needs identification and planning, specification of sustainable requirements, supplier selection and evaluation, ordering and delivery, storage and handling, and ongoing use, monitoring and feedback. Each stage offers opportunities to reduce waste, improve safety and align purchases with company sustainability strategies. Treating procurement as a cycle rather than a one-off action supports continuous improvement.</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09CB72A1-B828-4E4C-7F6F-BCF011575F53}"/>
              </a:ext>
            </a:extLst>
          </p:cNvPr>
          <p:cNvSpPr>
            <a:spLocks noGrp="1"/>
          </p:cNvSpPr>
          <p:nvPr>
            <p:ph type="title"/>
          </p:nvPr>
        </p:nvSpPr>
        <p:spPr>
          <a:xfrm>
            <a:off x="-148973" y="861442"/>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3</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Procurement Cycle: Overview of Stages</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E08B419-228B-F82A-3290-3210409BB78B}"/>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spTree>
    <p:extLst>
      <p:ext uri="{BB962C8B-B14F-4D97-AF65-F5344CB8AC3E}">
        <p14:creationId xmlns:p14="http://schemas.microsoft.com/office/powerpoint/2010/main" val="826669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505E0-86DE-B736-8326-95E09D7EE5C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BB77C681-D88C-CA99-2AB4-49D78D5A8456}"/>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9BA39607-4B4E-F7BB-695E-88C36D7D6AD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CE2A008A-3E86-CA42-BB00-612B895442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B21E0F2-9204-F94B-1FC3-29FBD13CCC6F}"/>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5134176-BB53-6346-96C2-3B75C33D029B}"/>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B4C670D-0350-8424-31B4-4C389258C4C4}"/>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7437A9C-9A39-2B80-1E1A-9141780277E5}"/>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4392269-2859-4D0C-C7A6-C85F8F3B838F}"/>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0CFDB150-33BD-0343-7D43-8E3A43494C59}"/>
              </a:ext>
            </a:extLst>
          </p:cNvPr>
          <p:cNvSpPr txBox="1"/>
          <p:nvPr/>
        </p:nvSpPr>
        <p:spPr>
          <a:xfrm>
            <a:off x="131237" y="1880281"/>
            <a:ext cx="4778988" cy="397031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 the planning phase, crews assess what is truly needed based on voyage length, crew size, route and existing stocks, and align menus with nutritional and cultural needs while controlling variety and complexity. Sustainable requirements are built into product specifications, such as preferences for local and seasonal produce, certified seafood, reduced or recyclable packaging and energy-efficient equipment. Suppliers are then chosen and evaluated not only on price but also on their ability to meet these quality, safety and sustainability expectations, and orders are placed in quantities that match actual consumption patterns..</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501DA9F0-5A10-E87C-2B08-2898E6F7AEFB}"/>
              </a:ext>
            </a:extLst>
          </p:cNvPr>
          <p:cNvSpPr>
            <a:spLocks noGrp="1"/>
          </p:cNvSpPr>
          <p:nvPr>
            <p:ph type="title"/>
          </p:nvPr>
        </p:nvSpPr>
        <p:spPr>
          <a:xfrm>
            <a:off x="-148973" y="861442"/>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3</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Procurement Cycle: Planning, Suppliers and Orders</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59B389A-F193-F5A0-4A55-96F9D0BE33E2}"/>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7" name="Εικόνα 6" descr="Εικόνα που περιέχει εξωτερικός χώρος/ύπαιθρος, νερό, μεταφορά, ναυτική αρχιτεκτονική&#10;&#10;Το περιεχόμενο που δημιουργείται από AI ενδέχεται να είναι εσφαλμένο.">
            <a:extLst>
              <a:ext uri="{FF2B5EF4-FFF2-40B4-BE49-F238E27FC236}">
                <a16:creationId xmlns:a16="http://schemas.microsoft.com/office/drawing/2014/main" id="{DC18C945-2F52-C624-B47E-3C253C41CD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36974" y="2590800"/>
            <a:ext cx="3998872" cy="1949450"/>
          </a:xfrm>
          <a:prstGeom prst="rect">
            <a:avLst/>
          </a:prstGeom>
        </p:spPr>
      </p:pic>
    </p:spTree>
    <p:extLst>
      <p:ext uri="{BB962C8B-B14F-4D97-AF65-F5344CB8AC3E}">
        <p14:creationId xmlns:p14="http://schemas.microsoft.com/office/powerpoint/2010/main" val="471239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47D8D-38AC-3918-B4E5-54F91265193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6A05933-E5BB-3440-D946-D36BC9925C5C}"/>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EF4817BC-BBD1-A561-3291-0CDD0AA00924}"/>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4197BDE9-7712-4C93-6DD2-E9CE8BB2CB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53EC7C9-88AC-67E5-C2FF-AFCBDFE9A65D}"/>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E7A3F78-94A9-5684-137C-1CDA0F3BCFC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B439E24-1EFC-2356-0AB7-925315F3421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69E0B86-F4AA-2A10-9442-1EAE8DF1CB2B}"/>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6CBDB91-D358-B5C8-D467-CF5552A586AD}"/>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84E7A27F-F596-2299-7DD6-1CA299F8B2D8}"/>
              </a:ext>
            </a:extLst>
          </p:cNvPr>
          <p:cNvSpPr txBox="1"/>
          <p:nvPr/>
        </p:nvSpPr>
        <p:spPr>
          <a:xfrm>
            <a:off x="131237" y="1880281"/>
            <a:ext cx="4778988" cy="313932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When goods arrive, deliveries are checked against orders, expiry dates and agreed criteria, and stock rotation principles like “first in, first out” are applied to minimize spoilage. During the voyage, consumption and waste are monitored so that over-ordered or consistently unused items can be identified. Feedback is communicated to shore-based teams and suppliers, allowing them to adjust future orders and propose more suitable or sustainable alternatives, turning procurement into a learning process.</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52D3C6F3-CFDF-7391-38E7-F380E37D591F}"/>
              </a:ext>
            </a:extLst>
          </p:cNvPr>
          <p:cNvSpPr>
            <a:spLocks noGrp="1"/>
          </p:cNvSpPr>
          <p:nvPr>
            <p:ph type="title"/>
          </p:nvPr>
        </p:nvSpPr>
        <p:spPr>
          <a:xfrm>
            <a:off x="-148973" y="861442"/>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3</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P</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rocurement Cycle: Delivery, Storage and Feedback</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FC3B408-17EF-3BD4-3A7D-B102DACFEE39}"/>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7" name="Εικόνα 6" descr="Εικόνα που περιέχει εξωτερικός χώρος/ύπαιθρος, νερό, μεταφορά, ναυτική αρχιτεκτονική&#10;&#10;Το περιεχόμενο που δημιουργείται από AI ενδέχεται να είναι εσφαλμένο.">
            <a:extLst>
              <a:ext uri="{FF2B5EF4-FFF2-40B4-BE49-F238E27FC236}">
                <a16:creationId xmlns:a16="http://schemas.microsoft.com/office/drawing/2014/main" id="{15BD2CB7-3697-C6EF-A634-D0F546C70A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36974" y="2590800"/>
            <a:ext cx="3998872" cy="1949450"/>
          </a:xfrm>
          <a:prstGeom prst="rect">
            <a:avLst/>
          </a:prstGeom>
        </p:spPr>
      </p:pic>
    </p:spTree>
    <p:extLst>
      <p:ext uri="{BB962C8B-B14F-4D97-AF65-F5344CB8AC3E}">
        <p14:creationId xmlns:p14="http://schemas.microsoft.com/office/powerpoint/2010/main" val="738034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1FBFF-A4B5-95A5-2F82-62482DFDB71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09FF8AD-48A7-AEB3-ABD4-5F472563920D}"/>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2AC1DD31-4030-F25C-271E-61010607E40F}"/>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38DFF74E-2A8A-8ED3-2882-A832B51422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A33A06F-4EF7-72F6-64A5-99ABE84A27A2}"/>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A38C758-382B-0054-355C-E6858B4F517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F03B49F-ADCF-120C-88B7-F1FB5D4AE179}"/>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8D0E3E5-E37E-7D1A-431D-EBB21B13F075}"/>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3B5EAC7-1F0F-2FC7-6482-276D5D4727E5}"/>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8BEEC93A-8C2D-57F8-290D-640A81C8601A}"/>
              </a:ext>
            </a:extLst>
          </p:cNvPr>
          <p:cNvSpPr txBox="1"/>
          <p:nvPr/>
        </p:nvSpPr>
        <p:spPr>
          <a:xfrm>
            <a:off x="131237" y="1880281"/>
            <a:ext cx="4778988" cy="369331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module underlines that procurement choices are closely connected to compliance with environmental, safety and food regulations. Products with excessive or non-recyclable packaging complicate garbage management under MARPOL; low-quality or unsafe food items can undermine compliance with the Maritime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Labour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Convention; and certain chemicals may affect occupational health and environmental performance. By integrating regulatory requirements into purchasing decisions from the beginning, vessels can reduce the risk of fines, detentions and reputational damage.</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56EF465E-7163-4397-A500-2696B5D79C00}"/>
              </a:ext>
            </a:extLst>
          </p:cNvPr>
          <p:cNvSpPr>
            <a:spLocks noGrp="1"/>
          </p:cNvSpPr>
          <p:nvPr>
            <p:ph type="title"/>
          </p:nvPr>
        </p:nvSpPr>
        <p:spPr>
          <a:xfrm>
            <a:off x="-148973" y="861442"/>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3</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Procurement, Compliance and Risk Management</a:t>
            </a: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97FF7C9-5C99-5646-12C5-D554F1F6FF84}"/>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7" name="Εικόνα 6" descr="Εικόνα που περιέχει εξωτερικός χώρος/ύπαιθρος, νερό, μεταφορά, ναυτική αρχιτεκτονική&#10;&#10;Το περιεχόμενο που δημιουργείται από AI ενδέχεται να είναι εσφαλμένο.">
            <a:extLst>
              <a:ext uri="{FF2B5EF4-FFF2-40B4-BE49-F238E27FC236}">
                <a16:creationId xmlns:a16="http://schemas.microsoft.com/office/drawing/2014/main" id="{44E4CE27-E14F-7D22-0AAD-7F46ECC9A0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36974" y="2590800"/>
            <a:ext cx="3998872" cy="1949450"/>
          </a:xfrm>
          <a:prstGeom prst="rect">
            <a:avLst/>
          </a:prstGeom>
        </p:spPr>
      </p:pic>
    </p:spTree>
    <p:extLst>
      <p:ext uri="{BB962C8B-B14F-4D97-AF65-F5344CB8AC3E}">
        <p14:creationId xmlns:p14="http://schemas.microsoft.com/office/powerpoint/2010/main" val="3428047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60771-F8C7-9EF3-409B-31A38F6D527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1ABFACF-FE81-94D5-9C65-F517E446DF0B}"/>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72FA2F53-911C-CDC6-1045-4683DC028ECF}"/>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AC27936E-1AF3-EC06-EA08-73E7F8CD5B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F82D968-20C5-9A2D-78E3-462168452700}"/>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E66EAD4-E261-E315-29FF-7773890FB89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DAD0D60-3E9B-43EE-E7AC-F2D223B75779}"/>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148AF47-8E45-CFA3-AAA6-F5829522C87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2C40D02-C743-2314-BB7D-1C6DE5456DF5}"/>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6CCA389C-31E4-EBC5-26DA-4D719D9D73A8}"/>
              </a:ext>
            </a:extLst>
          </p:cNvPr>
          <p:cNvSpPr txBox="1"/>
          <p:nvPr/>
        </p:nvSpPr>
        <p:spPr>
          <a:xfrm>
            <a:off x="131237" y="1880280"/>
            <a:ext cx="4440763" cy="369331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Even without signing contracts or managing budgets, students and cadets have a meaningful role in responsible procurement. They can contribute by reading and respecting labels and storage instructions, assisting with accurate inventory records, handling and storing goods correctly to avoid waste and offering feedback on the practicality and performance of products and packaging. These contributions help transform the galley and stores into strategic spaces that support sustainability, compliance and operational efficiency.</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C381CA82-7F0C-C5DE-8152-0CD5735F6205}"/>
              </a:ext>
            </a:extLst>
          </p:cNvPr>
          <p:cNvSpPr>
            <a:spLocks noGrp="1"/>
          </p:cNvSpPr>
          <p:nvPr>
            <p:ph type="title"/>
          </p:nvPr>
        </p:nvSpPr>
        <p:spPr>
          <a:xfrm>
            <a:off x="-148973" y="861442"/>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3</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Role of Students and Cadets in Procurement</a:t>
            </a: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54E2984-C2F7-4FEE-8FBA-234D4AB5D71E}"/>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6" name="Εικόνα 5" descr="Εικόνα που περιέχει νερό, καρτούν, εξωτερικός χώρος/ύπαιθρος&#10;&#10;Το περιεχόμενο που δημιουργείται από AI ενδέχεται να είναι εσφαλμένο.">
            <a:extLst>
              <a:ext uri="{FF2B5EF4-FFF2-40B4-BE49-F238E27FC236}">
                <a16:creationId xmlns:a16="http://schemas.microsoft.com/office/drawing/2014/main" id="{71F4F194-B8A0-A189-B5EA-4BA0CC1C75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3229" y="2294097"/>
            <a:ext cx="4477450" cy="2755423"/>
          </a:xfrm>
          <a:prstGeom prst="rect">
            <a:avLst/>
          </a:prstGeom>
        </p:spPr>
      </p:pic>
    </p:spTree>
    <p:extLst>
      <p:ext uri="{BB962C8B-B14F-4D97-AF65-F5344CB8AC3E}">
        <p14:creationId xmlns:p14="http://schemas.microsoft.com/office/powerpoint/2010/main" val="808895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A8038-0F82-FD7F-E4E4-93154773286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7B684B6-999C-87D2-0974-EBEDC9529FF7}"/>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BC7261C2-C311-CBD7-A062-744702A9646D}"/>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BC0172A0-6D39-F40A-7839-B9B82BA29B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8AC82B6-01F3-FC42-F277-BBB8FBB22164}"/>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D33002A-8489-A65B-DD06-F371C435DB89}"/>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AFE7E42-CE82-10BC-7B79-D7FB9B2460C0}"/>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933F5-6ED1-B1A8-EB25-533AEEA9F2C0}"/>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FE83F5B-3612-5B1E-A88F-9B556503A6E2}"/>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DCAE3E0F-A3C7-7E57-DD2E-F441399ECF8B}"/>
              </a:ext>
            </a:extLst>
          </p:cNvPr>
          <p:cNvSpPr txBox="1"/>
          <p:nvPr/>
        </p:nvSpPr>
        <p:spPr>
          <a:xfrm>
            <a:off x="131237" y="1880280"/>
            <a:ext cx="4440763" cy="397031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module explains that sustainable sourcing and procurement operate within a framework of international conventions, regional and national regulations, technical standards and company policies. Instruments such as MARPOL, SOLAS, the ISM Code and the Maritime Labor Convention shape what is acceptable or required on board, while food safety and environmental management standards influence how suppliers operate. Company-level procurement policies and supplier codes translate these external requirements into concrete rules for purchasing and supplier relationships.</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7C2F7B6B-5A24-F582-9B3A-EE96082AD47F}"/>
              </a:ext>
            </a:extLst>
          </p:cNvPr>
          <p:cNvSpPr>
            <a:spLocks noGrp="1"/>
          </p:cNvSpPr>
          <p:nvPr>
            <p:ph type="title"/>
          </p:nvPr>
        </p:nvSpPr>
        <p:spPr>
          <a:xfrm>
            <a:off x="-148973" y="861442"/>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4</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Regulations, Standards and Company Policies</a:t>
            </a: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3781CD0-BDD4-0354-5690-45FBAA06D98B}"/>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7" name="Εικόνα 6" descr="Εικόνα που περιέχει κείμενο, σχεδίαση, εικονογράφηση&#10;&#10;Το περιεχόμενο που δημιουργείται από AI ενδέχεται να είναι εσφαλμένο.">
            <a:extLst>
              <a:ext uri="{FF2B5EF4-FFF2-40B4-BE49-F238E27FC236}">
                <a16:creationId xmlns:a16="http://schemas.microsoft.com/office/drawing/2014/main" id="{35B42392-1CCA-293D-8982-48FD89B778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3445" y="2463359"/>
            <a:ext cx="4206240" cy="2804160"/>
          </a:xfrm>
          <a:prstGeom prst="rect">
            <a:avLst/>
          </a:prstGeom>
        </p:spPr>
      </p:pic>
    </p:spTree>
    <p:extLst>
      <p:ext uri="{BB962C8B-B14F-4D97-AF65-F5344CB8AC3E}">
        <p14:creationId xmlns:p14="http://schemas.microsoft.com/office/powerpoint/2010/main" val="69454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Contents of the course </a:t>
            </a:r>
          </a:p>
        </p:txBody>
      </p:sp>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sp>
        <p:nvSpPr>
          <p:cNvPr id="21" name="TextBox 20">
            <a:extLst>
              <a:ext uri="{FF2B5EF4-FFF2-40B4-BE49-F238E27FC236}">
                <a16:creationId xmlns:a16="http://schemas.microsoft.com/office/drawing/2014/main" id="{4A543130-7339-D6F9-E1AD-DEEABE3928B8}"/>
              </a:ext>
            </a:extLst>
          </p:cNvPr>
          <p:cNvSpPr txBox="1"/>
          <p:nvPr/>
        </p:nvSpPr>
        <p:spPr>
          <a:xfrm>
            <a:off x="358346" y="1111618"/>
            <a:ext cx="8404024" cy="5693866"/>
          </a:xfrm>
          <a:prstGeom prst="rect">
            <a:avLst/>
          </a:prstGeom>
          <a:noFill/>
        </p:spPr>
        <p:txBody>
          <a:bodyPr wrap="square" lIns="91440" tIns="45720" rIns="91440" bIns="45720" rtlCol="0" anchor="t">
            <a:spAutoFit/>
          </a:bodyPr>
          <a:lstStyle/>
          <a:p>
            <a:endParaRPr lang="en-GR"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t>Introduction</a:t>
            </a:r>
          </a:p>
          <a:p>
            <a:r>
              <a:rPr lang="en-US" sz="2000" b="1" dirty="0"/>
              <a:t>1.	Locally sourced products</a:t>
            </a:r>
          </a:p>
          <a:p>
            <a:r>
              <a:rPr lang="en-US" sz="2000" b="1" dirty="0"/>
              <a:t>2.	Sustainable seafood and food choices</a:t>
            </a:r>
          </a:p>
          <a:p>
            <a:r>
              <a:rPr lang="en-US" sz="2000" b="1" dirty="0"/>
              <a:t>3.	Responsible procurement practices</a:t>
            </a:r>
          </a:p>
          <a:p>
            <a:r>
              <a:rPr lang="en-US" sz="2000" b="1" dirty="0"/>
              <a:t>4.	Regulations, standards, and company policies for sustainable procurement</a:t>
            </a:r>
          </a:p>
          <a:p>
            <a:r>
              <a:rPr lang="en-US" sz="2000" b="1" dirty="0"/>
              <a:t>5.	The business case for sustainable sourcing and procurement</a:t>
            </a:r>
          </a:p>
          <a:p>
            <a:r>
              <a:rPr lang="en-US" sz="2000" b="1" dirty="0"/>
              <a:t>6.	Multimedia and online resources</a:t>
            </a:r>
          </a:p>
          <a:p>
            <a:r>
              <a:rPr lang="en-US" sz="2000" b="1" dirty="0"/>
              <a:t>7.	Scenario-based simulation: building a sustainable onboard supply plan</a:t>
            </a:r>
          </a:p>
          <a:p>
            <a:r>
              <a:rPr lang="en-US" sz="2000" b="1" dirty="0"/>
              <a:t>8.	Critical thinking activity: proactive vs reactive procurement decisions</a:t>
            </a:r>
          </a:p>
          <a:p>
            <a:r>
              <a:rPr lang="en-US" sz="2000" b="1" dirty="0"/>
              <a:t>9.	Conclusion and key takeaways</a:t>
            </a:r>
          </a:p>
          <a:p>
            <a:r>
              <a:rPr lang="en-US" sz="2000" b="1" dirty="0"/>
              <a:t>10.	Course references</a:t>
            </a:r>
          </a:p>
          <a:p>
            <a:endParaRPr lang="en-GB" sz="2400" b="1" dirty="0"/>
          </a:p>
          <a:p>
            <a:pPr marL="457200" indent="-457200">
              <a:buFont typeface="+mj-lt"/>
              <a:buAutoNum type="arabicPeriod"/>
            </a:pPr>
            <a:endParaRPr lang="en-GR"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R" sz="2400" dirty="0">
                <a:effectLst/>
                <a:latin typeface="Calibri" panose="020F0502020204030204" pitchFamily="34" charset="0"/>
                <a:ea typeface="Calibri" panose="020F0502020204030204" pitchFamily="34" charset="0"/>
                <a:cs typeface="Times New Roman" panose="02020603050405020304" pitchFamily="18" charset="0"/>
              </a:rPr>
              <a:t>.</a:t>
            </a:r>
          </a:p>
          <a:p>
            <a:pPr algn="just">
              <a:spcAft>
                <a:spcPts val="200"/>
              </a:spcAft>
            </a:pPr>
            <a:endParaRPr lang="en-US" sz="2400" dirty="0">
              <a:effectLst/>
              <a:latin typeface="Times New Roman" panose="02020603050405020304" pitchFamily="18" charset="0"/>
              <a:ea typeface="Arial" panose="020B0604020202020204" pitchFamily="34" charset="0"/>
            </a:endParaRP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4"/>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5"/>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6"/>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7"/>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8"/>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
        <p:nvSpPr>
          <p:cNvPr id="3" name="Rectangle 2">
            <a:extLst>
              <a:ext uri="{FF2B5EF4-FFF2-40B4-BE49-F238E27FC236}">
                <a16:creationId xmlns:a16="http://schemas.microsoft.com/office/drawing/2014/main" id="{C797D275-4C4F-E7AD-2D8E-DF93F22B9763}"/>
              </a:ext>
            </a:extLst>
          </p:cNvPr>
          <p:cNvSpPr/>
          <p:nvPr/>
        </p:nvSpPr>
        <p:spPr>
          <a:xfrm>
            <a:off x="0" y="6315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spTree>
    <p:extLst>
      <p:ext uri="{BB962C8B-B14F-4D97-AF65-F5344CB8AC3E}">
        <p14:creationId xmlns:p14="http://schemas.microsoft.com/office/powerpoint/2010/main" val="2423458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1E9E7-9588-9084-A458-A9133E0F190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8CAB54B-F828-F225-A180-F95ED6C54F8C}"/>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D972A569-D65D-B23C-50D9-0832E5A2A083}"/>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6AAF2E3-CC4A-8DBE-2F4D-A8A3803E50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1F86131-AB36-481F-5697-98B7F0D24B18}"/>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B3BC57A-5343-6048-AB68-738CCE435BFB}"/>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711A003-347A-3BFC-ED94-609C457CC334}"/>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6A023F8-F545-5F42-3D2D-28D3007435EE}"/>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86AA1C9-D1F0-7287-4195-8237F41DFFA8}"/>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F7C37621-07C9-1ED9-CD80-F8D8D9B6FE79}"/>
              </a:ext>
            </a:extLst>
          </p:cNvPr>
          <p:cNvSpPr txBox="1"/>
          <p:nvPr/>
        </p:nvSpPr>
        <p:spPr>
          <a:xfrm>
            <a:off x="131237" y="1880280"/>
            <a:ext cx="4440763" cy="341632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Rather than seeing regulations and policies as obstacles, the module encourages a proactive attitude that uses them as tools to improve planning and decision-making. Proactive procurement anticipates regulatory needs, integrates sustainability criteria into specifications and collaborates with suppliers on solutions that work both economically and environmentally. This approach reduces last-minute “firefighting,” emergency orders and compliance risks and supports a more stable and resilient operational culture.</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24C70B8E-F0B4-5B69-C492-33A2B6BE89A0}"/>
              </a:ext>
            </a:extLst>
          </p:cNvPr>
          <p:cNvSpPr>
            <a:spLocks noGrp="1"/>
          </p:cNvSpPr>
          <p:nvPr>
            <p:ph type="title"/>
          </p:nvPr>
        </p:nvSpPr>
        <p:spPr>
          <a:xfrm>
            <a:off x="-148973" y="861442"/>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4</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From Reactive Compliance to Proactive Culture</a:t>
            </a: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F61847D-29CF-1A3C-F9D8-1535853E22EA}"/>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6" name="Εικόνα 5" descr="Εικόνα που περιέχει κείμενο, μαυροπίνακας, γραφικός χαρακτήρας, κιμωλία&#10;&#10;Το περιεχόμενο που δημιουργείται από AI ενδέχεται να είναι εσφαλμένο.">
            <a:extLst>
              <a:ext uri="{FF2B5EF4-FFF2-40B4-BE49-F238E27FC236}">
                <a16:creationId xmlns:a16="http://schemas.microsoft.com/office/drawing/2014/main" id="{088B7A4F-7B20-3877-478F-6C5738DF5F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1633" y="2137338"/>
            <a:ext cx="4351130" cy="2902204"/>
          </a:xfrm>
          <a:prstGeom prst="rect">
            <a:avLst/>
          </a:prstGeom>
        </p:spPr>
      </p:pic>
    </p:spTree>
    <p:extLst>
      <p:ext uri="{BB962C8B-B14F-4D97-AF65-F5344CB8AC3E}">
        <p14:creationId xmlns:p14="http://schemas.microsoft.com/office/powerpoint/2010/main" val="3470479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154EE-10EE-1D27-C273-858C8FCCFBC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821A89F-FD50-BB9D-FE3E-B82DA6FF5F19}"/>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6549D2BC-24E4-44A7-2B77-892BA55D4BC8}"/>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CAF9885B-A8F9-8B7C-AAA1-74004033FE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D0BB5BD-BFA8-0403-9D7B-CDC9ECD3818D}"/>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8E8FB56-3A78-ECF5-2EA4-0F369189FBD1}"/>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75D94E6-5FFC-24DB-A8B9-61194039C32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B7947BC-2050-E3CA-7258-DD00840C2CCF}"/>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3263BD4-D781-98E6-14E0-966043B3FE73}"/>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9115B779-A0E7-1D23-882C-5A04E20D12D0}"/>
              </a:ext>
            </a:extLst>
          </p:cNvPr>
          <p:cNvSpPr txBox="1"/>
          <p:nvPr/>
        </p:nvSpPr>
        <p:spPr>
          <a:xfrm>
            <a:off x="131237" y="1880280"/>
            <a:ext cx="4440763" cy="341632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business case section argues that sustainable sourcing and procurement are not only ethically desirable but also financially and strategically advantageous. By reducing waste, preventing over-ordering, optimizing inventories and choosing durable, efficient products, companies can lower operating costs. At the same time, purchasing decisions that support compliance and transparency reduce regulatory risks and open doors to markets, clients and investors that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prioritise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environmental and social performance.</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385132DB-A23F-CEB9-0C42-50E156512E76}"/>
              </a:ext>
            </a:extLst>
          </p:cNvPr>
          <p:cNvSpPr>
            <a:spLocks noGrp="1"/>
          </p:cNvSpPr>
          <p:nvPr>
            <p:ph type="title"/>
          </p:nvPr>
        </p:nvSpPr>
        <p:spPr>
          <a:xfrm>
            <a:off x="-148973" y="861442"/>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5</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The Business Case for Sustainable Procurement</a:t>
            </a: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E3C3C37-2ABB-6229-5FF2-1DDEAAB6F042}"/>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6" name="Εικόνα 5" descr="Εικόνα που περιέχει κείμενο, μαυροπίνακας, γραφικός χαρακτήρας, κιμωλία&#10;&#10;Το περιεχόμενο που δημιουργείται από AI ενδέχεται να είναι εσφαλμένο.">
            <a:extLst>
              <a:ext uri="{FF2B5EF4-FFF2-40B4-BE49-F238E27FC236}">
                <a16:creationId xmlns:a16="http://schemas.microsoft.com/office/drawing/2014/main" id="{756E8D73-3C85-7037-B937-ABC6966227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1633" y="2137338"/>
            <a:ext cx="4351130" cy="2902204"/>
          </a:xfrm>
          <a:prstGeom prst="rect">
            <a:avLst/>
          </a:prstGeom>
        </p:spPr>
      </p:pic>
    </p:spTree>
    <p:extLst>
      <p:ext uri="{BB962C8B-B14F-4D97-AF65-F5344CB8AC3E}">
        <p14:creationId xmlns:p14="http://schemas.microsoft.com/office/powerpoint/2010/main" val="1354530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52F5F-53A6-A951-DA53-CA67E111FFF5}"/>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5F3F615-0332-026B-94B8-ADE7A244AE23}"/>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1E65E1DD-5F66-CCC0-41EF-9EF27C65124E}"/>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BB5DC697-AFDC-A58F-6CD5-1CE576911C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A52E047-05EC-B050-D9F8-A6C2C7532206}"/>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C185BD8-A1EA-4254-07DD-6A69802DEC3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9EFA8CC-442D-181B-C4E3-75806864BE8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368B81E-5D13-E0D5-CEE0-321CD22CF274}"/>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4B3B2FE-C068-B0D1-AF0F-02554DAC6F16}"/>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86FA234D-A1D5-D40F-AEC8-1B2F69F9CBA4}"/>
              </a:ext>
            </a:extLst>
          </p:cNvPr>
          <p:cNvSpPr txBox="1"/>
          <p:nvPr/>
        </p:nvSpPr>
        <p:spPr>
          <a:xfrm>
            <a:off x="131237" y="1880280"/>
            <a:ext cx="4440763" cy="397031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Sustainable procurement helps shipping companies meet the expectations of charterers, cargo owners, passengers and public authorities, many of whom now demand evidence of responsible supply chains. Strong policies and practices can enhance reputation, improve access to ESG-sensitive finance and differentiate companies in competitive markets. The text also notes that many young professionals prefer employers who take sustainability seriously, making responsible procurement part of an attractive, future-oriented organizational identity.</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4265829B-B425-FCC3-FC85-727301C5F949}"/>
              </a:ext>
            </a:extLst>
          </p:cNvPr>
          <p:cNvSpPr>
            <a:spLocks noGrp="1"/>
          </p:cNvSpPr>
          <p:nvPr>
            <p:ph type="title"/>
          </p:nvPr>
        </p:nvSpPr>
        <p:spPr>
          <a:xfrm>
            <a:off x="-148973" y="861442"/>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5</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Market Advantage, Reputation and Human Capital</a:t>
            </a: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7CCF54A-CA87-1143-0F66-8E70A555EA97}"/>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7" name="Εικόνα 6" descr="Εικόνα που περιέχει σκάφος, μεταφορά, πλοίο, ρουχισμός&#10;&#10;Το περιεχόμενο που δημιουργείται από AI ενδέχεται να είναι εσφαλμένο.">
            <a:extLst>
              <a:ext uri="{FF2B5EF4-FFF2-40B4-BE49-F238E27FC236}">
                <a16:creationId xmlns:a16="http://schemas.microsoft.com/office/drawing/2014/main" id="{3288A637-03B8-1092-9E7E-E44846C963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5273" y="2353310"/>
            <a:ext cx="4538160" cy="3024258"/>
          </a:xfrm>
          <a:prstGeom prst="rect">
            <a:avLst/>
          </a:prstGeom>
        </p:spPr>
      </p:pic>
    </p:spTree>
    <p:extLst>
      <p:ext uri="{BB962C8B-B14F-4D97-AF65-F5344CB8AC3E}">
        <p14:creationId xmlns:p14="http://schemas.microsoft.com/office/powerpoint/2010/main" val="2332963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340AC-A8C5-8BF7-026A-A93E33DCE30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0E8CD08-FEF2-1642-D902-BD04B1AFBE2F}"/>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28BC93B4-28AE-E369-E193-59BD02155299}"/>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5F9EE7F-A789-0890-44F2-4E3B4B7639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B3DE1BF-D851-C841-588E-009A29A30A1B}"/>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31CD9B8-F313-57E8-183F-49C1E248435C}"/>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29D8502-EB89-4A9B-B019-2BC0E8398B9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F99EDB5-E8FA-48A5-984C-CA16011BEF4F}"/>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BFE3B28-7C24-C3D6-DC12-B4105A541D77}"/>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B5186AE4-0C31-4E32-53B4-F43562F4E783}"/>
              </a:ext>
            </a:extLst>
          </p:cNvPr>
          <p:cNvSpPr txBox="1"/>
          <p:nvPr/>
        </p:nvSpPr>
        <p:spPr>
          <a:xfrm>
            <a:off x="18646" y="2238247"/>
            <a:ext cx="4440763" cy="313932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 support learning, the module incorporates selected multimedia and online resources, such as short videos on sustainable shipping, educational materials on sustainable fishing and seafood labelling, and e-learning modules on sustainable food systems and green skills for seafarers. These resources are used as triggers for discussion, reflection and project work, helping students connect abstract concepts with real-world examples and voices from industry, science and policy.</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14AFAB7A-429E-23CD-BC5C-7358E54DBA02}"/>
              </a:ext>
            </a:extLst>
          </p:cNvPr>
          <p:cNvSpPr>
            <a:spLocks noGrp="1"/>
          </p:cNvSpPr>
          <p:nvPr>
            <p:ph type="title"/>
          </p:nvPr>
        </p:nvSpPr>
        <p:spPr>
          <a:xfrm>
            <a:off x="-148973" y="861442"/>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6</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Multimedia and Online Resources in the Module</a:t>
            </a: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B418DDF-8C90-DE87-CF35-3AC4263B33F6}"/>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6" name="Εικόνα 5" descr="Εικόνα που περιέχει κινητό τηλέφωνο, στιγμιότυπο οθόνης, γκάτζετ, φορητή συσκευή επικοινωνίας&#10;&#10;Το περιεχόμενο που δημιουργείται από AI ενδέχεται να είναι εσφαλμένο.">
            <a:extLst>
              <a:ext uri="{FF2B5EF4-FFF2-40B4-BE49-F238E27FC236}">
                <a16:creationId xmlns:a16="http://schemas.microsoft.com/office/drawing/2014/main" id="{A3F9FA43-A3D6-F2A4-C52A-B31AC834ED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3030" y="2294097"/>
            <a:ext cx="4242816" cy="2651760"/>
          </a:xfrm>
          <a:prstGeom prst="rect">
            <a:avLst/>
          </a:prstGeom>
        </p:spPr>
      </p:pic>
    </p:spTree>
    <p:extLst>
      <p:ext uri="{BB962C8B-B14F-4D97-AF65-F5344CB8AC3E}">
        <p14:creationId xmlns:p14="http://schemas.microsoft.com/office/powerpoint/2010/main" val="3865518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C6965-4DB5-27A9-5DF4-313BF2BB89B8}"/>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BC26159C-102F-0BD2-AF96-A2604386F676}"/>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CDDAD2C8-F43D-6024-0465-22A8C0FC0BBD}"/>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385F0A4C-4868-C59C-4298-B7EB43B486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5AB4FA4-B558-DA83-91B0-725B294DEAC6}"/>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5EF235F-6494-2909-F75C-7C8E44091DD8}"/>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6BB3043-0A7A-0C3E-1642-DD51EE4FF1A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93ECEC1-08E5-6140-0932-F9F125BA11F5}"/>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AF21455-E4CF-8E4C-B71E-D570A6E03EEB}"/>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DAA63518-50CD-F4E1-7C0C-F7D21FCEBA5D}"/>
              </a:ext>
            </a:extLst>
          </p:cNvPr>
          <p:cNvSpPr txBox="1"/>
          <p:nvPr/>
        </p:nvSpPr>
        <p:spPr>
          <a:xfrm>
            <a:off x="18646" y="2238247"/>
            <a:ext cx="4440763" cy="341632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One core learning activity invites participants to develop a sustainable onboard supply plan for a 10-day voyage with a specific crew size and storage constraints. Learners must respect company targets, such as a minimum share of locally sourced produce, a proportion of responsibly sourced seafood and reductions in single-use plastic and food waste. They assess needs, apply sustainability criteria, design a supply plan table, explain waste minimization measures and link their decisions to compliance and company policy.</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52D4A485-94A1-FD23-D102-CFA05676A479}"/>
              </a:ext>
            </a:extLst>
          </p:cNvPr>
          <p:cNvSpPr>
            <a:spLocks noGrp="1"/>
          </p:cNvSpPr>
          <p:nvPr>
            <p:ph type="title"/>
          </p:nvPr>
        </p:nvSpPr>
        <p:spPr>
          <a:xfrm>
            <a:off x="-148973" y="861442"/>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7</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Scenario-Based Simulation: 10-Day Voyage</a:t>
            </a: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AD7518E-3740-1FF9-BD44-6FF6AAD848F9}"/>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7" name="Εικόνα 6" descr="Εικόνα που περιέχει είδη γραφείου, στυλό, γραφική ύλη, γενικός εφοδιασμός&#10;&#10;Το περιεχόμενο που δημιουργείται από AI ενδέχεται να είναι εσφαλμένο.">
            <a:extLst>
              <a:ext uri="{FF2B5EF4-FFF2-40B4-BE49-F238E27FC236}">
                <a16:creationId xmlns:a16="http://schemas.microsoft.com/office/drawing/2014/main" id="{AF20E071-09A5-6BE9-554F-A5277BBCFD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3445" y="2401803"/>
            <a:ext cx="3989763" cy="2661920"/>
          </a:xfrm>
          <a:prstGeom prst="rect">
            <a:avLst/>
          </a:prstGeom>
        </p:spPr>
      </p:pic>
    </p:spTree>
    <p:extLst>
      <p:ext uri="{BB962C8B-B14F-4D97-AF65-F5344CB8AC3E}">
        <p14:creationId xmlns:p14="http://schemas.microsoft.com/office/powerpoint/2010/main" val="1788613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365A9-A180-91E0-578B-BD0BFA5B1C2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9FAF074-E0EE-DE2F-1804-47C95E5085B8}"/>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AAFAD556-1B3E-CBD2-2499-32A7129C5958}"/>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262BC39C-1824-3A8C-F215-3C56FBA166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1D4020D-A9DE-2E11-AE28-BFFCE95D8F3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8083C2B-E282-5775-EE1F-E554F871B36C}"/>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F350D13-9A84-B240-D880-907E5A692B8A}"/>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0285450-238F-5B7F-B8BD-DB7B90025D1D}"/>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1175CD1-E814-B90E-CE7A-839DBC7196AD}"/>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8AE00E10-15C1-1313-0C9C-7E888D7404AD}"/>
              </a:ext>
            </a:extLst>
          </p:cNvPr>
          <p:cNvSpPr txBox="1"/>
          <p:nvPr/>
        </p:nvSpPr>
        <p:spPr>
          <a:xfrm>
            <a:off x="18646" y="2238247"/>
            <a:ext cx="4440763" cy="341632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Another activity uses contrasting scenarios to explore reactive and proactive procurement behaviors. In one case, last-minute rushed orders lead to poor product quality, excessive packaging and high waste, while in another, careful planning, data use and clear specifications support sustainability and efficiency. Students analyze the impacts of each approach on cost, compliance, waste and crew workload, then redesign scenarios to demonstrate how small changes in behavior can significantly improve outcomes.</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4346132-D8D3-DCB7-E11B-024E8A2EEB0E}"/>
              </a:ext>
            </a:extLst>
          </p:cNvPr>
          <p:cNvSpPr>
            <a:spLocks noGrp="1"/>
          </p:cNvSpPr>
          <p:nvPr>
            <p:ph type="title"/>
          </p:nvPr>
        </p:nvSpPr>
        <p:spPr>
          <a:xfrm>
            <a:off x="-148973" y="861442"/>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8</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Critical Thinking Activity: Proactive vs Reactive</a:t>
            </a: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1F8DB89-7EFF-E698-0EA8-9393B9E1FA85}"/>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6" name="Εικόνα 5" descr="Εικόνα που περιέχει σκακιστής, αγώνες και αθλήματα εσωτερικού χώρου, σκάκι, παιχνίδια&#10;&#10;Το περιεχόμενο που δημιουργείται από AI ενδέχεται να είναι εσφαλμένο.">
            <a:extLst>
              <a:ext uri="{FF2B5EF4-FFF2-40B4-BE49-F238E27FC236}">
                <a16:creationId xmlns:a16="http://schemas.microsoft.com/office/drawing/2014/main" id="{532F0A5A-92DA-5559-F859-91B1459AD2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0" y="2448560"/>
            <a:ext cx="4310098" cy="2424430"/>
          </a:xfrm>
          <a:prstGeom prst="rect">
            <a:avLst/>
          </a:prstGeom>
        </p:spPr>
      </p:pic>
    </p:spTree>
    <p:extLst>
      <p:ext uri="{BB962C8B-B14F-4D97-AF65-F5344CB8AC3E}">
        <p14:creationId xmlns:p14="http://schemas.microsoft.com/office/powerpoint/2010/main" val="1211710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A9AE3-0D7D-F9A7-189A-0DB7EA7F5B4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20BC34D-1C99-6051-8957-07DD2D44F60B}"/>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C9CA1E63-868A-908F-1F7F-F9DC95301E45}"/>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951DCB5B-FB28-7A72-DBC6-09D7388E67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EDCBEB5-AA20-545A-063D-C85564D21EA4}"/>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C10AEF2-9430-1F6B-8C91-1159DF387BC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1BA74A4-4690-3C56-257F-B83476C6459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3E32929-D076-28F4-68F3-8B197F2EA78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D559E53-A9D7-B7CC-751A-84A3F13A53CA}"/>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1B1CBA83-DC87-BD51-5871-B6974B4E412B}"/>
              </a:ext>
            </a:extLst>
          </p:cNvPr>
          <p:cNvSpPr txBox="1"/>
          <p:nvPr/>
        </p:nvSpPr>
        <p:spPr>
          <a:xfrm>
            <a:off x="77160" y="1348456"/>
            <a:ext cx="4440763" cy="535531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concluding section summarizes that sustainable sourcing and procurement are central components of sustainable maritime operations rather than optional extras. Locally sourced products and sustainable seafood can support environmental goals and crew health when selected carefully, and responsible procurement connects what is purchased with how it is stored, used and disposed of. International regulations, standards and company policies provide a framework for action, while a strong business case shows that sustainable procurement reduces costs and risks and strengthens competitiveness. The module closes by emphasizing that proactive, data-informed decisions and the active involvement of students and cadets can help create safer, cleaner and more resilient maritime operations.</a:t>
            </a:r>
            <a:endParaRPr kumimoji="0" lang="en-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5DDC0E6-127E-E69C-1CBB-AA48D87E51AE}"/>
              </a:ext>
            </a:extLst>
          </p:cNvPr>
          <p:cNvSpPr>
            <a:spLocks noGrp="1"/>
          </p:cNvSpPr>
          <p:nvPr>
            <p:ph type="title"/>
          </p:nvPr>
        </p:nvSpPr>
        <p:spPr>
          <a:xfrm>
            <a:off x="-148973" y="861442"/>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9</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Conclusion and Key Takeaways</a:t>
            </a: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AEAC4AA-6C37-FE9C-75C7-B8527B4F0E0A}"/>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6" name="Εικόνα 5" descr="Εικόνα που περιέχει σκακιστής, αγώνες και αθλήματα εσωτερικού χώρου, σκάκι, παιχνίδια&#10;&#10;Το περιεχόμενο που δημιουργείται από AI ενδέχεται να είναι εσφαλμένο.">
            <a:extLst>
              <a:ext uri="{FF2B5EF4-FFF2-40B4-BE49-F238E27FC236}">
                <a16:creationId xmlns:a16="http://schemas.microsoft.com/office/drawing/2014/main" id="{D30869C0-AC8B-0A44-4091-8956CF2021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0" y="2448560"/>
            <a:ext cx="4310098" cy="2424430"/>
          </a:xfrm>
          <a:prstGeom prst="rect">
            <a:avLst/>
          </a:prstGeom>
        </p:spPr>
      </p:pic>
    </p:spTree>
    <p:extLst>
      <p:ext uri="{BB962C8B-B14F-4D97-AF65-F5344CB8AC3E}">
        <p14:creationId xmlns:p14="http://schemas.microsoft.com/office/powerpoint/2010/main" val="1009321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2C5E6-4C83-5933-5128-DC9E4CD77985}"/>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5741BE4-940D-28D3-5C90-7541BF40D67C}"/>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A520D2CF-CEAE-DC6B-4E32-8DB5EE96E93D}"/>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98F3435F-1C30-0FC8-0884-4EB8AB00DB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B76F250-AB80-E2E6-C022-5D4C118E4349}"/>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757E8DA-F409-F0DB-E114-463973D4393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0EE10DA-54A5-3FC5-698C-D151B52B906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699A99E-B584-3CDB-56D7-3309515B448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D18968B-E8D5-4BFA-C23C-F22F66052094}"/>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FA2D7001-564A-57A0-B4FE-9B17D5A69368}"/>
              </a:ext>
            </a:extLst>
          </p:cNvPr>
          <p:cNvSpPr txBox="1"/>
          <p:nvPr/>
        </p:nvSpPr>
        <p:spPr>
          <a:xfrm>
            <a:off x="77160" y="1348456"/>
            <a:ext cx="9115424" cy="4529445"/>
          </a:xfrm>
          <a:prstGeom prst="rect">
            <a:avLst/>
          </a:prstGeom>
          <a:noFill/>
        </p:spPr>
        <p:txBody>
          <a:bodyPr wrap="square">
            <a:spAutoFit/>
          </a:bodyPr>
          <a:lstStyle/>
          <a:p>
            <a:pPr algn="just">
              <a:spcAft>
                <a:spcPts val="2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Bianchi, M., Hallström, E., Parker, R. W. R., Mifflin, K.,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Tyedmers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 &amp; Ziegler, F. (2022). Assessing seafood nutritional diversity together with climate impacts informs more comprehensive dietary advice.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Communications Earth &amp; Environment, 3</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 188. </a:t>
            </a:r>
            <a:r>
              <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https://doi.org/10.1038/s43247-022-00516-4</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spcAft>
                <a:spcPts val="2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Coley, D. A., Howard, M., &amp; Winter, M. (2009). Local food, food miles and carbon emissions: A comparison of farm shop and mass distribution approaches.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Food Policy, 34</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 150–155. </a:t>
            </a:r>
            <a:r>
              <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https://doi.org/10.1016/j.foodpol.2008.11.001</a:t>
            </a:r>
            <a:endParaRPr lang="el-GR" sz="1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spcAft>
                <a:spcPts val="2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Edwards-Jones, G. (2010). Does eating local food reduce the environmental impact of food production and enhance consumer health?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Proceedings of the Nutrition Society, 69</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 582–591. </a:t>
            </a:r>
            <a:r>
              <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https://doi.org/10.1017/S0029665110002004</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spcAft>
                <a:spcPts val="2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European Parliamentary Research Service. (2020).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World Maritime Day 2020: “Sustainable shipping for a sustainable planet”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European Parliament. </a:t>
            </a:r>
            <a:r>
              <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https://epthinktank.eu/2020/09/23/world-maritime-day-2020-sustainable-shipping-for-a-sustainable-planet/</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spcAft>
                <a:spcPts val="2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Food and Agriculture Organization of the United Nations. (1995).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Code of conduct for responsible fisheries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FAO. </a:t>
            </a:r>
            <a:r>
              <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14"/>
              </a:rPr>
              <a:t>https://www.fao.org/iuu-fishing/international-framework/code-of-conduct-for-responsible-fisheries/en/</a:t>
            </a:r>
            <a:endPar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Food and Agriculture Organization of the United Nations. (2022). </a:t>
            </a:r>
            <a:r>
              <a:rPr lang="en-US" sz="1400" i="1" dirty="0">
                <a:latin typeface="Times New Roman" panose="02020603050405020304" pitchFamily="18" charset="0"/>
                <a:cs typeface="Times New Roman" panose="02020603050405020304" pitchFamily="18" charset="0"/>
              </a:rPr>
              <a:t>The state of world fisheries and aquaculture 2022: Towards blue transformation</a:t>
            </a:r>
            <a:r>
              <a:rPr lang="en-US" sz="1400" dirty="0">
                <a:latin typeface="Times New Roman" panose="02020603050405020304" pitchFamily="18" charset="0"/>
                <a:cs typeface="Times New Roman" panose="02020603050405020304" pitchFamily="18" charset="0"/>
              </a:rPr>
              <a:t>. FAO. </a:t>
            </a:r>
            <a:r>
              <a:rPr lang="en-US" sz="1400" u="sng" dirty="0">
                <a:latin typeface="Times New Roman" panose="02020603050405020304" pitchFamily="18" charset="0"/>
                <a:cs typeface="Times New Roman" panose="02020603050405020304" pitchFamily="18" charset="0"/>
                <a:hlinkClick r:id="rId15"/>
              </a:rPr>
              <a:t>https://www.fao.org/publications/sofia-2022</a:t>
            </a:r>
            <a:r>
              <a:rPr lang="en-GB" sz="1400" dirty="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International Maritime Organization. (2020). </a:t>
            </a:r>
            <a:r>
              <a:rPr lang="en-US" sz="1400" i="1" dirty="0">
                <a:latin typeface="Times New Roman" panose="02020603050405020304" pitchFamily="18" charset="0"/>
                <a:cs typeface="Times New Roman" panose="02020603050405020304" pitchFamily="18" charset="0"/>
              </a:rPr>
              <a:t>World Maritime Theme 2020: Sustainable shipping for a sustainable planet</a:t>
            </a:r>
            <a:r>
              <a:rPr lang="en-US" sz="1400" dirty="0">
                <a:latin typeface="Times New Roman" panose="02020603050405020304" pitchFamily="18" charset="0"/>
                <a:cs typeface="Times New Roman" panose="02020603050405020304" pitchFamily="18" charset="0"/>
              </a:rPr>
              <a:t>. IMO. </a:t>
            </a:r>
            <a:r>
              <a:rPr lang="en-US" sz="1400" u="sng" dirty="0">
                <a:latin typeface="Times New Roman" panose="02020603050405020304" pitchFamily="18" charset="0"/>
                <a:cs typeface="Times New Roman" panose="02020603050405020304" pitchFamily="18" charset="0"/>
                <a:hlinkClick r:id="rId16"/>
              </a:rPr>
              <a:t>https://www.imo.org/en/About/Events/Pages/World-Maritime-Theme-2020.aspx</a:t>
            </a:r>
            <a:r>
              <a:rPr lang="en-GB" sz="1400" dirty="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Marine Conservation Society. (n.d.). </a:t>
            </a:r>
            <a:r>
              <a:rPr lang="en-US" sz="1400" i="1" dirty="0">
                <a:latin typeface="Times New Roman" panose="02020603050405020304" pitchFamily="18" charset="0"/>
                <a:cs typeface="Times New Roman" panose="02020603050405020304" pitchFamily="18" charset="0"/>
              </a:rPr>
              <a:t>Good Fish Guide</a:t>
            </a:r>
            <a:r>
              <a:rPr lang="en-US" sz="1400" dirty="0">
                <a:latin typeface="Times New Roman" panose="02020603050405020304" pitchFamily="18" charset="0"/>
                <a:cs typeface="Times New Roman" panose="02020603050405020304" pitchFamily="18" charset="0"/>
              </a:rPr>
              <a:t>. Retrieved November 19, 2025, from </a:t>
            </a:r>
            <a:r>
              <a:rPr lang="en-US" sz="1400" u="sng" dirty="0">
                <a:latin typeface="Times New Roman" panose="02020603050405020304" pitchFamily="18" charset="0"/>
                <a:cs typeface="Times New Roman" panose="02020603050405020304" pitchFamily="18" charset="0"/>
                <a:hlinkClick r:id="rId17"/>
              </a:rPr>
              <a:t>https://www.mcsuk.org/goodfishguide/</a:t>
            </a:r>
            <a:r>
              <a:rPr lang="en-GB" sz="1400" dirty="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Marine Stewardship Council. (n.d.). </a:t>
            </a:r>
            <a:r>
              <a:rPr lang="en-US" sz="1400" i="1" dirty="0">
                <a:latin typeface="Times New Roman" panose="02020603050405020304" pitchFamily="18" charset="0"/>
                <a:cs typeface="Times New Roman" panose="02020603050405020304" pitchFamily="18" charset="0"/>
              </a:rPr>
              <a:t>What is sustainable seafood?</a:t>
            </a:r>
            <a:r>
              <a:rPr lang="en-US" sz="1400" dirty="0">
                <a:latin typeface="Times New Roman" panose="02020603050405020304" pitchFamily="18" charset="0"/>
                <a:cs typeface="Times New Roman" panose="02020603050405020304" pitchFamily="18" charset="0"/>
              </a:rPr>
              <a:t> Retrieved November 19, 2025, from </a:t>
            </a:r>
            <a:r>
              <a:rPr lang="en-US" sz="1400" u="sng" dirty="0">
                <a:latin typeface="Times New Roman" panose="02020603050405020304" pitchFamily="18" charset="0"/>
                <a:cs typeface="Times New Roman" panose="02020603050405020304" pitchFamily="18" charset="0"/>
                <a:hlinkClick r:id="rId18"/>
              </a:rPr>
              <a:t>https://www.msc.org/what-you-can-do/eat-sustainable-seafood/what-is-sustainable-seafood</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4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426DA97A-7BCB-E4EB-F177-44C5E429CA15}"/>
              </a:ext>
            </a:extLst>
          </p:cNvPr>
          <p:cNvSpPr>
            <a:spLocks noGrp="1"/>
          </p:cNvSpPr>
          <p:nvPr>
            <p:ph type="title"/>
          </p:nvPr>
        </p:nvSpPr>
        <p:spPr>
          <a:xfrm>
            <a:off x="-148973" y="861442"/>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10</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References</a:t>
            </a: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44375DE-19CA-CF4C-5E2A-99BAFC7BC168}"/>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spTree>
    <p:extLst>
      <p:ext uri="{BB962C8B-B14F-4D97-AF65-F5344CB8AC3E}">
        <p14:creationId xmlns:p14="http://schemas.microsoft.com/office/powerpoint/2010/main" val="14648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9A7EC-F266-D6A1-46C7-C449DC661B7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964909E-435B-0F30-0653-F9B3948FCDF0}"/>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623A265A-C05F-F16D-BEFC-3FC31EE8DF0F}"/>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7E71EDDB-085B-08A6-1666-D1919966E9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7B9B093-FCF7-5378-441A-DC3717AFF839}"/>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64D3B26-9589-94F7-10D4-A2D896D441D8}"/>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DC3A7BE-5C91-6E9F-2BF2-89B6BA3518D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EA37C0C-DA69-AF51-A967-671D54EF43DD}"/>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95F6D1A-DC1B-C0A1-F0E2-0C7E022D257C}"/>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22652F26-0E4F-492F-C0D9-44122492B90D}"/>
              </a:ext>
            </a:extLst>
          </p:cNvPr>
          <p:cNvSpPr txBox="1"/>
          <p:nvPr/>
        </p:nvSpPr>
        <p:spPr>
          <a:xfrm>
            <a:off x="77160" y="1348456"/>
            <a:ext cx="9115424" cy="4185761"/>
          </a:xfrm>
          <a:prstGeom prst="rect">
            <a:avLst/>
          </a:prstGeom>
          <a:noFill/>
        </p:spPr>
        <p:txBody>
          <a:bodyPr wrap="square">
            <a:spAutoFit/>
          </a:bodyPr>
          <a:lstStyle/>
          <a:p>
            <a:pPr algn="just">
              <a:spcAft>
                <a:spcPts val="200"/>
              </a:spcAft>
              <a:buNone/>
            </a:pPr>
            <a:r>
              <a:rPr lang="en-US" sz="1600" dirty="0" err="1">
                <a:effectLst/>
                <a:latin typeface="Times New Roman" panose="02020603050405020304" pitchFamily="18" charset="0"/>
                <a:ea typeface="Times New Roman" panose="02020603050405020304" pitchFamily="18" charset="0"/>
              </a:rPr>
              <a:t>Mozaffarian</a:t>
            </a:r>
            <a:r>
              <a:rPr lang="en-US" sz="1600" dirty="0">
                <a:effectLst/>
                <a:latin typeface="Times New Roman" panose="02020603050405020304" pitchFamily="18" charset="0"/>
                <a:ea typeface="Times New Roman" panose="02020603050405020304" pitchFamily="18" charset="0"/>
              </a:rPr>
              <a:t>, D., &amp; Rimm, E. B. (2006). Fish intake, contaminants, and human health: Evaluating the risks and the benefits. </a:t>
            </a:r>
            <a:r>
              <a:rPr lang="en-US" sz="1600" i="1" dirty="0">
                <a:effectLst/>
                <a:latin typeface="Times New Roman" panose="02020603050405020304" pitchFamily="18" charset="0"/>
                <a:ea typeface="Times New Roman" panose="02020603050405020304" pitchFamily="18" charset="0"/>
              </a:rPr>
              <a:t>JAMA, 296</a:t>
            </a:r>
            <a:r>
              <a:rPr lang="en-US" sz="1600" dirty="0">
                <a:effectLst/>
                <a:latin typeface="Times New Roman" panose="02020603050405020304" pitchFamily="18" charset="0"/>
                <a:ea typeface="Times New Roman" panose="02020603050405020304" pitchFamily="18" charset="0"/>
              </a:rPr>
              <a:t>(15), 1885–1899. </a:t>
            </a:r>
            <a:r>
              <a:rPr lang="en-US" sz="1600" u="sng" dirty="0">
                <a:solidFill>
                  <a:srgbClr val="0000FF"/>
                </a:solidFill>
                <a:effectLst/>
                <a:latin typeface="Times New Roman" panose="02020603050405020304" pitchFamily="18" charset="0"/>
                <a:ea typeface="Times New Roman" panose="02020603050405020304" pitchFamily="18" charset="0"/>
                <a:hlinkClick r:id="rId10"/>
              </a:rPr>
              <a:t>https://doi.org/10.1001/jama.296.15.1885</a:t>
            </a:r>
            <a:r>
              <a:rPr lang="el-GR" sz="1600" dirty="0">
                <a:effectLst/>
                <a:latin typeface="Times New Roman" panose="02020603050405020304" pitchFamily="18" charset="0"/>
                <a:ea typeface="Times New Roman" panose="02020603050405020304" pitchFamily="18" charset="0"/>
              </a:rPr>
              <a:t> </a:t>
            </a:r>
            <a:endParaRPr lang="el-GR" sz="1100" dirty="0">
              <a:effectLst/>
              <a:latin typeface="Times New Roman" panose="02020603050405020304" pitchFamily="18" charset="0"/>
              <a:ea typeface="Arial" panose="020B0604020202020204" pitchFamily="34" charset="0"/>
            </a:endParaRPr>
          </a:p>
          <a:p>
            <a:pPr algn="just">
              <a:spcAft>
                <a:spcPts val="200"/>
              </a:spcAft>
              <a:buNone/>
            </a:pPr>
            <a:r>
              <a:rPr lang="en-US" sz="1600" dirty="0">
                <a:effectLst/>
                <a:latin typeface="Times New Roman" panose="02020603050405020304" pitchFamily="18" charset="0"/>
                <a:ea typeface="Times New Roman" panose="02020603050405020304" pitchFamily="18" charset="0"/>
              </a:rPr>
              <a:t>Poore, J., &amp; Nemecek, T. (2018). Reducing food’s environmental impacts through producers and consumers. </a:t>
            </a:r>
            <a:r>
              <a:rPr lang="en-US" sz="1600" i="1" dirty="0">
                <a:effectLst/>
                <a:latin typeface="Times New Roman" panose="02020603050405020304" pitchFamily="18" charset="0"/>
                <a:ea typeface="Times New Roman" panose="02020603050405020304" pitchFamily="18" charset="0"/>
              </a:rPr>
              <a:t>Science, 360</a:t>
            </a:r>
            <a:r>
              <a:rPr lang="en-US" sz="1600" dirty="0">
                <a:effectLst/>
                <a:latin typeface="Times New Roman" panose="02020603050405020304" pitchFamily="18" charset="0"/>
                <a:ea typeface="Times New Roman" panose="02020603050405020304" pitchFamily="18" charset="0"/>
              </a:rPr>
              <a:t>(6392), 987–992. </a:t>
            </a:r>
            <a:r>
              <a:rPr lang="en-US" sz="1600" u="sng" dirty="0">
                <a:solidFill>
                  <a:srgbClr val="0000FF"/>
                </a:solidFill>
                <a:effectLst/>
                <a:latin typeface="Times New Roman" panose="02020603050405020304" pitchFamily="18" charset="0"/>
                <a:ea typeface="Times New Roman" panose="02020603050405020304" pitchFamily="18" charset="0"/>
                <a:hlinkClick r:id="rId11"/>
              </a:rPr>
              <a:t>https://doi.org/10.1126/science.aaq0216</a:t>
            </a:r>
            <a:r>
              <a:rPr lang="en-GB" sz="1600" dirty="0">
                <a:effectLst/>
                <a:latin typeface="Times New Roman" panose="02020603050405020304" pitchFamily="18" charset="0"/>
                <a:ea typeface="Times New Roman" panose="02020603050405020304" pitchFamily="18" charset="0"/>
              </a:rPr>
              <a:t> </a:t>
            </a:r>
            <a:endParaRPr lang="el-GR" sz="1100" dirty="0">
              <a:effectLst/>
              <a:latin typeface="Times New Roman" panose="02020603050405020304" pitchFamily="18" charset="0"/>
              <a:ea typeface="Arial" panose="020B0604020202020204" pitchFamily="34" charset="0"/>
            </a:endParaRPr>
          </a:p>
          <a:p>
            <a:pPr algn="just">
              <a:spcAft>
                <a:spcPts val="200"/>
              </a:spcAft>
              <a:buNone/>
            </a:pPr>
            <a:r>
              <a:rPr lang="en-US" sz="1600" dirty="0">
                <a:effectLst/>
                <a:latin typeface="Times New Roman" panose="02020603050405020304" pitchFamily="18" charset="0"/>
                <a:ea typeface="Times New Roman" panose="02020603050405020304" pitchFamily="18" charset="0"/>
              </a:rPr>
              <a:t>Ritchie, H., Rosado, P., &amp; Roser, M. (2022). Environmental impacts of food production. </a:t>
            </a:r>
            <a:r>
              <a:rPr lang="en-US" sz="1600" i="1" dirty="0">
                <a:effectLst/>
                <a:latin typeface="Times New Roman" panose="02020603050405020304" pitchFamily="18" charset="0"/>
                <a:ea typeface="Times New Roman" panose="02020603050405020304" pitchFamily="18" charset="0"/>
              </a:rPr>
              <a:t>Our World in Data</a:t>
            </a:r>
            <a:r>
              <a:rPr lang="en-US" sz="1600" dirty="0">
                <a:effectLst/>
                <a:latin typeface="Times New Roman" panose="02020603050405020304" pitchFamily="18" charset="0"/>
                <a:ea typeface="Times New Roman" panose="02020603050405020304" pitchFamily="18" charset="0"/>
              </a:rPr>
              <a:t>. </a:t>
            </a:r>
            <a:r>
              <a:rPr lang="en-US" sz="1600" u="sng" dirty="0">
                <a:solidFill>
                  <a:srgbClr val="0000FF"/>
                </a:solidFill>
                <a:effectLst/>
                <a:latin typeface="Times New Roman" panose="02020603050405020304" pitchFamily="18" charset="0"/>
                <a:ea typeface="Times New Roman" panose="02020603050405020304" pitchFamily="18" charset="0"/>
                <a:hlinkClick r:id="rId12"/>
              </a:rPr>
              <a:t>https://ourworldindata.org/environmental-impacts-of-food</a:t>
            </a:r>
            <a:r>
              <a:rPr lang="en-GB" sz="1600" dirty="0">
                <a:effectLst/>
                <a:latin typeface="Times New Roman" panose="02020603050405020304" pitchFamily="18" charset="0"/>
                <a:ea typeface="Times New Roman" panose="02020603050405020304" pitchFamily="18" charset="0"/>
              </a:rPr>
              <a:t> </a:t>
            </a:r>
            <a:endParaRPr lang="el-GR" sz="1100" dirty="0">
              <a:effectLst/>
              <a:latin typeface="Times New Roman" panose="02020603050405020304" pitchFamily="18" charset="0"/>
              <a:ea typeface="Arial" panose="020B0604020202020204" pitchFamily="34" charset="0"/>
            </a:endParaRPr>
          </a:p>
          <a:p>
            <a:pPr algn="just">
              <a:spcAft>
                <a:spcPts val="200"/>
              </a:spcAft>
              <a:buNone/>
            </a:pPr>
            <a:r>
              <a:rPr lang="en-US" sz="1600" dirty="0" err="1">
                <a:effectLst/>
                <a:latin typeface="Times New Roman" panose="02020603050405020304" pitchFamily="18" charset="0"/>
                <a:ea typeface="Times New Roman" panose="02020603050405020304" pitchFamily="18" charset="0"/>
              </a:rPr>
              <a:t>SkillSea</a:t>
            </a:r>
            <a:r>
              <a:rPr lang="en-US" sz="1600" dirty="0">
                <a:effectLst/>
                <a:latin typeface="Times New Roman" panose="02020603050405020304" pitchFamily="18" charset="0"/>
                <a:ea typeface="Times New Roman" panose="02020603050405020304" pitchFamily="18" charset="0"/>
              </a:rPr>
              <a:t> Consortium. (n.d.). </a:t>
            </a:r>
            <a:r>
              <a:rPr lang="en-US" sz="1600" i="1" dirty="0" err="1">
                <a:effectLst/>
                <a:latin typeface="Times New Roman" panose="02020603050405020304" pitchFamily="18" charset="0"/>
                <a:ea typeface="Times New Roman" panose="02020603050405020304" pitchFamily="18" charset="0"/>
              </a:rPr>
              <a:t>SkillSea</a:t>
            </a:r>
            <a:r>
              <a:rPr lang="en-US" sz="1600" i="1" dirty="0">
                <a:effectLst/>
                <a:latin typeface="Times New Roman" panose="02020603050405020304" pitchFamily="18" charset="0"/>
                <a:ea typeface="Times New Roman" panose="02020603050405020304" pitchFamily="18" charset="0"/>
              </a:rPr>
              <a:t> – Futureproof skills for the maritime transport sector</a:t>
            </a:r>
            <a:r>
              <a:rPr lang="en-US" sz="1600" dirty="0">
                <a:effectLst/>
                <a:latin typeface="Times New Roman" panose="02020603050405020304" pitchFamily="18" charset="0"/>
                <a:ea typeface="Times New Roman" panose="02020603050405020304" pitchFamily="18" charset="0"/>
              </a:rPr>
              <a:t>. Retrieved November 19, 2025, from </a:t>
            </a:r>
            <a:r>
              <a:rPr lang="en-US" sz="1600" u="sng" dirty="0">
                <a:solidFill>
                  <a:srgbClr val="0000FF"/>
                </a:solidFill>
                <a:effectLst/>
                <a:latin typeface="Times New Roman" panose="02020603050405020304" pitchFamily="18" charset="0"/>
                <a:ea typeface="Times New Roman" panose="02020603050405020304" pitchFamily="18" charset="0"/>
                <a:hlinkClick r:id="rId13"/>
              </a:rPr>
              <a:t>https://www.skillsea.eu/</a:t>
            </a:r>
            <a:endParaRPr lang="el-GR" sz="1100" dirty="0">
              <a:effectLst/>
              <a:latin typeface="Times New Roman" panose="02020603050405020304" pitchFamily="18" charset="0"/>
              <a:ea typeface="Arial" panose="020B0604020202020204" pitchFamily="34" charset="0"/>
            </a:endParaRPr>
          </a:p>
          <a:p>
            <a:pPr algn="just">
              <a:spcAft>
                <a:spcPts val="200"/>
              </a:spcAft>
              <a:buNone/>
            </a:pPr>
            <a:r>
              <a:rPr lang="en-US" sz="1600" dirty="0">
                <a:effectLst/>
                <a:latin typeface="Times New Roman" panose="02020603050405020304" pitchFamily="18" charset="0"/>
                <a:ea typeface="Times New Roman" panose="02020603050405020304" pitchFamily="18" charset="0"/>
              </a:rPr>
              <a:t>Stein, A. J., &amp; Santini, F. (2022). The sustainability of “local” food: A review for policy-makers. </a:t>
            </a:r>
            <a:r>
              <a:rPr lang="en-US" sz="1600" i="1" dirty="0">
                <a:effectLst/>
                <a:latin typeface="Times New Roman" panose="02020603050405020304" pitchFamily="18" charset="0"/>
                <a:ea typeface="Times New Roman" panose="02020603050405020304" pitchFamily="18" charset="0"/>
              </a:rPr>
              <a:t>Review of Agricultural, Food and Environmental Studies, 103</a:t>
            </a:r>
            <a:r>
              <a:rPr lang="en-US" sz="1600" dirty="0">
                <a:effectLst/>
                <a:latin typeface="Times New Roman" panose="02020603050405020304" pitchFamily="18" charset="0"/>
                <a:ea typeface="Times New Roman" panose="02020603050405020304" pitchFamily="18" charset="0"/>
              </a:rPr>
              <a:t>(1), 77–89. </a:t>
            </a:r>
            <a:r>
              <a:rPr lang="en-US" sz="1600" u="sng" dirty="0">
                <a:solidFill>
                  <a:srgbClr val="0000FF"/>
                </a:solidFill>
                <a:effectLst/>
                <a:latin typeface="Times New Roman" panose="02020603050405020304" pitchFamily="18" charset="0"/>
                <a:ea typeface="Times New Roman" panose="02020603050405020304" pitchFamily="18" charset="0"/>
                <a:hlinkClick r:id="rId14"/>
              </a:rPr>
              <a:t>https://doi.org/10.1007/s41130-021-00148-w</a:t>
            </a:r>
            <a:r>
              <a:rPr lang="en-GB" sz="1600" dirty="0">
                <a:effectLst/>
                <a:latin typeface="Times New Roman" panose="02020603050405020304" pitchFamily="18" charset="0"/>
                <a:ea typeface="Times New Roman" panose="02020603050405020304" pitchFamily="18" charset="0"/>
              </a:rPr>
              <a:t> </a:t>
            </a:r>
            <a:endParaRPr lang="el-GR" sz="1100" dirty="0">
              <a:effectLst/>
              <a:latin typeface="Times New Roman" panose="02020603050405020304" pitchFamily="18" charset="0"/>
              <a:ea typeface="Arial" panose="020B0604020202020204" pitchFamily="34" charset="0"/>
            </a:endParaRPr>
          </a:p>
          <a:p>
            <a:pPr algn="just">
              <a:spcAft>
                <a:spcPts val="200"/>
              </a:spcAft>
              <a:buNone/>
            </a:pPr>
            <a:r>
              <a:rPr lang="en-US" sz="1600" dirty="0">
                <a:effectLst/>
                <a:latin typeface="Times New Roman" panose="02020603050405020304" pitchFamily="18" charset="0"/>
                <a:ea typeface="Times New Roman" panose="02020603050405020304" pitchFamily="18" charset="0"/>
              </a:rPr>
              <a:t>Sustainable Fisheries – University of Washington. (n.d.). </a:t>
            </a:r>
            <a:r>
              <a:rPr lang="en-US" sz="1600" i="1" dirty="0">
                <a:effectLst/>
                <a:latin typeface="Times New Roman" panose="02020603050405020304" pitchFamily="18" charset="0"/>
                <a:ea typeface="Times New Roman" panose="02020603050405020304" pitchFamily="18" charset="0"/>
              </a:rPr>
              <a:t>The environmental impact of food &amp; seafood</a:t>
            </a:r>
            <a:r>
              <a:rPr lang="en-US" sz="1600" dirty="0">
                <a:effectLst/>
                <a:latin typeface="Times New Roman" panose="02020603050405020304" pitchFamily="18" charset="0"/>
                <a:ea typeface="Times New Roman" panose="02020603050405020304" pitchFamily="18" charset="0"/>
              </a:rPr>
              <a:t>. University of Washington. Retrieved November 19, 2025, from </a:t>
            </a:r>
            <a:r>
              <a:rPr lang="en-US" sz="1600" u="sng" dirty="0">
                <a:solidFill>
                  <a:srgbClr val="0000FF"/>
                </a:solidFill>
                <a:effectLst/>
                <a:latin typeface="Times New Roman" panose="02020603050405020304" pitchFamily="18" charset="0"/>
                <a:ea typeface="Times New Roman" panose="02020603050405020304" pitchFamily="18" charset="0"/>
                <a:hlinkClick r:id="rId15"/>
              </a:rPr>
              <a:t>https://sustainablefisheries-uw.org/seafood-101/cost-of-food/</a:t>
            </a:r>
            <a:r>
              <a:rPr lang="en-GB" sz="1600" dirty="0">
                <a:effectLst/>
                <a:latin typeface="Times New Roman" panose="02020603050405020304" pitchFamily="18" charset="0"/>
                <a:ea typeface="Times New Roman" panose="02020603050405020304" pitchFamily="18" charset="0"/>
              </a:rPr>
              <a:t> </a:t>
            </a:r>
            <a:endParaRPr lang="el-GR" sz="1100" dirty="0">
              <a:effectLst/>
              <a:latin typeface="Times New Roman" panose="02020603050405020304" pitchFamily="18" charset="0"/>
              <a:ea typeface="Arial" panose="020B0604020202020204" pitchFamily="34" charset="0"/>
            </a:endParaRPr>
          </a:p>
          <a:p>
            <a:pPr algn="just">
              <a:spcAft>
                <a:spcPts val="200"/>
              </a:spcAft>
              <a:buNone/>
            </a:pPr>
            <a:r>
              <a:rPr lang="en-US" sz="1600" dirty="0">
                <a:effectLst/>
                <a:latin typeface="Times New Roman" panose="02020603050405020304" pitchFamily="18" charset="0"/>
                <a:ea typeface="Times New Roman" panose="02020603050405020304" pitchFamily="18" charset="0"/>
              </a:rPr>
              <a:t>Willett, W., </a:t>
            </a:r>
            <a:r>
              <a:rPr lang="en-US" sz="1600" dirty="0" err="1">
                <a:effectLst/>
                <a:latin typeface="Times New Roman" panose="02020603050405020304" pitchFamily="18" charset="0"/>
                <a:ea typeface="Times New Roman" panose="02020603050405020304" pitchFamily="18" charset="0"/>
              </a:rPr>
              <a:t>Rockström</a:t>
            </a:r>
            <a:r>
              <a:rPr lang="en-US" sz="1600" dirty="0">
                <a:effectLst/>
                <a:latin typeface="Times New Roman" panose="02020603050405020304" pitchFamily="18" charset="0"/>
                <a:ea typeface="Times New Roman" panose="02020603050405020304" pitchFamily="18" charset="0"/>
              </a:rPr>
              <a:t>, J., Loken, B., Springmann, M., Lang, T., Vermeulen, S., … Murray, C. J. L. (2019). Food in the Anthropocene: The EAT–Lancet Commission on healthy diets from sustainable food systems. </a:t>
            </a:r>
            <a:r>
              <a:rPr lang="en-US" sz="1600" i="1" dirty="0">
                <a:effectLst/>
                <a:latin typeface="Times New Roman" panose="02020603050405020304" pitchFamily="18" charset="0"/>
                <a:ea typeface="Times New Roman" panose="02020603050405020304" pitchFamily="18" charset="0"/>
              </a:rPr>
              <a:t>The Lancet, 393</a:t>
            </a:r>
            <a:r>
              <a:rPr lang="en-US" sz="1600" dirty="0">
                <a:effectLst/>
                <a:latin typeface="Times New Roman" panose="02020603050405020304" pitchFamily="18" charset="0"/>
                <a:ea typeface="Times New Roman" panose="02020603050405020304" pitchFamily="18" charset="0"/>
              </a:rPr>
              <a:t>(10170), 447–492. </a:t>
            </a:r>
            <a:r>
              <a:rPr lang="en-US" sz="1600" u="sng" dirty="0">
                <a:solidFill>
                  <a:srgbClr val="0000FF"/>
                </a:solidFill>
                <a:effectLst/>
                <a:latin typeface="Times New Roman" panose="02020603050405020304" pitchFamily="18" charset="0"/>
                <a:ea typeface="Times New Roman" panose="02020603050405020304" pitchFamily="18" charset="0"/>
                <a:hlinkClick r:id="rId16"/>
              </a:rPr>
              <a:t>https://doi.org/10.1016/S0140-6736(18)31788-4</a:t>
            </a:r>
            <a:r>
              <a:rPr lang="en-GB" sz="1600" dirty="0">
                <a:effectLst/>
                <a:latin typeface="Times New Roman" panose="02020603050405020304" pitchFamily="18" charset="0"/>
                <a:ea typeface="Times New Roman" panose="02020603050405020304" pitchFamily="18" charset="0"/>
              </a:rPr>
              <a:t> </a:t>
            </a:r>
            <a:endParaRPr lang="el-GR" sz="1100" dirty="0">
              <a:effectLst/>
              <a:latin typeface="Times New Roman" panose="02020603050405020304" pitchFamily="18" charset="0"/>
              <a:ea typeface="Arial" panose="020B0604020202020204" pitchFamily="34" charset="0"/>
            </a:endParaRPr>
          </a:p>
        </p:txBody>
      </p:sp>
      <p:sp>
        <p:nvSpPr>
          <p:cNvPr id="2" name="Title 1">
            <a:extLst>
              <a:ext uri="{FF2B5EF4-FFF2-40B4-BE49-F238E27FC236}">
                <a16:creationId xmlns:a16="http://schemas.microsoft.com/office/drawing/2014/main" id="{9523A0C9-19BF-47B3-A970-0313430C4BB7}"/>
              </a:ext>
            </a:extLst>
          </p:cNvPr>
          <p:cNvSpPr>
            <a:spLocks noGrp="1"/>
          </p:cNvSpPr>
          <p:nvPr>
            <p:ph type="title"/>
          </p:nvPr>
        </p:nvSpPr>
        <p:spPr>
          <a:xfrm>
            <a:off x="-148973" y="861442"/>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10</a:t>
            </a:r>
            <a:r>
              <a:rPr lang="el-GR" sz="2400" b="1" noProof="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References</a:t>
            </a: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34265D-876A-A22C-1680-8F0F6929387F}"/>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spTree>
    <p:extLst>
      <p:ext uri="{BB962C8B-B14F-4D97-AF65-F5344CB8AC3E}">
        <p14:creationId xmlns:p14="http://schemas.microsoft.com/office/powerpoint/2010/main" val="1295882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E3CA7-20EE-A5A6-FC75-1AD7729236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BB54370-064A-A010-6021-A8F14D56227E}"/>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1348BDF9-7B16-8EAE-6DC8-D79D49722A66}"/>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17F25BD-D18E-A549-BAF8-25864CF3DB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D0E5BBB-9EF8-3F8C-BAA9-3E4F42C9E51A}"/>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19E07A7-B5AE-D625-F6A5-C88CDE5F4560}"/>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C5F5C96-EEBF-69F1-4254-612DFB19F7C0}"/>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0BC2F31-F4F0-2772-0D86-41BF176C39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8C80903-E0A7-5639-86BC-B50FCA7459D6}"/>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E8F1EFF8-4C5B-D45C-5B57-4528949DF877}"/>
              </a:ext>
            </a:extLst>
          </p:cNvPr>
          <p:cNvSpPr txBox="1"/>
          <p:nvPr/>
        </p:nvSpPr>
        <p:spPr>
          <a:xfrm>
            <a:off x="77160" y="1348456"/>
            <a:ext cx="9115424" cy="4829527"/>
          </a:xfrm>
          <a:prstGeom prst="rect">
            <a:avLst/>
          </a:prstGeom>
          <a:noFill/>
        </p:spPr>
        <p:txBody>
          <a:bodyPr wrap="square">
            <a:spAutoFit/>
          </a:bodyPr>
          <a:lstStyle/>
          <a:p>
            <a:pPr algn="l">
              <a:spcAft>
                <a:spcPts val="200"/>
              </a:spcAft>
              <a:buNone/>
            </a:pPr>
            <a:r>
              <a:rPr lang="en-US" sz="1100" b="1" dirty="0">
                <a:effectLst/>
                <a:latin typeface="Times New Roman" panose="02020603050405020304" pitchFamily="18" charset="0"/>
                <a:ea typeface="Times New Roman" panose="02020603050405020304" pitchFamily="18" charset="0"/>
              </a:rPr>
              <a:t>1. In this module, sustainable sourcing and procurement are presented primarily as: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A. A purely environmental topic with little impact on operations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B. A minor administrative function of the galley</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C. A core element of sustainable maritime operations and strategy</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D. A temporary trend driven only by public opinion</a:t>
            </a:r>
            <a:endParaRPr lang="el-GR" sz="1100" dirty="0">
              <a:effectLst/>
              <a:latin typeface="Times New Roman" panose="02020603050405020304" pitchFamily="18" charset="0"/>
              <a:ea typeface="Arial" panose="020B0604020202020204" pitchFamily="34" charset="0"/>
            </a:endParaRPr>
          </a:p>
          <a:p>
            <a:pPr algn="l">
              <a:spcAft>
                <a:spcPts val="200"/>
              </a:spcAft>
              <a:buNone/>
            </a:pPr>
            <a:r>
              <a:rPr lang="en-US" sz="1100" b="1" dirty="0">
                <a:effectLst/>
                <a:latin typeface="Times New Roman" panose="02020603050405020304" pitchFamily="18" charset="0"/>
                <a:ea typeface="Times New Roman" panose="02020603050405020304" pitchFamily="18" charset="0"/>
              </a:rPr>
              <a:t>2. In a maritime context, “locally sourced products” are best described as: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A. Products supplied only by global wholesale chains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B. Products produced, processed and distributed close to the ports where ships call</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C. Products transported exclusively by sea freight</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D. Products that are always cheaper than imported alternatives</a:t>
            </a:r>
            <a:endParaRPr lang="el-GR" sz="1100" dirty="0">
              <a:effectLst/>
              <a:latin typeface="Times New Roman" panose="02020603050405020304" pitchFamily="18" charset="0"/>
              <a:ea typeface="Arial" panose="020B0604020202020204" pitchFamily="34" charset="0"/>
            </a:endParaRPr>
          </a:p>
          <a:p>
            <a:pPr algn="l">
              <a:spcAft>
                <a:spcPts val="200"/>
              </a:spcAft>
              <a:buNone/>
            </a:pPr>
            <a:r>
              <a:rPr lang="en-US" sz="1100" b="1" dirty="0">
                <a:effectLst/>
                <a:latin typeface="Times New Roman" panose="02020603050405020304" pitchFamily="18" charset="0"/>
                <a:ea typeface="Times New Roman" panose="02020603050405020304" pitchFamily="18" charset="0"/>
              </a:rPr>
              <a:t>3. Which statement about “local” food and sustainability most closely reflects the module?</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A. Local food is always more sustainable than imported food</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B. Local food has no influence on environmental impacts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C. Local food can have high impacts if produced in energy-intensive systems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D. Local food is only about supporting tourism</a:t>
            </a:r>
            <a:endParaRPr lang="el-GR" sz="1100" dirty="0">
              <a:effectLst/>
              <a:latin typeface="Times New Roman" panose="02020603050405020304" pitchFamily="18" charset="0"/>
              <a:ea typeface="Arial" panose="020B0604020202020204" pitchFamily="34" charset="0"/>
            </a:endParaRPr>
          </a:p>
          <a:p>
            <a:pPr algn="l">
              <a:spcAft>
                <a:spcPts val="200"/>
              </a:spcAft>
              <a:buNone/>
            </a:pPr>
            <a:r>
              <a:rPr lang="en-US" sz="1100" b="1" dirty="0">
                <a:effectLst/>
                <a:latin typeface="Times New Roman" panose="02020603050405020304" pitchFamily="18" charset="0"/>
                <a:ea typeface="Times New Roman" panose="02020603050405020304" pitchFamily="18" charset="0"/>
              </a:rPr>
              <a:t>4. Which of the following is not listed as a potential social or economic benefit of local sourcing?</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A. Strengthening local economies and jobs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B. Supporting community traditions and food cultures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C. Increasing resilience of food systems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D. Guaranteeing that all products are environmentally sustainable</a:t>
            </a:r>
            <a:endParaRPr lang="el-GR" sz="1100" dirty="0">
              <a:effectLst/>
              <a:latin typeface="Times New Roman" panose="02020603050405020304" pitchFamily="18" charset="0"/>
              <a:ea typeface="Arial" panose="020B0604020202020204" pitchFamily="34" charset="0"/>
            </a:endParaRPr>
          </a:p>
          <a:p>
            <a:pPr algn="l">
              <a:spcAft>
                <a:spcPts val="200"/>
              </a:spcAft>
              <a:buNone/>
            </a:pPr>
            <a:r>
              <a:rPr lang="en-US" sz="1100" b="1" dirty="0">
                <a:effectLst/>
                <a:latin typeface="Times New Roman" panose="02020603050405020304" pitchFamily="18" charset="0"/>
                <a:ea typeface="Times New Roman" panose="02020603050405020304" pitchFamily="18" charset="0"/>
              </a:rPr>
              <a:t>5. Sustainable seafood is defined in the module as seafood that:</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A. Comes from the cheapest available supplier</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B. Is consumed only on special occasions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C. Is sourced, produced and consumed without depleting stocks or damaging ecosystems, while respecting social and economic aspects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D. Is always wild-caught rather than farmed</a:t>
            </a:r>
            <a:endParaRPr lang="el-GR" sz="1100" dirty="0">
              <a:effectLst/>
              <a:latin typeface="Times New Roman" panose="02020603050405020304" pitchFamily="18" charset="0"/>
              <a:ea typeface="Arial" panose="020B0604020202020204" pitchFamily="34" charset="0"/>
            </a:endParaRPr>
          </a:p>
          <a:p>
            <a:pPr algn="l">
              <a:spcAft>
                <a:spcPts val="200"/>
              </a:spcAft>
              <a:buNone/>
            </a:pPr>
            <a:br>
              <a:rPr lang="en-US" sz="1400" dirty="0">
                <a:effectLst/>
                <a:latin typeface="Times New Roman" panose="02020603050405020304" pitchFamily="18" charset="0"/>
                <a:ea typeface="Times New Roman" panose="02020603050405020304" pitchFamily="18" charset="0"/>
              </a:rPr>
            </a:br>
            <a:endParaRPr lang="el-GR" sz="1050" dirty="0">
              <a:effectLst/>
              <a:latin typeface="Times New Roman" panose="02020603050405020304" pitchFamily="18" charset="0"/>
              <a:ea typeface="Arial" panose="020B0604020202020204" pitchFamily="34" charset="0"/>
            </a:endParaRPr>
          </a:p>
        </p:txBody>
      </p:sp>
      <p:sp>
        <p:nvSpPr>
          <p:cNvPr id="2" name="Title 1">
            <a:extLst>
              <a:ext uri="{FF2B5EF4-FFF2-40B4-BE49-F238E27FC236}">
                <a16:creationId xmlns:a16="http://schemas.microsoft.com/office/drawing/2014/main" id="{E1F7BA9D-3F0F-E5BD-BB38-AF3FC74837AE}"/>
              </a:ext>
            </a:extLst>
          </p:cNvPr>
          <p:cNvSpPr>
            <a:spLocks noGrp="1"/>
          </p:cNvSpPr>
          <p:nvPr>
            <p:ph type="title"/>
          </p:nvPr>
        </p:nvSpPr>
        <p:spPr>
          <a:xfrm>
            <a:off x="-148973" y="861442"/>
            <a:ext cx="9115424" cy="571213"/>
          </a:xfrm>
        </p:spPr>
        <p:txBody>
          <a:bodyPr>
            <a:noAutofit/>
          </a:bodyPr>
          <a:lstStyle/>
          <a:p>
            <a:pPr algn="ctr"/>
            <a:r>
              <a:rPr lang="en-US" sz="1800" b="1" dirty="0">
                <a:latin typeface="Times New Roman" panose="02020603050405020304" pitchFamily="18" charset="0"/>
                <a:cs typeface="Times New Roman" panose="02020603050405020304" pitchFamily="18" charset="0"/>
              </a:rPr>
              <a:t>Quiz</a:t>
            </a: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0E26B20-A951-8238-33C9-846FCC25D66E}"/>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spTree>
    <p:extLst>
      <p:ext uri="{BB962C8B-B14F-4D97-AF65-F5344CB8AC3E}">
        <p14:creationId xmlns:p14="http://schemas.microsoft.com/office/powerpoint/2010/main" val="390840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GB" sz="2400" b="1" noProof="0" dirty="0">
                <a:latin typeface="+mn-lt"/>
                <a:cs typeface="Times New Roman" panose="02020603050405020304" pitchFamily="18" charset="0"/>
              </a:rPr>
              <a:t>Introduction</a:t>
            </a:r>
          </a:p>
        </p:txBody>
      </p:sp>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sp>
        <p:nvSpPr>
          <p:cNvPr id="21" name="TextBox 20">
            <a:extLst>
              <a:ext uri="{FF2B5EF4-FFF2-40B4-BE49-F238E27FC236}">
                <a16:creationId xmlns:a16="http://schemas.microsoft.com/office/drawing/2014/main" id="{4A543130-7339-D6F9-E1AD-DEEABE3928B8}"/>
              </a:ext>
            </a:extLst>
          </p:cNvPr>
          <p:cNvSpPr txBox="1"/>
          <p:nvPr/>
        </p:nvSpPr>
        <p:spPr>
          <a:xfrm>
            <a:off x="443165" y="1433228"/>
            <a:ext cx="8488894" cy="3785652"/>
          </a:xfrm>
          <a:prstGeom prst="rect">
            <a:avLst/>
          </a:prstGeom>
          <a:noFill/>
        </p:spPr>
        <p:txBody>
          <a:bodyPr wrap="square" lIns="91440" tIns="45720" rIns="91440" bIns="45720" rtlCol="0" anchor="t">
            <a:spAutoFit/>
          </a:bodyPr>
          <a:lstStyle/>
          <a:p>
            <a:r>
              <a:rPr lang="en-GB" sz="2400" b="1" dirty="0">
                <a:solidFill>
                  <a:srgbClr val="00B050"/>
                </a:solidFill>
                <a:latin typeface="Chalkboard" panose="03050602040202020205" pitchFamily="66" charset="77"/>
              </a:rPr>
              <a:t>Welcome to Module 4</a:t>
            </a:r>
            <a:r>
              <a:rPr lang="en-GB" sz="2400" dirty="0"/>
              <a:t>: Sustainable Sourcing and Procurement</a:t>
            </a:r>
          </a:p>
          <a:p>
            <a:endParaRPr lang="en-GB" sz="2400" dirty="0"/>
          </a:p>
          <a:p>
            <a:r>
              <a:rPr lang="en-US" sz="2400" dirty="0"/>
              <a:t>The module links sustainability directly to how orders are planned, placed and managed on board. Choosing locally sourced products where appropriate can reduce certain emissions and support port communities, selecting sustainable seafood helps protect marine ecosystems, and applying responsible procurement practices prevents waste, reduces costs and avoids non-compliance. In this way, sustainability becomes a practical, action-oriented framework for everyday decisions in the galley and ship’s stores.</a:t>
            </a:r>
            <a:endParaRPr lang="en-GB" sz="2400" dirty="0"/>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4"/>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5"/>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6"/>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7"/>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8"/>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
        <p:nvSpPr>
          <p:cNvPr id="3" name="Rectangle 2">
            <a:extLst>
              <a:ext uri="{FF2B5EF4-FFF2-40B4-BE49-F238E27FC236}">
                <a16:creationId xmlns:a16="http://schemas.microsoft.com/office/drawing/2014/main" id="{A3C8431E-1DD3-0792-D678-65E1737DB36D}"/>
              </a:ext>
            </a:extLst>
          </p:cNvPr>
          <p:cNvSpPr/>
          <p:nvPr/>
        </p:nvSpPr>
        <p:spPr>
          <a:xfrm>
            <a:off x="0" y="6315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spTree>
    <p:extLst>
      <p:ext uri="{BB962C8B-B14F-4D97-AF65-F5344CB8AC3E}">
        <p14:creationId xmlns:p14="http://schemas.microsoft.com/office/powerpoint/2010/main" val="1789779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AFA05-DAC0-1D6F-423B-89952C57C76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70C44DA-44E2-68C2-3C4D-A838C7C1CA2F}"/>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2EB71C41-3F84-B08A-0929-D53A358F4417}"/>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2F0D5648-E789-0AFC-F701-21A4A3B9EA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5F4E5B5-7A64-0CBA-2029-811C7A64354F}"/>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725F25F-AFE1-7FED-1F0C-DF7B4C8E3624}"/>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61DC1A0-0835-52EC-E774-06243A71D43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81AC111-BD5F-543D-5325-11EEB6DC85E2}"/>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B0A08D2-EB63-5E6D-0BF4-7A210B539752}"/>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9D7DF896-1E15-51C8-D0EC-10D9BA0FA137}"/>
              </a:ext>
            </a:extLst>
          </p:cNvPr>
          <p:cNvSpPr txBox="1"/>
          <p:nvPr/>
        </p:nvSpPr>
        <p:spPr>
          <a:xfrm>
            <a:off x="77160" y="1348456"/>
            <a:ext cx="9115424" cy="4829527"/>
          </a:xfrm>
          <a:prstGeom prst="rect">
            <a:avLst/>
          </a:prstGeom>
          <a:noFill/>
        </p:spPr>
        <p:txBody>
          <a:bodyPr wrap="square">
            <a:spAutoFit/>
          </a:bodyPr>
          <a:lstStyle/>
          <a:p>
            <a:pPr algn="l">
              <a:spcAft>
                <a:spcPts val="200"/>
              </a:spcAft>
              <a:buNone/>
            </a:pPr>
            <a:r>
              <a:rPr lang="en-US" sz="1100" b="1" dirty="0">
                <a:effectLst/>
                <a:latin typeface="Times New Roman" panose="02020603050405020304" pitchFamily="18" charset="0"/>
                <a:ea typeface="Times New Roman" panose="02020603050405020304" pitchFamily="18" charset="0"/>
              </a:rPr>
              <a:t>6. Which combination of factors is highlighted as especially important when assessing seafood sustainability?</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A. </a:t>
            </a:r>
            <a:r>
              <a:rPr lang="en-US" sz="1100" dirty="0" err="1">
                <a:effectLst/>
                <a:latin typeface="Times New Roman" panose="02020603050405020304" pitchFamily="18" charset="0"/>
                <a:ea typeface="Times New Roman" panose="02020603050405020304" pitchFamily="18" charset="0"/>
              </a:rPr>
              <a:t>Colour</a:t>
            </a:r>
            <a:r>
              <a:rPr lang="en-US" sz="1100" dirty="0">
                <a:effectLst/>
                <a:latin typeface="Times New Roman" panose="02020603050405020304" pitchFamily="18" charset="0"/>
                <a:ea typeface="Times New Roman" panose="02020603050405020304" pitchFamily="18" charset="0"/>
              </a:rPr>
              <a:t> of the fish, cooking method, and price</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B. Stock status, fishing/farming method, and management of the fishery</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C. Packaging design, brand name, and advertising</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D. Portion size, crew preferences, and menu layout</a:t>
            </a:r>
            <a:endParaRPr lang="el-GR" sz="900" dirty="0">
              <a:effectLst/>
              <a:latin typeface="Times New Roman" panose="02020603050405020304" pitchFamily="18" charset="0"/>
              <a:ea typeface="Arial" panose="020B0604020202020204" pitchFamily="34" charset="0"/>
            </a:endParaRPr>
          </a:p>
          <a:p>
            <a:pPr algn="l">
              <a:spcAft>
                <a:spcPts val="200"/>
              </a:spcAft>
              <a:buNone/>
            </a:pPr>
            <a:r>
              <a:rPr lang="en-US" sz="1100" b="1" dirty="0">
                <a:effectLst/>
                <a:latin typeface="Times New Roman" panose="02020603050405020304" pitchFamily="18" charset="0"/>
                <a:ea typeface="Times New Roman" panose="02020603050405020304" pitchFamily="18" charset="0"/>
              </a:rPr>
              <a:t>7. Which seafood choices are mentioned as often having relatively </a:t>
            </a:r>
            <a:r>
              <a:rPr lang="en-US" sz="1100" b="1" dirty="0" err="1">
                <a:effectLst/>
                <a:latin typeface="Times New Roman" panose="02020603050405020304" pitchFamily="18" charset="0"/>
                <a:ea typeface="Times New Roman" panose="02020603050405020304" pitchFamily="18" charset="0"/>
              </a:rPr>
              <a:t>favourable</a:t>
            </a:r>
            <a:r>
              <a:rPr lang="en-US" sz="1100" b="1" dirty="0">
                <a:effectLst/>
                <a:latin typeface="Times New Roman" panose="02020603050405020304" pitchFamily="18" charset="0"/>
                <a:ea typeface="Times New Roman" panose="02020603050405020304" pitchFamily="18" charset="0"/>
              </a:rPr>
              <a:t> environmental profiles?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A. Large predatory fish from poorly managed stocks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B. Small pelagic fish and farmed bivalves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C. Any farmed fish, regardless of system</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D. Only canned tuna products</a:t>
            </a:r>
            <a:endParaRPr lang="el-GR" sz="900" dirty="0">
              <a:effectLst/>
              <a:latin typeface="Times New Roman" panose="02020603050405020304" pitchFamily="18" charset="0"/>
              <a:ea typeface="Arial" panose="020B0604020202020204" pitchFamily="34" charset="0"/>
            </a:endParaRPr>
          </a:p>
          <a:p>
            <a:pPr algn="l">
              <a:spcAft>
                <a:spcPts val="200"/>
              </a:spcAft>
              <a:buNone/>
            </a:pPr>
            <a:r>
              <a:rPr lang="en-US" sz="1100" b="1" dirty="0">
                <a:effectLst/>
                <a:latin typeface="Times New Roman" panose="02020603050405020304" pitchFamily="18" charset="0"/>
                <a:ea typeface="Times New Roman" panose="02020603050405020304" pitchFamily="18" charset="0"/>
              </a:rPr>
              <a:t>8. Responsible procurement is described as a shift from:</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A. Buying only luxury products to buying only basic items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B. Buying whatever is available to strictly following suppliers’ preferences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C. Simply buying the cheapest and most available items to purchasing in a way that supports environmental, social and economic goals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D. </a:t>
            </a:r>
            <a:r>
              <a:rPr lang="en-US" sz="1100" dirty="0" err="1">
                <a:effectLst/>
                <a:latin typeface="Times New Roman" panose="02020603050405020304" pitchFamily="18" charset="0"/>
                <a:ea typeface="Times New Roman" panose="02020603050405020304" pitchFamily="18" charset="0"/>
              </a:rPr>
              <a:t>Centralised</a:t>
            </a:r>
            <a:r>
              <a:rPr lang="en-US" sz="1100" dirty="0">
                <a:effectLst/>
                <a:latin typeface="Times New Roman" panose="02020603050405020304" pitchFamily="18" charset="0"/>
                <a:ea typeface="Times New Roman" panose="02020603050405020304" pitchFamily="18" charset="0"/>
              </a:rPr>
              <a:t> purchasing to completely unregulated on-board purchasing</a:t>
            </a:r>
            <a:endParaRPr lang="el-GR" sz="900" dirty="0">
              <a:effectLst/>
              <a:latin typeface="Times New Roman" panose="02020603050405020304" pitchFamily="18" charset="0"/>
              <a:ea typeface="Arial" panose="020B0604020202020204" pitchFamily="34" charset="0"/>
            </a:endParaRPr>
          </a:p>
          <a:p>
            <a:pPr algn="l">
              <a:spcAft>
                <a:spcPts val="200"/>
              </a:spcAft>
              <a:buNone/>
            </a:pPr>
            <a:r>
              <a:rPr lang="en-US" sz="1100" b="1" dirty="0">
                <a:effectLst/>
                <a:latin typeface="Times New Roman" panose="02020603050405020304" pitchFamily="18" charset="0"/>
                <a:ea typeface="Times New Roman" panose="02020603050405020304" pitchFamily="18" charset="0"/>
              </a:rPr>
              <a:t>9. Which of the following is not part of the responsible procurement cycle described in the module?</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A. Needs identification and planning</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B. Specification of sustainable requirements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C. Supplier selection and evaluation</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D. Ignoring feedback from ships to keep procedures simple</a:t>
            </a:r>
            <a:endParaRPr lang="el-GR" sz="900" dirty="0">
              <a:effectLst/>
              <a:latin typeface="Times New Roman" panose="02020603050405020304" pitchFamily="18" charset="0"/>
              <a:ea typeface="Arial" panose="020B0604020202020204" pitchFamily="34" charset="0"/>
            </a:endParaRPr>
          </a:p>
          <a:p>
            <a:pPr algn="l">
              <a:spcAft>
                <a:spcPts val="200"/>
              </a:spcAft>
              <a:buNone/>
            </a:pPr>
            <a:r>
              <a:rPr lang="en-US" sz="1100" b="1" dirty="0">
                <a:effectLst/>
                <a:latin typeface="Times New Roman" panose="02020603050405020304" pitchFamily="18" charset="0"/>
                <a:ea typeface="Times New Roman" panose="02020603050405020304" pitchFamily="18" charset="0"/>
              </a:rPr>
              <a:t>10. How do MARPOL Annex IV and Annex V influence procurement, according to the module?</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A. By banning all plastic products on board</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B. By encouraging the purchase of products that generate less waste and are easier to segregate and store</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C. By requiring that all food is frozen</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D. By regulating only engine spare parts and lubricants</a:t>
            </a:r>
            <a:endParaRPr lang="el-GR" sz="900" dirty="0">
              <a:effectLst/>
              <a:latin typeface="Times New Roman" panose="02020603050405020304" pitchFamily="18" charset="0"/>
              <a:ea typeface="Arial" panose="020B0604020202020204" pitchFamily="34" charset="0"/>
            </a:endParaRPr>
          </a:p>
          <a:p>
            <a:pPr marL="0" marR="0" lvl="0" indent="0" algn="l" defTabSz="457200" rtl="0" eaLnBrk="1" fontAlgn="auto" latinLnBrk="0" hangingPunct="1">
              <a:lnSpc>
                <a:spcPct val="100000"/>
              </a:lnSpc>
              <a:spcBef>
                <a:spcPts val="0"/>
              </a:spcBef>
              <a:spcAft>
                <a:spcPts val="200"/>
              </a:spcAft>
              <a:buClrTx/>
              <a:buSzTx/>
              <a:buFontTx/>
              <a:buNone/>
              <a:tabLst/>
              <a:defRPr/>
            </a:pPr>
            <a:b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endParaRPr kumimoji="0" lang="el-GR" sz="105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endParaRPr>
          </a:p>
        </p:txBody>
      </p:sp>
      <p:sp>
        <p:nvSpPr>
          <p:cNvPr id="2" name="Title 1">
            <a:extLst>
              <a:ext uri="{FF2B5EF4-FFF2-40B4-BE49-F238E27FC236}">
                <a16:creationId xmlns:a16="http://schemas.microsoft.com/office/drawing/2014/main" id="{8E8E4350-AED8-3513-4264-1E99DACECC07}"/>
              </a:ext>
            </a:extLst>
          </p:cNvPr>
          <p:cNvSpPr>
            <a:spLocks noGrp="1"/>
          </p:cNvSpPr>
          <p:nvPr>
            <p:ph type="title"/>
          </p:nvPr>
        </p:nvSpPr>
        <p:spPr>
          <a:xfrm>
            <a:off x="-148973" y="861442"/>
            <a:ext cx="9115424" cy="571213"/>
          </a:xfrm>
        </p:spPr>
        <p:txBody>
          <a:bodyPr>
            <a:noAutofit/>
          </a:bodyPr>
          <a:lstStyle/>
          <a:p>
            <a:pPr algn="ctr"/>
            <a:r>
              <a:rPr lang="en-US" sz="1800" b="1" dirty="0">
                <a:latin typeface="Times New Roman" panose="02020603050405020304" pitchFamily="18" charset="0"/>
                <a:cs typeface="Times New Roman" panose="02020603050405020304" pitchFamily="18" charset="0"/>
              </a:rPr>
              <a:t>Quiz</a:t>
            </a: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6B938D4-52F8-E18D-D4F7-479C665CBD69}"/>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spTree>
    <p:extLst>
      <p:ext uri="{BB962C8B-B14F-4D97-AF65-F5344CB8AC3E}">
        <p14:creationId xmlns:p14="http://schemas.microsoft.com/office/powerpoint/2010/main" val="2679337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64C75-75C1-0740-525B-D2A45B5EE32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C96CEFD-CC7D-244F-482D-02575105661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1FF30D10-46DC-D862-F102-10ECCF972396}"/>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900AB27-BA92-CA2C-4010-82962D7CC2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4155165-62FE-8987-1EBB-21582696D74D}"/>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838A8E7-E688-76B6-BCB1-5DFAC57EE1E4}"/>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3FD8D54-E164-F5A0-DE63-CDEA2637B99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3336324-3A04-8730-4A7B-F4039AD23BB9}"/>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CA2DFEE-7ABF-FFC1-3E6E-446215A48E43}"/>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1C8DFE27-0280-EF07-8F10-F892788BA3E5}"/>
              </a:ext>
            </a:extLst>
          </p:cNvPr>
          <p:cNvSpPr txBox="1"/>
          <p:nvPr/>
        </p:nvSpPr>
        <p:spPr>
          <a:xfrm>
            <a:off x="77160" y="1348456"/>
            <a:ext cx="9115424" cy="4126771"/>
          </a:xfrm>
          <a:prstGeom prst="rect">
            <a:avLst/>
          </a:prstGeom>
          <a:noFill/>
        </p:spPr>
        <p:txBody>
          <a:bodyPr wrap="square">
            <a:spAutoFit/>
          </a:bodyPr>
          <a:lstStyle/>
          <a:p>
            <a:pPr algn="l">
              <a:spcAft>
                <a:spcPts val="200"/>
              </a:spcAft>
              <a:buNone/>
            </a:pPr>
            <a:r>
              <a:rPr lang="en-US" sz="1100" b="1" dirty="0">
                <a:effectLst/>
                <a:latin typeface="Times New Roman" panose="02020603050405020304" pitchFamily="18" charset="0"/>
                <a:ea typeface="Times New Roman" panose="02020603050405020304" pitchFamily="18" charset="0"/>
              </a:rPr>
              <a:t>11. The Maritime Labor Convention (MLC, 2006) affects procurement because it:</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A. Focuses exclusively on navigation equipment</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B. Requires wholesome food, water and catering arrangements of appropriate quality and quantity for seafarers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C. Deals only with ship construction standards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D. Regulates fuel prices in international ports</a:t>
            </a:r>
            <a:endParaRPr lang="el-GR" sz="900" dirty="0">
              <a:effectLst/>
              <a:latin typeface="Times New Roman" panose="02020603050405020304" pitchFamily="18" charset="0"/>
              <a:ea typeface="Arial" panose="020B0604020202020204" pitchFamily="34" charset="0"/>
            </a:endParaRPr>
          </a:p>
          <a:p>
            <a:pPr algn="l">
              <a:spcAft>
                <a:spcPts val="200"/>
              </a:spcAft>
              <a:buNone/>
            </a:pPr>
            <a:r>
              <a:rPr lang="en-US" sz="1100" b="1" dirty="0">
                <a:effectLst/>
                <a:latin typeface="Times New Roman" panose="02020603050405020304" pitchFamily="18" charset="0"/>
                <a:ea typeface="Times New Roman" panose="02020603050405020304" pitchFamily="18" charset="0"/>
              </a:rPr>
              <a:t>12. Which of the following is highlighted as a key business benefit of sustainable sourcing and procurement?</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A. Guaranteed reduction of crew numbers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B. Higher waste and more complex logistics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C. Reduced waste, optimized inventories and lower regulatory risk</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D. Complete independence from regulations</a:t>
            </a:r>
            <a:endParaRPr lang="el-GR" sz="900" dirty="0">
              <a:effectLst/>
              <a:latin typeface="Times New Roman" panose="02020603050405020304" pitchFamily="18" charset="0"/>
              <a:ea typeface="Arial" panose="020B0604020202020204" pitchFamily="34" charset="0"/>
            </a:endParaRPr>
          </a:p>
          <a:p>
            <a:pPr algn="l">
              <a:spcAft>
                <a:spcPts val="200"/>
              </a:spcAft>
              <a:buNone/>
            </a:pPr>
            <a:r>
              <a:rPr lang="en-US" sz="1100" b="1" dirty="0">
                <a:effectLst/>
                <a:latin typeface="Times New Roman" panose="02020603050405020304" pitchFamily="18" charset="0"/>
                <a:ea typeface="Times New Roman" panose="02020603050405020304" pitchFamily="18" charset="0"/>
              </a:rPr>
              <a:t>13. Which behavior best illustrates a proactive procurement approach as described in the module?</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A. Placing hurried, unspecific orders one day before arrival in port</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B. Waiting for items to run out before checking stock levels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C. Forecasting needs, adjusting menus and specifying sustainability and packaging requirements in advance</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D. Ordering the same products every voyage without review</a:t>
            </a:r>
            <a:endParaRPr lang="el-GR" sz="900" dirty="0">
              <a:effectLst/>
              <a:latin typeface="Times New Roman" panose="02020603050405020304" pitchFamily="18" charset="0"/>
              <a:ea typeface="Arial" panose="020B0604020202020204" pitchFamily="34" charset="0"/>
            </a:endParaRPr>
          </a:p>
          <a:p>
            <a:pPr algn="l">
              <a:spcAft>
                <a:spcPts val="200"/>
              </a:spcAft>
              <a:buNone/>
            </a:pPr>
            <a:r>
              <a:rPr lang="en-US" sz="1100" b="1" dirty="0">
                <a:effectLst/>
                <a:latin typeface="Times New Roman" panose="02020603050405020304" pitchFamily="18" charset="0"/>
                <a:ea typeface="Times New Roman" panose="02020603050405020304" pitchFamily="18" charset="0"/>
              </a:rPr>
              <a:t>14. In the scenario-based simulation for a 10-day voyage, one of the company’s sustainability targets is to:</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A. Eliminate all seafood from the menu</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B. Achieve 100% local sourcing for all products</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C. Reduce food waste in the galley by 20% through better planning, portion control and storage</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D. Remove all disposable packaging from the vessel immediately</a:t>
            </a:r>
            <a:endParaRPr lang="el-GR" sz="900" dirty="0">
              <a:effectLst/>
              <a:latin typeface="Times New Roman" panose="02020603050405020304" pitchFamily="18" charset="0"/>
              <a:ea typeface="Arial" panose="020B0604020202020204" pitchFamily="34" charset="0"/>
            </a:endParaRPr>
          </a:p>
          <a:p>
            <a:pPr algn="l">
              <a:spcAft>
                <a:spcPts val="200"/>
              </a:spcAft>
              <a:buNone/>
            </a:pPr>
            <a:br>
              <a:rPr lang="en-US" sz="1100" dirty="0">
                <a:effectLst/>
                <a:latin typeface="Times New Roman" panose="02020603050405020304" pitchFamily="18" charset="0"/>
                <a:ea typeface="Times New Roman" panose="02020603050405020304" pitchFamily="18" charset="0"/>
              </a:rPr>
            </a:br>
            <a:b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endParaRPr kumimoji="0" lang="el-GR" sz="105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endParaRPr>
          </a:p>
        </p:txBody>
      </p:sp>
      <p:sp>
        <p:nvSpPr>
          <p:cNvPr id="2" name="Title 1">
            <a:extLst>
              <a:ext uri="{FF2B5EF4-FFF2-40B4-BE49-F238E27FC236}">
                <a16:creationId xmlns:a16="http://schemas.microsoft.com/office/drawing/2014/main" id="{1EB2B292-60DB-7996-D802-9928ED26F6E4}"/>
              </a:ext>
            </a:extLst>
          </p:cNvPr>
          <p:cNvSpPr>
            <a:spLocks noGrp="1"/>
          </p:cNvSpPr>
          <p:nvPr>
            <p:ph type="title"/>
          </p:nvPr>
        </p:nvSpPr>
        <p:spPr>
          <a:xfrm>
            <a:off x="-148973" y="861442"/>
            <a:ext cx="9115424" cy="571213"/>
          </a:xfrm>
        </p:spPr>
        <p:txBody>
          <a:bodyPr>
            <a:noAutofit/>
          </a:bodyPr>
          <a:lstStyle/>
          <a:p>
            <a:pPr algn="ctr"/>
            <a:r>
              <a:rPr lang="en-US" sz="1800" b="1" dirty="0">
                <a:latin typeface="Times New Roman" panose="02020603050405020304" pitchFamily="18" charset="0"/>
                <a:cs typeface="Times New Roman" panose="02020603050405020304" pitchFamily="18" charset="0"/>
              </a:rPr>
              <a:t>Quiz</a:t>
            </a: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6DE9A1C-6D3B-DC66-7B14-E61C6FBAFC42}"/>
              </a:ext>
            </a:extLst>
          </p:cNvPr>
          <p:cNvSpPr/>
          <p:nvPr/>
        </p:nvSpPr>
        <p:spPr>
          <a:xfrm>
            <a:off x="0" y="6448603"/>
            <a:ext cx="9035846" cy="458074"/>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spTree>
    <p:extLst>
      <p:ext uri="{BB962C8B-B14F-4D97-AF65-F5344CB8AC3E}">
        <p14:creationId xmlns:p14="http://schemas.microsoft.com/office/powerpoint/2010/main" val="1163154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GB" sz="2400" b="1" noProof="0" dirty="0">
                <a:latin typeface="+mn-lt"/>
                <a:cs typeface="Times New Roman" panose="02020603050405020304" pitchFamily="18" charset="0"/>
              </a:rPr>
              <a:t>Introduction</a:t>
            </a:r>
          </a:p>
        </p:txBody>
      </p:sp>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sp>
        <p:nvSpPr>
          <p:cNvPr id="21" name="TextBox 20">
            <a:extLst>
              <a:ext uri="{FF2B5EF4-FFF2-40B4-BE49-F238E27FC236}">
                <a16:creationId xmlns:a16="http://schemas.microsoft.com/office/drawing/2014/main" id="{4A543130-7339-D6F9-E1AD-DEEABE3928B8}"/>
              </a:ext>
            </a:extLst>
          </p:cNvPr>
          <p:cNvSpPr txBox="1"/>
          <p:nvPr/>
        </p:nvSpPr>
        <p:spPr>
          <a:xfrm>
            <a:off x="443165" y="1433228"/>
            <a:ext cx="4467060" cy="4524315"/>
          </a:xfrm>
          <a:prstGeom prst="rect">
            <a:avLst/>
          </a:prstGeom>
          <a:solidFill>
            <a:schemeClr val="bg1"/>
          </a:solidFill>
        </p:spPr>
        <p:txBody>
          <a:bodyPr wrap="square" lIns="91440" tIns="45720" rIns="91440" bIns="45720" rtlCol="0" anchor="t">
            <a:spAutoFit/>
          </a:bodyPr>
          <a:lstStyle/>
          <a:p>
            <a:pPr algn="just"/>
            <a:r>
              <a:rPr lang="en-US" dirty="0"/>
              <a:t>A key focus of the week is understanding “locally sourced products” as foods, beverages and other supplies produced, processed and distributed within a relatively short distance of where they are consumed. In maritime operations, this usually means purchasing from suppliers near ports of call rather than relying only on long global supply chains. Throughout the week, learners explore how such choices can provide fresher food, strengthen links with coastal communities, improve transparency in the supply chain and, together with menu planning, supplier relations, labelling and storage, shape the overall sustainability profile of the vessel.</a:t>
            </a:r>
            <a:endParaRPr lang="en-GB" sz="2400" dirty="0"/>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4"/>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5"/>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6"/>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7"/>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8"/>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
        <p:nvSpPr>
          <p:cNvPr id="3" name="Rectangle 2">
            <a:extLst>
              <a:ext uri="{FF2B5EF4-FFF2-40B4-BE49-F238E27FC236}">
                <a16:creationId xmlns:a16="http://schemas.microsoft.com/office/drawing/2014/main" id="{14DB9F26-559B-B24E-8004-1897AADD8F7E}"/>
              </a:ext>
            </a:extLst>
          </p:cNvPr>
          <p:cNvSpPr/>
          <p:nvPr/>
        </p:nvSpPr>
        <p:spPr>
          <a:xfrm>
            <a:off x="0" y="6315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endPar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Εικόνα 4" descr="Εικόνα που περιέχει εξωτερικός χώρος/ύπαιθρος, μεταφορά, σκάφος, νερό&#10;&#10;Το περιεχόμενο που δημιουργείται από AI ενδέχεται να είναι εσφαλμένο.">
            <a:extLst>
              <a:ext uri="{FF2B5EF4-FFF2-40B4-BE49-F238E27FC236}">
                <a16:creationId xmlns:a16="http://schemas.microsoft.com/office/drawing/2014/main" id="{B82C98E5-D5A1-4EF6-CF6D-EF0D3D2C8B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3234" y="2267879"/>
            <a:ext cx="4176688" cy="2783371"/>
          </a:xfrm>
          <a:prstGeom prst="rect">
            <a:avLst/>
          </a:prstGeom>
        </p:spPr>
      </p:pic>
    </p:spTree>
    <p:extLst>
      <p:ext uri="{BB962C8B-B14F-4D97-AF65-F5344CB8AC3E}">
        <p14:creationId xmlns:p14="http://schemas.microsoft.com/office/powerpoint/2010/main" val="417791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185736" y="1221474"/>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a:t>
            </a:r>
            <a:r>
              <a:rPr lang="el-GR" sz="2400" b="1" noProof="0" dirty="0">
                <a:latin typeface="Times New Roman" panose="02020603050405020304" pitchFamily="18" charset="0"/>
                <a:cs typeface="Times New Roman" panose="02020603050405020304" pitchFamily="18" charset="0"/>
              </a:rPr>
              <a:t>.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Locally sourced products</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4" name="Rectangle 3">
            <a:extLst>
              <a:ext uri="{FF2B5EF4-FFF2-40B4-BE49-F238E27FC236}">
                <a16:creationId xmlns:a16="http://schemas.microsoft.com/office/drawing/2014/main" id="{080DB2E8-3DFB-8D04-150F-7ED1BA78C0BD}"/>
              </a:ext>
            </a:extLst>
          </p:cNvPr>
          <p:cNvSpPr/>
          <p:nvPr/>
        </p:nvSpPr>
        <p:spPr>
          <a:xfrm>
            <a:off x="1076241" y="5714590"/>
            <a:ext cx="6716011" cy="1001813"/>
          </a:xfrm>
          <a:prstGeom prst="rect">
            <a:avLst/>
          </a:prstGeom>
          <a:noFill/>
        </p:spPr>
        <p:txBody>
          <a:bodyPr wrap="square" lIns="91440" tIns="45720" rIns="91440" bIns="45720" anchor="ctr" anchorCtr="0">
            <a:spAutoFit/>
          </a:bodyPr>
          <a:lstStyle/>
          <a:p>
            <a:pPr algn="ctr">
              <a:lnSpc>
                <a:spcPct val="150000"/>
              </a:lnSpc>
              <a:spcAft>
                <a:spcPts val="1000"/>
              </a:spcAft>
            </a:pPr>
            <a:r>
              <a:rPr lang="en-GB"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a:p>
            <a:pPr algn="ctr">
              <a:lnSpc>
                <a:spcPct val="150000"/>
              </a:lnSpc>
              <a:spcAft>
                <a:spcPts val="1000"/>
              </a:spcAft>
            </a:pPr>
            <a:endPar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Εικόνα 4" descr="Εικόνα που περιέχει ουρανός, μεταφορά, σκάφος, πλοίο&#10;&#10;Το περιεχόμενο που δημιουργείται από AI ενδέχεται να είναι εσφαλμένο.">
            <a:extLst>
              <a:ext uri="{FF2B5EF4-FFF2-40B4-BE49-F238E27FC236}">
                <a16:creationId xmlns:a16="http://schemas.microsoft.com/office/drawing/2014/main" id="{3D5C3B9D-5875-0375-115E-5CB44F8542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1748" y="1507080"/>
            <a:ext cx="6440504" cy="4291992"/>
          </a:xfrm>
          <a:prstGeom prst="rect">
            <a:avLst/>
          </a:prstGeom>
        </p:spPr>
      </p:pic>
    </p:spTree>
    <p:extLst>
      <p:ext uri="{BB962C8B-B14F-4D97-AF65-F5344CB8AC3E}">
        <p14:creationId xmlns:p14="http://schemas.microsoft.com/office/powerpoint/2010/main" val="367698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151CE861-D84B-5505-3C68-AFA3120493D8}"/>
              </a:ext>
            </a:extLst>
          </p:cNvPr>
          <p:cNvSpPr txBox="1"/>
          <p:nvPr/>
        </p:nvSpPr>
        <p:spPr>
          <a:xfrm>
            <a:off x="108155" y="1784452"/>
            <a:ext cx="4727681" cy="3139321"/>
          </a:xfrm>
          <a:prstGeom prst="rect">
            <a:avLst/>
          </a:prstGeom>
          <a:noFill/>
        </p:spPr>
        <p:txBody>
          <a:bodyPr wrap="square">
            <a:spAutoFit/>
          </a:bodyPr>
          <a:lstStyle/>
          <a:p>
            <a:pPr algn="just">
              <a:buSzPts val="1000"/>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first main topic explains that locally sourced products are foods, beverages and other supplies produced, processed and distributed within a relatively short distance of where they will be consumed. In maritime operations, this typically means buying from suppliers located near the ports of call instead of relying solely on long global supply chains. For shipboard teams, such choices can contribute to fresher food, stronger links with coastal communities and more transparent supply chains.</a:t>
            </a: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23491F3-EBC8-4FE3-C85E-2649CC3DEC22}"/>
              </a:ext>
            </a:extLst>
          </p:cNvPr>
          <p:cNvSpPr>
            <a:spLocks noGrp="1"/>
          </p:cNvSpPr>
          <p:nvPr>
            <p:ph type="title"/>
          </p:nvPr>
        </p:nvSpPr>
        <p:spPr>
          <a:xfrm>
            <a:off x="-185736" y="1221474"/>
            <a:ext cx="9115424" cy="571213"/>
          </a:xfrm>
        </p:spPr>
        <p:txBody>
          <a:bodyPr>
            <a:noAutofit/>
          </a:bodyPr>
          <a:lstStyle/>
          <a:p>
            <a:pPr algn="ct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GR" sz="1800" b="1" dirty="0">
                <a:latin typeface="Times New Roman" panose="02020603050405020304" pitchFamily="18" charset="0"/>
                <a:ea typeface="Times New Roman" panose="02020603050405020304" pitchFamily="18" charset="0"/>
                <a:cs typeface="Times New Roman" panose="02020603050405020304" pitchFamily="18" charset="0"/>
              </a:rPr>
              <a:t>Locally sourced products</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n-GR" sz="1800" b="1" dirty="0">
                <a:latin typeface="Times New Roman" panose="02020603050405020304" pitchFamily="18" charset="0"/>
                <a:ea typeface="Times New Roman" panose="02020603050405020304" pitchFamily="18" charset="0"/>
                <a:cs typeface="Times New Roman" panose="02020603050405020304" pitchFamily="18" charset="0"/>
              </a:rPr>
              <a:t>Basic Concept</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3E94B5E-2F68-C783-9006-6303A6DA18AA}"/>
              </a:ext>
            </a:extLst>
          </p:cNvPr>
          <p:cNvSpPr/>
          <p:nvPr/>
        </p:nvSpPr>
        <p:spPr>
          <a:xfrm>
            <a:off x="0" y="6315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7" name="Εικόνα 6" descr="Εικόνα που περιέχει εξωτερικός χώρος/ύπαιθρος, ουρανός, νερό, λίμνη&#10;&#10;Το περιεχόμενο που δημιουργείται από AI ενδέχεται να είναι εσφαλμένο.">
            <a:extLst>
              <a:ext uri="{FF2B5EF4-FFF2-40B4-BE49-F238E27FC236}">
                <a16:creationId xmlns:a16="http://schemas.microsoft.com/office/drawing/2014/main" id="{E423E803-FC30-D5DA-9650-E7FA071C49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39780" y="1507080"/>
            <a:ext cx="3105709" cy="4665854"/>
          </a:xfrm>
          <a:prstGeom prst="rect">
            <a:avLst/>
          </a:prstGeom>
        </p:spPr>
      </p:pic>
    </p:spTree>
    <p:extLst>
      <p:ext uri="{BB962C8B-B14F-4D97-AF65-F5344CB8AC3E}">
        <p14:creationId xmlns:p14="http://schemas.microsoft.com/office/powerpoint/2010/main" val="170810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151CE861-D84B-5505-3C68-AFA3120493D8}"/>
              </a:ext>
            </a:extLst>
          </p:cNvPr>
          <p:cNvSpPr txBox="1"/>
          <p:nvPr/>
        </p:nvSpPr>
        <p:spPr>
          <a:xfrm>
            <a:off x="36286" y="1934644"/>
            <a:ext cx="5625133" cy="2893100"/>
          </a:xfrm>
          <a:prstGeom prst="rect">
            <a:avLst/>
          </a:prstGeom>
          <a:noFill/>
        </p:spPr>
        <p:txBody>
          <a:bodyPr wrap="square">
            <a:spAutoFit/>
          </a:bodyPr>
          <a:lstStyle/>
          <a:p>
            <a:pPr lvl="0" algn="just">
              <a:buSzPts val="1000"/>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Locally sourced products are presented as part of broader sustainable food systems, which aim to provide food security and nutrition without undermining environmental and social foundations. Short food supply chains with fewer intermediaries can increase transparency, build trust and keep more value within local economies. When a ship uses local suppliers for vegetables, bread, dairy or fish, it effectively connects onboard catering to these shorter, potentially more resilient chains.</a:t>
            </a:r>
            <a:endParaRPr lang="en-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lvl="0">
              <a:buSzPts val="1000"/>
              <a:tabLst>
                <a:tab pos="457200" algn="l"/>
              </a:tabLst>
            </a:pP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23491F3-EBC8-4FE3-C85E-2649CC3DEC22}"/>
              </a:ext>
            </a:extLst>
          </p:cNvPr>
          <p:cNvSpPr>
            <a:spLocks noGrp="1"/>
          </p:cNvSpPr>
          <p:nvPr>
            <p:ph type="title"/>
          </p:nvPr>
        </p:nvSpPr>
        <p:spPr>
          <a:xfrm>
            <a:off x="-185736" y="706085"/>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1</a:t>
            </a:r>
            <a:r>
              <a:rPr lang="el-GR" sz="2400" b="1" noProof="0"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Locally Sourced Products: Link to Sustainable Food Systems</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3E94B5E-2F68-C783-9006-6303A6DA18AA}"/>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Sustainable Sourcing and Procurement</a:t>
            </a:r>
          </a:p>
        </p:txBody>
      </p:sp>
      <p:pic>
        <p:nvPicPr>
          <p:cNvPr id="7" name="Εικόνα 6" descr="Εικόνα που περιέχει εξωτερικός χώρος/ύπαιθρος, ουρανός, νερό, λίμνη&#10;&#10;Το περιεχόμενο που δημιουργείται από AI ενδέχεται να είναι εσφαλμένο.">
            <a:extLst>
              <a:ext uri="{FF2B5EF4-FFF2-40B4-BE49-F238E27FC236}">
                <a16:creationId xmlns:a16="http://schemas.microsoft.com/office/drawing/2014/main" id="{A3F93462-D0F9-7D43-DB4E-D440ECB30C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61419" y="1277298"/>
            <a:ext cx="2978125" cy="4474179"/>
          </a:xfrm>
          <a:prstGeom prst="rect">
            <a:avLst/>
          </a:prstGeom>
        </p:spPr>
      </p:pic>
    </p:spTree>
    <p:extLst>
      <p:ext uri="{BB962C8B-B14F-4D97-AF65-F5344CB8AC3E}">
        <p14:creationId xmlns:p14="http://schemas.microsoft.com/office/powerpoint/2010/main" val="355031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151CE861-D84B-5505-3C68-AFA3120493D8}"/>
              </a:ext>
            </a:extLst>
          </p:cNvPr>
          <p:cNvSpPr txBox="1"/>
          <p:nvPr/>
        </p:nvSpPr>
        <p:spPr>
          <a:xfrm>
            <a:off x="302461" y="2053997"/>
            <a:ext cx="4802070" cy="3416320"/>
          </a:xfrm>
          <a:prstGeom prst="rect">
            <a:avLst/>
          </a:prstGeom>
          <a:noFill/>
        </p:spPr>
        <p:txBody>
          <a:bodyPr wrap="square">
            <a:spAutoFit/>
          </a:bodyPr>
          <a:lstStyle/>
          <a:p>
            <a:pPr algn="just">
              <a:buSzPts val="1000"/>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text makes clear that transport, and thus food miles, is only one part of a product’s environmental footprint. Many emissions and resource impacts arise from farming or production methods, including energy use, fertilizer application and livestock management. Therefore, a local product grown in heated greenhouses can sometimes have a higher carbon footprint than a similar product imported from a region where it grows naturally, showing that “local” must be assessed together with production practices.</a:t>
            </a:r>
            <a:endParaRPr lang="en-GR" dirty="0">
              <a:effectLst/>
              <a:latin typeface="Times New Roman" panose="02020603050405020304" pitchFamily="18" charset="0"/>
              <a:ea typeface="Calibri" panose="020F0502020204030204" pitchFamily="34" charset="0"/>
              <a:cs typeface="Times New Roman" panose="02020603050405020304" pitchFamily="18" charset="0"/>
            </a:endParaRPr>
          </a:p>
          <a:p>
            <a:pPr lvl="0">
              <a:buSzPts val="1000"/>
              <a:tabLst>
                <a:tab pos="457200" algn="l"/>
              </a:tabLst>
            </a:pPr>
            <a:endParaRPr lang="en-G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23491F3-EBC8-4FE3-C85E-2649CC3DEC22}"/>
              </a:ext>
            </a:extLst>
          </p:cNvPr>
          <p:cNvSpPr>
            <a:spLocks noGrp="1"/>
          </p:cNvSpPr>
          <p:nvPr>
            <p:ph type="title"/>
          </p:nvPr>
        </p:nvSpPr>
        <p:spPr>
          <a:xfrm>
            <a:off x="-184821" y="815189"/>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a:t>
            </a:r>
            <a:r>
              <a:rPr lang="el-GR" sz="2400" b="1" noProof="0" dirty="0">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Environmental Dimension of Local Sourcing</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3E94B5E-2F68-C783-9006-6303A6DA18AA}"/>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pic>
        <p:nvPicPr>
          <p:cNvPr id="7" name="Εικόνα 6" descr="Εικόνα που περιέχει ουρανός, κτίριο, σύννεφο, δύση&#10;&#10;Το περιεχόμενο που δημιουργείται από AI ενδέχεται να είναι εσφαλμένο.">
            <a:extLst>
              <a:ext uri="{FF2B5EF4-FFF2-40B4-BE49-F238E27FC236}">
                <a16:creationId xmlns:a16="http://schemas.microsoft.com/office/drawing/2014/main" id="{8780787A-12FA-CC90-4771-F85D12E75B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88030" y="2146895"/>
            <a:ext cx="3847816" cy="2564209"/>
          </a:xfrm>
          <a:prstGeom prst="rect">
            <a:avLst/>
          </a:prstGeom>
        </p:spPr>
      </p:pic>
    </p:spTree>
    <p:extLst>
      <p:ext uri="{BB962C8B-B14F-4D97-AF65-F5344CB8AC3E}">
        <p14:creationId xmlns:p14="http://schemas.microsoft.com/office/powerpoint/2010/main" val="15308859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 dockstate="right" visibility="0" width="700"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E5466DEA-5B52-4A9B-9998-071FB62CCF43}">
  <we:reference id="wa200000113" version="1.0.0.0" store="en-US" storeType="OMEX"/>
  <we:alternateReferences>
    <we:reference id="WA200000113" version="1.0.0.0"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ACB1F7E0-78C4-4310-85F1-7FF144D139F7}">
  <we:reference id="wa104381411" version="2.4.5.0" store="en-US" storeType="OMEX"/>
  <we:alternateReferences>
    <we:reference id="WA104381411" version="2.4.5.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2013 - 2022 Theme</Template>
  <TotalTime>10936</TotalTime>
  <Words>5013</Words>
  <Application>Microsoft Office PowerPoint</Application>
  <PresentationFormat>Προβολή στην οθόνη (4:3)</PresentationFormat>
  <Paragraphs>301</Paragraphs>
  <Slides>41</Slides>
  <Notes>40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41</vt:i4>
      </vt:variant>
    </vt:vector>
  </HeadingPairs>
  <TitlesOfParts>
    <vt:vector size="50" baseType="lpstr">
      <vt:lpstr>Arial</vt:lpstr>
      <vt:lpstr>Calibri</vt:lpstr>
      <vt:lpstr>Calibri Light</vt:lpstr>
      <vt:lpstr>Chalkboard</vt:lpstr>
      <vt:lpstr>CharterBT-Roman</vt:lpstr>
      <vt:lpstr>coranto-2</vt:lpstr>
      <vt:lpstr>Times New Roman</vt:lpstr>
      <vt:lpstr>Wingdings</vt:lpstr>
      <vt:lpstr>Office Theme</vt:lpstr>
      <vt:lpstr>MARitime Soft Skills for Onboard Healthy Nutrition and CULinary Arts in Seagoing Services – CUL-MAR-Skills</vt:lpstr>
      <vt:lpstr>Learning Objectives</vt:lpstr>
      <vt:lpstr>Contents of the course </vt:lpstr>
      <vt:lpstr>Introduction</vt:lpstr>
      <vt:lpstr>Introduction</vt:lpstr>
      <vt:lpstr>1. Locally sourced products </vt:lpstr>
      <vt:lpstr>1. Locally sourced products: Basic Concept </vt:lpstr>
      <vt:lpstr>1. Locally Sourced Products: Link to Sustainable Food Systems </vt:lpstr>
      <vt:lpstr>1. Environmental Dimension of Local Sourcing </vt:lpstr>
      <vt:lpstr>1. Local vs Sustainable: A Nuanced View </vt:lpstr>
      <vt:lpstr>1. Social and Economic Benefits of Local Sourcing </vt:lpstr>
      <vt:lpstr>1. Practical Guidelines for Local and Seasonal Products </vt:lpstr>
      <vt:lpstr>1. Local Sourcing, High-Impact Groups and Safety </vt:lpstr>
      <vt:lpstr>1. Local Sourcing, Reliability and Cost </vt:lpstr>
      <vt:lpstr>2. Sustainable Seafood and Food Choices: Importance </vt:lpstr>
      <vt:lpstr>2. Defining Sustainable Seafood </vt:lpstr>
      <vt:lpstr>2. Environmental Performance and Species Choice </vt:lpstr>
      <vt:lpstr>2. Health, Nutrition and Crew Wellbeing </vt:lpstr>
      <vt:lpstr>2. Practical Guidelines for Sustainable Seafood </vt:lpstr>
      <vt:lpstr>2. Integrating Seafood into a Sustainable Menu </vt:lpstr>
      <vt:lpstr>2. Role of Cadets and Crew in Seafood Choices </vt:lpstr>
      <vt:lpstr>3. Responsible Procurement Practices: Concept </vt:lpstr>
      <vt:lpstr>3. From Price-Driven to Value-Driven Procurement </vt:lpstr>
      <vt:lpstr>3. Procurement Cycle: Overview of Stages </vt:lpstr>
      <vt:lpstr>3. Procurement Cycle: Planning, Suppliers and Orders </vt:lpstr>
      <vt:lpstr>3. Procurement Cycle: Delivery, Storage and Feedback </vt:lpstr>
      <vt:lpstr>3. Procurement, Compliance and Risk Management</vt:lpstr>
      <vt:lpstr>3. Role of Students and Cadets in Procurement</vt:lpstr>
      <vt:lpstr>4. Regulations, Standards and Company Policies</vt:lpstr>
      <vt:lpstr>4. From Reactive Compliance to Proactive Culture</vt:lpstr>
      <vt:lpstr>5. The Business Case for Sustainable Procurement</vt:lpstr>
      <vt:lpstr>5. Market Advantage, Reputation and Human Capital</vt:lpstr>
      <vt:lpstr>6. Multimedia and Online Resources in the Module</vt:lpstr>
      <vt:lpstr>7. Scenario-Based Simulation: 10-Day Voyage</vt:lpstr>
      <vt:lpstr>8. Critical Thinking Activity: Proactive vs Reactive</vt:lpstr>
      <vt:lpstr>9. Conclusion and Key Takeaways</vt:lpstr>
      <vt:lpstr>10. References</vt:lpstr>
      <vt:lpstr>10. References</vt:lpstr>
      <vt:lpstr>Quiz</vt:lpstr>
      <vt:lpstr>Quiz</vt:lpstr>
      <vt:lpstr>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Ioannis Katsounis</cp:lastModifiedBy>
  <cp:revision>40</cp:revision>
  <dcterms:created xsi:type="dcterms:W3CDTF">2023-11-02T13:43:46Z</dcterms:created>
  <dcterms:modified xsi:type="dcterms:W3CDTF">2025-11-22T19:47:30Z</dcterms:modified>
</cp:coreProperties>
</file>