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omments/modernComment_374_6E1E01F7.xml" ContentType="application/vnd.ms-powerpoint.comments+xml"/>
  <Override PartName="/ppt/comments/modernComment_371_20068527.xml" ContentType="application/vnd.ms-powerpoint.comments+xml"/>
  <Override PartName="/ppt/comments/modernComment_372_5D35EE6F.xml" ContentType="application/vnd.ms-powerpoint.comment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256" r:id="rId2"/>
    <p:sldId id="517" r:id="rId3"/>
    <p:sldId id="274" r:id="rId4"/>
    <p:sldId id="886" r:id="rId5"/>
    <p:sldId id="887" r:id="rId6"/>
    <p:sldId id="889" r:id="rId7"/>
    <p:sldId id="890" r:id="rId8"/>
    <p:sldId id="891" r:id="rId9"/>
    <p:sldId id="797" r:id="rId10"/>
    <p:sldId id="819" r:id="rId11"/>
    <p:sldId id="839" r:id="rId12"/>
    <p:sldId id="840" r:id="rId13"/>
    <p:sldId id="841" r:id="rId14"/>
    <p:sldId id="842" r:id="rId15"/>
    <p:sldId id="843" r:id="rId16"/>
    <p:sldId id="844" r:id="rId17"/>
    <p:sldId id="845" r:id="rId18"/>
    <p:sldId id="846" r:id="rId19"/>
    <p:sldId id="847" r:id="rId20"/>
    <p:sldId id="893" r:id="rId21"/>
    <p:sldId id="892" r:id="rId22"/>
    <p:sldId id="848" r:id="rId23"/>
    <p:sldId id="850" r:id="rId24"/>
    <p:sldId id="851" r:id="rId25"/>
    <p:sldId id="852" r:id="rId26"/>
    <p:sldId id="853" r:id="rId27"/>
    <p:sldId id="854" r:id="rId28"/>
    <p:sldId id="855" r:id="rId29"/>
    <p:sldId id="856" r:id="rId30"/>
    <p:sldId id="857" r:id="rId31"/>
    <p:sldId id="858" r:id="rId32"/>
    <p:sldId id="859" r:id="rId33"/>
    <p:sldId id="861" r:id="rId34"/>
    <p:sldId id="862" r:id="rId35"/>
    <p:sldId id="860" r:id="rId36"/>
    <p:sldId id="864" r:id="rId37"/>
    <p:sldId id="894" r:id="rId38"/>
    <p:sldId id="896" r:id="rId39"/>
    <p:sldId id="895" r:id="rId40"/>
    <p:sldId id="865" r:id="rId41"/>
    <p:sldId id="866" r:id="rId42"/>
    <p:sldId id="874" r:id="rId43"/>
    <p:sldId id="867" r:id="rId44"/>
    <p:sldId id="868" r:id="rId45"/>
    <p:sldId id="869" r:id="rId46"/>
    <p:sldId id="870" r:id="rId47"/>
    <p:sldId id="871" r:id="rId48"/>
    <p:sldId id="872" r:id="rId49"/>
    <p:sldId id="873" r:id="rId50"/>
    <p:sldId id="897" r:id="rId51"/>
    <p:sldId id="898" r:id="rId52"/>
    <p:sldId id="796" r:id="rId53"/>
    <p:sldId id="883" r:id="rId54"/>
    <p:sldId id="884" r:id="rId55"/>
    <p:sldId id="881" r:id="rId56"/>
    <p:sldId id="882" r:id="rId57"/>
    <p:sldId id="877" r:id="rId58"/>
    <p:sldId id="880" r:id="rId59"/>
    <p:sldId id="725"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48F44-9255-6B45-B837-475C4775523D}">
          <p14:sldIdLst>
            <p14:sldId id="256"/>
            <p14:sldId id="517"/>
            <p14:sldId id="274"/>
            <p14:sldId id="886"/>
            <p14:sldId id="887"/>
            <p14:sldId id="889"/>
            <p14:sldId id="890"/>
            <p14:sldId id="891"/>
            <p14:sldId id="797"/>
            <p14:sldId id="819"/>
            <p14:sldId id="839"/>
            <p14:sldId id="840"/>
            <p14:sldId id="841"/>
            <p14:sldId id="842"/>
            <p14:sldId id="843"/>
            <p14:sldId id="844"/>
            <p14:sldId id="845"/>
            <p14:sldId id="846"/>
            <p14:sldId id="847"/>
            <p14:sldId id="893"/>
            <p14:sldId id="892"/>
            <p14:sldId id="848"/>
            <p14:sldId id="850"/>
            <p14:sldId id="851"/>
            <p14:sldId id="852"/>
            <p14:sldId id="853"/>
            <p14:sldId id="854"/>
            <p14:sldId id="855"/>
            <p14:sldId id="856"/>
            <p14:sldId id="857"/>
            <p14:sldId id="858"/>
            <p14:sldId id="859"/>
            <p14:sldId id="861"/>
            <p14:sldId id="862"/>
            <p14:sldId id="860"/>
            <p14:sldId id="864"/>
            <p14:sldId id="894"/>
            <p14:sldId id="896"/>
            <p14:sldId id="895"/>
            <p14:sldId id="865"/>
            <p14:sldId id="866"/>
            <p14:sldId id="874"/>
            <p14:sldId id="867"/>
            <p14:sldId id="868"/>
            <p14:sldId id="869"/>
            <p14:sldId id="870"/>
            <p14:sldId id="871"/>
            <p14:sldId id="872"/>
            <p14:sldId id="873"/>
            <p14:sldId id="897"/>
            <p14:sldId id="898"/>
            <p14:sldId id="796"/>
            <p14:sldId id="883"/>
            <p14:sldId id="884"/>
            <p14:sldId id="881"/>
            <p14:sldId id="882"/>
            <p14:sldId id="877"/>
            <p14:sldId id="880"/>
            <p14:sldId id="7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82EA3-5E62-6CFF-93A6-D01A7CF3E03E}" name="Ilias Bisias (Gratia Publications)" initials="IB" userId="S::ib@gratia.gr::6e8e7107-47f4-460a-a5f8-638c50ead2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9365" autoAdjust="0"/>
  </p:normalViewPr>
  <p:slideViewPr>
    <p:cSldViewPr snapToGrid="0">
      <p:cViewPr varScale="1">
        <p:scale>
          <a:sx n="104" d="100"/>
          <a:sy n="104" d="100"/>
        </p:scale>
        <p:origin x="776" y="200"/>
      </p:cViewPr>
      <p:guideLst/>
    </p:cSldViewPr>
  </p:slideViewPr>
  <p:notesTextViewPr>
    <p:cViewPr>
      <p:scale>
        <a:sx n="1" d="1"/>
        <a:sy n="1" d="1"/>
      </p:scale>
      <p:origin x="0" y="0"/>
    </p:cViewPr>
  </p:notesTextViewPr>
  <p:notesViewPr>
    <p:cSldViewPr snapToGrid="0">
      <p:cViewPr varScale="1">
        <p:scale>
          <a:sx n="84" d="100"/>
          <a:sy n="84" d="100"/>
        </p:scale>
        <p:origin x="396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371_20068527.xml><?xml version="1.0" encoding="utf-8"?>
<p188:cmLst xmlns:a="http://schemas.openxmlformats.org/drawingml/2006/main" xmlns:r="http://schemas.openxmlformats.org/officeDocument/2006/relationships" xmlns:p188="http://schemas.microsoft.com/office/powerpoint/2018/8/main">
  <p188:cm id="{8B82D832-94C0-CC47-AA58-CF4DA17874FC}" authorId="{CB282EA3-5E62-6CFF-93A6-D01A7CF3E03E}" created="2025-10-28T12:54:20.899">
    <pc:sldMkLst xmlns:pc="http://schemas.microsoft.com/office/powerpoint/2013/main/command">
      <pc:docMk/>
      <pc:sldMk cId="3015491617" sldId="876"/>
    </pc:sldMkLst>
    <p188:txBody>
      <a:bodyPr/>
      <a:lstStyle/>
      <a:p>
        <a:r>
          <a:rPr lang="en-US"/>
          <a:t>Scale	Meaning
1	Strongly Disagree
2	Disagree
3	Neutral / Not Sure
4	Agree
5	Strongly Agree</a:t>
        </a:r>
      </a:p>
    </p188:txBody>
  </p188:cm>
</p188:cmLst>
</file>

<file path=ppt/comments/modernComment_372_5D35EE6F.xml><?xml version="1.0" encoding="utf-8"?>
<p188:cmLst xmlns:a="http://schemas.openxmlformats.org/drawingml/2006/main" xmlns:r="http://schemas.openxmlformats.org/officeDocument/2006/relationships" xmlns:p188="http://schemas.microsoft.com/office/powerpoint/2018/8/main">
  <p188:cm id="{F4FF082E-0168-1C47-95F7-3C932D0FCCC4}" authorId="{CB282EA3-5E62-6CFF-93A6-D01A7CF3E03E}" created="2025-10-28T12:54:20.899">
    <pc:sldMkLst xmlns:pc="http://schemas.microsoft.com/office/powerpoint/2013/main/command">
      <pc:docMk/>
      <pc:sldMk cId="3015491617" sldId="876"/>
    </pc:sldMkLst>
    <p188:txBody>
      <a:bodyPr/>
      <a:lstStyle/>
      <a:p>
        <a:r>
          <a:rPr lang="en-US"/>
          <a:t>Scale	Meaning
1	Strongly Disagree
2	Disagree
3	Neutral / Not Sure
4	Agree
5	Strongly Agree</a:t>
        </a:r>
      </a:p>
    </p188:txBody>
  </p188:cm>
</p188:cmLst>
</file>

<file path=ppt/comments/modernComment_374_6E1E01F7.xml><?xml version="1.0" encoding="utf-8"?>
<p188:cmLst xmlns:a="http://schemas.openxmlformats.org/drawingml/2006/main" xmlns:r="http://schemas.openxmlformats.org/officeDocument/2006/relationships" xmlns:p188="http://schemas.microsoft.com/office/powerpoint/2018/8/main">
  <p188:cm id="{32EBD332-108A-B741-8CF5-0E999B13F60D}" authorId="{CB282EA3-5E62-6CFF-93A6-D01A7CF3E03E}" created="2025-10-28T12:54:06.164">
    <ac:deMkLst xmlns:ac="http://schemas.microsoft.com/office/drawing/2013/main/command">
      <pc:docMk xmlns:pc="http://schemas.microsoft.com/office/powerpoint/2013/main/command"/>
      <pc:sldMk xmlns:pc="http://schemas.microsoft.com/office/powerpoint/2013/main/command" cId="1847460343" sldId="884"/>
      <ac:spMk id="6" creationId="{AA883A10-BDEE-B06B-9153-90F5C56CD5A2}"/>
    </ac:deMkLst>
    <p188:txBody>
      <a:bodyPr/>
      <a:lstStyle/>
      <a:p>
        <a:r>
          <a:rPr lang="en-US"/>
          <a:t>Scale	Meaning
1	Strongly Disagree
2	Disagree
3	Neutral / Not Sure
4	Agree
5	Strongly Agree</a:t>
        </a:r>
      </a:p>
    </p188:txBody>
  </p188:cm>
  <p188:cm id="{BA8AC19D-4EBC-0944-8778-B33BBC3EE773}" authorId="{CB282EA3-5E62-6CFF-93A6-D01A7CF3E03E}" created="2025-10-28T12:54:20.899">
    <pc:sldMkLst xmlns:pc="http://schemas.microsoft.com/office/powerpoint/2013/main/command">
      <pc:docMk/>
      <pc:sldMk cId="3015491617" sldId="876"/>
    </pc:sldMkLst>
    <p188:txBody>
      <a:bodyPr/>
      <a:lstStyle/>
      <a:p>
        <a:r>
          <a:rPr lang="en-US"/>
          <a:t>Scale	Meaning
1	Strongly Disagree
2	Disagree
3	Neutral / Not Sure
4	Agree
5	Strongly Agree</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6480A9-1231-554F-A2A7-593F5361A638}" type="doc">
      <dgm:prSet loTypeId="urn:microsoft.com/office/officeart/2009/layout/ReverseList" loCatId="" qsTypeId="urn:microsoft.com/office/officeart/2005/8/quickstyle/simple1" qsCatId="simple" csTypeId="urn:microsoft.com/office/officeart/2005/8/colors/accent1_2" csCatId="accent1" phldr="1"/>
      <dgm:spPr/>
      <dgm:t>
        <a:bodyPr/>
        <a:lstStyle/>
        <a:p>
          <a:endParaRPr lang="en-GB"/>
        </a:p>
      </dgm:t>
    </dgm:pt>
    <dgm:pt modelId="{782972E1-1782-6341-BD95-9B59645F3777}">
      <dgm:prSet phldrT="[Text]"/>
      <dgm:spPr/>
      <dgm:t>
        <a:bodyPr/>
        <a:lstStyle/>
        <a:p>
          <a:pPr>
            <a:buNone/>
          </a:pPr>
          <a:r>
            <a:rPr lang="en-GB" dirty="0"/>
            <a:t>Developing personal health, wellbeing and sustainability action plans onboard vessels is a structured approach </a:t>
          </a:r>
        </a:p>
      </dgm:t>
    </dgm:pt>
    <dgm:pt modelId="{A400DCC9-55DE-EC41-82E1-651718DAB355}" type="parTrans" cxnId="{518449B8-22F0-9E4F-AFAF-A39E98F5F3E1}">
      <dgm:prSet/>
      <dgm:spPr/>
      <dgm:t>
        <a:bodyPr/>
        <a:lstStyle/>
        <a:p>
          <a:endParaRPr lang="en-GB"/>
        </a:p>
      </dgm:t>
    </dgm:pt>
    <dgm:pt modelId="{7FC55ACF-C01B-D04D-99D6-FCC504956273}" type="sibTrans" cxnId="{518449B8-22F0-9E4F-AFAF-A39E98F5F3E1}">
      <dgm:prSet/>
      <dgm:spPr/>
      <dgm:t>
        <a:bodyPr/>
        <a:lstStyle/>
        <a:p>
          <a:endParaRPr lang="en-GB"/>
        </a:p>
      </dgm:t>
    </dgm:pt>
    <dgm:pt modelId="{38E4F137-48C6-5C4F-A323-687CF633D1D2}">
      <dgm:prSet phldrT="[Text]"/>
      <dgm:spPr/>
      <dgm:t>
        <a:bodyPr/>
        <a:lstStyle/>
        <a:p>
          <a:pPr>
            <a:buNone/>
          </a:pPr>
          <a:r>
            <a:rPr lang="en-GB" dirty="0"/>
            <a:t>These plans serve as strategic frameworks that translate high-level sustainability goals into specific, measurable, and achievable steps. Thus integrating environmental responsibility into daily maritime operations. </a:t>
          </a:r>
        </a:p>
      </dgm:t>
    </dgm:pt>
    <dgm:pt modelId="{33E2AA5E-0BBB-D047-9F21-5872B9E07CB1}" type="parTrans" cxnId="{5A87851E-F9B1-DE4D-A349-1274CAC4534D}">
      <dgm:prSet/>
      <dgm:spPr/>
      <dgm:t>
        <a:bodyPr/>
        <a:lstStyle/>
        <a:p>
          <a:endParaRPr lang="en-GB"/>
        </a:p>
      </dgm:t>
    </dgm:pt>
    <dgm:pt modelId="{8439D845-3F43-EC4B-BE5F-F937076D393C}" type="sibTrans" cxnId="{5A87851E-F9B1-DE4D-A349-1274CAC4534D}">
      <dgm:prSet/>
      <dgm:spPr/>
      <dgm:t>
        <a:bodyPr/>
        <a:lstStyle/>
        <a:p>
          <a:endParaRPr lang="en-GB"/>
        </a:p>
      </dgm:t>
    </dgm:pt>
    <dgm:pt modelId="{5B087DD1-716F-864C-AA64-8A8D3FD4278A}" type="pres">
      <dgm:prSet presAssocID="{336480A9-1231-554F-A2A7-593F5361A638}" presName="Name0" presStyleCnt="0">
        <dgm:presLayoutVars>
          <dgm:chMax val="2"/>
          <dgm:chPref val="2"/>
          <dgm:animLvl val="lvl"/>
        </dgm:presLayoutVars>
      </dgm:prSet>
      <dgm:spPr/>
    </dgm:pt>
    <dgm:pt modelId="{047E8BCB-C11A-F449-908F-B1C7CE47B2FD}" type="pres">
      <dgm:prSet presAssocID="{336480A9-1231-554F-A2A7-593F5361A638}" presName="LeftText" presStyleLbl="revTx" presStyleIdx="0" presStyleCnt="0">
        <dgm:presLayoutVars>
          <dgm:bulletEnabled val="1"/>
        </dgm:presLayoutVars>
      </dgm:prSet>
      <dgm:spPr/>
    </dgm:pt>
    <dgm:pt modelId="{AFC71A9E-C03B-9249-B52B-DD00ED7AEA65}" type="pres">
      <dgm:prSet presAssocID="{336480A9-1231-554F-A2A7-593F5361A638}" presName="LeftNode" presStyleLbl="bgImgPlace1" presStyleIdx="0" presStyleCnt="2" custScaleX="192035" custLinFactNeighborX="-46996">
        <dgm:presLayoutVars>
          <dgm:chMax val="2"/>
          <dgm:chPref val="2"/>
        </dgm:presLayoutVars>
      </dgm:prSet>
      <dgm:spPr/>
    </dgm:pt>
    <dgm:pt modelId="{CC5972F9-9D6C-824A-AE11-37773081E1A2}" type="pres">
      <dgm:prSet presAssocID="{336480A9-1231-554F-A2A7-593F5361A638}" presName="RightText" presStyleLbl="revTx" presStyleIdx="0" presStyleCnt="0">
        <dgm:presLayoutVars>
          <dgm:bulletEnabled val="1"/>
        </dgm:presLayoutVars>
      </dgm:prSet>
      <dgm:spPr/>
    </dgm:pt>
    <dgm:pt modelId="{1664AD6B-1106-134C-8089-9EC8AFD14706}" type="pres">
      <dgm:prSet presAssocID="{336480A9-1231-554F-A2A7-593F5361A638}" presName="RightNode" presStyleLbl="bgImgPlace1" presStyleIdx="1" presStyleCnt="2" custScaleX="179040" custLinFactNeighborX="51256" custLinFactNeighborY="0">
        <dgm:presLayoutVars>
          <dgm:chMax val="0"/>
          <dgm:chPref val="0"/>
        </dgm:presLayoutVars>
      </dgm:prSet>
      <dgm:spPr/>
    </dgm:pt>
    <dgm:pt modelId="{9EBDFDE3-6B52-2E4A-8364-9B6E65FA0F8D}" type="pres">
      <dgm:prSet presAssocID="{336480A9-1231-554F-A2A7-593F5361A638}" presName="TopArrow" presStyleLbl="node1" presStyleIdx="0" presStyleCnt="2"/>
      <dgm:spPr/>
    </dgm:pt>
    <dgm:pt modelId="{36CAEB78-D839-DB42-9D42-962289060987}" type="pres">
      <dgm:prSet presAssocID="{336480A9-1231-554F-A2A7-593F5361A638}" presName="BottomArrow" presStyleLbl="node1" presStyleIdx="1" presStyleCnt="2"/>
      <dgm:spPr/>
    </dgm:pt>
  </dgm:ptLst>
  <dgm:cxnLst>
    <dgm:cxn modelId="{5A87851E-F9B1-DE4D-A349-1274CAC4534D}" srcId="{336480A9-1231-554F-A2A7-593F5361A638}" destId="{38E4F137-48C6-5C4F-A323-687CF633D1D2}" srcOrd="1" destOrd="0" parTransId="{33E2AA5E-0BBB-D047-9F21-5872B9E07CB1}" sibTransId="{8439D845-3F43-EC4B-BE5F-F937076D393C}"/>
    <dgm:cxn modelId="{F0FB2628-9C4A-6E49-8036-D2D4D507BD8F}" type="presOf" srcId="{782972E1-1782-6341-BD95-9B59645F3777}" destId="{AFC71A9E-C03B-9249-B52B-DD00ED7AEA65}" srcOrd="1" destOrd="0" presId="urn:microsoft.com/office/officeart/2009/layout/ReverseList"/>
    <dgm:cxn modelId="{D38B334D-7C9F-EF45-88B5-D0173F9C06BD}" type="presOf" srcId="{38E4F137-48C6-5C4F-A323-687CF633D1D2}" destId="{CC5972F9-9D6C-824A-AE11-37773081E1A2}" srcOrd="0" destOrd="0" presId="urn:microsoft.com/office/officeart/2009/layout/ReverseList"/>
    <dgm:cxn modelId="{5E3B989A-66C9-5F40-8C4C-CE1897D29A56}" type="presOf" srcId="{782972E1-1782-6341-BD95-9B59645F3777}" destId="{047E8BCB-C11A-F449-908F-B1C7CE47B2FD}" srcOrd="0" destOrd="0" presId="urn:microsoft.com/office/officeart/2009/layout/ReverseList"/>
    <dgm:cxn modelId="{B0CD4CB1-80C6-0040-80A5-C37EE0FC0AE6}" type="presOf" srcId="{336480A9-1231-554F-A2A7-593F5361A638}" destId="{5B087DD1-716F-864C-AA64-8A8D3FD4278A}" srcOrd="0" destOrd="0" presId="urn:microsoft.com/office/officeart/2009/layout/ReverseList"/>
    <dgm:cxn modelId="{518449B8-22F0-9E4F-AFAF-A39E98F5F3E1}" srcId="{336480A9-1231-554F-A2A7-593F5361A638}" destId="{782972E1-1782-6341-BD95-9B59645F3777}" srcOrd="0" destOrd="0" parTransId="{A400DCC9-55DE-EC41-82E1-651718DAB355}" sibTransId="{7FC55ACF-C01B-D04D-99D6-FCC504956273}"/>
    <dgm:cxn modelId="{BBBA32C5-05A9-1641-B25E-FC6273B2CEE3}" type="presOf" srcId="{38E4F137-48C6-5C4F-A323-687CF633D1D2}" destId="{1664AD6B-1106-134C-8089-9EC8AFD14706}" srcOrd="1" destOrd="0" presId="urn:microsoft.com/office/officeart/2009/layout/ReverseList"/>
    <dgm:cxn modelId="{A5DB248F-E52C-9A41-9826-26111B7335E8}" type="presParOf" srcId="{5B087DD1-716F-864C-AA64-8A8D3FD4278A}" destId="{047E8BCB-C11A-F449-908F-B1C7CE47B2FD}" srcOrd="0" destOrd="0" presId="urn:microsoft.com/office/officeart/2009/layout/ReverseList"/>
    <dgm:cxn modelId="{95F62297-305A-6143-ABF6-5D99E02E5DB5}" type="presParOf" srcId="{5B087DD1-716F-864C-AA64-8A8D3FD4278A}" destId="{AFC71A9E-C03B-9249-B52B-DD00ED7AEA65}" srcOrd="1" destOrd="0" presId="urn:microsoft.com/office/officeart/2009/layout/ReverseList"/>
    <dgm:cxn modelId="{2824B7A3-91EF-0740-8EE5-1B71A5F1F96E}" type="presParOf" srcId="{5B087DD1-716F-864C-AA64-8A8D3FD4278A}" destId="{CC5972F9-9D6C-824A-AE11-37773081E1A2}" srcOrd="2" destOrd="0" presId="urn:microsoft.com/office/officeart/2009/layout/ReverseList"/>
    <dgm:cxn modelId="{1690EE45-6EE9-2E4D-BDDD-0C0365719956}" type="presParOf" srcId="{5B087DD1-716F-864C-AA64-8A8D3FD4278A}" destId="{1664AD6B-1106-134C-8089-9EC8AFD14706}" srcOrd="3" destOrd="0" presId="urn:microsoft.com/office/officeart/2009/layout/ReverseList"/>
    <dgm:cxn modelId="{BA654C9C-F367-1D46-9916-E44C26A07A3D}" type="presParOf" srcId="{5B087DD1-716F-864C-AA64-8A8D3FD4278A}" destId="{9EBDFDE3-6B52-2E4A-8364-9B6E65FA0F8D}" srcOrd="4" destOrd="0" presId="urn:microsoft.com/office/officeart/2009/layout/ReverseList"/>
    <dgm:cxn modelId="{ACC692E4-E36A-1E41-AFA4-120BDB1513F8}" type="presParOf" srcId="{5B087DD1-716F-864C-AA64-8A8D3FD4278A}" destId="{36CAEB78-D839-DB42-9D42-962289060987}"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BDD23-565F-884C-BBD2-874FFDA373E9}" type="doc">
      <dgm:prSet loTypeId="urn:microsoft.com/office/officeart/2005/8/layout/vList3" loCatId="" qsTypeId="urn:microsoft.com/office/officeart/2005/8/quickstyle/simple1" qsCatId="simple" csTypeId="urn:microsoft.com/office/officeart/2005/8/colors/accent1_2" csCatId="accent1" phldr="1"/>
      <dgm:spPr/>
      <dgm:t>
        <a:bodyPr/>
        <a:lstStyle/>
        <a:p>
          <a:endParaRPr lang="en-GB"/>
        </a:p>
      </dgm:t>
    </dgm:pt>
    <dgm:pt modelId="{A41D949A-653B-8F40-9F69-17FDEE31BF16}">
      <dgm:prSet phldrT="[Text]" custT="1"/>
      <dgm:spPr/>
      <dgm:t>
        <a:bodyPr/>
        <a:lstStyle/>
        <a:p>
          <a:pPr algn="l"/>
          <a:r>
            <a:rPr lang="en-GB" sz="2000" b="1" dirty="0"/>
            <a:t>Energy Demand</a:t>
          </a:r>
          <a:br>
            <a:rPr lang="en-GB" sz="2000" b="1" dirty="0"/>
          </a:br>
          <a:r>
            <a:rPr lang="en-US" sz="1600" dirty="0"/>
            <a:t>Energy demand for lighting, galley operations, and refrigeration is continuous, and resource scarcity magnifies inefficiencies. </a:t>
          </a:r>
          <a:endParaRPr lang="en-GB" sz="2000" b="1" dirty="0"/>
        </a:p>
      </dgm:t>
    </dgm:pt>
    <dgm:pt modelId="{954AA155-8CFD-0D48-863C-9B43925CAA43}" type="parTrans" cxnId="{ECDF0E6F-8083-814D-81AE-A55B500960D4}">
      <dgm:prSet/>
      <dgm:spPr/>
      <dgm:t>
        <a:bodyPr/>
        <a:lstStyle/>
        <a:p>
          <a:endParaRPr lang="en-GB"/>
        </a:p>
      </dgm:t>
    </dgm:pt>
    <dgm:pt modelId="{C8235154-EDCB-3146-BB26-CE763CBEC319}" type="sibTrans" cxnId="{ECDF0E6F-8083-814D-81AE-A55B500960D4}">
      <dgm:prSet/>
      <dgm:spPr/>
      <dgm:t>
        <a:bodyPr/>
        <a:lstStyle/>
        <a:p>
          <a:endParaRPr lang="en-GB"/>
        </a:p>
      </dgm:t>
    </dgm:pt>
    <dgm:pt modelId="{585A035A-9566-C840-B808-001CC579D7D9}">
      <dgm:prSet phldrT="[Text]" custT="1"/>
      <dgm:spPr/>
      <dgm:t>
        <a:bodyPr/>
        <a:lstStyle/>
        <a:p>
          <a:pPr algn="l"/>
          <a:r>
            <a:rPr lang="en-GB" sz="2000" b="1" dirty="0"/>
            <a:t>Food Waste</a:t>
          </a:r>
          <a:br>
            <a:rPr lang="en-GB" sz="2000" b="1" dirty="0"/>
          </a:br>
          <a:r>
            <a:rPr lang="en-GB" sz="1600" dirty="0"/>
            <a:t>Food waste, single-use packaging, and overreliance on imported ingredients contribute to both cost and environmental burden. </a:t>
          </a:r>
          <a:endParaRPr lang="en-GB" sz="2000" b="1" dirty="0"/>
        </a:p>
      </dgm:t>
    </dgm:pt>
    <dgm:pt modelId="{61F1DA30-1D2B-F94B-AEB0-6ECBEED95520}" type="parTrans" cxnId="{420BF5C7-4922-EC4D-8F06-4286B3E0FAE8}">
      <dgm:prSet/>
      <dgm:spPr/>
      <dgm:t>
        <a:bodyPr/>
        <a:lstStyle/>
        <a:p>
          <a:endParaRPr lang="en-GB"/>
        </a:p>
      </dgm:t>
    </dgm:pt>
    <dgm:pt modelId="{3350CE76-61C8-EB4F-AFBD-405FA3E6076F}" type="sibTrans" cxnId="{420BF5C7-4922-EC4D-8F06-4286B3E0FAE8}">
      <dgm:prSet/>
      <dgm:spPr/>
      <dgm:t>
        <a:bodyPr/>
        <a:lstStyle/>
        <a:p>
          <a:endParaRPr lang="en-GB"/>
        </a:p>
      </dgm:t>
    </dgm:pt>
    <dgm:pt modelId="{FE55E8CB-512B-1A4C-8AEE-F3543A6D461F}">
      <dgm:prSet phldrT="[Text]" custT="1"/>
      <dgm:spPr/>
      <dgm:t>
        <a:bodyPr/>
        <a:lstStyle/>
        <a:p>
          <a:pPr algn="l"/>
          <a:r>
            <a:rPr lang="en-GB" sz="2000" b="1" dirty="0"/>
            <a:t>Crew Nutrition</a:t>
          </a:r>
          <a:br>
            <a:rPr lang="en-GB" sz="2000" b="1" dirty="0"/>
          </a:br>
          <a:r>
            <a:rPr lang="en-GB" sz="1600" dirty="0"/>
            <a:t>Crew nutrition also plays a role in sustainability: overstocking or poor menu planning can lead to waste and increased emissions.</a:t>
          </a:r>
          <a:endParaRPr lang="en-GB" sz="2000" b="1" dirty="0"/>
        </a:p>
      </dgm:t>
    </dgm:pt>
    <dgm:pt modelId="{FB59D3C0-D153-9849-8A65-9E87CDB9FE20}" type="parTrans" cxnId="{9C8AF68B-03CC-3F4A-A668-9137810E1C37}">
      <dgm:prSet/>
      <dgm:spPr/>
      <dgm:t>
        <a:bodyPr/>
        <a:lstStyle/>
        <a:p>
          <a:endParaRPr lang="en-GB"/>
        </a:p>
      </dgm:t>
    </dgm:pt>
    <dgm:pt modelId="{8693F20C-9033-954E-93D1-FCBF102FD183}" type="sibTrans" cxnId="{9C8AF68B-03CC-3F4A-A668-9137810E1C37}">
      <dgm:prSet/>
      <dgm:spPr/>
      <dgm:t>
        <a:bodyPr/>
        <a:lstStyle/>
        <a:p>
          <a:endParaRPr lang="en-GB"/>
        </a:p>
      </dgm:t>
    </dgm:pt>
    <dgm:pt modelId="{FC716783-C879-9946-AD2A-6D49C7010086}" type="pres">
      <dgm:prSet presAssocID="{841BDD23-565F-884C-BBD2-874FFDA373E9}" presName="linearFlow" presStyleCnt="0">
        <dgm:presLayoutVars>
          <dgm:dir/>
          <dgm:resizeHandles val="exact"/>
        </dgm:presLayoutVars>
      </dgm:prSet>
      <dgm:spPr/>
    </dgm:pt>
    <dgm:pt modelId="{BFFC5F19-C89A-8D44-B1B0-4A72C93B3927}" type="pres">
      <dgm:prSet presAssocID="{A41D949A-653B-8F40-9F69-17FDEE31BF16}" presName="composite" presStyleCnt="0"/>
      <dgm:spPr/>
    </dgm:pt>
    <dgm:pt modelId="{EB3D44B4-BF24-7C4E-807C-7A5AFD8D7507}" type="pres">
      <dgm:prSet presAssocID="{A41D949A-653B-8F40-9F69-17FDEE31BF16}" presName="imgShp" presStyleLbl="fgImgPlace1" presStyleIdx="0" presStyleCnt="3"/>
      <dgm:spPr>
        <a:blipFill>
          <a:blip xmlns:r="http://schemas.openxmlformats.org/officeDocument/2006/relationships" r:embed="rId1"/>
          <a:srcRect/>
          <a:stretch>
            <a:fillRect l="-39000" r="-39000"/>
          </a:stretch>
        </a:blipFill>
      </dgm:spPr>
    </dgm:pt>
    <dgm:pt modelId="{967381A7-D9DE-F940-93A4-7A04A612CC8D}" type="pres">
      <dgm:prSet presAssocID="{A41D949A-653B-8F40-9F69-17FDEE31BF16}" presName="txShp" presStyleLbl="node1" presStyleIdx="0" presStyleCnt="3">
        <dgm:presLayoutVars>
          <dgm:bulletEnabled val="1"/>
        </dgm:presLayoutVars>
      </dgm:prSet>
      <dgm:spPr/>
    </dgm:pt>
    <dgm:pt modelId="{B1A962F8-2490-2A4D-9A45-53B90E83751E}" type="pres">
      <dgm:prSet presAssocID="{C8235154-EDCB-3146-BB26-CE763CBEC319}" presName="spacing" presStyleCnt="0"/>
      <dgm:spPr/>
    </dgm:pt>
    <dgm:pt modelId="{3664544E-8486-D84F-AD8E-08FF7F387E15}" type="pres">
      <dgm:prSet presAssocID="{585A035A-9566-C840-B808-001CC579D7D9}" presName="composite" presStyleCnt="0"/>
      <dgm:spPr/>
    </dgm:pt>
    <dgm:pt modelId="{752E230F-EC24-D041-AE30-8CE21F78F2FC}" type="pres">
      <dgm:prSet presAssocID="{585A035A-9566-C840-B808-001CC579D7D9}" presName="imgShp" presStyleLbl="fgImgPlace1" presStyleIdx="1" presStyleCnt="3"/>
      <dgm:spPr>
        <a:blipFill>
          <a:blip xmlns:r="http://schemas.openxmlformats.org/officeDocument/2006/relationships" r:embed="rId2"/>
          <a:srcRect/>
          <a:stretch>
            <a:fillRect l="-25000" r="-25000"/>
          </a:stretch>
        </a:blipFill>
      </dgm:spPr>
    </dgm:pt>
    <dgm:pt modelId="{47C1B0DB-317C-FC4F-8035-3F8AE60EE35A}" type="pres">
      <dgm:prSet presAssocID="{585A035A-9566-C840-B808-001CC579D7D9}" presName="txShp" presStyleLbl="node1" presStyleIdx="1" presStyleCnt="3">
        <dgm:presLayoutVars>
          <dgm:bulletEnabled val="1"/>
        </dgm:presLayoutVars>
      </dgm:prSet>
      <dgm:spPr/>
    </dgm:pt>
    <dgm:pt modelId="{72CA8780-EF33-0147-85F2-E3212CBB7EAB}" type="pres">
      <dgm:prSet presAssocID="{3350CE76-61C8-EB4F-AFBD-405FA3E6076F}" presName="spacing" presStyleCnt="0"/>
      <dgm:spPr/>
    </dgm:pt>
    <dgm:pt modelId="{DF7DB595-AFC7-B348-8E67-4B47C5CAA660}" type="pres">
      <dgm:prSet presAssocID="{FE55E8CB-512B-1A4C-8AEE-F3543A6D461F}" presName="composite" presStyleCnt="0"/>
      <dgm:spPr/>
    </dgm:pt>
    <dgm:pt modelId="{3FD79D6A-DCC8-2946-9112-2C76E3726F27}" type="pres">
      <dgm:prSet presAssocID="{FE55E8CB-512B-1A4C-8AEE-F3543A6D461F}" presName="imgShp" presStyleLbl="fgImgPlace1" presStyleIdx="2" presStyleCnt="3"/>
      <dgm:spPr>
        <a:blipFill>
          <a:blip xmlns:r="http://schemas.openxmlformats.org/officeDocument/2006/relationships" r:embed="rId3"/>
          <a:srcRect/>
          <a:stretch>
            <a:fillRect l="-39000" r="-39000"/>
          </a:stretch>
        </a:blipFill>
      </dgm:spPr>
    </dgm:pt>
    <dgm:pt modelId="{438A2437-5ADB-A44E-9D61-38AA67C76A4C}" type="pres">
      <dgm:prSet presAssocID="{FE55E8CB-512B-1A4C-8AEE-F3543A6D461F}" presName="txShp" presStyleLbl="node1" presStyleIdx="2" presStyleCnt="3">
        <dgm:presLayoutVars>
          <dgm:bulletEnabled val="1"/>
        </dgm:presLayoutVars>
      </dgm:prSet>
      <dgm:spPr/>
    </dgm:pt>
  </dgm:ptLst>
  <dgm:cxnLst>
    <dgm:cxn modelId="{912A1B07-682F-6B4A-88F0-DAC4C220B2DA}" type="presOf" srcId="{585A035A-9566-C840-B808-001CC579D7D9}" destId="{47C1B0DB-317C-FC4F-8035-3F8AE60EE35A}" srcOrd="0" destOrd="0" presId="urn:microsoft.com/office/officeart/2005/8/layout/vList3"/>
    <dgm:cxn modelId="{ECDF0E6F-8083-814D-81AE-A55B500960D4}" srcId="{841BDD23-565F-884C-BBD2-874FFDA373E9}" destId="{A41D949A-653B-8F40-9F69-17FDEE31BF16}" srcOrd="0" destOrd="0" parTransId="{954AA155-8CFD-0D48-863C-9B43925CAA43}" sibTransId="{C8235154-EDCB-3146-BB26-CE763CBEC319}"/>
    <dgm:cxn modelId="{9C8AF68B-03CC-3F4A-A668-9137810E1C37}" srcId="{841BDD23-565F-884C-BBD2-874FFDA373E9}" destId="{FE55E8CB-512B-1A4C-8AEE-F3543A6D461F}" srcOrd="2" destOrd="0" parTransId="{FB59D3C0-D153-9849-8A65-9E87CDB9FE20}" sibTransId="{8693F20C-9033-954E-93D1-FCBF102FD183}"/>
    <dgm:cxn modelId="{399B5FA3-0FBC-9947-A94F-AE62D8C9C2FD}" type="presOf" srcId="{A41D949A-653B-8F40-9F69-17FDEE31BF16}" destId="{967381A7-D9DE-F940-93A4-7A04A612CC8D}" srcOrd="0" destOrd="0" presId="urn:microsoft.com/office/officeart/2005/8/layout/vList3"/>
    <dgm:cxn modelId="{ACD316B8-EB60-BC41-9FFF-B63BDF1DE6A4}" type="presOf" srcId="{FE55E8CB-512B-1A4C-8AEE-F3543A6D461F}" destId="{438A2437-5ADB-A44E-9D61-38AA67C76A4C}" srcOrd="0" destOrd="0" presId="urn:microsoft.com/office/officeart/2005/8/layout/vList3"/>
    <dgm:cxn modelId="{420BF5C7-4922-EC4D-8F06-4286B3E0FAE8}" srcId="{841BDD23-565F-884C-BBD2-874FFDA373E9}" destId="{585A035A-9566-C840-B808-001CC579D7D9}" srcOrd="1" destOrd="0" parTransId="{61F1DA30-1D2B-F94B-AEB0-6ECBEED95520}" sibTransId="{3350CE76-61C8-EB4F-AFBD-405FA3E6076F}"/>
    <dgm:cxn modelId="{334508CA-C1DA-3D49-9D8A-2DC7C98EAF49}" type="presOf" srcId="{841BDD23-565F-884C-BBD2-874FFDA373E9}" destId="{FC716783-C879-9946-AD2A-6D49C7010086}" srcOrd="0" destOrd="0" presId="urn:microsoft.com/office/officeart/2005/8/layout/vList3"/>
    <dgm:cxn modelId="{F72A4D1F-0B9C-1E42-988B-E83720288B35}" type="presParOf" srcId="{FC716783-C879-9946-AD2A-6D49C7010086}" destId="{BFFC5F19-C89A-8D44-B1B0-4A72C93B3927}" srcOrd="0" destOrd="0" presId="urn:microsoft.com/office/officeart/2005/8/layout/vList3"/>
    <dgm:cxn modelId="{2D2844C6-8331-CD43-80B2-87ED3E290033}" type="presParOf" srcId="{BFFC5F19-C89A-8D44-B1B0-4A72C93B3927}" destId="{EB3D44B4-BF24-7C4E-807C-7A5AFD8D7507}" srcOrd="0" destOrd="0" presId="urn:microsoft.com/office/officeart/2005/8/layout/vList3"/>
    <dgm:cxn modelId="{8C32C1BB-3CE9-5046-BB18-431557F9D79A}" type="presParOf" srcId="{BFFC5F19-C89A-8D44-B1B0-4A72C93B3927}" destId="{967381A7-D9DE-F940-93A4-7A04A612CC8D}" srcOrd="1" destOrd="0" presId="urn:microsoft.com/office/officeart/2005/8/layout/vList3"/>
    <dgm:cxn modelId="{38FBFB7E-56B7-7343-865F-351C69DB4CB4}" type="presParOf" srcId="{FC716783-C879-9946-AD2A-6D49C7010086}" destId="{B1A962F8-2490-2A4D-9A45-53B90E83751E}" srcOrd="1" destOrd="0" presId="urn:microsoft.com/office/officeart/2005/8/layout/vList3"/>
    <dgm:cxn modelId="{B0C50466-8A48-C044-B882-26116228F788}" type="presParOf" srcId="{FC716783-C879-9946-AD2A-6D49C7010086}" destId="{3664544E-8486-D84F-AD8E-08FF7F387E15}" srcOrd="2" destOrd="0" presId="urn:microsoft.com/office/officeart/2005/8/layout/vList3"/>
    <dgm:cxn modelId="{92E5BB47-BB40-0445-84CC-CCE5A610A7A1}" type="presParOf" srcId="{3664544E-8486-D84F-AD8E-08FF7F387E15}" destId="{752E230F-EC24-D041-AE30-8CE21F78F2FC}" srcOrd="0" destOrd="0" presId="urn:microsoft.com/office/officeart/2005/8/layout/vList3"/>
    <dgm:cxn modelId="{317C990E-A865-D44F-8415-048C5EE0E00C}" type="presParOf" srcId="{3664544E-8486-D84F-AD8E-08FF7F387E15}" destId="{47C1B0DB-317C-FC4F-8035-3F8AE60EE35A}" srcOrd="1" destOrd="0" presId="urn:microsoft.com/office/officeart/2005/8/layout/vList3"/>
    <dgm:cxn modelId="{4B921D9A-837E-F047-81E3-0F557591877F}" type="presParOf" srcId="{FC716783-C879-9946-AD2A-6D49C7010086}" destId="{72CA8780-EF33-0147-85F2-E3212CBB7EAB}" srcOrd="3" destOrd="0" presId="urn:microsoft.com/office/officeart/2005/8/layout/vList3"/>
    <dgm:cxn modelId="{DB1ECA2B-91EC-9048-B598-6902A1170EF7}" type="presParOf" srcId="{FC716783-C879-9946-AD2A-6D49C7010086}" destId="{DF7DB595-AFC7-B348-8E67-4B47C5CAA660}" srcOrd="4" destOrd="0" presId="urn:microsoft.com/office/officeart/2005/8/layout/vList3"/>
    <dgm:cxn modelId="{741FCED2-1CF1-5847-B504-FB98AC79FE6D}" type="presParOf" srcId="{DF7DB595-AFC7-B348-8E67-4B47C5CAA660}" destId="{3FD79D6A-DCC8-2946-9112-2C76E3726F27}" srcOrd="0" destOrd="0" presId="urn:microsoft.com/office/officeart/2005/8/layout/vList3"/>
    <dgm:cxn modelId="{DB110D50-E9CC-F646-B27A-CC6A245F2D23}" type="presParOf" srcId="{DF7DB595-AFC7-B348-8E67-4B47C5CAA660}" destId="{438A2437-5ADB-A44E-9D61-38AA67C76A4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4C3DDB-2FF6-3A45-A1D2-B512B8226F94}" type="doc">
      <dgm:prSet loTypeId="urn:microsoft.com/office/officeart/2005/8/layout/pList2" loCatId="" qsTypeId="urn:microsoft.com/office/officeart/2005/8/quickstyle/simple1" qsCatId="simple" csTypeId="urn:microsoft.com/office/officeart/2005/8/colors/accent1_2" csCatId="accent1" phldr="1"/>
      <dgm:spPr/>
    </dgm:pt>
    <dgm:pt modelId="{587E9361-9D37-EE4E-BE94-9B83546ECB51}">
      <dgm:prSet phldrT="[Text]" custT="1"/>
      <dgm:spPr/>
      <dgm:t>
        <a:bodyPr/>
        <a:lstStyle/>
        <a:p>
          <a:r>
            <a:rPr lang="en-US" sz="1400" b="0" u="none" dirty="0">
              <a:latin typeface="Calibri" panose="020F0502020204030204" pitchFamily="34" charset="0"/>
              <a:cs typeface="Calibri" panose="020F0502020204030204" pitchFamily="34" charset="0"/>
            </a:rPr>
            <a:t>A written action plan transforms broad sustainability goals—such as “reduce waste” or “improve nutritional quality”— into clear directives that specify who does what, when, and how progress will be measured. </a:t>
          </a:r>
          <a:endParaRPr lang="en-GB" sz="1400" b="0" u="none" dirty="0">
            <a:latin typeface="Calibri" panose="020F0502020204030204" pitchFamily="34" charset="0"/>
            <a:cs typeface="Calibri" panose="020F0502020204030204" pitchFamily="34" charset="0"/>
          </a:endParaRPr>
        </a:p>
      </dgm:t>
    </dgm:pt>
    <dgm:pt modelId="{33BFC436-CF3D-7D46-B9AF-1BB19F20B9CB}" type="parTrans" cxnId="{45798CB6-8786-4546-8894-A8D8ABF0489D}">
      <dgm:prSet/>
      <dgm:spPr/>
      <dgm:t>
        <a:bodyPr/>
        <a:lstStyle/>
        <a:p>
          <a:endParaRPr lang="en-GB"/>
        </a:p>
      </dgm:t>
    </dgm:pt>
    <dgm:pt modelId="{C15D0D13-9D8B-CD49-B1A3-1110998808B9}" type="sibTrans" cxnId="{45798CB6-8786-4546-8894-A8D8ABF0489D}">
      <dgm:prSet/>
      <dgm:spPr/>
      <dgm:t>
        <a:bodyPr/>
        <a:lstStyle/>
        <a:p>
          <a:endParaRPr lang="en-GB"/>
        </a:p>
      </dgm:t>
    </dgm:pt>
    <dgm:pt modelId="{CAFCE2CD-268E-C545-B4AA-78216968EDB3}">
      <dgm:prSet phldrT="[Text]" custT="1"/>
      <dgm:spPr/>
      <dgm:t>
        <a:bodyPr/>
        <a:lstStyle/>
        <a:p>
          <a:r>
            <a:rPr lang="en-US" sz="1400" b="0" u="none" dirty="0">
              <a:latin typeface="Calibri" panose="020F0502020204030204" pitchFamily="34" charset="0"/>
              <a:cs typeface="Calibri" panose="020F0502020204030204" pitchFamily="34" charset="0"/>
            </a:rPr>
            <a:t>Moreover, structured planning enhances communication between departments and ensures that personal health, wellbeing and sustainability objectives are embedded within standard operating procedures. </a:t>
          </a:r>
          <a:endParaRPr lang="en-GB" sz="1400" b="0" u="none" dirty="0">
            <a:latin typeface="Calibri" panose="020F0502020204030204" pitchFamily="34" charset="0"/>
            <a:cs typeface="Calibri" panose="020F0502020204030204" pitchFamily="34" charset="0"/>
          </a:endParaRPr>
        </a:p>
      </dgm:t>
    </dgm:pt>
    <dgm:pt modelId="{C8CEF376-585A-7A4E-9556-C6CA54CCB9F2}" type="parTrans" cxnId="{8F831AD6-D3E8-3D4F-8E87-990F078FFBC4}">
      <dgm:prSet/>
      <dgm:spPr/>
      <dgm:t>
        <a:bodyPr/>
        <a:lstStyle/>
        <a:p>
          <a:endParaRPr lang="en-GB"/>
        </a:p>
      </dgm:t>
    </dgm:pt>
    <dgm:pt modelId="{EAA08D23-1CB1-604C-8D6B-8E01850A580A}" type="sibTrans" cxnId="{8F831AD6-D3E8-3D4F-8E87-990F078FFBC4}">
      <dgm:prSet/>
      <dgm:spPr/>
      <dgm:t>
        <a:bodyPr/>
        <a:lstStyle/>
        <a:p>
          <a:endParaRPr lang="en-GB"/>
        </a:p>
      </dgm:t>
    </dgm:pt>
    <dgm:pt modelId="{5CC107BA-305F-DC42-9406-5C23F33FC8A4}">
      <dgm:prSet phldrT="[Text]" custT="1"/>
      <dgm:spPr/>
      <dgm:t>
        <a:bodyPr/>
        <a:lstStyle/>
        <a:p>
          <a:r>
            <a:rPr lang="en-US" sz="1400" b="0" u="none" dirty="0">
              <a:latin typeface="Calibri" panose="020F0502020204030204" pitchFamily="34" charset="0"/>
              <a:cs typeface="Calibri" panose="020F0502020204030204" pitchFamily="34" charset="0"/>
            </a:rPr>
            <a:t>By planning ahead, crews can anticipate potential constraints, such as limited storage or supply chain disruptions, and develop contingency measures. In this way, sustainability becomes proactive, strategic, and resilient.</a:t>
          </a:r>
          <a:endParaRPr lang="en-GB" sz="1400" b="0" u="none" dirty="0">
            <a:latin typeface="Calibri" panose="020F0502020204030204" pitchFamily="34" charset="0"/>
            <a:cs typeface="Calibri" panose="020F0502020204030204" pitchFamily="34" charset="0"/>
          </a:endParaRPr>
        </a:p>
      </dgm:t>
    </dgm:pt>
    <dgm:pt modelId="{7ADB1468-BD85-E448-9246-68C75E571669}" type="parTrans" cxnId="{B920A0CA-AB03-CF40-9E45-E84D682F0D9B}">
      <dgm:prSet/>
      <dgm:spPr/>
      <dgm:t>
        <a:bodyPr/>
        <a:lstStyle/>
        <a:p>
          <a:endParaRPr lang="en-GB"/>
        </a:p>
      </dgm:t>
    </dgm:pt>
    <dgm:pt modelId="{CB40998C-3CF1-1D43-AACC-686E0D875D0E}" type="sibTrans" cxnId="{B920A0CA-AB03-CF40-9E45-E84D682F0D9B}">
      <dgm:prSet/>
      <dgm:spPr/>
      <dgm:t>
        <a:bodyPr/>
        <a:lstStyle/>
        <a:p>
          <a:endParaRPr lang="en-GB"/>
        </a:p>
      </dgm:t>
    </dgm:pt>
    <dgm:pt modelId="{66758AD5-D030-B74A-9204-F246CD60C241}" type="pres">
      <dgm:prSet presAssocID="{BB4C3DDB-2FF6-3A45-A1D2-B512B8226F94}" presName="Name0" presStyleCnt="0">
        <dgm:presLayoutVars>
          <dgm:dir/>
          <dgm:resizeHandles val="exact"/>
        </dgm:presLayoutVars>
      </dgm:prSet>
      <dgm:spPr/>
    </dgm:pt>
    <dgm:pt modelId="{0318C4E9-812A-D14F-93D8-6F7602C10517}" type="pres">
      <dgm:prSet presAssocID="{BB4C3DDB-2FF6-3A45-A1D2-B512B8226F94}" presName="bkgdShp" presStyleLbl="alignAccFollowNode1" presStyleIdx="0" presStyleCnt="1" custScaleY="48744"/>
      <dgm:spPr/>
    </dgm:pt>
    <dgm:pt modelId="{EA7102D0-2EA0-3046-B45C-C7D62F0B53E3}" type="pres">
      <dgm:prSet presAssocID="{BB4C3DDB-2FF6-3A45-A1D2-B512B8226F94}" presName="linComp" presStyleCnt="0"/>
      <dgm:spPr/>
    </dgm:pt>
    <dgm:pt modelId="{FEF5BEE7-2C11-AF4E-8550-06AAC2F50BAA}" type="pres">
      <dgm:prSet presAssocID="{587E9361-9D37-EE4E-BE94-9B83546ECB51}" presName="compNode" presStyleCnt="0"/>
      <dgm:spPr/>
    </dgm:pt>
    <dgm:pt modelId="{F404EC3F-A247-1C44-8BC4-B9CBD6940A87}" type="pres">
      <dgm:prSet presAssocID="{587E9361-9D37-EE4E-BE94-9B83546ECB51}" presName="node" presStyleLbl="node1" presStyleIdx="0" presStyleCnt="3" custScaleY="124840">
        <dgm:presLayoutVars>
          <dgm:bulletEnabled val="1"/>
        </dgm:presLayoutVars>
      </dgm:prSet>
      <dgm:spPr/>
    </dgm:pt>
    <dgm:pt modelId="{754F465E-B35D-D742-A685-FF3AD93906C2}" type="pres">
      <dgm:prSet presAssocID="{587E9361-9D37-EE4E-BE94-9B83546ECB51}" presName="invisiNode" presStyleLbl="node1" presStyleIdx="0" presStyleCnt="3"/>
      <dgm:spPr/>
    </dgm:pt>
    <dgm:pt modelId="{2C7DB444-06A2-C846-9B28-12F68DF74378}" type="pres">
      <dgm:prSet presAssocID="{587E9361-9D37-EE4E-BE94-9B83546ECB51}" presName="imagNode" presStyleLbl="fgImgPlace1" presStyleIdx="0" presStyleCnt="3"/>
      <dgm:spPr>
        <a:blipFill>
          <a:blip xmlns:r="http://schemas.openxmlformats.org/officeDocument/2006/relationships" r:embed="rId1"/>
          <a:srcRect/>
          <a:stretch>
            <a:fillRect t="-37000" b="-37000"/>
          </a:stretch>
        </a:blipFill>
      </dgm:spPr>
    </dgm:pt>
    <dgm:pt modelId="{A6FBF020-11CE-8049-B4B8-077BFD8ABD86}" type="pres">
      <dgm:prSet presAssocID="{C15D0D13-9D8B-CD49-B1A3-1110998808B9}" presName="sibTrans" presStyleLbl="sibTrans2D1" presStyleIdx="0" presStyleCnt="0"/>
      <dgm:spPr/>
    </dgm:pt>
    <dgm:pt modelId="{5AC1ADD4-D98C-9A41-9A34-F40D92381244}" type="pres">
      <dgm:prSet presAssocID="{CAFCE2CD-268E-C545-B4AA-78216968EDB3}" presName="compNode" presStyleCnt="0"/>
      <dgm:spPr/>
    </dgm:pt>
    <dgm:pt modelId="{63AEF808-6562-DD41-B1C5-8CB9EEA81E63}" type="pres">
      <dgm:prSet presAssocID="{CAFCE2CD-268E-C545-B4AA-78216968EDB3}" presName="node" presStyleLbl="node1" presStyleIdx="1" presStyleCnt="3" custScaleY="124185">
        <dgm:presLayoutVars>
          <dgm:bulletEnabled val="1"/>
        </dgm:presLayoutVars>
      </dgm:prSet>
      <dgm:spPr/>
    </dgm:pt>
    <dgm:pt modelId="{23F949A7-970B-A244-AF1C-0C825005BF75}" type="pres">
      <dgm:prSet presAssocID="{CAFCE2CD-268E-C545-B4AA-78216968EDB3}" presName="invisiNode" presStyleLbl="node1" presStyleIdx="1" presStyleCnt="3"/>
      <dgm:spPr/>
    </dgm:pt>
    <dgm:pt modelId="{260C1CA5-03C8-8348-A1EB-8C4F85C5D4FC}" type="pres">
      <dgm:prSet presAssocID="{CAFCE2CD-268E-C545-B4AA-78216968EDB3}" presName="imagNode" presStyleLbl="fgImgPlace1" presStyleIdx="1" presStyleCnt="3"/>
      <dgm:spPr>
        <a:blipFill>
          <a:blip xmlns:r="http://schemas.openxmlformats.org/officeDocument/2006/relationships" r:embed="rId2"/>
          <a:srcRect/>
          <a:stretch>
            <a:fillRect t="-23000" b="-23000"/>
          </a:stretch>
        </a:blipFill>
      </dgm:spPr>
    </dgm:pt>
    <dgm:pt modelId="{614739AC-A6FB-BE42-853E-75D0DB3A4BCB}" type="pres">
      <dgm:prSet presAssocID="{EAA08D23-1CB1-604C-8D6B-8E01850A580A}" presName="sibTrans" presStyleLbl="sibTrans2D1" presStyleIdx="0" presStyleCnt="0"/>
      <dgm:spPr/>
    </dgm:pt>
    <dgm:pt modelId="{E97A2B4A-C1C3-7F46-8280-756F6DB1FF2C}" type="pres">
      <dgm:prSet presAssocID="{5CC107BA-305F-DC42-9406-5C23F33FC8A4}" presName="compNode" presStyleCnt="0"/>
      <dgm:spPr/>
    </dgm:pt>
    <dgm:pt modelId="{8171B938-DCB3-E64B-BAEB-E478D52B6BFD}" type="pres">
      <dgm:prSet presAssocID="{5CC107BA-305F-DC42-9406-5C23F33FC8A4}" presName="node" presStyleLbl="node1" presStyleIdx="2" presStyleCnt="3" custScaleY="126398">
        <dgm:presLayoutVars>
          <dgm:bulletEnabled val="1"/>
        </dgm:presLayoutVars>
      </dgm:prSet>
      <dgm:spPr/>
    </dgm:pt>
    <dgm:pt modelId="{C296E5C3-BEDF-9747-A73C-5381CEED547A}" type="pres">
      <dgm:prSet presAssocID="{5CC107BA-305F-DC42-9406-5C23F33FC8A4}" presName="invisiNode" presStyleLbl="node1" presStyleIdx="2" presStyleCnt="3"/>
      <dgm:spPr/>
    </dgm:pt>
    <dgm:pt modelId="{83D6AF8B-4C88-A641-B9AA-CB70EC2B8250}" type="pres">
      <dgm:prSet presAssocID="{5CC107BA-305F-DC42-9406-5C23F33FC8A4}" presName="imagNode" presStyleLbl="fgImgPlace1" presStyleIdx="2" presStyleCnt="3"/>
      <dgm:spPr>
        <a:blipFill>
          <a:blip xmlns:r="http://schemas.openxmlformats.org/officeDocument/2006/relationships" r:embed="rId3"/>
          <a:srcRect/>
          <a:stretch>
            <a:fillRect t="-23000" b="-23000"/>
          </a:stretch>
        </a:blipFill>
      </dgm:spPr>
    </dgm:pt>
  </dgm:ptLst>
  <dgm:cxnLst>
    <dgm:cxn modelId="{67F68638-73B7-AD4A-B02D-C9DF0B27713D}" type="presOf" srcId="{587E9361-9D37-EE4E-BE94-9B83546ECB51}" destId="{F404EC3F-A247-1C44-8BC4-B9CBD6940A87}" srcOrd="0" destOrd="0" presId="urn:microsoft.com/office/officeart/2005/8/layout/pList2"/>
    <dgm:cxn modelId="{62701351-267D-6641-A9C5-47491571C2B7}" type="presOf" srcId="{5CC107BA-305F-DC42-9406-5C23F33FC8A4}" destId="{8171B938-DCB3-E64B-BAEB-E478D52B6BFD}" srcOrd="0" destOrd="0" presId="urn:microsoft.com/office/officeart/2005/8/layout/pList2"/>
    <dgm:cxn modelId="{5B620481-4C10-824D-AE4D-3284FEF196AA}" type="presOf" srcId="{CAFCE2CD-268E-C545-B4AA-78216968EDB3}" destId="{63AEF808-6562-DD41-B1C5-8CB9EEA81E63}" srcOrd="0" destOrd="0" presId="urn:microsoft.com/office/officeart/2005/8/layout/pList2"/>
    <dgm:cxn modelId="{E06BA58B-68C4-2D45-9DA5-9C1050D63397}" type="presOf" srcId="{EAA08D23-1CB1-604C-8D6B-8E01850A580A}" destId="{614739AC-A6FB-BE42-853E-75D0DB3A4BCB}" srcOrd="0" destOrd="0" presId="urn:microsoft.com/office/officeart/2005/8/layout/pList2"/>
    <dgm:cxn modelId="{352166A8-2EA1-8D41-BEC3-BDD3290C5948}" type="presOf" srcId="{BB4C3DDB-2FF6-3A45-A1D2-B512B8226F94}" destId="{66758AD5-D030-B74A-9204-F246CD60C241}" srcOrd="0" destOrd="0" presId="urn:microsoft.com/office/officeart/2005/8/layout/pList2"/>
    <dgm:cxn modelId="{45798CB6-8786-4546-8894-A8D8ABF0489D}" srcId="{BB4C3DDB-2FF6-3A45-A1D2-B512B8226F94}" destId="{587E9361-9D37-EE4E-BE94-9B83546ECB51}" srcOrd="0" destOrd="0" parTransId="{33BFC436-CF3D-7D46-B9AF-1BB19F20B9CB}" sibTransId="{C15D0D13-9D8B-CD49-B1A3-1110998808B9}"/>
    <dgm:cxn modelId="{B920A0CA-AB03-CF40-9E45-E84D682F0D9B}" srcId="{BB4C3DDB-2FF6-3A45-A1D2-B512B8226F94}" destId="{5CC107BA-305F-DC42-9406-5C23F33FC8A4}" srcOrd="2" destOrd="0" parTransId="{7ADB1468-BD85-E448-9246-68C75E571669}" sibTransId="{CB40998C-3CF1-1D43-AACC-686E0D875D0E}"/>
    <dgm:cxn modelId="{A34568CF-6DC4-C04D-AE0A-844EA299CF40}" type="presOf" srcId="{C15D0D13-9D8B-CD49-B1A3-1110998808B9}" destId="{A6FBF020-11CE-8049-B4B8-077BFD8ABD86}" srcOrd="0" destOrd="0" presId="urn:microsoft.com/office/officeart/2005/8/layout/pList2"/>
    <dgm:cxn modelId="{8F831AD6-D3E8-3D4F-8E87-990F078FFBC4}" srcId="{BB4C3DDB-2FF6-3A45-A1D2-B512B8226F94}" destId="{CAFCE2CD-268E-C545-B4AA-78216968EDB3}" srcOrd="1" destOrd="0" parTransId="{C8CEF376-585A-7A4E-9556-C6CA54CCB9F2}" sibTransId="{EAA08D23-1CB1-604C-8D6B-8E01850A580A}"/>
    <dgm:cxn modelId="{153F82D3-430E-274F-9A6C-D01B27720B65}" type="presParOf" srcId="{66758AD5-D030-B74A-9204-F246CD60C241}" destId="{0318C4E9-812A-D14F-93D8-6F7602C10517}" srcOrd="0" destOrd="0" presId="urn:microsoft.com/office/officeart/2005/8/layout/pList2"/>
    <dgm:cxn modelId="{B8FA3F78-AAE5-E349-BE3B-0AFDC2C962C0}" type="presParOf" srcId="{66758AD5-D030-B74A-9204-F246CD60C241}" destId="{EA7102D0-2EA0-3046-B45C-C7D62F0B53E3}" srcOrd="1" destOrd="0" presId="urn:microsoft.com/office/officeart/2005/8/layout/pList2"/>
    <dgm:cxn modelId="{2C5C60C9-53BD-DD42-BBED-911349BE7ECB}" type="presParOf" srcId="{EA7102D0-2EA0-3046-B45C-C7D62F0B53E3}" destId="{FEF5BEE7-2C11-AF4E-8550-06AAC2F50BAA}" srcOrd="0" destOrd="0" presId="urn:microsoft.com/office/officeart/2005/8/layout/pList2"/>
    <dgm:cxn modelId="{7649FD83-9C4F-0E47-ABE1-3A985397B381}" type="presParOf" srcId="{FEF5BEE7-2C11-AF4E-8550-06AAC2F50BAA}" destId="{F404EC3F-A247-1C44-8BC4-B9CBD6940A87}" srcOrd="0" destOrd="0" presId="urn:microsoft.com/office/officeart/2005/8/layout/pList2"/>
    <dgm:cxn modelId="{7458F4F9-FE42-3B4E-951A-465D6E145B8D}" type="presParOf" srcId="{FEF5BEE7-2C11-AF4E-8550-06AAC2F50BAA}" destId="{754F465E-B35D-D742-A685-FF3AD93906C2}" srcOrd="1" destOrd="0" presId="urn:microsoft.com/office/officeart/2005/8/layout/pList2"/>
    <dgm:cxn modelId="{12BF6A0E-16B6-0E4B-872D-E645302992E3}" type="presParOf" srcId="{FEF5BEE7-2C11-AF4E-8550-06AAC2F50BAA}" destId="{2C7DB444-06A2-C846-9B28-12F68DF74378}" srcOrd="2" destOrd="0" presId="urn:microsoft.com/office/officeart/2005/8/layout/pList2"/>
    <dgm:cxn modelId="{10A4FA81-92CD-1F46-BE75-B99A070E767E}" type="presParOf" srcId="{EA7102D0-2EA0-3046-B45C-C7D62F0B53E3}" destId="{A6FBF020-11CE-8049-B4B8-077BFD8ABD86}" srcOrd="1" destOrd="0" presId="urn:microsoft.com/office/officeart/2005/8/layout/pList2"/>
    <dgm:cxn modelId="{DAE5B6FF-5BBF-6540-881D-5AD73F48651F}" type="presParOf" srcId="{EA7102D0-2EA0-3046-B45C-C7D62F0B53E3}" destId="{5AC1ADD4-D98C-9A41-9A34-F40D92381244}" srcOrd="2" destOrd="0" presId="urn:microsoft.com/office/officeart/2005/8/layout/pList2"/>
    <dgm:cxn modelId="{6A81F2A3-8782-B746-8847-0730AD1F40CE}" type="presParOf" srcId="{5AC1ADD4-D98C-9A41-9A34-F40D92381244}" destId="{63AEF808-6562-DD41-B1C5-8CB9EEA81E63}" srcOrd="0" destOrd="0" presId="urn:microsoft.com/office/officeart/2005/8/layout/pList2"/>
    <dgm:cxn modelId="{691BEFE8-5C84-594F-B9A6-7265BBD8ABCE}" type="presParOf" srcId="{5AC1ADD4-D98C-9A41-9A34-F40D92381244}" destId="{23F949A7-970B-A244-AF1C-0C825005BF75}" srcOrd="1" destOrd="0" presId="urn:microsoft.com/office/officeart/2005/8/layout/pList2"/>
    <dgm:cxn modelId="{04EE4453-1FE0-2E44-BF4D-47098AFB9A1C}" type="presParOf" srcId="{5AC1ADD4-D98C-9A41-9A34-F40D92381244}" destId="{260C1CA5-03C8-8348-A1EB-8C4F85C5D4FC}" srcOrd="2" destOrd="0" presId="urn:microsoft.com/office/officeart/2005/8/layout/pList2"/>
    <dgm:cxn modelId="{C9EF5734-982E-5A4E-812E-B939566B0D7B}" type="presParOf" srcId="{EA7102D0-2EA0-3046-B45C-C7D62F0B53E3}" destId="{614739AC-A6FB-BE42-853E-75D0DB3A4BCB}" srcOrd="3" destOrd="0" presId="urn:microsoft.com/office/officeart/2005/8/layout/pList2"/>
    <dgm:cxn modelId="{A5BD5D59-40C7-D847-A300-8054990090B1}" type="presParOf" srcId="{EA7102D0-2EA0-3046-B45C-C7D62F0B53E3}" destId="{E97A2B4A-C1C3-7F46-8280-756F6DB1FF2C}" srcOrd="4" destOrd="0" presId="urn:microsoft.com/office/officeart/2005/8/layout/pList2"/>
    <dgm:cxn modelId="{A8194FEF-F239-094D-9FB0-AE93F1F70687}" type="presParOf" srcId="{E97A2B4A-C1C3-7F46-8280-756F6DB1FF2C}" destId="{8171B938-DCB3-E64B-BAEB-E478D52B6BFD}" srcOrd="0" destOrd="0" presId="urn:microsoft.com/office/officeart/2005/8/layout/pList2"/>
    <dgm:cxn modelId="{21F5D9DD-5FDD-054D-8D2E-B19E883FEC55}" type="presParOf" srcId="{E97A2B4A-C1C3-7F46-8280-756F6DB1FF2C}" destId="{C296E5C3-BEDF-9747-A73C-5381CEED547A}" srcOrd="1" destOrd="0" presId="urn:microsoft.com/office/officeart/2005/8/layout/pList2"/>
    <dgm:cxn modelId="{04D92570-D9B7-5345-B8A9-81C8CB391735}" type="presParOf" srcId="{E97A2B4A-C1C3-7F46-8280-756F6DB1FF2C}" destId="{83D6AF8B-4C88-A641-B9AA-CB70EC2B825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71A9E-C03B-9249-B52B-DD00ED7AEA65}">
      <dsp:nvSpPr>
        <dsp:cNvPr id="0" name=""/>
        <dsp:cNvSpPr/>
      </dsp:nvSpPr>
      <dsp:spPr>
        <a:xfrm rot="16200000">
          <a:off x="250812" y="552202"/>
          <a:ext cx="2890583" cy="3392207"/>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114300" rIns="102870" bIns="114300" numCol="1" spcCol="1270" anchor="t" anchorCtr="0">
          <a:noAutofit/>
        </a:bodyPr>
        <a:lstStyle/>
        <a:p>
          <a:pPr marL="0" lvl="0" indent="0" algn="l" defTabSz="800100">
            <a:lnSpc>
              <a:spcPct val="90000"/>
            </a:lnSpc>
            <a:spcBef>
              <a:spcPct val="0"/>
            </a:spcBef>
            <a:spcAft>
              <a:spcPct val="35000"/>
            </a:spcAft>
            <a:buNone/>
          </a:pPr>
          <a:r>
            <a:rPr lang="en-GB" sz="1800" kern="1200" dirty="0"/>
            <a:t>Developing personal health, wellbeing and sustainability action plans onboard vessels is a structured approach </a:t>
          </a:r>
        </a:p>
      </dsp:txBody>
      <dsp:txXfrm rot="5400000">
        <a:off x="141132" y="944146"/>
        <a:ext cx="3251075" cy="2608319"/>
      </dsp:txXfrm>
    </dsp:sp>
    <dsp:sp modelId="{1664AD6B-1106-134C-8089-9EC8AFD14706}">
      <dsp:nvSpPr>
        <dsp:cNvPr id="0" name=""/>
        <dsp:cNvSpPr/>
      </dsp:nvSpPr>
      <dsp:spPr>
        <a:xfrm rot="5400000">
          <a:off x="3715837" y="666977"/>
          <a:ext cx="2890583" cy="3162656"/>
        </a:xfrm>
        <a:prstGeom prst="round2SameRect">
          <a:avLst>
            <a:gd name="adj1" fmla="val 16670"/>
            <a:gd name="adj2" fmla="val 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en-GB" sz="1800" kern="1200" dirty="0"/>
            <a:t>These plans serve as strategic frameworks that translate high-level sustainability goals into specific, measurable, and achievable steps. Thus integrating environmental responsibility into daily maritime operations. </a:t>
          </a:r>
        </a:p>
      </dsp:txBody>
      <dsp:txXfrm rot="-5400000">
        <a:off x="3579801" y="944145"/>
        <a:ext cx="3021524" cy="2608319"/>
      </dsp:txXfrm>
    </dsp:sp>
    <dsp:sp modelId="{9EBDFDE3-6B52-2E4A-8364-9B6E65FA0F8D}">
      <dsp:nvSpPr>
        <dsp:cNvPr id="0" name=""/>
        <dsp:cNvSpPr/>
      </dsp:nvSpPr>
      <dsp:spPr>
        <a:xfrm>
          <a:off x="2505104" y="0"/>
          <a:ext cx="1846663" cy="184657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CAEB78-D839-DB42-9D42-962289060987}">
      <dsp:nvSpPr>
        <dsp:cNvPr id="0" name=""/>
        <dsp:cNvSpPr/>
      </dsp:nvSpPr>
      <dsp:spPr>
        <a:xfrm rot="10800000">
          <a:off x="2505104" y="2649588"/>
          <a:ext cx="1846663" cy="1846574"/>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381A7-D9DE-F940-93A4-7A04A612CC8D}">
      <dsp:nvSpPr>
        <dsp:cNvPr id="0" name=""/>
        <dsp:cNvSpPr/>
      </dsp:nvSpPr>
      <dsp:spPr>
        <a:xfrm rot="10800000">
          <a:off x="1941149" y="372"/>
          <a:ext cx="6842507" cy="8706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930"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Energy Demand</a:t>
          </a:r>
          <a:br>
            <a:rPr lang="en-GB" sz="2000" b="1" kern="1200" dirty="0"/>
          </a:br>
          <a:r>
            <a:rPr lang="en-US" sz="1600" kern="1200" dirty="0"/>
            <a:t>Energy demand for lighting, galley operations, and refrigeration is continuous, and resource scarcity magnifies inefficiencies. </a:t>
          </a:r>
          <a:endParaRPr lang="en-GB" sz="2000" b="1" kern="1200" dirty="0"/>
        </a:p>
      </dsp:txBody>
      <dsp:txXfrm rot="10800000">
        <a:off x="2158810" y="372"/>
        <a:ext cx="6624846" cy="870644"/>
      </dsp:txXfrm>
    </dsp:sp>
    <dsp:sp modelId="{EB3D44B4-BF24-7C4E-807C-7A5AFD8D7507}">
      <dsp:nvSpPr>
        <dsp:cNvPr id="0" name=""/>
        <dsp:cNvSpPr/>
      </dsp:nvSpPr>
      <dsp:spPr>
        <a:xfrm>
          <a:off x="1505827" y="372"/>
          <a:ext cx="870644" cy="870644"/>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C1B0DB-317C-FC4F-8035-3F8AE60EE35A}">
      <dsp:nvSpPr>
        <dsp:cNvPr id="0" name=""/>
        <dsp:cNvSpPr/>
      </dsp:nvSpPr>
      <dsp:spPr>
        <a:xfrm rot="10800000">
          <a:off x="1941149" y="1088677"/>
          <a:ext cx="6842507" cy="8706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930"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Food Waste</a:t>
          </a:r>
          <a:br>
            <a:rPr lang="en-GB" sz="2000" b="1" kern="1200" dirty="0"/>
          </a:br>
          <a:r>
            <a:rPr lang="en-GB" sz="1600" kern="1200" dirty="0"/>
            <a:t>Food waste, single-use packaging, and overreliance on imported ingredients contribute to both cost and environmental burden. </a:t>
          </a:r>
          <a:endParaRPr lang="en-GB" sz="2000" b="1" kern="1200" dirty="0"/>
        </a:p>
      </dsp:txBody>
      <dsp:txXfrm rot="10800000">
        <a:off x="2158810" y="1088677"/>
        <a:ext cx="6624846" cy="870644"/>
      </dsp:txXfrm>
    </dsp:sp>
    <dsp:sp modelId="{752E230F-EC24-D041-AE30-8CE21F78F2FC}">
      <dsp:nvSpPr>
        <dsp:cNvPr id="0" name=""/>
        <dsp:cNvSpPr/>
      </dsp:nvSpPr>
      <dsp:spPr>
        <a:xfrm>
          <a:off x="1505827" y="1088677"/>
          <a:ext cx="870644" cy="870644"/>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8A2437-5ADB-A44E-9D61-38AA67C76A4C}">
      <dsp:nvSpPr>
        <dsp:cNvPr id="0" name=""/>
        <dsp:cNvSpPr/>
      </dsp:nvSpPr>
      <dsp:spPr>
        <a:xfrm rot="10800000">
          <a:off x="1941149" y="2176983"/>
          <a:ext cx="6842507" cy="87064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930"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kern="1200" dirty="0"/>
            <a:t>Crew Nutrition</a:t>
          </a:r>
          <a:br>
            <a:rPr lang="en-GB" sz="2000" b="1" kern="1200" dirty="0"/>
          </a:br>
          <a:r>
            <a:rPr lang="en-GB" sz="1600" kern="1200" dirty="0"/>
            <a:t>Crew nutrition also plays a role in sustainability: overstocking or poor menu planning can lead to waste and increased emissions.</a:t>
          </a:r>
          <a:endParaRPr lang="en-GB" sz="2000" b="1" kern="1200" dirty="0"/>
        </a:p>
      </dsp:txBody>
      <dsp:txXfrm rot="10800000">
        <a:off x="2158810" y="2176983"/>
        <a:ext cx="6624846" cy="870644"/>
      </dsp:txXfrm>
    </dsp:sp>
    <dsp:sp modelId="{3FD79D6A-DCC8-2946-9112-2C76E3726F27}">
      <dsp:nvSpPr>
        <dsp:cNvPr id="0" name=""/>
        <dsp:cNvSpPr/>
      </dsp:nvSpPr>
      <dsp:spPr>
        <a:xfrm>
          <a:off x="1505827" y="2176983"/>
          <a:ext cx="870644" cy="870644"/>
        </a:xfrm>
        <a:prstGeom prst="ellipse">
          <a:avLst/>
        </a:prstGeom>
        <a:blipFill>
          <a:blip xmlns:r="http://schemas.openxmlformats.org/officeDocument/2006/relationships" r:embed="rId3"/>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8C4E9-812A-D14F-93D8-6F7602C10517}">
      <dsp:nvSpPr>
        <dsp:cNvPr id="0" name=""/>
        <dsp:cNvSpPr/>
      </dsp:nvSpPr>
      <dsp:spPr>
        <a:xfrm>
          <a:off x="0" y="337504"/>
          <a:ext cx="8571258" cy="64192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DB444-06A2-C846-9B28-12F68DF74378}">
      <dsp:nvSpPr>
        <dsp:cNvPr id="0" name=""/>
        <dsp:cNvSpPr/>
      </dsp:nvSpPr>
      <dsp:spPr>
        <a:xfrm>
          <a:off x="261071" y="75635"/>
          <a:ext cx="2515348" cy="965752"/>
        </a:xfrm>
        <a:prstGeom prst="roundRect">
          <a:avLst>
            <a:gd name="adj" fmla="val 10000"/>
          </a:avLst>
        </a:prstGeom>
        <a:blipFill>
          <a:blip xmlns:r="http://schemas.openxmlformats.org/officeDocument/2006/relationships" r:embed="rId1"/>
          <a:srcRect/>
          <a:stretch>
            <a:fillRect t="-37000" b="-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04EC3F-A247-1C44-8BC4-B9CBD6940A87}">
      <dsp:nvSpPr>
        <dsp:cNvPr id="0" name=""/>
        <dsp:cNvSpPr/>
      </dsp:nvSpPr>
      <dsp:spPr>
        <a:xfrm rot="10800000">
          <a:off x="261071" y="1017068"/>
          <a:ext cx="2515348" cy="2009408"/>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u="none" kern="1200" dirty="0">
              <a:latin typeface="Calibri" panose="020F0502020204030204" pitchFamily="34" charset="0"/>
              <a:cs typeface="Calibri" panose="020F0502020204030204" pitchFamily="34" charset="0"/>
            </a:rPr>
            <a:t>A written action plan transforms broad sustainability goals—such as “reduce waste” or “improve nutritional quality”— into clear directives that specify who does what, when, and how progress will be measured. </a:t>
          </a:r>
          <a:endParaRPr lang="en-GB" sz="1400" b="0" u="none" kern="1200" dirty="0">
            <a:latin typeface="Calibri" panose="020F0502020204030204" pitchFamily="34" charset="0"/>
            <a:cs typeface="Calibri" panose="020F0502020204030204" pitchFamily="34" charset="0"/>
          </a:endParaRPr>
        </a:p>
      </dsp:txBody>
      <dsp:txXfrm rot="10800000">
        <a:off x="322867" y="1017068"/>
        <a:ext cx="2391756" cy="1947612"/>
      </dsp:txXfrm>
    </dsp:sp>
    <dsp:sp modelId="{260C1CA5-03C8-8348-A1EB-8C4F85C5D4FC}">
      <dsp:nvSpPr>
        <dsp:cNvPr id="0" name=""/>
        <dsp:cNvSpPr/>
      </dsp:nvSpPr>
      <dsp:spPr>
        <a:xfrm>
          <a:off x="3027954" y="78271"/>
          <a:ext cx="2515348" cy="965752"/>
        </a:xfrm>
        <a:prstGeom prst="roundRect">
          <a:avLst>
            <a:gd name="adj" fmla="val 10000"/>
          </a:avLst>
        </a:prstGeom>
        <a:blipFill>
          <a:blip xmlns:r="http://schemas.openxmlformats.org/officeDocument/2006/relationships" r:embed="rId2"/>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EF808-6562-DD41-B1C5-8CB9EEA81E63}">
      <dsp:nvSpPr>
        <dsp:cNvPr id="0" name=""/>
        <dsp:cNvSpPr/>
      </dsp:nvSpPr>
      <dsp:spPr>
        <a:xfrm rot="10800000">
          <a:off x="3027954" y="1024975"/>
          <a:ext cx="2515348" cy="199886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u="none" kern="1200" dirty="0">
              <a:latin typeface="Calibri" panose="020F0502020204030204" pitchFamily="34" charset="0"/>
              <a:cs typeface="Calibri" panose="020F0502020204030204" pitchFamily="34" charset="0"/>
            </a:rPr>
            <a:t>Moreover, structured planning enhances communication between departments and ensures that personal health, wellbeing and sustainability objectives are embedded within standard operating procedures. </a:t>
          </a:r>
          <a:endParaRPr lang="en-GB" sz="1400" b="0" u="none" kern="1200" dirty="0">
            <a:latin typeface="Calibri" panose="020F0502020204030204" pitchFamily="34" charset="0"/>
            <a:cs typeface="Calibri" panose="020F0502020204030204" pitchFamily="34" charset="0"/>
          </a:endParaRPr>
        </a:p>
      </dsp:txBody>
      <dsp:txXfrm rot="10800000">
        <a:off x="3089426" y="1024975"/>
        <a:ext cx="2392404" cy="1937393"/>
      </dsp:txXfrm>
    </dsp:sp>
    <dsp:sp modelId="{83D6AF8B-4C88-A641-B9AA-CB70EC2B8250}">
      <dsp:nvSpPr>
        <dsp:cNvPr id="0" name=""/>
        <dsp:cNvSpPr/>
      </dsp:nvSpPr>
      <dsp:spPr>
        <a:xfrm>
          <a:off x="5794837" y="69366"/>
          <a:ext cx="2515348" cy="965752"/>
        </a:xfrm>
        <a:prstGeom prst="roundRect">
          <a:avLst>
            <a:gd name="adj" fmla="val 10000"/>
          </a:avLst>
        </a:prstGeom>
        <a:blipFill>
          <a:blip xmlns:r="http://schemas.openxmlformats.org/officeDocument/2006/relationships" r:embed="rId3"/>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1B938-DCB3-E64B-BAEB-E478D52B6BFD}">
      <dsp:nvSpPr>
        <dsp:cNvPr id="0" name=""/>
        <dsp:cNvSpPr/>
      </dsp:nvSpPr>
      <dsp:spPr>
        <a:xfrm rot="10800000">
          <a:off x="5794837" y="998260"/>
          <a:ext cx="2515348" cy="203448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u="none" kern="1200" dirty="0">
              <a:latin typeface="Calibri" panose="020F0502020204030204" pitchFamily="34" charset="0"/>
              <a:cs typeface="Calibri" panose="020F0502020204030204" pitchFamily="34" charset="0"/>
            </a:rPr>
            <a:t>By planning ahead, crews can anticipate potential constraints, such as limited storage or supply chain disruptions, and develop contingency measures. In this way, sustainability becomes proactive, strategic, and resilient.</a:t>
          </a:r>
          <a:endParaRPr lang="en-GB" sz="1400" b="0" u="none" kern="1200" dirty="0">
            <a:latin typeface="Calibri" panose="020F0502020204030204" pitchFamily="34" charset="0"/>
            <a:cs typeface="Calibri" panose="020F0502020204030204" pitchFamily="34" charset="0"/>
          </a:endParaRPr>
        </a:p>
      </dsp:txBody>
      <dsp:txXfrm rot="10800000">
        <a:off x="5857404" y="998260"/>
        <a:ext cx="2390214" cy="1971918"/>
      </dsp:txXfrm>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11366F-64D5-E28C-3E25-51CA0CC179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R"/>
          </a:p>
        </p:txBody>
      </p:sp>
      <p:sp>
        <p:nvSpPr>
          <p:cNvPr id="3" name="Date Placeholder 2">
            <a:extLst>
              <a:ext uri="{FF2B5EF4-FFF2-40B4-BE49-F238E27FC236}">
                <a16:creationId xmlns:a16="http://schemas.microsoft.com/office/drawing/2014/main" id="{B2E35D68-AD79-2E91-45FD-630F8D237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2BED70-1950-7E46-8AE4-A6111CE04FEC}" type="datetimeFigureOut">
              <a:rPr lang="en-GR" smtClean="0"/>
              <a:t>1/11/25</a:t>
            </a:fld>
            <a:endParaRPr lang="en-GR"/>
          </a:p>
        </p:txBody>
      </p:sp>
      <p:sp>
        <p:nvSpPr>
          <p:cNvPr id="4" name="Footer Placeholder 3">
            <a:extLst>
              <a:ext uri="{FF2B5EF4-FFF2-40B4-BE49-F238E27FC236}">
                <a16:creationId xmlns:a16="http://schemas.microsoft.com/office/drawing/2014/main" id="{59ED7064-6F86-E412-45BA-5B1082995B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R"/>
          </a:p>
        </p:txBody>
      </p:sp>
      <p:sp>
        <p:nvSpPr>
          <p:cNvPr id="5" name="Slide Number Placeholder 4">
            <a:extLst>
              <a:ext uri="{FF2B5EF4-FFF2-40B4-BE49-F238E27FC236}">
                <a16:creationId xmlns:a16="http://schemas.microsoft.com/office/drawing/2014/main" id="{DDB9F86A-0344-76FE-2E6A-FCCA5765A7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35A78-F0D5-1144-A918-DC55C4C94427}" type="slidenum">
              <a:rPr lang="en-GR" smtClean="0"/>
              <a:t>‹#›</a:t>
            </a:fld>
            <a:endParaRPr lang="en-GR"/>
          </a:p>
        </p:txBody>
      </p:sp>
    </p:spTree>
    <p:extLst>
      <p:ext uri="{BB962C8B-B14F-4D97-AF65-F5344CB8AC3E}">
        <p14:creationId xmlns:p14="http://schemas.microsoft.com/office/powerpoint/2010/main" val="1886077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01.11.2025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CCE-DAE8-C60F-69BF-015E06CDE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8C0E0-3E70-959D-ACA4-2D8AAED6B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820EA-0220-6F5C-08AE-12F7401BF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BC1E50D3-ABED-2B07-2E32-B580E66E5BF3}"/>
              </a:ext>
            </a:extLst>
          </p:cNvPr>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217066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144373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541CE-FC15-AE34-BB26-1776DEBED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AC5B5-D0A3-6B03-056A-B6593230E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5B6-A8B8-4F7D-A982-D21EE93591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DA115F0B-9561-C21D-EE54-3C65EE2362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87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41AC-F137-1DE2-B0F4-A1CB6678B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A2377-8C6A-B956-9BEE-7314D6E4B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588D7-A5E4-B4F9-ABA5-45DC11F5A8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Palatino-Roman"/>
              </a:rPr>
              <a:t>      </a:t>
            </a:r>
            <a:endParaRPr lang="ro-RO"/>
          </a:p>
        </p:txBody>
      </p:sp>
      <p:sp>
        <p:nvSpPr>
          <p:cNvPr id="4" name="Slide Number Placeholder 3">
            <a:extLst>
              <a:ext uri="{FF2B5EF4-FFF2-40B4-BE49-F238E27FC236}">
                <a16:creationId xmlns:a16="http://schemas.microsoft.com/office/drawing/2014/main" id="{9E0988F9-D141-E8CB-A6A7-6A89900F50D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F66C30-2FAE-4185-83A0-4FB1E4D1FCC6}" type="slidenum">
              <a:rPr kumimoji="0" lang="ro-R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ro-R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49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8650" y="1748790"/>
            <a:ext cx="7886700" cy="350901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A4C2A7C-C859-4802-A9B5-5D977F195A3E}" type="datetimeFigureOut">
              <a:rPr lang="ro-RO" smtClean="0"/>
              <a:t>01.11.2025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
        <p:nvSpPr>
          <p:cNvPr id="7" name="Title Placeholder 1">
            <a:extLst>
              <a:ext uri="{FF2B5EF4-FFF2-40B4-BE49-F238E27FC236}">
                <a16:creationId xmlns:a16="http://schemas.microsoft.com/office/drawing/2014/main" id="{AAF9601C-FD11-82CF-C75F-9BD4530C8D27}"/>
              </a:ext>
            </a:extLst>
          </p:cNvPr>
          <p:cNvSpPr>
            <a:spLocks noGrp="1"/>
          </p:cNvSpPr>
          <p:nvPr>
            <p:ph type="title"/>
          </p:nvPr>
        </p:nvSpPr>
        <p:spPr>
          <a:xfrm>
            <a:off x="628650" y="964837"/>
            <a:ext cx="7886700" cy="59394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53EB8837-C1F9-EEB7-DB03-7B11AD6C5DDB}"/>
              </a:ext>
            </a:extLst>
          </p:cNvPr>
          <p:cNvSpPr/>
          <p:nvPr userDrawn="1"/>
        </p:nvSpPr>
        <p:spPr>
          <a:xfrm>
            <a:off x="320040" y="5484803"/>
            <a:ext cx="9035846" cy="463397"/>
          </a:xfrm>
          <a:prstGeom prst="rect">
            <a:avLst/>
          </a:prstGeom>
          <a:noFill/>
        </p:spPr>
        <p:txBody>
          <a:bodyPr wrap="square" lIns="91440" tIns="45720" rIns="91440" bIns="45720" anchor="ctr" anchorCtr="0">
            <a:spAutoFit/>
          </a:bodyPr>
          <a:lstStyle/>
          <a:p>
            <a:pPr algn="ctr">
              <a:lnSpc>
                <a:spcPct val="150000"/>
              </a:lnSpc>
              <a:spcAft>
                <a:spcPts val="750"/>
              </a:spcAft>
            </a:pPr>
            <a:r>
              <a:rPr lang="en-GB" sz="1800"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INTRODUCTION TO SUSTAINABILITY IN THE MARITIME INDUSTRY</a:t>
            </a:r>
          </a:p>
        </p:txBody>
      </p:sp>
    </p:spTree>
    <p:extLst>
      <p:ext uri="{BB962C8B-B14F-4D97-AF65-F5344CB8AC3E}">
        <p14:creationId xmlns:p14="http://schemas.microsoft.com/office/powerpoint/2010/main" val="2065079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A4C2A7C-C859-4802-A9B5-5D977F195A3E}" type="datetimeFigureOut">
              <a:rPr lang="ro-RO" smtClean="0"/>
              <a:t>01.11.2025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
        <p:nvSpPr>
          <p:cNvPr id="7" name="Rectangle 6">
            <a:extLst>
              <a:ext uri="{FF2B5EF4-FFF2-40B4-BE49-F238E27FC236}">
                <a16:creationId xmlns:a16="http://schemas.microsoft.com/office/drawing/2014/main" id="{71412FF3-6497-6604-7C59-ACB788CA356D}"/>
              </a:ext>
            </a:extLst>
          </p:cNvPr>
          <p:cNvSpPr/>
          <p:nvPr userDrawn="1"/>
        </p:nvSpPr>
        <p:spPr>
          <a:xfrm>
            <a:off x="0" y="6314753"/>
            <a:ext cx="9035846" cy="458011"/>
          </a:xfrm>
          <a:prstGeom prst="rect">
            <a:avLst/>
          </a:prstGeom>
          <a:noFill/>
        </p:spPr>
        <p:txBody>
          <a:bodyPr wrap="square" lIns="91440" tIns="45720" rIns="91440" bIns="45720" anchor="ctr" anchorCtr="0">
            <a:spAutoFit/>
          </a:bodyPr>
          <a:lstStyle/>
          <a:p>
            <a:pPr algn="ctr">
              <a:lnSpc>
                <a:spcPct val="150000"/>
              </a:lnSpc>
              <a:spcAft>
                <a:spcPts val="750"/>
              </a:spcAft>
            </a:pPr>
            <a:r>
              <a:rPr lang="en-GB" sz="1800"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INTRODUCTION TO SUSTAINABILITY IN THE MARITIME INDUSTRY</a:t>
            </a:r>
          </a:p>
        </p:txBody>
      </p:sp>
    </p:spTree>
    <p:extLst>
      <p:ext uri="{BB962C8B-B14F-4D97-AF65-F5344CB8AC3E}">
        <p14:creationId xmlns:p14="http://schemas.microsoft.com/office/powerpoint/2010/main" val="29392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64837"/>
            <a:ext cx="7886700" cy="5939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01.11.2025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grpSp>
        <p:nvGrpSpPr>
          <p:cNvPr id="7" name="Group 6">
            <a:extLst>
              <a:ext uri="{FF2B5EF4-FFF2-40B4-BE49-F238E27FC236}">
                <a16:creationId xmlns:a16="http://schemas.microsoft.com/office/drawing/2014/main" id="{BD3C475F-AB05-8C2F-59A2-E06EF6BE2502}"/>
              </a:ext>
            </a:extLst>
          </p:cNvPr>
          <p:cNvGrpSpPr/>
          <p:nvPr userDrawn="1"/>
        </p:nvGrpSpPr>
        <p:grpSpPr>
          <a:xfrm>
            <a:off x="0" y="140122"/>
            <a:ext cx="9144000" cy="6711366"/>
            <a:chOff x="89508" y="93100"/>
            <a:chExt cx="9144000" cy="6711366"/>
          </a:xfrm>
        </p:grpSpPr>
        <p:grpSp>
          <p:nvGrpSpPr>
            <p:cNvPr id="8" name="Group 7">
              <a:extLst>
                <a:ext uri="{FF2B5EF4-FFF2-40B4-BE49-F238E27FC236}">
                  <a16:creationId xmlns:a16="http://schemas.microsoft.com/office/drawing/2014/main" id="{CD1A559C-E295-7FB7-F72F-B8CEFDB4A95D}"/>
                </a:ext>
              </a:extLst>
            </p:cNvPr>
            <p:cNvGrpSpPr/>
            <p:nvPr/>
          </p:nvGrpSpPr>
          <p:grpSpPr>
            <a:xfrm>
              <a:off x="108154" y="93100"/>
              <a:ext cx="6100827" cy="680626"/>
              <a:chOff x="0" y="7926"/>
              <a:chExt cx="8325033" cy="902779"/>
            </a:xfrm>
          </p:grpSpPr>
          <p:pic>
            <p:nvPicPr>
              <p:cNvPr id="10" name="Picture 9">
                <a:extLst>
                  <a:ext uri="{FF2B5EF4-FFF2-40B4-BE49-F238E27FC236}">
                    <a16:creationId xmlns:a16="http://schemas.microsoft.com/office/drawing/2014/main" id="{A107A021-AACA-D55D-2690-AE28EA21F537}"/>
                  </a:ext>
                </a:extLst>
              </p:cNvPr>
              <p:cNvPicPr>
                <a:picLocks noChangeAspect="1"/>
              </p:cNvPicPr>
              <p:nvPr/>
            </p:nvPicPr>
            <p:blipFill>
              <a:blip r:embed="rId4"/>
              <a:stretch>
                <a:fillRect/>
              </a:stretch>
            </p:blipFill>
            <p:spPr>
              <a:xfrm>
                <a:off x="0" y="8201"/>
                <a:ext cx="4392445" cy="902504"/>
              </a:xfrm>
              <a:prstGeom prst="rect">
                <a:avLst/>
              </a:prstGeom>
            </p:spPr>
          </p:pic>
          <p:sp>
            <p:nvSpPr>
              <p:cNvPr id="11" name="Rectangle 10">
                <a:extLst>
                  <a:ext uri="{FF2B5EF4-FFF2-40B4-BE49-F238E27FC236}">
                    <a16:creationId xmlns:a16="http://schemas.microsoft.com/office/drawing/2014/main" id="{E18A6A03-382F-5480-CD2A-E2952E4BF3DE}"/>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pic>
          <p:nvPicPr>
            <p:cNvPr id="9" name="Picture 8" descr="Blue Background Powerpoint posted by Michelle Mercado">
              <a:extLst>
                <a:ext uri="{FF2B5EF4-FFF2-40B4-BE49-F238E27FC236}">
                  <a16:creationId xmlns:a16="http://schemas.microsoft.com/office/drawing/2014/main" id="{1D89A6AC-91B4-6955-4943-A92A4D821B3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grpSp>
      <p:pic>
        <p:nvPicPr>
          <p:cNvPr id="12" name="Picture 11">
            <a:extLst>
              <a:ext uri="{FF2B5EF4-FFF2-40B4-BE49-F238E27FC236}">
                <a16:creationId xmlns:a16="http://schemas.microsoft.com/office/drawing/2014/main" id="{8237C0BA-C6C5-E90B-5FBE-1CF00DE1D41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3" name="Picture 12">
            <a:extLst>
              <a:ext uri="{FF2B5EF4-FFF2-40B4-BE49-F238E27FC236}">
                <a16:creationId xmlns:a16="http://schemas.microsoft.com/office/drawing/2014/main" id="{FB152C4A-5424-EEDE-C0F9-42877F10DF76}"/>
              </a:ext>
            </a:extLst>
          </p:cNvPr>
          <p:cNvPicPr>
            <a:picLocks noChangeAspect="1"/>
          </p:cNvPicPr>
          <p:nvPr userDrawn="1"/>
        </p:nvPicPr>
        <p:blipFill>
          <a:blip r:embed="rId7"/>
          <a:stretch>
            <a:fillRect/>
          </a:stretch>
        </p:blipFill>
        <p:spPr>
          <a:xfrm>
            <a:off x="4910225" y="63663"/>
            <a:ext cx="629555" cy="637524"/>
          </a:xfrm>
          <a:prstGeom prst="rect">
            <a:avLst/>
          </a:prstGeom>
        </p:spPr>
      </p:pic>
      <p:pic>
        <p:nvPicPr>
          <p:cNvPr id="14" name="Picture 13">
            <a:extLst>
              <a:ext uri="{FF2B5EF4-FFF2-40B4-BE49-F238E27FC236}">
                <a16:creationId xmlns:a16="http://schemas.microsoft.com/office/drawing/2014/main" id="{5309FEDA-F9B7-D954-D18D-0305D5BE8253}"/>
              </a:ext>
            </a:extLst>
          </p:cNvPr>
          <p:cNvPicPr>
            <a:picLocks noChangeAspect="1"/>
          </p:cNvPicPr>
          <p:nvPr userDrawn="1"/>
        </p:nvPicPr>
        <p:blipFill>
          <a:blip r:embed="rId8"/>
          <a:stretch>
            <a:fillRect/>
          </a:stretch>
        </p:blipFill>
        <p:spPr>
          <a:xfrm>
            <a:off x="5631268" y="82543"/>
            <a:ext cx="1053458" cy="579268"/>
          </a:xfrm>
          <a:prstGeom prst="rect">
            <a:avLst/>
          </a:prstGeom>
        </p:spPr>
      </p:pic>
      <p:pic>
        <p:nvPicPr>
          <p:cNvPr id="15" name="Picture 14">
            <a:extLst>
              <a:ext uri="{FF2B5EF4-FFF2-40B4-BE49-F238E27FC236}">
                <a16:creationId xmlns:a16="http://schemas.microsoft.com/office/drawing/2014/main" id="{D34D11DA-A99E-DC8B-3E31-1C41E36D662A}"/>
              </a:ext>
            </a:extLst>
          </p:cNvPr>
          <p:cNvPicPr/>
          <p:nvPr userDrawn="1"/>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16" name="Picture 15">
            <a:extLst>
              <a:ext uri="{FF2B5EF4-FFF2-40B4-BE49-F238E27FC236}">
                <a16:creationId xmlns:a16="http://schemas.microsoft.com/office/drawing/2014/main" id="{5888A99E-1577-F75F-E3EF-9227FD29DF64}"/>
              </a:ext>
            </a:extLst>
          </p:cNvPr>
          <p:cNvPicPr>
            <a:picLocks noChangeAspect="1"/>
          </p:cNvPicPr>
          <p:nvPr userDrawn="1"/>
        </p:nvPicPr>
        <p:blipFill>
          <a:blip r:embed="rId10"/>
          <a:stretch>
            <a:fillRect/>
          </a:stretch>
        </p:blipFill>
        <p:spPr>
          <a:xfrm>
            <a:off x="3979270" y="47003"/>
            <a:ext cx="858938" cy="620864"/>
          </a:xfrm>
          <a:prstGeom prst="rect">
            <a:avLst/>
          </a:prstGeom>
        </p:spPr>
      </p:pic>
      <p:pic>
        <p:nvPicPr>
          <p:cNvPr id="17" name="Picture 16">
            <a:extLst>
              <a:ext uri="{FF2B5EF4-FFF2-40B4-BE49-F238E27FC236}">
                <a16:creationId xmlns:a16="http://schemas.microsoft.com/office/drawing/2014/main" id="{5F359711-123F-A542-31BE-F36FC85A8DB8}"/>
              </a:ext>
            </a:extLst>
          </p:cNvPr>
          <p:cNvPicPr>
            <a:picLocks noChangeAspect="1"/>
          </p:cNvPicPr>
          <p:nvPr userDrawn="1"/>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microsoft.com/office/2018/10/relationships/comments" Target="../comments/modernComment_374_6E1E01F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microsoft.com/office/2018/10/relationships/comments" Target="../comments/modernComment_371_200685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microsoft.com/office/2018/10/relationships/comments" Target="../comments/modernComment_372_5D35EE6F.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haw-hamburg.de/fileadmin/LS/FTZ-NK/PDF/Publications/2024-Handling_the_growing_problem_of_offshore_food_waste__Marine_Policy.pdf" TargetMode="External"/><Relationship Id="rId7" Type="http://schemas.openxmlformats.org/officeDocument/2006/relationships/hyperlink" Target="https://www.iswan.org.uk/wp-content/uploads/SHIP-Food_Safety_A5_LR-4.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iswan.org.uk/wp-content/uploads/Quench-Posters-5.pdf" TargetMode="External"/><Relationship Id="rId5" Type="http://schemas.openxmlformats.org/officeDocument/2006/relationships/hyperlink" Target="https://www.ukpandi.com/news-and-resources/news/article/food-and-diet-of-seafarers-challenges-guidance-and-mlc-2006/" TargetMode="External"/><Relationship Id="rId4" Type="http://schemas.openxmlformats.org/officeDocument/2006/relationships/hyperlink" Target="https://britanniapandi.com/2024/12/healthy-eating-on-board-simple-tips-for-seafarers/"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2"/>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967489" y="1450260"/>
            <a:ext cx="7885472" cy="400110"/>
          </a:xfrm>
          <a:prstGeom prst="rect">
            <a:avLst/>
          </a:prstGeom>
          <a:noFill/>
        </p:spPr>
        <p:txBody>
          <a:bodyPr wrap="square">
            <a:spAutoFit/>
          </a:bodyPr>
          <a:lstStyle/>
          <a:p>
            <a:pPr algn="ctr"/>
            <a:r>
              <a:rPr lang="en-GB" sz="1000" b="1" noProof="0" dirty="0">
                <a:solidFill>
                  <a:srgbClr val="7030A0"/>
                </a:solidFill>
              </a:rPr>
              <a:t>KA220-VET - Cooperation partnerships in vocational education and training</a:t>
            </a:r>
          </a:p>
          <a:p>
            <a:pPr algn="ctr"/>
            <a:r>
              <a:rPr lang="en-GB" sz="1000" b="1" i="0" u="none" strike="noStrike" baseline="0" noProof="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Soft Skills for Onboard Healthy Nutrition and </a:t>
            </a:r>
            <a:r>
              <a:rPr lang="en-GB" sz="2000" b="1" i="0" u="none" strike="noStrike" baseline="0" noProof="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noProof="0" dirty="0">
                <a:solidFill>
                  <a:srgbClr val="FF0000"/>
                </a:solidFill>
                <a:effectLst>
                  <a:outerShdw blurRad="38100" dist="38100" dir="2700000" algn="tl">
                    <a:srgbClr val="000000">
                      <a:alpha val="43137"/>
                    </a:srgbClr>
                  </a:outerShdw>
                </a:effectLst>
                <a:latin typeface="CharterBT-Roman"/>
              </a:rPr>
              <a:t> Arts in Seagoing Services – CUL-MAR-Skills</a:t>
            </a:r>
            <a:endParaRPr lang="en-GB" sz="2000" b="1" noProof="0" dirty="0">
              <a:solidFill>
                <a:srgbClr val="0000FF"/>
              </a:solidFill>
              <a:effectLst>
                <a:outerShdw blurRad="38100" dist="38100" dir="2700000" algn="tl">
                  <a:srgbClr val="000000">
                    <a:alpha val="43137"/>
                  </a:srgbClr>
                </a:outerShdw>
              </a:effectLst>
              <a:highlight>
                <a:srgbClr val="FFFF00"/>
              </a:highlight>
            </a:endParaRPr>
          </a:p>
        </p:txBody>
      </p:sp>
      <p:sp>
        <p:nvSpPr>
          <p:cNvPr id="2" name="Rectangle 1">
            <a:extLst>
              <a:ext uri="{FF2B5EF4-FFF2-40B4-BE49-F238E27FC236}">
                <a16:creationId xmlns:a16="http://schemas.microsoft.com/office/drawing/2014/main" id="{5C755190-FAA2-A358-B878-A65B363F04FB}"/>
              </a:ext>
            </a:extLst>
          </p:cNvPr>
          <p:cNvSpPr/>
          <p:nvPr/>
        </p:nvSpPr>
        <p:spPr>
          <a:xfrm>
            <a:off x="0" y="6397883"/>
            <a:ext cx="9035846" cy="430887"/>
          </a:xfrm>
          <a:prstGeom prst="rect">
            <a:avLst/>
          </a:prstGeom>
          <a:noFill/>
        </p:spPr>
        <p:txBody>
          <a:bodyPr wrap="square" lIns="91440" tIns="45720" rIns="91440" bIns="45720" anchor="ctr" anchorCtr="0">
            <a:spAutoFit/>
          </a:bodyPr>
          <a:lstStyle/>
          <a:p>
            <a:pPr algn="ctr"/>
            <a:r>
              <a:rPr lang="en-GB" sz="1100" b="1" noProof="0" dirty="0">
                <a:effectLst/>
                <a:latin typeface="coranto-2"/>
              </a:rPr>
              <a:t>Disclaimer</a:t>
            </a:r>
            <a:r>
              <a:rPr lang="en-GB" sz="1100" b="0" i="1" noProof="0" dirty="0">
                <a:solidFill>
                  <a:srgbClr val="0000FF"/>
                </a:solidFill>
                <a:effectLst/>
                <a:latin typeface="coranto-2"/>
              </a:rPr>
              <a:t>: “Funded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noProof="0" dirty="0">
              <a:solidFill>
                <a:srgbClr val="0000FF"/>
              </a:solidFill>
            </a:endParaRPr>
          </a:p>
        </p:txBody>
      </p:sp>
      <p:sp>
        <p:nvSpPr>
          <p:cNvPr id="4" name="TextBox 3">
            <a:extLst>
              <a:ext uri="{FF2B5EF4-FFF2-40B4-BE49-F238E27FC236}">
                <a16:creationId xmlns:a16="http://schemas.microsoft.com/office/drawing/2014/main" id="{5DEF9EC9-96B4-1DF5-26D6-25AD2C25B56A}"/>
              </a:ext>
            </a:extLst>
          </p:cNvPr>
          <p:cNvSpPr txBox="1"/>
          <p:nvPr/>
        </p:nvSpPr>
        <p:spPr>
          <a:xfrm>
            <a:off x="4981575" y="2552700"/>
            <a:ext cx="3704414" cy="2554545"/>
          </a:xfrm>
          <a:prstGeom prst="rect">
            <a:avLst/>
          </a:prstGeom>
          <a:noFill/>
        </p:spPr>
        <p:txBody>
          <a:bodyPr wrap="square">
            <a:spAutoFit/>
          </a:bodyPr>
          <a:lstStyle/>
          <a:p>
            <a:pPr algn="ctr"/>
            <a:r>
              <a:rPr lang="en-US" sz="2000" dirty="0">
                <a:solidFill>
                  <a:schemeClr val="accent1"/>
                </a:solidFill>
                <a:latin typeface="Times New Roman" panose="02020603050405020304" pitchFamily="18" charset="0"/>
                <a:ea typeface="Calibri" panose="020F0502020204030204" pitchFamily="34" charset="0"/>
              </a:rPr>
              <a:t>Module 5</a:t>
            </a:r>
          </a:p>
          <a:p>
            <a:pPr algn="ctr"/>
            <a:r>
              <a:rPr lang="en-US" sz="2000" b="1" dirty="0">
                <a:solidFill>
                  <a:schemeClr val="accent1"/>
                </a:solidFill>
                <a:latin typeface="Times New Roman" panose="02020603050405020304" pitchFamily="18" charset="0"/>
                <a:ea typeface="Calibri" panose="020F0502020204030204" pitchFamily="34" charset="0"/>
              </a:rPr>
              <a:t>Implementing and </a:t>
            </a:r>
          </a:p>
          <a:p>
            <a:pPr algn="ctr"/>
            <a:r>
              <a:rPr lang="en-US" sz="2000" b="1" dirty="0">
                <a:solidFill>
                  <a:schemeClr val="accent1"/>
                </a:solidFill>
                <a:latin typeface="Times New Roman" panose="02020603050405020304" pitchFamily="18" charset="0"/>
                <a:ea typeface="Calibri" panose="020F0502020204030204" pitchFamily="34" charset="0"/>
              </a:rPr>
              <a:t>Promoting Sustainability: </a:t>
            </a:r>
          </a:p>
          <a:p>
            <a:pPr marL="342900" indent="-342900" algn="ctr">
              <a:buFont typeface="Wingdings" panose="05000000000000000000" pitchFamily="2" charset="2"/>
              <a:buChar char="ü"/>
            </a:pPr>
            <a:r>
              <a:rPr lang="en-US" sz="2000" b="1" dirty="0">
                <a:solidFill>
                  <a:schemeClr val="accent1"/>
                </a:solidFill>
                <a:latin typeface="Times New Roman" panose="02020603050405020304" pitchFamily="18" charset="0"/>
                <a:ea typeface="Calibri" panose="020F0502020204030204" pitchFamily="34" charset="0"/>
              </a:rPr>
              <a:t> </a:t>
            </a:r>
            <a:r>
              <a:rPr lang="en-US" sz="2000" b="1" i="1" dirty="0">
                <a:solidFill>
                  <a:schemeClr val="accent1"/>
                </a:solidFill>
                <a:latin typeface="Times New Roman" panose="02020603050405020304" pitchFamily="18" charset="0"/>
                <a:ea typeface="Calibri" panose="020F0502020204030204" pitchFamily="34" charset="0"/>
              </a:rPr>
              <a:t>Developing action plans.</a:t>
            </a:r>
          </a:p>
          <a:p>
            <a:pPr marL="342900" indent="-342900" algn="ctr">
              <a:buFont typeface="Wingdings" panose="05000000000000000000" pitchFamily="2" charset="2"/>
              <a:buChar char="ü"/>
            </a:pPr>
            <a:r>
              <a:rPr lang="en-US" sz="2000" b="1" i="1" dirty="0">
                <a:solidFill>
                  <a:schemeClr val="accent1"/>
                </a:solidFill>
                <a:latin typeface="Times New Roman" panose="02020603050405020304" pitchFamily="18" charset="0"/>
                <a:ea typeface="Calibri" panose="020F0502020204030204" pitchFamily="34" charset="0"/>
              </a:rPr>
              <a:t>Communicating sustainability initiatives.</a:t>
            </a:r>
          </a:p>
          <a:p>
            <a:pPr marL="342900" indent="-342900" algn="ctr">
              <a:buFont typeface="Wingdings" panose="05000000000000000000" pitchFamily="2" charset="2"/>
              <a:buChar char="ü"/>
            </a:pPr>
            <a:r>
              <a:rPr lang="en-US" sz="2000" b="1" i="1" dirty="0">
                <a:solidFill>
                  <a:schemeClr val="accent1"/>
                </a:solidFill>
                <a:latin typeface="Times New Roman" panose="02020603050405020304" pitchFamily="18" charset="0"/>
                <a:ea typeface="Calibri" panose="020F0502020204030204" pitchFamily="34" charset="0"/>
              </a:rPr>
              <a:t>Fostering a culture of sustainability</a:t>
            </a:r>
            <a:endParaRPr lang="ro-RO" sz="2000" i="1" dirty="0">
              <a:solidFill>
                <a:schemeClr val="accent1"/>
              </a:solidFill>
            </a:endParaRPr>
          </a:p>
        </p:txBody>
      </p:sp>
      <p:sp>
        <p:nvSpPr>
          <p:cNvPr id="3" name="Ορθογώνιο 2">
            <a:extLst>
              <a:ext uri="{FF2B5EF4-FFF2-40B4-BE49-F238E27FC236}">
                <a16:creationId xmlns:a16="http://schemas.microsoft.com/office/drawing/2014/main" id="{61BF7F90-6DA3-1119-10C9-BB2DFBD749A6}"/>
              </a:ext>
            </a:extLst>
          </p:cNvPr>
          <p:cNvSpPr/>
          <p:nvPr/>
        </p:nvSpPr>
        <p:spPr>
          <a:xfrm>
            <a:off x="967487" y="5495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Εικόνα 5">
            <a:extLst>
              <a:ext uri="{FF2B5EF4-FFF2-40B4-BE49-F238E27FC236}">
                <a16:creationId xmlns:a16="http://schemas.microsoft.com/office/drawing/2014/main" id="{6D0686D4-C7E6-40B7-6125-1D78661C373E}"/>
              </a:ext>
            </a:extLst>
          </p:cNvPr>
          <p:cNvPicPr>
            <a:picLocks noChangeAspect="1"/>
          </p:cNvPicPr>
          <p:nvPr/>
        </p:nvPicPr>
        <p:blipFill>
          <a:blip r:embed="rId3"/>
          <a:stretch>
            <a:fillRect/>
          </a:stretch>
        </p:blipFill>
        <p:spPr>
          <a:xfrm>
            <a:off x="967487" y="2425870"/>
            <a:ext cx="3704414" cy="2778762"/>
          </a:xfrm>
          <a:prstGeom prst="rect">
            <a:avLst/>
          </a:prstGeom>
        </p:spPr>
      </p:pic>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DE3E-C06A-537A-18BE-C019B6BC35C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974227A-24C6-4126-2294-E51D15BC6BF3}"/>
              </a:ext>
            </a:extLst>
          </p:cNvPr>
          <p:cNvSpPr>
            <a:spLocks noGrp="1"/>
          </p:cNvSpPr>
          <p:nvPr>
            <p:ph type="title"/>
          </p:nvPr>
        </p:nvSpPr>
        <p:spPr/>
        <p:txBody>
          <a:bodyPr/>
          <a:lstStyle/>
          <a:p>
            <a:r>
              <a:rPr lang="en-US" dirty="0"/>
              <a:t>Assessing the Current Situation</a:t>
            </a:r>
          </a:p>
        </p:txBody>
      </p:sp>
      <p:sp>
        <p:nvSpPr>
          <p:cNvPr id="3" name="Θέση περιεχομένου 2">
            <a:extLst>
              <a:ext uri="{FF2B5EF4-FFF2-40B4-BE49-F238E27FC236}">
                <a16:creationId xmlns:a16="http://schemas.microsoft.com/office/drawing/2014/main" id="{A167A30B-120C-6BA7-A554-29B052604F55}"/>
              </a:ext>
            </a:extLst>
          </p:cNvPr>
          <p:cNvSpPr>
            <a:spLocks noGrp="1"/>
          </p:cNvSpPr>
          <p:nvPr>
            <p:ph idx="1"/>
          </p:nvPr>
        </p:nvSpPr>
        <p:spPr/>
        <p:txBody>
          <a:bodyPr>
            <a:normAutofit lnSpcReduction="10000"/>
          </a:bodyPr>
          <a:lstStyle/>
          <a:p>
            <a:pPr marL="342900" indent="-342900">
              <a:buFont typeface="+mj-lt"/>
              <a:buAutoNum type="arabicPeriod"/>
            </a:pPr>
            <a:r>
              <a:rPr lang="en-US" dirty="0"/>
              <a:t>Every effective plan begins with an </a:t>
            </a:r>
            <a:r>
              <a:rPr lang="en-US" b="1" u="sng" dirty="0"/>
              <a:t>accurate assessment </a:t>
            </a:r>
            <a:r>
              <a:rPr lang="en-US" dirty="0"/>
              <a:t>of the current situation. </a:t>
            </a:r>
          </a:p>
          <a:p>
            <a:pPr marL="342900" indent="-342900">
              <a:buFont typeface="+mj-lt"/>
              <a:buAutoNum type="arabicPeriod"/>
            </a:pPr>
            <a:r>
              <a:rPr lang="en-US" dirty="0"/>
              <a:t>Before setting targets, vessels must establish </a:t>
            </a:r>
            <a:r>
              <a:rPr lang="en-US" b="1" u="sng" dirty="0"/>
              <a:t>a baseline of existing practices </a:t>
            </a:r>
            <a:r>
              <a:rPr lang="en-US" dirty="0"/>
              <a:t>and </a:t>
            </a:r>
            <a:r>
              <a:rPr lang="en-US" b="1" u="sng" dirty="0"/>
              <a:t>performance indicators</a:t>
            </a:r>
            <a:r>
              <a:rPr lang="en-US" dirty="0"/>
              <a:t>. This involves collecting data on food waste quantities, water consumption, energy use, and the origin of ingredients. Observing workflows in the galley, storage, and waste-handling areas provides insights into inefficiencies or gaps. </a:t>
            </a:r>
            <a:r>
              <a:rPr lang="en-US" b="1" u="sng" dirty="0"/>
              <a:t>Audits and checklists </a:t>
            </a:r>
            <a:r>
              <a:rPr lang="en-US" dirty="0"/>
              <a:t>can help identify where resources are being underused or wasted. </a:t>
            </a:r>
          </a:p>
          <a:p>
            <a:pPr marL="342900" indent="-342900">
              <a:buFont typeface="+mj-lt"/>
              <a:buAutoNum type="arabicPeriod"/>
            </a:pPr>
            <a:r>
              <a:rPr lang="en-US" dirty="0"/>
              <a:t>The assessment should also include </a:t>
            </a:r>
            <a:r>
              <a:rPr lang="en-US" b="1" u="sng" dirty="0"/>
              <a:t>crew awareness and attitudes </a:t>
            </a:r>
            <a:r>
              <a:rPr lang="en-US" dirty="0"/>
              <a:t>toward personal health, wellbeing and sustainability , as cultural/ behavioral factors often influence operational outcomes. </a:t>
            </a:r>
          </a:p>
          <a:p>
            <a:pPr marL="342900" indent="-342900">
              <a:buFont typeface="+mj-lt"/>
              <a:buAutoNum type="arabicPeriod"/>
            </a:pPr>
            <a:r>
              <a:rPr lang="en-US" dirty="0"/>
              <a:t>Once this baseline is documented, improvement areas can be prioritized and </a:t>
            </a:r>
            <a:r>
              <a:rPr lang="en-US" b="1" u="sng" dirty="0"/>
              <a:t>realistic goals </a:t>
            </a:r>
            <a:r>
              <a:rPr lang="en-US" dirty="0"/>
              <a:t>defined. </a:t>
            </a:r>
          </a:p>
          <a:p>
            <a:pPr marL="342900" indent="-342900">
              <a:buFont typeface="+mj-lt"/>
              <a:buAutoNum type="arabicPeriod"/>
            </a:pPr>
            <a:r>
              <a:rPr lang="en-US" dirty="0"/>
              <a:t>A data-driven understanding of the vessel’s current performance ensures that </a:t>
            </a:r>
            <a:r>
              <a:rPr lang="en-US" b="1" u="sng" dirty="0"/>
              <a:t>subsequent action plans are targeted, achievable, and tailored</a:t>
            </a:r>
            <a:r>
              <a:rPr lang="en-US" dirty="0"/>
              <a:t> to the ship’s specific operating conditions.</a:t>
            </a:r>
          </a:p>
          <a:p>
            <a:pPr marL="342900" indent="-342900">
              <a:buFont typeface="+mj-lt"/>
              <a:buAutoNum type="arabicPeriod"/>
            </a:pPr>
            <a:endParaRPr lang="en-US" dirty="0"/>
          </a:p>
        </p:txBody>
      </p:sp>
      <p:sp>
        <p:nvSpPr>
          <p:cNvPr id="4" name="Ορθογώνιο 3">
            <a:extLst>
              <a:ext uri="{FF2B5EF4-FFF2-40B4-BE49-F238E27FC236}">
                <a16:creationId xmlns:a16="http://schemas.microsoft.com/office/drawing/2014/main" id="{252AF593-F484-ADDD-5829-0893DE95AB5C}"/>
              </a:ext>
            </a:extLst>
          </p:cNvPr>
          <p:cNvSpPr/>
          <p:nvPr/>
        </p:nvSpPr>
        <p:spPr>
          <a:xfrm>
            <a:off x="710312"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38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25AD3C-76DF-F4B7-9B18-93B7AF86DEBA}"/>
              </a:ext>
            </a:extLst>
          </p:cNvPr>
          <p:cNvSpPr>
            <a:spLocks noGrp="1"/>
          </p:cNvSpPr>
          <p:nvPr>
            <p:ph type="title"/>
          </p:nvPr>
        </p:nvSpPr>
        <p:spPr/>
        <p:txBody>
          <a:bodyPr>
            <a:normAutofit/>
          </a:bodyPr>
          <a:lstStyle/>
          <a:p>
            <a:r>
              <a:rPr lang="en-US" dirty="0"/>
              <a:t>Setting SMART Goals</a:t>
            </a:r>
          </a:p>
        </p:txBody>
      </p:sp>
      <p:sp>
        <p:nvSpPr>
          <p:cNvPr id="3" name="Θέση περιεχομένου 2">
            <a:extLst>
              <a:ext uri="{FF2B5EF4-FFF2-40B4-BE49-F238E27FC236}">
                <a16:creationId xmlns:a16="http://schemas.microsoft.com/office/drawing/2014/main" id="{054308AA-C755-701A-FB38-63BD827BB059}"/>
              </a:ext>
            </a:extLst>
          </p:cNvPr>
          <p:cNvSpPr>
            <a:spLocks noGrp="1"/>
          </p:cNvSpPr>
          <p:nvPr>
            <p:ph idx="1"/>
          </p:nvPr>
        </p:nvSpPr>
        <p:spPr>
          <a:xfrm>
            <a:off x="714375" y="1825625"/>
            <a:ext cx="7886700" cy="4351338"/>
          </a:xfrm>
        </p:spPr>
        <p:txBody>
          <a:bodyPr>
            <a:normAutofit/>
          </a:bodyPr>
          <a:lstStyle/>
          <a:p>
            <a:pPr marL="342900" indent="-342900">
              <a:buFont typeface="+mj-lt"/>
              <a:buAutoNum type="arabicPeriod"/>
            </a:pPr>
            <a:r>
              <a:rPr lang="en-US" b="1" u="sng" dirty="0"/>
              <a:t>Setting SMART goals—Specific, Measurable, Achievable, Relevant, and Time-bound—is the backbone of every successful sustainability plan. </a:t>
            </a:r>
          </a:p>
          <a:p>
            <a:pPr marL="342900" indent="-342900">
              <a:buFont typeface="+mj-lt"/>
              <a:buAutoNum type="arabicPeriod"/>
            </a:pPr>
            <a:r>
              <a:rPr lang="en-US" dirty="0"/>
              <a:t>In the maritime context, a vague ambition such as “reduce waste” becomes a concrete target like “reduce organic galley waste by 20 percent within six months.” </a:t>
            </a:r>
            <a:r>
              <a:rPr lang="en-US" b="1" u="sng" dirty="0"/>
              <a:t>The specific element </a:t>
            </a:r>
            <a:r>
              <a:rPr lang="en-US" dirty="0"/>
              <a:t>defines exactly what will change; measurable ensures that progress can be tracked through data collection; </a:t>
            </a:r>
          </a:p>
          <a:p>
            <a:pPr marL="342900" indent="-342900">
              <a:buFont typeface="+mj-lt"/>
              <a:buAutoNum type="arabicPeriod"/>
            </a:pPr>
            <a:r>
              <a:rPr lang="en-US" dirty="0"/>
              <a:t>SMART goals also help prevent “initiative fatigue,” keeping crew motivation high by providing attainable milestones. They allow management to monitor progress objectively and adjust resources as necessary. </a:t>
            </a:r>
          </a:p>
          <a:p>
            <a:pPr marL="342900" indent="-342900">
              <a:buFont typeface="+mj-lt"/>
              <a:buAutoNum type="arabicPeriod"/>
            </a:pPr>
            <a:r>
              <a:rPr lang="en-US" dirty="0"/>
              <a:t>Over time, this </a:t>
            </a:r>
            <a:r>
              <a:rPr lang="en-US" b="1" dirty="0"/>
              <a:t>disciplined approach builds a culture </a:t>
            </a:r>
            <a:r>
              <a:rPr lang="en-US" dirty="0"/>
              <a:t>where personal health and sustainability outcomes are as closely managed as safety or maintenance standards.</a:t>
            </a:r>
          </a:p>
          <a:p>
            <a:pPr marL="342900" indent="-342900">
              <a:buFont typeface="+mj-lt"/>
              <a:buAutoNum type="arabicPeriod"/>
            </a:pPr>
            <a:endParaRPr lang="en-US" dirty="0"/>
          </a:p>
        </p:txBody>
      </p:sp>
      <p:sp>
        <p:nvSpPr>
          <p:cNvPr id="4" name="Ορθογώνιο 3">
            <a:extLst>
              <a:ext uri="{FF2B5EF4-FFF2-40B4-BE49-F238E27FC236}">
                <a16:creationId xmlns:a16="http://schemas.microsoft.com/office/drawing/2014/main" id="{BFA27B2A-DD31-A8E2-2ACE-1B82FA7AB3A4}"/>
              </a:ext>
            </a:extLst>
          </p:cNvPr>
          <p:cNvSpPr/>
          <p:nvPr/>
        </p:nvSpPr>
        <p:spPr>
          <a:xfrm>
            <a:off x="629877" y="6184232"/>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8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79AB6A-3876-420D-3526-35B0F587A609}"/>
              </a:ext>
            </a:extLst>
          </p:cNvPr>
          <p:cNvSpPr>
            <a:spLocks noGrp="1"/>
          </p:cNvSpPr>
          <p:nvPr>
            <p:ph type="title"/>
          </p:nvPr>
        </p:nvSpPr>
        <p:spPr/>
        <p:txBody>
          <a:bodyPr>
            <a:normAutofit/>
          </a:bodyPr>
          <a:lstStyle/>
          <a:p>
            <a:r>
              <a:rPr lang="en-US" dirty="0"/>
              <a:t>Prioritizing Actions</a:t>
            </a:r>
          </a:p>
        </p:txBody>
      </p:sp>
      <p:sp>
        <p:nvSpPr>
          <p:cNvPr id="3" name="Θέση περιεχομένου 2">
            <a:extLst>
              <a:ext uri="{FF2B5EF4-FFF2-40B4-BE49-F238E27FC236}">
                <a16:creationId xmlns:a16="http://schemas.microsoft.com/office/drawing/2014/main" id="{B8819390-C77E-B7F5-CF60-D1A1CBABD83A}"/>
              </a:ext>
            </a:extLst>
          </p:cNvPr>
          <p:cNvSpPr>
            <a:spLocks noGrp="1"/>
          </p:cNvSpPr>
          <p:nvPr>
            <p:ph idx="1"/>
          </p:nvPr>
        </p:nvSpPr>
        <p:spPr>
          <a:xfrm>
            <a:off x="628650" y="1825625"/>
            <a:ext cx="7886700" cy="4351338"/>
          </a:xfrm>
        </p:spPr>
        <p:txBody>
          <a:bodyPr>
            <a:normAutofit/>
          </a:bodyPr>
          <a:lstStyle/>
          <a:p>
            <a:pPr marL="342900" indent="-342900">
              <a:buFont typeface="+mj-lt"/>
              <a:buAutoNum type="arabicPeriod"/>
            </a:pPr>
            <a:r>
              <a:rPr lang="en-GB" dirty="0"/>
              <a:t>An action plan can only succeed when actions are prioritized according to impact, feasibility, and cost. </a:t>
            </a:r>
          </a:p>
          <a:p>
            <a:pPr marL="342900" indent="-342900">
              <a:buFont typeface="+mj-lt"/>
              <a:buAutoNum type="arabicPeriod"/>
            </a:pPr>
            <a:r>
              <a:rPr lang="en-GB" b="1" dirty="0"/>
              <a:t>Not all initiatives yield the same benefits, and ships operate within strict time and resource constraints. </a:t>
            </a:r>
          </a:p>
          <a:p>
            <a:pPr marL="342900" indent="-342900">
              <a:buFont typeface="+mj-lt"/>
              <a:buAutoNum type="arabicPeriod"/>
            </a:pPr>
            <a:r>
              <a:rPr lang="en-GB" dirty="0"/>
              <a:t>Prioritization involves ranking actions—such as reducing plastic use, improving meal planning, or installing energy-efficient lighting—based on expected environmental returns and operational practicality. </a:t>
            </a:r>
          </a:p>
          <a:p>
            <a:pPr marL="342900" indent="-342900">
              <a:buFont typeface="+mj-lt"/>
              <a:buAutoNum type="arabicPeriod"/>
            </a:pPr>
            <a:r>
              <a:rPr lang="en-GB" b="1" u="sng" dirty="0"/>
              <a:t>Quick wins</a:t>
            </a:r>
            <a:r>
              <a:rPr lang="en-GB" dirty="0"/>
              <a:t>, like replacing single-use items, can build early momentum and demonstrate visible progress, while more complex projects, such as retrofitting galley equipment, require longer-term scheduling. </a:t>
            </a:r>
          </a:p>
          <a:p>
            <a:pPr marL="342900" indent="-342900">
              <a:buFont typeface="+mj-lt"/>
              <a:buAutoNum type="arabicPeriod"/>
            </a:pPr>
            <a:r>
              <a:rPr lang="en-GB" dirty="0"/>
              <a:t>Using a </a:t>
            </a:r>
            <a:r>
              <a:rPr lang="en-GB" b="1" u="sng" dirty="0"/>
              <a:t>simple matrix </a:t>
            </a:r>
            <a:r>
              <a:rPr lang="en-GB" dirty="0"/>
              <a:t>to evaluate impact versus effort helps decision-makers allocate resources efficiently. </a:t>
            </a:r>
          </a:p>
          <a:p>
            <a:pPr marL="342900" indent="-342900">
              <a:buFont typeface="+mj-lt"/>
              <a:buAutoNum type="arabicPeriod"/>
            </a:pPr>
            <a:r>
              <a:rPr lang="en-GB" dirty="0"/>
              <a:t>Prioritization also supports communication: crew members clearly understand which actions take precedence and why. </a:t>
            </a:r>
          </a:p>
        </p:txBody>
      </p:sp>
      <p:sp>
        <p:nvSpPr>
          <p:cNvPr id="4" name="Ορθογώνιο 3">
            <a:extLst>
              <a:ext uri="{FF2B5EF4-FFF2-40B4-BE49-F238E27FC236}">
                <a16:creationId xmlns:a16="http://schemas.microsoft.com/office/drawing/2014/main" id="{660B52AE-D55C-56D2-6C37-FE44F00A6C63}"/>
              </a:ext>
            </a:extLst>
          </p:cNvPr>
          <p:cNvSpPr/>
          <p:nvPr/>
        </p:nvSpPr>
        <p:spPr>
          <a:xfrm>
            <a:off x="6298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711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F61CB3E-F84E-31F5-C2F0-BE3D675371D4}"/>
              </a:ext>
            </a:extLst>
          </p:cNvPr>
          <p:cNvSpPr>
            <a:spLocks noGrp="1"/>
          </p:cNvSpPr>
          <p:nvPr>
            <p:ph type="title"/>
          </p:nvPr>
        </p:nvSpPr>
        <p:spPr/>
        <p:txBody>
          <a:bodyPr>
            <a:normAutofit/>
          </a:bodyPr>
          <a:lstStyle/>
          <a:p>
            <a:r>
              <a:rPr lang="en-US" dirty="0"/>
              <a:t>Resource Planning</a:t>
            </a:r>
          </a:p>
        </p:txBody>
      </p:sp>
      <p:sp>
        <p:nvSpPr>
          <p:cNvPr id="3" name="Θέση περιεχομένου 2">
            <a:extLst>
              <a:ext uri="{FF2B5EF4-FFF2-40B4-BE49-F238E27FC236}">
                <a16:creationId xmlns:a16="http://schemas.microsoft.com/office/drawing/2014/main" id="{977152C9-61B8-5957-A43E-EEE206371F0F}"/>
              </a:ext>
            </a:extLst>
          </p:cNvPr>
          <p:cNvSpPr>
            <a:spLocks noGrp="1"/>
          </p:cNvSpPr>
          <p:nvPr>
            <p:ph idx="1"/>
          </p:nvPr>
        </p:nvSpPr>
        <p:spPr/>
        <p:txBody>
          <a:bodyPr>
            <a:normAutofit/>
          </a:bodyPr>
          <a:lstStyle/>
          <a:p>
            <a:pPr marL="342900" indent="-342900">
              <a:buFont typeface="+mj-lt"/>
              <a:buAutoNum type="arabicPeriod"/>
            </a:pPr>
            <a:r>
              <a:rPr lang="en-US" dirty="0"/>
              <a:t>Resource planning ensures that sustainability objectives are realistic. Every initiative—whether reducing waste or improving nutritional sourcing—requires materials, manpower, time, and sometimes financial investment. For example, switching to biodegradable packaging may involve sourcing new suppliers, revising storage protocols, and training staff on handling procedures. </a:t>
            </a:r>
            <a:endParaRPr lang="el-GR" dirty="0"/>
          </a:p>
          <a:p>
            <a:pPr marL="342900" indent="-342900">
              <a:buFont typeface="+mj-lt"/>
              <a:buAutoNum type="arabicPeriod"/>
            </a:pPr>
            <a:r>
              <a:rPr lang="en-US" b="1" u="sng" dirty="0"/>
              <a:t>By identifying these needs early, management can prevent implementation delays and avoid overburdening the crew. </a:t>
            </a:r>
            <a:endParaRPr lang="el-GR" b="1" u="sng" dirty="0"/>
          </a:p>
          <a:p>
            <a:pPr marL="342900" indent="-342900">
              <a:buFont typeface="+mj-lt"/>
              <a:buAutoNum type="arabicPeriod"/>
            </a:pPr>
            <a:r>
              <a:rPr lang="en-US" dirty="0"/>
              <a:t>Resource planning should also consider energy and time as valuable assets: adjusting galley schedules to minimize stove use during peak power demand, for instance, saves fuel without affecting meal quality. </a:t>
            </a:r>
            <a:endParaRPr lang="el-GR" dirty="0"/>
          </a:p>
          <a:p>
            <a:pPr marL="342900" indent="-342900">
              <a:buFont typeface="+mj-lt"/>
              <a:buAutoNum type="arabicPeriod"/>
            </a:pPr>
            <a:r>
              <a:rPr lang="en-US" b="1" u="sng" dirty="0"/>
              <a:t>Planning should link resources with existing budgets and operational cycles </a:t>
            </a:r>
            <a:r>
              <a:rPr lang="en-US" dirty="0"/>
              <a:t>to avoid competition with safety or maintenance funding. </a:t>
            </a:r>
          </a:p>
        </p:txBody>
      </p:sp>
      <p:sp>
        <p:nvSpPr>
          <p:cNvPr id="4" name="Ορθογώνιο 3">
            <a:extLst>
              <a:ext uri="{FF2B5EF4-FFF2-40B4-BE49-F238E27FC236}">
                <a16:creationId xmlns:a16="http://schemas.microsoft.com/office/drawing/2014/main" id="{9373C519-1A28-C38A-F97A-4A5AA295A04B}"/>
              </a:ext>
            </a:extLst>
          </p:cNvPr>
          <p:cNvSpPr/>
          <p:nvPr/>
        </p:nvSpPr>
        <p:spPr>
          <a:xfrm>
            <a:off x="70078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606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D5AEF1-F71C-9AEB-058D-535E93236D0F}"/>
              </a:ext>
            </a:extLst>
          </p:cNvPr>
          <p:cNvSpPr>
            <a:spLocks noGrp="1"/>
          </p:cNvSpPr>
          <p:nvPr>
            <p:ph type="title"/>
          </p:nvPr>
        </p:nvSpPr>
        <p:spPr/>
        <p:txBody>
          <a:bodyPr>
            <a:normAutofit/>
          </a:bodyPr>
          <a:lstStyle/>
          <a:p>
            <a:r>
              <a:rPr lang="en-US" dirty="0"/>
              <a:t>Implementation Steps</a:t>
            </a:r>
          </a:p>
        </p:txBody>
      </p:sp>
      <p:sp>
        <p:nvSpPr>
          <p:cNvPr id="3" name="Θέση περιεχομένου 2">
            <a:extLst>
              <a:ext uri="{FF2B5EF4-FFF2-40B4-BE49-F238E27FC236}">
                <a16:creationId xmlns:a16="http://schemas.microsoft.com/office/drawing/2014/main" id="{B100E731-5B39-CA36-C7B8-2034CDEA04BE}"/>
              </a:ext>
            </a:extLst>
          </p:cNvPr>
          <p:cNvSpPr>
            <a:spLocks noGrp="1"/>
          </p:cNvSpPr>
          <p:nvPr>
            <p:ph idx="1"/>
          </p:nvPr>
        </p:nvSpPr>
        <p:spPr/>
        <p:txBody>
          <a:bodyPr>
            <a:normAutofit lnSpcReduction="10000"/>
          </a:bodyPr>
          <a:lstStyle/>
          <a:p>
            <a:pPr marL="342900" indent="-342900">
              <a:buFont typeface="+mj-lt"/>
              <a:buAutoNum type="arabicPeriod"/>
            </a:pPr>
            <a:r>
              <a:rPr lang="en-US" dirty="0"/>
              <a:t>Once goals, priorities, and resources are defined, the plan must specify </a:t>
            </a:r>
            <a:r>
              <a:rPr lang="en-US" b="1" u="sng" dirty="0"/>
              <a:t>clear steps that guide daily actions</a:t>
            </a:r>
            <a:r>
              <a:rPr lang="en-US" dirty="0"/>
              <a:t>. </a:t>
            </a:r>
            <a:endParaRPr lang="el-GR" dirty="0"/>
          </a:p>
          <a:p>
            <a:pPr marL="342900" indent="-342900">
              <a:buFont typeface="+mj-lt"/>
              <a:buAutoNum type="arabicPeriod"/>
            </a:pPr>
            <a:r>
              <a:rPr lang="en-US" dirty="0"/>
              <a:t>Each step should describe what will be done, who is responsible, and when it will be completed. In maritime settings, this could include conducting briefings before meal preparation to reinforce waste-reduction targets, labeling waste bins in multiple languages, or posting reminders near equipment to reduce energy use. </a:t>
            </a:r>
            <a:endParaRPr lang="el-GR" dirty="0"/>
          </a:p>
          <a:p>
            <a:pPr marL="342900" indent="-342900">
              <a:buFont typeface="+mj-lt"/>
              <a:buAutoNum type="arabicPeriod"/>
            </a:pPr>
            <a:r>
              <a:rPr lang="en-US" dirty="0"/>
              <a:t>Sequencing is also critical—starting with training and awareness before introducing new materials or procedures ensures smoother adoption.</a:t>
            </a:r>
            <a:endParaRPr lang="el-GR" dirty="0"/>
          </a:p>
          <a:p>
            <a:pPr marL="342900" indent="-342900">
              <a:buFont typeface="+mj-lt"/>
              <a:buAutoNum type="arabicPeriod"/>
            </a:pPr>
            <a:r>
              <a:rPr lang="en-US" dirty="0"/>
              <a:t> Documentation, such as logbooks or checklists, helps track progress and maintains accountability. </a:t>
            </a:r>
            <a:endParaRPr lang="el-GR" dirty="0"/>
          </a:p>
          <a:p>
            <a:pPr marL="342900" indent="-342900">
              <a:buFont typeface="+mj-lt"/>
              <a:buAutoNum type="arabicPeriod"/>
            </a:pPr>
            <a:r>
              <a:rPr lang="en-US" b="1" u="sng" dirty="0"/>
              <a:t>Implementation should be treated as an evolving process</a:t>
            </a:r>
            <a:r>
              <a:rPr lang="en-US" dirty="0"/>
              <a:t>; minor adjustments may be needed as the crew gains experience or operational conditions change. A transparent and well-communicated implementation plan keeps everyone aligned and makes sustainability a visible, measurable part of everyday shipboard life.</a:t>
            </a:r>
          </a:p>
        </p:txBody>
      </p:sp>
      <p:sp>
        <p:nvSpPr>
          <p:cNvPr id="4" name="Ορθογώνιο 3">
            <a:extLst>
              <a:ext uri="{FF2B5EF4-FFF2-40B4-BE49-F238E27FC236}">
                <a16:creationId xmlns:a16="http://schemas.microsoft.com/office/drawing/2014/main" id="{3CEB4B8D-894A-D405-C91A-D279CB25D312}"/>
              </a:ext>
            </a:extLst>
          </p:cNvPr>
          <p:cNvSpPr/>
          <p:nvPr/>
        </p:nvSpPr>
        <p:spPr>
          <a:xfrm>
            <a:off x="70078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73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C1F1A9-F36B-3024-F7C4-6DBDB1A1D55E}"/>
              </a:ext>
            </a:extLst>
          </p:cNvPr>
          <p:cNvSpPr>
            <a:spLocks noGrp="1"/>
          </p:cNvSpPr>
          <p:nvPr>
            <p:ph type="title"/>
          </p:nvPr>
        </p:nvSpPr>
        <p:spPr/>
        <p:txBody>
          <a:bodyPr>
            <a:normAutofit/>
          </a:bodyPr>
          <a:lstStyle/>
          <a:p>
            <a:r>
              <a:rPr lang="en-US" dirty="0"/>
              <a:t>Monitoring Progress</a:t>
            </a:r>
          </a:p>
        </p:txBody>
      </p:sp>
      <p:sp>
        <p:nvSpPr>
          <p:cNvPr id="3" name="Θέση περιεχομένου 2">
            <a:extLst>
              <a:ext uri="{FF2B5EF4-FFF2-40B4-BE49-F238E27FC236}">
                <a16:creationId xmlns:a16="http://schemas.microsoft.com/office/drawing/2014/main" id="{386D2BEA-7EDA-5BBD-6100-3459E06E8681}"/>
              </a:ext>
            </a:extLst>
          </p:cNvPr>
          <p:cNvSpPr>
            <a:spLocks noGrp="1"/>
          </p:cNvSpPr>
          <p:nvPr>
            <p:ph idx="1"/>
          </p:nvPr>
        </p:nvSpPr>
        <p:spPr>
          <a:xfrm>
            <a:off x="628650" y="1958147"/>
            <a:ext cx="7886700" cy="4177610"/>
          </a:xfrm>
        </p:spPr>
        <p:txBody>
          <a:bodyPr>
            <a:normAutofit lnSpcReduction="10000"/>
          </a:bodyPr>
          <a:lstStyle/>
          <a:p>
            <a:pPr marL="342900" indent="-342900">
              <a:buFont typeface="+mj-lt"/>
              <a:buAutoNum type="arabicPeriod"/>
            </a:pPr>
            <a:r>
              <a:rPr lang="en-GB" dirty="0"/>
              <a:t>Monitoring progress ensures that actions produce measurable, lasting results. In maritime operations, this means systematically tracking data on resource consumption, waste generation, and </a:t>
            </a:r>
            <a:r>
              <a:rPr lang="en-GB" dirty="0" err="1"/>
              <a:t>behavioral</a:t>
            </a:r>
            <a:r>
              <a:rPr lang="en-GB" dirty="0"/>
              <a:t> compliance. </a:t>
            </a:r>
          </a:p>
          <a:p>
            <a:pPr marL="342900" indent="-342900">
              <a:buFont typeface="+mj-lt"/>
              <a:buAutoNum type="arabicPeriod"/>
            </a:pPr>
            <a:r>
              <a:rPr lang="en-GB" dirty="0"/>
              <a:t>Progress monitoring relies on quantitative indicators—such as kilograms of food waste per day, electricity usage in the galley, or the number of meals prepared using locally sourced ingredients—and qualitative feedback from crew observations. </a:t>
            </a:r>
          </a:p>
          <a:p>
            <a:pPr marL="342900" indent="-342900">
              <a:buFont typeface="+mj-lt"/>
              <a:buAutoNum type="arabicPeriod"/>
            </a:pPr>
            <a:r>
              <a:rPr lang="en-GB" dirty="0"/>
              <a:t>Regularly reviewing these metrics allows officers and catering managers to verify whether implemented measures are working as intended. It also provides opportunities for course correction before problems escalate. </a:t>
            </a:r>
            <a:br>
              <a:rPr lang="en-GB" dirty="0"/>
            </a:br>
            <a:endParaRPr lang="en-GB" dirty="0"/>
          </a:p>
          <a:p>
            <a:pPr marL="342900" indent="-342900">
              <a:buFont typeface="+mj-lt"/>
              <a:buAutoNum type="arabicPeriod"/>
            </a:pPr>
            <a:r>
              <a:rPr lang="en-GB" b="1" u="sng" dirty="0"/>
              <a:t>Establishing a routine for reporting</a:t>
            </a:r>
            <a:r>
              <a:rPr lang="en-GB" dirty="0"/>
              <a:t>, such as weekly or voyage-end summaries, builds accountability and keeps sustainability visible across departments. </a:t>
            </a:r>
            <a:br>
              <a:rPr lang="en-GB" dirty="0"/>
            </a:br>
            <a:endParaRPr lang="en-GB" dirty="0"/>
          </a:p>
          <a:p>
            <a:pPr marL="342900" indent="-342900">
              <a:buFont typeface="+mj-lt"/>
              <a:buAutoNum type="arabicPeriod"/>
            </a:pPr>
            <a:r>
              <a:rPr lang="en-GB" dirty="0"/>
              <a:t>Over time, these records create a knowledge base that can inform company-wide best practices. </a:t>
            </a:r>
          </a:p>
        </p:txBody>
      </p:sp>
      <p:sp>
        <p:nvSpPr>
          <p:cNvPr id="4" name="Ορθογώνιο 3">
            <a:extLst>
              <a:ext uri="{FF2B5EF4-FFF2-40B4-BE49-F238E27FC236}">
                <a16:creationId xmlns:a16="http://schemas.microsoft.com/office/drawing/2014/main" id="{4343CE9D-CC6A-EAD7-054A-C76513D48C31}"/>
              </a:ext>
            </a:extLst>
          </p:cNvPr>
          <p:cNvSpPr/>
          <p:nvPr/>
        </p:nvSpPr>
        <p:spPr>
          <a:xfrm>
            <a:off x="629877" y="6275548"/>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410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6A17E7-BDFF-3720-FD69-B4A4655A4FF5}"/>
              </a:ext>
            </a:extLst>
          </p:cNvPr>
          <p:cNvSpPr>
            <a:spLocks noGrp="1"/>
          </p:cNvSpPr>
          <p:nvPr>
            <p:ph type="title"/>
          </p:nvPr>
        </p:nvSpPr>
        <p:spPr/>
        <p:txBody>
          <a:bodyPr>
            <a:normAutofit/>
          </a:bodyPr>
          <a:lstStyle/>
          <a:p>
            <a:r>
              <a:rPr lang="en-US" dirty="0"/>
              <a:t>Review and Adjust</a:t>
            </a:r>
          </a:p>
        </p:txBody>
      </p:sp>
      <p:sp>
        <p:nvSpPr>
          <p:cNvPr id="3" name="Θέση περιεχομένου 2">
            <a:extLst>
              <a:ext uri="{FF2B5EF4-FFF2-40B4-BE49-F238E27FC236}">
                <a16:creationId xmlns:a16="http://schemas.microsoft.com/office/drawing/2014/main" id="{2B10FC0E-4520-051E-F8A8-604C2540FFA7}"/>
              </a:ext>
            </a:extLst>
          </p:cNvPr>
          <p:cNvSpPr>
            <a:spLocks noGrp="1"/>
          </p:cNvSpPr>
          <p:nvPr>
            <p:ph idx="1"/>
          </p:nvPr>
        </p:nvSpPr>
        <p:spPr>
          <a:xfrm>
            <a:off x="628650" y="1958147"/>
            <a:ext cx="7886700" cy="4177610"/>
          </a:xfrm>
        </p:spPr>
        <p:txBody>
          <a:bodyPr>
            <a:normAutofit lnSpcReduction="10000"/>
          </a:bodyPr>
          <a:lstStyle/>
          <a:p>
            <a:pPr marL="342900" indent="-342900">
              <a:buFont typeface="+mj-lt"/>
              <a:buAutoNum type="arabicPeriod"/>
            </a:pPr>
            <a:r>
              <a:rPr lang="en-GB" dirty="0"/>
              <a:t>A plan is never static. </a:t>
            </a:r>
          </a:p>
          <a:p>
            <a:pPr marL="342900" indent="-342900">
              <a:buFont typeface="+mj-lt"/>
              <a:buAutoNum type="arabicPeriod"/>
            </a:pPr>
            <a:r>
              <a:rPr lang="en-GB" b="1" u="sng" dirty="0"/>
              <a:t>Reviewing and adjusting strategies ensures that lessons learned are incorporated into future operations</a:t>
            </a:r>
            <a:r>
              <a:rPr lang="en-GB" dirty="0"/>
              <a:t>. After each voyage or implementation cycle, the team should evaluate both successes and shortcomings. Were the goals realistic? Did crew engagement meet expectations? Were resources used efficiently? This reflective process helps maintain relevance in a changing maritime context where regulations, supply conditions, and crew composition may shift. </a:t>
            </a:r>
          </a:p>
          <a:p>
            <a:pPr marL="342900" indent="-342900">
              <a:buFont typeface="+mj-lt"/>
              <a:buAutoNum type="arabicPeriod"/>
            </a:pPr>
            <a:r>
              <a:rPr lang="en-GB" dirty="0"/>
              <a:t>Adjustments may include revising targets, redefining responsibilities, or improving data collection methods. Importantly, reviews should be constructive, focusing on refinement rather than blame. </a:t>
            </a:r>
          </a:p>
          <a:p>
            <a:pPr marL="342900" indent="-342900">
              <a:buFont typeface="+mj-lt"/>
              <a:buAutoNum type="arabicPeriod"/>
            </a:pPr>
            <a:r>
              <a:rPr lang="en-GB" b="1" u="sng" dirty="0"/>
              <a:t>Open discussion encourages transparency </a:t>
            </a:r>
            <a:r>
              <a:rPr lang="en-GB" dirty="0"/>
              <a:t>and motivates participants to contribute new ideas. </a:t>
            </a:r>
          </a:p>
          <a:p>
            <a:pPr marL="342900" indent="-342900">
              <a:buFont typeface="+mj-lt"/>
              <a:buAutoNum type="arabicPeriod"/>
            </a:pPr>
            <a:r>
              <a:rPr lang="en-GB" b="1" u="sng" dirty="0"/>
              <a:t>Documenting these reviews creates an institutional memory </a:t>
            </a:r>
            <a:r>
              <a:rPr lang="en-GB" dirty="0"/>
              <a:t>that prevents repeated mistakes and supports long-term learning.</a:t>
            </a:r>
          </a:p>
        </p:txBody>
      </p:sp>
      <p:sp>
        <p:nvSpPr>
          <p:cNvPr id="4" name="Ορθογώνιο 3">
            <a:extLst>
              <a:ext uri="{FF2B5EF4-FFF2-40B4-BE49-F238E27FC236}">
                <a16:creationId xmlns:a16="http://schemas.microsoft.com/office/drawing/2014/main" id="{679008FA-2AA3-BAD6-A006-CE4E429C9B57}"/>
              </a:ext>
            </a:extLst>
          </p:cNvPr>
          <p:cNvSpPr/>
          <p:nvPr/>
        </p:nvSpPr>
        <p:spPr>
          <a:xfrm>
            <a:off x="629877" y="6275548"/>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231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2529CF-114D-BC5C-4925-6D5D1439A7CD}"/>
              </a:ext>
            </a:extLst>
          </p:cNvPr>
          <p:cNvSpPr>
            <a:spLocks noGrp="1"/>
          </p:cNvSpPr>
          <p:nvPr>
            <p:ph type="title"/>
          </p:nvPr>
        </p:nvSpPr>
        <p:spPr/>
        <p:txBody>
          <a:bodyPr>
            <a:normAutofit/>
          </a:bodyPr>
          <a:lstStyle/>
          <a:p>
            <a:r>
              <a:rPr lang="en-US" dirty="0"/>
              <a:t>Example 1 – Sustainable Galley Operations</a:t>
            </a:r>
          </a:p>
        </p:txBody>
      </p:sp>
      <p:sp>
        <p:nvSpPr>
          <p:cNvPr id="3" name="Θέση περιεχομένου 2">
            <a:extLst>
              <a:ext uri="{FF2B5EF4-FFF2-40B4-BE49-F238E27FC236}">
                <a16:creationId xmlns:a16="http://schemas.microsoft.com/office/drawing/2014/main" id="{798D953D-5F48-A78B-51B4-571738508425}"/>
              </a:ext>
            </a:extLst>
          </p:cNvPr>
          <p:cNvSpPr>
            <a:spLocks noGrp="1"/>
          </p:cNvSpPr>
          <p:nvPr>
            <p:ph idx="1"/>
          </p:nvPr>
        </p:nvSpPr>
        <p:spPr>
          <a:xfrm>
            <a:off x="628650" y="1958147"/>
            <a:ext cx="7886700" cy="4177610"/>
          </a:xfrm>
        </p:spPr>
        <p:txBody>
          <a:bodyPr>
            <a:normAutofit/>
          </a:bodyPr>
          <a:lstStyle/>
          <a:p>
            <a:pPr marL="342900" indent="-342900">
              <a:buFont typeface="+mj-lt"/>
              <a:buAutoNum type="arabicPeriod"/>
            </a:pPr>
            <a:r>
              <a:rPr lang="en-GB" dirty="0"/>
              <a:t>Practical examples translate abstract goals into concrete action. </a:t>
            </a:r>
          </a:p>
          <a:p>
            <a:pPr marL="342900" indent="-342900">
              <a:buFont typeface="+mj-lt"/>
              <a:buAutoNum type="arabicPeriod"/>
            </a:pPr>
            <a:r>
              <a:rPr lang="en-GB" dirty="0"/>
              <a:t>In the galley, one effective initiative is the reduction of single-use plastics. The plan might set a goal to replace disposable cups and utensils with reusable alternatives within three months. </a:t>
            </a:r>
          </a:p>
          <a:p>
            <a:pPr marL="342900" indent="-342900">
              <a:buFont typeface="+mj-lt"/>
              <a:buAutoNum type="arabicPeriod"/>
            </a:pPr>
            <a:r>
              <a:rPr lang="en-GB" dirty="0"/>
              <a:t>Implementation would involve sourcing durable items, ensuring proper sanitation procedures, and phasing out existing plastic stock. </a:t>
            </a:r>
          </a:p>
          <a:p>
            <a:pPr marL="342900" indent="-342900">
              <a:buFont typeface="+mj-lt"/>
              <a:buAutoNum type="arabicPeriod"/>
            </a:pPr>
            <a:r>
              <a:rPr lang="en-GB" dirty="0"/>
              <a:t>Monitoring would record quantities purchased and disposed of, while periodic reviews would assess user satisfaction and hygiene compliance. </a:t>
            </a:r>
          </a:p>
          <a:p>
            <a:pPr marL="342900" indent="-342900">
              <a:buFont typeface="+mj-lt"/>
              <a:buAutoNum type="arabicPeriod"/>
            </a:pPr>
            <a:r>
              <a:rPr lang="en-GB" dirty="0"/>
              <a:t>Beyond plastic reduction, sustainable galley operations can include optimizing menu planning to minimize leftovers, improving portion control, and repurposing safe surplus food for crew meals. Documenting and sharing these examples across the fleet encourages replication, helping create a network of best practices that collectively advance maritime environmental responsibility.</a:t>
            </a:r>
          </a:p>
        </p:txBody>
      </p:sp>
      <p:sp>
        <p:nvSpPr>
          <p:cNvPr id="4" name="Ορθογώνιο 3">
            <a:extLst>
              <a:ext uri="{FF2B5EF4-FFF2-40B4-BE49-F238E27FC236}">
                <a16:creationId xmlns:a16="http://schemas.microsoft.com/office/drawing/2014/main" id="{D0793324-B366-4FF9-9161-4A6F3674767A}"/>
              </a:ext>
            </a:extLst>
          </p:cNvPr>
          <p:cNvSpPr/>
          <p:nvPr/>
        </p:nvSpPr>
        <p:spPr>
          <a:xfrm>
            <a:off x="628650" y="6275548"/>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13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825B69-C6E3-CFF7-4726-9996746AEEB3}"/>
              </a:ext>
            </a:extLst>
          </p:cNvPr>
          <p:cNvSpPr>
            <a:spLocks noGrp="1"/>
          </p:cNvSpPr>
          <p:nvPr>
            <p:ph type="title"/>
          </p:nvPr>
        </p:nvSpPr>
        <p:spPr>
          <a:xfrm>
            <a:off x="628650" y="964836"/>
            <a:ext cx="7886700" cy="860789"/>
          </a:xfrm>
        </p:spPr>
        <p:txBody>
          <a:bodyPr>
            <a:normAutofit/>
          </a:bodyPr>
          <a:lstStyle/>
          <a:p>
            <a:r>
              <a:rPr lang="en-US" sz="2700" dirty="0"/>
              <a:t>Example 2- Integrating Nutrition </a:t>
            </a:r>
            <a:br>
              <a:rPr lang="en-US" sz="2700" dirty="0"/>
            </a:br>
            <a:r>
              <a:rPr lang="en-US" sz="2700" dirty="0"/>
              <a:t>and Sustainability</a:t>
            </a:r>
            <a:endParaRPr lang="en-US" dirty="0"/>
          </a:p>
        </p:txBody>
      </p:sp>
      <p:sp>
        <p:nvSpPr>
          <p:cNvPr id="3" name="Θέση περιεχομένου 2">
            <a:extLst>
              <a:ext uri="{FF2B5EF4-FFF2-40B4-BE49-F238E27FC236}">
                <a16:creationId xmlns:a16="http://schemas.microsoft.com/office/drawing/2014/main" id="{EC1E163D-D41C-06F4-CA9A-70B5EE3B52FD}"/>
              </a:ext>
            </a:extLst>
          </p:cNvPr>
          <p:cNvSpPr>
            <a:spLocks noGrp="1"/>
          </p:cNvSpPr>
          <p:nvPr>
            <p:ph idx="1"/>
          </p:nvPr>
        </p:nvSpPr>
        <p:spPr>
          <a:xfrm>
            <a:off x="628650" y="1958147"/>
            <a:ext cx="7886700" cy="4177610"/>
          </a:xfrm>
        </p:spPr>
        <p:txBody>
          <a:bodyPr>
            <a:normAutofit lnSpcReduction="10000"/>
          </a:bodyPr>
          <a:lstStyle/>
          <a:p>
            <a:pPr marL="342900" indent="-342900">
              <a:buFont typeface="+mj-lt"/>
              <a:buAutoNum type="arabicPeriod"/>
            </a:pPr>
            <a:r>
              <a:rPr lang="en-US" dirty="0"/>
              <a:t>Nutrition and sustainability are inherently linked: healthy diets often coincide with environmentally responsible choices. Onboard, this means designing menus that balance crew health with ecological considerations. Incorporating more plant-based proteins, locally sourced seafood, and seasonal produce reduces the environmental footprint while supporting wellbeing. </a:t>
            </a:r>
          </a:p>
          <a:p>
            <a:pPr marL="342900" indent="-342900">
              <a:buFont typeface="+mj-lt"/>
              <a:buAutoNum type="arabicPeriod"/>
            </a:pPr>
            <a:r>
              <a:rPr lang="en-US" dirty="0"/>
              <a:t>Efficient menu planning minimizes waste, conserves energy, and optimizes storage space. </a:t>
            </a:r>
          </a:p>
          <a:p>
            <a:pPr marL="342900" indent="-342900">
              <a:buFont typeface="+mj-lt"/>
              <a:buAutoNum type="arabicPeriod"/>
            </a:pPr>
            <a:r>
              <a:rPr lang="en-US" dirty="0"/>
              <a:t>Integrating nutrition with sustainability requires collaboration between cooks, nutrition officers, and procurement teams to align health objectives with sourcing policies. </a:t>
            </a:r>
          </a:p>
          <a:p>
            <a:pPr marL="342900" indent="-342900">
              <a:buFont typeface="+mj-lt"/>
              <a:buAutoNum type="arabicPeriod"/>
            </a:pPr>
            <a:r>
              <a:rPr lang="en-US" dirty="0"/>
              <a:t>Documentation of nutritional content and waste data enables evidence-based adjustments over time. By connecting sustainability to tangible health outcomes—such as improved morale and reduced illness—crews see the direct benefits of sustainable eating habits. This holistic approach transforms the galley into both a center of wellbeing and a model of environmental stewardship at sea.</a:t>
            </a:r>
          </a:p>
        </p:txBody>
      </p:sp>
      <p:sp>
        <p:nvSpPr>
          <p:cNvPr id="4" name="Ορθογώνιο 3">
            <a:extLst>
              <a:ext uri="{FF2B5EF4-FFF2-40B4-BE49-F238E27FC236}">
                <a16:creationId xmlns:a16="http://schemas.microsoft.com/office/drawing/2014/main" id="{C3BCF520-639B-A347-37D3-A2FE9DD96FFF}"/>
              </a:ext>
            </a:extLst>
          </p:cNvPr>
          <p:cNvSpPr/>
          <p:nvPr/>
        </p:nvSpPr>
        <p:spPr>
          <a:xfrm>
            <a:off x="70078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71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6F087A-737D-96BE-5903-7F359A6F8784}"/>
              </a:ext>
            </a:extLst>
          </p:cNvPr>
          <p:cNvSpPr>
            <a:spLocks noGrp="1"/>
          </p:cNvSpPr>
          <p:nvPr>
            <p:ph type="title"/>
          </p:nvPr>
        </p:nvSpPr>
        <p:spPr/>
        <p:txBody>
          <a:bodyPr>
            <a:normAutofit/>
          </a:bodyPr>
          <a:lstStyle/>
          <a:p>
            <a:r>
              <a:rPr lang="en-US" dirty="0"/>
              <a:t>Action Planning Workshop Activity</a:t>
            </a:r>
          </a:p>
        </p:txBody>
      </p:sp>
      <p:sp>
        <p:nvSpPr>
          <p:cNvPr id="3" name="Θέση περιεχομένου 2">
            <a:extLst>
              <a:ext uri="{FF2B5EF4-FFF2-40B4-BE49-F238E27FC236}">
                <a16:creationId xmlns:a16="http://schemas.microsoft.com/office/drawing/2014/main" id="{1DD4028D-E1DD-037C-11D5-A154EA6ADC72}"/>
              </a:ext>
            </a:extLst>
          </p:cNvPr>
          <p:cNvSpPr>
            <a:spLocks noGrp="1"/>
          </p:cNvSpPr>
          <p:nvPr>
            <p:ph idx="1"/>
          </p:nvPr>
        </p:nvSpPr>
        <p:spPr>
          <a:xfrm>
            <a:off x="3619500" y="1752600"/>
            <a:ext cx="4895850" cy="4424363"/>
          </a:xfrm>
        </p:spPr>
        <p:txBody>
          <a:bodyPr>
            <a:normAutofit/>
          </a:bodyPr>
          <a:lstStyle/>
          <a:p>
            <a:pPr marL="342900" indent="-342900">
              <a:buFont typeface="+mj-lt"/>
              <a:buAutoNum type="arabicPeriod"/>
            </a:pPr>
            <a:r>
              <a:rPr lang="el-GR" dirty="0"/>
              <a:t>Τ</a:t>
            </a:r>
            <a:r>
              <a:rPr lang="en-US" dirty="0"/>
              <a:t>he concept behind an onboard workshop is that experiential learning strengthens understanding. </a:t>
            </a:r>
            <a:endParaRPr lang="el-GR" dirty="0"/>
          </a:p>
          <a:p>
            <a:pPr marL="342900" indent="-342900">
              <a:buFont typeface="+mj-lt"/>
              <a:buAutoNum type="arabicPeriod"/>
            </a:pPr>
            <a:r>
              <a:rPr lang="en-US" dirty="0"/>
              <a:t>A structured exercise involves crew teams drafting a simplified personal health, wellbeing or sustainability plan relevant to their department—galley, housekeeping, or engine room. Participants thus define a specific goal, outline steps, assign responsibilities, and predict potential challenges. </a:t>
            </a:r>
          </a:p>
          <a:p>
            <a:pPr marL="342900" indent="-342900">
              <a:buFont typeface="+mj-lt"/>
              <a:buAutoNum type="arabicPeriod"/>
            </a:pPr>
            <a:r>
              <a:rPr lang="en-US" dirty="0"/>
              <a:t>Such exercises encourage critical thinking and reinforce how sustainability intersects with daily routines. Even without formal workshops, crews can conduct informal evaluations of their processes, applying the same logical structure: assess, plan, act, and review. </a:t>
            </a:r>
          </a:p>
          <a:p>
            <a:pPr marL="342900" indent="-342900">
              <a:buFont typeface="+mj-lt"/>
              <a:buAutoNum type="arabicPeriod"/>
            </a:pPr>
            <a:endParaRPr lang="en-US" dirty="0"/>
          </a:p>
        </p:txBody>
      </p:sp>
      <p:pic>
        <p:nvPicPr>
          <p:cNvPr id="10" name="Picture 9" descr="A room with a table and chairs&#10;&#10;AI-generated content may be incorrect.">
            <a:extLst>
              <a:ext uri="{FF2B5EF4-FFF2-40B4-BE49-F238E27FC236}">
                <a16:creationId xmlns:a16="http://schemas.microsoft.com/office/drawing/2014/main" id="{F4A7E1D1-DDD4-99BC-CC27-A16AD1152CBF}"/>
              </a:ext>
            </a:extLst>
          </p:cNvPr>
          <p:cNvPicPr>
            <a:picLocks noChangeAspect="1"/>
          </p:cNvPicPr>
          <p:nvPr/>
        </p:nvPicPr>
        <p:blipFill>
          <a:blip r:embed="rId2">
            <a:extLst>
              <a:ext uri="{28A0092B-C50C-407E-A947-70E740481C1C}">
                <a14:useLocalDpi xmlns:a14="http://schemas.microsoft.com/office/drawing/2010/main" val="0"/>
              </a:ext>
            </a:extLst>
          </a:blip>
          <a:srcRect l="10400" t="32509" r="14515"/>
          <a:stretch>
            <a:fillRect/>
          </a:stretch>
        </p:blipFill>
        <p:spPr>
          <a:xfrm>
            <a:off x="746812" y="1924465"/>
            <a:ext cx="2900516" cy="3476209"/>
          </a:xfrm>
          <a:prstGeom prst="rect">
            <a:avLst/>
          </a:prstGeom>
        </p:spPr>
      </p:pic>
      <p:sp>
        <p:nvSpPr>
          <p:cNvPr id="4" name="Ορθογώνιο 3">
            <a:extLst>
              <a:ext uri="{FF2B5EF4-FFF2-40B4-BE49-F238E27FC236}">
                <a16:creationId xmlns:a16="http://schemas.microsoft.com/office/drawing/2014/main" id="{25A7F664-C760-0C0B-5F5F-A932243A7E09}"/>
              </a:ext>
            </a:extLst>
          </p:cNvPr>
          <p:cNvSpPr/>
          <p:nvPr/>
        </p:nvSpPr>
        <p:spPr>
          <a:xfrm>
            <a:off x="746812" y="6305529"/>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71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6B700-34FD-9349-54B8-31893BF24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22C36E-E176-C2A3-FEAE-AA9FE47E9D5C}"/>
              </a:ext>
            </a:extLst>
          </p:cNvPr>
          <p:cNvSpPr>
            <a:spLocks noGrp="1"/>
          </p:cNvSpPr>
          <p:nvPr>
            <p:ph type="title"/>
          </p:nvPr>
        </p:nvSpPr>
        <p:spPr>
          <a:xfrm>
            <a:off x="639479" y="1043090"/>
            <a:ext cx="7886700" cy="571213"/>
          </a:xfrm>
        </p:spPr>
        <p:txBody>
          <a:bodyPr>
            <a:noAutofit/>
          </a:bodyPr>
          <a:lstStyle/>
          <a:p>
            <a:pPr algn="ctr"/>
            <a:r>
              <a:rPr lang="en-GR" dirty="0"/>
              <a:t>Learning Objectives</a:t>
            </a:r>
            <a:endParaRPr lang="en-GB" dirty="0"/>
          </a:p>
        </p:txBody>
      </p:sp>
      <p:sp>
        <p:nvSpPr>
          <p:cNvPr id="21" name="TextBox 20">
            <a:extLst>
              <a:ext uri="{FF2B5EF4-FFF2-40B4-BE49-F238E27FC236}">
                <a16:creationId xmlns:a16="http://schemas.microsoft.com/office/drawing/2014/main" id="{FCC15012-7A6A-6682-8A77-E85A182D3129}"/>
              </a:ext>
            </a:extLst>
          </p:cNvPr>
          <p:cNvSpPr txBox="1"/>
          <p:nvPr/>
        </p:nvSpPr>
        <p:spPr>
          <a:xfrm>
            <a:off x="280946" y="1721648"/>
            <a:ext cx="8493617" cy="4247317"/>
          </a:xfrm>
          <a:prstGeom prst="rect">
            <a:avLst/>
          </a:prstGeom>
          <a:noFill/>
        </p:spPr>
        <p:txBody>
          <a:bodyPr wrap="square" rtlCol="0">
            <a:spAutoFit/>
          </a:bodyPr>
          <a:lstStyle/>
          <a:p>
            <a:r>
              <a:rPr lang="en-GB" b="1" dirty="0"/>
              <a:t>WEEK 1 –  Learning Outcomes </a:t>
            </a:r>
            <a:endParaRPr lang="el-GR" b="1" dirty="0"/>
          </a:p>
          <a:p>
            <a:endParaRPr lang="el-GR" dirty="0"/>
          </a:p>
          <a:p>
            <a:r>
              <a:rPr lang="en-GB" dirty="0"/>
              <a:t>Upon completing this module, you will be able to:</a:t>
            </a:r>
          </a:p>
          <a:p>
            <a:pPr marL="342900" indent="-342900">
              <a:buFont typeface="+mj-lt"/>
              <a:buAutoNum type="arabicPeriod"/>
            </a:pPr>
            <a:r>
              <a:rPr lang="en-US" b="1" dirty="0"/>
              <a:t>Analyze the corporate communication ecosystem</a:t>
            </a:r>
            <a:r>
              <a:rPr lang="en-US" dirty="0"/>
              <a:t>, stakeholder landscape, and specific challenges within the maritime transport sector.</a:t>
            </a:r>
          </a:p>
          <a:p>
            <a:pPr marL="342900" indent="-342900">
              <a:buFont typeface="+mj-lt"/>
              <a:buAutoNum type="arabicPeriod"/>
            </a:pPr>
            <a:r>
              <a:rPr lang="en-US" b="1" dirty="0"/>
              <a:t>Design effective internal communication strategies </a:t>
            </a:r>
            <a:r>
              <a:rPr lang="en-US" dirty="0"/>
              <a:t>that foster organizational alignment, employee satisfaction, and productivity.</a:t>
            </a:r>
          </a:p>
          <a:p>
            <a:pPr marL="342900" indent="-342900">
              <a:buFont typeface="+mj-lt"/>
              <a:buAutoNum type="arabicPeriod"/>
            </a:pPr>
            <a:r>
              <a:rPr lang="en-US" b="1" dirty="0"/>
              <a:t>Evaluate the role of print, digital and social media platforms </a:t>
            </a:r>
            <a:r>
              <a:rPr lang="en-US" dirty="0"/>
              <a:t>in branding, community management, and measuring communication impact.</a:t>
            </a:r>
          </a:p>
          <a:p>
            <a:pPr marL="342900" indent="-342900">
              <a:buFont typeface="+mj-lt"/>
              <a:buAutoNum type="arabicPeriod"/>
            </a:pPr>
            <a:r>
              <a:rPr lang="en-US" b="1" dirty="0"/>
              <a:t>Understand relationships </a:t>
            </a:r>
            <a:r>
              <a:rPr lang="en-US" dirty="0"/>
              <a:t>with diverse internal and external stakeholder groups.</a:t>
            </a:r>
          </a:p>
          <a:p>
            <a:pPr marL="342900" indent="-342900">
              <a:buFont typeface="+mj-lt"/>
              <a:buAutoNum type="arabicPeriod"/>
            </a:pPr>
            <a:r>
              <a:rPr lang="en-US" b="1" dirty="0"/>
              <a:t>Be able to clearly, concisely, and convincingly present complex plans </a:t>
            </a:r>
            <a:r>
              <a:rPr lang="en-US" dirty="0"/>
              <a:t>and analyses to an audience, and to effectively participate in feedback discussions.</a:t>
            </a:r>
          </a:p>
          <a:p>
            <a:pPr marL="342900" indent="-342900">
              <a:buFont typeface="+mj-lt"/>
              <a:buAutoNum type="arabicPeriod"/>
            </a:pPr>
            <a:r>
              <a:rPr lang="en-US" b="1" dirty="0"/>
              <a:t>Understand Collaborative Problem-Solving</a:t>
            </a:r>
            <a:r>
              <a:rPr lang="en-US" dirty="0"/>
              <a:t>: Enhanced ability to work with fellow marines in discussions and potentially in group projects to analyze problems and develop communication solutions.</a:t>
            </a:r>
          </a:p>
        </p:txBody>
      </p:sp>
      <p:pic>
        <p:nvPicPr>
          <p:cNvPr id="3" name="Εικόνα 2">
            <a:extLst>
              <a:ext uri="{FF2B5EF4-FFF2-40B4-BE49-F238E27FC236}">
                <a16:creationId xmlns:a16="http://schemas.microsoft.com/office/drawing/2014/main" id="{4A4CA7F8-DD5F-851C-0926-42F5B803EEA1}"/>
              </a:ext>
            </a:extLst>
          </p:cNvPr>
          <p:cNvPicPr>
            <a:picLocks noChangeAspect="1"/>
          </p:cNvPicPr>
          <p:nvPr/>
        </p:nvPicPr>
        <p:blipFill>
          <a:blip r:embed="rId3"/>
          <a:stretch>
            <a:fillRect/>
          </a:stretch>
        </p:blipFill>
        <p:spPr>
          <a:xfrm>
            <a:off x="580252" y="6249901"/>
            <a:ext cx="7895004" cy="530398"/>
          </a:xfrm>
          <a:prstGeom prst="rect">
            <a:avLst/>
          </a:prstGeom>
        </p:spPr>
      </p:pic>
      <p:sp>
        <p:nvSpPr>
          <p:cNvPr id="5" name="TextBox 4">
            <a:extLst>
              <a:ext uri="{FF2B5EF4-FFF2-40B4-BE49-F238E27FC236}">
                <a16:creationId xmlns:a16="http://schemas.microsoft.com/office/drawing/2014/main" id="{125E53C6-ED72-0BA7-A93F-121D46A79784}"/>
              </a:ext>
            </a:extLst>
          </p:cNvPr>
          <p:cNvSpPr txBox="1"/>
          <p:nvPr/>
        </p:nvSpPr>
        <p:spPr>
          <a:xfrm>
            <a:off x="2286000" y="3110597"/>
            <a:ext cx="4572000" cy="646331"/>
          </a:xfrm>
          <a:prstGeom prst="rect">
            <a:avLst/>
          </a:prstGeom>
          <a:noFill/>
        </p:spPr>
        <p:txBody>
          <a:bodyPr wrap="square">
            <a:spAutoFit/>
          </a:bodyPr>
          <a:lstStyle/>
          <a:p>
            <a:r>
              <a:rPr lang="en-US" dirty="0"/>
              <a:t>Implementing and </a:t>
            </a:r>
          </a:p>
          <a:p>
            <a:r>
              <a:rPr lang="en-US" dirty="0"/>
              <a:t>Promoting Sustainability</a:t>
            </a:r>
          </a:p>
        </p:txBody>
      </p:sp>
    </p:spTree>
    <p:extLst>
      <p:ext uri="{BB962C8B-B14F-4D97-AF65-F5344CB8AC3E}">
        <p14:creationId xmlns:p14="http://schemas.microsoft.com/office/powerpoint/2010/main" val="780666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B6AA6-74A5-3B21-1AD6-DACE7D81F08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046F452-5233-127F-78B0-22F49F83190C}"/>
              </a:ext>
            </a:extLst>
          </p:cNvPr>
          <p:cNvSpPr>
            <a:spLocks noGrp="1"/>
          </p:cNvSpPr>
          <p:nvPr>
            <p:ph type="title"/>
          </p:nvPr>
        </p:nvSpPr>
        <p:spPr/>
        <p:txBody>
          <a:bodyPr>
            <a:normAutofit fontScale="90000"/>
          </a:bodyPr>
          <a:lstStyle/>
          <a:p>
            <a:r>
              <a:rPr lang="en-US" sz="2700" dirty="0"/>
              <a:t>Simulation Exercise</a:t>
            </a:r>
            <a:br>
              <a:rPr lang="en-US" sz="2700" dirty="0"/>
            </a:br>
            <a:r>
              <a:rPr lang="en-US" sz="2700" dirty="0"/>
              <a:t>Developing a Sustainable Nutrition Action Plan </a:t>
            </a:r>
            <a:br>
              <a:rPr lang="en-US" dirty="0"/>
            </a:br>
            <a:endParaRPr lang="en-US" dirty="0"/>
          </a:p>
        </p:txBody>
      </p:sp>
      <p:sp>
        <p:nvSpPr>
          <p:cNvPr id="3" name="Θέση περιεχομένου 2">
            <a:extLst>
              <a:ext uri="{FF2B5EF4-FFF2-40B4-BE49-F238E27FC236}">
                <a16:creationId xmlns:a16="http://schemas.microsoft.com/office/drawing/2014/main" id="{CEF17D66-BD5D-533E-567D-BD7D774F7A0D}"/>
              </a:ext>
            </a:extLst>
          </p:cNvPr>
          <p:cNvSpPr>
            <a:spLocks noGrp="1"/>
          </p:cNvSpPr>
          <p:nvPr>
            <p:ph idx="1"/>
          </p:nvPr>
        </p:nvSpPr>
        <p:spPr>
          <a:xfrm>
            <a:off x="628650" y="1558777"/>
            <a:ext cx="7886700" cy="4618186"/>
          </a:xfrm>
        </p:spPr>
        <p:txBody>
          <a:bodyPr>
            <a:noAutofit/>
          </a:bodyPr>
          <a:lstStyle/>
          <a:p>
            <a:r>
              <a:rPr lang="en-US" dirty="0"/>
              <a:t>Title: “Operation Green Galley” Duration: 60–90 minutes </a:t>
            </a:r>
          </a:p>
          <a:p>
            <a:r>
              <a:rPr lang="en-US" dirty="0"/>
              <a:t>Objective: To design a realistic, data-driven sustainability action plan that improves healthy eating habits and reduces food waste onboard a training vessel or simulated galley.</a:t>
            </a:r>
          </a:p>
          <a:p>
            <a:r>
              <a:rPr lang="en-US" dirty="0"/>
              <a:t>Scenario: You are a cadet team assigned to a 20-day voyage on the training vessel MV Horizon. The ship’s last galley audit revealed:25% of food prepared was discarded daily. Crew meals were high in processed meat and low in fresh vegetables. Several crew members complained of fatigue and digestive issues. The captain has asked your team to propose a Sustainability and Nutrition Action Plan for the next voyage cycle.</a:t>
            </a:r>
          </a:p>
          <a:p>
            <a:r>
              <a:rPr lang="en-US" dirty="0"/>
              <a:t>Tasks: Assess Current Situation AND Identify sources of waste (menu design, portion control, storage). Discuss crew meal preferences and challenges in maintaining a balanced diet at sea. Review inventory and food delivery constraints.</a:t>
            </a:r>
          </a:p>
          <a:p>
            <a:r>
              <a:rPr lang="en-US" dirty="0"/>
              <a:t>Set SMART Goals: “Reduce galley food waste by 30% within one voyage.” “Increase use of fresh vegetables and fruits by 20% without raising cost.” “Introduce one ‘Healthy Meal Day’ per week featuring balanced nutrition.”</a:t>
            </a:r>
          </a:p>
        </p:txBody>
      </p:sp>
    </p:spTree>
    <p:extLst>
      <p:ext uri="{BB962C8B-B14F-4D97-AF65-F5344CB8AC3E}">
        <p14:creationId xmlns:p14="http://schemas.microsoft.com/office/powerpoint/2010/main" val="3238570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F09BB0-8520-AED7-891D-3F90EE6194F8}"/>
              </a:ext>
            </a:extLst>
          </p:cNvPr>
          <p:cNvSpPr>
            <a:spLocks noGrp="1"/>
          </p:cNvSpPr>
          <p:nvPr>
            <p:ph type="title"/>
          </p:nvPr>
        </p:nvSpPr>
        <p:spPr/>
        <p:txBody>
          <a:bodyPr>
            <a:noAutofit/>
          </a:bodyPr>
          <a:lstStyle/>
          <a:p>
            <a:r>
              <a:rPr lang="en-US" dirty="0"/>
              <a:t>Simulation Exercise</a:t>
            </a:r>
            <a:br>
              <a:rPr lang="en-US" dirty="0"/>
            </a:br>
            <a:r>
              <a:rPr lang="en-US" dirty="0"/>
              <a:t>Developing a Sustainable Nutrition Action Plan (cont.) </a:t>
            </a:r>
            <a:br>
              <a:rPr lang="en-US" dirty="0"/>
            </a:br>
            <a:endParaRPr lang="en-US" dirty="0"/>
          </a:p>
        </p:txBody>
      </p:sp>
      <p:sp>
        <p:nvSpPr>
          <p:cNvPr id="3" name="Θέση περιεχομένου 2">
            <a:extLst>
              <a:ext uri="{FF2B5EF4-FFF2-40B4-BE49-F238E27FC236}">
                <a16:creationId xmlns:a16="http://schemas.microsoft.com/office/drawing/2014/main" id="{C7EAD688-1195-60F7-C69C-C8A74041FF85}"/>
              </a:ext>
            </a:extLst>
          </p:cNvPr>
          <p:cNvSpPr>
            <a:spLocks noGrp="1"/>
          </p:cNvSpPr>
          <p:nvPr>
            <p:ph idx="1"/>
          </p:nvPr>
        </p:nvSpPr>
        <p:spPr>
          <a:xfrm>
            <a:off x="628650" y="1558777"/>
            <a:ext cx="7886700" cy="4618186"/>
          </a:xfrm>
        </p:spPr>
        <p:txBody>
          <a:bodyPr>
            <a:noAutofit/>
          </a:bodyPr>
          <a:lstStyle/>
          <a:p>
            <a:r>
              <a:rPr lang="en-US" dirty="0"/>
              <a:t>Develop the Plan: Assign roles (Chief Cook, Galley Cadet, Chief Steward, Environmental Officer).</a:t>
            </a:r>
          </a:p>
          <a:p>
            <a:r>
              <a:rPr lang="en-US" dirty="0"/>
              <a:t>List specific actions: menu redesign, portion control policy, leftover reuse guidelines, crew feedback system.</a:t>
            </a:r>
          </a:p>
          <a:p>
            <a:r>
              <a:rPr lang="en-US" dirty="0"/>
              <a:t>Define metrics: kg of food waste per day, meal satisfaction survey, budget impact.</a:t>
            </a:r>
          </a:p>
          <a:p>
            <a:r>
              <a:rPr lang="en-US" dirty="0"/>
              <a:t>Present to Command </a:t>
            </a:r>
            <a:r>
              <a:rPr lang="en-US" dirty="0" err="1"/>
              <a:t>Team:Prepare</a:t>
            </a:r>
            <a:r>
              <a:rPr lang="en-US" dirty="0"/>
              <a:t> a short 5-minute presentation using PowerPoint or flipchart.</a:t>
            </a:r>
          </a:p>
          <a:p>
            <a:r>
              <a:rPr lang="en-US" dirty="0"/>
              <a:t>Include a cost-benefit summary and timeline.</a:t>
            </a:r>
          </a:p>
          <a:p>
            <a:r>
              <a:rPr lang="en-US" dirty="0"/>
              <a:t>Debrief: Instructors simulate the Captain and officers, asking critical questions.</a:t>
            </a:r>
          </a:p>
          <a:p>
            <a:r>
              <a:rPr lang="en-US" dirty="0"/>
              <a:t>Reflect on teamwork, feasibility, and clarity of the plan.</a:t>
            </a:r>
          </a:p>
          <a:p>
            <a:r>
              <a:rPr lang="en-US" dirty="0"/>
              <a:t>Learning Outcomes: Understand how sustainability and nutrition intersect in real ship operations. Practice structured planning (assessment → goals → actions → monitoring). Develop teamwork, time management, and problem-solving soft skills.</a:t>
            </a:r>
          </a:p>
        </p:txBody>
      </p:sp>
    </p:spTree>
    <p:extLst>
      <p:ext uri="{BB962C8B-B14F-4D97-AF65-F5344CB8AC3E}">
        <p14:creationId xmlns:p14="http://schemas.microsoft.com/office/powerpoint/2010/main" val="3478806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654A06-F7F9-BA2F-3FA1-31DFA8A5EB55}"/>
              </a:ext>
            </a:extLst>
          </p:cNvPr>
          <p:cNvSpPr>
            <a:spLocks noGrp="1"/>
          </p:cNvSpPr>
          <p:nvPr>
            <p:ph type="title"/>
          </p:nvPr>
        </p:nvSpPr>
        <p:spPr/>
        <p:txBody>
          <a:bodyPr>
            <a:normAutofit/>
          </a:bodyPr>
          <a:lstStyle/>
          <a:p>
            <a:r>
              <a:rPr lang="en-US" dirty="0"/>
              <a:t>Evaluation and Discussion</a:t>
            </a:r>
          </a:p>
        </p:txBody>
      </p:sp>
      <p:sp>
        <p:nvSpPr>
          <p:cNvPr id="3" name="Θέση περιεχομένου 2">
            <a:extLst>
              <a:ext uri="{FF2B5EF4-FFF2-40B4-BE49-F238E27FC236}">
                <a16:creationId xmlns:a16="http://schemas.microsoft.com/office/drawing/2014/main" id="{E8D2D00D-38CC-6B65-9856-EE42F8C7105E}"/>
              </a:ext>
            </a:extLst>
          </p:cNvPr>
          <p:cNvSpPr>
            <a:spLocks noGrp="1"/>
          </p:cNvSpPr>
          <p:nvPr>
            <p:ph idx="1"/>
          </p:nvPr>
        </p:nvSpPr>
        <p:spPr/>
        <p:txBody>
          <a:bodyPr>
            <a:normAutofit lnSpcReduction="10000"/>
          </a:bodyPr>
          <a:lstStyle/>
          <a:p>
            <a:pPr marL="342900" indent="-342900">
              <a:buFont typeface="+mj-lt"/>
              <a:buAutoNum type="arabicPeriod"/>
            </a:pPr>
            <a:r>
              <a:rPr lang="en-US" dirty="0"/>
              <a:t>After implementing an action plan, the team should consider what went well and what could improve. Evaluative summaries might note increased awareness, reduced waste quantities, or better cooperation between departments. </a:t>
            </a:r>
          </a:p>
          <a:p>
            <a:pPr marL="342900" indent="-342900">
              <a:buFont typeface="+mj-lt"/>
              <a:buAutoNum type="arabicPeriod"/>
            </a:pPr>
            <a:r>
              <a:rPr lang="en-US" dirty="0"/>
              <a:t>They might also highlight obstacles such as supply limitations or competing priorities. </a:t>
            </a:r>
          </a:p>
          <a:p>
            <a:pPr marL="342900" indent="-342900">
              <a:buFont typeface="+mj-lt"/>
              <a:buAutoNum type="arabicPeriod"/>
            </a:pPr>
            <a:r>
              <a:rPr lang="en-US" dirty="0"/>
              <a:t>Documenting these evaluations in voyage reports creates valuable institutional knowledge that future crews can reference. </a:t>
            </a:r>
          </a:p>
          <a:p>
            <a:pPr marL="342900" indent="-342900">
              <a:buFont typeface="+mj-lt"/>
              <a:buAutoNum type="arabicPeriod"/>
            </a:pPr>
            <a:r>
              <a:rPr lang="en-US" b="1" dirty="0"/>
              <a:t>At the management level, aggregated reflections reveal broader trends across the fleet, helping companies refine their training and procurement strategies. </a:t>
            </a:r>
          </a:p>
          <a:p>
            <a:pPr marL="342900" indent="-342900">
              <a:buFont typeface="+mj-lt"/>
              <a:buAutoNum type="arabicPeriod"/>
            </a:pPr>
            <a:r>
              <a:rPr lang="en-US" dirty="0"/>
              <a:t>Evaluation also reinforces accountability: when individuals see the impact of their actions recorded and shared, they are more likely to maintain good practices. </a:t>
            </a:r>
          </a:p>
          <a:p>
            <a:pPr marL="342900" indent="-342900">
              <a:buFont typeface="+mj-lt"/>
              <a:buAutoNum type="arabicPeriod"/>
            </a:pPr>
            <a:r>
              <a:rPr lang="en-US" dirty="0"/>
              <a:t>Ultimately, this final stage closes the loop between planning and learning, ensuring sustainability becomes an evolving element of maritime professionalism.</a:t>
            </a:r>
          </a:p>
          <a:p>
            <a:pPr marL="342900" indent="-342900">
              <a:buFont typeface="+mj-lt"/>
              <a:buAutoNum type="arabicPeriod"/>
            </a:pPr>
            <a:endParaRPr lang="en-US" dirty="0"/>
          </a:p>
        </p:txBody>
      </p:sp>
      <p:sp>
        <p:nvSpPr>
          <p:cNvPr id="4" name="Ορθογώνιο 3">
            <a:extLst>
              <a:ext uri="{FF2B5EF4-FFF2-40B4-BE49-F238E27FC236}">
                <a16:creationId xmlns:a16="http://schemas.microsoft.com/office/drawing/2014/main" id="{8D300D27-20CB-5889-1776-395A2A3AA234}"/>
              </a:ext>
            </a:extLst>
          </p:cNvPr>
          <p:cNvSpPr/>
          <p:nvPr/>
        </p:nvSpPr>
        <p:spPr>
          <a:xfrm>
            <a:off x="62987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750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8F18DA3-AC17-AC33-2E61-A9A7543F0023}"/>
              </a:ext>
            </a:extLst>
          </p:cNvPr>
          <p:cNvSpPr>
            <a:spLocks noGrp="1"/>
          </p:cNvSpPr>
          <p:nvPr>
            <p:ph type="title"/>
          </p:nvPr>
        </p:nvSpPr>
        <p:spPr/>
        <p:txBody>
          <a:bodyPr>
            <a:noAutofit/>
          </a:bodyPr>
          <a:lstStyle/>
          <a:p>
            <a:r>
              <a:rPr lang="en-US" sz="2800" u="sng" dirty="0"/>
              <a:t>Chapter 2 – Communicating Initiatives</a:t>
            </a:r>
            <a:br>
              <a:rPr lang="en-US" sz="2800" u="sng" dirty="0"/>
            </a:br>
            <a:r>
              <a:rPr lang="en-US" sz="2800" u="sng" dirty="0"/>
              <a:t>The Power of Communication</a:t>
            </a:r>
          </a:p>
        </p:txBody>
      </p:sp>
      <p:sp>
        <p:nvSpPr>
          <p:cNvPr id="3" name="Θέση περιεχομένου 2">
            <a:extLst>
              <a:ext uri="{FF2B5EF4-FFF2-40B4-BE49-F238E27FC236}">
                <a16:creationId xmlns:a16="http://schemas.microsoft.com/office/drawing/2014/main" id="{E3622650-BDD2-0910-EFEE-AC4918690C5A}"/>
              </a:ext>
            </a:extLst>
          </p:cNvPr>
          <p:cNvSpPr>
            <a:spLocks noGrp="1"/>
          </p:cNvSpPr>
          <p:nvPr>
            <p:ph idx="1"/>
          </p:nvPr>
        </p:nvSpPr>
        <p:spPr/>
        <p:txBody>
          <a:bodyPr>
            <a:normAutofit/>
          </a:bodyPr>
          <a:lstStyle/>
          <a:p>
            <a:pPr marL="342900" indent="-342900">
              <a:buFont typeface="+mj-lt"/>
              <a:buAutoNum type="arabicPeriod"/>
            </a:pPr>
            <a:r>
              <a:rPr lang="en-US" dirty="0"/>
              <a:t>Communication transforms sustainability from a technical goal into a shared value. </a:t>
            </a:r>
            <a:endParaRPr lang="el-GR" dirty="0"/>
          </a:p>
          <a:p>
            <a:pPr marL="342900" indent="-342900">
              <a:buFont typeface="+mj-lt"/>
              <a:buAutoNum type="arabicPeriod"/>
            </a:pPr>
            <a:r>
              <a:rPr lang="en-US" dirty="0"/>
              <a:t>Even the most well-designed action plan depends on how effectively it is communicated to the people who must carry it out. </a:t>
            </a:r>
            <a:r>
              <a:rPr lang="en-US" b="1" dirty="0"/>
              <a:t>At sea, where crews come from diverse cultural and linguistic backgrounds, clear communication becomes vital. </a:t>
            </a:r>
            <a:endParaRPr lang="el-GR" b="1" dirty="0"/>
          </a:p>
          <a:p>
            <a:pPr marL="342900" indent="-342900">
              <a:buFont typeface="+mj-lt"/>
              <a:buAutoNum type="arabicPeriod"/>
            </a:pPr>
            <a:r>
              <a:rPr lang="en-US" b="1" u="sng" dirty="0"/>
              <a:t>Messages about personal health, wellbeing and sustainability should be simple, relevant, and actionable</a:t>
            </a:r>
            <a:r>
              <a:rPr lang="en-US" dirty="0"/>
              <a:t>. Rather than using abstract environmental terminology, communication should focus on daily behaviors—turning off unused equipment, sorting waste correctly, or planning meals efficiently. When crew members understand why a procedure exists, they are more likely to follow it consistently. </a:t>
            </a:r>
            <a:endParaRPr lang="el-GR" dirty="0"/>
          </a:p>
          <a:p>
            <a:pPr marL="342900" indent="-342900">
              <a:buFont typeface="+mj-lt"/>
              <a:buAutoNum type="arabicPeriod"/>
            </a:pPr>
            <a:r>
              <a:rPr lang="en-US" dirty="0"/>
              <a:t>In maritime leadership, communication is not just about issuing instructions; it is about </a:t>
            </a:r>
            <a:r>
              <a:rPr lang="en-US" b="1" u="sng" dirty="0"/>
              <a:t>inspiring participation, commitment and accountability</a:t>
            </a:r>
            <a:r>
              <a:rPr lang="en-US" dirty="0"/>
              <a:t> across the ship’s community.</a:t>
            </a:r>
          </a:p>
          <a:p>
            <a:pPr marL="342900" indent="-342900">
              <a:buFont typeface="+mj-lt"/>
              <a:buAutoNum type="arabicPeriod"/>
            </a:pPr>
            <a:endParaRPr lang="en-US" dirty="0"/>
          </a:p>
        </p:txBody>
      </p:sp>
      <p:sp>
        <p:nvSpPr>
          <p:cNvPr id="4" name="Ορθογώνιο 3">
            <a:extLst>
              <a:ext uri="{FF2B5EF4-FFF2-40B4-BE49-F238E27FC236}">
                <a16:creationId xmlns:a16="http://schemas.microsoft.com/office/drawing/2014/main" id="{17DF627B-F5AA-0D66-8F74-2C8860380818}"/>
              </a:ext>
            </a:extLst>
          </p:cNvPr>
          <p:cNvSpPr/>
          <p:nvPr/>
        </p:nvSpPr>
        <p:spPr>
          <a:xfrm>
            <a:off x="6679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593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977997-5FD9-5241-27E7-53916A7A8DCF}"/>
              </a:ext>
            </a:extLst>
          </p:cNvPr>
          <p:cNvSpPr>
            <a:spLocks noGrp="1"/>
          </p:cNvSpPr>
          <p:nvPr>
            <p:ph type="title"/>
          </p:nvPr>
        </p:nvSpPr>
        <p:spPr/>
        <p:txBody>
          <a:bodyPr>
            <a:normAutofit/>
          </a:bodyPr>
          <a:lstStyle/>
          <a:p>
            <a:r>
              <a:rPr lang="en-US" dirty="0"/>
              <a:t>Understanding the Audience</a:t>
            </a:r>
          </a:p>
        </p:txBody>
      </p:sp>
      <p:sp>
        <p:nvSpPr>
          <p:cNvPr id="3" name="Θέση περιεχομένου 2">
            <a:extLst>
              <a:ext uri="{FF2B5EF4-FFF2-40B4-BE49-F238E27FC236}">
                <a16:creationId xmlns:a16="http://schemas.microsoft.com/office/drawing/2014/main" id="{ED5A53E0-94B1-8F0F-E8AE-8D610DA5AFC2}"/>
              </a:ext>
            </a:extLst>
          </p:cNvPr>
          <p:cNvSpPr>
            <a:spLocks noGrp="1"/>
          </p:cNvSpPr>
          <p:nvPr>
            <p:ph idx="1"/>
          </p:nvPr>
        </p:nvSpPr>
        <p:spPr/>
        <p:txBody>
          <a:bodyPr>
            <a:normAutofit/>
          </a:bodyPr>
          <a:lstStyle/>
          <a:p>
            <a:pPr marL="342900" indent="-342900">
              <a:buFont typeface="+mj-lt"/>
              <a:buAutoNum type="arabicPeriod"/>
            </a:pPr>
            <a:r>
              <a:rPr lang="en-US" dirty="0"/>
              <a:t>Before communicating, </a:t>
            </a:r>
            <a:r>
              <a:rPr lang="en-US" b="1" u="sng" dirty="0"/>
              <a:t>it is essential to understand the audience—who they are, what motivates them, and what barriers they might face</a:t>
            </a:r>
            <a:r>
              <a:rPr lang="en-US" dirty="0"/>
              <a:t>. Onboard crews are often multicultural, multilingual, and hierarchical. Engineers, cooks, stewards, and officers may view sustainability through different lenses, shaped by their professional roles and personal experiences. For example, a galley team may respond best to messages about reducing food waste for cost and hygiene reasons, while deck officers might connect more with energy efficiency and regulatory compliance.</a:t>
            </a:r>
            <a:endParaRPr lang="el-GR" dirty="0"/>
          </a:p>
          <a:p>
            <a:pPr marL="342900" indent="-342900">
              <a:buFont typeface="+mj-lt"/>
              <a:buAutoNum type="arabicPeriod"/>
            </a:pPr>
            <a:r>
              <a:rPr lang="en-US" dirty="0"/>
              <a:t>Tailoring communication to each group’s priorities increases relevance and engagement. Visual aids, bilingual posters, and short briefings often work better than lengthy written directives. Recognizing these differences demonstrates respect for diversity and improves cooperation. </a:t>
            </a:r>
            <a:endParaRPr lang="el-GR" dirty="0"/>
          </a:p>
          <a:p>
            <a:pPr marL="342900" indent="-342900">
              <a:buFont typeface="+mj-lt"/>
              <a:buAutoNum type="arabicPeriod"/>
            </a:pPr>
            <a:r>
              <a:rPr lang="en-US" b="1" dirty="0"/>
              <a:t>When people feel that messages are designed for them, not at them, communication becomes inclusive, motivating, and effective.</a:t>
            </a:r>
          </a:p>
        </p:txBody>
      </p:sp>
      <p:sp>
        <p:nvSpPr>
          <p:cNvPr id="4" name="Ορθογώνιο 3">
            <a:extLst>
              <a:ext uri="{FF2B5EF4-FFF2-40B4-BE49-F238E27FC236}">
                <a16:creationId xmlns:a16="http://schemas.microsoft.com/office/drawing/2014/main" id="{1B88B77B-6790-D83B-5FC6-AEEB0EEDD512}"/>
              </a:ext>
            </a:extLst>
          </p:cNvPr>
          <p:cNvSpPr/>
          <p:nvPr/>
        </p:nvSpPr>
        <p:spPr>
          <a:xfrm>
            <a:off x="6298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90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711F48-3757-CF3F-CB87-7D005A557FEF}"/>
              </a:ext>
            </a:extLst>
          </p:cNvPr>
          <p:cNvSpPr>
            <a:spLocks noGrp="1"/>
          </p:cNvSpPr>
          <p:nvPr>
            <p:ph type="title"/>
          </p:nvPr>
        </p:nvSpPr>
        <p:spPr/>
        <p:txBody>
          <a:bodyPr>
            <a:normAutofit/>
          </a:bodyPr>
          <a:lstStyle/>
          <a:p>
            <a:r>
              <a:rPr lang="en-US" dirty="0"/>
              <a:t>Crafting Clear Messages</a:t>
            </a:r>
          </a:p>
        </p:txBody>
      </p:sp>
      <p:sp>
        <p:nvSpPr>
          <p:cNvPr id="3" name="Θέση περιεχομένου 2">
            <a:extLst>
              <a:ext uri="{FF2B5EF4-FFF2-40B4-BE49-F238E27FC236}">
                <a16:creationId xmlns:a16="http://schemas.microsoft.com/office/drawing/2014/main" id="{6A43BF0C-238E-5B5B-AA09-8434939759D5}"/>
              </a:ext>
            </a:extLst>
          </p:cNvPr>
          <p:cNvSpPr>
            <a:spLocks noGrp="1"/>
          </p:cNvSpPr>
          <p:nvPr>
            <p:ph idx="1"/>
          </p:nvPr>
        </p:nvSpPr>
        <p:spPr/>
        <p:txBody>
          <a:bodyPr>
            <a:normAutofit/>
          </a:bodyPr>
          <a:lstStyle/>
          <a:p>
            <a:pPr marL="342900" indent="-342900">
              <a:buFont typeface="+mj-lt"/>
              <a:buAutoNum type="arabicPeriod"/>
            </a:pPr>
            <a:r>
              <a:rPr lang="en-US" dirty="0"/>
              <a:t>Messages should be concise, consistent, and easy to understand, regardless of technical background. </a:t>
            </a:r>
            <a:r>
              <a:rPr lang="en-US" b="1" u="sng" dirty="0"/>
              <a:t>A clear message defines the goal, the action required, and the reason it matters</a:t>
            </a:r>
            <a:r>
              <a:rPr lang="en-US" dirty="0"/>
              <a:t>. For instance: “Sort biodegradable waste into the green bin to reduce disposal costs and protect marine life.” The message avoids jargon, emphasizes action, and links behavior to impact. </a:t>
            </a:r>
            <a:endParaRPr lang="el-GR" dirty="0"/>
          </a:p>
          <a:p>
            <a:pPr marL="342900" indent="-342900">
              <a:buFont typeface="+mj-lt"/>
              <a:buAutoNum type="arabicPeriod"/>
            </a:pPr>
            <a:r>
              <a:rPr lang="en-US" dirty="0"/>
              <a:t>Repetition across different formats—briefings, visual cues, and signage—reinforces memory. </a:t>
            </a:r>
            <a:endParaRPr lang="el-GR" dirty="0"/>
          </a:p>
          <a:p>
            <a:pPr marL="342900" indent="-342900">
              <a:buFont typeface="+mj-lt"/>
              <a:buAutoNum type="arabicPeriod"/>
            </a:pPr>
            <a:r>
              <a:rPr lang="en-US" dirty="0"/>
              <a:t>Consistency is also critical: contradictory or changing instructions undermine trust. </a:t>
            </a:r>
            <a:endParaRPr lang="el-GR" dirty="0"/>
          </a:p>
          <a:p>
            <a:pPr marL="342900" indent="-342900">
              <a:buFont typeface="+mj-lt"/>
              <a:buAutoNum type="arabicPeriod"/>
            </a:pPr>
            <a:r>
              <a:rPr lang="en-US" dirty="0"/>
              <a:t>Every department should deliver the same message, framed within the company’s sustainability policy. </a:t>
            </a:r>
          </a:p>
          <a:p>
            <a:pPr marL="342900" indent="-342900">
              <a:buFont typeface="+mj-lt"/>
              <a:buAutoNum type="arabicPeriod"/>
            </a:pPr>
            <a:r>
              <a:rPr lang="en-US" dirty="0"/>
              <a:t>Visual storytelling—charts, symbols, or photographs—can enhance understanding, especially for multinational crews. </a:t>
            </a:r>
          </a:p>
        </p:txBody>
      </p:sp>
      <p:sp>
        <p:nvSpPr>
          <p:cNvPr id="4" name="Ορθογώνιο 3">
            <a:extLst>
              <a:ext uri="{FF2B5EF4-FFF2-40B4-BE49-F238E27FC236}">
                <a16:creationId xmlns:a16="http://schemas.microsoft.com/office/drawing/2014/main" id="{30068861-1C3C-FC74-1607-C444E4C2ECA9}"/>
              </a:ext>
            </a:extLst>
          </p:cNvPr>
          <p:cNvSpPr/>
          <p:nvPr/>
        </p:nvSpPr>
        <p:spPr>
          <a:xfrm>
            <a:off x="62987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426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704420-983E-F164-E287-8BD03C855395}"/>
              </a:ext>
            </a:extLst>
          </p:cNvPr>
          <p:cNvSpPr>
            <a:spLocks noGrp="1"/>
          </p:cNvSpPr>
          <p:nvPr>
            <p:ph type="title"/>
          </p:nvPr>
        </p:nvSpPr>
        <p:spPr/>
        <p:txBody>
          <a:bodyPr>
            <a:normAutofit/>
          </a:bodyPr>
          <a:lstStyle/>
          <a:p>
            <a:r>
              <a:rPr lang="en-US" dirty="0"/>
              <a:t>Choosing Communication Channels</a:t>
            </a:r>
          </a:p>
        </p:txBody>
      </p:sp>
      <p:sp>
        <p:nvSpPr>
          <p:cNvPr id="3" name="Θέση περιεχομένου 2">
            <a:extLst>
              <a:ext uri="{FF2B5EF4-FFF2-40B4-BE49-F238E27FC236}">
                <a16:creationId xmlns:a16="http://schemas.microsoft.com/office/drawing/2014/main" id="{A7743220-1C54-6861-640E-063A78A567D0}"/>
              </a:ext>
            </a:extLst>
          </p:cNvPr>
          <p:cNvSpPr>
            <a:spLocks noGrp="1"/>
          </p:cNvSpPr>
          <p:nvPr>
            <p:ph idx="1"/>
          </p:nvPr>
        </p:nvSpPr>
        <p:spPr/>
        <p:txBody>
          <a:bodyPr>
            <a:normAutofit lnSpcReduction="10000"/>
          </a:bodyPr>
          <a:lstStyle/>
          <a:p>
            <a:pPr marL="342900" indent="-342900">
              <a:buFont typeface="+mj-lt"/>
              <a:buAutoNum type="arabicPeriod"/>
            </a:pPr>
            <a:r>
              <a:rPr lang="en-US" b="1" u="sng" dirty="0"/>
              <a:t>Different messages require different communication channels</a:t>
            </a:r>
            <a:r>
              <a:rPr lang="en-US" dirty="0"/>
              <a:t>. In maritime settings, available options include daily briefings, noticeboards, safety meetings, posters, internal newsletters, and digital dashboards. </a:t>
            </a:r>
            <a:endParaRPr lang="el-GR" dirty="0"/>
          </a:p>
          <a:p>
            <a:pPr marL="342900" indent="-342900">
              <a:buFont typeface="+mj-lt"/>
              <a:buAutoNum type="arabicPeriod"/>
            </a:pPr>
            <a:r>
              <a:rPr lang="en-US" dirty="0"/>
              <a:t>Selecting the right channel depends on urgency, audience size, and purpose. A new recycling rule might be introduced during a formal safety meeting, while reminders can appear on galley walls or crew mess tables. </a:t>
            </a:r>
            <a:endParaRPr lang="el-GR" dirty="0"/>
          </a:p>
          <a:p>
            <a:pPr marL="342900" indent="-342900">
              <a:buFont typeface="+mj-lt"/>
              <a:buAutoNum type="arabicPeriod"/>
            </a:pPr>
            <a:r>
              <a:rPr lang="en-US" dirty="0"/>
              <a:t>Informal communication—such as short conversations or feedback rounds—can reinforce official messages. </a:t>
            </a:r>
            <a:endParaRPr lang="el-GR" dirty="0"/>
          </a:p>
          <a:p>
            <a:pPr marL="342900" indent="-342900">
              <a:buFont typeface="+mj-lt"/>
              <a:buAutoNum type="arabicPeriod"/>
            </a:pPr>
            <a:r>
              <a:rPr lang="en-US" dirty="0"/>
              <a:t>Digital platforms, where available, enable real-time data sharing and recognition of achievements, such as tracking reductions in food waste or energy use. </a:t>
            </a:r>
            <a:endParaRPr lang="el-GR" dirty="0"/>
          </a:p>
          <a:p>
            <a:pPr marL="342900" indent="-342900">
              <a:buFont typeface="+mj-lt"/>
              <a:buAutoNum type="arabicPeriod"/>
            </a:pPr>
            <a:r>
              <a:rPr lang="en-US" dirty="0"/>
              <a:t>Blending formal and informal channels ensures that communication reaches everyone, regardless of rank or shift schedule. </a:t>
            </a:r>
            <a:endParaRPr lang="el-GR" dirty="0"/>
          </a:p>
          <a:p>
            <a:pPr marL="342900" indent="-342900">
              <a:buFont typeface="+mj-lt"/>
              <a:buAutoNum type="arabicPeriod"/>
            </a:pPr>
            <a:r>
              <a:rPr lang="en-US" b="1" dirty="0"/>
              <a:t>Ultimately, the success of a message lies not only in its content but also in where and how it is delivered.</a:t>
            </a:r>
          </a:p>
        </p:txBody>
      </p:sp>
      <p:sp>
        <p:nvSpPr>
          <p:cNvPr id="4" name="Ορθογώνιο 3">
            <a:extLst>
              <a:ext uri="{FF2B5EF4-FFF2-40B4-BE49-F238E27FC236}">
                <a16:creationId xmlns:a16="http://schemas.microsoft.com/office/drawing/2014/main" id="{79D94C77-93F1-9993-613C-5CCC55649FB9}"/>
              </a:ext>
            </a:extLst>
          </p:cNvPr>
          <p:cNvSpPr/>
          <p:nvPr/>
        </p:nvSpPr>
        <p:spPr>
          <a:xfrm>
            <a:off x="519812"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932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FAE13D-DA79-D3AC-27BD-05504F4C6B81}"/>
              </a:ext>
            </a:extLst>
          </p:cNvPr>
          <p:cNvSpPr>
            <a:spLocks noGrp="1"/>
          </p:cNvSpPr>
          <p:nvPr>
            <p:ph type="title"/>
          </p:nvPr>
        </p:nvSpPr>
        <p:spPr/>
        <p:txBody>
          <a:bodyPr>
            <a:normAutofit/>
          </a:bodyPr>
          <a:lstStyle/>
          <a:p>
            <a:r>
              <a:rPr lang="en-US" dirty="0"/>
              <a:t>Visual and Multilingual Communication</a:t>
            </a:r>
          </a:p>
        </p:txBody>
      </p:sp>
      <p:sp>
        <p:nvSpPr>
          <p:cNvPr id="3" name="Θέση περιεχομένου 2">
            <a:extLst>
              <a:ext uri="{FF2B5EF4-FFF2-40B4-BE49-F238E27FC236}">
                <a16:creationId xmlns:a16="http://schemas.microsoft.com/office/drawing/2014/main" id="{8A1C881F-0EA0-5CD6-54E9-B3B8EDBA4DBB}"/>
              </a:ext>
            </a:extLst>
          </p:cNvPr>
          <p:cNvSpPr>
            <a:spLocks noGrp="1"/>
          </p:cNvSpPr>
          <p:nvPr>
            <p:ph idx="1"/>
          </p:nvPr>
        </p:nvSpPr>
        <p:spPr/>
        <p:txBody>
          <a:bodyPr>
            <a:normAutofit lnSpcReduction="10000"/>
          </a:bodyPr>
          <a:lstStyle/>
          <a:p>
            <a:pPr marL="342900" indent="-342900">
              <a:buFont typeface="+mj-lt"/>
              <a:buAutoNum type="arabicPeriod"/>
            </a:pPr>
            <a:r>
              <a:rPr lang="en-US" dirty="0"/>
              <a:t>Given the diversity of maritime crews, visual and multilingual communication greatly enhances understanding. </a:t>
            </a:r>
            <a:endParaRPr lang="el-GR" dirty="0"/>
          </a:p>
          <a:p>
            <a:pPr marL="342900" indent="-342900">
              <a:buFont typeface="+mj-lt"/>
              <a:buAutoNum type="arabicPeriod"/>
            </a:pPr>
            <a:r>
              <a:rPr lang="en-US" dirty="0"/>
              <a:t>Pictograms, color-coded bins, and illustrated instructions transcend language barriers and simplify complex information. </a:t>
            </a:r>
            <a:endParaRPr lang="el-GR" dirty="0"/>
          </a:p>
          <a:p>
            <a:pPr marL="342900" indent="-342900">
              <a:buFont typeface="+mj-lt"/>
              <a:buAutoNum type="arabicPeriod"/>
            </a:pPr>
            <a:r>
              <a:rPr lang="en-US" dirty="0"/>
              <a:t>Posters showing “Do’s and Don’ts” for waste handling or portion control can be more effective than text-heavy notices. </a:t>
            </a:r>
            <a:endParaRPr lang="el-GR" dirty="0"/>
          </a:p>
          <a:p>
            <a:pPr marL="342900" indent="-342900">
              <a:buFont typeface="+mj-lt"/>
              <a:buAutoNum type="arabicPeriod"/>
            </a:pPr>
            <a:r>
              <a:rPr lang="en-US" dirty="0"/>
              <a:t>Translations should be accurate and culturally sensitive, avoiding idioms or expressions that might confuse non-native speakers. </a:t>
            </a:r>
            <a:endParaRPr lang="el-GR" dirty="0"/>
          </a:p>
          <a:p>
            <a:pPr marL="342900" indent="-342900">
              <a:buFont typeface="+mj-lt"/>
              <a:buAutoNum type="arabicPeriod"/>
            </a:pPr>
            <a:r>
              <a:rPr lang="en-US" dirty="0"/>
              <a:t>Combining text with visuals ensures inclusivity and reduces misinterpretation, particularly in time-pressured environments like galleys. </a:t>
            </a:r>
            <a:endParaRPr lang="el-GR" dirty="0"/>
          </a:p>
          <a:p>
            <a:pPr marL="342900" indent="-342900">
              <a:buFont typeface="+mj-lt"/>
              <a:buAutoNum type="arabicPeriod"/>
            </a:pPr>
            <a:r>
              <a:rPr lang="en-US" dirty="0"/>
              <a:t>Digital displays or laminated cards can further reinforce messages during shift rotations. </a:t>
            </a:r>
            <a:endParaRPr lang="el-GR" dirty="0"/>
          </a:p>
          <a:p>
            <a:pPr marL="342900" indent="-342900">
              <a:buFont typeface="+mj-lt"/>
              <a:buAutoNum type="arabicPeriod"/>
            </a:pPr>
            <a:r>
              <a:rPr lang="en-US" dirty="0"/>
              <a:t>Clear visuals not only guide behavior but also communicate a sense of professionalism and commitment to safety, personal health, wellbeing and sustainability. </a:t>
            </a:r>
          </a:p>
        </p:txBody>
      </p:sp>
      <p:sp>
        <p:nvSpPr>
          <p:cNvPr id="4" name="Ορθογώνιο 3">
            <a:extLst>
              <a:ext uri="{FF2B5EF4-FFF2-40B4-BE49-F238E27FC236}">
                <a16:creationId xmlns:a16="http://schemas.microsoft.com/office/drawing/2014/main" id="{BBE785FC-6F71-BBDB-C22E-0CADA84EB94C}"/>
              </a:ext>
            </a:extLst>
          </p:cNvPr>
          <p:cNvSpPr/>
          <p:nvPr/>
        </p:nvSpPr>
        <p:spPr>
          <a:xfrm>
            <a:off x="62987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748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C3E164-9434-DCBA-0E04-E5738B16BA14}"/>
              </a:ext>
            </a:extLst>
          </p:cNvPr>
          <p:cNvSpPr>
            <a:spLocks noGrp="1"/>
          </p:cNvSpPr>
          <p:nvPr>
            <p:ph type="title"/>
          </p:nvPr>
        </p:nvSpPr>
        <p:spPr/>
        <p:txBody>
          <a:bodyPr>
            <a:normAutofit/>
          </a:bodyPr>
          <a:lstStyle/>
          <a:p>
            <a:r>
              <a:rPr lang="en-US" dirty="0"/>
              <a:t>Encouraging Two-Way Communication</a:t>
            </a:r>
          </a:p>
        </p:txBody>
      </p:sp>
      <p:sp>
        <p:nvSpPr>
          <p:cNvPr id="3" name="Θέση περιεχομένου 2">
            <a:extLst>
              <a:ext uri="{FF2B5EF4-FFF2-40B4-BE49-F238E27FC236}">
                <a16:creationId xmlns:a16="http://schemas.microsoft.com/office/drawing/2014/main" id="{708C954A-5A6A-E250-60C9-6A6A3A628FEF}"/>
              </a:ext>
            </a:extLst>
          </p:cNvPr>
          <p:cNvSpPr>
            <a:spLocks noGrp="1"/>
          </p:cNvSpPr>
          <p:nvPr>
            <p:ph idx="1"/>
          </p:nvPr>
        </p:nvSpPr>
        <p:spPr>
          <a:xfrm>
            <a:off x="628650" y="1653347"/>
            <a:ext cx="7886700" cy="4351338"/>
          </a:xfrm>
        </p:spPr>
        <p:txBody>
          <a:bodyPr>
            <a:normAutofit/>
          </a:bodyPr>
          <a:lstStyle/>
          <a:p>
            <a:pPr marL="342900" indent="-342900">
              <a:buFont typeface="+mj-lt"/>
              <a:buAutoNum type="arabicPeriod"/>
            </a:pPr>
            <a:r>
              <a:rPr lang="en-US" b="1" u="sng" dirty="0"/>
              <a:t>Communication should never be one-directional. Two-way dialogue allows management to identify barriers, gather ideas, and gauge understanding</a:t>
            </a:r>
            <a:r>
              <a:rPr lang="en-US" dirty="0"/>
              <a:t>. </a:t>
            </a:r>
          </a:p>
          <a:p>
            <a:pPr marL="342900" indent="-342900">
              <a:buFont typeface="+mj-lt"/>
              <a:buAutoNum type="arabicPeriod"/>
            </a:pPr>
            <a:r>
              <a:rPr lang="en-US" dirty="0"/>
              <a:t>Inviting feedback from crew members transforms communication into collaboration. For example, crew members might suggest adjustments to waste collection schedules or improvements to storage procedures that leadership hadn’t considered. </a:t>
            </a:r>
          </a:p>
          <a:p>
            <a:pPr marL="342900" indent="-342900">
              <a:buFont typeface="+mj-lt"/>
              <a:buAutoNum type="arabicPeriod"/>
            </a:pPr>
            <a:r>
              <a:rPr lang="en-US" b="1" u="sng" dirty="0"/>
              <a:t>Encouraging feedback also builds psychological safety</a:t>
            </a:r>
            <a:r>
              <a:rPr lang="en-US" dirty="0"/>
              <a:t>—people feel comfortable raising concerns or admitting mistakes without fear of reprimand. </a:t>
            </a:r>
          </a:p>
          <a:p>
            <a:pPr marL="342900" indent="-342900">
              <a:buFont typeface="+mj-lt"/>
              <a:buAutoNum type="arabicPeriod"/>
            </a:pPr>
            <a:r>
              <a:rPr lang="en-US" dirty="0"/>
              <a:t>This openness creates a continuous improvement cycle: communication informs action, and action informs communication. </a:t>
            </a:r>
          </a:p>
          <a:p>
            <a:pPr marL="342900" indent="-342900">
              <a:buFont typeface="+mj-lt"/>
              <a:buAutoNum type="arabicPeriod"/>
            </a:pPr>
            <a:r>
              <a:rPr lang="en-US" dirty="0"/>
              <a:t>Tools like suggestion boxes, digital forms, or debrief meetings can formalize feedback mechanisms. Involving the crew in shaping solutions not only improves effectiveness but also strengthens engagement and morale. When people feel heard, company policies become a shared responsibility rather than a managerial directive.</a:t>
            </a:r>
          </a:p>
        </p:txBody>
      </p:sp>
      <p:sp>
        <p:nvSpPr>
          <p:cNvPr id="4" name="Ορθογώνιο 3">
            <a:extLst>
              <a:ext uri="{FF2B5EF4-FFF2-40B4-BE49-F238E27FC236}">
                <a16:creationId xmlns:a16="http://schemas.microsoft.com/office/drawing/2014/main" id="{F0EEAB8D-8EA5-D3B2-4D00-B544D8F8A9A1}"/>
              </a:ext>
            </a:extLst>
          </p:cNvPr>
          <p:cNvSpPr/>
          <p:nvPr/>
        </p:nvSpPr>
        <p:spPr>
          <a:xfrm>
            <a:off x="62987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30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E49A55-F96E-B0DA-7D6A-0CFD488FE57A}"/>
              </a:ext>
            </a:extLst>
          </p:cNvPr>
          <p:cNvSpPr>
            <a:spLocks noGrp="1"/>
          </p:cNvSpPr>
          <p:nvPr>
            <p:ph type="title"/>
          </p:nvPr>
        </p:nvSpPr>
        <p:spPr/>
        <p:txBody>
          <a:bodyPr>
            <a:normAutofit/>
          </a:bodyPr>
          <a:lstStyle/>
          <a:p>
            <a:r>
              <a:rPr lang="en-US" dirty="0"/>
              <a:t>Overcoming Communication Barriers</a:t>
            </a:r>
          </a:p>
        </p:txBody>
      </p:sp>
      <p:sp>
        <p:nvSpPr>
          <p:cNvPr id="3" name="Θέση περιεχομένου 2">
            <a:extLst>
              <a:ext uri="{FF2B5EF4-FFF2-40B4-BE49-F238E27FC236}">
                <a16:creationId xmlns:a16="http://schemas.microsoft.com/office/drawing/2014/main" id="{396F127C-6D97-FD48-3D62-E0164BB53C3C}"/>
              </a:ext>
            </a:extLst>
          </p:cNvPr>
          <p:cNvSpPr>
            <a:spLocks noGrp="1"/>
          </p:cNvSpPr>
          <p:nvPr>
            <p:ph idx="1"/>
          </p:nvPr>
        </p:nvSpPr>
        <p:spPr>
          <a:xfrm>
            <a:off x="628650" y="1693103"/>
            <a:ext cx="7886700" cy="4351338"/>
          </a:xfrm>
        </p:spPr>
        <p:txBody>
          <a:bodyPr>
            <a:normAutofit/>
          </a:bodyPr>
          <a:lstStyle/>
          <a:p>
            <a:pPr marL="342900" indent="-342900">
              <a:buFont typeface="+mj-lt"/>
              <a:buAutoNum type="arabicPeriod"/>
            </a:pPr>
            <a:r>
              <a:rPr lang="en-US" dirty="0"/>
              <a:t>Effective communication requires awareness of common barriers such as language differences, hierarchical distance, workload pressures, and cultural attitudes. </a:t>
            </a:r>
          </a:p>
          <a:p>
            <a:pPr marL="342900" indent="-342900">
              <a:buFont typeface="+mj-lt"/>
              <a:buAutoNum type="arabicPeriod"/>
            </a:pPr>
            <a:r>
              <a:rPr lang="en-US" dirty="0"/>
              <a:t>Onboard, junior crew may hesitate to question procedures, while others may feel personal health, wellbeing and sustainability are a “shore concern” unrelated to ship operations. To overcome these barriers, leaders must adopt an open and supportive tone. </a:t>
            </a:r>
          </a:p>
          <a:p>
            <a:pPr marL="342900" indent="-342900">
              <a:buFont typeface="+mj-lt"/>
              <a:buAutoNum type="arabicPeriod"/>
            </a:pPr>
            <a:r>
              <a:rPr lang="en-US" dirty="0"/>
              <a:t>Messages should be repeated across shifts, and follow-ups should confirm understanding rather than assume it. </a:t>
            </a:r>
          </a:p>
          <a:p>
            <a:pPr marL="342900" indent="-342900">
              <a:buFont typeface="+mj-lt"/>
              <a:buAutoNum type="arabicPeriod"/>
            </a:pPr>
            <a:r>
              <a:rPr lang="en-US" dirty="0"/>
              <a:t>Visual tools and demonstrations help bridge literacy or language gaps. Creating informal discussion opportunities—such as “green coffee breaks” or shared briefings—reduces hierarchy and encourages honest participation. </a:t>
            </a:r>
          </a:p>
          <a:p>
            <a:pPr marL="342900" indent="-342900">
              <a:buFont typeface="+mj-lt"/>
              <a:buAutoNum type="arabicPeriod"/>
            </a:pPr>
            <a:r>
              <a:rPr lang="en-US" b="1" u="sng" dirty="0"/>
              <a:t>Building a communication climate rooted in respect and mutual learning ensures that company policy messages are received, understood, and acted upon by everyone on board</a:t>
            </a:r>
            <a:r>
              <a:rPr lang="en-US" dirty="0"/>
              <a:t>.</a:t>
            </a:r>
          </a:p>
        </p:txBody>
      </p:sp>
      <p:sp>
        <p:nvSpPr>
          <p:cNvPr id="4" name="Ορθογώνιο 3">
            <a:extLst>
              <a:ext uri="{FF2B5EF4-FFF2-40B4-BE49-F238E27FC236}">
                <a16:creationId xmlns:a16="http://schemas.microsoft.com/office/drawing/2014/main" id="{2791233B-24B5-3A5B-F9B8-E01A061FB505}"/>
              </a:ext>
            </a:extLst>
          </p:cNvPr>
          <p:cNvSpPr/>
          <p:nvPr/>
        </p:nvSpPr>
        <p:spPr>
          <a:xfrm>
            <a:off x="62987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84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GB" dirty="0"/>
              <a:t>Introduction</a:t>
            </a:r>
          </a:p>
        </p:txBody>
      </p:sp>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noProof="0"/>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4"/>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5"/>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6"/>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7"/>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8"/>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
        <p:nvSpPr>
          <p:cNvPr id="5" name="TextBox 4">
            <a:extLst>
              <a:ext uri="{FF2B5EF4-FFF2-40B4-BE49-F238E27FC236}">
                <a16:creationId xmlns:a16="http://schemas.microsoft.com/office/drawing/2014/main" id="{1FFE2D1E-CEC4-8800-B94A-D7119A6220EF}"/>
              </a:ext>
            </a:extLst>
          </p:cNvPr>
          <p:cNvSpPr txBox="1"/>
          <p:nvPr/>
        </p:nvSpPr>
        <p:spPr>
          <a:xfrm>
            <a:off x="733425" y="1877740"/>
            <a:ext cx="7792753" cy="3680238"/>
          </a:xfrm>
          <a:prstGeom prst="rect">
            <a:avLst/>
          </a:prstGeom>
          <a:noFill/>
        </p:spPr>
        <p:txBody>
          <a:bodyPr wrap="square">
            <a:spAutoFit/>
          </a:bodyPr>
          <a:lstStyle/>
          <a:p>
            <a:pPr>
              <a:lnSpc>
                <a:spcPct val="115000"/>
              </a:lnSpc>
              <a:spcAft>
                <a:spcPts val="800"/>
              </a:spcAft>
              <a:buNone/>
            </a:pPr>
            <a:r>
              <a:rPr lang="en-US" dirty="0"/>
              <a:t>For cadets and young mariners, sustainability is not an abstract concept. It directly affects their daily lives at sea — from the meals prepared in the galley to the management of waste, the use of energy, and the health of the oceans that sustain maritime livelihoods. Promoting personal health and sustainability onboard means making deliberate choices that minimize environmental impact while enhancing wellbeing and operational efficiency.</a:t>
            </a:r>
          </a:p>
          <a:p>
            <a:pPr>
              <a:lnSpc>
                <a:spcPct val="115000"/>
              </a:lnSpc>
              <a:spcAft>
                <a:spcPts val="800"/>
              </a:spcAft>
              <a:buNone/>
            </a:pPr>
            <a:r>
              <a:rPr lang="en-US" dirty="0"/>
              <a:t>How can these policies be achieved? Action Plans are essential in order for any employee to understand the value of a new policy that affects one’s everyday life in his/ her working environment. Understanding Communication techniques and the principles of cultural change management complement are necessary for any policy to be successful and enduring.</a:t>
            </a:r>
          </a:p>
        </p:txBody>
      </p:sp>
      <p:pic>
        <p:nvPicPr>
          <p:cNvPr id="3" name="Εικόνα 2">
            <a:extLst>
              <a:ext uri="{FF2B5EF4-FFF2-40B4-BE49-F238E27FC236}">
                <a16:creationId xmlns:a16="http://schemas.microsoft.com/office/drawing/2014/main" id="{B568996F-07DD-85F3-2CDC-C1DE53DCAEF3}"/>
              </a:ext>
            </a:extLst>
          </p:cNvPr>
          <p:cNvPicPr>
            <a:picLocks noChangeAspect="1"/>
          </p:cNvPicPr>
          <p:nvPr/>
        </p:nvPicPr>
        <p:blipFill>
          <a:blip r:embed="rId10"/>
          <a:stretch>
            <a:fillRect/>
          </a:stretch>
        </p:blipFill>
        <p:spPr>
          <a:xfrm>
            <a:off x="580252" y="6249901"/>
            <a:ext cx="7895004" cy="530398"/>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9E9342-C9F5-DFEE-8647-279D894BF109}"/>
              </a:ext>
            </a:extLst>
          </p:cNvPr>
          <p:cNvSpPr>
            <a:spLocks noGrp="1"/>
          </p:cNvSpPr>
          <p:nvPr>
            <p:ph type="title"/>
          </p:nvPr>
        </p:nvSpPr>
        <p:spPr/>
        <p:txBody>
          <a:bodyPr>
            <a:normAutofit/>
          </a:bodyPr>
          <a:lstStyle/>
          <a:p>
            <a:r>
              <a:rPr lang="en-US" dirty="0"/>
              <a:t>The Role of Cultural and Gender Sensitivity</a:t>
            </a:r>
          </a:p>
        </p:txBody>
      </p:sp>
      <p:sp>
        <p:nvSpPr>
          <p:cNvPr id="3" name="Θέση περιεχομένου 2">
            <a:extLst>
              <a:ext uri="{FF2B5EF4-FFF2-40B4-BE49-F238E27FC236}">
                <a16:creationId xmlns:a16="http://schemas.microsoft.com/office/drawing/2014/main" id="{B304679A-5B17-A41A-7891-0569D843F1D4}"/>
              </a:ext>
            </a:extLst>
          </p:cNvPr>
          <p:cNvSpPr>
            <a:spLocks noGrp="1"/>
          </p:cNvSpPr>
          <p:nvPr>
            <p:ph idx="1"/>
          </p:nvPr>
        </p:nvSpPr>
        <p:spPr/>
        <p:txBody>
          <a:bodyPr>
            <a:normAutofit/>
          </a:bodyPr>
          <a:lstStyle/>
          <a:p>
            <a:pPr marL="342900" indent="-342900">
              <a:buFont typeface="+mj-lt"/>
              <a:buAutoNum type="arabicPeriod"/>
            </a:pPr>
            <a:r>
              <a:rPr lang="en-US" dirty="0"/>
              <a:t>Cultural and gender sensitivity ensures that company messages are understood and respected across national and cultural lines. Crews represent a variety of traditions, religions, and social norms that influence their attitudes toward food, waste, and the environment. For example, discussions about diet or meat reduction must be framed carefully to avoid cultural insensitivity. </a:t>
            </a:r>
          </a:p>
          <a:p>
            <a:pPr marL="342900" indent="-342900">
              <a:buFont typeface="+mj-lt"/>
              <a:buAutoNum type="arabicPeriod"/>
            </a:pPr>
            <a:r>
              <a:rPr lang="en-US" b="1" u="sng" dirty="0"/>
              <a:t>Communication should emphasize shared global values—health, respect, efficiency, and stewardship—rather than imposing one cultural perspective. </a:t>
            </a:r>
          </a:p>
          <a:p>
            <a:pPr marL="342900" indent="-342900">
              <a:buFont typeface="+mj-lt"/>
              <a:buAutoNum type="arabicPeriod"/>
            </a:pPr>
            <a:r>
              <a:rPr lang="en-US" dirty="0"/>
              <a:t>Recognizing and celebrating cultural diversity can actually enhance sustainability, as traditional practices from different regions often embody resource efficiency and respect for nature.</a:t>
            </a:r>
          </a:p>
          <a:p>
            <a:pPr marL="342900" indent="-342900">
              <a:buFont typeface="+mj-lt"/>
              <a:buAutoNum type="arabicPeriod"/>
            </a:pPr>
            <a:r>
              <a:rPr lang="en-US" dirty="0"/>
              <a:t>By approaching communication with humility and openness, leaders build trust and cohesion within the multicultural shipboard environment.</a:t>
            </a:r>
          </a:p>
        </p:txBody>
      </p:sp>
      <p:sp>
        <p:nvSpPr>
          <p:cNvPr id="4" name="Ορθογώνιο 3">
            <a:extLst>
              <a:ext uri="{FF2B5EF4-FFF2-40B4-BE49-F238E27FC236}">
                <a16:creationId xmlns:a16="http://schemas.microsoft.com/office/drawing/2014/main" id="{566C0950-29E0-6535-F247-3AFCE78E4973}"/>
              </a:ext>
            </a:extLst>
          </p:cNvPr>
          <p:cNvSpPr/>
          <p:nvPr/>
        </p:nvSpPr>
        <p:spPr>
          <a:xfrm>
            <a:off x="6298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19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EC6612-EEF9-A019-5E0D-B3E357EFDDCF}"/>
              </a:ext>
            </a:extLst>
          </p:cNvPr>
          <p:cNvSpPr>
            <a:spLocks noGrp="1"/>
          </p:cNvSpPr>
          <p:nvPr>
            <p:ph type="title"/>
          </p:nvPr>
        </p:nvSpPr>
        <p:spPr/>
        <p:txBody>
          <a:bodyPr>
            <a:normAutofit/>
          </a:bodyPr>
          <a:lstStyle/>
          <a:p>
            <a:r>
              <a:rPr lang="en-US" dirty="0"/>
              <a:t>Storytelling as a Communication Tool</a:t>
            </a:r>
          </a:p>
        </p:txBody>
      </p:sp>
      <p:sp>
        <p:nvSpPr>
          <p:cNvPr id="3" name="Θέση περιεχομένου 2">
            <a:extLst>
              <a:ext uri="{FF2B5EF4-FFF2-40B4-BE49-F238E27FC236}">
                <a16:creationId xmlns:a16="http://schemas.microsoft.com/office/drawing/2014/main" id="{5CC588D9-8D33-80D6-3797-474AB7B18075}"/>
              </a:ext>
            </a:extLst>
          </p:cNvPr>
          <p:cNvSpPr>
            <a:spLocks noGrp="1"/>
          </p:cNvSpPr>
          <p:nvPr>
            <p:ph idx="1"/>
          </p:nvPr>
        </p:nvSpPr>
        <p:spPr/>
        <p:txBody>
          <a:bodyPr>
            <a:normAutofit/>
          </a:bodyPr>
          <a:lstStyle/>
          <a:p>
            <a:pPr marL="342900" indent="-342900">
              <a:buFont typeface="+mj-lt"/>
              <a:buAutoNum type="arabicPeriod"/>
            </a:pPr>
            <a:r>
              <a:rPr lang="en-US" dirty="0"/>
              <a:t>Storytelling humanizes sustainability goals by turning data into meaning. Sharing real-life examples—such as how a galley reduced waste or how a crew initiative improved recycling—creates emotional engagement. </a:t>
            </a:r>
          </a:p>
          <a:p>
            <a:pPr marL="342900" indent="-342900">
              <a:buFont typeface="+mj-lt"/>
              <a:buAutoNum type="arabicPeriod"/>
            </a:pPr>
            <a:r>
              <a:rPr lang="en-US" b="1" u="sng" dirty="0"/>
              <a:t>Stories connect actions to human experiences, making personal health, wellbeing and sustainability relatable and memorable</a:t>
            </a:r>
            <a:r>
              <a:rPr lang="en-US" dirty="0"/>
              <a:t>. They can be shared during meetings, newsletters, or casual conversations. A well-told story should highlight a challenge, an action, and a result, inspiring others to emulate success. </a:t>
            </a:r>
          </a:p>
          <a:p>
            <a:pPr marL="342900" indent="-342900">
              <a:buFont typeface="+mj-lt"/>
              <a:buAutoNum type="arabicPeriod"/>
            </a:pPr>
            <a:r>
              <a:rPr lang="en-US" dirty="0"/>
              <a:t>Visual storytelling through photos or short videos can further amplify impact. Onboard, storytelling builds community pride and reinforces the message that sustainability is achievable, rewarding, and personally significant. </a:t>
            </a:r>
          </a:p>
        </p:txBody>
      </p:sp>
      <p:sp>
        <p:nvSpPr>
          <p:cNvPr id="4" name="Ορθογώνιο 3">
            <a:extLst>
              <a:ext uri="{FF2B5EF4-FFF2-40B4-BE49-F238E27FC236}">
                <a16:creationId xmlns:a16="http://schemas.microsoft.com/office/drawing/2014/main" id="{575A6BCD-B22F-A316-EC39-ABB9C503AE0E}"/>
              </a:ext>
            </a:extLst>
          </p:cNvPr>
          <p:cNvSpPr/>
          <p:nvPr/>
        </p:nvSpPr>
        <p:spPr>
          <a:xfrm>
            <a:off x="62987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541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51B572-61E5-3288-B0F9-C2F6B3BE33B2}"/>
              </a:ext>
            </a:extLst>
          </p:cNvPr>
          <p:cNvSpPr>
            <a:spLocks noGrp="1"/>
          </p:cNvSpPr>
          <p:nvPr>
            <p:ph type="title"/>
          </p:nvPr>
        </p:nvSpPr>
        <p:spPr/>
        <p:txBody>
          <a:bodyPr>
            <a:normAutofit/>
          </a:bodyPr>
          <a:lstStyle/>
          <a:p>
            <a:r>
              <a:rPr lang="en-US" dirty="0"/>
              <a:t>Using Data to Communicate Results</a:t>
            </a:r>
          </a:p>
        </p:txBody>
      </p:sp>
      <p:sp>
        <p:nvSpPr>
          <p:cNvPr id="3" name="Θέση περιεχομένου 2">
            <a:extLst>
              <a:ext uri="{FF2B5EF4-FFF2-40B4-BE49-F238E27FC236}">
                <a16:creationId xmlns:a16="http://schemas.microsoft.com/office/drawing/2014/main" id="{371EC6E4-7893-8F4B-39BC-87DCB283BC4B}"/>
              </a:ext>
            </a:extLst>
          </p:cNvPr>
          <p:cNvSpPr>
            <a:spLocks noGrp="1"/>
          </p:cNvSpPr>
          <p:nvPr>
            <p:ph idx="1"/>
          </p:nvPr>
        </p:nvSpPr>
        <p:spPr/>
        <p:txBody>
          <a:bodyPr>
            <a:normAutofit/>
          </a:bodyPr>
          <a:lstStyle/>
          <a:p>
            <a:pPr marL="342900" indent="-342900">
              <a:buFont typeface="+mj-lt"/>
              <a:buAutoNum type="arabicPeriod"/>
            </a:pPr>
            <a:r>
              <a:rPr lang="en-US" dirty="0"/>
              <a:t>Numbers speak powerfully when presented clearly. Quantitative data—like reductions in fuel use, kilograms of waste avoided, or improved meal efficiency—provide tangible evidence of progress.</a:t>
            </a:r>
          </a:p>
          <a:p>
            <a:pPr marL="342900" indent="-342900">
              <a:buFont typeface="+mj-lt"/>
              <a:buAutoNum type="arabicPeriod"/>
            </a:pPr>
            <a:r>
              <a:rPr lang="en-US" b="1" u="sng" dirty="0"/>
              <a:t>Communicating results visually, through graphs or dashboard displays, helps crew see the direct impact of their efforts. </a:t>
            </a:r>
          </a:p>
          <a:p>
            <a:pPr marL="342900" indent="-342900">
              <a:buFont typeface="+mj-lt"/>
              <a:buAutoNum type="arabicPeriod"/>
            </a:pPr>
            <a:r>
              <a:rPr lang="en-US" b="1" u="sng" dirty="0"/>
              <a:t>Celebrating milestones reinforces motivation and accountability</a:t>
            </a:r>
            <a:r>
              <a:rPr lang="en-US" dirty="0"/>
              <a:t>. For example, posting a personal health, wellbeing or sustainability Sustainability Scoreboard in the mess hall can show week-to-week achievements. </a:t>
            </a:r>
          </a:p>
          <a:p>
            <a:pPr marL="342900" indent="-342900">
              <a:buFont typeface="+mj-lt"/>
              <a:buAutoNum type="arabicPeriod"/>
            </a:pPr>
            <a:r>
              <a:rPr lang="en-US" dirty="0"/>
              <a:t>Transparency builds trust: when people can see measurable outcomes, they are more likely to maintain good practices. However, data must be contextualized—percentages and figures should be translated into meaningful insights, such as “Our galley reduced 25 kg of waste this week, equivalent to saving meals for three crew members.”</a:t>
            </a:r>
          </a:p>
        </p:txBody>
      </p:sp>
      <p:sp>
        <p:nvSpPr>
          <p:cNvPr id="4" name="Ορθογώνιο 3">
            <a:extLst>
              <a:ext uri="{FF2B5EF4-FFF2-40B4-BE49-F238E27FC236}">
                <a16:creationId xmlns:a16="http://schemas.microsoft.com/office/drawing/2014/main" id="{6A040D92-FE50-FA4C-658B-4BE3491DB6F6}"/>
              </a:ext>
            </a:extLst>
          </p:cNvPr>
          <p:cNvSpPr/>
          <p:nvPr/>
        </p:nvSpPr>
        <p:spPr>
          <a:xfrm>
            <a:off x="628650"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777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11BA97-787A-3B38-AD0C-FE13FC21A2D7}"/>
              </a:ext>
            </a:extLst>
          </p:cNvPr>
          <p:cNvSpPr>
            <a:spLocks noGrp="1"/>
          </p:cNvSpPr>
          <p:nvPr>
            <p:ph type="title"/>
          </p:nvPr>
        </p:nvSpPr>
        <p:spPr/>
        <p:txBody>
          <a:bodyPr>
            <a:normAutofit/>
          </a:bodyPr>
          <a:lstStyle/>
          <a:p>
            <a:r>
              <a:rPr lang="en-US" dirty="0"/>
              <a:t>Recognition and Rewards</a:t>
            </a:r>
          </a:p>
        </p:txBody>
      </p:sp>
      <p:sp>
        <p:nvSpPr>
          <p:cNvPr id="3" name="Θέση περιεχομένου 2">
            <a:extLst>
              <a:ext uri="{FF2B5EF4-FFF2-40B4-BE49-F238E27FC236}">
                <a16:creationId xmlns:a16="http://schemas.microsoft.com/office/drawing/2014/main" id="{4FF8BC01-8F64-7103-D6DB-EB9CB82696DC}"/>
              </a:ext>
            </a:extLst>
          </p:cNvPr>
          <p:cNvSpPr>
            <a:spLocks noGrp="1"/>
          </p:cNvSpPr>
          <p:nvPr>
            <p:ph idx="1"/>
          </p:nvPr>
        </p:nvSpPr>
        <p:spPr>
          <a:xfrm>
            <a:off x="3438524" y="2000249"/>
            <a:ext cx="5076825" cy="4176713"/>
          </a:xfrm>
        </p:spPr>
        <p:txBody>
          <a:bodyPr>
            <a:normAutofit/>
          </a:bodyPr>
          <a:lstStyle/>
          <a:p>
            <a:pPr marL="342900" indent="-342900">
              <a:buFont typeface="+mj-lt"/>
              <a:buAutoNum type="arabicPeriod"/>
            </a:pPr>
            <a:r>
              <a:rPr lang="en-US" dirty="0"/>
              <a:t>Positive reinforcement is a powerful communication strategy. Recognition can be formal—certificates, awards, or commendations</a:t>
            </a:r>
          </a:p>
          <a:p>
            <a:pPr marL="342900" indent="-342900">
              <a:buFont typeface="+mj-lt"/>
              <a:buAutoNum type="arabicPeriod"/>
            </a:pPr>
            <a:r>
              <a:rPr lang="en-US" dirty="0"/>
              <a:t>Or informal, such as public acknowledgment during briefings. For example, highlighting the galley’s role in reducing food waste by 15% gives visibility and encouragement. Even small tokens, like thank-you notes or features in the ship’s newsletter, can significantly boost morale. </a:t>
            </a:r>
          </a:p>
          <a:p>
            <a:pPr marL="342900" indent="-342900">
              <a:buFont typeface="+mj-lt"/>
              <a:buAutoNum type="arabicPeriod"/>
            </a:pPr>
            <a:r>
              <a:rPr lang="en-US" b="1" u="sng" dirty="0"/>
              <a:t>Recognition must be genuine and tied to real results; empty praise diminishes credibility. </a:t>
            </a:r>
            <a:r>
              <a:rPr lang="en-US" dirty="0"/>
              <a:t>Some vessels integrate sustainability into performance reviews, ensuring long-term accountability. </a:t>
            </a:r>
          </a:p>
          <a:p>
            <a:endParaRPr lang="en-US" dirty="0"/>
          </a:p>
          <a:p>
            <a:pPr marL="342900" indent="-342900">
              <a:buFont typeface="+mj-lt"/>
              <a:buAutoNum type="arabicPeriod"/>
            </a:pPr>
            <a:endParaRPr lang="en-US" dirty="0"/>
          </a:p>
        </p:txBody>
      </p:sp>
      <p:pic>
        <p:nvPicPr>
          <p:cNvPr id="1026" name="B1E0483E-0197-477B-A806-6E8B1EA45AE0" descr="5367396E-3628-4413-AE95-F41E1B4A5451.JPG">
            <a:extLst>
              <a:ext uri="{FF2B5EF4-FFF2-40B4-BE49-F238E27FC236}">
                <a16:creationId xmlns:a16="http://schemas.microsoft.com/office/drawing/2014/main" id="{60F9B866-10FE-A77C-E6CB-13C77ADCF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91" y="2095500"/>
            <a:ext cx="2829434" cy="376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Ορθογώνιο 3">
            <a:extLst>
              <a:ext uri="{FF2B5EF4-FFF2-40B4-BE49-F238E27FC236}">
                <a16:creationId xmlns:a16="http://schemas.microsoft.com/office/drawing/2014/main" id="{930F1BF1-1CD7-624A-652F-4F65443F3854}"/>
              </a:ext>
            </a:extLst>
          </p:cNvPr>
          <p:cNvSpPr/>
          <p:nvPr/>
        </p:nvSpPr>
        <p:spPr>
          <a:xfrm>
            <a:off x="628650"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663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20E100-8E00-9486-A41C-1B87DA231A04}"/>
              </a:ext>
            </a:extLst>
          </p:cNvPr>
          <p:cNvSpPr>
            <a:spLocks noGrp="1"/>
          </p:cNvSpPr>
          <p:nvPr>
            <p:ph type="title"/>
          </p:nvPr>
        </p:nvSpPr>
        <p:spPr/>
        <p:txBody>
          <a:bodyPr>
            <a:normAutofit/>
          </a:bodyPr>
          <a:lstStyle/>
          <a:p>
            <a:r>
              <a:rPr lang="en-US" dirty="0"/>
              <a:t>Training for Effective Communication</a:t>
            </a:r>
          </a:p>
        </p:txBody>
      </p:sp>
      <p:sp>
        <p:nvSpPr>
          <p:cNvPr id="3" name="Θέση περιεχομένου 2">
            <a:extLst>
              <a:ext uri="{FF2B5EF4-FFF2-40B4-BE49-F238E27FC236}">
                <a16:creationId xmlns:a16="http://schemas.microsoft.com/office/drawing/2014/main" id="{96D06CC2-5A37-28B5-D080-9DBE7505EF9D}"/>
              </a:ext>
            </a:extLst>
          </p:cNvPr>
          <p:cNvSpPr>
            <a:spLocks noGrp="1"/>
          </p:cNvSpPr>
          <p:nvPr>
            <p:ph idx="1"/>
          </p:nvPr>
        </p:nvSpPr>
        <p:spPr/>
        <p:txBody>
          <a:bodyPr>
            <a:normAutofit/>
          </a:bodyPr>
          <a:lstStyle/>
          <a:p>
            <a:pPr marL="342900" indent="-342900">
              <a:buFont typeface="+mj-lt"/>
              <a:buAutoNum type="arabicPeriod"/>
            </a:pPr>
            <a:r>
              <a:rPr lang="en-US" b="1" u="sng" dirty="0"/>
              <a:t>Ongoing training ensures </a:t>
            </a:r>
            <a:r>
              <a:rPr lang="en-US" dirty="0"/>
              <a:t>that communication remains effective and professional. </a:t>
            </a:r>
          </a:p>
          <a:p>
            <a:pPr marL="342900" indent="-342900">
              <a:buFont typeface="+mj-lt"/>
              <a:buAutoNum type="arabicPeriod"/>
            </a:pPr>
            <a:r>
              <a:rPr lang="en-US" b="1" u="sng" dirty="0"/>
              <a:t>Training should cover both technical knowledge—such as waste management protocols or energy-efficient galley operations—and soft skills like listening, teamwork, and intercultural communication</a:t>
            </a:r>
            <a:r>
              <a:rPr lang="en-US" dirty="0"/>
              <a:t>. </a:t>
            </a:r>
          </a:p>
          <a:p>
            <a:pPr marL="342900" indent="-342900">
              <a:buFont typeface="+mj-lt"/>
              <a:buAutoNum type="arabicPeriod"/>
            </a:pPr>
            <a:r>
              <a:rPr lang="en-US" dirty="0"/>
              <a:t>Workshops, e-learning modules, or onboard mini-seminars can strengthen understanding of new company principles and how to convey them clearly. </a:t>
            </a:r>
          </a:p>
          <a:p>
            <a:pPr marL="342900" indent="-342900">
              <a:buFont typeface="+mj-lt"/>
              <a:buAutoNum type="arabicPeriod"/>
            </a:pPr>
            <a:r>
              <a:rPr lang="en-US" dirty="0"/>
              <a:t>Role-playing exercises help crew practice explaining initiatives or addressing resistance constructively. Special attention should be given to middle managers, who often act as communication bridges between officers and crew. </a:t>
            </a:r>
          </a:p>
          <a:p>
            <a:pPr marL="342900" indent="-342900">
              <a:buFont typeface="+mj-lt"/>
              <a:buAutoNum type="arabicPeriod"/>
            </a:pPr>
            <a:r>
              <a:rPr lang="en-US" dirty="0"/>
              <a:t>Training enhances confidence and consistency, preventing mixed messages. </a:t>
            </a:r>
          </a:p>
        </p:txBody>
      </p:sp>
      <p:sp>
        <p:nvSpPr>
          <p:cNvPr id="4" name="Ορθογώνιο 3">
            <a:extLst>
              <a:ext uri="{FF2B5EF4-FFF2-40B4-BE49-F238E27FC236}">
                <a16:creationId xmlns:a16="http://schemas.microsoft.com/office/drawing/2014/main" id="{85BC2A69-3657-2AF8-7FA9-F86F17DF6728}"/>
              </a:ext>
            </a:extLst>
          </p:cNvPr>
          <p:cNvSpPr/>
          <p:nvPr/>
        </p:nvSpPr>
        <p:spPr>
          <a:xfrm>
            <a:off x="6298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469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565D49-C41C-5FD9-7D84-7DD617434470}"/>
              </a:ext>
            </a:extLst>
          </p:cNvPr>
          <p:cNvSpPr>
            <a:spLocks noGrp="1"/>
          </p:cNvSpPr>
          <p:nvPr>
            <p:ph type="title"/>
          </p:nvPr>
        </p:nvSpPr>
        <p:spPr/>
        <p:txBody>
          <a:bodyPr>
            <a:normAutofit/>
          </a:bodyPr>
          <a:lstStyle/>
          <a:p>
            <a:r>
              <a:rPr lang="en-US" dirty="0"/>
              <a:t>Motivating the Crew</a:t>
            </a:r>
          </a:p>
        </p:txBody>
      </p:sp>
      <p:sp>
        <p:nvSpPr>
          <p:cNvPr id="4" name="Θέση περιεχομένου 2">
            <a:extLst>
              <a:ext uri="{FF2B5EF4-FFF2-40B4-BE49-F238E27FC236}">
                <a16:creationId xmlns:a16="http://schemas.microsoft.com/office/drawing/2014/main" id="{1AEFA734-2FCC-2C7C-59A6-07806A25898C}"/>
              </a:ext>
            </a:extLst>
          </p:cNvPr>
          <p:cNvSpPr>
            <a:spLocks noGrp="1"/>
          </p:cNvSpPr>
          <p:nvPr>
            <p:ph idx="1"/>
          </p:nvPr>
        </p:nvSpPr>
        <p:spPr>
          <a:xfrm>
            <a:off x="628650" y="1825625"/>
            <a:ext cx="7886700" cy="4351338"/>
          </a:xfrm>
        </p:spPr>
        <p:txBody>
          <a:bodyPr>
            <a:normAutofit/>
          </a:bodyPr>
          <a:lstStyle/>
          <a:p>
            <a:pPr marL="342900" indent="-342900">
              <a:buFont typeface="+mj-lt"/>
              <a:buAutoNum type="arabicPeriod"/>
            </a:pPr>
            <a:r>
              <a:rPr lang="en-GB" dirty="0"/>
              <a:t>Enthusiasm for sustainability requires continuous motivation. Crew members often work long hours under demanding conditions, and motivation must go beyond compliance. Linking personal health, wellbeing and sustainability goals to personal and collective benefits—such as a cleaner work environment, improved health, or smoother operations—creates intrinsic motivation. </a:t>
            </a:r>
          </a:p>
          <a:p>
            <a:pPr marL="342900" indent="-342900">
              <a:buFont typeface="+mj-lt"/>
              <a:buAutoNum type="arabicPeriod"/>
            </a:pPr>
            <a:r>
              <a:rPr lang="en-GB" b="1" u="sng" dirty="0"/>
              <a:t>Recognition and visible results also fuel morale</a:t>
            </a:r>
            <a:r>
              <a:rPr lang="en-GB" dirty="0"/>
              <a:t>; when crew members see that their actions matter, they take pride in maintaining them. </a:t>
            </a:r>
          </a:p>
          <a:p>
            <a:pPr marL="342900" indent="-342900">
              <a:buFont typeface="+mj-lt"/>
              <a:buAutoNum type="arabicPeriod"/>
            </a:pPr>
            <a:r>
              <a:rPr lang="en-GB" dirty="0"/>
              <a:t>Communication should highlight success stories regularly and show appreciation for contributions, no matter how small. </a:t>
            </a:r>
          </a:p>
          <a:p>
            <a:pPr marL="342900" indent="-342900">
              <a:buFont typeface="+mj-lt"/>
              <a:buAutoNum type="arabicPeriod"/>
            </a:pPr>
            <a:r>
              <a:rPr lang="en-GB" dirty="0"/>
              <a:t>Rotating “Sustainability Champions” or team recognition schemes can provide friendly competition and ownership. </a:t>
            </a:r>
          </a:p>
          <a:p>
            <a:pPr marL="342900" indent="-342900">
              <a:buFont typeface="+mj-lt"/>
              <a:buAutoNum type="arabicPeriod"/>
            </a:pPr>
            <a:r>
              <a:rPr lang="en-GB" b="1" u="sng" dirty="0"/>
              <a:t>Motivation also depends on fairness: responsibilities and rewards should be shared across departments</a:t>
            </a:r>
            <a:r>
              <a:rPr lang="en-GB" dirty="0"/>
              <a:t>.</a:t>
            </a:r>
          </a:p>
        </p:txBody>
      </p:sp>
      <p:sp>
        <p:nvSpPr>
          <p:cNvPr id="3" name="Ορθογώνιο 2">
            <a:extLst>
              <a:ext uri="{FF2B5EF4-FFF2-40B4-BE49-F238E27FC236}">
                <a16:creationId xmlns:a16="http://schemas.microsoft.com/office/drawing/2014/main" id="{1C0610F8-FA0D-971C-F8EF-7EADB560AD02}"/>
              </a:ext>
            </a:extLst>
          </p:cNvPr>
          <p:cNvSpPr/>
          <p:nvPr/>
        </p:nvSpPr>
        <p:spPr>
          <a:xfrm>
            <a:off x="62987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565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8D46F5-5DA7-1416-773C-538E939D458C}"/>
              </a:ext>
            </a:extLst>
          </p:cNvPr>
          <p:cNvSpPr>
            <a:spLocks noGrp="1"/>
          </p:cNvSpPr>
          <p:nvPr>
            <p:ph type="title"/>
          </p:nvPr>
        </p:nvSpPr>
        <p:spPr>
          <a:xfrm>
            <a:off x="771525" y="1191382"/>
            <a:ext cx="7886700" cy="593940"/>
          </a:xfrm>
        </p:spPr>
        <p:txBody>
          <a:bodyPr>
            <a:normAutofit/>
          </a:bodyPr>
          <a:lstStyle/>
          <a:p>
            <a:r>
              <a:rPr lang="en-US" dirty="0"/>
              <a:t>Celebrating Success and Milestones</a:t>
            </a:r>
          </a:p>
        </p:txBody>
      </p:sp>
      <p:sp>
        <p:nvSpPr>
          <p:cNvPr id="3" name="Θέση περιεχομένου 2">
            <a:extLst>
              <a:ext uri="{FF2B5EF4-FFF2-40B4-BE49-F238E27FC236}">
                <a16:creationId xmlns:a16="http://schemas.microsoft.com/office/drawing/2014/main" id="{A65F3F4C-8EEF-D37C-06E0-49CC9130A34B}"/>
              </a:ext>
            </a:extLst>
          </p:cNvPr>
          <p:cNvSpPr>
            <a:spLocks noGrp="1"/>
          </p:cNvSpPr>
          <p:nvPr>
            <p:ph idx="1"/>
          </p:nvPr>
        </p:nvSpPr>
        <p:spPr>
          <a:xfrm>
            <a:off x="3990974" y="1904999"/>
            <a:ext cx="4524375" cy="4271963"/>
          </a:xfrm>
        </p:spPr>
        <p:txBody>
          <a:bodyPr>
            <a:normAutofit/>
          </a:bodyPr>
          <a:lstStyle/>
          <a:p>
            <a:pPr marL="342900" indent="-342900">
              <a:buFont typeface="+mj-lt"/>
              <a:buAutoNum type="arabicPeriod"/>
            </a:pPr>
            <a:r>
              <a:rPr lang="en-US" dirty="0"/>
              <a:t>Celebrating milestones keeps momentum alive. Whether it’s reducing waste by 25%, completing a training cycle, or implementing a new procedure, success should be acknowledged publicly. </a:t>
            </a:r>
          </a:p>
          <a:p>
            <a:pPr marL="342900" indent="-342900">
              <a:buFont typeface="+mj-lt"/>
              <a:buAutoNum type="arabicPeriod"/>
            </a:pPr>
            <a:r>
              <a:rPr lang="en-US" dirty="0"/>
              <a:t>Celebrations can be simple—a poster, an announcement, or a shared meal prepared sustainably. </a:t>
            </a:r>
          </a:p>
          <a:p>
            <a:pPr marL="342900" indent="-342900">
              <a:buFont typeface="+mj-lt"/>
              <a:buAutoNum type="arabicPeriod"/>
            </a:pPr>
            <a:r>
              <a:rPr lang="en-US" dirty="0"/>
              <a:t>Success stories should also be shared fleet-wide to inspire other vessels. </a:t>
            </a:r>
          </a:p>
        </p:txBody>
      </p:sp>
      <p:pic>
        <p:nvPicPr>
          <p:cNvPr id="4" name="Picture 4" descr="A large room with tables and chairs&#10;&#10;AI-generated content may be incorrect.">
            <a:extLst>
              <a:ext uri="{FF2B5EF4-FFF2-40B4-BE49-F238E27FC236}">
                <a16:creationId xmlns:a16="http://schemas.microsoft.com/office/drawing/2014/main" id="{8E38AC55-DFDB-6964-BF1B-D40AB16E1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90" y="1904999"/>
            <a:ext cx="2850045" cy="3800060"/>
          </a:xfrm>
          <a:prstGeom prst="rect">
            <a:avLst/>
          </a:prstGeom>
        </p:spPr>
      </p:pic>
      <p:sp>
        <p:nvSpPr>
          <p:cNvPr id="5" name="Ορθογώνιο 4">
            <a:extLst>
              <a:ext uri="{FF2B5EF4-FFF2-40B4-BE49-F238E27FC236}">
                <a16:creationId xmlns:a16="http://schemas.microsoft.com/office/drawing/2014/main" id="{6FE10EE4-38E3-40FF-670B-9365586B444F}"/>
              </a:ext>
            </a:extLst>
          </p:cNvPr>
          <p:cNvSpPr/>
          <p:nvPr/>
        </p:nvSpPr>
        <p:spPr>
          <a:xfrm>
            <a:off x="629876" y="6281277"/>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592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DC668B-C3B6-3739-AB92-119AD250C859}"/>
              </a:ext>
            </a:extLst>
          </p:cNvPr>
          <p:cNvSpPr>
            <a:spLocks noGrp="1"/>
          </p:cNvSpPr>
          <p:nvPr>
            <p:ph type="title"/>
          </p:nvPr>
        </p:nvSpPr>
        <p:spPr/>
        <p:txBody>
          <a:bodyPr>
            <a:noAutofit/>
          </a:bodyPr>
          <a:lstStyle/>
          <a:p>
            <a:r>
              <a:rPr lang="en-US" dirty="0"/>
              <a:t>Simulation 2 – </a:t>
            </a:r>
            <a:br>
              <a:rPr lang="en-US" dirty="0"/>
            </a:br>
            <a:r>
              <a:rPr lang="en-US" dirty="0"/>
              <a:t>Communicating Sustainability and Healthy Eating Initiatives</a:t>
            </a:r>
          </a:p>
        </p:txBody>
      </p:sp>
      <p:sp>
        <p:nvSpPr>
          <p:cNvPr id="3" name="Θέση περιεχομένου 2">
            <a:extLst>
              <a:ext uri="{FF2B5EF4-FFF2-40B4-BE49-F238E27FC236}">
                <a16:creationId xmlns:a16="http://schemas.microsoft.com/office/drawing/2014/main" id="{D68A4202-DA31-8C23-144A-087888CE2100}"/>
              </a:ext>
            </a:extLst>
          </p:cNvPr>
          <p:cNvSpPr>
            <a:spLocks noGrp="1"/>
          </p:cNvSpPr>
          <p:nvPr>
            <p:ph idx="1"/>
          </p:nvPr>
        </p:nvSpPr>
        <p:spPr/>
        <p:txBody>
          <a:bodyPr>
            <a:noAutofit/>
          </a:bodyPr>
          <a:lstStyle/>
          <a:p>
            <a:r>
              <a:rPr lang="en-US" dirty="0"/>
              <a:t>Title: “The Crew Briefing Challenge”</a:t>
            </a:r>
          </a:p>
          <a:p>
            <a:r>
              <a:rPr lang="en-US" dirty="0"/>
              <a:t>Duration: 45–60 minutes</a:t>
            </a:r>
          </a:p>
          <a:p>
            <a:r>
              <a:rPr lang="en-US" dirty="0"/>
              <a:t>Objective: To practice effective, inclusive, and culturally sensitive communication when introducing sustainability or health initiatives to a diverse crew. </a:t>
            </a:r>
          </a:p>
          <a:p>
            <a:r>
              <a:rPr lang="en-US" dirty="0"/>
              <a:t>Scenario: You are a group of cadets acting as the “Sustainability Communication Team” aboard the MS Ocean Star. The galley has recently switched to healthier and more sustainable meal plans (e.g., more vegetables, less fried food, reduced red meat). Some crew m embers have reacted negatively, saying: “The food isn’t as tasty.” “Vegetarian meals don’t fill us </a:t>
            </a:r>
            <a:r>
              <a:rPr lang="en-US" dirty="0" err="1"/>
              <a:t>up.”“Why</a:t>
            </a:r>
            <a:r>
              <a:rPr lang="en-US" dirty="0"/>
              <a:t> change what’s already working?”</a:t>
            </a:r>
          </a:p>
          <a:p>
            <a:r>
              <a:rPr lang="en-US" dirty="0"/>
              <a:t>Your mission: deliver a short, persuasive crew briefing to explain the changes, motivate participation, and handle questions respectfully.</a:t>
            </a:r>
          </a:p>
        </p:txBody>
      </p:sp>
      <p:sp>
        <p:nvSpPr>
          <p:cNvPr id="4" name="Ορθογώνιο 3">
            <a:extLst>
              <a:ext uri="{FF2B5EF4-FFF2-40B4-BE49-F238E27FC236}">
                <a16:creationId xmlns:a16="http://schemas.microsoft.com/office/drawing/2014/main" id="{C071604B-53B6-BCC7-4F36-D6E1B439E6C4}"/>
              </a:ext>
            </a:extLst>
          </p:cNvPr>
          <p:cNvSpPr/>
          <p:nvPr/>
        </p:nvSpPr>
        <p:spPr>
          <a:xfrm>
            <a:off x="629877" y="62626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137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EA4E6-E9A1-F854-5D91-CEE2FDDF449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8805716D-F3D5-A501-A4FB-41F67D6AD989}"/>
              </a:ext>
            </a:extLst>
          </p:cNvPr>
          <p:cNvSpPr>
            <a:spLocks noGrp="1"/>
          </p:cNvSpPr>
          <p:nvPr>
            <p:ph type="title"/>
          </p:nvPr>
        </p:nvSpPr>
        <p:spPr/>
        <p:txBody>
          <a:bodyPr>
            <a:noAutofit/>
          </a:bodyPr>
          <a:lstStyle/>
          <a:p>
            <a:r>
              <a:rPr lang="en-US" dirty="0"/>
              <a:t>Simulation 2 – </a:t>
            </a:r>
            <a:br>
              <a:rPr lang="en-US" dirty="0"/>
            </a:br>
            <a:r>
              <a:rPr lang="en-US" dirty="0"/>
              <a:t>Communicating Sustainability </a:t>
            </a:r>
            <a:br>
              <a:rPr lang="en-US" dirty="0"/>
            </a:br>
            <a:r>
              <a:rPr lang="en-US" dirty="0"/>
              <a:t>and Healthy Eating Initiatives (contd.)</a:t>
            </a:r>
          </a:p>
        </p:txBody>
      </p:sp>
      <p:sp>
        <p:nvSpPr>
          <p:cNvPr id="3" name="Θέση περιεχομένου 2">
            <a:extLst>
              <a:ext uri="{FF2B5EF4-FFF2-40B4-BE49-F238E27FC236}">
                <a16:creationId xmlns:a16="http://schemas.microsoft.com/office/drawing/2014/main" id="{F92AA8CA-6ECC-903A-F96E-0030EF80D1E1}"/>
              </a:ext>
            </a:extLst>
          </p:cNvPr>
          <p:cNvSpPr>
            <a:spLocks noGrp="1"/>
          </p:cNvSpPr>
          <p:nvPr>
            <p:ph idx="1"/>
          </p:nvPr>
        </p:nvSpPr>
        <p:spPr/>
        <p:txBody>
          <a:bodyPr>
            <a:noAutofit/>
          </a:bodyPr>
          <a:lstStyle/>
          <a:p>
            <a:r>
              <a:rPr lang="en-US" dirty="0"/>
              <a:t>Roles: Cadet Communicators (2–3): Present the new initiative in a 3–5 minute talk.</a:t>
            </a:r>
          </a:p>
          <a:p>
            <a:r>
              <a:rPr lang="en-US" dirty="0"/>
              <a:t>Crew Members (played by classmates): React with realistic skepticism, humor, or curiosity.</a:t>
            </a:r>
          </a:p>
          <a:p>
            <a:r>
              <a:rPr lang="en-US" dirty="0"/>
              <a:t>Facilitator (Instructor): Observes and provides feedback on delivery and tone.</a:t>
            </a:r>
          </a:p>
          <a:p>
            <a:r>
              <a:rPr lang="en-US" dirty="0"/>
              <a:t>Guidelines for Cadets: </a:t>
            </a:r>
          </a:p>
          <a:p>
            <a:r>
              <a:rPr lang="en-US" dirty="0"/>
              <a:t>Use the “3R Formula”: Reason: Why the change matters (health, cost, environment). Relevance: How it benefits them personally (energy, wellbeing, pride). Respect: Acknowledge habits and preferences before suggesting change.</a:t>
            </a:r>
          </a:p>
          <a:p>
            <a:r>
              <a:rPr lang="en-US" dirty="0"/>
              <a:t>Use Multiple Frames: Efficiency: “Better nutrition reduces fatigue and errors.” Cost-saving: “Less waste keeps our catering budget healthy.” Stewardship: “Eating smart means protecting our oceans too.” Encourage Participation: Ask for ideas (“What recipes would you like on the new menu?”). </a:t>
            </a:r>
          </a:p>
          <a:p>
            <a:r>
              <a:rPr lang="en-US" dirty="0"/>
              <a:t>Invite a volunteer “Nutrition Ambassador” from the crew. </a:t>
            </a:r>
          </a:p>
        </p:txBody>
      </p:sp>
      <p:sp>
        <p:nvSpPr>
          <p:cNvPr id="4" name="Ορθογώνιο 3">
            <a:extLst>
              <a:ext uri="{FF2B5EF4-FFF2-40B4-BE49-F238E27FC236}">
                <a16:creationId xmlns:a16="http://schemas.microsoft.com/office/drawing/2014/main" id="{C07E1867-D9AB-D248-E6B4-07679E3EA41F}"/>
              </a:ext>
            </a:extLst>
          </p:cNvPr>
          <p:cNvSpPr/>
          <p:nvPr/>
        </p:nvSpPr>
        <p:spPr>
          <a:xfrm>
            <a:off x="629877" y="6272168"/>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65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B8FBB-D393-8CE4-8000-9B7CE621EB4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73F8AA2-8B5B-2F50-4613-90E04E26F201}"/>
              </a:ext>
            </a:extLst>
          </p:cNvPr>
          <p:cNvSpPr>
            <a:spLocks noGrp="1"/>
          </p:cNvSpPr>
          <p:nvPr>
            <p:ph type="title"/>
          </p:nvPr>
        </p:nvSpPr>
        <p:spPr/>
        <p:txBody>
          <a:bodyPr>
            <a:noAutofit/>
          </a:bodyPr>
          <a:lstStyle/>
          <a:p>
            <a:r>
              <a:rPr lang="en-US" dirty="0"/>
              <a:t>Simulation 2 – </a:t>
            </a:r>
            <a:br>
              <a:rPr lang="en-US" dirty="0"/>
            </a:br>
            <a:r>
              <a:rPr lang="en-US" dirty="0"/>
              <a:t>Communicating Sustainability </a:t>
            </a:r>
            <a:br>
              <a:rPr lang="en-US" dirty="0"/>
            </a:br>
            <a:r>
              <a:rPr lang="en-US" dirty="0"/>
              <a:t>and Healthy Eating Initiatives (contd.)</a:t>
            </a:r>
          </a:p>
        </p:txBody>
      </p:sp>
      <p:sp>
        <p:nvSpPr>
          <p:cNvPr id="3" name="Θέση περιεχομένου 2">
            <a:extLst>
              <a:ext uri="{FF2B5EF4-FFF2-40B4-BE49-F238E27FC236}">
                <a16:creationId xmlns:a16="http://schemas.microsoft.com/office/drawing/2014/main" id="{AF8F8B2E-048B-F3DF-24F0-414D58D18540}"/>
              </a:ext>
            </a:extLst>
          </p:cNvPr>
          <p:cNvSpPr>
            <a:spLocks noGrp="1"/>
          </p:cNvSpPr>
          <p:nvPr>
            <p:ph idx="1"/>
          </p:nvPr>
        </p:nvSpPr>
        <p:spPr>
          <a:xfrm>
            <a:off x="714375" y="1863725"/>
            <a:ext cx="7886700" cy="4351338"/>
          </a:xfrm>
        </p:spPr>
        <p:txBody>
          <a:bodyPr>
            <a:noAutofit/>
          </a:bodyPr>
          <a:lstStyle/>
          <a:p>
            <a:endParaRPr lang="en-US" dirty="0"/>
          </a:p>
          <a:p>
            <a:r>
              <a:rPr lang="en-US" dirty="0"/>
              <a:t>Debrief and </a:t>
            </a:r>
            <a:r>
              <a:rPr lang="en-US" dirty="0" err="1"/>
              <a:t>Reflection:After</a:t>
            </a:r>
            <a:r>
              <a:rPr lang="en-US" dirty="0"/>
              <a:t> each group </a:t>
            </a:r>
            <a:r>
              <a:rPr lang="en-US" dirty="0" err="1"/>
              <a:t>presents:Discuss</a:t>
            </a:r>
            <a:r>
              <a:rPr lang="en-US" dirty="0"/>
              <a:t> clarity, engagement, tone, and adaptability to cultural </a:t>
            </a:r>
            <a:r>
              <a:rPr lang="en-US" dirty="0" err="1"/>
              <a:t>differences.Ask</a:t>
            </a:r>
            <a:r>
              <a:rPr lang="en-US" dirty="0"/>
              <a:t> crew participants how they felt — convinced or resistant? </a:t>
            </a:r>
            <a:r>
              <a:rPr lang="en-US" dirty="0" err="1"/>
              <a:t>Why?Instructor</a:t>
            </a:r>
            <a:r>
              <a:rPr lang="en-US" dirty="0"/>
              <a:t> summarizes key lessons on active listening, empathy, and persuasive storytelling.</a:t>
            </a:r>
          </a:p>
          <a:p>
            <a:endParaRPr lang="en-US" dirty="0"/>
          </a:p>
          <a:p>
            <a:r>
              <a:rPr lang="en-US" dirty="0"/>
              <a:t>Learning Outcomes: Develop confidence in public speaking and persuasion. Practice framing sustainability messages for diverse audiences. Learn to handle questions, objections, and cultural sensitivity gracefully.</a:t>
            </a:r>
          </a:p>
        </p:txBody>
      </p:sp>
      <p:sp>
        <p:nvSpPr>
          <p:cNvPr id="4" name="Ορθογώνιο 3">
            <a:extLst>
              <a:ext uri="{FF2B5EF4-FFF2-40B4-BE49-F238E27FC236}">
                <a16:creationId xmlns:a16="http://schemas.microsoft.com/office/drawing/2014/main" id="{E2F57F2C-5FFE-3045-C564-F9DACF9D6A2A}"/>
              </a:ext>
            </a:extLst>
          </p:cNvPr>
          <p:cNvSpPr/>
          <p:nvPr/>
        </p:nvSpPr>
        <p:spPr>
          <a:xfrm>
            <a:off x="629877" y="6260432"/>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64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E6E95-A8AF-CFEF-BC85-C207540E9B2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09B5D7FF-F09D-1E03-911F-7477A3E6260E}"/>
              </a:ext>
            </a:extLst>
          </p:cNvPr>
          <p:cNvSpPr>
            <a:spLocks noGrp="1"/>
          </p:cNvSpPr>
          <p:nvPr>
            <p:ph type="title"/>
          </p:nvPr>
        </p:nvSpPr>
        <p:spPr/>
        <p:txBody>
          <a:bodyPr>
            <a:normAutofit/>
          </a:bodyPr>
          <a:lstStyle/>
          <a:p>
            <a:r>
              <a:rPr lang="en-GB" sz="2800" u="sng" dirty="0"/>
              <a:t>Chapter 1. Developing Action Plans</a:t>
            </a:r>
          </a:p>
        </p:txBody>
      </p:sp>
      <p:graphicFrame>
        <p:nvGraphicFramePr>
          <p:cNvPr id="7" name="Diagram 6">
            <a:extLst>
              <a:ext uri="{FF2B5EF4-FFF2-40B4-BE49-F238E27FC236}">
                <a16:creationId xmlns:a16="http://schemas.microsoft.com/office/drawing/2014/main" id="{DD35F13D-06D6-FF3F-BC5E-556BD16B1DFB}"/>
              </a:ext>
            </a:extLst>
          </p:cNvPr>
          <p:cNvGraphicFramePr/>
          <p:nvPr>
            <p:extLst>
              <p:ext uri="{D42A27DB-BD31-4B8C-83A1-F6EECF244321}">
                <p14:modId xmlns:p14="http://schemas.microsoft.com/office/powerpoint/2010/main" val="2188585108"/>
              </p:ext>
            </p:extLst>
          </p:nvPr>
        </p:nvGraphicFramePr>
        <p:xfrm>
          <a:off x="1200771" y="1558777"/>
          <a:ext cx="6742458" cy="449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Ορθογώνιο 2">
            <a:extLst>
              <a:ext uri="{FF2B5EF4-FFF2-40B4-BE49-F238E27FC236}">
                <a16:creationId xmlns:a16="http://schemas.microsoft.com/office/drawing/2014/main" id="{DCFCF3E5-D23E-FA47-6E21-2C25C33A1046}"/>
              </a:ext>
            </a:extLst>
          </p:cNvPr>
          <p:cNvSpPr/>
          <p:nvPr/>
        </p:nvSpPr>
        <p:spPr>
          <a:xfrm>
            <a:off x="70078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882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C275A4F-657C-39A0-28ED-5DF189DBD357}"/>
              </a:ext>
            </a:extLst>
          </p:cNvPr>
          <p:cNvSpPr>
            <a:spLocks noGrp="1"/>
          </p:cNvSpPr>
          <p:nvPr>
            <p:ph type="title"/>
          </p:nvPr>
        </p:nvSpPr>
        <p:spPr/>
        <p:txBody>
          <a:bodyPr>
            <a:noAutofit/>
          </a:bodyPr>
          <a:lstStyle/>
          <a:p>
            <a:r>
              <a:rPr lang="en-US" sz="2800" u="sng" dirty="0"/>
              <a:t>Chapter 3 – Fostering a Culture </a:t>
            </a:r>
            <a:br>
              <a:rPr lang="en-US" sz="2800" u="sng" dirty="0"/>
            </a:br>
            <a:r>
              <a:rPr lang="en-US" sz="2800" u="sng" dirty="0"/>
              <a:t>of wellbeing: defining a New Culture Onboard</a:t>
            </a:r>
          </a:p>
        </p:txBody>
      </p:sp>
      <p:sp>
        <p:nvSpPr>
          <p:cNvPr id="3" name="Θέση περιεχομένου 2">
            <a:extLst>
              <a:ext uri="{FF2B5EF4-FFF2-40B4-BE49-F238E27FC236}">
                <a16:creationId xmlns:a16="http://schemas.microsoft.com/office/drawing/2014/main" id="{7ABCB548-1CA4-F63B-20BB-A4280E316543}"/>
              </a:ext>
            </a:extLst>
          </p:cNvPr>
          <p:cNvSpPr>
            <a:spLocks noGrp="1"/>
          </p:cNvSpPr>
          <p:nvPr>
            <p:ph idx="1"/>
          </p:nvPr>
        </p:nvSpPr>
        <p:spPr>
          <a:xfrm>
            <a:off x="3943350" y="2105025"/>
            <a:ext cx="4572000" cy="4071938"/>
          </a:xfrm>
        </p:spPr>
        <p:txBody>
          <a:bodyPr>
            <a:normAutofit fontScale="92500"/>
          </a:bodyPr>
          <a:lstStyle/>
          <a:p>
            <a:pPr marL="342900" indent="-342900">
              <a:buFont typeface="+mj-lt"/>
              <a:buAutoNum type="arabicPeriod"/>
            </a:pPr>
            <a:r>
              <a:rPr lang="en-US" dirty="0"/>
              <a:t>A culture of sustainability means that environmental responsibility, efficient resource use, and </a:t>
            </a:r>
            <a:r>
              <a:rPr lang="en-US" b="1" dirty="0"/>
              <a:t>respect for health and wellbeing </a:t>
            </a:r>
            <a:r>
              <a:rPr lang="en-US" dirty="0"/>
              <a:t>become everyday habits, not isolated projects. </a:t>
            </a:r>
          </a:p>
          <a:p>
            <a:pPr marL="342900" indent="-342900">
              <a:buFont typeface="+mj-lt"/>
              <a:buAutoNum type="arabicPeriod"/>
            </a:pPr>
            <a:r>
              <a:rPr lang="en-US" b="1" u="sng" dirty="0"/>
              <a:t>Onboard vessels, culture emerges from shared routines and beliefs reinforced by leadership and peer behavior</a:t>
            </a:r>
            <a:r>
              <a:rPr lang="en-US" dirty="0"/>
              <a:t>. A sustainable ship culture values stewardship, cooperation, and awareness—where each decision, from food preparation to waste disposal, reflects collective responsibility. </a:t>
            </a:r>
          </a:p>
          <a:p>
            <a:pPr marL="342900" indent="-342900">
              <a:buFont typeface="+mj-lt"/>
              <a:buAutoNum type="arabicPeriod"/>
            </a:pPr>
            <a:r>
              <a:rPr lang="en-US" dirty="0"/>
              <a:t>Establishing this culture requires consistency: sustainability must be embedded in policies, briefings, and informal conversations alike. </a:t>
            </a:r>
          </a:p>
          <a:p>
            <a:pPr marL="342900" indent="-342900">
              <a:buFont typeface="+mj-lt"/>
              <a:buAutoNum type="arabicPeriod"/>
            </a:pPr>
            <a:endParaRPr lang="en-US" dirty="0"/>
          </a:p>
          <a:p>
            <a:pPr marL="342900" indent="-342900">
              <a:buFont typeface="+mj-lt"/>
              <a:buAutoNum type="arabicPeriod"/>
            </a:pPr>
            <a:endParaRPr lang="en-US" dirty="0"/>
          </a:p>
        </p:txBody>
      </p:sp>
      <p:pic>
        <p:nvPicPr>
          <p:cNvPr id="4" name="Εικόνα 3">
            <a:extLst>
              <a:ext uri="{FF2B5EF4-FFF2-40B4-BE49-F238E27FC236}">
                <a16:creationId xmlns:a16="http://schemas.microsoft.com/office/drawing/2014/main" id="{92ECC6E0-7A66-3DA2-5F9D-289C6CD50A99}"/>
              </a:ext>
            </a:extLst>
          </p:cNvPr>
          <p:cNvPicPr>
            <a:picLocks noChangeAspect="1"/>
          </p:cNvPicPr>
          <p:nvPr/>
        </p:nvPicPr>
        <p:blipFill>
          <a:blip r:embed="rId2"/>
          <a:stretch>
            <a:fillRect/>
          </a:stretch>
        </p:blipFill>
        <p:spPr>
          <a:xfrm>
            <a:off x="1142862" y="2200275"/>
            <a:ext cx="2661727" cy="3543300"/>
          </a:xfrm>
          <a:prstGeom prst="rect">
            <a:avLst/>
          </a:prstGeom>
        </p:spPr>
      </p:pic>
      <p:sp>
        <p:nvSpPr>
          <p:cNvPr id="5" name="Ορθογώνιο 4">
            <a:extLst>
              <a:ext uri="{FF2B5EF4-FFF2-40B4-BE49-F238E27FC236}">
                <a16:creationId xmlns:a16="http://schemas.microsoft.com/office/drawing/2014/main" id="{6EC8569A-3405-740C-EDB4-0C5117402A48}"/>
              </a:ext>
            </a:extLst>
          </p:cNvPr>
          <p:cNvSpPr/>
          <p:nvPr/>
        </p:nvSpPr>
        <p:spPr>
          <a:xfrm>
            <a:off x="629877" y="6270729"/>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208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D0D657-3A53-B4EA-5F57-53E3786B9FC4}"/>
              </a:ext>
            </a:extLst>
          </p:cNvPr>
          <p:cNvSpPr>
            <a:spLocks noGrp="1"/>
          </p:cNvSpPr>
          <p:nvPr>
            <p:ph type="title"/>
          </p:nvPr>
        </p:nvSpPr>
        <p:spPr/>
        <p:txBody>
          <a:bodyPr>
            <a:normAutofit/>
          </a:bodyPr>
          <a:lstStyle/>
          <a:p>
            <a:r>
              <a:rPr lang="en-US" dirty="0"/>
              <a:t>From Compliance to Commitment</a:t>
            </a:r>
          </a:p>
        </p:txBody>
      </p:sp>
      <p:sp>
        <p:nvSpPr>
          <p:cNvPr id="3" name="Θέση περιεχομένου 2">
            <a:extLst>
              <a:ext uri="{FF2B5EF4-FFF2-40B4-BE49-F238E27FC236}">
                <a16:creationId xmlns:a16="http://schemas.microsoft.com/office/drawing/2014/main" id="{748D7938-DE29-2AE0-F948-EFA199D9C98A}"/>
              </a:ext>
            </a:extLst>
          </p:cNvPr>
          <p:cNvSpPr>
            <a:spLocks noGrp="1"/>
          </p:cNvSpPr>
          <p:nvPr>
            <p:ph idx="1"/>
          </p:nvPr>
        </p:nvSpPr>
        <p:spPr>
          <a:xfrm>
            <a:off x="4162424" y="1933574"/>
            <a:ext cx="4352925" cy="4163875"/>
          </a:xfrm>
        </p:spPr>
        <p:txBody>
          <a:bodyPr>
            <a:normAutofit/>
          </a:bodyPr>
          <a:lstStyle/>
          <a:p>
            <a:pPr marL="342900" indent="-342900">
              <a:buFont typeface="+mj-lt"/>
              <a:buAutoNum type="arabicPeriod"/>
            </a:pPr>
            <a:r>
              <a:rPr lang="en-US" dirty="0"/>
              <a:t>While regulations and audits are necessary, they only sustain change when internalized as shared values. This transition happens when individuals see personal and operational benefits: improved health, reduced workload, or smoother coordination.</a:t>
            </a:r>
          </a:p>
          <a:p>
            <a:pPr marL="342900" indent="-342900">
              <a:buFont typeface="+mj-lt"/>
              <a:buAutoNum type="arabicPeriod"/>
            </a:pPr>
            <a:r>
              <a:rPr lang="en-US" b="1" u="sng" dirty="0"/>
              <a:t>Communication and example play key roles here, turning abstract rules into visible, meaningful actions. </a:t>
            </a:r>
          </a:p>
          <a:p>
            <a:pPr marL="342900" indent="-342900">
              <a:buFont typeface="+mj-lt"/>
              <a:buAutoNum type="arabicPeriod"/>
            </a:pPr>
            <a:r>
              <a:rPr lang="en-US" dirty="0"/>
              <a:t>When commitment replaces compliance, any policy becomes self-sustaining, resilient to personnel changes and external pressure.</a:t>
            </a:r>
          </a:p>
          <a:p>
            <a:pPr marL="342900" indent="-342900">
              <a:buFont typeface="+mj-lt"/>
              <a:buAutoNum type="arabicPeriod"/>
            </a:pPr>
            <a:endParaRPr lang="en-US" dirty="0"/>
          </a:p>
        </p:txBody>
      </p:sp>
      <p:pic>
        <p:nvPicPr>
          <p:cNvPr id="5" name="Picture 4" descr="A kitchen with many appliances&#10;&#10;AI-generated content may be incorrect.">
            <a:extLst>
              <a:ext uri="{FF2B5EF4-FFF2-40B4-BE49-F238E27FC236}">
                <a16:creationId xmlns:a16="http://schemas.microsoft.com/office/drawing/2014/main" id="{7112F022-4671-BE7C-2EE4-17EA031FBA04}"/>
              </a:ext>
            </a:extLst>
          </p:cNvPr>
          <p:cNvPicPr>
            <a:picLocks noChangeAspect="1"/>
          </p:cNvPicPr>
          <p:nvPr/>
        </p:nvPicPr>
        <p:blipFill>
          <a:blip r:embed="rId2">
            <a:extLst>
              <a:ext uri="{28A0092B-C50C-407E-A947-70E740481C1C}">
                <a14:useLocalDpi xmlns:a14="http://schemas.microsoft.com/office/drawing/2010/main" val="0"/>
              </a:ext>
            </a:extLst>
          </a:blip>
          <a:srcRect r="37421"/>
          <a:stretch>
            <a:fillRect/>
          </a:stretch>
        </p:blipFill>
        <p:spPr>
          <a:xfrm>
            <a:off x="978591" y="1933574"/>
            <a:ext cx="3115447" cy="3733801"/>
          </a:xfrm>
          <a:prstGeom prst="rect">
            <a:avLst/>
          </a:prstGeom>
        </p:spPr>
      </p:pic>
      <p:sp>
        <p:nvSpPr>
          <p:cNvPr id="4" name="Ορθογώνιο 3">
            <a:extLst>
              <a:ext uri="{FF2B5EF4-FFF2-40B4-BE49-F238E27FC236}">
                <a16:creationId xmlns:a16="http://schemas.microsoft.com/office/drawing/2014/main" id="{7E6F2F20-8B51-9014-872C-1279108C099C}"/>
              </a:ext>
            </a:extLst>
          </p:cNvPr>
          <p:cNvSpPr/>
          <p:nvPr/>
        </p:nvSpPr>
        <p:spPr>
          <a:xfrm>
            <a:off x="629876" y="6212667"/>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600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C5312B-34B6-0706-E645-C11DDD0D724E}"/>
              </a:ext>
            </a:extLst>
          </p:cNvPr>
          <p:cNvSpPr>
            <a:spLocks noGrp="1"/>
          </p:cNvSpPr>
          <p:nvPr>
            <p:ph type="title"/>
          </p:nvPr>
        </p:nvSpPr>
        <p:spPr>
          <a:xfrm>
            <a:off x="628650" y="964837"/>
            <a:ext cx="7886700" cy="1301286"/>
          </a:xfrm>
        </p:spPr>
        <p:txBody>
          <a:bodyPr>
            <a:normAutofit/>
          </a:bodyPr>
          <a:lstStyle/>
          <a:p>
            <a:r>
              <a:rPr lang="en-US" sz="2800" dirty="0"/>
              <a:t>Understanding the Notions of Values </a:t>
            </a:r>
            <a:br>
              <a:rPr lang="en-US" sz="2800" dirty="0"/>
            </a:br>
            <a:r>
              <a:rPr lang="en-US" sz="2800" dirty="0"/>
              <a:t>and Ethics in Maritime personal health, </a:t>
            </a:r>
            <a:br>
              <a:rPr lang="en-US" sz="2800" dirty="0"/>
            </a:br>
            <a:r>
              <a:rPr lang="en-US" sz="2800" dirty="0"/>
              <a:t>wellbeing and sustainability </a:t>
            </a:r>
          </a:p>
        </p:txBody>
      </p:sp>
      <p:sp>
        <p:nvSpPr>
          <p:cNvPr id="3" name="Θέση περιεχομένου 2">
            <a:extLst>
              <a:ext uri="{FF2B5EF4-FFF2-40B4-BE49-F238E27FC236}">
                <a16:creationId xmlns:a16="http://schemas.microsoft.com/office/drawing/2014/main" id="{366B5C34-7492-5B91-1333-4AA4A593E018}"/>
              </a:ext>
            </a:extLst>
          </p:cNvPr>
          <p:cNvSpPr>
            <a:spLocks noGrp="1"/>
          </p:cNvSpPr>
          <p:nvPr>
            <p:ph idx="1"/>
          </p:nvPr>
        </p:nvSpPr>
        <p:spPr>
          <a:xfrm>
            <a:off x="628650" y="2398644"/>
            <a:ext cx="7886700" cy="3737112"/>
          </a:xfrm>
        </p:spPr>
        <p:txBody>
          <a:bodyPr>
            <a:normAutofit/>
          </a:bodyPr>
          <a:lstStyle/>
          <a:p>
            <a:pPr marL="342900" indent="-342900">
              <a:buFont typeface="+mj-lt"/>
              <a:buAutoNum type="arabicPeriod"/>
            </a:pPr>
            <a:r>
              <a:rPr lang="en-US" dirty="0"/>
              <a:t>A culture of personal health, wellbeing and sustainability is rooted in ethics—respect for the personal health, the environment, for others, and for future generations. </a:t>
            </a:r>
          </a:p>
          <a:p>
            <a:pPr marL="342900" indent="-342900">
              <a:buFont typeface="+mj-lt"/>
              <a:buAutoNum type="arabicPeriod"/>
            </a:pPr>
            <a:r>
              <a:rPr lang="en-US" dirty="0"/>
              <a:t>Ethical decision-making involves choosing long-term ecological wellbeing over short-term convenience. This moral dimension gives any new policy or goal depth and purpose. </a:t>
            </a:r>
          </a:p>
          <a:p>
            <a:pPr marL="342900" indent="-342900">
              <a:buFont typeface="+mj-lt"/>
              <a:buAutoNum type="arabicPeriod"/>
            </a:pPr>
            <a:r>
              <a:rPr lang="en-US" dirty="0"/>
              <a:t>For seafarers, this might mean resisting wasteful habits or advocating for more sustainable procurement. </a:t>
            </a:r>
          </a:p>
          <a:p>
            <a:pPr marL="342900" indent="-342900">
              <a:buFont typeface="+mj-lt"/>
              <a:buAutoNum type="arabicPeriod"/>
            </a:pPr>
            <a:r>
              <a:rPr lang="en-US" dirty="0"/>
              <a:t>Linking sustainability to professional ethics strengthens accountability and aligns with maritime traditions of duty and stewardship. Ethical discussions during training or meetings encourage reflection: “How do my actions today affect my health? How does affect the the sea tomorrow?”</a:t>
            </a:r>
          </a:p>
        </p:txBody>
      </p:sp>
      <p:sp>
        <p:nvSpPr>
          <p:cNvPr id="4" name="Ορθογώνιο 3">
            <a:extLst>
              <a:ext uri="{FF2B5EF4-FFF2-40B4-BE49-F238E27FC236}">
                <a16:creationId xmlns:a16="http://schemas.microsoft.com/office/drawing/2014/main" id="{3E099B32-5845-6F76-A896-CDB8155BC893}"/>
              </a:ext>
            </a:extLst>
          </p:cNvPr>
          <p:cNvSpPr/>
          <p:nvPr/>
        </p:nvSpPr>
        <p:spPr>
          <a:xfrm>
            <a:off x="629877" y="6268277"/>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36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4AFD07D8-0FD9-8AA6-94C0-69754195AC60}"/>
              </a:ext>
            </a:extLst>
          </p:cNvPr>
          <p:cNvSpPr txBox="1">
            <a:spLocks/>
          </p:cNvSpPr>
          <p:nvPr/>
        </p:nvSpPr>
        <p:spPr>
          <a:xfrm>
            <a:off x="628650" y="1748790"/>
            <a:ext cx="7886700" cy="35090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mj-lt"/>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mj-lt"/>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mj-lt"/>
              <a:buAutoNum type="arabicPeriod"/>
            </a:pPr>
            <a:r>
              <a:rPr lang="en-US" b="1" u="sng" dirty="0"/>
              <a:t>For a new culture to thrive, every crew member must feel empowered to contribute</a:t>
            </a:r>
            <a:r>
              <a:rPr lang="en-US" dirty="0"/>
              <a:t>. Commitment and accountability grow when people believe their actions matter and that their voices are valued. </a:t>
            </a:r>
          </a:p>
          <a:p>
            <a:pPr marL="342900" indent="-342900">
              <a:buFont typeface="+mj-lt"/>
              <a:buAutoNum type="arabicPeriod"/>
            </a:pPr>
            <a:r>
              <a:rPr lang="en-US" dirty="0"/>
              <a:t>Practical empowerment includes assigning specific roles—waste monitors, galley efficiency coordinators,  health or energy champions. </a:t>
            </a:r>
          </a:p>
          <a:p>
            <a:pPr marL="342900" indent="-342900">
              <a:buFont typeface="+mj-lt"/>
              <a:buAutoNum type="arabicPeriod"/>
            </a:pPr>
            <a:r>
              <a:rPr lang="en-US" dirty="0"/>
              <a:t>Encouraging suggestions and innovation keeps the initiative dynamic. </a:t>
            </a:r>
          </a:p>
          <a:p>
            <a:pPr marL="342900" indent="-342900">
              <a:buFont typeface="+mj-lt"/>
              <a:buAutoNum type="arabicPeriod"/>
            </a:pPr>
            <a:r>
              <a:rPr lang="en-US" dirty="0"/>
              <a:t>Recognition programs further reinforce engagement by linking ownership with pride. </a:t>
            </a:r>
          </a:p>
          <a:p>
            <a:pPr marL="342900" indent="-342900">
              <a:buFont typeface="+mj-lt"/>
              <a:buAutoNum type="arabicPeriod"/>
            </a:pPr>
            <a:r>
              <a:rPr lang="en-US" dirty="0"/>
              <a:t>Empowered crews move from passive compliance to active participation, identifying new opportunities and taking responsibility for continuous improvement. </a:t>
            </a:r>
          </a:p>
        </p:txBody>
      </p:sp>
      <p:sp>
        <p:nvSpPr>
          <p:cNvPr id="2" name="Τίτλος 1">
            <a:extLst>
              <a:ext uri="{FF2B5EF4-FFF2-40B4-BE49-F238E27FC236}">
                <a16:creationId xmlns:a16="http://schemas.microsoft.com/office/drawing/2014/main" id="{67BAB387-2909-88A4-C6C5-F211F6BFFD53}"/>
              </a:ext>
            </a:extLst>
          </p:cNvPr>
          <p:cNvSpPr>
            <a:spLocks noGrp="1"/>
          </p:cNvSpPr>
          <p:nvPr>
            <p:ph type="title"/>
          </p:nvPr>
        </p:nvSpPr>
        <p:spPr/>
        <p:txBody>
          <a:bodyPr>
            <a:normAutofit/>
          </a:bodyPr>
          <a:lstStyle/>
          <a:p>
            <a:r>
              <a:rPr lang="en-US" dirty="0"/>
              <a:t>Empowering Crew Commitment</a:t>
            </a:r>
          </a:p>
        </p:txBody>
      </p:sp>
      <p:sp>
        <p:nvSpPr>
          <p:cNvPr id="3" name="Ορθογώνιο 2">
            <a:extLst>
              <a:ext uri="{FF2B5EF4-FFF2-40B4-BE49-F238E27FC236}">
                <a16:creationId xmlns:a16="http://schemas.microsoft.com/office/drawing/2014/main" id="{BF9C91DD-72FB-DE81-2CED-01DF19550753}"/>
              </a:ext>
            </a:extLst>
          </p:cNvPr>
          <p:cNvSpPr/>
          <p:nvPr/>
        </p:nvSpPr>
        <p:spPr>
          <a:xfrm>
            <a:off x="629877"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17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1D13D1-989C-098E-E16B-215F3A758854}"/>
              </a:ext>
            </a:extLst>
          </p:cNvPr>
          <p:cNvSpPr>
            <a:spLocks noGrp="1"/>
          </p:cNvSpPr>
          <p:nvPr>
            <p:ph type="title"/>
          </p:nvPr>
        </p:nvSpPr>
        <p:spPr>
          <a:xfrm>
            <a:off x="628650" y="964837"/>
            <a:ext cx="7886700" cy="996485"/>
          </a:xfrm>
        </p:spPr>
        <p:txBody>
          <a:bodyPr>
            <a:normAutofit/>
          </a:bodyPr>
          <a:lstStyle/>
          <a:p>
            <a:r>
              <a:rPr lang="en-US" dirty="0"/>
              <a:t>Integrating a new health and sustainable</a:t>
            </a:r>
            <a:br>
              <a:rPr lang="en-US" dirty="0"/>
            </a:br>
            <a:r>
              <a:rPr lang="en-US" dirty="0"/>
              <a:t>culture into Daily Routines</a:t>
            </a:r>
          </a:p>
        </p:txBody>
      </p:sp>
      <p:sp>
        <p:nvSpPr>
          <p:cNvPr id="3" name="Θέση περιεχομένου 2">
            <a:extLst>
              <a:ext uri="{FF2B5EF4-FFF2-40B4-BE49-F238E27FC236}">
                <a16:creationId xmlns:a16="http://schemas.microsoft.com/office/drawing/2014/main" id="{C3DDE903-BF6B-DBCA-07C7-67CBBFA174A9}"/>
              </a:ext>
            </a:extLst>
          </p:cNvPr>
          <p:cNvSpPr>
            <a:spLocks noGrp="1"/>
          </p:cNvSpPr>
          <p:nvPr>
            <p:ph idx="1"/>
          </p:nvPr>
        </p:nvSpPr>
        <p:spPr>
          <a:xfrm>
            <a:off x="3924300" y="2162174"/>
            <a:ext cx="4743450" cy="4183891"/>
          </a:xfrm>
        </p:spPr>
        <p:txBody>
          <a:bodyPr>
            <a:normAutofit/>
          </a:bodyPr>
          <a:lstStyle/>
          <a:p>
            <a:pPr marL="342900" indent="-342900">
              <a:buFont typeface="+mj-lt"/>
              <a:buAutoNum type="arabicPeriod"/>
            </a:pPr>
            <a:r>
              <a:rPr lang="en-US" dirty="0"/>
              <a:t>Embedding new personal health and sustainability cultures into routine operations ensures longevity. When health and is part of daily checklists, maintenance rounds, and galley procedures, it ceases to feel like an extra task. </a:t>
            </a:r>
          </a:p>
          <a:p>
            <a:pPr marL="342900" indent="-342900">
              <a:buFont typeface="+mj-lt"/>
              <a:buAutoNum type="arabicPeriod"/>
            </a:pPr>
            <a:r>
              <a:rPr lang="en-US" i="1" dirty="0"/>
              <a:t>Examples include waste segregation during cleanup, turning off equipment after use, and optimizing meal preparation based on real-time headcount. </a:t>
            </a:r>
          </a:p>
          <a:p>
            <a:pPr marL="342900" indent="-342900">
              <a:buFont typeface="+mj-lt"/>
              <a:buAutoNum type="arabicPeriod"/>
            </a:pPr>
            <a:r>
              <a:rPr lang="en-US" dirty="0"/>
              <a:t>Integration also means linking personal health and sustainability to safety, hygiene, and operational efficiency—the pillars of shipboard life. </a:t>
            </a:r>
          </a:p>
          <a:p>
            <a:pPr marL="342900" indent="-342900">
              <a:buFont typeface="+mj-lt"/>
              <a:buAutoNum type="arabicPeriod"/>
            </a:pPr>
            <a:endParaRPr lang="en-US" dirty="0"/>
          </a:p>
        </p:txBody>
      </p:sp>
      <p:pic>
        <p:nvPicPr>
          <p:cNvPr id="4" name="Εικόνα 3">
            <a:extLst>
              <a:ext uri="{FF2B5EF4-FFF2-40B4-BE49-F238E27FC236}">
                <a16:creationId xmlns:a16="http://schemas.microsoft.com/office/drawing/2014/main" id="{1F9A1502-35CC-EDBE-2553-3EBF674B1902}"/>
              </a:ext>
            </a:extLst>
          </p:cNvPr>
          <p:cNvPicPr>
            <a:picLocks noChangeAspect="1"/>
          </p:cNvPicPr>
          <p:nvPr/>
        </p:nvPicPr>
        <p:blipFill>
          <a:blip r:embed="rId2"/>
          <a:stretch>
            <a:fillRect/>
          </a:stretch>
        </p:blipFill>
        <p:spPr>
          <a:xfrm>
            <a:off x="1230668" y="2162174"/>
            <a:ext cx="2693632" cy="3590925"/>
          </a:xfrm>
          <a:prstGeom prst="rect">
            <a:avLst/>
          </a:prstGeom>
        </p:spPr>
      </p:pic>
      <p:sp>
        <p:nvSpPr>
          <p:cNvPr id="5" name="Ορθογώνιο 4">
            <a:extLst>
              <a:ext uri="{FF2B5EF4-FFF2-40B4-BE49-F238E27FC236}">
                <a16:creationId xmlns:a16="http://schemas.microsoft.com/office/drawing/2014/main" id="{20E24F46-065A-1CBE-F79A-90BAE081B993}"/>
              </a:ext>
            </a:extLst>
          </p:cNvPr>
          <p:cNvSpPr/>
          <p:nvPr/>
        </p:nvSpPr>
        <p:spPr>
          <a:xfrm>
            <a:off x="629877" y="6287338"/>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819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F4C378-A6CF-F14E-83CB-2F205241A111}"/>
              </a:ext>
            </a:extLst>
          </p:cNvPr>
          <p:cNvSpPr>
            <a:spLocks noGrp="1"/>
          </p:cNvSpPr>
          <p:nvPr>
            <p:ph type="title"/>
          </p:nvPr>
        </p:nvSpPr>
        <p:spPr/>
        <p:txBody>
          <a:bodyPr>
            <a:normAutofit/>
          </a:bodyPr>
          <a:lstStyle/>
          <a:p>
            <a:r>
              <a:rPr lang="en-US" dirty="0"/>
              <a:t>Teamwork and Collaboration</a:t>
            </a:r>
          </a:p>
        </p:txBody>
      </p:sp>
      <p:sp>
        <p:nvSpPr>
          <p:cNvPr id="3" name="Θέση περιεχομένου 2">
            <a:extLst>
              <a:ext uri="{FF2B5EF4-FFF2-40B4-BE49-F238E27FC236}">
                <a16:creationId xmlns:a16="http://schemas.microsoft.com/office/drawing/2014/main" id="{255C7932-127B-6857-DDA4-A8A5B3AA40CA}"/>
              </a:ext>
            </a:extLst>
          </p:cNvPr>
          <p:cNvSpPr>
            <a:spLocks noGrp="1"/>
          </p:cNvSpPr>
          <p:nvPr>
            <p:ph idx="1"/>
          </p:nvPr>
        </p:nvSpPr>
        <p:spPr>
          <a:xfrm>
            <a:off x="3476624" y="1647825"/>
            <a:ext cx="5038725" cy="4529138"/>
          </a:xfrm>
        </p:spPr>
        <p:txBody>
          <a:bodyPr>
            <a:normAutofit/>
          </a:bodyPr>
          <a:lstStyle/>
          <a:p>
            <a:pPr marL="342900" indent="-342900">
              <a:buFont typeface="+mj-lt"/>
              <a:buAutoNum type="arabicPeriod"/>
            </a:pPr>
            <a:r>
              <a:rPr lang="en-US" dirty="0"/>
              <a:t>A culture depends on teamwork. </a:t>
            </a:r>
          </a:p>
          <a:p>
            <a:pPr marL="342900" indent="-342900">
              <a:buFont typeface="+mj-lt"/>
              <a:buAutoNum type="arabicPeriod"/>
            </a:pPr>
            <a:r>
              <a:rPr lang="en-US" i="1" dirty="0"/>
              <a:t>Crews from diverse backgrounds bring different perspectives, skills, and ideas. Effective collaboration harnesses this diversity to improve problem-solving and innovation. Joint projects, like ship-wide  “health challenges”, “better life”, “green challenges” or collaborative energy audits, strengthen bonds and foster shared accountability. </a:t>
            </a:r>
          </a:p>
          <a:p>
            <a:pPr marL="342900" indent="-342900">
              <a:buFont typeface="+mj-lt"/>
              <a:buAutoNum type="arabicPeriod"/>
            </a:pPr>
            <a:r>
              <a:rPr lang="en-US" b="1" u="sng" dirty="0"/>
              <a:t>Communication that emphasizes team success over individual achievement reinforces unity. </a:t>
            </a:r>
            <a:r>
              <a:rPr lang="en-US" dirty="0"/>
              <a:t>When teamwork becomes the foundation of better life efforts, it not only enhances personal health, well being and environmental outcomes but also improves morale and cooperation across the vessel.</a:t>
            </a:r>
          </a:p>
        </p:txBody>
      </p:sp>
      <p:pic>
        <p:nvPicPr>
          <p:cNvPr id="4" name="Εικόνα 3">
            <a:extLst>
              <a:ext uri="{FF2B5EF4-FFF2-40B4-BE49-F238E27FC236}">
                <a16:creationId xmlns:a16="http://schemas.microsoft.com/office/drawing/2014/main" id="{F76CA53E-1365-F439-CF49-A342BAE0D23A}"/>
              </a:ext>
            </a:extLst>
          </p:cNvPr>
          <p:cNvPicPr>
            <a:picLocks noChangeAspect="1"/>
          </p:cNvPicPr>
          <p:nvPr/>
        </p:nvPicPr>
        <p:blipFill>
          <a:blip r:embed="rId2"/>
          <a:stretch>
            <a:fillRect/>
          </a:stretch>
        </p:blipFill>
        <p:spPr>
          <a:xfrm>
            <a:off x="467469" y="1647825"/>
            <a:ext cx="2932956" cy="3162300"/>
          </a:xfrm>
          <a:prstGeom prst="rect">
            <a:avLst/>
          </a:prstGeom>
        </p:spPr>
      </p:pic>
      <p:sp>
        <p:nvSpPr>
          <p:cNvPr id="5" name="Ορθογώνιο 4">
            <a:extLst>
              <a:ext uri="{FF2B5EF4-FFF2-40B4-BE49-F238E27FC236}">
                <a16:creationId xmlns:a16="http://schemas.microsoft.com/office/drawing/2014/main" id="{B2AEC01F-AD1B-17D4-CBED-F663E90C6773}"/>
              </a:ext>
            </a:extLst>
          </p:cNvPr>
          <p:cNvSpPr/>
          <p:nvPr/>
        </p:nvSpPr>
        <p:spPr>
          <a:xfrm>
            <a:off x="557912" y="6266011"/>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7277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0C6CE5-8AC6-BFD7-C215-594CE02D1F65}"/>
              </a:ext>
            </a:extLst>
          </p:cNvPr>
          <p:cNvSpPr>
            <a:spLocks noGrp="1"/>
          </p:cNvSpPr>
          <p:nvPr>
            <p:ph type="title"/>
          </p:nvPr>
        </p:nvSpPr>
        <p:spPr/>
        <p:txBody>
          <a:bodyPr>
            <a:normAutofit/>
          </a:bodyPr>
          <a:lstStyle/>
          <a:p>
            <a:r>
              <a:rPr lang="en-US" dirty="0"/>
              <a:t>Learning from Mistakes</a:t>
            </a:r>
          </a:p>
        </p:txBody>
      </p:sp>
      <p:sp>
        <p:nvSpPr>
          <p:cNvPr id="3" name="Θέση περιεχομένου 2">
            <a:extLst>
              <a:ext uri="{FF2B5EF4-FFF2-40B4-BE49-F238E27FC236}">
                <a16:creationId xmlns:a16="http://schemas.microsoft.com/office/drawing/2014/main" id="{F8ED2E3C-5E83-7804-EFAB-9E6ABF2E2ED9}"/>
              </a:ext>
            </a:extLst>
          </p:cNvPr>
          <p:cNvSpPr>
            <a:spLocks noGrp="1"/>
          </p:cNvSpPr>
          <p:nvPr>
            <p:ph idx="1"/>
          </p:nvPr>
        </p:nvSpPr>
        <p:spPr>
          <a:xfrm>
            <a:off x="3895724" y="2143125"/>
            <a:ext cx="4619625" cy="4033838"/>
          </a:xfrm>
        </p:spPr>
        <p:txBody>
          <a:bodyPr>
            <a:normAutofit/>
          </a:bodyPr>
          <a:lstStyle/>
          <a:p>
            <a:pPr marL="342900" indent="-342900">
              <a:buFont typeface="+mj-lt"/>
              <a:buAutoNum type="arabicPeriod"/>
            </a:pPr>
            <a:r>
              <a:rPr lang="en-US" dirty="0"/>
              <a:t>Mistakes—such as poor diets, improper waste sorting or energy overuse—should be treated as opportunities for reflection and improvement. </a:t>
            </a:r>
            <a:r>
              <a:rPr lang="en-US" b="1" u="sng" dirty="0"/>
              <a:t>The focus is on identifying causes and preventive measures, not assigning fault. </a:t>
            </a:r>
          </a:p>
          <a:p>
            <a:pPr marL="342900" indent="-342900">
              <a:buFont typeface="+mj-lt"/>
              <a:buAutoNum type="arabicPeriod"/>
            </a:pPr>
            <a:r>
              <a:rPr lang="en-US" dirty="0"/>
              <a:t>Documenting lessons learned creates valuable reference material for future crews. A blame-free learning culture promotes honesty, resilience, and innovation, allowing employee practices to evolve through shared experience rather than fear of error.</a:t>
            </a:r>
          </a:p>
        </p:txBody>
      </p:sp>
      <p:pic>
        <p:nvPicPr>
          <p:cNvPr id="4" name="Εικόνα 3">
            <a:extLst>
              <a:ext uri="{FF2B5EF4-FFF2-40B4-BE49-F238E27FC236}">
                <a16:creationId xmlns:a16="http://schemas.microsoft.com/office/drawing/2014/main" id="{9688767C-5F14-A83C-0F93-6E35E5A33F7B}"/>
              </a:ext>
            </a:extLst>
          </p:cNvPr>
          <p:cNvPicPr>
            <a:picLocks noChangeAspect="1"/>
          </p:cNvPicPr>
          <p:nvPr/>
        </p:nvPicPr>
        <p:blipFill>
          <a:blip r:embed="rId2"/>
          <a:stretch>
            <a:fillRect/>
          </a:stretch>
        </p:blipFill>
        <p:spPr>
          <a:xfrm>
            <a:off x="776149" y="2209800"/>
            <a:ext cx="2648304" cy="3524250"/>
          </a:xfrm>
          <a:prstGeom prst="rect">
            <a:avLst/>
          </a:prstGeom>
        </p:spPr>
      </p:pic>
      <p:sp>
        <p:nvSpPr>
          <p:cNvPr id="5" name="Ορθογώνιο 4">
            <a:extLst>
              <a:ext uri="{FF2B5EF4-FFF2-40B4-BE49-F238E27FC236}">
                <a16:creationId xmlns:a16="http://schemas.microsoft.com/office/drawing/2014/main" id="{1A9A7F85-EB68-B456-BB2D-AF6B29EF9C66}"/>
              </a:ext>
            </a:extLst>
          </p:cNvPr>
          <p:cNvSpPr/>
          <p:nvPr/>
        </p:nvSpPr>
        <p:spPr>
          <a:xfrm>
            <a:off x="629876" y="6242154"/>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719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7E424-5D33-FEB5-F0C3-561BC1A079A4}"/>
              </a:ext>
            </a:extLst>
          </p:cNvPr>
          <p:cNvSpPr>
            <a:spLocks noGrp="1"/>
          </p:cNvSpPr>
          <p:nvPr>
            <p:ph type="title"/>
          </p:nvPr>
        </p:nvSpPr>
        <p:spPr/>
        <p:txBody>
          <a:bodyPr>
            <a:normAutofit/>
          </a:bodyPr>
          <a:lstStyle/>
          <a:p>
            <a:r>
              <a:rPr lang="en-US" dirty="0"/>
              <a:t>Behavioral Change and Habits</a:t>
            </a:r>
          </a:p>
        </p:txBody>
      </p:sp>
      <p:sp>
        <p:nvSpPr>
          <p:cNvPr id="3" name="Θέση περιεχομένου 2">
            <a:extLst>
              <a:ext uri="{FF2B5EF4-FFF2-40B4-BE49-F238E27FC236}">
                <a16:creationId xmlns:a16="http://schemas.microsoft.com/office/drawing/2014/main" id="{1F17E019-F748-B768-2C4C-37B503724B67}"/>
              </a:ext>
            </a:extLst>
          </p:cNvPr>
          <p:cNvSpPr>
            <a:spLocks noGrp="1"/>
          </p:cNvSpPr>
          <p:nvPr>
            <p:ph idx="1"/>
          </p:nvPr>
        </p:nvSpPr>
        <p:spPr>
          <a:xfrm>
            <a:off x="4000500" y="1952625"/>
            <a:ext cx="4514850" cy="4224338"/>
          </a:xfrm>
        </p:spPr>
        <p:txBody>
          <a:bodyPr>
            <a:normAutofit/>
          </a:bodyPr>
          <a:lstStyle/>
          <a:p>
            <a:pPr marL="342900" indent="-342900">
              <a:buFont typeface="+mj-lt"/>
              <a:buAutoNum type="arabicPeriod"/>
            </a:pPr>
            <a:r>
              <a:rPr lang="en-US" dirty="0"/>
              <a:t>Cultural transformation ultimately depends on changing habits. Small, consistent behaviors create cumulative impact. </a:t>
            </a:r>
          </a:p>
          <a:p>
            <a:pPr marL="342900" indent="-342900">
              <a:buFont typeface="+mj-lt"/>
              <a:buAutoNum type="arabicPeriod"/>
            </a:pPr>
            <a:r>
              <a:rPr lang="en-US" b="1" dirty="0"/>
              <a:t>Behavior change theories suggest that repetition, feedback, and positive reinforcement are key. Clear cues, such as visible reminders or scheduled sustainability tasks, help establish new routines. </a:t>
            </a:r>
          </a:p>
          <a:p>
            <a:pPr marL="342900" indent="-342900">
              <a:buFont typeface="+mj-lt"/>
              <a:buAutoNum type="arabicPeriod"/>
            </a:pPr>
            <a:r>
              <a:rPr lang="en-US" dirty="0"/>
              <a:t>Over time, repeated behaviors form habits that persist even when external pressure fades. Recognizing and celebrating habit formation encourages long-term adherence. </a:t>
            </a:r>
          </a:p>
        </p:txBody>
      </p:sp>
      <p:pic>
        <p:nvPicPr>
          <p:cNvPr id="4" name="Picture 10" descr="Several trash cans on a pallet&#10;&#10;AI-generated content may be incorrect.">
            <a:extLst>
              <a:ext uri="{FF2B5EF4-FFF2-40B4-BE49-F238E27FC236}">
                <a16:creationId xmlns:a16="http://schemas.microsoft.com/office/drawing/2014/main" id="{FEF29565-4E24-67AA-33EC-296B1017ED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32353"/>
          <a:stretch>
            <a:fillRect/>
          </a:stretch>
        </p:blipFill>
        <p:spPr>
          <a:xfrm>
            <a:off x="640201" y="2143124"/>
            <a:ext cx="2973701" cy="3283205"/>
          </a:xfrm>
          <a:prstGeom prst="rect">
            <a:avLst/>
          </a:prstGeom>
        </p:spPr>
      </p:pic>
      <p:sp>
        <p:nvSpPr>
          <p:cNvPr id="5" name="Ορθογώνιο 4">
            <a:extLst>
              <a:ext uri="{FF2B5EF4-FFF2-40B4-BE49-F238E27FC236}">
                <a16:creationId xmlns:a16="http://schemas.microsoft.com/office/drawing/2014/main" id="{16AB5FC1-1ECF-230C-1863-0C958B5D19AC}"/>
              </a:ext>
            </a:extLst>
          </p:cNvPr>
          <p:cNvSpPr/>
          <p:nvPr/>
        </p:nvSpPr>
        <p:spPr>
          <a:xfrm>
            <a:off x="678301" y="624215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366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045F2FE-717C-3663-9936-4A6FC7B4307A}"/>
              </a:ext>
            </a:extLst>
          </p:cNvPr>
          <p:cNvSpPr>
            <a:spLocks noGrp="1"/>
          </p:cNvSpPr>
          <p:nvPr>
            <p:ph idx="1"/>
          </p:nvPr>
        </p:nvSpPr>
        <p:spPr>
          <a:xfrm>
            <a:off x="3448050" y="1857375"/>
            <a:ext cx="5067300" cy="4319588"/>
          </a:xfrm>
        </p:spPr>
        <p:txBody>
          <a:bodyPr>
            <a:normAutofit/>
          </a:bodyPr>
          <a:lstStyle/>
          <a:p>
            <a:pPr marL="342900" indent="-342900">
              <a:buFont typeface="+mj-lt"/>
              <a:buAutoNum type="arabicPeriod"/>
            </a:pPr>
            <a:r>
              <a:rPr lang="en-US" dirty="0"/>
              <a:t>Assessing cultural change requires both qualitative and quantitative tools. </a:t>
            </a:r>
          </a:p>
          <a:p>
            <a:pPr marL="342900" indent="-342900">
              <a:buFont typeface="+mj-lt"/>
              <a:buAutoNum type="arabicPeriod"/>
            </a:pPr>
            <a:r>
              <a:rPr lang="en-US" dirty="0"/>
              <a:t>Surveys, interviews, and focus groups can capture shifts in attitudes, while operational data reveal behavioral trends. </a:t>
            </a:r>
          </a:p>
          <a:p>
            <a:pPr marL="342900" indent="-342900">
              <a:buFont typeface="+mj-lt"/>
              <a:buAutoNum type="arabicPeriod"/>
            </a:pPr>
            <a:r>
              <a:rPr lang="en-US" dirty="0"/>
              <a:t>Regular assessments help leadership identify gaps and reinforce progress. </a:t>
            </a:r>
          </a:p>
          <a:p>
            <a:pPr marL="342900" indent="-342900">
              <a:buFont typeface="+mj-lt"/>
              <a:buAutoNum type="arabicPeriod"/>
            </a:pPr>
            <a:r>
              <a:rPr lang="en-US" dirty="0"/>
              <a:t>Sharing results transparently reinforces trust and motivates further improvement. </a:t>
            </a:r>
          </a:p>
          <a:p>
            <a:pPr marL="342900" indent="-342900">
              <a:buFont typeface="+mj-lt"/>
              <a:buAutoNum type="arabicPeriod"/>
            </a:pPr>
            <a:r>
              <a:rPr lang="en-US" dirty="0"/>
              <a:t>Measuring culture may seem abstract, but it is vital for understanding whether a company’s set of values have truly taken root. What gets measured, improves.</a:t>
            </a:r>
          </a:p>
        </p:txBody>
      </p:sp>
      <p:sp>
        <p:nvSpPr>
          <p:cNvPr id="5" name="Title 4">
            <a:extLst>
              <a:ext uri="{FF2B5EF4-FFF2-40B4-BE49-F238E27FC236}">
                <a16:creationId xmlns:a16="http://schemas.microsoft.com/office/drawing/2014/main" id="{E349FBBE-05BC-CFCD-6E2A-E2E6EFEFBBE6}"/>
              </a:ext>
            </a:extLst>
          </p:cNvPr>
          <p:cNvSpPr>
            <a:spLocks noGrp="1"/>
          </p:cNvSpPr>
          <p:nvPr>
            <p:ph type="title"/>
          </p:nvPr>
        </p:nvSpPr>
        <p:spPr/>
        <p:txBody>
          <a:bodyPr>
            <a:normAutofit/>
          </a:bodyPr>
          <a:lstStyle/>
          <a:p>
            <a:r>
              <a:rPr lang="en-US" dirty="0"/>
              <a:t>Measuring Cultural Change</a:t>
            </a:r>
            <a:endParaRPr lang="en-GR" dirty="0"/>
          </a:p>
        </p:txBody>
      </p:sp>
      <p:pic>
        <p:nvPicPr>
          <p:cNvPr id="2" name="Εικόνα 1">
            <a:extLst>
              <a:ext uri="{FF2B5EF4-FFF2-40B4-BE49-F238E27FC236}">
                <a16:creationId xmlns:a16="http://schemas.microsoft.com/office/drawing/2014/main" id="{71C3CF6B-62BF-DE6B-1099-1E94E006B65F}"/>
              </a:ext>
            </a:extLst>
          </p:cNvPr>
          <p:cNvPicPr>
            <a:picLocks noChangeAspect="1"/>
          </p:cNvPicPr>
          <p:nvPr/>
        </p:nvPicPr>
        <p:blipFill>
          <a:blip r:embed="rId2"/>
          <a:stretch>
            <a:fillRect/>
          </a:stretch>
        </p:blipFill>
        <p:spPr>
          <a:xfrm>
            <a:off x="840954" y="1857375"/>
            <a:ext cx="2383474" cy="3171825"/>
          </a:xfrm>
          <a:prstGeom prst="rect">
            <a:avLst/>
          </a:prstGeom>
        </p:spPr>
      </p:pic>
      <p:sp>
        <p:nvSpPr>
          <p:cNvPr id="4" name="Ορθογώνιο 3">
            <a:extLst>
              <a:ext uri="{FF2B5EF4-FFF2-40B4-BE49-F238E27FC236}">
                <a16:creationId xmlns:a16="http://schemas.microsoft.com/office/drawing/2014/main" id="{72066398-83C9-9880-45C1-58054CC216E9}"/>
              </a:ext>
            </a:extLst>
          </p:cNvPr>
          <p:cNvSpPr/>
          <p:nvPr/>
        </p:nvSpPr>
        <p:spPr>
          <a:xfrm>
            <a:off x="629877" y="6215982"/>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79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40906E-1390-083E-6E6F-CEE461F0B4DC}"/>
              </a:ext>
            </a:extLst>
          </p:cNvPr>
          <p:cNvSpPr>
            <a:spLocks noGrp="1"/>
          </p:cNvSpPr>
          <p:nvPr>
            <p:ph type="title"/>
          </p:nvPr>
        </p:nvSpPr>
        <p:spPr/>
        <p:txBody>
          <a:bodyPr>
            <a:normAutofit/>
          </a:bodyPr>
          <a:lstStyle/>
          <a:p>
            <a:r>
              <a:rPr lang="en-US" dirty="0"/>
              <a:t>Overcoming Resistance to Change</a:t>
            </a:r>
          </a:p>
        </p:txBody>
      </p:sp>
      <p:sp>
        <p:nvSpPr>
          <p:cNvPr id="3" name="Θέση περιεχομένου 2">
            <a:extLst>
              <a:ext uri="{FF2B5EF4-FFF2-40B4-BE49-F238E27FC236}">
                <a16:creationId xmlns:a16="http://schemas.microsoft.com/office/drawing/2014/main" id="{663E1D18-E293-6AAD-237D-4A1726FF5A36}"/>
              </a:ext>
            </a:extLst>
          </p:cNvPr>
          <p:cNvSpPr>
            <a:spLocks noGrp="1"/>
          </p:cNvSpPr>
          <p:nvPr>
            <p:ph idx="1"/>
          </p:nvPr>
        </p:nvSpPr>
        <p:spPr/>
        <p:txBody>
          <a:bodyPr>
            <a:normAutofit/>
          </a:bodyPr>
          <a:lstStyle/>
          <a:p>
            <a:pPr marL="342900" indent="-342900">
              <a:buFont typeface="+mj-lt"/>
              <a:buAutoNum type="arabicPeriod"/>
            </a:pPr>
            <a:r>
              <a:rPr lang="en-US" dirty="0"/>
              <a:t>Resistance is natural in any cultural shift. Some may view new personal health, well being or sustainability policies as extra work or temporary. </a:t>
            </a:r>
          </a:p>
          <a:p>
            <a:pPr marL="342900" indent="-342900">
              <a:buFont typeface="+mj-lt"/>
              <a:buAutoNum type="arabicPeriod"/>
            </a:pPr>
            <a:r>
              <a:rPr lang="en-US" dirty="0"/>
              <a:t>Addressing resistance requires empathy and inclusion.</a:t>
            </a:r>
          </a:p>
          <a:p>
            <a:pPr marL="342900" indent="-342900">
              <a:buFont typeface="+mj-lt"/>
              <a:buAutoNum type="arabicPeriod"/>
            </a:pPr>
            <a:r>
              <a:rPr lang="en-US" dirty="0"/>
              <a:t>Listening to concerns, clarifying misunderstandings, and demonstrating tangible benefits help reduce skepticism. </a:t>
            </a:r>
          </a:p>
          <a:p>
            <a:pPr marL="342900" indent="-342900">
              <a:buFont typeface="+mj-lt"/>
              <a:buAutoNum type="arabicPeriod"/>
            </a:pPr>
            <a:r>
              <a:rPr lang="en-US" b="1" dirty="0"/>
              <a:t>Pilot projects </a:t>
            </a:r>
            <a:r>
              <a:rPr lang="en-US" dirty="0"/>
              <a:t>can show proof of concept before full-scale implementation. </a:t>
            </a:r>
          </a:p>
          <a:p>
            <a:pPr marL="342900" indent="-342900">
              <a:buFont typeface="+mj-lt"/>
              <a:buAutoNum type="arabicPeriod"/>
            </a:pPr>
            <a:r>
              <a:rPr lang="en-US" b="1" dirty="0"/>
              <a:t>Transparency about challenges </a:t>
            </a:r>
            <a:r>
              <a:rPr lang="en-US" dirty="0"/>
              <a:t>and compromises builds credibility. </a:t>
            </a:r>
          </a:p>
          <a:p>
            <a:pPr marL="342900" indent="-342900">
              <a:buFont typeface="+mj-lt"/>
              <a:buAutoNum type="arabicPeriod"/>
            </a:pPr>
            <a:r>
              <a:rPr lang="en-US" dirty="0"/>
              <a:t>Leaders must remain patient yet firm, reinforcing the message that personal health, wellbeing and sustainability are shared values, not a passing trend. </a:t>
            </a:r>
          </a:p>
        </p:txBody>
      </p:sp>
      <p:sp>
        <p:nvSpPr>
          <p:cNvPr id="4" name="Ορθογώνιο 3">
            <a:extLst>
              <a:ext uri="{FF2B5EF4-FFF2-40B4-BE49-F238E27FC236}">
                <a16:creationId xmlns:a16="http://schemas.microsoft.com/office/drawing/2014/main" id="{55F1194A-423B-87EA-BBF5-5090B89632ED}"/>
              </a:ext>
            </a:extLst>
          </p:cNvPr>
          <p:cNvSpPr/>
          <p:nvPr/>
        </p:nvSpPr>
        <p:spPr>
          <a:xfrm>
            <a:off x="710312"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939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A8198-2C16-0545-13A0-AB9151C3A51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6A51B37-6D90-23DC-FBE3-72ABCAAB2616}"/>
              </a:ext>
            </a:extLst>
          </p:cNvPr>
          <p:cNvSpPr>
            <a:spLocks noGrp="1"/>
          </p:cNvSpPr>
          <p:nvPr>
            <p:ph type="title"/>
          </p:nvPr>
        </p:nvSpPr>
        <p:spPr/>
        <p:txBody>
          <a:bodyPr>
            <a:normAutofit/>
          </a:bodyPr>
          <a:lstStyle/>
          <a:p>
            <a:r>
              <a:rPr lang="en-GB" dirty="0"/>
              <a:t>Developing Action Plans</a:t>
            </a:r>
          </a:p>
        </p:txBody>
      </p:sp>
      <p:sp>
        <p:nvSpPr>
          <p:cNvPr id="3" name="Θέση περιεχομένου 2">
            <a:extLst>
              <a:ext uri="{FF2B5EF4-FFF2-40B4-BE49-F238E27FC236}">
                <a16:creationId xmlns:a16="http://schemas.microsoft.com/office/drawing/2014/main" id="{AF1846D7-E8C3-3B99-690C-A2F6690E32E9}"/>
              </a:ext>
            </a:extLst>
          </p:cNvPr>
          <p:cNvSpPr>
            <a:spLocks noGrp="1"/>
          </p:cNvSpPr>
          <p:nvPr>
            <p:ph idx="1"/>
          </p:nvPr>
        </p:nvSpPr>
        <p:spPr>
          <a:xfrm>
            <a:off x="628650" y="1825625"/>
            <a:ext cx="7886700" cy="4351338"/>
          </a:xfrm>
        </p:spPr>
        <p:txBody>
          <a:bodyPr>
            <a:normAutofit/>
          </a:bodyPr>
          <a:lstStyle/>
          <a:p>
            <a:pPr marL="342900" indent="-342900">
              <a:buFont typeface="+mj-lt"/>
              <a:buAutoNum type="arabicPeriod"/>
            </a:pPr>
            <a:r>
              <a:rPr lang="en-GB" dirty="0"/>
              <a:t>In the maritime context, such plans address the complex interactions between energy use, food systems, water management, and waste disposal in a confined and self-contained environment. </a:t>
            </a:r>
          </a:p>
          <a:p>
            <a:pPr marL="342900" indent="-342900">
              <a:buFont typeface="+mj-lt"/>
              <a:buAutoNum type="arabicPeriod"/>
            </a:pPr>
            <a:r>
              <a:rPr lang="en-GB" dirty="0"/>
              <a:t>A personal health, wellbeing or sustainability action plan helps align the ship’s operations with both international environmental and maritime labour standards as well as company policies. </a:t>
            </a:r>
          </a:p>
          <a:p>
            <a:pPr marL="342900" indent="-342900">
              <a:buFont typeface="+mj-lt"/>
              <a:buAutoNum type="arabicPeriod"/>
            </a:pPr>
            <a:r>
              <a:rPr lang="en-GB" dirty="0"/>
              <a:t>It ensures that all departments—from the galley to the engine room—work toward shared objectives that improve efficiency. </a:t>
            </a:r>
            <a:r>
              <a:rPr lang="el-GR" dirty="0"/>
              <a:t>Ι</a:t>
            </a:r>
            <a:r>
              <a:rPr lang="en-GB" dirty="0"/>
              <a:t>t becomes part of standard operational thinking, integrated into procurement, storage, preparation, and disposal routines. </a:t>
            </a:r>
          </a:p>
          <a:p>
            <a:pPr marL="342900" indent="-342900">
              <a:buFont typeface="+mj-lt"/>
              <a:buAutoNum type="arabicPeriod"/>
            </a:pPr>
            <a:r>
              <a:rPr lang="el-GR" dirty="0"/>
              <a:t>Α </a:t>
            </a:r>
            <a:r>
              <a:rPr lang="en-GB" dirty="0"/>
              <a:t>well-crafted action plan fosters accountability and long-term improvement across the crew.</a:t>
            </a:r>
          </a:p>
        </p:txBody>
      </p:sp>
      <p:sp>
        <p:nvSpPr>
          <p:cNvPr id="4" name="Ορθογώνιο 3">
            <a:extLst>
              <a:ext uri="{FF2B5EF4-FFF2-40B4-BE49-F238E27FC236}">
                <a16:creationId xmlns:a16="http://schemas.microsoft.com/office/drawing/2014/main" id="{4BDA9C9A-6B35-B492-A23F-BF7910BD16B4}"/>
              </a:ext>
            </a:extLst>
          </p:cNvPr>
          <p:cNvSpPr/>
          <p:nvPr/>
        </p:nvSpPr>
        <p:spPr>
          <a:xfrm>
            <a:off x="70078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776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C60CDB-5562-103A-19BC-5DA91B0B2DDC}"/>
              </a:ext>
            </a:extLst>
          </p:cNvPr>
          <p:cNvSpPr>
            <a:spLocks noGrp="1"/>
          </p:cNvSpPr>
          <p:nvPr>
            <p:ph type="title"/>
          </p:nvPr>
        </p:nvSpPr>
        <p:spPr/>
        <p:txBody>
          <a:bodyPr>
            <a:normAutofit fontScale="90000"/>
          </a:bodyPr>
          <a:lstStyle/>
          <a:p>
            <a:r>
              <a:rPr lang="en-US" dirty="0"/>
              <a:t>Simulation 3 – Leading and Fostering a Culture of Wellbeing and Sustainability</a:t>
            </a:r>
          </a:p>
        </p:txBody>
      </p:sp>
      <p:sp>
        <p:nvSpPr>
          <p:cNvPr id="3" name="Θέση περιεχομένου 2">
            <a:extLst>
              <a:ext uri="{FF2B5EF4-FFF2-40B4-BE49-F238E27FC236}">
                <a16:creationId xmlns:a16="http://schemas.microsoft.com/office/drawing/2014/main" id="{D7AA45A5-A249-2DE0-ED0F-8A06E7D0E75C}"/>
              </a:ext>
            </a:extLst>
          </p:cNvPr>
          <p:cNvSpPr>
            <a:spLocks noGrp="1"/>
          </p:cNvSpPr>
          <p:nvPr>
            <p:ph idx="1"/>
          </p:nvPr>
        </p:nvSpPr>
        <p:spPr/>
        <p:txBody>
          <a:bodyPr>
            <a:noAutofit/>
          </a:bodyPr>
          <a:lstStyle/>
          <a:p>
            <a:r>
              <a:rPr lang="en-US" dirty="0"/>
              <a:t>Title: “Green Watch Leadership Scenario” </a:t>
            </a:r>
          </a:p>
          <a:p>
            <a:r>
              <a:rPr lang="en-US" dirty="0"/>
              <a:t>Duration: 75–90 minutes</a:t>
            </a:r>
          </a:p>
          <a:p>
            <a:r>
              <a:rPr lang="en-US" dirty="0"/>
              <a:t>Objective: To experience how leadership behavior and crew culture influence sustainability and wellbeing onboard. </a:t>
            </a:r>
          </a:p>
          <a:p>
            <a:r>
              <a:rPr lang="en-US" dirty="0"/>
              <a:t>Scenario: You are part of the deck department on the MV Blue Spirit, a training vessel sailing a 14-day route. The captain has noticed declining morale and rising waste levels: food scraps are left unsegregated, crew skip vegetables at meals, and galley hygiene checks are inconsistent. A new “Healthy Crew &amp; Clean Ship” initiative is being launched. Your watch group must lead by example for the next 7 days and inspire others to follow — without formal authority.</a:t>
            </a:r>
          </a:p>
        </p:txBody>
      </p:sp>
    </p:spTree>
    <p:extLst>
      <p:ext uri="{BB962C8B-B14F-4D97-AF65-F5344CB8AC3E}">
        <p14:creationId xmlns:p14="http://schemas.microsoft.com/office/powerpoint/2010/main" val="2733241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E3F8C8-31F6-CBDE-C1E9-3FAD390849F5}"/>
              </a:ext>
            </a:extLst>
          </p:cNvPr>
          <p:cNvSpPr>
            <a:spLocks noGrp="1"/>
          </p:cNvSpPr>
          <p:nvPr>
            <p:ph type="title"/>
          </p:nvPr>
        </p:nvSpPr>
        <p:spPr/>
        <p:txBody>
          <a:bodyPr>
            <a:normAutofit fontScale="90000"/>
          </a:bodyPr>
          <a:lstStyle/>
          <a:p>
            <a:r>
              <a:rPr lang="en-US" dirty="0"/>
              <a:t>Simulation 3 – Leading and Fostering a Culture of Wellbeing and Sustainability</a:t>
            </a:r>
          </a:p>
        </p:txBody>
      </p:sp>
      <p:sp>
        <p:nvSpPr>
          <p:cNvPr id="3" name="Θέση περιεχομένου 2">
            <a:extLst>
              <a:ext uri="{FF2B5EF4-FFF2-40B4-BE49-F238E27FC236}">
                <a16:creationId xmlns:a16="http://schemas.microsoft.com/office/drawing/2014/main" id="{7D3BE81C-E12B-1847-028A-CA8CFF8330F5}"/>
              </a:ext>
            </a:extLst>
          </p:cNvPr>
          <p:cNvSpPr>
            <a:spLocks noGrp="1"/>
          </p:cNvSpPr>
          <p:nvPr>
            <p:ph idx="1"/>
          </p:nvPr>
        </p:nvSpPr>
        <p:spPr/>
        <p:txBody>
          <a:bodyPr>
            <a:normAutofit fontScale="92500" lnSpcReduction="10000"/>
          </a:bodyPr>
          <a:lstStyle/>
          <a:p>
            <a:r>
              <a:rPr lang="en-US" dirty="0"/>
              <a:t>Phase 1: Strategy Planning (20 minutes)-Define what kind of sustainability culture you want onboard. Agree on 3–4 behavioral commitments (e.g., waste separation, balanced meals, reducing sugar drinks). Assign rotating leadership roles (“Health Champion,” “Waste Watcher,” “Motivator”). Plan how to engage others — peer encouragement, friendly competitions, positive reinforcement. </a:t>
            </a:r>
          </a:p>
          <a:p>
            <a:r>
              <a:rPr lang="en-US" dirty="0"/>
              <a:t>Phase 2: Implementation Simulation (30 minutes)-Roleplay daily onboard situations: Meal Time: A crew member jokes about avoiding salads — how do you encourage them positively? Waste Sorting: A colleague throws plastic into food waste — how do you respond respectfully? Fatigue &amp; Morale: A cook says “Too busy for this sustainability nonsense” — how do you motivate without lecturing? Cadets act out responses demonstrating soft skills: empathy, confidence, and example-setting. </a:t>
            </a:r>
          </a:p>
          <a:p>
            <a:r>
              <a:rPr lang="en-US" dirty="0"/>
              <a:t>Phase 3: Reflection &amp; Debrief (20 minutes)Discuss as a group: Which actions built trust and </a:t>
            </a:r>
            <a:r>
              <a:rPr lang="en-US" dirty="0" err="1"/>
              <a:t>influence?What</a:t>
            </a:r>
            <a:r>
              <a:rPr lang="en-US" dirty="0"/>
              <a:t> resistance did you face, and how did leadership style affect it? What habits would help make this culture sustainable long-term? </a:t>
            </a:r>
          </a:p>
          <a:p>
            <a:r>
              <a:rPr lang="en-US" dirty="0"/>
              <a:t>Learning Outcomes: Practice leading through influence, not authority. Understand how everyday behavior shapes culture. Connect wellbeing, nutrition, and environmental care as integrated leadership values.</a:t>
            </a:r>
          </a:p>
          <a:p>
            <a:endParaRPr lang="en-US" dirty="0"/>
          </a:p>
        </p:txBody>
      </p:sp>
    </p:spTree>
    <p:extLst>
      <p:ext uri="{BB962C8B-B14F-4D97-AF65-F5344CB8AC3E}">
        <p14:creationId xmlns:p14="http://schemas.microsoft.com/office/powerpoint/2010/main" val="3116556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D85EC-5AC3-3244-931B-D981AEC7E24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B4875F5-C05B-B16D-6A91-58AADD617ADF}"/>
              </a:ext>
            </a:extLst>
          </p:cNvPr>
          <p:cNvSpPr/>
          <p:nvPr/>
        </p:nvSpPr>
        <p:spPr>
          <a:xfrm>
            <a:off x="3557449" y="919159"/>
            <a:ext cx="2256272" cy="51031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defRPr/>
            </a:pPr>
            <a:endParaRPr lang="en-GB" sz="1350" dirty="0">
              <a:solidFill>
                <a:prstClr val="white"/>
              </a:solidFill>
              <a:latin typeface="Calibri" panose="020F0502020204030204"/>
            </a:endParaRPr>
          </a:p>
        </p:txBody>
      </p:sp>
      <p:sp>
        <p:nvSpPr>
          <p:cNvPr id="5" name="Title 4">
            <a:extLst>
              <a:ext uri="{FF2B5EF4-FFF2-40B4-BE49-F238E27FC236}">
                <a16:creationId xmlns:a16="http://schemas.microsoft.com/office/drawing/2014/main" id="{8C233504-9EC8-4452-1CD0-33B904DDBB24}"/>
              </a:ext>
            </a:extLst>
          </p:cNvPr>
          <p:cNvSpPr txBox="1">
            <a:spLocks/>
          </p:cNvSpPr>
          <p:nvPr/>
        </p:nvSpPr>
        <p:spPr>
          <a:xfrm>
            <a:off x="628650" y="964837"/>
            <a:ext cx="7886700" cy="5939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u="sng" dirty="0"/>
              <a:t>Conclusion</a:t>
            </a:r>
            <a:endParaRPr lang="en-GR" sz="2800" u="sng" dirty="0"/>
          </a:p>
        </p:txBody>
      </p:sp>
      <p:sp>
        <p:nvSpPr>
          <p:cNvPr id="6" name="Subtitle 2">
            <a:extLst>
              <a:ext uri="{FF2B5EF4-FFF2-40B4-BE49-F238E27FC236}">
                <a16:creationId xmlns:a16="http://schemas.microsoft.com/office/drawing/2014/main" id="{68532D27-449D-7209-2078-746EDE7AF79A}"/>
              </a:ext>
            </a:extLst>
          </p:cNvPr>
          <p:cNvSpPr txBox="1">
            <a:spLocks/>
          </p:cNvSpPr>
          <p:nvPr/>
        </p:nvSpPr>
        <p:spPr>
          <a:xfrm>
            <a:off x="628650" y="1604455"/>
            <a:ext cx="7886700" cy="44134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mj-lt"/>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mj-lt"/>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20000"/>
              </a:lnSpc>
              <a:buFont typeface="+mj-lt"/>
              <a:buAutoNum type="arabicPeriod"/>
            </a:pPr>
            <a:r>
              <a:rPr lang="en-US" dirty="0"/>
              <a:t>The journey toward personal health, wellbeing and sustainability begins with awareness, grows through communication, and matures into culture. </a:t>
            </a:r>
          </a:p>
          <a:p>
            <a:pPr marL="342900" indent="-342900">
              <a:lnSpc>
                <a:spcPct val="120000"/>
              </a:lnSpc>
              <a:buFont typeface="+mj-lt"/>
              <a:buAutoNum type="arabicPeriod"/>
            </a:pPr>
            <a:r>
              <a:rPr lang="en-US" dirty="0"/>
              <a:t>For young mariners and cadets, fostering these priorities is not just a professional skill—it is a moral responsibility and a contribution to the global maritime community. </a:t>
            </a:r>
          </a:p>
          <a:p>
            <a:pPr marL="342900" indent="-342900">
              <a:lnSpc>
                <a:spcPct val="120000"/>
              </a:lnSpc>
              <a:buFont typeface="+mj-lt"/>
              <a:buAutoNum type="arabicPeriod"/>
            </a:pPr>
            <a:r>
              <a:rPr lang="en-US" dirty="0"/>
              <a:t>As the final reflection, crew members should ask: How can I lead by example? What small change can I start today? The answers to these questions form the living foundation of sustainability at sea.</a:t>
            </a:r>
          </a:p>
          <a:p>
            <a:pPr marL="342900" indent="-342900">
              <a:lnSpc>
                <a:spcPct val="120000"/>
              </a:lnSpc>
              <a:buFont typeface="+mj-lt"/>
              <a:buAutoNum type="arabicPeriod"/>
            </a:pPr>
            <a:r>
              <a:rPr lang="en-US" dirty="0"/>
              <a:t>Every vessel, every meal, and every decision matters. Together, these actions shape a maritime culture that protects people, resources, and the planet—ensuring that the oceans we rely on today remain healthy for generations to come.</a:t>
            </a:r>
          </a:p>
        </p:txBody>
      </p:sp>
      <p:sp>
        <p:nvSpPr>
          <p:cNvPr id="2" name="Ορθογώνιο 1">
            <a:extLst>
              <a:ext uri="{FF2B5EF4-FFF2-40B4-BE49-F238E27FC236}">
                <a16:creationId xmlns:a16="http://schemas.microsoft.com/office/drawing/2014/main" id="{1960DEC3-7F89-0DF5-1A1A-4E94F64538AA}"/>
              </a:ext>
            </a:extLst>
          </p:cNvPr>
          <p:cNvSpPr/>
          <p:nvPr/>
        </p:nvSpPr>
        <p:spPr>
          <a:xfrm>
            <a:off x="62987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77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91D33-03EC-C219-AD32-A388F7A9FC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0E08B1A-E87E-5A89-EE8F-735A2C1E4142}"/>
              </a:ext>
            </a:extLst>
          </p:cNvPr>
          <p:cNvSpPr>
            <a:spLocks noGrp="1"/>
          </p:cNvSpPr>
          <p:nvPr>
            <p:ph type="title"/>
          </p:nvPr>
        </p:nvSpPr>
        <p:spPr>
          <a:xfrm>
            <a:off x="628650" y="964836"/>
            <a:ext cx="7886700" cy="852171"/>
          </a:xfrm>
        </p:spPr>
        <p:txBody>
          <a:bodyPr>
            <a:noAutofit/>
          </a:bodyPr>
          <a:lstStyle/>
          <a:p>
            <a:r>
              <a:rPr lang="en-US" sz="2800" u="sng" dirty="0"/>
              <a:t>STUDENT SELF-ASSESSMENT</a:t>
            </a:r>
            <a:br>
              <a:rPr lang="en-US" sz="2800" u="sng" dirty="0"/>
            </a:br>
            <a:endParaRPr lang="en-GR" sz="2800" u="sng" dirty="0"/>
          </a:p>
        </p:txBody>
      </p:sp>
      <p:sp>
        <p:nvSpPr>
          <p:cNvPr id="2" name="Τίτλος 1">
            <a:extLst>
              <a:ext uri="{FF2B5EF4-FFF2-40B4-BE49-F238E27FC236}">
                <a16:creationId xmlns:a16="http://schemas.microsoft.com/office/drawing/2014/main" id="{E68E524B-952B-5028-5896-052DF9B6BDD5}"/>
              </a:ext>
            </a:extLst>
          </p:cNvPr>
          <p:cNvSpPr txBox="1">
            <a:spLocks/>
          </p:cNvSpPr>
          <p:nvPr/>
        </p:nvSpPr>
        <p:spPr>
          <a:xfrm>
            <a:off x="781050" y="1837704"/>
            <a:ext cx="7886700" cy="5939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Section 1: Developing Action Plans </a:t>
            </a:r>
          </a:p>
        </p:txBody>
      </p:sp>
      <p:sp>
        <p:nvSpPr>
          <p:cNvPr id="4" name="Θέση περιεχομένου 2">
            <a:extLst>
              <a:ext uri="{FF2B5EF4-FFF2-40B4-BE49-F238E27FC236}">
                <a16:creationId xmlns:a16="http://schemas.microsoft.com/office/drawing/2014/main" id="{2310D2B7-23EA-995F-94CA-1A2842E44E68}"/>
              </a:ext>
            </a:extLst>
          </p:cNvPr>
          <p:cNvSpPr txBox="1">
            <a:spLocks/>
          </p:cNvSpPr>
          <p:nvPr/>
        </p:nvSpPr>
        <p:spPr>
          <a:xfrm>
            <a:off x="628650" y="2733260"/>
            <a:ext cx="7886700" cy="695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1.1. I can clearly identify the key personal wellbeing, environmental and social sustainability challenges onboard a vessel.</a:t>
            </a:r>
          </a:p>
        </p:txBody>
      </p:sp>
      <p:sp>
        <p:nvSpPr>
          <p:cNvPr id="6" name="Θέση περιεχομένου 2">
            <a:extLst>
              <a:ext uri="{FF2B5EF4-FFF2-40B4-BE49-F238E27FC236}">
                <a16:creationId xmlns:a16="http://schemas.microsoft.com/office/drawing/2014/main" id="{2DB01BEF-B59F-94C1-A7F6-F24F4CA7F0E9}"/>
              </a:ext>
            </a:extLst>
          </p:cNvPr>
          <p:cNvSpPr txBox="1">
            <a:spLocks/>
          </p:cNvSpPr>
          <p:nvPr/>
        </p:nvSpPr>
        <p:spPr>
          <a:xfrm>
            <a:off x="886015" y="3368604"/>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7" name="Oval 6">
            <a:extLst>
              <a:ext uri="{FF2B5EF4-FFF2-40B4-BE49-F238E27FC236}">
                <a16:creationId xmlns:a16="http://schemas.microsoft.com/office/drawing/2014/main" id="{AB266731-8A2E-420E-CF93-8127493A31AB}"/>
              </a:ext>
            </a:extLst>
          </p:cNvPr>
          <p:cNvSpPr/>
          <p:nvPr/>
        </p:nvSpPr>
        <p:spPr>
          <a:xfrm>
            <a:off x="700709" y="3381856"/>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8" name="Group 7">
            <a:extLst>
              <a:ext uri="{FF2B5EF4-FFF2-40B4-BE49-F238E27FC236}">
                <a16:creationId xmlns:a16="http://schemas.microsoft.com/office/drawing/2014/main" id="{8BECFFB8-03C2-C169-33F4-58ACE14419B8}"/>
              </a:ext>
            </a:extLst>
          </p:cNvPr>
          <p:cNvGrpSpPr/>
          <p:nvPr/>
        </p:nvGrpSpPr>
        <p:grpSpPr>
          <a:xfrm>
            <a:off x="2464936" y="3368604"/>
            <a:ext cx="901147" cy="212035"/>
            <a:chOff x="2133601" y="2478156"/>
            <a:chExt cx="901147" cy="212035"/>
          </a:xfrm>
        </p:grpSpPr>
        <p:sp>
          <p:nvSpPr>
            <p:cNvPr id="9" name="Θέση περιεχομένου 2">
              <a:extLst>
                <a:ext uri="{FF2B5EF4-FFF2-40B4-BE49-F238E27FC236}">
                  <a16:creationId xmlns:a16="http://schemas.microsoft.com/office/drawing/2014/main" id="{28DD615A-2161-A389-F8BF-AC7A560CB714}"/>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0" name="Oval 9">
              <a:extLst>
                <a:ext uri="{FF2B5EF4-FFF2-40B4-BE49-F238E27FC236}">
                  <a16:creationId xmlns:a16="http://schemas.microsoft.com/office/drawing/2014/main" id="{8412FCA1-0B22-A0DE-077A-5C4F50B59A24}"/>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1" name="Group 10">
            <a:extLst>
              <a:ext uri="{FF2B5EF4-FFF2-40B4-BE49-F238E27FC236}">
                <a16:creationId xmlns:a16="http://schemas.microsoft.com/office/drawing/2014/main" id="{D3EC6B80-1A44-55CD-1EF6-32CCA937EC85}"/>
              </a:ext>
            </a:extLst>
          </p:cNvPr>
          <p:cNvGrpSpPr/>
          <p:nvPr/>
        </p:nvGrpSpPr>
        <p:grpSpPr>
          <a:xfrm>
            <a:off x="3798979" y="3381856"/>
            <a:ext cx="1522336" cy="226923"/>
            <a:chOff x="3049663" y="2491408"/>
            <a:chExt cx="1522336" cy="226923"/>
          </a:xfrm>
        </p:grpSpPr>
        <p:sp>
          <p:nvSpPr>
            <p:cNvPr id="12" name="Θέση περιεχομένου 2">
              <a:extLst>
                <a:ext uri="{FF2B5EF4-FFF2-40B4-BE49-F238E27FC236}">
                  <a16:creationId xmlns:a16="http://schemas.microsoft.com/office/drawing/2014/main" id="{47393568-BA62-2098-B25B-5B8FEC768217}"/>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3" name="Oval 12">
              <a:extLst>
                <a:ext uri="{FF2B5EF4-FFF2-40B4-BE49-F238E27FC236}">
                  <a16:creationId xmlns:a16="http://schemas.microsoft.com/office/drawing/2014/main" id="{A9E4C44B-753F-0758-C527-41F5BA4B6BC9}"/>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4" name="Group 13">
            <a:extLst>
              <a:ext uri="{FF2B5EF4-FFF2-40B4-BE49-F238E27FC236}">
                <a16:creationId xmlns:a16="http://schemas.microsoft.com/office/drawing/2014/main" id="{6FE207BC-557D-AFE3-62D3-A9222DFA43F2}"/>
              </a:ext>
            </a:extLst>
          </p:cNvPr>
          <p:cNvGrpSpPr/>
          <p:nvPr/>
        </p:nvGrpSpPr>
        <p:grpSpPr>
          <a:xfrm>
            <a:off x="5665307" y="3368604"/>
            <a:ext cx="727214" cy="240175"/>
            <a:chOff x="4734343" y="2478156"/>
            <a:chExt cx="727214" cy="240175"/>
          </a:xfrm>
        </p:grpSpPr>
        <p:sp>
          <p:nvSpPr>
            <p:cNvPr id="15" name="Θέση περιεχομένου 2">
              <a:extLst>
                <a:ext uri="{FF2B5EF4-FFF2-40B4-BE49-F238E27FC236}">
                  <a16:creationId xmlns:a16="http://schemas.microsoft.com/office/drawing/2014/main" id="{4B24DB1B-D4D4-111E-3038-4CD858B33E25}"/>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16" name="Oval 15">
              <a:extLst>
                <a:ext uri="{FF2B5EF4-FFF2-40B4-BE49-F238E27FC236}">
                  <a16:creationId xmlns:a16="http://schemas.microsoft.com/office/drawing/2014/main" id="{3A8A5DA9-E4D1-4550-0EA6-CA7A4717819C}"/>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7" name="Group 16">
            <a:extLst>
              <a:ext uri="{FF2B5EF4-FFF2-40B4-BE49-F238E27FC236}">
                <a16:creationId xmlns:a16="http://schemas.microsoft.com/office/drawing/2014/main" id="{D8E7E861-DD8D-3150-B183-C8F8312A52F0}"/>
              </a:ext>
            </a:extLst>
          </p:cNvPr>
          <p:cNvGrpSpPr/>
          <p:nvPr/>
        </p:nvGrpSpPr>
        <p:grpSpPr>
          <a:xfrm>
            <a:off x="6885592" y="3368604"/>
            <a:ext cx="1253982" cy="212035"/>
            <a:chOff x="6472035" y="2478156"/>
            <a:chExt cx="1253982" cy="212035"/>
          </a:xfrm>
        </p:grpSpPr>
        <p:sp>
          <p:nvSpPr>
            <p:cNvPr id="18" name="Θέση περιεχομένου 2">
              <a:extLst>
                <a:ext uri="{FF2B5EF4-FFF2-40B4-BE49-F238E27FC236}">
                  <a16:creationId xmlns:a16="http://schemas.microsoft.com/office/drawing/2014/main" id="{94C17B6F-38F7-BC82-7A23-E4F895B4369C}"/>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19" name="Oval 18">
              <a:extLst>
                <a:ext uri="{FF2B5EF4-FFF2-40B4-BE49-F238E27FC236}">
                  <a16:creationId xmlns:a16="http://schemas.microsoft.com/office/drawing/2014/main" id="{BDE1A7C6-4FEA-415A-CF00-62D2B3A8A190}"/>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0" name="Θέση περιεχομένου 2">
            <a:extLst>
              <a:ext uri="{FF2B5EF4-FFF2-40B4-BE49-F238E27FC236}">
                <a16:creationId xmlns:a16="http://schemas.microsoft.com/office/drawing/2014/main" id="{744E4383-38C1-EFC8-C083-74C4EACFE893}"/>
              </a:ext>
            </a:extLst>
          </p:cNvPr>
          <p:cNvSpPr txBox="1">
            <a:spLocks/>
          </p:cNvSpPr>
          <p:nvPr/>
        </p:nvSpPr>
        <p:spPr>
          <a:xfrm>
            <a:off x="641902" y="4053142"/>
            <a:ext cx="7886700" cy="695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1.2. I feel confident creating a step-by-step personal health, wellbeing and sustainability  action plans for my department or vessel.</a:t>
            </a:r>
          </a:p>
        </p:txBody>
      </p:sp>
      <p:sp>
        <p:nvSpPr>
          <p:cNvPr id="21" name="Θέση περιεχομένου 2">
            <a:extLst>
              <a:ext uri="{FF2B5EF4-FFF2-40B4-BE49-F238E27FC236}">
                <a16:creationId xmlns:a16="http://schemas.microsoft.com/office/drawing/2014/main" id="{161D9EF9-D4EC-98E5-DCC7-3B1D51359369}"/>
              </a:ext>
            </a:extLst>
          </p:cNvPr>
          <p:cNvSpPr txBox="1">
            <a:spLocks/>
          </p:cNvSpPr>
          <p:nvPr/>
        </p:nvSpPr>
        <p:spPr>
          <a:xfrm>
            <a:off x="899267" y="468848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2" name="Oval 21">
            <a:extLst>
              <a:ext uri="{FF2B5EF4-FFF2-40B4-BE49-F238E27FC236}">
                <a16:creationId xmlns:a16="http://schemas.microsoft.com/office/drawing/2014/main" id="{17166881-1132-2590-7FF4-F2DC141007DA}"/>
              </a:ext>
            </a:extLst>
          </p:cNvPr>
          <p:cNvSpPr/>
          <p:nvPr/>
        </p:nvSpPr>
        <p:spPr>
          <a:xfrm>
            <a:off x="713961" y="470173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3" name="Group 22">
            <a:extLst>
              <a:ext uri="{FF2B5EF4-FFF2-40B4-BE49-F238E27FC236}">
                <a16:creationId xmlns:a16="http://schemas.microsoft.com/office/drawing/2014/main" id="{AC2832C9-303D-BE05-F390-0B1DB88FD791}"/>
              </a:ext>
            </a:extLst>
          </p:cNvPr>
          <p:cNvGrpSpPr/>
          <p:nvPr/>
        </p:nvGrpSpPr>
        <p:grpSpPr>
          <a:xfrm>
            <a:off x="2478188" y="4688486"/>
            <a:ext cx="901147" cy="212035"/>
            <a:chOff x="2133601" y="2478156"/>
            <a:chExt cx="901147" cy="212035"/>
          </a:xfrm>
        </p:grpSpPr>
        <p:sp>
          <p:nvSpPr>
            <p:cNvPr id="24" name="Θέση περιεχομένου 2">
              <a:extLst>
                <a:ext uri="{FF2B5EF4-FFF2-40B4-BE49-F238E27FC236}">
                  <a16:creationId xmlns:a16="http://schemas.microsoft.com/office/drawing/2014/main" id="{EFA8B03E-1005-9959-23E7-2DC155E0C74A}"/>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5" name="Oval 24">
              <a:extLst>
                <a:ext uri="{FF2B5EF4-FFF2-40B4-BE49-F238E27FC236}">
                  <a16:creationId xmlns:a16="http://schemas.microsoft.com/office/drawing/2014/main" id="{23FD59EE-B4D4-BEB0-D8AA-E6A5A4A9D025}"/>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6" name="Group 25">
            <a:extLst>
              <a:ext uri="{FF2B5EF4-FFF2-40B4-BE49-F238E27FC236}">
                <a16:creationId xmlns:a16="http://schemas.microsoft.com/office/drawing/2014/main" id="{54AE5085-5A46-B74F-69A3-E30DA3DB6871}"/>
              </a:ext>
            </a:extLst>
          </p:cNvPr>
          <p:cNvGrpSpPr/>
          <p:nvPr/>
        </p:nvGrpSpPr>
        <p:grpSpPr>
          <a:xfrm>
            <a:off x="3812231" y="4701738"/>
            <a:ext cx="1522336" cy="226923"/>
            <a:chOff x="3049663" y="2491408"/>
            <a:chExt cx="1522336" cy="226923"/>
          </a:xfrm>
        </p:grpSpPr>
        <p:sp>
          <p:nvSpPr>
            <p:cNvPr id="27" name="Θέση περιεχομένου 2">
              <a:extLst>
                <a:ext uri="{FF2B5EF4-FFF2-40B4-BE49-F238E27FC236}">
                  <a16:creationId xmlns:a16="http://schemas.microsoft.com/office/drawing/2014/main" id="{C4531F23-CC44-5B14-C660-B4CADB9F727C}"/>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28" name="Oval 27">
              <a:extLst>
                <a:ext uri="{FF2B5EF4-FFF2-40B4-BE49-F238E27FC236}">
                  <a16:creationId xmlns:a16="http://schemas.microsoft.com/office/drawing/2014/main" id="{E06963B4-38D8-96F6-3DD0-C6CA9F6A0B60}"/>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9" name="Group 28">
            <a:extLst>
              <a:ext uri="{FF2B5EF4-FFF2-40B4-BE49-F238E27FC236}">
                <a16:creationId xmlns:a16="http://schemas.microsoft.com/office/drawing/2014/main" id="{3CD47A71-DB69-3D3C-CB65-779B1FBB3CA7}"/>
              </a:ext>
            </a:extLst>
          </p:cNvPr>
          <p:cNvGrpSpPr/>
          <p:nvPr/>
        </p:nvGrpSpPr>
        <p:grpSpPr>
          <a:xfrm>
            <a:off x="5678559" y="4688486"/>
            <a:ext cx="727214" cy="240175"/>
            <a:chOff x="4734343" y="2478156"/>
            <a:chExt cx="727214" cy="240175"/>
          </a:xfrm>
        </p:grpSpPr>
        <p:sp>
          <p:nvSpPr>
            <p:cNvPr id="30" name="Θέση περιεχομένου 2">
              <a:extLst>
                <a:ext uri="{FF2B5EF4-FFF2-40B4-BE49-F238E27FC236}">
                  <a16:creationId xmlns:a16="http://schemas.microsoft.com/office/drawing/2014/main" id="{B9A60BFD-D2FB-61CF-485F-5CBB6F7A4C8D}"/>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1" name="Oval 30">
              <a:extLst>
                <a:ext uri="{FF2B5EF4-FFF2-40B4-BE49-F238E27FC236}">
                  <a16:creationId xmlns:a16="http://schemas.microsoft.com/office/drawing/2014/main" id="{F798B68F-FAA2-69D6-2853-250C99D3340C}"/>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2" name="Group 31">
            <a:extLst>
              <a:ext uri="{FF2B5EF4-FFF2-40B4-BE49-F238E27FC236}">
                <a16:creationId xmlns:a16="http://schemas.microsoft.com/office/drawing/2014/main" id="{6AD0F1DD-6B5D-09C8-774F-EBB777B61EBF}"/>
              </a:ext>
            </a:extLst>
          </p:cNvPr>
          <p:cNvGrpSpPr/>
          <p:nvPr/>
        </p:nvGrpSpPr>
        <p:grpSpPr>
          <a:xfrm>
            <a:off x="6898844" y="4688486"/>
            <a:ext cx="1253982" cy="212035"/>
            <a:chOff x="6472035" y="2478156"/>
            <a:chExt cx="1253982" cy="212035"/>
          </a:xfrm>
        </p:grpSpPr>
        <p:sp>
          <p:nvSpPr>
            <p:cNvPr id="33" name="Θέση περιεχομένου 2">
              <a:extLst>
                <a:ext uri="{FF2B5EF4-FFF2-40B4-BE49-F238E27FC236}">
                  <a16:creationId xmlns:a16="http://schemas.microsoft.com/office/drawing/2014/main" id="{046D1B98-C16F-232B-07C5-035AE6EBAF13}"/>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4" name="Oval 33">
              <a:extLst>
                <a:ext uri="{FF2B5EF4-FFF2-40B4-BE49-F238E27FC236}">
                  <a16:creationId xmlns:a16="http://schemas.microsoft.com/office/drawing/2014/main" id="{7963F09F-DF0E-6FCB-FBE6-38C8417ED959}"/>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 name="Ορθογώνιο 2">
            <a:extLst>
              <a:ext uri="{FF2B5EF4-FFF2-40B4-BE49-F238E27FC236}">
                <a16:creationId xmlns:a16="http://schemas.microsoft.com/office/drawing/2014/main" id="{F3058F5C-1192-E857-B2ED-98C37166DD7B}"/>
              </a:ext>
            </a:extLst>
          </p:cNvPr>
          <p:cNvSpPr/>
          <p:nvPr/>
        </p:nvSpPr>
        <p:spPr>
          <a:xfrm>
            <a:off x="781050"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087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4219F-4ED1-76FC-576B-D805888F618F}"/>
            </a:ext>
          </a:extLst>
        </p:cNvPr>
        <p:cNvGrpSpPr/>
        <p:nvPr/>
      </p:nvGrpSpPr>
      <p:grpSpPr>
        <a:xfrm>
          <a:off x="0" y="0"/>
          <a:ext cx="0" cy="0"/>
          <a:chOff x="0" y="0"/>
          <a:chExt cx="0" cy="0"/>
        </a:xfrm>
      </p:grpSpPr>
      <p:sp>
        <p:nvSpPr>
          <p:cNvPr id="4" name="Θέση περιεχομένου 2">
            <a:extLst>
              <a:ext uri="{FF2B5EF4-FFF2-40B4-BE49-F238E27FC236}">
                <a16:creationId xmlns:a16="http://schemas.microsoft.com/office/drawing/2014/main" id="{9664DB12-50D2-58D9-E3E7-745CA8EC6E6B}"/>
              </a:ext>
            </a:extLst>
          </p:cNvPr>
          <p:cNvSpPr txBox="1">
            <a:spLocks/>
          </p:cNvSpPr>
          <p:nvPr/>
        </p:nvSpPr>
        <p:spPr>
          <a:xfrm>
            <a:off x="628650" y="1842812"/>
            <a:ext cx="7886700" cy="695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1.3. I understand how to set SMART (Specific, Measurable, Achievable, Relevant, Time-bound) goals for personal health, wellbeing and sustainability  initiatives.</a:t>
            </a:r>
          </a:p>
        </p:txBody>
      </p:sp>
      <p:sp>
        <p:nvSpPr>
          <p:cNvPr id="2" name="Τίτλος 1">
            <a:extLst>
              <a:ext uri="{FF2B5EF4-FFF2-40B4-BE49-F238E27FC236}">
                <a16:creationId xmlns:a16="http://schemas.microsoft.com/office/drawing/2014/main" id="{85C1158E-AEE7-A161-5D26-6ADDF69E8886}"/>
              </a:ext>
            </a:extLst>
          </p:cNvPr>
          <p:cNvSpPr>
            <a:spLocks noGrp="1"/>
          </p:cNvSpPr>
          <p:nvPr>
            <p:ph type="title"/>
          </p:nvPr>
        </p:nvSpPr>
        <p:spPr/>
        <p:txBody>
          <a:bodyPr>
            <a:normAutofit/>
          </a:bodyPr>
          <a:lstStyle/>
          <a:p>
            <a:r>
              <a:rPr lang="en-US" dirty="0"/>
              <a:t>Section 1: Developing Action Plans </a:t>
            </a:r>
          </a:p>
        </p:txBody>
      </p:sp>
      <p:sp>
        <p:nvSpPr>
          <p:cNvPr id="3" name="Θέση περιεχομένου 2">
            <a:extLst>
              <a:ext uri="{FF2B5EF4-FFF2-40B4-BE49-F238E27FC236}">
                <a16:creationId xmlns:a16="http://schemas.microsoft.com/office/drawing/2014/main" id="{C5BDD9C3-3C40-70AD-1E19-CEC713CE9A18}"/>
              </a:ext>
            </a:extLst>
          </p:cNvPr>
          <p:cNvSpPr>
            <a:spLocks noGrp="1"/>
          </p:cNvSpPr>
          <p:nvPr>
            <p:ph idx="1"/>
          </p:nvPr>
        </p:nvSpPr>
        <p:spPr>
          <a:xfrm>
            <a:off x="628650" y="3132030"/>
            <a:ext cx="7886700" cy="593940"/>
          </a:xfrm>
        </p:spPr>
        <p:txBody>
          <a:bodyPr>
            <a:normAutofit/>
          </a:bodyPr>
          <a:lstStyle/>
          <a:p>
            <a:r>
              <a:rPr lang="en-US" dirty="0"/>
              <a:t>1.4. I actively involve other crew members when developing new plans.</a:t>
            </a:r>
          </a:p>
        </p:txBody>
      </p:sp>
      <p:sp>
        <p:nvSpPr>
          <p:cNvPr id="5" name="Θέση περιεχομένου 2">
            <a:extLst>
              <a:ext uri="{FF2B5EF4-FFF2-40B4-BE49-F238E27FC236}">
                <a16:creationId xmlns:a16="http://schemas.microsoft.com/office/drawing/2014/main" id="{6B866314-0E76-86CE-6540-0EE54F614061}"/>
              </a:ext>
            </a:extLst>
          </p:cNvPr>
          <p:cNvSpPr txBox="1">
            <a:spLocks/>
          </p:cNvSpPr>
          <p:nvPr/>
        </p:nvSpPr>
        <p:spPr>
          <a:xfrm>
            <a:off x="628650" y="4396548"/>
            <a:ext cx="7886700" cy="5939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1.5. I can identify realistic resources (time, equipment, support) needed to implement personal health, wellbeing and sustainability actions.</a:t>
            </a:r>
          </a:p>
        </p:txBody>
      </p:sp>
      <p:sp>
        <p:nvSpPr>
          <p:cNvPr id="8" name="Θέση περιεχομένου 2">
            <a:extLst>
              <a:ext uri="{FF2B5EF4-FFF2-40B4-BE49-F238E27FC236}">
                <a16:creationId xmlns:a16="http://schemas.microsoft.com/office/drawing/2014/main" id="{725BD5F6-8243-6F7D-8B1C-85CE2D819D09}"/>
              </a:ext>
            </a:extLst>
          </p:cNvPr>
          <p:cNvSpPr txBox="1">
            <a:spLocks/>
          </p:cNvSpPr>
          <p:nvPr/>
        </p:nvSpPr>
        <p:spPr>
          <a:xfrm>
            <a:off x="886015" y="247815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9" name="Oval 8">
            <a:extLst>
              <a:ext uri="{FF2B5EF4-FFF2-40B4-BE49-F238E27FC236}">
                <a16:creationId xmlns:a16="http://schemas.microsoft.com/office/drawing/2014/main" id="{13900857-F2C2-38FE-A6ED-A2CBCD2F2C8B}"/>
              </a:ext>
            </a:extLst>
          </p:cNvPr>
          <p:cNvSpPr/>
          <p:nvPr/>
        </p:nvSpPr>
        <p:spPr>
          <a:xfrm>
            <a:off x="700709" y="249140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10" name="Group 9">
            <a:extLst>
              <a:ext uri="{FF2B5EF4-FFF2-40B4-BE49-F238E27FC236}">
                <a16:creationId xmlns:a16="http://schemas.microsoft.com/office/drawing/2014/main" id="{4DBA94A7-B3DC-2270-C1EE-05279D2BC6BD}"/>
              </a:ext>
            </a:extLst>
          </p:cNvPr>
          <p:cNvGrpSpPr/>
          <p:nvPr/>
        </p:nvGrpSpPr>
        <p:grpSpPr>
          <a:xfrm>
            <a:off x="2464936" y="2478156"/>
            <a:ext cx="901147" cy="212035"/>
            <a:chOff x="2133601" y="2478156"/>
            <a:chExt cx="901147" cy="212035"/>
          </a:xfrm>
        </p:grpSpPr>
        <p:sp>
          <p:nvSpPr>
            <p:cNvPr id="11" name="Θέση περιεχομένου 2">
              <a:extLst>
                <a:ext uri="{FF2B5EF4-FFF2-40B4-BE49-F238E27FC236}">
                  <a16:creationId xmlns:a16="http://schemas.microsoft.com/office/drawing/2014/main" id="{97C23E69-41D2-9191-BC0E-E84E9F6A4568}"/>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2" name="Oval 11">
              <a:extLst>
                <a:ext uri="{FF2B5EF4-FFF2-40B4-BE49-F238E27FC236}">
                  <a16:creationId xmlns:a16="http://schemas.microsoft.com/office/drawing/2014/main" id="{927F4F35-3505-39DE-7A93-C95217E2D3A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3" name="Group 12">
            <a:extLst>
              <a:ext uri="{FF2B5EF4-FFF2-40B4-BE49-F238E27FC236}">
                <a16:creationId xmlns:a16="http://schemas.microsoft.com/office/drawing/2014/main" id="{13C236FF-5256-7E41-D169-8DEFFE1C49D0}"/>
              </a:ext>
            </a:extLst>
          </p:cNvPr>
          <p:cNvGrpSpPr/>
          <p:nvPr/>
        </p:nvGrpSpPr>
        <p:grpSpPr>
          <a:xfrm>
            <a:off x="3798979" y="2491408"/>
            <a:ext cx="1522336" cy="226923"/>
            <a:chOff x="3049663" y="2491408"/>
            <a:chExt cx="1522336" cy="226923"/>
          </a:xfrm>
        </p:grpSpPr>
        <p:sp>
          <p:nvSpPr>
            <p:cNvPr id="14" name="Θέση περιεχομένου 2">
              <a:extLst>
                <a:ext uri="{FF2B5EF4-FFF2-40B4-BE49-F238E27FC236}">
                  <a16:creationId xmlns:a16="http://schemas.microsoft.com/office/drawing/2014/main" id="{2D4CC73E-4DD4-9712-83E8-2619C7C91B71}"/>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5" name="Oval 14">
              <a:extLst>
                <a:ext uri="{FF2B5EF4-FFF2-40B4-BE49-F238E27FC236}">
                  <a16:creationId xmlns:a16="http://schemas.microsoft.com/office/drawing/2014/main" id="{BEBA7624-6320-E5BF-7606-D6C35D74A0CF}"/>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6" name="Group 15">
            <a:extLst>
              <a:ext uri="{FF2B5EF4-FFF2-40B4-BE49-F238E27FC236}">
                <a16:creationId xmlns:a16="http://schemas.microsoft.com/office/drawing/2014/main" id="{CCC8E31F-26CC-359D-FC8F-4040AEF0FB70}"/>
              </a:ext>
            </a:extLst>
          </p:cNvPr>
          <p:cNvGrpSpPr/>
          <p:nvPr/>
        </p:nvGrpSpPr>
        <p:grpSpPr>
          <a:xfrm>
            <a:off x="5665307" y="2478156"/>
            <a:ext cx="727214" cy="240175"/>
            <a:chOff x="4734343" y="2478156"/>
            <a:chExt cx="727214" cy="240175"/>
          </a:xfrm>
        </p:grpSpPr>
        <p:sp>
          <p:nvSpPr>
            <p:cNvPr id="17" name="Θέση περιεχομένου 2">
              <a:extLst>
                <a:ext uri="{FF2B5EF4-FFF2-40B4-BE49-F238E27FC236}">
                  <a16:creationId xmlns:a16="http://schemas.microsoft.com/office/drawing/2014/main" id="{DCBEE52B-3E96-48E1-A0E6-04145AFC1EC3}"/>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18" name="Oval 17">
              <a:extLst>
                <a:ext uri="{FF2B5EF4-FFF2-40B4-BE49-F238E27FC236}">
                  <a16:creationId xmlns:a16="http://schemas.microsoft.com/office/drawing/2014/main" id="{E43D207E-603A-F687-2959-75BDE7F8EA1D}"/>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9" name="Group 18">
            <a:extLst>
              <a:ext uri="{FF2B5EF4-FFF2-40B4-BE49-F238E27FC236}">
                <a16:creationId xmlns:a16="http://schemas.microsoft.com/office/drawing/2014/main" id="{6FA3E692-27B5-2F2F-1983-08EAF452D8DE}"/>
              </a:ext>
            </a:extLst>
          </p:cNvPr>
          <p:cNvGrpSpPr/>
          <p:nvPr/>
        </p:nvGrpSpPr>
        <p:grpSpPr>
          <a:xfrm>
            <a:off x="6885592" y="2478156"/>
            <a:ext cx="1253982" cy="212035"/>
            <a:chOff x="6472035" y="2478156"/>
            <a:chExt cx="1253982" cy="212035"/>
          </a:xfrm>
        </p:grpSpPr>
        <p:sp>
          <p:nvSpPr>
            <p:cNvPr id="20" name="Θέση περιεχομένου 2">
              <a:extLst>
                <a:ext uri="{FF2B5EF4-FFF2-40B4-BE49-F238E27FC236}">
                  <a16:creationId xmlns:a16="http://schemas.microsoft.com/office/drawing/2014/main" id="{0BACE82A-4ED5-C489-3976-B684728FD020}"/>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21" name="Oval 20">
              <a:extLst>
                <a:ext uri="{FF2B5EF4-FFF2-40B4-BE49-F238E27FC236}">
                  <a16:creationId xmlns:a16="http://schemas.microsoft.com/office/drawing/2014/main" id="{B8846DFA-3E3B-8280-89E5-C942F312A36A}"/>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3" name="Θέση περιεχομένου 2">
            <a:extLst>
              <a:ext uri="{FF2B5EF4-FFF2-40B4-BE49-F238E27FC236}">
                <a16:creationId xmlns:a16="http://schemas.microsoft.com/office/drawing/2014/main" id="{527B9292-AE50-0A65-AE52-2AB7B22BCDCA}"/>
              </a:ext>
            </a:extLst>
          </p:cNvPr>
          <p:cNvSpPr txBox="1">
            <a:spLocks/>
          </p:cNvSpPr>
          <p:nvPr/>
        </p:nvSpPr>
        <p:spPr>
          <a:xfrm>
            <a:off x="897868" y="3591575"/>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4" name="Oval 23">
            <a:extLst>
              <a:ext uri="{FF2B5EF4-FFF2-40B4-BE49-F238E27FC236}">
                <a16:creationId xmlns:a16="http://schemas.microsoft.com/office/drawing/2014/main" id="{52419190-D702-E477-63C5-A5EDEE23CCEB}"/>
              </a:ext>
            </a:extLst>
          </p:cNvPr>
          <p:cNvSpPr/>
          <p:nvPr/>
        </p:nvSpPr>
        <p:spPr>
          <a:xfrm>
            <a:off x="712562" y="3604827"/>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5" name="Group 24">
            <a:extLst>
              <a:ext uri="{FF2B5EF4-FFF2-40B4-BE49-F238E27FC236}">
                <a16:creationId xmlns:a16="http://schemas.microsoft.com/office/drawing/2014/main" id="{9BB0B32D-8B35-29D2-CB13-7070CB99D36A}"/>
              </a:ext>
            </a:extLst>
          </p:cNvPr>
          <p:cNvGrpSpPr/>
          <p:nvPr/>
        </p:nvGrpSpPr>
        <p:grpSpPr>
          <a:xfrm>
            <a:off x="2476789" y="3591575"/>
            <a:ext cx="901147" cy="212035"/>
            <a:chOff x="2133601" y="2478156"/>
            <a:chExt cx="901147" cy="212035"/>
          </a:xfrm>
        </p:grpSpPr>
        <p:sp>
          <p:nvSpPr>
            <p:cNvPr id="26" name="Θέση περιεχομένου 2">
              <a:extLst>
                <a:ext uri="{FF2B5EF4-FFF2-40B4-BE49-F238E27FC236}">
                  <a16:creationId xmlns:a16="http://schemas.microsoft.com/office/drawing/2014/main" id="{BBFD05AE-91A9-022C-02EF-FAC8FA2BC341}"/>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7" name="Oval 26">
              <a:extLst>
                <a:ext uri="{FF2B5EF4-FFF2-40B4-BE49-F238E27FC236}">
                  <a16:creationId xmlns:a16="http://schemas.microsoft.com/office/drawing/2014/main" id="{8BB83356-E47B-159F-D9CD-F9B01E1991BD}"/>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8" name="Group 27">
            <a:extLst>
              <a:ext uri="{FF2B5EF4-FFF2-40B4-BE49-F238E27FC236}">
                <a16:creationId xmlns:a16="http://schemas.microsoft.com/office/drawing/2014/main" id="{AD0D3326-3CD7-F770-1A88-C5D6A6251C1A}"/>
              </a:ext>
            </a:extLst>
          </p:cNvPr>
          <p:cNvGrpSpPr/>
          <p:nvPr/>
        </p:nvGrpSpPr>
        <p:grpSpPr>
          <a:xfrm>
            <a:off x="3810832" y="3604827"/>
            <a:ext cx="1522336" cy="226923"/>
            <a:chOff x="3049663" y="2491408"/>
            <a:chExt cx="1522336" cy="226923"/>
          </a:xfrm>
        </p:grpSpPr>
        <p:sp>
          <p:nvSpPr>
            <p:cNvPr id="29" name="Θέση περιεχομένου 2">
              <a:extLst>
                <a:ext uri="{FF2B5EF4-FFF2-40B4-BE49-F238E27FC236}">
                  <a16:creationId xmlns:a16="http://schemas.microsoft.com/office/drawing/2014/main" id="{FA441B38-16C7-4DFB-C08E-851DC0BF9E35}"/>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30" name="Oval 29">
              <a:extLst>
                <a:ext uri="{FF2B5EF4-FFF2-40B4-BE49-F238E27FC236}">
                  <a16:creationId xmlns:a16="http://schemas.microsoft.com/office/drawing/2014/main" id="{DA81B121-A220-2D15-9DEE-57B314B58B4B}"/>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1" name="Group 30">
            <a:extLst>
              <a:ext uri="{FF2B5EF4-FFF2-40B4-BE49-F238E27FC236}">
                <a16:creationId xmlns:a16="http://schemas.microsoft.com/office/drawing/2014/main" id="{1C7F82A2-F5EF-99A3-EA02-174BE97C7E26}"/>
              </a:ext>
            </a:extLst>
          </p:cNvPr>
          <p:cNvGrpSpPr/>
          <p:nvPr/>
        </p:nvGrpSpPr>
        <p:grpSpPr>
          <a:xfrm>
            <a:off x="5677160" y="3591575"/>
            <a:ext cx="727214" cy="240175"/>
            <a:chOff x="4734343" y="2478156"/>
            <a:chExt cx="727214" cy="240175"/>
          </a:xfrm>
        </p:grpSpPr>
        <p:sp>
          <p:nvSpPr>
            <p:cNvPr id="32" name="Θέση περιεχομένου 2">
              <a:extLst>
                <a:ext uri="{FF2B5EF4-FFF2-40B4-BE49-F238E27FC236}">
                  <a16:creationId xmlns:a16="http://schemas.microsoft.com/office/drawing/2014/main" id="{21E80344-66B1-9437-B0EF-CE9D19F56979}"/>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3" name="Oval 32">
              <a:extLst>
                <a:ext uri="{FF2B5EF4-FFF2-40B4-BE49-F238E27FC236}">
                  <a16:creationId xmlns:a16="http://schemas.microsoft.com/office/drawing/2014/main" id="{D71EAA94-CD56-01B8-C920-A5248DAAB9BB}"/>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4" name="Group 33">
            <a:extLst>
              <a:ext uri="{FF2B5EF4-FFF2-40B4-BE49-F238E27FC236}">
                <a16:creationId xmlns:a16="http://schemas.microsoft.com/office/drawing/2014/main" id="{7ACF7BEA-7C02-3641-277E-756DD8D4D489}"/>
              </a:ext>
            </a:extLst>
          </p:cNvPr>
          <p:cNvGrpSpPr/>
          <p:nvPr/>
        </p:nvGrpSpPr>
        <p:grpSpPr>
          <a:xfrm>
            <a:off x="6897445" y="3591575"/>
            <a:ext cx="1253982" cy="212035"/>
            <a:chOff x="6472035" y="2478156"/>
            <a:chExt cx="1253982" cy="212035"/>
          </a:xfrm>
        </p:grpSpPr>
        <p:sp>
          <p:nvSpPr>
            <p:cNvPr id="35" name="Θέση περιεχομένου 2">
              <a:extLst>
                <a:ext uri="{FF2B5EF4-FFF2-40B4-BE49-F238E27FC236}">
                  <a16:creationId xmlns:a16="http://schemas.microsoft.com/office/drawing/2014/main" id="{97B10C76-99F9-1572-ECC3-214543ACFABF}"/>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6" name="Oval 35">
              <a:extLst>
                <a:ext uri="{FF2B5EF4-FFF2-40B4-BE49-F238E27FC236}">
                  <a16:creationId xmlns:a16="http://schemas.microsoft.com/office/drawing/2014/main" id="{8AB0C9B8-5BB9-6453-14F2-B33A55507FF9}"/>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7" name="Θέση περιεχομένου 2">
            <a:extLst>
              <a:ext uri="{FF2B5EF4-FFF2-40B4-BE49-F238E27FC236}">
                <a16:creationId xmlns:a16="http://schemas.microsoft.com/office/drawing/2014/main" id="{29DF5246-F41A-9FF5-4F8A-E3FCD5E8F5B5}"/>
              </a:ext>
            </a:extLst>
          </p:cNvPr>
          <p:cNvSpPr txBox="1">
            <a:spLocks/>
          </p:cNvSpPr>
          <p:nvPr/>
        </p:nvSpPr>
        <p:spPr>
          <a:xfrm>
            <a:off x="897868" y="5114274"/>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38" name="Oval 37">
            <a:extLst>
              <a:ext uri="{FF2B5EF4-FFF2-40B4-BE49-F238E27FC236}">
                <a16:creationId xmlns:a16="http://schemas.microsoft.com/office/drawing/2014/main" id="{79F1EF12-899B-6D2B-10DF-3733FCFCE936}"/>
              </a:ext>
            </a:extLst>
          </p:cNvPr>
          <p:cNvSpPr/>
          <p:nvPr/>
        </p:nvSpPr>
        <p:spPr>
          <a:xfrm>
            <a:off x="712562" y="5127526"/>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39" name="Group 38">
            <a:extLst>
              <a:ext uri="{FF2B5EF4-FFF2-40B4-BE49-F238E27FC236}">
                <a16:creationId xmlns:a16="http://schemas.microsoft.com/office/drawing/2014/main" id="{F4548E08-F913-377B-D7BE-E78D5F8AA214}"/>
              </a:ext>
            </a:extLst>
          </p:cNvPr>
          <p:cNvGrpSpPr/>
          <p:nvPr/>
        </p:nvGrpSpPr>
        <p:grpSpPr>
          <a:xfrm>
            <a:off x="2476789" y="5114274"/>
            <a:ext cx="901147" cy="212035"/>
            <a:chOff x="2133601" y="2478156"/>
            <a:chExt cx="901147" cy="212035"/>
          </a:xfrm>
        </p:grpSpPr>
        <p:sp>
          <p:nvSpPr>
            <p:cNvPr id="40" name="Θέση περιεχομένου 2">
              <a:extLst>
                <a:ext uri="{FF2B5EF4-FFF2-40B4-BE49-F238E27FC236}">
                  <a16:creationId xmlns:a16="http://schemas.microsoft.com/office/drawing/2014/main" id="{1502FF36-48D1-F458-1BCC-B36EF55EAAFC}"/>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41" name="Oval 40">
              <a:extLst>
                <a:ext uri="{FF2B5EF4-FFF2-40B4-BE49-F238E27FC236}">
                  <a16:creationId xmlns:a16="http://schemas.microsoft.com/office/drawing/2014/main" id="{5B061BC3-7C57-A024-C492-B1B4ABD8AD6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2" name="Group 41">
            <a:extLst>
              <a:ext uri="{FF2B5EF4-FFF2-40B4-BE49-F238E27FC236}">
                <a16:creationId xmlns:a16="http://schemas.microsoft.com/office/drawing/2014/main" id="{8BEE1631-3209-FAE2-D9AA-BC6B0765B945}"/>
              </a:ext>
            </a:extLst>
          </p:cNvPr>
          <p:cNvGrpSpPr/>
          <p:nvPr/>
        </p:nvGrpSpPr>
        <p:grpSpPr>
          <a:xfrm>
            <a:off x="3810832" y="5127526"/>
            <a:ext cx="1522336" cy="226923"/>
            <a:chOff x="3049663" y="2491408"/>
            <a:chExt cx="1522336" cy="226923"/>
          </a:xfrm>
        </p:grpSpPr>
        <p:sp>
          <p:nvSpPr>
            <p:cNvPr id="43" name="Θέση περιεχομένου 2">
              <a:extLst>
                <a:ext uri="{FF2B5EF4-FFF2-40B4-BE49-F238E27FC236}">
                  <a16:creationId xmlns:a16="http://schemas.microsoft.com/office/drawing/2014/main" id="{597F0837-3792-357C-1E28-45C8BA9BBBD8}"/>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44" name="Oval 43">
              <a:extLst>
                <a:ext uri="{FF2B5EF4-FFF2-40B4-BE49-F238E27FC236}">
                  <a16:creationId xmlns:a16="http://schemas.microsoft.com/office/drawing/2014/main" id="{C62F12DE-1AD6-750B-DD84-9CD1A8C58F8D}"/>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5" name="Group 44">
            <a:extLst>
              <a:ext uri="{FF2B5EF4-FFF2-40B4-BE49-F238E27FC236}">
                <a16:creationId xmlns:a16="http://schemas.microsoft.com/office/drawing/2014/main" id="{2C1D1E5B-E091-FA60-0F0E-9E7B1B09FA56}"/>
              </a:ext>
            </a:extLst>
          </p:cNvPr>
          <p:cNvGrpSpPr/>
          <p:nvPr/>
        </p:nvGrpSpPr>
        <p:grpSpPr>
          <a:xfrm>
            <a:off x="5677160" y="5114274"/>
            <a:ext cx="727214" cy="240175"/>
            <a:chOff x="4734343" y="2478156"/>
            <a:chExt cx="727214" cy="240175"/>
          </a:xfrm>
        </p:grpSpPr>
        <p:sp>
          <p:nvSpPr>
            <p:cNvPr id="46" name="Θέση περιεχομένου 2">
              <a:extLst>
                <a:ext uri="{FF2B5EF4-FFF2-40B4-BE49-F238E27FC236}">
                  <a16:creationId xmlns:a16="http://schemas.microsoft.com/office/drawing/2014/main" id="{92A55F42-D89A-C9E7-783F-84F6DBEAC72A}"/>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47" name="Oval 46">
              <a:extLst>
                <a:ext uri="{FF2B5EF4-FFF2-40B4-BE49-F238E27FC236}">
                  <a16:creationId xmlns:a16="http://schemas.microsoft.com/office/drawing/2014/main" id="{A55E4DD9-E23F-22BB-DF6F-587F502AE3A8}"/>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8" name="Group 47">
            <a:extLst>
              <a:ext uri="{FF2B5EF4-FFF2-40B4-BE49-F238E27FC236}">
                <a16:creationId xmlns:a16="http://schemas.microsoft.com/office/drawing/2014/main" id="{615B1E2A-0E2C-6D0D-46BC-D695E736ABC3}"/>
              </a:ext>
            </a:extLst>
          </p:cNvPr>
          <p:cNvGrpSpPr/>
          <p:nvPr/>
        </p:nvGrpSpPr>
        <p:grpSpPr>
          <a:xfrm>
            <a:off x="6897445" y="5114274"/>
            <a:ext cx="1253982" cy="212035"/>
            <a:chOff x="6472035" y="2478156"/>
            <a:chExt cx="1253982" cy="212035"/>
          </a:xfrm>
        </p:grpSpPr>
        <p:sp>
          <p:nvSpPr>
            <p:cNvPr id="49" name="Θέση περιεχομένου 2">
              <a:extLst>
                <a:ext uri="{FF2B5EF4-FFF2-40B4-BE49-F238E27FC236}">
                  <a16:creationId xmlns:a16="http://schemas.microsoft.com/office/drawing/2014/main" id="{5565955D-C98A-85CD-0CA7-817504CCCC33}"/>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50" name="Oval 49">
              <a:extLst>
                <a:ext uri="{FF2B5EF4-FFF2-40B4-BE49-F238E27FC236}">
                  <a16:creationId xmlns:a16="http://schemas.microsoft.com/office/drawing/2014/main" id="{628812AD-6E3F-9934-8CFE-B4536ACDC639}"/>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6" name="Ορθογώνιο 5">
            <a:extLst>
              <a:ext uri="{FF2B5EF4-FFF2-40B4-BE49-F238E27FC236}">
                <a16:creationId xmlns:a16="http://schemas.microsoft.com/office/drawing/2014/main" id="{6194C2C3-6258-514B-7C4D-2DE819DEECCA}"/>
              </a:ext>
            </a:extLst>
          </p:cNvPr>
          <p:cNvSpPr/>
          <p:nvPr/>
        </p:nvSpPr>
        <p:spPr>
          <a:xfrm>
            <a:off x="629877" y="623887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460343"/>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97B68-3CE2-79CB-41DF-C824F5BF0E3C}"/>
            </a:ext>
          </a:extLst>
        </p:cNvPr>
        <p:cNvGrpSpPr/>
        <p:nvPr/>
      </p:nvGrpSpPr>
      <p:grpSpPr>
        <a:xfrm>
          <a:off x="0" y="0"/>
          <a:ext cx="0" cy="0"/>
          <a:chOff x="0" y="0"/>
          <a:chExt cx="0" cy="0"/>
        </a:xfrm>
      </p:grpSpPr>
      <p:sp>
        <p:nvSpPr>
          <p:cNvPr id="4" name="Θέση περιεχομένου 2">
            <a:extLst>
              <a:ext uri="{FF2B5EF4-FFF2-40B4-BE49-F238E27FC236}">
                <a16:creationId xmlns:a16="http://schemas.microsoft.com/office/drawing/2014/main" id="{F9DE1F46-9A1B-0355-5178-C5C2DBBFC2F0}"/>
              </a:ext>
            </a:extLst>
          </p:cNvPr>
          <p:cNvSpPr txBox="1">
            <a:spLocks/>
          </p:cNvSpPr>
          <p:nvPr/>
        </p:nvSpPr>
        <p:spPr>
          <a:xfrm>
            <a:off x="628650" y="1842812"/>
            <a:ext cx="7886700" cy="695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2.1. I communicate personal health, wellbeing and sustainability messages clearly and confidently to people from different cultural backgrounds.</a:t>
            </a:r>
          </a:p>
        </p:txBody>
      </p:sp>
      <p:sp>
        <p:nvSpPr>
          <p:cNvPr id="2" name="Τίτλος 1">
            <a:extLst>
              <a:ext uri="{FF2B5EF4-FFF2-40B4-BE49-F238E27FC236}">
                <a16:creationId xmlns:a16="http://schemas.microsoft.com/office/drawing/2014/main" id="{083A120B-7989-D872-62EE-017556AB4E73}"/>
              </a:ext>
            </a:extLst>
          </p:cNvPr>
          <p:cNvSpPr>
            <a:spLocks noGrp="1"/>
          </p:cNvSpPr>
          <p:nvPr>
            <p:ph type="title"/>
          </p:nvPr>
        </p:nvSpPr>
        <p:spPr/>
        <p:txBody>
          <a:bodyPr>
            <a:normAutofit fontScale="90000"/>
          </a:bodyPr>
          <a:lstStyle/>
          <a:p>
            <a:r>
              <a:rPr lang="en-US" dirty="0"/>
              <a:t>Section 2: Communicating personal health, wellbeing </a:t>
            </a:r>
            <a:br>
              <a:rPr lang="en-US" dirty="0"/>
            </a:br>
            <a:r>
              <a:rPr lang="en-US" dirty="0"/>
              <a:t>and sustainability Initiatives</a:t>
            </a:r>
          </a:p>
        </p:txBody>
      </p:sp>
      <p:sp>
        <p:nvSpPr>
          <p:cNvPr id="3" name="Θέση περιεχομένου 2">
            <a:extLst>
              <a:ext uri="{FF2B5EF4-FFF2-40B4-BE49-F238E27FC236}">
                <a16:creationId xmlns:a16="http://schemas.microsoft.com/office/drawing/2014/main" id="{65DE3DA7-CA57-5E17-04C9-9AE1062319DD}"/>
              </a:ext>
            </a:extLst>
          </p:cNvPr>
          <p:cNvSpPr>
            <a:spLocks noGrp="1"/>
          </p:cNvSpPr>
          <p:nvPr>
            <p:ph idx="1"/>
          </p:nvPr>
        </p:nvSpPr>
        <p:spPr>
          <a:xfrm>
            <a:off x="628650" y="3132030"/>
            <a:ext cx="7886700" cy="593940"/>
          </a:xfrm>
        </p:spPr>
        <p:txBody>
          <a:bodyPr>
            <a:normAutofit/>
          </a:bodyPr>
          <a:lstStyle/>
          <a:p>
            <a:r>
              <a:rPr lang="en-US" dirty="0"/>
              <a:t>2.2. I use both verbal and visual methods (posters, signs, briefings) to share information effectively.</a:t>
            </a:r>
          </a:p>
        </p:txBody>
      </p:sp>
      <p:sp>
        <p:nvSpPr>
          <p:cNvPr id="5" name="Θέση περιεχομένου 2">
            <a:extLst>
              <a:ext uri="{FF2B5EF4-FFF2-40B4-BE49-F238E27FC236}">
                <a16:creationId xmlns:a16="http://schemas.microsoft.com/office/drawing/2014/main" id="{D3B63123-4AAF-D8AB-8BE6-EBD3E4D05720}"/>
              </a:ext>
            </a:extLst>
          </p:cNvPr>
          <p:cNvSpPr txBox="1">
            <a:spLocks/>
          </p:cNvSpPr>
          <p:nvPr/>
        </p:nvSpPr>
        <p:spPr>
          <a:xfrm>
            <a:off x="628650" y="4396548"/>
            <a:ext cx="7886700" cy="5939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2.3. I believe communication is as important as technical knowledge in promoting personal health, wellbeing and sustainability onboard.</a:t>
            </a:r>
          </a:p>
        </p:txBody>
      </p:sp>
      <p:sp>
        <p:nvSpPr>
          <p:cNvPr id="8" name="Θέση περιεχομένου 2">
            <a:extLst>
              <a:ext uri="{FF2B5EF4-FFF2-40B4-BE49-F238E27FC236}">
                <a16:creationId xmlns:a16="http://schemas.microsoft.com/office/drawing/2014/main" id="{D86E728D-23E3-FD78-CFA2-A3B90E481C8A}"/>
              </a:ext>
            </a:extLst>
          </p:cNvPr>
          <p:cNvSpPr txBox="1">
            <a:spLocks/>
          </p:cNvSpPr>
          <p:nvPr/>
        </p:nvSpPr>
        <p:spPr>
          <a:xfrm>
            <a:off x="886015" y="247815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9" name="Oval 8">
            <a:extLst>
              <a:ext uri="{FF2B5EF4-FFF2-40B4-BE49-F238E27FC236}">
                <a16:creationId xmlns:a16="http://schemas.microsoft.com/office/drawing/2014/main" id="{75268CD4-33EA-1013-CDEB-49D30F07B758}"/>
              </a:ext>
            </a:extLst>
          </p:cNvPr>
          <p:cNvSpPr/>
          <p:nvPr/>
        </p:nvSpPr>
        <p:spPr>
          <a:xfrm>
            <a:off x="700709" y="249140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10" name="Group 9">
            <a:extLst>
              <a:ext uri="{FF2B5EF4-FFF2-40B4-BE49-F238E27FC236}">
                <a16:creationId xmlns:a16="http://schemas.microsoft.com/office/drawing/2014/main" id="{351546FD-BFD4-8783-0444-654D47DCE164}"/>
              </a:ext>
            </a:extLst>
          </p:cNvPr>
          <p:cNvGrpSpPr/>
          <p:nvPr/>
        </p:nvGrpSpPr>
        <p:grpSpPr>
          <a:xfrm>
            <a:off x="2464936" y="2478156"/>
            <a:ext cx="901147" cy="212035"/>
            <a:chOff x="2133601" y="2478156"/>
            <a:chExt cx="901147" cy="212035"/>
          </a:xfrm>
        </p:grpSpPr>
        <p:sp>
          <p:nvSpPr>
            <p:cNvPr id="11" name="Θέση περιεχομένου 2">
              <a:extLst>
                <a:ext uri="{FF2B5EF4-FFF2-40B4-BE49-F238E27FC236}">
                  <a16:creationId xmlns:a16="http://schemas.microsoft.com/office/drawing/2014/main" id="{63406328-A9EA-A784-E8AB-CA839E434321}"/>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2" name="Oval 11">
              <a:extLst>
                <a:ext uri="{FF2B5EF4-FFF2-40B4-BE49-F238E27FC236}">
                  <a16:creationId xmlns:a16="http://schemas.microsoft.com/office/drawing/2014/main" id="{44A4884E-10A8-D493-C412-BDFF291CF45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3" name="Group 12">
            <a:extLst>
              <a:ext uri="{FF2B5EF4-FFF2-40B4-BE49-F238E27FC236}">
                <a16:creationId xmlns:a16="http://schemas.microsoft.com/office/drawing/2014/main" id="{E00EA165-8D3A-940B-C31B-3123347CEFCF}"/>
              </a:ext>
            </a:extLst>
          </p:cNvPr>
          <p:cNvGrpSpPr/>
          <p:nvPr/>
        </p:nvGrpSpPr>
        <p:grpSpPr>
          <a:xfrm>
            <a:off x="3798979" y="2491408"/>
            <a:ext cx="1522336" cy="226923"/>
            <a:chOff x="3049663" y="2491408"/>
            <a:chExt cx="1522336" cy="226923"/>
          </a:xfrm>
        </p:grpSpPr>
        <p:sp>
          <p:nvSpPr>
            <p:cNvPr id="14" name="Θέση περιεχομένου 2">
              <a:extLst>
                <a:ext uri="{FF2B5EF4-FFF2-40B4-BE49-F238E27FC236}">
                  <a16:creationId xmlns:a16="http://schemas.microsoft.com/office/drawing/2014/main" id="{F91EDCE4-E7E8-0A7D-A091-150E4AE45C9C}"/>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5" name="Oval 14">
              <a:extLst>
                <a:ext uri="{FF2B5EF4-FFF2-40B4-BE49-F238E27FC236}">
                  <a16:creationId xmlns:a16="http://schemas.microsoft.com/office/drawing/2014/main" id="{F1A50BA2-8A5C-1CE9-22FB-E8230EF15ED9}"/>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6" name="Group 15">
            <a:extLst>
              <a:ext uri="{FF2B5EF4-FFF2-40B4-BE49-F238E27FC236}">
                <a16:creationId xmlns:a16="http://schemas.microsoft.com/office/drawing/2014/main" id="{16BC9B7B-9A62-885C-9BCD-7C7B66FE489B}"/>
              </a:ext>
            </a:extLst>
          </p:cNvPr>
          <p:cNvGrpSpPr/>
          <p:nvPr/>
        </p:nvGrpSpPr>
        <p:grpSpPr>
          <a:xfrm>
            <a:off x="5665307" y="2478156"/>
            <a:ext cx="727214" cy="240175"/>
            <a:chOff x="4734343" y="2478156"/>
            <a:chExt cx="727214" cy="240175"/>
          </a:xfrm>
        </p:grpSpPr>
        <p:sp>
          <p:nvSpPr>
            <p:cNvPr id="17" name="Θέση περιεχομένου 2">
              <a:extLst>
                <a:ext uri="{FF2B5EF4-FFF2-40B4-BE49-F238E27FC236}">
                  <a16:creationId xmlns:a16="http://schemas.microsoft.com/office/drawing/2014/main" id="{A6E21407-9D5A-86B1-BF03-7D1E30CF551E}"/>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18" name="Oval 17">
              <a:extLst>
                <a:ext uri="{FF2B5EF4-FFF2-40B4-BE49-F238E27FC236}">
                  <a16:creationId xmlns:a16="http://schemas.microsoft.com/office/drawing/2014/main" id="{C8C4B9B3-4A7C-BA7F-4490-F78A7B3992A1}"/>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9" name="Group 18">
            <a:extLst>
              <a:ext uri="{FF2B5EF4-FFF2-40B4-BE49-F238E27FC236}">
                <a16:creationId xmlns:a16="http://schemas.microsoft.com/office/drawing/2014/main" id="{A82263DC-DA4C-F772-DB41-F567EF12B8B9}"/>
              </a:ext>
            </a:extLst>
          </p:cNvPr>
          <p:cNvGrpSpPr/>
          <p:nvPr/>
        </p:nvGrpSpPr>
        <p:grpSpPr>
          <a:xfrm>
            <a:off x="6885592" y="2478156"/>
            <a:ext cx="1253982" cy="212035"/>
            <a:chOff x="6472035" y="2478156"/>
            <a:chExt cx="1253982" cy="212035"/>
          </a:xfrm>
        </p:grpSpPr>
        <p:sp>
          <p:nvSpPr>
            <p:cNvPr id="20" name="Θέση περιεχομένου 2">
              <a:extLst>
                <a:ext uri="{FF2B5EF4-FFF2-40B4-BE49-F238E27FC236}">
                  <a16:creationId xmlns:a16="http://schemas.microsoft.com/office/drawing/2014/main" id="{53946FE3-5C46-B129-4B9F-370564050B80}"/>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21" name="Oval 20">
              <a:extLst>
                <a:ext uri="{FF2B5EF4-FFF2-40B4-BE49-F238E27FC236}">
                  <a16:creationId xmlns:a16="http://schemas.microsoft.com/office/drawing/2014/main" id="{062352C0-3216-0C63-0E3D-8360A5236A8E}"/>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3" name="Θέση περιεχομένου 2">
            <a:extLst>
              <a:ext uri="{FF2B5EF4-FFF2-40B4-BE49-F238E27FC236}">
                <a16:creationId xmlns:a16="http://schemas.microsoft.com/office/drawing/2014/main" id="{59D8AF7B-15AE-AA8A-218F-416902E944B9}"/>
              </a:ext>
            </a:extLst>
          </p:cNvPr>
          <p:cNvSpPr txBox="1">
            <a:spLocks/>
          </p:cNvSpPr>
          <p:nvPr/>
        </p:nvSpPr>
        <p:spPr>
          <a:xfrm>
            <a:off x="897868" y="3712718"/>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4" name="Oval 23">
            <a:extLst>
              <a:ext uri="{FF2B5EF4-FFF2-40B4-BE49-F238E27FC236}">
                <a16:creationId xmlns:a16="http://schemas.microsoft.com/office/drawing/2014/main" id="{7DC6C191-97CF-A5FC-390D-E08E84AA60B2}"/>
              </a:ext>
            </a:extLst>
          </p:cNvPr>
          <p:cNvSpPr/>
          <p:nvPr/>
        </p:nvSpPr>
        <p:spPr>
          <a:xfrm>
            <a:off x="712562" y="3725970"/>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5" name="Group 24">
            <a:extLst>
              <a:ext uri="{FF2B5EF4-FFF2-40B4-BE49-F238E27FC236}">
                <a16:creationId xmlns:a16="http://schemas.microsoft.com/office/drawing/2014/main" id="{AFCEB22C-7CAC-501D-FB3E-CB6BAA72C7E6}"/>
              </a:ext>
            </a:extLst>
          </p:cNvPr>
          <p:cNvGrpSpPr/>
          <p:nvPr/>
        </p:nvGrpSpPr>
        <p:grpSpPr>
          <a:xfrm>
            <a:off x="2476789" y="3712718"/>
            <a:ext cx="901147" cy="212035"/>
            <a:chOff x="2133601" y="2478156"/>
            <a:chExt cx="901147" cy="212035"/>
          </a:xfrm>
        </p:grpSpPr>
        <p:sp>
          <p:nvSpPr>
            <p:cNvPr id="26" name="Θέση περιεχομένου 2">
              <a:extLst>
                <a:ext uri="{FF2B5EF4-FFF2-40B4-BE49-F238E27FC236}">
                  <a16:creationId xmlns:a16="http://schemas.microsoft.com/office/drawing/2014/main" id="{36381EA4-ECFF-946F-C5C1-525837B461A3}"/>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7" name="Oval 26">
              <a:extLst>
                <a:ext uri="{FF2B5EF4-FFF2-40B4-BE49-F238E27FC236}">
                  <a16:creationId xmlns:a16="http://schemas.microsoft.com/office/drawing/2014/main" id="{CB42FD64-C2FA-512A-ACE3-753A65D33E68}"/>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8" name="Group 27">
            <a:extLst>
              <a:ext uri="{FF2B5EF4-FFF2-40B4-BE49-F238E27FC236}">
                <a16:creationId xmlns:a16="http://schemas.microsoft.com/office/drawing/2014/main" id="{39E3B2EA-61B7-64D8-C9C2-E7C5AF2E6B4B}"/>
              </a:ext>
            </a:extLst>
          </p:cNvPr>
          <p:cNvGrpSpPr/>
          <p:nvPr/>
        </p:nvGrpSpPr>
        <p:grpSpPr>
          <a:xfrm>
            <a:off x="3810832" y="3725970"/>
            <a:ext cx="1522336" cy="226923"/>
            <a:chOff x="3049663" y="2491408"/>
            <a:chExt cx="1522336" cy="226923"/>
          </a:xfrm>
        </p:grpSpPr>
        <p:sp>
          <p:nvSpPr>
            <p:cNvPr id="29" name="Θέση περιεχομένου 2">
              <a:extLst>
                <a:ext uri="{FF2B5EF4-FFF2-40B4-BE49-F238E27FC236}">
                  <a16:creationId xmlns:a16="http://schemas.microsoft.com/office/drawing/2014/main" id="{2A84B57B-225B-6699-CFF8-198DF2067086}"/>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30" name="Oval 29">
              <a:extLst>
                <a:ext uri="{FF2B5EF4-FFF2-40B4-BE49-F238E27FC236}">
                  <a16:creationId xmlns:a16="http://schemas.microsoft.com/office/drawing/2014/main" id="{DED51E25-B6CE-95F1-C97B-D8EA138E9135}"/>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1" name="Group 30">
            <a:extLst>
              <a:ext uri="{FF2B5EF4-FFF2-40B4-BE49-F238E27FC236}">
                <a16:creationId xmlns:a16="http://schemas.microsoft.com/office/drawing/2014/main" id="{A3760FE2-BF19-9AB2-162C-07A7FC76F65D}"/>
              </a:ext>
            </a:extLst>
          </p:cNvPr>
          <p:cNvGrpSpPr/>
          <p:nvPr/>
        </p:nvGrpSpPr>
        <p:grpSpPr>
          <a:xfrm>
            <a:off x="5677160" y="3712718"/>
            <a:ext cx="727214" cy="240175"/>
            <a:chOff x="4734343" y="2478156"/>
            <a:chExt cx="727214" cy="240175"/>
          </a:xfrm>
        </p:grpSpPr>
        <p:sp>
          <p:nvSpPr>
            <p:cNvPr id="32" name="Θέση περιεχομένου 2">
              <a:extLst>
                <a:ext uri="{FF2B5EF4-FFF2-40B4-BE49-F238E27FC236}">
                  <a16:creationId xmlns:a16="http://schemas.microsoft.com/office/drawing/2014/main" id="{8AB9CA40-F589-83DB-9E3F-1E387DE2D440}"/>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3" name="Oval 32">
              <a:extLst>
                <a:ext uri="{FF2B5EF4-FFF2-40B4-BE49-F238E27FC236}">
                  <a16:creationId xmlns:a16="http://schemas.microsoft.com/office/drawing/2014/main" id="{E35FD63E-E57B-9A25-0F14-22A51D44ABA0}"/>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4" name="Group 33">
            <a:extLst>
              <a:ext uri="{FF2B5EF4-FFF2-40B4-BE49-F238E27FC236}">
                <a16:creationId xmlns:a16="http://schemas.microsoft.com/office/drawing/2014/main" id="{AE772EB7-CF0C-4AD4-E34B-65A027D76326}"/>
              </a:ext>
            </a:extLst>
          </p:cNvPr>
          <p:cNvGrpSpPr/>
          <p:nvPr/>
        </p:nvGrpSpPr>
        <p:grpSpPr>
          <a:xfrm>
            <a:off x="6897445" y="3712718"/>
            <a:ext cx="1253982" cy="212035"/>
            <a:chOff x="6472035" y="2478156"/>
            <a:chExt cx="1253982" cy="212035"/>
          </a:xfrm>
        </p:grpSpPr>
        <p:sp>
          <p:nvSpPr>
            <p:cNvPr id="35" name="Θέση περιεχομένου 2">
              <a:extLst>
                <a:ext uri="{FF2B5EF4-FFF2-40B4-BE49-F238E27FC236}">
                  <a16:creationId xmlns:a16="http://schemas.microsoft.com/office/drawing/2014/main" id="{B5E73A73-642A-7A57-9425-6328EC2C6C4E}"/>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6" name="Oval 35">
              <a:extLst>
                <a:ext uri="{FF2B5EF4-FFF2-40B4-BE49-F238E27FC236}">
                  <a16:creationId xmlns:a16="http://schemas.microsoft.com/office/drawing/2014/main" id="{FAB902C8-DD8E-77D9-9FAF-9ABD2CA261B9}"/>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7" name="Θέση περιεχομένου 2">
            <a:extLst>
              <a:ext uri="{FF2B5EF4-FFF2-40B4-BE49-F238E27FC236}">
                <a16:creationId xmlns:a16="http://schemas.microsoft.com/office/drawing/2014/main" id="{B06486BB-B4E1-F650-6C92-E7489D871595}"/>
              </a:ext>
            </a:extLst>
          </p:cNvPr>
          <p:cNvSpPr txBox="1">
            <a:spLocks/>
          </p:cNvSpPr>
          <p:nvPr/>
        </p:nvSpPr>
        <p:spPr>
          <a:xfrm>
            <a:off x="872763" y="5048013"/>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38" name="Oval 37">
            <a:extLst>
              <a:ext uri="{FF2B5EF4-FFF2-40B4-BE49-F238E27FC236}">
                <a16:creationId xmlns:a16="http://schemas.microsoft.com/office/drawing/2014/main" id="{04942BBF-BB59-364B-0EC2-C67B6CCE6E07}"/>
              </a:ext>
            </a:extLst>
          </p:cNvPr>
          <p:cNvSpPr/>
          <p:nvPr/>
        </p:nvSpPr>
        <p:spPr>
          <a:xfrm>
            <a:off x="687457" y="5061265"/>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39" name="Group 38">
            <a:extLst>
              <a:ext uri="{FF2B5EF4-FFF2-40B4-BE49-F238E27FC236}">
                <a16:creationId xmlns:a16="http://schemas.microsoft.com/office/drawing/2014/main" id="{95632353-0717-D6B4-9FE2-CD6182C45618}"/>
              </a:ext>
            </a:extLst>
          </p:cNvPr>
          <p:cNvGrpSpPr/>
          <p:nvPr/>
        </p:nvGrpSpPr>
        <p:grpSpPr>
          <a:xfrm>
            <a:off x="2451684" y="5048013"/>
            <a:ext cx="901147" cy="212035"/>
            <a:chOff x="2133601" y="2478156"/>
            <a:chExt cx="901147" cy="212035"/>
          </a:xfrm>
        </p:grpSpPr>
        <p:sp>
          <p:nvSpPr>
            <p:cNvPr id="40" name="Θέση περιεχομένου 2">
              <a:extLst>
                <a:ext uri="{FF2B5EF4-FFF2-40B4-BE49-F238E27FC236}">
                  <a16:creationId xmlns:a16="http://schemas.microsoft.com/office/drawing/2014/main" id="{3B6709EA-A02A-AEC4-C576-B188D5887C33}"/>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41" name="Oval 40">
              <a:extLst>
                <a:ext uri="{FF2B5EF4-FFF2-40B4-BE49-F238E27FC236}">
                  <a16:creationId xmlns:a16="http://schemas.microsoft.com/office/drawing/2014/main" id="{D74B6D10-8C2F-A479-D0DC-406A138C3FBB}"/>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2" name="Group 41">
            <a:extLst>
              <a:ext uri="{FF2B5EF4-FFF2-40B4-BE49-F238E27FC236}">
                <a16:creationId xmlns:a16="http://schemas.microsoft.com/office/drawing/2014/main" id="{E42542AC-D10B-1A2A-A139-6CF73CC32F53}"/>
              </a:ext>
            </a:extLst>
          </p:cNvPr>
          <p:cNvGrpSpPr/>
          <p:nvPr/>
        </p:nvGrpSpPr>
        <p:grpSpPr>
          <a:xfrm>
            <a:off x="3785727" y="5061265"/>
            <a:ext cx="1522336" cy="226923"/>
            <a:chOff x="3049663" y="2491408"/>
            <a:chExt cx="1522336" cy="226923"/>
          </a:xfrm>
        </p:grpSpPr>
        <p:sp>
          <p:nvSpPr>
            <p:cNvPr id="43" name="Θέση περιεχομένου 2">
              <a:extLst>
                <a:ext uri="{FF2B5EF4-FFF2-40B4-BE49-F238E27FC236}">
                  <a16:creationId xmlns:a16="http://schemas.microsoft.com/office/drawing/2014/main" id="{F827AEFD-C1CE-2C03-8BC7-2783975DE03E}"/>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44" name="Oval 43">
              <a:extLst>
                <a:ext uri="{FF2B5EF4-FFF2-40B4-BE49-F238E27FC236}">
                  <a16:creationId xmlns:a16="http://schemas.microsoft.com/office/drawing/2014/main" id="{BB33940D-FCB1-599A-0C13-28328FB68287}"/>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5" name="Group 44">
            <a:extLst>
              <a:ext uri="{FF2B5EF4-FFF2-40B4-BE49-F238E27FC236}">
                <a16:creationId xmlns:a16="http://schemas.microsoft.com/office/drawing/2014/main" id="{7B028314-21B9-1D1E-78B5-76A53F415BF8}"/>
              </a:ext>
            </a:extLst>
          </p:cNvPr>
          <p:cNvGrpSpPr/>
          <p:nvPr/>
        </p:nvGrpSpPr>
        <p:grpSpPr>
          <a:xfrm>
            <a:off x="5652055" y="5048013"/>
            <a:ext cx="727214" cy="240175"/>
            <a:chOff x="4734343" y="2478156"/>
            <a:chExt cx="727214" cy="240175"/>
          </a:xfrm>
        </p:grpSpPr>
        <p:sp>
          <p:nvSpPr>
            <p:cNvPr id="46" name="Θέση περιεχομένου 2">
              <a:extLst>
                <a:ext uri="{FF2B5EF4-FFF2-40B4-BE49-F238E27FC236}">
                  <a16:creationId xmlns:a16="http://schemas.microsoft.com/office/drawing/2014/main" id="{650D2B5D-51EA-558F-A631-30A55F2B7B62}"/>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47" name="Oval 46">
              <a:extLst>
                <a:ext uri="{FF2B5EF4-FFF2-40B4-BE49-F238E27FC236}">
                  <a16:creationId xmlns:a16="http://schemas.microsoft.com/office/drawing/2014/main" id="{F6267D93-35EB-252A-0371-F4E51C0F3D9D}"/>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8" name="Group 47">
            <a:extLst>
              <a:ext uri="{FF2B5EF4-FFF2-40B4-BE49-F238E27FC236}">
                <a16:creationId xmlns:a16="http://schemas.microsoft.com/office/drawing/2014/main" id="{48337977-4B84-FFE2-8B5D-9FED8F98B987}"/>
              </a:ext>
            </a:extLst>
          </p:cNvPr>
          <p:cNvGrpSpPr/>
          <p:nvPr/>
        </p:nvGrpSpPr>
        <p:grpSpPr>
          <a:xfrm>
            <a:off x="6872340" y="5048013"/>
            <a:ext cx="1253982" cy="212035"/>
            <a:chOff x="6472035" y="2478156"/>
            <a:chExt cx="1253982" cy="212035"/>
          </a:xfrm>
        </p:grpSpPr>
        <p:sp>
          <p:nvSpPr>
            <p:cNvPr id="49" name="Θέση περιεχομένου 2">
              <a:extLst>
                <a:ext uri="{FF2B5EF4-FFF2-40B4-BE49-F238E27FC236}">
                  <a16:creationId xmlns:a16="http://schemas.microsoft.com/office/drawing/2014/main" id="{66BE9578-D08D-09CA-63FA-085FFC89E144}"/>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50" name="Oval 49">
              <a:extLst>
                <a:ext uri="{FF2B5EF4-FFF2-40B4-BE49-F238E27FC236}">
                  <a16:creationId xmlns:a16="http://schemas.microsoft.com/office/drawing/2014/main" id="{76809045-378C-840E-84F4-8DE3965678A8}"/>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6" name="Ορθογώνιο 5">
            <a:extLst>
              <a:ext uri="{FF2B5EF4-FFF2-40B4-BE49-F238E27FC236}">
                <a16:creationId xmlns:a16="http://schemas.microsoft.com/office/drawing/2014/main" id="{51974BA7-4C5D-E387-D816-9B5D4B2C4650}"/>
              </a:ext>
            </a:extLst>
          </p:cNvPr>
          <p:cNvSpPr/>
          <p:nvPr/>
        </p:nvSpPr>
        <p:spPr>
          <a:xfrm>
            <a:off x="700709" y="623887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298215"/>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C64F-A4B9-8326-72BB-8CC6D08F13A7}"/>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F75744C-C9B2-3555-60D2-DFF1DFD84A3A}"/>
              </a:ext>
            </a:extLst>
          </p:cNvPr>
          <p:cNvSpPr>
            <a:spLocks noGrp="1"/>
          </p:cNvSpPr>
          <p:nvPr>
            <p:ph idx="1"/>
          </p:nvPr>
        </p:nvSpPr>
        <p:spPr>
          <a:xfrm>
            <a:off x="628650" y="3145282"/>
            <a:ext cx="7886700" cy="593940"/>
          </a:xfrm>
        </p:spPr>
        <p:txBody>
          <a:bodyPr>
            <a:normAutofit/>
          </a:bodyPr>
          <a:lstStyle/>
          <a:p>
            <a:r>
              <a:rPr lang="en-US" dirty="0"/>
              <a:t>2.5. I recognize and celebrate personal health, wellbeing and sustainability achievements to motivate others.</a:t>
            </a:r>
          </a:p>
        </p:txBody>
      </p:sp>
      <p:sp>
        <p:nvSpPr>
          <p:cNvPr id="4" name="Θέση περιεχομένου 2">
            <a:extLst>
              <a:ext uri="{FF2B5EF4-FFF2-40B4-BE49-F238E27FC236}">
                <a16:creationId xmlns:a16="http://schemas.microsoft.com/office/drawing/2014/main" id="{08BE573F-9129-3ACB-D555-D4904DAA525C}"/>
              </a:ext>
            </a:extLst>
          </p:cNvPr>
          <p:cNvSpPr txBox="1">
            <a:spLocks/>
          </p:cNvSpPr>
          <p:nvPr/>
        </p:nvSpPr>
        <p:spPr>
          <a:xfrm>
            <a:off x="628650" y="1848563"/>
            <a:ext cx="7886700" cy="6957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2.4. I listen to feedback from crew members and adjust sustainability initiatives based on their suggestions.</a:t>
            </a:r>
          </a:p>
        </p:txBody>
      </p:sp>
      <p:sp>
        <p:nvSpPr>
          <p:cNvPr id="2" name="Τίτλος 1">
            <a:extLst>
              <a:ext uri="{FF2B5EF4-FFF2-40B4-BE49-F238E27FC236}">
                <a16:creationId xmlns:a16="http://schemas.microsoft.com/office/drawing/2014/main" id="{A7938F3F-7357-A486-8D18-527E532B2E6C}"/>
              </a:ext>
            </a:extLst>
          </p:cNvPr>
          <p:cNvSpPr>
            <a:spLocks noGrp="1"/>
          </p:cNvSpPr>
          <p:nvPr>
            <p:ph type="title"/>
          </p:nvPr>
        </p:nvSpPr>
        <p:spPr/>
        <p:txBody>
          <a:bodyPr>
            <a:normAutofit fontScale="90000"/>
          </a:bodyPr>
          <a:lstStyle/>
          <a:p>
            <a:r>
              <a:rPr lang="en-US" dirty="0"/>
              <a:t>Section 2: Communicating personal health, wellbeing</a:t>
            </a:r>
            <a:br>
              <a:rPr lang="en-US" dirty="0"/>
            </a:br>
            <a:r>
              <a:rPr lang="en-US" dirty="0"/>
              <a:t>and sustainability Initiatives</a:t>
            </a:r>
          </a:p>
        </p:txBody>
      </p:sp>
      <p:sp>
        <p:nvSpPr>
          <p:cNvPr id="8" name="Θέση περιεχομένου 2">
            <a:extLst>
              <a:ext uri="{FF2B5EF4-FFF2-40B4-BE49-F238E27FC236}">
                <a16:creationId xmlns:a16="http://schemas.microsoft.com/office/drawing/2014/main" id="{22848AD4-0AA8-9631-B76B-17437071A065}"/>
              </a:ext>
            </a:extLst>
          </p:cNvPr>
          <p:cNvSpPr txBox="1">
            <a:spLocks/>
          </p:cNvSpPr>
          <p:nvPr/>
        </p:nvSpPr>
        <p:spPr>
          <a:xfrm>
            <a:off x="886015" y="247815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9" name="Oval 8">
            <a:extLst>
              <a:ext uri="{FF2B5EF4-FFF2-40B4-BE49-F238E27FC236}">
                <a16:creationId xmlns:a16="http://schemas.microsoft.com/office/drawing/2014/main" id="{D9045DDD-D291-F83F-D945-72D1150DB4F9}"/>
              </a:ext>
            </a:extLst>
          </p:cNvPr>
          <p:cNvSpPr/>
          <p:nvPr/>
        </p:nvSpPr>
        <p:spPr>
          <a:xfrm>
            <a:off x="700709" y="249140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10" name="Group 9">
            <a:extLst>
              <a:ext uri="{FF2B5EF4-FFF2-40B4-BE49-F238E27FC236}">
                <a16:creationId xmlns:a16="http://schemas.microsoft.com/office/drawing/2014/main" id="{1E57EC05-661C-5900-0BF3-CB10E4632B21}"/>
              </a:ext>
            </a:extLst>
          </p:cNvPr>
          <p:cNvGrpSpPr/>
          <p:nvPr/>
        </p:nvGrpSpPr>
        <p:grpSpPr>
          <a:xfrm>
            <a:off x="2464936" y="2478156"/>
            <a:ext cx="901147" cy="212035"/>
            <a:chOff x="2133601" y="2478156"/>
            <a:chExt cx="901147" cy="212035"/>
          </a:xfrm>
        </p:grpSpPr>
        <p:sp>
          <p:nvSpPr>
            <p:cNvPr id="11" name="Θέση περιεχομένου 2">
              <a:extLst>
                <a:ext uri="{FF2B5EF4-FFF2-40B4-BE49-F238E27FC236}">
                  <a16:creationId xmlns:a16="http://schemas.microsoft.com/office/drawing/2014/main" id="{95B9B9D5-8032-5C93-8C1D-8BD6DF213BB5}"/>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2" name="Oval 11">
              <a:extLst>
                <a:ext uri="{FF2B5EF4-FFF2-40B4-BE49-F238E27FC236}">
                  <a16:creationId xmlns:a16="http://schemas.microsoft.com/office/drawing/2014/main" id="{83E2A5EA-039E-389E-0CF5-BFD71DBF16E6}"/>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3" name="Group 12">
            <a:extLst>
              <a:ext uri="{FF2B5EF4-FFF2-40B4-BE49-F238E27FC236}">
                <a16:creationId xmlns:a16="http://schemas.microsoft.com/office/drawing/2014/main" id="{37A52CF8-CC49-BA58-D7E7-2E30B50F8B3C}"/>
              </a:ext>
            </a:extLst>
          </p:cNvPr>
          <p:cNvGrpSpPr/>
          <p:nvPr/>
        </p:nvGrpSpPr>
        <p:grpSpPr>
          <a:xfrm>
            <a:off x="3798979" y="2491408"/>
            <a:ext cx="1522336" cy="226923"/>
            <a:chOff x="3049663" y="2491408"/>
            <a:chExt cx="1522336" cy="226923"/>
          </a:xfrm>
        </p:grpSpPr>
        <p:sp>
          <p:nvSpPr>
            <p:cNvPr id="14" name="Θέση περιεχομένου 2">
              <a:extLst>
                <a:ext uri="{FF2B5EF4-FFF2-40B4-BE49-F238E27FC236}">
                  <a16:creationId xmlns:a16="http://schemas.microsoft.com/office/drawing/2014/main" id="{E8D28E74-BF20-575B-1B64-848108D23F1F}"/>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5" name="Oval 14">
              <a:extLst>
                <a:ext uri="{FF2B5EF4-FFF2-40B4-BE49-F238E27FC236}">
                  <a16:creationId xmlns:a16="http://schemas.microsoft.com/office/drawing/2014/main" id="{EBFADFA9-4290-0289-7AC8-E9CEB514B053}"/>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6" name="Group 15">
            <a:extLst>
              <a:ext uri="{FF2B5EF4-FFF2-40B4-BE49-F238E27FC236}">
                <a16:creationId xmlns:a16="http://schemas.microsoft.com/office/drawing/2014/main" id="{B5470BC0-86E1-3F81-0A9C-C4172C6B6D9C}"/>
              </a:ext>
            </a:extLst>
          </p:cNvPr>
          <p:cNvGrpSpPr/>
          <p:nvPr/>
        </p:nvGrpSpPr>
        <p:grpSpPr>
          <a:xfrm>
            <a:off x="5665307" y="2478156"/>
            <a:ext cx="727214" cy="240175"/>
            <a:chOff x="4734343" y="2478156"/>
            <a:chExt cx="727214" cy="240175"/>
          </a:xfrm>
        </p:grpSpPr>
        <p:sp>
          <p:nvSpPr>
            <p:cNvPr id="17" name="Θέση περιεχομένου 2">
              <a:extLst>
                <a:ext uri="{FF2B5EF4-FFF2-40B4-BE49-F238E27FC236}">
                  <a16:creationId xmlns:a16="http://schemas.microsoft.com/office/drawing/2014/main" id="{D0A69ED5-3867-D0F3-03BA-85051B57F0CF}"/>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18" name="Oval 17">
              <a:extLst>
                <a:ext uri="{FF2B5EF4-FFF2-40B4-BE49-F238E27FC236}">
                  <a16:creationId xmlns:a16="http://schemas.microsoft.com/office/drawing/2014/main" id="{C8181B9E-FEC6-57AA-CF0D-F9D434E576E1}"/>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9" name="Group 18">
            <a:extLst>
              <a:ext uri="{FF2B5EF4-FFF2-40B4-BE49-F238E27FC236}">
                <a16:creationId xmlns:a16="http://schemas.microsoft.com/office/drawing/2014/main" id="{4AC252C1-1D78-4390-E191-97ADA8FC0243}"/>
              </a:ext>
            </a:extLst>
          </p:cNvPr>
          <p:cNvGrpSpPr/>
          <p:nvPr/>
        </p:nvGrpSpPr>
        <p:grpSpPr>
          <a:xfrm>
            <a:off x="6885592" y="2478156"/>
            <a:ext cx="1253982" cy="212035"/>
            <a:chOff x="6472035" y="2478156"/>
            <a:chExt cx="1253982" cy="212035"/>
          </a:xfrm>
        </p:grpSpPr>
        <p:sp>
          <p:nvSpPr>
            <p:cNvPr id="20" name="Θέση περιεχομένου 2">
              <a:extLst>
                <a:ext uri="{FF2B5EF4-FFF2-40B4-BE49-F238E27FC236}">
                  <a16:creationId xmlns:a16="http://schemas.microsoft.com/office/drawing/2014/main" id="{5C5FBB5D-5604-0734-0CEB-9804B8293C58}"/>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21" name="Oval 20">
              <a:extLst>
                <a:ext uri="{FF2B5EF4-FFF2-40B4-BE49-F238E27FC236}">
                  <a16:creationId xmlns:a16="http://schemas.microsoft.com/office/drawing/2014/main" id="{B3A92F1A-1305-8966-F7E8-BA56115E11A9}"/>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3" name="Θέση περιεχομένου 2">
            <a:extLst>
              <a:ext uri="{FF2B5EF4-FFF2-40B4-BE49-F238E27FC236}">
                <a16:creationId xmlns:a16="http://schemas.microsoft.com/office/drawing/2014/main" id="{CC06BF52-72F6-7765-67B3-C94CF1215275}"/>
              </a:ext>
            </a:extLst>
          </p:cNvPr>
          <p:cNvSpPr txBox="1">
            <a:spLocks/>
          </p:cNvSpPr>
          <p:nvPr/>
        </p:nvSpPr>
        <p:spPr>
          <a:xfrm>
            <a:off x="901262" y="3810324"/>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4" name="Oval 23">
            <a:extLst>
              <a:ext uri="{FF2B5EF4-FFF2-40B4-BE49-F238E27FC236}">
                <a16:creationId xmlns:a16="http://schemas.microsoft.com/office/drawing/2014/main" id="{A646A90B-BB06-8F20-E9F3-09185C3A42D0}"/>
              </a:ext>
            </a:extLst>
          </p:cNvPr>
          <p:cNvSpPr/>
          <p:nvPr/>
        </p:nvSpPr>
        <p:spPr>
          <a:xfrm>
            <a:off x="715956" y="3823576"/>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5" name="Group 24">
            <a:extLst>
              <a:ext uri="{FF2B5EF4-FFF2-40B4-BE49-F238E27FC236}">
                <a16:creationId xmlns:a16="http://schemas.microsoft.com/office/drawing/2014/main" id="{657037E2-8B75-1108-35A4-5FB5D0F1D7BA}"/>
              </a:ext>
            </a:extLst>
          </p:cNvPr>
          <p:cNvGrpSpPr/>
          <p:nvPr/>
        </p:nvGrpSpPr>
        <p:grpSpPr>
          <a:xfrm>
            <a:off x="2480183" y="3810324"/>
            <a:ext cx="901147" cy="212035"/>
            <a:chOff x="2133601" y="2478156"/>
            <a:chExt cx="901147" cy="212035"/>
          </a:xfrm>
        </p:grpSpPr>
        <p:sp>
          <p:nvSpPr>
            <p:cNvPr id="26" name="Θέση περιεχομένου 2">
              <a:extLst>
                <a:ext uri="{FF2B5EF4-FFF2-40B4-BE49-F238E27FC236}">
                  <a16:creationId xmlns:a16="http://schemas.microsoft.com/office/drawing/2014/main" id="{9CC154A6-66BD-4235-F86D-E3419C88D200}"/>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7" name="Oval 26">
              <a:extLst>
                <a:ext uri="{FF2B5EF4-FFF2-40B4-BE49-F238E27FC236}">
                  <a16:creationId xmlns:a16="http://schemas.microsoft.com/office/drawing/2014/main" id="{E4EC610C-4E8C-EE23-CE40-EEB9A7E003E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8" name="Group 27">
            <a:extLst>
              <a:ext uri="{FF2B5EF4-FFF2-40B4-BE49-F238E27FC236}">
                <a16:creationId xmlns:a16="http://schemas.microsoft.com/office/drawing/2014/main" id="{172183F6-7527-18DC-F725-569550D121A6}"/>
              </a:ext>
            </a:extLst>
          </p:cNvPr>
          <p:cNvGrpSpPr/>
          <p:nvPr/>
        </p:nvGrpSpPr>
        <p:grpSpPr>
          <a:xfrm>
            <a:off x="3814226" y="3823576"/>
            <a:ext cx="1522336" cy="226923"/>
            <a:chOff x="3049663" y="2491408"/>
            <a:chExt cx="1522336" cy="226923"/>
          </a:xfrm>
        </p:grpSpPr>
        <p:sp>
          <p:nvSpPr>
            <p:cNvPr id="29" name="Θέση περιεχομένου 2">
              <a:extLst>
                <a:ext uri="{FF2B5EF4-FFF2-40B4-BE49-F238E27FC236}">
                  <a16:creationId xmlns:a16="http://schemas.microsoft.com/office/drawing/2014/main" id="{172C3459-8772-F863-3F8A-40EF6C672310}"/>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30" name="Oval 29">
              <a:extLst>
                <a:ext uri="{FF2B5EF4-FFF2-40B4-BE49-F238E27FC236}">
                  <a16:creationId xmlns:a16="http://schemas.microsoft.com/office/drawing/2014/main" id="{B2F2F54B-EC97-B825-1581-4A1A8F16EB2B}"/>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1" name="Group 30">
            <a:extLst>
              <a:ext uri="{FF2B5EF4-FFF2-40B4-BE49-F238E27FC236}">
                <a16:creationId xmlns:a16="http://schemas.microsoft.com/office/drawing/2014/main" id="{7DA43087-65A1-F85B-2981-4CD24EC9B11C}"/>
              </a:ext>
            </a:extLst>
          </p:cNvPr>
          <p:cNvGrpSpPr/>
          <p:nvPr/>
        </p:nvGrpSpPr>
        <p:grpSpPr>
          <a:xfrm>
            <a:off x="5680554" y="3810324"/>
            <a:ext cx="727214" cy="240175"/>
            <a:chOff x="4734343" y="2478156"/>
            <a:chExt cx="727214" cy="240175"/>
          </a:xfrm>
        </p:grpSpPr>
        <p:sp>
          <p:nvSpPr>
            <p:cNvPr id="32" name="Θέση περιεχομένου 2">
              <a:extLst>
                <a:ext uri="{FF2B5EF4-FFF2-40B4-BE49-F238E27FC236}">
                  <a16:creationId xmlns:a16="http://schemas.microsoft.com/office/drawing/2014/main" id="{5067C181-91BD-E143-8B16-6383B1CF1789}"/>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3" name="Oval 32">
              <a:extLst>
                <a:ext uri="{FF2B5EF4-FFF2-40B4-BE49-F238E27FC236}">
                  <a16:creationId xmlns:a16="http://schemas.microsoft.com/office/drawing/2014/main" id="{9B1A1DC5-05FB-1F99-DF4D-34C620A86A22}"/>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4" name="Group 33">
            <a:extLst>
              <a:ext uri="{FF2B5EF4-FFF2-40B4-BE49-F238E27FC236}">
                <a16:creationId xmlns:a16="http://schemas.microsoft.com/office/drawing/2014/main" id="{BF4260C2-5F4F-495E-EEF9-A1B768A2D3CA}"/>
              </a:ext>
            </a:extLst>
          </p:cNvPr>
          <p:cNvGrpSpPr/>
          <p:nvPr/>
        </p:nvGrpSpPr>
        <p:grpSpPr>
          <a:xfrm>
            <a:off x="6900839" y="3810324"/>
            <a:ext cx="1253982" cy="212035"/>
            <a:chOff x="6472035" y="2478156"/>
            <a:chExt cx="1253982" cy="212035"/>
          </a:xfrm>
        </p:grpSpPr>
        <p:sp>
          <p:nvSpPr>
            <p:cNvPr id="35" name="Θέση περιεχομένου 2">
              <a:extLst>
                <a:ext uri="{FF2B5EF4-FFF2-40B4-BE49-F238E27FC236}">
                  <a16:creationId xmlns:a16="http://schemas.microsoft.com/office/drawing/2014/main" id="{9209EECB-4BBF-9079-6888-9333A56DB92D}"/>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6" name="Oval 35">
              <a:extLst>
                <a:ext uri="{FF2B5EF4-FFF2-40B4-BE49-F238E27FC236}">
                  <a16:creationId xmlns:a16="http://schemas.microsoft.com/office/drawing/2014/main" id="{4B7C76DF-E0B7-999E-BC87-BF5DF9EA429F}"/>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5" name="Ορθογώνιο 4">
            <a:extLst>
              <a:ext uri="{FF2B5EF4-FFF2-40B4-BE49-F238E27FC236}">
                <a16:creationId xmlns:a16="http://schemas.microsoft.com/office/drawing/2014/main" id="{F46CD76D-AFAA-7734-77AC-A9728106133F}"/>
              </a:ext>
            </a:extLst>
          </p:cNvPr>
          <p:cNvSpPr/>
          <p:nvPr/>
        </p:nvSpPr>
        <p:spPr>
          <a:xfrm>
            <a:off x="715956" y="6257925"/>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815535"/>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101D6F1-760B-8337-F0EF-EDE8B4BCC387}"/>
              </a:ext>
            </a:extLst>
          </p:cNvPr>
          <p:cNvSpPr>
            <a:spLocks noGrp="1"/>
          </p:cNvSpPr>
          <p:nvPr>
            <p:ph idx="1"/>
          </p:nvPr>
        </p:nvSpPr>
        <p:spPr>
          <a:xfrm>
            <a:off x="628650" y="1825625"/>
            <a:ext cx="7886700" cy="593940"/>
          </a:xfrm>
        </p:spPr>
        <p:txBody>
          <a:bodyPr>
            <a:noAutofit/>
          </a:bodyPr>
          <a:lstStyle/>
          <a:p>
            <a:r>
              <a:rPr lang="en-US" dirty="0"/>
              <a:t>3.1. I see personal health, wellbeing and sustainability as part of my professional duty on board, not just a company requirement.</a:t>
            </a:r>
          </a:p>
          <a:p>
            <a:endParaRPr lang="en-US" dirty="0"/>
          </a:p>
        </p:txBody>
      </p:sp>
      <p:sp>
        <p:nvSpPr>
          <p:cNvPr id="5" name="Title 4">
            <a:extLst>
              <a:ext uri="{FF2B5EF4-FFF2-40B4-BE49-F238E27FC236}">
                <a16:creationId xmlns:a16="http://schemas.microsoft.com/office/drawing/2014/main" id="{D7C61157-AA55-730C-4250-86BD61459892}"/>
              </a:ext>
            </a:extLst>
          </p:cNvPr>
          <p:cNvSpPr>
            <a:spLocks noGrp="1"/>
          </p:cNvSpPr>
          <p:nvPr>
            <p:ph type="title"/>
          </p:nvPr>
        </p:nvSpPr>
        <p:spPr/>
        <p:txBody>
          <a:bodyPr>
            <a:normAutofit/>
          </a:bodyPr>
          <a:lstStyle/>
          <a:p>
            <a:r>
              <a:rPr lang="en-US" dirty="0"/>
              <a:t>Section 3: Fostering a Culture of Sustainability</a:t>
            </a:r>
            <a:endParaRPr lang="en-GR" dirty="0"/>
          </a:p>
        </p:txBody>
      </p:sp>
      <p:sp>
        <p:nvSpPr>
          <p:cNvPr id="7" name="Θέση περιεχομένου 2">
            <a:extLst>
              <a:ext uri="{FF2B5EF4-FFF2-40B4-BE49-F238E27FC236}">
                <a16:creationId xmlns:a16="http://schemas.microsoft.com/office/drawing/2014/main" id="{E8F62E43-FE84-D6AC-4C20-8D39AA778303}"/>
              </a:ext>
            </a:extLst>
          </p:cNvPr>
          <p:cNvSpPr txBox="1">
            <a:spLocks/>
          </p:cNvSpPr>
          <p:nvPr/>
        </p:nvSpPr>
        <p:spPr>
          <a:xfrm>
            <a:off x="628650" y="3132030"/>
            <a:ext cx="7886700" cy="593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3.2. I model sustainable behaviors that others can follow (e.g., waste sorting, portion control, energy saving).</a:t>
            </a:r>
          </a:p>
        </p:txBody>
      </p:sp>
      <p:sp>
        <p:nvSpPr>
          <p:cNvPr id="8" name="Θέση περιεχομένου 2">
            <a:extLst>
              <a:ext uri="{FF2B5EF4-FFF2-40B4-BE49-F238E27FC236}">
                <a16:creationId xmlns:a16="http://schemas.microsoft.com/office/drawing/2014/main" id="{18F60DE4-89DC-6263-1099-87F5E7B9CAD7}"/>
              </a:ext>
            </a:extLst>
          </p:cNvPr>
          <p:cNvSpPr txBox="1">
            <a:spLocks/>
          </p:cNvSpPr>
          <p:nvPr/>
        </p:nvSpPr>
        <p:spPr>
          <a:xfrm>
            <a:off x="628650" y="4438435"/>
            <a:ext cx="7886700" cy="593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3.3. I feel empowered to suggest new personal health, wellbeing and sustainability practices to my supervisors or officers.</a:t>
            </a:r>
          </a:p>
        </p:txBody>
      </p:sp>
      <p:sp>
        <p:nvSpPr>
          <p:cNvPr id="10" name="Θέση περιεχομένου 2">
            <a:extLst>
              <a:ext uri="{FF2B5EF4-FFF2-40B4-BE49-F238E27FC236}">
                <a16:creationId xmlns:a16="http://schemas.microsoft.com/office/drawing/2014/main" id="{11E7ED57-D5B7-23B7-A8B1-76B7753C4A32}"/>
              </a:ext>
            </a:extLst>
          </p:cNvPr>
          <p:cNvSpPr txBox="1">
            <a:spLocks/>
          </p:cNvSpPr>
          <p:nvPr/>
        </p:nvSpPr>
        <p:spPr>
          <a:xfrm>
            <a:off x="886015" y="247815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11" name="Oval 10">
            <a:extLst>
              <a:ext uri="{FF2B5EF4-FFF2-40B4-BE49-F238E27FC236}">
                <a16:creationId xmlns:a16="http://schemas.microsoft.com/office/drawing/2014/main" id="{8908B56E-1F1E-FF2F-B69A-26550E509D45}"/>
              </a:ext>
            </a:extLst>
          </p:cNvPr>
          <p:cNvSpPr/>
          <p:nvPr/>
        </p:nvSpPr>
        <p:spPr>
          <a:xfrm>
            <a:off x="700709" y="249140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12" name="Group 11">
            <a:extLst>
              <a:ext uri="{FF2B5EF4-FFF2-40B4-BE49-F238E27FC236}">
                <a16:creationId xmlns:a16="http://schemas.microsoft.com/office/drawing/2014/main" id="{054BA3E2-D166-54F9-F424-6FA19092F414}"/>
              </a:ext>
            </a:extLst>
          </p:cNvPr>
          <p:cNvGrpSpPr/>
          <p:nvPr/>
        </p:nvGrpSpPr>
        <p:grpSpPr>
          <a:xfrm>
            <a:off x="2464936" y="2478156"/>
            <a:ext cx="901147" cy="212035"/>
            <a:chOff x="2133601" y="2478156"/>
            <a:chExt cx="901147" cy="212035"/>
          </a:xfrm>
        </p:grpSpPr>
        <p:sp>
          <p:nvSpPr>
            <p:cNvPr id="13" name="Θέση περιεχομένου 2">
              <a:extLst>
                <a:ext uri="{FF2B5EF4-FFF2-40B4-BE49-F238E27FC236}">
                  <a16:creationId xmlns:a16="http://schemas.microsoft.com/office/drawing/2014/main" id="{449124CD-04D8-4E13-2B6B-D1D51145D41E}"/>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4" name="Oval 13">
              <a:extLst>
                <a:ext uri="{FF2B5EF4-FFF2-40B4-BE49-F238E27FC236}">
                  <a16:creationId xmlns:a16="http://schemas.microsoft.com/office/drawing/2014/main" id="{2C983C52-F3C7-22D4-CF2A-601017D36DA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5" name="Group 14">
            <a:extLst>
              <a:ext uri="{FF2B5EF4-FFF2-40B4-BE49-F238E27FC236}">
                <a16:creationId xmlns:a16="http://schemas.microsoft.com/office/drawing/2014/main" id="{CD5C822E-A821-0DCE-293D-C438709614CB}"/>
              </a:ext>
            </a:extLst>
          </p:cNvPr>
          <p:cNvGrpSpPr/>
          <p:nvPr/>
        </p:nvGrpSpPr>
        <p:grpSpPr>
          <a:xfrm>
            <a:off x="3798979" y="2491408"/>
            <a:ext cx="1522336" cy="226923"/>
            <a:chOff x="3049663" y="2491408"/>
            <a:chExt cx="1522336" cy="226923"/>
          </a:xfrm>
        </p:grpSpPr>
        <p:sp>
          <p:nvSpPr>
            <p:cNvPr id="16" name="Θέση περιεχομένου 2">
              <a:extLst>
                <a:ext uri="{FF2B5EF4-FFF2-40B4-BE49-F238E27FC236}">
                  <a16:creationId xmlns:a16="http://schemas.microsoft.com/office/drawing/2014/main" id="{BBB85924-0E52-474F-A48B-DCF78B2AB28C}"/>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7" name="Oval 16">
              <a:extLst>
                <a:ext uri="{FF2B5EF4-FFF2-40B4-BE49-F238E27FC236}">
                  <a16:creationId xmlns:a16="http://schemas.microsoft.com/office/drawing/2014/main" id="{653D60E5-0E90-DCB7-AFA4-6551D916596F}"/>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8" name="Group 17">
            <a:extLst>
              <a:ext uri="{FF2B5EF4-FFF2-40B4-BE49-F238E27FC236}">
                <a16:creationId xmlns:a16="http://schemas.microsoft.com/office/drawing/2014/main" id="{710C8747-C39B-44D4-F335-181BEB22F043}"/>
              </a:ext>
            </a:extLst>
          </p:cNvPr>
          <p:cNvGrpSpPr/>
          <p:nvPr/>
        </p:nvGrpSpPr>
        <p:grpSpPr>
          <a:xfrm>
            <a:off x="5665307" y="2478156"/>
            <a:ext cx="727214" cy="240175"/>
            <a:chOff x="4734343" y="2478156"/>
            <a:chExt cx="727214" cy="240175"/>
          </a:xfrm>
        </p:grpSpPr>
        <p:sp>
          <p:nvSpPr>
            <p:cNvPr id="19" name="Θέση περιεχομένου 2">
              <a:extLst>
                <a:ext uri="{FF2B5EF4-FFF2-40B4-BE49-F238E27FC236}">
                  <a16:creationId xmlns:a16="http://schemas.microsoft.com/office/drawing/2014/main" id="{793028BF-9501-177E-0579-A7A315406FEF}"/>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20" name="Oval 19">
              <a:extLst>
                <a:ext uri="{FF2B5EF4-FFF2-40B4-BE49-F238E27FC236}">
                  <a16:creationId xmlns:a16="http://schemas.microsoft.com/office/drawing/2014/main" id="{C1F9F140-1A9F-8576-99F0-BB02933FAD1A}"/>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1" name="Group 20">
            <a:extLst>
              <a:ext uri="{FF2B5EF4-FFF2-40B4-BE49-F238E27FC236}">
                <a16:creationId xmlns:a16="http://schemas.microsoft.com/office/drawing/2014/main" id="{FC85E44B-F9E9-2149-181E-8946457159E7}"/>
              </a:ext>
            </a:extLst>
          </p:cNvPr>
          <p:cNvGrpSpPr/>
          <p:nvPr/>
        </p:nvGrpSpPr>
        <p:grpSpPr>
          <a:xfrm>
            <a:off x="6885592" y="2478156"/>
            <a:ext cx="1253982" cy="212035"/>
            <a:chOff x="6472035" y="2478156"/>
            <a:chExt cx="1253982" cy="212035"/>
          </a:xfrm>
        </p:grpSpPr>
        <p:sp>
          <p:nvSpPr>
            <p:cNvPr id="22" name="Θέση περιεχομένου 2">
              <a:extLst>
                <a:ext uri="{FF2B5EF4-FFF2-40B4-BE49-F238E27FC236}">
                  <a16:creationId xmlns:a16="http://schemas.microsoft.com/office/drawing/2014/main" id="{54729423-BF1A-C4BB-ED46-9993E66ECA04}"/>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23" name="Oval 22">
              <a:extLst>
                <a:ext uri="{FF2B5EF4-FFF2-40B4-BE49-F238E27FC236}">
                  <a16:creationId xmlns:a16="http://schemas.microsoft.com/office/drawing/2014/main" id="{8C7C2401-48EB-2C45-549A-2AFB76479BE3}"/>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4" name="Θέση περιεχομένου 2">
            <a:extLst>
              <a:ext uri="{FF2B5EF4-FFF2-40B4-BE49-F238E27FC236}">
                <a16:creationId xmlns:a16="http://schemas.microsoft.com/office/drawing/2014/main" id="{0067C048-4E92-66F1-B748-7CAD915AC220}"/>
              </a:ext>
            </a:extLst>
          </p:cNvPr>
          <p:cNvSpPr txBox="1">
            <a:spLocks/>
          </p:cNvSpPr>
          <p:nvPr/>
        </p:nvSpPr>
        <p:spPr>
          <a:xfrm>
            <a:off x="901262" y="3810324"/>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5" name="Oval 24">
            <a:extLst>
              <a:ext uri="{FF2B5EF4-FFF2-40B4-BE49-F238E27FC236}">
                <a16:creationId xmlns:a16="http://schemas.microsoft.com/office/drawing/2014/main" id="{A7F2424A-4E17-C1CD-644E-3E3668711751}"/>
              </a:ext>
            </a:extLst>
          </p:cNvPr>
          <p:cNvSpPr/>
          <p:nvPr/>
        </p:nvSpPr>
        <p:spPr>
          <a:xfrm>
            <a:off x="715956" y="3823576"/>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6" name="Group 25">
            <a:extLst>
              <a:ext uri="{FF2B5EF4-FFF2-40B4-BE49-F238E27FC236}">
                <a16:creationId xmlns:a16="http://schemas.microsoft.com/office/drawing/2014/main" id="{49DB4911-F47E-B95A-AB2B-CAB86BD975D9}"/>
              </a:ext>
            </a:extLst>
          </p:cNvPr>
          <p:cNvGrpSpPr/>
          <p:nvPr/>
        </p:nvGrpSpPr>
        <p:grpSpPr>
          <a:xfrm>
            <a:off x="2480183" y="3810324"/>
            <a:ext cx="901147" cy="212035"/>
            <a:chOff x="2133601" y="2478156"/>
            <a:chExt cx="901147" cy="212035"/>
          </a:xfrm>
        </p:grpSpPr>
        <p:sp>
          <p:nvSpPr>
            <p:cNvPr id="27" name="Θέση περιεχομένου 2">
              <a:extLst>
                <a:ext uri="{FF2B5EF4-FFF2-40B4-BE49-F238E27FC236}">
                  <a16:creationId xmlns:a16="http://schemas.microsoft.com/office/drawing/2014/main" id="{E62C6816-97BF-A6C4-8BD3-776556FBDAAC}"/>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8" name="Oval 27">
              <a:extLst>
                <a:ext uri="{FF2B5EF4-FFF2-40B4-BE49-F238E27FC236}">
                  <a16:creationId xmlns:a16="http://schemas.microsoft.com/office/drawing/2014/main" id="{31613914-0948-CE1F-5861-4FD0D6F862DD}"/>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9" name="Group 28">
            <a:extLst>
              <a:ext uri="{FF2B5EF4-FFF2-40B4-BE49-F238E27FC236}">
                <a16:creationId xmlns:a16="http://schemas.microsoft.com/office/drawing/2014/main" id="{003579D0-66C3-1D7F-CA3B-6BD95460B0B4}"/>
              </a:ext>
            </a:extLst>
          </p:cNvPr>
          <p:cNvGrpSpPr/>
          <p:nvPr/>
        </p:nvGrpSpPr>
        <p:grpSpPr>
          <a:xfrm>
            <a:off x="3814226" y="3823576"/>
            <a:ext cx="1522336" cy="226923"/>
            <a:chOff x="3049663" y="2491408"/>
            <a:chExt cx="1522336" cy="226923"/>
          </a:xfrm>
        </p:grpSpPr>
        <p:sp>
          <p:nvSpPr>
            <p:cNvPr id="30" name="Θέση περιεχομένου 2">
              <a:extLst>
                <a:ext uri="{FF2B5EF4-FFF2-40B4-BE49-F238E27FC236}">
                  <a16:creationId xmlns:a16="http://schemas.microsoft.com/office/drawing/2014/main" id="{FAE1A64D-BDE6-3AAF-3E03-DF3A63F17645}"/>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31" name="Oval 30">
              <a:extLst>
                <a:ext uri="{FF2B5EF4-FFF2-40B4-BE49-F238E27FC236}">
                  <a16:creationId xmlns:a16="http://schemas.microsoft.com/office/drawing/2014/main" id="{9B0A1615-6D24-F3BE-1104-E744B5D3A40C}"/>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2" name="Group 31">
            <a:extLst>
              <a:ext uri="{FF2B5EF4-FFF2-40B4-BE49-F238E27FC236}">
                <a16:creationId xmlns:a16="http://schemas.microsoft.com/office/drawing/2014/main" id="{BBD48F01-1878-1658-5725-374D959611B8}"/>
              </a:ext>
            </a:extLst>
          </p:cNvPr>
          <p:cNvGrpSpPr/>
          <p:nvPr/>
        </p:nvGrpSpPr>
        <p:grpSpPr>
          <a:xfrm>
            <a:off x="5680554" y="3810324"/>
            <a:ext cx="727214" cy="240175"/>
            <a:chOff x="4734343" y="2478156"/>
            <a:chExt cx="727214" cy="240175"/>
          </a:xfrm>
        </p:grpSpPr>
        <p:sp>
          <p:nvSpPr>
            <p:cNvPr id="33" name="Θέση περιεχομένου 2">
              <a:extLst>
                <a:ext uri="{FF2B5EF4-FFF2-40B4-BE49-F238E27FC236}">
                  <a16:creationId xmlns:a16="http://schemas.microsoft.com/office/drawing/2014/main" id="{19531783-EFDD-71C1-6B7C-C82BFD5BB254}"/>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4" name="Oval 33">
              <a:extLst>
                <a:ext uri="{FF2B5EF4-FFF2-40B4-BE49-F238E27FC236}">
                  <a16:creationId xmlns:a16="http://schemas.microsoft.com/office/drawing/2014/main" id="{D4781DF7-738E-7B1B-0BC2-2ACB3FBEA7CD}"/>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5" name="Group 34">
            <a:extLst>
              <a:ext uri="{FF2B5EF4-FFF2-40B4-BE49-F238E27FC236}">
                <a16:creationId xmlns:a16="http://schemas.microsoft.com/office/drawing/2014/main" id="{903D0A95-26C1-8AD2-5717-22428F7293AC}"/>
              </a:ext>
            </a:extLst>
          </p:cNvPr>
          <p:cNvGrpSpPr/>
          <p:nvPr/>
        </p:nvGrpSpPr>
        <p:grpSpPr>
          <a:xfrm>
            <a:off x="6900839" y="3810324"/>
            <a:ext cx="1253982" cy="212035"/>
            <a:chOff x="6472035" y="2478156"/>
            <a:chExt cx="1253982" cy="212035"/>
          </a:xfrm>
        </p:grpSpPr>
        <p:sp>
          <p:nvSpPr>
            <p:cNvPr id="36" name="Θέση περιεχομένου 2">
              <a:extLst>
                <a:ext uri="{FF2B5EF4-FFF2-40B4-BE49-F238E27FC236}">
                  <a16:creationId xmlns:a16="http://schemas.microsoft.com/office/drawing/2014/main" id="{0D442CA9-5FE8-532B-F299-2CBB71FC5A9B}"/>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7" name="Oval 36">
              <a:extLst>
                <a:ext uri="{FF2B5EF4-FFF2-40B4-BE49-F238E27FC236}">
                  <a16:creationId xmlns:a16="http://schemas.microsoft.com/office/drawing/2014/main" id="{33733249-8AA8-459B-3369-CD7AEFCDAB7A}"/>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38" name="Θέση περιεχομένου 2">
            <a:extLst>
              <a:ext uri="{FF2B5EF4-FFF2-40B4-BE49-F238E27FC236}">
                <a16:creationId xmlns:a16="http://schemas.microsoft.com/office/drawing/2014/main" id="{8A035669-FDF7-155C-8A05-5E94E66AE1D7}"/>
              </a:ext>
            </a:extLst>
          </p:cNvPr>
          <p:cNvSpPr txBox="1">
            <a:spLocks/>
          </p:cNvSpPr>
          <p:nvPr/>
        </p:nvSpPr>
        <p:spPr>
          <a:xfrm>
            <a:off x="936316" y="5068508"/>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39" name="Oval 38">
            <a:extLst>
              <a:ext uri="{FF2B5EF4-FFF2-40B4-BE49-F238E27FC236}">
                <a16:creationId xmlns:a16="http://schemas.microsoft.com/office/drawing/2014/main" id="{2E8E2DEB-5ED6-F501-18BF-2094B89599D1}"/>
              </a:ext>
            </a:extLst>
          </p:cNvPr>
          <p:cNvSpPr/>
          <p:nvPr/>
        </p:nvSpPr>
        <p:spPr>
          <a:xfrm>
            <a:off x="751010" y="5081760"/>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40" name="Group 39">
            <a:extLst>
              <a:ext uri="{FF2B5EF4-FFF2-40B4-BE49-F238E27FC236}">
                <a16:creationId xmlns:a16="http://schemas.microsoft.com/office/drawing/2014/main" id="{65F0A037-62C9-0F82-4464-7D6B1ACDBAB8}"/>
              </a:ext>
            </a:extLst>
          </p:cNvPr>
          <p:cNvGrpSpPr/>
          <p:nvPr/>
        </p:nvGrpSpPr>
        <p:grpSpPr>
          <a:xfrm>
            <a:off x="2515237" y="5068508"/>
            <a:ext cx="901147" cy="212035"/>
            <a:chOff x="2133601" y="2478156"/>
            <a:chExt cx="901147" cy="212035"/>
          </a:xfrm>
        </p:grpSpPr>
        <p:sp>
          <p:nvSpPr>
            <p:cNvPr id="41" name="Θέση περιεχομένου 2">
              <a:extLst>
                <a:ext uri="{FF2B5EF4-FFF2-40B4-BE49-F238E27FC236}">
                  <a16:creationId xmlns:a16="http://schemas.microsoft.com/office/drawing/2014/main" id="{8377ABDB-E831-E2C5-4158-0F4CCFF8F534}"/>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42" name="Oval 41">
              <a:extLst>
                <a:ext uri="{FF2B5EF4-FFF2-40B4-BE49-F238E27FC236}">
                  <a16:creationId xmlns:a16="http://schemas.microsoft.com/office/drawing/2014/main" id="{0F0F1A85-B617-884F-3D99-D8C4D16F164C}"/>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3" name="Group 42">
            <a:extLst>
              <a:ext uri="{FF2B5EF4-FFF2-40B4-BE49-F238E27FC236}">
                <a16:creationId xmlns:a16="http://schemas.microsoft.com/office/drawing/2014/main" id="{7788C635-D295-F683-C4CD-A50C601E7900}"/>
              </a:ext>
            </a:extLst>
          </p:cNvPr>
          <p:cNvGrpSpPr/>
          <p:nvPr/>
        </p:nvGrpSpPr>
        <p:grpSpPr>
          <a:xfrm>
            <a:off x="3849280" y="5081760"/>
            <a:ext cx="1522336" cy="226923"/>
            <a:chOff x="3049663" y="2491408"/>
            <a:chExt cx="1522336" cy="226923"/>
          </a:xfrm>
        </p:grpSpPr>
        <p:sp>
          <p:nvSpPr>
            <p:cNvPr id="44" name="Θέση περιεχομένου 2">
              <a:extLst>
                <a:ext uri="{FF2B5EF4-FFF2-40B4-BE49-F238E27FC236}">
                  <a16:creationId xmlns:a16="http://schemas.microsoft.com/office/drawing/2014/main" id="{2CE02A80-068F-08D0-2A08-B4C785DAFEF4}"/>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45" name="Oval 44">
              <a:extLst>
                <a:ext uri="{FF2B5EF4-FFF2-40B4-BE49-F238E27FC236}">
                  <a16:creationId xmlns:a16="http://schemas.microsoft.com/office/drawing/2014/main" id="{F5EF48C0-63B0-4F69-10FE-F296C6C03A04}"/>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6" name="Group 45">
            <a:extLst>
              <a:ext uri="{FF2B5EF4-FFF2-40B4-BE49-F238E27FC236}">
                <a16:creationId xmlns:a16="http://schemas.microsoft.com/office/drawing/2014/main" id="{2B794F0C-618A-8750-02C8-99B9DE26D9AB}"/>
              </a:ext>
            </a:extLst>
          </p:cNvPr>
          <p:cNvGrpSpPr/>
          <p:nvPr/>
        </p:nvGrpSpPr>
        <p:grpSpPr>
          <a:xfrm>
            <a:off x="5715608" y="5068508"/>
            <a:ext cx="727214" cy="240175"/>
            <a:chOff x="4734343" y="2478156"/>
            <a:chExt cx="727214" cy="240175"/>
          </a:xfrm>
        </p:grpSpPr>
        <p:sp>
          <p:nvSpPr>
            <p:cNvPr id="47" name="Θέση περιεχομένου 2">
              <a:extLst>
                <a:ext uri="{FF2B5EF4-FFF2-40B4-BE49-F238E27FC236}">
                  <a16:creationId xmlns:a16="http://schemas.microsoft.com/office/drawing/2014/main" id="{60D25549-35FB-5B9F-D934-9520735F06E6}"/>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48" name="Oval 47">
              <a:extLst>
                <a:ext uri="{FF2B5EF4-FFF2-40B4-BE49-F238E27FC236}">
                  <a16:creationId xmlns:a16="http://schemas.microsoft.com/office/drawing/2014/main" id="{0F7A6F98-B0E4-9932-D36F-66CE299D00A5}"/>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49" name="Group 48">
            <a:extLst>
              <a:ext uri="{FF2B5EF4-FFF2-40B4-BE49-F238E27FC236}">
                <a16:creationId xmlns:a16="http://schemas.microsoft.com/office/drawing/2014/main" id="{6971EAFB-3DE6-AAC9-8E9F-75B72D96F812}"/>
              </a:ext>
            </a:extLst>
          </p:cNvPr>
          <p:cNvGrpSpPr/>
          <p:nvPr/>
        </p:nvGrpSpPr>
        <p:grpSpPr>
          <a:xfrm>
            <a:off x="6935893" y="5068508"/>
            <a:ext cx="1253982" cy="212035"/>
            <a:chOff x="6472035" y="2478156"/>
            <a:chExt cx="1253982" cy="212035"/>
          </a:xfrm>
        </p:grpSpPr>
        <p:sp>
          <p:nvSpPr>
            <p:cNvPr id="50" name="Θέση περιεχομένου 2">
              <a:extLst>
                <a:ext uri="{FF2B5EF4-FFF2-40B4-BE49-F238E27FC236}">
                  <a16:creationId xmlns:a16="http://schemas.microsoft.com/office/drawing/2014/main" id="{6D95CDAF-E7F3-37D6-6342-2928E650300D}"/>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51" name="Oval 50">
              <a:extLst>
                <a:ext uri="{FF2B5EF4-FFF2-40B4-BE49-F238E27FC236}">
                  <a16:creationId xmlns:a16="http://schemas.microsoft.com/office/drawing/2014/main" id="{F42B71BD-F709-A06A-C39A-69EBB85F67FA}"/>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 name="Ορθογώνιο 1">
            <a:extLst>
              <a:ext uri="{FF2B5EF4-FFF2-40B4-BE49-F238E27FC236}">
                <a16:creationId xmlns:a16="http://schemas.microsoft.com/office/drawing/2014/main" id="{895F4858-B4CD-ED2B-B93D-2163AA199F81}"/>
              </a:ext>
            </a:extLst>
          </p:cNvPr>
          <p:cNvSpPr/>
          <p:nvPr/>
        </p:nvSpPr>
        <p:spPr>
          <a:xfrm>
            <a:off x="696923"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345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92156-6827-F8C4-E9FD-076B2124A656}"/>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3A6DF03-6408-0A47-E71F-C8E446C9CF40}"/>
              </a:ext>
            </a:extLst>
          </p:cNvPr>
          <p:cNvSpPr>
            <a:spLocks noGrp="1"/>
          </p:cNvSpPr>
          <p:nvPr>
            <p:ph idx="1"/>
          </p:nvPr>
        </p:nvSpPr>
        <p:spPr>
          <a:xfrm>
            <a:off x="628650" y="1825625"/>
            <a:ext cx="7886700" cy="593940"/>
          </a:xfrm>
        </p:spPr>
        <p:txBody>
          <a:bodyPr>
            <a:noAutofit/>
          </a:bodyPr>
          <a:lstStyle/>
          <a:p>
            <a:r>
              <a:rPr lang="en-US" dirty="0"/>
              <a:t>3.4. I encourage teamwork and cooperation when solving environmental or health-related challenges onboard.</a:t>
            </a:r>
          </a:p>
        </p:txBody>
      </p:sp>
      <p:sp>
        <p:nvSpPr>
          <p:cNvPr id="5" name="Title 4">
            <a:extLst>
              <a:ext uri="{FF2B5EF4-FFF2-40B4-BE49-F238E27FC236}">
                <a16:creationId xmlns:a16="http://schemas.microsoft.com/office/drawing/2014/main" id="{E1344C0F-D5F3-964E-2928-E78A0BA1DC25}"/>
              </a:ext>
            </a:extLst>
          </p:cNvPr>
          <p:cNvSpPr>
            <a:spLocks noGrp="1"/>
          </p:cNvSpPr>
          <p:nvPr>
            <p:ph type="title"/>
          </p:nvPr>
        </p:nvSpPr>
        <p:spPr/>
        <p:txBody>
          <a:bodyPr>
            <a:normAutofit/>
          </a:bodyPr>
          <a:lstStyle/>
          <a:p>
            <a:r>
              <a:rPr lang="en-US" dirty="0"/>
              <a:t>Section 3: Fostering a Culture of Sustainability</a:t>
            </a:r>
            <a:endParaRPr lang="en-GR" dirty="0"/>
          </a:p>
        </p:txBody>
      </p:sp>
      <p:sp>
        <p:nvSpPr>
          <p:cNvPr id="7" name="Θέση περιεχομένου 2">
            <a:extLst>
              <a:ext uri="{FF2B5EF4-FFF2-40B4-BE49-F238E27FC236}">
                <a16:creationId xmlns:a16="http://schemas.microsoft.com/office/drawing/2014/main" id="{DAAD156B-B81A-C1D1-A2C9-BCA3F2D303CC}"/>
              </a:ext>
            </a:extLst>
          </p:cNvPr>
          <p:cNvSpPr txBox="1">
            <a:spLocks/>
          </p:cNvSpPr>
          <p:nvPr/>
        </p:nvSpPr>
        <p:spPr>
          <a:xfrm>
            <a:off x="628650" y="3132030"/>
            <a:ext cx="7886700" cy="593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3.5. I can identify barriers that prevent crew members from adopting personal health, wellbeing and sustainability behaviors.</a:t>
            </a:r>
          </a:p>
        </p:txBody>
      </p:sp>
      <p:sp>
        <p:nvSpPr>
          <p:cNvPr id="2" name="Θέση περιεχομένου 2">
            <a:extLst>
              <a:ext uri="{FF2B5EF4-FFF2-40B4-BE49-F238E27FC236}">
                <a16:creationId xmlns:a16="http://schemas.microsoft.com/office/drawing/2014/main" id="{174DFE4C-8CD5-BBD3-5EF2-499CB0CB1B6D}"/>
              </a:ext>
            </a:extLst>
          </p:cNvPr>
          <p:cNvSpPr txBox="1">
            <a:spLocks/>
          </p:cNvSpPr>
          <p:nvPr/>
        </p:nvSpPr>
        <p:spPr>
          <a:xfrm>
            <a:off x="886015" y="2478156"/>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4" name="Oval 3">
            <a:extLst>
              <a:ext uri="{FF2B5EF4-FFF2-40B4-BE49-F238E27FC236}">
                <a16:creationId xmlns:a16="http://schemas.microsoft.com/office/drawing/2014/main" id="{E91284AB-0915-C8B4-7A28-41756FC0B220}"/>
              </a:ext>
            </a:extLst>
          </p:cNvPr>
          <p:cNvSpPr/>
          <p:nvPr/>
        </p:nvSpPr>
        <p:spPr>
          <a:xfrm>
            <a:off x="700709" y="2491408"/>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6" name="Group 5">
            <a:extLst>
              <a:ext uri="{FF2B5EF4-FFF2-40B4-BE49-F238E27FC236}">
                <a16:creationId xmlns:a16="http://schemas.microsoft.com/office/drawing/2014/main" id="{49FB9DCB-62B4-270F-F842-7B12BC859C9F}"/>
              </a:ext>
            </a:extLst>
          </p:cNvPr>
          <p:cNvGrpSpPr/>
          <p:nvPr/>
        </p:nvGrpSpPr>
        <p:grpSpPr>
          <a:xfrm>
            <a:off x="2464936" y="2478156"/>
            <a:ext cx="901147" cy="212035"/>
            <a:chOff x="2133601" y="2478156"/>
            <a:chExt cx="901147" cy="212035"/>
          </a:xfrm>
        </p:grpSpPr>
        <p:sp>
          <p:nvSpPr>
            <p:cNvPr id="10" name="Θέση περιεχομένου 2">
              <a:extLst>
                <a:ext uri="{FF2B5EF4-FFF2-40B4-BE49-F238E27FC236}">
                  <a16:creationId xmlns:a16="http://schemas.microsoft.com/office/drawing/2014/main" id="{C53E4BF4-F2D8-A2DE-A94A-DF0C704065BD}"/>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11" name="Oval 10">
              <a:extLst>
                <a:ext uri="{FF2B5EF4-FFF2-40B4-BE49-F238E27FC236}">
                  <a16:creationId xmlns:a16="http://schemas.microsoft.com/office/drawing/2014/main" id="{ADC0728E-8AD1-2464-7872-9282B649D199}"/>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2" name="Group 11">
            <a:extLst>
              <a:ext uri="{FF2B5EF4-FFF2-40B4-BE49-F238E27FC236}">
                <a16:creationId xmlns:a16="http://schemas.microsoft.com/office/drawing/2014/main" id="{AEBE3F98-97D9-489A-72CC-3C7E6678C3F4}"/>
              </a:ext>
            </a:extLst>
          </p:cNvPr>
          <p:cNvGrpSpPr/>
          <p:nvPr/>
        </p:nvGrpSpPr>
        <p:grpSpPr>
          <a:xfrm>
            <a:off x="3798979" y="2491408"/>
            <a:ext cx="1522336" cy="226923"/>
            <a:chOff x="3049663" y="2491408"/>
            <a:chExt cx="1522336" cy="226923"/>
          </a:xfrm>
        </p:grpSpPr>
        <p:sp>
          <p:nvSpPr>
            <p:cNvPr id="13" name="Θέση περιεχομένου 2">
              <a:extLst>
                <a:ext uri="{FF2B5EF4-FFF2-40B4-BE49-F238E27FC236}">
                  <a16:creationId xmlns:a16="http://schemas.microsoft.com/office/drawing/2014/main" id="{FE2D14BD-B30B-FE04-C4C7-FB2508D9D0C1}"/>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14" name="Oval 13">
              <a:extLst>
                <a:ext uri="{FF2B5EF4-FFF2-40B4-BE49-F238E27FC236}">
                  <a16:creationId xmlns:a16="http://schemas.microsoft.com/office/drawing/2014/main" id="{02B1FE10-BBE3-874B-D0D9-8DC707723AE6}"/>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5" name="Group 14">
            <a:extLst>
              <a:ext uri="{FF2B5EF4-FFF2-40B4-BE49-F238E27FC236}">
                <a16:creationId xmlns:a16="http://schemas.microsoft.com/office/drawing/2014/main" id="{4DF2233D-AF4E-E4CF-9718-1DDFEC570508}"/>
              </a:ext>
            </a:extLst>
          </p:cNvPr>
          <p:cNvGrpSpPr/>
          <p:nvPr/>
        </p:nvGrpSpPr>
        <p:grpSpPr>
          <a:xfrm>
            <a:off x="5665307" y="2478156"/>
            <a:ext cx="727214" cy="240175"/>
            <a:chOff x="4734343" y="2478156"/>
            <a:chExt cx="727214" cy="240175"/>
          </a:xfrm>
        </p:grpSpPr>
        <p:sp>
          <p:nvSpPr>
            <p:cNvPr id="16" name="Θέση περιεχομένου 2">
              <a:extLst>
                <a:ext uri="{FF2B5EF4-FFF2-40B4-BE49-F238E27FC236}">
                  <a16:creationId xmlns:a16="http://schemas.microsoft.com/office/drawing/2014/main" id="{688002EF-E2F8-E389-137C-F90994F68942}"/>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17" name="Oval 16">
              <a:extLst>
                <a:ext uri="{FF2B5EF4-FFF2-40B4-BE49-F238E27FC236}">
                  <a16:creationId xmlns:a16="http://schemas.microsoft.com/office/drawing/2014/main" id="{0BDBFE2E-21D7-8824-AEAA-ECC6AFE09C54}"/>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18" name="Group 17">
            <a:extLst>
              <a:ext uri="{FF2B5EF4-FFF2-40B4-BE49-F238E27FC236}">
                <a16:creationId xmlns:a16="http://schemas.microsoft.com/office/drawing/2014/main" id="{287EBF98-3139-F7E7-161B-138F350670EB}"/>
              </a:ext>
            </a:extLst>
          </p:cNvPr>
          <p:cNvGrpSpPr/>
          <p:nvPr/>
        </p:nvGrpSpPr>
        <p:grpSpPr>
          <a:xfrm>
            <a:off x="6885592" y="2478156"/>
            <a:ext cx="1253982" cy="212035"/>
            <a:chOff x="6472035" y="2478156"/>
            <a:chExt cx="1253982" cy="212035"/>
          </a:xfrm>
        </p:grpSpPr>
        <p:sp>
          <p:nvSpPr>
            <p:cNvPr id="19" name="Θέση περιεχομένου 2">
              <a:extLst>
                <a:ext uri="{FF2B5EF4-FFF2-40B4-BE49-F238E27FC236}">
                  <a16:creationId xmlns:a16="http://schemas.microsoft.com/office/drawing/2014/main" id="{C95592A9-1327-A60B-670E-7C589A96890F}"/>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20" name="Oval 19">
              <a:extLst>
                <a:ext uri="{FF2B5EF4-FFF2-40B4-BE49-F238E27FC236}">
                  <a16:creationId xmlns:a16="http://schemas.microsoft.com/office/drawing/2014/main" id="{F06B58D0-5006-7B3A-7984-163A1BC7F7A5}"/>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21" name="Θέση περιεχομένου 2">
            <a:extLst>
              <a:ext uri="{FF2B5EF4-FFF2-40B4-BE49-F238E27FC236}">
                <a16:creationId xmlns:a16="http://schemas.microsoft.com/office/drawing/2014/main" id="{F019DE0F-B086-044B-116D-0DEF02AA5F73}"/>
              </a:ext>
            </a:extLst>
          </p:cNvPr>
          <p:cNvSpPr txBox="1">
            <a:spLocks/>
          </p:cNvSpPr>
          <p:nvPr/>
        </p:nvSpPr>
        <p:spPr>
          <a:xfrm>
            <a:off x="897868" y="3899494"/>
            <a:ext cx="1363309"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Strongly Disagree</a:t>
            </a:r>
            <a:endParaRPr lang="en-US" sz="1200" dirty="0"/>
          </a:p>
        </p:txBody>
      </p:sp>
      <p:sp>
        <p:nvSpPr>
          <p:cNvPr id="22" name="Oval 21">
            <a:extLst>
              <a:ext uri="{FF2B5EF4-FFF2-40B4-BE49-F238E27FC236}">
                <a16:creationId xmlns:a16="http://schemas.microsoft.com/office/drawing/2014/main" id="{9D6B07AA-CC9E-4BD9-556B-8023EA8806EC}"/>
              </a:ext>
            </a:extLst>
          </p:cNvPr>
          <p:cNvSpPr/>
          <p:nvPr/>
        </p:nvSpPr>
        <p:spPr>
          <a:xfrm>
            <a:off x="712562" y="3912746"/>
            <a:ext cx="198558" cy="210154"/>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nvGrpSpPr>
          <p:cNvPr id="23" name="Group 22">
            <a:extLst>
              <a:ext uri="{FF2B5EF4-FFF2-40B4-BE49-F238E27FC236}">
                <a16:creationId xmlns:a16="http://schemas.microsoft.com/office/drawing/2014/main" id="{69B9AE29-47FE-5117-E953-6B60C87B29EF}"/>
              </a:ext>
            </a:extLst>
          </p:cNvPr>
          <p:cNvGrpSpPr/>
          <p:nvPr/>
        </p:nvGrpSpPr>
        <p:grpSpPr>
          <a:xfrm>
            <a:off x="2476789" y="3899494"/>
            <a:ext cx="901147" cy="212035"/>
            <a:chOff x="2133601" y="2478156"/>
            <a:chExt cx="901147" cy="212035"/>
          </a:xfrm>
        </p:grpSpPr>
        <p:sp>
          <p:nvSpPr>
            <p:cNvPr id="24" name="Θέση περιεχομένου 2">
              <a:extLst>
                <a:ext uri="{FF2B5EF4-FFF2-40B4-BE49-F238E27FC236}">
                  <a16:creationId xmlns:a16="http://schemas.microsoft.com/office/drawing/2014/main" id="{8F77258C-47C6-85E0-D53C-707756652A50}"/>
                </a:ext>
              </a:extLst>
            </p:cNvPr>
            <p:cNvSpPr txBox="1">
              <a:spLocks/>
            </p:cNvSpPr>
            <p:nvPr/>
          </p:nvSpPr>
          <p:spPr>
            <a:xfrm>
              <a:off x="2292629" y="2478156"/>
              <a:ext cx="742119"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Disagree</a:t>
              </a:r>
            </a:p>
          </p:txBody>
        </p:sp>
        <p:sp>
          <p:nvSpPr>
            <p:cNvPr id="25" name="Oval 24">
              <a:extLst>
                <a:ext uri="{FF2B5EF4-FFF2-40B4-BE49-F238E27FC236}">
                  <a16:creationId xmlns:a16="http://schemas.microsoft.com/office/drawing/2014/main" id="{18EDC2E8-D8E8-8A4F-094B-A33D62B40314}"/>
                </a:ext>
              </a:extLst>
            </p:cNvPr>
            <p:cNvSpPr/>
            <p:nvPr/>
          </p:nvSpPr>
          <p:spPr>
            <a:xfrm>
              <a:off x="2133601"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6" name="Group 25">
            <a:extLst>
              <a:ext uri="{FF2B5EF4-FFF2-40B4-BE49-F238E27FC236}">
                <a16:creationId xmlns:a16="http://schemas.microsoft.com/office/drawing/2014/main" id="{5D1E7719-BEC7-6956-7AAD-5350D9D2CC6E}"/>
              </a:ext>
            </a:extLst>
          </p:cNvPr>
          <p:cNvGrpSpPr/>
          <p:nvPr/>
        </p:nvGrpSpPr>
        <p:grpSpPr>
          <a:xfrm>
            <a:off x="3810832" y="3912746"/>
            <a:ext cx="1522336" cy="226923"/>
            <a:chOff x="3049663" y="2491408"/>
            <a:chExt cx="1522336" cy="226923"/>
          </a:xfrm>
        </p:grpSpPr>
        <p:sp>
          <p:nvSpPr>
            <p:cNvPr id="27" name="Θέση περιεχομένου 2">
              <a:extLst>
                <a:ext uri="{FF2B5EF4-FFF2-40B4-BE49-F238E27FC236}">
                  <a16:creationId xmlns:a16="http://schemas.microsoft.com/office/drawing/2014/main" id="{1F9937DC-21DD-BA3B-47AA-378A14FD5116}"/>
                </a:ext>
              </a:extLst>
            </p:cNvPr>
            <p:cNvSpPr txBox="1">
              <a:spLocks/>
            </p:cNvSpPr>
            <p:nvPr/>
          </p:nvSpPr>
          <p:spPr>
            <a:xfrm>
              <a:off x="3208690" y="2491408"/>
              <a:ext cx="1363309" cy="2269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Neutral / Not Sure</a:t>
              </a:r>
            </a:p>
          </p:txBody>
        </p:sp>
        <p:sp>
          <p:nvSpPr>
            <p:cNvPr id="28" name="Oval 27">
              <a:extLst>
                <a:ext uri="{FF2B5EF4-FFF2-40B4-BE49-F238E27FC236}">
                  <a16:creationId xmlns:a16="http://schemas.microsoft.com/office/drawing/2014/main" id="{7532BDFE-49A7-10D4-9D59-41AF21097B5E}"/>
                </a:ext>
              </a:extLst>
            </p:cNvPr>
            <p:cNvSpPr/>
            <p:nvPr/>
          </p:nvSpPr>
          <p:spPr>
            <a:xfrm>
              <a:off x="3049663" y="2512104"/>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29" name="Group 28">
            <a:extLst>
              <a:ext uri="{FF2B5EF4-FFF2-40B4-BE49-F238E27FC236}">
                <a16:creationId xmlns:a16="http://schemas.microsoft.com/office/drawing/2014/main" id="{87850E80-D1BF-7811-56C2-A7DD78BB1959}"/>
              </a:ext>
            </a:extLst>
          </p:cNvPr>
          <p:cNvGrpSpPr/>
          <p:nvPr/>
        </p:nvGrpSpPr>
        <p:grpSpPr>
          <a:xfrm>
            <a:off x="5677160" y="3899494"/>
            <a:ext cx="727214" cy="240175"/>
            <a:chOff x="4734343" y="2478156"/>
            <a:chExt cx="727214" cy="240175"/>
          </a:xfrm>
        </p:grpSpPr>
        <p:sp>
          <p:nvSpPr>
            <p:cNvPr id="30" name="Θέση περιεχομένου 2">
              <a:extLst>
                <a:ext uri="{FF2B5EF4-FFF2-40B4-BE49-F238E27FC236}">
                  <a16:creationId xmlns:a16="http://schemas.microsoft.com/office/drawing/2014/main" id="{F53D45FE-3F65-41A8-45DE-0DE1F4F94C46}"/>
                </a:ext>
              </a:extLst>
            </p:cNvPr>
            <p:cNvSpPr txBox="1">
              <a:spLocks/>
            </p:cNvSpPr>
            <p:nvPr/>
          </p:nvSpPr>
          <p:spPr>
            <a:xfrm>
              <a:off x="4883422" y="2478156"/>
              <a:ext cx="578135" cy="2401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Agree</a:t>
              </a:r>
            </a:p>
          </p:txBody>
        </p:sp>
        <p:sp>
          <p:nvSpPr>
            <p:cNvPr id="31" name="Oval 30">
              <a:extLst>
                <a:ext uri="{FF2B5EF4-FFF2-40B4-BE49-F238E27FC236}">
                  <a16:creationId xmlns:a16="http://schemas.microsoft.com/office/drawing/2014/main" id="{A88D91D1-93F8-4093-3C41-D57DEFFC6FF3}"/>
                </a:ext>
              </a:extLst>
            </p:cNvPr>
            <p:cNvSpPr/>
            <p:nvPr/>
          </p:nvSpPr>
          <p:spPr>
            <a:xfrm>
              <a:off x="4734343" y="250547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grpSp>
        <p:nvGrpSpPr>
          <p:cNvPr id="32" name="Group 31">
            <a:extLst>
              <a:ext uri="{FF2B5EF4-FFF2-40B4-BE49-F238E27FC236}">
                <a16:creationId xmlns:a16="http://schemas.microsoft.com/office/drawing/2014/main" id="{6C467EF0-13BE-2A0B-EA64-E75E8E8571CD}"/>
              </a:ext>
            </a:extLst>
          </p:cNvPr>
          <p:cNvGrpSpPr/>
          <p:nvPr/>
        </p:nvGrpSpPr>
        <p:grpSpPr>
          <a:xfrm>
            <a:off x="6897445" y="3899494"/>
            <a:ext cx="1253982" cy="212035"/>
            <a:chOff x="6472035" y="2478156"/>
            <a:chExt cx="1253982" cy="212035"/>
          </a:xfrm>
        </p:grpSpPr>
        <p:sp>
          <p:nvSpPr>
            <p:cNvPr id="33" name="Θέση περιεχομένου 2">
              <a:extLst>
                <a:ext uri="{FF2B5EF4-FFF2-40B4-BE49-F238E27FC236}">
                  <a16:creationId xmlns:a16="http://schemas.microsoft.com/office/drawing/2014/main" id="{E028FB72-7FAA-0F99-831E-952787DE6D65}"/>
                </a:ext>
              </a:extLst>
            </p:cNvPr>
            <p:cNvSpPr txBox="1">
              <a:spLocks/>
            </p:cNvSpPr>
            <p:nvPr/>
          </p:nvSpPr>
          <p:spPr>
            <a:xfrm>
              <a:off x="6631063" y="2478156"/>
              <a:ext cx="1094954" cy="2120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Strongly Agree</a:t>
              </a:r>
            </a:p>
          </p:txBody>
        </p:sp>
        <p:sp>
          <p:nvSpPr>
            <p:cNvPr id="34" name="Oval 33">
              <a:extLst>
                <a:ext uri="{FF2B5EF4-FFF2-40B4-BE49-F238E27FC236}">
                  <a16:creationId xmlns:a16="http://schemas.microsoft.com/office/drawing/2014/main" id="{91FDE812-6489-1FEC-B66E-309EC9C6D453}"/>
                </a:ext>
              </a:extLst>
            </p:cNvPr>
            <p:cNvSpPr/>
            <p:nvPr/>
          </p:nvSpPr>
          <p:spPr>
            <a:xfrm>
              <a:off x="6472035" y="2491408"/>
              <a:ext cx="185531" cy="185531"/>
            </a:xfrm>
            <a:prstGeom prst="ellipse">
              <a:avLst/>
            </a:prstGeom>
            <a:solidFill>
              <a:schemeClr val="bg1"/>
            </a:solidFill>
            <a:ln>
              <a:solidFill>
                <a:srgbClr val="2B22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grpSp>
      <p:sp>
        <p:nvSpPr>
          <p:cNvPr id="8" name="Ορθογώνιο 7">
            <a:extLst>
              <a:ext uri="{FF2B5EF4-FFF2-40B4-BE49-F238E27FC236}">
                <a16:creationId xmlns:a16="http://schemas.microsoft.com/office/drawing/2014/main" id="{AC1361AB-FE22-3904-254F-9C388BCBE179}"/>
              </a:ext>
            </a:extLst>
          </p:cNvPr>
          <p:cNvSpPr/>
          <p:nvPr/>
        </p:nvSpPr>
        <p:spPr>
          <a:xfrm>
            <a:off x="700709"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7840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A9AAA-5904-3FA7-9552-A592217187DD}"/>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6AEBC9AE-D240-F127-8329-528DE7731904}"/>
              </a:ext>
            </a:extLst>
          </p:cNvPr>
          <p:cNvSpPr txBox="1">
            <a:spLocks/>
          </p:cNvSpPr>
          <p:nvPr/>
        </p:nvSpPr>
        <p:spPr>
          <a:xfrm>
            <a:off x="628650" y="1748790"/>
            <a:ext cx="7886700" cy="350901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mj-lt"/>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mj-lt"/>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mj-l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buFont typeface="+mj-lt"/>
              <a:buAutoNum type="arabicPeriod"/>
              <a:tabLst>
                <a:tab pos="306229" algn="l"/>
              </a:tabLst>
            </a:pPr>
            <a:r>
              <a:rPr lang="en-GR" sz="7200" dirty="0"/>
              <a:t>IMO. (2025). MARPOL Convention: An Overview. IMO.</a:t>
            </a:r>
            <a:endParaRPr lang="en-US" sz="7200" dirty="0"/>
          </a:p>
          <a:p>
            <a:r>
              <a:rPr lang="en-US" sz="7200" u="sng" dirty="0">
                <a:hlinkClick r:id="rId3">
                  <a:extLst>
                    <a:ext uri="{A12FA001-AC4F-418D-AE19-62706E023703}">
                      <ahyp:hlinkClr xmlns:ahyp="http://schemas.microsoft.com/office/drawing/2018/hyperlinkcolor" val="tx"/>
                    </a:ext>
                  </a:extLst>
                </a:hlinkClick>
              </a:rPr>
              <a:t>2. </a:t>
            </a:r>
            <a:r>
              <a:rPr lang="en-GB" sz="7200" u="sng" dirty="0">
                <a:hlinkClick r:id="rId3">
                  <a:extLst>
                    <a:ext uri="{A12FA001-AC4F-418D-AE19-62706E023703}">
                      <ahyp:hlinkClr xmlns:ahyp="http://schemas.microsoft.com/office/drawing/2018/hyperlinkcolor" val="tx"/>
                    </a:ext>
                  </a:extLst>
                </a:hlinkClick>
              </a:rPr>
              <a:t>https://www.haw-hamburg.de/fileadmin/LS/FTZ-NK/PDF/Publications/2024-Handling_the_growing_problem_of_offshore_food_waste__Marine_Policy.pdf</a:t>
            </a:r>
            <a:endParaRPr lang="en-GB" sz="7200" u="sng" dirty="0"/>
          </a:p>
          <a:p>
            <a:endParaRPr lang="en-US" sz="7200" dirty="0"/>
          </a:p>
          <a:p>
            <a:r>
              <a:rPr lang="en-US" sz="7200" dirty="0"/>
              <a:t> 2. Healthy eating onboard: </a:t>
            </a:r>
            <a:r>
              <a:rPr lang="en-US" sz="7200" u="sng" dirty="0">
                <a:hlinkClick r:id="rId4">
                  <a:extLst>
                    <a:ext uri="{A12FA001-AC4F-418D-AE19-62706E023703}">
                      <ahyp:hlinkClr xmlns:ahyp="http://schemas.microsoft.com/office/drawing/2018/hyperlinkcolor" val="tx"/>
                    </a:ext>
                  </a:extLst>
                </a:hlinkClick>
              </a:rPr>
              <a:t>https://britanniapandi.com/2024/12/healthy-eating-on-board-simple-tips-for-seafarers/</a:t>
            </a:r>
            <a:endParaRPr lang="en-US" sz="7200" dirty="0"/>
          </a:p>
          <a:p>
            <a:r>
              <a:rPr lang="en-US" sz="7200" dirty="0"/>
              <a:t> </a:t>
            </a:r>
          </a:p>
          <a:p>
            <a:r>
              <a:rPr lang="en-GB" sz="7200" dirty="0"/>
              <a:t>3. Food and Diet of Seafarers: Challenges, Guidance and MLC 2006: </a:t>
            </a:r>
            <a:r>
              <a:rPr lang="en-GB" sz="7200" u="sng" dirty="0">
                <a:hlinkClick r:id="rId5">
                  <a:extLst>
                    <a:ext uri="{A12FA001-AC4F-418D-AE19-62706E023703}">
                      <ahyp:hlinkClr xmlns:ahyp="http://schemas.microsoft.com/office/drawing/2018/hyperlinkcolor" val="tx"/>
                    </a:ext>
                  </a:extLst>
                </a:hlinkClick>
              </a:rPr>
              <a:t>https://www.ukpandi.com/news-and-resources/news/article/food-and-diet-of-seafarers-challenges-guidance-and-mlc-2006/</a:t>
            </a:r>
            <a:endParaRPr lang="en-US" sz="7200" dirty="0"/>
          </a:p>
          <a:p>
            <a:r>
              <a:rPr lang="en-GB" sz="7200" dirty="0"/>
              <a:t> </a:t>
            </a:r>
            <a:endParaRPr lang="en-US" sz="7200" dirty="0"/>
          </a:p>
          <a:p>
            <a:r>
              <a:rPr lang="en-GB" sz="7200" dirty="0"/>
              <a:t> </a:t>
            </a:r>
            <a:r>
              <a:rPr lang="en-US" sz="7200" dirty="0"/>
              <a:t>4. </a:t>
            </a:r>
            <a:r>
              <a:rPr lang="en-GB" sz="7200" dirty="0"/>
              <a:t>Quench Hydration posters - Improving hydration on board: </a:t>
            </a:r>
            <a:r>
              <a:rPr lang="en-GB" sz="7200" u="sng" dirty="0">
                <a:hlinkClick r:id="rId6">
                  <a:extLst>
                    <a:ext uri="{A12FA001-AC4F-418D-AE19-62706E023703}">
                      <ahyp:hlinkClr xmlns:ahyp="http://schemas.microsoft.com/office/drawing/2018/hyperlinkcolor" val="tx"/>
                    </a:ext>
                  </a:extLst>
                </a:hlinkClick>
              </a:rPr>
              <a:t>https://www.iswan.org.uk/wp-content/uploads/Quench-Posters-5.pdf</a:t>
            </a:r>
            <a:endParaRPr lang="en-US" sz="7200" dirty="0"/>
          </a:p>
          <a:p>
            <a:r>
              <a:rPr lang="en-GB" sz="7200" dirty="0"/>
              <a:t>  </a:t>
            </a:r>
            <a:endParaRPr lang="en-US" sz="7200" dirty="0"/>
          </a:p>
          <a:p>
            <a:r>
              <a:rPr lang="en-GB" sz="7200" dirty="0"/>
              <a:t>5. Food safety - a guide for seafarers: </a:t>
            </a:r>
            <a:r>
              <a:rPr lang="en-GB" sz="7200" u="sng" dirty="0">
                <a:hlinkClick r:id="rId7">
                  <a:extLst>
                    <a:ext uri="{A12FA001-AC4F-418D-AE19-62706E023703}">
                      <ahyp:hlinkClr xmlns:ahyp="http://schemas.microsoft.com/office/drawing/2018/hyperlinkcolor" val="tx"/>
                    </a:ext>
                  </a:extLst>
                </a:hlinkClick>
              </a:rPr>
              <a:t>https://www.iswan.org.uk/wp-content/uploads/SHIP-Food_Safety_A5_LR-4.pdf</a:t>
            </a:r>
            <a:endParaRPr lang="en-US" sz="7200" dirty="0"/>
          </a:p>
          <a:p>
            <a:r>
              <a:rPr lang="en-GB" sz="7200" dirty="0"/>
              <a:t> </a:t>
            </a:r>
            <a:endParaRPr lang="en-US" sz="7200" dirty="0"/>
          </a:p>
          <a:p>
            <a:pPr marL="257175" indent="-257175">
              <a:buFont typeface="+mj-lt"/>
              <a:buAutoNum type="arabicPeriod"/>
              <a:tabLst>
                <a:tab pos="306229" algn="l"/>
              </a:tabLst>
            </a:pPr>
            <a:endParaRPr lang="en-US" dirty="0"/>
          </a:p>
          <a:p>
            <a:pPr marL="257175" indent="-257175">
              <a:buFont typeface="+mj-lt"/>
              <a:buAutoNum type="arabicPeriod"/>
              <a:tabLst>
                <a:tab pos="306229" algn="l"/>
              </a:tabLst>
            </a:pPr>
            <a:endParaRPr lang="en-GR" dirty="0"/>
          </a:p>
        </p:txBody>
      </p:sp>
      <p:sp>
        <p:nvSpPr>
          <p:cNvPr id="10" name="Title 9">
            <a:extLst>
              <a:ext uri="{FF2B5EF4-FFF2-40B4-BE49-F238E27FC236}">
                <a16:creationId xmlns:a16="http://schemas.microsoft.com/office/drawing/2014/main" id="{202C9D19-EA72-4F1E-A815-8B8EEBA73FEF}"/>
              </a:ext>
            </a:extLst>
          </p:cNvPr>
          <p:cNvSpPr>
            <a:spLocks noGrp="1"/>
          </p:cNvSpPr>
          <p:nvPr>
            <p:ph type="title"/>
          </p:nvPr>
        </p:nvSpPr>
        <p:spPr/>
        <p:txBody>
          <a:bodyPr/>
          <a:lstStyle/>
          <a:p>
            <a:r>
              <a:rPr lang="en-GB" dirty="0"/>
              <a:t>Course References</a:t>
            </a:r>
            <a:endParaRPr lang="en-GR" dirty="0"/>
          </a:p>
        </p:txBody>
      </p:sp>
      <p:sp>
        <p:nvSpPr>
          <p:cNvPr id="2" name="Ορθογώνιο 1">
            <a:extLst>
              <a:ext uri="{FF2B5EF4-FFF2-40B4-BE49-F238E27FC236}">
                <a16:creationId xmlns:a16="http://schemas.microsoft.com/office/drawing/2014/main" id="{A34A7F32-2669-3E0D-5A30-DB6EA529F5A5}"/>
              </a:ext>
            </a:extLst>
          </p:cNvPr>
          <p:cNvSpPr/>
          <p:nvPr/>
        </p:nvSpPr>
        <p:spPr>
          <a:xfrm>
            <a:off x="629877"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284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C151A-4570-C1B4-DAD3-DA76D598154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1424A7E-F6FF-266C-4F5F-3CB5EAB666FF}"/>
              </a:ext>
            </a:extLst>
          </p:cNvPr>
          <p:cNvSpPr>
            <a:spLocks noGrp="1"/>
          </p:cNvSpPr>
          <p:nvPr>
            <p:ph type="title"/>
          </p:nvPr>
        </p:nvSpPr>
        <p:spPr>
          <a:xfrm>
            <a:off x="628650" y="964837"/>
            <a:ext cx="7886700" cy="860788"/>
          </a:xfrm>
        </p:spPr>
        <p:txBody>
          <a:bodyPr>
            <a:normAutofit/>
          </a:bodyPr>
          <a:lstStyle/>
          <a:p>
            <a:r>
              <a:rPr lang="en-US" dirty="0"/>
              <a:t>Understanding Maritime Personal health </a:t>
            </a:r>
            <a:br>
              <a:rPr lang="en-US" dirty="0"/>
            </a:br>
            <a:r>
              <a:rPr lang="en-US" dirty="0"/>
              <a:t>and Sustainability Challenges</a:t>
            </a:r>
            <a:endParaRPr lang="en-GB" dirty="0"/>
          </a:p>
        </p:txBody>
      </p:sp>
      <p:sp>
        <p:nvSpPr>
          <p:cNvPr id="3" name="Θέση περιεχομένου 2">
            <a:extLst>
              <a:ext uri="{FF2B5EF4-FFF2-40B4-BE49-F238E27FC236}">
                <a16:creationId xmlns:a16="http://schemas.microsoft.com/office/drawing/2014/main" id="{26F04B10-F794-6059-C97D-1FED24B2EA1E}"/>
              </a:ext>
            </a:extLst>
          </p:cNvPr>
          <p:cNvSpPr>
            <a:spLocks noGrp="1"/>
          </p:cNvSpPr>
          <p:nvPr>
            <p:ph idx="1"/>
          </p:nvPr>
        </p:nvSpPr>
        <p:spPr>
          <a:xfrm>
            <a:off x="628650" y="1825625"/>
            <a:ext cx="7886700" cy="1103105"/>
          </a:xfrm>
        </p:spPr>
        <p:txBody>
          <a:bodyPr>
            <a:normAutofit/>
          </a:bodyPr>
          <a:lstStyle/>
          <a:p>
            <a:r>
              <a:rPr lang="en-US" dirty="0"/>
              <a:t>Personal health and Sustainability at sea faces distinctive challenges shaped by isolation, lack of physical and outdoor exercise, limited storage capacity, and strict safety and hygiene standards. Unlike shore-based operations, seagoing vessels cannot easily access fresh supplies or dispose of waste responsibly once underway.</a:t>
            </a:r>
            <a:endParaRPr lang="en-GB" dirty="0"/>
          </a:p>
        </p:txBody>
      </p:sp>
      <p:graphicFrame>
        <p:nvGraphicFramePr>
          <p:cNvPr id="4" name="Diagram 3">
            <a:extLst>
              <a:ext uri="{FF2B5EF4-FFF2-40B4-BE49-F238E27FC236}">
                <a16:creationId xmlns:a16="http://schemas.microsoft.com/office/drawing/2014/main" id="{37E39259-019C-E0E7-6332-EDC2DDAB6702}"/>
              </a:ext>
            </a:extLst>
          </p:cNvPr>
          <p:cNvGraphicFramePr/>
          <p:nvPr>
            <p:extLst>
              <p:ext uri="{D42A27DB-BD31-4B8C-83A1-F6EECF244321}">
                <p14:modId xmlns:p14="http://schemas.microsoft.com/office/powerpoint/2010/main" val="3154811140"/>
              </p:ext>
            </p:extLst>
          </p:nvPr>
        </p:nvGraphicFramePr>
        <p:xfrm>
          <a:off x="-628651" y="3021496"/>
          <a:ext cx="10289485"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32D623E9-0EE6-36BC-D435-27D0E5067ADC}"/>
              </a:ext>
            </a:extLst>
          </p:cNvPr>
          <p:cNvSpPr/>
          <p:nvPr/>
        </p:nvSpPr>
        <p:spPr>
          <a:xfrm>
            <a:off x="628650" y="62293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675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170D-7FA3-E786-672D-322048DA06A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F2437B9A-1C48-1CB3-A618-7E97076E469A}"/>
              </a:ext>
            </a:extLst>
          </p:cNvPr>
          <p:cNvSpPr>
            <a:spLocks noGrp="1"/>
          </p:cNvSpPr>
          <p:nvPr>
            <p:ph type="title"/>
          </p:nvPr>
        </p:nvSpPr>
        <p:spPr>
          <a:xfrm>
            <a:off x="628650" y="964837"/>
            <a:ext cx="7886700" cy="860788"/>
          </a:xfrm>
        </p:spPr>
        <p:txBody>
          <a:bodyPr>
            <a:normAutofit/>
          </a:bodyPr>
          <a:lstStyle/>
          <a:p>
            <a:r>
              <a:rPr lang="en-US" dirty="0"/>
              <a:t>Understanding Maritime Personal health </a:t>
            </a:r>
            <a:br>
              <a:rPr lang="en-US" dirty="0"/>
            </a:br>
            <a:r>
              <a:rPr lang="en-US" dirty="0"/>
              <a:t>and Sustainability Challenges</a:t>
            </a:r>
            <a:endParaRPr lang="en-GB" dirty="0"/>
          </a:p>
        </p:txBody>
      </p:sp>
      <p:sp>
        <p:nvSpPr>
          <p:cNvPr id="3" name="Θέση περιεχομένου 2">
            <a:extLst>
              <a:ext uri="{FF2B5EF4-FFF2-40B4-BE49-F238E27FC236}">
                <a16:creationId xmlns:a16="http://schemas.microsoft.com/office/drawing/2014/main" id="{B830AE8D-13C6-F306-D275-494AFE4765C5}"/>
              </a:ext>
            </a:extLst>
          </p:cNvPr>
          <p:cNvSpPr>
            <a:spLocks noGrp="1"/>
          </p:cNvSpPr>
          <p:nvPr>
            <p:ph idx="1"/>
          </p:nvPr>
        </p:nvSpPr>
        <p:spPr>
          <a:xfrm>
            <a:off x="628650" y="1825625"/>
            <a:ext cx="7886700" cy="1977749"/>
          </a:xfrm>
        </p:spPr>
        <p:txBody>
          <a:bodyPr>
            <a:normAutofit/>
          </a:bodyPr>
          <a:lstStyle/>
          <a:p>
            <a:pPr marL="342900" indent="-342900">
              <a:buFont typeface="+mj-lt"/>
              <a:buAutoNum type="arabicPeriod"/>
            </a:pPr>
            <a:r>
              <a:rPr lang="en-US" dirty="0"/>
              <a:t>Understanding these challenges requires a </a:t>
            </a:r>
            <a:r>
              <a:rPr lang="en-US" u="sng" dirty="0"/>
              <a:t>systems-thinking approach</a:t>
            </a:r>
            <a:r>
              <a:rPr lang="en-US" dirty="0"/>
              <a:t>, where galley staff, engineers, and officers collaborate to map how different operational areas impact resource use. </a:t>
            </a:r>
          </a:p>
          <a:p>
            <a:pPr marL="342900" indent="-342900">
              <a:buFont typeface="+mj-lt"/>
              <a:buAutoNum type="arabicPeriod"/>
            </a:pPr>
            <a:r>
              <a:rPr lang="en-US" dirty="0"/>
              <a:t>Recognizing these </a:t>
            </a:r>
            <a:r>
              <a:rPr lang="en-US" u="sng" dirty="0"/>
              <a:t>interdependencies</a:t>
            </a:r>
            <a:r>
              <a:rPr lang="en-US" dirty="0"/>
              <a:t> allows the creation of </a:t>
            </a:r>
            <a:r>
              <a:rPr lang="en-US" u="sng" dirty="0"/>
              <a:t>targeted strategies</a:t>
            </a:r>
            <a:r>
              <a:rPr lang="en-US" dirty="0"/>
              <a:t>—such as optimizing meal planning, energy-efficient cooking, and waste segregation—that make sustainability not just an environmental concern but a core operational principle.</a:t>
            </a:r>
            <a:endParaRPr lang="en-GB" dirty="0"/>
          </a:p>
        </p:txBody>
      </p:sp>
      <p:pic>
        <p:nvPicPr>
          <p:cNvPr id="6" name="Picture 5" descr="A kitchen with stainless steel appliances&#10;&#10;AI-generated content may be incorrect.">
            <a:extLst>
              <a:ext uri="{FF2B5EF4-FFF2-40B4-BE49-F238E27FC236}">
                <a16:creationId xmlns:a16="http://schemas.microsoft.com/office/drawing/2014/main" id="{4528850F-0EC6-F839-1710-5F111A6A1B69}"/>
              </a:ext>
            </a:extLst>
          </p:cNvPr>
          <p:cNvPicPr>
            <a:picLocks noChangeAspect="1"/>
          </p:cNvPicPr>
          <p:nvPr/>
        </p:nvPicPr>
        <p:blipFill>
          <a:blip r:embed="rId2">
            <a:extLst>
              <a:ext uri="{28A0092B-C50C-407E-A947-70E740481C1C}">
                <a14:useLocalDpi xmlns:a14="http://schemas.microsoft.com/office/drawing/2010/main" val="0"/>
              </a:ext>
            </a:extLst>
          </a:blip>
          <a:srcRect l="860" t="30002" r="-860" b="24022"/>
          <a:stretch>
            <a:fillRect/>
          </a:stretch>
        </p:blipFill>
        <p:spPr>
          <a:xfrm>
            <a:off x="685800" y="3803374"/>
            <a:ext cx="6642652" cy="2290431"/>
          </a:xfrm>
          <a:prstGeom prst="rect">
            <a:avLst/>
          </a:prstGeom>
        </p:spPr>
      </p:pic>
      <p:sp>
        <p:nvSpPr>
          <p:cNvPr id="7" name="Θέση περιεχομένου 2">
            <a:extLst>
              <a:ext uri="{FF2B5EF4-FFF2-40B4-BE49-F238E27FC236}">
                <a16:creationId xmlns:a16="http://schemas.microsoft.com/office/drawing/2014/main" id="{9BD03F71-B39F-34E7-C28D-02AD2AD8636B}"/>
              </a:ext>
            </a:extLst>
          </p:cNvPr>
          <p:cNvSpPr txBox="1">
            <a:spLocks/>
          </p:cNvSpPr>
          <p:nvPr/>
        </p:nvSpPr>
        <p:spPr>
          <a:xfrm>
            <a:off x="7301120" y="5523962"/>
            <a:ext cx="1842880" cy="56984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mj-lt"/>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mj-lt"/>
              <a:buNone/>
              <a:defRPr sz="18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Kitchen </a:t>
            </a:r>
            <a:br>
              <a:rPr lang="en-US" dirty="0"/>
            </a:br>
            <a:r>
              <a:rPr lang="en-US" dirty="0"/>
              <a:t>onboard a ship</a:t>
            </a:r>
            <a:endParaRPr lang="en-GB" dirty="0"/>
          </a:p>
        </p:txBody>
      </p:sp>
      <p:sp>
        <p:nvSpPr>
          <p:cNvPr id="4" name="Ορθογώνιο 3">
            <a:extLst>
              <a:ext uri="{FF2B5EF4-FFF2-40B4-BE49-F238E27FC236}">
                <a16:creationId xmlns:a16="http://schemas.microsoft.com/office/drawing/2014/main" id="{7C8E720C-DAEC-A20E-0A39-BD147FA24C1A}"/>
              </a:ext>
            </a:extLst>
          </p:cNvPr>
          <p:cNvSpPr/>
          <p:nvPr/>
        </p:nvSpPr>
        <p:spPr>
          <a:xfrm>
            <a:off x="628650" y="62674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58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533FC-41BF-9991-C0EF-C073A4FE399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7F65CE2B-3325-E64C-2F44-6483BE323E4D}"/>
              </a:ext>
            </a:extLst>
          </p:cNvPr>
          <p:cNvSpPr>
            <a:spLocks noGrp="1"/>
          </p:cNvSpPr>
          <p:nvPr>
            <p:ph type="title"/>
          </p:nvPr>
        </p:nvSpPr>
        <p:spPr>
          <a:xfrm>
            <a:off x="628650" y="964837"/>
            <a:ext cx="7886700" cy="860788"/>
          </a:xfrm>
        </p:spPr>
        <p:txBody>
          <a:bodyPr>
            <a:normAutofit/>
          </a:bodyPr>
          <a:lstStyle/>
          <a:p>
            <a:r>
              <a:rPr lang="en-US" dirty="0"/>
              <a:t>Why Planning Matters</a:t>
            </a:r>
            <a:endParaRPr lang="en-GB" dirty="0"/>
          </a:p>
        </p:txBody>
      </p:sp>
      <p:sp>
        <p:nvSpPr>
          <p:cNvPr id="3" name="Θέση περιεχομένου 2">
            <a:extLst>
              <a:ext uri="{FF2B5EF4-FFF2-40B4-BE49-F238E27FC236}">
                <a16:creationId xmlns:a16="http://schemas.microsoft.com/office/drawing/2014/main" id="{D00B50D2-270D-183D-EF2A-BBA8095F1E0A}"/>
              </a:ext>
            </a:extLst>
          </p:cNvPr>
          <p:cNvSpPr>
            <a:spLocks noGrp="1"/>
          </p:cNvSpPr>
          <p:nvPr>
            <p:ph idx="1"/>
          </p:nvPr>
        </p:nvSpPr>
        <p:spPr>
          <a:xfrm>
            <a:off x="628650" y="1594446"/>
            <a:ext cx="7886700" cy="1603375"/>
          </a:xfrm>
        </p:spPr>
        <p:txBody>
          <a:bodyPr>
            <a:normAutofit/>
          </a:bodyPr>
          <a:lstStyle/>
          <a:p>
            <a:r>
              <a:rPr lang="en-US" u="sng" dirty="0"/>
              <a:t>Planning is the cornerstone</a:t>
            </a:r>
            <a:r>
              <a:rPr lang="en-US" dirty="0"/>
              <a:t> of sustainable maritime operations. Without deliberate planning, personal health, wellbeing and sustainability remains abstract ideals rather than a measurable objective. The demanding environment of a seagoing vessel requires </a:t>
            </a:r>
            <a:r>
              <a:rPr lang="en-US" u="sng" dirty="0"/>
              <a:t>precise scheduling and coordination</a:t>
            </a:r>
            <a:r>
              <a:rPr lang="en-US" dirty="0"/>
              <a:t>, which can only be achieved through systematic planning. </a:t>
            </a:r>
            <a:endParaRPr lang="en-GB" dirty="0"/>
          </a:p>
        </p:txBody>
      </p:sp>
      <p:graphicFrame>
        <p:nvGraphicFramePr>
          <p:cNvPr id="4" name="Diagram 3">
            <a:extLst>
              <a:ext uri="{FF2B5EF4-FFF2-40B4-BE49-F238E27FC236}">
                <a16:creationId xmlns:a16="http://schemas.microsoft.com/office/drawing/2014/main" id="{DDBC4581-E93E-4BFE-7260-1F61B1839F3A}"/>
              </a:ext>
            </a:extLst>
          </p:cNvPr>
          <p:cNvGraphicFramePr/>
          <p:nvPr>
            <p:extLst>
              <p:ext uri="{D42A27DB-BD31-4B8C-83A1-F6EECF244321}">
                <p14:modId xmlns:p14="http://schemas.microsoft.com/office/powerpoint/2010/main" val="2631766798"/>
              </p:ext>
            </p:extLst>
          </p:nvPr>
        </p:nvGraphicFramePr>
        <p:xfrm>
          <a:off x="286371" y="2966641"/>
          <a:ext cx="8571258" cy="2926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4">
            <a:extLst>
              <a:ext uri="{FF2B5EF4-FFF2-40B4-BE49-F238E27FC236}">
                <a16:creationId xmlns:a16="http://schemas.microsoft.com/office/drawing/2014/main" id="{A0C924B9-770D-DA02-7032-B114B943BA13}"/>
              </a:ext>
            </a:extLst>
          </p:cNvPr>
          <p:cNvSpPr/>
          <p:nvPr/>
        </p:nvSpPr>
        <p:spPr>
          <a:xfrm>
            <a:off x="629877" y="6229350"/>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27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57F4E6-8904-517A-1C83-7817E8277876}"/>
              </a:ext>
            </a:extLst>
          </p:cNvPr>
          <p:cNvSpPr>
            <a:spLocks noGrp="1"/>
          </p:cNvSpPr>
          <p:nvPr>
            <p:ph type="title"/>
          </p:nvPr>
        </p:nvSpPr>
        <p:spPr/>
        <p:txBody>
          <a:bodyPr>
            <a:normAutofit/>
          </a:bodyPr>
          <a:lstStyle/>
          <a:p>
            <a:r>
              <a:rPr lang="en-US" dirty="0"/>
              <a:t>Key Components of an Action Plan</a:t>
            </a:r>
          </a:p>
        </p:txBody>
      </p:sp>
      <p:sp>
        <p:nvSpPr>
          <p:cNvPr id="3" name="Θέση περιεχομένου 2">
            <a:extLst>
              <a:ext uri="{FF2B5EF4-FFF2-40B4-BE49-F238E27FC236}">
                <a16:creationId xmlns:a16="http://schemas.microsoft.com/office/drawing/2014/main" id="{B7E13325-5F2A-0D84-057A-53B19B33ABBC}"/>
              </a:ext>
            </a:extLst>
          </p:cNvPr>
          <p:cNvSpPr>
            <a:spLocks noGrp="1"/>
          </p:cNvSpPr>
          <p:nvPr>
            <p:ph idx="1"/>
          </p:nvPr>
        </p:nvSpPr>
        <p:spPr/>
        <p:txBody>
          <a:bodyPr>
            <a:normAutofit/>
          </a:bodyPr>
          <a:lstStyle/>
          <a:p>
            <a:pPr marL="0" indent="0">
              <a:buNone/>
            </a:pPr>
            <a:r>
              <a:rPr lang="en-US" dirty="0"/>
              <a:t>A robust action plan contains several key components that ensure clarity, feasibility, and accountability.</a:t>
            </a:r>
          </a:p>
          <a:p>
            <a:pPr marL="342900" indent="-342900">
              <a:buFont typeface="+mj-lt"/>
              <a:buAutoNum type="arabicPeriod"/>
            </a:pPr>
            <a:r>
              <a:rPr lang="en-US" dirty="0"/>
              <a:t>It begins with </a:t>
            </a:r>
            <a:r>
              <a:rPr lang="en-US" b="1" u="sng" dirty="0"/>
              <a:t>a clear objective </a:t>
            </a:r>
            <a:r>
              <a:rPr lang="en-US" dirty="0"/>
              <a:t>that defines the intended outcome, such as reducing food waste or minimizing energy use. </a:t>
            </a:r>
          </a:p>
          <a:p>
            <a:pPr marL="342900" indent="-342900">
              <a:buFont typeface="+mj-lt"/>
              <a:buAutoNum type="arabicPeriod"/>
            </a:pPr>
            <a:r>
              <a:rPr lang="en-US" dirty="0"/>
              <a:t>Second, it </a:t>
            </a:r>
            <a:r>
              <a:rPr lang="en-US" b="1" u="sng" dirty="0"/>
              <a:t>assigns responsibilities </a:t>
            </a:r>
            <a:r>
              <a:rPr lang="en-US" dirty="0"/>
              <a:t>to specific individuals or departments. </a:t>
            </a:r>
          </a:p>
          <a:p>
            <a:pPr marL="342900" indent="-342900">
              <a:buFont typeface="+mj-lt"/>
              <a:buAutoNum type="arabicPeriod"/>
            </a:pPr>
            <a:r>
              <a:rPr lang="en-US" dirty="0"/>
              <a:t>Third, it </a:t>
            </a:r>
            <a:r>
              <a:rPr lang="en-US" b="1" u="sng" dirty="0"/>
              <a:t>includes a timeline</a:t>
            </a:r>
            <a:r>
              <a:rPr lang="en-US" dirty="0"/>
              <a:t>, with realistic milestones that track progress over time. </a:t>
            </a:r>
          </a:p>
          <a:p>
            <a:pPr marL="342900" indent="-342900">
              <a:buFont typeface="+mj-lt"/>
              <a:buAutoNum type="arabicPeriod"/>
            </a:pPr>
            <a:r>
              <a:rPr lang="en-US" dirty="0"/>
              <a:t>Fourth, </a:t>
            </a:r>
            <a:r>
              <a:rPr lang="en-US" b="1" u="sng" dirty="0"/>
              <a:t>resource allocation </a:t>
            </a:r>
            <a:r>
              <a:rPr lang="en-US" dirty="0"/>
              <a:t>outlines the materials, training, and budget required for successful implementation. </a:t>
            </a:r>
          </a:p>
          <a:p>
            <a:pPr marL="342900" indent="-342900">
              <a:buFont typeface="+mj-lt"/>
              <a:buAutoNum type="arabicPeriod"/>
            </a:pPr>
            <a:r>
              <a:rPr lang="en-US" dirty="0"/>
              <a:t>Finally, </a:t>
            </a:r>
            <a:r>
              <a:rPr lang="en-US" b="1" u="sng" dirty="0"/>
              <a:t>monitoring and feedback mechanisms </a:t>
            </a:r>
            <a:r>
              <a:rPr lang="en-US" dirty="0"/>
              <a:t>provide the means to measure results and refine the plan. </a:t>
            </a:r>
          </a:p>
          <a:p>
            <a:pPr marL="0" indent="0">
              <a:buNone/>
            </a:pPr>
            <a:r>
              <a:rPr lang="en-US" dirty="0"/>
              <a:t>In maritime settings, this structured approach is essential for coordination among multinational crews.</a:t>
            </a:r>
          </a:p>
        </p:txBody>
      </p:sp>
      <p:sp>
        <p:nvSpPr>
          <p:cNvPr id="4" name="Ορθογώνιο 3">
            <a:extLst>
              <a:ext uri="{FF2B5EF4-FFF2-40B4-BE49-F238E27FC236}">
                <a16:creationId xmlns:a16="http://schemas.microsoft.com/office/drawing/2014/main" id="{7845957C-0512-5077-985D-4C77479C3FF6}"/>
              </a:ext>
            </a:extLst>
          </p:cNvPr>
          <p:cNvSpPr/>
          <p:nvPr/>
        </p:nvSpPr>
        <p:spPr>
          <a:xfrm>
            <a:off x="629877" y="6338843"/>
            <a:ext cx="7885473" cy="5191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8743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E5466DEA-5B52-4A9B-9998-071FB62CCF43}">
  <we:reference id="wa200000113" version="1.0.0.0" store="en-US" storeType="OMEX"/>
  <we:alternateReferences>
    <we:reference id="WA200000113"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CB1F7E0-78C4-4310-85F1-7FF144D139F7}">
  <we:reference id="wa104381411" version="2.4.5.0" store="en-US" storeType="OMEX"/>
  <we:alternateReferences>
    <we:reference id="WA104381411" version="2.4.5.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2013 - 2022 Theme</Template>
  <TotalTime>12252</TotalTime>
  <Words>7293</Words>
  <Application>Microsoft Macintosh PowerPoint</Application>
  <PresentationFormat>On-screen Show (4:3)</PresentationFormat>
  <Paragraphs>412</Paragraphs>
  <Slides>59</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Aptos</vt:lpstr>
      <vt:lpstr>Arial</vt:lpstr>
      <vt:lpstr>Calibri</vt:lpstr>
      <vt:lpstr>CharterBT-Roman</vt:lpstr>
      <vt:lpstr>coranto-2</vt:lpstr>
      <vt:lpstr>Times New Roman</vt:lpstr>
      <vt:lpstr>Wingdings</vt:lpstr>
      <vt:lpstr>Office Theme</vt:lpstr>
      <vt:lpstr>MARitime Soft Skills for Onboard Healthy Nutrition and CULinary Arts in Seagoing Services – CUL-MAR-Skills</vt:lpstr>
      <vt:lpstr>Learning Objectives</vt:lpstr>
      <vt:lpstr>Introduction</vt:lpstr>
      <vt:lpstr>Chapter 1. Developing Action Plans</vt:lpstr>
      <vt:lpstr>Developing Action Plans</vt:lpstr>
      <vt:lpstr>Understanding Maritime Personal health  and Sustainability Challenges</vt:lpstr>
      <vt:lpstr>Understanding Maritime Personal health  and Sustainability Challenges</vt:lpstr>
      <vt:lpstr>Why Planning Matters</vt:lpstr>
      <vt:lpstr>Key Components of an Action Plan</vt:lpstr>
      <vt:lpstr>Assessing the Current Situation</vt:lpstr>
      <vt:lpstr>Setting SMART Goals</vt:lpstr>
      <vt:lpstr>Prioritizing Actions</vt:lpstr>
      <vt:lpstr>Resource Planning</vt:lpstr>
      <vt:lpstr>Implementation Steps</vt:lpstr>
      <vt:lpstr>Monitoring Progress</vt:lpstr>
      <vt:lpstr>Review and Adjust</vt:lpstr>
      <vt:lpstr>Example 1 – Sustainable Galley Operations</vt:lpstr>
      <vt:lpstr>Example 2- Integrating Nutrition  and Sustainability</vt:lpstr>
      <vt:lpstr>Action Planning Workshop Activity</vt:lpstr>
      <vt:lpstr>Simulation Exercise Developing a Sustainable Nutrition Action Plan  </vt:lpstr>
      <vt:lpstr>Simulation Exercise Developing a Sustainable Nutrition Action Plan (cont.)  </vt:lpstr>
      <vt:lpstr>Evaluation and Discussion</vt:lpstr>
      <vt:lpstr>Chapter 2 – Communicating Initiatives The Power of Communication</vt:lpstr>
      <vt:lpstr>Understanding the Audience</vt:lpstr>
      <vt:lpstr>Crafting Clear Messages</vt:lpstr>
      <vt:lpstr>Choosing Communication Channels</vt:lpstr>
      <vt:lpstr>Visual and Multilingual Communication</vt:lpstr>
      <vt:lpstr>Encouraging Two-Way Communication</vt:lpstr>
      <vt:lpstr>Overcoming Communication Barriers</vt:lpstr>
      <vt:lpstr>The Role of Cultural and Gender Sensitivity</vt:lpstr>
      <vt:lpstr>Storytelling as a Communication Tool</vt:lpstr>
      <vt:lpstr>Using Data to Communicate Results</vt:lpstr>
      <vt:lpstr>Recognition and Rewards</vt:lpstr>
      <vt:lpstr>Training for Effective Communication</vt:lpstr>
      <vt:lpstr>Motivating the Crew</vt:lpstr>
      <vt:lpstr>Celebrating Success and Milestones</vt:lpstr>
      <vt:lpstr>Simulation 2 –  Communicating Sustainability and Healthy Eating Initiatives</vt:lpstr>
      <vt:lpstr>Simulation 2 –  Communicating Sustainability  and Healthy Eating Initiatives (contd.)</vt:lpstr>
      <vt:lpstr>Simulation 2 –  Communicating Sustainability  and Healthy Eating Initiatives (contd.)</vt:lpstr>
      <vt:lpstr>Chapter 3 – Fostering a Culture  of wellbeing: defining a New Culture Onboard</vt:lpstr>
      <vt:lpstr>From Compliance to Commitment</vt:lpstr>
      <vt:lpstr>Understanding the Notions of Values  and Ethics in Maritime personal health,  wellbeing and sustainability </vt:lpstr>
      <vt:lpstr>Empowering Crew Commitment</vt:lpstr>
      <vt:lpstr>Integrating a new health and sustainable culture into Daily Routines</vt:lpstr>
      <vt:lpstr>Teamwork and Collaboration</vt:lpstr>
      <vt:lpstr>Learning from Mistakes</vt:lpstr>
      <vt:lpstr>Behavioral Change and Habits</vt:lpstr>
      <vt:lpstr>Measuring Cultural Change</vt:lpstr>
      <vt:lpstr>Overcoming Resistance to Change</vt:lpstr>
      <vt:lpstr>Simulation 3 – Leading and Fostering a Culture of Wellbeing and Sustainability</vt:lpstr>
      <vt:lpstr>Simulation 3 – Leading and Fostering a Culture of Wellbeing and Sustainability</vt:lpstr>
      <vt:lpstr>PowerPoint Presentation</vt:lpstr>
      <vt:lpstr>STUDENT SELF-ASSESSMENT </vt:lpstr>
      <vt:lpstr>Section 1: Developing Action Plans </vt:lpstr>
      <vt:lpstr>Section 2: Communicating personal health, wellbeing  and sustainability Initiatives</vt:lpstr>
      <vt:lpstr>Section 2: Communicating personal health, wellbeing and sustainability Initiatives</vt:lpstr>
      <vt:lpstr>Section 3: Fostering a Culture of Sustainability</vt:lpstr>
      <vt:lpstr>Section 3: Fostering a Culture of Sustainability</vt:lpstr>
      <vt:lpstr>Course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Iakovaki Eleni</cp:lastModifiedBy>
  <cp:revision>99</cp:revision>
  <dcterms:created xsi:type="dcterms:W3CDTF">2023-11-02T13:43:46Z</dcterms:created>
  <dcterms:modified xsi:type="dcterms:W3CDTF">2025-11-01T12:33:05Z</dcterms:modified>
</cp:coreProperties>
</file>