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60" r:id="rId3"/>
    <p:sldId id="360" r:id="rId4"/>
    <p:sldId id="361" r:id="rId5"/>
    <p:sldId id="362" r:id="rId6"/>
    <p:sldId id="363" r:id="rId7"/>
    <p:sldId id="364" r:id="rId8"/>
    <p:sldId id="365" r:id="rId9"/>
    <p:sldId id="366" r:id="rId10"/>
    <p:sldId id="367" r:id="rId11"/>
    <p:sldId id="391" r:id="rId12"/>
    <p:sldId id="392" r:id="rId13"/>
    <p:sldId id="368" r:id="rId14"/>
    <p:sldId id="369" r:id="rId15"/>
    <p:sldId id="370" r:id="rId16"/>
    <p:sldId id="371" r:id="rId17"/>
    <p:sldId id="372" r:id="rId18"/>
    <p:sldId id="373" r:id="rId19"/>
    <p:sldId id="374" r:id="rId20"/>
    <p:sldId id="375" r:id="rId21"/>
    <p:sldId id="376" r:id="rId22"/>
    <p:sldId id="377" r:id="rId23"/>
    <p:sldId id="378" r:id="rId24"/>
    <p:sldId id="379" r:id="rId25"/>
    <p:sldId id="380" r:id="rId26"/>
    <p:sldId id="381" r:id="rId27"/>
    <p:sldId id="382" r:id="rId28"/>
    <p:sldId id="383" r:id="rId29"/>
    <p:sldId id="384" r:id="rId30"/>
    <p:sldId id="385" r:id="rId31"/>
    <p:sldId id="386" r:id="rId32"/>
    <p:sldId id="387" r:id="rId33"/>
    <p:sldId id="388" r:id="rId34"/>
    <p:sldId id="389" r:id="rId35"/>
    <p:sldId id="390"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29E"/>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3447" autoAdjust="0"/>
  </p:normalViewPr>
  <p:slideViewPr>
    <p:cSldViewPr snapToGrid="0">
      <p:cViewPr varScale="1">
        <p:scale>
          <a:sx n="61" d="100"/>
          <a:sy n="61" d="100"/>
        </p:scale>
        <p:origin x="15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F3C465-F747-4B55-8FD3-F153CAB408B6}"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73DCD6E1-470E-4835-BF2B-1D0DB00C1019}">
      <dgm:prSet phldrT="[Text]"/>
      <dgm:spPr/>
      <dgm:t>
        <a:bodyPr/>
        <a:lstStyle/>
        <a:p>
          <a:pPr algn="ctr">
            <a:buNone/>
          </a:pPr>
          <a:r>
            <a:rPr lang="en-US" b="1"/>
            <a:t>Boosts Morale and Emotional Well-being</a:t>
          </a:r>
          <a:endParaRPr lang="en-US"/>
        </a:p>
      </dgm:t>
    </dgm:pt>
    <dgm:pt modelId="{8ED1E1A4-C50C-4118-B1A5-375D9C6952C9}" type="parTrans" cxnId="{53DD07B1-03D4-4051-86D4-C92F6211D119}">
      <dgm:prSet/>
      <dgm:spPr/>
      <dgm:t>
        <a:bodyPr/>
        <a:lstStyle/>
        <a:p>
          <a:pPr algn="ctr"/>
          <a:endParaRPr lang="en-US"/>
        </a:p>
      </dgm:t>
    </dgm:pt>
    <dgm:pt modelId="{B90D72A3-514F-4FD9-BE19-96397E5A6A84}" type="sibTrans" cxnId="{53DD07B1-03D4-4051-86D4-C92F6211D119}">
      <dgm:prSet/>
      <dgm:spPr/>
      <dgm:t>
        <a:bodyPr/>
        <a:lstStyle/>
        <a:p>
          <a:pPr algn="ctr"/>
          <a:endParaRPr lang="en-US"/>
        </a:p>
      </dgm:t>
    </dgm:pt>
    <dgm:pt modelId="{EA41A60A-6043-4F9D-960C-0B6B41523CB7}">
      <dgm:prSet phldrT="[Text]"/>
      <dgm:spPr/>
      <dgm:t>
        <a:bodyPr/>
        <a:lstStyle/>
        <a:p>
          <a:pPr algn="ctr">
            <a:buNone/>
          </a:pPr>
          <a:r>
            <a:rPr lang="en-US" b="1"/>
            <a:t>Reduces Stress and Mental Fatigue</a:t>
          </a:r>
          <a:endParaRPr lang="en-US"/>
        </a:p>
      </dgm:t>
    </dgm:pt>
    <dgm:pt modelId="{B95D56D8-AA8C-4C8B-9964-22C10DB03607}" type="parTrans" cxnId="{2B067EB4-AB54-495B-AE8A-D45FD9B5CD52}">
      <dgm:prSet/>
      <dgm:spPr/>
      <dgm:t>
        <a:bodyPr/>
        <a:lstStyle/>
        <a:p>
          <a:pPr algn="ctr"/>
          <a:endParaRPr lang="en-US"/>
        </a:p>
      </dgm:t>
    </dgm:pt>
    <dgm:pt modelId="{0C55D8B0-F766-482C-B403-84B98396D5D8}" type="sibTrans" cxnId="{2B067EB4-AB54-495B-AE8A-D45FD9B5CD52}">
      <dgm:prSet/>
      <dgm:spPr/>
      <dgm:t>
        <a:bodyPr/>
        <a:lstStyle/>
        <a:p>
          <a:pPr algn="ctr"/>
          <a:endParaRPr lang="en-US"/>
        </a:p>
      </dgm:t>
    </dgm:pt>
    <dgm:pt modelId="{7017AD69-D5A7-4207-BC37-A14E6EDDDD96}">
      <dgm:prSet phldrT="[Text]"/>
      <dgm:spPr/>
      <dgm:t>
        <a:bodyPr/>
        <a:lstStyle/>
        <a:p>
          <a:pPr algn="ctr">
            <a:buNone/>
          </a:pPr>
          <a:r>
            <a:rPr lang="en-US" b="1"/>
            <a:t>Strengthens Team Bonding and Cultural Appreciation</a:t>
          </a:r>
          <a:endParaRPr lang="en-US"/>
        </a:p>
      </dgm:t>
    </dgm:pt>
    <dgm:pt modelId="{3F9D2D6B-C6FB-41A4-B24A-2B1A04BC91D4}" type="parTrans" cxnId="{67F23771-38D4-4FFF-A4DD-F4812F3EC2EB}">
      <dgm:prSet/>
      <dgm:spPr/>
      <dgm:t>
        <a:bodyPr/>
        <a:lstStyle/>
        <a:p>
          <a:pPr algn="ctr"/>
          <a:endParaRPr lang="en-US"/>
        </a:p>
      </dgm:t>
    </dgm:pt>
    <dgm:pt modelId="{0C462DFC-9D4F-411D-BCE3-DF593BF23897}" type="sibTrans" cxnId="{67F23771-38D4-4FFF-A4DD-F4812F3EC2EB}">
      <dgm:prSet/>
      <dgm:spPr/>
      <dgm:t>
        <a:bodyPr/>
        <a:lstStyle/>
        <a:p>
          <a:pPr algn="ctr"/>
          <a:endParaRPr lang="en-US"/>
        </a:p>
      </dgm:t>
    </dgm:pt>
    <dgm:pt modelId="{D4F8079D-4E58-4C6C-893A-B1CCEA71E418}">
      <dgm:prSet/>
      <dgm:spPr/>
      <dgm:t>
        <a:bodyPr/>
        <a:lstStyle/>
        <a:p>
          <a:pPr algn="ctr">
            <a:buNone/>
          </a:pPr>
          <a:r>
            <a:rPr lang="en-US" b="1"/>
            <a:t>Encourages Better Appetite and Nutrition</a:t>
          </a:r>
          <a:endParaRPr lang="en-US"/>
        </a:p>
      </dgm:t>
    </dgm:pt>
    <dgm:pt modelId="{F85E3D79-4E6F-4270-9FDB-8E62A6CC4BCD}" type="parTrans" cxnId="{2213047D-8BB7-42AA-9684-A91544757470}">
      <dgm:prSet/>
      <dgm:spPr/>
      <dgm:t>
        <a:bodyPr/>
        <a:lstStyle/>
        <a:p>
          <a:pPr algn="ctr"/>
          <a:endParaRPr lang="en-US"/>
        </a:p>
      </dgm:t>
    </dgm:pt>
    <dgm:pt modelId="{CEC70FFF-F889-4963-B6A9-A1FA98DA03C4}" type="sibTrans" cxnId="{2213047D-8BB7-42AA-9684-A91544757470}">
      <dgm:prSet/>
      <dgm:spPr/>
      <dgm:t>
        <a:bodyPr/>
        <a:lstStyle/>
        <a:p>
          <a:pPr algn="ctr"/>
          <a:endParaRPr lang="en-US"/>
        </a:p>
      </dgm:t>
    </dgm:pt>
    <dgm:pt modelId="{A6009560-8BF3-4F8A-8EA2-FC109CABB2DE}">
      <dgm:prSet/>
      <dgm:spPr/>
      <dgm:t>
        <a:bodyPr/>
        <a:lstStyle/>
        <a:p>
          <a:pPr algn="ctr">
            <a:buNone/>
          </a:pPr>
          <a:r>
            <a:rPr lang="en-US" b="1"/>
            <a:t>Supports Physical Performance</a:t>
          </a:r>
          <a:endParaRPr lang="en-US"/>
        </a:p>
      </dgm:t>
    </dgm:pt>
    <dgm:pt modelId="{FADC0202-7DF6-452D-9B0C-F769B944F76C}" type="parTrans" cxnId="{D2DEEDD5-7A12-43B5-93FE-DFE6F0DBC427}">
      <dgm:prSet/>
      <dgm:spPr/>
      <dgm:t>
        <a:bodyPr/>
        <a:lstStyle/>
        <a:p>
          <a:pPr algn="ctr"/>
          <a:endParaRPr lang="en-US"/>
        </a:p>
      </dgm:t>
    </dgm:pt>
    <dgm:pt modelId="{AE0A6B7F-548B-4394-8B8D-49E7C2A59B6B}" type="sibTrans" cxnId="{D2DEEDD5-7A12-43B5-93FE-DFE6F0DBC427}">
      <dgm:prSet/>
      <dgm:spPr/>
      <dgm:t>
        <a:bodyPr/>
        <a:lstStyle/>
        <a:p>
          <a:pPr algn="ctr"/>
          <a:endParaRPr lang="en-US"/>
        </a:p>
      </dgm:t>
    </dgm:pt>
    <dgm:pt modelId="{B95118E2-07F3-49FC-BC5D-06B49AB10948}">
      <dgm:prSet/>
      <dgm:spPr/>
      <dgm:t>
        <a:bodyPr/>
        <a:lstStyle/>
        <a:p>
          <a:pPr algn="ctr">
            <a:buNone/>
          </a:pPr>
          <a:r>
            <a:rPr lang="en-US" b="1"/>
            <a:t>Reduces Homesickness and Improves Retention</a:t>
          </a:r>
          <a:endParaRPr lang="en-US"/>
        </a:p>
      </dgm:t>
    </dgm:pt>
    <dgm:pt modelId="{30E79B48-F932-4FA8-9684-3DF9FF661390}" type="parTrans" cxnId="{B0AAF2A6-277A-4A4A-830E-E305CADA9F51}">
      <dgm:prSet/>
      <dgm:spPr/>
      <dgm:t>
        <a:bodyPr/>
        <a:lstStyle/>
        <a:p>
          <a:pPr algn="ctr"/>
          <a:endParaRPr lang="en-US"/>
        </a:p>
      </dgm:t>
    </dgm:pt>
    <dgm:pt modelId="{AB8F59C6-871A-4F0A-B1F6-5424B82FDD89}" type="sibTrans" cxnId="{B0AAF2A6-277A-4A4A-830E-E305CADA9F51}">
      <dgm:prSet/>
      <dgm:spPr/>
      <dgm:t>
        <a:bodyPr/>
        <a:lstStyle/>
        <a:p>
          <a:pPr algn="ctr"/>
          <a:endParaRPr lang="en-US"/>
        </a:p>
      </dgm:t>
    </dgm:pt>
    <dgm:pt modelId="{85545DC2-EF24-4516-A806-6BC3E7F4ABCE}" type="pres">
      <dgm:prSet presAssocID="{8CF3C465-F747-4B55-8FD3-F153CAB408B6}" presName="cycle" presStyleCnt="0">
        <dgm:presLayoutVars>
          <dgm:dir/>
          <dgm:resizeHandles val="exact"/>
        </dgm:presLayoutVars>
      </dgm:prSet>
      <dgm:spPr/>
    </dgm:pt>
    <dgm:pt modelId="{65E45116-B9DD-4AA8-87A9-E2286CC4CF39}" type="pres">
      <dgm:prSet presAssocID="{73DCD6E1-470E-4835-BF2B-1D0DB00C1019}" presName="node" presStyleLbl="node1" presStyleIdx="0" presStyleCnt="6">
        <dgm:presLayoutVars>
          <dgm:bulletEnabled val="1"/>
        </dgm:presLayoutVars>
      </dgm:prSet>
      <dgm:spPr/>
    </dgm:pt>
    <dgm:pt modelId="{537EB0E4-5292-46FF-889A-EF31F92C1250}" type="pres">
      <dgm:prSet presAssocID="{73DCD6E1-470E-4835-BF2B-1D0DB00C1019}" presName="spNode" presStyleCnt="0"/>
      <dgm:spPr/>
    </dgm:pt>
    <dgm:pt modelId="{781F8857-AC7A-485A-A80C-EBE9D00EB49D}" type="pres">
      <dgm:prSet presAssocID="{B90D72A3-514F-4FD9-BE19-96397E5A6A84}" presName="sibTrans" presStyleLbl="sibTrans1D1" presStyleIdx="0" presStyleCnt="6"/>
      <dgm:spPr/>
    </dgm:pt>
    <dgm:pt modelId="{FE960ACB-EFBB-4213-84AD-ED69E88DA526}" type="pres">
      <dgm:prSet presAssocID="{EA41A60A-6043-4F9D-960C-0B6B41523CB7}" presName="node" presStyleLbl="node1" presStyleIdx="1" presStyleCnt="6">
        <dgm:presLayoutVars>
          <dgm:bulletEnabled val="1"/>
        </dgm:presLayoutVars>
      </dgm:prSet>
      <dgm:spPr/>
    </dgm:pt>
    <dgm:pt modelId="{811E3F88-7FD7-4B45-889A-989434BD378C}" type="pres">
      <dgm:prSet presAssocID="{EA41A60A-6043-4F9D-960C-0B6B41523CB7}" presName="spNode" presStyleCnt="0"/>
      <dgm:spPr/>
    </dgm:pt>
    <dgm:pt modelId="{F35BC7BC-4D08-4893-8EA8-BFC6E90A7402}" type="pres">
      <dgm:prSet presAssocID="{0C55D8B0-F766-482C-B403-84B98396D5D8}" presName="sibTrans" presStyleLbl="sibTrans1D1" presStyleIdx="1" presStyleCnt="6"/>
      <dgm:spPr/>
    </dgm:pt>
    <dgm:pt modelId="{C9EECC1B-BA72-4B2A-8B4A-6C97FC9F56A2}" type="pres">
      <dgm:prSet presAssocID="{D4F8079D-4E58-4C6C-893A-B1CCEA71E418}" presName="node" presStyleLbl="node1" presStyleIdx="2" presStyleCnt="6">
        <dgm:presLayoutVars>
          <dgm:bulletEnabled val="1"/>
        </dgm:presLayoutVars>
      </dgm:prSet>
      <dgm:spPr/>
    </dgm:pt>
    <dgm:pt modelId="{CD7A97AB-F13B-4FF7-97A0-C71639D7AE4B}" type="pres">
      <dgm:prSet presAssocID="{D4F8079D-4E58-4C6C-893A-B1CCEA71E418}" presName="spNode" presStyleCnt="0"/>
      <dgm:spPr/>
    </dgm:pt>
    <dgm:pt modelId="{00EBC6C3-BBE8-489A-A095-8687631A1392}" type="pres">
      <dgm:prSet presAssocID="{CEC70FFF-F889-4963-B6A9-A1FA98DA03C4}" presName="sibTrans" presStyleLbl="sibTrans1D1" presStyleIdx="2" presStyleCnt="6"/>
      <dgm:spPr/>
    </dgm:pt>
    <dgm:pt modelId="{095769E2-5692-4DCF-89DF-59B717FAD1D4}" type="pres">
      <dgm:prSet presAssocID="{A6009560-8BF3-4F8A-8EA2-FC109CABB2DE}" presName="node" presStyleLbl="node1" presStyleIdx="3" presStyleCnt="6">
        <dgm:presLayoutVars>
          <dgm:bulletEnabled val="1"/>
        </dgm:presLayoutVars>
      </dgm:prSet>
      <dgm:spPr/>
    </dgm:pt>
    <dgm:pt modelId="{62C87249-BBB6-4C2B-AE89-55F8DE249D97}" type="pres">
      <dgm:prSet presAssocID="{A6009560-8BF3-4F8A-8EA2-FC109CABB2DE}" presName="spNode" presStyleCnt="0"/>
      <dgm:spPr/>
    </dgm:pt>
    <dgm:pt modelId="{CCB0C0B1-077D-4B96-86FA-42F97C06DA0D}" type="pres">
      <dgm:prSet presAssocID="{AE0A6B7F-548B-4394-8B8D-49E7C2A59B6B}" presName="sibTrans" presStyleLbl="sibTrans1D1" presStyleIdx="3" presStyleCnt="6"/>
      <dgm:spPr/>
    </dgm:pt>
    <dgm:pt modelId="{CB12A5E3-137E-40D9-B843-AF398BAE08D9}" type="pres">
      <dgm:prSet presAssocID="{7017AD69-D5A7-4207-BC37-A14E6EDDDD96}" presName="node" presStyleLbl="node1" presStyleIdx="4" presStyleCnt="6">
        <dgm:presLayoutVars>
          <dgm:bulletEnabled val="1"/>
        </dgm:presLayoutVars>
      </dgm:prSet>
      <dgm:spPr/>
    </dgm:pt>
    <dgm:pt modelId="{9426FE44-323D-4620-B9AE-355EB1CA287A}" type="pres">
      <dgm:prSet presAssocID="{7017AD69-D5A7-4207-BC37-A14E6EDDDD96}" presName="spNode" presStyleCnt="0"/>
      <dgm:spPr/>
    </dgm:pt>
    <dgm:pt modelId="{F28C632C-B7F4-41EA-8CB6-B4785511FAF6}" type="pres">
      <dgm:prSet presAssocID="{0C462DFC-9D4F-411D-BCE3-DF593BF23897}" presName="sibTrans" presStyleLbl="sibTrans1D1" presStyleIdx="4" presStyleCnt="6"/>
      <dgm:spPr/>
    </dgm:pt>
    <dgm:pt modelId="{63CFAE95-DAA3-4C1E-A323-78CC1B46A211}" type="pres">
      <dgm:prSet presAssocID="{B95118E2-07F3-49FC-BC5D-06B49AB10948}" presName="node" presStyleLbl="node1" presStyleIdx="5" presStyleCnt="6">
        <dgm:presLayoutVars>
          <dgm:bulletEnabled val="1"/>
        </dgm:presLayoutVars>
      </dgm:prSet>
      <dgm:spPr/>
    </dgm:pt>
    <dgm:pt modelId="{B4144C20-5AA2-4459-A974-70B9159E3484}" type="pres">
      <dgm:prSet presAssocID="{B95118E2-07F3-49FC-BC5D-06B49AB10948}" presName="spNode" presStyleCnt="0"/>
      <dgm:spPr/>
    </dgm:pt>
    <dgm:pt modelId="{ED0412C8-5B59-4CAC-A014-3BA0D48F2CF5}" type="pres">
      <dgm:prSet presAssocID="{AB8F59C6-871A-4F0A-B1F6-5424B82FDD89}" presName="sibTrans" presStyleLbl="sibTrans1D1" presStyleIdx="5" presStyleCnt="6"/>
      <dgm:spPr/>
    </dgm:pt>
  </dgm:ptLst>
  <dgm:cxnLst>
    <dgm:cxn modelId="{351B3012-AE83-4550-BFFC-5C43EF044D86}" type="presOf" srcId="{AE0A6B7F-548B-4394-8B8D-49E7C2A59B6B}" destId="{CCB0C0B1-077D-4B96-86FA-42F97C06DA0D}" srcOrd="0" destOrd="0" presId="urn:microsoft.com/office/officeart/2005/8/layout/cycle5"/>
    <dgm:cxn modelId="{F8C35E13-0797-4734-8FEC-A01273EC9D1F}" type="presOf" srcId="{8CF3C465-F747-4B55-8FD3-F153CAB408B6}" destId="{85545DC2-EF24-4516-A806-6BC3E7F4ABCE}" srcOrd="0" destOrd="0" presId="urn:microsoft.com/office/officeart/2005/8/layout/cycle5"/>
    <dgm:cxn modelId="{469B433A-ED8B-4621-9FDF-DB7AFC89B685}" type="presOf" srcId="{B90D72A3-514F-4FD9-BE19-96397E5A6A84}" destId="{781F8857-AC7A-485A-A80C-EBE9D00EB49D}" srcOrd="0" destOrd="0" presId="urn:microsoft.com/office/officeart/2005/8/layout/cycle5"/>
    <dgm:cxn modelId="{3D797141-0DF2-4CEA-917E-8657F6BF102C}" type="presOf" srcId="{D4F8079D-4E58-4C6C-893A-B1CCEA71E418}" destId="{C9EECC1B-BA72-4B2A-8B4A-6C97FC9F56A2}" srcOrd="0" destOrd="0" presId="urn:microsoft.com/office/officeart/2005/8/layout/cycle5"/>
    <dgm:cxn modelId="{684E4970-2FB1-4DD8-8639-810A8A88BF35}" type="presOf" srcId="{7017AD69-D5A7-4207-BC37-A14E6EDDDD96}" destId="{CB12A5E3-137E-40D9-B843-AF398BAE08D9}" srcOrd="0" destOrd="0" presId="urn:microsoft.com/office/officeart/2005/8/layout/cycle5"/>
    <dgm:cxn modelId="{14703071-45F1-474A-BDFD-8D9D2A0DBA9E}" type="presOf" srcId="{0C462DFC-9D4F-411D-BCE3-DF593BF23897}" destId="{F28C632C-B7F4-41EA-8CB6-B4785511FAF6}" srcOrd="0" destOrd="0" presId="urn:microsoft.com/office/officeart/2005/8/layout/cycle5"/>
    <dgm:cxn modelId="{67F23771-38D4-4FFF-A4DD-F4812F3EC2EB}" srcId="{8CF3C465-F747-4B55-8FD3-F153CAB408B6}" destId="{7017AD69-D5A7-4207-BC37-A14E6EDDDD96}" srcOrd="4" destOrd="0" parTransId="{3F9D2D6B-C6FB-41A4-B24A-2B1A04BC91D4}" sibTransId="{0C462DFC-9D4F-411D-BCE3-DF593BF23897}"/>
    <dgm:cxn modelId="{75292A57-2E3F-48B7-9874-DBCBBAB6BE8C}" type="presOf" srcId="{AB8F59C6-871A-4F0A-B1F6-5424B82FDD89}" destId="{ED0412C8-5B59-4CAC-A014-3BA0D48F2CF5}" srcOrd="0" destOrd="0" presId="urn:microsoft.com/office/officeart/2005/8/layout/cycle5"/>
    <dgm:cxn modelId="{2213047D-8BB7-42AA-9684-A91544757470}" srcId="{8CF3C465-F747-4B55-8FD3-F153CAB408B6}" destId="{D4F8079D-4E58-4C6C-893A-B1CCEA71E418}" srcOrd="2" destOrd="0" parTransId="{F85E3D79-4E6F-4270-9FDB-8E62A6CC4BCD}" sibTransId="{CEC70FFF-F889-4963-B6A9-A1FA98DA03C4}"/>
    <dgm:cxn modelId="{C82F2083-ED7B-4F25-8AB2-ACA537713542}" type="presOf" srcId="{EA41A60A-6043-4F9D-960C-0B6B41523CB7}" destId="{FE960ACB-EFBB-4213-84AD-ED69E88DA526}" srcOrd="0" destOrd="0" presId="urn:microsoft.com/office/officeart/2005/8/layout/cycle5"/>
    <dgm:cxn modelId="{B0AAF2A6-277A-4A4A-830E-E305CADA9F51}" srcId="{8CF3C465-F747-4B55-8FD3-F153CAB408B6}" destId="{B95118E2-07F3-49FC-BC5D-06B49AB10948}" srcOrd="5" destOrd="0" parTransId="{30E79B48-F932-4FA8-9684-3DF9FF661390}" sibTransId="{AB8F59C6-871A-4F0A-B1F6-5424B82FDD89}"/>
    <dgm:cxn modelId="{2197B2AF-E63F-4280-A835-EE1D8EEE9DE5}" type="presOf" srcId="{A6009560-8BF3-4F8A-8EA2-FC109CABB2DE}" destId="{095769E2-5692-4DCF-89DF-59B717FAD1D4}" srcOrd="0" destOrd="0" presId="urn:microsoft.com/office/officeart/2005/8/layout/cycle5"/>
    <dgm:cxn modelId="{53DD07B1-03D4-4051-86D4-C92F6211D119}" srcId="{8CF3C465-F747-4B55-8FD3-F153CAB408B6}" destId="{73DCD6E1-470E-4835-BF2B-1D0DB00C1019}" srcOrd="0" destOrd="0" parTransId="{8ED1E1A4-C50C-4118-B1A5-375D9C6952C9}" sibTransId="{B90D72A3-514F-4FD9-BE19-96397E5A6A84}"/>
    <dgm:cxn modelId="{2B067EB4-AB54-495B-AE8A-D45FD9B5CD52}" srcId="{8CF3C465-F747-4B55-8FD3-F153CAB408B6}" destId="{EA41A60A-6043-4F9D-960C-0B6B41523CB7}" srcOrd="1" destOrd="0" parTransId="{B95D56D8-AA8C-4C8B-9964-22C10DB03607}" sibTransId="{0C55D8B0-F766-482C-B403-84B98396D5D8}"/>
    <dgm:cxn modelId="{B5BA29D3-B123-4DD5-A730-322D5F22B3B6}" type="presOf" srcId="{73DCD6E1-470E-4835-BF2B-1D0DB00C1019}" destId="{65E45116-B9DD-4AA8-87A9-E2286CC4CF39}" srcOrd="0" destOrd="0" presId="urn:microsoft.com/office/officeart/2005/8/layout/cycle5"/>
    <dgm:cxn modelId="{D2DEEDD5-7A12-43B5-93FE-DFE6F0DBC427}" srcId="{8CF3C465-F747-4B55-8FD3-F153CAB408B6}" destId="{A6009560-8BF3-4F8A-8EA2-FC109CABB2DE}" srcOrd="3" destOrd="0" parTransId="{FADC0202-7DF6-452D-9B0C-F769B944F76C}" sibTransId="{AE0A6B7F-548B-4394-8B8D-49E7C2A59B6B}"/>
    <dgm:cxn modelId="{8670EDEE-9DBF-4AF6-8FC3-7618D9BC90BC}" type="presOf" srcId="{B95118E2-07F3-49FC-BC5D-06B49AB10948}" destId="{63CFAE95-DAA3-4C1E-A323-78CC1B46A211}" srcOrd="0" destOrd="0" presId="urn:microsoft.com/office/officeart/2005/8/layout/cycle5"/>
    <dgm:cxn modelId="{12F873F1-63AB-493F-8353-B64B26A55537}" type="presOf" srcId="{CEC70FFF-F889-4963-B6A9-A1FA98DA03C4}" destId="{00EBC6C3-BBE8-489A-A095-8687631A1392}" srcOrd="0" destOrd="0" presId="urn:microsoft.com/office/officeart/2005/8/layout/cycle5"/>
    <dgm:cxn modelId="{F2D175FB-A600-4799-8E0E-21164FD24AC3}" type="presOf" srcId="{0C55D8B0-F766-482C-B403-84B98396D5D8}" destId="{F35BC7BC-4D08-4893-8EA8-BFC6E90A7402}" srcOrd="0" destOrd="0" presId="urn:microsoft.com/office/officeart/2005/8/layout/cycle5"/>
    <dgm:cxn modelId="{C1C69CBD-3F71-4D2E-A89C-10E53519C740}" type="presParOf" srcId="{85545DC2-EF24-4516-A806-6BC3E7F4ABCE}" destId="{65E45116-B9DD-4AA8-87A9-E2286CC4CF39}" srcOrd="0" destOrd="0" presId="urn:microsoft.com/office/officeart/2005/8/layout/cycle5"/>
    <dgm:cxn modelId="{D2FE1589-AF41-4564-A4D0-9BC3787C8AEC}" type="presParOf" srcId="{85545DC2-EF24-4516-A806-6BC3E7F4ABCE}" destId="{537EB0E4-5292-46FF-889A-EF31F92C1250}" srcOrd="1" destOrd="0" presId="urn:microsoft.com/office/officeart/2005/8/layout/cycle5"/>
    <dgm:cxn modelId="{1822D214-127E-4230-BF65-D824C29B9EB8}" type="presParOf" srcId="{85545DC2-EF24-4516-A806-6BC3E7F4ABCE}" destId="{781F8857-AC7A-485A-A80C-EBE9D00EB49D}" srcOrd="2" destOrd="0" presId="urn:microsoft.com/office/officeart/2005/8/layout/cycle5"/>
    <dgm:cxn modelId="{9E8E7457-B31E-4292-90EE-DBFD9CA14C28}" type="presParOf" srcId="{85545DC2-EF24-4516-A806-6BC3E7F4ABCE}" destId="{FE960ACB-EFBB-4213-84AD-ED69E88DA526}" srcOrd="3" destOrd="0" presId="urn:microsoft.com/office/officeart/2005/8/layout/cycle5"/>
    <dgm:cxn modelId="{011DC522-F15D-4E7D-B2A3-018CC1728A6B}" type="presParOf" srcId="{85545DC2-EF24-4516-A806-6BC3E7F4ABCE}" destId="{811E3F88-7FD7-4B45-889A-989434BD378C}" srcOrd="4" destOrd="0" presId="urn:microsoft.com/office/officeart/2005/8/layout/cycle5"/>
    <dgm:cxn modelId="{515C82B1-DB96-40EF-8073-22C41D65942D}" type="presParOf" srcId="{85545DC2-EF24-4516-A806-6BC3E7F4ABCE}" destId="{F35BC7BC-4D08-4893-8EA8-BFC6E90A7402}" srcOrd="5" destOrd="0" presId="urn:microsoft.com/office/officeart/2005/8/layout/cycle5"/>
    <dgm:cxn modelId="{0377C238-92CB-4ECA-9CBF-C5A59FE4EE45}" type="presParOf" srcId="{85545DC2-EF24-4516-A806-6BC3E7F4ABCE}" destId="{C9EECC1B-BA72-4B2A-8B4A-6C97FC9F56A2}" srcOrd="6" destOrd="0" presId="urn:microsoft.com/office/officeart/2005/8/layout/cycle5"/>
    <dgm:cxn modelId="{3AE2E67A-7899-4E23-8D3C-3F32FCDCBEA2}" type="presParOf" srcId="{85545DC2-EF24-4516-A806-6BC3E7F4ABCE}" destId="{CD7A97AB-F13B-4FF7-97A0-C71639D7AE4B}" srcOrd="7" destOrd="0" presId="urn:microsoft.com/office/officeart/2005/8/layout/cycle5"/>
    <dgm:cxn modelId="{BEBA85A3-F31D-4ECF-8A61-7AB183418980}" type="presParOf" srcId="{85545DC2-EF24-4516-A806-6BC3E7F4ABCE}" destId="{00EBC6C3-BBE8-489A-A095-8687631A1392}" srcOrd="8" destOrd="0" presId="urn:microsoft.com/office/officeart/2005/8/layout/cycle5"/>
    <dgm:cxn modelId="{E6C1C26D-B747-4243-8A7C-B4074B6D482C}" type="presParOf" srcId="{85545DC2-EF24-4516-A806-6BC3E7F4ABCE}" destId="{095769E2-5692-4DCF-89DF-59B717FAD1D4}" srcOrd="9" destOrd="0" presId="urn:microsoft.com/office/officeart/2005/8/layout/cycle5"/>
    <dgm:cxn modelId="{A5CB033A-E433-4380-B509-BB5F6A32D1E4}" type="presParOf" srcId="{85545DC2-EF24-4516-A806-6BC3E7F4ABCE}" destId="{62C87249-BBB6-4C2B-AE89-55F8DE249D97}" srcOrd="10" destOrd="0" presId="urn:microsoft.com/office/officeart/2005/8/layout/cycle5"/>
    <dgm:cxn modelId="{42BB06B7-87C8-4841-9B3B-FC8684DB773D}" type="presParOf" srcId="{85545DC2-EF24-4516-A806-6BC3E7F4ABCE}" destId="{CCB0C0B1-077D-4B96-86FA-42F97C06DA0D}" srcOrd="11" destOrd="0" presId="urn:microsoft.com/office/officeart/2005/8/layout/cycle5"/>
    <dgm:cxn modelId="{E5FCD0B6-FCDA-4488-8839-9F3851EEB874}" type="presParOf" srcId="{85545DC2-EF24-4516-A806-6BC3E7F4ABCE}" destId="{CB12A5E3-137E-40D9-B843-AF398BAE08D9}" srcOrd="12" destOrd="0" presId="urn:microsoft.com/office/officeart/2005/8/layout/cycle5"/>
    <dgm:cxn modelId="{BD694C14-C41F-4102-B449-8A248C91D290}" type="presParOf" srcId="{85545DC2-EF24-4516-A806-6BC3E7F4ABCE}" destId="{9426FE44-323D-4620-B9AE-355EB1CA287A}" srcOrd="13" destOrd="0" presId="urn:microsoft.com/office/officeart/2005/8/layout/cycle5"/>
    <dgm:cxn modelId="{1214EFD2-4279-493E-9BE6-08936771D1EA}" type="presParOf" srcId="{85545DC2-EF24-4516-A806-6BC3E7F4ABCE}" destId="{F28C632C-B7F4-41EA-8CB6-B4785511FAF6}" srcOrd="14" destOrd="0" presId="urn:microsoft.com/office/officeart/2005/8/layout/cycle5"/>
    <dgm:cxn modelId="{638D4B8C-F94F-4CE8-8443-EFF08AF35383}" type="presParOf" srcId="{85545DC2-EF24-4516-A806-6BC3E7F4ABCE}" destId="{63CFAE95-DAA3-4C1E-A323-78CC1B46A211}" srcOrd="15" destOrd="0" presId="urn:microsoft.com/office/officeart/2005/8/layout/cycle5"/>
    <dgm:cxn modelId="{EDE95DB6-33CA-4CA7-A8F6-CB9024F742E2}" type="presParOf" srcId="{85545DC2-EF24-4516-A806-6BC3E7F4ABCE}" destId="{B4144C20-5AA2-4459-A974-70B9159E3484}" srcOrd="16" destOrd="0" presId="urn:microsoft.com/office/officeart/2005/8/layout/cycle5"/>
    <dgm:cxn modelId="{61CE8059-77FE-49C7-8E76-64BAA1C455EC}" type="presParOf" srcId="{85545DC2-EF24-4516-A806-6BC3E7F4ABCE}" destId="{ED0412C8-5B59-4CAC-A014-3BA0D48F2CF5}" srcOrd="17" destOrd="0" presId="urn:microsoft.com/office/officeart/2005/8/layout/cycle5"/>
  </dgm:cxnLst>
  <dgm:bg/>
  <dgm:whole>
    <a:ln>
      <a:solidFill>
        <a:schemeClr val="accent1"/>
      </a:solidFill>
    </a:ln>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B847AC-D95C-434E-817F-9B81CD20C28F}"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36EBD7E4-2F63-4F83-8486-FADD6834EE44}">
      <dgm:prSet phldrT="[Text]"/>
      <dgm:spPr>
        <a:solidFill>
          <a:srgbClr val="FFC000"/>
        </a:solidFill>
      </dgm:spPr>
      <dgm:t>
        <a:bodyPr/>
        <a:lstStyle/>
        <a:p>
          <a:pPr algn="ctr">
            <a:buFont typeface="+mj-lt"/>
            <a:buAutoNum type="arabicPeriod"/>
          </a:pPr>
          <a:r>
            <a:rPr lang="en-US" b="1"/>
            <a:t>DIVERSE CULINARY TRADITIONS </a:t>
          </a:r>
          <a:endParaRPr lang="en-US"/>
        </a:p>
      </dgm:t>
    </dgm:pt>
    <dgm:pt modelId="{31EB8230-19D6-46F0-8819-EF1C1BC230A7}" type="parTrans" cxnId="{8FD030F0-6789-4E4F-8801-C0E02E24B430}">
      <dgm:prSet/>
      <dgm:spPr/>
      <dgm:t>
        <a:bodyPr/>
        <a:lstStyle/>
        <a:p>
          <a:pPr algn="ctr"/>
          <a:endParaRPr lang="en-US"/>
        </a:p>
      </dgm:t>
    </dgm:pt>
    <dgm:pt modelId="{9D829459-C31A-4228-A3E0-1D3ACEE91B66}" type="sibTrans" cxnId="{8FD030F0-6789-4E4F-8801-C0E02E24B430}">
      <dgm:prSet/>
      <dgm:spPr/>
      <dgm:t>
        <a:bodyPr/>
        <a:lstStyle/>
        <a:p>
          <a:pPr algn="ctr"/>
          <a:endParaRPr lang="en-US"/>
        </a:p>
      </dgm:t>
    </dgm:pt>
    <dgm:pt modelId="{1182A103-3588-4ED2-8928-E1F98B7F3905}">
      <dgm:prSet phldrT="[Text]"/>
      <dgm:spPr>
        <a:solidFill>
          <a:srgbClr val="92D050"/>
        </a:solidFill>
      </dgm:spPr>
      <dgm:t>
        <a:bodyPr/>
        <a:lstStyle/>
        <a:p>
          <a:pPr algn="ctr"/>
          <a:r>
            <a:rPr lang="en-US"/>
            <a:t>Cultural Inclusivity</a:t>
          </a:r>
        </a:p>
      </dgm:t>
    </dgm:pt>
    <dgm:pt modelId="{B9861406-65C4-4F7F-9774-550A1038F8A9}" type="parTrans" cxnId="{CE38CB9B-FA9E-4A75-944A-919A8D268526}">
      <dgm:prSet/>
      <dgm:spPr/>
      <dgm:t>
        <a:bodyPr/>
        <a:lstStyle/>
        <a:p>
          <a:pPr algn="ctr"/>
          <a:endParaRPr lang="en-US"/>
        </a:p>
      </dgm:t>
    </dgm:pt>
    <dgm:pt modelId="{17F7017F-07C4-4354-8C30-C5A18BB9A41D}" type="sibTrans" cxnId="{CE38CB9B-FA9E-4A75-944A-919A8D268526}">
      <dgm:prSet/>
      <dgm:spPr/>
      <dgm:t>
        <a:bodyPr/>
        <a:lstStyle/>
        <a:p>
          <a:pPr algn="ctr"/>
          <a:endParaRPr lang="en-US"/>
        </a:p>
      </dgm:t>
    </dgm:pt>
    <dgm:pt modelId="{3BCAA84F-C07F-42D7-A0AA-EE15DD93BE6D}">
      <dgm:prSet phldrT="[Text]"/>
      <dgm:spPr>
        <a:solidFill>
          <a:srgbClr val="92D050"/>
        </a:solidFill>
      </dgm:spPr>
      <dgm:t>
        <a:bodyPr/>
        <a:lstStyle/>
        <a:p>
          <a:pPr algn="ctr"/>
          <a:r>
            <a:rPr lang="en-US"/>
            <a:t>Balanced Nutrition</a:t>
          </a:r>
        </a:p>
      </dgm:t>
    </dgm:pt>
    <dgm:pt modelId="{DA56EE9B-A85A-4D00-9F3B-62F6E969A0E3}" type="parTrans" cxnId="{0378AC94-5A18-418A-AF55-5F32F3436A37}">
      <dgm:prSet/>
      <dgm:spPr/>
      <dgm:t>
        <a:bodyPr/>
        <a:lstStyle/>
        <a:p>
          <a:pPr algn="ctr"/>
          <a:endParaRPr lang="en-US"/>
        </a:p>
      </dgm:t>
    </dgm:pt>
    <dgm:pt modelId="{89BC5274-B098-4FDA-BC18-F2A216096CC2}" type="sibTrans" cxnId="{0378AC94-5A18-418A-AF55-5F32F3436A37}">
      <dgm:prSet/>
      <dgm:spPr/>
      <dgm:t>
        <a:bodyPr/>
        <a:lstStyle/>
        <a:p>
          <a:pPr algn="ctr"/>
          <a:endParaRPr lang="en-US"/>
        </a:p>
      </dgm:t>
    </dgm:pt>
    <dgm:pt modelId="{4ED91E42-68AB-433E-BD8B-5D74F62E4C19}">
      <dgm:prSet custT="1"/>
      <dgm:spPr>
        <a:solidFill>
          <a:srgbClr val="92D050"/>
        </a:solidFill>
      </dgm:spPr>
      <dgm:t>
        <a:bodyPr/>
        <a:lstStyle/>
        <a:p>
          <a:pPr algn="ctr"/>
          <a:r>
            <a:rPr lang="en-US" sz="1050"/>
            <a:t>Skilled Cooks</a:t>
          </a:r>
        </a:p>
      </dgm:t>
    </dgm:pt>
    <dgm:pt modelId="{8AA83137-BC4E-4A1C-8B5F-DA18A155350D}" type="parTrans" cxnId="{3E525A29-44FB-4FAD-84C8-99C0479FB80D}">
      <dgm:prSet/>
      <dgm:spPr/>
      <dgm:t>
        <a:bodyPr/>
        <a:lstStyle/>
        <a:p>
          <a:pPr algn="ctr"/>
          <a:endParaRPr lang="en-US"/>
        </a:p>
      </dgm:t>
    </dgm:pt>
    <dgm:pt modelId="{FB99E740-6942-4D4E-974D-93442C7257CA}" type="sibTrans" cxnId="{3E525A29-44FB-4FAD-84C8-99C0479FB80D}">
      <dgm:prSet/>
      <dgm:spPr/>
      <dgm:t>
        <a:bodyPr/>
        <a:lstStyle/>
        <a:p>
          <a:pPr algn="ctr"/>
          <a:endParaRPr lang="en-US"/>
        </a:p>
      </dgm:t>
    </dgm:pt>
    <dgm:pt modelId="{E8DD3ED1-F1BD-49CC-B75A-60EE349F71AA}">
      <dgm:prSet custT="1"/>
      <dgm:spPr>
        <a:solidFill>
          <a:srgbClr val="92D050"/>
        </a:solidFill>
      </dgm:spPr>
      <dgm:t>
        <a:bodyPr/>
        <a:lstStyle/>
        <a:p>
          <a:pPr algn="ctr"/>
          <a:r>
            <a:rPr lang="en-US" sz="1200"/>
            <a:t>Social Unity</a:t>
          </a:r>
        </a:p>
      </dgm:t>
    </dgm:pt>
    <dgm:pt modelId="{93CF75EC-4C6C-4F28-90D8-33478EC4B1FE}" type="parTrans" cxnId="{A0AF8FEC-B152-4144-8DFB-1A45BA7086CE}">
      <dgm:prSet/>
      <dgm:spPr/>
      <dgm:t>
        <a:bodyPr/>
        <a:lstStyle/>
        <a:p>
          <a:pPr algn="ctr"/>
          <a:endParaRPr lang="en-US"/>
        </a:p>
      </dgm:t>
    </dgm:pt>
    <dgm:pt modelId="{AB3A65DB-DA4B-4CC5-BE74-FDF0F25B174E}" type="sibTrans" cxnId="{A0AF8FEC-B152-4144-8DFB-1A45BA7086CE}">
      <dgm:prSet/>
      <dgm:spPr/>
      <dgm:t>
        <a:bodyPr/>
        <a:lstStyle/>
        <a:p>
          <a:pPr algn="ctr"/>
          <a:endParaRPr lang="en-US"/>
        </a:p>
      </dgm:t>
    </dgm:pt>
    <dgm:pt modelId="{7E574526-E42B-4BE3-A2B4-C41319E92B34}">
      <dgm:prSet/>
      <dgm:spPr>
        <a:solidFill>
          <a:srgbClr val="92D050"/>
        </a:solidFill>
      </dgm:spPr>
      <dgm:t>
        <a:bodyPr/>
        <a:lstStyle/>
        <a:p>
          <a:pPr algn="ctr"/>
          <a:r>
            <a:rPr lang="en-US"/>
            <a:t>Meal Enjoyment</a:t>
          </a:r>
        </a:p>
      </dgm:t>
    </dgm:pt>
    <dgm:pt modelId="{B1A6C6ED-1F60-4970-9B72-F2E959A15629}" type="parTrans" cxnId="{74A6FC7C-82D6-4132-84AF-EEFDC3E74101}">
      <dgm:prSet/>
      <dgm:spPr/>
      <dgm:t>
        <a:bodyPr/>
        <a:lstStyle/>
        <a:p>
          <a:pPr algn="ctr"/>
          <a:endParaRPr lang="en-US"/>
        </a:p>
      </dgm:t>
    </dgm:pt>
    <dgm:pt modelId="{DF380250-B559-4938-B224-AF096A3797D8}" type="sibTrans" cxnId="{74A6FC7C-82D6-4132-84AF-EEFDC3E74101}">
      <dgm:prSet/>
      <dgm:spPr/>
      <dgm:t>
        <a:bodyPr/>
        <a:lstStyle/>
        <a:p>
          <a:pPr algn="ctr"/>
          <a:endParaRPr lang="en-US"/>
        </a:p>
      </dgm:t>
    </dgm:pt>
    <dgm:pt modelId="{27E5C33D-9F0B-47E9-A082-FA2C6D4B18AC}">
      <dgm:prSet/>
      <dgm:spPr/>
      <dgm:t>
        <a:bodyPr/>
        <a:lstStyle/>
        <a:p>
          <a:endParaRPr lang="en-US"/>
        </a:p>
      </dgm:t>
    </dgm:pt>
    <dgm:pt modelId="{B1C147F1-9D92-4F68-80C6-B26594CCF7A1}" type="parTrans" cxnId="{9D150199-7532-4580-AD5C-F9FB878C8BDC}">
      <dgm:prSet/>
      <dgm:spPr/>
      <dgm:t>
        <a:bodyPr/>
        <a:lstStyle/>
        <a:p>
          <a:pPr algn="ctr"/>
          <a:endParaRPr lang="en-US"/>
        </a:p>
      </dgm:t>
    </dgm:pt>
    <dgm:pt modelId="{7050DB57-3CAE-4A19-B6CB-6EE6DB46E1B5}" type="sibTrans" cxnId="{9D150199-7532-4580-AD5C-F9FB878C8BDC}">
      <dgm:prSet/>
      <dgm:spPr/>
      <dgm:t>
        <a:bodyPr/>
        <a:lstStyle/>
        <a:p>
          <a:pPr algn="ctr"/>
          <a:endParaRPr lang="en-US"/>
        </a:p>
      </dgm:t>
    </dgm:pt>
    <dgm:pt modelId="{E4A4091C-F9D3-46DB-9FA7-7EAFC09B9EEF}">
      <dgm:prSet/>
      <dgm:spPr/>
      <dgm:t>
        <a:bodyPr/>
        <a:lstStyle/>
        <a:p>
          <a:endParaRPr lang="en-US"/>
        </a:p>
      </dgm:t>
    </dgm:pt>
    <dgm:pt modelId="{9E642A50-F090-4C30-90DE-3A21811DAD91}" type="parTrans" cxnId="{F2A9381F-5439-4A9A-A283-9AECDEE9CE32}">
      <dgm:prSet/>
      <dgm:spPr/>
      <dgm:t>
        <a:bodyPr/>
        <a:lstStyle/>
        <a:p>
          <a:pPr algn="ctr"/>
          <a:endParaRPr lang="en-US"/>
        </a:p>
      </dgm:t>
    </dgm:pt>
    <dgm:pt modelId="{55F296DF-F732-4551-8BFE-A65F555BA776}" type="sibTrans" cxnId="{F2A9381F-5439-4A9A-A283-9AECDEE9CE32}">
      <dgm:prSet/>
      <dgm:spPr/>
      <dgm:t>
        <a:bodyPr/>
        <a:lstStyle/>
        <a:p>
          <a:pPr algn="ctr"/>
          <a:endParaRPr lang="en-US"/>
        </a:p>
      </dgm:t>
    </dgm:pt>
    <dgm:pt modelId="{32110D46-B5AE-4BCD-AB94-665F3B3DA016}">
      <dgm:prSet/>
      <dgm:spPr>
        <a:solidFill>
          <a:srgbClr val="92D050"/>
        </a:solidFill>
      </dgm:spPr>
      <dgm:t>
        <a:bodyPr/>
        <a:lstStyle/>
        <a:p>
          <a:pPr algn="ctr"/>
          <a:r>
            <a:rPr lang="en-US"/>
            <a:t>Emotional Wellbeing</a:t>
          </a:r>
        </a:p>
      </dgm:t>
    </dgm:pt>
    <dgm:pt modelId="{48E7C1B2-388B-450C-A4B6-1958D78F1C7B}" type="parTrans" cxnId="{78085CB9-A540-4FF4-ABE3-8095EF8363B1}">
      <dgm:prSet/>
      <dgm:spPr/>
      <dgm:t>
        <a:bodyPr/>
        <a:lstStyle/>
        <a:p>
          <a:pPr algn="ctr"/>
          <a:endParaRPr lang="en-US"/>
        </a:p>
      </dgm:t>
    </dgm:pt>
    <dgm:pt modelId="{B7EF7696-3B71-4CFD-8998-6001A8217043}" type="sibTrans" cxnId="{78085CB9-A540-4FF4-ABE3-8095EF8363B1}">
      <dgm:prSet/>
      <dgm:spPr/>
      <dgm:t>
        <a:bodyPr/>
        <a:lstStyle/>
        <a:p>
          <a:pPr algn="ctr"/>
          <a:endParaRPr lang="en-US"/>
        </a:p>
      </dgm:t>
    </dgm:pt>
    <dgm:pt modelId="{0E425360-4C9D-44BC-A99E-49416CC2FD38}" type="pres">
      <dgm:prSet presAssocID="{ECB847AC-D95C-434E-817F-9B81CD20C28F}" presName="Name0" presStyleCnt="0">
        <dgm:presLayoutVars>
          <dgm:chMax val="1"/>
          <dgm:chPref val="1"/>
          <dgm:dir/>
          <dgm:animOne val="branch"/>
          <dgm:animLvl val="lvl"/>
        </dgm:presLayoutVars>
      </dgm:prSet>
      <dgm:spPr/>
    </dgm:pt>
    <dgm:pt modelId="{5C0847AF-58EA-43E3-B44C-5408B3A6480A}" type="pres">
      <dgm:prSet presAssocID="{36EBD7E4-2F63-4F83-8486-FADD6834EE44}" presName="singleCycle" presStyleCnt="0"/>
      <dgm:spPr/>
    </dgm:pt>
    <dgm:pt modelId="{BDDBB18A-BAE9-4C68-A482-73E150488C20}" type="pres">
      <dgm:prSet presAssocID="{36EBD7E4-2F63-4F83-8486-FADD6834EE44}" presName="singleCenter" presStyleLbl="node1" presStyleIdx="0" presStyleCnt="7">
        <dgm:presLayoutVars>
          <dgm:chMax val="7"/>
          <dgm:chPref val="7"/>
        </dgm:presLayoutVars>
      </dgm:prSet>
      <dgm:spPr/>
    </dgm:pt>
    <dgm:pt modelId="{D5A6BFCF-DFFB-49D7-B6AE-23A4CAFDCB00}" type="pres">
      <dgm:prSet presAssocID="{B9861406-65C4-4F7F-9774-550A1038F8A9}" presName="Name56" presStyleLbl="parChTrans1D2" presStyleIdx="0" presStyleCnt="6"/>
      <dgm:spPr/>
    </dgm:pt>
    <dgm:pt modelId="{B47B35AC-2532-4620-B265-95566DE8C831}" type="pres">
      <dgm:prSet presAssocID="{1182A103-3588-4ED2-8928-E1F98B7F3905}" presName="text0" presStyleLbl="node1" presStyleIdx="1" presStyleCnt="7">
        <dgm:presLayoutVars>
          <dgm:bulletEnabled val="1"/>
        </dgm:presLayoutVars>
      </dgm:prSet>
      <dgm:spPr/>
    </dgm:pt>
    <dgm:pt modelId="{98FE4906-B45D-481E-923B-33767BC5FA07}" type="pres">
      <dgm:prSet presAssocID="{B1A6C6ED-1F60-4970-9B72-F2E959A15629}" presName="Name56" presStyleLbl="parChTrans1D2" presStyleIdx="1" presStyleCnt="6"/>
      <dgm:spPr/>
    </dgm:pt>
    <dgm:pt modelId="{FD4A7D4D-BE76-4F35-8F6B-649F5151B82B}" type="pres">
      <dgm:prSet presAssocID="{7E574526-E42B-4BE3-A2B4-C41319E92B34}" presName="text0" presStyleLbl="node1" presStyleIdx="2" presStyleCnt="7">
        <dgm:presLayoutVars>
          <dgm:bulletEnabled val="1"/>
        </dgm:presLayoutVars>
      </dgm:prSet>
      <dgm:spPr/>
    </dgm:pt>
    <dgm:pt modelId="{AF71C0AC-BA25-479B-B734-0F6FD0103E96}" type="pres">
      <dgm:prSet presAssocID="{48E7C1B2-388B-450C-A4B6-1958D78F1C7B}" presName="Name56" presStyleLbl="parChTrans1D2" presStyleIdx="2" presStyleCnt="6"/>
      <dgm:spPr/>
    </dgm:pt>
    <dgm:pt modelId="{9B2BE940-32C6-47AA-9DFE-ECC732A68957}" type="pres">
      <dgm:prSet presAssocID="{32110D46-B5AE-4BCD-AB94-665F3B3DA016}" presName="text0" presStyleLbl="node1" presStyleIdx="3" presStyleCnt="7">
        <dgm:presLayoutVars>
          <dgm:bulletEnabled val="1"/>
        </dgm:presLayoutVars>
      </dgm:prSet>
      <dgm:spPr/>
    </dgm:pt>
    <dgm:pt modelId="{963E967B-DB20-445A-A3F8-F066CCC67F21}" type="pres">
      <dgm:prSet presAssocID="{93CF75EC-4C6C-4F28-90D8-33478EC4B1FE}" presName="Name56" presStyleLbl="parChTrans1D2" presStyleIdx="3" presStyleCnt="6"/>
      <dgm:spPr/>
    </dgm:pt>
    <dgm:pt modelId="{3C9C98BE-E7A3-4E13-A910-84A8D7F3FEF4}" type="pres">
      <dgm:prSet presAssocID="{E8DD3ED1-F1BD-49CC-B75A-60EE349F71AA}" presName="text0" presStyleLbl="node1" presStyleIdx="4" presStyleCnt="7">
        <dgm:presLayoutVars>
          <dgm:bulletEnabled val="1"/>
        </dgm:presLayoutVars>
      </dgm:prSet>
      <dgm:spPr/>
    </dgm:pt>
    <dgm:pt modelId="{D1B8DF03-1211-4A42-827F-38346B2972F4}" type="pres">
      <dgm:prSet presAssocID="{DA56EE9B-A85A-4D00-9F3B-62F6E969A0E3}" presName="Name56" presStyleLbl="parChTrans1D2" presStyleIdx="4" presStyleCnt="6"/>
      <dgm:spPr/>
    </dgm:pt>
    <dgm:pt modelId="{98E59C70-D533-48CE-9893-470864893BB2}" type="pres">
      <dgm:prSet presAssocID="{3BCAA84F-C07F-42D7-A0AA-EE15DD93BE6D}" presName="text0" presStyleLbl="node1" presStyleIdx="5" presStyleCnt="7">
        <dgm:presLayoutVars>
          <dgm:bulletEnabled val="1"/>
        </dgm:presLayoutVars>
      </dgm:prSet>
      <dgm:spPr/>
    </dgm:pt>
    <dgm:pt modelId="{C3987E2D-0BB5-48AD-8FBE-E73A4C44E84F}" type="pres">
      <dgm:prSet presAssocID="{8AA83137-BC4E-4A1C-8B5F-DA18A155350D}" presName="Name56" presStyleLbl="parChTrans1D2" presStyleIdx="5" presStyleCnt="6"/>
      <dgm:spPr/>
    </dgm:pt>
    <dgm:pt modelId="{7DB5D82C-55DF-4E53-B238-65557FC96090}" type="pres">
      <dgm:prSet presAssocID="{4ED91E42-68AB-433E-BD8B-5D74F62E4C19}" presName="text0" presStyleLbl="node1" presStyleIdx="6" presStyleCnt="7" custFlipHor="1" custScaleX="91141" custRadScaleRad="103057" custRadScaleInc="1516">
        <dgm:presLayoutVars>
          <dgm:bulletEnabled val="1"/>
        </dgm:presLayoutVars>
      </dgm:prSet>
      <dgm:spPr/>
    </dgm:pt>
  </dgm:ptLst>
  <dgm:cxnLst>
    <dgm:cxn modelId="{AA8A0903-8BB3-41CE-AFC4-B3FA9FBF52C3}" type="presOf" srcId="{3BCAA84F-C07F-42D7-A0AA-EE15DD93BE6D}" destId="{98E59C70-D533-48CE-9893-470864893BB2}" srcOrd="0" destOrd="0" presId="urn:microsoft.com/office/officeart/2008/layout/RadialCluster"/>
    <dgm:cxn modelId="{48D9C006-EE86-4DBC-9B05-568FCC314389}" type="presOf" srcId="{48E7C1B2-388B-450C-A4B6-1958D78F1C7B}" destId="{AF71C0AC-BA25-479B-B734-0F6FD0103E96}" srcOrd="0" destOrd="0" presId="urn:microsoft.com/office/officeart/2008/layout/RadialCluster"/>
    <dgm:cxn modelId="{F2A9381F-5439-4A9A-A283-9AECDEE9CE32}" srcId="{ECB847AC-D95C-434E-817F-9B81CD20C28F}" destId="{E4A4091C-F9D3-46DB-9FA7-7EAFC09B9EEF}" srcOrd="1" destOrd="0" parTransId="{9E642A50-F090-4C30-90DE-3A21811DAD91}" sibTransId="{55F296DF-F732-4551-8BFE-A65F555BA776}"/>
    <dgm:cxn modelId="{3E525A29-44FB-4FAD-84C8-99C0479FB80D}" srcId="{36EBD7E4-2F63-4F83-8486-FADD6834EE44}" destId="{4ED91E42-68AB-433E-BD8B-5D74F62E4C19}" srcOrd="5" destOrd="0" parTransId="{8AA83137-BC4E-4A1C-8B5F-DA18A155350D}" sibTransId="{FB99E740-6942-4D4E-974D-93442C7257CA}"/>
    <dgm:cxn modelId="{20101646-765B-4A88-808E-716B8EB902F5}" type="presOf" srcId="{8AA83137-BC4E-4A1C-8B5F-DA18A155350D}" destId="{C3987E2D-0BB5-48AD-8FBE-E73A4C44E84F}" srcOrd="0" destOrd="0" presId="urn:microsoft.com/office/officeart/2008/layout/RadialCluster"/>
    <dgm:cxn modelId="{821A4273-17DD-4B55-9D1B-33FCEFF6A841}" type="presOf" srcId="{ECB847AC-D95C-434E-817F-9B81CD20C28F}" destId="{0E425360-4C9D-44BC-A99E-49416CC2FD38}" srcOrd="0" destOrd="0" presId="urn:microsoft.com/office/officeart/2008/layout/RadialCluster"/>
    <dgm:cxn modelId="{7B116056-A12E-4A9E-AB18-488329E41BB4}" type="presOf" srcId="{36EBD7E4-2F63-4F83-8486-FADD6834EE44}" destId="{BDDBB18A-BAE9-4C68-A482-73E150488C20}" srcOrd="0" destOrd="0" presId="urn:microsoft.com/office/officeart/2008/layout/RadialCluster"/>
    <dgm:cxn modelId="{01CB0479-FBBB-4331-BE37-32F56E8F1E1E}" type="presOf" srcId="{B1A6C6ED-1F60-4970-9B72-F2E959A15629}" destId="{98FE4906-B45D-481E-923B-33767BC5FA07}" srcOrd="0" destOrd="0" presId="urn:microsoft.com/office/officeart/2008/layout/RadialCluster"/>
    <dgm:cxn modelId="{BECBF759-3B0E-42CE-B581-64AB4D2E8CCA}" type="presOf" srcId="{1182A103-3588-4ED2-8928-E1F98B7F3905}" destId="{B47B35AC-2532-4620-B265-95566DE8C831}" srcOrd="0" destOrd="0" presId="urn:microsoft.com/office/officeart/2008/layout/RadialCluster"/>
    <dgm:cxn modelId="{A810885A-5469-45F1-8DFF-29C6D720F16C}" type="presOf" srcId="{DA56EE9B-A85A-4D00-9F3B-62F6E969A0E3}" destId="{D1B8DF03-1211-4A42-827F-38346B2972F4}" srcOrd="0" destOrd="0" presId="urn:microsoft.com/office/officeart/2008/layout/RadialCluster"/>
    <dgm:cxn modelId="{74A6FC7C-82D6-4132-84AF-EEFDC3E74101}" srcId="{36EBD7E4-2F63-4F83-8486-FADD6834EE44}" destId="{7E574526-E42B-4BE3-A2B4-C41319E92B34}" srcOrd="1" destOrd="0" parTransId="{B1A6C6ED-1F60-4970-9B72-F2E959A15629}" sibTransId="{DF380250-B559-4938-B224-AF096A3797D8}"/>
    <dgm:cxn modelId="{97964994-4D7B-458C-9D5C-0B6EC0772F87}" type="presOf" srcId="{32110D46-B5AE-4BCD-AB94-665F3B3DA016}" destId="{9B2BE940-32C6-47AA-9DFE-ECC732A68957}" srcOrd="0" destOrd="0" presId="urn:microsoft.com/office/officeart/2008/layout/RadialCluster"/>
    <dgm:cxn modelId="{0378AC94-5A18-418A-AF55-5F32F3436A37}" srcId="{36EBD7E4-2F63-4F83-8486-FADD6834EE44}" destId="{3BCAA84F-C07F-42D7-A0AA-EE15DD93BE6D}" srcOrd="4" destOrd="0" parTransId="{DA56EE9B-A85A-4D00-9F3B-62F6E969A0E3}" sibTransId="{89BC5274-B098-4FDA-BC18-F2A216096CC2}"/>
    <dgm:cxn modelId="{9D150199-7532-4580-AD5C-F9FB878C8BDC}" srcId="{ECB847AC-D95C-434E-817F-9B81CD20C28F}" destId="{27E5C33D-9F0B-47E9-A082-FA2C6D4B18AC}" srcOrd="2" destOrd="0" parTransId="{B1C147F1-9D92-4F68-80C6-B26594CCF7A1}" sibTransId="{7050DB57-3CAE-4A19-B6CB-6EE6DB46E1B5}"/>
    <dgm:cxn modelId="{CE38CB9B-FA9E-4A75-944A-919A8D268526}" srcId="{36EBD7E4-2F63-4F83-8486-FADD6834EE44}" destId="{1182A103-3588-4ED2-8928-E1F98B7F3905}" srcOrd="0" destOrd="0" parTransId="{B9861406-65C4-4F7F-9774-550A1038F8A9}" sibTransId="{17F7017F-07C4-4354-8C30-C5A18BB9A41D}"/>
    <dgm:cxn modelId="{B0882EB2-5804-43D0-B289-8A4440C4689D}" type="presOf" srcId="{93CF75EC-4C6C-4F28-90D8-33478EC4B1FE}" destId="{963E967B-DB20-445A-A3F8-F066CCC67F21}" srcOrd="0" destOrd="0" presId="urn:microsoft.com/office/officeart/2008/layout/RadialCluster"/>
    <dgm:cxn modelId="{78085CB9-A540-4FF4-ABE3-8095EF8363B1}" srcId="{36EBD7E4-2F63-4F83-8486-FADD6834EE44}" destId="{32110D46-B5AE-4BCD-AB94-665F3B3DA016}" srcOrd="2" destOrd="0" parTransId="{48E7C1B2-388B-450C-A4B6-1958D78F1C7B}" sibTransId="{B7EF7696-3B71-4CFD-8998-6001A8217043}"/>
    <dgm:cxn modelId="{AB4022C2-6517-4CCE-A173-14FF1F736DDA}" type="presOf" srcId="{B9861406-65C4-4F7F-9774-550A1038F8A9}" destId="{D5A6BFCF-DFFB-49D7-B6AE-23A4CAFDCB00}" srcOrd="0" destOrd="0" presId="urn:microsoft.com/office/officeart/2008/layout/RadialCluster"/>
    <dgm:cxn modelId="{8E76B5C7-6EE5-42FE-A2E6-8AB78C24987E}" type="presOf" srcId="{7E574526-E42B-4BE3-A2B4-C41319E92B34}" destId="{FD4A7D4D-BE76-4F35-8F6B-649F5151B82B}" srcOrd="0" destOrd="0" presId="urn:microsoft.com/office/officeart/2008/layout/RadialCluster"/>
    <dgm:cxn modelId="{309143E0-EE3E-469D-858F-6C7EC776A13D}" type="presOf" srcId="{4ED91E42-68AB-433E-BD8B-5D74F62E4C19}" destId="{7DB5D82C-55DF-4E53-B238-65557FC96090}" srcOrd="0" destOrd="0" presId="urn:microsoft.com/office/officeart/2008/layout/RadialCluster"/>
    <dgm:cxn modelId="{A0AF8FEC-B152-4144-8DFB-1A45BA7086CE}" srcId="{36EBD7E4-2F63-4F83-8486-FADD6834EE44}" destId="{E8DD3ED1-F1BD-49CC-B75A-60EE349F71AA}" srcOrd="3" destOrd="0" parTransId="{93CF75EC-4C6C-4F28-90D8-33478EC4B1FE}" sibTransId="{AB3A65DB-DA4B-4CC5-BE74-FDF0F25B174E}"/>
    <dgm:cxn modelId="{8FD030F0-6789-4E4F-8801-C0E02E24B430}" srcId="{ECB847AC-D95C-434E-817F-9B81CD20C28F}" destId="{36EBD7E4-2F63-4F83-8486-FADD6834EE44}" srcOrd="0" destOrd="0" parTransId="{31EB8230-19D6-46F0-8819-EF1C1BC230A7}" sibTransId="{9D829459-C31A-4228-A3E0-1D3ACEE91B66}"/>
    <dgm:cxn modelId="{739AE1F6-2FAF-4567-81F8-B94AB76C0DA4}" type="presOf" srcId="{E8DD3ED1-F1BD-49CC-B75A-60EE349F71AA}" destId="{3C9C98BE-E7A3-4E13-A910-84A8D7F3FEF4}" srcOrd="0" destOrd="0" presId="urn:microsoft.com/office/officeart/2008/layout/RadialCluster"/>
    <dgm:cxn modelId="{9977A855-0259-4E20-B89B-2EC6959FC158}" type="presParOf" srcId="{0E425360-4C9D-44BC-A99E-49416CC2FD38}" destId="{5C0847AF-58EA-43E3-B44C-5408B3A6480A}" srcOrd="0" destOrd="0" presId="urn:microsoft.com/office/officeart/2008/layout/RadialCluster"/>
    <dgm:cxn modelId="{229DC2C2-BE73-4CDA-A900-F1A31CA0C170}" type="presParOf" srcId="{5C0847AF-58EA-43E3-B44C-5408B3A6480A}" destId="{BDDBB18A-BAE9-4C68-A482-73E150488C20}" srcOrd="0" destOrd="0" presId="urn:microsoft.com/office/officeart/2008/layout/RadialCluster"/>
    <dgm:cxn modelId="{1CA0E564-190E-46D2-9F1C-42B724507214}" type="presParOf" srcId="{5C0847AF-58EA-43E3-B44C-5408B3A6480A}" destId="{D5A6BFCF-DFFB-49D7-B6AE-23A4CAFDCB00}" srcOrd="1" destOrd="0" presId="urn:microsoft.com/office/officeart/2008/layout/RadialCluster"/>
    <dgm:cxn modelId="{B8A6519C-728A-4DC5-B278-882F85A2CB40}" type="presParOf" srcId="{5C0847AF-58EA-43E3-B44C-5408B3A6480A}" destId="{B47B35AC-2532-4620-B265-95566DE8C831}" srcOrd="2" destOrd="0" presId="urn:microsoft.com/office/officeart/2008/layout/RadialCluster"/>
    <dgm:cxn modelId="{D1CDD945-B408-42BA-B82E-8919385FD59A}" type="presParOf" srcId="{5C0847AF-58EA-43E3-B44C-5408B3A6480A}" destId="{98FE4906-B45D-481E-923B-33767BC5FA07}" srcOrd="3" destOrd="0" presId="urn:microsoft.com/office/officeart/2008/layout/RadialCluster"/>
    <dgm:cxn modelId="{28012EB2-0694-4CA1-A2F5-1F64780954F3}" type="presParOf" srcId="{5C0847AF-58EA-43E3-B44C-5408B3A6480A}" destId="{FD4A7D4D-BE76-4F35-8F6B-649F5151B82B}" srcOrd="4" destOrd="0" presId="urn:microsoft.com/office/officeart/2008/layout/RadialCluster"/>
    <dgm:cxn modelId="{9C55FF56-7C10-42E0-8CDF-94F5136ACC3C}" type="presParOf" srcId="{5C0847AF-58EA-43E3-B44C-5408B3A6480A}" destId="{AF71C0AC-BA25-479B-B734-0F6FD0103E96}" srcOrd="5" destOrd="0" presId="urn:microsoft.com/office/officeart/2008/layout/RadialCluster"/>
    <dgm:cxn modelId="{FBE35051-8185-4B83-83D3-8C00F8E76B81}" type="presParOf" srcId="{5C0847AF-58EA-43E3-B44C-5408B3A6480A}" destId="{9B2BE940-32C6-47AA-9DFE-ECC732A68957}" srcOrd="6" destOrd="0" presId="urn:microsoft.com/office/officeart/2008/layout/RadialCluster"/>
    <dgm:cxn modelId="{919F169C-160D-4348-99E5-A688D3C07A9E}" type="presParOf" srcId="{5C0847AF-58EA-43E3-B44C-5408B3A6480A}" destId="{963E967B-DB20-445A-A3F8-F066CCC67F21}" srcOrd="7" destOrd="0" presId="urn:microsoft.com/office/officeart/2008/layout/RadialCluster"/>
    <dgm:cxn modelId="{4A58F4A0-4A14-4D9E-8440-090D9202D1A2}" type="presParOf" srcId="{5C0847AF-58EA-43E3-B44C-5408B3A6480A}" destId="{3C9C98BE-E7A3-4E13-A910-84A8D7F3FEF4}" srcOrd="8" destOrd="0" presId="urn:microsoft.com/office/officeart/2008/layout/RadialCluster"/>
    <dgm:cxn modelId="{71FCFC93-107E-4253-9BA0-9051236CB9FE}" type="presParOf" srcId="{5C0847AF-58EA-43E3-B44C-5408B3A6480A}" destId="{D1B8DF03-1211-4A42-827F-38346B2972F4}" srcOrd="9" destOrd="0" presId="urn:microsoft.com/office/officeart/2008/layout/RadialCluster"/>
    <dgm:cxn modelId="{3D04D7A6-1DBF-46B7-A18A-447681DF3773}" type="presParOf" srcId="{5C0847AF-58EA-43E3-B44C-5408B3A6480A}" destId="{98E59C70-D533-48CE-9893-470864893BB2}" srcOrd="10" destOrd="0" presId="urn:microsoft.com/office/officeart/2008/layout/RadialCluster"/>
    <dgm:cxn modelId="{3FD267F2-CB58-4CF3-99D3-3348493AB256}" type="presParOf" srcId="{5C0847AF-58EA-43E3-B44C-5408B3A6480A}" destId="{C3987E2D-0BB5-48AD-8FBE-E73A4C44E84F}" srcOrd="11" destOrd="0" presId="urn:microsoft.com/office/officeart/2008/layout/RadialCluster"/>
    <dgm:cxn modelId="{F3FF8142-6DC1-44F7-9BA8-D4E157689954}" type="presParOf" srcId="{5C0847AF-58EA-43E3-B44C-5408B3A6480A}" destId="{7DB5D82C-55DF-4E53-B238-65557FC96090}" srcOrd="12" destOrd="0" presId="urn:microsoft.com/office/officeart/2008/layout/RadialCluster"/>
  </dgm:cxnLst>
  <dgm:bg/>
  <dgm:whole>
    <a:ln>
      <a:solidFill>
        <a:schemeClr val="accent1"/>
      </a:solidFill>
    </a:ln>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45116-B9DD-4AA8-87A9-E2286CC4CF39}">
      <dsp:nvSpPr>
        <dsp:cNvPr id="0" name=""/>
        <dsp:cNvSpPr/>
      </dsp:nvSpPr>
      <dsp:spPr>
        <a:xfrm>
          <a:off x="1777616" y="659"/>
          <a:ext cx="1012594" cy="6581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t>Boosts Morale and Emotional Well-being</a:t>
          </a:r>
          <a:endParaRPr lang="en-US" sz="900" kern="1200"/>
        </a:p>
      </dsp:txBody>
      <dsp:txXfrm>
        <a:off x="1809746" y="32789"/>
        <a:ext cx="948334" cy="593926"/>
      </dsp:txXfrm>
    </dsp:sp>
    <dsp:sp modelId="{781F8857-AC7A-485A-A80C-EBE9D00EB49D}">
      <dsp:nvSpPr>
        <dsp:cNvPr id="0" name=""/>
        <dsp:cNvSpPr/>
      </dsp:nvSpPr>
      <dsp:spPr>
        <a:xfrm>
          <a:off x="733402" y="329752"/>
          <a:ext cx="3101021" cy="3101021"/>
        </a:xfrm>
        <a:custGeom>
          <a:avLst/>
          <a:gdLst/>
          <a:ahLst/>
          <a:cxnLst/>
          <a:rect l="0" t="0" r="0" b="0"/>
          <a:pathLst>
            <a:path>
              <a:moveTo>
                <a:pt x="2184155" y="135385"/>
              </a:moveTo>
              <a:arcTo wR="1550510" hR="1550510" stAng="17647271" swAng="92388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E960ACB-EFBB-4213-84AD-ED69E88DA526}">
      <dsp:nvSpPr>
        <dsp:cNvPr id="0" name=""/>
        <dsp:cNvSpPr/>
      </dsp:nvSpPr>
      <dsp:spPr>
        <a:xfrm>
          <a:off x="3120398" y="775914"/>
          <a:ext cx="1012594" cy="6581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t>Reduces Stress and Mental Fatigue</a:t>
          </a:r>
          <a:endParaRPr lang="en-US" sz="900" kern="1200"/>
        </a:p>
      </dsp:txBody>
      <dsp:txXfrm>
        <a:off x="3152528" y="808044"/>
        <a:ext cx="948334" cy="593926"/>
      </dsp:txXfrm>
    </dsp:sp>
    <dsp:sp modelId="{F35BC7BC-4D08-4893-8EA8-BFC6E90A7402}">
      <dsp:nvSpPr>
        <dsp:cNvPr id="0" name=""/>
        <dsp:cNvSpPr/>
      </dsp:nvSpPr>
      <dsp:spPr>
        <a:xfrm>
          <a:off x="733402" y="329752"/>
          <a:ext cx="3101021" cy="3101021"/>
        </a:xfrm>
        <a:custGeom>
          <a:avLst/>
          <a:gdLst/>
          <a:ahLst/>
          <a:cxnLst/>
          <a:rect l="0" t="0" r="0" b="0"/>
          <a:pathLst>
            <a:path>
              <a:moveTo>
                <a:pt x="3076857" y="1277840"/>
              </a:moveTo>
              <a:arcTo wR="1550510" hR="1550510" stAng="20992283" swAng="121543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9EECC1B-BA72-4B2A-8B4A-6C97FC9F56A2}">
      <dsp:nvSpPr>
        <dsp:cNvPr id="0" name=""/>
        <dsp:cNvSpPr/>
      </dsp:nvSpPr>
      <dsp:spPr>
        <a:xfrm>
          <a:off x="3120398" y="2326425"/>
          <a:ext cx="1012594" cy="6581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t>Encourages Better Appetite and Nutrition</a:t>
          </a:r>
          <a:endParaRPr lang="en-US" sz="900" kern="1200"/>
        </a:p>
      </dsp:txBody>
      <dsp:txXfrm>
        <a:off x="3152528" y="2358555"/>
        <a:ext cx="948334" cy="593926"/>
      </dsp:txXfrm>
    </dsp:sp>
    <dsp:sp modelId="{00EBC6C3-BBE8-489A-A095-8687631A1392}">
      <dsp:nvSpPr>
        <dsp:cNvPr id="0" name=""/>
        <dsp:cNvSpPr/>
      </dsp:nvSpPr>
      <dsp:spPr>
        <a:xfrm>
          <a:off x="733402" y="329752"/>
          <a:ext cx="3101021" cy="3101021"/>
        </a:xfrm>
        <a:custGeom>
          <a:avLst/>
          <a:gdLst/>
          <a:ahLst/>
          <a:cxnLst/>
          <a:rect l="0" t="0" r="0" b="0"/>
          <a:pathLst>
            <a:path>
              <a:moveTo>
                <a:pt x="2537160" y="2746590"/>
              </a:moveTo>
              <a:arcTo wR="1550510" hR="1550510" stAng="3028841" swAng="92388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95769E2-5692-4DCF-89DF-59B717FAD1D4}">
      <dsp:nvSpPr>
        <dsp:cNvPr id="0" name=""/>
        <dsp:cNvSpPr/>
      </dsp:nvSpPr>
      <dsp:spPr>
        <a:xfrm>
          <a:off x="1777616" y="3101681"/>
          <a:ext cx="1012594" cy="6581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t>Supports Physical Performance</a:t>
          </a:r>
          <a:endParaRPr lang="en-US" sz="900" kern="1200"/>
        </a:p>
      </dsp:txBody>
      <dsp:txXfrm>
        <a:off x="1809746" y="3133811"/>
        <a:ext cx="948334" cy="593926"/>
      </dsp:txXfrm>
    </dsp:sp>
    <dsp:sp modelId="{CCB0C0B1-077D-4B96-86FA-42F97C06DA0D}">
      <dsp:nvSpPr>
        <dsp:cNvPr id="0" name=""/>
        <dsp:cNvSpPr/>
      </dsp:nvSpPr>
      <dsp:spPr>
        <a:xfrm>
          <a:off x="733402" y="329752"/>
          <a:ext cx="3101021" cy="3101021"/>
        </a:xfrm>
        <a:custGeom>
          <a:avLst/>
          <a:gdLst/>
          <a:ahLst/>
          <a:cxnLst/>
          <a:rect l="0" t="0" r="0" b="0"/>
          <a:pathLst>
            <a:path>
              <a:moveTo>
                <a:pt x="916866" y="2965636"/>
              </a:moveTo>
              <a:arcTo wR="1550510" hR="1550510" stAng="6847271" swAng="92388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B12A5E3-137E-40D9-B843-AF398BAE08D9}">
      <dsp:nvSpPr>
        <dsp:cNvPr id="0" name=""/>
        <dsp:cNvSpPr/>
      </dsp:nvSpPr>
      <dsp:spPr>
        <a:xfrm>
          <a:off x="434834" y="2326425"/>
          <a:ext cx="1012594" cy="6581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t>Strengthens Team Bonding and Cultural Appreciation</a:t>
          </a:r>
          <a:endParaRPr lang="en-US" sz="900" kern="1200"/>
        </a:p>
      </dsp:txBody>
      <dsp:txXfrm>
        <a:off x="466964" y="2358555"/>
        <a:ext cx="948334" cy="593926"/>
      </dsp:txXfrm>
    </dsp:sp>
    <dsp:sp modelId="{F28C632C-B7F4-41EA-8CB6-B4785511FAF6}">
      <dsp:nvSpPr>
        <dsp:cNvPr id="0" name=""/>
        <dsp:cNvSpPr/>
      </dsp:nvSpPr>
      <dsp:spPr>
        <a:xfrm>
          <a:off x="733402" y="329752"/>
          <a:ext cx="3101021" cy="3101021"/>
        </a:xfrm>
        <a:custGeom>
          <a:avLst/>
          <a:gdLst/>
          <a:ahLst/>
          <a:cxnLst/>
          <a:rect l="0" t="0" r="0" b="0"/>
          <a:pathLst>
            <a:path>
              <a:moveTo>
                <a:pt x="24164" y="1823181"/>
              </a:moveTo>
              <a:arcTo wR="1550510" hR="1550510" stAng="10192283" swAng="121543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3CFAE95-DAA3-4C1E-A323-78CC1B46A211}">
      <dsp:nvSpPr>
        <dsp:cNvPr id="0" name=""/>
        <dsp:cNvSpPr/>
      </dsp:nvSpPr>
      <dsp:spPr>
        <a:xfrm>
          <a:off x="434834" y="775914"/>
          <a:ext cx="1012594" cy="6581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a:t>Reduces Homesickness and Improves Retention</a:t>
          </a:r>
          <a:endParaRPr lang="en-US" sz="900" kern="1200"/>
        </a:p>
      </dsp:txBody>
      <dsp:txXfrm>
        <a:off x="466964" y="808044"/>
        <a:ext cx="948334" cy="593926"/>
      </dsp:txXfrm>
    </dsp:sp>
    <dsp:sp modelId="{ED0412C8-5B59-4CAC-A014-3BA0D48F2CF5}">
      <dsp:nvSpPr>
        <dsp:cNvPr id="0" name=""/>
        <dsp:cNvSpPr/>
      </dsp:nvSpPr>
      <dsp:spPr>
        <a:xfrm>
          <a:off x="733402" y="329752"/>
          <a:ext cx="3101021" cy="3101021"/>
        </a:xfrm>
        <a:custGeom>
          <a:avLst/>
          <a:gdLst/>
          <a:ahLst/>
          <a:cxnLst/>
          <a:rect l="0" t="0" r="0" b="0"/>
          <a:pathLst>
            <a:path>
              <a:moveTo>
                <a:pt x="563861" y="354431"/>
              </a:moveTo>
              <a:arcTo wR="1550510" hR="1550510" stAng="13828841" swAng="92388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BB18A-BAE9-4C68-A482-73E150488C20}">
      <dsp:nvSpPr>
        <dsp:cNvPr id="0" name=""/>
        <dsp:cNvSpPr/>
      </dsp:nvSpPr>
      <dsp:spPr>
        <a:xfrm>
          <a:off x="1648777" y="1120140"/>
          <a:ext cx="960120" cy="960120"/>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Font typeface="+mj-lt"/>
            <a:buNone/>
          </a:pPr>
          <a:r>
            <a:rPr lang="en-US" sz="1200" b="1" kern="1200"/>
            <a:t>DIVERSE CULINARY TRADITIONS </a:t>
          </a:r>
          <a:endParaRPr lang="en-US" sz="1200" kern="1200"/>
        </a:p>
      </dsp:txBody>
      <dsp:txXfrm>
        <a:off x="1695646" y="1167009"/>
        <a:ext cx="866382" cy="866382"/>
      </dsp:txXfrm>
    </dsp:sp>
    <dsp:sp modelId="{D5A6BFCF-DFFB-49D7-B6AE-23A4CAFDCB00}">
      <dsp:nvSpPr>
        <dsp:cNvPr id="0" name=""/>
        <dsp:cNvSpPr/>
      </dsp:nvSpPr>
      <dsp:spPr>
        <a:xfrm rot="16200000">
          <a:off x="1890545" y="881847"/>
          <a:ext cx="476584" cy="0"/>
        </a:xfrm>
        <a:custGeom>
          <a:avLst/>
          <a:gdLst/>
          <a:ahLst/>
          <a:cxnLst/>
          <a:rect l="0" t="0" r="0" b="0"/>
          <a:pathLst>
            <a:path>
              <a:moveTo>
                <a:pt x="0" y="0"/>
              </a:moveTo>
              <a:lnTo>
                <a:pt x="47658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7B35AC-2532-4620-B265-95566DE8C831}">
      <dsp:nvSpPr>
        <dsp:cNvPr id="0" name=""/>
        <dsp:cNvSpPr/>
      </dsp:nvSpPr>
      <dsp:spPr>
        <a:xfrm>
          <a:off x="1807197" y="275"/>
          <a:ext cx="643280" cy="643280"/>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a:t>Cultural Inclusivity</a:t>
          </a:r>
        </a:p>
      </dsp:txBody>
      <dsp:txXfrm>
        <a:off x="1838599" y="31677"/>
        <a:ext cx="580476" cy="580476"/>
      </dsp:txXfrm>
    </dsp:sp>
    <dsp:sp modelId="{98FE4906-B45D-481E-923B-33767BC5FA07}">
      <dsp:nvSpPr>
        <dsp:cNvPr id="0" name=""/>
        <dsp:cNvSpPr/>
      </dsp:nvSpPr>
      <dsp:spPr>
        <a:xfrm rot="19800000">
          <a:off x="2585280" y="1234896"/>
          <a:ext cx="352561" cy="0"/>
        </a:xfrm>
        <a:custGeom>
          <a:avLst/>
          <a:gdLst/>
          <a:ahLst/>
          <a:cxnLst/>
          <a:rect l="0" t="0" r="0" b="0"/>
          <a:pathLst>
            <a:path>
              <a:moveTo>
                <a:pt x="0" y="0"/>
              </a:moveTo>
              <a:lnTo>
                <a:pt x="35256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4A7D4D-BE76-4F35-8F6B-649F5151B82B}">
      <dsp:nvSpPr>
        <dsp:cNvPr id="0" name=""/>
        <dsp:cNvSpPr/>
      </dsp:nvSpPr>
      <dsp:spPr>
        <a:xfrm>
          <a:off x="2914224" y="639417"/>
          <a:ext cx="643280" cy="643280"/>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US" sz="900" kern="1200"/>
            <a:t>Meal Enjoyment</a:t>
          </a:r>
        </a:p>
      </dsp:txBody>
      <dsp:txXfrm>
        <a:off x="2945626" y="670819"/>
        <a:ext cx="580476" cy="580476"/>
      </dsp:txXfrm>
    </dsp:sp>
    <dsp:sp modelId="{AF71C0AC-BA25-479B-B734-0F6FD0103E96}">
      <dsp:nvSpPr>
        <dsp:cNvPr id="0" name=""/>
        <dsp:cNvSpPr/>
      </dsp:nvSpPr>
      <dsp:spPr>
        <a:xfrm rot="1800000">
          <a:off x="2585280" y="1965503"/>
          <a:ext cx="352561" cy="0"/>
        </a:xfrm>
        <a:custGeom>
          <a:avLst/>
          <a:gdLst/>
          <a:ahLst/>
          <a:cxnLst/>
          <a:rect l="0" t="0" r="0" b="0"/>
          <a:pathLst>
            <a:path>
              <a:moveTo>
                <a:pt x="0" y="0"/>
              </a:moveTo>
              <a:lnTo>
                <a:pt x="35256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2BE940-32C6-47AA-9DFE-ECC732A68957}">
      <dsp:nvSpPr>
        <dsp:cNvPr id="0" name=""/>
        <dsp:cNvSpPr/>
      </dsp:nvSpPr>
      <dsp:spPr>
        <a:xfrm>
          <a:off x="2914224" y="1917702"/>
          <a:ext cx="643280" cy="643280"/>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a:t>Emotional Wellbeing</a:t>
          </a:r>
        </a:p>
      </dsp:txBody>
      <dsp:txXfrm>
        <a:off x="2945626" y="1949104"/>
        <a:ext cx="580476" cy="580476"/>
      </dsp:txXfrm>
    </dsp:sp>
    <dsp:sp modelId="{963E967B-DB20-445A-A3F8-F066CCC67F21}">
      <dsp:nvSpPr>
        <dsp:cNvPr id="0" name=""/>
        <dsp:cNvSpPr/>
      </dsp:nvSpPr>
      <dsp:spPr>
        <a:xfrm rot="5400000">
          <a:off x="1890545" y="2318552"/>
          <a:ext cx="476584" cy="0"/>
        </a:xfrm>
        <a:custGeom>
          <a:avLst/>
          <a:gdLst/>
          <a:ahLst/>
          <a:cxnLst/>
          <a:rect l="0" t="0" r="0" b="0"/>
          <a:pathLst>
            <a:path>
              <a:moveTo>
                <a:pt x="0" y="0"/>
              </a:moveTo>
              <a:lnTo>
                <a:pt x="47658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9C98BE-E7A3-4E13-A910-84A8D7F3FEF4}">
      <dsp:nvSpPr>
        <dsp:cNvPr id="0" name=""/>
        <dsp:cNvSpPr/>
      </dsp:nvSpPr>
      <dsp:spPr>
        <a:xfrm>
          <a:off x="1807197" y="2556844"/>
          <a:ext cx="643280" cy="643280"/>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kern="1200"/>
            <a:t>Social Unity</a:t>
          </a:r>
        </a:p>
      </dsp:txBody>
      <dsp:txXfrm>
        <a:off x="1838599" y="2588246"/>
        <a:ext cx="580476" cy="580476"/>
      </dsp:txXfrm>
    </dsp:sp>
    <dsp:sp modelId="{D1B8DF03-1211-4A42-827F-38346B2972F4}">
      <dsp:nvSpPr>
        <dsp:cNvPr id="0" name=""/>
        <dsp:cNvSpPr/>
      </dsp:nvSpPr>
      <dsp:spPr>
        <a:xfrm rot="9000000">
          <a:off x="1319833" y="1965503"/>
          <a:ext cx="352561" cy="0"/>
        </a:xfrm>
        <a:custGeom>
          <a:avLst/>
          <a:gdLst/>
          <a:ahLst/>
          <a:cxnLst/>
          <a:rect l="0" t="0" r="0" b="0"/>
          <a:pathLst>
            <a:path>
              <a:moveTo>
                <a:pt x="0" y="0"/>
              </a:moveTo>
              <a:lnTo>
                <a:pt x="35256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E59C70-D533-48CE-9893-470864893BB2}">
      <dsp:nvSpPr>
        <dsp:cNvPr id="0" name=""/>
        <dsp:cNvSpPr/>
      </dsp:nvSpPr>
      <dsp:spPr>
        <a:xfrm>
          <a:off x="700170" y="1917702"/>
          <a:ext cx="643280" cy="643280"/>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a:t>Balanced Nutrition</a:t>
          </a:r>
        </a:p>
      </dsp:txBody>
      <dsp:txXfrm>
        <a:off x="731572" y="1949104"/>
        <a:ext cx="580476" cy="580476"/>
      </dsp:txXfrm>
    </dsp:sp>
    <dsp:sp modelId="{C3987E2D-0BB5-48AD-8FBE-E73A4C44E84F}">
      <dsp:nvSpPr>
        <dsp:cNvPr id="0" name=""/>
        <dsp:cNvSpPr/>
      </dsp:nvSpPr>
      <dsp:spPr>
        <a:xfrm rot="12627288">
          <a:off x="1257377" y="1211390"/>
          <a:ext cx="420401" cy="0"/>
        </a:xfrm>
        <a:custGeom>
          <a:avLst/>
          <a:gdLst/>
          <a:ahLst/>
          <a:cxnLst/>
          <a:rect l="0" t="0" r="0" b="0"/>
          <a:pathLst>
            <a:path>
              <a:moveTo>
                <a:pt x="0" y="0"/>
              </a:moveTo>
              <a:lnTo>
                <a:pt x="42040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B5D82C-55DF-4E53-B238-65557FC96090}">
      <dsp:nvSpPr>
        <dsp:cNvPr id="0" name=""/>
        <dsp:cNvSpPr/>
      </dsp:nvSpPr>
      <dsp:spPr>
        <a:xfrm flipH="1">
          <a:off x="700086" y="610843"/>
          <a:ext cx="586292" cy="643280"/>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66725">
            <a:lnSpc>
              <a:spcPct val="90000"/>
            </a:lnSpc>
            <a:spcBef>
              <a:spcPct val="0"/>
            </a:spcBef>
            <a:spcAft>
              <a:spcPct val="35000"/>
            </a:spcAft>
            <a:buNone/>
          </a:pPr>
          <a:r>
            <a:rPr lang="en-US" sz="1050" kern="1200"/>
            <a:t>Skilled Cooks</a:t>
          </a:r>
        </a:p>
      </dsp:txBody>
      <dsp:txXfrm>
        <a:off x="728706" y="639463"/>
        <a:ext cx="529052" cy="586040"/>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A5D29-62BA-4825-B781-E3C87B93B46F}" type="datetimeFigureOut">
              <a:rPr lang="ro-RO" smtClean="0"/>
              <a:t>21.09.2025</a:t>
            </a:fld>
            <a:endParaRPr lang="ro-R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66C30-2FAE-4185-83A0-4FB1E4D1FCC6}" type="slidenum">
              <a:rPr lang="ro-RO" smtClean="0"/>
              <a:t>‹#›</a:t>
            </a:fld>
            <a:endParaRPr lang="ro-RO"/>
          </a:p>
        </p:txBody>
      </p:sp>
    </p:spTree>
    <p:extLst>
      <p:ext uri="{BB962C8B-B14F-4D97-AF65-F5344CB8AC3E}">
        <p14:creationId xmlns:p14="http://schemas.microsoft.com/office/powerpoint/2010/main" val="1790657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F66C30-2FAE-4185-83A0-4FB1E4D1FCC6}" type="slidenum">
              <a:rPr lang="ro-RO" smtClean="0"/>
              <a:t>1</a:t>
            </a:fld>
            <a:endParaRPr lang="ro-RO"/>
          </a:p>
        </p:txBody>
      </p:sp>
    </p:spTree>
    <p:extLst>
      <p:ext uri="{BB962C8B-B14F-4D97-AF65-F5344CB8AC3E}">
        <p14:creationId xmlns:p14="http://schemas.microsoft.com/office/powerpoint/2010/main" val="139545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878FC-0E87-7946-53D5-1318242479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9E7C92-358B-2759-E058-65FB447CA3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EA72D2-F4B4-6100-EA87-4C9606D6703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E42D664D-ACB9-610C-DC5D-814C24D86829}"/>
              </a:ext>
            </a:extLst>
          </p:cNvPr>
          <p:cNvSpPr>
            <a:spLocks noGrp="1"/>
          </p:cNvSpPr>
          <p:nvPr>
            <p:ph type="sldNum" sz="quarter" idx="5"/>
          </p:nvPr>
        </p:nvSpPr>
        <p:spPr/>
        <p:txBody>
          <a:bodyPr/>
          <a:lstStyle/>
          <a:p>
            <a:fld id="{6AF66C30-2FAE-4185-83A0-4FB1E4D1FCC6}" type="slidenum">
              <a:rPr lang="ro-RO" smtClean="0"/>
              <a:t>10</a:t>
            </a:fld>
            <a:endParaRPr lang="ro-RO"/>
          </a:p>
        </p:txBody>
      </p:sp>
    </p:spTree>
    <p:extLst>
      <p:ext uri="{BB962C8B-B14F-4D97-AF65-F5344CB8AC3E}">
        <p14:creationId xmlns:p14="http://schemas.microsoft.com/office/powerpoint/2010/main" val="1517950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5FECD-1F83-28AE-2A61-757DE0B3E3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2256A5-8A8F-1D03-3984-590DEA656B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02594A-0336-3A41-B6D6-7ED461D740F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8C11A49F-AE64-97F7-FFFB-B3C0785479E0}"/>
              </a:ext>
            </a:extLst>
          </p:cNvPr>
          <p:cNvSpPr>
            <a:spLocks noGrp="1"/>
          </p:cNvSpPr>
          <p:nvPr>
            <p:ph type="sldNum" sz="quarter" idx="5"/>
          </p:nvPr>
        </p:nvSpPr>
        <p:spPr/>
        <p:txBody>
          <a:bodyPr/>
          <a:lstStyle/>
          <a:p>
            <a:fld id="{6AF66C30-2FAE-4185-83A0-4FB1E4D1FCC6}" type="slidenum">
              <a:rPr lang="ro-RO" smtClean="0"/>
              <a:t>11</a:t>
            </a:fld>
            <a:endParaRPr lang="ro-RO"/>
          </a:p>
        </p:txBody>
      </p:sp>
    </p:spTree>
    <p:extLst>
      <p:ext uri="{BB962C8B-B14F-4D97-AF65-F5344CB8AC3E}">
        <p14:creationId xmlns:p14="http://schemas.microsoft.com/office/powerpoint/2010/main" val="789043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67371-9AEF-13A5-B1E3-2707FAA1B0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AE7E8F-7D58-8772-BE8F-36F7C9D1FA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954843-B045-9831-FB05-455448A99FC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FE1EEDBF-219C-2BEF-5ACD-C3656A661C1B}"/>
              </a:ext>
            </a:extLst>
          </p:cNvPr>
          <p:cNvSpPr>
            <a:spLocks noGrp="1"/>
          </p:cNvSpPr>
          <p:nvPr>
            <p:ph type="sldNum" sz="quarter" idx="5"/>
          </p:nvPr>
        </p:nvSpPr>
        <p:spPr/>
        <p:txBody>
          <a:bodyPr/>
          <a:lstStyle/>
          <a:p>
            <a:fld id="{6AF66C30-2FAE-4185-83A0-4FB1E4D1FCC6}" type="slidenum">
              <a:rPr lang="ro-RO" smtClean="0"/>
              <a:t>12</a:t>
            </a:fld>
            <a:endParaRPr lang="ro-RO"/>
          </a:p>
        </p:txBody>
      </p:sp>
    </p:spTree>
    <p:extLst>
      <p:ext uri="{BB962C8B-B14F-4D97-AF65-F5344CB8AC3E}">
        <p14:creationId xmlns:p14="http://schemas.microsoft.com/office/powerpoint/2010/main" val="3837401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41673-F5F2-FC2C-7172-29D31C4B95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B7EB4B-1077-74E9-1EA7-1368A14410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BEE59C-CF32-63C5-8495-738A6B923F8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E670B1A4-733A-E151-9521-92C1CD2FD77E}"/>
              </a:ext>
            </a:extLst>
          </p:cNvPr>
          <p:cNvSpPr>
            <a:spLocks noGrp="1"/>
          </p:cNvSpPr>
          <p:nvPr>
            <p:ph type="sldNum" sz="quarter" idx="5"/>
          </p:nvPr>
        </p:nvSpPr>
        <p:spPr/>
        <p:txBody>
          <a:bodyPr/>
          <a:lstStyle/>
          <a:p>
            <a:fld id="{6AF66C30-2FAE-4185-83A0-4FB1E4D1FCC6}" type="slidenum">
              <a:rPr lang="ro-RO" smtClean="0"/>
              <a:t>13</a:t>
            </a:fld>
            <a:endParaRPr lang="ro-RO"/>
          </a:p>
        </p:txBody>
      </p:sp>
    </p:spTree>
    <p:extLst>
      <p:ext uri="{BB962C8B-B14F-4D97-AF65-F5344CB8AC3E}">
        <p14:creationId xmlns:p14="http://schemas.microsoft.com/office/powerpoint/2010/main" val="836625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35E49-3F11-518A-A251-A0D05C1A8B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AF21FC-9CDC-19D1-D387-B01636F36B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AB37FB-F067-1E7C-544D-8060E53840F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A475B76D-1BD9-1D4F-2531-829B1A07BE94}"/>
              </a:ext>
            </a:extLst>
          </p:cNvPr>
          <p:cNvSpPr>
            <a:spLocks noGrp="1"/>
          </p:cNvSpPr>
          <p:nvPr>
            <p:ph type="sldNum" sz="quarter" idx="5"/>
          </p:nvPr>
        </p:nvSpPr>
        <p:spPr/>
        <p:txBody>
          <a:bodyPr/>
          <a:lstStyle/>
          <a:p>
            <a:fld id="{6AF66C30-2FAE-4185-83A0-4FB1E4D1FCC6}" type="slidenum">
              <a:rPr lang="ro-RO" smtClean="0"/>
              <a:t>14</a:t>
            </a:fld>
            <a:endParaRPr lang="ro-RO"/>
          </a:p>
        </p:txBody>
      </p:sp>
    </p:spTree>
    <p:extLst>
      <p:ext uri="{BB962C8B-B14F-4D97-AF65-F5344CB8AC3E}">
        <p14:creationId xmlns:p14="http://schemas.microsoft.com/office/powerpoint/2010/main" val="631835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C8F10-3F3E-0DA9-1829-4FC85FE1A1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943354-F0FC-29D6-E349-4F70DC4933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4634AB-1742-71E8-78CF-2B565B2A560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CCA30D2E-01F8-0057-2097-15F33BC8BE0E}"/>
              </a:ext>
            </a:extLst>
          </p:cNvPr>
          <p:cNvSpPr>
            <a:spLocks noGrp="1"/>
          </p:cNvSpPr>
          <p:nvPr>
            <p:ph type="sldNum" sz="quarter" idx="5"/>
          </p:nvPr>
        </p:nvSpPr>
        <p:spPr/>
        <p:txBody>
          <a:bodyPr/>
          <a:lstStyle/>
          <a:p>
            <a:fld id="{6AF66C30-2FAE-4185-83A0-4FB1E4D1FCC6}" type="slidenum">
              <a:rPr lang="ro-RO" smtClean="0"/>
              <a:t>15</a:t>
            </a:fld>
            <a:endParaRPr lang="ro-RO"/>
          </a:p>
        </p:txBody>
      </p:sp>
    </p:spTree>
    <p:extLst>
      <p:ext uri="{BB962C8B-B14F-4D97-AF65-F5344CB8AC3E}">
        <p14:creationId xmlns:p14="http://schemas.microsoft.com/office/powerpoint/2010/main" val="254345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9CA9F-66CD-5237-7A39-9936264C01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9B3344-8D7E-EACB-6D4C-BF49DC0BE5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EDED70-ADB8-0700-BBBD-2046F3E35F2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3331D9C0-33D7-5AE8-DF65-6335349357B6}"/>
              </a:ext>
            </a:extLst>
          </p:cNvPr>
          <p:cNvSpPr>
            <a:spLocks noGrp="1"/>
          </p:cNvSpPr>
          <p:nvPr>
            <p:ph type="sldNum" sz="quarter" idx="5"/>
          </p:nvPr>
        </p:nvSpPr>
        <p:spPr/>
        <p:txBody>
          <a:bodyPr/>
          <a:lstStyle/>
          <a:p>
            <a:fld id="{6AF66C30-2FAE-4185-83A0-4FB1E4D1FCC6}" type="slidenum">
              <a:rPr lang="ro-RO" smtClean="0"/>
              <a:t>16</a:t>
            </a:fld>
            <a:endParaRPr lang="ro-RO"/>
          </a:p>
        </p:txBody>
      </p:sp>
    </p:spTree>
    <p:extLst>
      <p:ext uri="{BB962C8B-B14F-4D97-AF65-F5344CB8AC3E}">
        <p14:creationId xmlns:p14="http://schemas.microsoft.com/office/powerpoint/2010/main" val="880602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3519B-3F9C-A3DA-1069-D88709B3CD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98314F-7B15-1121-86AE-4E73A88658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401BB1-2C08-6DCB-7840-874F9FB281F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C6E556F8-7B5A-8AF0-1B60-1C507729DA6C}"/>
              </a:ext>
            </a:extLst>
          </p:cNvPr>
          <p:cNvSpPr>
            <a:spLocks noGrp="1"/>
          </p:cNvSpPr>
          <p:nvPr>
            <p:ph type="sldNum" sz="quarter" idx="5"/>
          </p:nvPr>
        </p:nvSpPr>
        <p:spPr/>
        <p:txBody>
          <a:bodyPr/>
          <a:lstStyle/>
          <a:p>
            <a:fld id="{6AF66C30-2FAE-4185-83A0-4FB1E4D1FCC6}" type="slidenum">
              <a:rPr lang="ro-RO" smtClean="0"/>
              <a:t>17</a:t>
            </a:fld>
            <a:endParaRPr lang="ro-RO"/>
          </a:p>
        </p:txBody>
      </p:sp>
    </p:spTree>
    <p:extLst>
      <p:ext uri="{BB962C8B-B14F-4D97-AF65-F5344CB8AC3E}">
        <p14:creationId xmlns:p14="http://schemas.microsoft.com/office/powerpoint/2010/main" val="2558819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EBD48-19DF-708C-2451-4E8CBA3A0C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C00997-4504-B6C7-B985-3AD3E1F8F5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D9DBA4-EF39-6FBD-6DCE-6EA8CB654A0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D682D0DF-1A45-6138-FF84-BBD43ED6294D}"/>
              </a:ext>
            </a:extLst>
          </p:cNvPr>
          <p:cNvSpPr>
            <a:spLocks noGrp="1"/>
          </p:cNvSpPr>
          <p:nvPr>
            <p:ph type="sldNum" sz="quarter" idx="5"/>
          </p:nvPr>
        </p:nvSpPr>
        <p:spPr/>
        <p:txBody>
          <a:bodyPr/>
          <a:lstStyle/>
          <a:p>
            <a:fld id="{6AF66C30-2FAE-4185-83A0-4FB1E4D1FCC6}" type="slidenum">
              <a:rPr lang="ro-RO" smtClean="0"/>
              <a:t>18</a:t>
            </a:fld>
            <a:endParaRPr lang="ro-RO"/>
          </a:p>
        </p:txBody>
      </p:sp>
    </p:spTree>
    <p:extLst>
      <p:ext uri="{BB962C8B-B14F-4D97-AF65-F5344CB8AC3E}">
        <p14:creationId xmlns:p14="http://schemas.microsoft.com/office/powerpoint/2010/main" val="2271013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89ED8-4BC2-2B38-6C7A-A59B1A126F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D5B782-D29D-77CE-848A-4F7A5C529F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6ED7F8-B020-7217-B506-2253E954354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CFCBF82F-34C7-1BFB-ECB7-40792E0CAB14}"/>
              </a:ext>
            </a:extLst>
          </p:cNvPr>
          <p:cNvSpPr>
            <a:spLocks noGrp="1"/>
          </p:cNvSpPr>
          <p:nvPr>
            <p:ph type="sldNum" sz="quarter" idx="5"/>
          </p:nvPr>
        </p:nvSpPr>
        <p:spPr/>
        <p:txBody>
          <a:bodyPr/>
          <a:lstStyle/>
          <a:p>
            <a:fld id="{6AF66C30-2FAE-4185-83A0-4FB1E4D1FCC6}" type="slidenum">
              <a:rPr lang="ro-RO" smtClean="0"/>
              <a:t>19</a:t>
            </a:fld>
            <a:endParaRPr lang="ro-RO"/>
          </a:p>
        </p:txBody>
      </p:sp>
    </p:spTree>
    <p:extLst>
      <p:ext uri="{BB962C8B-B14F-4D97-AF65-F5344CB8AC3E}">
        <p14:creationId xmlns:p14="http://schemas.microsoft.com/office/powerpoint/2010/main" val="293479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2</a:t>
            </a:fld>
            <a:endParaRPr lang="ro-RO"/>
          </a:p>
        </p:txBody>
      </p:sp>
    </p:spTree>
    <p:extLst>
      <p:ext uri="{BB962C8B-B14F-4D97-AF65-F5344CB8AC3E}">
        <p14:creationId xmlns:p14="http://schemas.microsoft.com/office/powerpoint/2010/main" val="1113412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CB738-C4CB-0ED7-64E2-05E00BF978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76ACE9-5EC1-0F7E-9CED-11C83EA288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DCC10-C9B4-4EC9-2E06-3C260D29D43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66FF1A55-4E9E-1C18-B309-D7BB99F210FB}"/>
              </a:ext>
            </a:extLst>
          </p:cNvPr>
          <p:cNvSpPr>
            <a:spLocks noGrp="1"/>
          </p:cNvSpPr>
          <p:nvPr>
            <p:ph type="sldNum" sz="quarter" idx="5"/>
          </p:nvPr>
        </p:nvSpPr>
        <p:spPr/>
        <p:txBody>
          <a:bodyPr/>
          <a:lstStyle/>
          <a:p>
            <a:fld id="{6AF66C30-2FAE-4185-83A0-4FB1E4D1FCC6}" type="slidenum">
              <a:rPr lang="ro-RO" smtClean="0"/>
              <a:t>20</a:t>
            </a:fld>
            <a:endParaRPr lang="ro-RO"/>
          </a:p>
        </p:txBody>
      </p:sp>
    </p:spTree>
    <p:extLst>
      <p:ext uri="{BB962C8B-B14F-4D97-AF65-F5344CB8AC3E}">
        <p14:creationId xmlns:p14="http://schemas.microsoft.com/office/powerpoint/2010/main" val="197535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C45C8-A9D8-17C4-FDCA-F66C2F4324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CE8C5E-ADB5-D37B-F2DC-4FC2E50F23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754CB8-0F8D-793E-EC7F-D9CA506FC87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E5760E56-2766-D5F8-6EB2-E1CD0771B441}"/>
              </a:ext>
            </a:extLst>
          </p:cNvPr>
          <p:cNvSpPr>
            <a:spLocks noGrp="1"/>
          </p:cNvSpPr>
          <p:nvPr>
            <p:ph type="sldNum" sz="quarter" idx="5"/>
          </p:nvPr>
        </p:nvSpPr>
        <p:spPr/>
        <p:txBody>
          <a:bodyPr/>
          <a:lstStyle/>
          <a:p>
            <a:fld id="{6AF66C30-2FAE-4185-83A0-4FB1E4D1FCC6}" type="slidenum">
              <a:rPr lang="ro-RO" smtClean="0"/>
              <a:t>21</a:t>
            </a:fld>
            <a:endParaRPr lang="ro-RO"/>
          </a:p>
        </p:txBody>
      </p:sp>
    </p:spTree>
    <p:extLst>
      <p:ext uri="{BB962C8B-B14F-4D97-AF65-F5344CB8AC3E}">
        <p14:creationId xmlns:p14="http://schemas.microsoft.com/office/powerpoint/2010/main" val="766643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56698-20E3-BE2A-1D66-FA28E9743F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00F83F-4370-1694-400F-F0B9811F3A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63F0AA-B1A1-3B17-5139-5B02C3F97C0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55B9E474-D2A7-DB3B-43A1-F99CE1D81148}"/>
              </a:ext>
            </a:extLst>
          </p:cNvPr>
          <p:cNvSpPr>
            <a:spLocks noGrp="1"/>
          </p:cNvSpPr>
          <p:nvPr>
            <p:ph type="sldNum" sz="quarter" idx="5"/>
          </p:nvPr>
        </p:nvSpPr>
        <p:spPr/>
        <p:txBody>
          <a:bodyPr/>
          <a:lstStyle/>
          <a:p>
            <a:fld id="{6AF66C30-2FAE-4185-83A0-4FB1E4D1FCC6}" type="slidenum">
              <a:rPr lang="ro-RO" smtClean="0"/>
              <a:t>22</a:t>
            </a:fld>
            <a:endParaRPr lang="ro-RO"/>
          </a:p>
        </p:txBody>
      </p:sp>
    </p:spTree>
    <p:extLst>
      <p:ext uri="{BB962C8B-B14F-4D97-AF65-F5344CB8AC3E}">
        <p14:creationId xmlns:p14="http://schemas.microsoft.com/office/powerpoint/2010/main" val="3175591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E3519-1E81-7EE0-721C-F6BF0C3CB6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1DF3B8-0EFB-E714-1247-BCD95448CA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34AC5E-3C61-EFAC-6C35-BB16731D6D2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2D40F0BC-A661-666D-47B7-8C4DC251F75A}"/>
              </a:ext>
            </a:extLst>
          </p:cNvPr>
          <p:cNvSpPr>
            <a:spLocks noGrp="1"/>
          </p:cNvSpPr>
          <p:nvPr>
            <p:ph type="sldNum" sz="quarter" idx="5"/>
          </p:nvPr>
        </p:nvSpPr>
        <p:spPr/>
        <p:txBody>
          <a:bodyPr/>
          <a:lstStyle/>
          <a:p>
            <a:fld id="{6AF66C30-2FAE-4185-83A0-4FB1E4D1FCC6}" type="slidenum">
              <a:rPr lang="ro-RO" smtClean="0"/>
              <a:t>23</a:t>
            </a:fld>
            <a:endParaRPr lang="ro-RO"/>
          </a:p>
        </p:txBody>
      </p:sp>
    </p:spTree>
    <p:extLst>
      <p:ext uri="{BB962C8B-B14F-4D97-AF65-F5344CB8AC3E}">
        <p14:creationId xmlns:p14="http://schemas.microsoft.com/office/powerpoint/2010/main" val="42320552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28D50-D696-8165-6C12-D3A2809813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E9FCAE-E478-E370-A12A-38887076A7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A1C12-A4F9-64E9-40B9-811EDAB9033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0141621D-568A-8436-0C58-73E5A76F4F75}"/>
              </a:ext>
            </a:extLst>
          </p:cNvPr>
          <p:cNvSpPr>
            <a:spLocks noGrp="1"/>
          </p:cNvSpPr>
          <p:nvPr>
            <p:ph type="sldNum" sz="quarter" idx="5"/>
          </p:nvPr>
        </p:nvSpPr>
        <p:spPr/>
        <p:txBody>
          <a:bodyPr/>
          <a:lstStyle/>
          <a:p>
            <a:fld id="{6AF66C30-2FAE-4185-83A0-4FB1E4D1FCC6}" type="slidenum">
              <a:rPr lang="ro-RO" smtClean="0"/>
              <a:t>24</a:t>
            </a:fld>
            <a:endParaRPr lang="ro-RO"/>
          </a:p>
        </p:txBody>
      </p:sp>
    </p:spTree>
    <p:extLst>
      <p:ext uri="{BB962C8B-B14F-4D97-AF65-F5344CB8AC3E}">
        <p14:creationId xmlns:p14="http://schemas.microsoft.com/office/powerpoint/2010/main" val="30741014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72DD8-1208-59A1-457D-0AF2DB0828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709E95-6E16-BB83-1C33-B29B2FE6BA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978E40-3D37-8CA0-7FCC-61FA7277D4F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4A24D8F8-BC58-DB04-08F0-60F5B5B9F4FB}"/>
              </a:ext>
            </a:extLst>
          </p:cNvPr>
          <p:cNvSpPr>
            <a:spLocks noGrp="1"/>
          </p:cNvSpPr>
          <p:nvPr>
            <p:ph type="sldNum" sz="quarter" idx="5"/>
          </p:nvPr>
        </p:nvSpPr>
        <p:spPr/>
        <p:txBody>
          <a:bodyPr/>
          <a:lstStyle/>
          <a:p>
            <a:fld id="{6AF66C30-2FAE-4185-83A0-4FB1E4D1FCC6}" type="slidenum">
              <a:rPr lang="ro-RO" smtClean="0"/>
              <a:t>25</a:t>
            </a:fld>
            <a:endParaRPr lang="ro-RO"/>
          </a:p>
        </p:txBody>
      </p:sp>
    </p:spTree>
    <p:extLst>
      <p:ext uri="{BB962C8B-B14F-4D97-AF65-F5344CB8AC3E}">
        <p14:creationId xmlns:p14="http://schemas.microsoft.com/office/powerpoint/2010/main" val="22532520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9E079-8370-4564-6011-DCCD71E1E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63E87D-725B-933A-FFF0-E222F52537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C55946-7E8F-97DA-3BBD-F43EC672077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028FF6E9-DDBD-A122-0B63-8318C5891EF9}"/>
              </a:ext>
            </a:extLst>
          </p:cNvPr>
          <p:cNvSpPr>
            <a:spLocks noGrp="1"/>
          </p:cNvSpPr>
          <p:nvPr>
            <p:ph type="sldNum" sz="quarter" idx="5"/>
          </p:nvPr>
        </p:nvSpPr>
        <p:spPr/>
        <p:txBody>
          <a:bodyPr/>
          <a:lstStyle/>
          <a:p>
            <a:fld id="{6AF66C30-2FAE-4185-83A0-4FB1E4D1FCC6}" type="slidenum">
              <a:rPr lang="ro-RO" smtClean="0"/>
              <a:t>26</a:t>
            </a:fld>
            <a:endParaRPr lang="ro-RO"/>
          </a:p>
        </p:txBody>
      </p:sp>
    </p:spTree>
    <p:extLst>
      <p:ext uri="{BB962C8B-B14F-4D97-AF65-F5344CB8AC3E}">
        <p14:creationId xmlns:p14="http://schemas.microsoft.com/office/powerpoint/2010/main" val="2985179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803CE-5E45-FAEF-57B6-F23F6D4B55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2747D0-4E9B-2C5C-ACBE-C02ADC18BB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B54699-E71E-911B-B0ED-B60B631EFDC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327709FB-1641-106F-5FF2-FBF544A2C271}"/>
              </a:ext>
            </a:extLst>
          </p:cNvPr>
          <p:cNvSpPr>
            <a:spLocks noGrp="1"/>
          </p:cNvSpPr>
          <p:nvPr>
            <p:ph type="sldNum" sz="quarter" idx="5"/>
          </p:nvPr>
        </p:nvSpPr>
        <p:spPr/>
        <p:txBody>
          <a:bodyPr/>
          <a:lstStyle/>
          <a:p>
            <a:fld id="{6AF66C30-2FAE-4185-83A0-4FB1E4D1FCC6}" type="slidenum">
              <a:rPr lang="ro-RO" smtClean="0"/>
              <a:t>27</a:t>
            </a:fld>
            <a:endParaRPr lang="ro-RO"/>
          </a:p>
        </p:txBody>
      </p:sp>
    </p:spTree>
    <p:extLst>
      <p:ext uri="{BB962C8B-B14F-4D97-AF65-F5344CB8AC3E}">
        <p14:creationId xmlns:p14="http://schemas.microsoft.com/office/powerpoint/2010/main" val="2483128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AB2DC-F5E8-8DC9-8BA5-58DDEF5832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704119-4DD9-9DE3-7871-BA0E245A04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B73DEE-7FD9-0D13-83EB-25975EAB9A7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458BE945-6BDC-61EF-0686-8C41159E4E7E}"/>
              </a:ext>
            </a:extLst>
          </p:cNvPr>
          <p:cNvSpPr>
            <a:spLocks noGrp="1"/>
          </p:cNvSpPr>
          <p:nvPr>
            <p:ph type="sldNum" sz="quarter" idx="5"/>
          </p:nvPr>
        </p:nvSpPr>
        <p:spPr/>
        <p:txBody>
          <a:bodyPr/>
          <a:lstStyle/>
          <a:p>
            <a:fld id="{6AF66C30-2FAE-4185-83A0-4FB1E4D1FCC6}" type="slidenum">
              <a:rPr lang="ro-RO" smtClean="0"/>
              <a:t>28</a:t>
            </a:fld>
            <a:endParaRPr lang="ro-RO"/>
          </a:p>
        </p:txBody>
      </p:sp>
    </p:spTree>
    <p:extLst>
      <p:ext uri="{BB962C8B-B14F-4D97-AF65-F5344CB8AC3E}">
        <p14:creationId xmlns:p14="http://schemas.microsoft.com/office/powerpoint/2010/main" val="907231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ADAAB-0118-5D5E-72B9-F880BB56C1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4F813F-56EE-136C-1B34-44025A4B6B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0EDF86-028B-A659-4470-3816FA54047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AF5A6D61-540A-8887-145A-A87F973AB44E}"/>
              </a:ext>
            </a:extLst>
          </p:cNvPr>
          <p:cNvSpPr>
            <a:spLocks noGrp="1"/>
          </p:cNvSpPr>
          <p:nvPr>
            <p:ph type="sldNum" sz="quarter" idx="5"/>
          </p:nvPr>
        </p:nvSpPr>
        <p:spPr/>
        <p:txBody>
          <a:bodyPr/>
          <a:lstStyle/>
          <a:p>
            <a:fld id="{6AF66C30-2FAE-4185-83A0-4FB1E4D1FCC6}" type="slidenum">
              <a:rPr lang="ro-RO" smtClean="0"/>
              <a:t>29</a:t>
            </a:fld>
            <a:endParaRPr lang="ro-RO"/>
          </a:p>
        </p:txBody>
      </p:sp>
    </p:spTree>
    <p:extLst>
      <p:ext uri="{BB962C8B-B14F-4D97-AF65-F5344CB8AC3E}">
        <p14:creationId xmlns:p14="http://schemas.microsoft.com/office/powerpoint/2010/main" val="2829780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07FDB-6018-0F98-6783-746108E1B1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135660-5A24-0731-B3D2-D1AD8335CA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4CFB88-D13A-732B-B5AF-89C203579DE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A8BB800F-7137-7019-B42E-8EC79E1914B5}"/>
              </a:ext>
            </a:extLst>
          </p:cNvPr>
          <p:cNvSpPr>
            <a:spLocks noGrp="1"/>
          </p:cNvSpPr>
          <p:nvPr>
            <p:ph type="sldNum" sz="quarter" idx="5"/>
          </p:nvPr>
        </p:nvSpPr>
        <p:spPr/>
        <p:txBody>
          <a:bodyPr/>
          <a:lstStyle/>
          <a:p>
            <a:fld id="{6AF66C30-2FAE-4185-83A0-4FB1E4D1FCC6}" type="slidenum">
              <a:rPr lang="ro-RO" smtClean="0"/>
              <a:t>3</a:t>
            </a:fld>
            <a:endParaRPr lang="ro-RO"/>
          </a:p>
        </p:txBody>
      </p:sp>
    </p:spTree>
    <p:extLst>
      <p:ext uri="{BB962C8B-B14F-4D97-AF65-F5344CB8AC3E}">
        <p14:creationId xmlns:p14="http://schemas.microsoft.com/office/powerpoint/2010/main" val="36826199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DFB8D-024F-494F-2224-C06794697A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2F73DC-8F96-2A2D-EC92-4422D6F3A5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8E7F4E-4F9E-49C9-AF20-269498FCDD6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5D225EC5-E4EE-4B31-A012-5D6D7BEB071D}"/>
              </a:ext>
            </a:extLst>
          </p:cNvPr>
          <p:cNvSpPr>
            <a:spLocks noGrp="1"/>
          </p:cNvSpPr>
          <p:nvPr>
            <p:ph type="sldNum" sz="quarter" idx="5"/>
          </p:nvPr>
        </p:nvSpPr>
        <p:spPr/>
        <p:txBody>
          <a:bodyPr/>
          <a:lstStyle/>
          <a:p>
            <a:fld id="{6AF66C30-2FAE-4185-83A0-4FB1E4D1FCC6}" type="slidenum">
              <a:rPr lang="ro-RO" smtClean="0"/>
              <a:t>30</a:t>
            </a:fld>
            <a:endParaRPr lang="ro-RO"/>
          </a:p>
        </p:txBody>
      </p:sp>
    </p:spTree>
    <p:extLst>
      <p:ext uri="{BB962C8B-B14F-4D97-AF65-F5344CB8AC3E}">
        <p14:creationId xmlns:p14="http://schemas.microsoft.com/office/powerpoint/2010/main" val="39806420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14F75-01C1-1566-0A86-765A6EA9E5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6A336C-80C0-AF1E-4CEF-2BC5DECD9F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10B257-2738-660D-94BD-3BFC1863CC1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87A4BF6A-88DC-F955-0021-C53C84EA09CF}"/>
              </a:ext>
            </a:extLst>
          </p:cNvPr>
          <p:cNvSpPr>
            <a:spLocks noGrp="1"/>
          </p:cNvSpPr>
          <p:nvPr>
            <p:ph type="sldNum" sz="quarter" idx="5"/>
          </p:nvPr>
        </p:nvSpPr>
        <p:spPr/>
        <p:txBody>
          <a:bodyPr/>
          <a:lstStyle/>
          <a:p>
            <a:fld id="{6AF66C30-2FAE-4185-83A0-4FB1E4D1FCC6}" type="slidenum">
              <a:rPr lang="ro-RO" smtClean="0"/>
              <a:t>31</a:t>
            </a:fld>
            <a:endParaRPr lang="ro-RO"/>
          </a:p>
        </p:txBody>
      </p:sp>
    </p:spTree>
    <p:extLst>
      <p:ext uri="{BB962C8B-B14F-4D97-AF65-F5344CB8AC3E}">
        <p14:creationId xmlns:p14="http://schemas.microsoft.com/office/powerpoint/2010/main" val="1945300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7F4BA-7977-F649-257D-4E8F553990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0A9412-1C9C-51EC-EB5F-D010585F8D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1E6D4B-B104-0DDB-D232-B815CA50AC1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DA0F849C-A676-53BA-629B-903459E3944C}"/>
              </a:ext>
            </a:extLst>
          </p:cNvPr>
          <p:cNvSpPr>
            <a:spLocks noGrp="1"/>
          </p:cNvSpPr>
          <p:nvPr>
            <p:ph type="sldNum" sz="quarter" idx="5"/>
          </p:nvPr>
        </p:nvSpPr>
        <p:spPr/>
        <p:txBody>
          <a:bodyPr/>
          <a:lstStyle/>
          <a:p>
            <a:fld id="{6AF66C30-2FAE-4185-83A0-4FB1E4D1FCC6}" type="slidenum">
              <a:rPr lang="ro-RO" smtClean="0"/>
              <a:t>32</a:t>
            </a:fld>
            <a:endParaRPr lang="ro-RO"/>
          </a:p>
        </p:txBody>
      </p:sp>
    </p:spTree>
    <p:extLst>
      <p:ext uri="{BB962C8B-B14F-4D97-AF65-F5344CB8AC3E}">
        <p14:creationId xmlns:p14="http://schemas.microsoft.com/office/powerpoint/2010/main" val="20507078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C578C-73AD-F0CD-38DD-4B75928053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985D81-413D-8350-776F-D1D2D7A9BC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A59BDF-A832-EAD9-52A9-6BC1F828031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7AB150CE-9EC1-E9F3-CA1B-4C80B859F937}"/>
              </a:ext>
            </a:extLst>
          </p:cNvPr>
          <p:cNvSpPr>
            <a:spLocks noGrp="1"/>
          </p:cNvSpPr>
          <p:nvPr>
            <p:ph type="sldNum" sz="quarter" idx="5"/>
          </p:nvPr>
        </p:nvSpPr>
        <p:spPr/>
        <p:txBody>
          <a:bodyPr/>
          <a:lstStyle/>
          <a:p>
            <a:fld id="{6AF66C30-2FAE-4185-83A0-4FB1E4D1FCC6}" type="slidenum">
              <a:rPr lang="ro-RO" smtClean="0"/>
              <a:t>33</a:t>
            </a:fld>
            <a:endParaRPr lang="ro-RO"/>
          </a:p>
        </p:txBody>
      </p:sp>
    </p:spTree>
    <p:extLst>
      <p:ext uri="{BB962C8B-B14F-4D97-AF65-F5344CB8AC3E}">
        <p14:creationId xmlns:p14="http://schemas.microsoft.com/office/powerpoint/2010/main" val="18214066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60143-5B20-8537-8151-FFA5A87852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E645CE-9805-5469-304B-6CD8B5EB6F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041F1E-B6B9-DCDB-97E2-0C9053B6D04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D45DD940-2428-1E06-9711-B7093DB6F9C6}"/>
              </a:ext>
            </a:extLst>
          </p:cNvPr>
          <p:cNvSpPr>
            <a:spLocks noGrp="1"/>
          </p:cNvSpPr>
          <p:nvPr>
            <p:ph type="sldNum" sz="quarter" idx="5"/>
          </p:nvPr>
        </p:nvSpPr>
        <p:spPr/>
        <p:txBody>
          <a:bodyPr/>
          <a:lstStyle/>
          <a:p>
            <a:fld id="{6AF66C30-2FAE-4185-83A0-4FB1E4D1FCC6}" type="slidenum">
              <a:rPr lang="ro-RO" smtClean="0"/>
              <a:t>34</a:t>
            </a:fld>
            <a:endParaRPr lang="ro-RO"/>
          </a:p>
        </p:txBody>
      </p:sp>
    </p:spTree>
    <p:extLst>
      <p:ext uri="{BB962C8B-B14F-4D97-AF65-F5344CB8AC3E}">
        <p14:creationId xmlns:p14="http://schemas.microsoft.com/office/powerpoint/2010/main" val="80434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DF542-0140-4DF5-AAE9-524D6C1E5D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562FA4-1A65-D12B-EFCE-B1382E5A8F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507B4F-9E6E-F339-70FC-F98056D1639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35355D26-24AD-58AA-57DD-DF683294F9F8}"/>
              </a:ext>
            </a:extLst>
          </p:cNvPr>
          <p:cNvSpPr>
            <a:spLocks noGrp="1"/>
          </p:cNvSpPr>
          <p:nvPr>
            <p:ph type="sldNum" sz="quarter" idx="5"/>
          </p:nvPr>
        </p:nvSpPr>
        <p:spPr/>
        <p:txBody>
          <a:bodyPr/>
          <a:lstStyle/>
          <a:p>
            <a:fld id="{6AF66C30-2FAE-4185-83A0-4FB1E4D1FCC6}" type="slidenum">
              <a:rPr lang="ro-RO" smtClean="0"/>
              <a:t>35</a:t>
            </a:fld>
            <a:endParaRPr lang="ro-RO"/>
          </a:p>
        </p:txBody>
      </p:sp>
    </p:spTree>
    <p:extLst>
      <p:ext uri="{BB962C8B-B14F-4D97-AF65-F5344CB8AC3E}">
        <p14:creationId xmlns:p14="http://schemas.microsoft.com/office/powerpoint/2010/main" val="1161771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B81DD-5304-29E7-7F66-902409E0CB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05E237-0296-54C0-3B6E-FB2ECBFC16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58700C-0D58-2252-45F5-EF16B2B24FD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FCB2B475-86E6-66BD-628B-062952FB253F}"/>
              </a:ext>
            </a:extLst>
          </p:cNvPr>
          <p:cNvSpPr>
            <a:spLocks noGrp="1"/>
          </p:cNvSpPr>
          <p:nvPr>
            <p:ph type="sldNum" sz="quarter" idx="5"/>
          </p:nvPr>
        </p:nvSpPr>
        <p:spPr/>
        <p:txBody>
          <a:bodyPr/>
          <a:lstStyle/>
          <a:p>
            <a:fld id="{6AF66C30-2FAE-4185-83A0-4FB1E4D1FCC6}" type="slidenum">
              <a:rPr lang="ro-RO" smtClean="0"/>
              <a:t>4</a:t>
            </a:fld>
            <a:endParaRPr lang="ro-RO"/>
          </a:p>
        </p:txBody>
      </p:sp>
    </p:spTree>
    <p:extLst>
      <p:ext uri="{BB962C8B-B14F-4D97-AF65-F5344CB8AC3E}">
        <p14:creationId xmlns:p14="http://schemas.microsoft.com/office/powerpoint/2010/main" val="4076921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2A5A6-0E21-AF13-70B7-589225B0DB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7BDF0D-555B-4212-2FE4-C990E54F71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D04FE9-66C9-8D8A-EDB3-E3883E95ECE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9541972D-2934-6EF1-E431-B35209601409}"/>
              </a:ext>
            </a:extLst>
          </p:cNvPr>
          <p:cNvSpPr>
            <a:spLocks noGrp="1"/>
          </p:cNvSpPr>
          <p:nvPr>
            <p:ph type="sldNum" sz="quarter" idx="5"/>
          </p:nvPr>
        </p:nvSpPr>
        <p:spPr/>
        <p:txBody>
          <a:bodyPr/>
          <a:lstStyle/>
          <a:p>
            <a:fld id="{6AF66C30-2FAE-4185-83A0-4FB1E4D1FCC6}" type="slidenum">
              <a:rPr lang="ro-RO" smtClean="0"/>
              <a:t>5</a:t>
            </a:fld>
            <a:endParaRPr lang="ro-RO"/>
          </a:p>
        </p:txBody>
      </p:sp>
    </p:spTree>
    <p:extLst>
      <p:ext uri="{BB962C8B-B14F-4D97-AF65-F5344CB8AC3E}">
        <p14:creationId xmlns:p14="http://schemas.microsoft.com/office/powerpoint/2010/main" val="3444893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EF7E9-A900-667A-3B05-A9DD33DA4D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CCEBC5-FEED-BED0-6FDA-DF42F5A866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609386-8FA8-4168-936F-D5F4D7CAEB8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5306206C-ECF1-B37D-498D-6EA0E355CA53}"/>
              </a:ext>
            </a:extLst>
          </p:cNvPr>
          <p:cNvSpPr>
            <a:spLocks noGrp="1"/>
          </p:cNvSpPr>
          <p:nvPr>
            <p:ph type="sldNum" sz="quarter" idx="5"/>
          </p:nvPr>
        </p:nvSpPr>
        <p:spPr/>
        <p:txBody>
          <a:bodyPr/>
          <a:lstStyle/>
          <a:p>
            <a:fld id="{6AF66C30-2FAE-4185-83A0-4FB1E4D1FCC6}" type="slidenum">
              <a:rPr lang="ro-RO" smtClean="0"/>
              <a:t>6</a:t>
            </a:fld>
            <a:endParaRPr lang="ro-RO"/>
          </a:p>
        </p:txBody>
      </p:sp>
    </p:spTree>
    <p:extLst>
      <p:ext uri="{BB962C8B-B14F-4D97-AF65-F5344CB8AC3E}">
        <p14:creationId xmlns:p14="http://schemas.microsoft.com/office/powerpoint/2010/main" val="1681436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05501-6341-E6DC-D62A-6623CCEE72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1DF925-E0D7-709A-A6B9-FE5099FA07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1A4D53-C4BD-A0D2-3850-B4AD9821D03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0F2FE7AD-231E-2CAD-CE25-2CFE5EA70AFB}"/>
              </a:ext>
            </a:extLst>
          </p:cNvPr>
          <p:cNvSpPr>
            <a:spLocks noGrp="1"/>
          </p:cNvSpPr>
          <p:nvPr>
            <p:ph type="sldNum" sz="quarter" idx="5"/>
          </p:nvPr>
        </p:nvSpPr>
        <p:spPr/>
        <p:txBody>
          <a:bodyPr/>
          <a:lstStyle/>
          <a:p>
            <a:fld id="{6AF66C30-2FAE-4185-83A0-4FB1E4D1FCC6}" type="slidenum">
              <a:rPr lang="ro-RO" smtClean="0"/>
              <a:t>7</a:t>
            </a:fld>
            <a:endParaRPr lang="ro-RO"/>
          </a:p>
        </p:txBody>
      </p:sp>
    </p:spTree>
    <p:extLst>
      <p:ext uri="{BB962C8B-B14F-4D97-AF65-F5344CB8AC3E}">
        <p14:creationId xmlns:p14="http://schemas.microsoft.com/office/powerpoint/2010/main" val="2262921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626AC-D451-2BC2-DB17-32CAE6697E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FA93A7-311B-5B7B-0BEB-B340D5BF80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40841C-1EFA-520E-88B7-77FAC7CCA65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971F68E3-789F-499F-EA17-1DC1EC8C6EE4}"/>
              </a:ext>
            </a:extLst>
          </p:cNvPr>
          <p:cNvSpPr>
            <a:spLocks noGrp="1"/>
          </p:cNvSpPr>
          <p:nvPr>
            <p:ph type="sldNum" sz="quarter" idx="5"/>
          </p:nvPr>
        </p:nvSpPr>
        <p:spPr/>
        <p:txBody>
          <a:bodyPr/>
          <a:lstStyle/>
          <a:p>
            <a:fld id="{6AF66C30-2FAE-4185-83A0-4FB1E4D1FCC6}" type="slidenum">
              <a:rPr lang="ro-RO" smtClean="0"/>
              <a:t>8</a:t>
            </a:fld>
            <a:endParaRPr lang="ro-RO"/>
          </a:p>
        </p:txBody>
      </p:sp>
    </p:spTree>
    <p:extLst>
      <p:ext uri="{BB962C8B-B14F-4D97-AF65-F5344CB8AC3E}">
        <p14:creationId xmlns:p14="http://schemas.microsoft.com/office/powerpoint/2010/main" val="3030184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A91BB-10BF-C061-7449-B8D76CFB3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B9A90A-22F3-2B89-E542-33F214C5EC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5A1520-09BA-389A-1304-8B5B70E01C8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3424274B-EC2A-3C42-C763-90FA0023FD3F}"/>
              </a:ext>
            </a:extLst>
          </p:cNvPr>
          <p:cNvSpPr>
            <a:spLocks noGrp="1"/>
          </p:cNvSpPr>
          <p:nvPr>
            <p:ph type="sldNum" sz="quarter" idx="5"/>
          </p:nvPr>
        </p:nvSpPr>
        <p:spPr/>
        <p:txBody>
          <a:bodyPr/>
          <a:lstStyle/>
          <a:p>
            <a:fld id="{6AF66C30-2FAE-4185-83A0-4FB1E4D1FCC6}" type="slidenum">
              <a:rPr lang="ro-RO" smtClean="0"/>
              <a:t>9</a:t>
            </a:fld>
            <a:endParaRPr lang="ro-RO"/>
          </a:p>
        </p:txBody>
      </p:sp>
    </p:spTree>
    <p:extLst>
      <p:ext uri="{BB962C8B-B14F-4D97-AF65-F5344CB8AC3E}">
        <p14:creationId xmlns:p14="http://schemas.microsoft.com/office/powerpoint/2010/main" val="1892760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21.09.2025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065079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21.09.2025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418007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21.09.2025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1297173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21.09.2025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9392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4C2A7C-C859-4802-A9B5-5D977F195A3E}" type="datetimeFigureOut">
              <a:rPr lang="ro-RO" smtClean="0"/>
              <a:t>21.09.2025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58961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4C2A7C-C859-4802-A9B5-5D977F195A3E}" type="datetimeFigureOut">
              <a:rPr lang="ro-RO" smtClean="0"/>
              <a:t>21.09.2025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3240342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4C2A7C-C859-4802-A9B5-5D977F195A3E}" type="datetimeFigureOut">
              <a:rPr lang="ro-RO" smtClean="0"/>
              <a:t>21.09.2025</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462316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4C2A7C-C859-4802-A9B5-5D977F195A3E}" type="datetimeFigureOut">
              <a:rPr lang="ro-RO" smtClean="0"/>
              <a:t>21.09.2025</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04900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C2A7C-C859-4802-A9B5-5D977F195A3E}" type="datetimeFigureOut">
              <a:rPr lang="ro-RO" smtClean="0"/>
              <a:t>21.09.2025</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15584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4C2A7C-C859-4802-A9B5-5D977F195A3E}" type="datetimeFigureOut">
              <a:rPr lang="ro-RO" smtClean="0"/>
              <a:t>21.09.2025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1609522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4C2A7C-C859-4802-A9B5-5D977F195A3E}" type="datetimeFigureOut">
              <a:rPr lang="ro-RO" smtClean="0"/>
              <a:t>21.09.2025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506328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C2A7C-C859-4802-A9B5-5D977F195A3E}" type="datetimeFigureOut">
              <a:rPr lang="ro-RO" smtClean="0"/>
              <a:t>21.09.2025</a:t>
            </a:fld>
            <a:endParaRPr lang="ro-R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7D03F-6E53-4CCD-9A62-A9DFA3A3F59F}" type="slidenum">
              <a:rPr lang="ro-RO" smtClean="0"/>
              <a:t>‹#›</a:t>
            </a:fld>
            <a:endParaRPr lang="ro-RO"/>
          </a:p>
        </p:txBody>
      </p:sp>
    </p:spTree>
    <p:extLst>
      <p:ext uri="{BB962C8B-B14F-4D97-AF65-F5344CB8AC3E}">
        <p14:creationId xmlns:p14="http://schemas.microsoft.com/office/powerpoint/2010/main" val="582326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12"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12"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12"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12"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12"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12"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12"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12"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12"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diagramLayout" Target="../diagrams/layout1.xml"/><Relationship Id="rId3" Type="http://schemas.openxmlformats.org/officeDocument/2006/relationships/image" Target="../media/image1.jpg"/><Relationship Id="rId7" Type="http://schemas.openxmlformats.org/officeDocument/2006/relationships/image" Target="../media/image4.png"/><Relationship Id="rId12" Type="http://schemas.openxmlformats.org/officeDocument/2006/relationships/diagramData" Target="../diagrams/data1.xml"/><Relationship Id="rId2" Type="http://schemas.openxmlformats.org/officeDocument/2006/relationships/notesSlide" Target="../notesSlides/notesSlide19.xml"/><Relationship Id="rId16" Type="http://schemas.microsoft.com/office/2007/relationships/diagramDrawing" Target="../diagrams/drawing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5" Type="http://schemas.openxmlformats.org/officeDocument/2006/relationships/diagramColors" Target="../diagrams/colors1.xml"/><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 Id="rId1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12"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12"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12"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6.png"/><Relationship Id="rId3" Type="http://schemas.openxmlformats.org/officeDocument/2006/relationships/image" Target="../media/image1.jpg"/><Relationship Id="rId7" Type="http://schemas.openxmlformats.org/officeDocument/2006/relationships/image" Target="../media/image4.png"/><Relationship Id="rId12"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12"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12"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2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3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12"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3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12"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3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diagramLayout" Target="../diagrams/layout2.xml"/><Relationship Id="rId3" Type="http://schemas.openxmlformats.org/officeDocument/2006/relationships/image" Target="../media/image1.jpg"/><Relationship Id="rId7" Type="http://schemas.openxmlformats.org/officeDocument/2006/relationships/image" Target="../media/image4.png"/><Relationship Id="rId12" Type="http://schemas.openxmlformats.org/officeDocument/2006/relationships/diagramData" Target="../diagrams/data2.xml"/><Relationship Id="rId2" Type="http://schemas.openxmlformats.org/officeDocument/2006/relationships/notesSlide" Target="../notesSlides/notesSlide33.xml"/><Relationship Id="rId16" Type="http://schemas.microsoft.com/office/2007/relationships/diagramDrawing" Target="../diagrams/drawing2.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5" Type="http://schemas.openxmlformats.org/officeDocument/2006/relationships/diagramColors" Target="../diagrams/colors2.xml"/><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 Id="rId1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3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12"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12"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12"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12"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18B9692E-6064-8558-29AD-3AA0F3572CFB}"/>
              </a:ext>
            </a:extLst>
          </p:cNvPr>
          <p:cNvGrpSpPr/>
          <p:nvPr/>
        </p:nvGrpSpPr>
        <p:grpSpPr>
          <a:xfrm>
            <a:off x="0" y="154025"/>
            <a:ext cx="9144000" cy="6711366"/>
            <a:chOff x="89508" y="93100"/>
            <a:chExt cx="9144000" cy="6711366"/>
          </a:xfrm>
        </p:grpSpPr>
        <p:grpSp>
          <p:nvGrpSpPr>
            <p:cNvPr id="14" name="Group 13">
              <a:extLst>
                <a:ext uri="{FF2B5EF4-FFF2-40B4-BE49-F238E27FC236}">
                  <a16:creationId xmlns:a16="http://schemas.microsoft.com/office/drawing/2014/main" id="{D0C96BE2-4BD2-1091-1160-6855A653B5E0}"/>
                </a:ext>
              </a:extLst>
            </p:cNvPr>
            <p:cNvGrpSpPr/>
            <p:nvPr/>
          </p:nvGrpSpPr>
          <p:grpSpPr>
            <a:xfrm>
              <a:off x="108154" y="93100"/>
              <a:ext cx="6100827" cy="680626"/>
              <a:chOff x="0" y="7926"/>
              <a:chExt cx="8325033" cy="902779"/>
            </a:xfrm>
          </p:grpSpPr>
          <p:pic>
            <p:nvPicPr>
              <p:cNvPr id="16" name="Picture 15">
                <a:extLst>
                  <a:ext uri="{FF2B5EF4-FFF2-40B4-BE49-F238E27FC236}">
                    <a16:creationId xmlns:a16="http://schemas.microsoft.com/office/drawing/2014/main" id="{3B459FD3-2179-9298-1537-F47F1C9D0472}"/>
                  </a:ext>
                </a:extLst>
              </p:cNvPr>
              <p:cNvPicPr>
                <a:picLocks noChangeAspect="1"/>
              </p:cNvPicPr>
              <p:nvPr/>
            </p:nvPicPr>
            <p:blipFill>
              <a:blip r:embed="rId3"/>
              <a:stretch>
                <a:fillRect/>
              </a:stretch>
            </p:blipFill>
            <p:spPr>
              <a:xfrm>
                <a:off x="0" y="8201"/>
                <a:ext cx="4392445" cy="902504"/>
              </a:xfrm>
              <a:prstGeom prst="rect">
                <a:avLst/>
              </a:prstGeom>
            </p:spPr>
          </p:pic>
          <p:sp>
            <p:nvSpPr>
              <p:cNvPr id="17" name="Rectangle 16">
                <a:extLst>
                  <a:ext uri="{FF2B5EF4-FFF2-40B4-BE49-F238E27FC236}">
                    <a16:creationId xmlns:a16="http://schemas.microsoft.com/office/drawing/2014/main" id="{AFD102F7-9A39-8C2E-D8A9-6A75EB6B412A}"/>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27" name="Group 26">
              <a:extLst>
                <a:ext uri="{FF2B5EF4-FFF2-40B4-BE49-F238E27FC236}">
                  <a16:creationId xmlns:a16="http://schemas.microsoft.com/office/drawing/2014/main" id="{63009B5C-9384-AAC8-DAB1-048AE88647D9}"/>
                </a:ext>
              </a:extLst>
            </p:cNvPr>
            <p:cNvGrpSpPr/>
            <p:nvPr/>
          </p:nvGrpSpPr>
          <p:grpSpPr>
            <a:xfrm>
              <a:off x="89508" y="6166959"/>
              <a:ext cx="9144000" cy="637507"/>
              <a:chOff x="89508" y="6166959"/>
              <a:chExt cx="9144000" cy="637507"/>
            </a:xfrm>
          </p:grpSpPr>
          <p:pic>
            <p:nvPicPr>
              <p:cNvPr id="4" name="Picture 3" descr="Blue Background Powerpoint posted by Michelle Mercado">
                <a:extLst>
                  <a:ext uri="{FF2B5EF4-FFF2-40B4-BE49-F238E27FC236}">
                    <a16:creationId xmlns:a16="http://schemas.microsoft.com/office/drawing/2014/main" id="{4AD9420D-EFF1-E66D-D2C8-C03D0C4A660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6" name="Rectangle 25">
                <a:extLst>
                  <a:ext uri="{FF2B5EF4-FFF2-40B4-BE49-F238E27FC236}">
                    <a16:creationId xmlns:a16="http://schemas.microsoft.com/office/drawing/2014/main" id="{27381F8E-EA18-0E61-3F5C-67A3A691F72E}"/>
                  </a:ext>
                </a:extLst>
              </p:cNvPr>
              <p:cNvSpPr/>
              <p:nvPr/>
            </p:nvSpPr>
            <p:spPr>
              <a:xfrm>
                <a:off x="108154" y="6336958"/>
                <a:ext cx="9035846" cy="430887"/>
              </a:xfrm>
              <a:prstGeom prst="rect">
                <a:avLst/>
              </a:prstGeom>
              <a:noFill/>
            </p:spPr>
            <p:txBody>
              <a:bodyPr wrap="square" lIns="91440" tIns="45720" rIns="91440" bIns="45720" anchor="ctr" anchorCtr="0">
                <a:spAutoFit/>
              </a:bodyPr>
              <a:lstStyle/>
              <a:p>
                <a:pPr algn="ctr"/>
                <a:r>
                  <a:rPr lang="ro-RO" sz="1100" b="1" dirty="0" err="1">
                    <a:effectLst/>
                    <a:latin typeface="coranto-2"/>
                  </a:rPr>
                  <a:t>Disclaimer</a:t>
                </a:r>
                <a:r>
                  <a:rPr lang="ro-RO" sz="1100" b="0" i="1" dirty="0">
                    <a:solidFill>
                      <a:srgbClr val="0000FF"/>
                    </a:solidFill>
                    <a:effectLst/>
                    <a:latin typeface="coranto-2"/>
                  </a:rPr>
                  <a:t>: </a:t>
                </a:r>
                <a:r>
                  <a:rPr lang="en-GB" sz="1100" b="0" i="1" dirty="0">
                    <a:solidFill>
                      <a:srgbClr val="0000FF"/>
                    </a:solidFill>
                    <a:effectLst/>
                    <a:latin typeface="coranto-2"/>
                  </a:rPr>
                  <a:t>“Funded by the European Union. Views and opinions expressed are however those of the author(s) only and do not necessarily reflect those of the European Union or the ANPCDEFP. Neither the European Union nor the ANPCDEFP can be held responsible for them”</a:t>
                </a:r>
                <a:endParaRPr lang="en-GB" sz="1100" i="1" dirty="0">
                  <a:solidFill>
                    <a:srgbClr val="0000FF"/>
                  </a:solidFill>
                </a:endParaRPr>
              </a:p>
            </p:txBody>
          </p:sp>
        </p:grpSp>
      </p:grpSp>
      <p:sp>
        <p:nvSpPr>
          <p:cNvPr id="30" name="TextBox 29">
            <a:extLst>
              <a:ext uri="{FF2B5EF4-FFF2-40B4-BE49-F238E27FC236}">
                <a16:creationId xmlns:a16="http://schemas.microsoft.com/office/drawing/2014/main" id="{DA711A02-E7F7-91A7-49CA-CB11FD1335F5}"/>
              </a:ext>
            </a:extLst>
          </p:cNvPr>
          <p:cNvSpPr txBox="1"/>
          <p:nvPr/>
        </p:nvSpPr>
        <p:spPr>
          <a:xfrm>
            <a:off x="796460" y="2471469"/>
            <a:ext cx="7885472" cy="2257028"/>
          </a:xfrm>
          <a:prstGeom prst="rect">
            <a:avLst/>
          </a:prstGeom>
          <a:noFill/>
        </p:spPr>
        <p:txBody>
          <a:bodyPr wrap="square">
            <a:spAutoFit/>
          </a:bodyPr>
          <a:lstStyle/>
          <a:p>
            <a:pPr algn="ctr">
              <a:lnSpc>
                <a:spcPct val="150000"/>
              </a:lnSpc>
              <a:spcAft>
                <a:spcPts val="1000"/>
              </a:spcAft>
            </a:pPr>
            <a:r>
              <a:rPr lang="ro-RO" sz="32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a:t>
            </a:r>
            <a:r>
              <a:rPr lang="en-US" sz="32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COOKING SKILLS</a:t>
            </a:r>
          </a:p>
          <a:p>
            <a:pPr algn="ctr">
              <a:lnSpc>
                <a:spcPct val="150000"/>
              </a:lnSpc>
              <a:spcAft>
                <a:spcPts val="1000"/>
              </a:spcAft>
            </a:pPr>
            <a:r>
              <a:rPr lang="en-GB" sz="3200" b="1" dirty="0">
                <a:solidFill>
                  <a:schemeClr val="accent1"/>
                </a:solidFill>
                <a:latin typeface="Times New Roman" panose="02020603050405020304" pitchFamily="18" charset="0"/>
                <a:ea typeface="Calibri" panose="020F0502020204030204" pitchFamily="34" charset="0"/>
              </a:rPr>
              <a:t>Week VII</a:t>
            </a:r>
          </a:p>
          <a:p>
            <a:pPr algn="ctr"/>
            <a:r>
              <a:rPr lang="en-US" sz="2800" b="1" dirty="0">
                <a:latin typeface="Times New Roman" panose="02020603050405020304" pitchFamily="18" charset="0"/>
                <a:cs typeface="Times New Roman" panose="02020603050405020304" pitchFamily="18" charset="0"/>
              </a:rPr>
              <a:t>Cooking Dishes from Different Cultures</a:t>
            </a:r>
            <a:endParaRPr lang="ro-RO" sz="2800" dirty="0">
              <a:solidFill>
                <a:schemeClr val="accent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7AB896D3-5AB3-5EA5-2840-20B5DAFEED2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92893"/>
            <a:ext cx="623570" cy="620864"/>
          </a:xfrm>
          <a:prstGeom prst="rect">
            <a:avLst/>
          </a:prstGeom>
        </p:spPr>
      </p:pic>
      <p:pic>
        <p:nvPicPr>
          <p:cNvPr id="5" name="Picture 4">
            <a:extLst>
              <a:ext uri="{FF2B5EF4-FFF2-40B4-BE49-F238E27FC236}">
                <a16:creationId xmlns:a16="http://schemas.microsoft.com/office/drawing/2014/main" id="{62D5C2EE-BF62-6A7A-4967-3BB63107FED7}"/>
              </a:ext>
            </a:extLst>
          </p:cNvPr>
          <p:cNvPicPr>
            <a:picLocks noChangeAspect="1"/>
          </p:cNvPicPr>
          <p:nvPr/>
        </p:nvPicPr>
        <p:blipFill>
          <a:blip r:embed="rId6"/>
          <a:stretch>
            <a:fillRect/>
          </a:stretch>
        </p:blipFill>
        <p:spPr>
          <a:xfrm>
            <a:off x="4910225" y="92893"/>
            <a:ext cx="629555" cy="637524"/>
          </a:xfrm>
          <a:prstGeom prst="rect">
            <a:avLst/>
          </a:prstGeom>
        </p:spPr>
      </p:pic>
      <p:pic>
        <p:nvPicPr>
          <p:cNvPr id="6" name="Picture 5">
            <a:extLst>
              <a:ext uri="{FF2B5EF4-FFF2-40B4-BE49-F238E27FC236}">
                <a16:creationId xmlns:a16="http://schemas.microsoft.com/office/drawing/2014/main" id="{6EE98C28-27E5-4015-221F-CC1B897B60A1}"/>
              </a:ext>
            </a:extLst>
          </p:cNvPr>
          <p:cNvPicPr>
            <a:picLocks noChangeAspect="1"/>
          </p:cNvPicPr>
          <p:nvPr/>
        </p:nvPicPr>
        <p:blipFill>
          <a:blip r:embed="rId7"/>
          <a:stretch>
            <a:fillRect/>
          </a:stretch>
        </p:blipFill>
        <p:spPr>
          <a:xfrm>
            <a:off x="5631268" y="111773"/>
            <a:ext cx="1053458" cy="579268"/>
          </a:xfrm>
          <a:prstGeom prst="rect">
            <a:avLst/>
          </a:prstGeom>
        </p:spPr>
      </p:pic>
      <p:pic>
        <p:nvPicPr>
          <p:cNvPr id="7" name="Picture 6">
            <a:extLst>
              <a:ext uri="{FF2B5EF4-FFF2-40B4-BE49-F238E27FC236}">
                <a16:creationId xmlns:a16="http://schemas.microsoft.com/office/drawing/2014/main" id="{AE5BF4A6-5957-08DB-1934-BABAF3FB715E}"/>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76233"/>
            <a:ext cx="623570" cy="680419"/>
          </a:xfrm>
          <a:prstGeom prst="rect">
            <a:avLst/>
          </a:prstGeom>
        </p:spPr>
      </p:pic>
      <p:pic>
        <p:nvPicPr>
          <p:cNvPr id="8" name="Picture 7">
            <a:extLst>
              <a:ext uri="{FF2B5EF4-FFF2-40B4-BE49-F238E27FC236}">
                <a16:creationId xmlns:a16="http://schemas.microsoft.com/office/drawing/2014/main" id="{52B21BB7-7C4D-019E-2B1D-8AF0CC6B5541}"/>
              </a:ext>
            </a:extLst>
          </p:cNvPr>
          <p:cNvPicPr>
            <a:picLocks noChangeAspect="1"/>
          </p:cNvPicPr>
          <p:nvPr/>
        </p:nvPicPr>
        <p:blipFill>
          <a:blip r:embed="rId9"/>
          <a:stretch>
            <a:fillRect/>
          </a:stretch>
        </p:blipFill>
        <p:spPr>
          <a:xfrm>
            <a:off x="3979270" y="76233"/>
            <a:ext cx="858938" cy="620864"/>
          </a:xfrm>
          <a:prstGeom prst="rect">
            <a:avLst/>
          </a:prstGeom>
        </p:spPr>
      </p:pic>
      <p:pic>
        <p:nvPicPr>
          <p:cNvPr id="9" name="Picture 8">
            <a:extLst>
              <a:ext uri="{FF2B5EF4-FFF2-40B4-BE49-F238E27FC236}">
                <a16:creationId xmlns:a16="http://schemas.microsoft.com/office/drawing/2014/main" id="{F22C4691-35E4-A5A9-0954-7D6B318D9F97}"/>
              </a:ext>
            </a:extLst>
          </p:cNvPr>
          <p:cNvPicPr>
            <a:picLocks noChangeAspect="1"/>
          </p:cNvPicPr>
          <p:nvPr/>
        </p:nvPicPr>
        <p:blipFill>
          <a:blip r:embed="rId10"/>
          <a:stretch>
            <a:fillRect/>
          </a:stretch>
        </p:blipFill>
        <p:spPr>
          <a:xfrm>
            <a:off x="7704595" y="29230"/>
            <a:ext cx="1227464" cy="1224789"/>
          </a:xfrm>
          <a:prstGeom prst="rect">
            <a:avLst/>
          </a:prstGeom>
        </p:spPr>
      </p:pic>
      <p:sp>
        <p:nvSpPr>
          <p:cNvPr id="11" name="TextBox 10">
            <a:extLst>
              <a:ext uri="{FF2B5EF4-FFF2-40B4-BE49-F238E27FC236}">
                <a16:creationId xmlns:a16="http://schemas.microsoft.com/office/drawing/2014/main" id="{60EF569C-B7B9-5402-9510-889E99A358EB}"/>
              </a:ext>
            </a:extLst>
          </p:cNvPr>
          <p:cNvSpPr txBox="1"/>
          <p:nvPr/>
        </p:nvSpPr>
        <p:spPr>
          <a:xfrm>
            <a:off x="796460" y="1466200"/>
            <a:ext cx="7885472" cy="400110"/>
          </a:xfrm>
          <a:prstGeom prst="rect">
            <a:avLst/>
          </a:prstGeom>
          <a:noFill/>
        </p:spPr>
        <p:txBody>
          <a:bodyPr wrap="square">
            <a:spAutoFit/>
          </a:bodyPr>
          <a:lstStyle/>
          <a:p>
            <a:pPr algn="ctr"/>
            <a:r>
              <a:rPr lang="en-GB" sz="1000" b="1" dirty="0">
                <a:solidFill>
                  <a:srgbClr val="7030A0"/>
                </a:solidFill>
              </a:rPr>
              <a:t>KA220-VET - Cooperation partnerships in vocational</a:t>
            </a:r>
            <a:r>
              <a:rPr lang="ro-RO" sz="1000" b="1" dirty="0">
                <a:solidFill>
                  <a:srgbClr val="7030A0"/>
                </a:solidFill>
              </a:rPr>
              <a:t> </a:t>
            </a:r>
            <a:r>
              <a:rPr lang="en-GB" sz="1000" b="1" dirty="0">
                <a:solidFill>
                  <a:srgbClr val="7030A0"/>
                </a:solidFill>
              </a:rPr>
              <a:t>education and training</a:t>
            </a:r>
            <a:endParaRPr lang="ro-RO" sz="1000" b="1" dirty="0">
              <a:solidFill>
                <a:srgbClr val="7030A0"/>
              </a:solidFill>
            </a:endParaRPr>
          </a:p>
          <a:p>
            <a:pPr algn="ctr"/>
            <a:r>
              <a:rPr lang="en-GB" sz="1000" b="1" i="0" u="none" strike="noStrike" baseline="0" dirty="0">
                <a:solidFill>
                  <a:srgbClr val="7030A0"/>
                </a:solidFill>
              </a:rPr>
              <a:t>2023-1-RO01-KA220-VET-000156711</a:t>
            </a:r>
          </a:p>
        </p:txBody>
      </p:sp>
      <p:sp>
        <p:nvSpPr>
          <p:cNvPr id="12" name="Title 1">
            <a:extLst>
              <a:ext uri="{FF2B5EF4-FFF2-40B4-BE49-F238E27FC236}">
                <a16:creationId xmlns:a16="http://schemas.microsoft.com/office/drawing/2014/main" id="{E8A74367-A032-23BC-E011-516C85BB11BE}"/>
              </a:ext>
            </a:extLst>
          </p:cNvPr>
          <p:cNvSpPr>
            <a:spLocks noGrp="1"/>
          </p:cNvSpPr>
          <p:nvPr>
            <p:ph type="ctrTitle"/>
          </p:nvPr>
        </p:nvSpPr>
        <p:spPr>
          <a:xfrm>
            <a:off x="1375835" y="861041"/>
            <a:ext cx="6368830" cy="606528"/>
          </a:xfrm>
        </p:spPr>
        <p:txBody>
          <a:bodyPr>
            <a:noAutofit/>
          </a:bodyPr>
          <a:lstStyle/>
          <a:p>
            <a:pPr algn="ctr"/>
            <a:r>
              <a:rPr lang="en-GB" sz="2000" b="1" i="0" u="none" strike="noStrike" baseline="0" dirty="0" err="1">
                <a:solidFill>
                  <a:srgbClr val="FF0000"/>
                </a:solidFill>
                <a:effectLst>
                  <a:outerShdw blurRad="38100" dist="38100" dir="2700000" algn="tl">
                    <a:srgbClr val="000000">
                      <a:alpha val="43137"/>
                    </a:srgbClr>
                  </a:outerShdw>
                </a:effectLst>
                <a:latin typeface="CharterBT-Roman"/>
              </a:rPr>
              <a:t>MARitime</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 Soft Skills for Onboard Healthy Nutrition and</a:t>
            </a:r>
            <a:r>
              <a:rPr lang="ro-RO" sz="2000" b="1" i="0" u="none" strike="noStrike" baseline="0" dirty="0">
                <a:solidFill>
                  <a:srgbClr val="FF0000"/>
                </a:solidFill>
                <a:effectLst>
                  <a:outerShdw blurRad="38100" dist="38100" dir="2700000" algn="tl">
                    <a:srgbClr val="000000">
                      <a:alpha val="43137"/>
                    </a:srgbClr>
                  </a:outerShdw>
                </a:effectLst>
                <a:latin typeface="CharterBT-Roman"/>
              </a:rPr>
              <a:t> </a:t>
            </a:r>
            <a:r>
              <a:rPr lang="en-GB" sz="2000" b="1" i="0" u="none" strike="noStrike" baseline="0" dirty="0" err="1">
                <a:solidFill>
                  <a:srgbClr val="FF0000"/>
                </a:solidFill>
                <a:effectLst>
                  <a:outerShdw blurRad="38100" dist="38100" dir="2700000" algn="tl">
                    <a:srgbClr val="000000">
                      <a:alpha val="43137"/>
                    </a:srgbClr>
                  </a:outerShdw>
                </a:effectLst>
                <a:latin typeface="CharterBT-Roman"/>
              </a:rPr>
              <a:t>CULinary</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 Arts in Seagoing Services – </a:t>
            </a:r>
            <a:r>
              <a:rPr lang="ro-RO" sz="2000" b="1" i="0" u="none" strike="noStrike" baseline="0" dirty="0">
                <a:solidFill>
                  <a:srgbClr val="FF0000"/>
                </a:solidFill>
                <a:effectLst>
                  <a:outerShdw blurRad="38100" dist="38100" dir="2700000" algn="tl">
                    <a:srgbClr val="000000">
                      <a:alpha val="43137"/>
                    </a:srgbClr>
                  </a:outerShdw>
                </a:effectLst>
                <a:latin typeface="CharterBT-Roman"/>
              </a:rPr>
              <a:t>CUL</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a:t>
            </a:r>
            <a:r>
              <a:rPr lang="ro-RO" sz="2000" b="1" i="0" u="none" strike="noStrike" baseline="0" dirty="0">
                <a:solidFill>
                  <a:srgbClr val="FF0000"/>
                </a:solidFill>
                <a:effectLst>
                  <a:outerShdw blurRad="38100" dist="38100" dir="2700000" algn="tl">
                    <a:srgbClr val="000000">
                      <a:alpha val="43137"/>
                    </a:srgbClr>
                  </a:outerShdw>
                </a:effectLst>
                <a:latin typeface="CharterBT-Roman"/>
              </a:rPr>
              <a:t>MAR</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a:t>
            </a:r>
            <a:r>
              <a:rPr lang="ro-RO" sz="2000" b="1" i="0" u="none" strike="noStrike" baseline="0" dirty="0" err="1">
                <a:solidFill>
                  <a:srgbClr val="FF0000"/>
                </a:solidFill>
                <a:effectLst>
                  <a:outerShdw blurRad="38100" dist="38100" dir="2700000" algn="tl">
                    <a:srgbClr val="000000">
                      <a:alpha val="43137"/>
                    </a:srgbClr>
                  </a:outerShdw>
                </a:effectLst>
                <a:latin typeface="CharterBT-Roman"/>
              </a:rPr>
              <a:t>Skills</a:t>
            </a:r>
            <a:endParaRPr lang="en-US" sz="2000" b="1" dirty="0">
              <a:solidFill>
                <a:srgbClr val="0000FF"/>
              </a:solidFill>
              <a:effectLst>
                <a:outerShdw blurRad="38100" dist="38100" dir="2700000" algn="tl">
                  <a:srgbClr val="000000">
                    <a:alpha val="43137"/>
                  </a:srgbClr>
                </a:outerShdw>
              </a:effectLst>
              <a:highlight>
                <a:srgbClr val="FFFF00"/>
              </a:highlight>
            </a:endParaRPr>
          </a:p>
        </p:txBody>
      </p:sp>
    </p:spTree>
    <p:extLst>
      <p:ext uri="{BB962C8B-B14F-4D97-AF65-F5344CB8AC3E}">
        <p14:creationId xmlns:p14="http://schemas.microsoft.com/office/powerpoint/2010/main" val="3499202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82F2D-85CD-4436-E219-07BE410778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872BDC-0309-1AD0-CA46-321D00BDA9BB}"/>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BENEFITS OF MASTERING INTERNATIONAL CUISINES</a:t>
            </a:r>
          </a:p>
        </p:txBody>
      </p:sp>
      <p:grpSp>
        <p:nvGrpSpPr>
          <p:cNvPr id="4" name="Group 3">
            <a:extLst>
              <a:ext uri="{FF2B5EF4-FFF2-40B4-BE49-F238E27FC236}">
                <a16:creationId xmlns:a16="http://schemas.microsoft.com/office/drawing/2014/main" id="{EB4CA451-64DF-0380-6DD9-5B26D6DBB146}"/>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196C821C-3D2C-F413-63B8-D71635662856}"/>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6A53C380-431B-0854-1F3A-225D04513AF2}"/>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C9080465-D727-3108-ADA9-AE32A6C62B1A}"/>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A4B09A5B-6B9B-D70F-990E-388DB12F4FDC}"/>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75FD5488-5131-F4A1-FF9E-CD197224DDC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92A31254-4FED-B8E0-034F-73C5751CCA06}"/>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413627F9-19C4-9F1F-6D5A-D7650F193BAC}"/>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03295C8C-09EE-6872-AB65-8EF949BCF5BE}"/>
              </a:ext>
            </a:extLst>
          </p:cNvPr>
          <p:cNvSpPr txBox="1"/>
          <p:nvPr/>
        </p:nvSpPr>
        <p:spPr>
          <a:xfrm>
            <a:off x="501041" y="1614303"/>
            <a:ext cx="7766659" cy="2887970"/>
          </a:xfrm>
          <a:prstGeom prst="rect">
            <a:avLst/>
          </a:prstGeom>
          <a:noFill/>
        </p:spPr>
        <p:txBody>
          <a:bodyPr wrap="square" rtlCol="0">
            <a:spAutoFit/>
          </a:bodyPr>
          <a:lstStyle/>
          <a:p>
            <a:pPr algn="just">
              <a:spcAft>
                <a:spcPts val="200"/>
              </a:spcAft>
              <a:buNone/>
            </a:pPr>
            <a:r>
              <a:rPr lang="en-US" sz="1800" b="1" dirty="0">
                <a:effectLst/>
                <a:latin typeface="Times New Roman" panose="02020603050405020304" pitchFamily="18" charset="0"/>
                <a:ea typeface="Times New Roman" panose="02020603050405020304" pitchFamily="18" charset="0"/>
              </a:rPr>
              <a:t>Ability to Meet Dietary Needs: </a:t>
            </a:r>
            <a:r>
              <a:rPr lang="en-US" sz="1800" dirty="0">
                <a:effectLst/>
                <a:latin typeface="Times New Roman" panose="02020603050405020304" pitchFamily="18" charset="0"/>
                <a:ea typeface="Times New Roman" panose="02020603050405020304" pitchFamily="18" charset="0"/>
              </a:rPr>
              <a:t>International cuisines often offer naturally vegetarian, vegan, halal, kosher, or gluten-free options. A cook familiar with these traditions can more easily accommodate special diets. For instance, understanding Indian vegetarian cooking helps meet vegetarian needs without simply removing meat from a standard dish.</a:t>
            </a:r>
            <a:endParaRPr lang="en-US" sz="1800" dirty="0">
              <a:effectLst/>
              <a:latin typeface="Times New Roman" panose="02020603050405020304" pitchFamily="18" charset="0"/>
              <a:ea typeface="Arial" panose="020B0604020202020204" pitchFamily="34" charset="0"/>
            </a:endParaRPr>
          </a:p>
          <a:p>
            <a:pPr algn="just">
              <a:spcAft>
                <a:spcPts val="200"/>
              </a:spcAft>
              <a:buNone/>
            </a:pPr>
            <a:r>
              <a:rPr lang="en-US" sz="1800" b="1" dirty="0">
                <a:effectLst/>
                <a:latin typeface="Times New Roman" panose="02020603050405020304" pitchFamily="18" charset="0"/>
                <a:ea typeface="Times New Roman" panose="02020603050405020304" pitchFamily="18" charset="0"/>
              </a:rPr>
              <a:t>Business Growth and Reputation: </a:t>
            </a:r>
            <a:r>
              <a:rPr lang="en-US" sz="1800" dirty="0">
                <a:effectLst/>
                <a:latin typeface="Times New Roman" panose="02020603050405020304" pitchFamily="18" charset="0"/>
                <a:ea typeface="Times New Roman" panose="02020603050405020304" pitchFamily="18" charset="0"/>
              </a:rPr>
              <a:t>For restaurants and hospitality businesses, having cooks who can prepare high-quality international cuisine attracts a broader customer base and enhances the business’s reputation. A diverse and well-executed menu draws in locals and tourists alike, boosting both brand image and revenue.</a:t>
            </a:r>
            <a:endParaRPr lang="en-US" sz="1800" dirty="0">
              <a:effectLst/>
              <a:latin typeface="Times New Roman" panose="02020603050405020304" pitchFamily="18" charset="0"/>
              <a:ea typeface="Arial" panose="020B0604020202020204" pitchFamily="34" charset="0"/>
            </a:endParaRPr>
          </a:p>
        </p:txBody>
      </p:sp>
      <p:grpSp>
        <p:nvGrpSpPr>
          <p:cNvPr id="3" name="Group 2">
            <a:extLst>
              <a:ext uri="{FF2B5EF4-FFF2-40B4-BE49-F238E27FC236}">
                <a16:creationId xmlns:a16="http://schemas.microsoft.com/office/drawing/2014/main" id="{5B6B664C-9139-1811-290C-7FA4D2B870F8}"/>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975F9CBB-9029-C063-A856-70CD497E8D4A}"/>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2DC4CD55-3721-B0E7-AA89-2D0B836CF5FC}"/>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B496834B-62E2-0F88-232E-CDFF80BCFA76}"/>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D4DC219A-A639-B985-4108-6F47A3B0C9F5}"/>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B6E4C0F9-CC2C-12AA-7AAF-70EF8B4DBB2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6C4B7139-2EC4-8EA1-09CE-B4FE130BB08E}"/>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en-US"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COOKING DISHES FROM DIFFERENT CULTURES</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25" name="Picture 24">
            <a:extLst>
              <a:ext uri="{FF2B5EF4-FFF2-40B4-BE49-F238E27FC236}">
                <a16:creationId xmlns:a16="http://schemas.microsoft.com/office/drawing/2014/main" id="{19E74FB2-0549-A268-2ADC-229BD9DB172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5CB0B537-2439-D3CD-889C-292FF7BF1B5A}"/>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26D76634-B588-614B-9038-D4E9DF40677C}"/>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263E4DCF-4427-10D3-6980-A584F1A15C45}"/>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829A898B-5F4D-0CE7-E499-83A11B1F9A83}"/>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CCABFAB4-9300-3F94-4154-9F5660E4A6A7}"/>
              </a:ext>
            </a:extLst>
          </p:cNvPr>
          <p:cNvPicPr>
            <a:picLocks noChangeAspect="1"/>
          </p:cNvPicPr>
          <p:nvPr/>
        </p:nvPicPr>
        <p:blipFill>
          <a:blip r:embed="rId11"/>
          <a:stretch>
            <a:fillRect/>
          </a:stretch>
        </p:blipFill>
        <p:spPr>
          <a:xfrm>
            <a:off x="7704595" y="0"/>
            <a:ext cx="1227464" cy="1224789"/>
          </a:xfrm>
          <a:prstGeom prst="rect">
            <a:avLst/>
          </a:prstGeom>
        </p:spPr>
      </p:pic>
      <p:pic>
        <p:nvPicPr>
          <p:cNvPr id="2050" name="Picture 2" descr="A Guide to Catering for Special Dietary Requirements">
            <a:extLst>
              <a:ext uri="{FF2B5EF4-FFF2-40B4-BE49-F238E27FC236}">
                <a16:creationId xmlns:a16="http://schemas.microsoft.com/office/drawing/2014/main" id="{A4229A16-8656-9C9E-184F-5C376F1C9EB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03448" y="4264604"/>
            <a:ext cx="30289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388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D5ECC-0716-4704-BA20-B13A1219EA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39C1FF-99E9-F004-B349-AFC7F4BF8B43}"/>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BENEFITS OF MASTERING INTERNATIONAL CUISINES</a:t>
            </a:r>
          </a:p>
        </p:txBody>
      </p:sp>
      <p:grpSp>
        <p:nvGrpSpPr>
          <p:cNvPr id="4" name="Group 3">
            <a:extLst>
              <a:ext uri="{FF2B5EF4-FFF2-40B4-BE49-F238E27FC236}">
                <a16:creationId xmlns:a16="http://schemas.microsoft.com/office/drawing/2014/main" id="{360E93B6-6763-5A4D-2307-C1FEB2EA73E5}"/>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9D95B349-670F-6C61-A919-B79266143ABE}"/>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8BEE6CAA-1BD6-A521-75C9-439D0DF647F5}"/>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3EF855F8-0FA2-9183-0F30-A4F85F2EFDDA}"/>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66F830D7-94EB-2AEB-EB2E-E6FC65FBDEF5}"/>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407D8027-3FF2-F8C0-7DA4-E8FA8E02011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0980B918-84A7-384C-0E22-BAC74D4A4F79}"/>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31D89014-0882-50F0-46C5-DEAA7DB63925}"/>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grpSp>
        <p:nvGrpSpPr>
          <p:cNvPr id="3" name="Group 2">
            <a:extLst>
              <a:ext uri="{FF2B5EF4-FFF2-40B4-BE49-F238E27FC236}">
                <a16:creationId xmlns:a16="http://schemas.microsoft.com/office/drawing/2014/main" id="{34AA27E4-C35D-DC93-116C-4301EB190329}"/>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7EAAD6B3-FDDD-9FBD-1226-84C98260FD71}"/>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72388756-8C1B-3D7A-AD5C-5C0C6AE721F6}"/>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74C8E135-A82C-589B-5179-AB0630404ACE}"/>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FB3CA3C2-B2BA-9199-3A6A-E48FF04E354E}"/>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37DB0D33-3BCE-547C-FDA8-9797B2C4189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7B53AC25-D251-8157-119F-71BD0A07B23E}"/>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en-US"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COOKING DISHES FROM DIFFERENT CULTURES</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25" name="Picture 24">
            <a:extLst>
              <a:ext uri="{FF2B5EF4-FFF2-40B4-BE49-F238E27FC236}">
                <a16:creationId xmlns:a16="http://schemas.microsoft.com/office/drawing/2014/main" id="{E02B65AF-E373-B021-5503-0B401496332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CD33940D-54BA-FE09-EBD3-C17D35ABED7B}"/>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CAAAC3AC-5B47-99E6-A190-110DB90307EE}"/>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83DC8C1-C243-ECCF-AFEE-49B22EE2C4E2}"/>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8ABBF7B3-B611-4661-D7F1-B36EAB9586AC}"/>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9891654A-6D0B-4A17-1499-C7CFAFF5604C}"/>
              </a:ext>
            </a:extLst>
          </p:cNvPr>
          <p:cNvPicPr>
            <a:picLocks noChangeAspect="1"/>
          </p:cNvPicPr>
          <p:nvPr/>
        </p:nvPicPr>
        <p:blipFill>
          <a:blip r:embed="rId11"/>
          <a:stretch>
            <a:fillRect/>
          </a:stretch>
        </p:blipFill>
        <p:spPr>
          <a:xfrm>
            <a:off x="7704595" y="0"/>
            <a:ext cx="1227464" cy="1224789"/>
          </a:xfrm>
          <a:prstGeom prst="rect">
            <a:avLst/>
          </a:prstGeom>
        </p:spPr>
      </p:pic>
      <p:pic>
        <p:nvPicPr>
          <p:cNvPr id="10" name="Picture 9">
            <a:extLst>
              <a:ext uri="{FF2B5EF4-FFF2-40B4-BE49-F238E27FC236}">
                <a16:creationId xmlns:a16="http://schemas.microsoft.com/office/drawing/2014/main" id="{1BCE4426-EEEB-1C65-8E5D-C74A4CCB3835}"/>
              </a:ext>
            </a:extLst>
          </p:cNvPr>
          <p:cNvPicPr>
            <a:picLocks noChangeAspect="1"/>
          </p:cNvPicPr>
          <p:nvPr/>
        </p:nvPicPr>
        <p:blipFill>
          <a:blip r:embed="rId12"/>
          <a:stretch>
            <a:fillRect/>
          </a:stretch>
        </p:blipFill>
        <p:spPr>
          <a:xfrm>
            <a:off x="2128345" y="1883874"/>
            <a:ext cx="4335517" cy="3505691"/>
          </a:xfrm>
          <a:prstGeom prst="rect">
            <a:avLst/>
          </a:prstGeom>
        </p:spPr>
      </p:pic>
    </p:spTree>
    <p:extLst>
      <p:ext uri="{BB962C8B-B14F-4D97-AF65-F5344CB8AC3E}">
        <p14:creationId xmlns:p14="http://schemas.microsoft.com/office/powerpoint/2010/main" val="372680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4CD62-15F5-E264-DCE8-F1A11F4135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84AF2B-DCCE-82A4-D447-F79F3F585BC0}"/>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BENEFITS OF MASTERING INTERNATIONAL CUISINES</a:t>
            </a:r>
          </a:p>
        </p:txBody>
      </p:sp>
      <p:grpSp>
        <p:nvGrpSpPr>
          <p:cNvPr id="4" name="Group 3">
            <a:extLst>
              <a:ext uri="{FF2B5EF4-FFF2-40B4-BE49-F238E27FC236}">
                <a16:creationId xmlns:a16="http://schemas.microsoft.com/office/drawing/2014/main" id="{936C14B1-EF35-20B9-97B0-662D3DAA586F}"/>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0C24D407-B7A3-EDC4-BDBE-BFDB76C78A88}"/>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6FECE5D3-A91B-5BE5-16AB-98685991E3DF}"/>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45E8D175-655F-9C1E-FE8D-7E53529F6DF9}"/>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BDB8EA42-43BE-3ED5-EF0A-5EA0C3096C33}"/>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9422E2AC-548A-4274-B1BF-1A29E5D4CCF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BF190AA0-4D84-9918-39E5-7260D6FEAAD7}"/>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7DF02AFA-C857-BB85-6C9A-D41C8E9EB189}"/>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grpSp>
        <p:nvGrpSpPr>
          <p:cNvPr id="3" name="Group 2">
            <a:extLst>
              <a:ext uri="{FF2B5EF4-FFF2-40B4-BE49-F238E27FC236}">
                <a16:creationId xmlns:a16="http://schemas.microsoft.com/office/drawing/2014/main" id="{5CF366DF-3393-D31B-4AEA-B24DBCDF0D64}"/>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68ED7A1A-E8D1-BB93-310B-3751C91299AB}"/>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B433FAB3-0A6F-0ED4-F863-24782F99AE73}"/>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E8C1D772-5012-703F-672E-1FDFB27A62AB}"/>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7A8A7CBA-1A7D-4463-CD5D-D3B8AD7931FA}"/>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9FDDD1EA-DD2D-0D4D-B528-873939453CF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0752865A-9AF3-8CD9-165B-0328AFDB5CE5}"/>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en-US"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COOKING DISHES FROM DIFFERENT CULTURES</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25" name="Picture 24">
            <a:extLst>
              <a:ext uri="{FF2B5EF4-FFF2-40B4-BE49-F238E27FC236}">
                <a16:creationId xmlns:a16="http://schemas.microsoft.com/office/drawing/2014/main" id="{92578D57-B238-8896-5B4D-66E96FE9D2C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FF8E597A-CFAE-96B1-9312-C9624D8F2560}"/>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2ABF5C66-426E-0027-DE4E-FF0AD344D97D}"/>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A3A88C50-2F73-B88B-82DB-0A0E5264E496}"/>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6DB8EFD8-F06B-DDCD-AFB8-A65DF349CD71}"/>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4558889E-A02B-7F7A-5B5F-0275C2E2A5C6}"/>
              </a:ext>
            </a:extLst>
          </p:cNvPr>
          <p:cNvPicPr>
            <a:picLocks noChangeAspect="1"/>
          </p:cNvPicPr>
          <p:nvPr/>
        </p:nvPicPr>
        <p:blipFill>
          <a:blip r:embed="rId11"/>
          <a:stretch>
            <a:fillRect/>
          </a:stretch>
        </p:blipFill>
        <p:spPr>
          <a:xfrm>
            <a:off x="7704595" y="0"/>
            <a:ext cx="1227464" cy="1224789"/>
          </a:xfrm>
          <a:prstGeom prst="rect">
            <a:avLst/>
          </a:prstGeom>
        </p:spPr>
      </p:pic>
      <p:pic>
        <p:nvPicPr>
          <p:cNvPr id="3076" name="Picture 4" descr="Food = A Taste Of Culture – Extension Dodge County">
            <a:extLst>
              <a:ext uri="{FF2B5EF4-FFF2-40B4-BE49-F238E27FC236}">
                <a16:creationId xmlns:a16="http://schemas.microsoft.com/office/drawing/2014/main" id="{FEC42F0C-4D66-3FB2-CD8C-A15C603CF1E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07172" y="1995582"/>
            <a:ext cx="4477554" cy="4059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021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9DAB3-651E-0930-3386-A3B6F07B80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331EE1-DF6F-ECB4-B007-3C9C80DF2FE0}"/>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THE BENEFITS OF SAILORS’ EATING THEIR FAVORITE FOODS DURING LONG-TERM DUTIES </a:t>
            </a:r>
          </a:p>
        </p:txBody>
      </p:sp>
      <p:grpSp>
        <p:nvGrpSpPr>
          <p:cNvPr id="4" name="Group 3">
            <a:extLst>
              <a:ext uri="{FF2B5EF4-FFF2-40B4-BE49-F238E27FC236}">
                <a16:creationId xmlns:a16="http://schemas.microsoft.com/office/drawing/2014/main" id="{3662434D-F9B2-616D-2B40-1299B9A5AF7B}"/>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B49DED7E-6BD8-5752-EEE3-4F5C42285D64}"/>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9285884C-658C-9A4C-CD9B-1C27707213D1}"/>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2BC6E400-0267-7B47-12B1-2CCC6930BB7D}"/>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4AD0E27E-5BEB-C03E-B5B1-89C6D6AADEB6}"/>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7081E4F4-7955-8E2E-A2A1-84F78742070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6A5B698F-F5EE-26EE-3C47-DD85BFE65AF5}"/>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6CC02C68-F150-F20A-60BA-00FF7439BDC1}"/>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C023EA1B-82FE-2CDA-19CD-CE8F522003A4}"/>
              </a:ext>
            </a:extLst>
          </p:cNvPr>
          <p:cNvSpPr txBox="1"/>
          <p:nvPr/>
        </p:nvSpPr>
        <p:spPr>
          <a:xfrm>
            <a:off x="501041" y="1614303"/>
            <a:ext cx="7766659" cy="2082621"/>
          </a:xfrm>
          <a:prstGeom prst="rect">
            <a:avLst/>
          </a:prstGeom>
          <a:noFill/>
        </p:spPr>
        <p:txBody>
          <a:bodyPr wrap="square" rtlCol="0">
            <a:spAutoFit/>
          </a:bodyPr>
          <a:lstStyle/>
          <a:p>
            <a:pPr algn="l">
              <a:spcAft>
                <a:spcPts val="200"/>
              </a:spcAft>
              <a:buNone/>
            </a:pPr>
            <a:r>
              <a:rPr lang="en-US" sz="1800" b="1" dirty="0">
                <a:effectLst/>
                <a:latin typeface="Times New Roman" panose="02020603050405020304" pitchFamily="18" charset="0"/>
                <a:ea typeface="Times New Roman" panose="02020603050405020304" pitchFamily="18" charset="0"/>
              </a:rPr>
              <a:t>Reduces Stress and Mental Fatigue: </a:t>
            </a:r>
            <a:r>
              <a:rPr lang="en-US" sz="1800" dirty="0">
                <a:effectLst/>
                <a:latin typeface="Times New Roman" panose="02020603050405020304" pitchFamily="18" charset="0"/>
                <a:ea typeface="Times New Roman" panose="02020603050405020304" pitchFamily="18" charset="0"/>
              </a:rPr>
              <a:t>Comfort foods and familiar tastes help reduce mental fatigue caused by routine, stress, and long working hours at sea. Good meals act as a small daily reward and provide psychological breaks from the demanding environment of ship life.</a:t>
            </a:r>
            <a:endParaRPr lang="en-US" sz="1800" dirty="0">
              <a:effectLst/>
              <a:latin typeface="Times New Roman" panose="02020603050405020304" pitchFamily="18" charset="0"/>
              <a:ea typeface="Arial" panose="020B0604020202020204" pitchFamily="34" charset="0"/>
            </a:endParaRPr>
          </a:p>
          <a:p>
            <a:pPr algn="l">
              <a:spcAft>
                <a:spcPts val="200"/>
              </a:spcAft>
              <a:buNone/>
            </a:pPr>
            <a:r>
              <a:rPr lang="en-US" sz="1800" i="1" dirty="0">
                <a:effectLst/>
                <a:latin typeface="Times New Roman" panose="02020603050405020304" pitchFamily="18" charset="0"/>
                <a:ea typeface="Times New Roman" panose="02020603050405020304" pitchFamily="18" charset="0"/>
              </a:rPr>
              <a:t>Example:</a:t>
            </a:r>
            <a:r>
              <a:rPr lang="en-US" sz="1800" dirty="0">
                <a:effectLst/>
                <a:latin typeface="Times New Roman" panose="02020603050405020304" pitchFamily="18" charset="0"/>
                <a:ea typeface="Times New Roman" panose="02020603050405020304" pitchFamily="18" charset="0"/>
              </a:rPr>
              <a:t> A crew member might look forward to a weekly “favorite meal night” featuring dishes from their home country, helping them recharge mentally.</a:t>
            </a:r>
            <a:endParaRPr lang="en-US" sz="1800" dirty="0">
              <a:effectLst/>
              <a:latin typeface="Times New Roman" panose="02020603050405020304" pitchFamily="18" charset="0"/>
              <a:ea typeface="Arial" panose="020B0604020202020204" pitchFamily="34" charset="0"/>
            </a:endParaRPr>
          </a:p>
          <a:p>
            <a:pPr algn="l">
              <a:spcAft>
                <a:spcPts val="200"/>
              </a:spcAft>
              <a:buNone/>
            </a:pPr>
            <a:r>
              <a:rPr lang="en-US"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Arial" panose="020B0604020202020204" pitchFamily="34" charset="0"/>
            </a:endParaRPr>
          </a:p>
        </p:txBody>
      </p:sp>
      <p:grpSp>
        <p:nvGrpSpPr>
          <p:cNvPr id="3" name="Group 2">
            <a:extLst>
              <a:ext uri="{FF2B5EF4-FFF2-40B4-BE49-F238E27FC236}">
                <a16:creationId xmlns:a16="http://schemas.microsoft.com/office/drawing/2014/main" id="{414D651A-EE81-CC97-A2DF-F988CE2F1DEE}"/>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50313E3C-E19B-F0CE-3FC5-E62229DE4B4A}"/>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DAB61F5F-94DA-1F0B-3D2B-F73CC7B2EC7B}"/>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717B78A0-9208-C597-CE84-F38F7B829649}"/>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8CF608BC-4C70-82C5-B45F-E2933CE3865B}"/>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F27389AA-D8BA-767D-FAD3-27629EB3722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96A9DE5A-5023-50D8-ED44-19008D20D246}"/>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en-US"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COOKING DISHES FROM DIFFERENT CULTURES</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25" name="Picture 24">
            <a:extLst>
              <a:ext uri="{FF2B5EF4-FFF2-40B4-BE49-F238E27FC236}">
                <a16:creationId xmlns:a16="http://schemas.microsoft.com/office/drawing/2014/main" id="{1FE6BACA-9560-3124-32B2-A50CA182ABD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CAC31D4C-1185-53BE-246B-B29A41A7362D}"/>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2E2D40CD-D0FD-F37D-6131-33AECB651DBA}"/>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B3E6F8A4-2657-757C-8B5D-C312B1B965F6}"/>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687F5D1-3A1A-492C-928D-570B076371B0}"/>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7D7151E-0272-A50F-3E04-F92B17313E12}"/>
              </a:ext>
            </a:extLst>
          </p:cNvPr>
          <p:cNvPicPr>
            <a:picLocks noChangeAspect="1"/>
          </p:cNvPicPr>
          <p:nvPr/>
        </p:nvPicPr>
        <p:blipFill>
          <a:blip r:embed="rId11"/>
          <a:stretch>
            <a:fillRect/>
          </a:stretch>
        </p:blipFill>
        <p:spPr>
          <a:xfrm>
            <a:off x="7704595" y="0"/>
            <a:ext cx="1227464" cy="1224789"/>
          </a:xfrm>
          <a:prstGeom prst="rect">
            <a:avLst/>
          </a:prstGeom>
        </p:spPr>
      </p:pic>
      <p:pic>
        <p:nvPicPr>
          <p:cNvPr id="3074" name="Picture 2" descr="Food Connects Us: Nutrition, Community Important for Service Members |  Article | The United States Army">
            <a:extLst>
              <a:ext uri="{FF2B5EF4-FFF2-40B4-BE49-F238E27FC236}">
                <a16:creationId xmlns:a16="http://schemas.microsoft.com/office/drawing/2014/main" id="{330375F1-93B0-2EDA-A877-7E3A89D9F43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91303" y="3826268"/>
            <a:ext cx="2847975"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399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F651B-3E71-3745-0E64-309ADC3577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EEB108-2192-4A87-8360-9F2318E1621B}"/>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THE BENEFITS OF SAILORS’ EATING THEIR FAVORITE FOODS DURING LONG-TERM DUTIES </a:t>
            </a:r>
          </a:p>
        </p:txBody>
      </p:sp>
      <p:grpSp>
        <p:nvGrpSpPr>
          <p:cNvPr id="4" name="Group 3">
            <a:extLst>
              <a:ext uri="{FF2B5EF4-FFF2-40B4-BE49-F238E27FC236}">
                <a16:creationId xmlns:a16="http://schemas.microsoft.com/office/drawing/2014/main" id="{DE404EC7-7321-1E2B-BDE3-6761FD759696}"/>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6FA7D681-4D1B-B566-0F02-2679F961A857}"/>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96203708-50B8-5FB5-6177-59671C83ACD0}"/>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D260AFDF-6888-B256-5BD6-791573F1558A}"/>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EE0FA382-633A-47D2-8B79-5CCAD9CC3238}"/>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EF94F429-DB98-7AA4-07AF-3BD7EFC4CB6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D24256A4-83D1-1F48-84BC-7CDFBA8703A9}"/>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DA1CB4CB-AD17-30BD-B5D7-CB729DB20E5A}"/>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5F106DAA-4085-71E6-8B14-AEDCA5212A71}"/>
              </a:ext>
            </a:extLst>
          </p:cNvPr>
          <p:cNvSpPr txBox="1"/>
          <p:nvPr/>
        </p:nvSpPr>
        <p:spPr>
          <a:xfrm>
            <a:off x="501041" y="1614303"/>
            <a:ext cx="7766659" cy="2662267"/>
          </a:xfrm>
          <a:prstGeom prst="rect">
            <a:avLst/>
          </a:prstGeom>
          <a:noFill/>
        </p:spPr>
        <p:txBody>
          <a:bodyPr wrap="square" rtlCol="0">
            <a:spAutoFit/>
          </a:bodyPr>
          <a:lstStyle/>
          <a:p>
            <a:pPr algn="l">
              <a:spcAft>
                <a:spcPts val="200"/>
              </a:spcAft>
              <a:buNone/>
            </a:pPr>
            <a:r>
              <a:rPr lang="en-US" sz="1800" b="1" dirty="0">
                <a:effectLst/>
                <a:latin typeface="Times New Roman" panose="02020603050405020304" pitchFamily="18" charset="0"/>
                <a:ea typeface="Times New Roman" panose="02020603050405020304" pitchFamily="18" charset="0"/>
              </a:rPr>
              <a:t>Boosts Morale and Emotional Well-Being</a:t>
            </a:r>
            <a:r>
              <a:rPr lang="en-US" sz="1800" dirty="0">
                <a:effectLst/>
                <a:latin typeface="Times New Roman" panose="02020603050405020304" pitchFamily="18" charset="0"/>
                <a:ea typeface="Times New Roman" panose="02020603050405020304" pitchFamily="18" charset="0"/>
              </a:rPr>
              <a:t>: Eating familiar foods brings comfort and emotional relief, especially when sailors are away from home for extended periods. A simple dish like a home-made pasta or cultural food can produce a sense of connection to home, reducing feelings of loneliness and isolation. </a:t>
            </a:r>
            <a:endParaRPr lang="en-US" sz="1800" dirty="0">
              <a:effectLst/>
              <a:latin typeface="Times New Roman" panose="02020603050405020304" pitchFamily="18" charset="0"/>
              <a:ea typeface="Arial" panose="020B0604020202020204" pitchFamily="34" charset="0"/>
            </a:endParaRPr>
          </a:p>
          <a:p>
            <a:pPr algn="l">
              <a:spcAft>
                <a:spcPts val="200"/>
              </a:spcAft>
              <a:buNone/>
            </a:pPr>
            <a:r>
              <a:rPr lang="en-US" sz="1800" dirty="0">
                <a:effectLst/>
                <a:latin typeface="Times New Roman" panose="02020603050405020304" pitchFamily="18" charset="0"/>
                <a:ea typeface="Times New Roman" panose="02020603050405020304" pitchFamily="18" charset="0"/>
              </a:rPr>
              <a:t>Example: A Filipino sailor enjoying adobo or sinigang on board feels a stronger sense of cultural identity and comfort, which helps them cope better with the challenges of long voyages </a:t>
            </a:r>
            <a:endParaRPr lang="en-US" sz="1800" dirty="0">
              <a:effectLst/>
              <a:latin typeface="Times New Roman" panose="02020603050405020304" pitchFamily="18" charset="0"/>
              <a:ea typeface="Arial" panose="020B0604020202020204" pitchFamily="34" charset="0"/>
            </a:endParaRPr>
          </a:p>
          <a:p>
            <a:pPr algn="l">
              <a:spcAft>
                <a:spcPts val="200"/>
              </a:spcAft>
              <a:buNone/>
            </a:pPr>
            <a:r>
              <a:rPr lang="en-US" sz="1800" dirty="0">
                <a:effectLst/>
                <a:latin typeface="Times New Roman" panose="02020603050405020304" pitchFamily="18" charset="0"/>
                <a:ea typeface="Times New Roman" panose="02020603050405020304" pitchFamily="18" charset="0"/>
              </a:rPr>
              <a:t> </a:t>
            </a:r>
            <a:endParaRPr lang="tr-TR" sz="1800" dirty="0">
              <a:effectLst/>
              <a:latin typeface="Times New Roman" panose="02020603050405020304" pitchFamily="18" charset="0"/>
              <a:ea typeface="Times New Roman" panose="02020603050405020304" pitchFamily="18" charset="0"/>
            </a:endParaRPr>
          </a:p>
          <a:p>
            <a:pPr algn="l">
              <a:spcAft>
                <a:spcPts val="200"/>
              </a:spcAft>
              <a:buNone/>
            </a:pPr>
            <a:endParaRPr lang="en-US" sz="1800" dirty="0">
              <a:effectLst/>
              <a:latin typeface="Times New Roman" panose="02020603050405020304" pitchFamily="18" charset="0"/>
              <a:ea typeface="Arial" panose="020B0604020202020204" pitchFamily="34" charset="0"/>
            </a:endParaRPr>
          </a:p>
        </p:txBody>
      </p:sp>
      <p:grpSp>
        <p:nvGrpSpPr>
          <p:cNvPr id="3" name="Group 2">
            <a:extLst>
              <a:ext uri="{FF2B5EF4-FFF2-40B4-BE49-F238E27FC236}">
                <a16:creationId xmlns:a16="http://schemas.microsoft.com/office/drawing/2014/main" id="{C7F6B320-FF44-D7AE-6D10-590407A8F414}"/>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C79A1A4D-8AC7-77D9-543D-7AB7E3077C38}"/>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835847C8-4FB3-2A01-816E-1CAC20614E90}"/>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3F70C0D1-D1ED-BB9B-6A84-167F228E1C59}"/>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1BAB4D0D-B7E8-9B2C-860A-5D96DE02D099}"/>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64BA8080-EC05-FF47-4004-9CB275A773F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E82C34D5-A239-A6F1-CBDD-12D1FC48CD3F}"/>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en-US"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COOKING DISHES FROM DIFFERENT CULTURES</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25" name="Picture 24">
            <a:extLst>
              <a:ext uri="{FF2B5EF4-FFF2-40B4-BE49-F238E27FC236}">
                <a16:creationId xmlns:a16="http://schemas.microsoft.com/office/drawing/2014/main" id="{CC5E5C39-7FCF-6E2F-50D2-69100F80A9C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B55E1A39-2D0D-59D2-518D-4E397ED4D113}"/>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CE4C5C4B-CC9A-94FC-70A7-1AD698884D7F}"/>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E3DC1B1F-F766-D3B5-FF96-4855A3AF754A}"/>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ACD9289D-B806-9030-5A06-4B9E5D1BCBEF}"/>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6C517C06-D156-D52E-2F1C-1FF441E87AEE}"/>
              </a:ext>
            </a:extLst>
          </p:cNvPr>
          <p:cNvPicPr>
            <a:picLocks noChangeAspect="1"/>
          </p:cNvPicPr>
          <p:nvPr/>
        </p:nvPicPr>
        <p:blipFill>
          <a:blip r:embed="rId11"/>
          <a:stretch>
            <a:fillRect/>
          </a:stretch>
        </p:blipFill>
        <p:spPr>
          <a:xfrm>
            <a:off x="7704595" y="0"/>
            <a:ext cx="1227464" cy="1224789"/>
          </a:xfrm>
          <a:prstGeom prst="rect">
            <a:avLst/>
          </a:prstGeom>
        </p:spPr>
      </p:pic>
      <p:pic>
        <p:nvPicPr>
          <p:cNvPr id="4100" name="Picture 4" descr="What Did Sailors in the Georgian Royal Navy Eat? | History Hit">
            <a:extLst>
              <a:ext uri="{FF2B5EF4-FFF2-40B4-BE49-F238E27FC236}">
                <a16:creationId xmlns:a16="http://schemas.microsoft.com/office/drawing/2014/main" id="{F8288837-735E-C34E-A22F-436F98F8B90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54743" y="3953417"/>
            <a:ext cx="2676525"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11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CDB93-BF90-D978-0671-4F495A811D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136199-2AEF-2656-350E-5F87856FF525}"/>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THE BENEFITS OF SAILORS’ EATING THEIR FAVORITE FOODS DURING LONG-TERM DUTIES </a:t>
            </a:r>
          </a:p>
        </p:txBody>
      </p:sp>
      <p:grpSp>
        <p:nvGrpSpPr>
          <p:cNvPr id="4" name="Group 3">
            <a:extLst>
              <a:ext uri="{FF2B5EF4-FFF2-40B4-BE49-F238E27FC236}">
                <a16:creationId xmlns:a16="http://schemas.microsoft.com/office/drawing/2014/main" id="{ACB9E71E-B177-3BD9-8FD0-1457D2ADFEB3}"/>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A1C0EB2B-56D5-E75C-CDA1-7CAE710A6687}"/>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16C704B5-4C6A-8CB2-115B-5E674A0F586C}"/>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3F56A855-B6CC-59CE-E795-77CAC04DCD82}"/>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0627199C-14AD-C280-A03D-D5D4F3537B0B}"/>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008B1818-1889-EFA3-07EB-087FCD24909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2B65679A-3D1F-EA5B-8BC5-D48B13C91D3E}"/>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AC6F85FC-115E-1BBA-3E6A-E541329A3C2E}"/>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2D474EAB-A315-D0C8-AB42-6A69BDA20B18}"/>
              </a:ext>
            </a:extLst>
          </p:cNvPr>
          <p:cNvSpPr txBox="1"/>
          <p:nvPr/>
        </p:nvSpPr>
        <p:spPr>
          <a:xfrm>
            <a:off x="501041" y="1614303"/>
            <a:ext cx="7766659" cy="2385268"/>
          </a:xfrm>
          <a:prstGeom prst="rect">
            <a:avLst/>
          </a:prstGeom>
          <a:noFill/>
        </p:spPr>
        <p:txBody>
          <a:bodyPr wrap="square" rtlCol="0">
            <a:spAutoFit/>
          </a:bodyPr>
          <a:lstStyle/>
          <a:p>
            <a:pPr algn="l">
              <a:spcAft>
                <a:spcPts val="200"/>
              </a:spcAft>
              <a:buNone/>
            </a:pPr>
            <a:r>
              <a:rPr lang="en-US" sz="1800" b="1" dirty="0">
                <a:effectLst/>
                <a:latin typeface="Times New Roman" panose="02020603050405020304" pitchFamily="18" charset="0"/>
                <a:ea typeface="Times New Roman" panose="02020603050405020304" pitchFamily="18" charset="0"/>
              </a:rPr>
              <a:t>Encourages Better Appetite and Nutrition: </a:t>
            </a:r>
            <a:r>
              <a:rPr lang="en-US" sz="1800" dirty="0">
                <a:effectLst/>
                <a:latin typeface="Times New Roman" panose="02020603050405020304" pitchFamily="18" charset="0"/>
                <a:ea typeface="Times New Roman" panose="02020603050405020304" pitchFamily="18" charset="0"/>
              </a:rPr>
              <a:t>When sailors are served meals they enjoy, they are more likely to eat regularly and maintain proper nutrition. This is important for their energy levels, immune system, and overall health.</a:t>
            </a:r>
            <a:endParaRPr lang="en-US" sz="1800" dirty="0">
              <a:effectLst/>
              <a:latin typeface="Times New Roman" panose="02020603050405020304" pitchFamily="18" charset="0"/>
              <a:ea typeface="Arial" panose="020B0604020202020204" pitchFamily="34" charset="0"/>
            </a:endParaRPr>
          </a:p>
          <a:p>
            <a:pPr algn="l">
              <a:spcAft>
                <a:spcPts val="200"/>
              </a:spcAft>
              <a:buNone/>
            </a:pPr>
            <a:r>
              <a:rPr lang="en-US" sz="1800" i="1" dirty="0">
                <a:effectLst/>
                <a:latin typeface="Times New Roman" panose="02020603050405020304" pitchFamily="18" charset="0"/>
                <a:ea typeface="Times New Roman" panose="02020603050405020304" pitchFamily="18" charset="0"/>
              </a:rPr>
              <a:t>Example:</a:t>
            </a:r>
            <a:r>
              <a:rPr lang="en-US" sz="1800" dirty="0">
                <a:effectLst/>
                <a:latin typeface="Times New Roman" panose="02020603050405020304" pitchFamily="18" charset="0"/>
                <a:ea typeface="Times New Roman" panose="02020603050405020304" pitchFamily="18" charset="0"/>
              </a:rPr>
              <a:t> A sailor who might otherwise skip meals is more likely to eat a balanced plate when it includes foods they are familiar with and enjoy, like spicy stews, rice dishes, or grilled meats.</a:t>
            </a:r>
            <a:endParaRPr lang="tr-TR" sz="1800" dirty="0">
              <a:effectLst/>
              <a:latin typeface="Times New Roman" panose="02020603050405020304" pitchFamily="18" charset="0"/>
              <a:ea typeface="Times New Roman" panose="02020603050405020304" pitchFamily="18" charset="0"/>
            </a:endParaRPr>
          </a:p>
          <a:p>
            <a:pPr algn="l">
              <a:spcAft>
                <a:spcPts val="200"/>
              </a:spcAft>
              <a:buNone/>
            </a:pPr>
            <a:endParaRPr lang="en-US" sz="1800" dirty="0">
              <a:effectLst/>
              <a:latin typeface="Times New Roman" panose="02020603050405020304" pitchFamily="18" charset="0"/>
              <a:ea typeface="Arial" panose="020B0604020202020204" pitchFamily="34" charset="0"/>
            </a:endParaRPr>
          </a:p>
          <a:p>
            <a:pPr algn="l">
              <a:spcAft>
                <a:spcPts val="200"/>
              </a:spcAft>
              <a:buNone/>
            </a:pPr>
            <a:r>
              <a:rPr lang="en-US"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Arial" panose="020B0604020202020204" pitchFamily="34" charset="0"/>
            </a:endParaRPr>
          </a:p>
        </p:txBody>
      </p:sp>
      <p:grpSp>
        <p:nvGrpSpPr>
          <p:cNvPr id="3" name="Group 2">
            <a:extLst>
              <a:ext uri="{FF2B5EF4-FFF2-40B4-BE49-F238E27FC236}">
                <a16:creationId xmlns:a16="http://schemas.microsoft.com/office/drawing/2014/main" id="{3C9F3EA1-5ACB-9C8A-11DF-BE836C249E56}"/>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25FF2CDB-C887-4BE1-7582-965932E77C0D}"/>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A95662AC-5A68-A72C-EF0F-FE6D16CBF333}"/>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B62E0AE7-BDA4-8EC3-0141-64B3274A804B}"/>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1510E8E1-2101-B74F-DEFE-81D8E9E334E3}"/>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60C3F49E-6120-83A5-4652-2047E93D1BD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A3817D91-B099-0285-E2A4-B368B6C9BCAD}"/>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en-US"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COOKING DISHES FROM DIFFERENT CULTURES</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25" name="Picture 24">
            <a:extLst>
              <a:ext uri="{FF2B5EF4-FFF2-40B4-BE49-F238E27FC236}">
                <a16:creationId xmlns:a16="http://schemas.microsoft.com/office/drawing/2014/main" id="{4C87E6F1-461D-E94F-56A0-2A0783AD6D3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861DF6EE-4332-4AA3-BCC7-81C5D94B74A3}"/>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B895E3A8-EB84-F5F3-B777-B3A19DA48092}"/>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22FD7364-4BCB-1ED5-51BF-5AF77C4B4F39}"/>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933C4B13-A781-BC03-0070-B39D00341EEB}"/>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2454F30B-A424-473C-0EF1-028E6BB055D2}"/>
              </a:ext>
            </a:extLst>
          </p:cNvPr>
          <p:cNvPicPr>
            <a:picLocks noChangeAspect="1"/>
          </p:cNvPicPr>
          <p:nvPr/>
        </p:nvPicPr>
        <p:blipFill>
          <a:blip r:embed="rId11"/>
          <a:stretch>
            <a:fillRect/>
          </a:stretch>
        </p:blipFill>
        <p:spPr>
          <a:xfrm>
            <a:off x="7704595" y="0"/>
            <a:ext cx="1227464" cy="1224789"/>
          </a:xfrm>
          <a:prstGeom prst="rect">
            <a:avLst/>
          </a:prstGeom>
        </p:spPr>
      </p:pic>
      <p:pic>
        <p:nvPicPr>
          <p:cNvPr id="10" name="Picture 9">
            <a:extLst>
              <a:ext uri="{FF2B5EF4-FFF2-40B4-BE49-F238E27FC236}">
                <a16:creationId xmlns:a16="http://schemas.microsoft.com/office/drawing/2014/main" id="{A46AE321-06D5-B6C4-010D-1809E72B3508}"/>
              </a:ext>
            </a:extLst>
          </p:cNvPr>
          <p:cNvPicPr>
            <a:picLocks noChangeAspect="1"/>
          </p:cNvPicPr>
          <p:nvPr/>
        </p:nvPicPr>
        <p:blipFill>
          <a:blip r:embed="rId12"/>
          <a:stretch>
            <a:fillRect/>
          </a:stretch>
        </p:blipFill>
        <p:spPr>
          <a:xfrm>
            <a:off x="2522483" y="3594538"/>
            <a:ext cx="3596990" cy="2028881"/>
          </a:xfrm>
          <a:prstGeom prst="rect">
            <a:avLst/>
          </a:prstGeom>
        </p:spPr>
      </p:pic>
    </p:spTree>
    <p:extLst>
      <p:ext uri="{BB962C8B-B14F-4D97-AF65-F5344CB8AC3E}">
        <p14:creationId xmlns:p14="http://schemas.microsoft.com/office/powerpoint/2010/main" val="2338675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DE94D-4F3E-3817-4B66-F13E905202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DA4025-9567-CA17-DA9E-7DE78614F813}"/>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THE BENEFITS OF SAILORS’ EATING THEIR FAVORITE FOODS DURING LONG-TERM DUTIES </a:t>
            </a:r>
          </a:p>
        </p:txBody>
      </p:sp>
      <p:grpSp>
        <p:nvGrpSpPr>
          <p:cNvPr id="4" name="Group 3">
            <a:extLst>
              <a:ext uri="{FF2B5EF4-FFF2-40B4-BE49-F238E27FC236}">
                <a16:creationId xmlns:a16="http://schemas.microsoft.com/office/drawing/2014/main" id="{F4822F96-AEA7-202E-CDAA-D1D61241E208}"/>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237DA145-FE63-0CC1-4896-22B7EDECB6B0}"/>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480E8E50-5367-27B4-DE19-31E4B6E8DFC4}"/>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41F42CFE-DEE3-5C49-4949-170A137BD7F6}"/>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9EEC797B-CE5B-B290-37DD-FB844C3A0447}"/>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CA815C31-FA4F-8D28-2205-28A55D906B5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324624C9-79E2-14CA-7F0A-A5ED9B5DF405}"/>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16CB9EAB-A323-59DC-ED70-7D72E4EBD76D}"/>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ABCB8302-CFCE-B466-2B4D-5359E6C656B2}"/>
              </a:ext>
            </a:extLst>
          </p:cNvPr>
          <p:cNvSpPr txBox="1"/>
          <p:nvPr/>
        </p:nvSpPr>
        <p:spPr>
          <a:xfrm>
            <a:off x="501041" y="1614303"/>
            <a:ext cx="7766659" cy="2082621"/>
          </a:xfrm>
          <a:prstGeom prst="rect">
            <a:avLst/>
          </a:prstGeom>
          <a:noFill/>
        </p:spPr>
        <p:txBody>
          <a:bodyPr wrap="square" rtlCol="0">
            <a:spAutoFit/>
          </a:bodyPr>
          <a:lstStyle/>
          <a:p>
            <a:pPr algn="l">
              <a:spcAft>
                <a:spcPts val="200"/>
              </a:spcAft>
              <a:buNone/>
            </a:pPr>
            <a:r>
              <a:rPr lang="en-US" sz="1800" b="1" dirty="0">
                <a:effectLst/>
                <a:latin typeface="Times New Roman" panose="02020603050405020304" pitchFamily="18" charset="0"/>
                <a:ea typeface="Times New Roman" panose="02020603050405020304" pitchFamily="18" charset="0"/>
              </a:rPr>
              <a:t>Supports Physical Performance: </a:t>
            </a:r>
            <a:r>
              <a:rPr lang="en-US" sz="1800" dirty="0">
                <a:effectLst/>
                <a:latin typeface="Times New Roman" panose="02020603050405020304" pitchFamily="18" charset="0"/>
                <a:ea typeface="Times New Roman" panose="02020603050405020304" pitchFamily="18" charset="0"/>
              </a:rPr>
              <a:t>A well-fed crew is a more effective crew. Favorite and familiar meals, when prepared in a balanced and nutritious way, help sailors stay energized, focused, and physically capable of performing demanding tasks.</a:t>
            </a:r>
            <a:endParaRPr lang="en-US" sz="1800" dirty="0">
              <a:effectLst/>
              <a:latin typeface="Times New Roman" panose="02020603050405020304" pitchFamily="18" charset="0"/>
              <a:ea typeface="Arial" panose="020B0604020202020204" pitchFamily="34" charset="0"/>
            </a:endParaRPr>
          </a:p>
          <a:p>
            <a:pPr algn="l">
              <a:spcAft>
                <a:spcPts val="200"/>
              </a:spcAft>
              <a:buNone/>
            </a:pPr>
            <a:r>
              <a:rPr lang="en-US" sz="1800" i="1" dirty="0">
                <a:effectLst/>
                <a:latin typeface="Times New Roman" panose="02020603050405020304" pitchFamily="18" charset="0"/>
                <a:ea typeface="Times New Roman" panose="02020603050405020304" pitchFamily="18" charset="0"/>
              </a:rPr>
              <a:t>Example:</a:t>
            </a:r>
            <a:r>
              <a:rPr lang="en-US" sz="1800" dirty="0">
                <a:effectLst/>
                <a:latin typeface="Times New Roman" panose="02020603050405020304" pitchFamily="18" charset="0"/>
                <a:ea typeface="Times New Roman" panose="02020603050405020304" pitchFamily="18" charset="0"/>
              </a:rPr>
              <a:t> Properly nourished sailors are more alert during shifts, better able to handle physical tasks like lifting, navigating, or emergency drills.</a:t>
            </a:r>
            <a:endParaRPr lang="en-US" sz="1800" dirty="0">
              <a:effectLst/>
              <a:latin typeface="Times New Roman" panose="02020603050405020304" pitchFamily="18" charset="0"/>
              <a:ea typeface="Arial" panose="020B0604020202020204" pitchFamily="34" charset="0"/>
            </a:endParaRPr>
          </a:p>
          <a:p>
            <a:pPr algn="l">
              <a:spcAft>
                <a:spcPts val="200"/>
              </a:spcAft>
              <a:buNone/>
            </a:pPr>
            <a:r>
              <a:rPr lang="en-US"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Arial" panose="020B0604020202020204" pitchFamily="34" charset="0"/>
            </a:endParaRPr>
          </a:p>
        </p:txBody>
      </p:sp>
      <p:grpSp>
        <p:nvGrpSpPr>
          <p:cNvPr id="3" name="Group 2">
            <a:extLst>
              <a:ext uri="{FF2B5EF4-FFF2-40B4-BE49-F238E27FC236}">
                <a16:creationId xmlns:a16="http://schemas.microsoft.com/office/drawing/2014/main" id="{4CA8974E-E0FC-F400-9D11-1A2734FB4E8F}"/>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87791982-B36C-8725-68E7-4836422A6173}"/>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4A2F99D2-3419-5B58-D70C-4CD0E98C614B}"/>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F1BBD170-FB1F-7ECD-2641-412A59DA3A7D}"/>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251F67F6-F813-CDD0-CA7C-255EC6E8338B}"/>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1DA02789-87EC-B00E-DF8C-1768142E5A3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2C8829B3-0723-9FA1-4560-C151EF0D9D1B}"/>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en-US"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COOKING DISHES FROM DIFFERENT CULTURES</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25" name="Picture 24">
            <a:extLst>
              <a:ext uri="{FF2B5EF4-FFF2-40B4-BE49-F238E27FC236}">
                <a16:creationId xmlns:a16="http://schemas.microsoft.com/office/drawing/2014/main" id="{EA928359-F39C-1D97-1F5A-3C3DFDF87A4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C42021A1-1346-4557-8193-1DDF6AAB521A}"/>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9549F50A-5BD8-BDE7-6520-BA033C61DD1F}"/>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FF84AF83-4BAF-6EBB-C0BB-702E628870A9}"/>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4CBD3D69-F0D8-717C-7BB8-80E07D7BE45A}"/>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A7D187B0-FE07-387C-B73C-2F57A9F05F50}"/>
              </a:ext>
            </a:extLst>
          </p:cNvPr>
          <p:cNvPicPr>
            <a:picLocks noChangeAspect="1"/>
          </p:cNvPicPr>
          <p:nvPr/>
        </p:nvPicPr>
        <p:blipFill>
          <a:blip r:embed="rId11"/>
          <a:stretch>
            <a:fillRect/>
          </a:stretch>
        </p:blipFill>
        <p:spPr>
          <a:xfrm>
            <a:off x="7704595" y="0"/>
            <a:ext cx="1227464" cy="1224789"/>
          </a:xfrm>
          <a:prstGeom prst="rect">
            <a:avLst/>
          </a:prstGeom>
        </p:spPr>
      </p:pic>
      <p:pic>
        <p:nvPicPr>
          <p:cNvPr id="10" name="Picture 9">
            <a:extLst>
              <a:ext uri="{FF2B5EF4-FFF2-40B4-BE49-F238E27FC236}">
                <a16:creationId xmlns:a16="http://schemas.microsoft.com/office/drawing/2014/main" id="{901CBE83-D3C1-C0FB-CBED-AB83289F0E8F}"/>
              </a:ext>
            </a:extLst>
          </p:cNvPr>
          <p:cNvPicPr>
            <a:picLocks noChangeAspect="1"/>
          </p:cNvPicPr>
          <p:nvPr/>
        </p:nvPicPr>
        <p:blipFill>
          <a:blip r:embed="rId12"/>
          <a:stretch>
            <a:fillRect/>
          </a:stretch>
        </p:blipFill>
        <p:spPr>
          <a:xfrm>
            <a:off x="3015281" y="3730641"/>
            <a:ext cx="2857500" cy="1600200"/>
          </a:xfrm>
          <a:prstGeom prst="rect">
            <a:avLst/>
          </a:prstGeom>
        </p:spPr>
      </p:pic>
    </p:spTree>
    <p:extLst>
      <p:ext uri="{BB962C8B-B14F-4D97-AF65-F5344CB8AC3E}">
        <p14:creationId xmlns:p14="http://schemas.microsoft.com/office/powerpoint/2010/main" val="2228083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1AA1B-4FBF-C5CC-8268-15EB1C4906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D59B76-ED8D-855C-0B30-665BC9C94585}"/>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THE BENEFITS OF SAILORS’ EATING THEIR FAVORITE FOODS DURING LONG-TERM DUTIES </a:t>
            </a:r>
          </a:p>
        </p:txBody>
      </p:sp>
      <p:grpSp>
        <p:nvGrpSpPr>
          <p:cNvPr id="4" name="Group 3">
            <a:extLst>
              <a:ext uri="{FF2B5EF4-FFF2-40B4-BE49-F238E27FC236}">
                <a16:creationId xmlns:a16="http://schemas.microsoft.com/office/drawing/2014/main" id="{AA46906B-242C-450A-399F-1126413877CE}"/>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D04C730D-316C-A6F1-1910-73CD76AB4E6E}"/>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0EF97125-06CC-D1C7-EDF7-7D3267AC8618}"/>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FDA0686A-407C-3556-64AE-90542544F80A}"/>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5EA46CE5-660D-6226-1A11-E4635BB5C572}"/>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D24C550A-C03D-B588-55DE-E1429BCD21C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8456E033-09F5-AB5A-F86C-3EAD810938CC}"/>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4B31A69C-E16E-8D74-005F-916B98AF5958}"/>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E1DEDC21-CE08-0E36-6154-DF0694433E4E}"/>
              </a:ext>
            </a:extLst>
          </p:cNvPr>
          <p:cNvSpPr txBox="1"/>
          <p:nvPr/>
        </p:nvSpPr>
        <p:spPr>
          <a:xfrm>
            <a:off x="501041" y="1614303"/>
            <a:ext cx="7766659" cy="2082621"/>
          </a:xfrm>
          <a:prstGeom prst="rect">
            <a:avLst/>
          </a:prstGeom>
          <a:noFill/>
        </p:spPr>
        <p:txBody>
          <a:bodyPr wrap="square" rtlCol="0">
            <a:spAutoFit/>
          </a:bodyPr>
          <a:lstStyle/>
          <a:p>
            <a:pPr algn="l">
              <a:spcAft>
                <a:spcPts val="200"/>
              </a:spcAft>
              <a:buNone/>
            </a:pPr>
            <a:r>
              <a:rPr lang="en-US" sz="1800" b="1" dirty="0">
                <a:effectLst/>
                <a:latin typeface="Times New Roman" panose="02020603050405020304" pitchFamily="18" charset="0"/>
                <a:ea typeface="Times New Roman" panose="02020603050405020304" pitchFamily="18" charset="0"/>
              </a:rPr>
              <a:t>Strengthens Team Bonding and Cultural Appreciation: </a:t>
            </a:r>
            <a:r>
              <a:rPr lang="en-US" sz="1800" dirty="0">
                <a:effectLst/>
                <a:latin typeface="Times New Roman" panose="02020603050405020304" pitchFamily="18" charset="0"/>
                <a:ea typeface="Times New Roman" panose="02020603050405020304" pitchFamily="18" charset="0"/>
              </a:rPr>
              <a:t>Sharing and enjoying favorite meals can strengthen camaraderie among crew members and promote cultural exchange. Theme nights or cultural meal days can help build mutual respect and reduce interpersonal tensions on board.</a:t>
            </a:r>
            <a:endParaRPr lang="en-US" sz="1800" dirty="0">
              <a:effectLst/>
              <a:latin typeface="Times New Roman" panose="02020603050405020304" pitchFamily="18" charset="0"/>
              <a:ea typeface="Arial" panose="020B0604020202020204" pitchFamily="34" charset="0"/>
            </a:endParaRPr>
          </a:p>
          <a:p>
            <a:pPr algn="l">
              <a:spcAft>
                <a:spcPts val="200"/>
              </a:spcAft>
              <a:buNone/>
            </a:pPr>
            <a:r>
              <a:rPr lang="en-US" sz="1800" i="1" dirty="0">
                <a:effectLst/>
                <a:latin typeface="Times New Roman" panose="02020603050405020304" pitchFamily="18" charset="0"/>
                <a:ea typeface="Times New Roman" panose="02020603050405020304" pitchFamily="18" charset="0"/>
              </a:rPr>
              <a:t>Example:</a:t>
            </a:r>
            <a:r>
              <a:rPr lang="en-US" sz="1800" dirty="0">
                <a:effectLst/>
                <a:latin typeface="Times New Roman" panose="02020603050405020304" pitchFamily="18" charset="0"/>
                <a:ea typeface="Times New Roman" panose="02020603050405020304" pitchFamily="18" charset="0"/>
              </a:rPr>
              <a:t> Celebrating a sailor’s birthday with a traditional dish from their country can boost team spirit and show appreciation for diversity in the crew.</a:t>
            </a:r>
            <a:endParaRPr lang="en-US" sz="1800" dirty="0">
              <a:effectLst/>
              <a:latin typeface="Times New Roman" panose="02020603050405020304" pitchFamily="18" charset="0"/>
              <a:ea typeface="Arial" panose="020B0604020202020204" pitchFamily="34" charset="0"/>
            </a:endParaRPr>
          </a:p>
          <a:p>
            <a:pPr algn="l">
              <a:spcAft>
                <a:spcPts val="200"/>
              </a:spcAft>
              <a:buNone/>
            </a:pPr>
            <a:endParaRPr lang="en-US" sz="1800" dirty="0">
              <a:effectLst/>
              <a:latin typeface="Times New Roman" panose="02020603050405020304" pitchFamily="18" charset="0"/>
              <a:ea typeface="Arial" panose="020B0604020202020204" pitchFamily="34" charset="0"/>
            </a:endParaRPr>
          </a:p>
        </p:txBody>
      </p:sp>
      <p:grpSp>
        <p:nvGrpSpPr>
          <p:cNvPr id="3" name="Group 2">
            <a:extLst>
              <a:ext uri="{FF2B5EF4-FFF2-40B4-BE49-F238E27FC236}">
                <a16:creationId xmlns:a16="http://schemas.microsoft.com/office/drawing/2014/main" id="{43EFD9BC-2273-F052-7853-DDB16B4FDC5E}"/>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98229193-FB99-EDF3-C40A-C74A27C9F884}"/>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8C6542E1-174B-426B-E7D3-7673BB371D00}"/>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FA04DCA3-EFC9-7083-4381-EEEE94354CB7}"/>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2F42BDEE-9C7F-282C-B8B0-4A70A486DA42}"/>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934DB431-A749-24E4-7CF0-D636C770CBC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E87FB0F8-8462-96E6-C156-9F6825DDC25C}"/>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en-US"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COOKING DISHES FROM DIFFERENT CULTURES</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25" name="Picture 24">
            <a:extLst>
              <a:ext uri="{FF2B5EF4-FFF2-40B4-BE49-F238E27FC236}">
                <a16:creationId xmlns:a16="http://schemas.microsoft.com/office/drawing/2014/main" id="{DCE6A7F5-891F-7776-AB4C-A27B3AD23BC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061BEDC-AC18-0ADE-CA6B-0B9DA3B1B3D1}"/>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69CD47EE-0A6F-1E36-4B7D-98C87C55902B}"/>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6617BEBF-1B16-6177-4CA2-22F35838148A}"/>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F8A4F11B-4C00-0329-9742-0B4EFA6409BE}"/>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5A2EC681-913C-3C0E-9CE9-B27982C5D554}"/>
              </a:ext>
            </a:extLst>
          </p:cNvPr>
          <p:cNvPicPr>
            <a:picLocks noChangeAspect="1"/>
          </p:cNvPicPr>
          <p:nvPr/>
        </p:nvPicPr>
        <p:blipFill>
          <a:blip r:embed="rId11"/>
          <a:stretch>
            <a:fillRect/>
          </a:stretch>
        </p:blipFill>
        <p:spPr>
          <a:xfrm>
            <a:off x="7704595" y="0"/>
            <a:ext cx="1227464" cy="1224789"/>
          </a:xfrm>
          <a:prstGeom prst="rect">
            <a:avLst/>
          </a:prstGeom>
        </p:spPr>
      </p:pic>
      <p:pic>
        <p:nvPicPr>
          <p:cNvPr id="13" name="Picture 12">
            <a:extLst>
              <a:ext uri="{FF2B5EF4-FFF2-40B4-BE49-F238E27FC236}">
                <a16:creationId xmlns:a16="http://schemas.microsoft.com/office/drawing/2014/main" id="{51B31329-2E63-088F-7974-110AA6644CD2}"/>
              </a:ext>
            </a:extLst>
          </p:cNvPr>
          <p:cNvPicPr>
            <a:picLocks noChangeAspect="1"/>
          </p:cNvPicPr>
          <p:nvPr/>
        </p:nvPicPr>
        <p:blipFill>
          <a:blip r:embed="rId12"/>
          <a:stretch>
            <a:fillRect/>
          </a:stretch>
        </p:blipFill>
        <p:spPr>
          <a:xfrm>
            <a:off x="3099051" y="4071835"/>
            <a:ext cx="2619375" cy="1743075"/>
          </a:xfrm>
          <a:prstGeom prst="rect">
            <a:avLst/>
          </a:prstGeom>
        </p:spPr>
      </p:pic>
    </p:spTree>
    <p:extLst>
      <p:ext uri="{BB962C8B-B14F-4D97-AF65-F5344CB8AC3E}">
        <p14:creationId xmlns:p14="http://schemas.microsoft.com/office/powerpoint/2010/main" val="1709005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79680-BFDC-A858-68CE-292D88500D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7A2AF6-185B-BD3E-E05F-2F1950759921}"/>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THE BENEFITS OF SAILORS’ EATING THEIR FAVORITE FOODS DURING LONG-TERM DUTIES </a:t>
            </a:r>
          </a:p>
        </p:txBody>
      </p:sp>
      <p:grpSp>
        <p:nvGrpSpPr>
          <p:cNvPr id="4" name="Group 3">
            <a:extLst>
              <a:ext uri="{FF2B5EF4-FFF2-40B4-BE49-F238E27FC236}">
                <a16:creationId xmlns:a16="http://schemas.microsoft.com/office/drawing/2014/main" id="{D7E44079-EE3C-ED8C-209E-0636FFB13DA2}"/>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3E147DE7-02F3-3763-E964-4D44F858CA16}"/>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D8259B70-6D03-B307-E971-42CEA3627622}"/>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19A7EAB0-58AB-CA78-9035-EEEA116371DE}"/>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78302739-7744-B42D-19EB-50067EBB2F19}"/>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34AFE334-79FF-50B1-B16C-64FC0FA0AA5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B704CB0B-D8BF-351D-70B5-F1CB066FA551}"/>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0A4CD089-F468-3235-0E58-B91270518008}"/>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93B90524-F4C1-3DFD-9179-C5FA8D31A4EB}"/>
              </a:ext>
            </a:extLst>
          </p:cNvPr>
          <p:cNvSpPr txBox="1"/>
          <p:nvPr/>
        </p:nvSpPr>
        <p:spPr>
          <a:xfrm>
            <a:off x="501041" y="1614303"/>
            <a:ext cx="7766659" cy="2385268"/>
          </a:xfrm>
          <a:prstGeom prst="rect">
            <a:avLst/>
          </a:prstGeom>
          <a:noFill/>
        </p:spPr>
        <p:txBody>
          <a:bodyPr wrap="square" rtlCol="0">
            <a:spAutoFit/>
          </a:bodyPr>
          <a:lstStyle/>
          <a:p>
            <a:pPr algn="l">
              <a:spcAft>
                <a:spcPts val="200"/>
              </a:spcAft>
              <a:buNone/>
            </a:pPr>
            <a:r>
              <a:rPr lang="en-US" sz="1800" b="1" dirty="0">
                <a:effectLst/>
                <a:latin typeface="Times New Roman" panose="02020603050405020304" pitchFamily="18" charset="0"/>
                <a:ea typeface="Times New Roman" panose="02020603050405020304" pitchFamily="18" charset="0"/>
              </a:rPr>
              <a:t>Reduces Homesickness and Improves Retention: </a:t>
            </a:r>
            <a:r>
              <a:rPr lang="en-US" sz="1800" dirty="0">
                <a:effectLst/>
                <a:latin typeface="Times New Roman" panose="02020603050405020304" pitchFamily="18" charset="0"/>
                <a:ea typeface="Times New Roman" panose="02020603050405020304" pitchFamily="18" charset="0"/>
              </a:rPr>
              <a:t>Serving favorite foods helps reduce homesickness and can improve long-term job satisfaction. This can result in better crew retention and a more stable, experienced team.</a:t>
            </a:r>
            <a:endParaRPr lang="en-US" sz="1800" dirty="0">
              <a:effectLst/>
              <a:latin typeface="Times New Roman" panose="02020603050405020304" pitchFamily="18" charset="0"/>
              <a:ea typeface="Arial" panose="020B0604020202020204" pitchFamily="34" charset="0"/>
            </a:endParaRPr>
          </a:p>
          <a:p>
            <a:pPr algn="l">
              <a:spcAft>
                <a:spcPts val="200"/>
              </a:spcAft>
              <a:buNone/>
            </a:pPr>
            <a:r>
              <a:rPr lang="en-US" sz="1800" i="1" dirty="0">
                <a:effectLst/>
                <a:latin typeface="Times New Roman" panose="02020603050405020304" pitchFamily="18" charset="0"/>
                <a:ea typeface="Times New Roman" panose="02020603050405020304" pitchFamily="18" charset="0"/>
              </a:rPr>
              <a:t>Example:</a:t>
            </a:r>
            <a:r>
              <a:rPr lang="en-US" sz="1800" dirty="0">
                <a:effectLst/>
                <a:latin typeface="Times New Roman" panose="02020603050405020304" pitchFamily="18" charset="0"/>
                <a:ea typeface="Times New Roman" panose="02020603050405020304" pitchFamily="18" charset="0"/>
              </a:rPr>
              <a:t> A shipping company that offers flexible menus with international options may find their crew happier and more loyal compared to those serving repetitive or unfamiliar meals.</a:t>
            </a:r>
            <a:endParaRPr lang="tr-TR" sz="1800" dirty="0">
              <a:effectLst/>
              <a:latin typeface="Times New Roman" panose="02020603050405020304" pitchFamily="18" charset="0"/>
              <a:ea typeface="Times New Roman" panose="02020603050405020304" pitchFamily="18" charset="0"/>
            </a:endParaRPr>
          </a:p>
          <a:p>
            <a:pPr algn="l">
              <a:spcAft>
                <a:spcPts val="200"/>
              </a:spcAft>
              <a:buNone/>
            </a:pPr>
            <a:endParaRPr lang="en-US" sz="1800" dirty="0">
              <a:effectLst/>
              <a:latin typeface="Times New Roman" panose="02020603050405020304" pitchFamily="18" charset="0"/>
              <a:ea typeface="Arial" panose="020B0604020202020204" pitchFamily="34" charset="0"/>
            </a:endParaRPr>
          </a:p>
          <a:p>
            <a:pPr algn="l">
              <a:spcAft>
                <a:spcPts val="200"/>
              </a:spcAft>
              <a:buNone/>
            </a:pPr>
            <a:endParaRPr lang="en-US" sz="1800" dirty="0">
              <a:effectLst/>
              <a:latin typeface="Times New Roman" panose="02020603050405020304" pitchFamily="18" charset="0"/>
              <a:ea typeface="Arial" panose="020B0604020202020204" pitchFamily="34" charset="0"/>
            </a:endParaRPr>
          </a:p>
        </p:txBody>
      </p:sp>
      <p:grpSp>
        <p:nvGrpSpPr>
          <p:cNvPr id="3" name="Group 2">
            <a:extLst>
              <a:ext uri="{FF2B5EF4-FFF2-40B4-BE49-F238E27FC236}">
                <a16:creationId xmlns:a16="http://schemas.microsoft.com/office/drawing/2014/main" id="{EB899492-EE88-0AB7-C228-BF71B8E02283}"/>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100449C4-A7E5-C12E-7E60-FB3CED658CE0}"/>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8F802C58-DEC1-995D-B182-DF0278BEB7C2}"/>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4CFBF6D0-28C2-2E36-34C7-C5F50BC15667}"/>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B36CD106-B8BE-3913-F1EC-92B0AD3DF51B}"/>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DA42F09D-60C8-F69F-0FFB-A3AD9D3D341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8856B24A-2426-9D17-B6BC-43D55F8728D1}"/>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en-US"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COOKING DISHES FROM DIFFERENT CULTURES</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25" name="Picture 24">
            <a:extLst>
              <a:ext uri="{FF2B5EF4-FFF2-40B4-BE49-F238E27FC236}">
                <a16:creationId xmlns:a16="http://schemas.microsoft.com/office/drawing/2014/main" id="{01BCDD2C-884C-B2D5-4787-508FBDE63A3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1F51B62B-2238-4AAE-6575-EBDE39FC8C6A}"/>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19D21078-104E-44DD-E7D5-A70DFC7C001C}"/>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4683939E-6D71-B212-8A21-DA155E411FE3}"/>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CE164922-EC51-EC49-214F-46D868C9F408}"/>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9053A99A-8BCD-1E8D-C59A-01A457FD8690}"/>
              </a:ext>
            </a:extLst>
          </p:cNvPr>
          <p:cNvPicPr>
            <a:picLocks noChangeAspect="1"/>
          </p:cNvPicPr>
          <p:nvPr/>
        </p:nvPicPr>
        <p:blipFill>
          <a:blip r:embed="rId11"/>
          <a:stretch>
            <a:fillRect/>
          </a:stretch>
        </p:blipFill>
        <p:spPr>
          <a:xfrm>
            <a:off x="7704595" y="0"/>
            <a:ext cx="1227464" cy="1224789"/>
          </a:xfrm>
          <a:prstGeom prst="rect">
            <a:avLst/>
          </a:prstGeom>
        </p:spPr>
      </p:pic>
      <p:pic>
        <p:nvPicPr>
          <p:cNvPr id="6146" name="Picture 2" descr="5 Foods that Fight Water Retention - By Dr. Ganga Sharan | Lybrate">
            <a:extLst>
              <a:ext uri="{FF2B5EF4-FFF2-40B4-BE49-F238E27FC236}">
                <a16:creationId xmlns:a16="http://schemas.microsoft.com/office/drawing/2014/main" id="{05F277AD-803F-5B65-5B24-655FDB0EF70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01766" y="3538553"/>
            <a:ext cx="3817707" cy="250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236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2BF6B-2B0B-44F5-0EB6-0DBFBAD998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8E127E-E8C9-127C-BAE1-4AD0A0D80BE2}"/>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THE BENEFITS OF SAILORS’ EATING THEIR FAVORITE FOODS DURING LONG-TERM DUTIES </a:t>
            </a:r>
          </a:p>
        </p:txBody>
      </p:sp>
      <p:grpSp>
        <p:nvGrpSpPr>
          <p:cNvPr id="4" name="Group 3">
            <a:extLst>
              <a:ext uri="{FF2B5EF4-FFF2-40B4-BE49-F238E27FC236}">
                <a16:creationId xmlns:a16="http://schemas.microsoft.com/office/drawing/2014/main" id="{ACB715F6-2B83-0D06-64D1-54DBD39D0BA7}"/>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CA4B752C-4E22-2F2A-EB76-D8FFF965F5E6}"/>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432B681D-E4F8-94F9-0902-A346299BA4BE}"/>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6E8C41FB-F2A4-3754-8D84-0E17C220F644}"/>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4E9AE55C-34CD-D2AE-CF7C-0561FCCBF9E6}"/>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465E60ED-ECE0-0DBF-2C85-3BDB4703606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AC5E9C0F-FBC2-394A-BDD1-375C061DBD32}"/>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8B68CEAD-0265-EF06-D594-E9A40D25691C}"/>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grpSp>
        <p:nvGrpSpPr>
          <p:cNvPr id="3" name="Group 2">
            <a:extLst>
              <a:ext uri="{FF2B5EF4-FFF2-40B4-BE49-F238E27FC236}">
                <a16:creationId xmlns:a16="http://schemas.microsoft.com/office/drawing/2014/main" id="{657BB205-1319-5B3B-9852-B1CB7766B98C}"/>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577E4FDE-C0C5-39DE-27F7-A94FB1CDEBF1}"/>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56F2CC67-10EA-DD1E-0EB9-C479CEF4EE77}"/>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AD463953-942E-6525-5518-1BA277747418}"/>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1213EA16-D6C9-495B-BD7E-DDDA2B0DDE58}"/>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C9D5296A-C524-DA07-E608-131DB9667D0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7C2E8CA6-9A59-E966-7D4A-B3210B6B76CF}"/>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en-US"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COOKING DISHES FROM DIFFERENT CULTURES</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25" name="Picture 24">
            <a:extLst>
              <a:ext uri="{FF2B5EF4-FFF2-40B4-BE49-F238E27FC236}">
                <a16:creationId xmlns:a16="http://schemas.microsoft.com/office/drawing/2014/main" id="{D934E4F9-6B89-0663-FC70-395AF04227D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B37EE578-A5F5-7EDF-8A1A-5B8105461FF8}"/>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AF273B66-06DA-2C14-6827-33064ED909A1}"/>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FD211FBD-81B8-D914-7D66-CED5FB48DC83}"/>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9464BFA6-7FA9-51BD-47D0-052A622AFCB2}"/>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DF1530F1-0614-27C2-23C8-F00FA1714D13}"/>
              </a:ext>
            </a:extLst>
          </p:cNvPr>
          <p:cNvPicPr>
            <a:picLocks noChangeAspect="1"/>
          </p:cNvPicPr>
          <p:nvPr/>
        </p:nvPicPr>
        <p:blipFill>
          <a:blip r:embed="rId11"/>
          <a:stretch>
            <a:fillRect/>
          </a:stretch>
        </p:blipFill>
        <p:spPr>
          <a:xfrm>
            <a:off x="7704595" y="0"/>
            <a:ext cx="1227464" cy="1224789"/>
          </a:xfrm>
          <a:prstGeom prst="rect">
            <a:avLst/>
          </a:prstGeom>
        </p:spPr>
      </p:pic>
      <p:graphicFrame>
        <p:nvGraphicFramePr>
          <p:cNvPr id="10" name="Diagram 9">
            <a:extLst>
              <a:ext uri="{FF2B5EF4-FFF2-40B4-BE49-F238E27FC236}">
                <a16:creationId xmlns:a16="http://schemas.microsoft.com/office/drawing/2014/main" id="{DEF97D2C-4089-1ED8-464C-5651416EE8B2}"/>
              </a:ext>
            </a:extLst>
          </p:cNvPr>
          <p:cNvGraphicFramePr/>
          <p:nvPr>
            <p:extLst>
              <p:ext uri="{D42A27DB-BD31-4B8C-83A1-F6EECF244321}">
                <p14:modId xmlns:p14="http://schemas.microsoft.com/office/powerpoint/2010/main" val="591732210"/>
              </p:ext>
            </p:extLst>
          </p:nvPr>
        </p:nvGraphicFramePr>
        <p:xfrm>
          <a:off x="2116898" y="1914524"/>
          <a:ext cx="4567827" cy="376052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621589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Learning outcomes</a:t>
            </a:r>
            <a:r>
              <a:rPr lang="ro-RO" sz="2400" b="1" dirty="0">
                <a:solidFill>
                  <a:srgbClr val="002060"/>
                </a:solidFill>
                <a:latin typeface="Times New Roman" panose="02020603050405020304" pitchFamily="18" charset="0"/>
                <a:cs typeface="Times New Roman" panose="02020603050405020304" pitchFamily="18" charset="0"/>
              </a:rPr>
              <a:t> of </a:t>
            </a:r>
            <a:r>
              <a:rPr lang="en-US" sz="2400" b="1" dirty="0">
                <a:solidFill>
                  <a:srgbClr val="002060"/>
                </a:solidFill>
                <a:latin typeface="Times New Roman" panose="02020603050405020304" pitchFamily="18" charset="0"/>
                <a:cs typeface="Times New Roman" panose="02020603050405020304" pitchFamily="18" charset="0"/>
              </a:rPr>
              <a:t>the</a:t>
            </a:r>
            <a:r>
              <a:rPr lang="ro-RO" sz="2400" b="1" dirty="0">
                <a:solidFill>
                  <a:srgbClr val="00206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course </a:t>
            </a: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906E373F-7CEC-0816-0DE0-F40EEE7CFF29}"/>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ECB12ADB-6DE6-2CD5-5B8E-453C83DB84B8}"/>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3918D063-6CD9-818F-0B92-D5AA466AA41D}"/>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A26C2482-DA1F-182D-DA7A-E4CADBFC8EC0}"/>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A586B1B4-3E52-886F-E8B6-FB1FC1312765}"/>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C2A3D723-34B1-B70C-1FCA-0FABAC0F1F01}"/>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4A543130-7339-D6F9-E1AD-DEEABE3928B8}"/>
              </a:ext>
            </a:extLst>
          </p:cNvPr>
          <p:cNvSpPr txBox="1"/>
          <p:nvPr/>
        </p:nvSpPr>
        <p:spPr>
          <a:xfrm>
            <a:off x="617821" y="1606068"/>
            <a:ext cx="7596013" cy="5028556"/>
          </a:xfrm>
          <a:prstGeom prst="rect">
            <a:avLst/>
          </a:prstGeom>
          <a:noFill/>
        </p:spPr>
        <p:txBody>
          <a:bodyPr wrap="square" rtlCol="0">
            <a:spAutoFit/>
          </a:bodyPr>
          <a:lstStyle/>
          <a:p>
            <a:pPr marL="342900" lvl="0" indent="-342900">
              <a:lnSpc>
                <a:spcPct val="150000"/>
              </a:lnSpc>
              <a:buFont typeface="+mj-lt"/>
              <a:buAutoNum type="arabicPeriod"/>
            </a:pPr>
            <a:r>
              <a:rPr lang="en-US" sz="1800" b="1" dirty="0">
                <a:effectLst/>
                <a:latin typeface="Times New Roman" panose="02020603050405020304" pitchFamily="18" charset="0"/>
                <a:ea typeface="Times New Roman" panose="02020603050405020304" pitchFamily="18" charset="0"/>
              </a:rPr>
              <a:t>Identify and describe key characteristics of international cuisines</a:t>
            </a:r>
            <a:r>
              <a:rPr lang="en-US" sz="1800" dirty="0">
                <a:effectLst/>
                <a:latin typeface="Times New Roman" panose="02020603050405020304" pitchFamily="18" charset="0"/>
                <a:ea typeface="Times New Roman" panose="02020603050405020304" pitchFamily="18" charset="0"/>
              </a:rPr>
              <a:t>, including typical ingredients, flavor profiles, and common cooking techniques from various world regions.</a:t>
            </a:r>
            <a:endParaRPr lang="en-US" sz="28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mj-lt"/>
              <a:buAutoNum type="arabicPeriod"/>
            </a:pPr>
            <a:r>
              <a:rPr lang="en-US" sz="1800" b="1" dirty="0">
                <a:effectLst/>
                <a:latin typeface="Times New Roman" panose="02020603050405020304" pitchFamily="18" charset="0"/>
                <a:ea typeface="Times New Roman" panose="02020603050405020304" pitchFamily="18" charset="0"/>
              </a:rPr>
              <a:t>Explore and apply traditional cooking styles</a:t>
            </a:r>
            <a:r>
              <a:rPr lang="en-US" sz="1800" dirty="0">
                <a:effectLst/>
                <a:latin typeface="Times New Roman" panose="02020603050405020304" pitchFamily="18" charset="0"/>
                <a:ea typeface="Times New Roman" panose="02020603050405020304" pitchFamily="18" charset="0"/>
              </a:rPr>
              <a:t> from a variety of global cultures, including but not limited to Asian, Mediterranean, Latin American, Middle Eastern, and African cuisines.</a:t>
            </a:r>
            <a:endParaRPr lang="en-US" sz="28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mj-lt"/>
              <a:buAutoNum type="arabicPeriod"/>
            </a:pPr>
            <a:r>
              <a:rPr lang="en-US" sz="1800" b="1" dirty="0">
                <a:effectLst/>
                <a:latin typeface="Times New Roman" panose="02020603050405020304" pitchFamily="18" charset="0"/>
                <a:ea typeface="Times New Roman" panose="02020603050405020304" pitchFamily="18" charset="0"/>
              </a:rPr>
              <a:t>Recognize and source regional and authentic ingredients</a:t>
            </a:r>
            <a:r>
              <a:rPr lang="en-US" sz="1800" dirty="0">
                <a:effectLst/>
                <a:latin typeface="Times New Roman" panose="02020603050405020304" pitchFamily="18" charset="0"/>
                <a:ea typeface="Times New Roman" panose="02020603050405020304" pitchFamily="18" charset="0"/>
              </a:rPr>
              <a:t>, understanding their culinary uses, seasonal availability, and possible substitutions when sourcing is limited.</a:t>
            </a:r>
            <a:endParaRPr lang="en-US" sz="28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mj-lt"/>
              <a:buAutoNum type="arabicPeriod"/>
            </a:pPr>
            <a:r>
              <a:rPr lang="en-US" sz="1800" b="1" dirty="0">
                <a:effectLst/>
                <a:latin typeface="Times New Roman" panose="02020603050405020304" pitchFamily="18" charset="0"/>
                <a:ea typeface="Times New Roman" panose="02020603050405020304" pitchFamily="18" charset="0"/>
              </a:rPr>
              <a:t>Analyze the cultural and historical context of different cuisines</a:t>
            </a:r>
            <a:r>
              <a:rPr lang="en-US" sz="1800" dirty="0">
                <a:effectLst/>
                <a:latin typeface="Times New Roman" panose="02020603050405020304" pitchFamily="18" charset="0"/>
                <a:ea typeface="Times New Roman" panose="02020603050405020304" pitchFamily="18" charset="0"/>
              </a:rPr>
              <a:t>, appreciating how geography, climate, and tradition shape food</a:t>
            </a:r>
            <a:r>
              <a:rPr lang="tr-TR" sz="1800" dirty="0">
                <a:effectLst/>
                <a:latin typeface="Times New Roman" panose="02020603050405020304" pitchFamily="18" charset="0"/>
                <a:ea typeface="Times New Roman" panose="02020603050405020304" pitchFamily="18" charset="0"/>
              </a:rPr>
              <a:t> </a:t>
            </a:r>
            <a:r>
              <a:rPr lang="tr-TR" sz="1800" dirty="0" err="1">
                <a:effectLst/>
                <a:latin typeface="Times New Roman" panose="02020603050405020304" pitchFamily="18" charset="0"/>
                <a:ea typeface="Times New Roman" panose="02020603050405020304" pitchFamily="18" charset="0"/>
              </a:rPr>
              <a:t>practices</a:t>
            </a:r>
            <a:r>
              <a:rPr lang="tr-TR" sz="1800"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practicesaround</a:t>
            </a:r>
            <a:r>
              <a:rPr lang="en-US" sz="1800" dirty="0">
                <a:effectLst/>
                <a:latin typeface="Times New Roman" panose="02020603050405020304" pitchFamily="18" charset="0"/>
                <a:ea typeface="Times New Roman" panose="02020603050405020304" pitchFamily="18" charset="0"/>
              </a:rPr>
              <a:t> the world.</a:t>
            </a:r>
            <a:endParaRPr lang="en-US" sz="2800" dirty="0">
              <a:effectLst/>
              <a:latin typeface="Times New Roman" panose="02020603050405020304" pitchFamily="18" charset="0"/>
              <a:ea typeface="Times New Roman" panose="02020603050405020304" pitchFamily="18" charset="0"/>
            </a:endParaRPr>
          </a:p>
        </p:txBody>
      </p:sp>
      <p:grpSp>
        <p:nvGrpSpPr>
          <p:cNvPr id="3" name="Group 2">
            <a:extLst>
              <a:ext uri="{FF2B5EF4-FFF2-40B4-BE49-F238E27FC236}">
                <a16:creationId xmlns:a16="http://schemas.microsoft.com/office/drawing/2014/main" id="{5A7EC230-E1E3-85A8-E065-18FF4B2BD9C6}"/>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12C00F62-E686-73E5-8801-0C872124F0CA}"/>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9FDA1246-3717-9A2B-EAE1-7B5EF4AFF653}"/>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BE9B3047-BC2D-532F-083D-5F681FDF47D4}"/>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D78F0A92-C101-D9FA-0D52-C2BBDBC7B505}"/>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11F407A1-D898-86D3-5BDD-44F6BBC70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9D7CF5EE-1B4F-F1DA-7702-7BA289D5B8A8}"/>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en-US"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COOKING DISHES FROM DIFFERENT CULTURES</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25" name="Picture 24">
            <a:extLst>
              <a:ext uri="{FF2B5EF4-FFF2-40B4-BE49-F238E27FC236}">
                <a16:creationId xmlns:a16="http://schemas.microsoft.com/office/drawing/2014/main" id="{05594B4A-8B71-6469-FEEC-1DC6E3BDC7D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45FF978-3A88-8DDD-A5D1-EEE165EE65BA}"/>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97E66753-CB1E-C444-DD18-3E6D95A3A441}"/>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F12CA07-09BB-A123-1817-BB85B36D5D98}"/>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8C276544-BB89-F992-351F-774B7D2D7D2E}"/>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723D7081-C475-55F5-AC0E-4D1C1FD36883}"/>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3255075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DD233-A1BD-2628-E835-B262A38987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3AEAF5-C743-D2EA-8002-7D1590314B8C}"/>
              </a:ext>
            </a:extLst>
          </p:cNvPr>
          <p:cNvSpPr>
            <a:spLocks noGrp="1"/>
          </p:cNvSpPr>
          <p:nvPr>
            <p:ph type="title"/>
          </p:nvPr>
        </p:nvSpPr>
        <p:spPr>
          <a:xfrm>
            <a:off x="639479" y="1043090"/>
            <a:ext cx="7886700" cy="571213"/>
          </a:xfrm>
        </p:spPr>
        <p:txBody>
          <a:bodyPr vert="horz" lIns="91440" tIns="45720" rIns="91440" bIns="45720" rtlCol="0" anchor="ctr">
            <a:noAutofit/>
          </a:bodyPr>
          <a:lstStyle/>
          <a:p>
            <a:pPr lvl="0" algn="ctr">
              <a:spcBef>
                <a:spcPts val="435"/>
              </a:spcBef>
              <a:spcAft>
                <a:spcPts val="200"/>
              </a:spcAft>
            </a:pPr>
            <a:r>
              <a:rPr lang="en-US" sz="2400" b="1" kern="0" dirty="0">
                <a:solidFill>
                  <a:srgbClr val="1F497D"/>
                </a:solidFill>
                <a:effectLst/>
                <a:latin typeface="Times New Roman" panose="02020603050405020304" pitchFamily="18" charset="0"/>
                <a:ea typeface="Arial" panose="020B0604020202020204" pitchFamily="34" charset="0"/>
              </a:rPr>
              <a:t>EXPLORING INTERNATIONAL CUISINES AND COOKING STYLES</a:t>
            </a:r>
          </a:p>
        </p:txBody>
      </p:sp>
      <p:grpSp>
        <p:nvGrpSpPr>
          <p:cNvPr id="4" name="Group 3">
            <a:extLst>
              <a:ext uri="{FF2B5EF4-FFF2-40B4-BE49-F238E27FC236}">
                <a16:creationId xmlns:a16="http://schemas.microsoft.com/office/drawing/2014/main" id="{A9344126-C444-E18C-18B0-471C206B6C4A}"/>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662061D0-9FCC-BF5B-C063-8F8AC6B63A5C}"/>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E5B5D77F-3158-5C4A-5EB1-50BB0C3B9B52}"/>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D6F11540-E0B3-33D8-ECC2-DDF041B7DC7A}"/>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C59DFD6C-A872-43F2-7CE6-6057C33BD05D}"/>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A7E52CF5-83DB-183C-4B3F-07B8FDBA8C3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FB291726-13B9-EF88-17E5-0A7035512A6D}"/>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F8B42441-191B-924C-8D67-A66D3AA28DB2}"/>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6A3B77CE-2887-1512-0305-51165F24E5C6}"/>
              </a:ext>
            </a:extLst>
          </p:cNvPr>
          <p:cNvSpPr txBox="1"/>
          <p:nvPr/>
        </p:nvSpPr>
        <p:spPr>
          <a:xfrm>
            <a:off x="501041" y="1614303"/>
            <a:ext cx="7766659" cy="2887970"/>
          </a:xfrm>
          <a:prstGeom prst="rect">
            <a:avLst/>
          </a:prstGeom>
          <a:noFill/>
        </p:spPr>
        <p:txBody>
          <a:bodyPr wrap="square" rtlCol="0">
            <a:spAutoFit/>
          </a:bodyPr>
          <a:lstStyle/>
          <a:p>
            <a:pPr indent="90170" algn="l">
              <a:spcAft>
                <a:spcPts val="200"/>
              </a:spcAft>
              <a:buNone/>
            </a:pPr>
            <a:r>
              <a:rPr lang="en-US" sz="1800" dirty="0">
                <a:effectLst/>
                <a:latin typeface="Times New Roman" panose="02020603050405020304" pitchFamily="18" charset="0"/>
                <a:ea typeface="Times New Roman" panose="02020603050405020304" pitchFamily="18" charset="0"/>
              </a:rPr>
              <a:t>Cooks onboard can explore international cuisines and cooking styles in many practical and meaningful ways, even within the limited space and resources of a ship’s galley. One of the most accessible methods is by engaging with the </a:t>
            </a:r>
            <a:r>
              <a:rPr lang="en-US" sz="1800" b="1" dirty="0">
                <a:effectLst/>
                <a:latin typeface="Times New Roman" panose="02020603050405020304" pitchFamily="18" charset="0"/>
                <a:ea typeface="Times New Roman" panose="02020603050405020304" pitchFamily="18" charset="0"/>
              </a:rPr>
              <a:t>multinational crew</a:t>
            </a:r>
            <a:r>
              <a:rPr lang="en-US" sz="1800" dirty="0">
                <a:effectLst/>
                <a:latin typeface="Times New Roman" panose="02020603050405020304" pitchFamily="18" charset="0"/>
                <a:ea typeface="Times New Roman" panose="02020603050405020304" pitchFamily="18" charset="0"/>
              </a:rPr>
              <a:t>. Ships often bring together people from diverse cultural backgrounds, and cooks can learn a great deal simply by speaking with fellow crew members about their traditional dishes, ingredients, and cooking methods. For example, a cook might learn to prepare authentic Indian butter chicken from a colleague or gain insights into Chinese dumpling-making techniques from a steward.</a:t>
            </a:r>
            <a:endParaRPr lang="en-US" sz="1800" dirty="0">
              <a:effectLst/>
              <a:latin typeface="Times New Roman" panose="02020603050405020304" pitchFamily="18" charset="0"/>
              <a:ea typeface="Arial" panose="020B0604020202020204" pitchFamily="34" charset="0"/>
            </a:endParaRPr>
          </a:p>
          <a:p>
            <a:pPr algn="l">
              <a:spcAft>
                <a:spcPts val="200"/>
              </a:spcAft>
              <a:buNone/>
            </a:pPr>
            <a:endParaRPr lang="en-US" sz="1800" dirty="0">
              <a:effectLst/>
              <a:latin typeface="Times New Roman" panose="02020603050405020304" pitchFamily="18" charset="0"/>
              <a:ea typeface="Arial" panose="020B0604020202020204" pitchFamily="34" charset="0"/>
            </a:endParaRPr>
          </a:p>
        </p:txBody>
      </p:sp>
      <p:grpSp>
        <p:nvGrpSpPr>
          <p:cNvPr id="3" name="Group 2">
            <a:extLst>
              <a:ext uri="{FF2B5EF4-FFF2-40B4-BE49-F238E27FC236}">
                <a16:creationId xmlns:a16="http://schemas.microsoft.com/office/drawing/2014/main" id="{1E3BD9B3-965B-562F-F3BF-3B1D1D3367E0}"/>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55382D84-DDE8-6696-801C-9C28F14C6824}"/>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30F1C6C2-7E19-DFFD-A394-5FC31C77DE0C}"/>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994EDC6F-C398-6890-B94F-05BCE7EC47FE}"/>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BE9A4262-4E94-E12B-F5F3-9B0DDC92DB00}"/>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B2FC9AC0-8343-F9B2-7574-F9DD7C8F588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E1C0F572-872A-A162-DA05-EE30C5277176}"/>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en-US"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COOKING DISHES FROM DIFFERENT CULTURES</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25" name="Picture 24">
            <a:extLst>
              <a:ext uri="{FF2B5EF4-FFF2-40B4-BE49-F238E27FC236}">
                <a16:creationId xmlns:a16="http://schemas.microsoft.com/office/drawing/2014/main" id="{F133A002-9BE4-1F8A-7E3E-A4B630CB725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704E73F-D6DF-3DA1-FF5C-7D62600EF306}"/>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6FF7521D-3C7B-CABB-A4B1-714C0B1FEEB8}"/>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9ABD5226-C637-D2C3-313B-30CC5A50B17E}"/>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DC57CE2-FB25-E3B5-4E34-B9F6E855D1D3}"/>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106FDD09-AE35-A991-33DD-66FE30C9261F}"/>
              </a:ext>
            </a:extLst>
          </p:cNvPr>
          <p:cNvPicPr>
            <a:picLocks noChangeAspect="1"/>
          </p:cNvPicPr>
          <p:nvPr/>
        </p:nvPicPr>
        <p:blipFill>
          <a:blip r:embed="rId11"/>
          <a:stretch>
            <a:fillRect/>
          </a:stretch>
        </p:blipFill>
        <p:spPr>
          <a:xfrm>
            <a:off x="7704595" y="0"/>
            <a:ext cx="1227464" cy="1224789"/>
          </a:xfrm>
          <a:prstGeom prst="rect">
            <a:avLst/>
          </a:prstGeom>
        </p:spPr>
      </p:pic>
      <p:pic>
        <p:nvPicPr>
          <p:cNvPr id="7170" name="Picture 2" descr="International Cuisine Images – Browse 170,889 Stock Photos, Vectors, and  Video | Adobe Stock">
            <a:extLst>
              <a:ext uri="{FF2B5EF4-FFF2-40B4-BE49-F238E27FC236}">
                <a16:creationId xmlns:a16="http://schemas.microsoft.com/office/drawing/2014/main" id="{F811BFBF-279E-CFB9-5B5E-4A636C56C55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89173" y="4214710"/>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734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B7471-FD9C-4CBB-6EF3-6DA161EEDC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EC2992-182C-5737-04A8-BE6386F7E762}"/>
              </a:ext>
            </a:extLst>
          </p:cNvPr>
          <p:cNvSpPr>
            <a:spLocks noGrp="1"/>
          </p:cNvSpPr>
          <p:nvPr>
            <p:ph type="title"/>
          </p:nvPr>
        </p:nvSpPr>
        <p:spPr>
          <a:xfrm>
            <a:off x="639479" y="1043090"/>
            <a:ext cx="7886700" cy="571213"/>
          </a:xfrm>
        </p:spPr>
        <p:txBody>
          <a:bodyPr vert="horz" lIns="91440" tIns="45720" rIns="91440" bIns="45720" rtlCol="0" anchor="ctr">
            <a:noAutofit/>
          </a:bodyPr>
          <a:lstStyle/>
          <a:p>
            <a:pPr lvl="0" algn="ctr">
              <a:spcBef>
                <a:spcPts val="435"/>
              </a:spcBef>
              <a:spcAft>
                <a:spcPts val="200"/>
              </a:spcAft>
            </a:pPr>
            <a:r>
              <a:rPr lang="en-US" sz="2400" b="1" kern="0" dirty="0">
                <a:solidFill>
                  <a:srgbClr val="1F497D"/>
                </a:solidFill>
                <a:effectLst/>
                <a:latin typeface="Times New Roman" panose="02020603050405020304" pitchFamily="18" charset="0"/>
                <a:ea typeface="Arial" panose="020B0604020202020204" pitchFamily="34" charset="0"/>
              </a:rPr>
              <a:t>EXPLORING INTERNATIONAL CUISINES AND COOKING STYLES</a:t>
            </a:r>
          </a:p>
        </p:txBody>
      </p:sp>
      <p:grpSp>
        <p:nvGrpSpPr>
          <p:cNvPr id="4" name="Group 3">
            <a:extLst>
              <a:ext uri="{FF2B5EF4-FFF2-40B4-BE49-F238E27FC236}">
                <a16:creationId xmlns:a16="http://schemas.microsoft.com/office/drawing/2014/main" id="{B064C83E-3F7E-3E76-D13E-C1CC12223DE5}"/>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E62DD36C-EEB3-2DEC-E6F3-52ECECB2618C}"/>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3C0D2514-D9F4-EE88-6AFD-4B9BB776F8C9}"/>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A91F2DF2-C822-8F4C-66AB-4D25D6C54183}"/>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25AD0CDB-6545-E95C-2101-4594AF788E31}"/>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6FD7EAB9-2535-907A-4A18-E3898C550A0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0B515D70-732C-50F0-FB5C-C253FA71C066}"/>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479A2620-FBE1-4446-172F-32625DDAC21F}"/>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740A2AE5-13C5-FDC0-FCCC-6498329BD1D7}"/>
              </a:ext>
            </a:extLst>
          </p:cNvPr>
          <p:cNvSpPr txBox="1"/>
          <p:nvPr/>
        </p:nvSpPr>
        <p:spPr>
          <a:xfrm>
            <a:off x="501041" y="1614303"/>
            <a:ext cx="7766659" cy="2333972"/>
          </a:xfrm>
          <a:prstGeom prst="rect">
            <a:avLst/>
          </a:prstGeom>
          <a:noFill/>
        </p:spPr>
        <p:txBody>
          <a:bodyPr wrap="square" rtlCol="0">
            <a:spAutoFit/>
          </a:bodyPr>
          <a:lstStyle/>
          <a:p>
            <a:pPr algn="l">
              <a:spcAft>
                <a:spcPts val="200"/>
              </a:spcAft>
              <a:buNone/>
            </a:pPr>
            <a:r>
              <a:rPr lang="en-US" sz="1800" dirty="0">
                <a:effectLst/>
                <a:latin typeface="Times New Roman" panose="02020603050405020304" pitchFamily="18" charset="0"/>
                <a:ea typeface="Times New Roman" panose="02020603050405020304" pitchFamily="18" charset="0"/>
              </a:rPr>
              <a:t>Participating in </a:t>
            </a:r>
            <a:r>
              <a:rPr lang="en-US" sz="1800" b="1" dirty="0">
                <a:effectLst/>
                <a:latin typeface="Times New Roman" panose="02020603050405020304" pitchFamily="18" charset="0"/>
                <a:ea typeface="Times New Roman" panose="02020603050405020304" pitchFamily="18" charset="0"/>
              </a:rPr>
              <a:t>international theme nights</a:t>
            </a:r>
            <a:r>
              <a:rPr lang="en-US" sz="1800" dirty="0">
                <a:effectLst/>
                <a:latin typeface="Times New Roman" panose="02020603050405020304" pitchFamily="18" charset="0"/>
                <a:ea typeface="Times New Roman" panose="02020603050405020304" pitchFamily="18" charset="0"/>
              </a:rPr>
              <a:t> is another effective way to develop global cooking skills. Many ships organize themed dinners or cultural celebrations for guests and crew, such as “Italian Night” or “Asian Cuisine Night.” These events provide opportunities for cooks to research and experiment with regional dishes, understand flavor combinations, and practice different presentation styles. Preparing risotto, sushi, or Moroccan tagines for such events not only broadens culinary skills but also enhances the onboard dining experience.</a:t>
            </a:r>
            <a:endParaRPr lang="en-US" sz="1800" dirty="0">
              <a:effectLst/>
              <a:latin typeface="Times New Roman" panose="02020603050405020304" pitchFamily="18" charset="0"/>
              <a:ea typeface="Arial" panose="020B0604020202020204" pitchFamily="34" charset="0"/>
            </a:endParaRPr>
          </a:p>
          <a:p>
            <a:pPr algn="l">
              <a:spcAft>
                <a:spcPts val="200"/>
              </a:spcAft>
              <a:buNone/>
            </a:pPr>
            <a:endParaRPr lang="en-US" sz="1800" dirty="0">
              <a:effectLst/>
              <a:latin typeface="Times New Roman" panose="02020603050405020304" pitchFamily="18" charset="0"/>
              <a:ea typeface="Arial" panose="020B0604020202020204" pitchFamily="34" charset="0"/>
            </a:endParaRPr>
          </a:p>
        </p:txBody>
      </p:sp>
      <p:grpSp>
        <p:nvGrpSpPr>
          <p:cNvPr id="3" name="Group 2">
            <a:extLst>
              <a:ext uri="{FF2B5EF4-FFF2-40B4-BE49-F238E27FC236}">
                <a16:creationId xmlns:a16="http://schemas.microsoft.com/office/drawing/2014/main" id="{C754CFB0-CF91-F8A3-34E9-A497B2D5602A}"/>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EA6431E4-ECD9-5969-542C-3CB6DD293C4D}"/>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42EED8E2-F812-94FA-4229-84731FAB2AF3}"/>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8F67E0E9-5B92-855F-0ACB-3EC5AC5ED2C3}"/>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436CE021-A9EA-310B-C91E-00D078583A1E}"/>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3947A301-E586-AD9E-F5AE-26284C5B84B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EA6D991B-3B6B-582A-51A1-76DFE31F5E86}"/>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en-US"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COOKING DISHES FROM DIFFERENT CULTURES</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25" name="Picture 24">
            <a:extLst>
              <a:ext uri="{FF2B5EF4-FFF2-40B4-BE49-F238E27FC236}">
                <a16:creationId xmlns:a16="http://schemas.microsoft.com/office/drawing/2014/main" id="{DC5BCC9F-8535-2B1C-5955-81BE89C4086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2A4EE77-7C62-C511-3AFF-1545DB0845DD}"/>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55EF8B8-7633-B874-AAB6-856DC67E9F33}"/>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5B6FBC7-CC68-86E1-2A90-1ACDD4A1FC3B}"/>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1DAD3B7C-5985-A9AA-5799-8A0443CCBB72}"/>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952BB341-D68B-B48C-26FD-42C7BAB7D312}"/>
              </a:ext>
            </a:extLst>
          </p:cNvPr>
          <p:cNvPicPr>
            <a:picLocks noChangeAspect="1"/>
          </p:cNvPicPr>
          <p:nvPr/>
        </p:nvPicPr>
        <p:blipFill>
          <a:blip r:embed="rId11"/>
          <a:stretch>
            <a:fillRect/>
          </a:stretch>
        </p:blipFill>
        <p:spPr>
          <a:xfrm>
            <a:off x="7704595" y="0"/>
            <a:ext cx="1227464" cy="1224789"/>
          </a:xfrm>
          <a:prstGeom prst="rect">
            <a:avLst/>
          </a:prstGeom>
        </p:spPr>
      </p:pic>
      <p:pic>
        <p:nvPicPr>
          <p:cNvPr id="8194" name="Picture 2" descr="Top international cuisines Brits are keen to try | The Independent">
            <a:extLst>
              <a:ext uri="{FF2B5EF4-FFF2-40B4-BE49-F238E27FC236}">
                <a16:creationId xmlns:a16="http://schemas.microsoft.com/office/drawing/2014/main" id="{0D87DDCB-3154-48F9-ACB6-EA646556C92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94339" y="3839838"/>
            <a:ext cx="3447168" cy="229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176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FE38E-5DA1-28FF-CBE5-C02B55CCFA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75EDE2-CCCD-A102-5728-565C88EAB6A4}"/>
              </a:ext>
            </a:extLst>
          </p:cNvPr>
          <p:cNvSpPr>
            <a:spLocks noGrp="1"/>
          </p:cNvSpPr>
          <p:nvPr>
            <p:ph type="title"/>
          </p:nvPr>
        </p:nvSpPr>
        <p:spPr>
          <a:xfrm>
            <a:off x="639479" y="1043090"/>
            <a:ext cx="7886700" cy="571213"/>
          </a:xfrm>
        </p:spPr>
        <p:txBody>
          <a:bodyPr vert="horz" lIns="91440" tIns="45720" rIns="91440" bIns="45720" rtlCol="0" anchor="ctr">
            <a:noAutofit/>
          </a:bodyPr>
          <a:lstStyle/>
          <a:p>
            <a:pPr lvl="0" algn="ctr">
              <a:spcBef>
                <a:spcPts val="435"/>
              </a:spcBef>
              <a:spcAft>
                <a:spcPts val="200"/>
              </a:spcAft>
            </a:pPr>
            <a:r>
              <a:rPr lang="en-US" sz="2400" b="1" kern="0" dirty="0">
                <a:solidFill>
                  <a:srgbClr val="1F497D"/>
                </a:solidFill>
                <a:effectLst/>
                <a:latin typeface="Times New Roman" panose="02020603050405020304" pitchFamily="18" charset="0"/>
                <a:ea typeface="Arial" panose="020B0604020202020204" pitchFamily="34" charset="0"/>
              </a:rPr>
              <a:t>EXPLORING INTERNATIONAL CUISINES AND COOKING STYLES</a:t>
            </a:r>
          </a:p>
        </p:txBody>
      </p:sp>
      <p:grpSp>
        <p:nvGrpSpPr>
          <p:cNvPr id="4" name="Group 3">
            <a:extLst>
              <a:ext uri="{FF2B5EF4-FFF2-40B4-BE49-F238E27FC236}">
                <a16:creationId xmlns:a16="http://schemas.microsoft.com/office/drawing/2014/main" id="{852782C0-05D5-0072-0B92-29FC9E7478A8}"/>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44CAA663-7BC3-EA9C-2CCC-CF34091D0121}"/>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49AEA1B8-790C-3A2A-1B59-ADC41DD08E7E}"/>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52B1D2AD-271E-AF66-D593-3FEFF86AA723}"/>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009AFEB5-3FFD-6D8E-A66D-388105612D04}"/>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DD00AC79-2410-669B-8EBC-9B00883F9F0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09296B3D-91C3-7B8F-4643-4F50113B41D8}"/>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290E74AA-C5DF-91EA-BBD9-43DE58DC5AD4}"/>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F8FFA09F-6D9C-A784-BE14-AEAB1D69B2DB}"/>
              </a:ext>
            </a:extLst>
          </p:cNvPr>
          <p:cNvSpPr txBox="1"/>
          <p:nvPr/>
        </p:nvSpPr>
        <p:spPr>
          <a:xfrm>
            <a:off x="501041" y="1614303"/>
            <a:ext cx="7766659" cy="2359620"/>
          </a:xfrm>
          <a:prstGeom prst="rect">
            <a:avLst/>
          </a:prstGeom>
          <a:noFill/>
        </p:spPr>
        <p:txBody>
          <a:bodyPr wrap="square" rtlCol="0">
            <a:spAutoFit/>
          </a:bodyPr>
          <a:lstStyle/>
          <a:p>
            <a:pPr algn="l">
              <a:spcBef>
                <a:spcPts val="400"/>
              </a:spcBef>
              <a:spcAft>
                <a:spcPts val="400"/>
              </a:spcAft>
              <a:buNone/>
              <a:tabLst>
                <a:tab pos="811530" algn="l"/>
              </a:tabLst>
            </a:pPr>
            <a:r>
              <a:rPr lang="en-US" sz="1800" dirty="0">
                <a:effectLst/>
                <a:latin typeface="Times New Roman" panose="02020603050405020304" pitchFamily="18" charset="0"/>
                <a:ea typeface="Times New Roman" panose="02020603050405020304" pitchFamily="18" charset="0"/>
              </a:rPr>
              <a:t>Where internet access is available, cooks can take advantage of </a:t>
            </a:r>
            <a:r>
              <a:rPr lang="en-US" sz="1800" b="1" dirty="0">
                <a:effectLst/>
                <a:latin typeface="Times New Roman" panose="02020603050405020304" pitchFamily="18" charset="0"/>
                <a:ea typeface="Times New Roman" panose="02020603050405020304" pitchFamily="18" charset="0"/>
              </a:rPr>
              <a:t>online resources</a:t>
            </a:r>
            <a:r>
              <a:rPr lang="en-US" sz="1800" dirty="0">
                <a:effectLst/>
                <a:latin typeface="Times New Roman" panose="02020603050405020304" pitchFamily="18" charset="0"/>
                <a:ea typeface="Times New Roman" panose="02020603050405020304" pitchFamily="18" charset="0"/>
              </a:rPr>
              <a:t> to watch videos, read recipes, or even enroll in virtual cooking classes. Platforms like YouTube, Coursera, or dedicated culinary websites offer step-by-step tutorials in international cooking. Cooks can download materials for offline use, ensuring they continue learning even when internet access is limited. Additionally, having </a:t>
            </a:r>
            <a:r>
              <a:rPr lang="en-US" sz="1800" b="1" dirty="0">
                <a:effectLst/>
                <a:latin typeface="Times New Roman" panose="02020603050405020304" pitchFamily="18" charset="0"/>
                <a:ea typeface="Times New Roman" panose="02020603050405020304" pitchFamily="18" charset="0"/>
              </a:rPr>
              <a:t>international cookbooks or recipe manuals</a:t>
            </a:r>
            <a:r>
              <a:rPr lang="en-US" sz="1800" dirty="0">
                <a:effectLst/>
                <a:latin typeface="Times New Roman" panose="02020603050405020304" pitchFamily="18" charset="0"/>
                <a:ea typeface="Times New Roman" panose="02020603050405020304" pitchFamily="18" charset="0"/>
              </a:rPr>
              <a:t> on board provides a valuable offline reference for trying new dishes and understanding traditional cooking techniques.</a:t>
            </a:r>
            <a:endParaRPr lang="en-US" sz="1800" dirty="0">
              <a:effectLst/>
              <a:latin typeface="Times New Roman" panose="02020603050405020304" pitchFamily="18" charset="0"/>
              <a:ea typeface="Arial" panose="020B0604020202020204" pitchFamily="34" charset="0"/>
            </a:endParaRPr>
          </a:p>
          <a:p>
            <a:pPr algn="l">
              <a:spcAft>
                <a:spcPts val="200"/>
              </a:spcAft>
              <a:buNone/>
            </a:pPr>
            <a:endParaRPr lang="en-US" sz="1800" dirty="0">
              <a:effectLst/>
              <a:latin typeface="Times New Roman" panose="02020603050405020304" pitchFamily="18" charset="0"/>
              <a:ea typeface="Arial" panose="020B0604020202020204" pitchFamily="34" charset="0"/>
            </a:endParaRPr>
          </a:p>
        </p:txBody>
      </p:sp>
      <p:grpSp>
        <p:nvGrpSpPr>
          <p:cNvPr id="3" name="Group 2">
            <a:extLst>
              <a:ext uri="{FF2B5EF4-FFF2-40B4-BE49-F238E27FC236}">
                <a16:creationId xmlns:a16="http://schemas.microsoft.com/office/drawing/2014/main" id="{ABBD9A91-A4A7-AD85-3547-12EDC1459E04}"/>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5BBF4C0F-42D4-310B-73D4-293F4A869501}"/>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9D18888A-9F33-36AC-36D6-1C89DBB8671F}"/>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725B1D3C-2FC0-871F-78C3-214B8EFDE6F9}"/>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DFD0300D-C48F-F4F9-E47F-F2C9AF55D9AD}"/>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9629E20F-3E3C-8501-387E-49FE4366594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2DC40F8D-2EE7-B58D-046B-3635FFD9A2B9}"/>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en-US"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COOKING DISHES FROM DIFFERENT CULTURES</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25" name="Picture 24">
            <a:extLst>
              <a:ext uri="{FF2B5EF4-FFF2-40B4-BE49-F238E27FC236}">
                <a16:creationId xmlns:a16="http://schemas.microsoft.com/office/drawing/2014/main" id="{94207B58-A72F-D747-B697-6D507D991B2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B267D7EB-8B47-8FFE-3527-08755710E64A}"/>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79B63689-B0FB-5D1A-BC67-5C141611D457}"/>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7ED5132-BB6E-C522-C8C2-4ECD6A6D93A7}"/>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8C36F3C0-A0F7-EEC3-F3EA-28A327C4A986}"/>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CA66E3EA-B213-71A6-BB43-F8B7741C9A6C}"/>
              </a:ext>
            </a:extLst>
          </p:cNvPr>
          <p:cNvPicPr>
            <a:picLocks noChangeAspect="1"/>
          </p:cNvPicPr>
          <p:nvPr/>
        </p:nvPicPr>
        <p:blipFill>
          <a:blip r:embed="rId11"/>
          <a:stretch>
            <a:fillRect/>
          </a:stretch>
        </p:blipFill>
        <p:spPr>
          <a:xfrm>
            <a:off x="7704595" y="0"/>
            <a:ext cx="1227464" cy="1224789"/>
          </a:xfrm>
          <a:prstGeom prst="rect">
            <a:avLst/>
          </a:prstGeom>
        </p:spPr>
      </p:pic>
      <p:pic>
        <p:nvPicPr>
          <p:cNvPr id="10" name="Picture 9">
            <a:extLst>
              <a:ext uri="{FF2B5EF4-FFF2-40B4-BE49-F238E27FC236}">
                <a16:creationId xmlns:a16="http://schemas.microsoft.com/office/drawing/2014/main" id="{2463C45E-13F3-6C54-CBE0-A7274F16EEB5}"/>
              </a:ext>
            </a:extLst>
          </p:cNvPr>
          <p:cNvPicPr>
            <a:picLocks noChangeAspect="1"/>
          </p:cNvPicPr>
          <p:nvPr/>
        </p:nvPicPr>
        <p:blipFill>
          <a:blip r:embed="rId12"/>
          <a:stretch>
            <a:fillRect/>
          </a:stretch>
        </p:blipFill>
        <p:spPr>
          <a:xfrm>
            <a:off x="3006995" y="3825926"/>
            <a:ext cx="3021855" cy="1809750"/>
          </a:xfrm>
          <a:prstGeom prst="rect">
            <a:avLst/>
          </a:prstGeom>
        </p:spPr>
      </p:pic>
    </p:spTree>
    <p:extLst>
      <p:ext uri="{BB962C8B-B14F-4D97-AF65-F5344CB8AC3E}">
        <p14:creationId xmlns:p14="http://schemas.microsoft.com/office/powerpoint/2010/main" val="375645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88293-62D0-F130-410F-57A04FED89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8D4017-F0A8-9EB7-8B59-F0800CDB4AD3}"/>
              </a:ext>
            </a:extLst>
          </p:cNvPr>
          <p:cNvSpPr>
            <a:spLocks noGrp="1"/>
          </p:cNvSpPr>
          <p:nvPr>
            <p:ph type="title"/>
          </p:nvPr>
        </p:nvSpPr>
        <p:spPr>
          <a:xfrm>
            <a:off x="639479" y="1043090"/>
            <a:ext cx="7886700" cy="571213"/>
          </a:xfrm>
        </p:spPr>
        <p:txBody>
          <a:bodyPr vert="horz" lIns="91440" tIns="45720" rIns="91440" bIns="45720" rtlCol="0" anchor="ctr">
            <a:noAutofit/>
          </a:bodyPr>
          <a:lstStyle/>
          <a:p>
            <a:pPr lvl="0" algn="ctr">
              <a:spcBef>
                <a:spcPts val="435"/>
              </a:spcBef>
              <a:spcAft>
                <a:spcPts val="200"/>
              </a:spcAft>
            </a:pPr>
            <a:r>
              <a:rPr lang="en-US" sz="2400" b="1" kern="0" dirty="0">
                <a:solidFill>
                  <a:srgbClr val="1F497D"/>
                </a:solidFill>
                <a:effectLst/>
                <a:latin typeface="Times New Roman" panose="02020603050405020304" pitchFamily="18" charset="0"/>
                <a:ea typeface="Arial" panose="020B0604020202020204" pitchFamily="34" charset="0"/>
              </a:rPr>
              <a:t>EXPLORING INTERNATIONAL CUISINES AND COOKING STYLES</a:t>
            </a:r>
          </a:p>
        </p:txBody>
      </p:sp>
      <p:grpSp>
        <p:nvGrpSpPr>
          <p:cNvPr id="4" name="Group 3">
            <a:extLst>
              <a:ext uri="{FF2B5EF4-FFF2-40B4-BE49-F238E27FC236}">
                <a16:creationId xmlns:a16="http://schemas.microsoft.com/office/drawing/2014/main" id="{2962C3DF-6572-D3EE-2C17-04B1DC1E2D49}"/>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C6350094-9935-79F7-D7F5-AEADC8437281}"/>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4DCFAC48-59B8-535C-8177-7C5049262820}"/>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42F1095F-A3A3-B979-0F07-6C8FFF597F81}"/>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E28D2146-563A-F010-D2F7-6B32972873F7}"/>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27A2F7C6-C274-2F2C-377A-BC6765AA36B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4E12122F-FEF1-269E-07E5-DD615EC7FB0E}"/>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19B725A9-80B2-5B84-2F7C-1DC15648DD8E}"/>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9CABCCFE-A7F0-A53A-8CD8-003492B71106}"/>
              </a:ext>
            </a:extLst>
          </p:cNvPr>
          <p:cNvSpPr txBox="1"/>
          <p:nvPr/>
        </p:nvSpPr>
        <p:spPr>
          <a:xfrm>
            <a:off x="501041" y="1614303"/>
            <a:ext cx="7766659" cy="1754326"/>
          </a:xfrm>
          <a:prstGeom prst="rect">
            <a:avLst/>
          </a:prstGeom>
          <a:noFill/>
        </p:spPr>
        <p:txBody>
          <a:bodyPr wrap="square" rtlCol="0">
            <a:spAutoFit/>
          </a:bodyPr>
          <a:lstStyle/>
          <a:p>
            <a:pPr algn="l">
              <a:spcBef>
                <a:spcPts val="400"/>
              </a:spcBef>
              <a:spcAft>
                <a:spcPts val="400"/>
              </a:spcAft>
              <a:buNone/>
              <a:tabLst>
                <a:tab pos="811530" algn="l"/>
              </a:tabLst>
            </a:pPr>
            <a:r>
              <a:rPr lang="en-US" sz="1800" dirty="0">
                <a:effectLst/>
                <a:latin typeface="Times New Roman" panose="02020603050405020304" pitchFamily="18" charset="0"/>
                <a:ea typeface="Times New Roman" panose="02020603050405020304" pitchFamily="18" charset="0"/>
              </a:rPr>
              <a:t>Cooks can also explore new cuisines by experimenting with available ingredients. While not all regional ingredients may be stocked onboard, cooks can creatively substitute or adapt using what’s on hand. For instance, if fresh lemongrass is unavailable for a Thai soup, a blend of lime and ginger might be used to achieve a similar flavor profile. This approach encourages problem-solving and adaptability—key skills for any chef working at sea.</a:t>
            </a:r>
            <a:endParaRPr lang="en-US" sz="1800" dirty="0">
              <a:effectLst/>
              <a:latin typeface="Times New Roman" panose="02020603050405020304" pitchFamily="18" charset="0"/>
              <a:ea typeface="Arial" panose="020B0604020202020204" pitchFamily="34" charset="0"/>
            </a:endParaRPr>
          </a:p>
        </p:txBody>
      </p:sp>
      <p:grpSp>
        <p:nvGrpSpPr>
          <p:cNvPr id="3" name="Group 2">
            <a:extLst>
              <a:ext uri="{FF2B5EF4-FFF2-40B4-BE49-F238E27FC236}">
                <a16:creationId xmlns:a16="http://schemas.microsoft.com/office/drawing/2014/main" id="{D7BE5470-472D-9158-6263-9A82E263F5D3}"/>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D5BABC53-80D4-E145-C4E8-21C783009467}"/>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B74ED871-045A-40C9-8D11-E30638BC2BCB}"/>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E1030B8B-4435-83CD-030D-40B1088109B6}"/>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342AABFD-01DF-9243-5627-78571C895AF7}"/>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D2CC9E09-8FC9-7E73-C4AB-89522A9A163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B4F9FAA6-62D0-90E7-4EB3-62E066809FA5}"/>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en-US"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COOKING DISHES FROM DIFFERENT CULTURES</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25" name="Picture 24">
            <a:extLst>
              <a:ext uri="{FF2B5EF4-FFF2-40B4-BE49-F238E27FC236}">
                <a16:creationId xmlns:a16="http://schemas.microsoft.com/office/drawing/2014/main" id="{111EAFB5-BFD9-90F2-43F7-82B661A230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5D1A36CB-C059-B4F1-0704-420F1F879F15}"/>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633C9FBC-5370-7DD0-0361-F3E7F7D2CE74}"/>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5FA2C11-AD3F-A687-CD5C-325E43B8B136}"/>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70BCEED6-251B-07DE-DD2D-C23A29536827}"/>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F3BF3BBE-CBB6-A626-8359-F0C3B9291D42}"/>
              </a:ext>
            </a:extLst>
          </p:cNvPr>
          <p:cNvPicPr>
            <a:picLocks noChangeAspect="1"/>
          </p:cNvPicPr>
          <p:nvPr/>
        </p:nvPicPr>
        <p:blipFill>
          <a:blip r:embed="rId11"/>
          <a:stretch>
            <a:fillRect/>
          </a:stretch>
        </p:blipFill>
        <p:spPr>
          <a:xfrm>
            <a:off x="7704595" y="0"/>
            <a:ext cx="1227464" cy="1224789"/>
          </a:xfrm>
          <a:prstGeom prst="rect">
            <a:avLst/>
          </a:prstGeom>
        </p:spPr>
      </p:pic>
      <p:pic>
        <p:nvPicPr>
          <p:cNvPr id="10" name="Picture 9">
            <a:extLst>
              <a:ext uri="{FF2B5EF4-FFF2-40B4-BE49-F238E27FC236}">
                <a16:creationId xmlns:a16="http://schemas.microsoft.com/office/drawing/2014/main" id="{6112CE70-46AB-2468-8EBF-213FC062288C}"/>
              </a:ext>
            </a:extLst>
          </p:cNvPr>
          <p:cNvPicPr>
            <a:picLocks noChangeAspect="1"/>
          </p:cNvPicPr>
          <p:nvPr/>
        </p:nvPicPr>
        <p:blipFill>
          <a:blip r:embed="rId12"/>
          <a:stretch>
            <a:fillRect/>
          </a:stretch>
        </p:blipFill>
        <p:spPr>
          <a:xfrm>
            <a:off x="1107453" y="3895760"/>
            <a:ext cx="2857500" cy="1600200"/>
          </a:xfrm>
          <a:prstGeom prst="rect">
            <a:avLst/>
          </a:prstGeom>
        </p:spPr>
      </p:pic>
      <p:pic>
        <p:nvPicPr>
          <p:cNvPr id="13" name="Picture 12">
            <a:extLst>
              <a:ext uri="{FF2B5EF4-FFF2-40B4-BE49-F238E27FC236}">
                <a16:creationId xmlns:a16="http://schemas.microsoft.com/office/drawing/2014/main" id="{6FCF91B1-2768-2610-BE18-241C2397B2F1}"/>
              </a:ext>
            </a:extLst>
          </p:cNvPr>
          <p:cNvPicPr>
            <a:picLocks noChangeAspect="1"/>
          </p:cNvPicPr>
          <p:nvPr/>
        </p:nvPicPr>
        <p:blipFill>
          <a:blip r:embed="rId13"/>
          <a:stretch>
            <a:fillRect/>
          </a:stretch>
        </p:blipFill>
        <p:spPr>
          <a:xfrm>
            <a:off x="4847095" y="3856556"/>
            <a:ext cx="3019898" cy="1600200"/>
          </a:xfrm>
          <a:prstGeom prst="rect">
            <a:avLst/>
          </a:prstGeom>
        </p:spPr>
      </p:pic>
    </p:spTree>
    <p:extLst>
      <p:ext uri="{BB962C8B-B14F-4D97-AF65-F5344CB8AC3E}">
        <p14:creationId xmlns:p14="http://schemas.microsoft.com/office/powerpoint/2010/main" val="3405041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CAB20-44EB-4E2F-D185-A0B496D22B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7A0C73-D62F-5053-84C4-02C4C8DEC86E}"/>
              </a:ext>
            </a:extLst>
          </p:cNvPr>
          <p:cNvSpPr>
            <a:spLocks noGrp="1"/>
          </p:cNvSpPr>
          <p:nvPr>
            <p:ph type="title"/>
          </p:nvPr>
        </p:nvSpPr>
        <p:spPr>
          <a:xfrm>
            <a:off x="639479" y="1043090"/>
            <a:ext cx="7886700" cy="571213"/>
          </a:xfrm>
        </p:spPr>
        <p:txBody>
          <a:bodyPr vert="horz" lIns="91440" tIns="45720" rIns="91440" bIns="45720" rtlCol="0" anchor="ctr">
            <a:noAutofit/>
          </a:bodyPr>
          <a:lstStyle/>
          <a:p>
            <a:pPr lvl="0" algn="ctr">
              <a:spcBef>
                <a:spcPts val="435"/>
              </a:spcBef>
              <a:spcAft>
                <a:spcPts val="200"/>
              </a:spcAft>
            </a:pPr>
            <a:r>
              <a:rPr lang="en-US" sz="2400" b="1" kern="0" dirty="0">
                <a:solidFill>
                  <a:srgbClr val="1F497D"/>
                </a:solidFill>
                <a:effectLst/>
                <a:latin typeface="Times New Roman" panose="02020603050405020304" pitchFamily="18" charset="0"/>
                <a:ea typeface="Arial" panose="020B0604020202020204" pitchFamily="34" charset="0"/>
              </a:rPr>
              <a:t>EXPLORING INTERNATIONAL CUISINES AND COOKING STYLES</a:t>
            </a:r>
          </a:p>
        </p:txBody>
      </p:sp>
      <p:grpSp>
        <p:nvGrpSpPr>
          <p:cNvPr id="4" name="Group 3">
            <a:extLst>
              <a:ext uri="{FF2B5EF4-FFF2-40B4-BE49-F238E27FC236}">
                <a16:creationId xmlns:a16="http://schemas.microsoft.com/office/drawing/2014/main" id="{6A58EB50-31EC-7A28-8B50-93D34F864C24}"/>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027A53E3-055D-1610-3436-74BBFA799A2B}"/>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B5CFD85B-C016-329D-A89D-A0A8901DDDC3}"/>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0DDF9045-3604-5B3A-6232-30D6494804CC}"/>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880C75DB-AE2F-D1CF-155B-4559BB55CB27}"/>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318B2B1E-A692-4A98-1D54-D167DF5D0E3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DF130AFB-E749-027A-E34C-6CBFE833E883}"/>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9C0BCFEA-2596-7E90-941B-EF33A4C057C7}"/>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1A97120C-9BB4-C141-AC96-EBD925C3F4CE}"/>
              </a:ext>
            </a:extLst>
          </p:cNvPr>
          <p:cNvSpPr txBox="1"/>
          <p:nvPr/>
        </p:nvSpPr>
        <p:spPr>
          <a:xfrm>
            <a:off x="501041" y="1614303"/>
            <a:ext cx="7766659" cy="3518912"/>
          </a:xfrm>
          <a:prstGeom prst="rect">
            <a:avLst/>
          </a:prstGeom>
          <a:noFill/>
        </p:spPr>
        <p:txBody>
          <a:bodyPr wrap="square" rtlCol="0">
            <a:spAutoFit/>
          </a:bodyPr>
          <a:lstStyle/>
          <a:p>
            <a:pPr algn="l">
              <a:spcBef>
                <a:spcPts val="400"/>
              </a:spcBef>
              <a:spcAft>
                <a:spcPts val="400"/>
              </a:spcAft>
              <a:buNone/>
              <a:tabLst>
                <a:tab pos="811530" algn="l"/>
              </a:tabLst>
            </a:pPr>
            <a:r>
              <a:rPr lang="en-US" sz="1800" dirty="0">
                <a:effectLst/>
                <a:latin typeface="Times New Roman" panose="02020603050405020304" pitchFamily="18" charset="0"/>
                <a:ea typeface="Times New Roman" panose="02020603050405020304" pitchFamily="18" charset="0"/>
              </a:rPr>
              <a:t>Another opportunity for growth comes from onboard culinary training, when available. Some ships offer development sessions or encourage senior chefs to share their expertise with junior staff. These sessions may include demonstrations of international dishes or lessons in plating and presentation techniques, allowing cooks to learn directly in a hands-on environment. Additionally, preparing meals for cultural celebrations like Diwali, Chinese New Year, or Ramadan enables cooks to gain firsthand experience with traditional dishes while honoring the diverse backgrounds of their crewmates.</a:t>
            </a:r>
          </a:p>
          <a:p>
            <a:pPr algn="just">
              <a:spcBef>
                <a:spcPts val="400"/>
              </a:spcBef>
              <a:spcAft>
                <a:spcPts val="400"/>
              </a:spcAft>
              <a:buNone/>
              <a:tabLst>
                <a:tab pos="811530" algn="l"/>
              </a:tabLst>
            </a:pPr>
            <a:r>
              <a:rPr lang="en-US" sz="1800" dirty="0">
                <a:effectLst/>
                <a:latin typeface="Times New Roman" panose="02020603050405020304" pitchFamily="18" charset="0"/>
                <a:ea typeface="Times New Roman" panose="02020603050405020304" pitchFamily="18" charset="0"/>
              </a:rPr>
              <a:t>Lastly, maintaining a culinary journal can help cooks document what they’ve learned, track successful recipes, and reflect on feedback from guests and colleagues. Over time, this journal becomes a personalized resource for improving and expanding their international cooking repertoire.</a:t>
            </a:r>
          </a:p>
        </p:txBody>
      </p:sp>
      <p:grpSp>
        <p:nvGrpSpPr>
          <p:cNvPr id="3" name="Group 2">
            <a:extLst>
              <a:ext uri="{FF2B5EF4-FFF2-40B4-BE49-F238E27FC236}">
                <a16:creationId xmlns:a16="http://schemas.microsoft.com/office/drawing/2014/main" id="{1DFBA4E7-1769-93B6-55ED-AA559E236D71}"/>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40228879-4484-A68A-9E9F-CE72D30BB4E7}"/>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FF96E08E-BE88-6983-1F71-B51F6E90F2B3}"/>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E82CE701-CF6B-8115-940C-12333FDE6AA7}"/>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10D0495C-36F9-E6F2-CF74-1998EAF31017}"/>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CE8D5A51-EB2C-02C9-79AF-7D48AD75921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BE7D49FD-288F-3135-42A6-E6CDCBEBDFE1}"/>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en-US"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COOKING DISHES FROM DIFFERENT CULTURES</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25" name="Picture 24">
            <a:extLst>
              <a:ext uri="{FF2B5EF4-FFF2-40B4-BE49-F238E27FC236}">
                <a16:creationId xmlns:a16="http://schemas.microsoft.com/office/drawing/2014/main" id="{0FFA8B00-2EDC-50E3-CEBA-93674D4618C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BC6B6E09-0FF7-617F-A9AE-DDBE1CAD3EF4}"/>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126CB1B7-2030-64E4-F922-98A3B55888E9}"/>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FF0FC90F-071B-F2F5-0752-7CEEA82101F8}"/>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30D33F84-6EB2-F874-C6E6-103ABC6BD72D}"/>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8DABCBCD-BD0F-AEA4-12B6-7AB52D745246}"/>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989473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BC67D-2452-F6CE-A34B-0691A07EC4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7D46EC-3988-A8CB-CF76-A0EA6E1BFB88}"/>
              </a:ext>
            </a:extLst>
          </p:cNvPr>
          <p:cNvSpPr>
            <a:spLocks noGrp="1"/>
          </p:cNvSpPr>
          <p:nvPr>
            <p:ph type="title"/>
          </p:nvPr>
        </p:nvSpPr>
        <p:spPr>
          <a:xfrm>
            <a:off x="639479" y="1043090"/>
            <a:ext cx="7886700" cy="571213"/>
          </a:xfrm>
        </p:spPr>
        <p:txBody>
          <a:bodyPr vert="horz" lIns="91440" tIns="45720" rIns="91440" bIns="45720" rtlCol="0" anchor="ctr">
            <a:noAutofit/>
          </a:bodyPr>
          <a:lstStyle/>
          <a:p>
            <a:pPr lvl="0" algn="ctr">
              <a:spcBef>
                <a:spcPts val="435"/>
              </a:spcBef>
              <a:spcAft>
                <a:spcPts val="200"/>
              </a:spcAft>
            </a:pPr>
            <a:r>
              <a:rPr lang="en-US" sz="2400" b="1" kern="0" dirty="0">
                <a:solidFill>
                  <a:srgbClr val="1F497D"/>
                </a:solidFill>
                <a:effectLst/>
                <a:latin typeface="Times New Roman" panose="02020603050405020304" pitchFamily="18" charset="0"/>
                <a:ea typeface="Arial" panose="020B0604020202020204" pitchFamily="34" charset="0"/>
              </a:rPr>
              <a:t>UNDERSTANDING REGIONAL INGREDIENTS AND FLAVOR PROFILES</a:t>
            </a:r>
          </a:p>
        </p:txBody>
      </p:sp>
      <p:grpSp>
        <p:nvGrpSpPr>
          <p:cNvPr id="4" name="Group 3">
            <a:extLst>
              <a:ext uri="{FF2B5EF4-FFF2-40B4-BE49-F238E27FC236}">
                <a16:creationId xmlns:a16="http://schemas.microsoft.com/office/drawing/2014/main" id="{449FE82B-78D1-FDAD-D5BA-7AE869368FD9}"/>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CBC341D3-B2AE-A152-20EF-9D742FA43A45}"/>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0D1E4422-2E3E-BB25-ECDE-C3BDF2ACA0EF}"/>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605FB174-0401-C35E-83A9-AB31239D600E}"/>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8A303B12-B22B-5997-68B9-5F147D662E00}"/>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15A750AE-5680-713B-A37A-D8D58BA571A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878888BD-DE92-416B-A5DF-0C040955A6F7}"/>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B56595CE-6B00-67E7-3C8A-95F5E32363E7}"/>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4E0E483E-DA1C-72EF-1A37-04E1AB12E88B}"/>
              </a:ext>
            </a:extLst>
          </p:cNvPr>
          <p:cNvSpPr txBox="1"/>
          <p:nvPr/>
        </p:nvSpPr>
        <p:spPr>
          <a:xfrm>
            <a:off x="501041" y="1614303"/>
            <a:ext cx="7766659" cy="2862322"/>
          </a:xfrm>
          <a:prstGeom prst="rect">
            <a:avLst/>
          </a:prstGeom>
          <a:noFill/>
        </p:spPr>
        <p:txBody>
          <a:bodyPr wrap="square" rtlCol="0">
            <a:spAutoFit/>
          </a:bodyPr>
          <a:lstStyle/>
          <a:p>
            <a:pPr algn="just">
              <a:buNone/>
            </a:pPr>
            <a:r>
              <a:rPr lang="en-US" sz="1800" b="1" dirty="0">
                <a:effectLst/>
                <a:latin typeface="Times New Roman" panose="02020603050405020304" pitchFamily="18" charset="0"/>
                <a:ea typeface="Times New Roman" panose="02020603050405020304" pitchFamily="18" charset="0"/>
              </a:rPr>
              <a:t>Understanding regional ingredients and flavor profiles</a:t>
            </a:r>
            <a:r>
              <a:rPr lang="en-US" sz="1800" dirty="0">
                <a:effectLst/>
                <a:latin typeface="Times New Roman" panose="02020603050405020304" pitchFamily="18" charset="0"/>
                <a:ea typeface="Times New Roman" panose="02020603050405020304" pitchFamily="18" charset="0"/>
              </a:rPr>
              <a:t> is a key skill for any cook or chef, especially in multicultural or international settings. This knowledge enhances cooking in many important ways—flavor accuracy, cultural authenticity, and guest satisfaction. Here's a detailed explanation of its uses:</a:t>
            </a:r>
            <a:endParaRPr lang="en-US" sz="2800" dirty="0">
              <a:effectLst/>
              <a:latin typeface="Times New Roman" panose="02020603050405020304" pitchFamily="18" charset="0"/>
              <a:ea typeface="Times New Roman" panose="02020603050405020304" pitchFamily="18" charset="0"/>
            </a:endParaRPr>
          </a:p>
          <a:p>
            <a:pPr algn="just">
              <a:buNone/>
            </a:pPr>
            <a:r>
              <a:rPr lang="en-US" sz="1800" b="1" dirty="0">
                <a:effectLst/>
                <a:latin typeface="Times New Roman" panose="02020603050405020304" pitchFamily="18" charset="0"/>
                <a:ea typeface="Times New Roman" panose="02020603050405020304" pitchFamily="18" charset="0"/>
              </a:rPr>
              <a:t>Authentic Taste and Presentation: </a:t>
            </a:r>
            <a:r>
              <a:rPr lang="en-US" sz="1800" dirty="0">
                <a:effectLst/>
                <a:latin typeface="Times New Roman" panose="02020603050405020304" pitchFamily="18" charset="0"/>
                <a:ea typeface="Times New Roman" panose="02020603050405020304" pitchFamily="18" charset="0"/>
              </a:rPr>
              <a:t>Knowing the ingredients and flavor combinations that define a region allows cooks to recreate dishes that taste and look authentic. Every culture has specific herbs, spices, fats, and cooking methods that shape its cuisine. For example, Southeast Asian food often balances sweet, sour, salty, and spicy flavors using ingredients like lemongrass, fish sauce, lime, and chili. Without this understanding, dishes may taste generic or off-balance.</a:t>
            </a:r>
            <a:endParaRPr lang="en-US" sz="2800" dirty="0">
              <a:effectLst/>
              <a:latin typeface="Times New Roman" panose="02020603050405020304" pitchFamily="18" charset="0"/>
              <a:ea typeface="Times New Roman" panose="02020603050405020304" pitchFamily="18" charset="0"/>
            </a:endParaRPr>
          </a:p>
        </p:txBody>
      </p:sp>
      <p:grpSp>
        <p:nvGrpSpPr>
          <p:cNvPr id="3" name="Group 2">
            <a:extLst>
              <a:ext uri="{FF2B5EF4-FFF2-40B4-BE49-F238E27FC236}">
                <a16:creationId xmlns:a16="http://schemas.microsoft.com/office/drawing/2014/main" id="{EA2B6DF5-2959-08FA-7B06-EDE349683CF0}"/>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AD88E331-5804-D1DD-B81C-089AD2958DC7}"/>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1AF83FF9-CB22-8F86-E663-6A5B19EA2FE6}"/>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2D66E6D0-15F7-3FA7-157D-34128CD1C028}"/>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4155C4F5-F60B-0970-E671-C0D493883587}"/>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E10B8868-849F-5D76-7B02-2A0B1D39029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7A1DD62B-816E-E1F0-3C8E-F7B584BE4661}"/>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en-US"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COOKING DISHES FROM DIFFERENT CULTURES</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25" name="Picture 24">
            <a:extLst>
              <a:ext uri="{FF2B5EF4-FFF2-40B4-BE49-F238E27FC236}">
                <a16:creationId xmlns:a16="http://schemas.microsoft.com/office/drawing/2014/main" id="{A825630E-6095-3E9C-C7EC-D0032B279FA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DA8E7356-C0E5-2DDA-596F-5E33C9829130}"/>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9C0C760A-9B29-FBBD-F693-B8B3431B914A}"/>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13BA2A20-E9CA-B1F4-C038-67AA583379BB}"/>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8C267A74-2995-D610-A6A1-5A0C186F9F21}"/>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705B40E4-79EE-2169-7101-6E43D87DCC94}"/>
              </a:ext>
            </a:extLst>
          </p:cNvPr>
          <p:cNvPicPr>
            <a:picLocks noChangeAspect="1"/>
          </p:cNvPicPr>
          <p:nvPr/>
        </p:nvPicPr>
        <p:blipFill>
          <a:blip r:embed="rId11"/>
          <a:stretch>
            <a:fillRect/>
          </a:stretch>
        </p:blipFill>
        <p:spPr>
          <a:xfrm>
            <a:off x="7704595" y="0"/>
            <a:ext cx="1227464" cy="1224789"/>
          </a:xfrm>
          <a:prstGeom prst="rect">
            <a:avLst/>
          </a:prstGeom>
        </p:spPr>
      </p:pic>
      <p:pic>
        <p:nvPicPr>
          <p:cNvPr id="13" name="Picture 12">
            <a:extLst>
              <a:ext uri="{FF2B5EF4-FFF2-40B4-BE49-F238E27FC236}">
                <a16:creationId xmlns:a16="http://schemas.microsoft.com/office/drawing/2014/main" id="{D6F8F733-FECE-3CC6-D632-BD6F2EA57C03}"/>
              </a:ext>
            </a:extLst>
          </p:cNvPr>
          <p:cNvPicPr>
            <a:picLocks noChangeAspect="1"/>
          </p:cNvPicPr>
          <p:nvPr/>
        </p:nvPicPr>
        <p:blipFill>
          <a:blip r:embed="rId12"/>
          <a:stretch>
            <a:fillRect/>
          </a:stretch>
        </p:blipFill>
        <p:spPr>
          <a:xfrm>
            <a:off x="3074682" y="4397340"/>
            <a:ext cx="2619375" cy="1743075"/>
          </a:xfrm>
          <a:prstGeom prst="rect">
            <a:avLst/>
          </a:prstGeom>
        </p:spPr>
      </p:pic>
    </p:spTree>
    <p:extLst>
      <p:ext uri="{BB962C8B-B14F-4D97-AF65-F5344CB8AC3E}">
        <p14:creationId xmlns:p14="http://schemas.microsoft.com/office/powerpoint/2010/main" val="1204384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E1023-2790-CBDA-8F83-194D525D05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48072E-F684-0711-EC77-A71BBCB6D0A9}"/>
              </a:ext>
            </a:extLst>
          </p:cNvPr>
          <p:cNvSpPr>
            <a:spLocks noGrp="1"/>
          </p:cNvSpPr>
          <p:nvPr>
            <p:ph type="title"/>
          </p:nvPr>
        </p:nvSpPr>
        <p:spPr>
          <a:xfrm>
            <a:off x="639479" y="1043090"/>
            <a:ext cx="7886700" cy="571213"/>
          </a:xfrm>
        </p:spPr>
        <p:txBody>
          <a:bodyPr vert="horz" lIns="91440" tIns="45720" rIns="91440" bIns="45720" rtlCol="0" anchor="ctr">
            <a:noAutofit/>
          </a:bodyPr>
          <a:lstStyle/>
          <a:p>
            <a:pPr lvl="0" algn="ctr">
              <a:spcBef>
                <a:spcPts val="435"/>
              </a:spcBef>
              <a:spcAft>
                <a:spcPts val="200"/>
              </a:spcAft>
            </a:pPr>
            <a:r>
              <a:rPr lang="en-US" sz="2400" b="1" kern="0" dirty="0">
                <a:solidFill>
                  <a:srgbClr val="1F497D"/>
                </a:solidFill>
                <a:effectLst/>
                <a:latin typeface="Times New Roman" panose="02020603050405020304" pitchFamily="18" charset="0"/>
                <a:ea typeface="Arial" panose="020B0604020202020204" pitchFamily="34" charset="0"/>
              </a:rPr>
              <a:t>UNDERSTANDING REGIONAL INGREDIENTS AND FLAVOR PROFILES</a:t>
            </a:r>
          </a:p>
        </p:txBody>
      </p:sp>
      <p:grpSp>
        <p:nvGrpSpPr>
          <p:cNvPr id="4" name="Group 3">
            <a:extLst>
              <a:ext uri="{FF2B5EF4-FFF2-40B4-BE49-F238E27FC236}">
                <a16:creationId xmlns:a16="http://schemas.microsoft.com/office/drawing/2014/main" id="{45DDAF9E-4B07-A793-CB9B-0C07FE6D4626}"/>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F9ECE0AD-39E6-5FEF-38AC-085D2AA2A045}"/>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9E48BADF-4E12-A449-1249-614171061C1F}"/>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5590BB70-F2CD-6EE1-7CC8-9A6D9F58DFF1}"/>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28FA3B61-8573-44FC-FBFB-6D86DCAEF841}"/>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2A4D62F4-1026-E333-B324-3C0D5EAEA45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91A440EC-7367-F7C8-C756-7BBB90EBC1F6}"/>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D3E8580F-74AF-68AD-3D7D-DBCA8870DB35}"/>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51B5B7A2-9180-2F90-9B4C-0D7A0CA4169A}"/>
              </a:ext>
            </a:extLst>
          </p:cNvPr>
          <p:cNvSpPr txBox="1"/>
          <p:nvPr/>
        </p:nvSpPr>
        <p:spPr>
          <a:xfrm>
            <a:off x="501041" y="1614303"/>
            <a:ext cx="7766659" cy="3416320"/>
          </a:xfrm>
          <a:prstGeom prst="rect">
            <a:avLst/>
          </a:prstGeom>
          <a:noFill/>
        </p:spPr>
        <p:txBody>
          <a:bodyPr wrap="square" rtlCol="0">
            <a:spAutoFit/>
          </a:bodyPr>
          <a:lstStyle/>
          <a:p>
            <a:pPr algn="just">
              <a:buNone/>
            </a:pPr>
            <a:r>
              <a:rPr lang="en-US" sz="1800" b="1" dirty="0">
                <a:effectLst/>
                <a:latin typeface="Times New Roman" panose="02020603050405020304" pitchFamily="18" charset="0"/>
                <a:ea typeface="Times New Roman" panose="02020603050405020304" pitchFamily="18" charset="0"/>
              </a:rPr>
              <a:t>Cultural Respect and Accuracy: </a:t>
            </a:r>
            <a:r>
              <a:rPr lang="en-US" sz="1800" dirty="0">
                <a:effectLst/>
                <a:latin typeface="Times New Roman" panose="02020603050405020304" pitchFamily="18" charset="0"/>
                <a:ea typeface="Times New Roman" panose="02020603050405020304" pitchFamily="18" charset="0"/>
              </a:rPr>
              <a:t>Using the right regional ingredients shows respect for the culinary traditions of different cultures. This is especially important when serving guests from those regions. For instance, preparing Middle Eastern dishes with ingredients like sumac, za’atar, or tahini signals cultural knowledge and appreciation. It helps avoid unintentional mistakes, such as using pork in a traditionally halal dish or omitting key flavor elements.</a:t>
            </a:r>
            <a:endParaRPr lang="en-US" sz="2800" dirty="0">
              <a:effectLst/>
              <a:latin typeface="Times New Roman" panose="02020603050405020304" pitchFamily="18" charset="0"/>
              <a:ea typeface="Times New Roman" panose="02020603050405020304" pitchFamily="18" charset="0"/>
            </a:endParaRPr>
          </a:p>
          <a:p>
            <a:pPr algn="just">
              <a:buNone/>
            </a:pPr>
            <a:r>
              <a:rPr lang="en-US" sz="1800" b="1" dirty="0">
                <a:effectLst/>
                <a:latin typeface="Times New Roman" panose="02020603050405020304" pitchFamily="18" charset="0"/>
                <a:ea typeface="Times New Roman" panose="02020603050405020304" pitchFamily="18" charset="0"/>
              </a:rPr>
              <a:t>Better Ingredient Substitution Skills: </a:t>
            </a:r>
            <a:r>
              <a:rPr lang="en-US" sz="1800" dirty="0">
                <a:effectLst/>
                <a:latin typeface="Times New Roman" panose="02020603050405020304" pitchFamily="18" charset="0"/>
                <a:ea typeface="Times New Roman" panose="02020603050405020304" pitchFamily="18" charset="0"/>
              </a:rPr>
              <a:t>When cooks understand the role and function of regional ingredients, they can make smart substitutions when needed. For example, if a specific Mexican chili isn’t available, a cook who understands its heat level and flavor can replace it with something close. This helps maintain the integrity of the dish even when working with limited supplies, like onboard a ship.</a:t>
            </a:r>
            <a:endParaRPr lang="en-US" sz="2800" dirty="0">
              <a:effectLst/>
              <a:latin typeface="Times New Roman" panose="02020603050405020304" pitchFamily="18" charset="0"/>
              <a:ea typeface="Times New Roman" panose="02020603050405020304" pitchFamily="18" charset="0"/>
            </a:endParaRPr>
          </a:p>
        </p:txBody>
      </p:sp>
      <p:grpSp>
        <p:nvGrpSpPr>
          <p:cNvPr id="3" name="Group 2">
            <a:extLst>
              <a:ext uri="{FF2B5EF4-FFF2-40B4-BE49-F238E27FC236}">
                <a16:creationId xmlns:a16="http://schemas.microsoft.com/office/drawing/2014/main" id="{FD775ADF-82A9-8535-E177-435C3BF06247}"/>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E04A76A2-191B-EF9E-28C5-6DE68AB9346E}"/>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CE487BF4-34B6-2E02-3A2D-774752DBBF42}"/>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39A35BFC-6BA1-9195-41FA-CEC04BE763C4}"/>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806D66A9-015E-4ECB-BD18-86EF27DA6328}"/>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83F47923-DA5C-6C65-13EA-6006E6FE4C4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C640EF81-8C33-4A8C-0349-D52792D6E969}"/>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en-US"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COOKING DISHES FROM DIFFERENT CULTURES</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25" name="Picture 24">
            <a:extLst>
              <a:ext uri="{FF2B5EF4-FFF2-40B4-BE49-F238E27FC236}">
                <a16:creationId xmlns:a16="http://schemas.microsoft.com/office/drawing/2014/main" id="{901EBE60-3B33-6749-38D6-DFABEA6D73D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CA08689A-07EB-44E0-AE1D-E0D9170F5953}"/>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C86A9BC9-3B39-6C64-2C30-5CBA9D8C819A}"/>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82709AAB-6914-965B-4AFA-368F3EFE0D93}"/>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1BEF67DA-9AFE-AFBD-DAF2-60BCBACDCE0B}"/>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4914BA12-1A87-C122-408C-EDE699D1680E}"/>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2990956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C83A9-9476-BCB7-CA1E-CBD0A22699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AB683B-F378-5302-5B58-CDAAF5487762}"/>
              </a:ext>
            </a:extLst>
          </p:cNvPr>
          <p:cNvSpPr>
            <a:spLocks noGrp="1"/>
          </p:cNvSpPr>
          <p:nvPr>
            <p:ph type="title"/>
          </p:nvPr>
        </p:nvSpPr>
        <p:spPr>
          <a:xfrm>
            <a:off x="639479" y="1043090"/>
            <a:ext cx="7886700" cy="571213"/>
          </a:xfrm>
        </p:spPr>
        <p:txBody>
          <a:bodyPr vert="horz" lIns="91440" tIns="45720" rIns="91440" bIns="45720" rtlCol="0" anchor="ctr">
            <a:noAutofit/>
          </a:bodyPr>
          <a:lstStyle/>
          <a:p>
            <a:pPr lvl="0" algn="ctr">
              <a:spcBef>
                <a:spcPts val="435"/>
              </a:spcBef>
              <a:spcAft>
                <a:spcPts val="200"/>
              </a:spcAft>
            </a:pPr>
            <a:r>
              <a:rPr lang="en-US" sz="2400" b="1" kern="0" dirty="0">
                <a:solidFill>
                  <a:srgbClr val="1F497D"/>
                </a:solidFill>
                <a:effectLst/>
                <a:latin typeface="Times New Roman" panose="02020603050405020304" pitchFamily="18" charset="0"/>
                <a:ea typeface="Arial" panose="020B0604020202020204" pitchFamily="34" charset="0"/>
              </a:rPr>
              <a:t>UNDERSTANDING REGIONAL INGREDIENTS AND FLAVOR PROFILES</a:t>
            </a:r>
          </a:p>
        </p:txBody>
      </p:sp>
      <p:grpSp>
        <p:nvGrpSpPr>
          <p:cNvPr id="4" name="Group 3">
            <a:extLst>
              <a:ext uri="{FF2B5EF4-FFF2-40B4-BE49-F238E27FC236}">
                <a16:creationId xmlns:a16="http://schemas.microsoft.com/office/drawing/2014/main" id="{C1D39A1E-EB41-7195-EE24-B3F6C2E4A1F4}"/>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CEFB79EB-A2EA-A927-6492-C0D36B602763}"/>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EC249F6D-0AF2-9377-BCFA-E5CA0FF72A21}"/>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193C08A5-1F78-1E30-956D-56E886E5C1A2}"/>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B6080F5E-D418-8E43-43C8-6E8AB45C3F95}"/>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2183FEDB-77D9-518F-D7BB-04AFE4D243E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0D760603-7B18-1A23-3EDD-21ED011218EE}"/>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82AAF36E-4F2E-BC37-FCC8-4E798D8872E5}"/>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442FADBD-84F6-221B-A012-3763C2FC0171}"/>
              </a:ext>
            </a:extLst>
          </p:cNvPr>
          <p:cNvSpPr txBox="1"/>
          <p:nvPr/>
        </p:nvSpPr>
        <p:spPr>
          <a:xfrm>
            <a:off x="501041" y="1614303"/>
            <a:ext cx="7766659" cy="3139321"/>
          </a:xfrm>
          <a:prstGeom prst="rect">
            <a:avLst/>
          </a:prstGeom>
          <a:noFill/>
        </p:spPr>
        <p:txBody>
          <a:bodyPr wrap="square" rtlCol="0">
            <a:spAutoFit/>
          </a:bodyPr>
          <a:lstStyle/>
          <a:p>
            <a:pPr algn="just">
              <a:buNone/>
            </a:pPr>
            <a:r>
              <a:rPr lang="en-US" sz="1800" b="1" dirty="0">
                <a:effectLst/>
                <a:latin typeface="Times New Roman" panose="02020603050405020304" pitchFamily="18" charset="0"/>
                <a:ea typeface="Times New Roman" panose="02020603050405020304" pitchFamily="18" charset="0"/>
              </a:rPr>
              <a:t>Enhanced Menu Diversity: </a:t>
            </a:r>
            <a:r>
              <a:rPr lang="en-US" sz="1800" dirty="0">
                <a:effectLst/>
                <a:latin typeface="Times New Roman" panose="02020603050405020304" pitchFamily="18" charset="0"/>
                <a:ea typeface="Times New Roman" panose="02020603050405020304" pitchFamily="18" charset="0"/>
              </a:rPr>
              <a:t>Understanding different flavor profiles helps cooks create more balanced and varied menus. They can introduce dishes from around the world while ensuring that each item has a unique identity. For example, a menu might include a spicy Korean bulgogi, a rich French coq au vin, and a refreshing Greek salad—all using appropriate flavors and ingredients that distinguish them.</a:t>
            </a:r>
            <a:endParaRPr lang="en-US" sz="2800" dirty="0">
              <a:effectLst/>
              <a:latin typeface="Times New Roman" panose="02020603050405020304" pitchFamily="18" charset="0"/>
              <a:ea typeface="Times New Roman" panose="02020603050405020304" pitchFamily="18" charset="0"/>
            </a:endParaRPr>
          </a:p>
          <a:p>
            <a:pPr algn="just">
              <a:buNone/>
            </a:pPr>
            <a:r>
              <a:rPr lang="en-US" sz="1800" b="1" dirty="0">
                <a:effectLst/>
                <a:latin typeface="Times New Roman" panose="02020603050405020304" pitchFamily="18" charset="0"/>
                <a:ea typeface="Times New Roman" panose="02020603050405020304" pitchFamily="18" charset="0"/>
              </a:rPr>
              <a:t> Improved Guest Satisfaction: </a:t>
            </a:r>
            <a:r>
              <a:rPr lang="en-US" sz="1800" dirty="0">
                <a:effectLst/>
                <a:latin typeface="Times New Roman" panose="02020603050405020304" pitchFamily="18" charset="0"/>
                <a:ea typeface="Times New Roman" panose="02020603050405020304" pitchFamily="18" charset="0"/>
              </a:rPr>
              <a:t>When guests recognize familiar flavors that are prepared properly, it enhances their dining experience. A well-seasoned curry, a perfectly sour ceviche, or a sweet and spicy Thai dish can instantly connect a guest to home or a cherished memory. This emotional satisfaction is especially meaningful on long voyages or in hospitality settings.</a:t>
            </a:r>
            <a:endParaRPr lang="en-US" sz="2800" dirty="0">
              <a:effectLst/>
              <a:latin typeface="Times New Roman" panose="02020603050405020304" pitchFamily="18" charset="0"/>
              <a:ea typeface="Times New Roman" panose="02020603050405020304" pitchFamily="18" charset="0"/>
            </a:endParaRPr>
          </a:p>
        </p:txBody>
      </p:sp>
      <p:grpSp>
        <p:nvGrpSpPr>
          <p:cNvPr id="3" name="Group 2">
            <a:extLst>
              <a:ext uri="{FF2B5EF4-FFF2-40B4-BE49-F238E27FC236}">
                <a16:creationId xmlns:a16="http://schemas.microsoft.com/office/drawing/2014/main" id="{53CFFE60-2E79-AEBE-48F9-73E02B2B70E9}"/>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5D81B8EF-D13B-8C73-DBBF-3F9B91BF11B2}"/>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F4863DAB-60CB-8533-22EE-77445A4CD96A}"/>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B92FDB1A-055C-8175-BA03-FA8ECA5A6C7D}"/>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40E1046D-3076-81B2-8130-F21296AACDEC}"/>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500F1C30-CF20-3377-922C-74B479C08F4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7AB97663-71BB-8D9F-584F-8A2BDC2AB84C}"/>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en-US"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COOKING DISHES FROM DIFFERENT CULTURES</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25" name="Picture 24">
            <a:extLst>
              <a:ext uri="{FF2B5EF4-FFF2-40B4-BE49-F238E27FC236}">
                <a16:creationId xmlns:a16="http://schemas.microsoft.com/office/drawing/2014/main" id="{47FF87A2-DF3C-1476-ED4B-A795E4E6E62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CE6251F3-6088-340E-2817-6441E6D5636C}"/>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27B70D20-9131-2EC0-E26B-840A8DE0DDD7}"/>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76047FAD-8642-9D36-B6AB-2A419CFDB71D}"/>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E0CD0FFF-42AC-6360-443B-9171BE68018D}"/>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893F8D57-A317-42CE-6F00-9BB494653CA7}"/>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2689919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5A24E-74BC-CA53-0A17-E4831BBF49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C856E4-59F0-F2FA-DC57-460282E06160}"/>
              </a:ext>
            </a:extLst>
          </p:cNvPr>
          <p:cNvSpPr>
            <a:spLocks noGrp="1"/>
          </p:cNvSpPr>
          <p:nvPr>
            <p:ph type="title"/>
          </p:nvPr>
        </p:nvSpPr>
        <p:spPr>
          <a:xfrm>
            <a:off x="639479" y="1043090"/>
            <a:ext cx="7886700" cy="571213"/>
          </a:xfrm>
        </p:spPr>
        <p:txBody>
          <a:bodyPr vert="horz" lIns="91440" tIns="45720" rIns="91440" bIns="45720" rtlCol="0" anchor="ctr">
            <a:noAutofit/>
          </a:bodyPr>
          <a:lstStyle/>
          <a:p>
            <a:pPr lvl="0" algn="ctr">
              <a:spcBef>
                <a:spcPts val="435"/>
              </a:spcBef>
              <a:spcAft>
                <a:spcPts val="200"/>
              </a:spcAft>
            </a:pPr>
            <a:r>
              <a:rPr lang="en-US" sz="2400" b="1" kern="0" dirty="0">
                <a:solidFill>
                  <a:srgbClr val="1F497D"/>
                </a:solidFill>
                <a:effectLst/>
                <a:latin typeface="Times New Roman" panose="02020603050405020304" pitchFamily="18" charset="0"/>
                <a:ea typeface="Arial" panose="020B0604020202020204" pitchFamily="34" charset="0"/>
              </a:rPr>
              <a:t>UNDERSTANDING REGIONAL INGREDIENTS AND FLAVOR PROFILES</a:t>
            </a:r>
          </a:p>
        </p:txBody>
      </p:sp>
      <p:grpSp>
        <p:nvGrpSpPr>
          <p:cNvPr id="4" name="Group 3">
            <a:extLst>
              <a:ext uri="{FF2B5EF4-FFF2-40B4-BE49-F238E27FC236}">
                <a16:creationId xmlns:a16="http://schemas.microsoft.com/office/drawing/2014/main" id="{094166F1-99A9-3C2F-0F4C-6D8870290B84}"/>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96BD1B2F-B60F-1B4E-9F85-F566BB6C0560}"/>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E0F502F7-87EC-43BF-0D64-1AD6A8766F48}"/>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4E2BBFFC-6805-FC73-D74E-5A96596DA8F4}"/>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0DA4767A-6011-AE1C-D065-1B6D06B32A93}"/>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BF799FAF-AE2D-6160-1198-149E0A777AD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92CBE15C-6B00-610C-5E93-E93037E95CB3}"/>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76B03442-1EE5-63D0-9026-EAB5877946DC}"/>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40263CC3-5B59-55CA-2977-26B0156A32FD}"/>
              </a:ext>
            </a:extLst>
          </p:cNvPr>
          <p:cNvSpPr txBox="1"/>
          <p:nvPr/>
        </p:nvSpPr>
        <p:spPr>
          <a:xfrm>
            <a:off x="501041" y="1614303"/>
            <a:ext cx="7766659" cy="2585323"/>
          </a:xfrm>
          <a:prstGeom prst="rect">
            <a:avLst/>
          </a:prstGeom>
          <a:noFill/>
        </p:spPr>
        <p:txBody>
          <a:bodyPr wrap="square" rtlCol="0">
            <a:spAutoFit/>
          </a:bodyPr>
          <a:lstStyle/>
          <a:p>
            <a:pPr algn="just">
              <a:buNone/>
            </a:pPr>
            <a:r>
              <a:rPr lang="en-US" sz="1800" b="1" dirty="0">
                <a:effectLst/>
                <a:latin typeface="Times New Roman" panose="02020603050405020304" pitchFamily="18" charset="0"/>
                <a:ea typeface="Times New Roman" panose="02020603050405020304" pitchFamily="18" charset="0"/>
              </a:rPr>
              <a:t>Greater Culinary Creativity: </a:t>
            </a:r>
            <a:r>
              <a:rPr lang="en-US" sz="1800" dirty="0">
                <a:effectLst/>
                <a:latin typeface="Times New Roman" panose="02020603050405020304" pitchFamily="18" charset="0"/>
                <a:ea typeface="Times New Roman" panose="02020603050405020304" pitchFamily="18" charset="0"/>
              </a:rPr>
              <a:t>Once cooks understand how flavor profiles work, they can experiment with fusion dishes or new interpretations. For instance, combining Mediterranean herbs with Asian sauces in a creative way can lead to innovative and exciting menu items—something increasingly valued in modern culinary settings.</a:t>
            </a:r>
            <a:endParaRPr lang="en-US" sz="2800" dirty="0">
              <a:effectLst/>
              <a:latin typeface="Times New Roman" panose="02020603050405020304" pitchFamily="18" charset="0"/>
              <a:ea typeface="Times New Roman" panose="02020603050405020304" pitchFamily="18" charset="0"/>
            </a:endParaRPr>
          </a:p>
          <a:p>
            <a:pPr algn="just">
              <a:buNone/>
            </a:pPr>
            <a:r>
              <a:rPr lang="en-US" sz="1800" dirty="0">
                <a:effectLst/>
                <a:latin typeface="Times New Roman" panose="02020603050405020304" pitchFamily="18" charset="0"/>
                <a:ea typeface="Times New Roman" panose="02020603050405020304" pitchFamily="18" charset="0"/>
              </a:rPr>
              <a:t>In summary, understanding regional ingredients and flavor profiles empowers cooks to prepare authentic, satisfying, and culturally appropriate dishes. It also makes them more flexible, creative, and respected in any professional kitchen—especially in diverse or international environments.</a:t>
            </a:r>
            <a:endParaRPr lang="en-US" sz="2800" dirty="0">
              <a:effectLst/>
              <a:latin typeface="Times New Roman" panose="02020603050405020304" pitchFamily="18" charset="0"/>
              <a:ea typeface="Times New Roman" panose="02020603050405020304" pitchFamily="18" charset="0"/>
            </a:endParaRPr>
          </a:p>
        </p:txBody>
      </p:sp>
      <p:grpSp>
        <p:nvGrpSpPr>
          <p:cNvPr id="3" name="Group 2">
            <a:extLst>
              <a:ext uri="{FF2B5EF4-FFF2-40B4-BE49-F238E27FC236}">
                <a16:creationId xmlns:a16="http://schemas.microsoft.com/office/drawing/2014/main" id="{9369B41A-261C-B343-7B76-F0FC5780C9F1}"/>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43E996D5-C501-BD37-D67A-8AC1298211F4}"/>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2E9C834F-5EBE-A2C4-A5D2-3595CAFD4943}"/>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3AE409FF-584E-7C51-98B0-97425854536A}"/>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7FF26B41-AD3F-7B70-0F8D-091712C9DEF8}"/>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FCF9F79A-4180-259D-3D63-EF58F0CE977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49B0483C-AA8D-C8EB-B7D9-D0C98709FE59}"/>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en-US"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COOKING DISHES FROM DIFFERENT CULTURES</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25" name="Picture 24">
            <a:extLst>
              <a:ext uri="{FF2B5EF4-FFF2-40B4-BE49-F238E27FC236}">
                <a16:creationId xmlns:a16="http://schemas.microsoft.com/office/drawing/2014/main" id="{99D4496B-606C-A0D7-D092-BCFC7AE8300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05AABF1C-6090-DA99-B8F2-E45B159E2997}"/>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504E32EE-E430-0475-8790-71921B52FACD}"/>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3F86363-95ED-F009-A014-186228415B88}"/>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3EC55DE3-1D9F-F919-84C3-AB99035E7AA4}"/>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05D306F5-A4C3-9850-C448-6E4C832A91D6}"/>
              </a:ext>
            </a:extLst>
          </p:cNvPr>
          <p:cNvPicPr>
            <a:picLocks noChangeAspect="1"/>
          </p:cNvPicPr>
          <p:nvPr/>
        </p:nvPicPr>
        <p:blipFill>
          <a:blip r:embed="rId11"/>
          <a:stretch>
            <a:fillRect/>
          </a:stretch>
        </p:blipFill>
        <p:spPr>
          <a:xfrm>
            <a:off x="7704595" y="0"/>
            <a:ext cx="1227464" cy="1224789"/>
          </a:xfrm>
          <a:prstGeom prst="rect">
            <a:avLst/>
          </a:prstGeom>
        </p:spPr>
      </p:pic>
      <p:pic>
        <p:nvPicPr>
          <p:cNvPr id="10" name="Picture 9">
            <a:extLst>
              <a:ext uri="{FF2B5EF4-FFF2-40B4-BE49-F238E27FC236}">
                <a16:creationId xmlns:a16="http://schemas.microsoft.com/office/drawing/2014/main" id="{EE74B29C-3433-EFEC-798F-9F8E77EAB9DB}"/>
              </a:ext>
            </a:extLst>
          </p:cNvPr>
          <p:cNvPicPr>
            <a:picLocks noChangeAspect="1"/>
          </p:cNvPicPr>
          <p:nvPr/>
        </p:nvPicPr>
        <p:blipFill>
          <a:blip r:embed="rId12"/>
          <a:stretch>
            <a:fillRect/>
          </a:stretch>
        </p:blipFill>
        <p:spPr>
          <a:xfrm>
            <a:off x="3136798" y="4246035"/>
            <a:ext cx="2762250" cy="1657350"/>
          </a:xfrm>
          <a:prstGeom prst="rect">
            <a:avLst/>
          </a:prstGeom>
        </p:spPr>
      </p:pic>
    </p:spTree>
    <p:extLst>
      <p:ext uri="{BB962C8B-B14F-4D97-AF65-F5344CB8AC3E}">
        <p14:creationId xmlns:p14="http://schemas.microsoft.com/office/powerpoint/2010/main" val="1603442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81628-7ED6-09B0-D8FB-3C12843469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181F34-7C84-5244-CF8B-0D50AA93C49C}"/>
              </a:ext>
            </a:extLst>
          </p:cNvPr>
          <p:cNvSpPr>
            <a:spLocks noGrp="1"/>
          </p:cNvSpPr>
          <p:nvPr>
            <p:ph type="title"/>
          </p:nvPr>
        </p:nvSpPr>
        <p:spPr>
          <a:xfrm>
            <a:off x="639479" y="1043090"/>
            <a:ext cx="7886700" cy="571213"/>
          </a:xfrm>
        </p:spPr>
        <p:txBody>
          <a:bodyPr vert="horz" lIns="91440" tIns="45720" rIns="91440" bIns="45720" rtlCol="0" anchor="ctr">
            <a:noAutofit/>
          </a:bodyPr>
          <a:lstStyle/>
          <a:p>
            <a:pPr lvl="0" algn="ctr">
              <a:spcBef>
                <a:spcPts val="435"/>
              </a:spcBef>
              <a:spcAft>
                <a:spcPts val="200"/>
              </a:spcAft>
            </a:pPr>
            <a:r>
              <a:rPr lang="en-US" sz="2400" b="1" kern="0" dirty="0">
                <a:solidFill>
                  <a:srgbClr val="1F497D"/>
                </a:solidFill>
                <a:effectLst/>
                <a:latin typeface="Times New Roman" panose="02020603050405020304" pitchFamily="18" charset="0"/>
                <a:ea typeface="Arial" panose="020B0604020202020204" pitchFamily="34" charset="0"/>
              </a:rPr>
              <a:t>INCORPORATING DIVERSE CULINARY TRADITIONS </a:t>
            </a:r>
          </a:p>
        </p:txBody>
      </p:sp>
      <p:grpSp>
        <p:nvGrpSpPr>
          <p:cNvPr id="4" name="Group 3">
            <a:extLst>
              <a:ext uri="{FF2B5EF4-FFF2-40B4-BE49-F238E27FC236}">
                <a16:creationId xmlns:a16="http://schemas.microsoft.com/office/drawing/2014/main" id="{41E44460-5761-BC03-1433-BAFB5011690D}"/>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872A73AE-E657-3EA9-C376-6CAD735A0DEF}"/>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0AFBB3FA-0F7E-5C9D-19B6-79836DE9ACC8}"/>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BCE4825B-E845-E526-7C2B-601515CD2551}"/>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01844120-C91E-9E26-6A11-9202F39697A3}"/>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B33655F7-FD50-5E65-65A4-CC342A7EB0D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18FE3291-92A0-1676-FFF6-BD2B1B09DA4D}"/>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325ADA8F-53DE-DA76-75C0-B4EE87945FBD}"/>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1A721188-BDAE-4B87-0B0C-91CA09373A52}"/>
              </a:ext>
            </a:extLst>
          </p:cNvPr>
          <p:cNvSpPr txBox="1"/>
          <p:nvPr/>
        </p:nvSpPr>
        <p:spPr>
          <a:xfrm>
            <a:off x="501041" y="1614303"/>
            <a:ext cx="7766659" cy="3441968"/>
          </a:xfrm>
          <a:prstGeom prst="rect">
            <a:avLst/>
          </a:prstGeom>
          <a:noFill/>
        </p:spPr>
        <p:txBody>
          <a:bodyPr wrap="square" rtlCol="0">
            <a:spAutoFit/>
          </a:bodyPr>
          <a:lstStyle/>
          <a:p>
            <a:pPr algn="just">
              <a:spcAft>
                <a:spcPts val="200"/>
              </a:spcAft>
              <a:buNone/>
            </a:pPr>
            <a:r>
              <a:rPr lang="en-US" sz="1800" dirty="0">
                <a:effectLst/>
                <a:latin typeface="Times New Roman" panose="02020603050405020304" pitchFamily="18" charset="0"/>
                <a:ea typeface="Times New Roman" panose="02020603050405020304" pitchFamily="18" charset="0"/>
              </a:rPr>
              <a:t>Incorporating diverse culinary traditions into onboard meals is highly significant, particularly in the multicultural environment of ships. With crews and passengers often coming from various nationalities, offering meals that reflect different culinary traditions promotes a strong sense of cultural inclusivity and respect. When a sailor sees a familiar dish from home—like Indian biryani, Filipino adobo, or Nigerian jollof rice—it not only satisfies their palate but also makes them feel seen and valued.</a:t>
            </a:r>
            <a:endParaRPr lang="en-US" sz="1800" dirty="0">
              <a:effectLst/>
              <a:latin typeface="Times New Roman" panose="02020603050405020304" pitchFamily="18" charset="0"/>
              <a:ea typeface="Arial" panose="020B0604020202020204" pitchFamily="34" charset="0"/>
            </a:endParaRPr>
          </a:p>
          <a:p>
            <a:pPr algn="just">
              <a:spcAft>
                <a:spcPts val="200"/>
              </a:spcAft>
              <a:buNone/>
            </a:pPr>
            <a:r>
              <a:rPr lang="en-US" sz="1800" dirty="0">
                <a:effectLst/>
                <a:latin typeface="Times New Roman" panose="02020603050405020304" pitchFamily="18" charset="0"/>
                <a:ea typeface="Times New Roman" panose="02020603050405020304" pitchFamily="18" charset="0"/>
              </a:rPr>
              <a:t>Food has a powerful emotional impact, and eating culturally familiar meals can greatly improve morale and emotional well-being during long voyages. For many sailors, food is one of the few comforts of home they can enjoy while at sea. Serving their favorite traditional dishes helps reduce homesickness and provides emotional support, contributing to a more positive onboard atmosphere.</a:t>
            </a:r>
            <a:endParaRPr lang="en-US" sz="1800" dirty="0">
              <a:effectLst/>
              <a:latin typeface="Times New Roman" panose="02020603050405020304" pitchFamily="18" charset="0"/>
              <a:ea typeface="Arial" panose="020B0604020202020204" pitchFamily="34" charset="0"/>
            </a:endParaRPr>
          </a:p>
        </p:txBody>
      </p:sp>
      <p:grpSp>
        <p:nvGrpSpPr>
          <p:cNvPr id="3" name="Group 2">
            <a:extLst>
              <a:ext uri="{FF2B5EF4-FFF2-40B4-BE49-F238E27FC236}">
                <a16:creationId xmlns:a16="http://schemas.microsoft.com/office/drawing/2014/main" id="{694449E7-F8E8-CC12-14D9-A97BF8068A73}"/>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C389C283-3BB8-DBD4-EF75-02D3E16EFE25}"/>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2303D560-0925-D072-A1CB-6623DFBEAB14}"/>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6CB7E5EA-6EAD-921C-DC4E-166D7355306D}"/>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4860A48B-ED48-9545-4703-7BF641556E96}"/>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E3EC02FF-D41E-58DE-27C1-09E982869D9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D190A63D-2EF6-EA4F-F515-79940A07B627}"/>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en-US"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COOKING DISHES FROM DIFFERENT CULTURES</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25" name="Picture 24">
            <a:extLst>
              <a:ext uri="{FF2B5EF4-FFF2-40B4-BE49-F238E27FC236}">
                <a16:creationId xmlns:a16="http://schemas.microsoft.com/office/drawing/2014/main" id="{447814A3-7247-FEEC-F48C-DB0D59D388A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FE2754B-086A-4DDD-F6BA-428DCCA66EBA}"/>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4050DF5A-7223-7590-75D4-A381B86FB340}"/>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F38870BC-3358-708E-8DB7-020702A2CE6C}"/>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C0EF4EA7-0119-2596-1DC2-C7BE31DC64CB}"/>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245DAF5-2C60-C50A-E45E-4DEAE9F33794}"/>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3543522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14C62-5C51-4E7E-8266-B10452442C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80B1D0-20ED-B46C-3E45-182E471066A4}"/>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Learning outcomes</a:t>
            </a:r>
            <a:r>
              <a:rPr lang="ro-RO" sz="2400" b="1" dirty="0">
                <a:solidFill>
                  <a:srgbClr val="002060"/>
                </a:solidFill>
                <a:latin typeface="Times New Roman" panose="02020603050405020304" pitchFamily="18" charset="0"/>
                <a:cs typeface="Times New Roman" panose="02020603050405020304" pitchFamily="18" charset="0"/>
              </a:rPr>
              <a:t> of </a:t>
            </a:r>
            <a:r>
              <a:rPr lang="en-US" sz="2400" b="1" dirty="0">
                <a:solidFill>
                  <a:srgbClr val="002060"/>
                </a:solidFill>
                <a:latin typeface="Times New Roman" panose="02020603050405020304" pitchFamily="18" charset="0"/>
                <a:cs typeface="Times New Roman" panose="02020603050405020304" pitchFamily="18" charset="0"/>
              </a:rPr>
              <a:t>the</a:t>
            </a:r>
            <a:r>
              <a:rPr lang="ro-RO" sz="2400" b="1" dirty="0">
                <a:solidFill>
                  <a:srgbClr val="00206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course </a:t>
            </a:r>
          </a:p>
        </p:txBody>
      </p:sp>
      <p:grpSp>
        <p:nvGrpSpPr>
          <p:cNvPr id="4" name="Group 3">
            <a:extLst>
              <a:ext uri="{FF2B5EF4-FFF2-40B4-BE49-F238E27FC236}">
                <a16:creationId xmlns:a16="http://schemas.microsoft.com/office/drawing/2014/main" id="{9CC8F733-4F94-4234-E375-7E3D8977E960}"/>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D3E85D9D-F068-469C-DD0E-A56455DA7E78}"/>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31D3B6D8-709F-0D69-84F4-04A4BB8A2096}"/>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4D45CC39-8E02-37B9-A69C-74DCF5241C9C}"/>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5B650218-2816-C9D2-3FBD-D79523591C05}"/>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D4E060E9-7F06-8CE1-B0B9-DEFD8F7B952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5EF60BEB-7808-9E4A-CE92-F40685F9C18A}"/>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59A15E28-61E5-8D0D-21ED-5991688DDE35}"/>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D2286028-83F3-8169-B5A3-8EAD53EE9C14}"/>
              </a:ext>
            </a:extLst>
          </p:cNvPr>
          <p:cNvSpPr txBox="1"/>
          <p:nvPr/>
        </p:nvSpPr>
        <p:spPr>
          <a:xfrm>
            <a:off x="542925" y="1878559"/>
            <a:ext cx="7724775" cy="4197559"/>
          </a:xfrm>
          <a:prstGeom prst="rect">
            <a:avLst/>
          </a:prstGeom>
          <a:noFill/>
        </p:spPr>
        <p:txBody>
          <a:bodyPr wrap="square" rtlCol="0">
            <a:spAutoFit/>
          </a:bodyPr>
          <a:lstStyle/>
          <a:p>
            <a:pPr>
              <a:lnSpc>
                <a:spcPct val="150000"/>
              </a:lnSpc>
            </a:pPr>
            <a:r>
              <a:rPr lang="en-US" sz="1800" b="1" dirty="0">
                <a:effectLst/>
                <a:latin typeface="Times New Roman" panose="02020603050405020304" pitchFamily="18" charset="0"/>
                <a:ea typeface="Times New Roman" panose="02020603050405020304" pitchFamily="18" charset="0"/>
              </a:rPr>
              <a:t>5.	</a:t>
            </a:r>
            <a:r>
              <a:rPr lang="en-US" b="1" dirty="0">
                <a:latin typeface="Times New Roman" panose="02020603050405020304" pitchFamily="18" charset="0"/>
              </a:rPr>
              <a:t>Prepare</a:t>
            </a:r>
            <a:r>
              <a:rPr lang="en-US" dirty="0">
                <a:latin typeface="Times New Roman" panose="02020603050405020304" pitchFamily="18" charset="0"/>
              </a:rPr>
              <a:t> culturally diverse dishes using authentic methods, ensuring attention to traditional flavor balancing, presentation, and plating techniques.</a:t>
            </a:r>
          </a:p>
          <a:p>
            <a:pPr>
              <a:lnSpc>
                <a:spcPct val="150000"/>
              </a:lnSpc>
            </a:pPr>
            <a:r>
              <a:rPr lang="en-US" dirty="0">
                <a:latin typeface="Times New Roman" panose="02020603050405020304" pitchFamily="18" charset="0"/>
              </a:rPr>
              <a:t>6.	</a:t>
            </a:r>
            <a:r>
              <a:rPr lang="en-US" b="1" dirty="0">
                <a:latin typeface="Times New Roman" panose="02020603050405020304" pitchFamily="18" charset="0"/>
              </a:rPr>
              <a:t>Adapt</a:t>
            </a:r>
            <a:r>
              <a:rPr lang="en-US" dirty="0">
                <a:latin typeface="Times New Roman" panose="02020603050405020304" pitchFamily="18" charset="0"/>
              </a:rPr>
              <a:t> international recipes for practical use in specific environments, such as limited-space or onboard kitchens, while preserving the essence of each dish.</a:t>
            </a:r>
          </a:p>
          <a:p>
            <a:pPr>
              <a:lnSpc>
                <a:spcPct val="150000"/>
              </a:lnSpc>
            </a:pPr>
            <a:r>
              <a:rPr lang="en-US" dirty="0">
                <a:latin typeface="Times New Roman" panose="02020603050405020304" pitchFamily="18" charset="0"/>
              </a:rPr>
              <a:t>7.	</a:t>
            </a:r>
            <a:r>
              <a:rPr lang="en-US" b="1" dirty="0">
                <a:latin typeface="Times New Roman" panose="02020603050405020304" pitchFamily="18" charset="0"/>
              </a:rPr>
              <a:t>Create</a:t>
            </a:r>
            <a:r>
              <a:rPr lang="en-US" dirty="0">
                <a:latin typeface="Times New Roman" panose="02020603050405020304" pitchFamily="18" charset="0"/>
              </a:rPr>
              <a:t> culturally diverse menus that integrate multiple global cuisines in a balanced and cohesive way suitable for a hospitality or travel setting (e.g., cruise ship, airline, luxury train).</a:t>
            </a:r>
          </a:p>
          <a:p>
            <a:pPr>
              <a:lnSpc>
                <a:spcPct val="150000"/>
              </a:lnSpc>
            </a:pPr>
            <a:r>
              <a:rPr lang="en-US" dirty="0">
                <a:latin typeface="Times New Roman" panose="02020603050405020304" pitchFamily="18" charset="0"/>
              </a:rPr>
              <a:t>8.	</a:t>
            </a:r>
            <a:r>
              <a:rPr lang="en-US" b="1" dirty="0">
                <a:latin typeface="Times New Roman" panose="02020603050405020304" pitchFamily="18" charset="0"/>
              </a:rPr>
              <a:t>Demonstrate</a:t>
            </a:r>
            <a:r>
              <a:rPr lang="en-US" dirty="0">
                <a:latin typeface="Times New Roman" panose="02020603050405020304" pitchFamily="18" charset="0"/>
              </a:rPr>
              <a:t> safe and efficient kitchen practices while working with unfamiliar ingredients and methods, including proper handling, storage, and preparation</a:t>
            </a:r>
          </a:p>
        </p:txBody>
      </p:sp>
      <p:grpSp>
        <p:nvGrpSpPr>
          <p:cNvPr id="3" name="Group 2">
            <a:extLst>
              <a:ext uri="{FF2B5EF4-FFF2-40B4-BE49-F238E27FC236}">
                <a16:creationId xmlns:a16="http://schemas.microsoft.com/office/drawing/2014/main" id="{C0116B25-7A43-B57C-85FD-FBB5A13327E2}"/>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783C4D29-F9D0-70B2-FC0C-5767247F9C34}"/>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BDD1D5A7-5381-1B5B-1060-6169EFB3FE57}"/>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D0F4A2B7-BE72-2F0F-2748-49A85D01C9DD}"/>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43DE51EA-8E57-FD38-2B0A-B562DF23CF2B}"/>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13A401A7-EB67-1033-D046-73EE0BE49B5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DAD65F04-3EF3-4774-A301-820125C0F969}"/>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en-US"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COOKING DISHES FROM DIFFERENT CULTURES</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25" name="Picture 24">
            <a:extLst>
              <a:ext uri="{FF2B5EF4-FFF2-40B4-BE49-F238E27FC236}">
                <a16:creationId xmlns:a16="http://schemas.microsoft.com/office/drawing/2014/main" id="{144CBA80-9F81-8C07-D55B-45DFD077399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411B1927-BD10-F27F-BC06-51191BFB7207}"/>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52E366BD-764C-ADEA-082C-807870C926AD}"/>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47317582-CA94-22C1-C2A0-A236E2E94054}"/>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EFA75915-7589-8806-37F8-E3443F37865A}"/>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45C0D265-7C58-2094-CA60-F1B7966E44F4}"/>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59600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62738-19B7-01DF-3DA4-9BC0B2908A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8CC0A7-AE4E-045E-80F1-23C143A01C7B}"/>
              </a:ext>
            </a:extLst>
          </p:cNvPr>
          <p:cNvSpPr>
            <a:spLocks noGrp="1"/>
          </p:cNvSpPr>
          <p:nvPr>
            <p:ph type="title"/>
          </p:nvPr>
        </p:nvSpPr>
        <p:spPr>
          <a:xfrm>
            <a:off x="639479" y="1043090"/>
            <a:ext cx="7886700" cy="571213"/>
          </a:xfrm>
        </p:spPr>
        <p:txBody>
          <a:bodyPr vert="horz" lIns="91440" tIns="45720" rIns="91440" bIns="45720" rtlCol="0" anchor="ctr">
            <a:noAutofit/>
          </a:bodyPr>
          <a:lstStyle/>
          <a:p>
            <a:pPr lvl="0" algn="ctr">
              <a:spcBef>
                <a:spcPts val="435"/>
              </a:spcBef>
              <a:spcAft>
                <a:spcPts val="200"/>
              </a:spcAft>
            </a:pPr>
            <a:r>
              <a:rPr lang="en-US" sz="2400" b="1" kern="0" dirty="0">
                <a:solidFill>
                  <a:srgbClr val="1F497D"/>
                </a:solidFill>
                <a:effectLst/>
                <a:latin typeface="Times New Roman" panose="02020603050405020304" pitchFamily="18" charset="0"/>
                <a:ea typeface="Arial" panose="020B0604020202020204" pitchFamily="34" charset="0"/>
              </a:rPr>
              <a:t>INCORPORATING DIVERSE CULINARY TRADITIONS </a:t>
            </a:r>
          </a:p>
        </p:txBody>
      </p:sp>
      <p:grpSp>
        <p:nvGrpSpPr>
          <p:cNvPr id="4" name="Group 3">
            <a:extLst>
              <a:ext uri="{FF2B5EF4-FFF2-40B4-BE49-F238E27FC236}">
                <a16:creationId xmlns:a16="http://schemas.microsoft.com/office/drawing/2014/main" id="{3DAD5637-7FCE-BFCD-68B9-CD18559396FB}"/>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77C98A0C-9D79-E8FE-8C71-0C38920DAEEE}"/>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32333A96-1A97-20B1-765E-F6B7AC2F6F21}"/>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93B527DD-43C1-51D1-3482-52DA0981202C}"/>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4B51A600-70DF-DC2F-F608-64322A17C123}"/>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8FD00AC8-2AD0-D80A-1EB1-013D66A8894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CA66087D-0B61-BBDE-55A4-4022075A917A}"/>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32B6E1AF-C3BC-6D85-DCF4-3F98890186E2}"/>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89FB4E78-3AAD-7669-4F6B-6574D1D4B285}"/>
              </a:ext>
            </a:extLst>
          </p:cNvPr>
          <p:cNvSpPr txBox="1"/>
          <p:nvPr/>
        </p:nvSpPr>
        <p:spPr>
          <a:xfrm>
            <a:off x="501041" y="1614303"/>
            <a:ext cx="7766659" cy="2887970"/>
          </a:xfrm>
          <a:prstGeom prst="rect">
            <a:avLst/>
          </a:prstGeom>
          <a:noFill/>
        </p:spPr>
        <p:txBody>
          <a:bodyPr wrap="square" rtlCol="0">
            <a:spAutoFit/>
          </a:bodyPr>
          <a:lstStyle/>
          <a:p>
            <a:pPr algn="just">
              <a:spcAft>
                <a:spcPts val="200"/>
              </a:spcAft>
              <a:buNone/>
            </a:pPr>
            <a:r>
              <a:rPr lang="en-US" sz="1800" dirty="0">
                <a:effectLst/>
                <a:latin typeface="Times New Roman" panose="02020603050405020304" pitchFamily="18" charset="0"/>
                <a:ea typeface="Times New Roman" panose="02020603050405020304" pitchFamily="18" charset="0"/>
              </a:rPr>
              <a:t>Diverse menus also make mealtime more enjoyable and satisfying. Rotating meals from different culinary traditions keeps food from becoming repetitive, especially during long-term duties. A well-balanced menu that includes dishes from Asia, Latin America, Europe, and Africa introduces variety in taste, texture, and presentation—making each meal feel fresh and interesting.</a:t>
            </a:r>
            <a:endParaRPr lang="en-US" sz="1800" dirty="0">
              <a:effectLst/>
              <a:latin typeface="Times New Roman" panose="02020603050405020304" pitchFamily="18" charset="0"/>
              <a:ea typeface="Arial" panose="020B0604020202020204" pitchFamily="34" charset="0"/>
            </a:endParaRPr>
          </a:p>
          <a:p>
            <a:pPr algn="just">
              <a:spcAft>
                <a:spcPts val="200"/>
              </a:spcAft>
              <a:buNone/>
            </a:pPr>
            <a:r>
              <a:rPr lang="en-US" sz="1800" dirty="0">
                <a:effectLst/>
                <a:latin typeface="Times New Roman" panose="02020603050405020304" pitchFamily="18" charset="0"/>
                <a:ea typeface="Times New Roman" panose="02020603050405020304" pitchFamily="18" charset="0"/>
              </a:rPr>
              <a:t>In addition to satisfying individual preferences, culturally diverse meals strengthen social bonds among the crew. Sharing food from different backgrounds opens the door to conversations and encourages mutual appreciation. For example, a Thai crew member might help prepare a traditional curry, allowing others to learn about the dish while building camaraderie through a shared experience.</a:t>
            </a:r>
            <a:endParaRPr lang="en-US" sz="1800" dirty="0">
              <a:effectLst/>
              <a:latin typeface="Times New Roman" panose="02020603050405020304" pitchFamily="18" charset="0"/>
              <a:ea typeface="Arial" panose="020B0604020202020204" pitchFamily="34" charset="0"/>
            </a:endParaRPr>
          </a:p>
        </p:txBody>
      </p:sp>
      <p:grpSp>
        <p:nvGrpSpPr>
          <p:cNvPr id="3" name="Group 2">
            <a:extLst>
              <a:ext uri="{FF2B5EF4-FFF2-40B4-BE49-F238E27FC236}">
                <a16:creationId xmlns:a16="http://schemas.microsoft.com/office/drawing/2014/main" id="{AA174AD7-304D-7D0C-EA84-27802FB3B439}"/>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037ED1BB-BF8D-8B6A-BDB0-E7DACA1E15E5}"/>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B0BB1282-155A-4F04-3B21-90D3C12BD7A1}"/>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6EDEAA01-2742-4228-DE41-073C1BA5BEB2}"/>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805642A1-47DC-A615-3D9B-7367B7627DC7}"/>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87477388-562C-C66C-8F6C-583234DEA3D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45D8F91C-230A-762E-6B1F-DEA691DFEC2C}"/>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en-US"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COOKING DISHES FROM DIFFERENT CULTURES</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25" name="Picture 24">
            <a:extLst>
              <a:ext uri="{FF2B5EF4-FFF2-40B4-BE49-F238E27FC236}">
                <a16:creationId xmlns:a16="http://schemas.microsoft.com/office/drawing/2014/main" id="{74B03BB9-17F9-5282-831A-65B9FFF4773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177CB6DF-1383-D951-35AA-B62E2CDA5705}"/>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C3C4FD2B-6D16-E4D1-D8F0-EA243C43A08F}"/>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161AF286-B3C0-052F-1FD3-8DE12667AF50}"/>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3F719283-5D90-F18E-904E-99BA2469AA17}"/>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D891081D-ED6F-0CBA-4F8D-914398EA7AF3}"/>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2824021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38EC9-B5D6-53B6-986C-F4D46AC708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B7D17C-75A4-63E1-DD36-8EB9037B739F}"/>
              </a:ext>
            </a:extLst>
          </p:cNvPr>
          <p:cNvSpPr>
            <a:spLocks noGrp="1"/>
          </p:cNvSpPr>
          <p:nvPr>
            <p:ph type="title"/>
          </p:nvPr>
        </p:nvSpPr>
        <p:spPr>
          <a:xfrm>
            <a:off x="639479" y="1043090"/>
            <a:ext cx="7886700" cy="571213"/>
          </a:xfrm>
        </p:spPr>
        <p:txBody>
          <a:bodyPr vert="horz" lIns="91440" tIns="45720" rIns="91440" bIns="45720" rtlCol="0" anchor="ctr">
            <a:noAutofit/>
          </a:bodyPr>
          <a:lstStyle/>
          <a:p>
            <a:pPr lvl="0" algn="ctr">
              <a:spcBef>
                <a:spcPts val="435"/>
              </a:spcBef>
              <a:spcAft>
                <a:spcPts val="200"/>
              </a:spcAft>
            </a:pPr>
            <a:r>
              <a:rPr lang="en-US" sz="2400" b="1" kern="0" dirty="0">
                <a:solidFill>
                  <a:srgbClr val="1F497D"/>
                </a:solidFill>
                <a:effectLst/>
                <a:latin typeface="Times New Roman" panose="02020603050405020304" pitchFamily="18" charset="0"/>
                <a:ea typeface="Arial" panose="020B0604020202020204" pitchFamily="34" charset="0"/>
              </a:rPr>
              <a:t>INCORPORATING DIVERSE CULINARY TRADITIONS </a:t>
            </a:r>
          </a:p>
        </p:txBody>
      </p:sp>
      <p:grpSp>
        <p:nvGrpSpPr>
          <p:cNvPr id="4" name="Group 3">
            <a:extLst>
              <a:ext uri="{FF2B5EF4-FFF2-40B4-BE49-F238E27FC236}">
                <a16:creationId xmlns:a16="http://schemas.microsoft.com/office/drawing/2014/main" id="{DEF3B2E5-FA1A-AA02-6F28-1640E991B0C6}"/>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F6FABCFE-E345-6A32-1AA7-D0A8EFB1D63B}"/>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BA8AE9FA-B329-2E87-21E2-866297338383}"/>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A3F279C7-0ED2-B144-320F-11A3FB197391}"/>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1BA3494E-EFDF-9403-CD27-894E2CEE8A62}"/>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6FEC902F-DCF2-0C7F-F1E4-6EE0A7F9ED9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186B8001-6523-433F-FAB7-D554EF07876C}"/>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8C558BA6-799C-8160-03C3-0A6609B94113}"/>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153D1C84-081C-2DF0-6298-A167A8F5AD42}"/>
              </a:ext>
            </a:extLst>
          </p:cNvPr>
          <p:cNvSpPr txBox="1"/>
          <p:nvPr/>
        </p:nvSpPr>
        <p:spPr>
          <a:xfrm>
            <a:off x="501041" y="1614303"/>
            <a:ext cx="7766659" cy="2887970"/>
          </a:xfrm>
          <a:prstGeom prst="rect">
            <a:avLst/>
          </a:prstGeom>
          <a:noFill/>
        </p:spPr>
        <p:txBody>
          <a:bodyPr wrap="square" rtlCol="0">
            <a:spAutoFit/>
          </a:bodyPr>
          <a:lstStyle/>
          <a:p>
            <a:pPr algn="just">
              <a:spcAft>
                <a:spcPts val="200"/>
              </a:spcAft>
              <a:buNone/>
            </a:pPr>
            <a:r>
              <a:rPr lang="en-US" sz="1800" dirty="0">
                <a:effectLst/>
                <a:latin typeface="Times New Roman" panose="02020603050405020304" pitchFamily="18" charset="0"/>
                <a:ea typeface="Times New Roman" panose="02020603050405020304" pitchFamily="18" charset="0"/>
              </a:rPr>
              <a:t>Health and nutrition also benefit from incorporating global cuisines. Different cultures offer a range of healthy ingredients and preparation methods—from the vegetable-rich Mediterranean diet to the fermented foods found in Korean cuisine or the grain-based staples of Latin American meals. This variety helps ensure a more balanced and nutritious diet for the crew.</a:t>
            </a:r>
            <a:endParaRPr lang="en-US" sz="1800" dirty="0">
              <a:effectLst/>
              <a:latin typeface="Times New Roman" panose="02020603050405020304" pitchFamily="18" charset="0"/>
              <a:ea typeface="Arial" panose="020B0604020202020204" pitchFamily="34" charset="0"/>
            </a:endParaRPr>
          </a:p>
          <a:p>
            <a:pPr algn="just">
              <a:spcAft>
                <a:spcPts val="200"/>
              </a:spcAft>
              <a:buNone/>
            </a:pPr>
            <a:r>
              <a:rPr lang="en-US" sz="1800" dirty="0">
                <a:effectLst/>
                <a:latin typeface="Times New Roman" panose="02020603050405020304" pitchFamily="18" charset="0"/>
                <a:ea typeface="Times New Roman" panose="02020603050405020304" pitchFamily="18" charset="0"/>
              </a:rPr>
              <a:t>For cooks, preparing meals from various traditions encourages skill development and culinary growth. Learning to cook international dishes not only broadens their professional abilities but also makes them more adaptable and valuable in global kitchens. It keeps their work engaging and allows them to take pride in creating meals that truly matter to others onboard.</a:t>
            </a:r>
            <a:endParaRPr lang="en-US" sz="1800" dirty="0">
              <a:effectLst/>
              <a:latin typeface="Times New Roman" panose="02020603050405020304" pitchFamily="18" charset="0"/>
              <a:ea typeface="Arial" panose="020B0604020202020204" pitchFamily="34" charset="0"/>
            </a:endParaRPr>
          </a:p>
        </p:txBody>
      </p:sp>
      <p:grpSp>
        <p:nvGrpSpPr>
          <p:cNvPr id="3" name="Group 2">
            <a:extLst>
              <a:ext uri="{FF2B5EF4-FFF2-40B4-BE49-F238E27FC236}">
                <a16:creationId xmlns:a16="http://schemas.microsoft.com/office/drawing/2014/main" id="{B5399AAF-A1EA-0DE2-81F3-CFAEA4066F1F}"/>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259E6ABF-1D20-B3EF-57C6-7120B2394001}"/>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38611E76-A23C-1764-3E4B-33961822916B}"/>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A074A358-8092-0BF5-9308-F113D2988426}"/>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4FF6AC30-8D7C-3AD3-08BD-33E2AEB7BC31}"/>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FACD067E-977E-7F9B-FFF4-C2553682EE5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D30D5919-CAB7-C6B0-20A1-302858C52240}"/>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en-US"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COOKING DISHES FROM DIFFERENT CULTURES</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25" name="Picture 24">
            <a:extLst>
              <a:ext uri="{FF2B5EF4-FFF2-40B4-BE49-F238E27FC236}">
                <a16:creationId xmlns:a16="http://schemas.microsoft.com/office/drawing/2014/main" id="{39529B12-56DC-4B3C-13F9-9FB6AFBFD28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110C7564-1F5D-D0D8-E845-E8E37C5C3413}"/>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0F29FEF8-B1CC-89C7-C470-A787C6116ADE}"/>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8D92FF62-1560-50B2-3E51-B37692AE8017}"/>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AD68315A-60F9-E1D6-0D67-20715143870A}"/>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3FDAB1E8-E69F-9FD2-DB84-D9D5EE414D0C}"/>
              </a:ext>
            </a:extLst>
          </p:cNvPr>
          <p:cNvPicPr>
            <a:picLocks noChangeAspect="1"/>
          </p:cNvPicPr>
          <p:nvPr/>
        </p:nvPicPr>
        <p:blipFill>
          <a:blip r:embed="rId11"/>
          <a:stretch>
            <a:fillRect/>
          </a:stretch>
        </p:blipFill>
        <p:spPr>
          <a:xfrm>
            <a:off x="7704595" y="0"/>
            <a:ext cx="1227464" cy="1224789"/>
          </a:xfrm>
          <a:prstGeom prst="rect">
            <a:avLst/>
          </a:prstGeom>
        </p:spPr>
      </p:pic>
      <p:pic>
        <p:nvPicPr>
          <p:cNvPr id="13" name="Picture 12">
            <a:extLst>
              <a:ext uri="{FF2B5EF4-FFF2-40B4-BE49-F238E27FC236}">
                <a16:creationId xmlns:a16="http://schemas.microsoft.com/office/drawing/2014/main" id="{A1BD5262-8FAE-0382-435D-4EFC2BAE5B97}"/>
              </a:ext>
            </a:extLst>
          </p:cNvPr>
          <p:cNvPicPr>
            <a:picLocks noChangeAspect="1"/>
          </p:cNvPicPr>
          <p:nvPr/>
        </p:nvPicPr>
        <p:blipFill>
          <a:blip r:embed="rId12"/>
          <a:stretch>
            <a:fillRect/>
          </a:stretch>
        </p:blipFill>
        <p:spPr>
          <a:xfrm>
            <a:off x="2955620" y="4485438"/>
            <a:ext cx="2857500" cy="1600200"/>
          </a:xfrm>
          <a:prstGeom prst="rect">
            <a:avLst/>
          </a:prstGeom>
        </p:spPr>
      </p:pic>
    </p:spTree>
    <p:extLst>
      <p:ext uri="{BB962C8B-B14F-4D97-AF65-F5344CB8AC3E}">
        <p14:creationId xmlns:p14="http://schemas.microsoft.com/office/powerpoint/2010/main" val="312042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DEC0F-D10D-A03E-00F5-C7F7827CDA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3255D1-227F-368B-8944-26991686610A}"/>
              </a:ext>
            </a:extLst>
          </p:cNvPr>
          <p:cNvSpPr>
            <a:spLocks noGrp="1"/>
          </p:cNvSpPr>
          <p:nvPr>
            <p:ph type="title"/>
          </p:nvPr>
        </p:nvSpPr>
        <p:spPr>
          <a:xfrm>
            <a:off x="639479" y="1043090"/>
            <a:ext cx="7886700" cy="571213"/>
          </a:xfrm>
        </p:spPr>
        <p:txBody>
          <a:bodyPr vert="horz" lIns="91440" tIns="45720" rIns="91440" bIns="45720" rtlCol="0" anchor="ctr">
            <a:noAutofit/>
          </a:bodyPr>
          <a:lstStyle/>
          <a:p>
            <a:pPr lvl="0" algn="ctr">
              <a:spcBef>
                <a:spcPts val="435"/>
              </a:spcBef>
              <a:spcAft>
                <a:spcPts val="200"/>
              </a:spcAft>
            </a:pPr>
            <a:r>
              <a:rPr lang="en-US" sz="2400" b="1" kern="0" dirty="0">
                <a:solidFill>
                  <a:srgbClr val="1F497D"/>
                </a:solidFill>
                <a:effectLst/>
                <a:latin typeface="Times New Roman" panose="02020603050405020304" pitchFamily="18" charset="0"/>
                <a:ea typeface="Arial" panose="020B0604020202020204" pitchFamily="34" charset="0"/>
              </a:rPr>
              <a:t>INCORPORATING DIVERSE CULINARY TRADITIONS </a:t>
            </a:r>
          </a:p>
        </p:txBody>
      </p:sp>
      <p:grpSp>
        <p:nvGrpSpPr>
          <p:cNvPr id="4" name="Group 3">
            <a:extLst>
              <a:ext uri="{FF2B5EF4-FFF2-40B4-BE49-F238E27FC236}">
                <a16:creationId xmlns:a16="http://schemas.microsoft.com/office/drawing/2014/main" id="{23B054D7-C0D9-11EB-70DC-AAA302AE46BF}"/>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E4E37EAB-CC7C-4AFB-CDFE-D26AAB3A5629}"/>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94ED25F5-9BF9-BD1B-BF14-F9AEC1C3CF3D}"/>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F991F2E9-ADB5-2AD4-B436-BFA1850305F6}"/>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E7A09FF8-6346-6790-8CEB-A4260B23C6CC}"/>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208E3EB4-9B8C-09B7-805B-D353B6C1B35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0927456A-69AD-E5B0-E170-31A265C0B371}"/>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C07DA3EF-2667-C36D-FF08-7DEC7FB1F35B}"/>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7BD80E33-BF82-BD3C-8B04-AA773863E909}"/>
              </a:ext>
            </a:extLst>
          </p:cNvPr>
          <p:cNvSpPr txBox="1"/>
          <p:nvPr/>
        </p:nvSpPr>
        <p:spPr>
          <a:xfrm>
            <a:off x="525409" y="1704901"/>
            <a:ext cx="7766659" cy="2610971"/>
          </a:xfrm>
          <a:prstGeom prst="rect">
            <a:avLst/>
          </a:prstGeom>
          <a:noFill/>
        </p:spPr>
        <p:txBody>
          <a:bodyPr wrap="square" rtlCol="0">
            <a:spAutoFit/>
          </a:bodyPr>
          <a:lstStyle/>
          <a:p>
            <a:pPr algn="just">
              <a:spcAft>
                <a:spcPts val="200"/>
              </a:spcAft>
              <a:buNone/>
            </a:pPr>
            <a:r>
              <a:rPr lang="en-US" sz="1800" dirty="0">
                <a:effectLst/>
                <a:latin typeface="Times New Roman" panose="02020603050405020304" pitchFamily="18" charset="0"/>
                <a:ea typeface="Times New Roman" panose="02020603050405020304" pitchFamily="18" charset="0"/>
              </a:rPr>
              <a:t>Finally, on passenger ships or in high-standard hospitality operations, incorporating diverse cuisines demonstrates professionalism and attention to guest satisfaction. Travelers often expect a wide range of options, and serving authentic, well-prepared international meals enhances their overall experience and reflects the ship's commitment to quality service.</a:t>
            </a:r>
            <a:endParaRPr lang="en-US" sz="1800" dirty="0">
              <a:effectLst/>
              <a:latin typeface="Times New Roman" panose="02020603050405020304" pitchFamily="18" charset="0"/>
              <a:ea typeface="Arial" panose="020B0604020202020204" pitchFamily="34" charset="0"/>
            </a:endParaRPr>
          </a:p>
          <a:p>
            <a:pPr algn="just">
              <a:spcAft>
                <a:spcPts val="200"/>
              </a:spcAft>
              <a:buNone/>
            </a:pPr>
            <a:r>
              <a:rPr lang="en-US" sz="1800" dirty="0">
                <a:effectLst/>
                <a:latin typeface="Times New Roman" panose="02020603050405020304" pitchFamily="18" charset="0"/>
                <a:ea typeface="Times New Roman" panose="02020603050405020304" pitchFamily="18" charset="0"/>
              </a:rPr>
              <a:t>In summary, incorporating diverse culinary traditions into onboard meals goes far beyond variety—it fosters inclusion, improves morale, supports well-being, and elevates both crew and guest experiences. It transforms food from a basic necessity into a meaningful and powerful part of life at sea.</a:t>
            </a:r>
            <a:endParaRPr lang="en-US" sz="1800" dirty="0">
              <a:effectLst/>
              <a:latin typeface="Times New Roman" panose="02020603050405020304" pitchFamily="18" charset="0"/>
              <a:ea typeface="Arial" panose="020B0604020202020204" pitchFamily="34" charset="0"/>
            </a:endParaRPr>
          </a:p>
        </p:txBody>
      </p:sp>
      <p:grpSp>
        <p:nvGrpSpPr>
          <p:cNvPr id="3" name="Group 2">
            <a:extLst>
              <a:ext uri="{FF2B5EF4-FFF2-40B4-BE49-F238E27FC236}">
                <a16:creationId xmlns:a16="http://schemas.microsoft.com/office/drawing/2014/main" id="{13F1AD59-A4BF-6FCF-0957-FAE64D4003AB}"/>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E4F3E881-3A04-B871-078A-B3FBF8415987}"/>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3CB6595E-B78D-9355-7189-0FB552E42845}"/>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C167905A-ADC7-677D-0E3A-1DE61F2ADF71}"/>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0F733FD9-843B-3593-43CF-FBF68AF1E1A2}"/>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B4352A0E-E724-4AA8-674B-3258881C818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7A00B76A-D0F8-4E41-C655-ED9E7406F07F}"/>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en-US"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COOKING DISHES FROM DIFFERENT CULTURES</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25" name="Picture 24">
            <a:extLst>
              <a:ext uri="{FF2B5EF4-FFF2-40B4-BE49-F238E27FC236}">
                <a16:creationId xmlns:a16="http://schemas.microsoft.com/office/drawing/2014/main" id="{44DD8337-B8A6-D02E-9B72-9CAE462435E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732AC12-084C-C414-36D7-250244DEFAC3}"/>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2C0F0045-676C-0476-09CD-E65964050D58}"/>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4368AB32-0A88-BCCE-EEC5-A5AEB19E1DD6}"/>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852A7484-211F-0839-C9A4-DC36BFE5ECED}"/>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8946D5C3-4DBC-C3AE-17FA-AC5E1B05A86E}"/>
              </a:ext>
            </a:extLst>
          </p:cNvPr>
          <p:cNvPicPr>
            <a:picLocks noChangeAspect="1"/>
          </p:cNvPicPr>
          <p:nvPr/>
        </p:nvPicPr>
        <p:blipFill>
          <a:blip r:embed="rId11"/>
          <a:stretch>
            <a:fillRect/>
          </a:stretch>
        </p:blipFill>
        <p:spPr>
          <a:xfrm>
            <a:off x="7704595" y="0"/>
            <a:ext cx="1227464" cy="1224789"/>
          </a:xfrm>
          <a:prstGeom prst="rect">
            <a:avLst/>
          </a:prstGeom>
        </p:spPr>
      </p:pic>
      <p:pic>
        <p:nvPicPr>
          <p:cNvPr id="10" name="Picture 9">
            <a:extLst>
              <a:ext uri="{FF2B5EF4-FFF2-40B4-BE49-F238E27FC236}">
                <a16:creationId xmlns:a16="http://schemas.microsoft.com/office/drawing/2014/main" id="{EADB1C18-6956-3F93-B7C0-1474430999F2}"/>
              </a:ext>
            </a:extLst>
          </p:cNvPr>
          <p:cNvPicPr>
            <a:picLocks noChangeAspect="1"/>
          </p:cNvPicPr>
          <p:nvPr/>
        </p:nvPicPr>
        <p:blipFill>
          <a:blip r:embed="rId12"/>
          <a:stretch>
            <a:fillRect/>
          </a:stretch>
        </p:blipFill>
        <p:spPr>
          <a:xfrm>
            <a:off x="2802343" y="4347872"/>
            <a:ext cx="2828925" cy="1619250"/>
          </a:xfrm>
          <a:prstGeom prst="rect">
            <a:avLst/>
          </a:prstGeom>
        </p:spPr>
      </p:pic>
    </p:spTree>
    <p:extLst>
      <p:ext uri="{BB962C8B-B14F-4D97-AF65-F5344CB8AC3E}">
        <p14:creationId xmlns:p14="http://schemas.microsoft.com/office/powerpoint/2010/main" val="2405359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0AC5D-8D15-FA0E-38D1-5F56423C10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54F495-56DD-5A79-3E8A-BD96ECE8C07A}"/>
              </a:ext>
            </a:extLst>
          </p:cNvPr>
          <p:cNvSpPr>
            <a:spLocks noGrp="1"/>
          </p:cNvSpPr>
          <p:nvPr>
            <p:ph type="title"/>
          </p:nvPr>
        </p:nvSpPr>
        <p:spPr>
          <a:xfrm>
            <a:off x="639479" y="1043090"/>
            <a:ext cx="7886700" cy="571213"/>
          </a:xfrm>
        </p:spPr>
        <p:txBody>
          <a:bodyPr vert="horz" lIns="91440" tIns="45720" rIns="91440" bIns="45720" rtlCol="0" anchor="ctr">
            <a:noAutofit/>
          </a:bodyPr>
          <a:lstStyle/>
          <a:p>
            <a:pPr lvl="0" algn="ctr">
              <a:spcBef>
                <a:spcPts val="435"/>
              </a:spcBef>
              <a:spcAft>
                <a:spcPts val="200"/>
              </a:spcAft>
            </a:pPr>
            <a:r>
              <a:rPr lang="en-US" sz="2400" b="1" kern="0" dirty="0">
                <a:solidFill>
                  <a:srgbClr val="1F497D"/>
                </a:solidFill>
                <a:effectLst/>
                <a:latin typeface="Times New Roman" panose="02020603050405020304" pitchFamily="18" charset="0"/>
                <a:ea typeface="Arial" panose="020B0604020202020204" pitchFamily="34" charset="0"/>
              </a:rPr>
              <a:t>INCORPORATING DIVERSE CULINARY TRADITIONS </a:t>
            </a:r>
          </a:p>
        </p:txBody>
      </p:sp>
      <p:grpSp>
        <p:nvGrpSpPr>
          <p:cNvPr id="4" name="Group 3">
            <a:extLst>
              <a:ext uri="{FF2B5EF4-FFF2-40B4-BE49-F238E27FC236}">
                <a16:creationId xmlns:a16="http://schemas.microsoft.com/office/drawing/2014/main" id="{9B530EC3-638F-E681-4EF7-E1A56641214C}"/>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6D8C8FE0-1938-0D8E-35AD-11E7079D5DE4}"/>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5B8DAEF8-9800-3135-DC02-9C69F0A372B1}"/>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632561A9-C32D-E7B5-878B-20B4A07FA2D5}"/>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AA3CE87C-4060-C0CD-EA4E-ECB782D25E22}"/>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C6D87E3C-762E-08F2-741A-6E6DB413F3B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C036DF16-4BF6-1030-117E-540C9DC2CA63}"/>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5DEBF106-B82D-CD9A-5D64-E3F71F24A662}"/>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grpSp>
        <p:nvGrpSpPr>
          <p:cNvPr id="3" name="Group 2">
            <a:extLst>
              <a:ext uri="{FF2B5EF4-FFF2-40B4-BE49-F238E27FC236}">
                <a16:creationId xmlns:a16="http://schemas.microsoft.com/office/drawing/2014/main" id="{46BFEE3A-A4A7-8B93-279A-8019E902FC3B}"/>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445DB574-63F1-FDFF-6EC4-F470B66CB576}"/>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4E85E93D-22A0-6423-8772-2A087D2F9A3C}"/>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0CE6136A-DB0C-B2AB-18D0-FFC246F8B57B}"/>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C93AAF57-0A99-0B67-DEC3-D9D317AE0F29}"/>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7035227D-A00B-53E5-A6C3-E39C0DE093F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35952DBE-2C5B-553B-63E4-8718E7CC19CC}"/>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en-US"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COOKING DISHES FROM DIFFERENT CULTURES</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25" name="Picture 24">
            <a:extLst>
              <a:ext uri="{FF2B5EF4-FFF2-40B4-BE49-F238E27FC236}">
                <a16:creationId xmlns:a16="http://schemas.microsoft.com/office/drawing/2014/main" id="{F64D0D81-B2ED-AF7B-FF7F-1C45E48C1AA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C5139F7D-A967-881A-3628-CC9E24808565}"/>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A3EFAE21-9B95-E3C7-8DBB-3998DAE23896}"/>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7FA1C75E-9466-C714-FD9E-9C6209F36F86}"/>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762B8FE3-E8A8-EAF8-3704-F81FE1E2C779}"/>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8BB3B08D-FD91-F4E0-7D7A-7CADC18F11CC}"/>
              </a:ext>
            </a:extLst>
          </p:cNvPr>
          <p:cNvPicPr>
            <a:picLocks noChangeAspect="1"/>
          </p:cNvPicPr>
          <p:nvPr/>
        </p:nvPicPr>
        <p:blipFill>
          <a:blip r:embed="rId11"/>
          <a:stretch>
            <a:fillRect/>
          </a:stretch>
        </p:blipFill>
        <p:spPr>
          <a:xfrm>
            <a:off x="7704595" y="0"/>
            <a:ext cx="1227464" cy="1224789"/>
          </a:xfrm>
          <a:prstGeom prst="rect">
            <a:avLst/>
          </a:prstGeom>
        </p:spPr>
      </p:pic>
      <p:graphicFrame>
        <p:nvGraphicFramePr>
          <p:cNvPr id="10" name="Diagram 9">
            <a:extLst>
              <a:ext uri="{FF2B5EF4-FFF2-40B4-BE49-F238E27FC236}">
                <a16:creationId xmlns:a16="http://schemas.microsoft.com/office/drawing/2014/main" id="{ED5F1CEF-A1FA-D249-8886-AA9FD8B7BFB8}"/>
              </a:ext>
            </a:extLst>
          </p:cNvPr>
          <p:cNvGraphicFramePr/>
          <p:nvPr/>
        </p:nvGraphicFramePr>
        <p:xfrm>
          <a:off x="2443162" y="1828800"/>
          <a:ext cx="4257675" cy="32004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4466949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DFD47-B36B-B1C7-9BE8-6AA458B70E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19648D-368A-4D8C-2B6F-8B511BA0228F}"/>
              </a:ext>
            </a:extLst>
          </p:cNvPr>
          <p:cNvSpPr>
            <a:spLocks noGrp="1"/>
          </p:cNvSpPr>
          <p:nvPr>
            <p:ph type="title"/>
          </p:nvPr>
        </p:nvSpPr>
        <p:spPr>
          <a:xfrm>
            <a:off x="639479" y="1043090"/>
            <a:ext cx="7886700" cy="571213"/>
          </a:xfrm>
        </p:spPr>
        <p:txBody>
          <a:bodyPr vert="horz" lIns="91440" tIns="45720" rIns="91440" bIns="45720" rtlCol="0" anchor="ctr">
            <a:noAutofit/>
          </a:bodyPr>
          <a:lstStyle/>
          <a:p>
            <a:pPr lvl="0" algn="ctr">
              <a:spcBef>
                <a:spcPts val="435"/>
              </a:spcBef>
              <a:spcAft>
                <a:spcPts val="200"/>
              </a:spcAft>
            </a:pPr>
            <a:r>
              <a:rPr lang="en-US" sz="2400" b="1" kern="0" dirty="0">
                <a:solidFill>
                  <a:srgbClr val="1F497D"/>
                </a:solidFill>
                <a:effectLst/>
                <a:latin typeface="Times New Roman" panose="02020603050405020304" pitchFamily="18" charset="0"/>
                <a:ea typeface="Arial" panose="020B0604020202020204" pitchFamily="34" charset="0"/>
              </a:rPr>
              <a:t>REFERENCES</a:t>
            </a:r>
          </a:p>
        </p:txBody>
      </p:sp>
      <p:grpSp>
        <p:nvGrpSpPr>
          <p:cNvPr id="4" name="Group 3">
            <a:extLst>
              <a:ext uri="{FF2B5EF4-FFF2-40B4-BE49-F238E27FC236}">
                <a16:creationId xmlns:a16="http://schemas.microsoft.com/office/drawing/2014/main" id="{3C881F57-2077-FDCE-84E8-EB058D70B44D}"/>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040893B8-302E-C481-CCA0-D98616ADAA2D}"/>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879FBA51-F264-93F7-FC5E-571F7723E030}"/>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525C431F-6BE3-1836-D193-6BAFFF82D70D}"/>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C189DE85-BFDB-FA84-9BAE-3C64248E0B68}"/>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FD33EA64-8968-76E3-98FA-476B8B9D58E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7EC66835-3130-087D-9C77-AFA540BA9719}"/>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50A838A9-8865-5569-2141-18CDF31981D8}"/>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82C81866-06BF-8488-DD33-3E1AB5E79E28}"/>
              </a:ext>
            </a:extLst>
          </p:cNvPr>
          <p:cNvSpPr txBox="1"/>
          <p:nvPr/>
        </p:nvSpPr>
        <p:spPr>
          <a:xfrm>
            <a:off x="525409" y="1704901"/>
            <a:ext cx="7766659" cy="3518912"/>
          </a:xfrm>
          <a:prstGeom prst="rect">
            <a:avLst/>
          </a:prstGeom>
          <a:noFill/>
        </p:spPr>
        <p:txBody>
          <a:bodyPr wrap="square" rtlCol="0">
            <a:spAutoFit/>
          </a:bodyPr>
          <a:lstStyle/>
          <a:p>
            <a:pPr algn="just">
              <a:spcAft>
                <a:spcPts val="200"/>
              </a:spcAft>
              <a:buNone/>
            </a:pPr>
            <a:r>
              <a:rPr lang="en-US" sz="1800" dirty="0">
                <a:effectLst/>
                <a:latin typeface="Times New Roman" panose="02020603050405020304" pitchFamily="18" charset="0"/>
                <a:ea typeface="Times New Roman" panose="02020603050405020304" pitchFamily="18" charset="0"/>
              </a:rPr>
              <a:t>1.	Banerjee-Dube, I. (Ed.). (2016). Cooking Cultures. Cambridge University Press.</a:t>
            </a:r>
          </a:p>
          <a:p>
            <a:pPr algn="just">
              <a:spcAft>
                <a:spcPts val="200"/>
              </a:spcAft>
              <a:buNone/>
            </a:pPr>
            <a:r>
              <a:rPr lang="en-US" sz="1800" dirty="0">
                <a:effectLst/>
                <a:latin typeface="Times New Roman" panose="02020603050405020304" pitchFamily="18" charset="0"/>
                <a:ea typeface="Times New Roman" panose="02020603050405020304" pitchFamily="18" charset="0"/>
              </a:rPr>
              <a:t>2.	</a:t>
            </a:r>
            <a:r>
              <a:rPr lang="en-US" sz="1800" dirty="0" err="1">
                <a:effectLst/>
                <a:latin typeface="Times New Roman" panose="02020603050405020304" pitchFamily="18" charset="0"/>
                <a:ea typeface="Times New Roman" panose="02020603050405020304" pitchFamily="18" charset="0"/>
              </a:rPr>
              <a:t>Sproesser</a:t>
            </a:r>
            <a:r>
              <a:rPr lang="en-US" sz="1800" dirty="0">
                <a:effectLst/>
                <a:latin typeface="Times New Roman" panose="02020603050405020304" pitchFamily="18" charset="0"/>
                <a:ea typeface="Times New Roman" panose="02020603050405020304" pitchFamily="18" charset="0"/>
              </a:rPr>
              <a:t>, G., Ruby, M. B., Arbit, N., </a:t>
            </a:r>
            <a:r>
              <a:rPr lang="en-US" sz="1800" dirty="0" err="1">
                <a:effectLst/>
                <a:latin typeface="Times New Roman" panose="02020603050405020304" pitchFamily="18" charset="0"/>
                <a:ea typeface="Times New Roman" panose="02020603050405020304" pitchFamily="18" charset="0"/>
              </a:rPr>
              <a:t>Akotia</a:t>
            </a:r>
            <a:r>
              <a:rPr lang="en-US" sz="1800" dirty="0">
                <a:effectLst/>
                <a:latin typeface="Times New Roman" panose="02020603050405020304" pitchFamily="18" charset="0"/>
                <a:ea typeface="Times New Roman" panose="02020603050405020304" pitchFamily="18" charset="0"/>
              </a:rPr>
              <a:t>, C. S., dos Santos Alvarenga, M., </a:t>
            </a:r>
            <a:r>
              <a:rPr lang="en-US" sz="1800" dirty="0" err="1">
                <a:effectLst/>
                <a:latin typeface="Times New Roman" panose="02020603050405020304" pitchFamily="18" charset="0"/>
                <a:ea typeface="Times New Roman" panose="02020603050405020304" pitchFamily="18" charset="0"/>
              </a:rPr>
              <a:t>Bhangaokar</a:t>
            </a:r>
            <a:r>
              <a:rPr lang="en-US" sz="1800" dirty="0">
                <a:effectLst/>
                <a:latin typeface="Times New Roman" panose="02020603050405020304" pitchFamily="18" charset="0"/>
                <a:ea typeface="Times New Roman" panose="02020603050405020304" pitchFamily="18" charset="0"/>
              </a:rPr>
              <a:t>, R., ... &amp; Renner, B. (2022). Similar or different? Comparing food cultures with regard to traditional and modern eating across ten countries. Food Research International, 157, 111106.</a:t>
            </a:r>
          </a:p>
          <a:p>
            <a:pPr algn="just">
              <a:spcAft>
                <a:spcPts val="200"/>
              </a:spcAft>
              <a:buNone/>
            </a:pPr>
            <a:r>
              <a:rPr lang="en-US" sz="1800" dirty="0">
                <a:effectLst/>
                <a:latin typeface="Times New Roman" panose="02020603050405020304" pitchFamily="18" charset="0"/>
                <a:ea typeface="Times New Roman" panose="02020603050405020304" pitchFamily="18" charset="0"/>
              </a:rPr>
              <a:t>3.	Kaufmann, J. C. (2010). The meaning of cooking. Polity.</a:t>
            </a:r>
          </a:p>
          <a:p>
            <a:pPr algn="just">
              <a:spcAft>
                <a:spcPts val="200"/>
              </a:spcAft>
              <a:buNone/>
            </a:pPr>
            <a:r>
              <a:rPr lang="en-US" sz="1800" dirty="0">
                <a:effectLst/>
                <a:latin typeface="Times New Roman" panose="02020603050405020304" pitchFamily="18" charset="0"/>
                <a:ea typeface="Times New Roman" panose="02020603050405020304" pitchFamily="18" charset="0"/>
              </a:rPr>
              <a:t>4.	Cook, I., &amp; Crang, P. (1996). The world on a plate: culinary culture, displacement and geographical knowledges. Journal of material culture, 1(2), 131-153.</a:t>
            </a:r>
          </a:p>
          <a:p>
            <a:pPr algn="just">
              <a:spcAft>
                <a:spcPts val="200"/>
              </a:spcAft>
              <a:buNone/>
            </a:pPr>
            <a:r>
              <a:rPr lang="en-US" sz="1800" dirty="0">
                <a:effectLst/>
                <a:latin typeface="Times New Roman" panose="02020603050405020304" pitchFamily="18" charset="0"/>
                <a:ea typeface="Times New Roman" panose="02020603050405020304" pitchFamily="18" charset="0"/>
              </a:rPr>
              <a:t>5.	Gatenby, L. A., Donnelly, J., &amp; Connell, R. (2011). Cooking Communities: using multicultural after‐school cooking clubs to enhance community cohesion</a:t>
            </a:r>
          </a:p>
        </p:txBody>
      </p:sp>
      <p:grpSp>
        <p:nvGrpSpPr>
          <p:cNvPr id="3" name="Group 2">
            <a:extLst>
              <a:ext uri="{FF2B5EF4-FFF2-40B4-BE49-F238E27FC236}">
                <a16:creationId xmlns:a16="http://schemas.microsoft.com/office/drawing/2014/main" id="{9F8BB0F8-CD93-36AD-51B4-835B94F87722}"/>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2A854B75-9EC8-FA7E-89FB-4418CF840B42}"/>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26DC2F36-FBD2-5320-3CF5-8E2B86D244D2}"/>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EB801FAA-0C61-723B-2BBF-B4CA1E0F9AA5}"/>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E80724CD-10E5-DEB9-B63E-C84F387CE3F0}"/>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A43A4708-C4E5-7B20-8914-56AF6721864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D76C46C8-0102-DD4C-EEF8-CE5FDB5A8EDF}"/>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en-US"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COOKING DISHES FROM DIFFERENT CULTURES</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25" name="Picture 24">
            <a:extLst>
              <a:ext uri="{FF2B5EF4-FFF2-40B4-BE49-F238E27FC236}">
                <a16:creationId xmlns:a16="http://schemas.microsoft.com/office/drawing/2014/main" id="{FFC67ECF-5EC1-BB6F-8B0B-C18451A3D7F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4073AC4E-B0BB-F4E4-825A-662B2A9C168F}"/>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BB90DA34-07EC-AE80-2A1B-C508DA1EAA10}"/>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70B0715C-9A81-5A98-71E8-7048DEC81F3D}"/>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3B06DE1-FE18-A6DB-C3BA-8B2EC04179F1}"/>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3629F814-C6FA-C99E-28BF-E16C5EC93347}"/>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1358389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9B6EE-9B4B-3A9F-86D7-2F51C0095E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AE65FF-F8D7-8BE3-2690-DB01CB363D69}"/>
              </a:ext>
            </a:extLst>
          </p:cNvPr>
          <p:cNvSpPr>
            <a:spLocks noGrp="1"/>
          </p:cNvSpPr>
          <p:nvPr>
            <p:ph type="title"/>
          </p:nvPr>
        </p:nvSpPr>
        <p:spPr>
          <a:xfrm>
            <a:off x="639479" y="1043090"/>
            <a:ext cx="7886700" cy="571213"/>
          </a:xfrm>
        </p:spPr>
        <p:txBody>
          <a:bodyPr vert="horz" lIns="91440" tIns="45720" rIns="91440" bIns="45720" rtlCol="0" anchor="ctr">
            <a:noAutofit/>
          </a:bodyPr>
          <a:lstStyle/>
          <a:p>
            <a:pPr lvl="0" algn="ctr">
              <a:spcBef>
                <a:spcPts val="435"/>
              </a:spcBef>
              <a:spcAft>
                <a:spcPts val="200"/>
              </a:spcAft>
            </a:pPr>
            <a:r>
              <a:rPr lang="en-US" sz="2400" b="1" kern="0" dirty="0">
                <a:solidFill>
                  <a:srgbClr val="1F497D"/>
                </a:solidFill>
                <a:effectLst/>
                <a:latin typeface="Times New Roman" panose="02020603050405020304" pitchFamily="18" charset="0"/>
                <a:ea typeface="Arial" panose="020B0604020202020204" pitchFamily="34" charset="0"/>
              </a:rPr>
              <a:t>REFERENCES</a:t>
            </a:r>
          </a:p>
        </p:txBody>
      </p:sp>
      <p:grpSp>
        <p:nvGrpSpPr>
          <p:cNvPr id="4" name="Group 3">
            <a:extLst>
              <a:ext uri="{FF2B5EF4-FFF2-40B4-BE49-F238E27FC236}">
                <a16:creationId xmlns:a16="http://schemas.microsoft.com/office/drawing/2014/main" id="{168770E4-03A0-AF9C-1E0E-C344E47E62D8}"/>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7C3ABECB-034F-EF1C-D600-BF23BE02C464}"/>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A3E1B257-EAFA-73F7-0473-61C718FAD296}"/>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47616092-1737-E09A-111A-268A78823386}"/>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33749ADF-066B-99CE-3AB7-E6C8C2F5B726}"/>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53B904A4-FDD4-D544-B295-F3C575DACAF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4CA49494-2D3F-6ECE-2722-E54AB785F3CA}"/>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B7862306-5349-6B6A-CE7A-DD3CD273573F}"/>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2BCD9831-FBCA-960E-0BF9-332749C53343}"/>
              </a:ext>
            </a:extLst>
          </p:cNvPr>
          <p:cNvSpPr txBox="1"/>
          <p:nvPr/>
        </p:nvSpPr>
        <p:spPr>
          <a:xfrm>
            <a:off x="525409" y="1704901"/>
            <a:ext cx="7766659" cy="2913618"/>
          </a:xfrm>
          <a:prstGeom prst="rect">
            <a:avLst/>
          </a:prstGeom>
          <a:noFill/>
        </p:spPr>
        <p:txBody>
          <a:bodyPr wrap="square" rtlCol="0">
            <a:spAutoFit/>
          </a:bodyPr>
          <a:lstStyle/>
          <a:p>
            <a:pPr algn="just">
              <a:spcAft>
                <a:spcPts val="200"/>
              </a:spcAft>
              <a:buNone/>
            </a:pPr>
            <a:r>
              <a:rPr lang="en-US" sz="1800" dirty="0">
                <a:effectLst/>
                <a:latin typeface="Times New Roman" panose="02020603050405020304" pitchFamily="18" charset="0"/>
                <a:ea typeface="Times New Roman" panose="02020603050405020304" pitchFamily="18" charset="0"/>
              </a:rPr>
              <a:t>1.	6.	Harrington, R. J. (2005). Defining gastronomic identity: The impact of environment and culture on prevailing components, texture and flavors in wine and food. Journal of culinary science &amp; technology, 4(2-3), 129-152.</a:t>
            </a:r>
          </a:p>
          <a:p>
            <a:pPr algn="just">
              <a:spcAft>
                <a:spcPts val="200"/>
              </a:spcAft>
              <a:buNone/>
            </a:pPr>
            <a:r>
              <a:rPr lang="en-US" sz="1800" dirty="0">
                <a:effectLst/>
                <a:latin typeface="Times New Roman" panose="02020603050405020304" pitchFamily="18" charset="0"/>
                <a:ea typeface="Times New Roman" panose="02020603050405020304" pitchFamily="18" charset="0"/>
              </a:rPr>
              <a:t>7.	Kulshrestha, R. (2025). Changing Tastes: How Globalization Is Shaping Regional Cuisines-Culinary Innovation and Fusion Cuisine, Variety, and Availability of Ingredients. In Global Sustainable Practices in Gastronomic Tourism (pp. 231-242). IGI Global Scientific Publishing.</a:t>
            </a:r>
          </a:p>
          <a:p>
            <a:pPr algn="just">
              <a:spcAft>
                <a:spcPts val="200"/>
              </a:spcAft>
              <a:buNone/>
            </a:pPr>
            <a:r>
              <a:rPr lang="en-US" sz="1800" dirty="0">
                <a:effectLst/>
                <a:latin typeface="Times New Roman" panose="02020603050405020304" pitchFamily="18" charset="0"/>
                <a:ea typeface="Times New Roman" panose="02020603050405020304" pitchFamily="18" charset="0"/>
              </a:rPr>
              <a:t>8.	Maffei, M. C. (2012). Culinary traditions as cultural intangible heritage and expressions of cultural diversity. In Cultural Heritage, Cultural Rights, Cultural Diversity (pp. 223-249). Brill </a:t>
            </a:r>
            <a:r>
              <a:rPr lang="en-US" sz="1800" dirty="0" err="1">
                <a:effectLst/>
                <a:latin typeface="Times New Roman" panose="02020603050405020304" pitchFamily="18" charset="0"/>
                <a:ea typeface="Times New Roman" panose="02020603050405020304" pitchFamily="18" charset="0"/>
              </a:rPr>
              <a:t>Nijhoff</a:t>
            </a:r>
            <a:r>
              <a:rPr lang="en-US" sz="180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p:txBody>
      </p:sp>
      <p:grpSp>
        <p:nvGrpSpPr>
          <p:cNvPr id="3" name="Group 2">
            <a:extLst>
              <a:ext uri="{FF2B5EF4-FFF2-40B4-BE49-F238E27FC236}">
                <a16:creationId xmlns:a16="http://schemas.microsoft.com/office/drawing/2014/main" id="{ECBA0F7D-0BC5-1C59-776A-4E8BA75D6C33}"/>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BBC936D8-4B13-7DB7-3101-142DDC8357EB}"/>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084C4205-CD51-73DB-45C8-CC458CAA3DE2}"/>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1F1F301F-6788-0484-81A1-8ED54F285B6F}"/>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850638DB-827B-7A4E-5426-B4230C8F7AD8}"/>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838592B8-9E96-1C6D-DC43-6ED3A254813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8FB720CC-796A-630D-2C7D-5DD891408ADB}"/>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en-US"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COOKING DISHES FROM DIFFERENT CULTURES</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25" name="Picture 24">
            <a:extLst>
              <a:ext uri="{FF2B5EF4-FFF2-40B4-BE49-F238E27FC236}">
                <a16:creationId xmlns:a16="http://schemas.microsoft.com/office/drawing/2014/main" id="{9637BFA8-27E6-FB51-D56E-0D9DF497C19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4232E3A4-D8A6-8EE2-F84F-57827808B5EE}"/>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386B4954-EEC5-FFA3-619F-43204E691AA5}"/>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A32A633C-4A8F-C2A5-654A-A2324A9C3B04}"/>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71FFD2A5-3FAA-DC90-9D96-0ED26B82AA1C}"/>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363F3C8D-6B5B-0BFF-989C-6AC9B3E314CC}"/>
              </a:ext>
            </a:extLst>
          </p:cNvPr>
          <p:cNvPicPr>
            <a:picLocks noChangeAspect="1"/>
          </p:cNvPicPr>
          <p:nvPr/>
        </p:nvPicPr>
        <p:blipFill>
          <a:blip r:embed="rId11"/>
          <a:stretch>
            <a:fillRect/>
          </a:stretch>
        </p:blipFill>
        <p:spPr>
          <a:xfrm>
            <a:off x="7704595" y="0"/>
            <a:ext cx="1227464" cy="1224789"/>
          </a:xfrm>
          <a:prstGeom prst="rect">
            <a:avLst/>
          </a:prstGeom>
        </p:spPr>
      </p:pic>
      <p:pic>
        <p:nvPicPr>
          <p:cNvPr id="10" name="Picture 9">
            <a:extLst>
              <a:ext uri="{FF2B5EF4-FFF2-40B4-BE49-F238E27FC236}">
                <a16:creationId xmlns:a16="http://schemas.microsoft.com/office/drawing/2014/main" id="{FE240A15-0602-C8F8-FEBB-2B83179B0F3D}"/>
              </a:ext>
            </a:extLst>
          </p:cNvPr>
          <p:cNvPicPr>
            <a:picLocks noChangeAspect="1"/>
          </p:cNvPicPr>
          <p:nvPr/>
        </p:nvPicPr>
        <p:blipFill>
          <a:blip r:embed="rId12"/>
          <a:stretch>
            <a:fillRect/>
          </a:stretch>
        </p:blipFill>
        <p:spPr>
          <a:xfrm>
            <a:off x="6418274" y="4335800"/>
            <a:ext cx="1885950" cy="1707840"/>
          </a:xfrm>
          <a:prstGeom prst="rect">
            <a:avLst/>
          </a:prstGeom>
        </p:spPr>
      </p:pic>
    </p:spTree>
    <p:extLst>
      <p:ext uri="{BB962C8B-B14F-4D97-AF65-F5344CB8AC3E}">
        <p14:creationId xmlns:p14="http://schemas.microsoft.com/office/powerpoint/2010/main" val="939493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968B9-80F1-74C9-8FC3-2BD1ADC5E4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352CF5-4BD2-3138-FD24-CDD365D53B57}"/>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INTERNATIONAL CUISINES AND COOKING STYLES </a:t>
            </a:r>
          </a:p>
        </p:txBody>
      </p:sp>
      <p:grpSp>
        <p:nvGrpSpPr>
          <p:cNvPr id="4" name="Group 3">
            <a:extLst>
              <a:ext uri="{FF2B5EF4-FFF2-40B4-BE49-F238E27FC236}">
                <a16:creationId xmlns:a16="http://schemas.microsoft.com/office/drawing/2014/main" id="{A9221E07-56D4-855A-342C-019A6764C43A}"/>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E2D5E413-4278-BF42-1E4C-F9BCE341D5CF}"/>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0AC9A148-ABAE-C531-2B82-B577F58FA660}"/>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C05CD654-BDDD-96DC-7EA3-D7E173D6C9A8}"/>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9CA4F78D-25B5-99C9-AE40-CFD1B2F097BB}"/>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0A7FD841-DD9A-7807-37E3-B35C2880A8F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EF93FAC8-683D-5EB4-A3CC-22A07691006F}"/>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9AA360C0-57ED-050F-E9D8-27BD8F9FC8F8}"/>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0341BF59-98C8-51FF-3292-7B41808E809D}"/>
              </a:ext>
            </a:extLst>
          </p:cNvPr>
          <p:cNvSpPr txBox="1"/>
          <p:nvPr/>
        </p:nvSpPr>
        <p:spPr>
          <a:xfrm>
            <a:off x="501041" y="1614303"/>
            <a:ext cx="7766659" cy="3970318"/>
          </a:xfrm>
          <a:prstGeom prst="rect">
            <a:avLst/>
          </a:prstGeom>
          <a:noFill/>
        </p:spPr>
        <p:txBody>
          <a:bodyPr wrap="square" rtlCol="0">
            <a:spAutoFit/>
          </a:bodyPr>
          <a:lstStyle/>
          <a:p>
            <a:pPr algn="just">
              <a:buNone/>
            </a:pPr>
            <a:r>
              <a:rPr lang="en-US" sz="1800" b="1" dirty="0">
                <a:effectLst/>
                <a:latin typeface="Times New Roman" panose="02020603050405020304" pitchFamily="18" charset="0"/>
                <a:ea typeface="Times New Roman" panose="02020603050405020304" pitchFamily="18" charset="0"/>
              </a:rPr>
              <a:t>Exploring international cuisines and cooking styles is essential for chefs working in multicultural environments</a:t>
            </a:r>
            <a:r>
              <a:rPr lang="en-US" sz="1800" dirty="0">
                <a:effectLst/>
                <a:latin typeface="Times New Roman" panose="02020603050405020304" pitchFamily="18" charset="0"/>
                <a:ea typeface="Times New Roman" panose="02020603050405020304" pitchFamily="18" charset="0"/>
              </a:rPr>
              <a:t>, especially when serving guests from diverse cultural backgrounds. When chefs take the time to understand the culinary traditions of other cultures, they demonstrate cultural sensitivity and respect. For example, preparing a traditional Indian curry with the correct spice blend and cooking method shows appreciation for the cuisine and avoids oversimplification or misrepresentation that could offend guests familiar with the dish.</a:t>
            </a:r>
          </a:p>
          <a:p>
            <a:pPr algn="just">
              <a:buNone/>
            </a:pPr>
            <a:r>
              <a:rPr lang="en-US" sz="1800" dirty="0">
                <a:effectLst/>
                <a:latin typeface="Times New Roman" panose="02020603050405020304" pitchFamily="18" charset="0"/>
                <a:ea typeface="Times New Roman" panose="02020603050405020304" pitchFamily="18" charset="0"/>
              </a:rPr>
              <a:t>Understanding global cuisines also helps chefs accommodate a wide range of </a:t>
            </a:r>
            <a:r>
              <a:rPr lang="en-US" sz="1800" b="1" dirty="0">
                <a:effectLst/>
                <a:latin typeface="Times New Roman" panose="02020603050405020304" pitchFamily="18" charset="0"/>
                <a:ea typeface="Times New Roman" panose="02020603050405020304" pitchFamily="18" charset="0"/>
              </a:rPr>
              <a:t>dietary needs and cultural preferences</a:t>
            </a:r>
            <a:r>
              <a:rPr lang="en-US" sz="1800" dirty="0">
                <a:effectLst/>
                <a:latin typeface="Times New Roman" panose="02020603050405020304" pitchFamily="18" charset="0"/>
                <a:ea typeface="Times New Roman" panose="02020603050405020304" pitchFamily="18" charset="0"/>
              </a:rPr>
              <a:t>. Many people follow religious or cultural food restrictions, such as avoiding pork in Islamic cuisine or preparing kosher meals for Jewish guests. A chef with knowledge of Middle Eastern cuisine, for instance, might prepare a halal-compliant lamb tagine using authentic spices like cumin and cinnamon, ensuring that it meets both the guest's dietary needs and cultural expectations.</a:t>
            </a:r>
            <a:endParaRPr lang="en-US" sz="2800" dirty="0">
              <a:effectLst/>
              <a:latin typeface="Times New Roman" panose="02020603050405020304" pitchFamily="18" charset="0"/>
              <a:ea typeface="Times New Roman" panose="02020603050405020304" pitchFamily="18" charset="0"/>
            </a:endParaRPr>
          </a:p>
        </p:txBody>
      </p:sp>
      <p:grpSp>
        <p:nvGrpSpPr>
          <p:cNvPr id="3" name="Group 2">
            <a:extLst>
              <a:ext uri="{FF2B5EF4-FFF2-40B4-BE49-F238E27FC236}">
                <a16:creationId xmlns:a16="http://schemas.microsoft.com/office/drawing/2014/main" id="{6C928D94-E5E3-99FF-79CD-23A23EC734AA}"/>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6AB74E59-096F-57A0-2C22-E33A2948D915}"/>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0A44E43A-BA6C-BFE9-9CB9-2F54013B60B9}"/>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752F126B-51D1-741D-F913-D0542919AAD9}"/>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F606C065-7C47-9DF3-6A00-751842277E42}"/>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44682EFD-17F4-8D19-DB75-424BE2361A9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3809E7A0-294E-4AF1-ABD3-495462C5FDF7}"/>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en-US"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COOKING DISHES FROM DIFFERENT CULTURES</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25" name="Picture 24">
            <a:extLst>
              <a:ext uri="{FF2B5EF4-FFF2-40B4-BE49-F238E27FC236}">
                <a16:creationId xmlns:a16="http://schemas.microsoft.com/office/drawing/2014/main" id="{4807940B-FB53-637B-F6F9-7BD36DA3AB4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E14E6809-AAD1-6634-186B-4394D2B77C06}"/>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1D9865CF-B65D-0DFF-EF46-920CDFFE05BC}"/>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D5B18116-112E-2FE5-03FF-EB98AD532393}"/>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7A597462-7D12-6156-1A84-D1EB77744492}"/>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F0200874-4A4E-2F29-BC82-E075FD1A0C40}"/>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2288377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70026-9F4B-1AAE-A27E-70F911EA4F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51EF78-1FA8-FE63-337A-8CF19D905667}"/>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INTERNATIONAL CUISINES AND COOKING STYLES </a:t>
            </a:r>
          </a:p>
        </p:txBody>
      </p:sp>
      <p:grpSp>
        <p:nvGrpSpPr>
          <p:cNvPr id="4" name="Group 3">
            <a:extLst>
              <a:ext uri="{FF2B5EF4-FFF2-40B4-BE49-F238E27FC236}">
                <a16:creationId xmlns:a16="http://schemas.microsoft.com/office/drawing/2014/main" id="{4C1277B3-5AE9-9129-CB73-CD230E7EED56}"/>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7603B68D-A669-752A-236C-5370D407E47E}"/>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D56D3E31-D593-F108-FEBF-750E4011998E}"/>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8C82CF88-D384-E56F-8075-A396F8D8D1D9}"/>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C8BEF850-4D7D-50D4-EBFC-7CA57CB44AFA}"/>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D2B53D95-D9D4-FD61-E0C9-51440C3C335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18C4C8B5-3C2C-ADF1-9E03-7DB84A1C18A4}"/>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1F415B34-E4E6-42C5-6D4F-5BC1CFCD652F}"/>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E68162A5-F1C3-5446-9F99-7CF6883225AC}"/>
              </a:ext>
            </a:extLst>
          </p:cNvPr>
          <p:cNvSpPr txBox="1"/>
          <p:nvPr/>
        </p:nvSpPr>
        <p:spPr>
          <a:xfrm>
            <a:off x="501041" y="1614303"/>
            <a:ext cx="7766659" cy="3847207"/>
          </a:xfrm>
          <a:prstGeom prst="rect">
            <a:avLst/>
          </a:prstGeom>
          <a:noFill/>
        </p:spPr>
        <p:txBody>
          <a:bodyPr wrap="square" rtlCol="0">
            <a:spAutoFit/>
          </a:bodyPr>
          <a:lstStyle/>
          <a:p>
            <a:pPr algn="just">
              <a:buNone/>
            </a:pPr>
            <a:r>
              <a:rPr lang="en-US" sz="1800" dirty="0">
                <a:effectLst/>
                <a:latin typeface="Times New Roman" panose="02020603050405020304" pitchFamily="18" charset="0"/>
                <a:ea typeface="Times New Roman" panose="02020603050405020304" pitchFamily="18" charset="0"/>
              </a:rPr>
              <a:t>Moreover, offering authentic international dishes can significantly </a:t>
            </a:r>
            <a:r>
              <a:rPr lang="en-US" sz="1800" b="1" dirty="0">
                <a:effectLst/>
                <a:latin typeface="Times New Roman" panose="02020603050405020304" pitchFamily="18" charset="0"/>
                <a:ea typeface="Times New Roman" panose="02020603050405020304" pitchFamily="18" charset="0"/>
              </a:rPr>
              <a:t>enhance the dining experience</a:t>
            </a:r>
            <a:r>
              <a:rPr lang="en-US" sz="1800" dirty="0">
                <a:effectLst/>
                <a:latin typeface="Times New Roman" panose="02020603050405020304" pitchFamily="18" charset="0"/>
                <a:ea typeface="Times New Roman" panose="02020603050405020304" pitchFamily="18" charset="0"/>
              </a:rPr>
              <a:t>. Guests often feel more welcomed and valued when they see familiar foods prepared with care and accuracy. For example, a Japanese guest on a cruise may appreciate finding a properly made miso soup and fresh sushi, while a Latin American traveler may find comfort in seeing arroz con pollo on the menu—both experiences contributing to a positive, memorable impression.</a:t>
            </a:r>
          </a:p>
          <a:p>
            <a:pPr algn="just">
              <a:buNone/>
            </a:pPr>
            <a:endParaRPr lang="en-US" sz="2800" dirty="0">
              <a:effectLst/>
              <a:latin typeface="Times New Roman" panose="02020603050405020304" pitchFamily="18" charset="0"/>
              <a:ea typeface="Times New Roman" panose="02020603050405020304" pitchFamily="18" charset="0"/>
            </a:endParaRPr>
          </a:p>
          <a:p>
            <a:pPr algn="just">
              <a:buNone/>
            </a:pPr>
            <a:r>
              <a:rPr lang="en-US" sz="1800" dirty="0">
                <a:effectLst/>
                <a:latin typeface="Times New Roman" panose="02020603050405020304" pitchFamily="18" charset="0"/>
                <a:ea typeface="Times New Roman" panose="02020603050405020304" pitchFamily="18" charset="0"/>
              </a:rPr>
              <a:t>For the chef, exploring global cuisines expands their </a:t>
            </a:r>
            <a:r>
              <a:rPr lang="en-US" sz="1800" b="1" dirty="0">
                <a:effectLst/>
                <a:latin typeface="Times New Roman" panose="02020603050405020304" pitchFamily="18" charset="0"/>
                <a:ea typeface="Times New Roman" panose="02020603050405020304" pitchFamily="18" charset="0"/>
              </a:rPr>
              <a:t>culinary versatility and creativity</a:t>
            </a:r>
            <a:r>
              <a:rPr lang="en-US" sz="1800" dirty="0">
                <a:effectLst/>
                <a:latin typeface="Times New Roman" panose="02020603050405020304" pitchFamily="18" charset="0"/>
                <a:ea typeface="Times New Roman" panose="02020603050405020304" pitchFamily="18" charset="0"/>
              </a:rPr>
              <a:t>. Knowing how to prepare Thai green curry, French ratatouille, or Moroccan couscous gives them a broader toolkit of flavors, techniques, and presentation styles. This versatility is especially valuable in dynamic settings like cruise ships or international hotels, where the guest demographic can change weekly, and menu variety is key to satisfaction.</a:t>
            </a:r>
            <a:endParaRPr lang="en-US" sz="2800" dirty="0">
              <a:effectLst/>
              <a:latin typeface="Times New Roman" panose="02020603050405020304" pitchFamily="18" charset="0"/>
              <a:ea typeface="Times New Roman" panose="02020603050405020304" pitchFamily="18" charset="0"/>
            </a:endParaRPr>
          </a:p>
        </p:txBody>
      </p:sp>
      <p:grpSp>
        <p:nvGrpSpPr>
          <p:cNvPr id="3" name="Group 2">
            <a:extLst>
              <a:ext uri="{FF2B5EF4-FFF2-40B4-BE49-F238E27FC236}">
                <a16:creationId xmlns:a16="http://schemas.microsoft.com/office/drawing/2014/main" id="{B65D72C4-44E7-2085-2031-0CE0CE8F23F6}"/>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F6E3EB2D-EC3D-F4BD-BF95-F87C3A0C4806}"/>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99A48447-C70F-C560-44EE-690565B9B011}"/>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E969D7B5-11A2-6253-F9E7-DFF634941A31}"/>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2AD536E1-5355-575B-9FE5-86B6E452822A}"/>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DE16ECCE-B348-EB15-F143-22C94946D72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05E5561D-846B-A6F1-9B5D-EE62C9CC9477}"/>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en-US"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COOKING DISHES FROM DIFFERENT CULTURES</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25" name="Picture 24">
            <a:extLst>
              <a:ext uri="{FF2B5EF4-FFF2-40B4-BE49-F238E27FC236}">
                <a16:creationId xmlns:a16="http://schemas.microsoft.com/office/drawing/2014/main" id="{D29EFED6-FC82-0756-713E-F458FD7F56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38039F9E-8BEA-F7AF-3A1D-9C05E268A783}"/>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EFF858A3-CD4D-9A10-7DAD-EBD2E6D3E37E}"/>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AD69836D-AA01-1C31-C976-6790A5F7DAE7}"/>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B7856D95-3E84-38CE-4C46-CBE9E1703CF6}"/>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27CF1011-FED9-F716-9521-AE1D64FBCEBD}"/>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926814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FD95E-D2D1-4242-4F8B-0FCB37F4C6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29BC64-6B55-953C-3B79-7844AAC654FB}"/>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INTERNATIONAL CUISINES AND COOKING STYLES </a:t>
            </a:r>
          </a:p>
        </p:txBody>
      </p:sp>
      <p:grpSp>
        <p:nvGrpSpPr>
          <p:cNvPr id="4" name="Group 3">
            <a:extLst>
              <a:ext uri="{FF2B5EF4-FFF2-40B4-BE49-F238E27FC236}">
                <a16:creationId xmlns:a16="http://schemas.microsoft.com/office/drawing/2014/main" id="{90241A33-B02E-1F4C-BBF9-F0BA6DC3113E}"/>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2EF70FC6-268F-768A-CCDA-D5FF064D6432}"/>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F488FAAA-9402-CA38-9316-DA5C4109509F}"/>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67C00F7D-AAA9-C69C-D929-B75498D3B045}"/>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FA3C3E48-5790-3EA2-C5AB-2DF493FDEBEA}"/>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C1202E01-6105-6B14-E6AD-0EDD97BAB5D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FE9A9421-EFD8-C58F-D39A-B646377A6702}"/>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E38144DE-2075-F1CC-567A-E475E58BF071}"/>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05252146-78D0-D658-38BB-94FAFD689727}"/>
              </a:ext>
            </a:extLst>
          </p:cNvPr>
          <p:cNvSpPr txBox="1"/>
          <p:nvPr/>
        </p:nvSpPr>
        <p:spPr>
          <a:xfrm>
            <a:off x="501041" y="1614303"/>
            <a:ext cx="7766659" cy="2031325"/>
          </a:xfrm>
          <a:prstGeom prst="rect">
            <a:avLst/>
          </a:prstGeom>
          <a:noFill/>
        </p:spPr>
        <p:txBody>
          <a:bodyPr wrap="square" rtlCol="0">
            <a:spAutoFit/>
          </a:bodyPr>
          <a:lstStyle/>
          <a:p>
            <a:pPr algn="just">
              <a:buNone/>
            </a:pPr>
            <a:r>
              <a:rPr lang="en-US" sz="1800" dirty="0">
                <a:effectLst/>
                <a:latin typeface="Times New Roman" panose="02020603050405020304" pitchFamily="18" charset="0"/>
                <a:ea typeface="Times New Roman" panose="02020603050405020304" pitchFamily="18" charset="0"/>
              </a:rPr>
              <a:t>Finally, in today’s globalized hospitality industry, chefs with a deep understanding of international cuisines are more competitive and sought after. Employers look for professionals who can confidently execute a wide range of dishes, adapt to different cultural contexts, and innovate by fusing global flavors. A chef who can plan a multicultural dinner featuring Mediterranean appetizers, Southeast Asian entrées, and Caribbean desserts shows not only skill but also an ability to cater to a world-class clientele.</a:t>
            </a:r>
            <a:endParaRPr lang="en-US" sz="2800" dirty="0">
              <a:effectLst/>
              <a:latin typeface="Times New Roman" panose="02020603050405020304" pitchFamily="18" charset="0"/>
              <a:ea typeface="Times New Roman" panose="02020603050405020304" pitchFamily="18" charset="0"/>
            </a:endParaRPr>
          </a:p>
        </p:txBody>
      </p:sp>
      <p:grpSp>
        <p:nvGrpSpPr>
          <p:cNvPr id="3" name="Group 2">
            <a:extLst>
              <a:ext uri="{FF2B5EF4-FFF2-40B4-BE49-F238E27FC236}">
                <a16:creationId xmlns:a16="http://schemas.microsoft.com/office/drawing/2014/main" id="{09E6D2CE-B5F9-8E0C-FC49-AFEEA0F2FF1B}"/>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A8E20B75-37D5-C1A3-EA51-D8A1AFE497B2}"/>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94FDF2FF-F0E7-2E2D-C45E-2CD9FF9454E3}"/>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B65DBD42-0B38-1EAE-0C96-8A01563EA7B2}"/>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D337EA17-B1DD-195B-5432-083C8251AFD0}"/>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C364B00F-739C-0109-3EF2-DF704B333BC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F382A543-D3D2-D1D7-7712-48707A4DC732}"/>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en-US"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COOKING DISHES FROM DIFFERENT CULTURES</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25" name="Picture 24">
            <a:extLst>
              <a:ext uri="{FF2B5EF4-FFF2-40B4-BE49-F238E27FC236}">
                <a16:creationId xmlns:a16="http://schemas.microsoft.com/office/drawing/2014/main" id="{34F35675-481D-107C-9BF2-AF8202D97BE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5DCF59DC-C62F-3B57-8AAC-A2F45146F014}"/>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BD98F793-CF25-28C9-6403-2BF922353EED}"/>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F196978D-5995-6249-337A-853ADBA071CD}"/>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D99D76C3-9006-6F6A-9DBF-A640198694E8}"/>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C398FD69-7304-D318-5024-D8E115430D99}"/>
              </a:ext>
            </a:extLst>
          </p:cNvPr>
          <p:cNvPicPr>
            <a:picLocks noChangeAspect="1"/>
          </p:cNvPicPr>
          <p:nvPr/>
        </p:nvPicPr>
        <p:blipFill>
          <a:blip r:embed="rId11"/>
          <a:stretch>
            <a:fillRect/>
          </a:stretch>
        </p:blipFill>
        <p:spPr>
          <a:xfrm>
            <a:off x="7704595" y="0"/>
            <a:ext cx="1227464" cy="1224789"/>
          </a:xfrm>
          <a:prstGeom prst="rect">
            <a:avLst/>
          </a:prstGeom>
        </p:spPr>
      </p:pic>
      <p:pic>
        <p:nvPicPr>
          <p:cNvPr id="1026" name="Picture 2" descr="Famous Middle Eastern Chefs Redefining World Cuisine - Biyo POS">
            <a:extLst>
              <a:ext uri="{FF2B5EF4-FFF2-40B4-BE49-F238E27FC236}">
                <a16:creationId xmlns:a16="http://schemas.microsoft.com/office/drawing/2014/main" id="{08361691-068A-7CA8-3E2F-3027D120F08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03496" y="3724037"/>
            <a:ext cx="3650007" cy="218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470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E2A53-0271-66DF-68E2-303D6ADDDF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9A58D1-0FCD-2035-09FF-E737EF12EC77}"/>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BENEFITS OF MASTERING INTERNATIONAL CUISINES</a:t>
            </a:r>
          </a:p>
        </p:txBody>
      </p:sp>
      <p:grpSp>
        <p:nvGrpSpPr>
          <p:cNvPr id="4" name="Group 3">
            <a:extLst>
              <a:ext uri="{FF2B5EF4-FFF2-40B4-BE49-F238E27FC236}">
                <a16:creationId xmlns:a16="http://schemas.microsoft.com/office/drawing/2014/main" id="{EFAAA922-A9B1-C56E-EFD2-541835B8ADE3}"/>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50CFDCD4-5A69-AFA5-0651-4199B6B57C11}"/>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20AE4D80-4E64-88A2-1C4B-B72E02387C50}"/>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A38582DD-78FA-612F-5D33-37F844DDC537}"/>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2241713A-79D9-D001-0A4E-3FDD856565D1}"/>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F997E085-49E5-C6C0-43FD-804A9596537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5997526C-37AB-F064-0856-251C4D69DE4B}"/>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A763401E-C4EB-FBFF-97C3-AB4819F3988A}"/>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9FEBF8B4-A76E-C428-069E-76EFEAD3FE2A}"/>
              </a:ext>
            </a:extLst>
          </p:cNvPr>
          <p:cNvSpPr txBox="1"/>
          <p:nvPr/>
        </p:nvSpPr>
        <p:spPr>
          <a:xfrm>
            <a:off x="501041" y="1614303"/>
            <a:ext cx="7766659" cy="2308324"/>
          </a:xfrm>
          <a:prstGeom prst="rect">
            <a:avLst/>
          </a:prstGeom>
          <a:noFill/>
        </p:spPr>
        <p:txBody>
          <a:bodyPr wrap="square" rtlCol="0">
            <a:spAutoFit/>
          </a:bodyPr>
          <a:lstStyle/>
          <a:p>
            <a:pPr algn="just">
              <a:buNone/>
            </a:pPr>
            <a:r>
              <a:rPr lang="en-US" sz="1800" dirty="0">
                <a:effectLst/>
                <a:latin typeface="Times New Roman" panose="02020603050405020304" pitchFamily="18" charset="0"/>
                <a:ea typeface="Times New Roman" panose="02020603050405020304" pitchFamily="18" charset="0"/>
              </a:rPr>
              <a:t>A cook who is competent in preparing international food brings significant benefits to both their career and the organization they work for. Here are the main benefits, each explained with practical examples:</a:t>
            </a:r>
          </a:p>
          <a:p>
            <a:pPr algn="just">
              <a:buNone/>
            </a:pPr>
            <a:r>
              <a:rPr lang="en-US" sz="1800" dirty="0">
                <a:effectLst/>
                <a:latin typeface="Times New Roman" panose="02020603050405020304" pitchFamily="18" charset="0"/>
                <a:ea typeface="Times New Roman" panose="02020603050405020304" pitchFamily="18" charset="0"/>
              </a:rPr>
              <a:t> Greater Career Opportunities: Cooks skilled in international cuisines are more competitive in the job market, especially in global hospitality settings like hotels, airlines, cruise ships, or international restaurants. For instance, a chef who can prepare authentic Italian pasta, Japanese sushi, and Indian curry is more likely to be hired by a high-end resort that serves guests from around the world.</a:t>
            </a:r>
          </a:p>
        </p:txBody>
      </p:sp>
      <p:grpSp>
        <p:nvGrpSpPr>
          <p:cNvPr id="3" name="Group 2">
            <a:extLst>
              <a:ext uri="{FF2B5EF4-FFF2-40B4-BE49-F238E27FC236}">
                <a16:creationId xmlns:a16="http://schemas.microsoft.com/office/drawing/2014/main" id="{161A9C78-AC95-12FC-11DC-2CCC88335A6E}"/>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2FA17780-251E-218E-5D81-D4D5E6F5FC03}"/>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5BFEDE11-C7C3-9BBB-2164-01D45FD5A8F0}"/>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529984D6-F76B-56D9-6DE8-2DB2A6AB49F6}"/>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BFB2325F-D795-0891-F871-5FD1744FCA07}"/>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76CAF258-CAD5-C318-C0D0-57EAB0A27AA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BD09103B-2867-9BBD-5E49-FEF67747B407}"/>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en-US"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COOKING DISHES FROM DIFFERENT CULTURES</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25" name="Picture 24">
            <a:extLst>
              <a:ext uri="{FF2B5EF4-FFF2-40B4-BE49-F238E27FC236}">
                <a16:creationId xmlns:a16="http://schemas.microsoft.com/office/drawing/2014/main" id="{4661CB8E-7C0E-6582-434D-72DB37F37F7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67E0847-A3C6-AB41-D9A3-6302859A8538}"/>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97CDED44-8506-D8BB-59A1-20E28A28D4D0}"/>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695B32DA-155B-105F-DA9B-AE11F1701C2B}"/>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0C5A264B-7C38-964F-FA24-1F4FB6EECC25}"/>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89543810-B612-6BB8-6392-8A67E9697D72}"/>
              </a:ext>
            </a:extLst>
          </p:cNvPr>
          <p:cNvPicPr>
            <a:picLocks noChangeAspect="1"/>
          </p:cNvPicPr>
          <p:nvPr/>
        </p:nvPicPr>
        <p:blipFill>
          <a:blip r:embed="rId11"/>
          <a:stretch>
            <a:fillRect/>
          </a:stretch>
        </p:blipFill>
        <p:spPr>
          <a:xfrm>
            <a:off x="7704595" y="0"/>
            <a:ext cx="1227464" cy="1224789"/>
          </a:xfrm>
          <a:prstGeom prst="rect">
            <a:avLst/>
          </a:prstGeom>
        </p:spPr>
      </p:pic>
      <p:pic>
        <p:nvPicPr>
          <p:cNvPr id="2050" name="Picture 2" descr="Chef Lyssa's Top Tips for Cooking International Dishes | Expand Your  Culinary Horizons - YouTube">
            <a:extLst>
              <a:ext uri="{FF2B5EF4-FFF2-40B4-BE49-F238E27FC236}">
                <a16:creationId xmlns:a16="http://schemas.microsoft.com/office/drawing/2014/main" id="{B2FD894E-C51D-356E-2096-76FD7830830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87542" y="4151660"/>
            <a:ext cx="3231931" cy="1817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11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1C0D-5621-9064-B2E6-3A68B6CA90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C8B177-2357-A80F-0C93-B1F2EDAA60D1}"/>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BENEFITS OF MASTERING INTERNATIONAL CUISINES</a:t>
            </a:r>
          </a:p>
        </p:txBody>
      </p:sp>
      <p:grpSp>
        <p:nvGrpSpPr>
          <p:cNvPr id="4" name="Group 3">
            <a:extLst>
              <a:ext uri="{FF2B5EF4-FFF2-40B4-BE49-F238E27FC236}">
                <a16:creationId xmlns:a16="http://schemas.microsoft.com/office/drawing/2014/main" id="{C37E0BDC-2EE1-243D-757E-CF070A98102E}"/>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1117B3AB-2C64-127B-D83C-E38BFF8F6ACA}"/>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EDEDDDC6-7876-8262-3002-327E001F57EB}"/>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D5CF7011-1F24-F4E0-B6DB-184ED2F97D7A}"/>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4FDFCDE8-3BF3-562C-4A8F-C2F186A315AC}"/>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7F79AF6A-9BA6-6B22-3235-35D003216B3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9BEE6695-DE73-91E0-A6F2-605265B4D0D9}"/>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ACFAF027-619E-27DB-9ED4-73BE7BACDB5A}"/>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6F1CC795-F9EF-9192-4A6F-E969EBA99A8A}"/>
              </a:ext>
            </a:extLst>
          </p:cNvPr>
          <p:cNvSpPr txBox="1"/>
          <p:nvPr/>
        </p:nvSpPr>
        <p:spPr>
          <a:xfrm>
            <a:off x="501041" y="1614303"/>
            <a:ext cx="7766659" cy="3164969"/>
          </a:xfrm>
          <a:prstGeom prst="rect">
            <a:avLst/>
          </a:prstGeom>
          <a:noFill/>
        </p:spPr>
        <p:txBody>
          <a:bodyPr wrap="square" rtlCol="0">
            <a:spAutoFit/>
          </a:bodyPr>
          <a:lstStyle/>
          <a:p>
            <a:pPr algn="just">
              <a:spcAft>
                <a:spcPts val="200"/>
              </a:spcAft>
              <a:buNone/>
            </a:pPr>
            <a:r>
              <a:rPr lang="en-US" sz="1800" b="1" dirty="0">
                <a:effectLst/>
                <a:latin typeface="Times New Roman" panose="02020603050405020304" pitchFamily="18" charset="0"/>
                <a:ea typeface="Times New Roman" panose="02020603050405020304" pitchFamily="18" charset="0"/>
              </a:rPr>
              <a:t>Increased Customer Satisfaction: </a:t>
            </a:r>
            <a:r>
              <a:rPr lang="en-US" sz="1800" dirty="0">
                <a:effectLst/>
                <a:latin typeface="Times New Roman" panose="02020603050405020304" pitchFamily="18" charset="0"/>
                <a:ea typeface="Times New Roman" panose="02020603050405020304" pitchFamily="18" charset="0"/>
              </a:rPr>
              <a:t>Being able to prepare dishes that reflect guests' cultural preferences leads to a more enjoyable dining experience. For example, a guest from Mexico might appreciate seeing tacos al pastor on the menu, prepared authentically, while an Asian guest may feel welcomed with familiar dishes like stir-fried noodles or miso soup. This boosts customer satisfaction and loyalty.</a:t>
            </a:r>
            <a:endParaRPr lang="en-US" sz="1800" dirty="0">
              <a:effectLst/>
              <a:latin typeface="Times New Roman" panose="02020603050405020304" pitchFamily="18" charset="0"/>
              <a:ea typeface="Arial" panose="020B0604020202020204" pitchFamily="34" charset="0"/>
            </a:endParaRPr>
          </a:p>
          <a:p>
            <a:pPr algn="just">
              <a:spcAft>
                <a:spcPts val="200"/>
              </a:spcAft>
              <a:buNone/>
            </a:pPr>
            <a:r>
              <a:rPr lang="en-US" sz="1800" b="1" dirty="0">
                <a:effectLst/>
                <a:latin typeface="Times New Roman" panose="02020603050405020304" pitchFamily="18" charset="0"/>
                <a:ea typeface="Times New Roman" panose="02020603050405020304" pitchFamily="18" charset="0"/>
              </a:rPr>
              <a:t>Versatility in the Kitchen: </a:t>
            </a:r>
            <a:r>
              <a:rPr lang="en-US" sz="1800" dirty="0">
                <a:effectLst/>
                <a:latin typeface="Times New Roman" panose="02020603050405020304" pitchFamily="18" charset="0"/>
                <a:ea typeface="Times New Roman" panose="02020603050405020304" pitchFamily="18" charset="0"/>
              </a:rPr>
              <a:t>Cooks competent in international cuisines can adapt easily to different menus and cooking scenarios. This is especially useful in buffet settings, theme nights, or when cooking for diverse groups. For example, during an “Around the World” dinner event, a versatile cook can contribute dishes from multiple regions without the need for outside specialists.</a:t>
            </a:r>
            <a:endParaRPr lang="en-US" sz="1800" dirty="0">
              <a:effectLst/>
              <a:latin typeface="Times New Roman" panose="02020603050405020304" pitchFamily="18" charset="0"/>
              <a:ea typeface="Arial" panose="020B0604020202020204" pitchFamily="34" charset="0"/>
            </a:endParaRPr>
          </a:p>
        </p:txBody>
      </p:sp>
      <p:grpSp>
        <p:nvGrpSpPr>
          <p:cNvPr id="3" name="Group 2">
            <a:extLst>
              <a:ext uri="{FF2B5EF4-FFF2-40B4-BE49-F238E27FC236}">
                <a16:creationId xmlns:a16="http://schemas.microsoft.com/office/drawing/2014/main" id="{8A4133B9-8EB2-E499-7EDC-FF9B1A60A4E4}"/>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26C96C14-FE71-AD84-AA87-8F269BEF257F}"/>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0514E0CB-7603-ACA4-47F7-3A730F1C0C04}"/>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078B0688-E8B0-0316-86DB-ED7EDBA26575}"/>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C56F6DA6-0B29-D1F8-C785-1C948A7D8065}"/>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83745758-A0AC-C6C6-E3F9-46B9C218BEE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5891BC9D-82D8-1E20-B7E2-13CE80346B8C}"/>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en-US"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COOKING DISHES FROM DIFFERENT CULTURES</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25" name="Picture 24">
            <a:extLst>
              <a:ext uri="{FF2B5EF4-FFF2-40B4-BE49-F238E27FC236}">
                <a16:creationId xmlns:a16="http://schemas.microsoft.com/office/drawing/2014/main" id="{D35797CB-0C43-C3F6-D944-2227D4A3AB2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547B0EA6-652F-66BC-AB6B-25C720769E5D}"/>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64170D3D-DBE5-14C4-4D84-894E77F97A32}"/>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23903595-EDB4-EE44-291D-9ED7F49AFF42}"/>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4C82A53C-3C3C-EA24-EC31-92CCB8C0A1DE}"/>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1A7A276D-331C-567E-E491-5CBE2E58C144}"/>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3436749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CC805-CFC3-9DE9-1C5D-AE7CC9244B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E73466-93C7-BE5D-4847-F50C63D22EE2}"/>
              </a:ext>
            </a:extLst>
          </p:cNvPr>
          <p:cNvSpPr>
            <a:spLocks noGrp="1"/>
          </p:cNvSpPr>
          <p:nvPr>
            <p:ph type="title"/>
          </p:nvPr>
        </p:nvSpPr>
        <p:spPr>
          <a:xfrm>
            <a:off x="639479" y="1043090"/>
            <a:ext cx="7886700" cy="571213"/>
          </a:xfrm>
        </p:spPr>
        <p:txBody>
          <a:bodyPr vert="horz" lIns="91440" tIns="45720" rIns="91440" bIns="45720" rtlCol="0" anchor="ctr">
            <a:no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BENEFITS OF MASTERING INTERNATIONAL CUISINES</a:t>
            </a:r>
          </a:p>
        </p:txBody>
      </p:sp>
      <p:grpSp>
        <p:nvGrpSpPr>
          <p:cNvPr id="4" name="Group 3">
            <a:extLst>
              <a:ext uri="{FF2B5EF4-FFF2-40B4-BE49-F238E27FC236}">
                <a16:creationId xmlns:a16="http://schemas.microsoft.com/office/drawing/2014/main" id="{F1FECD31-C819-8C55-0D21-5AB6A851CC7D}"/>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C4C4D45D-7F5A-CB05-81A6-A0CA6AB5C45E}"/>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E10F07CF-8977-5A8E-4221-FA5BDED78B39}"/>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F625CF74-4ADE-41E3-D16A-3A95BE6B8CA4}"/>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4AEDB2B6-CD6A-D26F-E23B-B151C12358D4}"/>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907E7C4F-4D23-DAD4-806F-00D7FAB761E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2191B814-0A84-B083-64BE-5334AA0BC590}"/>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D272174D-C8C6-786F-F7B8-C2FCC893B0AA}"/>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AE342E2F-7F36-DD6A-4EBB-629F3C2E1A55}"/>
              </a:ext>
            </a:extLst>
          </p:cNvPr>
          <p:cNvSpPr txBox="1"/>
          <p:nvPr/>
        </p:nvSpPr>
        <p:spPr>
          <a:xfrm>
            <a:off x="501041" y="1614303"/>
            <a:ext cx="7766659" cy="3164969"/>
          </a:xfrm>
          <a:prstGeom prst="rect">
            <a:avLst/>
          </a:prstGeom>
          <a:noFill/>
        </p:spPr>
        <p:txBody>
          <a:bodyPr wrap="square" rtlCol="0">
            <a:spAutoFit/>
          </a:bodyPr>
          <a:lstStyle/>
          <a:p>
            <a:pPr algn="just">
              <a:spcAft>
                <a:spcPts val="200"/>
              </a:spcAft>
              <a:buNone/>
            </a:pPr>
            <a:r>
              <a:rPr lang="en-US" sz="1800" b="1" dirty="0">
                <a:effectLst/>
                <a:latin typeface="Times New Roman" panose="02020603050405020304" pitchFamily="18" charset="0"/>
                <a:ea typeface="Times New Roman" panose="02020603050405020304" pitchFamily="18" charset="0"/>
              </a:rPr>
              <a:t>Innovation and Creativity: </a:t>
            </a:r>
            <a:r>
              <a:rPr lang="en-US" sz="1800" dirty="0">
                <a:effectLst/>
                <a:latin typeface="Times New Roman" panose="02020603050405020304" pitchFamily="18" charset="0"/>
                <a:ea typeface="Times New Roman" panose="02020603050405020304" pitchFamily="18" charset="0"/>
              </a:rPr>
              <a:t>Knowledge of global flavors and techniques gives cooks the ability to experiment and create unique fusion dishes. A chef might combine Mediterranean and Asian elements to develop a sesame-crusted tuna served over couscous with a miso glaze—something that excites modern diners looking for new culinary experiences.</a:t>
            </a:r>
            <a:endParaRPr lang="en-US" sz="1800" dirty="0">
              <a:effectLst/>
              <a:latin typeface="Times New Roman" panose="02020603050405020304" pitchFamily="18" charset="0"/>
              <a:ea typeface="Arial" panose="020B0604020202020204" pitchFamily="34" charset="0"/>
            </a:endParaRPr>
          </a:p>
          <a:p>
            <a:pPr algn="just">
              <a:spcAft>
                <a:spcPts val="200"/>
              </a:spcAft>
              <a:buNone/>
            </a:pPr>
            <a:r>
              <a:rPr lang="en-US" sz="1800" b="1" dirty="0">
                <a:effectLst/>
                <a:latin typeface="Times New Roman" panose="02020603050405020304" pitchFamily="18" charset="0"/>
                <a:ea typeface="Times New Roman" panose="02020603050405020304" pitchFamily="18" charset="0"/>
              </a:rPr>
              <a:t>Cultural Awareness and Respect: </a:t>
            </a:r>
            <a:r>
              <a:rPr lang="en-US" sz="1800" dirty="0">
                <a:effectLst/>
                <a:latin typeface="Times New Roman" panose="02020603050405020304" pitchFamily="18" charset="0"/>
                <a:ea typeface="Times New Roman" panose="02020603050405020304" pitchFamily="18" charset="0"/>
              </a:rPr>
              <a:t>Being able to prepare international food correctly demonstrates cultural respect and awareness. This reduces the risk of misrepresentation and helps build a more inclusive kitchen and dining environment. For example, knowing that traditional Moroccan tagine is cooked slowly in a clay pot helps preserve authenticity and respect for the dish’s cultural roots.</a:t>
            </a:r>
            <a:endParaRPr lang="en-US" sz="1800" dirty="0">
              <a:effectLst/>
              <a:latin typeface="Times New Roman" panose="02020603050405020304" pitchFamily="18" charset="0"/>
              <a:ea typeface="Arial" panose="020B0604020202020204" pitchFamily="34" charset="0"/>
            </a:endParaRPr>
          </a:p>
        </p:txBody>
      </p:sp>
      <p:grpSp>
        <p:nvGrpSpPr>
          <p:cNvPr id="3" name="Group 2">
            <a:extLst>
              <a:ext uri="{FF2B5EF4-FFF2-40B4-BE49-F238E27FC236}">
                <a16:creationId xmlns:a16="http://schemas.microsoft.com/office/drawing/2014/main" id="{A6704C26-973F-43F3-8BD0-8090B006292D}"/>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6F8B047D-3405-3BC5-804B-2FE4C4AD3F61}"/>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AA2BF041-510B-9CF1-1C68-22325DDEE9C3}"/>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D95FAC54-A267-3E2C-DD42-C62F7A76349B}"/>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6B25EEA3-B956-5BDA-5CE9-D0259F8E2407}"/>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3283BD77-B81C-9196-C51E-B77A61CC41B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B1786B31-3921-E9E3-EF4C-EE572973E3DA}"/>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en-US"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COOKING DISHES FROM DIFFERENT CULTURES</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25" name="Picture 24">
            <a:extLst>
              <a:ext uri="{FF2B5EF4-FFF2-40B4-BE49-F238E27FC236}">
                <a16:creationId xmlns:a16="http://schemas.microsoft.com/office/drawing/2014/main" id="{4D4D993A-AEEC-843A-C14F-E6E3B29107B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EE0B2546-C574-33D2-37FA-2590F0DA84C1}"/>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47D68DC4-E269-59F7-F52F-BE213D257320}"/>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807C7913-6669-DC60-1D93-8FB7E86FD9EF}"/>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1188D0C1-9F61-CCB9-2819-45B4740555CA}"/>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646DC34B-C28A-7B6A-A1ED-FA7B59F226A0}"/>
              </a:ext>
            </a:extLst>
          </p:cNvPr>
          <p:cNvPicPr>
            <a:picLocks noChangeAspect="1"/>
          </p:cNvPicPr>
          <p:nvPr/>
        </p:nvPicPr>
        <p:blipFill>
          <a:blip r:embed="rId11"/>
          <a:stretch>
            <a:fillRect/>
          </a:stretch>
        </p:blipFill>
        <p:spPr>
          <a:xfrm>
            <a:off x="7704595" y="0"/>
            <a:ext cx="1227464" cy="1224789"/>
          </a:xfrm>
          <a:prstGeom prst="rect">
            <a:avLst/>
          </a:prstGeom>
        </p:spPr>
      </p:pic>
      <p:pic>
        <p:nvPicPr>
          <p:cNvPr id="1026" name="Picture 2" descr="ENTREPRENEURSHIP SENSE: Creativity and Stages of creativity">
            <a:extLst>
              <a:ext uri="{FF2B5EF4-FFF2-40B4-BE49-F238E27FC236}">
                <a16:creationId xmlns:a16="http://schemas.microsoft.com/office/drawing/2014/main" id="{E1333533-14A0-0308-4CEE-0DB372328B6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00618" y="4476281"/>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2685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1481</TotalTime>
  <Words>3985</Words>
  <Application>Microsoft Office PowerPoint</Application>
  <PresentationFormat>On-screen Show (4:3)</PresentationFormat>
  <Paragraphs>294</Paragraphs>
  <Slides>35</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CharterBT-Roman</vt:lpstr>
      <vt:lpstr>coranto-2</vt:lpstr>
      <vt:lpstr>Times New Roman</vt:lpstr>
      <vt:lpstr>Office Theme</vt:lpstr>
      <vt:lpstr>MARitime Soft Skills for Onboard Healthy Nutrition and CULinary Arts in Seagoing Services – CUL-MAR-Skills</vt:lpstr>
      <vt:lpstr>Learning outcomes of the course </vt:lpstr>
      <vt:lpstr>Learning outcomes of the course </vt:lpstr>
      <vt:lpstr>INTERNATIONAL CUISINES AND COOKING STYLES </vt:lpstr>
      <vt:lpstr>INTERNATIONAL CUISINES AND COOKING STYLES </vt:lpstr>
      <vt:lpstr>INTERNATIONAL CUISINES AND COOKING STYLES </vt:lpstr>
      <vt:lpstr>BENEFITS OF MASTERING INTERNATIONAL CUISINES</vt:lpstr>
      <vt:lpstr>BENEFITS OF MASTERING INTERNATIONAL CUISINES</vt:lpstr>
      <vt:lpstr>BENEFITS OF MASTERING INTERNATIONAL CUISINES</vt:lpstr>
      <vt:lpstr>BENEFITS OF MASTERING INTERNATIONAL CUISINES</vt:lpstr>
      <vt:lpstr>BENEFITS OF MASTERING INTERNATIONAL CUISINES</vt:lpstr>
      <vt:lpstr>BENEFITS OF MASTERING INTERNATIONAL CUISINES</vt:lpstr>
      <vt:lpstr>THE BENEFITS OF SAILORS’ EATING THEIR FAVORITE FOODS DURING LONG-TERM DUTIES </vt:lpstr>
      <vt:lpstr>THE BENEFITS OF SAILORS’ EATING THEIR FAVORITE FOODS DURING LONG-TERM DUTIES </vt:lpstr>
      <vt:lpstr>THE BENEFITS OF SAILORS’ EATING THEIR FAVORITE FOODS DURING LONG-TERM DUTIES </vt:lpstr>
      <vt:lpstr>THE BENEFITS OF SAILORS’ EATING THEIR FAVORITE FOODS DURING LONG-TERM DUTIES </vt:lpstr>
      <vt:lpstr>THE BENEFITS OF SAILORS’ EATING THEIR FAVORITE FOODS DURING LONG-TERM DUTIES </vt:lpstr>
      <vt:lpstr>THE BENEFITS OF SAILORS’ EATING THEIR FAVORITE FOODS DURING LONG-TERM DUTIES </vt:lpstr>
      <vt:lpstr>THE BENEFITS OF SAILORS’ EATING THEIR FAVORITE FOODS DURING LONG-TERM DUTIES </vt:lpstr>
      <vt:lpstr>EXPLORING INTERNATIONAL CUISINES AND COOKING STYLES</vt:lpstr>
      <vt:lpstr>EXPLORING INTERNATIONAL CUISINES AND COOKING STYLES</vt:lpstr>
      <vt:lpstr>EXPLORING INTERNATIONAL CUISINES AND COOKING STYLES</vt:lpstr>
      <vt:lpstr>EXPLORING INTERNATIONAL CUISINES AND COOKING STYLES</vt:lpstr>
      <vt:lpstr>EXPLORING INTERNATIONAL CUISINES AND COOKING STYLES</vt:lpstr>
      <vt:lpstr>UNDERSTANDING REGIONAL INGREDIENTS AND FLAVOR PROFILES</vt:lpstr>
      <vt:lpstr>UNDERSTANDING REGIONAL INGREDIENTS AND FLAVOR PROFILES</vt:lpstr>
      <vt:lpstr>UNDERSTANDING REGIONAL INGREDIENTS AND FLAVOR PROFILES</vt:lpstr>
      <vt:lpstr>UNDERSTANDING REGIONAL INGREDIENTS AND FLAVOR PROFILES</vt:lpstr>
      <vt:lpstr>INCORPORATING DIVERSE CULINARY TRADITIONS </vt:lpstr>
      <vt:lpstr>INCORPORATING DIVERSE CULINARY TRADITIONS </vt:lpstr>
      <vt:lpstr>INCORPORATING DIVERSE CULINARY TRADITIONS </vt:lpstr>
      <vt:lpstr>INCORPORATING DIVERSE CULINARY TRADITIONS </vt:lpstr>
      <vt:lpstr>INCORPORATING DIVERSE CULINARY TRADITIONS </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Cristea Ovidiu</dc:creator>
  <cp:lastModifiedBy>Pınar ÖZDEMİR</cp:lastModifiedBy>
  <cp:revision>51</cp:revision>
  <dcterms:created xsi:type="dcterms:W3CDTF">2023-11-02T13:43:46Z</dcterms:created>
  <dcterms:modified xsi:type="dcterms:W3CDTF">2025-09-21T04:14:23Z</dcterms:modified>
</cp:coreProperties>
</file>