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0" r:id="rId3"/>
    <p:sldId id="274" r:id="rId4"/>
    <p:sldId id="275" r:id="rId5"/>
    <p:sldId id="358" r:id="rId6"/>
    <p:sldId id="359" r:id="rId7"/>
    <p:sldId id="360" r:id="rId8"/>
    <p:sldId id="361" r:id="rId9"/>
    <p:sldId id="362" r:id="rId10"/>
    <p:sldId id="323"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56" r:id="rId41"/>
    <p:sldId id="392" r:id="rId42"/>
    <p:sldId id="39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101" d="100"/>
          <a:sy n="101" d="100"/>
        </p:scale>
        <p:origin x="18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86B2B-28C8-44B5-BAD9-65D63CE235E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A691F51-CC52-4CBD-9160-5F5B679C2F8A}">
      <dgm:prSet phldrT="[Text]"/>
      <dgm:spPr/>
      <dgm:t>
        <a:bodyPr/>
        <a:lstStyle/>
        <a:p>
          <a:r>
            <a:rPr lang="en-US">
              <a:ln>
                <a:noFill/>
              </a:ln>
              <a:solidFill>
                <a:schemeClr val="bg1"/>
              </a:solidFill>
            </a:rPr>
            <a:t>BENEFITS FOR THE CREW</a:t>
          </a:r>
        </a:p>
      </dgm:t>
    </dgm:pt>
    <dgm:pt modelId="{F0FD7386-816A-40F3-9B4C-BD44EC933C4C}" type="parTrans" cxnId="{D45C1F51-4D9C-4E60-A984-0627B17C5140}">
      <dgm:prSet/>
      <dgm:spPr/>
      <dgm:t>
        <a:bodyPr/>
        <a:lstStyle/>
        <a:p>
          <a:endParaRPr lang="en-US">
            <a:ln>
              <a:noFill/>
            </a:ln>
            <a:solidFill>
              <a:schemeClr val="bg1"/>
            </a:solidFill>
          </a:endParaRPr>
        </a:p>
      </dgm:t>
    </dgm:pt>
    <dgm:pt modelId="{7AB1F15D-2A76-4086-A95E-D469A43B3791}" type="sibTrans" cxnId="{D45C1F51-4D9C-4E60-A984-0627B17C5140}">
      <dgm:prSet/>
      <dgm:spPr/>
      <dgm:t>
        <a:bodyPr/>
        <a:lstStyle/>
        <a:p>
          <a:endParaRPr lang="en-US">
            <a:ln>
              <a:noFill/>
            </a:ln>
            <a:solidFill>
              <a:schemeClr val="bg1"/>
            </a:solidFill>
          </a:endParaRPr>
        </a:p>
      </dgm:t>
    </dgm:pt>
    <dgm:pt modelId="{2A77761C-F90D-40BF-BF5A-40640BD5E5A0}">
      <dgm:prSet phldrT="[Text]"/>
      <dgm:spPr/>
      <dgm:t>
        <a:bodyPr/>
        <a:lstStyle/>
        <a:p>
          <a:pPr>
            <a:buNone/>
          </a:pPr>
          <a:r>
            <a:rPr lang="en-US" b="1">
              <a:ln>
                <a:noFill/>
              </a:ln>
              <a:solidFill>
                <a:schemeClr val="bg1"/>
              </a:solidFill>
            </a:rPr>
            <a:t>Supports Mental Health</a:t>
          </a:r>
          <a:endParaRPr lang="en-US">
            <a:ln>
              <a:noFill/>
            </a:ln>
            <a:solidFill>
              <a:schemeClr val="bg1"/>
            </a:solidFill>
          </a:endParaRPr>
        </a:p>
      </dgm:t>
    </dgm:pt>
    <dgm:pt modelId="{6BD4EE6D-574B-4457-9D55-A5841492F2A8}" type="parTrans" cxnId="{466FE0ED-0542-448D-B269-E900563EFEF5}">
      <dgm:prSet/>
      <dgm:spPr/>
      <dgm:t>
        <a:bodyPr/>
        <a:lstStyle/>
        <a:p>
          <a:endParaRPr lang="en-US">
            <a:ln>
              <a:noFill/>
            </a:ln>
            <a:solidFill>
              <a:schemeClr val="bg1"/>
            </a:solidFill>
          </a:endParaRPr>
        </a:p>
      </dgm:t>
    </dgm:pt>
    <dgm:pt modelId="{09B97A87-BE70-40E9-A16C-0B1F4706A615}" type="sibTrans" cxnId="{466FE0ED-0542-448D-B269-E900563EFEF5}">
      <dgm:prSet/>
      <dgm:spPr/>
      <dgm:t>
        <a:bodyPr/>
        <a:lstStyle/>
        <a:p>
          <a:endParaRPr lang="en-US">
            <a:ln>
              <a:noFill/>
            </a:ln>
            <a:solidFill>
              <a:schemeClr val="bg1"/>
            </a:solidFill>
          </a:endParaRPr>
        </a:p>
      </dgm:t>
    </dgm:pt>
    <dgm:pt modelId="{C8405E64-87F9-4C75-84AA-AEEC2535882C}">
      <dgm:prSet phldrT="[Text]"/>
      <dgm:spPr/>
      <dgm:t>
        <a:bodyPr/>
        <a:lstStyle/>
        <a:p>
          <a:pPr>
            <a:buNone/>
          </a:pPr>
          <a:r>
            <a:rPr lang="en-US" b="1">
              <a:ln>
                <a:noFill/>
              </a:ln>
              <a:solidFill>
                <a:schemeClr val="bg1"/>
              </a:solidFill>
            </a:rPr>
            <a:t>Boosts Morale and Satisfaction</a:t>
          </a:r>
          <a:endParaRPr lang="en-US">
            <a:ln>
              <a:noFill/>
            </a:ln>
            <a:solidFill>
              <a:schemeClr val="bg1"/>
            </a:solidFill>
          </a:endParaRPr>
        </a:p>
      </dgm:t>
    </dgm:pt>
    <dgm:pt modelId="{67A9C14B-DE44-4898-8641-0AEC1CA2A91C}" type="parTrans" cxnId="{5BB94F8F-7E32-47D2-9637-6EFF4E824B94}">
      <dgm:prSet/>
      <dgm:spPr/>
      <dgm:t>
        <a:bodyPr/>
        <a:lstStyle/>
        <a:p>
          <a:endParaRPr lang="en-US">
            <a:ln>
              <a:noFill/>
            </a:ln>
            <a:solidFill>
              <a:schemeClr val="bg1"/>
            </a:solidFill>
          </a:endParaRPr>
        </a:p>
      </dgm:t>
    </dgm:pt>
    <dgm:pt modelId="{0ADFD35A-7F7E-46A2-B341-C6261068E4DD}" type="sibTrans" cxnId="{5BB94F8F-7E32-47D2-9637-6EFF4E824B94}">
      <dgm:prSet/>
      <dgm:spPr/>
      <dgm:t>
        <a:bodyPr/>
        <a:lstStyle/>
        <a:p>
          <a:endParaRPr lang="en-US">
            <a:ln>
              <a:noFill/>
            </a:ln>
            <a:solidFill>
              <a:schemeClr val="bg1"/>
            </a:solidFill>
          </a:endParaRPr>
        </a:p>
      </dgm:t>
    </dgm:pt>
    <dgm:pt modelId="{DBF980D7-D73C-4DDF-A6D0-EDED0ACFD9C2}">
      <dgm:prSet phldrT="[Text]"/>
      <dgm:spPr/>
      <dgm:t>
        <a:bodyPr/>
        <a:lstStyle/>
        <a:p>
          <a:pPr>
            <a:buNone/>
          </a:pPr>
          <a:r>
            <a:rPr lang="en-US" b="1">
              <a:ln>
                <a:noFill/>
              </a:ln>
              <a:solidFill>
                <a:schemeClr val="bg1"/>
              </a:solidFill>
            </a:rPr>
            <a:t>Encourages Healthy Eating Habits</a:t>
          </a:r>
          <a:endParaRPr lang="en-US">
            <a:ln>
              <a:noFill/>
            </a:ln>
            <a:solidFill>
              <a:schemeClr val="bg1"/>
            </a:solidFill>
          </a:endParaRPr>
        </a:p>
      </dgm:t>
    </dgm:pt>
    <dgm:pt modelId="{7DCE9879-D1DD-4E05-915A-90EC4F1B345E}" type="parTrans" cxnId="{EBE580B0-204C-4F88-920B-B3CC8B4B897A}">
      <dgm:prSet/>
      <dgm:spPr/>
      <dgm:t>
        <a:bodyPr/>
        <a:lstStyle/>
        <a:p>
          <a:endParaRPr lang="en-US">
            <a:ln>
              <a:noFill/>
            </a:ln>
            <a:solidFill>
              <a:schemeClr val="bg1"/>
            </a:solidFill>
          </a:endParaRPr>
        </a:p>
      </dgm:t>
    </dgm:pt>
    <dgm:pt modelId="{5314A0E6-CA96-46BB-B8FB-63AD694251C2}" type="sibTrans" cxnId="{EBE580B0-204C-4F88-920B-B3CC8B4B897A}">
      <dgm:prSet/>
      <dgm:spPr/>
      <dgm:t>
        <a:bodyPr/>
        <a:lstStyle/>
        <a:p>
          <a:endParaRPr lang="en-US">
            <a:ln>
              <a:noFill/>
            </a:ln>
            <a:solidFill>
              <a:schemeClr val="bg1"/>
            </a:solidFill>
          </a:endParaRPr>
        </a:p>
      </dgm:t>
    </dgm:pt>
    <dgm:pt modelId="{8955830A-E68B-4526-90DF-C521DA53C8E8}">
      <dgm:prSet phldrT="[Text]"/>
      <dgm:spPr/>
      <dgm:t>
        <a:bodyPr/>
        <a:lstStyle/>
        <a:p>
          <a:pPr>
            <a:buNone/>
          </a:pPr>
          <a:r>
            <a:rPr lang="en-US" b="1">
              <a:ln>
                <a:noFill/>
              </a:ln>
              <a:solidFill>
                <a:schemeClr val="bg1"/>
              </a:solidFill>
            </a:rPr>
            <a:t>Enhances Efficiency in Meal Preparation</a:t>
          </a:r>
          <a:endParaRPr lang="en-US">
            <a:ln>
              <a:noFill/>
            </a:ln>
            <a:solidFill>
              <a:schemeClr val="bg1"/>
            </a:solidFill>
          </a:endParaRPr>
        </a:p>
      </dgm:t>
    </dgm:pt>
    <dgm:pt modelId="{D68EEE12-74DD-4632-B399-613970BAC616}" type="parTrans" cxnId="{8F709613-9D8B-4DF3-9B1E-C0E2FFA1F8A6}">
      <dgm:prSet/>
      <dgm:spPr/>
      <dgm:t>
        <a:bodyPr/>
        <a:lstStyle/>
        <a:p>
          <a:endParaRPr lang="en-US">
            <a:ln>
              <a:noFill/>
            </a:ln>
            <a:solidFill>
              <a:schemeClr val="bg1"/>
            </a:solidFill>
          </a:endParaRPr>
        </a:p>
      </dgm:t>
    </dgm:pt>
    <dgm:pt modelId="{DE9717FF-CC02-4C08-83FD-7003943882B3}" type="sibTrans" cxnId="{8F709613-9D8B-4DF3-9B1E-C0E2FFA1F8A6}">
      <dgm:prSet/>
      <dgm:spPr/>
      <dgm:t>
        <a:bodyPr/>
        <a:lstStyle/>
        <a:p>
          <a:endParaRPr lang="en-US">
            <a:ln>
              <a:noFill/>
            </a:ln>
            <a:solidFill>
              <a:schemeClr val="bg1"/>
            </a:solidFill>
          </a:endParaRPr>
        </a:p>
      </dgm:t>
    </dgm:pt>
    <dgm:pt modelId="{E5B24967-F189-4722-8F1C-AE11D22D5D7B}">
      <dgm:prSet phldrT="[Text]"/>
      <dgm:spPr/>
      <dgm:t>
        <a:bodyPr/>
        <a:lstStyle/>
        <a:p>
          <a:endParaRPr lang="en-US">
            <a:ln>
              <a:noFill/>
            </a:ln>
          </a:endParaRPr>
        </a:p>
      </dgm:t>
    </dgm:pt>
    <dgm:pt modelId="{0BCF7F21-FC27-42D3-BDD5-FAA29DAAA176}" type="parTrans" cxnId="{E0FB50CD-1518-4736-BEE1-F716B5830524}">
      <dgm:prSet/>
      <dgm:spPr/>
      <dgm:t>
        <a:bodyPr/>
        <a:lstStyle/>
        <a:p>
          <a:endParaRPr lang="en-US">
            <a:ln>
              <a:noFill/>
            </a:ln>
            <a:solidFill>
              <a:schemeClr val="bg1"/>
            </a:solidFill>
          </a:endParaRPr>
        </a:p>
      </dgm:t>
    </dgm:pt>
    <dgm:pt modelId="{E8D86B36-7F13-411D-8264-CBD0F194874C}" type="sibTrans" cxnId="{E0FB50CD-1518-4736-BEE1-F716B5830524}">
      <dgm:prSet/>
      <dgm:spPr/>
      <dgm:t>
        <a:bodyPr/>
        <a:lstStyle/>
        <a:p>
          <a:endParaRPr lang="en-US">
            <a:ln>
              <a:noFill/>
            </a:ln>
            <a:solidFill>
              <a:schemeClr val="bg1"/>
            </a:solidFill>
          </a:endParaRPr>
        </a:p>
      </dgm:t>
    </dgm:pt>
    <dgm:pt modelId="{1541BC8B-CBA6-48F6-848A-B0E65B234DB5}">
      <dgm:prSet/>
      <dgm:spPr/>
      <dgm:t>
        <a:bodyPr/>
        <a:lstStyle/>
        <a:p>
          <a:pPr>
            <a:buNone/>
          </a:pPr>
          <a:r>
            <a:rPr lang="en-US" b="1">
              <a:ln>
                <a:noFill/>
              </a:ln>
              <a:solidFill>
                <a:schemeClr val="bg1"/>
              </a:solidFill>
            </a:rPr>
            <a:t>Promotes Crew Health and Wellbeing</a:t>
          </a:r>
          <a:endParaRPr lang="en-US">
            <a:ln>
              <a:noFill/>
            </a:ln>
            <a:solidFill>
              <a:schemeClr val="bg1"/>
            </a:solidFill>
          </a:endParaRPr>
        </a:p>
      </dgm:t>
    </dgm:pt>
    <dgm:pt modelId="{0BB90EAF-BEF0-4854-9122-7E6A244132BB}" type="parTrans" cxnId="{8C0C0F47-A4C9-4224-80B4-959FD80E2FBC}">
      <dgm:prSet/>
      <dgm:spPr/>
      <dgm:t>
        <a:bodyPr/>
        <a:lstStyle/>
        <a:p>
          <a:endParaRPr lang="en-US">
            <a:ln>
              <a:noFill/>
            </a:ln>
            <a:solidFill>
              <a:schemeClr val="bg1"/>
            </a:solidFill>
          </a:endParaRPr>
        </a:p>
      </dgm:t>
    </dgm:pt>
    <dgm:pt modelId="{36D300D8-EC76-4186-B5F8-B9BB0F535323}" type="sibTrans" cxnId="{8C0C0F47-A4C9-4224-80B4-959FD80E2FBC}">
      <dgm:prSet/>
      <dgm:spPr/>
      <dgm:t>
        <a:bodyPr/>
        <a:lstStyle/>
        <a:p>
          <a:endParaRPr lang="en-US">
            <a:ln>
              <a:noFill/>
            </a:ln>
            <a:solidFill>
              <a:schemeClr val="bg1"/>
            </a:solidFill>
          </a:endParaRPr>
        </a:p>
      </dgm:t>
    </dgm:pt>
    <dgm:pt modelId="{BEFF32C6-153A-442D-85FE-BC65319D1E21}">
      <dgm:prSet/>
      <dgm:spPr/>
      <dgm:t>
        <a:bodyPr/>
        <a:lstStyle/>
        <a:p>
          <a:pPr>
            <a:buNone/>
          </a:pPr>
          <a:r>
            <a:rPr lang="en-US" b="1">
              <a:ln>
                <a:noFill/>
              </a:ln>
              <a:solidFill>
                <a:schemeClr val="bg1"/>
              </a:solidFill>
            </a:rPr>
            <a:t>Improves Team Cohesion</a:t>
          </a:r>
          <a:endParaRPr lang="en-US">
            <a:ln>
              <a:noFill/>
            </a:ln>
            <a:solidFill>
              <a:schemeClr val="bg1"/>
            </a:solidFill>
          </a:endParaRPr>
        </a:p>
      </dgm:t>
    </dgm:pt>
    <dgm:pt modelId="{8ACB0821-1A0D-4EB9-82C6-6181D41FD1BA}" type="parTrans" cxnId="{D9D09094-2916-4A14-8AC6-D823EDAF78BD}">
      <dgm:prSet/>
      <dgm:spPr/>
      <dgm:t>
        <a:bodyPr/>
        <a:lstStyle/>
        <a:p>
          <a:endParaRPr lang="en-US">
            <a:ln>
              <a:noFill/>
            </a:ln>
            <a:solidFill>
              <a:schemeClr val="bg1"/>
            </a:solidFill>
          </a:endParaRPr>
        </a:p>
      </dgm:t>
    </dgm:pt>
    <dgm:pt modelId="{E6B50206-B469-4BA5-8E36-3D9161FFEC1E}" type="sibTrans" cxnId="{D9D09094-2916-4A14-8AC6-D823EDAF78BD}">
      <dgm:prSet/>
      <dgm:spPr/>
      <dgm:t>
        <a:bodyPr/>
        <a:lstStyle/>
        <a:p>
          <a:endParaRPr lang="en-US">
            <a:ln>
              <a:noFill/>
            </a:ln>
            <a:solidFill>
              <a:schemeClr val="bg1"/>
            </a:solidFill>
          </a:endParaRPr>
        </a:p>
      </dgm:t>
    </dgm:pt>
    <dgm:pt modelId="{C4AECF8A-7448-4F1E-85EA-73C948EAA5F2}" type="pres">
      <dgm:prSet presAssocID="{BED86B2B-28C8-44B5-BAD9-65D63CE235E5}" presName="Name0" presStyleCnt="0">
        <dgm:presLayoutVars>
          <dgm:chMax val="1"/>
          <dgm:chPref val="1"/>
          <dgm:dir/>
          <dgm:animOne val="branch"/>
          <dgm:animLvl val="lvl"/>
        </dgm:presLayoutVars>
      </dgm:prSet>
      <dgm:spPr/>
    </dgm:pt>
    <dgm:pt modelId="{0629737C-BFFA-40C0-80F8-5A6E268F30E6}" type="pres">
      <dgm:prSet presAssocID="{5A691F51-CC52-4CBD-9160-5F5B679C2F8A}" presName="Parent" presStyleLbl="node0" presStyleIdx="0" presStyleCnt="1">
        <dgm:presLayoutVars>
          <dgm:chMax val="6"/>
          <dgm:chPref val="6"/>
        </dgm:presLayoutVars>
      </dgm:prSet>
      <dgm:spPr/>
    </dgm:pt>
    <dgm:pt modelId="{2D404F1D-A8AB-46C0-8086-0B500C7A5A97}" type="pres">
      <dgm:prSet presAssocID="{2A77761C-F90D-40BF-BF5A-40640BD5E5A0}" presName="Accent1" presStyleCnt="0"/>
      <dgm:spPr/>
    </dgm:pt>
    <dgm:pt modelId="{5EFB5FAF-4290-4A56-9158-2AAAD8F06FA6}" type="pres">
      <dgm:prSet presAssocID="{2A77761C-F90D-40BF-BF5A-40640BD5E5A0}" presName="Accent" presStyleLbl="bgShp" presStyleIdx="0" presStyleCnt="6"/>
      <dgm:spPr/>
    </dgm:pt>
    <dgm:pt modelId="{80573D77-466D-438B-B9A5-572A4D320D5F}" type="pres">
      <dgm:prSet presAssocID="{2A77761C-F90D-40BF-BF5A-40640BD5E5A0}" presName="Child1" presStyleLbl="node1" presStyleIdx="0" presStyleCnt="6">
        <dgm:presLayoutVars>
          <dgm:chMax val="0"/>
          <dgm:chPref val="0"/>
          <dgm:bulletEnabled val="1"/>
        </dgm:presLayoutVars>
      </dgm:prSet>
      <dgm:spPr/>
    </dgm:pt>
    <dgm:pt modelId="{1522D8FA-F082-44D4-8300-F9D10CE26087}" type="pres">
      <dgm:prSet presAssocID="{BEFF32C6-153A-442D-85FE-BC65319D1E21}" presName="Accent2" presStyleCnt="0"/>
      <dgm:spPr/>
    </dgm:pt>
    <dgm:pt modelId="{83F52E6D-1189-4E3C-86A0-4F6D7FB3E239}" type="pres">
      <dgm:prSet presAssocID="{BEFF32C6-153A-442D-85FE-BC65319D1E21}" presName="Accent" presStyleLbl="bgShp" presStyleIdx="1" presStyleCnt="6"/>
      <dgm:spPr/>
    </dgm:pt>
    <dgm:pt modelId="{75EA43BC-B69A-416D-A1CF-AEFC6D88569A}" type="pres">
      <dgm:prSet presAssocID="{BEFF32C6-153A-442D-85FE-BC65319D1E21}" presName="Child2" presStyleLbl="node1" presStyleIdx="1" presStyleCnt="6">
        <dgm:presLayoutVars>
          <dgm:chMax val="0"/>
          <dgm:chPref val="0"/>
          <dgm:bulletEnabled val="1"/>
        </dgm:presLayoutVars>
      </dgm:prSet>
      <dgm:spPr/>
    </dgm:pt>
    <dgm:pt modelId="{6D4C0A58-88CA-4E88-A5CC-840C1E1BE0D9}" type="pres">
      <dgm:prSet presAssocID="{1541BC8B-CBA6-48F6-848A-B0E65B234DB5}" presName="Accent3" presStyleCnt="0"/>
      <dgm:spPr/>
    </dgm:pt>
    <dgm:pt modelId="{C526142E-5D25-45D6-BB62-7977F8D217AC}" type="pres">
      <dgm:prSet presAssocID="{1541BC8B-CBA6-48F6-848A-B0E65B234DB5}" presName="Accent" presStyleLbl="bgShp" presStyleIdx="2" presStyleCnt="6"/>
      <dgm:spPr/>
    </dgm:pt>
    <dgm:pt modelId="{B405A66E-017F-43FD-826B-DA8F6AA731AB}" type="pres">
      <dgm:prSet presAssocID="{1541BC8B-CBA6-48F6-848A-B0E65B234DB5}" presName="Child3" presStyleLbl="node1" presStyleIdx="2" presStyleCnt="6">
        <dgm:presLayoutVars>
          <dgm:chMax val="0"/>
          <dgm:chPref val="0"/>
          <dgm:bulletEnabled val="1"/>
        </dgm:presLayoutVars>
      </dgm:prSet>
      <dgm:spPr/>
    </dgm:pt>
    <dgm:pt modelId="{B77516FE-12C4-4F00-A7FD-CD05C1F6FAA4}" type="pres">
      <dgm:prSet presAssocID="{C8405E64-87F9-4C75-84AA-AEEC2535882C}" presName="Accent4" presStyleCnt="0"/>
      <dgm:spPr/>
    </dgm:pt>
    <dgm:pt modelId="{A21644D3-A4E3-41CB-ABC1-486CAAB7A111}" type="pres">
      <dgm:prSet presAssocID="{C8405E64-87F9-4C75-84AA-AEEC2535882C}" presName="Accent" presStyleLbl="bgShp" presStyleIdx="3" presStyleCnt="6"/>
      <dgm:spPr/>
    </dgm:pt>
    <dgm:pt modelId="{C1179382-3E6C-44EE-8AB0-7D9B0496785B}" type="pres">
      <dgm:prSet presAssocID="{C8405E64-87F9-4C75-84AA-AEEC2535882C}" presName="Child4" presStyleLbl="node1" presStyleIdx="3" presStyleCnt="6">
        <dgm:presLayoutVars>
          <dgm:chMax val="0"/>
          <dgm:chPref val="0"/>
          <dgm:bulletEnabled val="1"/>
        </dgm:presLayoutVars>
      </dgm:prSet>
      <dgm:spPr/>
    </dgm:pt>
    <dgm:pt modelId="{4D00AE4B-E1FB-43A0-B9CD-CF0E7DDE8A47}" type="pres">
      <dgm:prSet presAssocID="{DBF980D7-D73C-4DDF-A6D0-EDED0ACFD9C2}" presName="Accent5" presStyleCnt="0"/>
      <dgm:spPr/>
    </dgm:pt>
    <dgm:pt modelId="{AAB36A69-541A-44AA-98CC-A03BE05C9DAD}" type="pres">
      <dgm:prSet presAssocID="{DBF980D7-D73C-4DDF-A6D0-EDED0ACFD9C2}" presName="Accent" presStyleLbl="bgShp" presStyleIdx="4" presStyleCnt="6"/>
      <dgm:spPr/>
    </dgm:pt>
    <dgm:pt modelId="{EE61F54C-E207-404E-8F8A-97E8268DF6C6}" type="pres">
      <dgm:prSet presAssocID="{DBF980D7-D73C-4DDF-A6D0-EDED0ACFD9C2}" presName="Child5" presStyleLbl="node1" presStyleIdx="4" presStyleCnt="6">
        <dgm:presLayoutVars>
          <dgm:chMax val="0"/>
          <dgm:chPref val="0"/>
          <dgm:bulletEnabled val="1"/>
        </dgm:presLayoutVars>
      </dgm:prSet>
      <dgm:spPr/>
    </dgm:pt>
    <dgm:pt modelId="{8F722D2D-29F9-4BF7-A4D9-9DDB6884737E}" type="pres">
      <dgm:prSet presAssocID="{8955830A-E68B-4526-90DF-C521DA53C8E8}" presName="Accent6" presStyleCnt="0"/>
      <dgm:spPr/>
    </dgm:pt>
    <dgm:pt modelId="{BB49DB93-8DCE-46DC-9422-7844B1D2C880}" type="pres">
      <dgm:prSet presAssocID="{8955830A-E68B-4526-90DF-C521DA53C8E8}" presName="Accent" presStyleLbl="bgShp" presStyleIdx="5" presStyleCnt="6"/>
      <dgm:spPr/>
    </dgm:pt>
    <dgm:pt modelId="{96338C66-D82A-4F04-BEA6-C65DAADD4B3A}" type="pres">
      <dgm:prSet presAssocID="{8955830A-E68B-4526-90DF-C521DA53C8E8}" presName="Child6" presStyleLbl="node1" presStyleIdx="5" presStyleCnt="6">
        <dgm:presLayoutVars>
          <dgm:chMax val="0"/>
          <dgm:chPref val="0"/>
          <dgm:bulletEnabled val="1"/>
        </dgm:presLayoutVars>
      </dgm:prSet>
      <dgm:spPr/>
    </dgm:pt>
  </dgm:ptLst>
  <dgm:cxnLst>
    <dgm:cxn modelId="{8F709613-9D8B-4DF3-9B1E-C0E2FFA1F8A6}" srcId="{5A691F51-CC52-4CBD-9160-5F5B679C2F8A}" destId="{8955830A-E68B-4526-90DF-C521DA53C8E8}" srcOrd="5" destOrd="0" parTransId="{D68EEE12-74DD-4632-B399-613970BAC616}" sibTransId="{DE9717FF-CC02-4C08-83FD-7003943882B3}"/>
    <dgm:cxn modelId="{B235033B-0FC4-4B2C-8629-8FB6597D6C5B}" type="presOf" srcId="{5A691F51-CC52-4CBD-9160-5F5B679C2F8A}" destId="{0629737C-BFFA-40C0-80F8-5A6E268F30E6}" srcOrd="0" destOrd="0" presId="urn:microsoft.com/office/officeart/2011/layout/HexagonRadial"/>
    <dgm:cxn modelId="{8C0C0F47-A4C9-4224-80B4-959FD80E2FBC}" srcId="{5A691F51-CC52-4CBD-9160-5F5B679C2F8A}" destId="{1541BC8B-CBA6-48F6-848A-B0E65B234DB5}" srcOrd="2" destOrd="0" parTransId="{0BB90EAF-BEF0-4854-9122-7E6A244132BB}" sibTransId="{36D300D8-EC76-4186-B5F8-B9BB0F535323}"/>
    <dgm:cxn modelId="{D45C1F51-4D9C-4E60-A984-0627B17C5140}" srcId="{BED86B2B-28C8-44B5-BAD9-65D63CE235E5}" destId="{5A691F51-CC52-4CBD-9160-5F5B679C2F8A}" srcOrd="0" destOrd="0" parTransId="{F0FD7386-816A-40F3-9B4C-BD44EC933C4C}" sibTransId="{7AB1F15D-2A76-4086-A95E-D469A43B3791}"/>
    <dgm:cxn modelId="{296D9158-D9EF-4ABA-B40C-BCAE678DB0D6}" type="presOf" srcId="{2A77761C-F90D-40BF-BF5A-40640BD5E5A0}" destId="{80573D77-466D-438B-B9A5-572A4D320D5F}" srcOrd="0" destOrd="0" presId="urn:microsoft.com/office/officeart/2011/layout/HexagonRadial"/>
    <dgm:cxn modelId="{881DD379-2A41-4E48-86F9-9527478AC3EC}" type="presOf" srcId="{BED86B2B-28C8-44B5-BAD9-65D63CE235E5}" destId="{C4AECF8A-7448-4F1E-85EA-73C948EAA5F2}" srcOrd="0" destOrd="0" presId="urn:microsoft.com/office/officeart/2011/layout/HexagonRadial"/>
    <dgm:cxn modelId="{E51E058D-21BF-4206-939B-71D17243F3EE}" type="presOf" srcId="{1541BC8B-CBA6-48F6-848A-B0E65B234DB5}" destId="{B405A66E-017F-43FD-826B-DA8F6AA731AB}" srcOrd="0" destOrd="0" presId="urn:microsoft.com/office/officeart/2011/layout/HexagonRadial"/>
    <dgm:cxn modelId="{5BB94F8F-7E32-47D2-9637-6EFF4E824B94}" srcId="{5A691F51-CC52-4CBD-9160-5F5B679C2F8A}" destId="{C8405E64-87F9-4C75-84AA-AEEC2535882C}" srcOrd="3" destOrd="0" parTransId="{67A9C14B-DE44-4898-8641-0AEC1CA2A91C}" sibTransId="{0ADFD35A-7F7E-46A2-B341-C6261068E4DD}"/>
    <dgm:cxn modelId="{D9D09094-2916-4A14-8AC6-D823EDAF78BD}" srcId="{5A691F51-CC52-4CBD-9160-5F5B679C2F8A}" destId="{BEFF32C6-153A-442D-85FE-BC65319D1E21}" srcOrd="1" destOrd="0" parTransId="{8ACB0821-1A0D-4EB9-82C6-6181D41FD1BA}" sibTransId="{E6B50206-B469-4BA5-8E36-3D9161FFEC1E}"/>
    <dgm:cxn modelId="{EBE580B0-204C-4F88-920B-B3CC8B4B897A}" srcId="{5A691F51-CC52-4CBD-9160-5F5B679C2F8A}" destId="{DBF980D7-D73C-4DDF-A6D0-EDED0ACFD9C2}" srcOrd="4" destOrd="0" parTransId="{7DCE9879-D1DD-4E05-915A-90EC4F1B345E}" sibTransId="{5314A0E6-CA96-46BB-B8FB-63AD694251C2}"/>
    <dgm:cxn modelId="{E0FB50CD-1518-4736-BEE1-F716B5830524}" srcId="{5A691F51-CC52-4CBD-9160-5F5B679C2F8A}" destId="{E5B24967-F189-4722-8F1C-AE11D22D5D7B}" srcOrd="6" destOrd="0" parTransId="{0BCF7F21-FC27-42D3-BDD5-FAA29DAAA176}" sibTransId="{E8D86B36-7F13-411D-8264-CBD0F194874C}"/>
    <dgm:cxn modelId="{EFDBDDCE-5323-44AE-92FF-C7C8B5448FD6}" type="presOf" srcId="{BEFF32C6-153A-442D-85FE-BC65319D1E21}" destId="{75EA43BC-B69A-416D-A1CF-AEFC6D88569A}" srcOrd="0" destOrd="0" presId="urn:microsoft.com/office/officeart/2011/layout/HexagonRadial"/>
    <dgm:cxn modelId="{816A68D1-335B-4616-A43E-43211981B133}" type="presOf" srcId="{DBF980D7-D73C-4DDF-A6D0-EDED0ACFD9C2}" destId="{EE61F54C-E207-404E-8F8A-97E8268DF6C6}" srcOrd="0" destOrd="0" presId="urn:microsoft.com/office/officeart/2011/layout/HexagonRadial"/>
    <dgm:cxn modelId="{24B0A6D3-CE98-4382-96D4-33CE469251EB}" type="presOf" srcId="{8955830A-E68B-4526-90DF-C521DA53C8E8}" destId="{96338C66-D82A-4F04-BEA6-C65DAADD4B3A}" srcOrd="0" destOrd="0" presId="urn:microsoft.com/office/officeart/2011/layout/HexagonRadial"/>
    <dgm:cxn modelId="{466FE0ED-0542-448D-B269-E900563EFEF5}" srcId="{5A691F51-CC52-4CBD-9160-5F5B679C2F8A}" destId="{2A77761C-F90D-40BF-BF5A-40640BD5E5A0}" srcOrd="0" destOrd="0" parTransId="{6BD4EE6D-574B-4457-9D55-A5841492F2A8}" sibTransId="{09B97A87-BE70-40E9-A16C-0B1F4706A615}"/>
    <dgm:cxn modelId="{B958D6FF-BE60-4B6F-9D34-3C7EE2BEC88F}" type="presOf" srcId="{C8405E64-87F9-4C75-84AA-AEEC2535882C}" destId="{C1179382-3E6C-44EE-8AB0-7D9B0496785B}" srcOrd="0" destOrd="0" presId="urn:microsoft.com/office/officeart/2011/layout/HexagonRadial"/>
    <dgm:cxn modelId="{1B8A5F92-9F84-4BE1-8CA5-E04310E27B60}" type="presParOf" srcId="{C4AECF8A-7448-4F1E-85EA-73C948EAA5F2}" destId="{0629737C-BFFA-40C0-80F8-5A6E268F30E6}" srcOrd="0" destOrd="0" presId="urn:microsoft.com/office/officeart/2011/layout/HexagonRadial"/>
    <dgm:cxn modelId="{78BE2242-9977-44F3-86AA-B1D5F3160B93}" type="presParOf" srcId="{C4AECF8A-7448-4F1E-85EA-73C948EAA5F2}" destId="{2D404F1D-A8AB-46C0-8086-0B500C7A5A97}" srcOrd="1" destOrd="0" presId="urn:microsoft.com/office/officeart/2011/layout/HexagonRadial"/>
    <dgm:cxn modelId="{E27C6745-D687-412A-BD83-D3C60260152F}" type="presParOf" srcId="{2D404F1D-A8AB-46C0-8086-0B500C7A5A97}" destId="{5EFB5FAF-4290-4A56-9158-2AAAD8F06FA6}" srcOrd="0" destOrd="0" presId="urn:microsoft.com/office/officeart/2011/layout/HexagonRadial"/>
    <dgm:cxn modelId="{3E8BEFCE-E4B9-4EE3-9EE5-7B85D1FFCF17}" type="presParOf" srcId="{C4AECF8A-7448-4F1E-85EA-73C948EAA5F2}" destId="{80573D77-466D-438B-B9A5-572A4D320D5F}" srcOrd="2" destOrd="0" presId="urn:microsoft.com/office/officeart/2011/layout/HexagonRadial"/>
    <dgm:cxn modelId="{A87C4BBF-983E-4A45-9060-F2371FDA8A2C}" type="presParOf" srcId="{C4AECF8A-7448-4F1E-85EA-73C948EAA5F2}" destId="{1522D8FA-F082-44D4-8300-F9D10CE26087}" srcOrd="3" destOrd="0" presId="urn:microsoft.com/office/officeart/2011/layout/HexagonRadial"/>
    <dgm:cxn modelId="{165A44C6-14FC-4FB9-868F-949A9B5670D5}" type="presParOf" srcId="{1522D8FA-F082-44D4-8300-F9D10CE26087}" destId="{83F52E6D-1189-4E3C-86A0-4F6D7FB3E239}" srcOrd="0" destOrd="0" presId="urn:microsoft.com/office/officeart/2011/layout/HexagonRadial"/>
    <dgm:cxn modelId="{C346B5D9-5062-4094-A52E-5F0852F427C9}" type="presParOf" srcId="{C4AECF8A-7448-4F1E-85EA-73C948EAA5F2}" destId="{75EA43BC-B69A-416D-A1CF-AEFC6D88569A}" srcOrd="4" destOrd="0" presId="urn:microsoft.com/office/officeart/2011/layout/HexagonRadial"/>
    <dgm:cxn modelId="{5997FC8E-4A5F-4D00-9497-DF9EC553ACB5}" type="presParOf" srcId="{C4AECF8A-7448-4F1E-85EA-73C948EAA5F2}" destId="{6D4C0A58-88CA-4E88-A5CC-840C1E1BE0D9}" srcOrd="5" destOrd="0" presId="urn:microsoft.com/office/officeart/2011/layout/HexagonRadial"/>
    <dgm:cxn modelId="{A4D93614-23F0-4197-AC5E-6EF89D9D7F29}" type="presParOf" srcId="{6D4C0A58-88CA-4E88-A5CC-840C1E1BE0D9}" destId="{C526142E-5D25-45D6-BB62-7977F8D217AC}" srcOrd="0" destOrd="0" presId="urn:microsoft.com/office/officeart/2011/layout/HexagonRadial"/>
    <dgm:cxn modelId="{2CC953EF-1A2E-4ADC-8EFC-B3EA2E3F6ED1}" type="presParOf" srcId="{C4AECF8A-7448-4F1E-85EA-73C948EAA5F2}" destId="{B405A66E-017F-43FD-826B-DA8F6AA731AB}" srcOrd="6" destOrd="0" presId="urn:microsoft.com/office/officeart/2011/layout/HexagonRadial"/>
    <dgm:cxn modelId="{FCC837A2-94CF-4790-82AE-B91949989C2B}" type="presParOf" srcId="{C4AECF8A-7448-4F1E-85EA-73C948EAA5F2}" destId="{B77516FE-12C4-4F00-A7FD-CD05C1F6FAA4}" srcOrd="7" destOrd="0" presId="urn:microsoft.com/office/officeart/2011/layout/HexagonRadial"/>
    <dgm:cxn modelId="{113460FB-517C-4174-B425-5110C116981B}" type="presParOf" srcId="{B77516FE-12C4-4F00-A7FD-CD05C1F6FAA4}" destId="{A21644D3-A4E3-41CB-ABC1-486CAAB7A111}" srcOrd="0" destOrd="0" presId="urn:microsoft.com/office/officeart/2011/layout/HexagonRadial"/>
    <dgm:cxn modelId="{084D106D-0105-481F-B3C2-30B3D40AC757}" type="presParOf" srcId="{C4AECF8A-7448-4F1E-85EA-73C948EAA5F2}" destId="{C1179382-3E6C-44EE-8AB0-7D9B0496785B}" srcOrd="8" destOrd="0" presId="urn:microsoft.com/office/officeart/2011/layout/HexagonRadial"/>
    <dgm:cxn modelId="{F9AFAA15-8425-43BC-98E6-1A7D17750AE7}" type="presParOf" srcId="{C4AECF8A-7448-4F1E-85EA-73C948EAA5F2}" destId="{4D00AE4B-E1FB-43A0-B9CD-CF0E7DDE8A47}" srcOrd="9" destOrd="0" presId="urn:microsoft.com/office/officeart/2011/layout/HexagonRadial"/>
    <dgm:cxn modelId="{788865DD-9ED3-419D-BA31-87760002EAA1}" type="presParOf" srcId="{4D00AE4B-E1FB-43A0-B9CD-CF0E7DDE8A47}" destId="{AAB36A69-541A-44AA-98CC-A03BE05C9DAD}" srcOrd="0" destOrd="0" presId="urn:microsoft.com/office/officeart/2011/layout/HexagonRadial"/>
    <dgm:cxn modelId="{D8C900E3-6610-4004-AA0C-7279D43D3950}" type="presParOf" srcId="{C4AECF8A-7448-4F1E-85EA-73C948EAA5F2}" destId="{EE61F54C-E207-404E-8F8A-97E8268DF6C6}" srcOrd="10" destOrd="0" presId="urn:microsoft.com/office/officeart/2011/layout/HexagonRadial"/>
    <dgm:cxn modelId="{E2918DB1-3DFD-4D86-8C0E-F6CBBF0F5340}" type="presParOf" srcId="{C4AECF8A-7448-4F1E-85EA-73C948EAA5F2}" destId="{8F722D2D-29F9-4BF7-A4D9-9DDB6884737E}" srcOrd="11" destOrd="0" presId="urn:microsoft.com/office/officeart/2011/layout/HexagonRadial"/>
    <dgm:cxn modelId="{681F5F49-23AC-4F9F-B2A4-7AB4C2466D1E}" type="presParOf" srcId="{8F722D2D-29F9-4BF7-A4D9-9DDB6884737E}" destId="{BB49DB93-8DCE-46DC-9422-7844B1D2C880}" srcOrd="0" destOrd="0" presId="urn:microsoft.com/office/officeart/2011/layout/HexagonRadial"/>
    <dgm:cxn modelId="{07FE401D-2808-4755-B425-4B22F62EC920}" type="presParOf" srcId="{C4AECF8A-7448-4F1E-85EA-73C948EAA5F2}" destId="{96338C66-D82A-4F04-BEA6-C65DAADD4B3A}" srcOrd="12" destOrd="0" presId="urn:microsoft.com/office/officeart/2011/layout/HexagonRadial"/>
  </dgm:cxnLst>
  <dgm:bg>
    <a:noFill/>
  </dgm:bg>
  <dgm:whole>
    <a:ln cmpd="sng">
      <a:solidFill>
        <a:schemeClr val="lt1">
          <a:hueOff val="0"/>
          <a:satOff val="0"/>
          <a:lumOff val="0"/>
        </a:schemeClr>
      </a:solid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9737C-BFFA-40C0-80F8-5A6E268F30E6}">
      <dsp:nvSpPr>
        <dsp:cNvPr id="0" name=""/>
        <dsp:cNvSpPr/>
      </dsp:nvSpPr>
      <dsp:spPr>
        <a:xfrm>
          <a:off x="1746175" y="894174"/>
          <a:ext cx="1136534" cy="9831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solidFill>
            </a:rPr>
            <a:t>BENEFITS FOR THE CREW</a:t>
          </a:r>
        </a:p>
      </dsp:txBody>
      <dsp:txXfrm>
        <a:off x="1934515" y="1057095"/>
        <a:ext cx="759854" cy="657306"/>
      </dsp:txXfrm>
    </dsp:sp>
    <dsp:sp modelId="{83F52E6D-1189-4E3C-86A0-4F6D7FB3E239}">
      <dsp:nvSpPr>
        <dsp:cNvPr id="0" name=""/>
        <dsp:cNvSpPr/>
      </dsp:nvSpPr>
      <dsp:spPr>
        <a:xfrm>
          <a:off x="2457864" y="423804"/>
          <a:ext cx="428811" cy="3694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73D77-466D-438B-B9A5-572A4D320D5F}">
      <dsp:nvSpPr>
        <dsp:cNvPr id="0" name=""/>
        <dsp:cNvSpPr/>
      </dsp:nvSpPr>
      <dsp:spPr>
        <a:xfrm>
          <a:off x="1850866" y="0"/>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Supports Mental Health</a:t>
          </a:r>
          <a:endParaRPr lang="en-US" sz="900" kern="1200">
            <a:ln>
              <a:noFill/>
            </a:ln>
            <a:solidFill>
              <a:schemeClr val="bg1"/>
            </a:solidFill>
          </a:endParaRPr>
        </a:p>
      </dsp:txBody>
      <dsp:txXfrm>
        <a:off x="2005216" y="133531"/>
        <a:ext cx="622682" cy="538692"/>
      </dsp:txXfrm>
    </dsp:sp>
    <dsp:sp modelId="{C526142E-5D25-45D6-BB62-7977F8D217AC}">
      <dsp:nvSpPr>
        <dsp:cNvPr id="0" name=""/>
        <dsp:cNvSpPr/>
      </dsp:nvSpPr>
      <dsp:spPr>
        <a:xfrm>
          <a:off x="2958320" y="1114530"/>
          <a:ext cx="428811" cy="3694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A43BC-B69A-416D-A1CF-AEFC6D88569A}">
      <dsp:nvSpPr>
        <dsp:cNvPr id="0" name=""/>
        <dsp:cNvSpPr/>
      </dsp:nvSpPr>
      <dsp:spPr>
        <a:xfrm>
          <a:off x="2705052" y="495593"/>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Improves Team Cohesion</a:t>
          </a:r>
          <a:endParaRPr lang="en-US" sz="900" kern="1200">
            <a:ln>
              <a:noFill/>
            </a:ln>
            <a:solidFill>
              <a:schemeClr val="bg1"/>
            </a:solidFill>
          </a:endParaRPr>
        </a:p>
      </dsp:txBody>
      <dsp:txXfrm>
        <a:off x="2859402" y="629124"/>
        <a:ext cx="622682" cy="538692"/>
      </dsp:txXfrm>
    </dsp:sp>
    <dsp:sp modelId="{A21644D3-A4E3-41CB-ABC1-486CAAB7A111}">
      <dsp:nvSpPr>
        <dsp:cNvPr id="0" name=""/>
        <dsp:cNvSpPr/>
      </dsp:nvSpPr>
      <dsp:spPr>
        <a:xfrm>
          <a:off x="2610671" y="1894231"/>
          <a:ext cx="428811" cy="3694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5A66E-017F-43FD-826B-DA8F6AA731AB}">
      <dsp:nvSpPr>
        <dsp:cNvPr id="0" name=""/>
        <dsp:cNvSpPr/>
      </dsp:nvSpPr>
      <dsp:spPr>
        <a:xfrm>
          <a:off x="2705052" y="1469872"/>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Promotes Crew Health and Wellbeing</a:t>
          </a:r>
          <a:endParaRPr lang="en-US" sz="900" kern="1200">
            <a:ln>
              <a:noFill/>
            </a:ln>
            <a:solidFill>
              <a:schemeClr val="bg1"/>
            </a:solidFill>
          </a:endParaRPr>
        </a:p>
      </dsp:txBody>
      <dsp:txXfrm>
        <a:off x="2859402" y="1603403"/>
        <a:ext cx="622682" cy="538692"/>
      </dsp:txXfrm>
    </dsp:sp>
    <dsp:sp modelId="{AAB36A69-541A-44AA-98CC-A03BE05C9DAD}">
      <dsp:nvSpPr>
        <dsp:cNvPr id="0" name=""/>
        <dsp:cNvSpPr/>
      </dsp:nvSpPr>
      <dsp:spPr>
        <a:xfrm>
          <a:off x="1748290" y="1975166"/>
          <a:ext cx="428811" cy="3694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79382-3E6C-44EE-8AB0-7D9B0496785B}">
      <dsp:nvSpPr>
        <dsp:cNvPr id="0" name=""/>
        <dsp:cNvSpPr/>
      </dsp:nvSpPr>
      <dsp:spPr>
        <a:xfrm>
          <a:off x="1850866" y="1966020"/>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Boosts Morale and Satisfaction</a:t>
          </a:r>
          <a:endParaRPr lang="en-US" sz="900" kern="1200">
            <a:ln>
              <a:noFill/>
            </a:ln>
            <a:solidFill>
              <a:schemeClr val="bg1"/>
            </a:solidFill>
          </a:endParaRPr>
        </a:p>
      </dsp:txBody>
      <dsp:txXfrm>
        <a:off x="2005216" y="2099551"/>
        <a:ext cx="622682" cy="538692"/>
      </dsp:txXfrm>
    </dsp:sp>
    <dsp:sp modelId="{BB49DB93-8DCE-46DC-9422-7844B1D2C880}">
      <dsp:nvSpPr>
        <dsp:cNvPr id="0" name=""/>
        <dsp:cNvSpPr/>
      </dsp:nvSpPr>
      <dsp:spPr>
        <a:xfrm>
          <a:off x="1239638" y="1284717"/>
          <a:ext cx="428811" cy="3694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1F54C-E207-404E-8F8A-97E8268DF6C6}">
      <dsp:nvSpPr>
        <dsp:cNvPr id="0" name=""/>
        <dsp:cNvSpPr/>
      </dsp:nvSpPr>
      <dsp:spPr>
        <a:xfrm>
          <a:off x="992715" y="1470426"/>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Encourages Healthy Eating Habits</a:t>
          </a:r>
          <a:endParaRPr lang="en-US" sz="900" kern="1200">
            <a:ln>
              <a:noFill/>
            </a:ln>
            <a:solidFill>
              <a:schemeClr val="bg1"/>
            </a:solidFill>
          </a:endParaRPr>
        </a:p>
      </dsp:txBody>
      <dsp:txXfrm>
        <a:off x="1147065" y="1603957"/>
        <a:ext cx="622682" cy="538692"/>
      </dsp:txXfrm>
    </dsp:sp>
    <dsp:sp modelId="{96338C66-D82A-4F04-BEA6-C65DAADD4B3A}">
      <dsp:nvSpPr>
        <dsp:cNvPr id="0" name=""/>
        <dsp:cNvSpPr/>
      </dsp:nvSpPr>
      <dsp:spPr>
        <a:xfrm>
          <a:off x="992715" y="494484"/>
          <a:ext cx="931382" cy="805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n>
                <a:noFill/>
              </a:ln>
              <a:solidFill>
                <a:schemeClr val="bg1"/>
              </a:solidFill>
            </a:rPr>
            <a:t>Enhances Efficiency in Meal Preparation</a:t>
          </a:r>
          <a:endParaRPr lang="en-US" sz="900" kern="1200">
            <a:ln>
              <a:noFill/>
            </a:ln>
            <a:solidFill>
              <a:schemeClr val="bg1"/>
            </a:solidFill>
          </a:endParaRPr>
        </a:p>
      </dsp:txBody>
      <dsp:txXfrm>
        <a:off x="1147065" y="628015"/>
        <a:ext cx="622682" cy="53869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19.09.2025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66C30-2FAE-4185-83A0-4FB1E4D1FCC6}" type="slidenum">
              <a:rPr lang="ro-RO" smtClean="0"/>
              <a:t>1</a:t>
            </a:fld>
            <a:endParaRPr lang="ro-RO"/>
          </a:p>
        </p:txBody>
      </p:sp>
    </p:spTree>
    <p:extLst>
      <p:ext uri="{BB962C8B-B14F-4D97-AF65-F5344CB8AC3E}">
        <p14:creationId xmlns:p14="http://schemas.microsoft.com/office/powerpoint/2010/main" val="1395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7423-2264-6FF2-15C4-085457807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915C3-531A-5461-D69D-E2677DC2C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58089-5872-8271-990E-CA4AD5DC34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D0AF898-27EC-CB2B-13BC-BB1B50635C6D}"/>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23331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474BD-B6B3-EE72-4B10-734A3A3BA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9EB2C-2444-7E95-2102-63462F781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521B3-671E-C8B0-EF16-36DF2A51F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F3046C-0995-E6E3-E36C-54437A8F57A6}"/>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291387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2D67E-3C98-2D14-3184-81A71B523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F97CA-D740-70BF-3C15-7D584187E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43735-D203-333B-50CA-CF1A63682E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E6C408C-8A2E-70DF-14C4-3882649212D7}"/>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227048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5B2C-B4AA-D678-6A27-4E110947A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2BF60-0D7B-8862-2F9D-92C564824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70B44-D0D2-4EE6-8882-4F915E8294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6FD6379-2FF2-2108-DAF0-29E31D42711D}"/>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144875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6A85A-AF90-5E89-3285-DA76372E1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C4B97-8A0D-EE86-CAAC-2D37F9538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939B9-2F3F-0757-B685-B6383D6022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47784C8-E8AF-30BE-76B4-A7E432C6DC96}"/>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28373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FBC28-6BBD-6400-E0E0-64C6DD580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A94FC-2E58-6695-8929-489FC0CC8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719BA-BE43-0772-4688-2A5E2B8D5F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540DE87-2EC0-DBA1-2CD4-D73F9B6B3918}"/>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264895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5C35-1D22-C22E-DE2F-C339AA64F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0A8BD-F5C3-8287-EBA8-9E4CF6987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02A68-17A4-4D12-DF77-DB6FFAE8E1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53C80AE-EBF8-A56B-9299-409CA1B3E3CA}"/>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1455586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8403-7979-8DAE-53AD-B46B6B3C7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C333-CFE4-C871-E70D-2B2C7BD43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F9DEE-9FE3-69E4-BB2D-AB209F0BDC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FC22911-0798-28B4-7164-9CBD04CFE46F}"/>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371157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B36B2-A56E-A788-3CA0-314901A62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531F-9288-36DD-52AF-26663E18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BDBCB-99E9-7399-2AF3-5387C8EBC5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E2C471-5579-5937-B524-AC23D95CC9FD}"/>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404898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AAD0-2E0E-B45C-D25A-21F4E9ED4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F645E-42EC-6C83-7BC0-3B6A2934B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C6EC4-D981-5FF0-1365-3F3B45B2BF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F30335D-49A5-4748-02F0-303A03AC1CA3}"/>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416259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449C6-FA6E-DC3A-57FD-7B97FB710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7E66F-F441-570F-479E-F14CD530B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3E6C0-9BC0-DA11-D5F9-73D059E5C7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55229DF-1046-AB8B-BF04-4B1D70C8D3C0}"/>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118722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5E58-C4E1-1DE0-3344-9906FC6EE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9335F-0F73-6778-845C-CCA67FDFA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C119E-1202-2E95-95B1-681C4563ED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B50CE69-4287-8915-0E5A-91D1E3C7F7FC}"/>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279212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7B9A6-717B-41A3-7DBC-0750B1F82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70E99-8FA2-4166-C0D0-9B73B9204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22D05-0595-5388-C1D8-CCD4A0B1CC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92E0BE2-E5A9-506C-4BF9-467F35D64926}"/>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83285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5477-18AA-E624-A0B9-BCF4A9DCC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3B8F0-3B91-26A6-291B-27C6401AD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5FE3B-34A5-869E-8270-3B16698017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67A8A33-E343-4B90-F588-2D52761E4552}"/>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43174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BDE2-8A67-EC49-F811-4457DD068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E7132-40DC-4B1D-8BA6-D299125A0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9F751-01AA-3418-9447-C15E089B80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C938D28-9AAC-A3C9-B895-B920CE5F0782}"/>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1463903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0DFB-5278-19F0-A67C-929BF3213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8D618-15D0-4507-06FF-2DF1E93F7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D44A2-9063-5D57-B911-ABB1BB1496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353DF5B-C561-D21E-70DC-65F70723053C}"/>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82182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4D1B3-460E-A392-A2BB-D8120446B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F0682-F3C8-2819-A6E4-9F384D7CA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3D15F-F957-8A86-57B4-0712359378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F6CBF74-BFCB-1AD6-E552-1E0405536C26}"/>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299445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C567-A5B8-47FE-7022-E016EFB43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B08AC-30DB-60FD-3035-6F64FCDF9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148AE-71DA-5493-1174-EDD1B9DEA0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EEF313C-2F18-7892-43FC-E266FACBD800}"/>
              </a:ext>
            </a:extLst>
          </p:cNvPr>
          <p:cNvSpPr>
            <a:spLocks noGrp="1"/>
          </p:cNvSpPr>
          <p:nvPr>
            <p:ph type="sldNum" sz="quarter" idx="5"/>
          </p:nvPr>
        </p:nvSpPr>
        <p:spPr/>
        <p:txBody>
          <a:bodyPr/>
          <a:lstStyle/>
          <a:p>
            <a:fld id="{6AF66C30-2FAE-4185-83A0-4FB1E4D1FCC6}" type="slidenum">
              <a:rPr lang="ro-RO" smtClean="0"/>
              <a:t>27</a:t>
            </a:fld>
            <a:endParaRPr lang="ro-RO"/>
          </a:p>
        </p:txBody>
      </p:sp>
    </p:spTree>
    <p:extLst>
      <p:ext uri="{BB962C8B-B14F-4D97-AF65-F5344CB8AC3E}">
        <p14:creationId xmlns:p14="http://schemas.microsoft.com/office/powerpoint/2010/main" val="3108111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6AA1-FA11-4D82-A987-AF3424465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4A747-D0D0-2D5B-6643-6B1BB796C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705F9-BFC1-9427-126D-91FFB603F5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46C9238-1B32-14D2-5A4F-81EA2342920C}"/>
              </a:ext>
            </a:extLst>
          </p:cNvPr>
          <p:cNvSpPr>
            <a:spLocks noGrp="1"/>
          </p:cNvSpPr>
          <p:nvPr>
            <p:ph type="sldNum" sz="quarter" idx="5"/>
          </p:nvPr>
        </p:nvSpPr>
        <p:spPr/>
        <p:txBody>
          <a:bodyPr/>
          <a:lstStyle/>
          <a:p>
            <a:fld id="{6AF66C30-2FAE-4185-83A0-4FB1E4D1FCC6}" type="slidenum">
              <a:rPr lang="ro-RO" smtClean="0"/>
              <a:t>28</a:t>
            </a:fld>
            <a:endParaRPr lang="ro-RO"/>
          </a:p>
        </p:txBody>
      </p:sp>
    </p:spTree>
    <p:extLst>
      <p:ext uri="{BB962C8B-B14F-4D97-AF65-F5344CB8AC3E}">
        <p14:creationId xmlns:p14="http://schemas.microsoft.com/office/powerpoint/2010/main" val="3326069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8D6C6-DD07-63AC-4223-10C39D6B7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E2CA1-225D-BBEC-B8A5-A3FEE21BD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EE5FD-B6E1-BABA-58AE-FB29EF4472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C7D3216-93BE-1B15-8643-E3960B79A87B}"/>
              </a:ext>
            </a:extLst>
          </p:cNvPr>
          <p:cNvSpPr>
            <a:spLocks noGrp="1"/>
          </p:cNvSpPr>
          <p:nvPr>
            <p:ph type="sldNum" sz="quarter" idx="5"/>
          </p:nvPr>
        </p:nvSpPr>
        <p:spPr/>
        <p:txBody>
          <a:bodyPr/>
          <a:lstStyle/>
          <a:p>
            <a:fld id="{6AF66C30-2FAE-4185-83A0-4FB1E4D1FCC6}" type="slidenum">
              <a:rPr lang="ro-RO" smtClean="0"/>
              <a:t>29</a:t>
            </a:fld>
            <a:endParaRPr lang="ro-RO"/>
          </a:p>
        </p:txBody>
      </p:sp>
    </p:spTree>
    <p:extLst>
      <p:ext uri="{BB962C8B-B14F-4D97-AF65-F5344CB8AC3E}">
        <p14:creationId xmlns:p14="http://schemas.microsoft.com/office/powerpoint/2010/main" val="339772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FEE0-F930-1CDB-A438-C49FFD5DD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491B6-9ECF-F1FF-8C37-4D72EC614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8777C-56B4-635E-37F6-55E0A6EAA3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937771-7FDD-983F-CAD5-09B9CA22FFAC}"/>
              </a:ext>
            </a:extLst>
          </p:cNvPr>
          <p:cNvSpPr>
            <a:spLocks noGrp="1"/>
          </p:cNvSpPr>
          <p:nvPr>
            <p:ph type="sldNum" sz="quarter" idx="5"/>
          </p:nvPr>
        </p:nvSpPr>
        <p:spPr/>
        <p:txBody>
          <a:bodyPr/>
          <a:lstStyle/>
          <a:p>
            <a:fld id="{6AF66C30-2FAE-4185-83A0-4FB1E4D1FCC6}" type="slidenum">
              <a:rPr lang="ro-RO" smtClean="0"/>
              <a:t>30</a:t>
            </a:fld>
            <a:endParaRPr lang="ro-RO"/>
          </a:p>
        </p:txBody>
      </p:sp>
    </p:spTree>
    <p:extLst>
      <p:ext uri="{BB962C8B-B14F-4D97-AF65-F5344CB8AC3E}">
        <p14:creationId xmlns:p14="http://schemas.microsoft.com/office/powerpoint/2010/main" val="2561203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66EBB-9522-0A6C-ECD8-0D2C3C484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13CAF-6C79-EC5E-7D13-8A7E89B4F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FDCCD-2CE2-5F0E-BB6D-B75754EAD8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9B714B7-FE12-BECE-0A74-206C60BA1BE6}"/>
              </a:ext>
            </a:extLst>
          </p:cNvPr>
          <p:cNvSpPr>
            <a:spLocks noGrp="1"/>
          </p:cNvSpPr>
          <p:nvPr>
            <p:ph type="sldNum" sz="quarter" idx="5"/>
          </p:nvPr>
        </p:nvSpPr>
        <p:spPr/>
        <p:txBody>
          <a:bodyPr/>
          <a:lstStyle/>
          <a:p>
            <a:fld id="{6AF66C30-2FAE-4185-83A0-4FB1E4D1FCC6}" type="slidenum">
              <a:rPr lang="ro-RO" smtClean="0"/>
              <a:t>31</a:t>
            </a:fld>
            <a:endParaRPr lang="ro-RO"/>
          </a:p>
        </p:txBody>
      </p:sp>
    </p:spTree>
    <p:extLst>
      <p:ext uri="{BB962C8B-B14F-4D97-AF65-F5344CB8AC3E}">
        <p14:creationId xmlns:p14="http://schemas.microsoft.com/office/powerpoint/2010/main" val="3989700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27BE-D4CC-E565-C3B9-C386B017F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75881-0345-FC13-3A1A-C55C4C3B2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2B41D-3C1B-9483-CD1B-C5FA21C0D3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8E1415D-932F-65A8-61E2-DBA78317D2D3}"/>
              </a:ext>
            </a:extLst>
          </p:cNvPr>
          <p:cNvSpPr>
            <a:spLocks noGrp="1"/>
          </p:cNvSpPr>
          <p:nvPr>
            <p:ph type="sldNum" sz="quarter" idx="5"/>
          </p:nvPr>
        </p:nvSpPr>
        <p:spPr/>
        <p:txBody>
          <a:bodyPr/>
          <a:lstStyle/>
          <a:p>
            <a:fld id="{6AF66C30-2FAE-4185-83A0-4FB1E4D1FCC6}" type="slidenum">
              <a:rPr lang="ro-RO" smtClean="0"/>
              <a:t>32</a:t>
            </a:fld>
            <a:endParaRPr lang="ro-RO"/>
          </a:p>
        </p:txBody>
      </p:sp>
    </p:spTree>
    <p:extLst>
      <p:ext uri="{BB962C8B-B14F-4D97-AF65-F5344CB8AC3E}">
        <p14:creationId xmlns:p14="http://schemas.microsoft.com/office/powerpoint/2010/main" val="4090188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45AF3-D969-B85D-E6B3-88360A7D5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5DA54-E351-8AAB-3B94-E0E6A52CB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D9658-0498-CD25-2888-02459B3A55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57295A7-E1AE-91F1-E76F-A8B0A4447C5A}"/>
              </a:ext>
            </a:extLst>
          </p:cNvPr>
          <p:cNvSpPr>
            <a:spLocks noGrp="1"/>
          </p:cNvSpPr>
          <p:nvPr>
            <p:ph type="sldNum" sz="quarter" idx="5"/>
          </p:nvPr>
        </p:nvSpPr>
        <p:spPr/>
        <p:txBody>
          <a:bodyPr/>
          <a:lstStyle/>
          <a:p>
            <a:fld id="{6AF66C30-2FAE-4185-83A0-4FB1E4D1FCC6}" type="slidenum">
              <a:rPr lang="ro-RO" smtClean="0"/>
              <a:t>33</a:t>
            </a:fld>
            <a:endParaRPr lang="ro-RO"/>
          </a:p>
        </p:txBody>
      </p:sp>
    </p:spTree>
    <p:extLst>
      <p:ext uri="{BB962C8B-B14F-4D97-AF65-F5344CB8AC3E}">
        <p14:creationId xmlns:p14="http://schemas.microsoft.com/office/powerpoint/2010/main" val="229887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55B6F-610D-79BA-3313-F26F67000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53E52-2FC4-7304-EC27-8C92BE076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4F6EB-F0AC-4B04-CE46-040D6ECD41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0D6FFD6-5C1B-AA24-8C75-BCEDBB84D61A}"/>
              </a:ext>
            </a:extLst>
          </p:cNvPr>
          <p:cNvSpPr>
            <a:spLocks noGrp="1"/>
          </p:cNvSpPr>
          <p:nvPr>
            <p:ph type="sldNum" sz="quarter" idx="5"/>
          </p:nvPr>
        </p:nvSpPr>
        <p:spPr/>
        <p:txBody>
          <a:bodyPr/>
          <a:lstStyle/>
          <a:p>
            <a:fld id="{6AF66C30-2FAE-4185-83A0-4FB1E4D1FCC6}" type="slidenum">
              <a:rPr lang="ro-RO" smtClean="0"/>
              <a:t>34</a:t>
            </a:fld>
            <a:endParaRPr lang="ro-RO"/>
          </a:p>
        </p:txBody>
      </p:sp>
    </p:spTree>
    <p:extLst>
      <p:ext uri="{BB962C8B-B14F-4D97-AF65-F5344CB8AC3E}">
        <p14:creationId xmlns:p14="http://schemas.microsoft.com/office/powerpoint/2010/main" val="808076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6270-9840-7297-D8CF-A9D9F1038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E88CD-CC7C-53CE-E702-FE28A331A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DA008-9FE6-7F54-1C4B-EF2B914F05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3B03148-8674-EDB5-0E5A-6E136246B746}"/>
              </a:ext>
            </a:extLst>
          </p:cNvPr>
          <p:cNvSpPr>
            <a:spLocks noGrp="1"/>
          </p:cNvSpPr>
          <p:nvPr>
            <p:ph type="sldNum" sz="quarter" idx="5"/>
          </p:nvPr>
        </p:nvSpPr>
        <p:spPr/>
        <p:txBody>
          <a:bodyPr/>
          <a:lstStyle/>
          <a:p>
            <a:fld id="{6AF66C30-2FAE-4185-83A0-4FB1E4D1FCC6}" type="slidenum">
              <a:rPr lang="ro-RO" smtClean="0"/>
              <a:t>35</a:t>
            </a:fld>
            <a:endParaRPr lang="ro-RO"/>
          </a:p>
        </p:txBody>
      </p:sp>
    </p:spTree>
    <p:extLst>
      <p:ext uri="{BB962C8B-B14F-4D97-AF65-F5344CB8AC3E}">
        <p14:creationId xmlns:p14="http://schemas.microsoft.com/office/powerpoint/2010/main" val="3637134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C587-AA41-D854-2AEA-B0E0AA1E4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99797-5F46-3564-D053-A02CE8DB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827B1-B298-2521-B49B-ADFA0376B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E5D4407-52C3-8E28-09D3-64E422245E4E}"/>
              </a:ext>
            </a:extLst>
          </p:cNvPr>
          <p:cNvSpPr>
            <a:spLocks noGrp="1"/>
          </p:cNvSpPr>
          <p:nvPr>
            <p:ph type="sldNum" sz="quarter" idx="5"/>
          </p:nvPr>
        </p:nvSpPr>
        <p:spPr/>
        <p:txBody>
          <a:bodyPr/>
          <a:lstStyle/>
          <a:p>
            <a:fld id="{6AF66C30-2FAE-4185-83A0-4FB1E4D1FCC6}" type="slidenum">
              <a:rPr lang="ro-RO" smtClean="0"/>
              <a:t>36</a:t>
            </a:fld>
            <a:endParaRPr lang="ro-RO"/>
          </a:p>
        </p:txBody>
      </p:sp>
    </p:spTree>
    <p:extLst>
      <p:ext uri="{BB962C8B-B14F-4D97-AF65-F5344CB8AC3E}">
        <p14:creationId xmlns:p14="http://schemas.microsoft.com/office/powerpoint/2010/main" val="2933888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982FF-B37C-F09E-5E6B-810E69531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0E3CB-8C44-C3D9-BBB4-D76FFA1A9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FE8C3-1F87-BEC5-3939-73E78B1485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E401846-197F-5C71-6EAE-89F3A1A695B1}"/>
              </a:ext>
            </a:extLst>
          </p:cNvPr>
          <p:cNvSpPr>
            <a:spLocks noGrp="1"/>
          </p:cNvSpPr>
          <p:nvPr>
            <p:ph type="sldNum" sz="quarter" idx="5"/>
          </p:nvPr>
        </p:nvSpPr>
        <p:spPr/>
        <p:txBody>
          <a:bodyPr/>
          <a:lstStyle/>
          <a:p>
            <a:fld id="{6AF66C30-2FAE-4185-83A0-4FB1E4D1FCC6}" type="slidenum">
              <a:rPr lang="ro-RO" smtClean="0"/>
              <a:t>37</a:t>
            </a:fld>
            <a:endParaRPr lang="ro-RO"/>
          </a:p>
        </p:txBody>
      </p:sp>
    </p:spTree>
    <p:extLst>
      <p:ext uri="{BB962C8B-B14F-4D97-AF65-F5344CB8AC3E}">
        <p14:creationId xmlns:p14="http://schemas.microsoft.com/office/powerpoint/2010/main" val="652631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6C78-BB76-B75D-EF24-098FFE329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9179A-34B0-9F74-83EB-EC8BEAFCD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51DB2-43DA-42C7-5035-1D17FF2D61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BC9B8C7-A741-3248-770F-C2703CAE8902}"/>
              </a:ext>
            </a:extLst>
          </p:cNvPr>
          <p:cNvSpPr>
            <a:spLocks noGrp="1"/>
          </p:cNvSpPr>
          <p:nvPr>
            <p:ph type="sldNum" sz="quarter" idx="5"/>
          </p:nvPr>
        </p:nvSpPr>
        <p:spPr/>
        <p:txBody>
          <a:bodyPr/>
          <a:lstStyle/>
          <a:p>
            <a:fld id="{6AF66C30-2FAE-4185-83A0-4FB1E4D1FCC6}" type="slidenum">
              <a:rPr lang="ro-RO" smtClean="0"/>
              <a:t>38</a:t>
            </a:fld>
            <a:endParaRPr lang="ro-RO"/>
          </a:p>
        </p:txBody>
      </p:sp>
    </p:spTree>
    <p:extLst>
      <p:ext uri="{BB962C8B-B14F-4D97-AF65-F5344CB8AC3E}">
        <p14:creationId xmlns:p14="http://schemas.microsoft.com/office/powerpoint/2010/main" val="4258791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307D-BD65-2126-FACB-101803D1A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01BC9-516B-4114-412E-7C96CBC6B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8A816-C18C-F14C-41D2-4C1A966368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99E4900-CB1C-6EA2-FA33-21D4EFEA4668}"/>
              </a:ext>
            </a:extLst>
          </p:cNvPr>
          <p:cNvSpPr>
            <a:spLocks noGrp="1"/>
          </p:cNvSpPr>
          <p:nvPr>
            <p:ph type="sldNum" sz="quarter" idx="5"/>
          </p:nvPr>
        </p:nvSpPr>
        <p:spPr/>
        <p:txBody>
          <a:bodyPr/>
          <a:lstStyle/>
          <a:p>
            <a:fld id="{6AF66C30-2FAE-4185-83A0-4FB1E4D1FCC6}" type="slidenum">
              <a:rPr lang="ro-RO" smtClean="0"/>
              <a:t>39</a:t>
            </a:fld>
            <a:endParaRPr lang="ro-RO"/>
          </a:p>
        </p:txBody>
      </p:sp>
    </p:spTree>
    <p:extLst>
      <p:ext uri="{BB962C8B-B14F-4D97-AF65-F5344CB8AC3E}">
        <p14:creationId xmlns:p14="http://schemas.microsoft.com/office/powerpoint/2010/main" val="183222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85BF-48FD-25D1-4A00-F67DEEC8F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3A9B9-DD2E-F81D-2838-E19E31931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3AA1F-F136-570A-1B8C-AC57841F0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6032366-F90E-1098-DCD6-71A972A505DD}"/>
              </a:ext>
            </a:extLst>
          </p:cNvPr>
          <p:cNvSpPr>
            <a:spLocks noGrp="1"/>
          </p:cNvSpPr>
          <p:nvPr>
            <p:ph type="sldNum" sz="quarter" idx="5"/>
          </p:nvPr>
        </p:nvSpPr>
        <p:spPr/>
        <p:txBody>
          <a:bodyPr/>
          <a:lstStyle/>
          <a:p>
            <a:fld id="{6AF66C30-2FAE-4185-83A0-4FB1E4D1FCC6}" type="slidenum">
              <a:rPr lang="ro-RO" smtClean="0"/>
              <a:t>40</a:t>
            </a:fld>
            <a:endParaRPr lang="ro-RO"/>
          </a:p>
        </p:txBody>
      </p:sp>
    </p:spTree>
    <p:extLst>
      <p:ext uri="{BB962C8B-B14F-4D97-AF65-F5344CB8AC3E}">
        <p14:creationId xmlns:p14="http://schemas.microsoft.com/office/powerpoint/2010/main" val="3477458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37D0-FB36-A292-6685-B0C6BFC95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0B34D-B0D6-CBF2-BA4F-C8E6FFE69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50A16-5FB1-9FE1-D04B-65886B302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CA84361-69AC-F0D3-E492-D9A64F6303E3}"/>
              </a:ext>
            </a:extLst>
          </p:cNvPr>
          <p:cNvSpPr>
            <a:spLocks noGrp="1"/>
          </p:cNvSpPr>
          <p:nvPr>
            <p:ph type="sldNum" sz="quarter" idx="5"/>
          </p:nvPr>
        </p:nvSpPr>
        <p:spPr/>
        <p:txBody>
          <a:bodyPr/>
          <a:lstStyle/>
          <a:p>
            <a:fld id="{6AF66C30-2FAE-4185-83A0-4FB1E4D1FCC6}" type="slidenum">
              <a:rPr lang="ro-RO" smtClean="0"/>
              <a:t>41</a:t>
            </a:fld>
            <a:endParaRPr lang="ro-RO"/>
          </a:p>
        </p:txBody>
      </p:sp>
    </p:spTree>
    <p:extLst>
      <p:ext uri="{BB962C8B-B14F-4D97-AF65-F5344CB8AC3E}">
        <p14:creationId xmlns:p14="http://schemas.microsoft.com/office/powerpoint/2010/main" val="3269553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29E27-6570-616A-E3AF-7A19E5B45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A773F-BD8D-6B2A-8B5A-AA61E881A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3EECA-0A74-9478-F872-EFA1B64657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2D23CAD-4425-1682-0999-1131DA1E4D4B}"/>
              </a:ext>
            </a:extLst>
          </p:cNvPr>
          <p:cNvSpPr>
            <a:spLocks noGrp="1"/>
          </p:cNvSpPr>
          <p:nvPr>
            <p:ph type="sldNum" sz="quarter" idx="5"/>
          </p:nvPr>
        </p:nvSpPr>
        <p:spPr/>
        <p:txBody>
          <a:bodyPr/>
          <a:lstStyle/>
          <a:p>
            <a:fld id="{6AF66C30-2FAE-4185-83A0-4FB1E4D1FCC6}" type="slidenum">
              <a:rPr lang="ro-RO" smtClean="0"/>
              <a:t>42</a:t>
            </a:fld>
            <a:endParaRPr lang="ro-RO"/>
          </a:p>
        </p:txBody>
      </p:sp>
    </p:spTree>
    <p:extLst>
      <p:ext uri="{BB962C8B-B14F-4D97-AF65-F5344CB8AC3E}">
        <p14:creationId xmlns:p14="http://schemas.microsoft.com/office/powerpoint/2010/main" val="47844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96D1-2D6F-07A5-94A5-E46999782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7AECD-94BE-D07B-972D-F4C854E48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E7147-372A-5C9A-D93D-5BC5A4A266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50CFE62-30B0-6252-56DD-8077F795B1A0}"/>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62065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6508A-A083-47F3-51F1-B1E351B38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0B59C-5408-6736-3D3A-52336A15F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0FBFD-5AF7-E692-27BA-FA5B52DFC2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568597D-6A1D-D6E2-4F6C-C8FA00D5095D}"/>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116293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30DA-7EEF-49A5-6042-8DB1BCE0E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8E4AF-D2FF-D73D-36DE-6C95F9C63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664F6-8667-78C5-EDE2-B39C401033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5CEB232-D97E-A273-B709-35A7FD09AF27}"/>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234805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241DF-FCF9-A22A-2658-7C9465906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D674D-304D-9022-885C-E426522AB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0ACDB-3C50-461C-2DE1-051F16FE00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964557B-B89F-F7D2-5C29-58BCAD3AC8C7}"/>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97116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BAB5-829B-96ED-B841-5F524E2FE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5EFF0-49C5-2F9C-7E5D-305A1AD70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10D00-E724-C678-2777-F412ADD7AA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A5ABB72-7BD9-BF0A-02C9-7DEB4514F334}"/>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247201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19.09.2025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19.09.2025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19.09.2025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19.09.2025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19.09.2025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19.09.2025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19.09.2025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19.09.2025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19.09.2025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19.09.2025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19.09.2025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19.09.2025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1.xm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Data" Target="../diagrams/data1.xml"/><Relationship Id="rId5" Type="http://schemas.openxmlformats.org/officeDocument/2006/relationships/image" Target="../media/image3.png"/><Relationship Id="rId15" Type="http://schemas.microsoft.com/office/2007/relationships/diagramDrawing" Target="../diagrams/drawing1.xml"/><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257028"/>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a:t>
            </a:r>
            <a:r>
              <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SKILLS</a:t>
            </a:r>
          </a:p>
          <a:p>
            <a:pPr algn="ctr">
              <a:lnSpc>
                <a:spcPct val="150000"/>
              </a:lnSpc>
              <a:spcAft>
                <a:spcPts val="1000"/>
              </a:spcAft>
            </a:pPr>
            <a:r>
              <a:rPr lang="en-GB" sz="3200" b="1" dirty="0">
                <a:solidFill>
                  <a:schemeClr val="accent1"/>
                </a:solidFill>
                <a:latin typeface="Times New Roman" panose="02020603050405020304" pitchFamily="18" charset="0"/>
                <a:ea typeface="Calibri" panose="020F0502020204030204" pitchFamily="34" charset="0"/>
              </a:rPr>
              <a:t>Week VI</a:t>
            </a:r>
          </a:p>
          <a:p>
            <a:pPr algn="ctr">
              <a:spcAft>
                <a:spcPts val="200"/>
              </a:spcAft>
            </a:pPr>
            <a:r>
              <a:rPr lang="en-GB" sz="2800" kern="1400" spc="-50" dirty="0">
                <a:solidFill>
                  <a:srgbClr val="1F497D"/>
                </a:solidFill>
                <a:effectLst/>
                <a:latin typeface="Times New Roman" panose="02020603050405020304" pitchFamily="18" charset="0"/>
                <a:ea typeface="Times New Roman" panose="02020603050405020304" pitchFamily="18" charset="0"/>
              </a:rPr>
              <a:t>Optimizing </a:t>
            </a:r>
            <a:r>
              <a:rPr lang="en-GB" sz="2800" kern="1400" spc="-50" dirty="0" err="1">
                <a:solidFill>
                  <a:srgbClr val="1F497D"/>
                </a:solidFill>
                <a:effectLst/>
                <a:latin typeface="Times New Roman" panose="02020603050405020304" pitchFamily="18" charset="0"/>
                <a:ea typeface="Times New Roman" panose="02020603050405020304" pitchFamily="18" charset="0"/>
              </a:rPr>
              <a:t>Flavor</a:t>
            </a:r>
            <a:r>
              <a:rPr lang="en-GB" sz="2800" kern="1400" spc="-50" dirty="0">
                <a:solidFill>
                  <a:srgbClr val="1F497D"/>
                </a:solidFill>
                <a:effectLst/>
                <a:latin typeface="Times New Roman" panose="02020603050405020304" pitchFamily="18" charset="0"/>
                <a:ea typeface="Times New Roman" panose="02020603050405020304" pitchFamily="18" charset="0"/>
              </a:rPr>
              <a:t> and Nutrition in Cooking Onboard</a:t>
            </a:r>
            <a:endParaRPr lang="en-US" sz="1000" dirty="0">
              <a:effectLst/>
              <a:latin typeface="Times New Roman" panose="02020603050405020304" pitchFamily="18" charset="0"/>
              <a:ea typeface="Arial" panose="020B060402020202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6"/>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7"/>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9"/>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10"/>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994E-BA4C-C8E0-98FF-FA035828212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78A608-20DE-4FFF-3228-BC8353C83B4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50C5CEC-2F23-9680-0CD3-38A7D3DC9F97}"/>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FLAVOR-ENHANCING TECHNIQUES WITH HEALTHY INGREDIENTS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B99138B-949C-0703-D973-D736C1EF050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1DA6F85-30BA-3351-E692-4CFDDA701A7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A7E86F7-84AE-655B-9AF1-E9E746EECC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423DADA-B8D5-8A77-0B67-D56B78BFF147}"/>
              </a:ext>
            </a:extLst>
          </p:cNvPr>
          <p:cNvSpPr txBox="1"/>
          <p:nvPr/>
        </p:nvSpPr>
        <p:spPr>
          <a:xfrm>
            <a:off x="552450" y="1678387"/>
            <a:ext cx="7962900" cy="2610971"/>
          </a:xfrm>
          <a:prstGeom prst="rect">
            <a:avLst/>
          </a:prstGeom>
          <a:noFill/>
        </p:spPr>
        <p:txBody>
          <a:bodyPr wrap="square" rtlCol="0">
            <a:spAutoFit/>
          </a:bodyPr>
          <a:lstStyle/>
          <a:p>
            <a:pPr algn="just">
              <a:spcAft>
                <a:spcPts val="200"/>
              </a:spcAft>
              <a:buNone/>
            </a:pPr>
            <a:r>
              <a:rPr lang="en-US" sz="1800" b="1" dirty="0">
                <a:effectLst/>
                <a:latin typeface="+mj-lt"/>
                <a:ea typeface="Arial" panose="020B0604020202020204" pitchFamily="34" charset="0"/>
              </a:rPr>
              <a:t>	</a:t>
            </a:r>
            <a:r>
              <a:rPr lang="en-US" sz="1800" dirty="0">
                <a:effectLst/>
                <a:latin typeface="Times New Roman" panose="02020603050405020304" pitchFamily="18" charset="0"/>
                <a:ea typeface="Arial" panose="020B0604020202020204" pitchFamily="34" charset="0"/>
              </a:rPr>
              <a:t>Incorporating flavor-enhancing techniques when cooking with healthy ingredients offers a practical way to make nutritious meals more appealing without compromising their health benefits. By using methods such as seasoning, marinating, roasting, or pairing complementary flavors, natural ingredients can be transformed into satisfying dishes that encourage healthier eating habits. These techniques not only improve taste and texture but also help reduce reliance on excessive salt, sugar, or unhealthy fats, making it easier to enjoy wholesome foods as part of a balanced lifestyle.</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CB61870-9B11-ECD6-B8F8-A12FEC02DEEA}"/>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6793B2CB-FA4B-AE08-E688-E89C7397E0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98C1A8F-5C6E-1A91-DD6A-7BEC48384BF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19396DB-DC8F-CD70-3C5B-B909E01739F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551A9EB-43C3-8EC8-9FA0-7E9D539EBC2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1047CB1-F585-7817-718E-879D0D8F968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F209544-966C-2031-AAE8-F82CB5B4A845}"/>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84BE3B2F-6548-D62F-2647-165CE3FAC14E}"/>
              </a:ext>
            </a:extLst>
          </p:cNvPr>
          <p:cNvPicPr>
            <a:picLocks noChangeAspect="1"/>
          </p:cNvPicPr>
          <p:nvPr/>
        </p:nvPicPr>
        <p:blipFill>
          <a:blip r:embed="rId11"/>
          <a:stretch>
            <a:fillRect/>
          </a:stretch>
        </p:blipFill>
        <p:spPr>
          <a:xfrm>
            <a:off x="3105150" y="4060471"/>
            <a:ext cx="2857500" cy="1600200"/>
          </a:xfrm>
          <a:prstGeom prst="rect">
            <a:avLst/>
          </a:prstGeom>
        </p:spPr>
      </p:pic>
    </p:spTree>
    <p:extLst>
      <p:ext uri="{BB962C8B-B14F-4D97-AF65-F5344CB8AC3E}">
        <p14:creationId xmlns:p14="http://schemas.microsoft.com/office/powerpoint/2010/main" val="64170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7679-9EA4-98F2-77F3-55DB1FC46FF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0E2570B-C6DC-FC35-58BE-4C69505078D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7666EBC-90C6-FDB9-70E1-D330F1D06BC6}"/>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WITH HEALTHY INGREDIENTS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F95EF45-5EA4-3476-4400-6E02705688C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BC9704B-14DF-5470-EE8C-B1361CEA547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7F901D1-4758-0A47-9F27-F8F105C6C2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6A45561-DD79-05E2-D968-615F0A8707C9}"/>
              </a:ext>
            </a:extLst>
          </p:cNvPr>
          <p:cNvSpPr txBox="1"/>
          <p:nvPr/>
        </p:nvSpPr>
        <p:spPr>
          <a:xfrm>
            <a:off x="552450" y="1678387"/>
            <a:ext cx="7962900" cy="3518912"/>
          </a:xfrm>
          <a:prstGeom prst="rect">
            <a:avLst/>
          </a:prstGeom>
          <a:noFill/>
        </p:spPr>
        <p:txBody>
          <a:bodyPr wrap="square" rtlCol="0">
            <a:spAutoFit/>
          </a:bodyPr>
          <a:lstStyle/>
          <a:p>
            <a:pPr algn="just">
              <a:spcAft>
                <a:spcPts val="200"/>
              </a:spcAft>
              <a:buNone/>
            </a:pPr>
            <a:r>
              <a:rPr lang="en-US" sz="1800" b="1" dirty="0">
                <a:effectLst/>
                <a:latin typeface="+mj-lt"/>
                <a:ea typeface="Arial" panose="020B0604020202020204" pitchFamily="34" charset="0"/>
              </a:rPr>
              <a:t>	</a:t>
            </a:r>
            <a:r>
              <a:rPr lang="en-US" sz="1800" b="1" dirty="0">
                <a:effectLst/>
                <a:latin typeface="Times New Roman" panose="02020603050405020304" pitchFamily="18" charset="0"/>
                <a:ea typeface="Arial" panose="020B0604020202020204" pitchFamily="34" charset="0"/>
              </a:rPr>
              <a:t>Improved Nutritional Quality</a:t>
            </a:r>
          </a:p>
          <a:p>
            <a:pPr algn="just">
              <a:spcAft>
                <a:spcPts val="200"/>
              </a:spcAft>
              <a:buNone/>
            </a:pPr>
            <a:r>
              <a:rPr lang="en-US" sz="1800" dirty="0">
                <a:effectLst/>
                <a:latin typeface="Times New Roman" panose="02020603050405020304" pitchFamily="18" charset="0"/>
                <a:ea typeface="Arial" panose="020B0604020202020204" pitchFamily="34" charset="0"/>
              </a:rPr>
              <a:t>By replacing excess salt, sugar, and unhealthy fats with herbs, spices, and fresh ingredients, cooks ensure that meals remain nutrient-dense and supportive of health. This approach reduces the risk of diet-related illnesses such as high blood pressure or obesity, while still keeping food enjoyable and satisfying for the crew.</a:t>
            </a:r>
          </a:p>
          <a:p>
            <a:pPr algn="just">
              <a:spcAft>
                <a:spcPts val="200"/>
              </a:spcAft>
              <a:buNone/>
            </a:pPr>
            <a:r>
              <a:rPr lang="en-US" sz="1800" b="1" dirty="0">
                <a:effectLst/>
                <a:latin typeface="Times New Roman" panose="02020603050405020304" pitchFamily="18" charset="0"/>
                <a:ea typeface="Arial" panose="020B0604020202020204" pitchFamily="34" charset="0"/>
              </a:rPr>
              <a:t>	Enhanced Taste and Satisfaction</a:t>
            </a:r>
          </a:p>
          <a:p>
            <a:pPr algn="just">
              <a:spcAft>
                <a:spcPts val="200"/>
              </a:spcAft>
              <a:buNone/>
            </a:pPr>
            <a:r>
              <a:rPr lang="en-US" sz="1800" dirty="0">
                <a:effectLst/>
                <a:latin typeface="Times New Roman" panose="02020603050405020304" pitchFamily="18" charset="0"/>
                <a:ea typeface="Arial" panose="020B0604020202020204" pitchFamily="34" charset="0"/>
              </a:rPr>
              <a:t>When meals are prepared with techniques that highlight natural flavors—such as roasting vegetables for caramelization or using bright citrus marinades—they become far more enjoyable. This satisfaction makes crew members less likely to crave unhealthy condiments or processed flavor enhancers, fostering healthier eating habits.</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4D146A9-B00F-3AF9-2819-1A1EC8A1DCB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3C267E20-E387-3DC2-721D-70C3D745BC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50B7026-E848-582A-3DE5-A81D7220CD6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F72B4D9-31AE-B5D4-A3BB-0ABD6A78AD1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594450F-9664-607F-3A29-B7E012AEB91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9D937B7-E114-78F3-302A-FF7D90B5062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655C56E-3B4A-E731-8798-BF218D5B719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13E1A753-CDBC-661E-E5AE-D64E9C16FA42}"/>
              </a:ext>
            </a:extLst>
          </p:cNvPr>
          <p:cNvPicPr>
            <a:picLocks noChangeAspect="1"/>
          </p:cNvPicPr>
          <p:nvPr/>
        </p:nvPicPr>
        <p:blipFill>
          <a:blip r:embed="rId11"/>
          <a:stretch>
            <a:fillRect/>
          </a:stretch>
        </p:blipFill>
        <p:spPr>
          <a:xfrm>
            <a:off x="2932364" y="4633000"/>
            <a:ext cx="2952750" cy="1552575"/>
          </a:xfrm>
          <a:prstGeom prst="rect">
            <a:avLst/>
          </a:prstGeom>
        </p:spPr>
      </p:pic>
    </p:spTree>
    <p:extLst>
      <p:ext uri="{BB962C8B-B14F-4D97-AF65-F5344CB8AC3E}">
        <p14:creationId xmlns:p14="http://schemas.microsoft.com/office/powerpoint/2010/main" val="12581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ED0E9-4579-3A95-A1F6-13EF7E8C7DC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B715983-7A2C-53F1-D363-250433BD41B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3C30DED-4C14-B471-A44F-CD26BE4C6A5D}"/>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WITH HEALTHY INGREDIENTS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DADEA0A-8D7C-83A5-5F35-299BDB2FB8E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1EFD63E-7B01-0A86-466C-331ADEF8616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A118CE8-C9DC-4145-802E-25846AF6CE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07EA233-2DB2-93F9-0B22-155B0F027089}"/>
              </a:ext>
            </a:extLst>
          </p:cNvPr>
          <p:cNvSpPr txBox="1"/>
          <p:nvPr/>
        </p:nvSpPr>
        <p:spPr>
          <a:xfrm>
            <a:off x="552450" y="1678387"/>
            <a:ext cx="7962900" cy="3241913"/>
          </a:xfrm>
          <a:prstGeom prst="rect">
            <a:avLst/>
          </a:prstGeom>
          <a:noFill/>
        </p:spPr>
        <p:txBody>
          <a:bodyPr wrap="square" rtlCol="0">
            <a:spAutoFit/>
          </a:bodyPr>
          <a:lstStyle/>
          <a:p>
            <a:pPr algn="just">
              <a:spcAft>
                <a:spcPts val="200"/>
              </a:spcAft>
              <a:buNone/>
            </a:pPr>
            <a:r>
              <a:rPr lang="en-US" sz="1800" b="1" dirty="0">
                <a:effectLst/>
                <a:latin typeface="+mj-lt"/>
                <a:ea typeface="Arial" panose="020B0604020202020204" pitchFamily="34" charset="0"/>
              </a:rPr>
              <a:t>	</a:t>
            </a:r>
            <a:r>
              <a:rPr lang="en-US" sz="1800" b="1" dirty="0">
                <a:effectLst/>
                <a:latin typeface="Times New Roman" panose="02020603050405020304" pitchFamily="18" charset="0"/>
                <a:ea typeface="Arial" panose="020B0604020202020204" pitchFamily="34" charset="0"/>
              </a:rPr>
              <a:t>Better Crew Morale and Wellbeing</a:t>
            </a:r>
          </a:p>
          <a:p>
            <a:pPr algn="just">
              <a:spcAft>
                <a:spcPts val="200"/>
              </a:spcAft>
              <a:buNone/>
            </a:pPr>
            <a:r>
              <a:rPr lang="en-US" sz="1800" dirty="0">
                <a:effectLst/>
                <a:latin typeface="Times New Roman" panose="02020603050405020304" pitchFamily="18" charset="0"/>
                <a:ea typeface="Arial" panose="020B0604020202020204" pitchFamily="34" charset="0"/>
              </a:rPr>
              <a:t>Food plays a central role in maintaining morale at sea. Nutritious meals that taste good boost energy, improve mood, and create a sense of comfort, which is especially important during long and demanding voyages. A flavorful meal can serve as a much-needed source of motivation and relief for the entire crew.</a:t>
            </a:r>
          </a:p>
          <a:p>
            <a:pPr algn="just">
              <a:spcAft>
                <a:spcPts val="200"/>
              </a:spcAft>
              <a:buNone/>
            </a:pPr>
            <a:r>
              <a:rPr lang="en-US" sz="1800" b="1" dirty="0">
                <a:effectLst/>
                <a:latin typeface="Times New Roman" panose="02020603050405020304" pitchFamily="18" charset="0"/>
                <a:ea typeface="Arial" panose="020B0604020202020204" pitchFamily="34" charset="0"/>
              </a:rPr>
              <a:t>	Preservation of Nutrients</a:t>
            </a:r>
          </a:p>
          <a:p>
            <a:pPr algn="just">
              <a:spcAft>
                <a:spcPts val="200"/>
              </a:spcAft>
              <a:buNone/>
            </a:pPr>
            <a:r>
              <a:rPr lang="en-US" sz="1800" dirty="0">
                <a:effectLst/>
                <a:latin typeface="Times New Roman" panose="02020603050405020304" pitchFamily="18" charset="0"/>
                <a:ea typeface="Arial" panose="020B0604020202020204" pitchFamily="34" charset="0"/>
              </a:rPr>
              <a:t>Healthy cooking methods such as steaming, grilling, and light sautéing allow ingredients to retain much of their vitamins and minerals. This ensures that the nutritional value of fresh or stored foods is not lost in the cooking process, allowing every dish to contribute fully to the crew’s health and endurance.</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50BC830-2396-FA32-92D6-C65794D8536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B9E7BA52-E237-B7E6-4B59-B61941E21E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2BC2001-F6E2-79A1-2897-B61D3294851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CDD69A6-856F-5A3F-71A6-C259E14155F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6F982E8-8651-7664-11A8-2FA1D9176BF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78FA37B-820B-0206-FA21-253AC3D2A5D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107D3CE-1916-94A5-87A8-0E12696E6C0A}"/>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562B9980-9E57-C62B-C261-F3167ACC399A}"/>
              </a:ext>
            </a:extLst>
          </p:cNvPr>
          <p:cNvPicPr>
            <a:picLocks noChangeAspect="1"/>
          </p:cNvPicPr>
          <p:nvPr/>
        </p:nvPicPr>
        <p:blipFill>
          <a:blip r:embed="rId11"/>
          <a:stretch>
            <a:fillRect/>
          </a:stretch>
        </p:blipFill>
        <p:spPr>
          <a:xfrm>
            <a:off x="3256116" y="4564872"/>
            <a:ext cx="2160182" cy="1618051"/>
          </a:xfrm>
          <a:prstGeom prst="rect">
            <a:avLst/>
          </a:prstGeom>
        </p:spPr>
      </p:pic>
    </p:spTree>
    <p:extLst>
      <p:ext uri="{BB962C8B-B14F-4D97-AF65-F5344CB8AC3E}">
        <p14:creationId xmlns:p14="http://schemas.microsoft.com/office/powerpoint/2010/main" val="121861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A49D-7899-62FC-4463-4196515BC23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2DB5EF7-86FB-0E29-D26B-2901BC88E32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6D476D4-85A8-AE12-5F53-A217DA561901}"/>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WITH HEALTHY INGREDIENTS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11D9C63-E2EF-3CB2-0BFD-649F4F6B017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EAB1FC7-FA77-0A18-2613-BC0C3CBF8D3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3904F3F-BE5C-6CF0-2993-ADBB455A7B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5FEB2C0-7ADF-DFE9-9992-E49999DA504D}"/>
              </a:ext>
            </a:extLst>
          </p:cNvPr>
          <p:cNvSpPr txBox="1"/>
          <p:nvPr/>
        </p:nvSpPr>
        <p:spPr>
          <a:xfrm>
            <a:off x="552450" y="1678387"/>
            <a:ext cx="7962900" cy="3241913"/>
          </a:xfrm>
          <a:prstGeom prst="rect">
            <a:avLst/>
          </a:prstGeom>
          <a:noFill/>
        </p:spPr>
        <p:txBody>
          <a:bodyPr wrap="square" rtlCol="0">
            <a:spAutoFit/>
          </a:bodyPr>
          <a:lstStyle/>
          <a:p>
            <a:pPr algn="just">
              <a:spcAft>
                <a:spcPts val="200"/>
              </a:spcAft>
              <a:buNone/>
            </a:pPr>
            <a:r>
              <a:rPr lang="en-US" sz="1800" b="1" dirty="0">
                <a:effectLst/>
                <a:latin typeface="+mj-lt"/>
                <a:ea typeface="Arial" panose="020B0604020202020204" pitchFamily="34" charset="0"/>
              </a:rPr>
              <a:t>	</a:t>
            </a:r>
            <a:r>
              <a:rPr lang="en-US" sz="1800" b="1" dirty="0">
                <a:effectLst/>
                <a:latin typeface="Times New Roman" panose="02020603050405020304" pitchFamily="18" charset="0"/>
                <a:ea typeface="Arial" panose="020B0604020202020204" pitchFamily="34" charset="0"/>
              </a:rPr>
              <a:t>Efficient Use of Ingredients</a:t>
            </a:r>
          </a:p>
          <a:p>
            <a:pPr algn="just">
              <a:spcAft>
                <a:spcPts val="200"/>
              </a:spcAft>
              <a:buNone/>
            </a:pPr>
            <a:r>
              <a:rPr lang="en-US" sz="1800" dirty="0">
                <a:effectLst/>
                <a:latin typeface="Times New Roman" panose="02020603050405020304" pitchFamily="18" charset="0"/>
                <a:ea typeface="Arial" panose="020B0604020202020204" pitchFamily="34" charset="0"/>
              </a:rPr>
              <a:t>With limited storage and supply options on board, maximizing the value of each ingredient is crucial. Techniques like layering flavors or making stocks and broths from vegetable trimmings turn simple provisions into rich, satisfying meals, helping cooks stretch resources without sacrificing quality.</a:t>
            </a:r>
          </a:p>
          <a:p>
            <a:pPr algn="just">
              <a:spcAft>
                <a:spcPts val="200"/>
              </a:spcAft>
              <a:buNone/>
            </a:pPr>
            <a:r>
              <a:rPr lang="en-US" sz="1800" b="1" dirty="0">
                <a:effectLst/>
                <a:latin typeface="Times New Roman" panose="02020603050405020304" pitchFamily="18" charset="0"/>
                <a:ea typeface="Arial" panose="020B0604020202020204" pitchFamily="34" charset="0"/>
              </a:rPr>
              <a:t>	Support for Healthy Eating Habits</a:t>
            </a:r>
          </a:p>
          <a:p>
            <a:pPr algn="just">
              <a:spcAft>
                <a:spcPts val="200"/>
              </a:spcAft>
              <a:buNone/>
            </a:pPr>
            <a:r>
              <a:rPr lang="en-US" sz="1800" dirty="0">
                <a:effectLst/>
                <a:latin typeface="Times New Roman" panose="02020603050405020304" pitchFamily="18" charset="0"/>
                <a:ea typeface="Arial" panose="020B0604020202020204" pitchFamily="34" charset="0"/>
              </a:rPr>
              <a:t>When healthy food is prepared in a way that tastes delicious, it encourages crew members to consistently choose balanced meals over less nutritious options. Over time, this reinforces positive eating habits that not only benefit health during the voyage but can also carry over into life on shore.</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EDB0ED3-35F3-663C-4A5E-7FDFD92C4F6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E3F46FAF-D814-D42E-94EF-CDC6F07EBC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B665F38-7EEB-D0B9-B258-99E4A666D40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F69D99-F7FE-EB97-DF0A-39BD9B80792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0FA7C6-96E9-604B-07DB-8B7B32C0A8C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EEB7299-5519-2BFD-9A0D-073B2672B3E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1DFB568-7F05-0B87-7B1F-BC402E31CDBB}"/>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15031882-0497-0728-E58C-7B18EEA0E836}"/>
              </a:ext>
            </a:extLst>
          </p:cNvPr>
          <p:cNvPicPr>
            <a:picLocks noChangeAspect="1"/>
          </p:cNvPicPr>
          <p:nvPr/>
        </p:nvPicPr>
        <p:blipFill>
          <a:blip r:embed="rId11"/>
          <a:stretch>
            <a:fillRect/>
          </a:stretch>
        </p:blipFill>
        <p:spPr>
          <a:xfrm>
            <a:off x="5972175" y="4253246"/>
            <a:ext cx="1638300" cy="1872343"/>
          </a:xfrm>
          <a:prstGeom prst="rect">
            <a:avLst/>
          </a:prstGeom>
        </p:spPr>
      </p:pic>
      <p:pic>
        <p:nvPicPr>
          <p:cNvPr id="6" name="Picture 5">
            <a:extLst>
              <a:ext uri="{FF2B5EF4-FFF2-40B4-BE49-F238E27FC236}">
                <a16:creationId xmlns:a16="http://schemas.microsoft.com/office/drawing/2014/main" id="{0A667F12-F589-54D4-817C-BA168BB072DD}"/>
              </a:ext>
            </a:extLst>
          </p:cNvPr>
          <p:cNvPicPr>
            <a:picLocks noChangeAspect="1"/>
          </p:cNvPicPr>
          <p:nvPr/>
        </p:nvPicPr>
        <p:blipFill>
          <a:blip r:embed="rId12"/>
          <a:stretch>
            <a:fillRect/>
          </a:stretch>
        </p:blipFill>
        <p:spPr>
          <a:xfrm>
            <a:off x="1741247" y="4553117"/>
            <a:ext cx="2535478" cy="1560294"/>
          </a:xfrm>
          <a:prstGeom prst="rect">
            <a:avLst/>
          </a:prstGeom>
        </p:spPr>
      </p:pic>
    </p:spTree>
    <p:extLst>
      <p:ext uri="{BB962C8B-B14F-4D97-AF65-F5344CB8AC3E}">
        <p14:creationId xmlns:p14="http://schemas.microsoft.com/office/powerpoint/2010/main" val="108962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3FE67-447E-92E6-0ED8-86576964504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3263A87-5CAA-B226-DC8F-9C4F388191D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EEC68D3-280C-B31E-EA54-260A3FB8590A}"/>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WITH HEALTHY INGREDIENTS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FE1199B-D5DA-F307-FEF1-064886B1020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1C1EA13-79D5-780E-1DA4-7564DC126B9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C4F9C4B-84E5-AA0B-3333-D9CE996264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3737BE8-D006-C7BD-8729-3DF3B90DCEEE}"/>
              </a:ext>
            </a:extLst>
          </p:cNvPr>
          <p:cNvSpPr txBox="1"/>
          <p:nvPr/>
        </p:nvSpPr>
        <p:spPr>
          <a:xfrm>
            <a:off x="552450" y="1678387"/>
            <a:ext cx="7962900" cy="3872855"/>
          </a:xfrm>
          <a:prstGeom prst="rect">
            <a:avLst/>
          </a:prstGeom>
          <a:noFill/>
        </p:spPr>
        <p:txBody>
          <a:bodyPr wrap="square" rtlCol="0">
            <a:spAutoFit/>
          </a:bodyPr>
          <a:lstStyle/>
          <a:p>
            <a:pPr>
              <a:buNone/>
            </a:pPr>
            <a:r>
              <a:rPr lang="en-US" sz="1800" b="1" dirty="0">
                <a:effectLst/>
                <a:latin typeface="+mj-lt"/>
                <a:ea typeface="Arial" panose="020B0604020202020204" pitchFamily="34" charset="0"/>
              </a:rPr>
              <a:t>	</a:t>
            </a:r>
            <a:r>
              <a:rPr lang="en-US" sz="1800" b="1" dirty="0">
                <a:effectLst/>
                <a:latin typeface="Times New Roman" panose="02020603050405020304" pitchFamily="18" charset="0"/>
                <a:ea typeface="Times New Roman" panose="02020603050405020304" pitchFamily="18" charset="0"/>
              </a:rPr>
              <a:t>Cultural and Culinary Variety</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Herbs and spices drawn from global cuisines—such as turmeric, cumin, rosemary, or chili—bring diversity to otherwise repetitive menus. This culinary variety prevents monotony, introduces new flavors, and makes mealtimes more engaging, all of which are vital to sustaining interest and enjoyment in shipboard dining.</a:t>
            </a:r>
          </a:p>
          <a:p>
            <a:pPr>
              <a:buNone/>
            </a:pPr>
            <a:r>
              <a:rPr lang="en-US" b="1" dirty="0">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Reduction of Dependency on Processed Additives</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Relying on natural flavor enhancers instead of processed bouillons, sauces, or seasonings reduces sodium intake and exposure to artificial ingredients. This not only makes meals healthier but also promotes a cleaner, more authentic taste that highlights the quality of the core ingredients.</a:t>
            </a:r>
          </a:p>
          <a:p>
            <a:pPr>
              <a:buNone/>
            </a:pPr>
            <a:endParaRPr lang="en-US" sz="2800" dirty="0">
              <a:effectLst/>
              <a:latin typeface="Times New Roman" panose="02020603050405020304" pitchFamily="18" charset="0"/>
              <a:ea typeface="Times New Roman" panose="02020603050405020304" pitchFamily="18"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6AD57EA-CB29-FD17-E86E-16356C49CF3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FA06A53-D450-FFBD-A34F-7E3BDE61FA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6533D7C-073E-8773-20DD-2F79825F3BF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903EC36-C0CD-C874-F513-CF8A5390337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7793EBF-D141-E064-21B3-EDDEDECA527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2C9A601-BA77-F755-8845-45D348D3111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9B0DEE6-C9E0-4E9F-E3B0-D22372AEBEAF}"/>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25AC46BC-12AC-A403-09F9-0CB2D9BFD822}"/>
              </a:ext>
            </a:extLst>
          </p:cNvPr>
          <p:cNvPicPr>
            <a:picLocks noChangeAspect="1"/>
          </p:cNvPicPr>
          <p:nvPr/>
        </p:nvPicPr>
        <p:blipFill>
          <a:blip r:embed="rId11"/>
          <a:stretch>
            <a:fillRect/>
          </a:stretch>
        </p:blipFill>
        <p:spPr>
          <a:xfrm>
            <a:off x="2871872" y="4531308"/>
            <a:ext cx="3286125" cy="1390650"/>
          </a:xfrm>
          <a:prstGeom prst="rect">
            <a:avLst/>
          </a:prstGeom>
        </p:spPr>
      </p:pic>
    </p:spTree>
    <p:extLst>
      <p:ext uri="{BB962C8B-B14F-4D97-AF65-F5344CB8AC3E}">
        <p14:creationId xmlns:p14="http://schemas.microsoft.com/office/powerpoint/2010/main" val="426314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416A-725A-72A6-D615-88C0867027A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DD785F5-4E0B-4217-3C19-610E2C3B901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87F7649-6D98-5ADF-EC4F-9EC93BA58315}"/>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ONBOARD</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8051403-0B5A-DA8B-0553-0761CD37EF4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993E7EC-56E6-6AF6-A01E-AE500ECF355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5285AE7-8BE0-F6E5-79C6-88C725DCDD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05F988C-1549-CB1E-6546-ECAAD653D5FC}"/>
              </a:ext>
            </a:extLst>
          </p:cNvPr>
          <p:cNvSpPr txBox="1"/>
          <p:nvPr/>
        </p:nvSpPr>
        <p:spPr>
          <a:xfrm>
            <a:off x="552450" y="1678387"/>
            <a:ext cx="7962900" cy="3718967"/>
          </a:xfrm>
          <a:prstGeom prst="rect">
            <a:avLst/>
          </a:prstGeom>
          <a:noFill/>
        </p:spPr>
        <p:txBody>
          <a:bodyPr wrap="square" rtlCol="0">
            <a:spAutoFit/>
          </a:bodyPr>
          <a:lstStyle/>
          <a:p>
            <a:pPr>
              <a:buNone/>
            </a:pPr>
            <a:r>
              <a:rPr lang="en-US" sz="1800" b="1" dirty="0">
                <a:effectLst/>
                <a:latin typeface="+mj-lt"/>
                <a:ea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rPr>
              <a:t>In the unique environment of ship galleys, the way food is prepared has a significant impact on both the health and morale of the crew. Long voyages and demanding working conditions make it essential to provide meals that are not only nutritious but also enjoyable. By applying flavor-enhancing techniques to healthy ingredients, galley staff can create dishes that support physical well-being while also boosting the overall atmosphere on board (3).</a:t>
            </a:r>
          </a:p>
          <a:p>
            <a:pPr indent="501650">
              <a:buNone/>
            </a:pPr>
            <a:r>
              <a:rPr lang="en-US" sz="1800" dirty="0">
                <a:effectLst/>
                <a:latin typeface="Times New Roman" panose="02020603050405020304" pitchFamily="18" charset="0"/>
                <a:ea typeface="Times New Roman" panose="02020603050405020304" pitchFamily="18" charset="0"/>
              </a:rPr>
              <a:t>One of the main benefits is the promotion of better health. Nutritious meals that are seasoned and prepared in flavorful ways reduce the need for processed foods, excess salt, sugar, or unhealthy fats. This helps prevent diet-related problems such as fatigue, poor concentration, and long-term health risks, enabling seafarers to perform their duties effectively.</a:t>
            </a:r>
            <a:endParaRPr lang="en-US" sz="2800" dirty="0">
              <a:effectLst/>
              <a:latin typeface="Times New Roman" panose="02020603050405020304" pitchFamily="18" charset="0"/>
              <a:ea typeface="Times New Roman" panose="02020603050405020304" pitchFamily="18"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926D57E-87E7-38DF-3DEE-AEA5E1BABE3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2B4760C6-830D-4A84-105F-4D42DEC9CB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44BF2E7-2F04-9F3D-3617-7B939763922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F7FF99B-0BE4-B307-8704-A3B452C0CD0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8EDAA53-B619-E279-341F-CF8599F512E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C9242BD-DF1F-E031-2479-D0FF9F7A405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2717B3F-2F40-9C3C-972E-ED86748E188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D7FA6CD2-727F-EB6A-41C9-28CBF7785C63}"/>
              </a:ext>
            </a:extLst>
          </p:cNvPr>
          <p:cNvPicPr>
            <a:picLocks noChangeAspect="1"/>
          </p:cNvPicPr>
          <p:nvPr/>
        </p:nvPicPr>
        <p:blipFill>
          <a:blip r:embed="rId11"/>
          <a:stretch>
            <a:fillRect/>
          </a:stretch>
        </p:blipFill>
        <p:spPr>
          <a:xfrm>
            <a:off x="3653168" y="4555166"/>
            <a:ext cx="2555813" cy="1587294"/>
          </a:xfrm>
          <a:prstGeom prst="rect">
            <a:avLst/>
          </a:prstGeom>
        </p:spPr>
      </p:pic>
    </p:spTree>
    <p:extLst>
      <p:ext uri="{BB962C8B-B14F-4D97-AF65-F5344CB8AC3E}">
        <p14:creationId xmlns:p14="http://schemas.microsoft.com/office/powerpoint/2010/main" val="386877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CAF1-5828-86F9-3EC7-F34E9E85BC2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4D4BB3A-5237-BD5D-5F63-E08E0AB40F2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96A0198-AB95-DC1D-1F9A-EB42E83A0425}"/>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ONBOARD</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43BE1E5-416B-5086-061D-8E28D8949F1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BC3D01B-4FCE-9B3E-6BD6-D8BB2C38347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BD7FBBB-F8AA-5C70-71EE-B1EE48C2A2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046912B-3050-A555-974A-D8F153DAD7DB}"/>
              </a:ext>
            </a:extLst>
          </p:cNvPr>
          <p:cNvSpPr txBox="1"/>
          <p:nvPr/>
        </p:nvSpPr>
        <p:spPr>
          <a:xfrm>
            <a:off x="552450" y="1678387"/>
            <a:ext cx="7962900" cy="5257850"/>
          </a:xfrm>
          <a:prstGeom prst="rect">
            <a:avLst/>
          </a:prstGeom>
          <a:noFill/>
        </p:spPr>
        <p:txBody>
          <a:bodyPr wrap="square" rtlCol="0">
            <a:spAutoFit/>
          </a:bodyPr>
          <a:lstStyle/>
          <a:p>
            <a:pPr marL="114300">
              <a:buNone/>
            </a:pPr>
            <a:r>
              <a:rPr lang="en-US" sz="1800" b="1" dirty="0">
                <a:effectLst/>
                <a:latin typeface="+mj-lt"/>
                <a:ea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rPr>
              <a:t>Another advantage is the positive effect on morale. Food plays an important role in daily life at sea, and meals that taste good provide comfort and a sense of care. When healthy ingredients are made more appealing, crew members are more satisfied and motivated, which contributes to a more positive onboard environment.</a:t>
            </a:r>
            <a:endParaRPr lang="en-US" sz="2800" dirty="0">
              <a:effectLst/>
              <a:latin typeface="Times New Roman" panose="02020603050405020304" pitchFamily="18" charset="0"/>
              <a:ea typeface="Times New Roman" panose="02020603050405020304" pitchFamily="18" charset="0"/>
            </a:endParaRPr>
          </a:p>
          <a:p>
            <a:pPr marL="57150" indent="444500">
              <a:buNone/>
            </a:pPr>
            <a:r>
              <a:rPr lang="en-US" sz="1800" dirty="0">
                <a:effectLst/>
                <a:latin typeface="Times New Roman" panose="02020603050405020304" pitchFamily="18" charset="0"/>
                <a:ea typeface="Times New Roman" panose="02020603050405020304" pitchFamily="18" charset="0"/>
              </a:rPr>
              <a:t>Flavor-enhancing techniques also encourage healthier eating habits. By making vegetables, lean proteins, and whole grains more flavorful, seafarers are more likely to choose these options over less nutritious alternatives. This not only supports consistent energy levels but also helps maintain focus and resilience during long working hours.</a:t>
            </a:r>
          </a:p>
          <a:p>
            <a:pPr marL="57150" indent="387350"/>
            <a:r>
              <a:rPr lang="en-US" dirty="0">
                <a:latin typeface="Times New Roman" panose="02020603050405020304" pitchFamily="18" charset="0"/>
              </a:rPr>
              <a:t>Finally, enjoyable meals have a social and psychological impact. Sharing flavorful, well-prepared food strengthens bonds among the crew and provides a sense of normalcy, which is especially valuable in the isolated and demanding conditions of life at sea. Good meals reduce stress, break monotony, and promote a sense of community, all of which are vital for maintaining teamwork and harmony on board.</a:t>
            </a:r>
          </a:p>
          <a:p>
            <a:pPr marL="502920">
              <a:buNone/>
            </a:pPr>
            <a:endParaRPr lang="en-US" sz="2800" dirty="0">
              <a:effectLst/>
              <a:latin typeface="Times New Roman" panose="02020603050405020304" pitchFamily="18" charset="0"/>
              <a:ea typeface="Times New Roman" panose="02020603050405020304" pitchFamily="18" charset="0"/>
            </a:endParaRPr>
          </a:p>
          <a:p>
            <a:pPr algn="just">
              <a:spcAft>
                <a:spcPts val="200"/>
              </a:spcAft>
              <a:buNone/>
            </a:pPr>
            <a:r>
              <a:rPr lang="en-US" sz="1800" dirty="0">
                <a:effectLst/>
                <a:latin typeface="Times New Roman" panose="02020603050405020304" pitchFamily="18" charset="0"/>
                <a:ea typeface="Arial" panose="020B0604020202020204" pitchFamily="34" charset="0"/>
              </a:rPr>
              <a:t>.</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FA94085-A97B-5F26-3E02-1B8CFC9EB4F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A56C0671-7968-4739-7652-5892C436EE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16A498B-3C1C-1EEF-29B0-549DFE0EB01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26CB0D7-B3A7-7576-C44F-E5873559C1E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8237726-817A-142D-B1EF-887D1AF77CB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8AB55B2-9A1C-78BA-2756-A0151E8A5A1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871707C-97A6-2865-CDF3-D15B0072EBD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4961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676D-85C6-82A9-700C-BEC587B03CA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BDE1D9F-F5ED-1922-5218-3D596E57CF6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0C53940-2A1D-D300-EE87-BA8FB3B9941E}"/>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ONBOARD</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9632776-D237-C6B0-E449-1CE634625C5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FD48C5B-7EC3-1E36-98B2-0DD76863974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D46B102-0804-DBF1-CE58-C41D109641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85CE7DE-10A9-4BF6-0DFC-C1543AC01C14}"/>
              </a:ext>
            </a:extLst>
          </p:cNvPr>
          <p:cNvSpPr txBox="1"/>
          <p:nvPr/>
        </p:nvSpPr>
        <p:spPr>
          <a:xfrm>
            <a:off x="552450" y="1678387"/>
            <a:ext cx="7962900" cy="5534849"/>
          </a:xfrm>
          <a:prstGeom prst="rect">
            <a:avLst/>
          </a:prstGeom>
          <a:noFill/>
        </p:spPr>
        <p:txBody>
          <a:bodyPr wrap="square" rtlCol="0">
            <a:spAutoFit/>
          </a:bodyPr>
          <a:lstStyle/>
          <a:p>
            <a:pPr indent="501650">
              <a:buNone/>
            </a:pPr>
            <a:r>
              <a:rPr lang="en-US" sz="1800" b="1" dirty="0">
                <a:effectLst/>
                <a:latin typeface="+mj-lt"/>
                <a:ea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rPr>
              <a:t>Another advantage is the positive effect on morale. Food plays an important role in daily life at sea, and meals that taste good provide comfort and a sense of care. When healthy ingredients are made more appealing, crew members are more satisfied and motivated, which contributes to a more positive onboard environment.</a:t>
            </a:r>
            <a:endParaRPr lang="en-US" sz="2800" dirty="0">
              <a:effectLst/>
              <a:latin typeface="Times New Roman" panose="02020603050405020304" pitchFamily="18" charset="0"/>
              <a:ea typeface="Times New Roman" panose="02020603050405020304" pitchFamily="18" charset="0"/>
            </a:endParaRPr>
          </a:p>
          <a:p>
            <a:pPr indent="501650">
              <a:buNone/>
            </a:pPr>
            <a:r>
              <a:rPr lang="en-US" sz="1800" dirty="0">
                <a:effectLst/>
                <a:latin typeface="Times New Roman" panose="02020603050405020304" pitchFamily="18" charset="0"/>
                <a:ea typeface="Times New Roman" panose="02020603050405020304" pitchFamily="18" charset="0"/>
              </a:rPr>
              <a:t>Flavor-enhancing techniques also encourage healthier eating habits. By making vegetables, lean proteins, and whole grains more flavorful, seafarers are more likely to choose these options over less nutritious alternatives. This not only supports consistent energy levels but also helps maintain focus and resilience during long working hours.</a:t>
            </a:r>
          </a:p>
          <a:p>
            <a:pPr indent="501650"/>
            <a:r>
              <a:rPr lang="en-US" dirty="0">
                <a:latin typeface="Times New Roman" panose="02020603050405020304" pitchFamily="18" charset="0"/>
              </a:rPr>
              <a:t>Finally, enjoyable meals have a social and psychological impact. Sharing flavorful, well-prepared food strengthens bonds among the crew and provides a sense of normalcy, which is especially valuable in the isolated and demanding conditions of life at sea. Good meals reduce stress, break monotony, and promote a sense of community, all of which are vital for maintaining teamwork and harmony on board.</a:t>
            </a:r>
          </a:p>
          <a:p>
            <a:pPr marL="502920">
              <a:buNone/>
            </a:pPr>
            <a:endParaRPr lang="en-US" sz="2800" dirty="0">
              <a:effectLst/>
              <a:latin typeface="Times New Roman" panose="02020603050405020304" pitchFamily="18" charset="0"/>
              <a:ea typeface="Times New Roman" panose="02020603050405020304" pitchFamily="18" charset="0"/>
            </a:endParaRPr>
          </a:p>
          <a:p>
            <a:pPr algn="just">
              <a:spcAft>
                <a:spcPts val="200"/>
              </a:spcAft>
              <a:buNone/>
            </a:pPr>
            <a:r>
              <a:rPr lang="en-US" sz="1800" dirty="0">
                <a:effectLst/>
                <a:latin typeface="Times New Roman" panose="02020603050405020304" pitchFamily="18" charset="0"/>
                <a:ea typeface="Arial" panose="020B0604020202020204" pitchFamily="34" charset="0"/>
              </a:rPr>
              <a:t>.</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DD53400-B85A-E369-F4AE-EF379067F48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4B904223-8E05-C873-ACAB-896524E42D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A007342-984D-B8CA-416F-6E0A6AD2238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76C413D-8BFB-5D9A-35C0-F38B449AD39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8866BC6-B1DE-D24B-6FCB-8F5232921D2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E2B0974-FF7B-ABE6-A594-AC5F10391FD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5BC18DA-B97E-4D89-B780-41448436E1E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98496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009C-670D-7BFB-0496-2DBC70EE862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7AC0280-654C-1252-3343-E5398DF4B31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A8A6C0D-BDB4-702A-5A4F-9FBA1BA70BEA}"/>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	FLAVOR-ENHANCING TECHNIQUES ONBOARD</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99AAF4F-BD1E-E924-126E-2656F14321D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A64FCCD-C691-F3B9-A9AF-3FBE26B5E42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E7EF6AB-23FE-ECEC-13DF-6359CFA677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4550BDB-8470-332D-3F28-1CEA1695537E}"/>
              </a:ext>
            </a:extLst>
          </p:cNvPr>
          <p:cNvSpPr txBox="1"/>
          <p:nvPr/>
        </p:nvSpPr>
        <p:spPr>
          <a:xfrm>
            <a:off x="552450" y="1678387"/>
            <a:ext cx="7962900" cy="1379865"/>
          </a:xfrm>
          <a:prstGeom prst="rect">
            <a:avLst/>
          </a:prstGeom>
          <a:noFill/>
        </p:spPr>
        <p:txBody>
          <a:bodyPr wrap="square" rtlCol="0">
            <a:spAutoFit/>
          </a:bodyPr>
          <a:lstStyle/>
          <a:p>
            <a:pPr marL="502920">
              <a:buNone/>
            </a:pPr>
            <a:endParaRPr lang="en-US" dirty="0">
              <a:latin typeface="Times New Roman" panose="02020603050405020304" pitchFamily="18" charset="0"/>
            </a:endParaRPr>
          </a:p>
          <a:p>
            <a:pPr marL="502920">
              <a:buNone/>
            </a:pPr>
            <a:endParaRPr lang="en-US" sz="2800" dirty="0">
              <a:effectLst/>
              <a:latin typeface="Times New Roman" panose="02020603050405020304" pitchFamily="18" charset="0"/>
              <a:ea typeface="Times New Roman" panose="02020603050405020304" pitchFamily="18"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endParaRP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AB88C0C-AF01-1DD1-F5FD-E1B2A02ECA9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524C007-AEB5-E65A-C2FE-0DBF67DF3F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75CE2FB-FBAD-59ED-E7D5-8E50241ED8A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3565C97-0A10-CCAF-ACA8-5502171C94B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81029BE-5C94-7992-D148-18DE98E6F05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0D73ED0-F8C2-7C21-D6FF-0344C38D395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6035AF3-68F5-DCE5-10F2-F4297E5D044C}"/>
              </a:ext>
            </a:extLst>
          </p:cNvPr>
          <p:cNvPicPr>
            <a:picLocks noChangeAspect="1"/>
          </p:cNvPicPr>
          <p:nvPr/>
        </p:nvPicPr>
        <p:blipFill>
          <a:blip r:embed="rId10"/>
          <a:stretch>
            <a:fillRect/>
          </a:stretch>
        </p:blipFill>
        <p:spPr>
          <a:xfrm>
            <a:off x="7704595" y="0"/>
            <a:ext cx="1227464" cy="1224789"/>
          </a:xfrm>
          <a:prstGeom prst="rect">
            <a:avLst/>
          </a:prstGeom>
        </p:spPr>
      </p:pic>
      <p:graphicFrame>
        <p:nvGraphicFramePr>
          <p:cNvPr id="5" name="Diagram 4">
            <a:extLst>
              <a:ext uri="{FF2B5EF4-FFF2-40B4-BE49-F238E27FC236}">
                <a16:creationId xmlns:a16="http://schemas.microsoft.com/office/drawing/2014/main" id="{BC301ECF-E2FA-87E6-EB80-FC4DDEC6F670}"/>
              </a:ext>
            </a:extLst>
          </p:cNvPr>
          <p:cNvGraphicFramePr/>
          <p:nvPr/>
        </p:nvGraphicFramePr>
        <p:xfrm>
          <a:off x="2257425" y="2043112"/>
          <a:ext cx="4629150" cy="27717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TextBox 7">
            <a:extLst>
              <a:ext uri="{FF2B5EF4-FFF2-40B4-BE49-F238E27FC236}">
                <a16:creationId xmlns:a16="http://schemas.microsoft.com/office/drawing/2014/main" id="{CE326265-19D7-F0A1-FEA5-AEC292C4360D}"/>
              </a:ext>
            </a:extLst>
          </p:cNvPr>
          <p:cNvSpPr txBox="1"/>
          <p:nvPr/>
        </p:nvSpPr>
        <p:spPr>
          <a:xfrm>
            <a:off x="2552208" y="5150681"/>
            <a:ext cx="4572000" cy="246221"/>
          </a:xfrm>
          <a:prstGeom prst="rect">
            <a:avLst/>
          </a:prstGeom>
          <a:noFill/>
        </p:spPr>
        <p:txBody>
          <a:bodyPr wrap="square">
            <a:spAutoFit/>
          </a:bodyPr>
          <a:lstStyle/>
          <a:p>
            <a:pPr marL="502920" algn="ctr">
              <a:buNone/>
            </a:pPr>
            <a:r>
              <a:rPr lang="en-US" sz="1000" dirty="0">
                <a:effectLst/>
                <a:latin typeface="Times New Roman" panose="02020603050405020304" pitchFamily="18" charset="0"/>
                <a:ea typeface="Times New Roman" panose="02020603050405020304" pitchFamily="18" charset="0"/>
              </a:rPr>
              <a:t>Figure 1. Benefits of Using Flavor-Enhancing Techniques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393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8F0EE-4468-2605-7575-550F698D3D7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9E417E0-4806-3367-26A0-FA63B6AB329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3E9534F-584B-85C3-1DFC-D88F829B5771}"/>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THE BENEFITS OF SAILORS’ EATING THEIR FAVORITE FOODS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B6774B8-801B-C90C-4B68-CBD8F430B29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920E866-DE63-02BE-0314-71C5D083DDA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8766517-2732-3E78-D09D-515F5C9239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3C483A7-807A-7BD9-6EA9-5D2E20DD7BE0}"/>
              </a:ext>
            </a:extLst>
          </p:cNvPr>
          <p:cNvSpPr txBox="1"/>
          <p:nvPr/>
        </p:nvSpPr>
        <p:spPr>
          <a:xfrm>
            <a:off x="1" y="1678387"/>
            <a:ext cx="8515350" cy="3970318"/>
          </a:xfrm>
          <a:prstGeom prst="rect">
            <a:avLst/>
          </a:prstGeom>
          <a:noFill/>
        </p:spPr>
        <p:txBody>
          <a:bodyPr wrap="square" rtlCol="0">
            <a:spAutoFit/>
          </a:bodyPr>
          <a:lstStyle/>
          <a:p>
            <a:pPr marL="502920" algn="just">
              <a:buNone/>
            </a:pPr>
            <a:r>
              <a:rPr lang="en-US" dirty="0">
                <a:latin typeface="Times New Roman" panose="02020603050405020304" pitchFamily="18" charset="0"/>
              </a:rPr>
              <a:t>Sailors spending extended periods at sea often face physical and psychological challenges due to the demanding nature of their work and the isolation of life onboard. Providing opportunities for them to enjoy their favorite foods offers more than simple pleasure; it plays an important role in maintaining health, morale, and efficiency during long-term duties (4, 5).</a:t>
            </a:r>
          </a:p>
          <a:p>
            <a:pPr marL="502920" algn="just">
              <a:buNone/>
            </a:pPr>
            <a:r>
              <a:rPr lang="en-US" dirty="0">
                <a:latin typeface="Times New Roman" panose="02020603050405020304" pitchFamily="18" charset="0"/>
              </a:rPr>
              <a:t>One of the most significant benefits is the psychological comfort that favorite foods provide. Familiar dishes evoke memories of home and family, which can ease feelings of homesickness. For example, a sailor from the Philippines may feel comforted when adobo or </a:t>
            </a:r>
            <a:r>
              <a:rPr lang="en-US" dirty="0" err="1">
                <a:latin typeface="Times New Roman" panose="02020603050405020304" pitchFamily="18" charset="0"/>
              </a:rPr>
              <a:t>pancit</a:t>
            </a:r>
            <a:r>
              <a:rPr lang="en-US" dirty="0">
                <a:latin typeface="Times New Roman" panose="02020603050405020304" pitchFamily="18" charset="0"/>
              </a:rPr>
              <a:t> is served, as these dishes remind them of family gatherings. An Indian seafarer might find relaxation in tasting a fragrant curry with rice, while a Greek crew member may feel uplifted when enjoying a traditional moussaka or a simple plate of olives, bread, and feta cheese. These familiar flavors create a sense of belonging and continuity with home life, helping sailors cope better with the emotional strain of long voyages.</a:t>
            </a:r>
          </a:p>
        </p:txBody>
      </p:sp>
      <p:sp>
        <p:nvSpPr>
          <p:cNvPr id="3" name="Rectangle 2">
            <a:extLst>
              <a:ext uri="{FF2B5EF4-FFF2-40B4-BE49-F238E27FC236}">
                <a16:creationId xmlns:a16="http://schemas.microsoft.com/office/drawing/2014/main" id="{3F381490-1D70-E968-D3A2-20C6E1AD4E5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681F7A9E-D2EC-DB42-B4BC-242275860E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C402BB-9184-B944-9254-F0FFDB5A30F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9A7755A-85EE-5125-EAE2-A23210E14E4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7D0E190-D4A4-A140-34F6-1DE39398FF6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9C4945E-9311-E414-ED65-FA3647199E1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706D208-37AC-CC71-17D3-FF204325460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54865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538619" y="1614303"/>
            <a:ext cx="7729081" cy="4613058"/>
          </a:xfrm>
          <a:prstGeom prst="rect">
            <a:avLst/>
          </a:prstGeom>
          <a:noFill/>
        </p:spPr>
        <p:txBody>
          <a:bodyPr wrap="square" rtlCol="0">
            <a:spAutoFit/>
          </a:bodyPr>
          <a:lstStyle/>
          <a:p>
            <a:pPr marL="342900" lvl="0" indent="-342900">
              <a:lnSpc>
                <a:spcPct val="150000"/>
              </a:lnSpc>
              <a:buFont typeface="+mj-lt"/>
              <a:buAutoNum type="arabicPeriod"/>
            </a:pPr>
            <a:r>
              <a:rPr lang="en-US" sz="1800" b="1" dirty="0">
                <a:effectLst/>
                <a:latin typeface="Times New Roman" panose="02020603050405020304" pitchFamily="18" charset="0"/>
                <a:ea typeface="Arial" panose="020B0604020202020204" pitchFamily="34" charset="0"/>
              </a:rPr>
              <a:t>Identify</a:t>
            </a:r>
            <a:r>
              <a:rPr lang="en-US" sz="1800" dirty="0">
                <a:effectLst/>
                <a:latin typeface="Times New Roman" panose="02020603050405020304" pitchFamily="18" charset="0"/>
                <a:ea typeface="Arial" panose="020B0604020202020204" pitchFamily="34" charset="0"/>
              </a:rPr>
              <a:t> healthy ingredients and explain how they can be used to enhance the natural flavors of meals prepared at sea.</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Arial" panose="020B0604020202020204" pitchFamily="34" charset="0"/>
              </a:rPr>
              <a:t>Demonstrate</a:t>
            </a:r>
            <a:r>
              <a:rPr lang="en-US" sz="1800" dirty="0">
                <a:effectLst/>
                <a:latin typeface="Times New Roman" panose="02020603050405020304" pitchFamily="18" charset="0"/>
                <a:ea typeface="Arial" panose="020B0604020202020204" pitchFamily="34" charset="0"/>
              </a:rPr>
              <a:t> effective use of seasoning, herbs, and spices to create balanced, flavorful dishes without relying on excessive salt, sugar, or fat.</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Arial" panose="020B0604020202020204" pitchFamily="34" charset="0"/>
              </a:rPr>
              <a:t>Apply</a:t>
            </a:r>
            <a:r>
              <a:rPr lang="en-US" sz="1800" dirty="0">
                <a:effectLst/>
                <a:latin typeface="Times New Roman" panose="02020603050405020304" pitchFamily="18" charset="0"/>
                <a:ea typeface="Arial" panose="020B0604020202020204" pitchFamily="34" charset="0"/>
              </a:rPr>
              <a:t> cooking methods such as steaming, grilling, and sautéing that preserve nutritional value while maintaining taste and texture.</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Arial" panose="020B0604020202020204" pitchFamily="34" charset="0"/>
              </a:rPr>
              <a:t>Prepare</a:t>
            </a:r>
            <a:r>
              <a:rPr lang="en-US" sz="1800" dirty="0">
                <a:effectLst/>
                <a:latin typeface="Times New Roman" panose="02020603050405020304" pitchFamily="18" charset="0"/>
                <a:ea typeface="Arial" panose="020B0604020202020204" pitchFamily="34" charset="0"/>
              </a:rPr>
              <a:t> meals that are not only nutritious and flavorful but also visually appealing, using efficient techniques suited to maritime kitchens.</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Arial" panose="020B0604020202020204" pitchFamily="34" charset="0"/>
              </a:rPr>
              <a:t>Evaluate</a:t>
            </a:r>
            <a:r>
              <a:rPr lang="en-US" sz="1800" dirty="0">
                <a:effectLst/>
                <a:latin typeface="Times New Roman" panose="02020603050405020304" pitchFamily="18" charset="0"/>
                <a:ea typeface="Arial" panose="020B0604020202020204" pitchFamily="34" charset="0"/>
              </a:rPr>
              <a:t> the impact of cooking choices on both nutritional outcomes and crew wellbeing, recognizing the role of food in maintaining morale and performance at sea.</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37989-B4B7-C671-B57E-3BCFF90BC88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9113427-F0AF-27B2-F837-63C110218E3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A4F2168-2520-90BC-BF25-CF5DA489ADFB}"/>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THE BENEFITS OF SAILORS’ EATING THEIR FAVORITE FOODS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7047BF9-2224-6C54-7777-340B9A68F9A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73B0B94-10F6-A18E-9B87-99E98B5FF10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B1E5CDD-1F30-9B94-FA59-6FC167C1EA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22736B0-607C-BEBA-829F-AD79D61713D1}"/>
              </a:ext>
            </a:extLst>
          </p:cNvPr>
          <p:cNvSpPr txBox="1"/>
          <p:nvPr/>
        </p:nvSpPr>
        <p:spPr>
          <a:xfrm>
            <a:off x="1" y="1678387"/>
            <a:ext cx="8515350" cy="4524315"/>
          </a:xfrm>
          <a:prstGeom prst="rect">
            <a:avLst/>
          </a:prstGeom>
          <a:noFill/>
        </p:spPr>
        <p:txBody>
          <a:bodyPr wrap="square" rtlCol="0">
            <a:spAutoFit/>
          </a:bodyPr>
          <a:lstStyle/>
          <a:p>
            <a:pPr marL="502920" algn="just">
              <a:buNone/>
            </a:pPr>
            <a:r>
              <a:rPr lang="en-US" dirty="0">
                <a:latin typeface="Times New Roman" panose="02020603050405020304" pitchFamily="18" charset="0"/>
              </a:rPr>
              <a:t>Favorite foods also play a vital role in boosting morale and motivation. Meals are often the highlight of the day onboard, and the anticipation of a dish one enjoys can lift spirits. A sailor from Latin America may find joy in eating arroz con pollo (chicken with rice) or empanadas, while an Italian seafarer may feel content when pasta with tomato sauce or risotto appears on the menu. Even something as simple as freshly baked bread, pizza night, or a slice of chocolate cake can transform the mood of the entire crew. These shared moments of enjoyment foster camaraderie, teamwork, and a stronger sense of community.</a:t>
            </a:r>
          </a:p>
          <a:p>
            <a:pPr marL="502920" algn="just">
              <a:buNone/>
            </a:pPr>
            <a:r>
              <a:rPr lang="en-US" dirty="0">
                <a:latin typeface="Times New Roman" panose="02020603050405020304" pitchFamily="18" charset="0"/>
              </a:rPr>
              <a:t>In addition, offering favorite foods can encourage sailors to maintain healthy eating habits and ensure better nutrition. On long voyages, repetitive or unfamiliar meals can sometimes reduce appetite, leading to skipped meals and low energy. When familiar favorites are included, sailors are more likely to eat well. For example, a Japanese crew member may feel more inclined to eat when miso soup or sushi rice is available, while a Turkish sailor might eagerly enjoy lentil soup or kebabs. These culturally familiar meals not only satisfy individual tastes but also ensure that sailors get the nourishment and energy needed for physically demanding tasks at sea.</a:t>
            </a:r>
          </a:p>
        </p:txBody>
      </p:sp>
      <p:sp>
        <p:nvSpPr>
          <p:cNvPr id="3" name="Rectangle 2">
            <a:extLst>
              <a:ext uri="{FF2B5EF4-FFF2-40B4-BE49-F238E27FC236}">
                <a16:creationId xmlns:a16="http://schemas.microsoft.com/office/drawing/2014/main" id="{76C4C677-C239-4D64-B39B-93B25A92E03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6A756DD9-D625-B7F7-6BDA-7713CC247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EE2BD1F-FD8D-1652-B047-ADA11131FF6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2BC7581-8D02-2E8D-7CF4-FA5913ACB95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C7A287F-5FD6-4E80-65D1-C26604035AF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EFA08A-0F75-0987-A5E1-85692C60236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328AF3A-5D6C-A8FE-18BB-2BE394FDA18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75131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FB81-653F-E549-206F-1CFAED0E27C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E83AF90-CF73-F314-AEC0-5661AA16F15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E7E39FF-EE1B-C8AC-9D61-709FCD8677FC}"/>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THE BENEFITS OF SAILORS’ EATING THEIR FAVORITE FOODS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F978369-FDFE-62B8-E2DF-0BCD879633A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E9397BB-AF69-E397-C274-338F0DF8C31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6D1B7CC-024B-CD44-2E69-E3D884077C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A518ABF-EA3D-5506-F2BB-77D1EC0DA59D}"/>
              </a:ext>
            </a:extLst>
          </p:cNvPr>
          <p:cNvSpPr txBox="1"/>
          <p:nvPr/>
        </p:nvSpPr>
        <p:spPr>
          <a:xfrm>
            <a:off x="1" y="1678387"/>
            <a:ext cx="8515350" cy="3416320"/>
          </a:xfrm>
          <a:prstGeom prst="rect">
            <a:avLst/>
          </a:prstGeom>
          <a:noFill/>
        </p:spPr>
        <p:txBody>
          <a:bodyPr wrap="square" rtlCol="0">
            <a:spAutoFit/>
          </a:bodyPr>
          <a:lstStyle/>
          <a:p>
            <a:pPr marL="502920" algn="just">
              <a:buNone/>
            </a:pPr>
            <a:r>
              <a:rPr lang="en-US" sz="1800" dirty="0">
                <a:effectLst/>
                <a:latin typeface="Times New Roman" panose="02020603050405020304" pitchFamily="18" charset="0"/>
                <a:ea typeface="Times New Roman" panose="02020603050405020304" pitchFamily="18" charset="0"/>
              </a:rPr>
              <a:t>Finally, incorporating favorite foods into meal planning demonstrates care and attentiveness from galley staff and ship management. Preparing a Filipino-style fiesta meal, offering Mediterranean specialties such as hummus or falafel for Middle Eastern sailors, or celebrating cultural holidays with traditional desserts like </a:t>
            </a:r>
            <a:r>
              <a:rPr lang="en-US" sz="1800" dirty="0" err="1">
                <a:effectLst/>
                <a:latin typeface="Times New Roman" panose="02020603050405020304" pitchFamily="18" charset="0"/>
                <a:ea typeface="Times New Roman" panose="02020603050405020304" pitchFamily="18" charset="0"/>
              </a:rPr>
              <a:t>gulab</a:t>
            </a:r>
            <a:r>
              <a:rPr lang="en-US" sz="1800" dirty="0">
                <a:effectLst/>
                <a:latin typeface="Times New Roman" panose="02020603050405020304" pitchFamily="18" charset="0"/>
                <a:ea typeface="Times New Roman" panose="02020603050405020304" pitchFamily="18" charset="0"/>
              </a:rPr>
              <a:t> jamun for Indian crew or </a:t>
            </a:r>
            <a:r>
              <a:rPr lang="en-US" sz="1800" dirty="0" err="1">
                <a:effectLst/>
                <a:latin typeface="Times New Roman" panose="02020603050405020304" pitchFamily="18" charset="0"/>
                <a:ea typeface="Times New Roman" panose="02020603050405020304" pitchFamily="18" charset="0"/>
              </a:rPr>
              <a:t>tres</a:t>
            </a:r>
            <a:r>
              <a:rPr lang="en-US" sz="1800" dirty="0">
                <a:effectLst/>
                <a:latin typeface="Times New Roman" panose="02020603050405020304" pitchFamily="18" charset="0"/>
                <a:ea typeface="Times New Roman" panose="02020603050405020304" pitchFamily="18" charset="0"/>
              </a:rPr>
              <a:t> leches cake for Latin Americans shows respect for cultural diversity. These thoughtful gestures strengthen the bond between the crew and leadership, reinforcing trust, loyalty, and overall job satisfaction. (6, 7).</a:t>
            </a:r>
            <a:endParaRPr lang="en-US" sz="2800" dirty="0">
              <a:effectLst/>
              <a:latin typeface="Times New Roman" panose="02020603050405020304" pitchFamily="18" charset="0"/>
              <a:ea typeface="Times New Roman" panose="02020603050405020304" pitchFamily="18" charset="0"/>
            </a:endParaRPr>
          </a:p>
          <a:p>
            <a:pPr marL="502920" algn="just">
              <a:buNone/>
            </a:pPr>
            <a:r>
              <a:rPr lang="en-US" sz="1800" dirty="0">
                <a:effectLst/>
                <a:latin typeface="Times New Roman" panose="02020603050405020304" pitchFamily="18" charset="0"/>
                <a:ea typeface="Times New Roman" panose="02020603050405020304" pitchFamily="18" charset="0"/>
              </a:rPr>
              <a:t>In short, favorite foods do more than satisfy hunger: they bring comfort, foster unity, encourage healthy eating, and show respect for cultural identities. Together, these benefits contribute to sailors’ physical wellbeing and mental resilience, which are essential for maintaining high morale and effective teamwork during long-term duties at sea.</a:t>
            </a:r>
            <a:endParaRPr lang="en-US" sz="2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341932F2-3F38-F092-DE9C-9988BA6F2B3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0EEC0FDE-FD7B-A40E-1CF6-14277869B1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2FA4177-D037-A11B-67CD-034AC104EEF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F232BA7-21F2-62D3-A029-A47DEF3F23E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0E2B9CC-AE8C-5367-51EB-40BB49C6C8A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AE564B5-17AB-05EE-129C-79DB6090A01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A6E00E7-B2AC-3B95-42C3-43CC66056A4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41719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64BC-5DA4-5225-2BBD-69A5A3A6EFB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CFA39F1-0909-55D4-CF69-B2F2D935462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92EC774-0002-E087-E0DF-0C1BCCE6A178}"/>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THE BENEFITS OF SAILORS’ EATING THEIR FAVORITE FOODS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A0DEA73-D30D-EC47-FEBD-64F3F90CF2B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DA892AF-ED47-BC32-B6EB-69D4AA79F7C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5D16542-F022-A1B5-942A-585561F402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96C15F1-DFE6-E004-89C4-076B5AC02D51}"/>
              </a:ext>
            </a:extLst>
          </p:cNvPr>
          <p:cNvSpPr txBox="1"/>
          <p:nvPr/>
        </p:nvSpPr>
        <p:spPr>
          <a:xfrm>
            <a:off x="1" y="1678387"/>
            <a:ext cx="8515350" cy="4524315"/>
          </a:xfrm>
          <a:prstGeom prst="rect">
            <a:avLst/>
          </a:prstGeom>
          <a:noFill/>
        </p:spPr>
        <p:txBody>
          <a:bodyPr wrap="square" rtlCol="0">
            <a:spAutoFit/>
          </a:bodyPr>
          <a:lstStyle/>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dirty="0">
              <a:latin typeface="Times New Roman" panose="02020603050405020304" pitchFamily="18" charset="0"/>
              <a:ea typeface="Times New Roman" panose="02020603050405020304" pitchFamily="18" charset="0"/>
            </a:endParaRPr>
          </a:p>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dirty="0">
              <a:latin typeface="Times New Roman" panose="02020603050405020304" pitchFamily="18" charset="0"/>
              <a:ea typeface="Times New Roman" panose="02020603050405020304" pitchFamily="18" charset="0"/>
            </a:endParaRPr>
          </a:p>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dirty="0">
              <a:latin typeface="Times New Roman" panose="02020603050405020304" pitchFamily="18" charset="0"/>
              <a:ea typeface="Times New Roman" panose="02020603050405020304" pitchFamily="18" charset="0"/>
            </a:endParaRPr>
          </a:p>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dirty="0">
              <a:latin typeface="Times New Roman" panose="02020603050405020304" pitchFamily="18" charset="0"/>
              <a:ea typeface="Times New Roman" panose="02020603050405020304" pitchFamily="18" charset="0"/>
            </a:endParaRPr>
          </a:p>
          <a:p>
            <a:pPr marL="502920" algn="just">
              <a:buNone/>
            </a:pPr>
            <a:endParaRPr lang="en-US" sz="1800" dirty="0">
              <a:effectLst/>
              <a:latin typeface="Times New Roman" panose="02020603050405020304" pitchFamily="18" charset="0"/>
              <a:ea typeface="Times New Roman" panose="02020603050405020304" pitchFamily="18" charset="0"/>
            </a:endParaRPr>
          </a:p>
          <a:p>
            <a:pPr marL="502920" algn="just">
              <a:buNone/>
            </a:pPr>
            <a:endParaRPr lang="en-US" dirty="0">
              <a:latin typeface="Times New Roman" panose="02020603050405020304" pitchFamily="18" charset="0"/>
              <a:ea typeface="Times New Roman" panose="02020603050405020304" pitchFamily="18" charset="0"/>
            </a:endParaRPr>
          </a:p>
          <a:p>
            <a:pPr marL="502920" algn="just">
              <a:buNone/>
            </a:pPr>
            <a:r>
              <a:rPr lang="en-US" sz="1800" dirty="0">
                <a:effectLst/>
                <a:latin typeface="Times New Roman" panose="02020603050405020304" pitchFamily="18" charset="0"/>
                <a:ea typeface="Times New Roman" panose="02020603050405020304" pitchFamily="18" charset="0"/>
              </a:rPr>
              <a:t>In short, favorite foods do more than satisfy hunger: they bring comfort, foster unity, encourage healthy eating, and show respect for cultural identities. Together, these benefits contribute to sailors’ physical wellbeing and mental resilience, which are essential for maintaining high morale and effective teamwork during long-term duties at sea.</a:t>
            </a:r>
            <a:endParaRPr lang="en-US" sz="2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0E4FB5B-0888-C2F9-38B4-8A0800FC53B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92274719-D72F-1F46-1096-A84F34EB67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E355DB3-C680-9205-EF3D-73DB7992A94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2CE3533-9E30-3F5A-B6BC-8EC46B7176F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A528EF6-7480-C0B3-74EB-26827E1C4A9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5FF8A3E-842F-3F40-ECF2-A3D3D42C3ED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DA7A88C-1B65-6F5D-B5A4-424F02D0DF18}"/>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40448846-A9EA-A998-D75C-883E6EC7A490}"/>
              </a:ext>
            </a:extLst>
          </p:cNvPr>
          <p:cNvPicPr>
            <a:picLocks noChangeAspect="1"/>
          </p:cNvPicPr>
          <p:nvPr/>
        </p:nvPicPr>
        <p:blipFill>
          <a:blip r:embed="rId11"/>
          <a:stretch>
            <a:fillRect/>
          </a:stretch>
        </p:blipFill>
        <p:spPr>
          <a:xfrm>
            <a:off x="2145581" y="2224935"/>
            <a:ext cx="4852837" cy="2408129"/>
          </a:xfrm>
          <a:prstGeom prst="rect">
            <a:avLst/>
          </a:prstGeom>
        </p:spPr>
      </p:pic>
    </p:spTree>
    <p:extLst>
      <p:ext uri="{BB962C8B-B14F-4D97-AF65-F5344CB8AC3E}">
        <p14:creationId xmlns:p14="http://schemas.microsoft.com/office/powerpoint/2010/main" val="247160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39879-C78F-891C-1F83-180779AC6D0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F42D723-CE7A-D786-7F98-41EF129F024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4DA314D-1830-49E1-646F-C0CE1C27F19F}"/>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SEASONING, HERBS, AND SPICES IN PROMOTING BALANCED FLAVORS</a:t>
            </a:r>
            <a:br>
              <a:rPr lang="en-US" sz="2400" dirty="0">
                <a:latin typeface="Times New Roman" panose="02020603050405020304" pitchFamily="18" charset="0"/>
              </a:rPr>
            </a:br>
            <a:endParaRPr lang="en-US" sz="2400" dirty="0">
              <a:latin typeface="Times New Roman" panose="02020603050405020304" pitchFamily="18" charset="0"/>
            </a:endParaRPr>
          </a:p>
        </p:txBody>
      </p:sp>
      <p:grpSp>
        <p:nvGrpSpPr>
          <p:cNvPr id="4" name="Group 3">
            <a:extLst>
              <a:ext uri="{FF2B5EF4-FFF2-40B4-BE49-F238E27FC236}">
                <a16:creationId xmlns:a16="http://schemas.microsoft.com/office/drawing/2014/main" id="{5A875B6B-46FC-66A1-A31E-A60A8BC37F1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76C82B5-DD9A-DCF6-16A4-1FC95E2DDB3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257CEFF-CB60-A7F6-6F96-BDF72A93A3A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BBB6EBA-0023-E94D-BB4F-9E44EA4F882F}"/>
              </a:ext>
            </a:extLst>
          </p:cNvPr>
          <p:cNvSpPr txBox="1"/>
          <p:nvPr/>
        </p:nvSpPr>
        <p:spPr>
          <a:xfrm>
            <a:off x="225468" y="1670152"/>
            <a:ext cx="8289883" cy="4900147"/>
          </a:xfrm>
          <a:prstGeom prst="rect">
            <a:avLst/>
          </a:prstGeom>
          <a:noFill/>
        </p:spPr>
        <p:txBody>
          <a:bodyPr wrap="square" rtlCol="0">
            <a:spAutoFit/>
          </a:bodyPr>
          <a:lstStyle/>
          <a:p>
            <a:pPr marL="502920" algn="just">
              <a:buNone/>
            </a:pPr>
            <a:r>
              <a:rPr lang="en-US" sz="1800" dirty="0">
                <a:effectLst/>
                <a:latin typeface="Times New Roman" panose="02020603050405020304" pitchFamily="18" charset="0"/>
                <a:ea typeface="Times New Roman" panose="02020603050405020304" pitchFamily="18" charset="0"/>
              </a:rPr>
              <a:t>Seasoning, herbs, and spices play a crucial role in promoting balanced flavors in cooking. Seasoning, such as salt and pepper, enhances the natural taste of ingredients. Salt can amplify sweetness, reduce bitterness, and intensify overall flavor, making the dish more harmonious. For example, a pinch of salt in a fresh tomato salad can bring out the tomatoes’ natural sweetness, while a dash of pepper can add a subtle kick that complements the freshness. These basic seasonings provide a foundation upon which all other flavors can build.</a:t>
            </a:r>
          </a:p>
          <a:p>
            <a:pPr marL="502920" algn="just">
              <a:buNone/>
            </a:pPr>
            <a:r>
              <a:rPr lang="en-US" sz="1800" dirty="0">
                <a:effectLst/>
                <a:latin typeface="Times New Roman" panose="02020603050405020304" pitchFamily="18" charset="0"/>
                <a:ea typeface="Times New Roman" panose="02020603050405020304" pitchFamily="18" charset="0"/>
              </a:rPr>
              <a:t>Herbs and spices add depth and complexity to dishes, turning simple ingredients into multidimensional meals. Herbs like basil, rosemary, thyme, and parsley contribute fresh and aromatic notes, while spices such as cumin, cinnamon, paprika, and turmeric provide warmth, heat, and a variety of flavor layers. For instance, in a classic Italian pasta sauce, oregano and basil enhance the tomato’s natural flavor, while garlic adds savory depth. Similarly, in Indian cuisine, a combination of cumin, coriander, and turmeric transforms lentils into a flavorful dal, each spice contributing to a balanced and rich taste. Even a simple roasted chicken can be elevated with rosemary and thyme, giving the meat a fragrant and savory complexity.</a:t>
            </a:r>
          </a:p>
        </p:txBody>
      </p:sp>
      <p:sp>
        <p:nvSpPr>
          <p:cNvPr id="3" name="Rectangle 2">
            <a:extLst>
              <a:ext uri="{FF2B5EF4-FFF2-40B4-BE49-F238E27FC236}">
                <a16:creationId xmlns:a16="http://schemas.microsoft.com/office/drawing/2014/main" id="{7E8EAB02-3C80-C923-B3D1-7FAB0923B6A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4C341B96-5127-2F8B-4137-5102EE9B06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27074BF-E48D-943B-5C7D-9FE2E6D7D51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033E09B-BBBE-35AC-3A22-7F87B5757F0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AB91CD6-0992-EBD6-1ADB-C95CFC5EB30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0640F04-3F7F-6CB1-BE7D-2B7D79F3F41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13EB2FF-A331-0D54-76FF-13645E93C4C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47399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08989-27F0-F84D-7EBF-72099EC1400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9E1D9DC-9197-1EB0-71DB-3BC2ABA8254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E774BDC-45C8-25CA-E16D-58522566BFB3}"/>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SEASONING, HERBS, AND SPICES IN PROMOTING BALANCED FLAVORS</a:t>
            </a:r>
            <a:br>
              <a:rPr lang="en-US" sz="2400" dirty="0">
                <a:latin typeface="Times New Roman" panose="02020603050405020304" pitchFamily="18" charset="0"/>
              </a:rPr>
            </a:br>
            <a:endParaRPr lang="en-US" sz="2400" dirty="0">
              <a:latin typeface="Times New Roman" panose="02020603050405020304" pitchFamily="18" charset="0"/>
            </a:endParaRPr>
          </a:p>
        </p:txBody>
      </p:sp>
      <p:grpSp>
        <p:nvGrpSpPr>
          <p:cNvPr id="4" name="Group 3">
            <a:extLst>
              <a:ext uri="{FF2B5EF4-FFF2-40B4-BE49-F238E27FC236}">
                <a16:creationId xmlns:a16="http://schemas.microsoft.com/office/drawing/2014/main" id="{0DA3313F-5C60-3961-42B2-143F8AD79B3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02E25BA-35D8-DFDF-340B-9F979275F6D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82CAB71-625C-8057-D421-350DC0A213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113401B-67E6-4992-8747-540AD43396F3}"/>
              </a:ext>
            </a:extLst>
          </p:cNvPr>
          <p:cNvSpPr txBox="1"/>
          <p:nvPr/>
        </p:nvSpPr>
        <p:spPr>
          <a:xfrm>
            <a:off x="225468" y="1670152"/>
            <a:ext cx="8289883" cy="3970318"/>
          </a:xfrm>
          <a:prstGeom prst="rect">
            <a:avLst/>
          </a:prstGeom>
          <a:noFill/>
        </p:spPr>
        <p:txBody>
          <a:bodyPr wrap="square" rtlCol="0">
            <a:spAutoFit/>
          </a:bodyPr>
          <a:lstStyle/>
          <a:p>
            <a:pPr marL="502920" algn="just">
              <a:buNone/>
            </a:pPr>
            <a:r>
              <a:rPr lang="en-US" sz="1800" dirty="0">
                <a:effectLst/>
                <a:latin typeface="Times New Roman" panose="02020603050405020304" pitchFamily="18" charset="0"/>
                <a:ea typeface="Times New Roman" panose="02020603050405020304" pitchFamily="18" charset="0"/>
              </a:rPr>
              <a:t>Balancing flavors is another essential function of herbs and spices. A well-rounded dish typically incorporates a mix of sweet, sour, salty, bitter, and umami tastes, and herbs and spices help to achieve this balance. Acidic herbs, like tarragon or lemon balm, brighten dishes and reduce heaviness, while sweet spices, such as cinnamon or nutmeg, can soften bitterness or add warmth to a savory dish. Bitter herbs like rosemary or sage counterbalance rich or fatty foods, creating a pleasing harmony. For example, adding a squeeze of lemon and a sprinkle of fresh herbs to a creamy pasta dish can lighten the richness and make the flavors more balanced.</a:t>
            </a:r>
          </a:p>
          <a:p>
            <a:pPr marL="502920" algn="just">
              <a:buNone/>
            </a:pPr>
            <a:r>
              <a:rPr lang="en-US" sz="1800" dirty="0">
                <a:effectLst/>
                <a:latin typeface="Times New Roman" panose="02020603050405020304" pitchFamily="18" charset="0"/>
                <a:ea typeface="Times New Roman" panose="02020603050405020304" pitchFamily="18" charset="0"/>
              </a:rPr>
              <a:t>Aromatics from herbs and spices also enhance the sensory appeal of food. The smell of fresh herbs sizzling in a pan or spices toasting before cooking stimulates the appetite and increases enjoyment. Since taste and smell are closely linked, the aroma of rosemary in roasted potatoes or basil in a tomato soup can make these dishes feel more complex and satisfying, even if the ingredients themselves are simple.</a:t>
            </a:r>
          </a:p>
        </p:txBody>
      </p:sp>
      <p:sp>
        <p:nvSpPr>
          <p:cNvPr id="3" name="Rectangle 2">
            <a:extLst>
              <a:ext uri="{FF2B5EF4-FFF2-40B4-BE49-F238E27FC236}">
                <a16:creationId xmlns:a16="http://schemas.microsoft.com/office/drawing/2014/main" id="{C9B004BD-A664-9CE4-A2FE-C61333FE0BA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2B09911F-1629-0EE9-DB9A-F17AFB334C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0F4D02D-3AEB-4822-BB12-F184B9B8B6A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488C50-D83E-9299-6B6B-37E89C190A4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668EC1E-10EB-D1A6-BB21-75F9D0689E8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B0C91DB-FEC8-9BA8-B3B4-D886BA441E1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70E3FB9-8396-82E7-C470-8097E36ADA3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3623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CC555-C55F-CD92-0FE3-D45E1FE7FA1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4DD2B43-3A73-E04C-C783-2242BCB11B1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B026F92-06EA-90CA-D51E-63B55920BB78}"/>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SEASONING, HERBS, AND SPICES IN PROMOTING BALANCED FLAVORS</a:t>
            </a:r>
            <a:br>
              <a:rPr lang="en-US" sz="2400" dirty="0">
                <a:latin typeface="Times New Roman" panose="02020603050405020304" pitchFamily="18" charset="0"/>
              </a:rPr>
            </a:br>
            <a:endParaRPr lang="en-US" sz="2400" dirty="0">
              <a:latin typeface="Times New Roman" panose="02020603050405020304" pitchFamily="18" charset="0"/>
            </a:endParaRPr>
          </a:p>
        </p:txBody>
      </p:sp>
      <p:grpSp>
        <p:nvGrpSpPr>
          <p:cNvPr id="4" name="Group 3">
            <a:extLst>
              <a:ext uri="{FF2B5EF4-FFF2-40B4-BE49-F238E27FC236}">
                <a16:creationId xmlns:a16="http://schemas.microsoft.com/office/drawing/2014/main" id="{49D26EFD-4EDA-1317-0E0A-D211F3C3F6E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85B88AF-4A34-A2FB-D147-A6E4875F605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6F78F99-CBD4-1746-0808-48B2A52910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54E3A4F-7477-0CAF-A5A6-2751BF71EB45}"/>
              </a:ext>
            </a:extLst>
          </p:cNvPr>
          <p:cNvSpPr txBox="1"/>
          <p:nvPr/>
        </p:nvSpPr>
        <p:spPr>
          <a:xfrm>
            <a:off x="225468" y="1670152"/>
            <a:ext cx="8289883" cy="3970318"/>
          </a:xfrm>
          <a:prstGeom prst="rect">
            <a:avLst/>
          </a:prstGeom>
          <a:noFill/>
        </p:spPr>
        <p:txBody>
          <a:bodyPr wrap="square" rtlCol="0">
            <a:spAutoFit/>
          </a:bodyPr>
          <a:lstStyle/>
          <a:p>
            <a:pPr marL="274320" algn="just">
              <a:buNone/>
            </a:pPr>
            <a:r>
              <a:rPr lang="en-US" sz="1800" dirty="0">
                <a:effectLst/>
                <a:latin typeface="Times New Roman" panose="02020603050405020304" pitchFamily="18" charset="0"/>
                <a:ea typeface="Times New Roman" panose="02020603050405020304" pitchFamily="18" charset="0"/>
              </a:rPr>
              <a:t>Moreover, herbs and spices carry cultural and emotional significance. They often define a cuisine’s identity, such as cilantro in Mexican dishes, basil in Italian cuisine, or cumin in Middle Eastern recipes. This connection to tradition and culture adds layer of appreciation for the flavors. Using herbs and spices also allows cooks to reduce reliance on salt, sugar, or fat without compromising taste, promoting healthier cooking while maintaining flavorful dishes. For example, a curry can be rich and aromatic with a blend of spices like turmeric, ginger, and garam masala, requiring minimal additional salt or fat.</a:t>
            </a:r>
            <a:endParaRPr lang="en-US" sz="2800" dirty="0">
              <a:effectLst/>
              <a:latin typeface="Times New Roman" panose="02020603050405020304" pitchFamily="18" charset="0"/>
              <a:ea typeface="Times New Roman" panose="02020603050405020304" pitchFamily="18" charset="0"/>
            </a:endParaRPr>
          </a:p>
          <a:p>
            <a:pPr marL="274320" algn="just">
              <a:buNone/>
            </a:pPr>
            <a:r>
              <a:rPr lang="en-US" sz="1800" dirty="0">
                <a:effectLst/>
                <a:latin typeface="Times New Roman" panose="02020603050405020304" pitchFamily="18" charset="0"/>
                <a:ea typeface="Times New Roman" panose="02020603050405020304" pitchFamily="18" charset="0"/>
              </a:rPr>
              <a:t>In summary, seasoning, herbs, and spices are essential for creating flavorful, balanced, and aromatic dishes. They enhance natural flavors, add complexity, balance taste elements, and provide cultural and emotional depth. Through examples like tomato salads, pasta sauces, roasted meats, and curries, it is clear that the thoughtful use of these flavoring agents transforms simple ingredients into cohesive, enjoyable, and memorable culinary experiences (8).</a:t>
            </a:r>
            <a:endParaRPr lang="en-US" sz="2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31F73FD-427E-EF5B-AD94-BD568056272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76CF7E72-2D0E-CF28-293C-C782308CBF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97AEDD6-F424-29CA-D405-0606E806712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12795E3-0015-CAC7-A9A3-A626B5DE88E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0F3D2E0-EC3B-C5D6-51DA-379657F963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996A1F5-14DE-84D1-8475-299B772CD71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B648BA8-0B43-6654-C13E-3254528C300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0650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CEFB-B7C3-202F-8170-3A207BFF9AE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2DF240F-E0C8-20DB-F1EB-1D29CF706F9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EFE6F03-43EA-0AA4-2C23-74EE0BD08813}"/>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SPICES AND SEAFARERS</a:t>
            </a:r>
          </a:p>
        </p:txBody>
      </p:sp>
      <p:grpSp>
        <p:nvGrpSpPr>
          <p:cNvPr id="4" name="Group 3">
            <a:extLst>
              <a:ext uri="{FF2B5EF4-FFF2-40B4-BE49-F238E27FC236}">
                <a16:creationId xmlns:a16="http://schemas.microsoft.com/office/drawing/2014/main" id="{E1734B2A-5A40-C093-526B-6EF3B71880B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28124E2-EC17-A2AD-42B2-AFF586281F1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E2A4A72-944E-4415-B91E-963DD5AAE3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3A1E8FD-ED91-8D8A-E60B-2C7A745868A8}"/>
              </a:ext>
            </a:extLst>
          </p:cNvPr>
          <p:cNvSpPr txBox="1"/>
          <p:nvPr/>
        </p:nvSpPr>
        <p:spPr>
          <a:xfrm>
            <a:off x="225468" y="1670152"/>
            <a:ext cx="8289883" cy="4247317"/>
          </a:xfrm>
          <a:prstGeom prst="rect">
            <a:avLst/>
          </a:prstGeom>
          <a:noFill/>
        </p:spPr>
        <p:txBody>
          <a:bodyPr wrap="square" rtlCol="0">
            <a:spAutoFit/>
          </a:bodyPr>
          <a:lstStyle/>
          <a:p>
            <a:pPr marL="274320" algn="just">
              <a:buNone/>
            </a:pPr>
            <a:r>
              <a:rPr lang="en-US" dirty="0">
                <a:latin typeface="Times New Roman" panose="02020603050405020304" pitchFamily="18" charset="0"/>
                <a:cs typeface="Times New Roman" panose="02020603050405020304" pitchFamily="18" charset="0"/>
              </a:rPr>
              <a:t>Seafarers faced long voyages with limited access to fresh food, which made nutrition and health a critical concern. Certain spices were highly valued for their ability to promote strength, preserve food, and prevent illnesses. Here’s a breakdown.</a:t>
            </a:r>
          </a:p>
          <a:p>
            <a:r>
              <a:rPr lang="en-US" b="1" dirty="0">
                <a:latin typeface="Times New Roman" panose="02020603050405020304" pitchFamily="18" charset="0"/>
                <a:cs typeface="Times New Roman" panose="02020603050405020304" pitchFamily="18" charset="0"/>
              </a:rPr>
              <a:t>Pepper</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One of the most commonly used spices on ships.</a:t>
            </a:r>
          </a:p>
          <a:p>
            <a:pPr lvl="0"/>
            <a:r>
              <a:rPr lang="en-US" dirty="0">
                <a:latin typeface="Times New Roman" panose="02020603050405020304" pitchFamily="18" charset="0"/>
                <a:cs typeface="Times New Roman" panose="02020603050405020304" pitchFamily="18" charset="0"/>
              </a:rPr>
              <a:t>It helps </a:t>
            </a:r>
            <a:r>
              <a:rPr lang="en-US" b="1" dirty="0">
                <a:latin typeface="Times New Roman" panose="02020603050405020304" pitchFamily="18" charset="0"/>
                <a:cs typeface="Times New Roman" panose="02020603050405020304" pitchFamily="18" charset="0"/>
              </a:rPr>
              <a:t>stimulate digestion</a:t>
            </a:r>
            <a:r>
              <a:rPr lang="en-US" dirty="0">
                <a:latin typeface="Times New Roman" panose="02020603050405020304" pitchFamily="18" charset="0"/>
                <a:cs typeface="Times New Roman" panose="02020603050405020304" pitchFamily="18" charset="0"/>
              </a:rPr>
              <a:t> and can improve appetite, which is essential when food becomes bland or stale.</a:t>
            </a:r>
          </a:p>
          <a:p>
            <a:pPr lvl="0"/>
            <a:r>
              <a:rPr lang="en-US" dirty="0">
                <a:latin typeface="Times New Roman" panose="02020603050405020304" pitchFamily="18" charset="0"/>
                <a:cs typeface="Times New Roman" panose="02020603050405020304" pitchFamily="18" charset="0"/>
              </a:rPr>
              <a:t>Also believed to have mild antimicrobial properties that could reduce spoilage in stored foods.</a:t>
            </a:r>
          </a:p>
          <a:p>
            <a:r>
              <a:rPr lang="en-US" b="1" dirty="0">
                <a:latin typeface="Times New Roman" panose="02020603050405020304" pitchFamily="18" charset="0"/>
                <a:cs typeface="Times New Roman" panose="02020603050405020304" pitchFamily="18" charset="0"/>
              </a:rPr>
              <a:t>Ginger</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Known for </a:t>
            </a:r>
            <a:r>
              <a:rPr lang="en-US" b="1" dirty="0">
                <a:latin typeface="Times New Roman" panose="02020603050405020304" pitchFamily="18" charset="0"/>
                <a:cs typeface="Times New Roman" panose="02020603050405020304" pitchFamily="18" charset="0"/>
              </a:rPr>
              <a:t>preventing seasickness</a:t>
            </a:r>
            <a:r>
              <a:rPr lang="en-US" dirty="0">
                <a:latin typeface="Times New Roman" panose="02020603050405020304" pitchFamily="18" charset="0"/>
                <a:cs typeface="Times New Roman" panose="02020603050405020304" pitchFamily="18" charset="0"/>
              </a:rPr>
              <a:t>, which was a major problem for sailors.</a:t>
            </a:r>
          </a:p>
          <a:p>
            <a:pPr lvl="0"/>
            <a:r>
              <a:rPr lang="en-US" dirty="0">
                <a:latin typeface="Times New Roman" panose="02020603050405020304" pitchFamily="18" charset="0"/>
                <a:cs typeface="Times New Roman" panose="02020603050405020304" pitchFamily="18" charset="0"/>
              </a:rPr>
              <a:t>Ginger improves circulation and digestion, helping maintain energy levels on long voyages.</a:t>
            </a:r>
          </a:p>
          <a:p>
            <a:pPr lvl="0"/>
            <a:r>
              <a:rPr lang="en-US" dirty="0">
                <a:latin typeface="Times New Roman" panose="02020603050405020304" pitchFamily="18" charset="0"/>
                <a:cs typeface="Times New Roman" panose="02020603050405020304" pitchFamily="18" charset="0"/>
              </a:rPr>
              <a:t>It also has anti-inflammatory and immune-supporting properties.</a:t>
            </a: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5329EED-D367-1487-DE76-6B80529417F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7CA2F020-7B97-D3DF-FC1B-631564F5B9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0C19754-52A2-AA57-D71A-F2DDD03A676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8D9255B-923C-40B2-5DC2-32BD9FE9C91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2AE0EB1-E374-E7AC-DD8A-9352CDD310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BEE0E4B-059E-F68B-AE61-26738FDB20A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7715698-595B-C488-77BC-C8867B16B2A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52609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67DE9-8463-868D-ECD1-739323768D5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0056E95-3559-9E95-0704-E4D31FF55C7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FE4549E-8643-2DB3-4DF1-50C1B89F25A1}"/>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SPICES AND SEAFARERS</a:t>
            </a:r>
          </a:p>
        </p:txBody>
      </p:sp>
      <p:grpSp>
        <p:nvGrpSpPr>
          <p:cNvPr id="4" name="Group 3">
            <a:extLst>
              <a:ext uri="{FF2B5EF4-FFF2-40B4-BE49-F238E27FC236}">
                <a16:creationId xmlns:a16="http://schemas.microsoft.com/office/drawing/2014/main" id="{25C1988E-8F39-A26B-4422-C61180AB2DF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CD13930-34CC-3D5E-139D-6E060F3B6FE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3C32879-86AC-52FD-BBAF-0645626334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6FEA387-68D6-AF2D-F6F1-4F9B617A90DC}"/>
              </a:ext>
            </a:extLst>
          </p:cNvPr>
          <p:cNvSpPr txBox="1"/>
          <p:nvPr/>
        </p:nvSpPr>
        <p:spPr>
          <a:xfrm>
            <a:off x="225468" y="1670152"/>
            <a:ext cx="8289883" cy="3416320"/>
          </a:xfrm>
          <a:prstGeom prst="rect">
            <a:avLst/>
          </a:prstGeom>
          <a:noFill/>
        </p:spPr>
        <p:txBody>
          <a:bodyPr wrap="square" rtlCol="0">
            <a:spAutoFit/>
          </a:bodyPr>
          <a:lstStyle/>
          <a:p>
            <a:pPr marL="274320" algn="just">
              <a:buNone/>
            </a:pPr>
            <a:r>
              <a:rPr lang="en-US" sz="1800" b="1" dirty="0">
                <a:effectLst/>
                <a:latin typeface="Times New Roman" panose="02020603050405020304" pitchFamily="18" charset="0"/>
                <a:ea typeface="Times New Roman" panose="02020603050405020304" pitchFamily="18" charset="0"/>
              </a:rPr>
              <a:t>Cloves</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Used as a preservative and for </a:t>
            </a:r>
            <a:r>
              <a:rPr lang="en-US" sz="1800" b="1" dirty="0">
                <a:effectLst/>
                <a:latin typeface="Times New Roman" panose="02020603050405020304" pitchFamily="18" charset="0"/>
                <a:ea typeface="Times New Roman" panose="02020603050405020304" pitchFamily="18" charset="0"/>
              </a:rPr>
              <a:t>fighting infections</a:t>
            </a:r>
            <a:r>
              <a:rPr lang="en-US" sz="1800" dirty="0">
                <a:effectLst/>
                <a:latin typeface="Times New Roman" panose="02020603050405020304" pitchFamily="18" charset="0"/>
                <a:ea typeface="Times New Roman" panose="02020603050405020304" pitchFamily="18" charset="0"/>
              </a:rPr>
              <a:t> due to their antiseptic properties.</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Cloves can also help relieve digestive discomfort, keeping seafarers healthier when fresh produce was scarce.</a:t>
            </a:r>
            <a:endParaRPr lang="en-US" sz="2800" dirty="0">
              <a:effectLst/>
              <a:latin typeface="Times New Roman" panose="02020603050405020304" pitchFamily="18" charset="0"/>
              <a:ea typeface="Times New Roman" panose="02020603050405020304" pitchFamily="18" charset="0"/>
            </a:endParaRPr>
          </a:p>
          <a:p>
            <a:pPr marL="274320" algn="just">
              <a:buNone/>
            </a:pPr>
            <a:r>
              <a:rPr lang="en-US" sz="1800" b="1" dirty="0">
                <a:effectLst/>
                <a:latin typeface="Times New Roman" panose="02020603050405020304" pitchFamily="18" charset="0"/>
                <a:ea typeface="Times New Roman" panose="02020603050405020304" pitchFamily="18" charset="0"/>
              </a:rPr>
              <a:t>Cinnamon</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Has </a:t>
            </a:r>
            <a:r>
              <a:rPr lang="en-US" sz="1800" b="1" dirty="0">
                <a:effectLst/>
                <a:latin typeface="Times New Roman" panose="02020603050405020304" pitchFamily="18" charset="0"/>
                <a:ea typeface="Times New Roman" panose="02020603050405020304" pitchFamily="18" charset="0"/>
              </a:rPr>
              <a:t>antimicrobial properties</a:t>
            </a:r>
            <a:r>
              <a:rPr lang="en-US" sz="1800" dirty="0">
                <a:effectLst/>
                <a:latin typeface="Times New Roman" panose="02020603050405020304" pitchFamily="18" charset="0"/>
                <a:ea typeface="Times New Roman" panose="02020603050405020304" pitchFamily="18" charset="0"/>
              </a:rPr>
              <a:t> and can help preserve foods.</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Supports digestion and helps maintain energy, which was crucial during long periods at sea.</a:t>
            </a:r>
            <a:endParaRPr lang="en-US" sz="2800" dirty="0">
              <a:effectLst/>
              <a:latin typeface="Times New Roman" panose="02020603050405020304" pitchFamily="18" charset="0"/>
              <a:ea typeface="Times New Roman" panose="02020603050405020304" pitchFamily="18" charset="0"/>
            </a:endParaRPr>
          </a:p>
          <a:p>
            <a:pPr marL="274320" algn="just">
              <a:buNone/>
            </a:pPr>
            <a:r>
              <a:rPr lang="en-US" sz="1800" b="1" dirty="0">
                <a:effectLst/>
                <a:latin typeface="Times New Roman" panose="02020603050405020304" pitchFamily="18" charset="0"/>
                <a:ea typeface="Times New Roman" panose="02020603050405020304" pitchFamily="18" charset="0"/>
              </a:rPr>
              <a:t>Garlic</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Valued for its </a:t>
            </a:r>
            <a:r>
              <a:rPr lang="en-US" sz="1800" b="1" dirty="0">
                <a:effectLst/>
                <a:latin typeface="Times New Roman" panose="02020603050405020304" pitchFamily="18" charset="0"/>
                <a:ea typeface="Times New Roman" panose="02020603050405020304" pitchFamily="18" charset="0"/>
              </a:rPr>
              <a:t>immune-boosting effects</a:t>
            </a:r>
            <a:r>
              <a:rPr lang="en-US" sz="1800" dirty="0">
                <a:effectLst/>
                <a:latin typeface="Times New Roman" panose="02020603050405020304" pitchFamily="18" charset="0"/>
                <a:ea typeface="Times New Roman" panose="02020603050405020304" pitchFamily="18" charset="0"/>
              </a:rPr>
              <a:t>, protecting sailors from infections.</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Can also act as a natural preservative in certain dishes.</a:t>
            </a:r>
            <a:endParaRPr lang="en-US" sz="2800" dirty="0">
              <a:effectLst/>
              <a:latin typeface="Times New Roman" panose="02020603050405020304" pitchFamily="18" charset="0"/>
              <a:ea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4B92E6B-9D10-F049-6874-7ACAF00C895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4B058E63-C226-2DC4-DADD-C778DD3841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F90089D-EDDA-D508-C010-D49138C49AB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C955A9C-EAF5-4E3C-9BD1-F99281CB14E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9F7289-E4BA-8904-9924-445942141C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ADC64A3-08DF-3AE0-BB23-07D28F8F10B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100D4B3-FFF1-7920-29F5-E57553E232C8}"/>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07AAF345-66C1-11E3-7076-1F4912D99523}"/>
              </a:ext>
            </a:extLst>
          </p:cNvPr>
          <p:cNvPicPr>
            <a:picLocks noChangeAspect="1"/>
          </p:cNvPicPr>
          <p:nvPr/>
        </p:nvPicPr>
        <p:blipFill>
          <a:blip r:embed="rId11"/>
          <a:stretch>
            <a:fillRect/>
          </a:stretch>
        </p:blipFill>
        <p:spPr>
          <a:xfrm>
            <a:off x="3653168" y="4798374"/>
            <a:ext cx="2007093" cy="1347829"/>
          </a:xfrm>
          <a:prstGeom prst="rect">
            <a:avLst/>
          </a:prstGeom>
        </p:spPr>
      </p:pic>
    </p:spTree>
    <p:extLst>
      <p:ext uri="{BB962C8B-B14F-4D97-AF65-F5344CB8AC3E}">
        <p14:creationId xmlns:p14="http://schemas.microsoft.com/office/powerpoint/2010/main" val="447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3BF9-C913-06E7-0264-74C2393E1E6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2E36B85-F157-0684-CF9C-1DAED0CEA3D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692954C-B4EF-CCF3-58AE-D3493EC391FD}"/>
              </a:ext>
            </a:extLst>
          </p:cNvPr>
          <p:cNvSpPr>
            <a:spLocks noGrp="1"/>
          </p:cNvSpPr>
          <p:nvPr>
            <p:ph type="title"/>
          </p:nvPr>
        </p:nvSpPr>
        <p:spPr>
          <a:xfrm>
            <a:off x="628650" y="1107174"/>
            <a:ext cx="7886700" cy="571213"/>
          </a:xfrm>
        </p:spPr>
        <p:txBody>
          <a:bodyPr>
            <a:noAutofit/>
          </a:bodyPr>
          <a:lstStyle/>
          <a:p>
            <a:pPr algn="ctr"/>
            <a:r>
              <a:rPr lang="en-US" sz="2400" dirty="0"/>
              <a:t>	</a:t>
            </a:r>
            <a:br>
              <a:rPr lang="en-US" sz="2400" dirty="0"/>
            </a:br>
            <a:r>
              <a:rPr lang="en-US" sz="2400" dirty="0">
                <a:latin typeface="Times New Roman" panose="02020603050405020304" pitchFamily="18" charset="0"/>
              </a:rPr>
              <a:t>SPICES AND SEAFARERS</a:t>
            </a:r>
          </a:p>
        </p:txBody>
      </p:sp>
      <p:grpSp>
        <p:nvGrpSpPr>
          <p:cNvPr id="4" name="Group 3">
            <a:extLst>
              <a:ext uri="{FF2B5EF4-FFF2-40B4-BE49-F238E27FC236}">
                <a16:creationId xmlns:a16="http://schemas.microsoft.com/office/drawing/2014/main" id="{3DBC6729-6D3F-5E57-9EFD-2908F18DD96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CFCBCAE-17C9-F4D6-205F-298B77E54CC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415412A-87A4-6630-FE00-04CB8D0205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88419F6-07CE-2B41-FA6B-2A4CA2D8C1BA}"/>
              </a:ext>
            </a:extLst>
          </p:cNvPr>
          <p:cNvSpPr txBox="1"/>
          <p:nvPr/>
        </p:nvSpPr>
        <p:spPr>
          <a:xfrm>
            <a:off x="225468" y="1670152"/>
            <a:ext cx="8289883" cy="3847207"/>
          </a:xfrm>
          <a:prstGeom prst="rect">
            <a:avLst/>
          </a:prstGeom>
          <a:noFill/>
        </p:spPr>
        <p:txBody>
          <a:bodyPr wrap="square" rtlCol="0">
            <a:spAutoFit/>
          </a:bodyPr>
          <a:lstStyle/>
          <a:p>
            <a:pPr marL="274320" algn="just">
              <a:buNone/>
            </a:pPr>
            <a:r>
              <a:rPr lang="en-US" sz="1800" b="1" dirty="0">
                <a:effectLst/>
                <a:latin typeface="Times New Roman" panose="02020603050405020304" pitchFamily="18" charset="0"/>
                <a:ea typeface="Times New Roman" panose="02020603050405020304" pitchFamily="18" charset="0"/>
              </a:rPr>
              <a:t>Nutmeg and Mace</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These were considered </a:t>
            </a:r>
            <a:r>
              <a:rPr lang="en-US" sz="1800" b="1" dirty="0">
                <a:effectLst/>
                <a:latin typeface="Times New Roman" panose="02020603050405020304" pitchFamily="18" charset="0"/>
                <a:ea typeface="Times New Roman" panose="02020603050405020304" pitchFamily="18" charset="0"/>
              </a:rPr>
              <a:t>tonics</a:t>
            </a:r>
            <a:r>
              <a:rPr lang="en-US" sz="1800" dirty="0">
                <a:effectLst/>
                <a:latin typeface="Times New Roman" panose="02020603050405020304" pitchFamily="18" charset="0"/>
                <a:ea typeface="Times New Roman" panose="02020603050405020304" pitchFamily="18" charset="0"/>
              </a:rPr>
              <a:t>, believed to strengthen the body and provide warmth in cold, damp conditions aboard ships.</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They also add flavor to monotonous rations, improving appetite.</a:t>
            </a:r>
            <a:endParaRPr lang="en-US" sz="2800" dirty="0">
              <a:effectLst/>
              <a:latin typeface="Times New Roman" panose="02020603050405020304" pitchFamily="18" charset="0"/>
              <a:ea typeface="Times New Roman" panose="02020603050405020304" pitchFamily="18" charset="0"/>
            </a:endParaRPr>
          </a:p>
          <a:p>
            <a:pPr marL="274320" algn="just">
              <a:buNone/>
            </a:pPr>
            <a:r>
              <a:rPr lang="en-US" sz="1800" b="1" dirty="0">
                <a:effectLst/>
                <a:latin typeface="Times New Roman" panose="02020603050405020304" pitchFamily="18" charset="0"/>
                <a:ea typeface="Times New Roman" panose="02020603050405020304" pitchFamily="18" charset="0"/>
              </a:rPr>
              <a:t>Turmeric</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Known for its </a:t>
            </a:r>
            <a:r>
              <a:rPr lang="en-US" sz="1800" b="1" dirty="0">
                <a:effectLst/>
                <a:latin typeface="Times New Roman" panose="02020603050405020304" pitchFamily="18" charset="0"/>
                <a:ea typeface="Times New Roman" panose="02020603050405020304" pitchFamily="18" charset="0"/>
              </a:rPr>
              <a:t>anti-inflammatory and digestive benefits</a:t>
            </a:r>
            <a:r>
              <a:rPr lang="en-US" sz="1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Can help maintain overall health when fresh vegetables are scarce.</a:t>
            </a:r>
          </a:p>
          <a:p>
            <a:pPr lvl="0" algn="just">
              <a:buSzPts val="1000"/>
              <a:tabLst>
                <a:tab pos="457200" algn="l"/>
              </a:tabLst>
            </a:pPr>
            <a:endParaRPr lang="en-US" sz="2800" dirty="0">
              <a:effectLst/>
              <a:latin typeface="Times New Roman" panose="02020603050405020304" pitchFamily="18" charset="0"/>
              <a:ea typeface="Times New Roman" panose="02020603050405020304" pitchFamily="18" charset="0"/>
            </a:endParaRPr>
          </a:p>
          <a:p>
            <a:pPr marL="274320" algn="just">
              <a:buNone/>
            </a:pPr>
            <a:r>
              <a:rPr lang="en-US" sz="1800" dirty="0">
                <a:effectLst/>
                <a:latin typeface="Times New Roman" panose="02020603050405020304" pitchFamily="18" charset="0"/>
                <a:ea typeface="Times New Roman" panose="02020603050405020304" pitchFamily="18" charset="0"/>
              </a:rPr>
              <a:t>In summary, spices like </a:t>
            </a:r>
            <a:r>
              <a:rPr lang="en-US" sz="1800" b="1" dirty="0">
                <a:effectLst/>
                <a:latin typeface="Times New Roman" panose="02020603050405020304" pitchFamily="18" charset="0"/>
                <a:ea typeface="Times New Roman" panose="02020603050405020304" pitchFamily="18" charset="0"/>
              </a:rPr>
              <a:t>ginger, cloves, cinnamon, pepper, garlic, nutmeg, and turmeric</a:t>
            </a:r>
            <a:r>
              <a:rPr lang="en-US" sz="1800" dirty="0">
                <a:effectLst/>
                <a:latin typeface="Times New Roman" panose="02020603050405020304" pitchFamily="18" charset="0"/>
                <a:ea typeface="Times New Roman" panose="02020603050405020304" pitchFamily="18" charset="0"/>
              </a:rPr>
              <a:t> were not only used to flavor food but also to preserve it, aid digestion, prevent seasickness, and support overall health. Their combined effects helped seafarers stay stronger, healthier, and more resilient during long, demanding voyages.</a:t>
            </a:r>
            <a:endParaRPr lang="en-US" sz="2800" dirty="0">
              <a:effectLst/>
              <a:latin typeface="Times New Roman" panose="02020603050405020304" pitchFamily="18" charset="0"/>
              <a:ea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A0A604F-FD77-9C80-3F91-D2C9A66B55B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EA52A04-08B2-5BCD-8C10-8CC45A32CA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0D23530-C850-9EF0-7A9C-6CC69553FBA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69519B-2635-8AFE-694D-B3E26C55EBA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FCEB718-4BE3-2AB1-B588-B3B6DA42039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E6BC8BA-083A-CCB4-28B1-E38100DC244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74B6E39-CC31-ECFC-9365-33331BD90A4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63309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285A-F292-646A-5CFD-36010718442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1A08033-FFF4-6D3F-668D-8AF2FCD169A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6BB4A7D-1418-72F6-0EA5-4DB7FC706762}"/>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RETAINING NUTRITIONAL VALUE (e.g. steaming, grilling)</a:t>
            </a:r>
          </a:p>
        </p:txBody>
      </p:sp>
      <p:grpSp>
        <p:nvGrpSpPr>
          <p:cNvPr id="4" name="Group 3">
            <a:extLst>
              <a:ext uri="{FF2B5EF4-FFF2-40B4-BE49-F238E27FC236}">
                <a16:creationId xmlns:a16="http://schemas.microsoft.com/office/drawing/2014/main" id="{A41B6963-92A5-077E-705C-176D98CE86E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800E206-04CF-AEBD-79EF-B4EBCD3F489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BC40A3E-C38C-AE18-A601-E525790120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BC11F00-26EF-4CA3-6CDA-0187D9C805F9}"/>
              </a:ext>
            </a:extLst>
          </p:cNvPr>
          <p:cNvSpPr txBox="1"/>
          <p:nvPr/>
        </p:nvSpPr>
        <p:spPr>
          <a:xfrm>
            <a:off x="225468" y="1670152"/>
            <a:ext cx="8289883" cy="384720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Retaining the nutritional value of food during cooking is essential to maximize the health benefits of the ingredients. Different cooking methods affect vitamins, minerals, and other nutrients differently. Here’s a detailed explanation of effective methods: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1. Steaming</a:t>
            </a:r>
          </a:p>
          <a:p>
            <a:r>
              <a:rPr lang="en-US" dirty="0">
                <a:latin typeface="Times New Roman" panose="02020603050405020304" pitchFamily="18" charset="0"/>
                <a:cs typeface="Times New Roman" panose="02020603050405020304" pitchFamily="18" charset="0"/>
              </a:rPr>
              <a:t>How it works: Food is cooked using steam from boiling water without direct contact with water.</a:t>
            </a:r>
          </a:p>
          <a:p>
            <a:r>
              <a:rPr lang="en-US" dirty="0">
                <a:latin typeface="Times New Roman" panose="02020603050405020304" pitchFamily="18" charset="0"/>
                <a:cs typeface="Times New Roman" panose="02020603050405020304" pitchFamily="18" charset="0"/>
              </a:rPr>
              <a:t>Nutritional benefits: Steaming preserves water-soluble vitamins (like vitamin C and B vitamins) and minerals because the food is not submerged in water where nutrients can leach out.</a:t>
            </a:r>
          </a:p>
          <a:p>
            <a:r>
              <a:rPr lang="en-US" dirty="0">
                <a:latin typeface="Times New Roman" panose="02020603050405020304" pitchFamily="18" charset="0"/>
                <a:cs typeface="Times New Roman" panose="02020603050405020304" pitchFamily="18" charset="0"/>
              </a:rPr>
              <a:t>Example: Steaming broccoli or carrots keeps them crisp and nutrient-rich.</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5C10A62-489E-EB10-0344-55983B2A607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EC25EF24-DAC7-A8D7-02E4-A64C8A035C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4F90BC0-1EFC-104D-CCB9-FA95A0D522A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CD4F72D-ECBD-C4AC-1244-A313CE653D3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1B81A3F-4A83-B303-EEFD-63859A14428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FCDEBF7-0854-3E11-EC37-5397FB1381C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5B1582E-EF0B-929D-F172-9FBF8DB2C92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3A505524-CD6C-EF8E-6E23-EFE94FD8AFC4}"/>
              </a:ext>
            </a:extLst>
          </p:cNvPr>
          <p:cNvPicPr>
            <a:picLocks noChangeAspect="1"/>
          </p:cNvPicPr>
          <p:nvPr/>
        </p:nvPicPr>
        <p:blipFill>
          <a:blip r:embed="rId11"/>
          <a:stretch>
            <a:fillRect/>
          </a:stretch>
        </p:blipFill>
        <p:spPr>
          <a:xfrm>
            <a:off x="3327066" y="4738439"/>
            <a:ext cx="2115492" cy="1407764"/>
          </a:xfrm>
          <a:prstGeom prst="rect">
            <a:avLst/>
          </a:prstGeom>
        </p:spPr>
      </p:pic>
    </p:spTree>
    <p:extLst>
      <p:ext uri="{BB962C8B-B14F-4D97-AF65-F5344CB8AC3E}">
        <p14:creationId xmlns:p14="http://schemas.microsoft.com/office/powerpoint/2010/main" val="356550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Content</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614303"/>
            <a:ext cx="7399601" cy="4439933"/>
          </a:xfrm>
          <a:prstGeom prst="rect">
            <a:avLst/>
          </a:prstGeom>
          <a:noFill/>
        </p:spPr>
        <p:txBody>
          <a:bodyPr wrap="square" rtlCol="0">
            <a:spAutoFit/>
          </a:bodyPr>
          <a:lstStyle/>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ENHANCING THE FLAVOR OF NUTRITIOUS MEALS USING HEALTHY INGREDIENTS</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SEASONING, HERBS, AND SPICES IN PROMOTING BALANCED FLAVORS</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RETAINING NUTRITIONAL VALUE (e.g., steaming, grilling)</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HOW TO PREPARE TASTY, VISUALLY APPEALING, &amp; NUTRITIOUS MEALS ONBOARD</a:t>
            </a:r>
          </a:p>
          <a:p>
            <a:pPr marL="342900" indent="-342900">
              <a:lnSpc>
                <a:spcPct val="200000"/>
              </a:lnSpc>
              <a:buAutoNum type="arabicPeriod"/>
            </a:pP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A6D7-E071-D10F-D0CD-A36834ADBB4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1A2D5C2-8885-731E-03D0-3EF0C7E51E3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746F220-2340-E0E5-3A40-009896694D6A}"/>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RETAINING NUTRITIONAL VALUE (e.g. steaming, grilling)</a:t>
            </a:r>
          </a:p>
        </p:txBody>
      </p:sp>
      <p:grpSp>
        <p:nvGrpSpPr>
          <p:cNvPr id="4" name="Group 3">
            <a:extLst>
              <a:ext uri="{FF2B5EF4-FFF2-40B4-BE49-F238E27FC236}">
                <a16:creationId xmlns:a16="http://schemas.microsoft.com/office/drawing/2014/main" id="{AD0929DE-73DC-0A84-D034-0A8FEB7A739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D7FA69E-0391-6162-EC19-5728C0CD2CF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947BB09-90BF-085D-474E-D5FD800903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4642ECE-B5FF-AB44-5F36-D90286C52A55}"/>
              </a:ext>
            </a:extLst>
          </p:cNvPr>
          <p:cNvSpPr txBox="1"/>
          <p:nvPr/>
        </p:nvSpPr>
        <p:spPr>
          <a:xfrm>
            <a:off x="225468" y="1670152"/>
            <a:ext cx="8289883" cy="412420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Grilling</a:t>
            </a:r>
          </a:p>
          <a:p>
            <a:r>
              <a:rPr lang="en-US" dirty="0">
                <a:latin typeface="Times New Roman" panose="02020603050405020304" pitchFamily="18" charset="0"/>
                <a:cs typeface="Times New Roman" panose="02020603050405020304" pitchFamily="18" charset="0"/>
              </a:rPr>
              <a:t>How it works: Food is cooked over direct heat, usually on a grill.</a:t>
            </a:r>
          </a:p>
          <a:p>
            <a:r>
              <a:rPr lang="en-US" dirty="0">
                <a:latin typeface="Times New Roman" panose="02020603050405020304" pitchFamily="18" charset="0"/>
                <a:cs typeface="Times New Roman" panose="02020603050405020304" pitchFamily="18" charset="0"/>
              </a:rPr>
              <a:t>Nutritional benefits: Grilling can preserve fat-soluble vitamins (A, D, E, K) and reduces the need for added fats. Excess fat from meats drips away, making the food healthier.</a:t>
            </a:r>
          </a:p>
          <a:p>
            <a:r>
              <a:rPr lang="en-US" dirty="0">
                <a:latin typeface="Times New Roman" panose="02020603050405020304" pitchFamily="18" charset="0"/>
                <a:cs typeface="Times New Roman" panose="02020603050405020304" pitchFamily="18" charset="0"/>
              </a:rPr>
              <a:t>Example: Grilled chicken or fish retains protein quality and flavor without needing heavy oils.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Microwaving</a:t>
            </a:r>
          </a:p>
          <a:p>
            <a:r>
              <a:rPr lang="en-US" dirty="0">
                <a:latin typeface="Times New Roman" panose="02020603050405020304" pitchFamily="18" charset="0"/>
                <a:cs typeface="Times New Roman" panose="02020603050405020304" pitchFamily="18" charset="0"/>
              </a:rPr>
              <a:t>How it works: It uses electromagnetic waves to heat water molecules in food quickly.</a:t>
            </a:r>
          </a:p>
          <a:p>
            <a:r>
              <a:rPr lang="en-US" dirty="0">
                <a:latin typeface="Times New Roman" panose="02020603050405020304" pitchFamily="18" charset="0"/>
                <a:cs typeface="Times New Roman" panose="02020603050405020304" pitchFamily="18" charset="0"/>
              </a:rPr>
              <a:t>Nutritional benefits: Quick cooking minimizes nutrient loss, especially vitamin C and other heat-sensitive vitamins. Minimal water usage also prevents leaching.</a:t>
            </a:r>
          </a:p>
          <a:p>
            <a:r>
              <a:rPr lang="en-US" dirty="0">
                <a:latin typeface="Times New Roman" panose="02020603050405020304" pitchFamily="18" charset="0"/>
                <a:cs typeface="Times New Roman" panose="02020603050405020304" pitchFamily="18" charset="0"/>
              </a:rPr>
              <a:t>Example: Microwaving spinach or green beans keeps them tender and nutrient-rich.</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AF5C34E-DCD7-6D49-5B09-79F5B1C536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42BCA99E-F6F7-030B-4283-1120188332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75B414A-375F-8F55-F7BE-961FEAE32BB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52AC4FB-90EE-A9BA-1F07-E9819C58883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31E1696-3A80-85A7-95C0-BC35EEBF25C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3FAF9B1-6FB6-DF53-F15E-4ACC757BBAA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7755606-8DA1-F58C-DCE2-E55D3C56429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37506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013B-135F-C31C-1CD0-61886DA8105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2F1036B-A139-B08D-D4B0-5C5652094BB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28530E2-66D5-FCE7-567B-1409AB742F40}"/>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RETAINING NUTRITIONAL VALUE (e.g. steaming, grilling)</a:t>
            </a:r>
          </a:p>
        </p:txBody>
      </p:sp>
      <p:grpSp>
        <p:nvGrpSpPr>
          <p:cNvPr id="4" name="Group 3">
            <a:extLst>
              <a:ext uri="{FF2B5EF4-FFF2-40B4-BE49-F238E27FC236}">
                <a16:creationId xmlns:a16="http://schemas.microsoft.com/office/drawing/2014/main" id="{69D93E0C-8514-D27F-D27E-E8964A54D44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F604429-E883-9B78-5ADA-5192D04F750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555890D-9129-57FA-9E49-973C2F5565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99FFEF0-102A-C6EB-50C1-822D0DD1360A}"/>
              </a:ext>
            </a:extLst>
          </p:cNvPr>
          <p:cNvSpPr txBox="1"/>
          <p:nvPr/>
        </p:nvSpPr>
        <p:spPr>
          <a:xfrm>
            <a:off x="225468" y="1670152"/>
            <a:ext cx="8289883" cy="4612032"/>
          </a:xfrm>
          <a:prstGeom prst="rect">
            <a:avLst/>
          </a:prstGeom>
          <a:noFill/>
        </p:spPr>
        <p:txBody>
          <a:bodyPr wrap="square" rtlCol="0">
            <a:spAutoFit/>
          </a:bodyPr>
          <a:lstStyle/>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4. Sautéing/Stir-Frying</a:t>
            </a:r>
          </a:p>
          <a:p>
            <a:pPr algn="l">
              <a:lnSpc>
                <a:spcPct val="115000"/>
              </a:lnSpc>
              <a:spcAft>
                <a:spcPts val="200"/>
              </a:spcAft>
              <a:buNone/>
              <a:tabLst>
                <a:tab pos="457200" algn="l"/>
              </a:tabLst>
            </a:pPr>
            <a:r>
              <a:rPr lang="en-US" sz="1800" dirty="0">
                <a:effectLst/>
                <a:latin typeface="Times New Roman" panose="02020603050405020304" pitchFamily="18" charset="0"/>
                <a:ea typeface="Arial" panose="020B0604020202020204" pitchFamily="34" charset="0"/>
              </a:rPr>
              <a:t>How it works: Food is cooked quickly in a small amount of healthy oil at moderate heat.</a:t>
            </a:r>
          </a:p>
          <a:p>
            <a:pPr algn="l">
              <a:lnSpc>
                <a:spcPct val="115000"/>
              </a:lnSpc>
              <a:spcAft>
                <a:spcPts val="200"/>
              </a:spcAft>
              <a:buNone/>
              <a:tabLst>
                <a:tab pos="457200" algn="l"/>
              </a:tabLst>
            </a:pPr>
            <a:r>
              <a:rPr lang="en-US" sz="1800" dirty="0">
                <a:effectLst/>
                <a:latin typeface="Times New Roman" panose="02020603050405020304" pitchFamily="18" charset="0"/>
                <a:ea typeface="Arial" panose="020B0604020202020204" pitchFamily="34" charset="0"/>
              </a:rPr>
              <a:t>Nutritional benefits: Short cooking time reduces nutrient loss, and using oils like olive or canola can help the absorption of fat-soluble vitamins.</a:t>
            </a:r>
          </a:p>
          <a:p>
            <a:pPr algn="l">
              <a:lnSpc>
                <a:spcPct val="115000"/>
              </a:lnSpc>
              <a:spcAft>
                <a:spcPts val="200"/>
              </a:spcAft>
              <a:buNone/>
              <a:tabLst>
                <a:tab pos="457200" algn="l"/>
              </a:tabLst>
            </a:pPr>
            <a:r>
              <a:rPr lang="en-US" sz="1800" dirty="0">
                <a:effectLst/>
                <a:latin typeface="Times New Roman" panose="02020603050405020304" pitchFamily="18" charset="0"/>
                <a:ea typeface="Arial" panose="020B0604020202020204" pitchFamily="34" charset="0"/>
              </a:rPr>
              <a:t>Example: Stir-fried vegetables maintain crunchiness and vitamin content.</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 </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5. Poaching</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How it works: Food is gently cooked in simmering water or broth at low temperatures.</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Nutritional benefits: Gentle heat preserves delicate nutrients and proteins, and using broth instead of water can retain minerals.</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Example: Poached eggs or fish retain their protein quality and essential nutrients.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CC976A1-ACA3-1C70-F4B2-4E5DB51D5C5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3FECAAC7-114F-BFAE-F1A0-0F53FE1930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4029FDB-2ECA-3171-CA67-536813A8F5F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83A85F5-6585-6251-F5A8-6961C968AA1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B93862B-E101-D6E6-CB53-2A4D934A0B9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63CBA3D-0FBD-D585-98C2-21ECB499995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980F5AD-3B35-4059-17C8-F0E9F22A709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38465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7F9D-AC25-5370-EF5C-58BB230307F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683EA40-F3F0-3642-C6AE-39F860224CC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E4C4D0D-F2B5-BE99-95E4-B18FB1AEF22E}"/>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RETAINING NUTRITIONAL VALUE (e.g. steaming, grilling)</a:t>
            </a:r>
          </a:p>
        </p:txBody>
      </p:sp>
      <p:grpSp>
        <p:nvGrpSpPr>
          <p:cNvPr id="4" name="Group 3">
            <a:extLst>
              <a:ext uri="{FF2B5EF4-FFF2-40B4-BE49-F238E27FC236}">
                <a16:creationId xmlns:a16="http://schemas.microsoft.com/office/drawing/2014/main" id="{63B5F193-8A03-0F57-BE22-B8BCC1153C1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91088FA-8A77-2E45-B34B-85205C1A6B6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159512B-44C6-4B9F-EF37-1D1DA4953E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DC91C3F-457B-B77D-5CED-72B8C1346555}"/>
              </a:ext>
            </a:extLst>
          </p:cNvPr>
          <p:cNvSpPr txBox="1"/>
          <p:nvPr/>
        </p:nvSpPr>
        <p:spPr>
          <a:xfrm>
            <a:off x="225468" y="1670152"/>
            <a:ext cx="8289883" cy="5330177"/>
          </a:xfrm>
          <a:prstGeom prst="rect">
            <a:avLst/>
          </a:prstGeom>
          <a:noFill/>
        </p:spPr>
        <p:txBody>
          <a:bodyPr wrap="square" rtlCol="0">
            <a:spAutoFit/>
          </a:bodyPr>
          <a:lstStyle/>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6. Blanching</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How it works: Food is briefly boiled or steamed, then immediately cooled in ice water.</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Nutritional benefits: Stops enzyme activity that can degrade nutrients and color. This is especially useful before freezing vegetables.</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Example: Blanching green beans before freezing preserves vitamins and texture.</a:t>
            </a:r>
          </a:p>
          <a:p>
            <a:pPr algn="l">
              <a:lnSpc>
                <a:spcPct val="115000"/>
              </a:lnSpc>
              <a:spcAft>
                <a:spcPts val="800"/>
              </a:spcAft>
              <a:buNone/>
            </a:pPr>
            <a:endParaRPr lang="en-US" sz="1800" dirty="0">
              <a:effectLst/>
              <a:latin typeface="Times New Roman" panose="02020603050405020304" pitchFamily="18" charset="0"/>
              <a:ea typeface="Arial" panose="020B0604020202020204" pitchFamily="34" charset="0"/>
            </a:endParaRP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Tips to Maximize Nutrient Retention:</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Use minimal water and short cooking times.</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Cook with lids on pots to trap steam and heat.</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Cut food into larger pieces to reduce the surface area exposed to heat.</a:t>
            </a:r>
          </a:p>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Avoid overcooking, which destroys heat-sensitive vitamins.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5725B9E-1581-71C5-4952-5F498DE1E86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DDB8F0E2-5955-739E-7634-C480C4058D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AA6680B-3481-8902-FED2-B635E1D1462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873999B-AEF5-F6B4-3CF4-60FFDA1FB7C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8267202-E070-5D3E-C5EC-9E7B070A486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10C0B2-ECD1-BE29-A1A7-4514C14C8F5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E8ED077-92E6-70DF-A10C-8C0D4BA38D2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55409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031C-1FCC-6AA2-8266-1F86AB4144C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7172215-E45C-DF4A-CDF2-9CE69B8EFCE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52353AB-75DB-2172-AEBF-4D7DCF163420}"/>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PRACTICAL COOKING METHODS, SPECIALLY USED ONBOARD SHIPS</a:t>
            </a:r>
          </a:p>
        </p:txBody>
      </p:sp>
      <p:grpSp>
        <p:nvGrpSpPr>
          <p:cNvPr id="4" name="Group 3">
            <a:extLst>
              <a:ext uri="{FF2B5EF4-FFF2-40B4-BE49-F238E27FC236}">
                <a16:creationId xmlns:a16="http://schemas.microsoft.com/office/drawing/2014/main" id="{58C89DAE-0A32-D26B-3C3B-EEC5C5033C9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FF07134-EF1A-7133-2B92-C7678B0B0C6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E28FEEB-6149-B916-60CA-AA1CCD820DB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42FB447-2D99-0457-6DAC-0341DBEBA581}"/>
              </a:ext>
            </a:extLst>
          </p:cNvPr>
          <p:cNvSpPr txBox="1"/>
          <p:nvPr/>
        </p:nvSpPr>
        <p:spPr>
          <a:xfrm>
            <a:off x="225468" y="1670152"/>
            <a:ext cx="8289883" cy="5509200"/>
          </a:xfrm>
          <a:prstGeom prst="rect">
            <a:avLst/>
          </a:prstGeom>
          <a:noFill/>
        </p:spPr>
        <p:txBody>
          <a:bodyPr wrap="square" rtlCol="0">
            <a:spAutoFit/>
          </a:bodyPr>
          <a:lstStyle/>
          <a:p>
            <a:pPr fontAlgn="base" hangingPunct="0"/>
            <a:r>
              <a:rPr lang="en-US" b="1" dirty="0">
                <a:latin typeface="Times New Roman" panose="02020603050405020304" pitchFamily="18" charset="0"/>
                <a:cs typeface="Times New Roman" panose="02020603050405020304" pitchFamily="18" charset="0"/>
              </a:rPr>
              <a:t>Steaming</a:t>
            </a:r>
            <a:endParaRPr lang="en-US" dirty="0">
              <a:latin typeface="Times New Roman" panose="02020603050405020304" pitchFamily="18" charset="0"/>
              <a:cs typeface="Times New Roman" panose="02020603050405020304" pitchFamily="18" charset="0"/>
            </a:endParaRPr>
          </a:p>
          <a:p>
            <a:pPr fontAlgn="base" hangingPunct="0"/>
            <a:r>
              <a:rPr lang="en-US" b="1" dirty="0">
                <a:latin typeface="Times New Roman" panose="02020603050405020304" pitchFamily="18" charset="0"/>
                <a:cs typeface="Times New Roman" panose="02020603050405020304" pitchFamily="18" charset="0"/>
              </a:rPr>
              <a:t>Feasible</a:t>
            </a:r>
            <a:r>
              <a:rPr lang="en-US" dirty="0">
                <a:latin typeface="Times New Roman" panose="02020603050405020304" pitchFamily="18" charset="0"/>
                <a:cs typeface="Times New Roman" panose="02020603050405020304" pitchFamily="18" charset="0"/>
              </a:rPr>
              <a:t>: Steam can be generated using onboard boilers or large cooking pots.</a:t>
            </a:r>
          </a:p>
          <a:p>
            <a:pPr fontAlgn="base" hangingPunct="0"/>
            <a:r>
              <a:rPr lang="en-US" b="1" dirty="0">
                <a:latin typeface="Times New Roman" panose="02020603050405020304" pitchFamily="18" charset="0"/>
                <a:cs typeface="Times New Roman" panose="02020603050405020304" pitchFamily="18" charset="0"/>
              </a:rPr>
              <a:t>Limitations</a:t>
            </a:r>
            <a:r>
              <a:rPr lang="en-US" dirty="0">
                <a:latin typeface="Times New Roman" panose="02020603050405020304" pitchFamily="18" charset="0"/>
                <a:cs typeface="Times New Roman" panose="02020603050405020304" pitchFamily="18" charset="0"/>
              </a:rPr>
              <a:t>: Requires enough fuel and equipment; may be more common on modern ships than historical ones.</a:t>
            </a:r>
          </a:p>
          <a:p>
            <a:pPr fontAlgn="base" hangingPunct="0"/>
            <a:r>
              <a:rPr lang="en-US" dirty="0">
                <a:latin typeface="Times New Roman" panose="02020603050405020304" pitchFamily="18" charset="0"/>
                <a:cs typeface="Times New Roman" panose="02020603050405020304" pitchFamily="18" charset="0"/>
              </a:rPr>
              <a:t> </a:t>
            </a:r>
          </a:p>
          <a:p>
            <a:pPr fontAlgn="base" hangingPunct="0"/>
            <a:r>
              <a:rPr lang="en-US" b="1" dirty="0">
                <a:latin typeface="Times New Roman" panose="02020603050405020304" pitchFamily="18" charset="0"/>
                <a:cs typeface="Times New Roman" panose="02020603050405020304" pitchFamily="18" charset="0"/>
              </a:rPr>
              <a:t>Grilling</a:t>
            </a:r>
            <a:endParaRPr lang="en-US" dirty="0">
              <a:latin typeface="Times New Roman" panose="02020603050405020304" pitchFamily="18" charset="0"/>
              <a:cs typeface="Times New Roman" panose="02020603050405020304" pitchFamily="18" charset="0"/>
            </a:endParaRPr>
          </a:p>
          <a:p>
            <a:pPr fontAlgn="base" hangingPunct="0"/>
            <a:r>
              <a:rPr lang="en-US" b="1" dirty="0">
                <a:latin typeface="Times New Roman" panose="02020603050405020304" pitchFamily="18" charset="0"/>
                <a:cs typeface="Times New Roman" panose="02020603050405020304" pitchFamily="18" charset="0"/>
              </a:rPr>
              <a:t>Feasible in some cases</a:t>
            </a:r>
            <a:r>
              <a:rPr lang="en-US" dirty="0">
                <a:latin typeface="Times New Roman" panose="02020603050405020304" pitchFamily="18" charset="0"/>
                <a:cs typeface="Times New Roman" panose="02020603050405020304" pitchFamily="18" charset="0"/>
              </a:rPr>
              <a:t>: On larger ships with galley grills or open fires.</a:t>
            </a:r>
          </a:p>
          <a:p>
            <a:pPr fontAlgn="base" hangingPunct="0"/>
            <a:r>
              <a:rPr lang="en-US" b="1" dirty="0">
                <a:latin typeface="Times New Roman" panose="02020603050405020304" pitchFamily="18" charset="0"/>
                <a:cs typeface="Times New Roman" panose="02020603050405020304" pitchFamily="18" charset="0"/>
              </a:rPr>
              <a:t>Limitations</a:t>
            </a:r>
            <a:r>
              <a:rPr lang="en-US" dirty="0">
                <a:latin typeface="Times New Roman" panose="02020603050405020304" pitchFamily="18" charset="0"/>
                <a:cs typeface="Times New Roman" panose="02020603050405020304" pitchFamily="18" charset="0"/>
              </a:rPr>
              <a:t>: Open flames can be dangerous, and wind or space constraints may make it difficult.</a:t>
            </a:r>
          </a:p>
          <a:p>
            <a:pPr fontAlgn="base" hangingPunct="0"/>
            <a:r>
              <a:rPr lang="en-US" dirty="0">
                <a:latin typeface="Times New Roman" panose="02020603050405020304" pitchFamily="18" charset="0"/>
                <a:cs typeface="Times New Roman" panose="02020603050405020304" pitchFamily="18" charset="0"/>
              </a:rPr>
              <a:t> </a:t>
            </a:r>
          </a:p>
          <a:p>
            <a:pPr fontAlgn="base" hangingPunct="0"/>
            <a:r>
              <a:rPr lang="en-US" b="1" dirty="0">
                <a:latin typeface="Times New Roman" panose="02020603050405020304" pitchFamily="18" charset="0"/>
                <a:cs typeface="Times New Roman" panose="02020603050405020304" pitchFamily="18" charset="0"/>
              </a:rPr>
              <a:t>Microwaving</a:t>
            </a:r>
            <a:endParaRPr lang="en-US" dirty="0">
              <a:latin typeface="Times New Roman" panose="02020603050405020304" pitchFamily="18" charset="0"/>
              <a:cs typeface="Times New Roman" panose="02020603050405020304" pitchFamily="18" charset="0"/>
            </a:endParaRPr>
          </a:p>
          <a:p>
            <a:pPr fontAlgn="base" hangingPunct="0"/>
            <a:r>
              <a:rPr lang="en-US" b="1" dirty="0">
                <a:latin typeface="Times New Roman" panose="02020603050405020304" pitchFamily="18" charset="0"/>
                <a:cs typeface="Times New Roman" panose="02020603050405020304" pitchFamily="18" charset="0"/>
              </a:rPr>
              <a:t>Only on modern ships</a:t>
            </a:r>
            <a:r>
              <a:rPr lang="en-US" dirty="0">
                <a:latin typeface="Times New Roman" panose="02020603050405020304" pitchFamily="18" charset="0"/>
                <a:cs typeface="Times New Roman" panose="02020603050405020304" pitchFamily="18" charset="0"/>
              </a:rPr>
              <a:t>: Historical ships didn’t have this option. Modern vessels with electricity can use microwaves efficiently.</a:t>
            </a:r>
          </a:p>
          <a:p>
            <a:pPr fontAlgn="base" hangingPunct="0"/>
            <a:r>
              <a:rPr lang="en-US" dirty="0">
                <a:latin typeface="Times New Roman" panose="02020603050405020304" pitchFamily="18" charset="0"/>
                <a:cs typeface="Times New Roman" panose="02020603050405020304" pitchFamily="18" charset="0"/>
              </a:rPr>
              <a:t> </a:t>
            </a:r>
          </a:p>
          <a:p>
            <a:pPr fontAlgn="base" hangingPunct="0"/>
            <a:r>
              <a:rPr lang="en-US" b="1" dirty="0">
                <a:latin typeface="Times New Roman" panose="02020603050405020304" pitchFamily="18" charset="0"/>
                <a:cs typeface="Times New Roman" panose="02020603050405020304" pitchFamily="18" charset="0"/>
              </a:rPr>
              <a:t>Sautéing/Stir-Frying</a:t>
            </a:r>
            <a:endParaRPr lang="en-US" dirty="0">
              <a:latin typeface="Times New Roman" panose="02020603050405020304" pitchFamily="18" charset="0"/>
              <a:cs typeface="Times New Roman" panose="02020603050405020304" pitchFamily="18" charset="0"/>
            </a:endParaRPr>
          </a:p>
          <a:p>
            <a:pPr fontAlgn="base" hangingPunct="0"/>
            <a:r>
              <a:rPr lang="en-US" b="1" dirty="0">
                <a:latin typeface="Times New Roman" panose="02020603050405020304" pitchFamily="18" charset="0"/>
                <a:cs typeface="Times New Roman" panose="02020603050405020304" pitchFamily="18" charset="0"/>
              </a:rPr>
              <a:t>Feasible</a:t>
            </a:r>
            <a:r>
              <a:rPr lang="en-US" dirty="0">
                <a:latin typeface="Times New Roman" panose="02020603050405020304" pitchFamily="18" charset="0"/>
                <a:cs typeface="Times New Roman" panose="02020603050405020304" pitchFamily="18" charset="0"/>
              </a:rPr>
              <a:t>: Can be done in pans over stoves or small burners.</a:t>
            </a:r>
          </a:p>
          <a:p>
            <a:pPr fontAlgn="base" hangingPunct="0"/>
            <a:r>
              <a:rPr lang="en-US" b="1" dirty="0">
                <a:latin typeface="Times New Roman" panose="02020603050405020304" pitchFamily="18" charset="0"/>
                <a:cs typeface="Times New Roman" panose="02020603050405020304" pitchFamily="18" charset="0"/>
              </a:rPr>
              <a:t>Limitations</a:t>
            </a:r>
            <a:r>
              <a:rPr lang="en-US" dirty="0">
                <a:latin typeface="Times New Roman" panose="02020603050405020304" pitchFamily="18" charset="0"/>
                <a:cs typeface="Times New Roman" panose="02020603050405020304" pitchFamily="18" charset="0"/>
              </a:rPr>
              <a:t>: Requires oil and careful heat control to avoid smoke or fire hazards.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877D99E4-474F-B4BC-0486-4C509B4DB4A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F5E5E96F-E726-FC91-F934-2E82B5E215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E714EFC-6EC9-5376-6D81-997B615135A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40F8465-4E7E-5F64-3CE6-1283147084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41EAEF7-454F-D27C-332A-9EC94BFD827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35102D6-EBDA-CF71-9F9F-1697711F413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9B9A203-0D5D-B32F-B4A7-EF0C3FD12AA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3340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6DB78-D846-342F-7A58-48A5303AE15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1417831-6D4B-F2A5-A531-AE0ACC6A7CD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C098241-C571-18C0-2A8E-01AA6E365F9F}"/>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PRACTICAL COOKING METHODS, SPECIALLY USED ONBOARD SHIPS</a:t>
            </a:r>
          </a:p>
        </p:txBody>
      </p:sp>
      <p:grpSp>
        <p:nvGrpSpPr>
          <p:cNvPr id="4" name="Group 3">
            <a:extLst>
              <a:ext uri="{FF2B5EF4-FFF2-40B4-BE49-F238E27FC236}">
                <a16:creationId xmlns:a16="http://schemas.microsoft.com/office/drawing/2014/main" id="{153054F5-55B2-871D-158D-8615A7151A3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75F8E6B-725A-3F44-AFE6-C2BC79C1222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6626C24-EEEF-8524-6346-DAFA383A07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486DE9-16B8-24D2-9129-890E3190118C}"/>
              </a:ext>
            </a:extLst>
          </p:cNvPr>
          <p:cNvSpPr txBox="1"/>
          <p:nvPr/>
        </p:nvSpPr>
        <p:spPr>
          <a:xfrm>
            <a:off x="552450" y="1678387"/>
            <a:ext cx="7962901" cy="3284974"/>
          </a:xfrm>
          <a:prstGeom prst="rect">
            <a:avLst/>
          </a:prstGeom>
          <a:noFill/>
        </p:spPr>
        <p:txBody>
          <a:bodyPr wrap="square" rtlCol="0">
            <a:spAutoFit/>
          </a:bodyPr>
          <a:lstStyle/>
          <a:p>
            <a:pPr fontAlgn="base" hangingPunct="0"/>
            <a:r>
              <a:rPr lang="en-US" b="1" dirty="0">
                <a:latin typeface="Times New Roman" panose="02020603050405020304" pitchFamily="18" charset="0"/>
                <a:cs typeface="Times New Roman" panose="02020603050405020304" pitchFamily="18" charset="0"/>
              </a:rPr>
              <a:t>Poaching</a:t>
            </a:r>
          </a:p>
          <a:p>
            <a:pPr fontAlgn="base" hangingPunct="0"/>
            <a:r>
              <a:rPr lang="en-US" dirty="0">
                <a:latin typeface="Times New Roman" panose="02020603050405020304" pitchFamily="18" charset="0"/>
                <a:cs typeface="Times New Roman" panose="02020603050405020304" pitchFamily="18" charset="0"/>
              </a:rPr>
              <a:t>Feasible: Simple to do in a pot of simmering water.</a:t>
            </a:r>
          </a:p>
          <a:p>
            <a:pPr fontAlgn="base" hangingPunct="0"/>
            <a:r>
              <a:rPr lang="en-US" dirty="0">
                <a:latin typeface="Times New Roman" panose="02020603050405020304" pitchFamily="18" charset="0"/>
                <a:cs typeface="Times New Roman" panose="02020603050405020304" pitchFamily="18" charset="0"/>
              </a:rPr>
              <a:t>Advantages: Doesn’t require high heating or complex equipment, making it ideal for ships.</a:t>
            </a:r>
          </a:p>
          <a:p>
            <a:pPr fontAlgn="base" hangingPunct="0"/>
            <a:endParaRPr lang="en-US" b="1" dirty="0">
              <a:latin typeface="Times New Roman" panose="02020603050405020304" pitchFamily="18" charset="0"/>
              <a:cs typeface="Times New Roman" panose="02020603050405020304" pitchFamily="18" charset="0"/>
            </a:endParaRPr>
          </a:p>
          <a:p>
            <a:pPr fontAlgn="base" hangingPunct="0"/>
            <a:r>
              <a:rPr lang="en-US" b="1" dirty="0">
                <a:latin typeface="Times New Roman" panose="02020603050405020304" pitchFamily="18" charset="0"/>
                <a:cs typeface="Times New Roman" panose="02020603050405020304" pitchFamily="18" charset="0"/>
              </a:rPr>
              <a:t>Blanching</a:t>
            </a:r>
          </a:p>
          <a:p>
            <a:pPr fontAlgn="base" hangingPunct="0"/>
            <a:r>
              <a:rPr lang="en-US" dirty="0">
                <a:latin typeface="Times New Roman" panose="02020603050405020304" pitchFamily="18" charset="0"/>
                <a:cs typeface="Times New Roman" panose="02020603050405020304" pitchFamily="18" charset="0"/>
              </a:rPr>
              <a:t>Feasible: Can be done in boiling water followed by cooling in stored water or ice.</a:t>
            </a:r>
          </a:p>
          <a:p>
            <a:pPr fontAlgn="base" hangingPunct="0"/>
            <a:r>
              <a:rPr lang="en-US" dirty="0">
                <a:latin typeface="Times New Roman" panose="02020603050405020304" pitchFamily="18" charset="0"/>
                <a:cs typeface="Times New Roman" panose="02020603050405020304" pitchFamily="18" charset="0"/>
              </a:rPr>
              <a:t>Limitations: Requires ice or very cold water for the cooling step, which might be limited on older ships.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47E2188-D672-07FA-3CBC-2B1039BE28E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5D02FBE3-B410-3FAE-0A0B-5C7960E673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575B915-ECAD-1FC9-D1F3-7248095F81A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AE5D727-0DF8-D9B2-E092-E50A51EDE0B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B31D746-E637-2C0D-9006-E78FA7C713F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76BF050-B0CA-1914-B92D-B7DB550B4CF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E097A87-92AB-AF7D-D441-2DA22DF468BB}"/>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D233D06B-362E-71B1-E33D-4BE11618B69A}"/>
              </a:ext>
            </a:extLst>
          </p:cNvPr>
          <p:cNvPicPr>
            <a:picLocks noChangeAspect="1"/>
          </p:cNvPicPr>
          <p:nvPr/>
        </p:nvPicPr>
        <p:blipFill>
          <a:blip r:embed="rId11"/>
          <a:stretch>
            <a:fillRect/>
          </a:stretch>
        </p:blipFill>
        <p:spPr>
          <a:xfrm>
            <a:off x="3200618" y="4373566"/>
            <a:ext cx="2876550" cy="1590675"/>
          </a:xfrm>
          <a:prstGeom prst="rect">
            <a:avLst/>
          </a:prstGeom>
        </p:spPr>
      </p:pic>
    </p:spTree>
    <p:extLst>
      <p:ext uri="{BB962C8B-B14F-4D97-AF65-F5344CB8AC3E}">
        <p14:creationId xmlns:p14="http://schemas.microsoft.com/office/powerpoint/2010/main" val="1025557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5E589-070A-4ECC-BA9A-0BCC3BE2213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73BDFA1-ECD5-6ADE-0BE3-4BBEE6D62E1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67C17FB-D75F-D720-86B2-2BDD12352C2E}"/>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PRACTICAL COOKING METHODS, SPECIALLY USED ONBOARD SHIPS</a:t>
            </a:r>
          </a:p>
        </p:txBody>
      </p:sp>
      <p:grpSp>
        <p:nvGrpSpPr>
          <p:cNvPr id="4" name="Group 3">
            <a:extLst>
              <a:ext uri="{FF2B5EF4-FFF2-40B4-BE49-F238E27FC236}">
                <a16:creationId xmlns:a16="http://schemas.microsoft.com/office/drawing/2014/main" id="{646E1923-F749-A459-54B4-083A96AAEC6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B9C2AA5-1FCF-15C2-9614-F58366E43D3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2FAD8FB-7506-A889-26E8-62117554D4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5B5E9F4-FAB9-B774-1D38-1AA3AD27D0A0}"/>
              </a:ext>
            </a:extLst>
          </p:cNvPr>
          <p:cNvSpPr txBox="1"/>
          <p:nvPr/>
        </p:nvSpPr>
        <p:spPr>
          <a:xfrm>
            <a:off x="225468" y="1670152"/>
            <a:ext cx="8289883" cy="3293209"/>
          </a:xfrm>
          <a:prstGeom prst="rect">
            <a:avLst/>
          </a:prstGeom>
          <a:noFill/>
        </p:spPr>
        <p:txBody>
          <a:bodyPr wrap="square" rtlCol="0">
            <a:spAutoFit/>
          </a:bodyPr>
          <a:lstStyle/>
          <a:p>
            <a:pPr marL="228600" algn="just" fontAlgn="base" hangingPunct="0">
              <a:spcAft>
                <a:spcPts val="200"/>
              </a:spcAft>
              <a:buNone/>
            </a:pPr>
            <a:r>
              <a:rPr lang="en-US" sz="1800" b="1" dirty="0">
                <a:effectLst/>
                <a:latin typeface="Times New Roman" panose="02020603050405020304" pitchFamily="18" charset="0"/>
                <a:ea typeface="Arial" panose="020B0604020202020204" pitchFamily="34" charset="0"/>
              </a:rPr>
              <a:t>Key Takeaways:</a:t>
            </a:r>
            <a:endParaRPr lang="en-US" sz="1800" dirty="0">
              <a:effectLst/>
              <a:latin typeface="Times New Roman" panose="02020603050405020304" pitchFamily="18" charset="0"/>
              <a:ea typeface="Arial" panose="020B0604020202020204" pitchFamily="34" charset="0"/>
            </a:endParaRPr>
          </a:p>
          <a:p>
            <a:pPr marL="342900" lvl="0" indent="-342900" algn="just" fontAlgn="base" hangingPunct="0">
              <a:spcAft>
                <a:spcPts val="2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Arial" panose="020B0604020202020204" pitchFamily="34" charset="0"/>
              </a:rPr>
              <a:t>Most practical for historical ships:</a:t>
            </a:r>
            <a:r>
              <a:rPr lang="en-US" sz="1800" dirty="0">
                <a:effectLst/>
                <a:latin typeface="Times New Roman" panose="02020603050405020304" pitchFamily="18" charset="0"/>
                <a:ea typeface="Arial" panose="020B0604020202020204" pitchFamily="34" charset="0"/>
              </a:rPr>
              <a:t> Poaching, boiling/steaming, and sautéing.</a:t>
            </a:r>
          </a:p>
          <a:p>
            <a:pPr marL="342900" lvl="0" indent="-342900" algn="just" fontAlgn="base" hangingPunct="0">
              <a:spcAft>
                <a:spcPts val="2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Arial" panose="020B0604020202020204" pitchFamily="34" charset="0"/>
              </a:rPr>
              <a:t>Modern ships</a:t>
            </a:r>
            <a:r>
              <a:rPr lang="en-US" sz="1800" dirty="0">
                <a:effectLst/>
                <a:latin typeface="Times New Roman" panose="02020603050405020304" pitchFamily="18" charset="0"/>
                <a:ea typeface="Arial" panose="020B0604020202020204" pitchFamily="34" charset="0"/>
              </a:rPr>
              <a:t> can use microwaving and more controlled grilling.</a:t>
            </a:r>
          </a:p>
          <a:p>
            <a:pPr marL="342900" lvl="0" indent="-342900" algn="just" fontAlgn="base" hangingPunct="0">
              <a:spcAft>
                <a:spcPts val="2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Arial" panose="020B0604020202020204" pitchFamily="34" charset="0"/>
              </a:rPr>
              <a:t>Safety, fuel, and equipment limitations were the main constraints at sea.</a:t>
            </a:r>
          </a:p>
          <a:p>
            <a:pPr marL="342900" lvl="0" indent="-342900" algn="just" fontAlgn="base" hangingPunct="0">
              <a:spcAft>
                <a:spcPts val="2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Arial" panose="020B0604020202020204" pitchFamily="34" charset="0"/>
              </a:rPr>
              <a:t>Even with limited methods, careful cooking could help retain nutrients and improve sailors’ health.</a:t>
            </a:r>
          </a:p>
          <a:p>
            <a:pPr algn="just" fontAlgn="base" hangingPunct="0">
              <a:spcAft>
                <a:spcPts val="200"/>
              </a:spcAft>
              <a:buNone/>
            </a:pPr>
            <a:r>
              <a:rPr lang="en-US" sz="1800" dirty="0">
                <a:effectLst/>
                <a:latin typeface="Times New Roman" panose="02020603050405020304" pitchFamily="18" charset="0"/>
                <a:ea typeface="Arial" panose="020B0604020202020204" pitchFamily="34" charset="0"/>
              </a:rPr>
              <a:t>In the following lines, a guide for cooking methods, nutrient retention, and historical seafaring practices can be found.</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6AE5DFBB-2AAE-16C1-6582-8451E6C7CAF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80178136-F4B3-0849-AD89-CAEF52A492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7161635-33BC-EA85-A31D-311413A26D0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BF774F0-2CB5-DA8F-D38D-5CECFCAB4FB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825BA3-F483-8E3F-0E1C-8E0265D38FA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5FEB72E-7D3E-7A63-D637-D195F9691D8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B11A993-3A02-F9EC-E3B9-6F9EF552207D}"/>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E8F82455-789E-D620-578E-967E828194E0}"/>
              </a:ext>
            </a:extLst>
          </p:cNvPr>
          <p:cNvPicPr>
            <a:picLocks noChangeAspect="1"/>
          </p:cNvPicPr>
          <p:nvPr/>
        </p:nvPicPr>
        <p:blipFill>
          <a:blip r:embed="rId11"/>
          <a:stretch>
            <a:fillRect/>
          </a:stretch>
        </p:blipFill>
        <p:spPr>
          <a:xfrm>
            <a:off x="3099051" y="4133095"/>
            <a:ext cx="2619375" cy="1743075"/>
          </a:xfrm>
          <a:prstGeom prst="rect">
            <a:avLst/>
          </a:prstGeom>
        </p:spPr>
      </p:pic>
    </p:spTree>
    <p:extLst>
      <p:ext uri="{BB962C8B-B14F-4D97-AF65-F5344CB8AC3E}">
        <p14:creationId xmlns:p14="http://schemas.microsoft.com/office/powerpoint/2010/main" val="1332436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6E6E-A8EB-6A9F-BBF3-D94E6BF43CE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DA38A35-6A43-5A5C-DFA5-2AC3DDA8CF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4C94928-7540-7DA9-0273-8A590EC22060}"/>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HOW TO PREPARE TASTY, VISUALLY APPEALING, &amp; NUTRITIOUS MEALS ONBOARD</a:t>
            </a:r>
          </a:p>
        </p:txBody>
      </p:sp>
      <p:grpSp>
        <p:nvGrpSpPr>
          <p:cNvPr id="4" name="Group 3">
            <a:extLst>
              <a:ext uri="{FF2B5EF4-FFF2-40B4-BE49-F238E27FC236}">
                <a16:creationId xmlns:a16="http://schemas.microsoft.com/office/drawing/2014/main" id="{62990768-E229-081A-C6DF-7C8DCAEF383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3213508-DFA4-3419-22CF-552A77806E1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EC42F03-FE70-5D48-2EEB-3F5B252D90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0B9B0F9-6E87-C7BB-B19E-25AA69189DD9}"/>
              </a:ext>
            </a:extLst>
          </p:cNvPr>
          <p:cNvSpPr txBox="1"/>
          <p:nvPr/>
        </p:nvSpPr>
        <p:spPr>
          <a:xfrm>
            <a:off x="225468" y="1670152"/>
            <a:ext cx="8289883" cy="3795398"/>
          </a:xfrm>
          <a:prstGeom prst="rect">
            <a:avLst/>
          </a:prstGeom>
          <a:noFill/>
        </p:spPr>
        <p:txBody>
          <a:bodyPr wrap="square" rtlCol="0">
            <a:spAutoFit/>
          </a:bodyPr>
          <a:lstStyle/>
          <a:p>
            <a:pPr algn="just">
              <a:lnSpc>
                <a:spcPct val="115000"/>
              </a:lnSpc>
              <a:spcAft>
                <a:spcPts val="800"/>
              </a:spcAft>
              <a:buNone/>
            </a:pPr>
            <a:r>
              <a:rPr lang="en-US" sz="1800" dirty="0">
                <a:effectLst/>
                <a:latin typeface="Times New Roman" panose="02020603050405020304" pitchFamily="18" charset="0"/>
                <a:ea typeface="Arial" panose="020B0604020202020204" pitchFamily="34" charset="0"/>
              </a:rPr>
              <a:t>Creating practice sessions for preparing meals that are delicious, visually appealing, and nutritious requires planning, structure, and repetition. To make the most of these sessions, it helps to set clear goals, follow a structured process, and build skills progressively.</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The first step is to define clear objectives. Decide what you want to achieve during each session. For example, you might aim to improve knife skills and presentation, learn to balance flavors and textures, or focus on nutrient retention while cooking efficiently. Objectives should be measurable, such as preparing three colorful, balanced meals in under 45 minutes.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DC680DF-B5A3-B4CD-6038-3B3CFF6B181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31A7765-15DF-4369-EE75-8F6F2D006D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73587C3-01B5-9093-07AA-90902ECDC52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079956F-756C-4EDA-EBA3-2DAA0BD08C9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AC9F462-E2A7-94E7-8CB5-445C7E41BD5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AE975A2-F796-0B6B-8033-404BA35A3CD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97A3843-0AC5-9000-D844-FC255680B3B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6022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D99B-D85E-DC0B-EA7C-D98BC140F39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29B48DA-A2DB-B348-7080-7210E5E843F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6A60311-77BD-D44B-E0D7-D3027D50E53F}"/>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HOW TO PREPARE TASTY, VISUALLY APPEALING, &amp; NUTRITIOUS MEALS ONBOARD</a:t>
            </a:r>
          </a:p>
        </p:txBody>
      </p:sp>
      <p:grpSp>
        <p:nvGrpSpPr>
          <p:cNvPr id="4" name="Group 3">
            <a:extLst>
              <a:ext uri="{FF2B5EF4-FFF2-40B4-BE49-F238E27FC236}">
                <a16:creationId xmlns:a16="http://schemas.microsoft.com/office/drawing/2014/main" id="{F6C425B2-6B99-C3AB-E86D-57112A85FE9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AF6CEC3-ED5D-8B57-6335-65434513EF3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02A6388-D684-2A1C-F775-8045AB1341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2C94512-C9D4-B50E-14E7-B47D12DDE0C8}"/>
              </a:ext>
            </a:extLst>
          </p:cNvPr>
          <p:cNvSpPr txBox="1"/>
          <p:nvPr/>
        </p:nvSpPr>
        <p:spPr>
          <a:xfrm>
            <a:off x="225468" y="1670152"/>
            <a:ext cx="8289883" cy="4113947"/>
          </a:xfrm>
          <a:prstGeom prst="rect">
            <a:avLst/>
          </a:prstGeom>
          <a:noFill/>
        </p:spPr>
        <p:txBody>
          <a:bodyPr wrap="square" rtlCol="0">
            <a:spAutoFit/>
          </a:bodyPr>
          <a:lstStyle/>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Once your goals are set, plan the menu strategically. Incorporate a variety of cooking techniques like steaming, sautéing, grilling, or poaching. Aim for balance by including proteins, carbohydrates, healthy fats, and plenty of vegetables or fruits. Consider visual appeal as well—use a mix of leafy greens, bright vegetables, and contrasting textures. Start with simple recipes and gradually add more complexity as your confidence and skill grow.</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Preparation is key to efficient cooking, so gather and organize ingredients in advance. This might include pre-measuring spices and oils, washing and chopping vegetables, and storing ingredients properly to maintain freshness and nutrients. Having everything ready will help streamline the cooking process.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3BCAA75-D567-20F1-E0F6-C29555825B7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ABC6021C-A1EA-AEDC-128D-5441A63087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A1758EE-6CB4-A67D-D759-71EEBEED552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8A9F285-8F8D-6013-CD79-A3BDB20889E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3158E8A-98B5-4FCE-A334-26759C9C66F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1716088-9547-0DE3-051D-AB59EC5DDF9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8A1778E-CEA9-D119-436C-2286EA86E88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29753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E798-8C59-3D73-F0E0-0061AE4A2F9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11F8D5F-35B5-92AE-EE48-1897D2AB680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A75334D-126B-2F7E-214A-48F708ABCDBC}"/>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HOW TO PREPARE TASTY, VISUALLY APPEALING, &amp; NUTRITIOUS MEALS ONBOARD</a:t>
            </a:r>
          </a:p>
        </p:txBody>
      </p:sp>
      <p:grpSp>
        <p:nvGrpSpPr>
          <p:cNvPr id="4" name="Group 3">
            <a:extLst>
              <a:ext uri="{FF2B5EF4-FFF2-40B4-BE49-F238E27FC236}">
                <a16:creationId xmlns:a16="http://schemas.microsoft.com/office/drawing/2014/main" id="{F4A4CCF3-B578-A326-F13E-A983F633739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FF118F8-11F1-3D0A-B32B-5462979A1ED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72DD221-820E-064E-0F84-517D3F0C9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2C35A6F-41C3-593B-C103-390F25439294}"/>
              </a:ext>
            </a:extLst>
          </p:cNvPr>
          <p:cNvSpPr txBox="1"/>
          <p:nvPr/>
        </p:nvSpPr>
        <p:spPr>
          <a:xfrm>
            <a:off x="225468" y="1670152"/>
            <a:ext cx="8289883" cy="3476849"/>
          </a:xfrm>
          <a:prstGeom prst="rect">
            <a:avLst/>
          </a:prstGeom>
          <a:noFill/>
        </p:spPr>
        <p:txBody>
          <a:bodyPr wrap="square" rtlCol="0">
            <a:spAutoFit/>
          </a:bodyPr>
          <a:lstStyle/>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During cooking, focus on efficiency. Use multitasking strategies, such as boiling water while chopping vegetables or preheating the oven while preparing protein. Group similar tasks together—for instance, steaming multiple vegetables at once. Keep track of how long each step takes to identify where you can improve your time management.</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Presentation also plays a big role in making meals appealing. Choose plates or bowls that highlight color contrasts and arrange portions with balance—protein, grains, and vegetables should look harmonious on the plate. Simple garnishes like fresh herbs, seeds, or a drizzle of sauce can elevate the look of your dish.</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977B5EA-C183-5179-01FE-5C48CD9526C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BF985A04-0A1C-377F-73B4-442E614647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2EEEBEA-FD4B-2DAB-BDAD-3234A03B8C7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C24590C-F766-B06F-7381-5AB0EF2FE13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5AFD4EB-17AB-3060-D7BE-B3B22321CEE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BA1BAF3-520B-5919-C33F-F10AF8F8BFE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4E3DCE9-0107-C030-107A-5B1C80B3962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EDFBBDD6-2819-8950-D4E6-1CDD9F0EDFA5}"/>
              </a:ext>
            </a:extLst>
          </p:cNvPr>
          <p:cNvPicPr>
            <a:picLocks noChangeAspect="1"/>
          </p:cNvPicPr>
          <p:nvPr/>
        </p:nvPicPr>
        <p:blipFill>
          <a:blip r:embed="rId11"/>
          <a:stretch>
            <a:fillRect/>
          </a:stretch>
        </p:blipFill>
        <p:spPr>
          <a:xfrm>
            <a:off x="3184423" y="4289751"/>
            <a:ext cx="2667000" cy="1714500"/>
          </a:xfrm>
          <a:prstGeom prst="rect">
            <a:avLst/>
          </a:prstGeom>
        </p:spPr>
      </p:pic>
    </p:spTree>
    <p:extLst>
      <p:ext uri="{BB962C8B-B14F-4D97-AF65-F5344CB8AC3E}">
        <p14:creationId xmlns:p14="http://schemas.microsoft.com/office/powerpoint/2010/main" val="3429629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01DA-2C39-B89B-1095-4DC33475C86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9378267-7022-9338-430D-EBF64A208AB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83205B8-5DF7-2DAC-5849-5CC8BC0A3C92}"/>
              </a:ext>
            </a:extLst>
          </p:cNvPr>
          <p:cNvSpPr>
            <a:spLocks noGrp="1"/>
          </p:cNvSpPr>
          <p:nvPr>
            <p:ph type="title"/>
          </p:nvPr>
        </p:nvSpPr>
        <p:spPr>
          <a:xfrm>
            <a:off x="628650" y="1107174"/>
            <a:ext cx="7886700" cy="571213"/>
          </a:xfrm>
        </p:spPr>
        <p:txBody>
          <a:bodyPr>
            <a:noAutofit/>
          </a:bodyPr>
          <a:lstStyle/>
          <a:p>
            <a:pPr algn="ctr"/>
            <a:r>
              <a:rPr lang="en-US" sz="2400" dirty="0">
                <a:latin typeface="Times New Roman" panose="02020603050405020304" pitchFamily="18" charset="0"/>
              </a:rPr>
              <a:t>HOW TO PREPARE TASTY, VISUALLY APPEALING, &amp; NUTRITIOUS MEALS ONBOARD</a:t>
            </a:r>
          </a:p>
        </p:txBody>
      </p:sp>
      <p:grpSp>
        <p:nvGrpSpPr>
          <p:cNvPr id="4" name="Group 3">
            <a:extLst>
              <a:ext uri="{FF2B5EF4-FFF2-40B4-BE49-F238E27FC236}">
                <a16:creationId xmlns:a16="http://schemas.microsoft.com/office/drawing/2014/main" id="{356B2830-EE36-0E73-46C0-92574EA3BA6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A6DF2B6-8DFA-756E-02B5-7E4CEDB1EF6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56ACD60-2CD5-BB47-F419-1A70BCD0B6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1E81DB4-31F7-481B-82CE-B9578BC79F26}"/>
              </a:ext>
            </a:extLst>
          </p:cNvPr>
          <p:cNvSpPr txBox="1"/>
          <p:nvPr/>
        </p:nvSpPr>
        <p:spPr>
          <a:xfrm>
            <a:off x="263047" y="1768984"/>
            <a:ext cx="8252304" cy="5388142"/>
          </a:xfrm>
          <a:prstGeom prst="rect">
            <a:avLst/>
          </a:prstGeom>
          <a:noFill/>
        </p:spPr>
        <p:txBody>
          <a:bodyPr wrap="square" rtlCol="0">
            <a:spAutoFit/>
          </a:bodyPr>
          <a:lstStyle/>
          <a:p>
            <a:pPr algn="l">
              <a:lnSpc>
                <a:spcPct val="115000"/>
              </a:lnSpc>
              <a:spcAft>
                <a:spcPts val="800"/>
              </a:spcAft>
              <a:buNone/>
            </a:pPr>
            <a:r>
              <a:rPr lang="en-US" sz="1800" dirty="0">
                <a:effectLst/>
                <a:latin typeface="Times New Roman" panose="02020603050405020304" pitchFamily="18" charset="0"/>
                <a:ea typeface="Arial" panose="020B0604020202020204" pitchFamily="34" charset="0"/>
              </a:rPr>
              <a:t>As you cook, remember to taste and adjust. Sampling at each stage helps you balance salt, spices, and acidity. Make adjustments gradually, since it’s easier to add flavor than to fix an over-seasoned dish. After the meal, take time to evaluate and reflect. Photograph your dishes for visual feedback, note what worked well, and record areas that need improvement. Pay attention to how your cooking methods affect nutrition, such as using steaming instead of boiling to preserve vitamins.</a:t>
            </a:r>
          </a:p>
          <a:p>
            <a:pPr algn="l">
              <a:lnSpc>
                <a:spcPct val="115000"/>
              </a:lnSpc>
              <a:spcAft>
                <a:spcPts val="200"/>
              </a:spcAft>
              <a:buNone/>
            </a:pPr>
            <a:r>
              <a:rPr lang="en-US" sz="1800" dirty="0">
                <a:effectLst/>
                <a:latin typeface="Times New Roman" panose="02020603050405020304" pitchFamily="18" charset="0"/>
                <a:ea typeface="Arial" panose="020B0604020202020204" pitchFamily="34" charset="0"/>
              </a:rPr>
              <a:t>Finally, repeat sessions and build complexity over time. Introduce new ingredients, techniques, or plating styles to keep challenging yourself. You can also set themed sessions, such as “Mediterranean Meal Night,” “Protein-Packed Lunches,” or “Vegetarian Colorful Plates.” Work on efficiency by gradually reducing prep and cooking time without sacrificing nutrition or presentation. Keeping a cooking journal is a great way to track favorite flavor combinations, plating ideas, and nutrient-conscious methods. For further inspiration, watch tutorials on plating and seasoning strategies to refine your skills.</a:t>
            </a:r>
          </a:p>
          <a:p>
            <a:pPr marL="274320" algn="jus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algn="just">
              <a:buNone/>
            </a:pP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E80B7DC-74B7-38DB-6013-74B36A9E1C5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38955DD5-8FC4-525D-CE3A-8CE6D4D1C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28866AE-DFE2-008E-4C25-589821EADD6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840C40C-938B-0BE4-A4AF-216C63A95D5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590E46-60C0-30A0-0B0D-3A063828889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C57D012-A936-DB60-EA87-6D19F92B1E5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EE3F284-F3F6-6CB0-7550-0F0A4739003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36647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br>
              <a:rPr lang="en-US" sz="2400" dirty="0">
                <a:effectLst/>
                <a:latin typeface="Times New Roman" panose="02020603050405020304" pitchFamily="18" charset="0"/>
                <a:ea typeface="Arial" panose="020B0604020202020204" pitchFamily="34" charset="0"/>
              </a:rPr>
            </a:b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52450" y="1678387"/>
            <a:ext cx="7962900" cy="3669210"/>
          </a:xfrm>
          <a:prstGeom prst="rect">
            <a:avLst/>
          </a:prstGeom>
          <a:noFill/>
        </p:spPr>
        <p:txBody>
          <a:bodyPr wrap="square" rtlCol="0">
            <a:spAutoFit/>
          </a:bodyPr>
          <a:lstStyle/>
          <a:p>
            <a:pPr algn="just">
              <a:spcAft>
                <a:spcPts val="200"/>
              </a:spcAft>
            </a:pPr>
            <a:r>
              <a:rPr lang="en-US" sz="1800" b="1" dirty="0">
                <a:effectLst/>
                <a:latin typeface="+mj-lt"/>
                <a:ea typeface="Arial" panose="020B0604020202020204" pitchFamily="34" charset="0"/>
              </a:rPr>
              <a:t>	</a:t>
            </a:r>
          </a:p>
          <a:p>
            <a:pPr algn="just">
              <a:lnSpc>
                <a:spcPct val="150000"/>
              </a:lnSpc>
              <a:spcAft>
                <a:spcPts val="200"/>
              </a:spcAft>
            </a:pPr>
            <a:r>
              <a:rPr lang="en-US" sz="1800" dirty="0">
                <a:effectLst/>
                <a:latin typeface="Times New Roman" panose="02020603050405020304" pitchFamily="18" charset="0"/>
                <a:ea typeface="Arial" panose="020B0604020202020204" pitchFamily="34" charset="0"/>
              </a:rPr>
              <a:t>Enhancing flavor while maintaining nutrition is a cornerstone of successful maritime cooking. With limited space, storage, and ingredients at sea, it is essential to make the most of healthy foods by preparing them in ways that are both satisfying and nourishing. Rather than relying on excess salt, sugar, or fats, cooks can draw out natural tastes and aromas through smart preparation methods. The following techniques highlight practical and creative approaches that elevate the flavor of nutritious meals, ensuring that food remains enjoyable, balanced, and restorative for those on board. </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7797FAFB-B1E4-307D-182C-869B6E938FC4}"/>
              </a:ext>
            </a:extLst>
          </p:cNvPr>
          <p:cNvPicPr>
            <a:picLocks noChangeAspect="1"/>
          </p:cNvPicPr>
          <p:nvPr/>
        </p:nvPicPr>
        <p:blipFill>
          <a:blip r:embed="rId11"/>
          <a:stretch>
            <a:fillRect/>
          </a:stretch>
        </p:blipFill>
        <p:spPr>
          <a:xfrm>
            <a:off x="6157997" y="4854483"/>
            <a:ext cx="1990997" cy="1308164"/>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FF72E-2B51-D503-ED38-75E69D5BCF1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7B97706-9601-8356-035F-294E0AECE56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03BF516-B998-7D0D-95F7-1E90C943DD9D}"/>
              </a:ext>
            </a:extLst>
          </p:cNvPr>
          <p:cNvSpPr>
            <a:spLocks noGrp="1"/>
          </p:cNvSpPr>
          <p:nvPr>
            <p:ph type="title"/>
          </p:nvPr>
        </p:nvSpPr>
        <p:spPr>
          <a:xfrm>
            <a:off x="18646" y="941880"/>
            <a:ext cx="9017199" cy="736507"/>
          </a:xfrm>
        </p:spPr>
        <p:txBody>
          <a:bodyPr>
            <a:noAutofit/>
          </a:bodyPr>
          <a:lstStyle/>
          <a:p>
            <a:pPr algn="ctr"/>
            <a:r>
              <a:rPr lang="en-GB" sz="2400" dirty="0">
                <a:effectLst/>
                <a:latin typeface="Times New Roman" panose="02020603050405020304" pitchFamily="18" charset="0"/>
                <a:ea typeface="Arial" panose="020B0604020202020204" pitchFamily="34" charset="0"/>
              </a:rPr>
              <a:t>  REFERENCES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78AB25C-2B98-3FBB-0C3A-EFAA91FFEC6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744AF2-19B3-9C14-B454-BAF95955C42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6DFF05F-FC2E-C4B0-1B7C-8093DB2F9C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4A5D904-AD99-0FF6-36F9-83742DB7DB10}"/>
              </a:ext>
            </a:extLst>
          </p:cNvPr>
          <p:cNvSpPr txBox="1"/>
          <p:nvPr/>
        </p:nvSpPr>
        <p:spPr>
          <a:xfrm>
            <a:off x="552450" y="1678387"/>
            <a:ext cx="7962900" cy="4818242"/>
          </a:xfrm>
          <a:prstGeom prst="rect">
            <a:avLst/>
          </a:prstGeom>
          <a:noFill/>
        </p:spPr>
        <p:txBody>
          <a:bodyPr wrap="square" rtlCol="0">
            <a:spAutoFit/>
          </a:bodyPr>
          <a:lstStyle/>
          <a:p>
            <a:pPr marL="342900" lvl="0" indent="-342900" algn="l">
              <a:lnSpc>
                <a:spcPct val="115000"/>
              </a:lnSpc>
              <a:spcBef>
                <a:spcPts val="400"/>
              </a:spcBef>
              <a:spcAft>
                <a:spcPts val="800"/>
              </a:spcAft>
              <a:buFont typeface="+mj-lt"/>
              <a:buAutoNum type="arabicPeriod"/>
              <a:tabLst>
                <a:tab pos="811530" algn="l"/>
                <a:tab pos="811530" algn="l"/>
                <a:tab pos="859155" algn="l"/>
              </a:tabLst>
            </a:pPr>
            <a:r>
              <a:rPr lang="en-US" sz="1800" dirty="0">
                <a:effectLst/>
                <a:latin typeface="Times New Roman" panose="02020603050405020304" pitchFamily="18" charset="0"/>
                <a:ea typeface="Arial" panose="020B0604020202020204" pitchFamily="34" charset="0"/>
              </a:rPr>
              <a:t>Chen, X., Zhang, W., Quek, S. Y., &amp; Zhao, L. (2023). Flavor–food ingredient interactions in fortified or reformulated novel food: Binding behaviors, manipulation strategies, sensory impacts, and future trends in delicious and healthy food design. Comprehensive Reviews in Food Science and Food Safety, 22(5), 4004-4029.</a:t>
            </a:r>
          </a:p>
          <a:p>
            <a:pPr marL="342900" lvl="0" indent="-342900" algn="l">
              <a:lnSpc>
                <a:spcPct val="115000"/>
              </a:lnSpc>
              <a:spcBef>
                <a:spcPts val="400"/>
              </a:spcBef>
              <a:spcAft>
                <a:spcPts val="400"/>
              </a:spcAft>
              <a:buFont typeface="+mj-lt"/>
              <a:buAutoNum type="arabicPeriod"/>
              <a:tabLst>
                <a:tab pos="811530" algn="l"/>
                <a:tab pos="811530" algn="l"/>
                <a:tab pos="859155" algn="l"/>
              </a:tabLst>
            </a:pPr>
            <a:r>
              <a:rPr lang="en-US" sz="1800" dirty="0">
                <a:effectLst/>
                <a:latin typeface="Times New Roman" panose="02020603050405020304" pitchFamily="18" charset="0"/>
                <a:ea typeface="Arial" panose="020B0604020202020204" pitchFamily="34" charset="0"/>
              </a:rPr>
              <a:t>Hossain, M. S., Wazed, M. A., Asha, S., Hossen, M. A., </a:t>
            </a:r>
            <a:r>
              <a:rPr lang="en-US" sz="1800" dirty="0" err="1">
                <a:effectLst/>
                <a:latin typeface="Times New Roman" panose="02020603050405020304" pitchFamily="18" charset="0"/>
                <a:ea typeface="Arial" panose="020B0604020202020204" pitchFamily="34" charset="0"/>
              </a:rPr>
              <a:t>Fime</a:t>
            </a:r>
            <a:r>
              <a:rPr lang="en-US" sz="1800" dirty="0">
                <a:effectLst/>
                <a:latin typeface="Times New Roman" panose="02020603050405020304" pitchFamily="18" charset="0"/>
                <a:ea typeface="Arial" panose="020B0604020202020204" pitchFamily="34" charset="0"/>
              </a:rPr>
              <a:t>, S. N. M., Teeya, S. T., ... &amp; Shimul, I. M. (2025). Flavor and Well‐Being: A Comprehensive Review of Food Choices, Nutrition, and Health Interactions. </a:t>
            </a:r>
            <a:r>
              <a:rPr lang="en-US" sz="1800" i="1" dirty="0">
                <a:effectLst/>
                <a:latin typeface="Times New Roman" panose="02020603050405020304" pitchFamily="18" charset="0"/>
                <a:ea typeface="Arial" panose="020B0604020202020204" pitchFamily="34" charset="0"/>
              </a:rPr>
              <a:t>Food Science &amp; Nutrition</a:t>
            </a:r>
            <a:r>
              <a:rPr lang="en-US" sz="1800" dirty="0">
                <a:effectLst/>
                <a:latin typeface="Times New Roman" panose="02020603050405020304" pitchFamily="18" charset="0"/>
                <a:ea typeface="Arial" panose="020B0604020202020204" pitchFamily="34" charset="0"/>
              </a:rPr>
              <a:t>, </a:t>
            </a:r>
            <a:r>
              <a:rPr lang="en-US" sz="1800" i="1" dirty="0">
                <a:effectLst/>
                <a:latin typeface="Times New Roman" panose="02020603050405020304" pitchFamily="18" charset="0"/>
                <a:ea typeface="Arial" panose="020B0604020202020204" pitchFamily="34" charset="0"/>
              </a:rPr>
              <a:t>13</a:t>
            </a:r>
            <a:r>
              <a:rPr lang="en-US" sz="1800" dirty="0">
                <a:effectLst/>
                <a:latin typeface="Times New Roman" panose="02020603050405020304" pitchFamily="18" charset="0"/>
                <a:ea typeface="Arial" panose="020B0604020202020204" pitchFamily="34" charset="0"/>
              </a:rPr>
              <a:t>(5), e70276.</a:t>
            </a:r>
          </a:p>
          <a:p>
            <a:pPr marL="342900" lvl="0" indent="-342900" algn="l">
              <a:lnSpc>
                <a:spcPct val="115000"/>
              </a:lnSpc>
              <a:spcBef>
                <a:spcPts val="400"/>
              </a:spcBef>
              <a:spcAft>
                <a:spcPts val="400"/>
              </a:spcAft>
              <a:buFont typeface="+mj-lt"/>
              <a:buAutoNum type="arabicPeriod"/>
              <a:tabLst>
                <a:tab pos="811530" algn="l"/>
                <a:tab pos="811530" algn="l"/>
                <a:tab pos="859155" algn="l"/>
              </a:tabLst>
            </a:pPr>
            <a:r>
              <a:rPr lang="en-US" sz="1800" dirty="0">
                <a:effectLst/>
                <a:latin typeface="Times New Roman" panose="02020603050405020304" pitchFamily="18" charset="0"/>
                <a:ea typeface="Arial" panose="020B0604020202020204" pitchFamily="34" charset="0"/>
              </a:rPr>
              <a:t>Vasilaki, A., Panagiotopoulou, E., </a:t>
            </a:r>
            <a:r>
              <a:rPr lang="en-US" sz="1800" dirty="0" err="1">
                <a:effectLst/>
                <a:latin typeface="Times New Roman" panose="02020603050405020304" pitchFamily="18" charset="0"/>
                <a:ea typeface="Arial" panose="020B0604020202020204" pitchFamily="34" charset="0"/>
              </a:rPr>
              <a:t>Koupantsis</a:t>
            </a:r>
            <a:r>
              <a:rPr lang="en-US" sz="1800" dirty="0">
                <a:effectLst/>
                <a:latin typeface="Times New Roman" panose="02020603050405020304" pitchFamily="18" charset="0"/>
                <a:ea typeface="Arial" panose="020B0604020202020204" pitchFamily="34" charset="0"/>
              </a:rPr>
              <a:t>, T., </a:t>
            </a:r>
            <a:r>
              <a:rPr lang="en-US" sz="1800" dirty="0" err="1">
                <a:effectLst/>
                <a:latin typeface="Times New Roman" panose="02020603050405020304" pitchFamily="18" charset="0"/>
                <a:ea typeface="Arial" panose="020B0604020202020204" pitchFamily="34" charset="0"/>
              </a:rPr>
              <a:t>Katsanidis</a:t>
            </a:r>
            <a:r>
              <a:rPr lang="en-US" sz="1800" dirty="0">
                <a:effectLst/>
                <a:latin typeface="Times New Roman" panose="02020603050405020304" pitchFamily="18" charset="0"/>
                <a:ea typeface="Arial" panose="020B0604020202020204" pitchFamily="34" charset="0"/>
              </a:rPr>
              <a:t>, E., &amp; </a:t>
            </a:r>
            <a:r>
              <a:rPr lang="en-US" sz="1800" dirty="0" err="1">
                <a:effectLst/>
                <a:latin typeface="Times New Roman" panose="02020603050405020304" pitchFamily="18" charset="0"/>
                <a:ea typeface="Arial" panose="020B0604020202020204" pitchFamily="34" charset="0"/>
              </a:rPr>
              <a:t>Mourtzinos</a:t>
            </a:r>
            <a:r>
              <a:rPr lang="en-US" sz="1800" dirty="0">
                <a:effectLst/>
                <a:latin typeface="Times New Roman" panose="02020603050405020304" pitchFamily="18" charset="0"/>
                <a:ea typeface="Arial" panose="020B0604020202020204" pitchFamily="34" charset="0"/>
              </a:rPr>
              <a:t>, I. (2022). Recent insights in flavor-enhancers: Definition, mechanism of action, taste-enhancing ingredients, analytical techniques and the potential of utilization. </a:t>
            </a:r>
            <a:r>
              <a:rPr lang="en-US" sz="1800" i="1" dirty="0">
                <a:effectLst/>
                <a:latin typeface="Times New Roman" panose="02020603050405020304" pitchFamily="18" charset="0"/>
                <a:ea typeface="Arial" panose="020B0604020202020204" pitchFamily="34" charset="0"/>
              </a:rPr>
              <a:t>Critical reviews in food science and nutrition</a:t>
            </a:r>
            <a:r>
              <a:rPr lang="en-US" sz="1800" dirty="0">
                <a:effectLst/>
                <a:latin typeface="Times New Roman" panose="02020603050405020304" pitchFamily="18" charset="0"/>
                <a:ea typeface="Arial" panose="020B0604020202020204" pitchFamily="34" charset="0"/>
              </a:rPr>
              <a:t>, </a:t>
            </a:r>
            <a:r>
              <a:rPr lang="en-US" sz="1800" i="1" dirty="0">
                <a:effectLst/>
                <a:latin typeface="Times New Roman" panose="02020603050405020304" pitchFamily="18" charset="0"/>
                <a:ea typeface="Arial" panose="020B0604020202020204" pitchFamily="34" charset="0"/>
              </a:rPr>
              <a:t>62</a:t>
            </a:r>
            <a:r>
              <a:rPr lang="en-US" sz="1800" dirty="0">
                <a:effectLst/>
                <a:latin typeface="Times New Roman" panose="02020603050405020304" pitchFamily="18" charset="0"/>
                <a:ea typeface="Arial" panose="020B0604020202020204" pitchFamily="34" charset="0"/>
              </a:rPr>
              <a:t>(32), 9036-9052.</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E8502C7-6E37-8765-0E66-DE0283EE41E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8760406C-D335-F1E1-FAE3-83F434BBFA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57095F6-E452-BD47-D6D3-D2EB36AC705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A6B7602-DE18-D598-F971-FAA3ADA299C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5E99260-6106-02B0-F229-8F027796D5E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43AE517-77F9-B03A-7A2E-A50D5213236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27E6235-09E3-B9A9-FC71-C95A627AE49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6835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2BCA3-2A5C-AEB1-A642-0EA87F2A1E1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CC6D2CB-B895-BFAD-DF87-3D701339C85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44F43B6-F9D9-E644-51F2-4C84FD2B4CFF}"/>
              </a:ext>
            </a:extLst>
          </p:cNvPr>
          <p:cNvSpPr>
            <a:spLocks noGrp="1"/>
          </p:cNvSpPr>
          <p:nvPr>
            <p:ph type="title"/>
          </p:nvPr>
        </p:nvSpPr>
        <p:spPr>
          <a:xfrm>
            <a:off x="18646" y="941880"/>
            <a:ext cx="9017199" cy="736507"/>
          </a:xfrm>
        </p:spPr>
        <p:txBody>
          <a:bodyPr>
            <a:noAutofit/>
          </a:bodyPr>
          <a:lstStyle/>
          <a:p>
            <a:pPr algn="ctr"/>
            <a:r>
              <a:rPr lang="en-GB" sz="2400" dirty="0">
                <a:effectLst/>
                <a:latin typeface="Times New Roman" panose="02020603050405020304" pitchFamily="18" charset="0"/>
                <a:ea typeface="Arial" panose="020B0604020202020204" pitchFamily="34" charset="0"/>
              </a:rPr>
              <a:t>  REFERENCES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5E44459-30F6-1C1D-0FED-1ACEAB10532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C1C2DF5-B465-9405-1CEC-6814A5C8792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48FC9EE-97C4-D99C-C997-239B5911D4D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CF4FE02-D3DC-34F6-F469-A8F0EFDC0E2D}"/>
              </a:ext>
            </a:extLst>
          </p:cNvPr>
          <p:cNvSpPr txBox="1"/>
          <p:nvPr/>
        </p:nvSpPr>
        <p:spPr>
          <a:xfrm>
            <a:off x="552450" y="1678387"/>
            <a:ext cx="7962900" cy="4756174"/>
          </a:xfrm>
          <a:prstGeom prst="rect">
            <a:avLst/>
          </a:prstGeom>
          <a:noFill/>
        </p:spPr>
        <p:txBody>
          <a:bodyPr wrap="square" rtlCol="0">
            <a:spAutoFit/>
          </a:bodyPr>
          <a:lstStyle/>
          <a:p>
            <a:pPr lvl="0" algn="l">
              <a:lnSpc>
                <a:spcPct val="115000"/>
              </a:lnSpc>
              <a:spcBef>
                <a:spcPts val="400"/>
              </a:spcBef>
              <a:spcAft>
                <a:spcPts val="800"/>
              </a:spcAft>
              <a:tabLst>
                <a:tab pos="811530" algn="l"/>
                <a:tab pos="811530" algn="l"/>
                <a:tab pos="859155" algn="l"/>
              </a:tabLst>
            </a:pPr>
            <a:r>
              <a:rPr lang="en-US" sz="1800" dirty="0">
                <a:effectLst/>
                <a:latin typeface="Times New Roman" panose="02020603050405020304" pitchFamily="18" charset="0"/>
                <a:ea typeface="Arial" panose="020B0604020202020204" pitchFamily="34" charset="0"/>
              </a:rPr>
              <a:t>4. </a:t>
            </a:r>
            <a:r>
              <a:rPr lang="en-US" sz="1800" dirty="0" err="1">
                <a:effectLst/>
                <a:latin typeface="Times New Roman" panose="02020603050405020304" pitchFamily="18" charset="0"/>
                <a:ea typeface="Arial" panose="020B0604020202020204" pitchFamily="34" charset="0"/>
              </a:rPr>
              <a:t>Khapekar</a:t>
            </a:r>
            <a:r>
              <a:rPr lang="en-US" sz="1800" dirty="0">
                <a:effectLst/>
                <a:latin typeface="Times New Roman" panose="02020603050405020304" pitchFamily="18" charset="0"/>
                <a:ea typeface="Arial" panose="020B0604020202020204" pitchFamily="34" charset="0"/>
              </a:rPr>
              <a:t>, S., Jadhav, R., Jadhav, S., &amp; Ahire, R. (2025). FLAVOUR FUSION: A SMART MEAL PLANNING SYSTEM.</a:t>
            </a:r>
          </a:p>
          <a:p>
            <a:pPr lvl="0" algn="l">
              <a:lnSpc>
                <a:spcPct val="115000"/>
              </a:lnSpc>
              <a:spcBef>
                <a:spcPts val="400"/>
              </a:spcBef>
              <a:spcAft>
                <a:spcPts val="800"/>
              </a:spcAft>
              <a:tabLst>
                <a:tab pos="811530" algn="l"/>
                <a:tab pos="811530" algn="l"/>
                <a:tab pos="859155" algn="l"/>
              </a:tabLst>
            </a:pPr>
            <a:r>
              <a:rPr lang="en-US" dirty="0">
                <a:latin typeface="Times New Roman" panose="02020603050405020304" pitchFamily="18" charset="0"/>
                <a:ea typeface="Arial" panose="020B0604020202020204" pitchFamily="34" charset="0"/>
              </a:rPr>
              <a:t>5. </a:t>
            </a:r>
            <a:r>
              <a:rPr lang="pl-PL" sz="1800" dirty="0">
                <a:effectLst/>
                <a:latin typeface="Times New Roman" panose="02020603050405020304" pitchFamily="18" charset="0"/>
                <a:ea typeface="Arial" panose="020B0604020202020204" pitchFamily="34" charset="0"/>
              </a:rPr>
              <a:t>Jeżewska, M., Babicz-Zielińska, E., Leszczyńska, I., &amp; Grubman, M. (2009). </a:t>
            </a:r>
            <a:r>
              <a:rPr lang="en-US" sz="1800" dirty="0">
                <a:effectLst/>
                <a:latin typeface="Times New Roman" panose="02020603050405020304" pitchFamily="18" charset="0"/>
                <a:ea typeface="Arial" panose="020B0604020202020204" pitchFamily="34" charset="0"/>
              </a:rPr>
              <a:t>Promotion of healthy nutrition of seafarers. </a:t>
            </a:r>
            <a:r>
              <a:rPr lang="en-US" sz="1800" i="1" dirty="0">
                <a:effectLst/>
                <a:latin typeface="Times New Roman" panose="02020603050405020304" pitchFamily="18" charset="0"/>
                <a:ea typeface="Arial" panose="020B0604020202020204" pitchFamily="34" charset="0"/>
              </a:rPr>
              <a:t>International maritime health</a:t>
            </a:r>
            <a:r>
              <a:rPr lang="en-US" sz="1800" dirty="0">
                <a:effectLst/>
                <a:latin typeface="Times New Roman" panose="02020603050405020304" pitchFamily="18" charset="0"/>
                <a:ea typeface="Arial" panose="020B0604020202020204" pitchFamily="34" charset="0"/>
              </a:rPr>
              <a:t>, </a:t>
            </a:r>
            <a:r>
              <a:rPr lang="en-US" sz="1800" i="1" dirty="0">
                <a:effectLst/>
                <a:latin typeface="Times New Roman" panose="02020603050405020304" pitchFamily="18" charset="0"/>
                <a:ea typeface="Arial" panose="020B0604020202020204" pitchFamily="34" charset="0"/>
              </a:rPr>
              <a:t>60</a:t>
            </a:r>
            <a:r>
              <a:rPr lang="en-US" sz="1800" dirty="0">
                <a:effectLst/>
                <a:latin typeface="Times New Roman" panose="02020603050405020304" pitchFamily="18" charset="0"/>
                <a:ea typeface="Arial" panose="020B0604020202020204" pitchFamily="34" charset="0"/>
              </a:rPr>
              <a:t>(1-2), 48-50.</a:t>
            </a:r>
          </a:p>
          <a:p>
            <a:pPr lvl="0" algn="l">
              <a:lnSpc>
                <a:spcPct val="115000"/>
              </a:lnSpc>
              <a:spcBef>
                <a:spcPts val="400"/>
              </a:spcBef>
              <a:spcAft>
                <a:spcPts val="800"/>
              </a:spcAft>
              <a:tabLst>
                <a:tab pos="811530" algn="l"/>
                <a:tab pos="811530" algn="l"/>
                <a:tab pos="859155" algn="l"/>
              </a:tabLst>
            </a:pPr>
            <a:r>
              <a:rPr lang="en-US" dirty="0">
                <a:latin typeface="Times New Roman" panose="02020603050405020304" pitchFamily="18" charset="0"/>
                <a:ea typeface="Arial" panose="020B0604020202020204" pitchFamily="34" charset="0"/>
              </a:rPr>
              <a:t>6. </a:t>
            </a:r>
            <a:r>
              <a:rPr lang="en-US" sz="1800" dirty="0">
                <a:effectLst/>
                <a:latin typeface="Times New Roman" panose="02020603050405020304" pitchFamily="18" charset="0"/>
                <a:ea typeface="Arial" panose="020B0604020202020204" pitchFamily="34" charset="0"/>
              </a:rPr>
              <a:t>Neumann, F. (2019). </a:t>
            </a:r>
            <a:r>
              <a:rPr lang="en-US" sz="1800" i="1" dirty="0">
                <a:effectLst/>
                <a:latin typeface="Times New Roman" panose="02020603050405020304" pitchFamily="18" charset="0"/>
                <a:ea typeface="Arial" panose="020B0604020202020204" pitchFamily="34" charset="0"/>
              </a:rPr>
              <a:t>Nutritional status, dietary intake and factors influencing the eating behavior of seafarers working on merchant vessels: results from the “e-healthy ship” cross-sectional study</a:t>
            </a:r>
            <a:r>
              <a:rPr lang="en-US" sz="1800" dirty="0">
                <a:effectLst/>
                <a:latin typeface="Times New Roman" panose="02020603050405020304" pitchFamily="18" charset="0"/>
                <a:ea typeface="Arial" panose="020B0604020202020204" pitchFamily="34" charset="0"/>
              </a:rPr>
              <a:t> (Doctoral dissertation, Hochschule für </a:t>
            </a:r>
            <a:r>
              <a:rPr lang="en-US" sz="1800" dirty="0" err="1">
                <a:effectLst/>
                <a:latin typeface="Times New Roman" panose="02020603050405020304" pitchFamily="18" charset="0"/>
                <a:ea typeface="Arial" panose="020B0604020202020204" pitchFamily="34" charset="0"/>
              </a:rPr>
              <a:t>angewandte</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Wissenschaften</a:t>
            </a:r>
            <a:r>
              <a:rPr lang="en-US" sz="1800" dirty="0">
                <a:effectLst/>
                <a:latin typeface="Times New Roman" panose="02020603050405020304" pitchFamily="18" charset="0"/>
                <a:ea typeface="Arial" panose="020B0604020202020204" pitchFamily="34" charset="0"/>
              </a:rPr>
              <a:t> Hamburg).</a:t>
            </a:r>
          </a:p>
          <a:p>
            <a:pPr lvl="0" algn="l">
              <a:lnSpc>
                <a:spcPct val="115000"/>
              </a:lnSpc>
              <a:spcBef>
                <a:spcPts val="400"/>
              </a:spcBef>
              <a:spcAft>
                <a:spcPts val="800"/>
              </a:spcAft>
              <a:tabLst>
                <a:tab pos="811530" algn="l"/>
                <a:tab pos="811530" algn="l"/>
                <a:tab pos="859155" algn="l"/>
              </a:tabLst>
            </a:pPr>
            <a:r>
              <a:rPr lang="en-US" dirty="0">
                <a:latin typeface="Times New Roman" panose="02020603050405020304" pitchFamily="18" charset="0"/>
                <a:ea typeface="Arial" panose="020B0604020202020204" pitchFamily="34" charset="0"/>
              </a:rPr>
              <a:t>7. </a:t>
            </a:r>
            <a:r>
              <a:rPr lang="en-US" sz="1800" dirty="0" err="1">
                <a:effectLst/>
                <a:latin typeface="Times New Roman" panose="02020603050405020304" pitchFamily="18" charset="0"/>
                <a:ea typeface="Arial" panose="020B0604020202020204" pitchFamily="34" charset="0"/>
              </a:rPr>
              <a:t>Hjarnoe</a:t>
            </a:r>
            <a:r>
              <a:rPr lang="en-US" sz="1800" dirty="0">
                <a:effectLst/>
                <a:latin typeface="Times New Roman" panose="02020603050405020304" pitchFamily="18" charset="0"/>
                <a:ea typeface="Arial" panose="020B0604020202020204" pitchFamily="34" charset="0"/>
              </a:rPr>
              <a:t>, L., &amp; Leppin, A. (2014). What does it take to get a healthy diet at sea? A maritime study of the challenges of promoting a healthy lifestyle at the workplace at sea. </a:t>
            </a:r>
            <a:r>
              <a:rPr lang="en-US" sz="1800" i="1" dirty="0">
                <a:effectLst/>
                <a:latin typeface="Times New Roman" panose="02020603050405020304" pitchFamily="18" charset="0"/>
                <a:ea typeface="Arial" panose="020B0604020202020204" pitchFamily="34" charset="0"/>
              </a:rPr>
              <a:t>International Maritime Health</a:t>
            </a:r>
            <a:r>
              <a:rPr lang="en-US" sz="1800" dirty="0">
                <a:effectLst/>
                <a:latin typeface="Times New Roman" panose="02020603050405020304" pitchFamily="18" charset="0"/>
                <a:ea typeface="Arial" panose="020B0604020202020204" pitchFamily="34" charset="0"/>
              </a:rPr>
              <a:t>, </a:t>
            </a:r>
            <a:r>
              <a:rPr lang="en-US" sz="1800" i="1" dirty="0">
                <a:effectLst/>
                <a:latin typeface="Times New Roman" panose="02020603050405020304" pitchFamily="18" charset="0"/>
                <a:ea typeface="Arial" panose="020B0604020202020204" pitchFamily="34" charset="0"/>
              </a:rPr>
              <a:t>65</a:t>
            </a:r>
            <a:r>
              <a:rPr lang="en-US" sz="1800" dirty="0">
                <a:effectLst/>
                <a:latin typeface="Times New Roman" panose="02020603050405020304" pitchFamily="18" charset="0"/>
                <a:ea typeface="Arial" panose="020B0604020202020204" pitchFamily="34" charset="0"/>
              </a:rPr>
              <a:t>(2), 79-86.</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309A9C6-2BBD-DD8A-B1DC-C595D26FBD2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5E96BD1-CD79-C8E0-330B-5FD08AAFF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701E105-8F11-2913-2F09-D19933AAFE7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982BCAB-7B94-0187-AD6D-8E07854243E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E89A3C6-6A8E-9040-4EDC-A3F178C6D05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65653AE-BC98-1423-E954-2EE303AAC80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F5DCE0B-6C18-95D2-97CE-F58B2B9E75B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470458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4238-DAED-671A-226B-C68BA468EAD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CA8FC6C-3F90-D74F-A256-DF7E2C1C804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15085F3-67D5-B478-A7DA-DF331979EAC6}"/>
              </a:ext>
            </a:extLst>
          </p:cNvPr>
          <p:cNvSpPr>
            <a:spLocks noGrp="1"/>
          </p:cNvSpPr>
          <p:nvPr>
            <p:ph type="title"/>
          </p:nvPr>
        </p:nvSpPr>
        <p:spPr>
          <a:xfrm>
            <a:off x="18646" y="941880"/>
            <a:ext cx="9017199" cy="736507"/>
          </a:xfrm>
        </p:spPr>
        <p:txBody>
          <a:bodyPr>
            <a:noAutofit/>
          </a:bodyPr>
          <a:lstStyle/>
          <a:p>
            <a:pPr algn="ctr"/>
            <a:r>
              <a:rPr lang="en-GB" sz="2400" dirty="0">
                <a:effectLst/>
                <a:latin typeface="Times New Roman" panose="02020603050405020304" pitchFamily="18" charset="0"/>
                <a:ea typeface="Arial" panose="020B0604020202020204" pitchFamily="34" charset="0"/>
              </a:rPr>
              <a:t>  REFERENCES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5A67165-CE07-4F1C-2277-60D05386142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478C662-AB55-8382-28C5-BCAAF0C86F7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21DC97E-95F4-3998-90A7-EB43B99322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8CCEEF8-0BB6-DEBC-40E5-307DB0726CC5}"/>
              </a:ext>
            </a:extLst>
          </p:cNvPr>
          <p:cNvSpPr txBox="1"/>
          <p:nvPr/>
        </p:nvSpPr>
        <p:spPr>
          <a:xfrm>
            <a:off x="552450" y="1678387"/>
            <a:ext cx="7962900" cy="1502976"/>
          </a:xfrm>
          <a:prstGeom prst="rect">
            <a:avLst/>
          </a:prstGeom>
          <a:noFill/>
        </p:spPr>
        <p:txBody>
          <a:bodyPr wrap="square" rtlCol="0">
            <a:spAutoFit/>
          </a:bodyPr>
          <a:lstStyle/>
          <a:p>
            <a:pPr algn="just">
              <a:spcAft>
                <a:spcPts val="200"/>
              </a:spcAft>
            </a:pPr>
            <a:r>
              <a:rPr lang="en-US" dirty="0">
                <a:latin typeface="Times New Roman" panose="02020603050405020304" pitchFamily="18" charset="0"/>
                <a:cs typeface="Times New Roman" panose="02020603050405020304" pitchFamily="18" charset="0"/>
              </a:rPr>
              <a:t>8. </a:t>
            </a:r>
            <a:r>
              <a:rPr lang="en-US" dirty="0" err="1">
                <a:latin typeface="Times New Roman" panose="02020603050405020304" pitchFamily="18" charset="0"/>
                <a:cs typeface="Times New Roman" panose="02020603050405020304" pitchFamily="18" charset="0"/>
              </a:rPr>
              <a:t>Zyriax</a:t>
            </a:r>
            <a:r>
              <a:rPr lang="en-US" dirty="0">
                <a:latin typeface="Times New Roman" panose="02020603050405020304" pitchFamily="18" charset="0"/>
                <a:cs typeface="Times New Roman" panose="02020603050405020304" pitchFamily="18" charset="0"/>
              </a:rPr>
              <a:t>, B. C., von </a:t>
            </a:r>
            <a:r>
              <a:rPr lang="en-US" dirty="0" err="1">
                <a:latin typeface="Times New Roman" panose="02020603050405020304" pitchFamily="18" charset="0"/>
                <a:cs typeface="Times New Roman" panose="02020603050405020304" pitchFamily="18" charset="0"/>
              </a:rPr>
              <a:t>Katzler</a:t>
            </a:r>
            <a:r>
              <a:rPr lang="en-US" dirty="0">
                <a:latin typeface="Times New Roman" panose="02020603050405020304" pitchFamily="18" charset="0"/>
                <a:cs typeface="Times New Roman" panose="02020603050405020304" pitchFamily="18" charset="0"/>
              </a:rPr>
              <a:t>, R., Jagemann, B., </a:t>
            </a:r>
            <a:r>
              <a:rPr lang="en-US" dirty="0" err="1">
                <a:latin typeface="Times New Roman" panose="02020603050405020304" pitchFamily="18" charset="0"/>
                <a:cs typeface="Times New Roman" panose="02020603050405020304" pitchFamily="18" charset="0"/>
              </a:rPr>
              <a:t>Westenhoefer</a:t>
            </a:r>
            <a:r>
              <a:rPr lang="en-US" dirty="0">
                <a:latin typeface="Times New Roman" panose="02020603050405020304" pitchFamily="18" charset="0"/>
                <a:cs typeface="Times New Roman" panose="02020603050405020304" pitchFamily="18" charset="0"/>
              </a:rPr>
              <a:t>, J., Jensen, H. J., Harth, V., &amp; Oldenburg, M. (2018). Food offerings on board and dietary intake of European and Kiribati seafarers: cross-sectional data from the seafarer nutrition study. </a:t>
            </a:r>
            <a:r>
              <a:rPr lang="en-US" i="1" dirty="0">
                <a:latin typeface="Times New Roman" panose="02020603050405020304" pitchFamily="18" charset="0"/>
                <a:cs typeface="Times New Roman" panose="02020603050405020304" pitchFamily="18" charset="0"/>
              </a:rPr>
              <a:t>Journal of occupational medicine and toxicology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(1), 9.</a:t>
            </a:r>
          </a:p>
          <a:p>
            <a:pPr algn="just">
              <a:spcAft>
                <a:spcPts val="200"/>
              </a:spcAft>
              <a:buNone/>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560C671-FAA3-3C22-8EE0-959A4A265B6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AD180189-1252-7EB2-1E30-49A88735C3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074E6CC-1A5B-690D-141C-3F5D8AADCE0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C55D99B-C1AA-4B85-68E4-781BABFF698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47D708D-E79C-CB75-4F12-488F8F310F1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30CD608-21A6-E127-424D-2DFC7425B99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6AE5672-DC1C-D18B-FC81-99DA7221478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5542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E594-0446-FAAC-EB34-284B01DA5E9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37AFEDE-6EE1-78F8-D795-8E58DACC14D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F967AAF-5915-C0FF-3661-82136CEF8A5A}"/>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D10097A-9B16-8090-D7BB-66E00BC25C8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F51B581-0E5D-7B79-C765-2EFD56D885B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7E36CF2-39D5-1674-BB37-6846388E6B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37BCB05-A1A2-D5FD-E59F-F792E2C95376}"/>
              </a:ext>
            </a:extLst>
          </p:cNvPr>
          <p:cNvSpPr txBox="1"/>
          <p:nvPr/>
        </p:nvSpPr>
        <p:spPr>
          <a:xfrm>
            <a:off x="552450" y="1678387"/>
            <a:ext cx="7962900" cy="3129062"/>
          </a:xfrm>
          <a:prstGeom prst="rect">
            <a:avLst/>
          </a:prstGeom>
          <a:noFill/>
        </p:spPr>
        <p:txBody>
          <a:bodyPr wrap="square" rtlCol="0">
            <a:spAutoFit/>
          </a:bodyPr>
          <a:lstStyle/>
          <a:p>
            <a:pPr algn="just">
              <a:lnSpc>
                <a:spcPct val="150000"/>
              </a:lnSpc>
              <a:spcAft>
                <a:spcPts val="200"/>
              </a:spcAft>
            </a:pPr>
            <a:r>
              <a:rPr lang="en-US" sz="1800" dirty="0">
                <a:effectLst/>
                <a:latin typeface="Times New Roman" panose="02020603050405020304" pitchFamily="18" charset="0"/>
                <a:ea typeface="Arial" panose="020B0604020202020204" pitchFamily="34" charset="0"/>
              </a:rPr>
              <a:t>1.	Caramelization and Browning</a:t>
            </a:r>
          </a:p>
          <a:p>
            <a:pPr algn="just">
              <a:spcAft>
                <a:spcPts val="200"/>
              </a:spcAft>
            </a:pPr>
            <a:r>
              <a:rPr lang="en-US" sz="1800" dirty="0">
                <a:effectLst/>
                <a:latin typeface="Times New Roman" panose="02020603050405020304" pitchFamily="18" charset="0"/>
                <a:ea typeface="Arial" panose="020B0604020202020204" pitchFamily="34" charset="0"/>
              </a:rPr>
              <a:t>Using dry-heat methods (roasting, searing, grilling) allows natural sugars in vegetables, fish, and meats to caramelize, creating deeper, richer flavors without added fats or sugars.</a:t>
            </a:r>
          </a:p>
          <a:p>
            <a:pPr algn="just">
              <a:spcAft>
                <a:spcPts val="200"/>
              </a:spcAft>
            </a:pPr>
            <a:r>
              <a:rPr lang="en-US" sz="1800" dirty="0">
                <a:effectLst/>
                <a:latin typeface="Times New Roman" panose="02020603050405020304" pitchFamily="18" charset="0"/>
                <a:ea typeface="Arial" panose="020B0604020202020204" pitchFamily="34" charset="0"/>
              </a:rPr>
              <a:t>2.	Marinating with Citrus, Herbs, and Yogurt</a:t>
            </a:r>
          </a:p>
          <a:p>
            <a:pPr algn="just">
              <a:spcAft>
                <a:spcPts val="200"/>
              </a:spcAft>
            </a:pPr>
            <a:r>
              <a:rPr lang="en-US" sz="1800" dirty="0">
                <a:effectLst/>
                <a:latin typeface="Times New Roman" panose="02020603050405020304" pitchFamily="18" charset="0"/>
                <a:ea typeface="Arial" panose="020B0604020202020204" pitchFamily="34" charset="0"/>
              </a:rPr>
              <a:t>Lemon, lime, vinegar, or yogurt-based marinades tenderize proteins and infuse them with fresh, tangy flavors. Herbs and spices in the marinade add complexity without excess salt.</a:t>
            </a:r>
          </a:p>
          <a:p>
            <a:pPr algn="just">
              <a:spcAft>
                <a:spcPts val="200"/>
              </a:spcAft>
            </a:pPr>
            <a:endParaRPr lang="en-US" sz="1800" dirty="0">
              <a:effectLst/>
              <a:latin typeface="Times New Roman" panose="02020603050405020304" pitchFamily="18" charset="0"/>
              <a:ea typeface="Arial" panose="020B0604020202020204" pitchFamily="34" charset="0"/>
            </a:endParaRPr>
          </a:p>
          <a:p>
            <a:pPr algn="just">
              <a:spcAft>
                <a:spcPts val="20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D6F07B9-A880-552C-E826-C6BF8C33A86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B17CDA61-7354-0B7F-6136-75B2FDD283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0DA579B-D9A0-E679-1C53-D3A4F4D3F9F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BCDAD9E-A6D5-F980-5DA9-FC0D31842F2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8DDF094-A7AF-AA84-0523-4DBCD9D9093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CDFA45-B8C5-882B-86ED-3D97740A0D4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021B5D3-5755-42C1-61FC-FF2DAE5BB877}"/>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AF2F5FBB-06B7-8FAD-990D-AF59AB0F384E}"/>
              </a:ext>
            </a:extLst>
          </p:cNvPr>
          <p:cNvPicPr>
            <a:picLocks noChangeAspect="1"/>
          </p:cNvPicPr>
          <p:nvPr/>
        </p:nvPicPr>
        <p:blipFill>
          <a:blip r:embed="rId11"/>
          <a:stretch>
            <a:fillRect/>
          </a:stretch>
        </p:blipFill>
        <p:spPr>
          <a:xfrm>
            <a:off x="2905125" y="3943904"/>
            <a:ext cx="2990850" cy="2143125"/>
          </a:xfrm>
          <a:prstGeom prst="rect">
            <a:avLst/>
          </a:prstGeom>
        </p:spPr>
      </p:pic>
    </p:spTree>
    <p:extLst>
      <p:ext uri="{BB962C8B-B14F-4D97-AF65-F5344CB8AC3E}">
        <p14:creationId xmlns:p14="http://schemas.microsoft.com/office/powerpoint/2010/main" val="261298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E3E7-9CA8-265C-0AEC-6476B108DA7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2624E6B-2F8F-EDED-F044-16594A65719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7732C08-7BF6-0879-7D81-D8405E196280}"/>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F2A39A9-1B0C-E69F-DEBF-22CB6B76494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461B0D9-85EB-1CBF-4459-250523AAE7D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FFE2050-45DE-6F2C-AE53-77C27F79EE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4244860-7B83-DB0E-111A-5455B7FAAB33}"/>
              </a:ext>
            </a:extLst>
          </p:cNvPr>
          <p:cNvSpPr txBox="1"/>
          <p:nvPr/>
        </p:nvSpPr>
        <p:spPr>
          <a:xfrm>
            <a:off x="552450" y="1678387"/>
            <a:ext cx="7962900" cy="2687915"/>
          </a:xfrm>
          <a:prstGeom prst="rect">
            <a:avLst/>
          </a:prstGeom>
          <a:noFill/>
        </p:spPr>
        <p:txBody>
          <a:bodyPr wrap="square" rtlCol="0">
            <a:spAutoFit/>
          </a:bodyPr>
          <a:lstStyle/>
          <a:p>
            <a:pPr algn="just">
              <a:spcAft>
                <a:spcPts val="200"/>
              </a:spcAft>
            </a:pPr>
            <a:r>
              <a:rPr lang="en-US" sz="1800" dirty="0">
                <a:effectLst/>
                <a:latin typeface="Times New Roman" panose="02020603050405020304" pitchFamily="18" charset="0"/>
                <a:ea typeface="Arial" panose="020B0604020202020204" pitchFamily="34" charset="0"/>
              </a:rPr>
              <a:t>3.	Layering Flavors</a:t>
            </a:r>
          </a:p>
          <a:p>
            <a:pPr algn="just">
              <a:spcAft>
                <a:spcPts val="200"/>
              </a:spcAft>
            </a:pPr>
            <a:r>
              <a:rPr lang="en-US" sz="1800" dirty="0">
                <a:effectLst/>
                <a:latin typeface="Times New Roman" panose="02020603050405020304" pitchFamily="18" charset="0"/>
                <a:ea typeface="Arial" panose="020B0604020202020204" pitchFamily="34" charset="0"/>
              </a:rPr>
              <a:t>Building dishes step by step—starting with aromatics like onions, garlic, or ginger, then adding spices, and finally fresh herbs—creates depth and balance in otherwise simple meals.</a:t>
            </a:r>
          </a:p>
          <a:p>
            <a:pPr algn="just">
              <a:spcAft>
                <a:spcPts val="200"/>
              </a:spcAft>
            </a:pPr>
            <a:r>
              <a:rPr lang="en-US" sz="1800" dirty="0">
                <a:effectLst/>
                <a:latin typeface="Times New Roman" panose="02020603050405020304" pitchFamily="18" charset="0"/>
                <a:ea typeface="Arial" panose="020B0604020202020204" pitchFamily="34" charset="0"/>
              </a:rPr>
              <a:t>4.	Using Fresh and Dried Herbs</a:t>
            </a:r>
          </a:p>
          <a:p>
            <a:pPr algn="just">
              <a:spcAft>
                <a:spcPts val="200"/>
              </a:spcAft>
            </a:pPr>
            <a:r>
              <a:rPr lang="en-US" sz="1800" dirty="0">
                <a:effectLst/>
                <a:latin typeface="Times New Roman" panose="02020603050405020304" pitchFamily="18" charset="0"/>
                <a:ea typeface="Arial" panose="020B0604020202020204" pitchFamily="34" charset="0"/>
              </a:rPr>
              <a:t>Fresh herbs like parsley, cilantro, or basil brighten flavors, while dried herbs (oregano, thyme, rosemary) add warmth and richness. Combining both can bring out complexity.</a:t>
            </a:r>
          </a:p>
          <a:p>
            <a:pPr algn="just">
              <a:spcAft>
                <a:spcPts val="20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14ADD79-66F8-589F-570F-6E6CBF084BB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199C9F89-EF8E-3922-B09C-7B16F49AD1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8CF07E4-331E-AF0A-9D26-62A25D2C76F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5831F21-6A60-987B-B97B-15CD3D53CA7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7957A2D-0B78-3A38-9BDF-1DCD7972DD0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7AEDC26-5775-E7DF-D9E7-B4352EDEE8D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5273185-F51A-E7DD-D3DA-1EC7002A01C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8CDB5083-2257-4A78-EB49-8BF197C6B08B}"/>
              </a:ext>
            </a:extLst>
          </p:cNvPr>
          <p:cNvPicPr>
            <a:picLocks noChangeAspect="1"/>
          </p:cNvPicPr>
          <p:nvPr/>
        </p:nvPicPr>
        <p:blipFill>
          <a:blip r:embed="rId11"/>
          <a:stretch>
            <a:fillRect/>
          </a:stretch>
        </p:blipFill>
        <p:spPr>
          <a:xfrm>
            <a:off x="3262312" y="4007751"/>
            <a:ext cx="2619375" cy="1743075"/>
          </a:xfrm>
          <a:prstGeom prst="rect">
            <a:avLst/>
          </a:prstGeom>
        </p:spPr>
      </p:pic>
    </p:spTree>
    <p:extLst>
      <p:ext uri="{BB962C8B-B14F-4D97-AF65-F5344CB8AC3E}">
        <p14:creationId xmlns:p14="http://schemas.microsoft.com/office/powerpoint/2010/main" val="1656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2EA6C-D675-0B37-152A-93E304BF5CD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8EC5A1-EC50-8DD7-54E2-B617F9FDC9F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2A47B3F-46C4-410B-7E8E-AEB98B9FA81C}"/>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9F310A8-3653-4910-7E82-1976F6414BD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BBF182-59FE-C4ED-9FBA-3239EEE23D1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B906B04-7DF2-5DD5-3994-B72304229B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B17A5FE-3CAC-7C3D-F878-CF94A1779F9C}"/>
              </a:ext>
            </a:extLst>
          </p:cNvPr>
          <p:cNvSpPr txBox="1"/>
          <p:nvPr/>
        </p:nvSpPr>
        <p:spPr>
          <a:xfrm>
            <a:off x="552450" y="1678387"/>
            <a:ext cx="7962900" cy="2436564"/>
          </a:xfrm>
          <a:prstGeom prst="rect">
            <a:avLst/>
          </a:prstGeom>
          <a:noFill/>
        </p:spPr>
        <p:txBody>
          <a:bodyPr wrap="square" rtlCol="0">
            <a:spAutoFit/>
          </a:bodyPr>
          <a:lstStyle/>
          <a:p>
            <a:pPr algn="just">
              <a:spcAft>
                <a:spcPts val="200"/>
              </a:spcAft>
            </a:pPr>
            <a:r>
              <a:rPr lang="en-US" sz="1800" dirty="0">
                <a:effectLst/>
                <a:latin typeface="Times New Roman" panose="02020603050405020304" pitchFamily="18" charset="0"/>
                <a:ea typeface="Arial" panose="020B0604020202020204" pitchFamily="34" charset="0"/>
              </a:rPr>
              <a:t>5.	Spice Blends and Toasting Spices</a:t>
            </a:r>
          </a:p>
          <a:p>
            <a:pPr algn="just">
              <a:spcAft>
                <a:spcPts val="200"/>
              </a:spcAft>
            </a:pPr>
            <a:r>
              <a:rPr lang="en-US" sz="1800" dirty="0">
                <a:effectLst/>
                <a:latin typeface="Times New Roman" panose="02020603050405020304" pitchFamily="18" charset="0"/>
                <a:ea typeface="Arial" panose="020B0604020202020204" pitchFamily="34" charset="0"/>
              </a:rPr>
              <a:t>Toasting whole spices or spice blends before use intensifies aroma and flavor. This reduces the need for heavy sauces or added salt.</a:t>
            </a:r>
          </a:p>
          <a:p>
            <a:pPr algn="just">
              <a:spcAft>
                <a:spcPts val="200"/>
              </a:spcAft>
            </a:pPr>
            <a:endParaRPr lang="en-US" sz="1800" dirty="0">
              <a:effectLst/>
              <a:latin typeface="Times New Roman" panose="02020603050405020304" pitchFamily="18" charset="0"/>
              <a:ea typeface="Arial" panose="020B0604020202020204" pitchFamily="34" charset="0"/>
            </a:endParaRPr>
          </a:p>
          <a:p>
            <a:pPr algn="just">
              <a:spcAft>
                <a:spcPts val="200"/>
              </a:spcAft>
            </a:pPr>
            <a:r>
              <a:rPr lang="en-US" sz="1800" dirty="0">
                <a:effectLst/>
                <a:latin typeface="Times New Roman" panose="02020603050405020304" pitchFamily="18" charset="0"/>
                <a:ea typeface="Arial" panose="020B0604020202020204" pitchFamily="34" charset="0"/>
              </a:rPr>
              <a:t>6.	Natural Flavor Boosters</a:t>
            </a:r>
          </a:p>
          <a:p>
            <a:pPr algn="just">
              <a:spcAft>
                <a:spcPts val="200"/>
              </a:spcAft>
            </a:pPr>
            <a:r>
              <a:rPr lang="en-US" sz="1800" dirty="0">
                <a:effectLst/>
                <a:latin typeface="Times New Roman" panose="02020603050405020304" pitchFamily="18" charset="0"/>
                <a:ea typeface="Arial" panose="020B0604020202020204" pitchFamily="34" charset="0"/>
              </a:rPr>
              <a:t>Ingredients like garlic, ginger, chili, citrus zest, and fermented foods (e.g., soy sauce, miso, yogurt) can add bold tastes while also offering health benefits.</a:t>
            </a:r>
          </a:p>
          <a:p>
            <a:pPr algn="just">
              <a:spcAft>
                <a:spcPts val="20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8C85B14-B02E-1FD5-9FBE-E40A2A6677E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2A2EC85-562F-9C53-E31E-DF9811C876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09123FA-246C-133E-2D1C-D4A19E0FE70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473874-0200-FFDE-2D07-A87161B082C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8261F64-5A9F-F951-9136-216F4B375BB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2AB6524-1F5B-7C86-DC5C-607C9BCB5E4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BA5066C-3884-FD81-DF01-548053E07420}"/>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D6FBD572-A048-B9FA-9A53-E03D304B29F4}"/>
              </a:ext>
            </a:extLst>
          </p:cNvPr>
          <p:cNvPicPr>
            <a:picLocks noChangeAspect="1"/>
          </p:cNvPicPr>
          <p:nvPr/>
        </p:nvPicPr>
        <p:blipFill>
          <a:blip r:embed="rId11"/>
          <a:stretch>
            <a:fillRect/>
          </a:stretch>
        </p:blipFill>
        <p:spPr>
          <a:xfrm>
            <a:off x="3341383" y="3980051"/>
            <a:ext cx="2619375" cy="1743075"/>
          </a:xfrm>
          <a:prstGeom prst="rect">
            <a:avLst/>
          </a:prstGeom>
        </p:spPr>
      </p:pic>
    </p:spTree>
    <p:extLst>
      <p:ext uri="{BB962C8B-B14F-4D97-AF65-F5344CB8AC3E}">
        <p14:creationId xmlns:p14="http://schemas.microsoft.com/office/powerpoint/2010/main" val="152727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38781-16A5-4687-906F-3D881944DDD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044370D-A95D-4A73-8F6A-875FDFBDA8C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3BFDC9C-0F59-D908-AA66-E17D4113F9F4}"/>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5ACF87A-8F71-00A6-C75E-36B5E735704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D6380B9-3279-86EF-50C7-AE365B5E557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FC5200B-731A-63F1-E4D0-EFB731BA9A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CAA2209-0A36-4524-0852-39D7CFE8BE12}"/>
              </a:ext>
            </a:extLst>
          </p:cNvPr>
          <p:cNvSpPr txBox="1"/>
          <p:nvPr/>
        </p:nvSpPr>
        <p:spPr>
          <a:xfrm>
            <a:off x="552450" y="1678387"/>
            <a:ext cx="7962900" cy="2739211"/>
          </a:xfrm>
          <a:prstGeom prst="rect">
            <a:avLst/>
          </a:prstGeom>
          <a:noFill/>
        </p:spPr>
        <p:txBody>
          <a:bodyPr wrap="square" rtlCol="0">
            <a:spAutoFit/>
          </a:bodyPr>
          <a:lstStyle/>
          <a:p>
            <a:pPr algn="just">
              <a:spcAft>
                <a:spcPts val="200"/>
              </a:spcAft>
            </a:pPr>
            <a:r>
              <a:rPr lang="en-US" sz="1800" dirty="0">
                <a:effectLst/>
                <a:latin typeface="Times New Roman" panose="02020603050405020304" pitchFamily="18" charset="0"/>
                <a:ea typeface="Arial" panose="020B0604020202020204" pitchFamily="34" charset="0"/>
              </a:rPr>
              <a:t>7.	Healthy Stocks and Broths</a:t>
            </a:r>
          </a:p>
          <a:p>
            <a:pPr algn="just">
              <a:spcAft>
                <a:spcPts val="200"/>
              </a:spcAft>
            </a:pPr>
            <a:r>
              <a:rPr lang="en-US" sz="1800" dirty="0">
                <a:effectLst/>
                <a:latin typeface="Times New Roman" panose="02020603050405020304" pitchFamily="18" charset="0"/>
                <a:ea typeface="Arial" panose="020B0604020202020204" pitchFamily="34" charset="0"/>
              </a:rPr>
              <a:t>Vegetable, fish, or lean chicken broths made from scratch provide a rich base for soups, stews, and grains without relying on bouillon cubes high in sodium.</a:t>
            </a:r>
          </a:p>
          <a:p>
            <a:pPr algn="just">
              <a:spcAft>
                <a:spcPts val="200"/>
              </a:spcAft>
            </a:pPr>
            <a:endParaRPr lang="en-US" sz="1800" dirty="0">
              <a:effectLst/>
              <a:latin typeface="Times New Roman" panose="02020603050405020304" pitchFamily="18" charset="0"/>
              <a:ea typeface="Arial" panose="020B0604020202020204" pitchFamily="34" charset="0"/>
            </a:endParaRPr>
          </a:p>
          <a:p>
            <a:pPr algn="just">
              <a:spcAft>
                <a:spcPts val="200"/>
              </a:spcAft>
            </a:pPr>
            <a:r>
              <a:rPr lang="en-US" sz="1800" dirty="0">
                <a:effectLst/>
                <a:latin typeface="Times New Roman" panose="02020603050405020304" pitchFamily="18" charset="0"/>
                <a:ea typeface="Arial" panose="020B0604020202020204" pitchFamily="34" charset="0"/>
              </a:rPr>
              <a:t>8.	Acid Balance</a:t>
            </a:r>
          </a:p>
          <a:p>
            <a:pPr algn="just">
              <a:spcAft>
                <a:spcPts val="200"/>
              </a:spcAft>
            </a:pPr>
            <a:r>
              <a:rPr lang="en-US" sz="1800" dirty="0">
                <a:effectLst/>
                <a:latin typeface="Times New Roman" panose="02020603050405020304" pitchFamily="18" charset="0"/>
                <a:ea typeface="Arial" panose="020B0604020202020204" pitchFamily="34" charset="0"/>
              </a:rPr>
              <a:t>Adding a splash of vinegar or citrus juice at the end of cooking brightens dishes and balances richness, making meals taste fresher.</a:t>
            </a:r>
          </a:p>
          <a:p>
            <a:pPr algn="just">
              <a:spcAft>
                <a:spcPts val="200"/>
              </a:spcAft>
            </a:pPr>
            <a:endParaRPr lang="en-US" sz="1800" dirty="0">
              <a:effectLst/>
              <a:latin typeface="Times New Roman" panose="02020603050405020304" pitchFamily="18" charset="0"/>
              <a:ea typeface="Arial" panose="020B0604020202020204" pitchFamily="34" charset="0"/>
            </a:endParaRPr>
          </a:p>
          <a:p>
            <a:pPr algn="just">
              <a:spcAft>
                <a:spcPts val="20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5E24EA2-8994-A063-4AF0-7152962A5BE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C5E5FBF9-00A2-A6EC-3E35-F857FBDB14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16AA763-B232-7D53-23DF-EC3D307F119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DFB2335-67B9-0A47-AD11-BD1CEC8C1F5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35312F5-DA98-C132-3F8A-8274024DE33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74DE66E-317E-BD8F-CA84-1AAF8362BB6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06344D0-3FEE-4471-C3FD-EA36E8BCC1B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E5EFF8FC-5A06-6C1B-1305-79796C4EA1D5}"/>
              </a:ext>
            </a:extLst>
          </p:cNvPr>
          <p:cNvPicPr>
            <a:picLocks noChangeAspect="1"/>
          </p:cNvPicPr>
          <p:nvPr/>
        </p:nvPicPr>
        <p:blipFill>
          <a:blip r:embed="rId11"/>
          <a:stretch>
            <a:fillRect/>
          </a:stretch>
        </p:blipFill>
        <p:spPr>
          <a:xfrm>
            <a:off x="2350281" y="3820421"/>
            <a:ext cx="4334445" cy="2101549"/>
          </a:xfrm>
          <a:prstGeom prst="rect">
            <a:avLst/>
          </a:prstGeom>
        </p:spPr>
      </p:pic>
    </p:spTree>
    <p:extLst>
      <p:ext uri="{BB962C8B-B14F-4D97-AF65-F5344CB8AC3E}">
        <p14:creationId xmlns:p14="http://schemas.microsoft.com/office/powerpoint/2010/main" val="149315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F1DB6-F233-EE68-FF9D-72AE5097125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EF5F675-A652-4A02-8882-06E92B15E03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D7AA058-FD82-9F9F-9284-3FEC4C7496AB}"/>
              </a:ext>
            </a:extLst>
          </p:cNvPr>
          <p:cNvSpPr>
            <a:spLocks noGrp="1"/>
          </p:cNvSpPr>
          <p:nvPr>
            <p:ph type="title"/>
          </p:nvPr>
        </p:nvSpPr>
        <p:spPr>
          <a:xfrm>
            <a:off x="628650" y="1107174"/>
            <a:ext cx="7886700" cy="571213"/>
          </a:xfrm>
        </p:spPr>
        <p:txBody>
          <a:bodyPr>
            <a:noAutofit/>
          </a:bodyPr>
          <a:lstStyle/>
          <a:p>
            <a:pPr algn="ctr"/>
            <a:r>
              <a:rPr lang="en-US" sz="2400" dirty="0">
                <a:effectLst/>
                <a:latin typeface="Times New Roman" panose="02020603050405020304" pitchFamily="18" charset="0"/>
                <a:ea typeface="Arial" panose="020B0604020202020204" pitchFamily="34" charset="0"/>
              </a:rPr>
              <a:t>ENHANCING THE FLAVOR OF NUTRITIOUS MEALS USING HEALTHY INGREDIENTS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E1CD126-1948-6B8E-A152-C7115A8EE2A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7746B11-4C62-2B44-6EE8-AE93E3B82F9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89F70A9-BB45-6D3E-166D-000787A6C6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F104F02-147F-D617-2BD8-4D9481894097}"/>
              </a:ext>
            </a:extLst>
          </p:cNvPr>
          <p:cNvSpPr txBox="1"/>
          <p:nvPr/>
        </p:nvSpPr>
        <p:spPr>
          <a:xfrm>
            <a:off x="552450" y="1678387"/>
            <a:ext cx="7962900" cy="2713563"/>
          </a:xfrm>
          <a:prstGeom prst="rect">
            <a:avLst/>
          </a:prstGeom>
          <a:noFill/>
        </p:spPr>
        <p:txBody>
          <a:bodyPr wrap="square" rtlCol="0">
            <a:spAutoFit/>
          </a:bodyPr>
          <a:lstStyle/>
          <a:p>
            <a:pPr algn="just">
              <a:spcAft>
                <a:spcPts val="200"/>
              </a:spcAft>
            </a:pPr>
            <a:r>
              <a:rPr lang="en-US" sz="1800" dirty="0">
                <a:effectLst/>
                <a:latin typeface="Times New Roman" panose="02020603050405020304" pitchFamily="18" charset="0"/>
                <a:ea typeface="Arial" panose="020B0604020202020204" pitchFamily="34" charset="0"/>
              </a:rPr>
              <a:t>9.	Texture Contrast</a:t>
            </a:r>
          </a:p>
          <a:p>
            <a:pPr algn="just">
              <a:spcAft>
                <a:spcPts val="200"/>
              </a:spcAft>
            </a:pPr>
            <a:r>
              <a:rPr lang="en-US" sz="1800" dirty="0">
                <a:effectLst/>
                <a:latin typeface="Times New Roman" panose="02020603050405020304" pitchFamily="18" charset="0"/>
                <a:ea typeface="Arial" panose="020B0604020202020204" pitchFamily="34" charset="0"/>
              </a:rPr>
              <a:t>Pairing crunchy elements (nuts, seeds, crisp vegetables) with softer foods enhances the eating experience and makes dishes more satisfying without extra fat or salt.</a:t>
            </a:r>
          </a:p>
          <a:p>
            <a:pPr algn="just">
              <a:spcAft>
                <a:spcPts val="200"/>
              </a:spcAft>
            </a:pPr>
            <a:endParaRPr lang="en-US" sz="1800" dirty="0">
              <a:effectLst/>
              <a:latin typeface="Times New Roman" panose="02020603050405020304" pitchFamily="18" charset="0"/>
              <a:ea typeface="Arial" panose="020B0604020202020204" pitchFamily="34" charset="0"/>
            </a:endParaRPr>
          </a:p>
          <a:p>
            <a:pPr algn="just">
              <a:spcAft>
                <a:spcPts val="200"/>
              </a:spcAft>
            </a:pPr>
            <a:r>
              <a:rPr lang="en-US" sz="1800" dirty="0">
                <a:effectLst/>
                <a:latin typeface="Times New Roman" panose="02020603050405020304" pitchFamily="18" charset="0"/>
                <a:ea typeface="Arial" panose="020B0604020202020204" pitchFamily="34" charset="0"/>
              </a:rPr>
              <a:t>10.	Umami Enhancement</a:t>
            </a:r>
          </a:p>
          <a:p>
            <a:pPr algn="just">
              <a:spcAft>
                <a:spcPts val="200"/>
              </a:spcAft>
            </a:pPr>
            <a:r>
              <a:rPr lang="en-US" sz="1800" dirty="0">
                <a:effectLst/>
                <a:latin typeface="Times New Roman" panose="02020603050405020304" pitchFamily="18" charset="0"/>
                <a:ea typeface="Arial" panose="020B0604020202020204" pitchFamily="34" charset="0"/>
              </a:rPr>
              <a:t>Nutrient-rich foods like mushrooms, tomatoes, seaweed, or aged cheeses (in moderation) naturally boost savory depth, reducing the need for less healthy flavor enhancers.</a:t>
            </a:r>
          </a:p>
          <a:p>
            <a:pPr algn="just">
              <a:spcAft>
                <a:spcPts val="20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FEBE63A-018E-D127-61C3-9470250DEDA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25" name="Picture 24">
            <a:extLst>
              <a:ext uri="{FF2B5EF4-FFF2-40B4-BE49-F238E27FC236}">
                <a16:creationId xmlns:a16="http://schemas.microsoft.com/office/drawing/2014/main" id="{A93DCE62-8AF8-28B7-6EDC-D3915574FF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D3776E4-37BA-520C-D655-2C176E40A71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EEC2FF2-5CBE-811A-569D-EFE07B6E685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0FE8F10-08D7-1737-0466-3A5CBCA5544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D8C1D3E-C2E8-5160-9D75-B154702BDCD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217EE1E-D1A7-22CB-1930-4FCBA190F39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2B4828BB-8903-79E9-E1CB-B981734068E7}"/>
              </a:ext>
            </a:extLst>
          </p:cNvPr>
          <p:cNvPicPr>
            <a:picLocks noChangeAspect="1"/>
          </p:cNvPicPr>
          <p:nvPr/>
        </p:nvPicPr>
        <p:blipFill>
          <a:blip r:embed="rId11"/>
          <a:stretch>
            <a:fillRect/>
          </a:stretch>
        </p:blipFill>
        <p:spPr>
          <a:xfrm>
            <a:off x="3581400" y="3988829"/>
            <a:ext cx="1571625" cy="2098200"/>
          </a:xfrm>
          <a:prstGeom prst="rect">
            <a:avLst/>
          </a:prstGeom>
        </p:spPr>
      </p:pic>
    </p:spTree>
    <p:extLst>
      <p:ext uri="{BB962C8B-B14F-4D97-AF65-F5344CB8AC3E}">
        <p14:creationId xmlns:p14="http://schemas.microsoft.com/office/powerpoint/2010/main" val="8309921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1541</TotalTime>
  <Words>5838</Words>
  <Application>Microsoft Office PowerPoint</Application>
  <PresentationFormat>On-screen Show (4:3)</PresentationFormat>
  <Paragraphs>413</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CharterBT-Roman</vt:lpstr>
      <vt:lpstr>coranto-2</vt:lpstr>
      <vt:lpstr>Symbol</vt:lpstr>
      <vt:lpstr>Times New Roman</vt:lpstr>
      <vt:lpstr>Office Theme</vt:lpstr>
      <vt:lpstr>MARitime Soft Skills for Onboard Healthy Nutrition and CULinary Arts in Seagoing Services – CUL-MAR-Skills</vt:lpstr>
      <vt:lpstr>Learning outcomes of the course </vt:lpstr>
      <vt:lpstr>Content of the course </vt:lpstr>
      <vt:lpstr> ENHANCING THE FLAVOR OF NUTRITIOUS MEALS USING HEALTHY INGREDIENTS </vt:lpstr>
      <vt:lpstr>ENHANCING THE FLAVOR OF NUTRITIOUS MEALS USING HEALTHY INGREDIENTS </vt:lpstr>
      <vt:lpstr>ENHANCING THE FLAVOR OF NUTRITIOUS MEALS USING HEALTHY INGREDIENTS </vt:lpstr>
      <vt:lpstr>ENHANCING THE FLAVOR OF NUTRITIOUS MEALS USING HEALTHY INGREDIENTS </vt:lpstr>
      <vt:lpstr>ENHANCING THE FLAVOR OF NUTRITIOUS MEALS USING HEALTHY INGREDIENTS </vt:lpstr>
      <vt:lpstr>ENHANCING THE FLAVOR OF NUTRITIOUS MEALS USING HEALTHY INGREDIENTS </vt:lpstr>
      <vt:lpstr>FLAVOR-ENHANCING TECHNIQUES WITH HEALTHY INGREDIENTS  </vt:lpstr>
      <vt:lpstr> FLAVOR-ENHANCING TECHNIQUES WITH HEALTHY INGREDIENTS  </vt:lpstr>
      <vt:lpstr> FLAVOR-ENHANCING TECHNIQUES WITH HEALTHY INGREDIENTS  </vt:lpstr>
      <vt:lpstr> FLAVOR-ENHANCING TECHNIQUES WITH HEALTHY INGREDIENTS  </vt:lpstr>
      <vt:lpstr> FLAVOR-ENHANCING TECHNIQUES WITH HEALTHY INGREDIENTS  </vt:lpstr>
      <vt:lpstr> FLAVOR-ENHANCING TECHNIQUES ONBOARD </vt:lpstr>
      <vt:lpstr> FLAVOR-ENHANCING TECHNIQUES ONBOARD </vt:lpstr>
      <vt:lpstr> FLAVOR-ENHANCING TECHNIQUES ONBOARD </vt:lpstr>
      <vt:lpstr> FLAVOR-ENHANCING TECHNIQUES ONBOARD </vt:lpstr>
      <vt:lpstr>THE BENEFITS OF SAILORS’ EATING THEIR FAVORITE FOODS  </vt:lpstr>
      <vt:lpstr>THE BENEFITS OF SAILORS’ EATING THEIR FAVORITE FOODS  </vt:lpstr>
      <vt:lpstr>THE BENEFITS OF SAILORS’ EATING THEIR FAVORITE FOODS  </vt:lpstr>
      <vt:lpstr>THE BENEFITS OF SAILORS’ EATING THEIR FAVORITE FOODS  </vt:lpstr>
      <vt:lpstr>  SEASONING, HERBS, AND SPICES IN PROMOTING BALANCED FLAVORS </vt:lpstr>
      <vt:lpstr>  SEASONING, HERBS, AND SPICES IN PROMOTING BALANCED FLAVORS </vt:lpstr>
      <vt:lpstr>  SEASONING, HERBS, AND SPICES IN PROMOTING BALANCED FLAVORS </vt:lpstr>
      <vt:lpstr>  SPICES AND SEAFARERS</vt:lpstr>
      <vt:lpstr>  SPICES AND SEAFARERS</vt:lpstr>
      <vt:lpstr>  SPICES AND SEAFARERS</vt:lpstr>
      <vt:lpstr>RETAINING NUTRITIONAL VALUE (e.g. steaming, grilling)</vt:lpstr>
      <vt:lpstr>RETAINING NUTRITIONAL VALUE (e.g. steaming, grilling)</vt:lpstr>
      <vt:lpstr>RETAINING NUTRITIONAL VALUE (e.g. steaming, grilling)</vt:lpstr>
      <vt:lpstr>RETAINING NUTRITIONAL VALUE (e.g. steaming, grilling)</vt:lpstr>
      <vt:lpstr>PRACTICAL COOKING METHODS, SPECIALLY USED ONBOARD SHIPS</vt:lpstr>
      <vt:lpstr>PRACTICAL COOKING METHODS, SPECIALLY USED ONBOARD SHIPS</vt:lpstr>
      <vt:lpstr>PRACTICAL COOKING METHODS, SPECIALLY USED ONBOARD SHIPS</vt:lpstr>
      <vt:lpstr>HOW TO PREPARE TASTY, VISUALLY APPEALING, &amp; NUTRITIOUS MEALS ONBOARD</vt:lpstr>
      <vt:lpstr>HOW TO PREPARE TASTY, VISUALLY APPEALING, &amp; NUTRITIOUS MEALS ONBOARD</vt:lpstr>
      <vt:lpstr>HOW TO PREPARE TASTY, VISUALLY APPEALING, &amp; NUTRITIOUS MEALS ONBOARD</vt:lpstr>
      <vt:lpstr>HOW TO PREPARE TASTY, VISUALLY APPEALING, &amp; NUTRITIOUS MEALS ONBOARD</vt:lpstr>
      <vt:lpstr>  REFERENCES</vt:lpstr>
      <vt:lpstr>  REFERENCES</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Pınar ÖZDEMİR</cp:lastModifiedBy>
  <cp:revision>53</cp:revision>
  <dcterms:created xsi:type="dcterms:W3CDTF">2023-11-02T13:43:46Z</dcterms:created>
  <dcterms:modified xsi:type="dcterms:W3CDTF">2025-09-19T14:56:51Z</dcterms:modified>
</cp:coreProperties>
</file>