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343" r:id="rId4"/>
    <p:sldId id="274" r:id="rId5"/>
    <p:sldId id="275" r:id="rId6"/>
    <p:sldId id="346" r:id="rId7"/>
    <p:sldId id="347" r:id="rId8"/>
    <p:sldId id="350" r:id="rId9"/>
    <p:sldId id="351" r:id="rId10"/>
    <p:sldId id="353" r:id="rId11"/>
    <p:sldId id="354" r:id="rId12"/>
    <p:sldId id="355" r:id="rId13"/>
    <p:sldId id="356" r:id="rId14"/>
    <p:sldId id="34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5"/>
    <p:restoredTop sz="93447" autoAdjust="0"/>
  </p:normalViewPr>
  <p:slideViewPr>
    <p:cSldViewPr snapToGrid="0">
      <p:cViewPr varScale="1">
        <p:scale>
          <a:sx n="104" d="100"/>
          <a:sy n="104" d="100"/>
        </p:scale>
        <p:origin x="14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05.10.2025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66C30-2FAE-4185-83A0-4FB1E4D1FCC6}" type="slidenum">
              <a:rPr lang="ro-RO" smtClean="0"/>
              <a:t>1</a:t>
            </a:fld>
            <a:endParaRPr lang="ro-RO"/>
          </a:p>
        </p:txBody>
      </p:sp>
    </p:spTree>
    <p:extLst>
      <p:ext uri="{BB962C8B-B14F-4D97-AF65-F5344CB8AC3E}">
        <p14:creationId xmlns:p14="http://schemas.microsoft.com/office/powerpoint/2010/main" val="13954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406744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48514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128969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262243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B987-7B2F-10E1-F60B-AD0B28F18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10573-510E-7DFA-3372-01245B291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0C5B5-8D9B-EFE4-24CD-6733543E9B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3AF830E-0BAE-8664-B026-90C164D067B0}"/>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2175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54A6-4A86-E702-24A1-7929B63FE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6EDBD-58E1-952E-B4AE-6A11727DF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537BF-C42F-669D-DE13-3E76759A95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F205019-1912-7CAE-D46C-E8DA359778DF}"/>
              </a:ext>
            </a:extLst>
          </p:cNvPr>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106066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372060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423366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33172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EB34A-24E7-CF38-8ADD-AFF05CAF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8B25-B294-701D-9894-0084C4F2C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FB0A1-870C-24C2-B10B-1552D6D28D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5EBB1E-ECD7-B554-63BF-5D98ED0D055C}"/>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3739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05.10.2025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05.10.2025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05.10.2025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05.10.2025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05.10.2025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05.10.2025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2472472"/>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a:t>
            </a:r>
            <a:r>
              <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SKILLS</a:t>
            </a:r>
          </a:p>
          <a:p>
            <a:pPr algn="ctr">
              <a:lnSpc>
                <a:spcPct val="150000"/>
              </a:lnSpc>
              <a:spcAft>
                <a:spcPts val="1000"/>
              </a:spcAft>
            </a:pPr>
            <a:r>
              <a:rPr lang="en-GB" sz="3200" b="1" dirty="0">
                <a:solidFill>
                  <a:schemeClr val="accent1"/>
                </a:solidFill>
                <a:latin typeface="Times New Roman" panose="02020603050405020304" pitchFamily="18" charset="0"/>
                <a:ea typeface="Calibri" panose="020F0502020204030204" pitchFamily="34" charset="0"/>
              </a:rPr>
              <a:t>Week I –</a:t>
            </a:r>
            <a:endParaRPr lang="tr-TR" sz="3200" b="1" dirty="0">
              <a:solidFill>
                <a:schemeClr val="accent1"/>
              </a:solidFill>
              <a:latin typeface="Times New Roman" panose="02020603050405020304" pitchFamily="18" charset="0"/>
              <a:ea typeface="Calibri" panose="020F0502020204030204" pitchFamily="34" charset="0"/>
            </a:endParaRPr>
          </a:p>
          <a:p>
            <a:pPr algn="ctr">
              <a:lnSpc>
                <a:spcPct val="150000"/>
              </a:lnSpc>
              <a:spcAft>
                <a:spcPts val="1000"/>
              </a:spcAft>
            </a:pPr>
            <a:r>
              <a:rPr lang="en-US" sz="2800"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sz="800" dirty="0">
              <a:effectLst/>
              <a:latin typeface="Times New Roman" panose="02020603050405020304" pitchFamily="18" charset="0"/>
              <a:ea typeface="Arial" panose="020B0604020202020204" pitchFamily="34"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6"/>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7"/>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9"/>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10"/>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Diet and Health at Sea</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552450" y="1678387"/>
            <a:ext cx="7962900" cy="2333972"/>
          </a:xfrm>
          <a:prstGeom prst="rect">
            <a:avLst/>
          </a:prstGeom>
          <a:noFill/>
        </p:spPr>
        <p:txBody>
          <a:bodyPr wrap="square" rtlCol="0">
            <a:spAutoFit/>
          </a:bodyPr>
          <a:lstStyle/>
          <a:p>
            <a:r>
              <a:rPr lang="en-US" b="1" dirty="0"/>
              <a:t>Impact on Performance and Safety</a:t>
            </a:r>
            <a:endParaRPr lang="en-US" dirty="0"/>
          </a:p>
          <a:p>
            <a:pPr marL="285750" indent="-285750">
              <a:buFont typeface="Arial" panose="020B0604020202020204" pitchFamily="34" charset="0"/>
              <a:buChar char="•"/>
            </a:pPr>
            <a:r>
              <a:rPr lang="en-US" dirty="0"/>
              <a:t>Poor diet → fatigue, illness, low concentration.</a:t>
            </a:r>
          </a:p>
          <a:p>
            <a:pPr marL="285750" indent="-285750">
              <a:buFont typeface="Arial" panose="020B0604020202020204" pitchFamily="34" charset="0"/>
              <a:buChar char="•"/>
            </a:pPr>
            <a:r>
              <a:rPr lang="en-US" dirty="0"/>
              <a:t>Balanced diet → better reaction times and fewer accidents.</a:t>
            </a:r>
          </a:p>
          <a:p>
            <a:pPr marL="285750" indent="-285750">
              <a:buFont typeface="Arial" panose="020B0604020202020204" pitchFamily="34" charset="0"/>
              <a:buChar char="•"/>
            </a:pPr>
            <a:r>
              <a:rPr lang="en-US" dirty="0"/>
              <a:t>Nutrition acts as a </a:t>
            </a:r>
            <a:r>
              <a:rPr lang="en-US" b="1" dirty="0"/>
              <a:t>safety measure</a:t>
            </a:r>
            <a:r>
              <a:rPr lang="en-US" dirty="0"/>
              <a:t>, not just comfort.</a:t>
            </a:r>
          </a:p>
          <a:p>
            <a:pPr marL="285750" indent="-285750">
              <a:buFont typeface="Arial" panose="020B0604020202020204" pitchFamily="34" charset="0"/>
              <a:buChar char="•"/>
            </a:pPr>
            <a:r>
              <a:rPr lang="en-US" dirty="0"/>
              <a:t>Well-fed crews maintain </a:t>
            </a:r>
            <a:r>
              <a:rPr lang="en-US" b="1" dirty="0"/>
              <a:t>operational efficiency</a:t>
            </a:r>
            <a:r>
              <a:rPr lang="en-US" dirty="0"/>
              <a:t>.</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8194" name="Picture 2" descr="https://www.asianscientist.com/wp-content/uploads/bfi_thumb/Asian-MedDiet-cover-image-1-3mdj4ndigc1s8ny65ympd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8699" y="3403929"/>
            <a:ext cx="3980079" cy="235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3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3176570" y="10378294"/>
            <a:ext cx="649082" cy="70486"/>
          </a:xfrm>
        </p:spPr>
        <p:txBody>
          <a:bodyPr>
            <a:noAutofit/>
          </a:bodyPr>
          <a:lstStyle/>
          <a:p>
            <a:pPr algn="ctr"/>
            <a:r>
              <a:rPr lang="en-US" sz="2400" b="1" dirty="0">
                <a:latin typeface="Times New Roman" panose="02020603050405020304" pitchFamily="18" charset="0"/>
                <a:cs typeface="Times New Roman" panose="02020603050405020304" pitchFamily="18" charset="0"/>
              </a:rPr>
              <a:t>Food Beyond Nutrition</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536473" y="1193600"/>
            <a:ext cx="7962900" cy="2333972"/>
          </a:xfrm>
          <a:prstGeom prst="rect">
            <a:avLst/>
          </a:prstGeom>
          <a:noFill/>
        </p:spPr>
        <p:txBody>
          <a:bodyPr wrap="square" rtlCol="0">
            <a:spAutoFit/>
          </a:bodyPr>
          <a:lstStyle/>
          <a:p>
            <a:r>
              <a:rPr lang="en-US" b="1" dirty="0"/>
              <a:t>Psychological and Cultural Value</a:t>
            </a:r>
            <a:endParaRPr lang="en-US" dirty="0"/>
          </a:p>
          <a:p>
            <a:pPr marL="285750" indent="-285750">
              <a:buFont typeface="Arial" panose="020B0604020202020204" pitchFamily="34" charset="0"/>
              <a:buChar char="•"/>
            </a:pPr>
            <a:r>
              <a:rPr lang="en-US" dirty="0"/>
              <a:t>Meals ease isolation and build community.</a:t>
            </a:r>
          </a:p>
          <a:p>
            <a:pPr marL="285750" indent="-285750">
              <a:buFont typeface="Arial" panose="020B0604020202020204" pitchFamily="34" charset="0"/>
              <a:buChar char="•"/>
            </a:pPr>
            <a:r>
              <a:rPr lang="en-US" dirty="0"/>
              <a:t>Mealtime routines = stability in unpredictable life at sea.</a:t>
            </a:r>
          </a:p>
          <a:p>
            <a:pPr marL="285750" indent="-285750">
              <a:buFont typeface="Arial" panose="020B0604020202020204" pitchFamily="34" charset="0"/>
              <a:buChar char="•"/>
            </a:pPr>
            <a:r>
              <a:rPr lang="en-US" dirty="0"/>
              <a:t>Culturally inclusive menus respect diversity.</a:t>
            </a:r>
          </a:p>
          <a:p>
            <a:pPr marL="285750" indent="-285750">
              <a:buFont typeface="Arial" panose="020B0604020202020204" pitchFamily="34" charset="0"/>
              <a:buChar char="•"/>
            </a:pPr>
            <a:r>
              <a:rPr lang="en-US" dirty="0"/>
              <a:t>Shared dining enhances cooperation in multinational crews.</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7170" name="Picture 2" descr="https://staminalab.io/wp-content/uploads/2023/06/AdobeStock_304381151-scaled.jpe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617771" y="3075026"/>
            <a:ext cx="3384758" cy="225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1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Menu Planning for Voyages</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774301" y="2300697"/>
            <a:ext cx="4852634" cy="2887970"/>
          </a:xfrm>
          <a:prstGeom prst="rect">
            <a:avLst/>
          </a:prstGeom>
          <a:noFill/>
        </p:spPr>
        <p:txBody>
          <a:bodyPr wrap="square" rtlCol="0">
            <a:spAutoFit/>
          </a:bodyPr>
          <a:lstStyle/>
          <a:p>
            <a:r>
              <a:rPr lang="en-US" b="1" dirty="0"/>
              <a:t>Strategies for Limited Provisions</a:t>
            </a:r>
            <a:endParaRPr lang="en-US" dirty="0"/>
          </a:p>
          <a:p>
            <a:pPr marL="285750" indent="-285750">
              <a:buFont typeface="Arial" panose="020B0604020202020204" pitchFamily="34" charset="0"/>
              <a:buChar char="•"/>
            </a:pPr>
            <a:r>
              <a:rPr lang="en-US" dirty="0"/>
              <a:t>Use fresh items first, preserved goods later.</a:t>
            </a:r>
          </a:p>
          <a:p>
            <a:pPr marL="285750" indent="-285750">
              <a:buFont typeface="Arial" panose="020B0604020202020204" pitchFamily="34" charset="0"/>
              <a:buChar char="•"/>
            </a:pPr>
            <a:r>
              <a:rPr lang="en-US" dirty="0"/>
              <a:t>Preservation methods: freezing, canning, vacuum-sealing.</a:t>
            </a:r>
          </a:p>
          <a:p>
            <a:pPr marL="285750" indent="-285750">
              <a:buFont typeface="Arial" panose="020B0604020202020204" pitchFamily="34" charset="0"/>
              <a:buChar char="•"/>
            </a:pPr>
            <a:r>
              <a:rPr lang="en-US" dirty="0"/>
              <a:t>Structured menu cycles to avoid monotony.</a:t>
            </a:r>
          </a:p>
          <a:p>
            <a:pPr marL="285750" indent="-285750">
              <a:buFont typeface="Arial" panose="020B0604020202020204" pitchFamily="34" charset="0"/>
              <a:buChar char="•"/>
            </a:pPr>
            <a:r>
              <a:rPr lang="en-US" dirty="0"/>
              <a:t>Adaptability → substitutions when supplies are low.</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6146" name="Picture 2" descr="https://www.createkidsclub.com/wp-content/uploads/2021/04/meal-planning-template.jpg"/>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5770406" y="2123750"/>
            <a:ext cx="2547921" cy="329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4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Sustainability in Galleys</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427289" y="1864428"/>
            <a:ext cx="7962900" cy="2610971"/>
          </a:xfrm>
          <a:prstGeom prst="rect">
            <a:avLst/>
          </a:prstGeom>
          <a:noFill/>
        </p:spPr>
        <p:txBody>
          <a:bodyPr wrap="square" rtlCol="0">
            <a:spAutoFit/>
          </a:bodyPr>
          <a:lstStyle/>
          <a:p>
            <a:r>
              <a:rPr lang="en-US" b="1" dirty="0"/>
              <a:t>Eco-Friendly Practices</a:t>
            </a:r>
            <a:endParaRPr lang="en-US" dirty="0"/>
          </a:p>
          <a:p>
            <a:pPr marL="285750" indent="-285750">
              <a:buFont typeface="Arial" panose="020B0604020202020204" pitchFamily="34" charset="0"/>
              <a:buChar char="•"/>
            </a:pPr>
            <a:r>
              <a:rPr lang="en-US" dirty="0"/>
              <a:t>Portion control to reduce waste.</a:t>
            </a:r>
          </a:p>
          <a:p>
            <a:pPr marL="285750" indent="-285750">
              <a:buFont typeface="Arial" panose="020B0604020202020204" pitchFamily="34" charset="0"/>
              <a:buChar char="•"/>
            </a:pPr>
            <a:r>
              <a:rPr lang="en-US" dirty="0"/>
              <a:t>Reuse leftovers creatively (soups, stews, breads).</a:t>
            </a:r>
          </a:p>
          <a:p>
            <a:pPr marL="285750" indent="-285750">
              <a:buFont typeface="Arial" panose="020B0604020202020204" pitchFamily="34" charset="0"/>
              <a:buChar char="•"/>
            </a:pPr>
            <a:r>
              <a:rPr lang="en-US" dirty="0"/>
              <a:t>Sustainable sourcing and seasonal ingredients.</a:t>
            </a:r>
          </a:p>
          <a:p>
            <a:pPr marL="285750" indent="-285750">
              <a:buFont typeface="Arial" panose="020B0604020202020204" pitchFamily="34" charset="0"/>
              <a:buChar char="•"/>
            </a:pPr>
            <a:r>
              <a:rPr lang="en-US" dirty="0"/>
              <a:t>Waste segregation and recycling onboard.</a:t>
            </a:r>
          </a:p>
          <a:p>
            <a:pPr marL="285750" indent="-285750">
              <a:buFont typeface="Arial" panose="020B0604020202020204" pitchFamily="34" charset="0"/>
              <a:buChar char="•"/>
            </a:pPr>
            <a:r>
              <a:rPr lang="en-US" dirty="0"/>
              <a:t>Nutrition and sustainability work hand in hand.</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5122" name="Picture 2" descr="https://i.ytimg.com/vi/sDh2Cn2bNxk/maxresdefaul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5756" y="3690291"/>
            <a:ext cx="3672487" cy="206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3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5B1C-A0C2-987B-1F40-27D75C26CE6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E83BC4C-A0A0-742E-2AA7-6B20F8D4063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5090E92-A1FB-B588-DC25-AA82C59A2F6F}"/>
              </a:ext>
            </a:extLst>
          </p:cNvPr>
          <p:cNvSpPr>
            <a:spLocks noGrp="1"/>
          </p:cNvSpPr>
          <p:nvPr>
            <p:ph type="title"/>
          </p:nvPr>
        </p:nvSpPr>
        <p:spPr>
          <a:xfrm>
            <a:off x="108260" y="941880"/>
            <a:ext cx="8819325" cy="579268"/>
          </a:xfrm>
        </p:spPr>
        <p:txBody>
          <a:bodyP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REFERENCES</a:t>
            </a:r>
          </a:p>
        </p:txBody>
      </p:sp>
      <p:grpSp>
        <p:nvGrpSpPr>
          <p:cNvPr id="4" name="Group 3">
            <a:extLst>
              <a:ext uri="{FF2B5EF4-FFF2-40B4-BE49-F238E27FC236}">
                <a16:creationId xmlns:a16="http://schemas.microsoft.com/office/drawing/2014/main" id="{7B5D4163-C61A-A851-C9D2-C34BA9C146F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F0C9839-EDC9-F419-203F-9C873F1D130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CA33FB1-7A69-0799-5B72-FD1377D478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278FEDD-974D-4789-A466-BEB31D8AAE93}"/>
              </a:ext>
            </a:extLst>
          </p:cNvPr>
          <p:cNvSpPr txBox="1"/>
          <p:nvPr/>
        </p:nvSpPr>
        <p:spPr>
          <a:xfrm>
            <a:off x="313151" y="1489257"/>
            <a:ext cx="8614434" cy="4078039"/>
          </a:xfrm>
          <a:prstGeom prst="rect">
            <a:avLst/>
          </a:prstGeom>
          <a:noFill/>
        </p:spPr>
        <p:txBody>
          <a:bodyPr wrap="square" rtlCol="0">
            <a:spAutoFit/>
          </a:bodyPr>
          <a:lstStyle/>
          <a:p>
            <a:pPr marL="342900" lvl="0" indent="-342900">
              <a:buSzPts val="1000"/>
              <a:buFont typeface="Symbol" panose="05050102010706020507" pitchFamily="18" charset="2"/>
              <a:buChar char=""/>
              <a:tabLst>
                <a:tab pos="457200" algn="l"/>
              </a:tabLst>
            </a:pPr>
            <a:r>
              <a:rPr lang="en-US" sz="1400" dirty="0" err="1">
                <a:latin typeface="Times New Roman" panose="02020603050405020304" pitchFamily="18" charset="0"/>
                <a:ea typeface="Times New Roman" panose="02020603050405020304" pitchFamily="18" charset="0"/>
              </a:rPr>
              <a:t>Grappasonni</a:t>
            </a:r>
            <a:r>
              <a:rPr lang="en-US" sz="1400" dirty="0">
                <a:latin typeface="Times New Roman" panose="02020603050405020304" pitchFamily="18" charset="0"/>
                <a:ea typeface="Times New Roman" panose="02020603050405020304" pitchFamily="18" charset="0"/>
              </a:rPr>
              <a:t>, I., </a:t>
            </a:r>
            <a:r>
              <a:rPr lang="en-US" sz="1400" dirty="0" err="1">
                <a:latin typeface="Times New Roman" panose="02020603050405020304" pitchFamily="18" charset="0"/>
                <a:ea typeface="Times New Roman" panose="02020603050405020304" pitchFamily="18" charset="0"/>
              </a:rPr>
              <a:t>Petrelli</a:t>
            </a:r>
            <a:r>
              <a:rPr lang="en-US" sz="1400" dirty="0">
                <a:latin typeface="Times New Roman" panose="02020603050405020304" pitchFamily="18" charset="0"/>
                <a:ea typeface="Times New Roman" panose="02020603050405020304" pitchFamily="18" charset="0"/>
              </a:rPr>
              <a:t>, F., </a:t>
            </a:r>
            <a:r>
              <a:rPr lang="en-US" sz="1400" dirty="0" err="1">
                <a:latin typeface="Times New Roman" panose="02020603050405020304" pitchFamily="18" charset="0"/>
                <a:ea typeface="Times New Roman" panose="02020603050405020304" pitchFamily="18" charset="0"/>
              </a:rPr>
              <a:t>Scuri</a:t>
            </a:r>
            <a:r>
              <a:rPr lang="en-US" sz="1400" dirty="0">
                <a:latin typeface="Times New Roman" panose="02020603050405020304" pitchFamily="18" charset="0"/>
                <a:ea typeface="Times New Roman" panose="02020603050405020304" pitchFamily="18" charset="0"/>
              </a:rPr>
              <a:t>, S., Mahdi, S. S., &amp; </a:t>
            </a:r>
            <a:r>
              <a:rPr lang="en-US" sz="1400" dirty="0" err="1">
                <a:latin typeface="Times New Roman" panose="02020603050405020304" pitchFamily="18" charset="0"/>
                <a:ea typeface="Times New Roman" panose="02020603050405020304" pitchFamily="18" charset="0"/>
              </a:rPr>
              <a:t>Kracmarova</a:t>
            </a:r>
            <a:r>
              <a:rPr lang="en-US" sz="1400" dirty="0">
                <a:latin typeface="Times New Roman" panose="02020603050405020304" pitchFamily="18" charset="0"/>
                <a:ea typeface="Times New Roman" panose="02020603050405020304" pitchFamily="18" charset="0"/>
              </a:rPr>
              <a:t>, L. (2013). Knowledge and attitudes on food hygiene among ship’s catering staff: Results from an international survey. International Maritime Health, 64(4), 199–204.</a:t>
            </a:r>
          </a:p>
          <a:p>
            <a:pPr marL="342900" lvl="0" indent="-342900">
              <a:buSzPts val="1000"/>
              <a:buFont typeface="Symbol" panose="05050102010706020507" pitchFamily="18" charset="2"/>
              <a:buChar char=""/>
              <a:tabLst>
                <a:tab pos="457200" algn="l"/>
              </a:tabLst>
            </a:pPr>
            <a:r>
              <a:rPr lang="en-US" sz="1400" dirty="0" err="1">
                <a:latin typeface="Times New Roman" panose="02020603050405020304" pitchFamily="18" charset="0"/>
                <a:ea typeface="Times New Roman" panose="02020603050405020304" pitchFamily="18" charset="0"/>
              </a:rPr>
              <a:t>Günüşen</a:t>
            </a:r>
            <a:r>
              <a:rPr lang="en-US" sz="1400" dirty="0">
                <a:latin typeface="Times New Roman" panose="02020603050405020304" pitchFamily="18" charset="0"/>
                <a:ea typeface="Times New Roman" panose="02020603050405020304" pitchFamily="18" charset="0"/>
              </a:rPr>
              <a:t>, N., &amp; </a:t>
            </a:r>
            <a:r>
              <a:rPr lang="en-US" sz="1400" dirty="0" err="1">
                <a:latin typeface="Times New Roman" panose="02020603050405020304" pitchFamily="18" charset="0"/>
                <a:ea typeface="Times New Roman" panose="02020603050405020304" pitchFamily="18" charset="0"/>
              </a:rPr>
              <a:t>Seferoğlu</a:t>
            </a:r>
            <a:r>
              <a:rPr lang="en-US" sz="1400" dirty="0">
                <a:latin typeface="Times New Roman" panose="02020603050405020304" pitchFamily="18" charset="0"/>
                <a:ea typeface="Times New Roman" panose="02020603050405020304" pitchFamily="18" charset="0"/>
              </a:rPr>
              <a:t>, S. S. (2020). Food and nutrition management on ships: Challenges and best practices. Journal of Maritime Studies, 12(3), 45–59.</a:t>
            </a:r>
          </a:p>
          <a:p>
            <a:pPr marL="342900" lvl="0" indent="-342900">
              <a:buSzPts val="1000"/>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rPr>
              <a:t>International </a:t>
            </a:r>
            <a:r>
              <a:rPr lang="en-US" sz="1400" dirty="0" err="1">
                <a:latin typeface="Times New Roman" panose="02020603050405020304" pitchFamily="18" charset="0"/>
                <a:ea typeface="Times New Roman" panose="02020603050405020304" pitchFamily="18" charset="0"/>
              </a:rPr>
              <a:t>Labour</a:t>
            </a:r>
            <a:r>
              <a:rPr lang="en-US" sz="1400" dirty="0">
                <a:latin typeface="Times New Roman" panose="02020603050405020304" pitchFamily="18" charset="0"/>
                <a:ea typeface="Times New Roman" panose="02020603050405020304" pitchFamily="18" charset="0"/>
              </a:rPr>
              <a:t> Organization (ILO). (2006). Maritime </a:t>
            </a:r>
            <a:r>
              <a:rPr lang="en-US" sz="1400" dirty="0" err="1">
                <a:latin typeface="Times New Roman" panose="02020603050405020304" pitchFamily="18" charset="0"/>
                <a:ea typeface="Times New Roman" panose="02020603050405020304" pitchFamily="18" charset="0"/>
              </a:rPr>
              <a:t>Labour</a:t>
            </a:r>
            <a:r>
              <a:rPr lang="en-US" sz="1400" dirty="0">
                <a:latin typeface="Times New Roman" panose="02020603050405020304" pitchFamily="18" charset="0"/>
                <a:ea typeface="Times New Roman" panose="02020603050405020304" pitchFamily="18" charset="0"/>
              </a:rPr>
              <a:t> Convention (MLC 2006). Geneva: ILO.</a:t>
            </a:r>
          </a:p>
          <a:p>
            <a:pPr marL="342900" lvl="0" indent="-342900">
              <a:buSzPts val="1000"/>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rPr>
              <a:t>International Maritime Organization (IMO). (2016). International Convention on Standards of Training, Certification and </a:t>
            </a:r>
            <a:r>
              <a:rPr lang="en-US" sz="1400" dirty="0" err="1">
                <a:latin typeface="Times New Roman" panose="02020603050405020304" pitchFamily="18" charset="0"/>
                <a:ea typeface="Times New Roman" panose="02020603050405020304" pitchFamily="18" charset="0"/>
              </a:rPr>
              <a:t>Watchkeeping</a:t>
            </a:r>
            <a:r>
              <a:rPr lang="en-US" sz="1400" dirty="0">
                <a:latin typeface="Times New Roman" panose="02020603050405020304" pitchFamily="18" charset="0"/>
                <a:ea typeface="Times New Roman" panose="02020603050405020304" pitchFamily="18" charset="0"/>
              </a:rPr>
              <a:t> for Seafarers (STCW), including the Manila Amendments. IMO Publishing.</a:t>
            </a:r>
          </a:p>
          <a:p>
            <a:pPr marL="342900" lvl="0" indent="-342900">
              <a:buSzPts val="1000"/>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rPr>
              <a:t>International Maritime Organization (IMO). (2017). MARPOL consolidated edition 2017: Articles, protocols, annexes and unified interpretations of the International Convention for the Prevention of Pollution from Ships, 1973, as modified by the 1978 and 1997 Protocols. IMO Publishing.</a:t>
            </a:r>
          </a:p>
          <a:p>
            <a:pPr marL="342900" lvl="0" indent="-342900">
              <a:buSzPts val="1000"/>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rPr>
              <a:t>Oldenburg, M., &amp; Jensen, H. J. (2012). Food and nutrition on board: The neglected safety factor. International Maritime Health, 63(4), 210–216.</a:t>
            </a:r>
          </a:p>
          <a:p>
            <a:pPr marL="342900" lvl="0" indent="-342900">
              <a:buSzPts val="1000"/>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rPr>
              <a:t>Rahman, S., Hasan, M., &amp; Karim, M. (2022). Sustainable food sourcing and waste reduction strategies in maritime catering. Journal of Marine and Island Cultures, 11(2), 85–97.</a:t>
            </a:r>
          </a:p>
          <a:p>
            <a:pPr marL="342900" lvl="0" indent="-342900">
              <a:buSzPts val="1000"/>
              <a:buFont typeface="Symbol" panose="05050102010706020507" pitchFamily="18" charset="2"/>
              <a:buChar char=""/>
              <a:tabLst>
                <a:tab pos="457200" algn="l"/>
              </a:tabLst>
            </a:pPr>
            <a:r>
              <a:rPr lang="en-US" sz="1400" dirty="0">
                <a:latin typeface="Times New Roman" panose="02020603050405020304" pitchFamily="18" charset="0"/>
                <a:ea typeface="Times New Roman" panose="02020603050405020304" pitchFamily="18" charset="0"/>
              </a:rPr>
              <a:t>Sampson, H., &amp; Ellis, N. (2019). Seafarer’s mental health and wellbeing: The role of food and social life at sea. Maritime Policy &amp; Management, 46(7), 861–875.</a:t>
            </a:r>
          </a:p>
          <a:p>
            <a:pPr lvl="0" algn="l">
              <a:lnSpc>
                <a:spcPct val="150000"/>
              </a:lnSpc>
              <a:spcAft>
                <a:spcPts val="200"/>
              </a:spcAft>
              <a:buSzPts val="1000"/>
              <a:tabLst>
                <a:tab pos="457200" algn="l"/>
              </a:tabLst>
            </a:pPr>
            <a:endParaRPr lang="en-US" sz="1400" b="1"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4A0849AA-EEBB-0873-6652-1790A79F2F72}"/>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81D07449-1EB9-DA35-83E1-B7FB0355B6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96F250-0936-A183-B180-38F861E1B33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0C05DB4-D842-6225-36D1-CD904750A96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CBE669C-2362-CC11-B637-20C0981F425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BB43D0B-3166-5588-9742-911FCBFAA55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1837933-99F5-7FA9-8F4F-E01BB8B4ABE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9441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777002" y="2044854"/>
            <a:ext cx="7855593" cy="3139321"/>
          </a:xfrm>
          <a:prstGeom prst="rect">
            <a:avLst/>
          </a:prstGeom>
          <a:noFill/>
        </p:spPr>
        <p:txBody>
          <a:bodyPr wrap="square" rtlCol="0">
            <a:spAutoFit/>
          </a:bodyPr>
          <a:lstStyle/>
          <a:p>
            <a:pPr marL="342900" indent="-342900">
              <a:buFont typeface="+mj-lt"/>
              <a:buAutoNum type="arabicPeriod"/>
            </a:pPr>
            <a:r>
              <a:rPr lang="en-US" dirty="0">
                <a:latin typeface="Times New Roman" panose="02020603050405020304" pitchFamily="18" charset="0"/>
                <a:cs typeface="Times New Roman" panose="02020603050405020304" pitchFamily="18" charset="0"/>
              </a:rPr>
              <a:t>Define and explain the scope of maritime culinary arts and identify the unique challenges of shipboard galleys.</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Demonstrate competency in essential culinary skills adapted to limited space, constant motion, and restricted resources at sea.</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Plan and design menus that meet the nutritional, cultural, and psychological needs of seafarers on long voyages.</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Apply food safety and hygiene standards in compliance with international maritime regulations.</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668364"/>
            <a:chOff x="89508" y="93100"/>
            <a:chExt cx="9144000" cy="6668364"/>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23957"/>
              <a:ext cx="9144000" cy="637507"/>
              <a:chOff x="89508" y="6123957"/>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23957"/>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smtClean="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BDAB-09F3-4D9C-27E6-AA7C1CC48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FB16D-9602-EEE3-10E6-23F5ABACEAFE}"/>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8E2EE638-84CC-24A7-7AA4-A2DDE544252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EF4B2CA6-9CAF-A6D3-90F3-5724A7716CF5}"/>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CD9DBF6F-FEE1-2071-E7AE-27C78500F64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B2435B98-8D88-1E33-C690-82621BC5E50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8B75F3FA-A604-5D3F-375D-AC8BFF153CFE}"/>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8FF46EC-3DE2-3B70-C7D5-A11475AE4D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92C8CDC-EAFF-ECFE-997C-3E273ECF5C1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8551DF6-05C7-7E1F-856A-44F31197E6D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2DBCEA3-C6B3-AC00-01CA-C6346D28905F}"/>
              </a:ext>
            </a:extLst>
          </p:cNvPr>
          <p:cNvSpPr txBox="1"/>
          <p:nvPr/>
        </p:nvSpPr>
        <p:spPr>
          <a:xfrm>
            <a:off x="396831" y="2434704"/>
            <a:ext cx="7736758" cy="2410916"/>
          </a:xfrm>
          <a:prstGeom prst="rect">
            <a:avLst/>
          </a:prstGeom>
          <a:noFill/>
        </p:spPr>
        <p:txBody>
          <a:bodyPr wrap="square" rtlCol="0">
            <a:spAutoFit/>
          </a:bodyPr>
          <a:lstStyle/>
          <a:p>
            <a:pPr lvl="0" algn="just">
              <a:spcAft>
                <a:spcPts val="200"/>
              </a:spcAft>
              <a:tabLst>
                <a:tab pos="457200" algn="l"/>
              </a:tabLst>
            </a:pPr>
            <a:r>
              <a:rPr lang="en-US" dirty="0">
                <a:latin typeface="Times New Roman" panose="02020603050405020304" pitchFamily="18" charset="0"/>
                <a:cs typeface="Times New Roman" panose="02020603050405020304" pitchFamily="18" charset="0"/>
              </a:rPr>
              <a:t>5. Collaborate effectively within multicultural galley teams, showing strong communication and teamwork skills.</a:t>
            </a:r>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lvl="0" algn="just">
              <a:spcAft>
                <a:spcPts val="200"/>
              </a:spcAft>
              <a:tabLst>
                <a:tab pos="457200" algn="l"/>
              </a:tabLst>
            </a:pPr>
            <a:r>
              <a:rPr lang="en-US" dirty="0">
                <a:latin typeface="Times New Roman" panose="02020603050405020304" pitchFamily="18" charset="0"/>
                <a:cs typeface="Times New Roman" panose="02020603050405020304" pitchFamily="18" charset="0"/>
              </a:rPr>
              <a:t>6. Adopt sustainable practices by applying Blue Skills for Green Galleys: portion control, waste reduction, eco-friendly sourcing, and energy efficiency.</a:t>
            </a:r>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lvl="0" algn="just">
              <a:spcAft>
                <a:spcPts val="200"/>
              </a:spcAft>
              <a:tabLst>
                <a:tab pos="457200" algn="l"/>
              </a:tabLst>
            </a:pPr>
            <a:r>
              <a:rPr lang="en-US" dirty="0">
                <a:latin typeface="Times New Roman" panose="02020603050405020304" pitchFamily="18" charset="0"/>
                <a:cs typeface="Times New Roman" panose="02020603050405020304" pitchFamily="18" charset="0"/>
              </a:rPr>
              <a:t>7. Reflect on the role of food in enhancing morale, cultural inclusivity, and operational efficiency on board.</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0ED436DD-58A8-3A3C-6C94-7479E4698F12}"/>
              </a:ext>
            </a:extLst>
          </p:cNvPr>
          <p:cNvGrpSpPr/>
          <p:nvPr/>
        </p:nvGrpSpPr>
        <p:grpSpPr>
          <a:xfrm>
            <a:off x="0" y="124795"/>
            <a:ext cx="9252154" cy="6669542"/>
            <a:chOff x="89508" y="93100"/>
            <a:chExt cx="9252154" cy="6669542"/>
          </a:xfrm>
        </p:grpSpPr>
        <p:grpSp>
          <p:nvGrpSpPr>
            <p:cNvPr id="18" name="Group 17">
              <a:extLst>
                <a:ext uri="{FF2B5EF4-FFF2-40B4-BE49-F238E27FC236}">
                  <a16:creationId xmlns:a16="http://schemas.microsoft.com/office/drawing/2014/main" id="{1132C477-F7B9-E2BB-B501-B6A9E684F68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63576BC4-7E72-254B-4AF6-5971922D584F}"/>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4B434CFF-D62F-7444-D997-D8416477F9F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9311CEE-18A0-8E97-F096-82A3F18F6A18}"/>
                </a:ext>
              </a:extLst>
            </p:cNvPr>
            <p:cNvGrpSpPr/>
            <p:nvPr/>
          </p:nvGrpSpPr>
          <p:grpSpPr>
            <a:xfrm>
              <a:off x="89508" y="6125135"/>
              <a:ext cx="9252154" cy="637507"/>
              <a:chOff x="89508" y="6125135"/>
              <a:chExt cx="9252154" cy="637507"/>
            </a:xfrm>
          </p:grpSpPr>
          <p:pic>
            <p:nvPicPr>
              <p:cNvPr id="20" name="Picture 19" descr="Blue Background Powerpoint posted by Michelle Mercado">
                <a:extLst>
                  <a:ext uri="{FF2B5EF4-FFF2-40B4-BE49-F238E27FC236}">
                    <a16:creationId xmlns:a16="http://schemas.microsoft.com/office/drawing/2014/main" id="{53E5C2B6-E42B-5067-DCA9-51084B03D7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62" y="6125135"/>
                <a:ext cx="9144000" cy="637507"/>
              </a:xfrm>
              <a:prstGeom prst="rect">
                <a:avLst/>
              </a:prstGeom>
              <a:noFill/>
              <a:ln>
                <a:noFill/>
              </a:ln>
            </p:spPr>
          </p:pic>
          <p:sp>
            <p:nvSpPr>
              <p:cNvPr id="22" name="Rectangle 21">
                <a:extLst>
                  <a:ext uri="{FF2B5EF4-FFF2-40B4-BE49-F238E27FC236}">
                    <a16:creationId xmlns:a16="http://schemas.microsoft.com/office/drawing/2014/main" id="{6F9EE8E8-C308-9D73-EBB3-FCD16C6E55C5}"/>
                  </a:ext>
                </a:extLst>
              </p:cNvPr>
              <p:cNvSpPr/>
              <p:nvPr/>
            </p:nvSpPr>
            <p:spPr>
              <a:xfrm>
                <a:off x="89508" y="6327398"/>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grpSp>
      </p:grpSp>
      <p:pic>
        <p:nvPicPr>
          <p:cNvPr id="25" name="Picture 24">
            <a:extLst>
              <a:ext uri="{FF2B5EF4-FFF2-40B4-BE49-F238E27FC236}">
                <a16:creationId xmlns:a16="http://schemas.microsoft.com/office/drawing/2014/main" id="{A8B90CBB-3373-BCB0-4ABE-B2051E165F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288B1F9-FA4A-17A6-71AD-DFC675A3366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5A9D2F8-8415-BB7B-E29F-0CBCE19DA3A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961066-D978-7197-3B1D-E61E6F81972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C7CA4FB-8ECF-9311-3CDE-441F7394218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3DEB6EA-7938-9881-E0D9-C04906CF4E4A}"/>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47711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599723" y="1003334"/>
            <a:ext cx="7886700" cy="571213"/>
          </a:xfrm>
        </p:spPr>
        <p:txBody>
          <a:bodyP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Content</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63663"/>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1770" y="1574547"/>
            <a:ext cx="7399601" cy="4110741"/>
          </a:xfrm>
          <a:prstGeom prst="rect">
            <a:avLst/>
          </a:prstGeom>
          <a:noFill/>
        </p:spPr>
        <p:txBody>
          <a:bodyPr wrap="square" rtlCol="0">
            <a:spAutoFit/>
          </a:bodyPr>
          <a:lstStyle/>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DEFINITION AND SCOPE OF MARITIME CULINARY ARTS</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UNIQUE CHALLENGES OF WORKING IN SHIPBOARD GALLEYS</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CORE RESPONSIBILITIES OF GALLEY STAFF</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ROLE OF FOOD IN MORALE AND OPERATIONAL EFFICIENCY</a:t>
            </a:r>
          </a:p>
          <a:p>
            <a:pPr marL="342900" indent="-342900">
              <a:lnSpc>
                <a:spcPct val="150000"/>
              </a:lnSpc>
              <a:buFont typeface="+mj-lt"/>
              <a:buAutoNum type="arabicPeriod"/>
            </a:pPr>
            <a:r>
              <a:rPr lang="en-GB" sz="1600">
                <a:latin typeface="Times New Roman" panose="02020603050405020304" pitchFamily="18" charset="0"/>
                <a:cs typeface="Times New Roman" panose="02020603050405020304" pitchFamily="18" charset="0"/>
              </a:rPr>
              <a:t>NUTRITIONAL REQUIREMENTS</a:t>
            </a:r>
            <a:endParaRPr lang="en-GB" sz="16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IMPACT OF DIET ON HEALTH, PERFORMANCE, AND SAFETY</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PSYCHOLOGICAL AND CULTURAL VALUE OF MEALS IN MARITIME LIFE</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MENU PLANNING FOR LONG VOYAGES WITH LIMITED PROVISIONS</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SUSTAINABILITY AND WASTE REDUCTION IN MARITIME KITCHENS</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REVIEW QUESTIONS TO REINFORCE KEY KNOWLEDGE</a:t>
            </a:r>
          </a:p>
          <a:p>
            <a:pPr marL="342900" indent="-342900">
              <a:lnSpc>
                <a:spcPct val="150000"/>
              </a:lnSpc>
              <a:buFont typeface="+mj-lt"/>
              <a:buAutoNum type="arabicPeriod"/>
            </a:pPr>
            <a:r>
              <a:rPr lang="en-GB" sz="1600" dirty="0">
                <a:latin typeface="Times New Roman" panose="02020603050405020304" pitchFamily="18" charset="0"/>
                <a:cs typeface="Times New Roman" panose="02020603050405020304" pitchFamily="18" charset="0"/>
              </a:rPr>
              <a:t>REFERENCES FROM ACADEMIC AND PROFESSIONAL SOURCES</a:t>
            </a:r>
          </a:p>
        </p:txBody>
      </p:sp>
      <p:sp>
        <p:nvSpPr>
          <p:cNvPr id="3" name="Rectangle 2">
            <a:extLst>
              <a:ext uri="{FF2B5EF4-FFF2-40B4-BE49-F238E27FC236}">
                <a16:creationId xmlns:a16="http://schemas.microsoft.com/office/drawing/2014/main" id="{845324F5-228D-4153-A72B-0D266AEF5BFF}"/>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a:t>
            </a:r>
            <a:r>
              <a:rPr lang="en-US" sz="2400" b="1" dirty="0">
                <a:solidFill>
                  <a:srgbClr val="002060"/>
                </a:solidFill>
                <a:latin typeface="Times New Roman" panose="02020603050405020304" pitchFamily="18" charset="0"/>
                <a:cs typeface="Times New Roman" panose="02020603050405020304" pitchFamily="18" charset="0"/>
              </a:rPr>
              <a:t>COURSE OVERVIEW</a:t>
            </a:r>
            <a:r>
              <a:rPr lang="en-US" sz="2400" dirty="0"/>
              <a:t/>
            </a:r>
            <a:br>
              <a:rPr lang="en-US" sz="2400" dirty="0"/>
            </a:b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52450" y="1678387"/>
            <a:ext cx="7962900" cy="1579920"/>
          </a:xfrm>
          <a:prstGeom prst="rect">
            <a:avLst/>
          </a:prstGeom>
          <a:noFill/>
        </p:spPr>
        <p:txBody>
          <a:bodyPr wrap="square" rtlCol="0">
            <a:spAutoFit/>
          </a:bodyPr>
          <a:lstStyle/>
          <a:p>
            <a:pPr marL="285750" indent="-285750" algn="just">
              <a:spcAft>
                <a:spcPts val="200"/>
              </a:spcAft>
              <a:buFont typeface="Arial" panose="020B0604020202020204" pitchFamily="34" charset="0"/>
              <a:buChar char="•"/>
            </a:pPr>
            <a:r>
              <a:rPr lang="en-US" dirty="0"/>
              <a:t>Specialized branch of gastronomy at sea.</a:t>
            </a:r>
            <a:endParaRPr lang="tr-TR" dirty="0"/>
          </a:p>
          <a:p>
            <a:pPr marL="285750" indent="-285750" algn="just">
              <a:spcAft>
                <a:spcPts val="200"/>
              </a:spcAft>
              <a:buFont typeface="Arial" panose="020B0604020202020204" pitchFamily="34" charset="0"/>
              <a:buChar char="•"/>
            </a:pPr>
            <a:r>
              <a:rPr lang="en-US" dirty="0"/>
              <a:t>Integrates food preparation, nutrition, logistics, and safety.</a:t>
            </a:r>
            <a:endParaRPr lang="tr-TR" dirty="0"/>
          </a:p>
          <a:p>
            <a:pPr marL="285750" indent="-285750" algn="just">
              <a:spcAft>
                <a:spcPts val="200"/>
              </a:spcAft>
              <a:buFont typeface="Arial" panose="020B0604020202020204" pitchFamily="34" charset="0"/>
              <a:buChar char="•"/>
            </a:pPr>
            <a:r>
              <a:rPr lang="en-US" dirty="0"/>
              <a:t>Extends beyond cooking → menu planning, preservation, and cultural inclusivity.</a:t>
            </a:r>
            <a:endParaRPr lang="tr-TR" dirty="0"/>
          </a:p>
          <a:p>
            <a:pPr marL="285750" indent="-285750" algn="just">
              <a:spcAft>
                <a:spcPts val="200"/>
              </a:spcAft>
              <a:buFont typeface="Arial" panose="020B0604020202020204" pitchFamily="34" charset="0"/>
              <a:buChar char="•"/>
            </a:pPr>
            <a:r>
              <a:rPr lang="en-US" dirty="0"/>
              <a:t>Supports health, morale, and operational success.</a:t>
            </a:r>
          </a:p>
          <a:p>
            <a:pPr marL="285750" indent="-285750" algn="just">
              <a:spcAft>
                <a:spcPts val="200"/>
              </a:spcAft>
              <a:buFont typeface="Arial" panose="020B0604020202020204" pitchFamily="34" charset="0"/>
              <a:buChar char="•"/>
            </a:pPr>
            <a:endParaRPr lang="en-US" sz="1800" dirty="0">
              <a:effectLst/>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2486440-B35B-62E0-126C-D1DCC0EE54AE}"/>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pic>
        <p:nvPicPr>
          <p:cNvPr id="1026" name="Picture 2" descr="Cooking for One - HelpGuide.org">
            <a:extLst>
              <a:ext uri="{FF2B5EF4-FFF2-40B4-BE49-F238E27FC236}">
                <a16:creationId xmlns:a16="http://schemas.microsoft.com/office/drawing/2014/main" id="{BBEBD7D6-15A8-65F2-5BD9-F6396531AF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0304" y="3232913"/>
            <a:ext cx="3776870" cy="251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628650" y="1107174"/>
            <a:ext cx="7886700" cy="571213"/>
          </a:xfrm>
        </p:spPr>
        <p:txBody>
          <a:bodyPr vert="horz" lIns="91440" tIns="45720" rIns="91440" bIns="45720" rtlCol="0" anchor="ctr">
            <a:noAutofit/>
          </a:bodyPr>
          <a:lstStyle/>
          <a:p>
            <a:pPr algn="ctr"/>
            <a:r>
              <a:rPr lang="en-US" sz="2400" b="1" dirty="0">
                <a:latin typeface="Times New Roman" panose="02020603050405020304" pitchFamily="18" charset="0"/>
                <a:cs typeface="Times New Roman" panose="02020603050405020304" pitchFamily="18" charset="0"/>
              </a:rPr>
              <a:t>Unique Challenges of a Galley</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552450" y="1678387"/>
            <a:ext cx="7962900" cy="2610971"/>
          </a:xfrm>
          <a:prstGeom prst="rect">
            <a:avLst/>
          </a:prstGeom>
          <a:noFill/>
        </p:spPr>
        <p:txBody>
          <a:bodyPr wrap="square" rtlCol="0">
            <a:spAutoFit/>
          </a:bodyPr>
          <a:lstStyle/>
          <a:p>
            <a:r>
              <a:rPr lang="en-US" b="1" dirty="0"/>
              <a:t>Working Conditions at Sea</a:t>
            </a:r>
            <a:endParaRPr lang="en-US" dirty="0"/>
          </a:p>
          <a:p>
            <a:pPr marL="285750" indent="-285750">
              <a:buFont typeface="Arial" panose="020B0604020202020204" pitchFamily="34" charset="0"/>
              <a:buChar char="•"/>
            </a:pPr>
            <a:r>
              <a:rPr lang="en-US" dirty="0"/>
              <a:t>Compact kitchens with restricted space.</a:t>
            </a:r>
          </a:p>
          <a:p>
            <a:pPr marL="285750" indent="-285750">
              <a:buFont typeface="Arial" panose="020B0604020202020204" pitchFamily="34" charset="0"/>
              <a:buChar char="•"/>
            </a:pPr>
            <a:r>
              <a:rPr lang="en-US" dirty="0"/>
              <a:t>Constant ship motion → safety risks, cooking adaptations.</a:t>
            </a:r>
          </a:p>
          <a:p>
            <a:pPr marL="285750" indent="-285750">
              <a:buFont typeface="Arial" panose="020B0604020202020204" pitchFamily="34" charset="0"/>
              <a:buChar char="•"/>
            </a:pPr>
            <a:r>
              <a:rPr lang="en-US" dirty="0"/>
              <a:t>Limited supply chains → reliance on preserved foods.</a:t>
            </a:r>
          </a:p>
          <a:p>
            <a:pPr marL="285750" indent="-285750">
              <a:buFont typeface="Arial" panose="020B0604020202020204" pitchFamily="34" charset="0"/>
              <a:buChar char="•"/>
            </a:pPr>
            <a:r>
              <a:rPr lang="en-US" dirty="0"/>
              <a:t>Strict hygiene standards under international regulations.</a:t>
            </a:r>
          </a:p>
          <a:p>
            <a:pPr marL="285750" indent="-285750">
              <a:buFont typeface="Arial" panose="020B0604020202020204" pitchFamily="34" charset="0"/>
              <a:buChar char="•"/>
            </a:pPr>
            <a:r>
              <a:rPr lang="en-US" dirty="0"/>
              <a:t>Multicultural crews with diverse food needs.</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12290" name="Picture 2" descr="https://www.acclaindia.com/success-stories/wp-content/uploads/2017/10/MAC92_COLLEGES_QC_ITHQ_POST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3234" y="3447675"/>
            <a:ext cx="3809378" cy="259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7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2703496" y="1244877"/>
            <a:ext cx="3054537" cy="179746"/>
          </a:xfrm>
        </p:spPr>
        <p:txBody>
          <a:bodyPr>
            <a:noAutofit/>
          </a:bodyPr>
          <a:lstStyle/>
          <a:p>
            <a:pPr algn="ctr"/>
            <a:r>
              <a:rPr lang="en-US" sz="2400" b="1" dirty="0">
                <a:latin typeface="Times New Roman" panose="02020603050405020304" pitchFamily="18" charset="0"/>
                <a:cs typeface="Times New Roman" panose="02020603050405020304" pitchFamily="18" charset="0"/>
              </a:rPr>
              <a:t>Core Responsibilities of Galley Staff</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552450" y="1678387"/>
            <a:ext cx="7962900" cy="2610971"/>
          </a:xfrm>
          <a:prstGeom prst="rect">
            <a:avLst/>
          </a:prstGeom>
          <a:noFill/>
        </p:spPr>
        <p:txBody>
          <a:bodyPr wrap="square" rtlCol="0">
            <a:spAutoFit/>
          </a:bodyPr>
          <a:lstStyle/>
          <a:p>
            <a:r>
              <a:rPr lang="en-US" b="1" dirty="0"/>
              <a:t>Key Duties</a:t>
            </a:r>
            <a:endParaRPr lang="en-US" dirty="0"/>
          </a:p>
          <a:p>
            <a:pPr marL="285750" indent="-285750">
              <a:buFont typeface="Arial" panose="020B0604020202020204" pitchFamily="34" charset="0"/>
              <a:buChar char="•"/>
            </a:pPr>
            <a:r>
              <a:rPr lang="en-US" dirty="0"/>
              <a:t>Prepare and serve meals for crew and passengers.</a:t>
            </a:r>
          </a:p>
          <a:p>
            <a:pPr marL="285750" indent="-285750">
              <a:buFont typeface="Arial" panose="020B0604020202020204" pitchFamily="34" charset="0"/>
              <a:buChar char="•"/>
            </a:pPr>
            <a:r>
              <a:rPr lang="en-US" dirty="0"/>
              <a:t>Design balanced menus for long voyages.</a:t>
            </a:r>
          </a:p>
          <a:p>
            <a:pPr marL="285750" indent="-285750">
              <a:buFont typeface="Arial" panose="020B0604020202020204" pitchFamily="34" charset="0"/>
              <a:buChar char="•"/>
            </a:pPr>
            <a:r>
              <a:rPr lang="en-US" dirty="0"/>
              <a:t>Manage inventory, storage, and food preservation.</a:t>
            </a:r>
          </a:p>
          <a:p>
            <a:pPr marL="285750" indent="-285750">
              <a:buFont typeface="Arial" panose="020B0604020202020204" pitchFamily="34" charset="0"/>
              <a:buChar char="•"/>
            </a:pPr>
            <a:r>
              <a:rPr lang="en-US" dirty="0"/>
              <a:t>Maintain hygiene (HACCP compliance).</a:t>
            </a:r>
          </a:p>
          <a:p>
            <a:pPr marL="285750" indent="-285750">
              <a:buFont typeface="Arial" panose="020B0604020202020204" pitchFamily="34" charset="0"/>
              <a:buChar char="•"/>
            </a:pPr>
            <a:r>
              <a:rPr lang="en-US" dirty="0"/>
              <a:t>Collaborate and problem-solve under pressure.</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11266" name="Picture 2" descr="https://www.sapkoenchev.com/SPK_StsContFiles/2371960-1-galley-bi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983" y="3757652"/>
            <a:ext cx="5718034" cy="189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5040993" y="564928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Food and Crew Morale</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625022" y="2049171"/>
            <a:ext cx="3613150" cy="3718967"/>
          </a:xfrm>
          <a:prstGeom prst="rect">
            <a:avLst/>
          </a:prstGeom>
          <a:noFill/>
        </p:spPr>
        <p:txBody>
          <a:bodyPr wrap="square" rtlCol="0">
            <a:spAutoFit/>
          </a:bodyPr>
          <a:lstStyle/>
          <a:p>
            <a:r>
              <a:rPr lang="en-US" b="1" dirty="0"/>
              <a:t>Why Meals Matter</a:t>
            </a:r>
          </a:p>
          <a:p>
            <a:endParaRPr lang="en-US" dirty="0"/>
          </a:p>
          <a:p>
            <a:pPr marL="285750" indent="-285750">
              <a:buFont typeface="Arial" panose="020B0604020202020204" pitchFamily="34" charset="0"/>
              <a:buChar char="•"/>
            </a:pPr>
            <a:r>
              <a:rPr lang="en-US" dirty="0"/>
              <a:t>Provide comfort, routine, and stability.</a:t>
            </a:r>
          </a:p>
          <a:p>
            <a:pPr marL="285750" indent="-285750">
              <a:buFont typeface="Arial" panose="020B0604020202020204" pitchFamily="34" charset="0"/>
              <a:buChar char="•"/>
            </a:pPr>
            <a:r>
              <a:rPr lang="en-US" dirty="0"/>
              <a:t>Reduce stress and homesickness.</a:t>
            </a:r>
          </a:p>
          <a:p>
            <a:pPr marL="285750" indent="-285750">
              <a:buFont typeface="Arial" panose="020B0604020202020204" pitchFamily="34" charset="0"/>
              <a:buChar char="•"/>
            </a:pPr>
            <a:r>
              <a:rPr lang="en-US" dirty="0"/>
              <a:t>Strengthen team spirit and unity.</a:t>
            </a:r>
          </a:p>
          <a:p>
            <a:pPr marL="285750" indent="-285750">
              <a:buFont typeface="Arial" panose="020B0604020202020204" pitchFamily="34" charset="0"/>
              <a:buChar char="•"/>
            </a:pPr>
            <a:r>
              <a:rPr lang="en-US" dirty="0"/>
              <a:t>Celebratory meals mark holidays and milestones.</a:t>
            </a:r>
          </a:p>
          <a:p>
            <a:pPr marL="285750" indent="-285750">
              <a:buFont typeface="Arial" panose="020B0604020202020204" pitchFamily="34" charset="0"/>
              <a:buChar char="•"/>
            </a:pPr>
            <a:r>
              <a:rPr lang="en-US" dirty="0"/>
              <a:t>Good food = motivated, focused crew</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US" b="1" kern="1400" spc="-50" dirty="0">
                <a:solidFill>
                  <a:srgbClr val="1F497D"/>
                </a:solidFill>
                <a:latin typeface="Times New Roman" panose="02020603050405020304" pitchFamily="18" charset="0"/>
                <a:ea typeface="Times New Roman" panose="02020603050405020304" pitchFamily="18" charset="0"/>
              </a:rPr>
              <a:t>INTRODUCTION TO MARITIME CULINARY ARTS</a:t>
            </a:r>
            <a:endParaRPr lang="en-US" b="1" kern="1400" spc="-50" dirty="0">
              <a:solidFill>
                <a:srgbClr val="1F497D"/>
              </a:solidFill>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10242" name="Picture 2" descr="https://www.restaurantowner.com/members/images/3937.jpg?cb=20250801025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23" y="1628058"/>
            <a:ext cx="381000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0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19461-7EC1-E988-947C-856DEAD5C8E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DA020D6-AA2C-BB6A-E9EF-98F6FBEF637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AF139B3-17C6-7A6D-0929-75A6B5FDD932}"/>
              </a:ext>
            </a:extLst>
          </p:cNvPr>
          <p:cNvSpPr>
            <a:spLocks noGrp="1"/>
          </p:cNvSpPr>
          <p:nvPr>
            <p:ph type="title"/>
          </p:nvPr>
        </p:nvSpPr>
        <p:spPr>
          <a:xfrm>
            <a:off x="4550869" y="4150980"/>
            <a:ext cx="3843148" cy="189810"/>
          </a:xfrm>
        </p:spPr>
        <p:txBody>
          <a:bodyPr>
            <a:noAutofit/>
          </a:bodyPr>
          <a:lstStyle/>
          <a:p>
            <a:pPr algn="ctr"/>
            <a:r>
              <a:rPr lang="en-US" sz="2400" b="1" dirty="0">
                <a:latin typeface="Times New Roman" panose="02020603050405020304" pitchFamily="18" charset="0"/>
                <a:cs typeface="Times New Roman" panose="02020603050405020304" pitchFamily="18" charset="0"/>
              </a:rPr>
              <a:t>Nutrition for Seafarers</a:t>
            </a:r>
          </a:p>
        </p:txBody>
      </p:sp>
      <p:grpSp>
        <p:nvGrpSpPr>
          <p:cNvPr id="4" name="Group 3">
            <a:extLst>
              <a:ext uri="{FF2B5EF4-FFF2-40B4-BE49-F238E27FC236}">
                <a16:creationId xmlns:a16="http://schemas.microsoft.com/office/drawing/2014/main" id="{9E1EC6F2-D914-EF1B-1A77-3F086B98FC5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C0243A-CFA8-F4DD-7A2D-E0E88C53A3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B63D3A6-ED28-4DBA-0540-7ABD85687F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47ECD58-84AB-F922-8938-0E69F39B35A4}"/>
              </a:ext>
            </a:extLst>
          </p:cNvPr>
          <p:cNvSpPr txBox="1"/>
          <p:nvPr/>
        </p:nvSpPr>
        <p:spPr>
          <a:xfrm>
            <a:off x="332881" y="2125767"/>
            <a:ext cx="4109833" cy="4272965"/>
          </a:xfrm>
          <a:prstGeom prst="rect">
            <a:avLst/>
          </a:prstGeom>
          <a:noFill/>
        </p:spPr>
        <p:txBody>
          <a:bodyPr wrap="square" rtlCol="0">
            <a:spAutoFit/>
          </a:bodyPr>
          <a:lstStyle/>
          <a:p>
            <a:r>
              <a:rPr lang="tr-TR" b="1" dirty="0" err="1"/>
              <a:t>Macronutrients</a:t>
            </a:r>
            <a:r>
              <a:rPr lang="tr-TR" b="1" dirty="0"/>
              <a:t>, </a:t>
            </a:r>
            <a:r>
              <a:rPr lang="tr-TR" b="1" dirty="0" err="1"/>
              <a:t>Micronutrients</a:t>
            </a:r>
            <a:r>
              <a:rPr lang="tr-TR" b="1" dirty="0"/>
              <a:t>, </a:t>
            </a:r>
            <a:r>
              <a:rPr lang="tr-TR" b="1" dirty="0" err="1"/>
              <a:t>Hydration</a:t>
            </a:r>
            <a:endParaRPr lang="tr-TR" b="1" dirty="0"/>
          </a:p>
          <a:p>
            <a:endParaRPr lang="tr-TR" dirty="0"/>
          </a:p>
          <a:p>
            <a:pPr marL="285750" indent="-285750">
              <a:buFont typeface="Arial" panose="020B0604020202020204" pitchFamily="34" charset="0"/>
              <a:buChar char="•"/>
            </a:pPr>
            <a:r>
              <a:rPr lang="tr-TR" b="1" dirty="0" err="1"/>
              <a:t>Carbohydrates</a:t>
            </a:r>
            <a:r>
              <a:rPr lang="tr-TR" dirty="0"/>
              <a:t>: </a:t>
            </a:r>
            <a:r>
              <a:rPr lang="tr-TR" dirty="0" err="1"/>
              <a:t>fuel</a:t>
            </a:r>
            <a:r>
              <a:rPr lang="tr-TR" dirty="0"/>
              <a:t> </a:t>
            </a:r>
            <a:r>
              <a:rPr lang="tr-TR" dirty="0" err="1"/>
              <a:t>for</a:t>
            </a:r>
            <a:r>
              <a:rPr lang="tr-TR" dirty="0"/>
              <a:t> </a:t>
            </a:r>
            <a:r>
              <a:rPr lang="tr-TR" dirty="0" err="1"/>
              <a:t>energy-demanding</a:t>
            </a:r>
            <a:r>
              <a:rPr lang="tr-TR" dirty="0"/>
              <a:t> </a:t>
            </a:r>
            <a:r>
              <a:rPr lang="tr-TR" dirty="0" err="1"/>
              <a:t>tasks</a:t>
            </a:r>
            <a:r>
              <a:rPr lang="tr-TR" dirty="0"/>
              <a:t>.</a:t>
            </a:r>
          </a:p>
          <a:p>
            <a:pPr marL="285750" indent="-285750">
              <a:buFont typeface="Arial" panose="020B0604020202020204" pitchFamily="34" charset="0"/>
              <a:buChar char="•"/>
            </a:pPr>
            <a:r>
              <a:rPr lang="tr-TR" b="1" dirty="0" err="1"/>
              <a:t>Proteins</a:t>
            </a:r>
            <a:r>
              <a:rPr lang="tr-TR" dirty="0"/>
              <a:t>: </a:t>
            </a:r>
            <a:r>
              <a:rPr lang="tr-TR" dirty="0" err="1"/>
              <a:t>muscle</a:t>
            </a:r>
            <a:r>
              <a:rPr lang="tr-TR" dirty="0"/>
              <a:t> </a:t>
            </a:r>
            <a:r>
              <a:rPr lang="tr-TR" dirty="0" err="1"/>
              <a:t>repair</a:t>
            </a:r>
            <a:r>
              <a:rPr lang="tr-TR" dirty="0"/>
              <a:t>, </a:t>
            </a:r>
            <a:r>
              <a:rPr lang="tr-TR" dirty="0" err="1"/>
              <a:t>immune</a:t>
            </a:r>
            <a:r>
              <a:rPr lang="tr-TR" dirty="0"/>
              <a:t> </a:t>
            </a:r>
            <a:r>
              <a:rPr lang="tr-TR" dirty="0" err="1"/>
              <a:t>defense</a:t>
            </a:r>
            <a:r>
              <a:rPr lang="tr-TR" dirty="0"/>
              <a:t>.</a:t>
            </a:r>
          </a:p>
          <a:p>
            <a:pPr marL="285750" indent="-285750">
              <a:buFont typeface="Arial" panose="020B0604020202020204" pitchFamily="34" charset="0"/>
              <a:buChar char="•"/>
            </a:pPr>
            <a:r>
              <a:rPr lang="tr-TR" b="1" dirty="0" err="1"/>
              <a:t>Fats</a:t>
            </a:r>
            <a:r>
              <a:rPr lang="tr-TR" dirty="0"/>
              <a:t>: </a:t>
            </a:r>
            <a:r>
              <a:rPr lang="tr-TR" dirty="0" err="1"/>
              <a:t>long-term</a:t>
            </a:r>
            <a:r>
              <a:rPr lang="tr-TR" dirty="0"/>
              <a:t> </a:t>
            </a:r>
            <a:r>
              <a:rPr lang="tr-TR" dirty="0" err="1"/>
              <a:t>energy</a:t>
            </a:r>
            <a:r>
              <a:rPr lang="tr-TR" dirty="0"/>
              <a:t>, </a:t>
            </a:r>
            <a:r>
              <a:rPr lang="tr-TR" dirty="0" err="1"/>
              <a:t>brain</a:t>
            </a:r>
            <a:r>
              <a:rPr lang="tr-TR" dirty="0"/>
              <a:t> </a:t>
            </a:r>
            <a:r>
              <a:rPr lang="tr-TR" dirty="0" err="1"/>
              <a:t>function</a:t>
            </a:r>
            <a:r>
              <a:rPr lang="tr-TR" dirty="0"/>
              <a:t>.</a:t>
            </a:r>
          </a:p>
          <a:p>
            <a:pPr marL="285750" indent="-285750">
              <a:buFont typeface="Arial" panose="020B0604020202020204" pitchFamily="34" charset="0"/>
              <a:buChar char="•"/>
            </a:pPr>
            <a:r>
              <a:rPr lang="tr-TR" b="1" dirty="0" err="1"/>
              <a:t>Vitamins</a:t>
            </a:r>
            <a:r>
              <a:rPr lang="tr-TR" b="1" dirty="0"/>
              <a:t> &amp; </a:t>
            </a:r>
            <a:r>
              <a:rPr lang="tr-TR" b="1" dirty="0" err="1"/>
              <a:t>minerals</a:t>
            </a:r>
            <a:r>
              <a:rPr lang="tr-TR" dirty="0"/>
              <a:t>: </a:t>
            </a:r>
            <a:r>
              <a:rPr lang="tr-TR" dirty="0" err="1"/>
              <a:t>prevent</a:t>
            </a:r>
            <a:r>
              <a:rPr lang="tr-TR" dirty="0"/>
              <a:t> </a:t>
            </a:r>
            <a:r>
              <a:rPr lang="tr-TR" dirty="0" err="1"/>
              <a:t>deficiencies</a:t>
            </a:r>
            <a:r>
              <a:rPr lang="tr-TR" dirty="0"/>
              <a:t> (</a:t>
            </a:r>
            <a:r>
              <a:rPr lang="tr-TR" dirty="0" err="1"/>
              <a:t>e.g</a:t>
            </a:r>
            <a:r>
              <a:rPr lang="tr-TR" dirty="0"/>
              <a:t>., </a:t>
            </a:r>
            <a:r>
              <a:rPr lang="tr-TR" dirty="0" err="1"/>
              <a:t>scurvy</a:t>
            </a:r>
            <a:r>
              <a:rPr lang="tr-TR" dirty="0"/>
              <a:t>, </a:t>
            </a:r>
            <a:r>
              <a:rPr lang="tr-TR" dirty="0" err="1"/>
              <a:t>anemia</a:t>
            </a:r>
            <a:r>
              <a:rPr lang="tr-TR" dirty="0"/>
              <a:t>).</a:t>
            </a:r>
          </a:p>
          <a:p>
            <a:pPr marL="285750" indent="-285750">
              <a:buFont typeface="Arial" panose="020B0604020202020204" pitchFamily="34" charset="0"/>
              <a:buChar char="•"/>
            </a:pPr>
            <a:r>
              <a:rPr lang="tr-TR" b="1" dirty="0" err="1"/>
              <a:t>Hydration</a:t>
            </a:r>
            <a:r>
              <a:rPr lang="tr-TR" dirty="0"/>
              <a:t>: </a:t>
            </a:r>
            <a:r>
              <a:rPr lang="tr-TR" dirty="0" err="1"/>
              <a:t>water</a:t>
            </a:r>
            <a:r>
              <a:rPr lang="tr-TR" dirty="0"/>
              <a:t>, </a:t>
            </a:r>
            <a:r>
              <a:rPr lang="tr-TR" dirty="0" err="1"/>
              <a:t>soups</a:t>
            </a:r>
            <a:r>
              <a:rPr lang="tr-TR" dirty="0"/>
              <a:t>, </a:t>
            </a:r>
            <a:r>
              <a:rPr lang="tr-TR" dirty="0" err="1"/>
              <a:t>fruits</a:t>
            </a:r>
            <a:r>
              <a:rPr lang="tr-TR" dirty="0"/>
              <a:t> </a:t>
            </a:r>
            <a:r>
              <a:rPr lang="tr-TR" dirty="0" err="1"/>
              <a:t>for</a:t>
            </a:r>
            <a:r>
              <a:rPr lang="tr-TR" dirty="0"/>
              <a:t> </a:t>
            </a:r>
            <a:r>
              <a:rPr lang="tr-TR" dirty="0" err="1"/>
              <a:t>fluid</a:t>
            </a:r>
            <a:r>
              <a:rPr lang="tr-TR" dirty="0"/>
              <a:t> </a:t>
            </a:r>
            <a:r>
              <a:rPr lang="tr-TR" dirty="0" err="1"/>
              <a:t>balance</a:t>
            </a:r>
            <a:r>
              <a:rPr lang="tr-TR" dirty="0"/>
              <a:t>.</a:t>
            </a:r>
          </a:p>
          <a:p>
            <a:endParaRPr lang="en-US" dirty="0"/>
          </a:p>
          <a:p>
            <a:pPr marL="342900" lvl="0" indent="-342900">
              <a:spcAft>
                <a:spcPts val="200"/>
              </a:spcAft>
              <a:buFont typeface="+mj-lt"/>
              <a:buAutoNum type="arabicPeriod"/>
              <a:tabLst>
                <a:tab pos="457200" algn="l"/>
              </a:tabLst>
            </a:pPr>
            <a:endParaRPr lang="tr-TR" dirty="0"/>
          </a:p>
          <a:p>
            <a:pPr marL="342900" lvl="0" indent="-342900" algn="just">
              <a:spcAft>
                <a:spcPts val="200"/>
              </a:spcAft>
              <a:buFont typeface="+mj-lt"/>
              <a:buAutoNum type="arabicPeriod"/>
              <a:tabLst>
                <a:tab pos="457200" algn="l"/>
              </a:tabLs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BA6F92-A6DD-497F-1906-FF6AAABDF655}"/>
              </a:ext>
            </a:extLst>
          </p:cNvPr>
          <p:cNvSpPr/>
          <p:nvPr/>
        </p:nvSpPr>
        <p:spPr>
          <a:xfrm>
            <a:off x="0" y="6359092"/>
            <a:ext cx="9035846" cy="369332"/>
          </a:xfrm>
          <a:prstGeom prst="rect">
            <a:avLst/>
          </a:prstGeom>
          <a:noFill/>
        </p:spPr>
        <p:txBody>
          <a:bodyPr wrap="square" lIns="91440" tIns="45720" rIns="91440" bIns="45720" anchor="ctr" anchorCtr="0">
            <a:spAutoFit/>
          </a:bodyPr>
          <a:lstStyle/>
          <a:p>
            <a:pPr algn="ctr">
              <a:spcAft>
                <a:spcPts val="200"/>
              </a:spcAft>
              <a:buNone/>
            </a:pPr>
            <a:r>
              <a:rPr lang="en-GB" b="1" kern="1400" spc="-50" dirty="0">
                <a:solidFill>
                  <a:srgbClr val="1F497D"/>
                </a:solidFill>
                <a:latin typeface="Times New Roman" panose="02020603050405020304" pitchFamily="18" charset="0"/>
                <a:ea typeface="Times New Roman" panose="02020603050405020304" pitchFamily="18" charset="0"/>
              </a:rPr>
              <a:t>CULINARY TECHNIQUES AND MENTORSHIP</a:t>
            </a:r>
            <a:endParaRPr lang="en-US" sz="500" dirty="0">
              <a:latin typeface="Times New Roman" panose="02020603050405020304" pitchFamily="18" charset="0"/>
              <a:ea typeface="Arial" panose="020B0604020202020204" pitchFamily="34" charset="0"/>
            </a:endParaRPr>
          </a:p>
        </p:txBody>
      </p:sp>
      <p:pic>
        <p:nvPicPr>
          <p:cNvPr id="25" name="Picture 24">
            <a:extLst>
              <a:ext uri="{FF2B5EF4-FFF2-40B4-BE49-F238E27FC236}">
                <a16:creationId xmlns:a16="http://schemas.microsoft.com/office/drawing/2014/main" id="{A1D6C8B1-2BEF-3E3D-629D-4B4381506B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A377300-4ADA-C75F-E3DF-E8D4D1E2F4E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2A95778-7ABB-4B59-551E-2ECCB676341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FB7256-800B-A6DD-A327-F7A4D09A214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3EDB778-F32D-403F-76CB-FCB7938A078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089EDF-29AF-61DB-3AAC-ED9984B14D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9218" name="Picture 2" descr="https://media.licdn.com/dms/image/v2/D4D12AQFgsxkBjGIdmA/article-cover_image-shrink_720_1280/article-cover_image-shrink_720_1280/0/1675049444371?e=2147483647&amp;v=beta&amp;t=Ddj9B9ATBW-Q6W7gGd4t903gv-ZAnF8xuFtKkYIfX-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8739" y="1856638"/>
            <a:ext cx="4455824" cy="33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2309</TotalTime>
  <Words>1100</Words>
  <Application>Microsoft Office PowerPoint</Application>
  <PresentationFormat>Ekran Gösterisi (4:3)</PresentationFormat>
  <Paragraphs>165</Paragraphs>
  <Slides>14</Slides>
  <Notes>14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Arial</vt:lpstr>
      <vt:lpstr>Calibri</vt:lpstr>
      <vt:lpstr>CharterBT-Roman</vt:lpstr>
      <vt:lpstr>coranto-2</vt:lpstr>
      <vt:lpstr>Palatino-Roman</vt:lpstr>
      <vt:lpstr>Symbol</vt:lpstr>
      <vt:lpstr>Times New Roman</vt:lpstr>
      <vt:lpstr>Office Theme</vt:lpstr>
      <vt:lpstr>MARitime Soft Skills for Onboard Healthy Nutrition and CULinary Arts in Seagoing Services – CUL-MAR-Skills</vt:lpstr>
      <vt:lpstr>Learning outcomes of the course </vt:lpstr>
      <vt:lpstr>Learning outcomes of the course </vt:lpstr>
      <vt:lpstr>Content of the course </vt:lpstr>
      <vt:lpstr>1. COURSE OVERVIEW </vt:lpstr>
      <vt:lpstr>Unique Challenges of a Galley</vt:lpstr>
      <vt:lpstr>Core Responsibilities of Galley Staff</vt:lpstr>
      <vt:lpstr>Food and Crew Morale</vt:lpstr>
      <vt:lpstr>Nutrition for Seafarers</vt:lpstr>
      <vt:lpstr>Diet and Health at Sea</vt:lpstr>
      <vt:lpstr>Food Beyond Nutrition</vt:lpstr>
      <vt:lpstr>Menu Planning for Voyages</vt:lpstr>
      <vt:lpstr>Sustainability in Galleys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Uğur KAÇAN</cp:lastModifiedBy>
  <cp:revision>58</cp:revision>
  <dcterms:created xsi:type="dcterms:W3CDTF">2023-11-02T13:43:46Z</dcterms:created>
  <dcterms:modified xsi:type="dcterms:W3CDTF">2025-10-05T11:12:20Z</dcterms:modified>
</cp:coreProperties>
</file>