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0" r:id="rId3"/>
    <p:sldId id="262" r:id="rId4"/>
    <p:sldId id="259" r:id="rId5"/>
    <p:sldId id="258" r:id="rId6"/>
    <p:sldId id="264" r:id="rId7"/>
    <p:sldId id="266" r:id="rId8"/>
    <p:sldId id="267" r:id="rId9"/>
    <p:sldId id="268" r:id="rId10"/>
    <p:sldId id="269" r:id="rId11"/>
    <p:sldId id="27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29E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248" autoAdjust="0"/>
  </p:normalViewPr>
  <p:slideViewPr>
    <p:cSldViewPr snapToGrid="0">
      <p:cViewPr varScale="1">
        <p:scale>
          <a:sx n="83" d="100"/>
          <a:sy n="83" d="100"/>
        </p:scale>
        <p:origin x="24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A5D29-62BA-4825-B781-E3C87B93B46F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66C30-2FAE-4185-83A0-4FB1E4D1FCC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90657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</a:rPr>
              <a:t>      The anchor is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heavy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object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designed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prevent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structure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from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drifting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from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desired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</a:rPr>
              <a:t>     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objective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achieved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lowering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length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chain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warp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. The design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anchors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differs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allow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usually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, a spade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hook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effect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into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</a:rPr>
              <a:t>      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An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plan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established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between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interested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parties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namely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: 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</a:rPr>
              <a:t>     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Master/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Captain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Offshore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Installation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Manager,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Officer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Charge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party,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Master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Handling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Vessel</a:t>
            </a: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66C30-2FAE-4185-83A0-4FB1E4D1FCC6}" type="slidenum">
              <a:rPr lang="ro-RO" smtClean="0"/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13412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an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anchoring and anchor watch checklist</a:t>
            </a:r>
            <a:endParaRPr lang="ro-R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66C30-2FAE-4185-83A0-4FB1E4D1FCC6}" type="slidenum">
              <a:rPr lang="ro-RO" smtClean="0"/>
              <a:t>11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2950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construction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plan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following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items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must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worthy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consideration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: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available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swinging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room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depth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water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both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High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Low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water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times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defined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clear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through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traffic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reasonable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degree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shelter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provided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The holding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ground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good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not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lend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charted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free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underwater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obstructions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greatest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rate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current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area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arrival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draught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comparison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lowest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depth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ensure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adequate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underkeel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clearance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choice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(s)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used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66C30-2FAE-4185-83A0-4FB1E4D1FCC6}" type="slidenum">
              <a:rPr lang="ro-RO" smtClean="0"/>
              <a:t>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4732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‘single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 or an alternative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mooring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point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release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amount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out (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scope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based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several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variables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).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course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approach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towards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speed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approach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towards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Defined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stopping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engines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astern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propulsion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(Single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).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monitoring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systems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confirmed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State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ebb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/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flood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determined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time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Weather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forecast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obtained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prior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closing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Time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engage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manual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steering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established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      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it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usual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practice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communications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signals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prepared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/or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night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scenarios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Port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harbour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authorities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also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kept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informed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if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inside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harbour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limits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inside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national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waters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None/>
            </a:pP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66C30-2FAE-4185-83A0-4FB1E4D1FCC6}" type="slidenum">
              <a:rPr lang="ro-RO" smtClean="0"/>
              <a:t>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35118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    It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normal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procedure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for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master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consider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approach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towards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discuss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Officer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Charge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party,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namely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Chief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Officer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Probably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most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common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uses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known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as a ‘single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adequate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swinging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room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turn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about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one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turn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/or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influence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prevailing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weather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      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planned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approach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employed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Master or Marine Pilot holding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‘con’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party, on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orders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Master,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clear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away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lashings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walk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back’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ample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time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before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reaches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readiness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Let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communicated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bridge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intercom/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phone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system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or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Walkie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Talkie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 radio.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   The Master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turn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stemming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manoeuvre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towards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let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necessity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making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headway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order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attain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  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Headway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taken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off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point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using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astern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propulsion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but it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noticed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sternway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not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take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immediate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effect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Masters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estimate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moving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astern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not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always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readily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observed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One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method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sight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wake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from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propeller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moving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past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midship’s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point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towards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forward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part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indication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sternway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66C30-2FAE-4185-83A0-4FB1E4D1FCC6}" type="slidenum">
              <a:rPr lang="ro-RO" smtClean="0"/>
              <a:t>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15901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Once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sternway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positively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identified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letting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go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achieved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Master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order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released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astern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movement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engines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reduced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an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amount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payed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out on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windlass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brake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, as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continues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drop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astern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slowly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Officer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Charge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party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check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run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using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gypsy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braking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system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order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achieve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lay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length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along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. </a:t>
            </a:r>
          </a:p>
          <a:p>
            <a:pPr marL="0" marR="0" lvl="0" indent="44958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experience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Master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always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influence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amount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employed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for a single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Most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masters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work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premise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4 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ro-RO" sz="1800" b="1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Depth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b="1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water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considered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absolute minimum.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nature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holding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ground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range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strength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current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expected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weather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conditions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factors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influence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optimum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scope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</a:p>
          <a:p>
            <a:pPr marL="0" marR="0" lvl="0" indent="44958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Swinging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room for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single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occur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maximum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scope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long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circle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swing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practically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reduced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employing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two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form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either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running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standing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moor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Although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moorings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are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not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generally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common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are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suitable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large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swinging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circle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not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permitted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like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within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canal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river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room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restricted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endParaRPr lang="ro-RO" sz="1800" dirty="0">
              <a:solidFill>
                <a:srgbClr val="FF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66C30-2FAE-4185-83A0-4FB1E4D1FCC6}" type="slidenum">
              <a:rPr lang="ro-RO" smtClean="0"/>
              <a:t>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101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dirty="0"/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Certain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precautions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seem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obvious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experienced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seafarer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Routine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therefore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include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following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items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: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Always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check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overside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surface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area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clear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small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craft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obstructions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under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flare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bow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area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letting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2.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Routine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provide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adequate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time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walk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back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clear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Hawse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Pipe’, prior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actually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letting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3.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Designated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experienced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persons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operate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windlass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braking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system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also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protected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suitable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clothing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including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‘hard hat’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eye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goggles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4.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parties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inter-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related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communications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tested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prior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employing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case of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walkietalkie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 radios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used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operate on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clearly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identified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shipboard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frequency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seen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not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interfere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local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shipping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5. The marine pilot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Master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‘con’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continually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informed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Lead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number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shackles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It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also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expected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Officer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Charge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party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keep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bridge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informed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untoward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occurrence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e.g.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fouled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windlass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/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power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defects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6.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recognition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sound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signals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employed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promptly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correctly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highlight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status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66C30-2FAE-4185-83A0-4FB1E4D1FCC6}" type="slidenum">
              <a:rPr lang="ro-RO" smtClean="0"/>
              <a:t>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6812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It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clearly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understood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watchkeeping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personnel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when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goes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still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considered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‘at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’. As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such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, an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effective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proper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lookout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must continue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kept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from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navigation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bridge.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officer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watch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responsible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directly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Master for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well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familiar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two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greatest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dangers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namely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: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own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another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towards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own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either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cases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Master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expected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come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bridge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take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‘con’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  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66C30-2FAE-4185-83A0-4FB1E4D1FCC6}" type="slidenum">
              <a:rPr lang="ro-RO" smtClean="0"/>
              <a:t>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05005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amount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employed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always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considered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critical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factor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bringing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itself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acts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as a holding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point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from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which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laid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a line on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Ideally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line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narrow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angle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from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generate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near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horizontal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direction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pull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;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lending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term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Long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Short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usually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an acute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angle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surface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such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deployment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tendency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pull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upwards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possibly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causing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break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its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holding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surface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66C30-2FAE-4185-83A0-4FB1E4D1FCC6}" type="slidenum">
              <a:rPr lang="ro-RO" smtClean="0"/>
              <a:t>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91110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     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One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fundamental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principles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watch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ensure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does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not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break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out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drag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away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from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weather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conditions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state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currents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tides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continuously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monitored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throughout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watch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period.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Normal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procedure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watch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officer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regularly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verify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suspected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expected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change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</a:rPr>
              <a:t>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movement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en-US" sz="1800" dirty="0">
                <a:latin typeface="Times New Roman" panose="02020603050405020304" pitchFamily="18" charset="0"/>
                <a:ea typeface="Palatino-Roman"/>
              </a:rPr>
              <a:t>of the ship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may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ascertained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by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following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methods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</a:endParaRPr>
          </a:p>
          <a:p>
            <a:pPr marL="114300" algn="just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-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Check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bearings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fixed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landmarks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references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retained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chart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during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period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;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also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entered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deck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logbook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If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are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changing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changing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must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assumed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algn="just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-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Obtain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immediate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positional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check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from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GPS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ensure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instrument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co-ordinates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correspond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Latitude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Longitude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discrepancy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must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assumed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its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algn="just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-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Engage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variable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range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marker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radar on</a:t>
            </a: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fixed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land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object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If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range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between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landmark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closes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assumed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its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algn="just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- 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Direct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observation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hand contact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give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further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indication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its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A</a:t>
            </a: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usually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generate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excessive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vibration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through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length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which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also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indicate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(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depending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nature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holding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ground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).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66C30-2FAE-4185-83A0-4FB1E4D1FCC6}" type="slidenum">
              <a:rPr lang="ro-RO" smtClean="0"/>
              <a:t>10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9529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6507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1800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9717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392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8961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4034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231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4900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5584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0952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0632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C2A7C-C859-4802-A9B5-5D977F195A3E}" type="datetimeFigureOut">
              <a:rPr lang="ro-RO" smtClean="0"/>
              <a:t>08.11.2023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7D03F-6E53-4CCD-9A62-A9DFA3A3F5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8232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8B9692E-6064-8558-29AD-3AA0F3572CFB}"/>
              </a:ext>
            </a:extLst>
          </p:cNvPr>
          <p:cNvGrpSpPr/>
          <p:nvPr/>
        </p:nvGrpSpPr>
        <p:grpSpPr>
          <a:xfrm>
            <a:off x="0" y="87124"/>
            <a:ext cx="9144000" cy="6784034"/>
            <a:chOff x="0" y="87124"/>
            <a:chExt cx="9144000" cy="678403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0C96BE2-4BD2-1091-1160-6855A653B5E0}"/>
                </a:ext>
              </a:extLst>
            </p:cNvPr>
            <p:cNvGrpSpPr/>
            <p:nvPr/>
          </p:nvGrpSpPr>
          <p:grpSpPr>
            <a:xfrm>
              <a:off x="108154" y="87124"/>
              <a:ext cx="8930637" cy="748618"/>
              <a:chOff x="0" y="0"/>
              <a:chExt cx="12186519" cy="99296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A903585-9044-3DC5-3ED1-D06733EAF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81383" y="7925"/>
                <a:ext cx="4105136" cy="90955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B459FD3-2179-9298-1537-F47F1C9D0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8201"/>
                <a:ext cx="4392445" cy="902504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FD102F7-9A39-8C2E-D8A9-6A75EB6B412A}"/>
                  </a:ext>
                </a:extLst>
              </p:cNvPr>
              <p:cNvSpPr/>
              <p:nvPr/>
            </p:nvSpPr>
            <p:spPr>
              <a:xfrm>
                <a:off x="4219897" y="7926"/>
                <a:ext cx="4105136" cy="902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o-RO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2A9CA19-79B0-52A9-69E0-57EE0E54C1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30260"/>
              <a:stretch/>
            </p:blipFill>
            <p:spPr>
              <a:xfrm>
                <a:off x="4373150" y="70134"/>
                <a:ext cx="1115873" cy="92282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7B993CE-9F22-A974-97F4-54B975671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12209" y="80351"/>
                <a:ext cx="1048182" cy="75765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A077108-0354-9FFF-E2D4-AEC81A1F0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48001" y="0"/>
                <a:ext cx="790914" cy="90250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FD34EF7-B48B-FF23-75B8-C5730B97D0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19292" y="51084"/>
                <a:ext cx="844218" cy="844218"/>
              </a:xfrm>
              <a:prstGeom prst="rect">
                <a:avLst/>
              </a:prstGeom>
            </p:spPr>
          </p:pic>
          <p:pic>
            <p:nvPicPr>
              <p:cNvPr id="22" name="Picture 21" descr="logo z przezroczystym">
                <a:extLst>
                  <a:ext uri="{FF2B5EF4-FFF2-40B4-BE49-F238E27FC236}">
                    <a16:creationId xmlns:a16="http://schemas.microsoft.com/office/drawing/2014/main" id="{861560E0-9EDB-2AC4-2A59-242C6D9481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8437231" y="0"/>
                <a:ext cx="693406" cy="90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3009B5C-9384-AAC8-DAB1-048AE88647D9}"/>
                </a:ext>
              </a:extLst>
            </p:cNvPr>
            <p:cNvGrpSpPr/>
            <p:nvPr/>
          </p:nvGrpSpPr>
          <p:grpSpPr>
            <a:xfrm>
              <a:off x="0" y="6233651"/>
              <a:ext cx="9144000" cy="637507"/>
              <a:chOff x="0" y="6233651"/>
              <a:chExt cx="9144000" cy="637507"/>
            </a:xfrm>
          </p:grpSpPr>
          <p:pic>
            <p:nvPicPr>
              <p:cNvPr id="4" name="Picture 3" descr="Blue Background Powerpoint posted by Michelle Mercado">
                <a:extLst>
                  <a:ext uri="{FF2B5EF4-FFF2-40B4-BE49-F238E27FC236}">
                    <a16:creationId xmlns:a16="http://schemas.microsoft.com/office/drawing/2014/main" id="{4AD9420D-EFF1-E66D-D2C8-C03D0C4A6605}"/>
                  </a:ext>
                </a:extLst>
              </p:cNvPr>
              <p:cNvPicPr/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33651"/>
                <a:ext cx="9144000" cy="637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00D7074-C6E5-51F3-26DF-4DA670CA1D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95072" y="6243483"/>
                <a:ext cx="559420" cy="622148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7381F8E-EA18-0E61-3F5C-67A3A691F72E}"/>
                  </a:ext>
                </a:extLst>
              </p:cNvPr>
              <p:cNvSpPr/>
              <p:nvPr/>
            </p:nvSpPr>
            <p:spPr>
              <a:xfrm>
                <a:off x="1782751" y="6342801"/>
                <a:ext cx="55784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ro-RO" sz="2400" b="1" i="1" dirty="0">
                    <a:ln w="0"/>
                    <a:gradFill flip="none" rotWithShape="1">
                      <a:gsLst>
                        <a:gs pos="0">
                          <a:srgbClr val="0070C0"/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ROMANIAN NAVAL ACADEMY</a:t>
                </a:r>
                <a:endParaRPr lang="en-GB" sz="2400" b="1" i="1" cap="none" spc="0" dirty="0">
                  <a:ln w="0"/>
                  <a:gradFill flip="none" rotWithShape="1">
                    <a:gsLst>
                      <a:gs pos="0">
                        <a:srgbClr val="0070C0"/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A711A02-E7F7-91A7-49CA-CB11FD1335F5}"/>
              </a:ext>
            </a:extLst>
          </p:cNvPr>
          <p:cNvSpPr txBox="1"/>
          <p:nvPr/>
        </p:nvSpPr>
        <p:spPr>
          <a:xfrm>
            <a:off x="609600" y="2445424"/>
            <a:ext cx="7885472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SHIP HANDLING AND MANEUVERING</a:t>
            </a:r>
            <a:endParaRPr lang="ro-RO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ANCHORING OF THE SHIP</a:t>
            </a:r>
            <a:endParaRPr lang="ro-RO" sz="3200" dirty="0">
              <a:solidFill>
                <a:srgbClr val="FF0000"/>
              </a:solidFill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067A2AAD-330D-6F44-4A9C-C89C6F3C4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76375" y="3549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0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E8B5-0028-BAD3-ACA3-14AA2E2D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44" y="764512"/>
            <a:ext cx="7886700" cy="69574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Detection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dragging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anchor</a:t>
            </a:r>
            <a:endParaRPr lang="ro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A070B-27F5-9146-2C5F-19767D72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9" y="1644560"/>
            <a:ext cx="8242125" cy="422548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Palatino-Roman"/>
              </a:rPr>
              <a:t>The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movement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en-US" sz="1800" b="1" i="1" dirty="0">
                <a:latin typeface="Times New Roman" panose="02020603050405020304" pitchFamily="18" charset="0"/>
                <a:ea typeface="Palatino-Roman"/>
              </a:rPr>
              <a:t>of the ship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may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be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ascertained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by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any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 or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all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 of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following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methods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:</a:t>
            </a:r>
            <a:endParaRPr lang="en-US" sz="1800" b="1" i="1" dirty="0">
              <a:effectLst/>
              <a:latin typeface="Times New Roman" panose="02020603050405020304" pitchFamily="18" charset="0"/>
              <a:ea typeface="Palatino-Roman"/>
            </a:endParaRPr>
          </a:p>
          <a:p>
            <a:pPr marL="114300" algn="just">
              <a:lnSpc>
                <a:spcPct val="120000"/>
              </a:lnSpc>
              <a:spcBef>
                <a:spcPts val="0"/>
              </a:spcBef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Check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bearings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fixed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landmarks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  <a:cs typeface="Times New Roman" panose="02020603050405020304" pitchFamily="18" charset="0"/>
            </a:endParaRPr>
          </a:p>
          <a:p>
            <a:pPr marL="114300" algn="just">
              <a:lnSpc>
                <a:spcPct val="120000"/>
              </a:lnSpc>
              <a:spcBef>
                <a:spcPts val="0"/>
              </a:spcBef>
            </a:pPr>
            <a:endParaRPr lang="en-US" sz="1800" dirty="0">
              <a:effectLst/>
              <a:latin typeface="Times New Roman" panose="02020603050405020304" pitchFamily="18" charset="0"/>
              <a:ea typeface="Palatino-Roman"/>
              <a:cs typeface="Times New Roman" panose="02020603050405020304" pitchFamily="18" charset="0"/>
            </a:endParaRPr>
          </a:p>
          <a:p>
            <a:pPr marL="114300" algn="just">
              <a:lnSpc>
                <a:spcPct val="120000"/>
              </a:lnSpc>
              <a:spcBef>
                <a:spcPts val="0"/>
              </a:spcBef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Obtain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immediate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positional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check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from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GPS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ensure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instrument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co-ordinates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correspond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Latitude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Longitude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  <a:cs typeface="Times New Roman" panose="02020603050405020304" pitchFamily="18" charset="0"/>
            </a:endParaRPr>
          </a:p>
          <a:p>
            <a:pPr marL="114300" algn="just">
              <a:lnSpc>
                <a:spcPct val="120000"/>
              </a:lnSpc>
              <a:spcBef>
                <a:spcPts val="0"/>
              </a:spcBef>
            </a:pPr>
            <a:endParaRPr lang="en-US" sz="1800" dirty="0">
              <a:effectLst/>
              <a:latin typeface="Times New Roman" panose="02020603050405020304" pitchFamily="18" charset="0"/>
              <a:ea typeface="Palatino-Roman"/>
              <a:cs typeface="Times New Roman" panose="02020603050405020304" pitchFamily="18" charset="0"/>
            </a:endParaRPr>
          </a:p>
          <a:p>
            <a:pPr marL="114300" algn="just">
              <a:lnSpc>
                <a:spcPct val="120000"/>
              </a:lnSpc>
              <a:spcBef>
                <a:spcPts val="0"/>
              </a:spcBef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Engage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variable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range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marker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radar on</a:t>
            </a: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fixed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land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object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  <a:cs typeface="Times New Roman" panose="02020603050405020304" pitchFamily="18" charset="0"/>
            </a:endParaRPr>
          </a:p>
          <a:p>
            <a:pPr marL="114300" algn="just">
              <a:lnSpc>
                <a:spcPct val="120000"/>
              </a:lnSpc>
              <a:spcBef>
                <a:spcPts val="0"/>
              </a:spcBef>
            </a:pPr>
            <a:endParaRPr lang="en-US" sz="1800" dirty="0">
              <a:effectLst/>
              <a:latin typeface="Times New Roman" panose="02020603050405020304" pitchFamily="18" charset="0"/>
              <a:ea typeface="Palatino-Roman"/>
              <a:cs typeface="Times New Roman" panose="02020603050405020304" pitchFamily="18" charset="0"/>
            </a:endParaRPr>
          </a:p>
          <a:p>
            <a:pPr marL="114300" algn="just">
              <a:lnSpc>
                <a:spcPct val="120000"/>
              </a:lnSpc>
              <a:spcBef>
                <a:spcPts val="0"/>
              </a:spcBef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Direct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observation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hand contact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give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further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indication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its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603D5A-C825-520D-255B-8F82227DB23D}"/>
              </a:ext>
            </a:extLst>
          </p:cNvPr>
          <p:cNvGrpSpPr/>
          <p:nvPr/>
        </p:nvGrpSpPr>
        <p:grpSpPr>
          <a:xfrm>
            <a:off x="0" y="87124"/>
            <a:ext cx="9144000" cy="6784034"/>
            <a:chOff x="0" y="87124"/>
            <a:chExt cx="9144000" cy="6784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B346A9-E653-2CD2-8EC8-C85C05E21DC4}"/>
                </a:ext>
              </a:extLst>
            </p:cNvPr>
            <p:cNvGrpSpPr/>
            <p:nvPr/>
          </p:nvGrpSpPr>
          <p:grpSpPr>
            <a:xfrm>
              <a:off x="108154" y="87124"/>
              <a:ext cx="8930637" cy="748618"/>
              <a:chOff x="0" y="0"/>
              <a:chExt cx="12186519" cy="9929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2F0CF24-AA55-FE89-F054-FA8D37FD6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383" y="7925"/>
                <a:ext cx="4105136" cy="9095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2CD590A-5903-2FF0-4870-130F68DC5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8201"/>
                <a:ext cx="4392445" cy="9025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D2E3D67-4C0F-4F1F-9ADF-A444A159686B}"/>
                  </a:ext>
                </a:extLst>
              </p:cNvPr>
              <p:cNvSpPr/>
              <p:nvPr/>
            </p:nvSpPr>
            <p:spPr>
              <a:xfrm>
                <a:off x="4219897" y="7926"/>
                <a:ext cx="4105136" cy="902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o-RO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E9F795-C739-158C-7FFA-681A966FE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260"/>
              <a:stretch/>
            </p:blipFill>
            <p:spPr>
              <a:xfrm>
                <a:off x="4373150" y="70134"/>
                <a:ext cx="1115873" cy="9228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477D2E5-1C81-73F9-8C6C-12F476444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2209" y="80351"/>
                <a:ext cx="1048182" cy="75765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4F5C7EA-AE20-E6D8-B389-BA9D5A7CD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8001" y="0"/>
                <a:ext cx="790914" cy="90250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D4255EC-1DFB-BBEE-6C87-27367789B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19292" y="51084"/>
                <a:ext cx="844218" cy="844218"/>
              </a:xfrm>
              <a:prstGeom prst="rect">
                <a:avLst/>
              </a:prstGeom>
            </p:spPr>
          </p:pic>
          <p:pic>
            <p:nvPicPr>
              <p:cNvPr id="17" name="Picture 16" descr="logo z przezroczystym">
                <a:extLst>
                  <a:ext uri="{FF2B5EF4-FFF2-40B4-BE49-F238E27FC236}">
                    <a16:creationId xmlns:a16="http://schemas.microsoft.com/office/drawing/2014/main" id="{89D7A547-3A84-86D3-54FC-B6BA04F2A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437231" y="0"/>
                <a:ext cx="693406" cy="90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70A2ED-1385-DB5D-2618-2091F23F8769}"/>
                </a:ext>
              </a:extLst>
            </p:cNvPr>
            <p:cNvGrpSpPr/>
            <p:nvPr/>
          </p:nvGrpSpPr>
          <p:grpSpPr>
            <a:xfrm>
              <a:off x="0" y="6233651"/>
              <a:ext cx="9144000" cy="637507"/>
              <a:chOff x="0" y="6233651"/>
              <a:chExt cx="9144000" cy="637507"/>
            </a:xfrm>
          </p:grpSpPr>
          <p:pic>
            <p:nvPicPr>
              <p:cNvPr id="7" name="Picture 6" descr="Blue Background Powerpoint posted by Michelle Mercado">
                <a:extLst>
                  <a:ext uri="{FF2B5EF4-FFF2-40B4-BE49-F238E27FC236}">
                    <a16:creationId xmlns:a16="http://schemas.microsoft.com/office/drawing/2014/main" id="{F5EF7F22-D25A-EE2B-00A8-E84CA4E1A583}"/>
                  </a:ext>
                </a:extLst>
              </p:cNvPr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33651"/>
                <a:ext cx="9144000" cy="637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6F03BC-4AB3-A45A-3CA4-E29A4DFA5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5072" y="6243483"/>
                <a:ext cx="559420" cy="62214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063D7A0-DD06-0B15-5B40-BC2198113CB0}"/>
                  </a:ext>
                </a:extLst>
              </p:cNvPr>
              <p:cNvSpPr/>
              <p:nvPr/>
            </p:nvSpPr>
            <p:spPr>
              <a:xfrm>
                <a:off x="1782751" y="6342801"/>
                <a:ext cx="55784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ro-RO" sz="2400" b="1" i="1" dirty="0">
                    <a:ln w="0"/>
                    <a:gradFill flip="none" rotWithShape="1">
                      <a:gsLst>
                        <a:gs pos="0">
                          <a:srgbClr val="0070C0"/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ROMANIAN NAVAL ACADEMY</a:t>
                </a:r>
                <a:endParaRPr lang="en-GB" sz="2400" b="1" i="1" cap="none" spc="0" dirty="0">
                  <a:ln w="0"/>
                  <a:gradFill flip="none" rotWithShape="1">
                    <a:gsLst>
                      <a:gs pos="0">
                        <a:srgbClr val="0070C0"/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</p:grpSp>
      <p:pic>
        <p:nvPicPr>
          <p:cNvPr id="18" name="10">
            <a:hlinkClick r:id="" action="ppaction://media"/>
            <a:extLst>
              <a:ext uri="{FF2B5EF4-FFF2-40B4-BE49-F238E27FC236}">
                <a16:creationId xmlns:a16="http://schemas.microsoft.com/office/drawing/2014/main" id="{394E6D24-867E-23C3-EA5B-AED7A443F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44638" y="3095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1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603D5A-C825-520D-255B-8F82227DB23D}"/>
              </a:ext>
            </a:extLst>
          </p:cNvPr>
          <p:cNvGrpSpPr/>
          <p:nvPr/>
        </p:nvGrpSpPr>
        <p:grpSpPr>
          <a:xfrm>
            <a:off x="0" y="87124"/>
            <a:ext cx="9144000" cy="6784034"/>
            <a:chOff x="0" y="87124"/>
            <a:chExt cx="9144000" cy="6784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B346A9-E653-2CD2-8EC8-C85C05E21DC4}"/>
                </a:ext>
              </a:extLst>
            </p:cNvPr>
            <p:cNvGrpSpPr/>
            <p:nvPr/>
          </p:nvGrpSpPr>
          <p:grpSpPr>
            <a:xfrm>
              <a:off x="108154" y="87124"/>
              <a:ext cx="8930637" cy="748618"/>
              <a:chOff x="0" y="0"/>
              <a:chExt cx="12186519" cy="9929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2F0CF24-AA55-FE89-F054-FA8D37FD6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383" y="7925"/>
                <a:ext cx="4105136" cy="9095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2CD590A-5903-2FF0-4870-130F68DC5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8201"/>
                <a:ext cx="4392445" cy="9025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D2E3D67-4C0F-4F1F-9ADF-A444A159686B}"/>
                  </a:ext>
                </a:extLst>
              </p:cNvPr>
              <p:cNvSpPr/>
              <p:nvPr/>
            </p:nvSpPr>
            <p:spPr>
              <a:xfrm>
                <a:off x="4219897" y="7926"/>
                <a:ext cx="4105136" cy="902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o-RO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E9F795-C739-158C-7FFA-681A966FE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260"/>
              <a:stretch/>
            </p:blipFill>
            <p:spPr>
              <a:xfrm>
                <a:off x="4373150" y="70134"/>
                <a:ext cx="1115873" cy="9228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477D2E5-1C81-73F9-8C6C-12F476444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2209" y="80351"/>
                <a:ext cx="1048182" cy="75765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4F5C7EA-AE20-E6D8-B389-BA9D5A7CD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8001" y="0"/>
                <a:ext cx="790914" cy="90250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D4255EC-1DFB-BBEE-6C87-27367789B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19292" y="51084"/>
                <a:ext cx="844218" cy="844218"/>
              </a:xfrm>
              <a:prstGeom prst="rect">
                <a:avLst/>
              </a:prstGeom>
            </p:spPr>
          </p:pic>
          <p:pic>
            <p:nvPicPr>
              <p:cNvPr id="17" name="Picture 16" descr="logo z przezroczystym">
                <a:extLst>
                  <a:ext uri="{FF2B5EF4-FFF2-40B4-BE49-F238E27FC236}">
                    <a16:creationId xmlns:a16="http://schemas.microsoft.com/office/drawing/2014/main" id="{89D7A547-3A84-86D3-54FC-B6BA04F2A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437231" y="0"/>
                <a:ext cx="693406" cy="90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70A2ED-1385-DB5D-2618-2091F23F8769}"/>
                </a:ext>
              </a:extLst>
            </p:cNvPr>
            <p:cNvGrpSpPr/>
            <p:nvPr/>
          </p:nvGrpSpPr>
          <p:grpSpPr>
            <a:xfrm>
              <a:off x="0" y="6233651"/>
              <a:ext cx="9144000" cy="637507"/>
              <a:chOff x="0" y="6233651"/>
              <a:chExt cx="9144000" cy="637507"/>
            </a:xfrm>
          </p:grpSpPr>
          <p:pic>
            <p:nvPicPr>
              <p:cNvPr id="7" name="Picture 6" descr="Blue Background Powerpoint posted by Michelle Mercado">
                <a:extLst>
                  <a:ext uri="{FF2B5EF4-FFF2-40B4-BE49-F238E27FC236}">
                    <a16:creationId xmlns:a16="http://schemas.microsoft.com/office/drawing/2014/main" id="{F5EF7F22-D25A-EE2B-00A8-E84CA4E1A583}"/>
                  </a:ext>
                </a:extLst>
              </p:cNvPr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33651"/>
                <a:ext cx="9144000" cy="637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6F03BC-4AB3-A45A-3CA4-E29A4DFA5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5072" y="6243483"/>
                <a:ext cx="559420" cy="62214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063D7A0-DD06-0B15-5B40-BC2198113CB0}"/>
                  </a:ext>
                </a:extLst>
              </p:cNvPr>
              <p:cNvSpPr/>
              <p:nvPr/>
            </p:nvSpPr>
            <p:spPr>
              <a:xfrm>
                <a:off x="1782751" y="6342801"/>
                <a:ext cx="55784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ro-RO" sz="2400" b="1" i="1" dirty="0">
                    <a:ln w="0"/>
                    <a:gradFill flip="none" rotWithShape="1">
                      <a:gsLst>
                        <a:gs pos="0">
                          <a:srgbClr val="0070C0"/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ROMANIAN NAVAL ACADEMY</a:t>
                </a:r>
                <a:endParaRPr lang="en-GB" sz="2400" b="1" i="1" cap="none" spc="0" dirty="0">
                  <a:ln w="0"/>
                  <a:gradFill flip="none" rotWithShape="1">
                    <a:gsLst>
                      <a:gs pos="0">
                        <a:srgbClr val="0070C0"/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CACC54A-A9A7-BDEC-3B3B-129506756CC5}"/>
              </a:ext>
            </a:extLst>
          </p:cNvPr>
          <p:cNvSpPr txBox="1"/>
          <p:nvPr/>
        </p:nvSpPr>
        <p:spPr>
          <a:xfrm>
            <a:off x="2102091" y="835742"/>
            <a:ext cx="4572000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o-RO" sz="1800" b="1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Anchoring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b="1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b="1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b="1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watch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b="1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checklist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 </a:t>
            </a:r>
            <a:endParaRPr lang="ro-R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close-up of a survey&#10;&#10;Description automatically generated">
            <a:extLst>
              <a:ext uri="{FF2B5EF4-FFF2-40B4-BE49-F238E27FC236}">
                <a16:creationId xmlns:a16="http://schemas.microsoft.com/office/drawing/2014/main" id="{80CAA249-60E3-03E3-026F-C03D57C3E3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260" y="1452257"/>
            <a:ext cx="3131648" cy="4570001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622650C-26CD-D5CB-6660-35CD3399B5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0670" y="2274434"/>
            <a:ext cx="4249454" cy="2925646"/>
          </a:xfrm>
          <a:prstGeom prst="rect">
            <a:avLst/>
          </a:prstGeom>
        </p:spPr>
      </p:pic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D71CFD49-D327-EC25-5634-21156909F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92300" y="273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8B8A-F333-2823-E4C5-2F382FAB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79" y="1043090"/>
            <a:ext cx="7886700" cy="57121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anchor plan</a:t>
            </a:r>
            <a:endParaRPr lang="ro-R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1020B7-6199-F090-F61D-88E549EFF36A}"/>
              </a:ext>
            </a:extLst>
          </p:cNvPr>
          <p:cNvGrpSpPr/>
          <p:nvPr/>
        </p:nvGrpSpPr>
        <p:grpSpPr>
          <a:xfrm>
            <a:off x="0" y="87124"/>
            <a:ext cx="9144000" cy="6784034"/>
            <a:chOff x="0" y="87124"/>
            <a:chExt cx="9144000" cy="6784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6E373F-7CEC-0816-0DE0-F40EEE7CFF29}"/>
                </a:ext>
              </a:extLst>
            </p:cNvPr>
            <p:cNvGrpSpPr/>
            <p:nvPr/>
          </p:nvGrpSpPr>
          <p:grpSpPr>
            <a:xfrm>
              <a:off x="108154" y="87124"/>
              <a:ext cx="8930637" cy="748618"/>
              <a:chOff x="0" y="0"/>
              <a:chExt cx="12186519" cy="9929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590874B-DF18-6965-EBAC-605020210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383" y="7925"/>
                <a:ext cx="4105136" cy="9095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CB12ADB-6DE6-2CD5-5B8E-453C83DB8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8201"/>
                <a:ext cx="4392445" cy="9025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D063-6CD9-818F-0B92-D5AA466AA41D}"/>
                  </a:ext>
                </a:extLst>
              </p:cNvPr>
              <p:cNvSpPr/>
              <p:nvPr/>
            </p:nvSpPr>
            <p:spPr>
              <a:xfrm>
                <a:off x="4219897" y="7926"/>
                <a:ext cx="4105136" cy="902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o-RO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DEA7E23-8AE6-C635-CF72-BA53666E3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260"/>
              <a:stretch/>
            </p:blipFill>
            <p:spPr>
              <a:xfrm>
                <a:off x="4373150" y="70134"/>
                <a:ext cx="1115873" cy="9228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C232EDB-F3E6-E204-9AB7-EF04B69DE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2209" y="80351"/>
                <a:ext cx="1048182" cy="75765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660FE37-4CD7-3AC6-D1FA-4768F962E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8001" y="0"/>
                <a:ext cx="790914" cy="90250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6428C4F-7BC9-38F9-4AC0-EA29ECAC4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19292" y="51084"/>
                <a:ext cx="844218" cy="844218"/>
              </a:xfrm>
              <a:prstGeom prst="rect">
                <a:avLst/>
              </a:prstGeom>
            </p:spPr>
          </p:pic>
          <p:pic>
            <p:nvPicPr>
              <p:cNvPr id="17" name="Picture 16" descr="logo z przezroczystym">
                <a:extLst>
                  <a:ext uri="{FF2B5EF4-FFF2-40B4-BE49-F238E27FC236}">
                    <a16:creationId xmlns:a16="http://schemas.microsoft.com/office/drawing/2014/main" id="{6C6FAB39-E8BA-3980-25B1-7415A2D9EC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437231" y="0"/>
                <a:ext cx="693406" cy="90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6C2482-DA1F-182D-DA7A-E4CADBFC8EC0}"/>
                </a:ext>
              </a:extLst>
            </p:cNvPr>
            <p:cNvGrpSpPr/>
            <p:nvPr/>
          </p:nvGrpSpPr>
          <p:grpSpPr>
            <a:xfrm>
              <a:off x="0" y="6233651"/>
              <a:ext cx="9144000" cy="637507"/>
              <a:chOff x="0" y="6233651"/>
              <a:chExt cx="9144000" cy="637507"/>
            </a:xfrm>
          </p:grpSpPr>
          <p:pic>
            <p:nvPicPr>
              <p:cNvPr id="7" name="Picture 6" descr="Blue Background Powerpoint posted by Michelle Mercado">
                <a:extLst>
                  <a:ext uri="{FF2B5EF4-FFF2-40B4-BE49-F238E27FC236}">
                    <a16:creationId xmlns:a16="http://schemas.microsoft.com/office/drawing/2014/main" id="{98871C56-B0CA-B50E-DCCE-AB940CBF213C}"/>
                  </a:ext>
                </a:extLst>
              </p:cNvPr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33651"/>
                <a:ext cx="9144000" cy="637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586B1B4-3E52-886F-E8B6-FB1FC1312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5072" y="6243483"/>
                <a:ext cx="559420" cy="62214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A3D723-34B1-B70C-1FCA-0FABAC0F1F01}"/>
                  </a:ext>
                </a:extLst>
              </p:cNvPr>
              <p:cNvSpPr/>
              <p:nvPr/>
            </p:nvSpPr>
            <p:spPr>
              <a:xfrm>
                <a:off x="1782751" y="6342801"/>
                <a:ext cx="55784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ro-RO" sz="2400" b="1" i="1" dirty="0">
                    <a:ln w="0"/>
                    <a:gradFill flip="none" rotWithShape="1">
                      <a:gsLst>
                        <a:gs pos="0">
                          <a:srgbClr val="0070C0"/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ROMANIAN NAVAL ACADEMY</a:t>
                </a:r>
                <a:endParaRPr lang="en-GB" sz="2400" b="1" i="1" cap="none" spc="0" dirty="0">
                  <a:ln w="0"/>
                  <a:gradFill flip="none" rotWithShape="1">
                    <a:gsLst>
                      <a:gs pos="0">
                        <a:srgbClr val="0070C0"/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194066E-B175-DD15-94CF-A96386026688}"/>
              </a:ext>
            </a:extLst>
          </p:cNvPr>
          <p:cNvSpPr txBox="1"/>
          <p:nvPr/>
        </p:nvSpPr>
        <p:spPr>
          <a:xfrm>
            <a:off x="914618" y="2828835"/>
            <a:ext cx="56364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Palatino-Roman"/>
              </a:rPr>
              <a:t>T</a:t>
            </a:r>
            <a:r>
              <a:rPr lang="ro-RO" sz="2000" dirty="0" err="1">
                <a:effectLst/>
                <a:latin typeface="Times New Roman" panose="02020603050405020304" pitchFamily="18" charset="0"/>
                <a:ea typeface="Palatino-Roman"/>
              </a:rPr>
              <a:t>he</a:t>
            </a: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2000" dirty="0" err="1">
                <a:effectLst/>
                <a:latin typeface="Times New Roman" panose="02020603050405020304" pitchFamily="18" charset="0"/>
                <a:ea typeface="Palatino-Roman"/>
              </a:rPr>
              <a:t>Ship’s</a:t>
            </a: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 Master/</a:t>
            </a:r>
            <a:r>
              <a:rPr lang="ro-RO" sz="2000" dirty="0" err="1">
                <a:effectLst/>
                <a:latin typeface="Times New Roman" panose="02020603050405020304" pitchFamily="18" charset="0"/>
                <a:ea typeface="Palatino-Roman"/>
              </a:rPr>
              <a:t>Captain</a:t>
            </a: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Palatino-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dirty="0" err="1">
                <a:effectLst/>
                <a:latin typeface="Times New Roman" panose="02020603050405020304" pitchFamily="18" charset="0"/>
                <a:ea typeface="Palatino-Roman"/>
              </a:rPr>
              <a:t>Offshore</a:t>
            </a: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2000" dirty="0" err="1">
                <a:effectLst/>
                <a:latin typeface="Times New Roman" panose="02020603050405020304" pitchFamily="18" charset="0"/>
                <a:ea typeface="Palatino-Roman"/>
              </a:rPr>
              <a:t>Installation</a:t>
            </a: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 Manager </a:t>
            </a:r>
            <a:endParaRPr lang="en-US" sz="2000" dirty="0">
              <a:effectLst/>
              <a:latin typeface="Times New Roman" panose="02020603050405020304" pitchFamily="18" charset="0"/>
              <a:ea typeface="Palatino-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Palatino-Roman"/>
              </a:rPr>
              <a:t>T</a:t>
            </a:r>
            <a:r>
              <a:rPr lang="ro-RO" sz="2000" dirty="0" err="1">
                <a:effectLst/>
                <a:latin typeface="Times New Roman" panose="02020603050405020304" pitchFamily="18" charset="0"/>
                <a:ea typeface="Palatino-Roman"/>
              </a:rPr>
              <a:t>he</a:t>
            </a: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2000" dirty="0" err="1">
                <a:effectLst/>
                <a:latin typeface="Times New Roman" panose="02020603050405020304" pitchFamily="18" charset="0"/>
                <a:ea typeface="Palatino-Roman"/>
              </a:rPr>
              <a:t>Officer</a:t>
            </a: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 in </a:t>
            </a:r>
            <a:r>
              <a:rPr lang="ro-RO" sz="2000" dirty="0" err="1">
                <a:effectLst/>
                <a:latin typeface="Times New Roman" panose="02020603050405020304" pitchFamily="18" charset="0"/>
                <a:ea typeface="Palatino-Roman"/>
              </a:rPr>
              <a:t>Charge</a:t>
            </a: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Palatino-Roman"/>
              </a:rPr>
              <a:t>of the anchor 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Master of </a:t>
            </a:r>
            <a:r>
              <a:rPr lang="ro-RO" sz="2000" dirty="0" err="1">
                <a:effectLst/>
                <a:latin typeface="Times New Roman" panose="02020603050405020304" pitchFamily="18" charset="0"/>
                <a:ea typeface="Palatino-Roman"/>
              </a:rPr>
              <a:t>Anchor</a:t>
            </a: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2000" dirty="0" err="1">
                <a:effectLst/>
                <a:latin typeface="Times New Roman" panose="02020603050405020304" pitchFamily="18" charset="0"/>
                <a:ea typeface="Palatino-Roman"/>
              </a:rPr>
              <a:t>Handling</a:t>
            </a: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2000" dirty="0" err="1">
                <a:effectLst/>
                <a:latin typeface="Times New Roman" panose="02020603050405020304" pitchFamily="18" charset="0"/>
                <a:ea typeface="Palatino-Roman"/>
              </a:rPr>
              <a:t>Vessel</a:t>
            </a:r>
            <a:r>
              <a:rPr lang="ro-RO" sz="20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endParaRPr lang="ro-RO" sz="2000" dirty="0"/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53CC56CE-EF3A-A3A7-9E56-668850DB8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9163" y="275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1A357-0F0E-E7F3-F245-EE47A1B3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07" y="938696"/>
            <a:ext cx="7886700" cy="5411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anchor plan</a:t>
            </a:r>
            <a:endParaRPr lang="ro-R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9D5C67-8299-9462-2F82-8DF39FAF3792}"/>
              </a:ext>
            </a:extLst>
          </p:cNvPr>
          <p:cNvGrpSpPr/>
          <p:nvPr/>
        </p:nvGrpSpPr>
        <p:grpSpPr>
          <a:xfrm>
            <a:off x="0" y="87124"/>
            <a:ext cx="9144000" cy="6784034"/>
            <a:chOff x="0" y="87124"/>
            <a:chExt cx="9144000" cy="6784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FECFA6-1DA2-E157-0598-B67B3A77B93F}"/>
                </a:ext>
              </a:extLst>
            </p:cNvPr>
            <p:cNvGrpSpPr/>
            <p:nvPr/>
          </p:nvGrpSpPr>
          <p:grpSpPr>
            <a:xfrm>
              <a:off x="108154" y="87124"/>
              <a:ext cx="8930637" cy="748618"/>
              <a:chOff x="0" y="0"/>
              <a:chExt cx="12186519" cy="9929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8DFE53C-E707-025E-F3ED-937DB4BDC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383" y="7925"/>
                <a:ext cx="4105136" cy="9095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56971AB-ACE8-E464-1995-1D1F31E5E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8201"/>
                <a:ext cx="4392445" cy="9025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1B48AB2-BFAB-729F-C98B-2B05F4C64A6B}"/>
                  </a:ext>
                </a:extLst>
              </p:cNvPr>
              <p:cNvSpPr/>
              <p:nvPr/>
            </p:nvSpPr>
            <p:spPr>
              <a:xfrm>
                <a:off x="4219897" y="7926"/>
                <a:ext cx="4105136" cy="902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o-RO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5BCE2D7-D3DB-C400-6AB3-14923A763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260"/>
              <a:stretch/>
            </p:blipFill>
            <p:spPr>
              <a:xfrm>
                <a:off x="4373150" y="70134"/>
                <a:ext cx="1115873" cy="9228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4FD5018-B54E-3F52-D4F1-CA0709CC1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2209" y="80351"/>
                <a:ext cx="1048182" cy="75765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1C26DBC-F253-1E2A-C8E1-6CE0BBC7F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8001" y="0"/>
                <a:ext cx="790914" cy="90250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73F6DF4-23EE-C6E6-A59B-206276D45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19292" y="51084"/>
                <a:ext cx="844218" cy="844218"/>
              </a:xfrm>
              <a:prstGeom prst="rect">
                <a:avLst/>
              </a:prstGeom>
            </p:spPr>
          </p:pic>
          <p:pic>
            <p:nvPicPr>
              <p:cNvPr id="17" name="Picture 16" descr="logo z przezroczystym">
                <a:extLst>
                  <a:ext uri="{FF2B5EF4-FFF2-40B4-BE49-F238E27FC236}">
                    <a16:creationId xmlns:a16="http://schemas.microsoft.com/office/drawing/2014/main" id="{02307C65-78B9-2D33-5E5B-760760188A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437231" y="0"/>
                <a:ext cx="693406" cy="90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8110AD7-C7EE-E686-4E09-79BAE7140355}"/>
                </a:ext>
              </a:extLst>
            </p:cNvPr>
            <p:cNvGrpSpPr/>
            <p:nvPr/>
          </p:nvGrpSpPr>
          <p:grpSpPr>
            <a:xfrm>
              <a:off x="0" y="6233651"/>
              <a:ext cx="9144000" cy="637507"/>
              <a:chOff x="0" y="6233651"/>
              <a:chExt cx="9144000" cy="637507"/>
            </a:xfrm>
          </p:grpSpPr>
          <p:pic>
            <p:nvPicPr>
              <p:cNvPr id="7" name="Picture 6" descr="Blue Background Powerpoint posted by Michelle Mercado">
                <a:extLst>
                  <a:ext uri="{FF2B5EF4-FFF2-40B4-BE49-F238E27FC236}">
                    <a16:creationId xmlns:a16="http://schemas.microsoft.com/office/drawing/2014/main" id="{766BDE77-E43C-8DBF-F32A-0B068A9901F2}"/>
                  </a:ext>
                </a:extLst>
              </p:cNvPr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33651"/>
                <a:ext cx="9144000" cy="637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4213CD-8FAE-9689-BAAA-8901883FC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5072" y="6243483"/>
                <a:ext cx="559420" cy="62214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14ECFDE-4436-7C94-8008-E5A5C67DCBFA}"/>
                  </a:ext>
                </a:extLst>
              </p:cNvPr>
              <p:cNvSpPr/>
              <p:nvPr/>
            </p:nvSpPr>
            <p:spPr>
              <a:xfrm>
                <a:off x="1782751" y="6342801"/>
                <a:ext cx="55784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ro-RO" sz="2400" b="1" i="1" dirty="0">
                    <a:ln w="0"/>
                    <a:gradFill flip="none" rotWithShape="1">
                      <a:gsLst>
                        <a:gs pos="0">
                          <a:srgbClr val="0070C0"/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ROMANIAN NAVAL ACADEMY</a:t>
                </a:r>
                <a:endParaRPr lang="en-GB" sz="2400" b="1" i="1" cap="none" spc="0" dirty="0">
                  <a:ln w="0"/>
                  <a:gradFill flip="none" rotWithShape="1">
                    <a:gsLst>
                      <a:gs pos="0">
                        <a:srgbClr val="0070C0"/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47FD84-4A3E-1691-F1C4-40F58E417934}"/>
              </a:ext>
            </a:extLst>
          </p:cNvPr>
          <p:cNvSpPr txBox="1"/>
          <p:nvPr/>
        </p:nvSpPr>
        <p:spPr>
          <a:xfrm>
            <a:off x="492950" y="1925291"/>
            <a:ext cx="811754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2.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available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swinging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room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3.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depth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water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both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High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Low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water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times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4.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defined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clear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through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traffic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5.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reasonable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degree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shelter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provided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6. The holding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ground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good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not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lend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7.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charted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free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underwater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obstructions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8.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greatest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rate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current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intended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area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9.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arrival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draught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comparison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lowest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depth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ensure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adequate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underkeel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clearance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10.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choice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(s)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used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64DC287C-7A5A-BB71-645A-8BAB55AE8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1038" y="3432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F4F5E-714D-2BAD-E416-7F4E263F0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947" y="1810806"/>
            <a:ext cx="7544757" cy="393864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11.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Whether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‘single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 or an alternative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mooring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12.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point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release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13.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amount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pay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out (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scope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based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several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variables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).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14.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course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approach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towards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15. The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speed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approach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towards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16.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Defined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stopping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engines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astern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propulsion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     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(Single</a:t>
            </a:r>
            <a:r>
              <a:rPr lang="en-US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).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17.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Position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monitoring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systems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confirmed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18. State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ebb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/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flood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determined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for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time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19.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Weather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forecast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obtained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prior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closing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20. Time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engage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manual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steering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established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9D5C67-8299-9462-2F82-8DF39FAF3792}"/>
              </a:ext>
            </a:extLst>
          </p:cNvPr>
          <p:cNvGrpSpPr/>
          <p:nvPr/>
        </p:nvGrpSpPr>
        <p:grpSpPr>
          <a:xfrm>
            <a:off x="0" y="87124"/>
            <a:ext cx="9144000" cy="6784034"/>
            <a:chOff x="0" y="87124"/>
            <a:chExt cx="9144000" cy="6784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FECFA6-1DA2-E157-0598-B67B3A77B93F}"/>
                </a:ext>
              </a:extLst>
            </p:cNvPr>
            <p:cNvGrpSpPr/>
            <p:nvPr/>
          </p:nvGrpSpPr>
          <p:grpSpPr>
            <a:xfrm>
              <a:off x="108154" y="87124"/>
              <a:ext cx="8930637" cy="748618"/>
              <a:chOff x="0" y="0"/>
              <a:chExt cx="12186519" cy="9929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8DFE53C-E707-025E-F3ED-937DB4BDC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383" y="7925"/>
                <a:ext cx="4105136" cy="9095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56971AB-ACE8-E464-1995-1D1F31E5E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8201"/>
                <a:ext cx="4392445" cy="9025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1B48AB2-BFAB-729F-C98B-2B05F4C64A6B}"/>
                  </a:ext>
                </a:extLst>
              </p:cNvPr>
              <p:cNvSpPr/>
              <p:nvPr/>
            </p:nvSpPr>
            <p:spPr>
              <a:xfrm>
                <a:off x="4219897" y="7926"/>
                <a:ext cx="4105136" cy="902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o-RO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5BCE2D7-D3DB-C400-6AB3-14923A763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260"/>
              <a:stretch/>
            </p:blipFill>
            <p:spPr>
              <a:xfrm>
                <a:off x="4373150" y="70134"/>
                <a:ext cx="1115873" cy="9228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4FD5018-B54E-3F52-D4F1-CA0709CC1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2209" y="80351"/>
                <a:ext cx="1048182" cy="75765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1C26DBC-F253-1E2A-C8E1-6CE0BBC7F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8001" y="0"/>
                <a:ext cx="790914" cy="90250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73F6DF4-23EE-C6E6-A59B-206276D45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19292" y="51084"/>
                <a:ext cx="844218" cy="844218"/>
              </a:xfrm>
              <a:prstGeom prst="rect">
                <a:avLst/>
              </a:prstGeom>
            </p:spPr>
          </p:pic>
          <p:pic>
            <p:nvPicPr>
              <p:cNvPr id="17" name="Picture 16" descr="logo z przezroczystym">
                <a:extLst>
                  <a:ext uri="{FF2B5EF4-FFF2-40B4-BE49-F238E27FC236}">
                    <a16:creationId xmlns:a16="http://schemas.microsoft.com/office/drawing/2014/main" id="{02307C65-78B9-2D33-5E5B-760760188A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437231" y="0"/>
                <a:ext cx="693406" cy="90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8110AD7-C7EE-E686-4E09-79BAE7140355}"/>
                </a:ext>
              </a:extLst>
            </p:cNvPr>
            <p:cNvGrpSpPr/>
            <p:nvPr/>
          </p:nvGrpSpPr>
          <p:grpSpPr>
            <a:xfrm>
              <a:off x="0" y="6233651"/>
              <a:ext cx="9144000" cy="637507"/>
              <a:chOff x="0" y="6233651"/>
              <a:chExt cx="9144000" cy="637507"/>
            </a:xfrm>
          </p:grpSpPr>
          <p:pic>
            <p:nvPicPr>
              <p:cNvPr id="7" name="Picture 6" descr="Blue Background Powerpoint posted by Michelle Mercado">
                <a:extLst>
                  <a:ext uri="{FF2B5EF4-FFF2-40B4-BE49-F238E27FC236}">
                    <a16:creationId xmlns:a16="http://schemas.microsoft.com/office/drawing/2014/main" id="{766BDE77-E43C-8DBF-F32A-0B068A9901F2}"/>
                  </a:ext>
                </a:extLst>
              </p:cNvPr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33651"/>
                <a:ext cx="9144000" cy="637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4213CD-8FAE-9689-BAAA-8901883FC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5072" y="6243483"/>
                <a:ext cx="559420" cy="62214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14ECFDE-4436-7C94-8008-E5A5C67DCBFA}"/>
                  </a:ext>
                </a:extLst>
              </p:cNvPr>
              <p:cNvSpPr/>
              <p:nvPr/>
            </p:nvSpPr>
            <p:spPr>
              <a:xfrm>
                <a:off x="1782751" y="6342801"/>
                <a:ext cx="55784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ro-RO" sz="2400" b="1" i="1" dirty="0">
                    <a:ln w="0"/>
                    <a:gradFill flip="none" rotWithShape="1">
                      <a:gsLst>
                        <a:gs pos="0">
                          <a:srgbClr val="0070C0"/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ROMANIAN NAVAL ACADEMY</a:t>
                </a:r>
                <a:endParaRPr lang="en-GB" sz="2400" b="1" i="1" cap="none" spc="0" dirty="0">
                  <a:ln w="0"/>
                  <a:gradFill flip="none" rotWithShape="1">
                    <a:gsLst>
                      <a:gs pos="0">
                        <a:srgbClr val="0070C0"/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695611-9EAD-D2B2-B41F-A1193935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372" y="952965"/>
            <a:ext cx="7886700" cy="5411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anchor plan</a:t>
            </a:r>
            <a:endParaRPr lang="ro-R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4">
            <a:hlinkClick r:id="" action="ppaction://media"/>
            <a:extLst>
              <a:ext uri="{FF2B5EF4-FFF2-40B4-BE49-F238E27FC236}">
                <a16:creationId xmlns:a16="http://schemas.microsoft.com/office/drawing/2014/main" id="{7E975F63-3358-DC8A-C76C-1A0F8A9E6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00225" y="2644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0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E8B5-0028-BAD3-ACA3-14AA2E2D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44" y="839668"/>
            <a:ext cx="7886700" cy="69574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Bringing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vessel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single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anchor</a:t>
            </a:r>
            <a:endParaRPr lang="ro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A070B-27F5-9146-2C5F-19767D72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44" y="2445808"/>
            <a:ext cx="7886700" cy="1399681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o-RO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Fundamental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principle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anchoring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it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weight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cable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lay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scope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anchors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vessel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successfully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just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weight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design of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anchor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603D5A-C825-520D-255B-8F82227DB23D}"/>
              </a:ext>
            </a:extLst>
          </p:cNvPr>
          <p:cNvGrpSpPr/>
          <p:nvPr/>
        </p:nvGrpSpPr>
        <p:grpSpPr>
          <a:xfrm>
            <a:off x="0" y="73966"/>
            <a:ext cx="9144000" cy="6784034"/>
            <a:chOff x="0" y="87124"/>
            <a:chExt cx="9144000" cy="6784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B346A9-E653-2CD2-8EC8-C85C05E21DC4}"/>
                </a:ext>
              </a:extLst>
            </p:cNvPr>
            <p:cNvGrpSpPr/>
            <p:nvPr/>
          </p:nvGrpSpPr>
          <p:grpSpPr>
            <a:xfrm>
              <a:off x="108154" y="87124"/>
              <a:ext cx="8930637" cy="748618"/>
              <a:chOff x="0" y="0"/>
              <a:chExt cx="12186519" cy="9929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2F0CF24-AA55-FE89-F054-FA8D37FD6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383" y="7925"/>
                <a:ext cx="4105136" cy="9095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2CD590A-5903-2FF0-4870-130F68DC5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8201"/>
                <a:ext cx="4392445" cy="9025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D2E3D67-4C0F-4F1F-9ADF-A444A159686B}"/>
                  </a:ext>
                </a:extLst>
              </p:cNvPr>
              <p:cNvSpPr/>
              <p:nvPr/>
            </p:nvSpPr>
            <p:spPr>
              <a:xfrm>
                <a:off x="4219897" y="7926"/>
                <a:ext cx="4105136" cy="902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o-RO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E9F795-C739-158C-7FFA-681A966FE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260"/>
              <a:stretch/>
            </p:blipFill>
            <p:spPr>
              <a:xfrm>
                <a:off x="4373150" y="70134"/>
                <a:ext cx="1115873" cy="9228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477D2E5-1C81-73F9-8C6C-12F476444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2209" y="80351"/>
                <a:ext cx="1048182" cy="75765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4F5C7EA-AE20-E6D8-B389-BA9D5A7CD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8001" y="0"/>
                <a:ext cx="790914" cy="90250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D4255EC-1DFB-BBEE-6C87-27367789B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19292" y="51084"/>
                <a:ext cx="844218" cy="844218"/>
              </a:xfrm>
              <a:prstGeom prst="rect">
                <a:avLst/>
              </a:prstGeom>
            </p:spPr>
          </p:pic>
          <p:pic>
            <p:nvPicPr>
              <p:cNvPr id="17" name="Picture 16" descr="logo z przezroczystym">
                <a:extLst>
                  <a:ext uri="{FF2B5EF4-FFF2-40B4-BE49-F238E27FC236}">
                    <a16:creationId xmlns:a16="http://schemas.microsoft.com/office/drawing/2014/main" id="{89D7A547-3A84-86D3-54FC-B6BA04F2A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437231" y="0"/>
                <a:ext cx="693406" cy="90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70A2ED-1385-DB5D-2618-2091F23F8769}"/>
                </a:ext>
              </a:extLst>
            </p:cNvPr>
            <p:cNvGrpSpPr/>
            <p:nvPr/>
          </p:nvGrpSpPr>
          <p:grpSpPr>
            <a:xfrm>
              <a:off x="0" y="6233651"/>
              <a:ext cx="9144000" cy="637507"/>
              <a:chOff x="0" y="6233651"/>
              <a:chExt cx="9144000" cy="637507"/>
            </a:xfrm>
          </p:grpSpPr>
          <p:pic>
            <p:nvPicPr>
              <p:cNvPr id="7" name="Picture 6" descr="Blue Background Powerpoint posted by Michelle Mercado">
                <a:extLst>
                  <a:ext uri="{FF2B5EF4-FFF2-40B4-BE49-F238E27FC236}">
                    <a16:creationId xmlns:a16="http://schemas.microsoft.com/office/drawing/2014/main" id="{F5EF7F22-D25A-EE2B-00A8-E84CA4E1A583}"/>
                  </a:ext>
                </a:extLst>
              </p:cNvPr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33651"/>
                <a:ext cx="9144000" cy="637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6F03BC-4AB3-A45A-3CA4-E29A4DFA5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5072" y="6243483"/>
                <a:ext cx="559420" cy="62214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063D7A0-DD06-0B15-5B40-BC2198113CB0}"/>
                  </a:ext>
                </a:extLst>
              </p:cNvPr>
              <p:cNvSpPr/>
              <p:nvPr/>
            </p:nvSpPr>
            <p:spPr>
              <a:xfrm>
                <a:off x="1782751" y="6342801"/>
                <a:ext cx="55784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ro-RO" sz="2400" b="1" i="1" dirty="0">
                    <a:ln w="0"/>
                    <a:gradFill flip="none" rotWithShape="1">
                      <a:gsLst>
                        <a:gs pos="0">
                          <a:srgbClr val="0070C0"/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ROMANIAN NAVAL ACADEMY</a:t>
                </a:r>
                <a:endParaRPr lang="en-GB" sz="2400" b="1" i="1" cap="none" spc="0" dirty="0">
                  <a:ln w="0"/>
                  <a:gradFill flip="none" rotWithShape="1">
                    <a:gsLst>
                      <a:gs pos="0">
                        <a:srgbClr val="0070C0"/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</p:grpSp>
      <p:pic>
        <p:nvPicPr>
          <p:cNvPr id="18" name="5">
            <a:hlinkClick r:id="" action="ppaction://media"/>
            <a:extLst>
              <a:ext uri="{FF2B5EF4-FFF2-40B4-BE49-F238E27FC236}">
                <a16:creationId xmlns:a16="http://schemas.microsoft.com/office/drawing/2014/main" id="{3AD62597-692F-E501-78CC-A8B6816FF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5038" y="3535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3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603D5A-C825-520D-255B-8F82227DB23D}"/>
              </a:ext>
            </a:extLst>
          </p:cNvPr>
          <p:cNvGrpSpPr/>
          <p:nvPr/>
        </p:nvGrpSpPr>
        <p:grpSpPr>
          <a:xfrm>
            <a:off x="0" y="87124"/>
            <a:ext cx="9144000" cy="6784034"/>
            <a:chOff x="0" y="87124"/>
            <a:chExt cx="9144000" cy="6784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B346A9-E653-2CD2-8EC8-C85C05E21DC4}"/>
                </a:ext>
              </a:extLst>
            </p:cNvPr>
            <p:cNvGrpSpPr/>
            <p:nvPr/>
          </p:nvGrpSpPr>
          <p:grpSpPr>
            <a:xfrm>
              <a:off x="108154" y="87124"/>
              <a:ext cx="8930637" cy="748618"/>
              <a:chOff x="0" y="0"/>
              <a:chExt cx="12186519" cy="9929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2F0CF24-AA55-FE89-F054-FA8D37FD6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383" y="7925"/>
                <a:ext cx="4105136" cy="9095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2CD590A-5903-2FF0-4870-130F68DC5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8201"/>
                <a:ext cx="4392445" cy="9025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D2E3D67-4C0F-4F1F-9ADF-A444A159686B}"/>
                  </a:ext>
                </a:extLst>
              </p:cNvPr>
              <p:cNvSpPr/>
              <p:nvPr/>
            </p:nvSpPr>
            <p:spPr>
              <a:xfrm>
                <a:off x="4219897" y="7926"/>
                <a:ext cx="4105136" cy="902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o-RO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E9F795-C739-158C-7FFA-681A966FE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260"/>
              <a:stretch/>
            </p:blipFill>
            <p:spPr>
              <a:xfrm>
                <a:off x="4373150" y="70134"/>
                <a:ext cx="1115873" cy="9228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477D2E5-1C81-73F9-8C6C-12F476444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2209" y="80351"/>
                <a:ext cx="1048182" cy="75765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4F5C7EA-AE20-E6D8-B389-BA9D5A7CD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8001" y="0"/>
                <a:ext cx="790914" cy="90250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D4255EC-1DFB-BBEE-6C87-27367789B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19292" y="51084"/>
                <a:ext cx="844218" cy="844218"/>
              </a:xfrm>
              <a:prstGeom prst="rect">
                <a:avLst/>
              </a:prstGeom>
            </p:spPr>
          </p:pic>
          <p:pic>
            <p:nvPicPr>
              <p:cNvPr id="17" name="Picture 16" descr="logo z przezroczystym">
                <a:extLst>
                  <a:ext uri="{FF2B5EF4-FFF2-40B4-BE49-F238E27FC236}">
                    <a16:creationId xmlns:a16="http://schemas.microsoft.com/office/drawing/2014/main" id="{89D7A547-3A84-86D3-54FC-B6BA04F2A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437231" y="0"/>
                <a:ext cx="693406" cy="90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70A2ED-1385-DB5D-2618-2091F23F8769}"/>
                </a:ext>
              </a:extLst>
            </p:cNvPr>
            <p:cNvGrpSpPr/>
            <p:nvPr/>
          </p:nvGrpSpPr>
          <p:grpSpPr>
            <a:xfrm>
              <a:off x="0" y="6233651"/>
              <a:ext cx="9144000" cy="637507"/>
              <a:chOff x="0" y="6233651"/>
              <a:chExt cx="9144000" cy="637507"/>
            </a:xfrm>
          </p:grpSpPr>
          <p:pic>
            <p:nvPicPr>
              <p:cNvPr id="7" name="Picture 6" descr="Blue Background Powerpoint posted by Michelle Mercado">
                <a:extLst>
                  <a:ext uri="{FF2B5EF4-FFF2-40B4-BE49-F238E27FC236}">
                    <a16:creationId xmlns:a16="http://schemas.microsoft.com/office/drawing/2014/main" id="{F5EF7F22-D25A-EE2B-00A8-E84CA4E1A583}"/>
                  </a:ext>
                </a:extLst>
              </p:cNvPr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33651"/>
                <a:ext cx="9144000" cy="637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6F03BC-4AB3-A45A-3CA4-E29A4DFA5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5072" y="6243483"/>
                <a:ext cx="559420" cy="62214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063D7A0-DD06-0B15-5B40-BC2198113CB0}"/>
                  </a:ext>
                </a:extLst>
              </p:cNvPr>
              <p:cNvSpPr/>
              <p:nvPr/>
            </p:nvSpPr>
            <p:spPr>
              <a:xfrm>
                <a:off x="1782751" y="6342801"/>
                <a:ext cx="55784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ro-RO" sz="2400" b="1" i="1" dirty="0">
                    <a:ln w="0"/>
                    <a:gradFill flip="none" rotWithShape="1">
                      <a:gsLst>
                        <a:gs pos="0">
                          <a:srgbClr val="0070C0"/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ROMANIAN NAVAL ACADEMY</a:t>
                </a:r>
                <a:endParaRPr lang="en-GB" sz="2400" b="1" i="1" cap="none" spc="0" dirty="0">
                  <a:ln w="0"/>
                  <a:gradFill flip="none" rotWithShape="1">
                    <a:gsLst>
                      <a:gs pos="0">
                        <a:srgbClr val="0070C0"/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BDD2D2CA-BD20-8559-FA7E-77637D386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44" y="839668"/>
            <a:ext cx="7886700" cy="69574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Bringing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vessel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single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anchor</a:t>
            </a:r>
            <a:endParaRPr lang="ro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Diagram&#10;&#10;Description automatically generated with low confidence">
            <a:extLst>
              <a:ext uri="{FF2B5EF4-FFF2-40B4-BE49-F238E27FC236}">
                <a16:creationId xmlns:a16="http://schemas.microsoft.com/office/drawing/2014/main" id="{22AA561C-F2D2-1B3F-4172-554267FFDF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500" y="1531241"/>
            <a:ext cx="5182235" cy="38957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6FB20F-1DA1-F16E-0620-40CB7482BF38}"/>
              </a:ext>
            </a:extLst>
          </p:cNvPr>
          <p:cNvSpPr txBox="1"/>
          <p:nvPr/>
        </p:nvSpPr>
        <p:spPr>
          <a:xfrm>
            <a:off x="582223" y="5460354"/>
            <a:ext cx="5182235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o-RO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Swinging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room – </a:t>
            </a:r>
            <a:r>
              <a:rPr lang="ro-RO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vessel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lying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single </a:t>
            </a:r>
            <a:r>
              <a:rPr lang="ro-RO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anchor</a:t>
            </a:r>
            <a:endParaRPr lang="ro-R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0B2FCA-98FF-572B-F776-E7A469375CEB}"/>
              </a:ext>
            </a:extLst>
          </p:cNvPr>
          <p:cNvSpPr txBox="1"/>
          <p:nvPr/>
        </p:nvSpPr>
        <p:spPr>
          <a:xfrm>
            <a:off x="5204390" y="3871128"/>
            <a:ext cx="3676563" cy="1160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Surface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obstructions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must </a:t>
            </a: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significantly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clear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swinging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circle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e.g. </a:t>
            </a: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piers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buoys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navigation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marks</a:t>
            </a:r>
            <a:r>
              <a:rPr lang="ro-RO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etc.</a:t>
            </a:r>
            <a:endParaRPr lang="ro-R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FE83F07A-BBA1-EE86-7584-6738C40CC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14450" y="313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E8B5-0028-BAD3-ACA3-14AA2E2D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44" y="914977"/>
            <a:ext cx="7886700" cy="69574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anchoring</a:t>
            </a:r>
            <a:endParaRPr lang="ro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A070B-27F5-9146-2C5F-19767D72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39" y="1894908"/>
            <a:ext cx="7886700" cy="3501543"/>
          </a:xfrm>
        </p:spPr>
        <p:txBody>
          <a:bodyPr>
            <a:noAutofit/>
          </a:bodyPr>
          <a:lstStyle/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o-RO" sz="1800" dirty="0" err="1"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Routine</a:t>
            </a:r>
            <a:r>
              <a:rPr lang="ro-RO" sz="1800" dirty="0"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: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Check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that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overside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surface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area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clear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small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craft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obstructions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under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flare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bow</a:t>
            </a:r>
            <a:r>
              <a:rPr lang="ro-RO" sz="1800" dirty="0"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;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o-RO" sz="1800" dirty="0" err="1"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dequate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time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walk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anchor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back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clear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Hawse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Pipe’, prior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actually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letting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go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Designated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experienced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persons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operate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windlass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braking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system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parties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operation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have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inter-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related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communications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 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 marine pilot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ship’s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Master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who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has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‘con’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continually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informed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as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‘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Lead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Cable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’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number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shackles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in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use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All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recognition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sound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signals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should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be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employed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promptly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and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correctly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to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highlight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status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vessel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Times New Roman" panose="02020603050405020304" pitchFamily="18" charset="0"/>
              <a:ea typeface="Palatino-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603D5A-C825-520D-255B-8F82227DB23D}"/>
              </a:ext>
            </a:extLst>
          </p:cNvPr>
          <p:cNvGrpSpPr/>
          <p:nvPr/>
        </p:nvGrpSpPr>
        <p:grpSpPr>
          <a:xfrm>
            <a:off x="0" y="87124"/>
            <a:ext cx="9144000" cy="6784034"/>
            <a:chOff x="0" y="87124"/>
            <a:chExt cx="9144000" cy="6784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B346A9-E653-2CD2-8EC8-C85C05E21DC4}"/>
                </a:ext>
              </a:extLst>
            </p:cNvPr>
            <p:cNvGrpSpPr/>
            <p:nvPr/>
          </p:nvGrpSpPr>
          <p:grpSpPr>
            <a:xfrm>
              <a:off x="108154" y="87124"/>
              <a:ext cx="8930637" cy="748618"/>
              <a:chOff x="0" y="0"/>
              <a:chExt cx="12186519" cy="9929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2F0CF24-AA55-FE89-F054-FA8D37FD6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383" y="7925"/>
                <a:ext cx="4105136" cy="9095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2CD590A-5903-2FF0-4870-130F68DC5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8201"/>
                <a:ext cx="4392445" cy="9025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D2E3D67-4C0F-4F1F-9ADF-A444A159686B}"/>
                  </a:ext>
                </a:extLst>
              </p:cNvPr>
              <p:cNvSpPr/>
              <p:nvPr/>
            </p:nvSpPr>
            <p:spPr>
              <a:xfrm>
                <a:off x="4219897" y="7926"/>
                <a:ext cx="4105136" cy="902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o-RO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E9F795-C739-158C-7FFA-681A966FE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260"/>
              <a:stretch/>
            </p:blipFill>
            <p:spPr>
              <a:xfrm>
                <a:off x="4373150" y="70134"/>
                <a:ext cx="1115873" cy="9228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477D2E5-1C81-73F9-8C6C-12F476444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2209" y="80351"/>
                <a:ext cx="1048182" cy="75765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4F5C7EA-AE20-E6D8-B389-BA9D5A7CD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8001" y="0"/>
                <a:ext cx="790914" cy="90250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D4255EC-1DFB-BBEE-6C87-27367789B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19292" y="51084"/>
                <a:ext cx="844218" cy="844218"/>
              </a:xfrm>
              <a:prstGeom prst="rect">
                <a:avLst/>
              </a:prstGeom>
            </p:spPr>
          </p:pic>
          <p:pic>
            <p:nvPicPr>
              <p:cNvPr id="17" name="Picture 16" descr="logo z przezroczystym">
                <a:extLst>
                  <a:ext uri="{FF2B5EF4-FFF2-40B4-BE49-F238E27FC236}">
                    <a16:creationId xmlns:a16="http://schemas.microsoft.com/office/drawing/2014/main" id="{89D7A547-3A84-86D3-54FC-B6BA04F2A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437231" y="0"/>
                <a:ext cx="693406" cy="90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70A2ED-1385-DB5D-2618-2091F23F8769}"/>
                </a:ext>
              </a:extLst>
            </p:cNvPr>
            <p:cNvGrpSpPr/>
            <p:nvPr/>
          </p:nvGrpSpPr>
          <p:grpSpPr>
            <a:xfrm>
              <a:off x="0" y="6233651"/>
              <a:ext cx="9144000" cy="637507"/>
              <a:chOff x="0" y="6233651"/>
              <a:chExt cx="9144000" cy="637507"/>
            </a:xfrm>
          </p:grpSpPr>
          <p:pic>
            <p:nvPicPr>
              <p:cNvPr id="7" name="Picture 6" descr="Blue Background Powerpoint posted by Michelle Mercado">
                <a:extLst>
                  <a:ext uri="{FF2B5EF4-FFF2-40B4-BE49-F238E27FC236}">
                    <a16:creationId xmlns:a16="http://schemas.microsoft.com/office/drawing/2014/main" id="{F5EF7F22-D25A-EE2B-00A8-E84CA4E1A583}"/>
                  </a:ext>
                </a:extLst>
              </p:cNvPr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33651"/>
                <a:ext cx="9144000" cy="637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6F03BC-4AB3-A45A-3CA4-E29A4DFA5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5072" y="6243483"/>
                <a:ext cx="559420" cy="62214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063D7A0-DD06-0B15-5B40-BC2198113CB0}"/>
                  </a:ext>
                </a:extLst>
              </p:cNvPr>
              <p:cNvSpPr/>
              <p:nvPr/>
            </p:nvSpPr>
            <p:spPr>
              <a:xfrm>
                <a:off x="1782751" y="6342801"/>
                <a:ext cx="55784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ro-RO" sz="2400" b="1" i="1" dirty="0">
                    <a:ln w="0"/>
                    <a:gradFill flip="none" rotWithShape="1">
                      <a:gsLst>
                        <a:gs pos="0">
                          <a:srgbClr val="0070C0"/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ROMANIAN NAVAL ACADEMY</a:t>
                </a:r>
                <a:endParaRPr lang="en-GB" sz="2400" b="1" i="1" cap="none" spc="0" dirty="0">
                  <a:ln w="0"/>
                  <a:gradFill flip="none" rotWithShape="1">
                    <a:gsLst>
                      <a:gs pos="0">
                        <a:srgbClr val="0070C0"/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</p:grpSp>
      <p:pic>
        <p:nvPicPr>
          <p:cNvPr id="18" name="7">
            <a:hlinkClick r:id="" action="ppaction://media"/>
            <a:extLst>
              <a:ext uri="{FF2B5EF4-FFF2-40B4-BE49-F238E27FC236}">
                <a16:creationId xmlns:a16="http://schemas.microsoft.com/office/drawing/2014/main" id="{107FF145-221D-5DA4-D69B-E3522425B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6638" y="2620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603D5A-C825-520D-255B-8F82227DB23D}"/>
              </a:ext>
            </a:extLst>
          </p:cNvPr>
          <p:cNvGrpSpPr/>
          <p:nvPr/>
        </p:nvGrpSpPr>
        <p:grpSpPr>
          <a:xfrm>
            <a:off x="0" y="87124"/>
            <a:ext cx="9144000" cy="6784034"/>
            <a:chOff x="0" y="87124"/>
            <a:chExt cx="9144000" cy="6784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B346A9-E653-2CD2-8EC8-C85C05E21DC4}"/>
                </a:ext>
              </a:extLst>
            </p:cNvPr>
            <p:cNvGrpSpPr/>
            <p:nvPr/>
          </p:nvGrpSpPr>
          <p:grpSpPr>
            <a:xfrm>
              <a:off x="108154" y="87124"/>
              <a:ext cx="8930637" cy="748618"/>
              <a:chOff x="0" y="0"/>
              <a:chExt cx="12186519" cy="9929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2F0CF24-AA55-FE89-F054-FA8D37FD6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383" y="7925"/>
                <a:ext cx="4105136" cy="9095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2CD590A-5903-2FF0-4870-130F68DC5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8201"/>
                <a:ext cx="4392445" cy="9025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D2E3D67-4C0F-4F1F-9ADF-A444A159686B}"/>
                  </a:ext>
                </a:extLst>
              </p:cNvPr>
              <p:cNvSpPr/>
              <p:nvPr/>
            </p:nvSpPr>
            <p:spPr>
              <a:xfrm>
                <a:off x="4219897" y="7926"/>
                <a:ext cx="4105136" cy="902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o-RO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E9F795-C739-158C-7FFA-681A966FE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260"/>
              <a:stretch/>
            </p:blipFill>
            <p:spPr>
              <a:xfrm>
                <a:off x="4373150" y="70134"/>
                <a:ext cx="1115873" cy="9228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477D2E5-1C81-73F9-8C6C-12F476444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2209" y="80351"/>
                <a:ext cx="1048182" cy="75765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4F5C7EA-AE20-E6D8-B389-BA9D5A7CD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8001" y="0"/>
                <a:ext cx="790914" cy="90250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D4255EC-1DFB-BBEE-6C87-27367789B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19292" y="51084"/>
                <a:ext cx="844218" cy="844218"/>
              </a:xfrm>
              <a:prstGeom prst="rect">
                <a:avLst/>
              </a:prstGeom>
            </p:spPr>
          </p:pic>
          <p:pic>
            <p:nvPicPr>
              <p:cNvPr id="17" name="Picture 16" descr="logo z przezroczystym">
                <a:extLst>
                  <a:ext uri="{FF2B5EF4-FFF2-40B4-BE49-F238E27FC236}">
                    <a16:creationId xmlns:a16="http://schemas.microsoft.com/office/drawing/2014/main" id="{89D7A547-3A84-86D3-54FC-B6BA04F2A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437231" y="0"/>
                <a:ext cx="693406" cy="90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70A2ED-1385-DB5D-2618-2091F23F8769}"/>
                </a:ext>
              </a:extLst>
            </p:cNvPr>
            <p:cNvGrpSpPr/>
            <p:nvPr/>
          </p:nvGrpSpPr>
          <p:grpSpPr>
            <a:xfrm>
              <a:off x="0" y="6233651"/>
              <a:ext cx="9144000" cy="637507"/>
              <a:chOff x="0" y="6233651"/>
              <a:chExt cx="9144000" cy="637507"/>
            </a:xfrm>
          </p:grpSpPr>
          <p:pic>
            <p:nvPicPr>
              <p:cNvPr id="7" name="Picture 6" descr="Blue Background Powerpoint posted by Michelle Mercado">
                <a:extLst>
                  <a:ext uri="{FF2B5EF4-FFF2-40B4-BE49-F238E27FC236}">
                    <a16:creationId xmlns:a16="http://schemas.microsoft.com/office/drawing/2014/main" id="{F5EF7F22-D25A-EE2B-00A8-E84CA4E1A583}"/>
                  </a:ext>
                </a:extLst>
              </p:cNvPr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33651"/>
                <a:ext cx="9144000" cy="637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6F03BC-4AB3-A45A-3CA4-E29A4DFA5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5072" y="6243483"/>
                <a:ext cx="559420" cy="62214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063D7A0-DD06-0B15-5B40-BC2198113CB0}"/>
                  </a:ext>
                </a:extLst>
              </p:cNvPr>
              <p:cNvSpPr/>
              <p:nvPr/>
            </p:nvSpPr>
            <p:spPr>
              <a:xfrm>
                <a:off x="1782751" y="6342801"/>
                <a:ext cx="55784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ro-RO" sz="2400" b="1" i="1" dirty="0">
                    <a:ln w="0"/>
                    <a:gradFill flip="none" rotWithShape="1">
                      <a:gsLst>
                        <a:gs pos="0">
                          <a:srgbClr val="0070C0"/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ROMANIAN NAVAL ACADEMY</a:t>
                </a:r>
                <a:endParaRPr lang="en-GB" sz="2400" b="1" i="1" cap="none" spc="0" dirty="0">
                  <a:ln w="0"/>
                  <a:gradFill flip="none" rotWithShape="1">
                    <a:gsLst>
                      <a:gs pos="0">
                        <a:srgbClr val="0070C0"/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E5E081C-DDE7-8DD0-2462-B488B5F4B23C}"/>
              </a:ext>
            </a:extLst>
          </p:cNvPr>
          <p:cNvSpPr txBox="1">
            <a:spLocks/>
          </p:cNvSpPr>
          <p:nvPr/>
        </p:nvSpPr>
        <p:spPr>
          <a:xfrm>
            <a:off x="489866" y="1764235"/>
            <a:ext cx="8429867" cy="2790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Palatino-Roman"/>
              </a:rPr>
              <a:t>Precaution about: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own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anchor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another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dragging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towards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own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ship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endParaRPr lang="en-US" sz="1800" b="1" i="1" dirty="0">
              <a:effectLst/>
              <a:latin typeface="Times New Roman" panose="02020603050405020304" pitchFamily="18" charset="0"/>
              <a:ea typeface="Palatino-Roman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71B1A4D-5E20-67D9-CF5E-F65FD4F08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44" y="889925"/>
            <a:ext cx="7886700" cy="69574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watch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anchor</a:t>
            </a:r>
            <a:endParaRPr lang="ro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32377-3910-6B74-DFF3-9603ABFB688E}"/>
              </a:ext>
            </a:extLst>
          </p:cNvPr>
          <p:cNvSpPr txBox="1"/>
          <p:nvPr/>
        </p:nvSpPr>
        <p:spPr>
          <a:xfrm>
            <a:off x="470007" y="3698267"/>
            <a:ext cx="80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Watch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duties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, inclusive of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keeping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b="1" i="1" dirty="0" err="1">
                <a:effectLst/>
                <a:latin typeface="Times New Roman" panose="02020603050405020304" pitchFamily="18" charset="0"/>
                <a:ea typeface="Palatino-Roman"/>
              </a:rPr>
              <a:t>lookout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Palatino-Roman"/>
              </a:rPr>
              <a:t>include monitoring</a:t>
            </a:r>
            <a:r>
              <a:rPr lang="en-US" dirty="0">
                <a:latin typeface="Times New Roman" panose="02020603050405020304" pitchFamily="18" charset="0"/>
                <a:ea typeface="Palatino-Roman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performance of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the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weather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particularly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closely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; </a:t>
            </a:r>
            <a:endParaRPr lang="en-US" sz="1800" dirty="0">
              <a:effectLst/>
              <a:latin typeface="Times New Roman" panose="02020603050405020304" pitchFamily="18" charset="0"/>
              <a:ea typeface="Palatino-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keeping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listening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watch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 for radio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Palatino-Roman"/>
              </a:rPr>
              <a:t>traffic</a:t>
            </a:r>
            <a:r>
              <a:rPr lang="ro-RO" sz="1800" dirty="0">
                <a:effectLst/>
                <a:latin typeface="Times New Roman" panose="02020603050405020304" pitchFamily="18" charset="0"/>
                <a:ea typeface="Palatino-Roman"/>
              </a:rPr>
              <a:t>. </a:t>
            </a:r>
            <a:endParaRPr lang="ro-RO" dirty="0"/>
          </a:p>
        </p:txBody>
      </p: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D43B2372-4BFE-DDC5-B1C7-A95E2E3C9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65300" y="3351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603D5A-C825-520D-255B-8F82227DB23D}"/>
              </a:ext>
            </a:extLst>
          </p:cNvPr>
          <p:cNvGrpSpPr/>
          <p:nvPr/>
        </p:nvGrpSpPr>
        <p:grpSpPr>
          <a:xfrm>
            <a:off x="0" y="87124"/>
            <a:ext cx="9144000" cy="6784034"/>
            <a:chOff x="0" y="87124"/>
            <a:chExt cx="9144000" cy="6784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B346A9-E653-2CD2-8EC8-C85C05E21DC4}"/>
                </a:ext>
              </a:extLst>
            </p:cNvPr>
            <p:cNvGrpSpPr/>
            <p:nvPr/>
          </p:nvGrpSpPr>
          <p:grpSpPr>
            <a:xfrm>
              <a:off x="108154" y="87124"/>
              <a:ext cx="8930637" cy="748618"/>
              <a:chOff x="0" y="0"/>
              <a:chExt cx="12186519" cy="9929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2F0CF24-AA55-FE89-F054-FA8D37FD6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383" y="7925"/>
                <a:ext cx="4105136" cy="9095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2CD590A-5903-2FF0-4870-130F68DC5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8201"/>
                <a:ext cx="4392445" cy="9025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D2E3D67-4C0F-4F1F-9ADF-A444A159686B}"/>
                  </a:ext>
                </a:extLst>
              </p:cNvPr>
              <p:cNvSpPr/>
              <p:nvPr/>
            </p:nvSpPr>
            <p:spPr>
              <a:xfrm>
                <a:off x="4219897" y="7926"/>
                <a:ext cx="4105136" cy="902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o-RO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E9F795-C739-158C-7FFA-681A966FE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260"/>
              <a:stretch/>
            </p:blipFill>
            <p:spPr>
              <a:xfrm>
                <a:off x="4373150" y="70134"/>
                <a:ext cx="1115873" cy="9228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477D2E5-1C81-73F9-8C6C-12F476444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2209" y="80351"/>
                <a:ext cx="1048182" cy="75765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4F5C7EA-AE20-E6D8-B389-BA9D5A7CD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8001" y="0"/>
                <a:ext cx="790914" cy="90250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D4255EC-1DFB-BBEE-6C87-27367789B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19292" y="51084"/>
                <a:ext cx="844218" cy="844218"/>
              </a:xfrm>
              <a:prstGeom prst="rect">
                <a:avLst/>
              </a:prstGeom>
            </p:spPr>
          </p:pic>
          <p:pic>
            <p:nvPicPr>
              <p:cNvPr id="17" name="Picture 16" descr="logo z przezroczystym">
                <a:extLst>
                  <a:ext uri="{FF2B5EF4-FFF2-40B4-BE49-F238E27FC236}">
                    <a16:creationId xmlns:a16="http://schemas.microsoft.com/office/drawing/2014/main" id="{89D7A547-3A84-86D3-54FC-B6BA04F2A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437231" y="0"/>
                <a:ext cx="693406" cy="90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70A2ED-1385-DB5D-2618-2091F23F8769}"/>
                </a:ext>
              </a:extLst>
            </p:cNvPr>
            <p:cNvGrpSpPr/>
            <p:nvPr/>
          </p:nvGrpSpPr>
          <p:grpSpPr>
            <a:xfrm>
              <a:off x="0" y="6233651"/>
              <a:ext cx="9144000" cy="637507"/>
              <a:chOff x="0" y="6233651"/>
              <a:chExt cx="9144000" cy="637507"/>
            </a:xfrm>
          </p:grpSpPr>
          <p:pic>
            <p:nvPicPr>
              <p:cNvPr id="7" name="Picture 6" descr="Blue Background Powerpoint posted by Michelle Mercado">
                <a:extLst>
                  <a:ext uri="{FF2B5EF4-FFF2-40B4-BE49-F238E27FC236}">
                    <a16:creationId xmlns:a16="http://schemas.microsoft.com/office/drawing/2014/main" id="{F5EF7F22-D25A-EE2B-00A8-E84CA4E1A583}"/>
                  </a:ext>
                </a:extLst>
              </p:cNvPr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233651"/>
                <a:ext cx="9144000" cy="637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6F03BC-4AB3-A45A-3CA4-E29A4DFA5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5072" y="6243483"/>
                <a:ext cx="559420" cy="62214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063D7A0-DD06-0B15-5B40-BC2198113CB0}"/>
                  </a:ext>
                </a:extLst>
              </p:cNvPr>
              <p:cNvSpPr/>
              <p:nvPr/>
            </p:nvSpPr>
            <p:spPr>
              <a:xfrm>
                <a:off x="1782751" y="6342801"/>
                <a:ext cx="55784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ro-RO" sz="2400" b="1" i="1" dirty="0">
                    <a:ln w="0"/>
                    <a:gradFill flip="none" rotWithShape="1">
                      <a:gsLst>
                        <a:gs pos="0">
                          <a:srgbClr val="0070C0"/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ROMANIAN NAVAL ACADEMY</a:t>
                </a:r>
                <a:endParaRPr lang="en-GB" sz="2400" b="1" i="1" cap="none" spc="0" dirty="0">
                  <a:ln w="0"/>
                  <a:gradFill flip="none" rotWithShape="1">
                    <a:gsLst>
                      <a:gs pos="0">
                        <a:srgbClr val="0070C0"/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D882F762-BA36-E922-DB4D-9694B9324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44" y="739613"/>
            <a:ext cx="7886700" cy="69574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Anchoring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principles</a:t>
            </a:r>
            <a:endParaRPr lang="ro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17FF55B-A3A4-6793-3976-B285775C2B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0804" y="1508885"/>
            <a:ext cx="5561557" cy="4618341"/>
          </a:xfrm>
          <a:prstGeom prst="rect">
            <a:avLst/>
          </a:prstGeom>
        </p:spPr>
      </p:pic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E89F0DD3-A7C8-B1EF-0B2F-B7B48B3CC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81188" y="3257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5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626</TotalTime>
  <Words>2494</Words>
  <Application>Microsoft Office PowerPoint</Application>
  <PresentationFormat>On-screen Show (4:3)</PresentationFormat>
  <Paragraphs>148</Paragraphs>
  <Slides>11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The anchor plan</vt:lpstr>
      <vt:lpstr>The anchor plan</vt:lpstr>
      <vt:lpstr>The anchor plan</vt:lpstr>
      <vt:lpstr>Bringing the vessel to a single anchor</vt:lpstr>
      <vt:lpstr>Bringing the vessel to a single anchor</vt:lpstr>
      <vt:lpstr>Operational safety when anchoring</vt:lpstr>
      <vt:lpstr>The watch at anchor</vt:lpstr>
      <vt:lpstr>Anchoring principles</vt:lpstr>
      <vt:lpstr>Detection of dragging anchor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Elena Lupu</dc:creator>
  <cp:lastModifiedBy>Andrei Pocora</cp:lastModifiedBy>
  <cp:revision>14</cp:revision>
  <dcterms:created xsi:type="dcterms:W3CDTF">2023-11-02T13:43:46Z</dcterms:created>
  <dcterms:modified xsi:type="dcterms:W3CDTF">2023-11-08T16:40:08Z</dcterms:modified>
</cp:coreProperties>
</file>