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256" r:id="rId2"/>
    <p:sldId id="260" r:id="rId3"/>
    <p:sldId id="394" r:id="rId4"/>
    <p:sldId id="274" r:id="rId5"/>
    <p:sldId id="395" r:id="rId6"/>
    <p:sldId id="396" r:id="rId7"/>
    <p:sldId id="397" r:id="rId8"/>
    <p:sldId id="398" r:id="rId9"/>
    <p:sldId id="399" r:id="rId10"/>
    <p:sldId id="400" r:id="rId11"/>
    <p:sldId id="401" r:id="rId12"/>
    <p:sldId id="402" r:id="rId13"/>
    <p:sldId id="403" r:id="rId14"/>
    <p:sldId id="404" r:id="rId15"/>
    <p:sldId id="405" r:id="rId16"/>
    <p:sldId id="406" r:id="rId17"/>
    <p:sldId id="407" r:id="rId18"/>
    <p:sldId id="408" r:id="rId19"/>
    <p:sldId id="409" r:id="rId20"/>
    <p:sldId id="410" r:id="rId21"/>
    <p:sldId id="411" r:id="rId22"/>
    <p:sldId id="412" r:id="rId23"/>
    <p:sldId id="438" r:id="rId24"/>
    <p:sldId id="413" r:id="rId25"/>
    <p:sldId id="414" r:id="rId26"/>
    <p:sldId id="415" r:id="rId27"/>
    <p:sldId id="416" r:id="rId28"/>
    <p:sldId id="417" r:id="rId29"/>
    <p:sldId id="418" r:id="rId30"/>
    <p:sldId id="419" r:id="rId31"/>
    <p:sldId id="420" r:id="rId32"/>
    <p:sldId id="421" r:id="rId33"/>
    <p:sldId id="422" r:id="rId34"/>
    <p:sldId id="423" r:id="rId35"/>
    <p:sldId id="424" r:id="rId36"/>
    <p:sldId id="425" r:id="rId37"/>
    <p:sldId id="426" r:id="rId38"/>
    <p:sldId id="427" r:id="rId39"/>
    <p:sldId id="428" r:id="rId40"/>
    <p:sldId id="429" r:id="rId41"/>
    <p:sldId id="430" r:id="rId42"/>
    <p:sldId id="431" r:id="rId43"/>
    <p:sldId id="432" r:id="rId44"/>
    <p:sldId id="433" r:id="rId45"/>
    <p:sldId id="434" r:id="rId46"/>
    <p:sldId id="435" r:id="rId47"/>
    <p:sldId id="436" r:id="rId48"/>
    <p:sldId id="437"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29E"/>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47" autoAdjust="0"/>
  </p:normalViewPr>
  <p:slideViewPr>
    <p:cSldViewPr snapToGrid="0">
      <p:cViewPr varScale="1">
        <p:scale>
          <a:sx n="101" d="100"/>
          <a:sy n="101" d="100"/>
        </p:scale>
        <p:origin x="183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2372B6-5A20-4064-BDFD-A6C92891E2AB}"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CD65B719-3C0C-4AA5-9BDD-73C123E6CACF}">
      <dgm:prSet phldrT="[Text]" custT="1"/>
      <dgm:spPr>
        <a:xfrm>
          <a:off x="1942453" y="1507"/>
          <a:ext cx="706142" cy="458992"/>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US" sz="1000">
              <a:solidFill>
                <a:sysClr val="window" lastClr="FFFFFF"/>
              </a:solidFill>
              <a:latin typeface="Calibri"/>
              <a:ea typeface="+mn-ea"/>
              <a:cs typeface="+mn-cs"/>
            </a:rPr>
            <a:t>Prioritize Essential Supplies</a:t>
          </a:r>
        </a:p>
      </dgm:t>
    </dgm:pt>
    <dgm:pt modelId="{76EFDF5B-155A-42FE-9746-9FF051DAAAE9}" type="parTrans" cxnId="{2E27B68B-2636-43F0-B0D2-60AFB5588DFD}">
      <dgm:prSet/>
      <dgm:spPr/>
      <dgm:t>
        <a:bodyPr/>
        <a:lstStyle/>
        <a:p>
          <a:pPr algn="ctr"/>
          <a:endParaRPr lang="en-US" sz="1000"/>
        </a:p>
      </dgm:t>
    </dgm:pt>
    <dgm:pt modelId="{B240C45A-A796-4BF3-A477-A0A853C05568}" type="sibTrans" cxnId="{2E27B68B-2636-43F0-B0D2-60AFB5588DFD}">
      <dgm:prSet/>
      <dgm:spPr>
        <a:xfrm>
          <a:off x="985276" y="231004"/>
          <a:ext cx="2620497" cy="2620497"/>
        </a:xfrm>
        <a:custGeom>
          <a:avLst/>
          <a:gdLst/>
          <a:ahLst/>
          <a:cxnLst/>
          <a:rect l="0" t="0" r="0" b="0"/>
          <a:pathLst>
            <a:path>
              <a:moveTo>
                <a:pt x="1755827" y="78091"/>
              </a:moveTo>
              <a:arcTo wR="1310248" hR="1310248" stAng="17392875" swAng="772158"/>
            </a:path>
          </a:pathLst>
        </a:custGeom>
        <a:noFill/>
        <a:ln w="9525" cap="flat" cmpd="sng" algn="ctr">
          <a:solidFill>
            <a:srgbClr val="4F81BD">
              <a:hueOff val="0"/>
              <a:satOff val="0"/>
              <a:lumOff val="0"/>
              <a:alphaOff val="0"/>
            </a:srgbClr>
          </a:solidFill>
          <a:prstDash val="solid"/>
          <a:tailEnd type="arrow"/>
        </a:ln>
        <a:effectLst/>
      </dgm:spPr>
      <dgm:t>
        <a:bodyPr/>
        <a:lstStyle/>
        <a:p>
          <a:pPr algn="ctr"/>
          <a:endParaRPr lang="en-US" sz="1000"/>
        </a:p>
      </dgm:t>
    </dgm:pt>
    <dgm:pt modelId="{FDC1E8A2-7E8F-448E-80E4-F3C8571F0E4B}">
      <dgm:prSet phldrT="[Text]" custT="1"/>
      <dgm:spPr>
        <a:xfrm>
          <a:off x="2966847" y="494829"/>
          <a:ext cx="706142" cy="458992"/>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US" sz="1000">
              <a:solidFill>
                <a:sysClr val="window" lastClr="FFFFFF"/>
              </a:solidFill>
              <a:latin typeface="Calibri"/>
              <a:ea typeface="+mn-ea"/>
              <a:cs typeface="+mn-cs"/>
            </a:rPr>
            <a:t>Implement Strict Inventory Controls</a:t>
          </a:r>
        </a:p>
      </dgm:t>
    </dgm:pt>
    <dgm:pt modelId="{A33665CB-0DD2-4FDA-9111-9FC39D86155F}" type="parTrans" cxnId="{6C019D4D-4CDA-4116-83DD-3591FA04FB27}">
      <dgm:prSet/>
      <dgm:spPr/>
      <dgm:t>
        <a:bodyPr/>
        <a:lstStyle/>
        <a:p>
          <a:pPr algn="ctr"/>
          <a:endParaRPr lang="en-US" sz="1000"/>
        </a:p>
      </dgm:t>
    </dgm:pt>
    <dgm:pt modelId="{44833987-B2AD-4A78-9D43-E289F2EE976D}" type="sibTrans" cxnId="{6C019D4D-4CDA-4116-83DD-3591FA04FB27}">
      <dgm:prSet/>
      <dgm:spPr>
        <a:xfrm>
          <a:off x="985276" y="231004"/>
          <a:ext cx="2620497" cy="2620497"/>
        </a:xfrm>
        <a:custGeom>
          <a:avLst/>
          <a:gdLst/>
          <a:ahLst/>
          <a:cxnLst/>
          <a:rect l="0" t="0" r="0" b="0"/>
          <a:pathLst>
            <a:path>
              <a:moveTo>
                <a:pt x="2534854" y="844317"/>
              </a:moveTo>
              <a:arcTo wR="1310248" hR="1310248" stAng="20350168" swAng="1064342"/>
            </a:path>
          </a:pathLst>
        </a:custGeom>
        <a:noFill/>
        <a:ln w="9525" cap="flat" cmpd="sng" algn="ctr">
          <a:solidFill>
            <a:srgbClr val="4F81BD">
              <a:hueOff val="0"/>
              <a:satOff val="0"/>
              <a:lumOff val="0"/>
              <a:alphaOff val="0"/>
            </a:srgbClr>
          </a:solidFill>
          <a:prstDash val="solid"/>
          <a:tailEnd type="arrow"/>
        </a:ln>
        <a:effectLst/>
      </dgm:spPr>
      <dgm:t>
        <a:bodyPr/>
        <a:lstStyle/>
        <a:p>
          <a:pPr algn="ctr"/>
          <a:endParaRPr lang="en-US" sz="1000"/>
        </a:p>
      </dgm:t>
    </dgm:pt>
    <dgm:pt modelId="{DA174518-C757-4A2A-8A76-52744EAA1F23}">
      <dgm:prSet phldrT="[Text]" custT="1"/>
      <dgm:spPr>
        <a:xfrm>
          <a:off x="665055" y="1603314"/>
          <a:ext cx="706142" cy="458992"/>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US" sz="1000">
              <a:solidFill>
                <a:sysClr val="window" lastClr="FFFFFF"/>
              </a:solidFill>
              <a:latin typeface="Calibri"/>
              <a:ea typeface="+mn-ea"/>
              <a:cs typeface="+mn-cs"/>
            </a:rPr>
            <a:t>Utilize Reverse Logistics When Possible</a:t>
          </a:r>
        </a:p>
      </dgm:t>
    </dgm:pt>
    <dgm:pt modelId="{C4896CE7-0F5C-4FE5-9A60-5E7BC2E948CD}" type="parTrans" cxnId="{D17F1119-B4DC-40E4-A183-EAD7E2EB0982}">
      <dgm:prSet/>
      <dgm:spPr/>
      <dgm:t>
        <a:bodyPr/>
        <a:lstStyle/>
        <a:p>
          <a:pPr algn="ctr"/>
          <a:endParaRPr lang="en-US" sz="1000"/>
        </a:p>
      </dgm:t>
    </dgm:pt>
    <dgm:pt modelId="{4637AB88-2743-46D0-B489-2A5D8DCF6B6B}" type="sibTrans" cxnId="{D17F1119-B4DC-40E4-A183-EAD7E2EB0982}">
      <dgm:prSet/>
      <dgm:spPr>
        <a:xfrm>
          <a:off x="985276" y="231004"/>
          <a:ext cx="2620497" cy="2620497"/>
        </a:xfrm>
        <a:custGeom>
          <a:avLst/>
          <a:gdLst/>
          <a:ahLst/>
          <a:cxnLst/>
          <a:rect l="0" t="0" r="0" b="0"/>
          <a:pathLst>
            <a:path>
              <a:moveTo>
                <a:pt x="1906" y="1239586"/>
              </a:moveTo>
              <a:arcTo wR="1310248" hR="1310248" stAng="10985489" swAng="1064342"/>
            </a:path>
          </a:pathLst>
        </a:custGeom>
        <a:noFill/>
        <a:ln w="9525" cap="flat" cmpd="sng" algn="ctr">
          <a:solidFill>
            <a:srgbClr val="4F81BD">
              <a:hueOff val="0"/>
              <a:satOff val="0"/>
              <a:lumOff val="0"/>
              <a:alphaOff val="0"/>
            </a:srgbClr>
          </a:solidFill>
          <a:prstDash val="solid"/>
          <a:tailEnd type="arrow"/>
        </a:ln>
        <a:effectLst/>
      </dgm:spPr>
      <dgm:t>
        <a:bodyPr/>
        <a:lstStyle/>
        <a:p>
          <a:pPr algn="ctr"/>
          <a:endParaRPr lang="en-US" sz="1000"/>
        </a:p>
      </dgm:t>
    </dgm:pt>
    <dgm:pt modelId="{6E777E60-7A96-4B1A-AED5-FB152C04F710}">
      <dgm:prSet custT="1"/>
      <dgm:spPr>
        <a:xfrm>
          <a:off x="3219851" y="1603314"/>
          <a:ext cx="706142" cy="458992"/>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US" sz="1000">
              <a:solidFill>
                <a:sysClr val="window" lastClr="FFFFFF"/>
              </a:solidFill>
              <a:latin typeface="Calibri"/>
              <a:ea typeface="+mn-ea"/>
              <a:cs typeface="+mn-cs"/>
            </a:rPr>
            <a:t>Adapt Menu Planning</a:t>
          </a:r>
        </a:p>
      </dgm:t>
    </dgm:pt>
    <dgm:pt modelId="{C4E22818-D814-4DB4-8D1A-454EE5C2AA79}" type="sibTrans" cxnId="{0323ED59-7788-4976-94FA-C648C52A7951}">
      <dgm:prSet/>
      <dgm:spPr>
        <a:xfrm>
          <a:off x="985276" y="231004"/>
          <a:ext cx="2620497" cy="2620497"/>
        </a:xfrm>
        <a:custGeom>
          <a:avLst/>
          <a:gdLst/>
          <a:ahLst/>
          <a:cxnLst/>
          <a:rect l="0" t="0" r="0" b="0"/>
          <a:pathLst>
            <a:path>
              <a:moveTo>
                <a:pt x="2466888" y="1925826"/>
              </a:moveTo>
              <a:arcTo wR="1310248" hR="1310248" stAng="1681347" swAng="835480"/>
            </a:path>
          </a:pathLst>
        </a:custGeom>
        <a:noFill/>
        <a:ln w="9525" cap="flat" cmpd="sng" algn="ctr">
          <a:solidFill>
            <a:srgbClr val="4F81BD">
              <a:hueOff val="0"/>
              <a:satOff val="0"/>
              <a:lumOff val="0"/>
              <a:alphaOff val="0"/>
            </a:srgbClr>
          </a:solidFill>
          <a:prstDash val="solid"/>
          <a:tailEnd type="arrow"/>
        </a:ln>
        <a:effectLst/>
      </dgm:spPr>
      <dgm:t>
        <a:bodyPr/>
        <a:lstStyle/>
        <a:p>
          <a:pPr algn="ctr"/>
          <a:endParaRPr lang="en-US" sz="1000"/>
        </a:p>
      </dgm:t>
    </dgm:pt>
    <dgm:pt modelId="{423AEB98-62B9-4508-9A97-9324403C7B1F}" type="parTrans" cxnId="{0323ED59-7788-4976-94FA-C648C52A7951}">
      <dgm:prSet/>
      <dgm:spPr/>
      <dgm:t>
        <a:bodyPr/>
        <a:lstStyle/>
        <a:p>
          <a:pPr algn="ctr"/>
          <a:endParaRPr lang="en-US" sz="1000"/>
        </a:p>
      </dgm:t>
    </dgm:pt>
    <dgm:pt modelId="{CC293795-0C75-45BF-9EF7-EC1059FA36A2}">
      <dgm:prSet custT="1"/>
      <dgm:spPr>
        <a:xfrm>
          <a:off x="2510949" y="2492249"/>
          <a:ext cx="706142" cy="458992"/>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US" sz="1000">
              <a:solidFill>
                <a:sysClr val="window" lastClr="FFFFFF"/>
              </a:solidFill>
              <a:latin typeface="Calibri"/>
              <a:ea typeface="+mn-ea"/>
              <a:cs typeface="+mn-cs"/>
            </a:rPr>
            <a:t>Enhance Waste Prevention</a:t>
          </a:r>
        </a:p>
      </dgm:t>
    </dgm:pt>
    <dgm:pt modelId="{3FBBCB49-B95A-43DE-A96B-159AE3992C61}" type="parTrans" cxnId="{F823DE3C-0B72-47FE-AEF8-F74546212EBC}">
      <dgm:prSet/>
      <dgm:spPr/>
      <dgm:t>
        <a:bodyPr/>
        <a:lstStyle/>
        <a:p>
          <a:pPr algn="ctr"/>
          <a:endParaRPr lang="en-US" sz="1000"/>
        </a:p>
      </dgm:t>
    </dgm:pt>
    <dgm:pt modelId="{F55CD57E-FC0B-4807-B14D-984822188A12}" type="sibTrans" cxnId="{F823DE3C-0B72-47FE-AEF8-F74546212EBC}">
      <dgm:prSet/>
      <dgm:spPr>
        <a:xfrm>
          <a:off x="985276" y="231004"/>
          <a:ext cx="2620497" cy="2620497"/>
        </a:xfrm>
        <a:custGeom>
          <a:avLst/>
          <a:gdLst/>
          <a:ahLst/>
          <a:cxnLst/>
          <a:rect l="0" t="0" r="0" b="0"/>
          <a:pathLst>
            <a:path>
              <a:moveTo>
                <a:pt x="1440271" y="2614029"/>
              </a:moveTo>
              <a:arcTo wR="1310248" hR="1310248" stAng="5058292" swAng="683415"/>
            </a:path>
          </a:pathLst>
        </a:custGeom>
        <a:noFill/>
        <a:ln w="9525" cap="flat" cmpd="sng" algn="ctr">
          <a:solidFill>
            <a:srgbClr val="4F81BD">
              <a:hueOff val="0"/>
              <a:satOff val="0"/>
              <a:lumOff val="0"/>
              <a:alphaOff val="0"/>
            </a:srgbClr>
          </a:solidFill>
          <a:prstDash val="solid"/>
          <a:tailEnd type="arrow"/>
        </a:ln>
        <a:effectLst/>
      </dgm:spPr>
      <dgm:t>
        <a:bodyPr/>
        <a:lstStyle/>
        <a:p>
          <a:pPr algn="ctr"/>
          <a:endParaRPr lang="en-US" sz="1000"/>
        </a:p>
      </dgm:t>
    </dgm:pt>
    <dgm:pt modelId="{5B596BAC-CA1D-47E9-9B2C-F1CAC2BF4F4F}">
      <dgm:prSet custT="1"/>
      <dgm:spPr>
        <a:xfrm>
          <a:off x="1373957" y="2492249"/>
          <a:ext cx="706142" cy="458992"/>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US" sz="1000">
              <a:solidFill>
                <a:sysClr val="window" lastClr="FFFFFF"/>
              </a:solidFill>
              <a:latin typeface="Calibri"/>
              <a:ea typeface="+mn-ea"/>
              <a:cs typeface="+mn-cs"/>
            </a:rPr>
            <a:t>Communicate and Train Crew</a:t>
          </a:r>
        </a:p>
      </dgm:t>
    </dgm:pt>
    <dgm:pt modelId="{452DB3DE-CA5B-4150-864F-96D2C4F5EAD2}" type="parTrans" cxnId="{499AD7A2-C1B1-464C-8D2F-4284DE8563DD}">
      <dgm:prSet/>
      <dgm:spPr/>
      <dgm:t>
        <a:bodyPr/>
        <a:lstStyle/>
        <a:p>
          <a:pPr algn="ctr"/>
          <a:endParaRPr lang="en-US" sz="1000"/>
        </a:p>
      </dgm:t>
    </dgm:pt>
    <dgm:pt modelId="{732D2E6F-4DEF-42C1-ADAE-50A516CA9AB8}" type="sibTrans" cxnId="{499AD7A2-C1B1-464C-8D2F-4284DE8563DD}">
      <dgm:prSet/>
      <dgm:spPr>
        <a:xfrm>
          <a:off x="985276" y="231004"/>
          <a:ext cx="2620497" cy="2620497"/>
        </a:xfrm>
        <a:custGeom>
          <a:avLst/>
          <a:gdLst/>
          <a:ahLst/>
          <a:cxnLst/>
          <a:rect l="0" t="0" r="0" b="0"/>
          <a:pathLst>
            <a:path>
              <a:moveTo>
                <a:pt x="335735" y="2186077"/>
              </a:moveTo>
              <a:arcTo wR="1310248" hR="1310248" stAng="8283173" swAng="835480"/>
            </a:path>
          </a:pathLst>
        </a:custGeom>
        <a:noFill/>
        <a:ln w="9525" cap="flat" cmpd="sng" algn="ctr">
          <a:solidFill>
            <a:srgbClr val="4F81BD">
              <a:hueOff val="0"/>
              <a:satOff val="0"/>
              <a:lumOff val="0"/>
              <a:alphaOff val="0"/>
            </a:srgbClr>
          </a:solidFill>
          <a:prstDash val="solid"/>
          <a:tailEnd type="arrow"/>
        </a:ln>
        <a:effectLst/>
      </dgm:spPr>
      <dgm:t>
        <a:bodyPr/>
        <a:lstStyle/>
        <a:p>
          <a:pPr algn="ctr"/>
          <a:endParaRPr lang="en-US" sz="1000"/>
        </a:p>
      </dgm:t>
    </dgm:pt>
    <dgm:pt modelId="{E01808E1-E4FF-40B4-AD96-E264834B6364}">
      <dgm:prSet custT="1"/>
      <dgm:spPr>
        <a:xfrm>
          <a:off x="918059" y="494829"/>
          <a:ext cx="706142" cy="458992"/>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US" sz="1000">
              <a:solidFill>
                <a:sysClr val="window" lastClr="FFFFFF"/>
              </a:solidFill>
              <a:latin typeface="Calibri"/>
              <a:ea typeface="+mn-ea"/>
              <a:cs typeface="+mn-cs"/>
            </a:rPr>
            <a:t>Prepare for Contingencies</a:t>
          </a:r>
        </a:p>
      </dgm:t>
    </dgm:pt>
    <dgm:pt modelId="{751312C7-4559-4B8C-B706-77973C0D6FE8}" type="parTrans" cxnId="{06DDEB8F-F29D-405B-B28F-ADABD5D2A082}">
      <dgm:prSet/>
      <dgm:spPr/>
      <dgm:t>
        <a:bodyPr/>
        <a:lstStyle/>
        <a:p>
          <a:pPr algn="ctr"/>
          <a:endParaRPr lang="en-US" sz="1000"/>
        </a:p>
      </dgm:t>
    </dgm:pt>
    <dgm:pt modelId="{5DAF03C3-94E6-4D59-992F-698C22747330}" type="sibTrans" cxnId="{06DDEB8F-F29D-405B-B28F-ADABD5D2A082}">
      <dgm:prSet/>
      <dgm:spPr>
        <a:xfrm>
          <a:off x="985276" y="231004"/>
          <a:ext cx="2620497" cy="2620497"/>
        </a:xfrm>
        <a:custGeom>
          <a:avLst/>
          <a:gdLst/>
          <a:ahLst/>
          <a:cxnLst/>
          <a:rect l="0" t="0" r="0" b="0"/>
          <a:pathLst>
            <a:path>
              <a:moveTo>
                <a:pt x="601426" y="208285"/>
              </a:moveTo>
              <a:arcTo wR="1310248" hR="1310248" stAng="14234967" swAng="772158"/>
            </a:path>
          </a:pathLst>
        </a:custGeom>
        <a:noFill/>
        <a:ln w="9525" cap="flat" cmpd="sng" algn="ctr">
          <a:solidFill>
            <a:srgbClr val="4F81BD">
              <a:hueOff val="0"/>
              <a:satOff val="0"/>
              <a:lumOff val="0"/>
              <a:alphaOff val="0"/>
            </a:srgbClr>
          </a:solidFill>
          <a:prstDash val="solid"/>
          <a:tailEnd type="arrow"/>
        </a:ln>
        <a:effectLst/>
      </dgm:spPr>
      <dgm:t>
        <a:bodyPr/>
        <a:lstStyle/>
        <a:p>
          <a:pPr algn="ctr"/>
          <a:endParaRPr lang="en-US" sz="1000"/>
        </a:p>
      </dgm:t>
    </dgm:pt>
    <dgm:pt modelId="{B3B5DBEC-9598-43DF-ADE1-A5E38628CE78}" type="pres">
      <dgm:prSet presAssocID="{352372B6-5A20-4064-BDFD-A6C92891E2AB}" presName="cycle" presStyleCnt="0">
        <dgm:presLayoutVars>
          <dgm:dir/>
          <dgm:resizeHandles val="exact"/>
        </dgm:presLayoutVars>
      </dgm:prSet>
      <dgm:spPr/>
    </dgm:pt>
    <dgm:pt modelId="{95FD1F55-C3D0-420E-B167-DD2D073D69B2}" type="pres">
      <dgm:prSet presAssocID="{CD65B719-3C0C-4AA5-9BDD-73C123E6CACF}" presName="node" presStyleLbl="node1" presStyleIdx="0" presStyleCnt="7">
        <dgm:presLayoutVars>
          <dgm:bulletEnabled val="1"/>
        </dgm:presLayoutVars>
      </dgm:prSet>
      <dgm:spPr/>
    </dgm:pt>
    <dgm:pt modelId="{8473237D-EF94-4BEB-8813-B7613F952A49}" type="pres">
      <dgm:prSet presAssocID="{CD65B719-3C0C-4AA5-9BDD-73C123E6CACF}" presName="spNode" presStyleCnt="0"/>
      <dgm:spPr/>
    </dgm:pt>
    <dgm:pt modelId="{0DC2AF17-9472-4257-9D9B-D4B401CC7248}" type="pres">
      <dgm:prSet presAssocID="{B240C45A-A796-4BF3-A477-A0A853C05568}" presName="sibTrans" presStyleLbl="sibTrans1D1" presStyleIdx="0" presStyleCnt="7"/>
      <dgm:spPr/>
    </dgm:pt>
    <dgm:pt modelId="{C1EB9AD3-457F-4184-8162-73CCF6014603}" type="pres">
      <dgm:prSet presAssocID="{FDC1E8A2-7E8F-448E-80E4-F3C8571F0E4B}" presName="node" presStyleLbl="node1" presStyleIdx="1" presStyleCnt="7">
        <dgm:presLayoutVars>
          <dgm:bulletEnabled val="1"/>
        </dgm:presLayoutVars>
      </dgm:prSet>
      <dgm:spPr/>
    </dgm:pt>
    <dgm:pt modelId="{2FE68A07-0EB5-451F-8ED3-B90F07131340}" type="pres">
      <dgm:prSet presAssocID="{FDC1E8A2-7E8F-448E-80E4-F3C8571F0E4B}" presName="spNode" presStyleCnt="0"/>
      <dgm:spPr/>
    </dgm:pt>
    <dgm:pt modelId="{9DE5357A-262A-4FF5-808C-38B31B0DABD8}" type="pres">
      <dgm:prSet presAssocID="{44833987-B2AD-4A78-9D43-E289F2EE976D}" presName="sibTrans" presStyleLbl="sibTrans1D1" presStyleIdx="1" presStyleCnt="7"/>
      <dgm:spPr/>
    </dgm:pt>
    <dgm:pt modelId="{1042B2ED-BCD1-4D8E-AE14-4A79D55182CD}" type="pres">
      <dgm:prSet presAssocID="{6E777E60-7A96-4B1A-AED5-FB152C04F710}" presName="node" presStyleLbl="node1" presStyleIdx="2" presStyleCnt="7">
        <dgm:presLayoutVars>
          <dgm:bulletEnabled val="1"/>
        </dgm:presLayoutVars>
      </dgm:prSet>
      <dgm:spPr/>
    </dgm:pt>
    <dgm:pt modelId="{5F2F6F18-1664-4E0D-8EA9-0A0318DC2370}" type="pres">
      <dgm:prSet presAssocID="{6E777E60-7A96-4B1A-AED5-FB152C04F710}" presName="spNode" presStyleCnt="0"/>
      <dgm:spPr/>
    </dgm:pt>
    <dgm:pt modelId="{825BC41F-F007-453D-BD69-342DA5EE006E}" type="pres">
      <dgm:prSet presAssocID="{C4E22818-D814-4DB4-8D1A-454EE5C2AA79}" presName="sibTrans" presStyleLbl="sibTrans1D1" presStyleIdx="2" presStyleCnt="7"/>
      <dgm:spPr/>
    </dgm:pt>
    <dgm:pt modelId="{D27CE501-A1C1-449E-BC91-588195B9E36F}" type="pres">
      <dgm:prSet presAssocID="{CC293795-0C75-45BF-9EF7-EC1059FA36A2}" presName="node" presStyleLbl="node1" presStyleIdx="3" presStyleCnt="7">
        <dgm:presLayoutVars>
          <dgm:bulletEnabled val="1"/>
        </dgm:presLayoutVars>
      </dgm:prSet>
      <dgm:spPr/>
    </dgm:pt>
    <dgm:pt modelId="{DC999FEE-B77F-4395-8775-73FB9A889523}" type="pres">
      <dgm:prSet presAssocID="{CC293795-0C75-45BF-9EF7-EC1059FA36A2}" presName="spNode" presStyleCnt="0"/>
      <dgm:spPr/>
    </dgm:pt>
    <dgm:pt modelId="{781DB2A6-40C1-4575-A81D-006E3EF986AB}" type="pres">
      <dgm:prSet presAssocID="{F55CD57E-FC0B-4807-B14D-984822188A12}" presName="sibTrans" presStyleLbl="sibTrans1D1" presStyleIdx="3" presStyleCnt="7"/>
      <dgm:spPr/>
    </dgm:pt>
    <dgm:pt modelId="{1A97994F-2B8B-4E1E-94A6-97AFF96B7A73}" type="pres">
      <dgm:prSet presAssocID="{5B596BAC-CA1D-47E9-9B2C-F1CAC2BF4F4F}" presName="node" presStyleLbl="node1" presStyleIdx="4" presStyleCnt="7">
        <dgm:presLayoutVars>
          <dgm:bulletEnabled val="1"/>
        </dgm:presLayoutVars>
      </dgm:prSet>
      <dgm:spPr/>
    </dgm:pt>
    <dgm:pt modelId="{5781A229-E649-4540-B8A8-41BE72DF13BF}" type="pres">
      <dgm:prSet presAssocID="{5B596BAC-CA1D-47E9-9B2C-F1CAC2BF4F4F}" presName="spNode" presStyleCnt="0"/>
      <dgm:spPr/>
    </dgm:pt>
    <dgm:pt modelId="{BD02AEE0-89DF-46AD-960C-6F6863993DC9}" type="pres">
      <dgm:prSet presAssocID="{732D2E6F-4DEF-42C1-ADAE-50A516CA9AB8}" presName="sibTrans" presStyleLbl="sibTrans1D1" presStyleIdx="4" presStyleCnt="7"/>
      <dgm:spPr/>
    </dgm:pt>
    <dgm:pt modelId="{8B83CAAD-28AA-4B0F-BFB7-56816531DC1C}" type="pres">
      <dgm:prSet presAssocID="{DA174518-C757-4A2A-8A76-52744EAA1F23}" presName="node" presStyleLbl="node1" presStyleIdx="5" presStyleCnt="7">
        <dgm:presLayoutVars>
          <dgm:bulletEnabled val="1"/>
        </dgm:presLayoutVars>
      </dgm:prSet>
      <dgm:spPr/>
    </dgm:pt>
    <dgm:pt modelId="{873DDAFA-1767-40EA-955C-64A80D5B78A3}" type="pres">
      <dgm:prSet presAssocID="{DA174518-C757-4A2A-8A76-52744EAA1F23}" presName="spNode" presStyleCnt="0"/>
      <dgm:spPr/>
    </dgm:pt>
    <dgm:pt modelId="{E4CA4F6C-6E18-4115-8E02-90802E544772}" type="pres">
      <dgm:prSet presAssocID="{4637AB88-2743-46D0-B489-2A5D8DCF6B6B}" presName="sibTrans" presStyleLbl="sibTrans1D1" presStyleIdx="5" presStyleCnt="7"/>
      <dgm:spPr/>
    </dgm:pt>
    <dgm:pt modelId="{492B0BB7-D135-428D-8180-C0C2F241849D}" type="pres">
      <dgm:prSet presAssocID="{E01808E1-E4FF-40B4-AD96-E264834B6364}" presName="node" presStyleLbl="node1" presStyleIdx="6" presStyleCnt="7">
        <dgm:presLayoutVars>
          <dgm:bulletEnabled val="1"/>
        </dgm:presLayoutVars>
      </dgm:prSet>
      <dgm:spPr/>
    </dgm:pt>
    <dgm:pt modelId="{F6A093A2-15CF-4B17-BF7C-AF173DEEAA6E}" type="pres">
      <dgm:prSet presAssocID="{E01808E1-E4FF-40B4-AD96-E264834B6364}" presName="spNode" presStyleCnt="0"/>
      <dgm:spPr/>
    </dgm:pt>
    <dgm:pt modelId="{4C588DA3-1BD7-4C70-BE6E-1E90291FC5A8}" type="pres">
      <dgm:prSet presAssocID="{5DAF03C3-94E6-4D59-992F-698C22747330}" presName="sibTrans" presStyleLbl="sibTrans1D1" presStyleIdx="6" presStyleCnt="7"/>
      <dgm:spPr/>
    </dgm:pt>
  </dgm:ptLst>
  <dgm:cxnLst>
    <dgm:cxn modelId="{D17F1119-B4DC-40E4-A183-EAD7E2EB0982}" srcId="{352372B6-5A20-4064-BDFD-A6C92891E2AB}" destId="{DA174518-C757-4A2A-8A76-52744EAA1F23}" srcOrd="5" destOrd="0" parTransId="{C4896CE7-0F5C-4FE5-9A60-5E7BC2E948CD}" sibTransId="{4637AB88-2743-46D0-B489-2A5D8DCF6B6B}"/>
    <dgm:cxn modelId="{01AB7E21-64BD-4154-A5FD-FFC281F96111}" type="presOf" srcId="{352372B6-5A20-4064-BDFD-A6C92891E2AB}" destId="{B3B5DBEC-9598-43DF-ADE1-A5E38628CE78}" srcOrd="0" destOrd="0" presId="urn:microsoft.com/office/officeart/2005/8/layout/cycle5"/>
    <dgm:cxn modelId="{269A5B23-A930-4925-A6B6-5F8E8E2F35B9}" type="presOf" srcId="{44833987-B2AD-4A78-9D43-E289F2EE976D}" destId="{9DE5357A-262A-4FF5-808C-38B31B0DABD8}" srcOrd="0" destOrd="0" presId="urn:microsoft.com/office/officeart/2005/8/layout/cycle5"/>
    <dgm:cxn modelId="{F823DE3C-0B72-47FE-AEF8-F74546212EBC}" srcId="{352372B6-5A20-4064-BDFD-A6C92891E2AB}" destId="{CC293795-0C75-45BF-9EF7-EC1059FA36A2}" srcOrd="3" destOrd="0" parTransId="{3FBBCB49-B95A-43DE-A96B-159AE3992C61}" sibTransId="{F55CD57E-FC0B-4807-B14D-984822188A12}"/>
    <dgm:cxn modelId="{6FE38843-05F6-4093-A37F-472C279479A8}" type="presOf" srcId="{4637AB88-2743-46D0-B489-2A5D8DCF6B6B}" destId="{E4CA4F6C-6E18-4115-8E02-90802E544772}" srcOrd="0" destOrd="0" presId="urn:microsoft.com/office/officeart/2005/8/layout/cycle5"/>
    <dgm:cxn modelId="{6C019D4D-4CDA-4116-83DD-3591FA04FB27}" srcId="{352372B6-5A20-4064-BDFD-A6C92891E2AB}" destId="{FDC1E8A2-7E8F-448E-80E4-F3C8571F0E4B}" srcOrd="1" destOrd="0" parTransId="{A33665CB-0DD2-4FDA-9111-9FC39D86155F}" sibTransId="{44833987-B2AD-4A78-9D43-E289F2EE976D}"/>
    <dgm:cxn modelId="{6F1B4975-4783-4331-A6C4-6808DF9711F5}" type="presOf" srcId="{DA174518-C757-4A2A-8A76-52744EAA1F23}" destId="{8B83CAAD-28AA-4B0F-BFB7-56816531DC1C}" srcOrd="0" destOrd="0" presId="urn:microsoft.com/office/officeart/2005/8/layout/cycle5"/>
    <dgm:cxn modelId="{0323ED59-7788-4976-94FA-C648C52A7951}" srcId="{352372B6-5A20-4064-BDFD-A6C92891E2AB}" destId="{6E777E60-7A96-4B1A-AED5-FB152C04F710}" srcOrd="2" destOrd="0" parTransId="{423AEB98-62B9-4508-9A97-9324403C7B1F}" sibTransId="{C4E22818-D814-4DB4-8D1A-454EE5C2AA79}"/>
    <dgm:cxn modelId="{E2537488-DCA8-42D8-A1E7-4D2ABE6F924B}" type="presOf" srcId="{CD65B719-3C0C-4AA5-9BDD-73C123E6CACF}" destId="{95FD1F55-C3D0-420E-B167-DD2D073D69B2}" srcOrd="0" destOrd="0" presId="urn:microsoft.com/office/officeart/2005/8/layout/cycle5"/>
    <dgm:cxn modelId="{F8E76E89-18B2-46F4-922E-4BE51E38926B}" type="presOf" srcId="{FDC1E8A2-7E8F-448E-80E4-F3C8571F0E4B}" destId="{C1EB9AD3-457F-4184-8162-73CCF6014603}" srcOrd="0" destOrd="0" presId="urn:microsoft.com/office/officeart/2005/8/layout/cycle5"/>
    <dgm:cxn modelId="{2E27B68B-2636-43F0-B0D2-60AFB5588DFD}" srcId="{352372B6-5A20-4064-BDFD-A6C92891E2AB}" destId="{CD65B719-3C0C-4AA5-9BDD-73C123E6CACF}" srcOrd="0" destOrd="0" parTransId="{76EFDF5B-155A-42FE-9746-9FF051DAAAE9}" sibTransId="{B240C45A-A796-4BF3-A477-A0A853C05568}"/>
    <dgm:cxn modelId="{A4B2EA8C-8125-46D9-9DF2-31A39E387EC7}" type="presOf" srcId="{732D2E6F-4DEF-42C1-ADAE-50A516CA9AB8}" destId="{BD02AEE0-89DF-46AD-960C-6F6863993DC9}" srcOrd="0" destOrd="0" presId="urn:microsoft.com/office/officeart/2005/8/layout/cycle5"/>
    <dgm:cxn modelId="{06DDEB8F-F29D-405B-B28F-ADABD5D2A082}" srcId="{352372B6-5A20-4064-BDFD-A6C92891E2AB}" destId="{E01808E1-E4FF-40B4-AD96-E264834B6364}" srcOrd="6" destOrd="0" parTransId="{751312C7-4559-4B8C-B706-77973C0D6FE8}" sibTransId="{5DAF03C3-94E6-4D59-992F-698C22747330}"/>
    <dgm:cxn modelId="{6673B793-EA40-450C-9277-E6F37D894D35}" type="presOf" srcId="{CC293795-0C75-45BF-9EF7-EC1059FA36A2}" destId="{D27CE501-A1C1-449E-BC91-588195B9E36F}" srcOrd="0" destOrd="0" presId="urn:microsoft.com/office/officeart/2005/8/layout/cycle5"/>
    <dgm:cxn modelId="{E8E79895-ED1A-4047-98F8-2AF04DA2FEA0}" type="presOf" srcId="{C4E22818-D814-4DB4-8D1A-454EE5C2AA79}" destId="{825BC41F-F007-453D-BD69-342DA5EE006E}" srcOrd="0" destOrd="0" presId="urn:microsoft.com/office/officeart/2005/8/layout/cycle5"/>
    <dgm:cxn modelId="{64700698-AA31-44A6-BBC6-2322ADFB6D54}" type="presOf" srcId="{6E777E60-7A96-4B1A-AED5-FB152C04F710}" destId="{1042B2ED-BCD1-4D8E-AE14-4A79D55182CD}" srcOrd="0" destOrd="0" presId="urn:microsoft.com/office/officeart/2005/8/layout/cycle5"/>
    <dgm:cxn modelId="{25EF51A0-6CD9-4053-BB81-72A4630764D3}" type="presOf" srcId="{5DAF03C3-94E6-4D59-992F-698C22747330}" destId="{4C588DA3-1BD7-4C70-BE6E-1E90291FC5A8}" srcOrd="0" destOrd="0" presId="urn:microsoft.com/office/officeart/2005/8/layout/cycle5"/>
    <dgm:cxn modelId="{499AD7A2-C1B1-464C-8D2F-4284DE8563DD}" srcId="{352372B6-5A20-4064-BDFD-A6C92891E2AB}" destId="{5B596BAC-CA1D-47E9-9B2C-F1CAC2BF4F4F}" srcOrd="4" destOrd="0" parTransId="{452DB3DE-CA5B-4150-864F-96D2C4F5EAD2}" sibTransId="{732D2E6F-4DEF-42C1-ADAE-50A516CA9AB8}"/>
    <dgm:cxn modelId="{6B0168B9-DDA7-4A33-BD19-11D7B2773316}" type="presOf" srcId="{F55CD57E-FC0B-4807-B14D-984822188A12}" destId="{781DB2A6-40C1-4575-A81D-006E3EF986AB}" srcOrd="0" destOrd="0" presId="urn:microsoft.com/office/officeart/2005/8/layout/cycle5"/>
    <dgm:cxn modelId="{85CA98C4-99D2-46D6-B714-75580FA662AB}" type="presOf" srcId="{B240C45A-A796-4BF3-A477-A0A853C05568}" destId="{0DC2AF17-9472-4257-9D9B-D4B401CC7248}" srcOrd="0" destOrd="0" presId="urn:microsoft.com/office/officeart/2005/8/layout/cycle5"/>
    <dgm:cxn modelId="{347D55EC-CC68-4D44-BED2-1446F16A5B24}" type="presOf" srcId="{E01808E1-E4FF-40B4-AD96-E264834B6364}" destId="{492B0BB7-D135-428D-8180-C0C2F241849D}" srcOrd="0" destOrd="0" presId="urn:microsoft.com/office/officeart/2005/8/layout/cycle5"/>
    <dgm:cxn modelId="{0CE5D7EF-2E10-4BA7-91FD-52F063E313C6}" type="presOf" srcId="{5B596BAC-CA1D-47E9-9B2C-F1CAC2BF4F4F}" destId="{1A97994F-2B8B-4E1E-94A6-97AFF96B7A73}" srcOrd="0" destOrd="0" presId="urn:microsoft.com/office/officeart/2005/8/layout/cycle5"/>
    <dgm:cxn modelId="{BFB0B6F9-B4FB-4766-8016-C2DEBCC74FB3}" type="presParOf" srcId="{B3B5DBEC-9598-43DF-ADE1-A5E38628CE78}" destId="{95FD1F55-C3D0-420E-B167-DD2D073D69B2}" srcOrd="0" destOrd="0" presId="urn:microsoft.com/office/officeart/2005/8/layout/cycle5"/>
    <dgm:cxn modelId="{496A1CC2-44A7-4D73-806B-BF1F8501D307}" type="presParOf" srcId="{B3B5DBEC-9598-43DF-ADE1-A5E38628CE78}" destId="{8473237D-EF94-4BEB-8813-B7613F952A49}" srcOrd="1" destOrd="0" presId="urn:microsoft.com/office/officeart/2005/8/layout/cycle5"/>
    <dgm:cxn modelId="{E89EC059-3C91-4988-B81B-5492EC2F21B6}" type="presParOf" srcId="{B3B5DBEC-9598-43DF-ADE1-A5E38628CE78}" destId="{0DC2AF17-9472-4257-9D9B-D4B401CC7248}" srcOrd="2" destOrd="0" presId="urn:microsoft.com/office/officeart/2005/8/layout/cycle5"/>
    <dgm:cxn modelId="{999494F2-14C0-4660-9D4D-A1AA7231C1CC}" type="presParOf" srcId="{B3B5DBEC-9598-43DF-ADE1-A5E38628CE78}" destId="{C1EB9AD3-457F-4184-8162-73CCF6014603}" srcOrd="3" destOrd="0" presId="urn:microsoft.com/office/officeart/2005/8/layout/cycle5"/>
    <dgm:cxn modelId="{8993C948-BD21-4683-B04D-F7E1037E70B1}" type="presParOf" srcId="{B3B5DBEC-9598-43DF-ADE1-A5E38628CE78}" destId="{2FE68A07-0EB5-451F-8ED3-B90F07131340}" srcOrd="4" destOrd="0" presId="urn:microsoft.com/office/officeart/2005/8/layout/cycle5"/>
    <dgm:cxn modelId="{3C3FBE69-E688-4FC2-BAB6-B67F7CEDC3E3}" type="presParOf" srcId="{B3B5DBEC-9598-43DF-ADE1-A5E38628CE78}" destId="{9DE5357A-262A-4FF5-808C-38B31B0DABD8}" srcOrd="5" destOrd="0" presId="urn:microsoft.com/office/officeart/2005/8/layout/cycle5"/>
    <dgm:cxn modelId="{91EE434B-8E85-44BF-8B5B-E100D5992203}" type="presParOf" srcId="{B3B5DBEC-9598-43DF-ADE1-A5E38628CE78}" destId="{1042B2ED-BCD1-4D8E-AE14-4A79D55182CD}" srcOrd="6" destOrd="0" presId="urn:microsoft.com/office/officeart/2005/8/layout/cycle5"/>
    <dgm:cxn modelId="{1EE0A3D7-D152-4B6B-87D4-48392CE06210}" type="presParOf" srcId="{B3B5DBEC-9598-43DF-ADE1-A5E38628CE78}" destId="{5F2F6F18-1664-4E0D-8EA9-0A0318DC2370}" srcOrd="7" destOrd="0" presId="urn:microsoft.com/office/officeart/2005/8/layout/cycle5"/>
    <dgm:cxn modelId="{1DCA0916-2FAF-49C0-B45B-B95AE6F840A3}" type="presParOf" srcId="{B3B5DBEC-9598-43DF-ADE1-A5E38628CE78}" destId="{825BC41F-F007-453D-BD69-342DA5EE006E}" srcOrd="8" destOrd="0" presId="urn:microsoft.com/office/officeart/2005/8/layout/cycle5"/>
    <dgm:cxn modelId="{88D04511-C806-48AB-AD62-2AC911D83ADB}" type="presParOf" srcId="{B3B5DBEC-9598-43DF-ADE1-A5E38628CE78}" destId="{D27CE501-A1C1-449E-BC91-588195B9E36F}" srcOrd="9" destOrd="0" presId="urn:microsoft.com/office/officeart/2005/8/layout/cycle5"/>
    <dgm:cxn modelId="{B7A09316-9F23-4DB3-8B93-FEF9C2637C02}" type="presParOf" srcId="{B3B5DBEC-9598-43DF-ADE1-A5E38628CE78}" destId="{DC999FEE-B77F-4395-8775-73FB9A889523}" srcOrd="10" destOrd="0" presId="urn:microsoft.com/office/officeart/2005/8/layout/cycle5"/>
    <dgm:cxn modelId="{2D329390-4CCE-4036-943E-628DF90E4993}" type="presParOf" srcId="{B3B5DBEC-9598-43DF-ADE1-A5E38628CE78}" destId="{781DB2A6-40C1-4575-A81D-006E3EF986AB}" srcOrd="11" destOrd="0" presId="urn:microsoft.com/office/officeart/2005/8/layout/cycle5"/>
    <dgm:cxn modelId="{53AB1082-5EA8-4249-B7F6-827FB9698D06}" type="presParOf" srcId="{B3B5DBEC-9598-43DF-ADE1-A5E38628CE78}" destId="{1A97994F-2B8B-4E1E-94A6-97AFF96B7A73}" srcOrd="12" destOrd="0" presId="urn:microsoft.com/office/officeart/2005/8/layout/cycle5"/>
    <dgm:cxn modelId="{AA326AB8-6BC4-459D-B9FC-A8A1C1638706}" type="presParOf" srcId="{B3B5DBEC-9598-43DF-ADE1-A5E38628CE78}" destId="{5781A229-E649-4540-B8A8-41BE72DF13BF}" srcOrd="13" destOrd="0" presId="urn:microsoft.com/office/officeart/2005/8/layout/cycle5"/>
    <dgm:cxn modelId="{CFCE83AB-9210-42C0-A8C3-34B400A50FA0}" type="presParOf" srcId="{B3B5DBEC-9598-43DF-ADE1-A5E38628CE78}" destId="{BD02AEE0-89DF-46AD-960C-6F6863993DC9}" srcOrd="14" destOrd="0" presId="urn:microsoft.com/office/officeart/2005/8/layout/cycle5"/>
    <dgm:cxn modelId="{0DEE6B68-07F6-4E33-A90C-C22E67DE1A72}" type="presParOf" srcId="{B3B5DBEC-9598-43DF-ADE1-A5E38628CE78}" destId="{8B83CAAD-28AA-4B0F-BFB7-56816531DC1C}" srcOrd="15" destOrd="0" presId="urn:microsoft.com/office/officeart/2005/8/layout/cycle5"/>
    <dgm:cxn modelId="{5D54BEF1-3F4B-4EC8-BC73-35BC99C66A14}" type="presParOf" srcId="{B3B5DBEC-9598-43DF-ADE1-A5E38628CE78}" destId="{873DDAFA-1767-40EA-955C-64A80D5B78A3}" srcOrd="16" destOrd="0" presId="urn:microsoft.com/office/officeart/2005/8/layout/cycle5"/>
    <dgm:cxn modelId="{D551F5C8-9484-4367-8E75-FBA7232F2453}" type="presParOf" srcId="{B3B5DBEC-9598-43DF-ADE1-A5E38628CE78}" destId="{E4CA4F6C-6E18-4115-8E02-90802E544772}" srcOrd="17" destOrd="0" presId="urn:microsoft.com/office/officeart/2005/8/layout/cycle5"/>
    <dgm:cxn modelId="{5BC88AF4-5A33-48D8-9CEE-F02819F57A2F}" type="presParOf" srcId="{B3B5DBEC-9598-43DF-ADE1-A5E38628CE78}" destId="{492B0BB7-D135-428D-8180-C0C2F241849D}" srcOrd="18" destOrd="0" presId="urn:microsoft.com/office/officeart/2005/8/layout/cycle5"/>
    <dgm:cxn modelId="{A894A74E-0282-4E54-860F-0BAAF13070F6}" type="presParOf" srcId="{B3B5DBEC-9598-43DF-ADE1-A5E38628CE78}" destId="{F6A093A2-15CF-4B17-BF7C-AF173DEEAA6E}" srcOrd="19" destOrd="0" presId="urn:microsoft.com/office/officeart/2005/8/layout/cycle5"/>
    <dgm:cxn modelId="{AA13570A-953A-417C-9F40-3857FBED6400}" type="presParOf" srcId="{B3B5DBEC-9598-43DF-ADE1-A5E38628CE78}" destId="{4C588DA3-1BD7-4C70-BE6E-1E90291FC5A8}" srcOrd="20" destOrd="0" presId="urn:microsoft.com/office/officeart/2005/8/layout/cycle5"/>
  </dgm:cxnLst>
  <dgm:bg/>
  <dgm:whole>
    <a:ln>
      <a:solidFill>
        <a:schemeClr val="accent1"/>
      </a:solidFill>
    </a:ln>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FD1F55-C3D0-420E-B167-DD2D073D69B2}">
      <dsp:nvSpPr>
        <dsp:cNvPr id="0" name=""/>
        <dsp:cNvSpPr/>
      </dsp:nvSpPr>
      <dsp:spPr>
        <a:xfrm>
          <a:off x="2283611" y="2735"/>
          <a:ext cx="923632" cy="600361"/>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solidFill>
                <a:sysClr val="window" lastClr="FFFFFF"/>
              </a:solidFill>
              <a:latin typeface="Calibri"/>
              <a:ea typeface="+mn-ea"/>
              <a:cs typeface="+mn-cs"/>
            </a:rPr>
            <a:t>Prioritize Essential Supplies</a:t>
          </a:r>
        </a:p>
      </dsp:txBody>
      <dsp:txXfrm>
        <a:off x="2312918" y="32042"/>
        <a:ext cx="865018" cy="541747"/>
      </dsp:txXfrm>
    </dsp:sp>
    <dsp:sp modelId="{0DC2AF17-9472-4257-9D9B-D4B401CC7248}">
      <dsp:nvSpPr>
        <dsp:cNvPr id="0" name=""/>
        <dsp:cNvSpPr/>
      </dsp:nvSpPr>
      <dsp:spPr>
        <a:xfrm>
          <a:off x="1032378" y="302916"/>
          <a:ext cx="3426097" cy="3426097"/>
        </a:xfrm>
        <a:custGeom>
          <a:avLst/>
          <a:gdLst/>
          <a:ahLst/>
          <a:cxnLst/>
          <a:rect l="0" t="0" r="0" b="0"/>
          <a:pathLst>
            <a:path>
              <a:moveTo>
                <a:pt x="1755827" y="78091"/>
              </a:moveTo>
              <a:arcTo wR="1310248" hR="1310248" stAng="17392875" swAng="772158"/>
            </a:path>
          </a:pathLst>
        </a:custGeom>
        <a:noFill/>
        <a:ln w="9525" cap="flat" cmpd="sng" algn="ctr">
          <a:solidFill>
            <a:srgbClr val="4F81BD">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sp>
    <dsp:sp modelId="{C1EB9AD3-457F-4184-8162-73CCF6014603}">
      <dsp:nvSpPr>
        <dsp:cNvPr id="0" name=""/>
        <dsp:cNvSpPr/>
      </dsp:nvSpPr>
      <dsp:spPr>
        <a:xfrm>
          <a:off x="3622926" y="647715"/>
          <a:ext cx="923632" cy="600361"/>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solidFill>
                <a:sysClr val="window" lastClr="FFFFFF"/>
              </a:solidFill>
              <a:latin typeface="Calibri"/>
              <a:ea typeface="+mn-ea"/>
              <a:cs typeface="+mn-cs"/>
            </a:rPr>
            <a:t>Implement Strict Inventory Controls</a:t>
          </a:r>
        </a:p>
      </dsp:txBody>
      <dsp:txXfrm>
        <a:off x="3652233" y="677022"/>
        <a:ext cx="865018" cy="541747"/>
      </dsp:txXfrm>
    </dsp:sp>
    <dsp:sp modelId="{9DE5357A-262A-4FF5-808C-38B31B0DABD8}">
      <dsp:nvSpPr>
        <dsp:cNvPr id="0" name=""/>
        <dsp:cNvSpPr/>
      </dsp:nvSpPr>
      <dsp:spPr>
        <a:xfrm>
          <a:off x="1032378" y="302916"/>
          <a:ext cx="3426097" cy="3426097"/>
        </a:xfrm>
        <a:custGeom>
          <a:avLst/>
          <a:gdLst/>
          <a:ahLst/>
          <a:cxnLst/>
          <a:rect l="0" t="0" r="0" b="0"/>
          <a:pathLst>
            <a:path>
              <a:moveTo>
                <a:pt x="2534854" y="844317"/>
              </a:moveTo>
              <a:arcTo wR="1310248" hR="1310248" stAng="20350168" swAng="1064342"/>
            </a:path>
          </a:pathLst>
        </a:custGeom>
        <a:noFill/>
        <a:ln w="9525" cap="flat" cmpd="sng" algn="ctr">
          <a:solidFill>
            <a:srgbClr val="4F81BD">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sp>
    <dsp:sp modelId="{1042B2ED-BCD1-4D8E-AE14-4A79D55182CD}">
      <dsp:nvSpPr>
        <dsp:cNvPr id="0" name=""/>
        <dsp:cNvSpPr/>
      </dsp:nvSpPr>
      <dsp:spPr>
        <a:xfrm>
          <a:off x="3953710" y="2096973"/>
          <a:ext cx="923632" cy="600361"/>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solidFill>
                <a:sysClr val="window" lastClr="FFFFFF"/>
              </a:solidFill>
              <a:latin typeface="Calibri"/>
              <a:ea typeface="+mn-ea"/>
              <a:cs typeface="+mn-cs"/>
            </a:rPr>
            <a:t>Adapt Menu Planning</a:t>
          </a:r>
        </a:p>
      </dsp:txBody>
      <dsp:txXfrm>
        <a:off x="3983017" y="2126280"/>
        <a:ext cx="865018" cy="541747"/>
      </dsp:txXfrm>
    </dsp:sp>
    <dsp:sp modelId="{825BC41F-F007-453D-BD69-342DA5EE006E}">
      <dsp:nvSpPr>
        <dsp:cNvPr id="0" name=""/>
        <dsp:cNvSpPr/>
      </dsp:nvSpPr>
      <dsp:spPr>
        <a:xfrm>
          <a:off x="1032378" y="302916"/>
          <a:ext cx="3426097" cy="3426097"/>
        </a:xfrm>
        <a:custGeom>
          <a:avLst/>
          <a:gdLst/>
          <a:ahLst/>
          <a:cxnLst/>
          <a:rect l="0" t="0" r="0" b="0"/>
          <a:pathLst>
            <a:path>
              <a:moveTo>
                <a:pt x="2466888" y="1925826"/>
              </a:moveTo>
              <a:arcTo wR="1310248" hR="1310248" stAng="1681347" swAng="835480"/>
            </a:path>
          </a:pathLst>
        </a:custGeom>
        <a:noFill/>
        <a:ln w="9525" cap="flat" cmpd="sng" algn="ctr">
          <a:solidFill>
            <a:srgbClr val="4F81BD">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sp>
    <dsp:sp modelId="{D27CE501-A1C1-449E-BC91-588195B9E36F}">
      <dsp:nvSpPr>
        <dsp:cNvPr id="0" name=""/>
        <dsp:cNvSpPr/>
      </dsp:nvSpPr>
      <dsp:spPr>
        <a:xfrm>
          <a:off x="3026875" y="3259188"/>
          <a:ext cx="923632" cy="600361"/>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solidFill>
                <a:sysClr val="window" lastClr="FFFFFF"/>
              </a:solidFill>
              <a:latin typeface="Calibri"/>
              <a:ea typeface="+mn-ea"/>
              <a:cs typeface="+mn-cs"/>
            </a:rPr>
            <a:t>Enhance Waste Prevention</a:t>
          </a:r>
        </a:p>
      </dsp:txBody>
      <dsp:txXfrm>
        <a:off x="3056182" y="3288495"/>
        <a:ext cx="865018" cy="541747"/>
      </dsp:txXfrm>
    </dsp:sp>
    <dsp:sp modelId="{781DB2A6-40C1-4575-A81D-006E3EF986AB}">
      <dsp:nvSpPr>
        <dsp:cNvPr id="0" name=""/>
        <dsp:cNvSpPr/>
      </dsp:nvSpPr>
      <dsp:spPr>
        <a:xfrm>
          <a:off x="1032378" y="302916"/>
          <a:ext cx="3426097" cy="3426097"/>
        </a:xfrm>
        <a:custGeom>
          <a:avLst/>
          <a:gdLst/>
          <a:ahLst/>
          <a:cxnLst/>
          <a:rect l="0" t="0" r="0" b="0"/>
          <a:pathLst>
            <a:path>
              <a:moveTo>
                <a:pt x="1440271" y="2614029"/>
              </a:moveTo>
              <a:arcTo wR="1310248" hR="1310248" stAng="5058292" swAng="683415"/>
            </a:path>
          </a:pathLst>
        </a:custGeom>
        <a:noFill/>
        <a:ln w="9525" cap="flat" cmpd="sng" algn="ctr">
          <a:solidFill>
            <a:srgbClr val="4F81BD">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sp>
    <dsp:sp modelId="{1A97994F-2B8B-4E1E-94A6-97AFF96B7A73}">
      <dsp:nvSpPr>
        <dsp:cNvPr id="0" name=""/>
        <dsp:cNvSpPr/>
      </dsp:nvSpPr>
      <dsp:spPr>
        <a:xfrm>
          <a:off x="1540347" y="3259188"/>
          <a:ext cx="923632" cy="600361"/>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solidFill>
                <a:sysClr val="window" lastClr="FFFFFF"/>
              </a:solidFill>
              <a:latin typeface="Calibri"/>
              <a:ea typeface="+mn-ea"/>
              <a:cs typeface="+mn-cs"/>
            </a:rPr>
            <a:t>Communicate and Train Crew</a:t>
          </a:r>
        </a:p>
      </dsp:txBody>
      <dsp:txXfrm>
        <a:off x="1569654" y="3288495"/>
        <a:ext cx="865018" cy="541747"/>
      </dsp:txXfrm>
    </dsp:sp>
    <dsp:sp modelId="{BD02AEE0-89DF-46AD-960C-6F6863993DC9}">
      <dsp:nvSpPr>
        <dsp:cNvPr id="0" name=""/>
        <dsp:cNvSpPr/>
      </dsp:nvSpPr>
      <dsp:spPr>
        <a:xfrm>
          <a:off x="1032378" y="302916"/>
          <a:ext cx="3426097" cy="3426097"/>
        </a:xfrm>
        <a:custGeom>
          <a:avLst/>
          <a:gdLst/>
          <a:ahLst/>
          <a:cxnLst/>
          <a:rect l="0" t="0" r="0" b="0"/>
          <a:pathLst>
            <a:path>
              <a:moveTo>
                <a:pt x="335735" y="2186077"/>
              </a:moveTo>
              <a:arcTo wR="1310248" hR="1310248" stAng="8283173" swAng="835480"/>
            </a:path>
          </a:pathLst>
        </a:custGeom>
        <a:noFill/>
        <a:ln w="9525" cap="flat" cmpd="sng" algn="ctr">
          <a:solidFill>
            <a:srgbClr val="4F81BD">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sp>
    <dsp:sp modelId="{8B83CAAD-28AA-4B0F-BFB7-56816531DC1C}">
      <dsp:nvSpPr>
        <dsp:cNvPr id="0" name=""/>
        <dsp:cNvSpPr/>
      </dsp:nvSpPr>
      <dsp:spPr>
        <a:xfrm>
          <a:off x="613512" y="2096973"/>
          <a:ext cx="923632" cy="600361"/>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solidFill>
                <a:sysClr val="window" lastClr="FFFFFF"/>
              </a:solidFill>
              <a:latin typeface="Calibri"/>
              <a:ea typeface="+mn-ea"/>
              <a:cs typeface="+mn-cs"/>
            </a:rPr>
            <a:t>Utilize Reverse Logistics When Possible</a:t>
          </a:r>
        </a:p>
      </dsp:txBody>
      <dsp:txXfrm>
        <a:off x="642819" y="2126280"/>
        <a:ext cx="865018" cy="541747"/>
      </dsp:txXfrm>
    </dsp:sp>
    <dsp:sp modelId="{E4CA4F6C-6E18-4115-8E02-90802E544772}">
      <dsp:nvSpPr>
        <dsp:cNvPr id="0" name=""/>
        <dsp:cNvSpPr/>
      </dsp:nvSpPr>
      <dsp:spPr>
        <a:xfrm>
          <a:off x="1032378" y="302916"/>
          <a:ext cx="3426097" cy="3426097"/>
        </a:xfrm>
        <a:custGeom>
          <a:avLst/>
          <a:gdLst/>
          <a:ahLst/>
          <a:cxnLst/>
          <a:rect l="0" t="0" r="0" b="0"/>
          <a:pathLst>
            <a:path>
              <a:moveTo>
                <a:pt x="1906" y="1239586"/>
              </a:moveTo>
              <a:arcTo wR="1310248" hR="1310248" stAng="10985489" swAng="1064342"/>
            </a:path>
          </a:pathLst>
        </a:custGeom>
        <a:noFill/>
        <a:ln w="9525" cap="flat" cmpd="sng" algn="ctr">
          <a:solidFill>
            <a:srgbClr val="4F81BD">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sp>
    <dsp:sp modelId="{492B0BB7-D135-428D-8180-C0C2F241849D}">
      <dsp:nvSpPr>
        <dsp:cNvPr id="0" name=""/>
        <dsp:cNvSpPr/>
      </dsp:nvSpPr>
      <dsp:spPr>
        <a:xfrm>
          <a:off x="944295" y="647715"/>
          <a:ext cx="923632" cy="600361"/>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solidFill>
                <a:sysClr val="window" lastClr="FFFFFF"/>
              </a:solidFill>
              <a:latin typeface="Calibri"/>
              <a:ea typeface="+mn-ea"/>
              <a:cs typeface="+mn-cs"/>
            </a:rPr>
            <a:t>Prepare for Contingencies</a:t>
          </a:r>
        </a:p>
      </dsp:txBody>
      <dsp:txXfrm>
        <a:off x="973602" y="677022"/>
        <a:ext cx="865018" cy="541747"/>
      </dsp:txXfrm>
    </dsp:sp>
    <dsp:sp modelId="{4C588DA3-1BD7-4C70-BE6E-1E90291FC5A8}">
      <dsp:nvSpPr>
        <dsp:cNvPr id="0" name=""/>
        <dsp:cNvSpPr/>
      </dsp:nvSpPr>
      <dsp:spPr>
        <a:xfrm>
          <a:off x="1032378" y="302916"/>
          <a:ext cx="3426097" cy="3426097"/>
        </a:xfrm>
        <a:custGeom>
          <a:avLst/>
          <a:gdLst/>
          <a:ahLst/>
          <a:cxnLst/>
          <a:rect l="0" t="0" r="0" b="0"/>
          <a:pathLst>
            <a:path>
              <a:moveTo>
                <a:pt x="601426" y="208285"/>
              </a:moveTo>
              <a:arcTo wR="1310248" hR="1310248" stAng="14234967" swAng="772158"/>
            </a:path>
          </a:pathLst>
        </a:custGeom>
        <a:noFill/>
        <a:ln w="9525" cap="flat" cmpd="sng" algn="ctr">
          <a:solidFill>
            <a:srgbClr val="4F81BD">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A5D29-62BA-4825-B781-E3C87B93B46F}" type="datetimeFigureOut">
              <a:rPr lang="ro-RO" smtClean="0"/>
              <a:t>18.07.2025</a:t>
            </a:fld>
            <a:endParaRPr lang="ro-R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66C30-2FAE-4185-83A0-4FB1E4D1FCC6}" type="slidenum">
              <a:rPr lang="ro-RO" smtClean="0"/>
              <a:t>‹#›</a:t>
            </a:fld>
            <a:endParaRPr lang="ro-RO"/>
          </a:p>
        </p:txBody>
      </p:sp>
    </p:spTree>
    <p:extLst>
      <p:ext uri="{BB962C8B-B14F-4D97-AF65-F5344CB8AC3E}">
        <p14:creationId xmlns:p14="http://schemas.microsoft.com/office/powerpoint/2010/main" val="179065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66C30-2FAE-4185-83A0-4FB1E4D1FCC6}" type="slidenum">
              <a:rPr lang="ro-RO" smtClean="0"/>
              <a:t>1</a:t>
            </a:fld>
            <a:endParaRPr lang="ro-RO"/>
          </a:p>
        </p:txBody>
      </p:sp>
    </p:spTree>
    <p:extLst>
      <p:ext uri="{BB962C8B-B14F-4D97-AF65-F5344CB8AC3E}">
        <p14:creationId xmlns:p14="http://schemas.microsoft.com/office/powerpoint/2010/main" val="139545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B2CB4-EE14-D9AA-EBF7-C7C37971C8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3D587B-E1CB-1C9E-539B-DCC5F500BE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624372-C09A-09F6-7BC8-7277637D63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E502EF8-C365-7972-E585-BA384C3E87FA}"/>
              </a:ext>
            </a:extLst>
          </p:cNvPr>
          <p:cNvSpPr>
            <a:spLocks noGrp="1"/>
          </p:cNvSpPr>
          <p:nvPr>
            <p:ph type="sldNum" sz="quarter" idx="5"/>
          </p:nvPr>
        </p:nvSpPr>
        <p:spPr/>
        <p:txBody>
          <a:bodyPr/>
          <a:lstStyle/>
          <a:p>
            <a:fld id="{6AF66C30-2FAE-4185-83A0-4FB1E4D1FCC6}" type="slidenum">
              <a:rPr lang="ro-RO" smtClean="0"/>
              <a:t>10</a:t>
            </a:fld>
            <a:endParaRPr lang="ro-RO"/>
          </a:p>
        </p:txBody>
      </p:sp>
    </p:spTree>
    <p:extLst>
      <p:ext uri="{BB962C8B-B14F-4D97-AF65-F5344CB8AC3E}">
        <p14:creationId xmlns:p14="http://schemas.microsoft.com/office/powerpoint/2010/main" val="3742273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84901-C9B1-BAAB-6B68-AB83CD7967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8E4A4B-5ED8-14D5-0482-FA7FF76B8A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6BFC97-C1BD-079E-0EB4-331B946B803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D36CB97-3753-928C-1A7E-5BC0C085666A}"/>
              </a:ext>
            </a:extLst>
          </p:cNvPr>
          <p:cNvSpPr>
            <a:spLocks noGrp="1"/>
          </p:cNvSpPr>
          <p:nvPr>
            <p:ph type="sldNum" sz="quarter" idx="5"/>
          </p:nvPr>
        </p:nvSpPr>
        <p:spPr/>
        <p:txBody>
          <a:bodyPr/>
          <a:lstStyle/>
          <a:p>
            <a:fld id="{6AF66C30-2FAE-4185-83A0-4FB1E4D1FCC6}" type="slidenum">
              <a:rPr lang="ro-RO" smtClean="0"/>
              <a:t>11</a:t>
            </a:fld>
            <a:endParaRPr lang="ro-RO"/>
          </a:p>
        </p:txBody>
      </p:sp>
    </p:spTree>
    <p:extLst>
      <p:ext uri="{BB962C8B-B14F-4D97-AF65-F5344CB8AC3E}">
        <p14:creationId xmlns:p14="http://schemas.microsoft.com/office/powerpoint/2010/main" val="761543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E82C6-72CC-8411-2B7F-56EEFCC901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8CA736-EFBF-8A5F-61D6-48855E81C3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F6A12B-AA26-0F38-CD74-AB78F9D4B1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F13249A-A106-457B-14DD-758F6332CA27}"/>
              </a:ext>
            </a:extLst>
          </p:cNvPr>
          <p:cNvSpPr>
            <a:spLocks noGrp="1"/>
          </p:cNvSpPr>
          <p:nvPr>
            <p:ph type="sldNum" sz="quarter" idx="5"/>
          </p:nvPr>
        </p:nvSpPr>
        <p:spPr/>
        <p:txBody>
          <a:bodyPr/>
          <a:lstStyle/>
          <a:p>
            <a:fld id="{6AF66C30-2FAE-4185-83A0-4FB1E4D1FCC6}" type="slidenum">
              <a:rPr lang="ro-RO" smtClean="0"/>
              <a:t>12</a:t>
            </a:fld>
            <a:endParaRPr lang="ro-RO"/>
          </a:p>
        </p:txBody>
      </p:sp>
    </p:spTree>
    <p:extLst>
      <p:ext uri="{BB962C8B-B14F-4D97-AF65-F5344CB8AC3E}">
        <p14:creationId xmlns:p14="http://schemas.microsoft.com/office/powerpoint/2010/main" val="3453638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3EF79-C16B-E013-CF58-6A63E3F3FA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2AB504-CDB0-399C-AB68-01D6972491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025226-B20F-D726-19A5-18FEE03172A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D6FDD73-1BF1-8D0A-39A1-B5E76E34BE55}"/>
              </a:ext>
            </a:extLst>
          </p:cNvPr>
          <p:cNvSpPr>
            <a:spLocks noGrp="1"/>
          </p:cNvSpPr>
          <p:nvPr>
            <p:ph type="sldNum" sz="quarter" idx="5"/>
          </p:nvPr>
        </p:nvSpPr>
        <p:spPr/>
        <p:txBody>
          <a:bodyPr/>
          <a:lstStyle/>
          <a:p>
            <a:fld id="{6AF66C30-2FAE-4185-83A0-4FB1E4D1FCC6}" type="slidenum">
              <a:rPr lang="ro-RO" smtClean="0"/>
              <a:t>13</a:t>
            </a:fld>
            <a:endParaRPr lang="ro-RO"/>
          </a:p>
        </p:txBody>
      </p:sp>
    </p:spTree>
    <p:extLst>
      <p:ext uri="{BB962C8B-B14F-4D97-AF65-F5344CB8AC3E}">
        <p14:creationId xmlns:p14="http://schemas.microsoft.com/office/powerpoint/2010/main" val="3751175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BC3B2-492F-28B4-AFF4-BC2D9AAF9B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28F029-6745-A5DC-137B-10A7B01F47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5E2CB-8CF8-AE76-C6E6-8F32153E219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7B2D1BE-5746-F709-10B8-1457808631F0}"/>
              </a:ext>
            </a:extLst>
          </p:cNvPr>
          <p:cNvSpPr>
            <a:spLocks noGrp="1"/>
          </p:cNvSpPr>
          <p:nvPr>
            <p:ph type="sldNum" sz="quarter" idx="5"/>
          </p:nvPr>
        </p:nvSpPr>
        <p:spPr/>
        <p:txBody>
          <a:bodyPr/>
          <a:lstStyle/>
          <a:p>
            <a:fld id="{6AF66C30-2FAE-4185-83A0-4FB1E4D1FCC6}" type="slidenum">
              <a:rPr lang="ro-RO" smtClean="0"/>
              <a:t>14</a:t>
            </a:fld>
            <a:endParaRPr lang="ro-RO"/>
          </a:p>
        </p:txBody>
      </p:sp>
    </p:spTree>
    <p:extLst>
      <p:ext uri="{BB962C8B-B14F-4D97-AF65-F5344CB8AC3E}">
        <p14:creationId xmlns:p14="http://schemas.microsoft.com/office/powerpoint/2010/main" val="416083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41519-8B5B-4580-9129-1C101A297F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BEF87F-EFAC-2AAA-985E-A018289F51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49C44B-C703-BEAA-12A9-61B326110F0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2AD0FC5-48AF-0BA2-02A9-BDCA27838F1A}"/>
              </a:ext>
            </a:extLst>
          </p:cNvPr>
          <p:cNvSpPr>
            <a:spLocks noGrp="1"/>
          </p:cNvSpPr>
          <p:nvPr>
            <p:ph type="sldNum" sz="quarter" idx="5"/>
          </p:nvPr>
        </p:nvSpPr>
        <p:spPr/>
        <p:txBody>
          <a:bodyPr/>
          <a:lstStyle/>
          <a:p>
            <a:fld id="{6AF66C30-2FAE-4185-83A0-4FB1E4D1FCC6}" type="slidenum">
              <a:rPr lang="ro-RO" smtClean="0"/>
              <a:t>15</a:t>
            </a:fld>
            <a:endParaRPr lang="ro-RO"/>
          </a:p>
        </p:txBody>
      </p:sp>
    </p:spTree>
    <p:extLst>
      <p:ext uri="{BB962C8B-B14F-4D97-AF65-F5344CB8AC3E}">
        <p14:creationId xmlns:p14="http://schemas.microsoft.com/office/powerpoint/2010/main" val="3892505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89A2A-E87E-361B-FBB5-0A2E34B95B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B54C5E-B3A3-DF79-8D37-E58D472F23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0D4735-45C8-B5A0-FE27-3FF9FC7D30F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20FA106-ECF8-CDD2-ED8F-86593341B0E3}"/>
              </a:ext>
            </a:extLst>
          </p:cNvPr>
          <p:cNvSpPr>
            <a:spLocks noGrp="1"/>
          </p:cNvSpPr>
          <p:nvPr>
            <p:ph type="sldNum" sz="quarter" idx="5"/>
          </p:nvPr>
        </p:nvSpPr>
        <p:spPr/>
        <p:txBody>
          <a:bodyPr/>
          <a:lstStyle/>
          <a:p>
            <a:fld id="{6AF66C30-2FAE-4185-83A0-4FB1E4D1FCC6}" type="slidenum">
              <a:rPr lang="ro-RO" smtClean="0"/>
              <a:t>16</a:t>
            </a:fld>
            <a:endParaRPr lang="ro-RO"/>
          </a:p>
        </p:txBody>
      </p:sp>
    </p:spTree>
    <p:extLst>
      <p:ext uri="{BB962C8B-B14F-4D97-AF65-F5344CB8AC3E}">
        <p14:creationId xmlns:p14="http://schemas.microsoft.com/office/powerpoint/2010/main" val="3930151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298D3-9E62-D936-0BCB-5E4030A126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A099B7-F58C-32F7-3965-D110037776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7BF30F-11D8-D486-060A-259F65B6D2A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3A93EAA-74E9-E296-337A-FDA271A9067A}"/>
              </a:ext>
            </a:extLst>
          </p:cNvPr>
          <p:cNvSpPr>
            <a:spLocks noGrp="1"/>
          </p:cNvSpPr>
          <p:nvPr>
            <p:ph type="sldNum" sz="quarter" idx="5"/>
          </p:nvPr>
        </p:nvSpPr>
        <p:spPr/>
        <p:txBody>
          <a:bodyPr/>
          <a:lstStyle/>
          <a:p>
            <a:fld id="{6AF66C30-2FAE-4185-83A0-4FB1E4D1FCC6}" type="slidenum">
              <a:rPr lang="ro-RO" smtClean="0"/>
              <a:t>17</a:t>
            </a:fld>
            <a:endParaRPr lang="ro-RO"/>
          </a:p>
        </p:txBody>
      </p:sp>
    </p:spTree>
    <p:extLst>
      <p:ext uri="{BB962C8B-B14F-4D97-AF65-F5344CB8AC3E}">
        <p14:creationId xmlns:p14="http://schemas.microsoft.com/office/powerpoint/2010/main" val="1991104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7843C-BAE0-209F-2E97-0719450279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7D2496-ABD6-79DE-D86E-25DBA45D92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C6F2E5-798D-2A12-CA00-AA2297691D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519A28F-5606-FB98-05AA-9927D607ADBD}"/>
              </a:ext>
            </a:extLst>
          </p:cNvPr>
          <p:cNvSpPr>
            <a:spLocks noGrp="1"/>
          </p:cNvSpPr>
          <p:nvPr>
            <p:ph type="sldNum" sz="quarter" idx="5"/>
          </p:nvPr>
        </p:nvSpPr>
        <p:spPr/>
        <p:txBody>
          <a:bodyPr/>
          <a:lstStyle/>
          <a:p>
            <a:fld id="{6AF66C30-2FAE-4185-83A0-4FB1E4D1FCC6}" type="slidenum">
              <a:rPr lang="ro-RO" smtClean="0"/>
              <a:t>18</a:t>
            </a:fld>
            <a:endParaRPr lang="ro-RO"/>
          </a:p>
        </p:txBody>
      </p:sp>
    </p:spTree>
    <p:extLst>
      <p:ext uri="{BB962C8B-B14F-4D97-AF65-F5344CB8AC3E}">
        <p14:creationId xmlns:p14="http://schemas.microsoft.com/office/powerpoint/2010/main" val="3126199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1C120-5DE8-6EA5-6AB8-BA968120A7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D411A8-92E9-2F06-1B7D-D77731275A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DC1C50-DD6E-AB47-999C-24E39956A1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C773BF0-0CA1-2C91-23E0-88D3E8D2F92B}"/>
              </a:ext>
            </a:extLst>
          </p:cNvPr>
          <p:cNvSpPr>
            <a:spLocks noGrp="1"/>
          </p:cNvSpPr>
          <p:nvPr>
            <p:ph type="sldNum" sz="quarter" idx="5"/>
          </p:nvPr>
        </p:nvSpPr>
        <p:spPr/>
        <p:txBody>
          <a:bodyPr/>
          <a:lstStyle/>
          <a:p>
            <a:fld id="{6AF66C30-2FAE-4185-83A0-4FB1E4D1FCC6}" type="slidenum">
              <a:rPr lang="ro-RO" smtClean="0"/>
              <a:t>19</a:t>
            </a:fld>
            <a:endParaRPr lang="ro-RO"/>
          </a:p>
        </p:txBody>
      </p:sp>
    </p:spTree>
    <p:extLst>
      <p:ext uri="{BB962C8B-B14F-4D97-AF65-F5344CB8AC3E}">
        <p14:creationId xmlns:p14="http://schemas.microsoft.com/office/powerpoint/2010/main" val="2957194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2</a:t>
            </a:fld>
            <a:endParaRPr lang="ro-RO"/>
          </a:p>
        </p:txBody>
      </p:sp>
    </p:spTree>
    <p:extLst>
      <p:ext uri="{BB962C8B-B14F-4D97-AF65-F5344CB8AC3E}">
        <p14:creationId xmlns:p14="http://schemas.microsoft.com/office/powerpoint/2010/main" val="1113412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88F64-AB25-8C5D-68E9-EFBEE82C91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556DF3-E95E-DF95-D42C-3C211CF107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D3E43F-0DBA-E088-9A85-79F824881E1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2677B32-880B-DBF5-7708-084470974C82}"/>
              </a:ext>
            </a:extLst>
          </p:cNvPr>
          <p:cNvSpPr>
            <a:spLocks noGrp="1"/>
          </p:cNvSpPr>
          <p:nvPr>
            <p:ph type="sldNum" sz="quarter" idx="5"/>
          </p:nvPr>
        </p:nvSpPr>
        <p:spPr/>
        <p:txBody>
          <a:bodyPr/>
          <a:lstStyle/>
          <a:p>
            <a:fld id="{6AF66C30-2FAE-4185-83A0-4FB1E4D1FCC6}" type="slidenum">
              <a:rPr lang="ro-RO" smtClean="0"/>
              <a:t>20</a:t>
            </a:fld>
            <a:endParaRPr lang="ro-RO"/>
          </a:p>
        </p:txBody>
      </p:sp>
    </p:spTree>
    <p:extLst>
      <p:ext uri="{BB962C8B-B14F-4D97-AF65-F5344CB8AC3E}">
        <p14:creationId xmlns:p14="http://schemas.microsoft.com/office/powerpoint/2010/main" val="3027078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5EDCA-36C0-63AC-2FB9-E5FC9EC317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7D546C-7116-1A46-DCAA-6F7AE10931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E9F966-5F3D-238F-6816-841F3D6D915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D7F642A-42A1-DA12-B2BB-F01D7533BA8A}"/>
              </a:ext>
            </a:extLst>
          </p:cNvPr>
          <p:cNvSpPr>
            <a:spLocks noGrp="1"/>
          </p:cNvSpPr>
          <p:nvPr>
            <p:ph type="sldNum" sz="quarter" idx="5"/>
          </p:nvPr>
        </p:nvSpPr>
        <p:spPr/>
        <p:txBody>
          <a:bodyPr/>
          <a:lstStyle/>
          <a:p>
            <a:fld id="{6AF66C30-2FAE-4185-83A0-4FB1E4D1FCC6}" type="slidenum">
              <a:rPr lang="ro-RO" smtClean="0"/>
              <a:t>21</a:t>
            </a:fld>
            <a:endParaRPr lang="ro-RO"/>
          </a:p>
        </p:txBody>
      </p:sp>
    </p:spTree>
    <p:extLst>
      <p:ext uri="{BB962C8B-B14F-4D97-AF65-F5344CB8AC3E}">
        <p14:creationId xmlns:p14="http://schemas.microsoft.com/office/powerpoint/2010/main" val="1519749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A7D97-B1BE-C645-033D-039FD26DDD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972B3B-6570-DE93-798E-DC044640E2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07FB56-62ED-65B3-4E31-A04C6C28491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58893F5-498B-7125-A143-00C5CE7731D1}"/>
              </a:ext>
            </a:extLst>
          </p:cNvPr>
          <p:cNvSpPr>
            <a:spLocks noGrp="1"/>
          </p:cNvSpPr>
          <p:nvPr>
            <p:ph type="sldNum" sz="quarter" idx="5"/>
          </p:nvPr>
        </p:nvSpPr>
        <p:spPr/>
        <p:txBody>
          <a:bodyPr/>
          <a:lstStyle/>
          <a:p>
            <a:fld id="{6AF66C30-2FAE-4185-83A0-4FB1E4D1FCC6}" type="slidenum">
              <a:rPr lang="ro-RO" smtClean="0"/>
              <a:t>22</a:t>
            </a:fld>
            <a:endParaRPr lang="ro-RO"/>
          </a:p>
        </p:txBody>
      </p:sp>
    </p:spTree>
    <p:extLst>
      <p:ext uri="{BB962C8B-B14F-4D97-AF65-F5344CB8AC3E}">
        <p14:creationId xmlns:p14="http://schemas.microsoft.com/office/powerpoint/2010/main" val="4122241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76689-913A-4ECE-F730-0F198D98C7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694015-1633-F6A0-D8A7-1E1BDAEA1A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23A926-20BF-4D70-6201-615CC86288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896EE4B-B11A-FA08-8622-49CD48129858}"/>
              </a:ext>
            </a:extLst>
          </p:cNvPr>
          <p:cNvSpPr>
            <a:spLocks noGrp="1"/>
          </p:cNvSpPr>
          <p:nvPr>
            <p:ph type="sldNum" sz="quarter" idx="5"/>
          </p:nvPr>
        </p:nvSpPr>
        <p:spPr/>
        <p:txBody>
          <a:bodyPr/>
          <a:lstStyle/>
          <a:p>
            <a:fld id="{6AF66C30-2FAE-4185-83A0-4FB1E4D1FCC6}" type="slidenum">
              <a:rPr lang="ro-RO" smtClean="0"/>
              <a:t>23</a:t>
            </a:fld>
            <a:endParaRPr lang="ro-RO"/>
          </a:p>
        </p:txBody>
      </p:sp>
    </p:spTree>
    <p:extLst>
      <p:ext uri="{BB962C8B-B14F-4D97-AF65-F5344CB8AC3E}">
        <p14:creationId xmlns:p14="http://schemas.microsoft.com/office/powerpoint/2010/main" val="4046679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CF1DC-27F5-B441-6536-1B112A05C9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103D05-A0BE-D451-B9B5-5F0336A539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B56839-0527-55D2-BAE9-4CD0195FB9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1E46461-71F8-B0C1-2510-696512DA5747}"/>
              </a:ext>
            </a:extLst>
          </p:cNvPr>
          <p:cNvSpPr>
            <a:spLocks noGrp="1"/>
          </p:cNvSpPr>
          <p:nvPr>
            <p:ph type="sldNum" sz="quarter" idx="5"/>
          </p:nvPr>
        </p:nvSpPr>
        <p:spPr/>
        <p:txBody>
          <a:bodyPr/>
          <a:lstStyle/>
          <a:p>
            <a:fld id="{6AF66C30-2FAE-4185-83A0-4FB1E4D1FCC6}" type="slidenum">
              <a:rPr lang="ro-RO" smtClean="0"/>
              <a:t>24</a:t>
            </a:fld>
            <a:endParaRPr lang="ro-RO"/>
          </a:p>
        </p:txBody>
      </p:sp>
    </p:spTree>
    <p:extLst>
      <p:ext uri="{BB962C8B-B14F-4D97-AF65-F5344CB8AC3E}">
        <p14:creationId xmlns:p14="http://schemas.microsoft.com/office/powerpoint/2010/main" val="32136459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AC229-9E66-97A1-16A3-2B72B23A1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9F901B-FAFC-0382-9747-0E4067701F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562F06-602B-8EEC-BDFC-6C368FF29A3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B2F0381-60A5-12E1-237C-17E3FF18EBB6}"/>
              </a:ext>
            </a:extLst>
          </p:cNvPr>
          <p:cNvSpPr>
            <a:spLocks noGrp="1"/>
          </p:cNvSpPr>
          <p:nvPr>
            <p:ph type="sldNum" sz="quarter" idx="5"/>
          </p:nvPr>
        </p:nvSpPr>
        <p:spPr/>
        <p:txBody>
          <a:bodyPr/>
          <a:lstStyle/>
          <a:p>
            <a:fld id="{6AF66C30-2FAE-4185-83A0-4FB1E4D1FCC6}" type="slidenum">
              <a:rPr lang="ro-RO" smtClean="0"/>
              <a:t>25</a:t>
            </a:fld>
            <a:endParaRPr lang="ro-RO"/>
          </a:p>
        </p:txBody>
      </p:sp>
    </p:spTree>
    <p:extLst>
      <p:ext uri="{BB962C8B-B14F-4D97-AF65-F5344CB8AC3E}">
        <p14:creationId xmlns:p14="http://schemas.microsoft.com/office/powerpoint/2010/main" val="12338386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679A8-A6AB-45A5-85E8-754C5937F5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CD4B30-052F-72A5-C840-D1FE7DF42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3F3A61-20F8-E28F-88D3-E30E9F5D032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A0AB26A5-4295-5CE9-316F-D4C7F20BE07B}"/>
              </a:ext>
            </a:extLst>
          </p:cNvPr>
          <p:cNvSpPr>
            <a:spLocks noGrp="1"/>
          </p:cNvSpPr>
          <p:nvPr>
            <p:ph type="sldNum" sz="quarter" idx="5"/>
          </p:nvPr>
        </p:nvSpPr>
        <p:spPr/>
        <p:txBody>
          <a:bodyPr/>
          <a:lstStyle/>
          <a:p>
            <a:fld id="{6AF66C30-2FAE-4185-83A0-4FB1E4D1FCC6}" type="slidenum">
              <a:rPr lang="ro-RO" smtClean="0"/>
              <a:t>26</a:t>
            </a:fld>
            <a:endParaRPr lang="ro-RO"/>
          </a:p>
        </p:txBody>
      </p:sp>
    </p:spTree>
    <p:extLst>
      <p:ext uri="{BB962C8B-B14F-4D97-AF65-F5344CB8AC3E}">
        <p14:creationId xmlns:p14="http://schemas.microsoft.com/office/powerpoint/2010/main" val="3853366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DCBE0-B56D-6DE7-4E5B-1E68A83555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9E72CD-FC0F-3D53-3C78-5D1859C4CF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774403-EB2D-185E-86B7-406AA29602C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DB9F56E-7796-0653-ECEA-88E4C483A32B}"/>
              </a:ext>
            </a:extLst>
          </p:cNvPr>
          <p:cNvSpPr>
            <a:spLocks noGrp="1"/>
          </p:cNvSpPr>
          <p:nvPr>
            <p:ph type="sldNum" sz="quarter" idx="5"/>
          </p:nvPr>
        </p:nvSpPr>
        <p:spPr/>
        <p:txBody>
          <a:bodyPr/>
          <a:lstStyle/>
          <a:p>
            <a:fld id="{6AF66C30-2FAE-4185-83A0-4FB1E4D1FCC6}" type="slidenum">
              <a:rPr lang="ro-RO" smtClean="0"/>
              <a:t>27</a:t>
            </a:fld>
            <a:endParaRPr lang="ro-RO"/>
          </a:p>
        </p:txBody>
      </p:sp>
    </p:spTree>
    <p:extLst>
      <p:ext uri="{BB962C8B-B14F-4D97-AF65-F5344CB8AC3E}">
        <p14:creationId xmlns:p14="http://schemas.microsoft.com/office/powerpoint/2010/main" val="14956482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A49F1-CC63-B0D2-61B4-EEF8DCBBC1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D0F966-99A1-94D3-2997-399B5B0766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23B031-C72F-AD69-BD2A-30693A29C3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E8645B5-CEE2-4753-1E03-10F14F3E2A62}"/>
              </a:ext>
            </a:extLst>
          </p:cNvPr>
          <p:cNvSpPr>
            <a:spLocks noGrp="1"/>
          </p:cNvSpPr>
          <p:nvPr>
            <p:ph type="sldNum" sz="quarter" idx="5"/>
          </p:nvPr>
        </p:nvSpPr>
        <p:spPr/>
        <p:txBody>
          <a:bodyPr/>
          <a:lstStyle/>
          <a:p>
            <a:fld id="{6AF66C30-2FAE-4185-83A0-4FB1E4D1FCC6}" type="slidenum">
              <a:rPr lang="ro-RO" smtClean="0"/>
              <a:t>28</a:t>
            </a:fld>
            <a:endParaRPr lang="ro-RO"/>
          </a:p>
        </p:txBody>
      </p:sp>
    </p:spTree>
    <p:extLst>
      <p:ext uri="{BB962C8B-B14F-4D97-AF65-F5344CB8AC3E}">
        <p14:creationId xmlns:p14="http://schemas.microsoft.com/office/powerpoint/2010/main" val="20936794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C870C-360B-4033-C74F-074D997310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93EDBC-E8F4-BCF6-52FF-4674D70D20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480E35-2124-BE13-2F9C-1C5FA6485C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6217A09-13E5-90A6-CAC9-6A978AE99544}"/>
              </a:ext>
            </a:extLst>
          </p:cNvPr>
          <p:cNvSpPr>
            <a:spLocks noGrp="1"/>
          </p:cNvSpPr>
          <p:nvPr>
            <p:ph type="sldNum" sz="quarter" idx="5"/>
          </p:nvPr>
        </p:nvSpPr>
        <p:spPr/>
        <p:txBody>
          <a:bodyPr/>
          <a:lstStyle/>
          <a:p>
            <a:fld id="{6AF66C30-2FAE-4185-83A0-4FB1E4D1FCC6}" type="slidenum">
              <a:rPr lang="ro-RO" smtClean="0"/>
              <a:t>29</a:t>
            </a:fld>
            <a:endParaRPr lang="ro-RO"/>
          </a:p>
        </p:txBody>
      </p:sp>
    </p:spTree>
    <p:extLst>
      <p:ext uri="{BB962C8B-B14F-4D97-AF65-F5344CB8AC3E}">
        <p14:creationId xmlns:p14="http://schemas.microsoft.com/office/powerpoint/2010/main" val="1667120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62201-E2F0-EF38-9B01-2F169C9F5D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91175-CC9A-2D79-7D41-E5CF319AC0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E6F860-A677-8E5A-2F5C-5C91E8A781B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8F35B18-374A-B1F5-B2CF-6B3B0E5E43A4}"/>
              </a:ext>
            </a:extLst>
          </p:cNvPr>
          <p:cNvSpPr>
            <a:spLocks noGrp="1"/>
          </p:cNvSpPr>
          <p:nvPr>
            <p:ph type="sldNum" sz="quarter" idx="5"/>
          </p:nvPr>
        </p:nvSpPr>
        <p:spPr/>
        <p:txBody>
          <a:bodyPr/>
          <a:lstStyle/>
          <a:p>
            <a:fld id="{6AF66C30-2FAE-4185-83A0-4FB1E4D1FCC6}" type="slidenum">
              <a:rPr lang="ro-RO" smtClean="0"/>
              <a:t>3</a:t>
            </a:fld>
            <a:endParaRPr lang="ro-RO"/>
          </a:p>
        </p:txBody>
      </p:sp>
    </p:spTree>
    <p:extLst>
      <p:ext uri="{BB962C8B-B14F-4D97-AF65-F5344CB8AC3E}">
        <p14:creationId xmlns:p14="http://schemas.microsoft.com/office/powerpoint/2010/main" val="8076091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F2A01-9772-AA50-2E1D-CBA39BD87B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CB0FAB-75F7-CA09-2A30-5A4C1C86B3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E2DA65-38CB-7052-95F9-10373F75068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9AFB60A-DF06-2BC1-4524-126F8432AC8F}"/>
              </a:ext>
            </a:extLst>
          </p:cNvPr>
          <p:cNvSpPr>
            <a:spLocks noGrp="1"/>
          </p:cNvSpPr>
          <p:nvPr>
            <p:ph type="sldNum" sz="quarter" idx="5"/>
          </p:nvPr>
        </p:nvSpPr>
        <p:spPr/>
        <p:txBody>
          <a:bodyPr/>
          <a:lstStyle/>
          <a:p>
            <a:fld id="{6AF66C30-2FAE-4185-83A0-4FB1E4D1FCC6}" type="slidenum">
              <a:rPr lang="ro-RO" smtClean="0"/>
              <a:t>30</a:t>
            </a:fld>
            <a:endParaRPr lang="ro-RO"/>
          </a:p>
        </p:txBody>
      </p:sp>
    </p:spTree>
    <p:extLst>
      <p:ext uri="{BB962C8B-B14F-4D97-AF65-F5344CB8AC3E}">
        <p14:creationId xmlns:p14="http://schemas.microsoft.com/office/powerpoint/2010/main" val="16789422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2D701-9554-641C-1BA6-6D4EE2FFF6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81B95F-B803-A8FC-FACB-1C5B825280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B8D1CD-BAE8-FF81-125A-99BC3443D0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D11EE0F-E9BE-B674-FE93-382816EFA3E9}"/>
              </a:ext>
            </a:extLst>
          </p:cNvPr>
          <p:cNvSpPr>
            <a:spLocks noGrp="1"/>
          </p:cNvSpPr>
          <p:nvPr>
            <p:ph type="sldNum" sz="quarter" idx="5"/>
          </p:nvPr>
        </p:nvSpPr>
        <p:spPr/>
        <p:txBody>
          <a:bodyPr/>
          <a:lstStyle/>
          <a:p>
            <a:fld id="{6AF66C30-2FAE-4185-83A0-4FB1E4D1FCC6}" type="slidenum">
              <a:rPr lang="ro-RO" smtClean="0"/>
              <a:t>31</a:t>
            </a:fld>
            <a:endParaRPr lang="ro-RO"/>
          </a:p>
        </p:txBody>
      </p:sp>
    </p:spTree>
    <p:extLst>
      <p:ext uri="{BB962C8B-B14F-4D97-AF65-F5344CB8AC3E}">
        <p14:creationId xmlns:p14="http://schemas.microsoft.com/office/powerpoint/2010/main" val="37480158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0F857-AECB-103D-4AAD-B804FBF9F3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6CBF07-9892-8CD8-BEAA-CA96823A03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CD89A4-A41A-8CD8-4FD4-B20ECFEE329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0929CA0-7B47-7F1F-5EE3-C570377B5D9A}"/>
              </a:ext>
            </a:extLst>
          </p:cNvPr>
          <p:cNvSpPr>
            <a:spLocks noGrp="1"/>
          </p:cNvSpPr>
          <p:nvPr>
            <p:ph type="sldNum" sz="quarter" idx="5"/>
          </p:nvPr>
        </p:nvSpPr>
        <p:spPr/>
        <p:txBody>
          <a:bodyPr/>
          <a:lstStyle/>
          <a:p>
            <a:fld id="{6AF66C30-2FAE-4185-83A0-4FB1E4D1FCC6}" type="slidenum">
              <a:rPr lang="ro-RO" smtClean="0"/>
              <a:t>32</a:t>
            </a:fld>
            <a:endParaRPr lang="ro-RO"/>
          </a:p>
        </p:txBody>
      </p:sp>
    </p:spTree>
    <p:extLst>
      <p:ext uri="{BB962C8B-B14F-4D97-AF65-F5344CB8AC3E}">
        <p14:creationId xmlns:p14="http://schemas.microsoft.com/office/powerpoint/2010/main" val="7803843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98A0F-6CB6-F036-268A-E8B80D16F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F1E2BA-C30D-081F-4C63-74CCE049F9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CD1B36-0E0D-E81C-2277-E337F8B5D4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3ADC8B3-1352-FE0A-B04B-35F4CDA5E45B}"/>
              </a:ext>
            </a:extLst>
          </p:cNvPr>
          <p:cNvSpPr>
            <a:spLocks noGrp="1"/>
          </p:cNvSpPr>
          <p:nvPr>
            <p:ph type="sldNum" sz="quarter" idx="5"/>
          </p:nvPr>
        </p:nvSpPr>
        <p:spPr/>
        <p:txBody>
          <a:bodyPr/>
          <a:lstStyle/>
          <a:p>
            <a:fld id="{6AF66C30-2FAE-4185-83A0-4FB1E4D1FCC6}" type="slidenum">
              <a:rPr lang="ro-RO" smtClean="0"/>
              <a:t>33</a:t>
            </a:fld>
            <a:endParaRPr lang="ro-RO"/>
          </a:p>
        </p:txBody>
      </p:sp>
    </p:spTree>
    <p:extLst>
      <p:ext uri="{BB962C8B-B14F-4D97-AF65-F5344CB8AC3E}">
        <p14:creationId xmlns:p14="http://schemas.microsoft.com/office/powerpoint/2010/main" val="29678502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B8C8A-8C40-864A-4441-D8701B62FD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06B791-A5A7-F978-A25F-0232789B4C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F1FD56-ED50-E418-388C-CFA886F81A4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FF89A54-812C-62AE-802D-47260BF79AD5}"/>
              </a:ext>
            </a:extLst>
          </p:cNvPr>
          <p:cNvSpPr>
            <a:spLocks noGrp="1"/>
          </p:cNvSpPr>
          <p:nvPr>
            <p:ph type="sldNum" sz="quarter" idx="5"/>
          </p:nvPr>
        </p:nvSpPr>
        <p:spPr/>
        <p:txBody>
          <a:bodyPr/>
          <a:lstStyle/>
          <a:p>
            <a:fld id="{6AF66C30-2FAE-4185-83A0-4FB1E4D1FCC6}" type="slidenum">
              <a:rPr lang="ro-RO" smtClean="0"/>
              <a:t>34</a:t>
            </a:fld>
            <a:endParaRPr lang="ro-RO"/>
          </a:p>
        </p:txBody>
      </p:sp>
    </p:spTree>
    <p:extLst>
      <p:ext uri="{BB962C8B-B14F-4D97-AF65-F5344CB8AC3E}">
        <p14:creationId xmlns:p14="http://schemas.microsoft.com/office/powerpoint/2010/main" val="42799850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A1E1E-639F-C994-6F7D-A8D056241A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71F1C0-9A67-6D5A-8AC0-EA5A4B8252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7C7B39-B1DE-D32F-6F6C-8BFF5748B65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BD460FA-A742-5EA9-663C-72EDD2C60AEB}"/>
              </a:ext>
            </a:extLst>
          </p:cNvPr>
          <p:cNvSpPr>
            <a:spLocks noGrp="1"/>
          </p:cNvSpPr>
          <p:nvPr>
            <p:ph type="sldNum" sz="quarter" idx="5"/>
          </p:nvPr>
        </p:nvSpPr>
        <p:spPr/>
        <p:txBody>
          <a:bodyPr/>
          <a:lstStyle/>
          <a:p>
            <a:fld id="{6AF66C30-2FAE-4185-83A0-4FB1E4D1FCC6}" type="slidenum">
              <a:rPr lang="ro-RO" smtClean="0"/>
              <a:t>35</a:t>
            </a:fld>
            <a:endParaRPr lang="ro-RO"/>
          </a:p>
        </p:txBody>
      </p:sp>
    </p:spTree>
    <p:extLst>
      <p:ext uri="{BB962C8B-B14F-4D97-AF65-F5344CB8AC3E}">
        <p14:creationId xmlns:p14="http://schemas.microsoft.com/office/powerpoint/2010/main" val="27822001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43AA5-A022-3046-D7BA-AFDB8090DC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54C0B9-FC0D-291C-EE9F-E5E2A899A2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1A7B1A-831C-563C-6599-03C493AE25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FCCD55F-A901-BAAB-EDE9-42056F8DE15E}"/>
              </a:ext>
            </a:extLst>
          </p:cNvPr>
          <p:cNvSpPr>
            <a:spLocks noGrp="1"/>
          </p:cNvSpPr>
          <p:nvPr>
            <p:ph type="sldNum" sz="quarter" idx="5"/>
          </p:nvPr>
        </p:nvSpPr>
        <p:spPr/>
        <p:txBody>
          <a:bodyPr/>
          <a:lstStyle/>
          <a:p>
            <a:fld id="{6AF66C30-2FAE-4185-83A0-4FB1E4D1FCC6}" type="slidenum">
              <a:rPr lang="ro-RO" smtClean="0"/>
              <a:t>36</a:t>
            </a:fld>
            <a:endParaRPr lang="ro-RO"/>
          </a:p>
        </p:txBody>
      </p:sp>
    </p:spTree>
    <p:extLst>
      <p:ext uri="{BB962C8B-B14F-4D97-AF65-F5344CB8AC3E}">
        <p14:creationId xmlns:p14="http://schemas.microsoft.com/office/powerpoint/2010/main" val="33123453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BBA35-C3E7-F478-99EA-370F05352B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326488-9BB6-B0C2-5B26-5E43928501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7D7D11-6E42-5562-8007-0E8F2683DEA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B17D7DE-9936-4E18-ED34-63C584394053}"/>
              </a:ext>
            </a:extLst>
          </p:cNvPr>
          <p:cNvSpPr>
            <a:spLocks noGrp="1"/>
          </p:cNvSpPr>
          <p:nvPr>
            <p:ph type="sldNum" sz="quarter" idx="5"/>
          </p:nvPr>
        </p:nvSpPr>
        <p:spPr/>
        <p:txBody>
          <a:bodyPr/>
          <a:lstStyle/>
          <a:p>
            <a:fld id="{6AF66C30-2FAE-4185-83A0-4FB1E4D1FCC6}" type="slidenum">
              <a:rPr lang="ro-RO" smtClean="0"/>
              <a:t>37</a:t>
            </a:fld>
            <a:endParaRPr lang="ro-RO"/>
          </a:p>
        </p:txBody>
      </p:sp>
    </p:spTree>
    <p:extLst>
      <p:ext uri="{BB962C8B-B14F-4D97-AF65-F5344CB8AC3E}">
        <p14:creationId xmlns:p14="http://schemas.microsoft.com/office/powerpoint/2010/main" val="26325020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0B06F-2584-F994-872A-06DFC038C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EB6BBF-5F19-3FD2-9685-B65014BB48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25DD88-F24C-824E-83FC-01168FA4584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852C2AF-2D5D-3999-8EC5-87EC6006571C}"/>
              </a:ext>
            </a:extLst>
          </p:cNvPr>
          <p:cNvSpPr>
            <a:spLocks noGrp="1"/>
          </p:cNvSpPr>
          <p:nvPr>
            <p:ph type="sldNum" sz="quarter" idx="5"/>
          </p:nvPr>
        </p:nvSpPr>
        <p:spPr/>
        <p:txBody>
          <a:bodyPr/>
          <a:lstStyle/>
          <a:p>
            <a:fld id="{6AF66C30-2FAE-4185-83A0-4FB1E4D1FCC6}" type="slidenum">
              <a:rPr lang="ro-RO" smtClean="0"/>
              <a:t>38</a:t>
            </a:fld>
            <a:endParaRPr lang="ro-RO"/>
          </a:p>
        </p:txBody>
      </p:sp>
    </p:spTree>
    <p:extLst>
      <p:ext uri="{BB962C8B-B14F-4D97-AF65-F5344CB8AC3E}">
        <p14:creationId xmlns:p14="http://schemas.microsoft.com/office/powerpoint/2010/main" val="1590859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79E8C-512A-2A58-C858-3B289B00E6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2F3DB3-92FC-4599-5ED2-B44534AC44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146434-45AA-7D86-70D2-36785282FE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FBDCA14-AEDD-706E-8E29-07192A116CEE}"/>
              </a:ext>
            </a:extLst>
          </p:cNvPr>
          <p:cNvSpPr>
            <a:spLocks noGrp="1"/>
          </p:cNvSpPr>
          <p:nvPr>
            <p:ph type="sldNum" sz="quarter" idx="5"/>
          </p:nvPr>
        </p:nvSpPr>
        <p:spPr/>
        <p:txBody>
          <a:bodyPr/>
          <a:lstStyle/>
          <a:p>
            <a:fld id="{6AF66C30-2FAE-4185-83A0-4FB1E4D1FCC6}" type="slidenum">
              <a:rPr lang="ro-RO" smtClean="0"/>
              <a:t>39</a:t>
            </a:fld>
            <a:endParaRPr lang="ro-RO"/>
          </a:p>
        </p:txBody>
      </p:sp>
    </p:spTree>
    <p:extLst>
      <p:ext uri="{BB962C8B-B14F-4D97-AF65-F5344CB8AC3E}">
        <p14:creationId xmlns:p14="http://schemas.microsoft.com/office/powerpoint/2010/main" val="1715327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4</a:t>
            </a:fld>
            <a:endParaRPr lang="ro-RO"/>
          </a:p>
        </p:txBody>
      </p:sp>
    </p:spTree>
    <p:extLst>
      <p:ext uri="{BB962C8B-B14F-4D97-AF65-F5344CB8AC3E}">
        <p14:creationId xmlns:p14="http://schemas.microsoft.com/office/powerpoint/2010/main" val="33488239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0DCF1-2402-6678-8363-8E74288EB4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F9BE96-3731-DCA4-DAB7-A44A96472E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6DB2D7-EC96-F2DE-6887-6A492CF47CD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A54E47C3-2F22-D57B-42E6-6F27FD7E9C4B}"/>
              </a:ext>
            </a:extLst>
          </p:cNvPr>
          <p:cNvSpPr>
            <a:spLocks noGrp="1"/>
          </p:cNvSpPr>
          <p:nvPr>
            <p:ph type="sldNum" sz="quarter" idx="5"/>
          </p:nvPr>
        </p:nvSpPr>
        <p:spPr/>
        <p:txBody>
          <a:bodyPr/>
          <a:lstStyle/>
          <a:p>
            <a:fld id="{6AF66C30-2FAE-4185-83A0-4FB1E4D1FCC6}" type="slidenum">
              <a:rPr lang="ro-RO" smtClean="0"/>
              <a:t>40</a:t>
            </a:fld>
            <a:endParaRPr lang="ro-RO"/>
          </a:p>
        </p:txBody>
      </p:sp>
    </p:spTree>
    <p:extLst>
      <p:ext uri="{BB962C8B-B14F-4D97-AF65-F5344CB8AC3E}">
        <p14:creationId xmlns:p14="http://schemas.microsoft.com/office/powerpoint/2010/main" val="42655323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A5510-D19A-20FD-4736-BF2D800A90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29A059-DE37-A9D8-D8D7-FB93DAA9EC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1D1660-816F-1088-6C17-36E094BA732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3F99D6C-3022-6526-649F-C4DA64DEB7CE}"/>
              </a:ext>
            </a:extLst>
          </p:cNvPr>
          <p:cNvSpPr>
            <a:spLocks noGrp="1"/>
          </p:cNvSpPr>
          <p:nvPr>
            <p:ph type="sldNum" sz="quarter" idx="5"/>
          </p:nvPr>
        </p:nvSpPr>
        <p:spPr/>
        <p:txBody>
          <a:bodyPr/>
          <a:lstStyle/>
          <a:p>
            <a:fld id="{6AF66C30-2FAE-4185-83A0-4FB1E4D1FCC6}" type="slidenum">
              <a:rPr lang="ro-RO" smtClean="0"/>
              <a:t>41</a:t>
            </a:fld>
            <a:endParaRPr lang="ro-RO"/>
          </a:p>
        </p:txBody>
      </p:sp>
    </p:spTree>
    <p:extLst>
      <p:ext uri="{BB962C8B-B14F-4D97-AF65-F5344CB8AC3E}">
        <p14:creationId xmlns:p14="http://schemas.microsoft.com/office/powerpoint/2010/main" val="4083558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D3E60-6137-8638-9229-922A38450F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1E5945-6BC0-3462-AEF1-C11C833274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821069-2FE0-8BEE-FAA2-134F2071591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78AD61A-4AC7-23FE-8231-6AB1F237584D}"/>
              </a:ext>
            </a:extLst>
          </p:cNvPr>
          <p:cNvSpPr>
            <a:spLocks noGrp="1"/>
          </p:cNvSpPr>
          <p:nvPr>
            <p:ph type="sldNum" sz="quarter" idx="5"/>
          </p:nvPr>
        </p:nvSpPr>
        <p:spPr/>
        <p:txBody>
          <a:bodyPr/>
          <a:lstStyle/>
          <a:p>
            <a:fld id="{6AF66C30-2FAE-4185-83A0-4FB1E4D1FCC6}" type="slidenum">
              <a:rPr lang="ro-RO" smtClean="0"/>
              <a:t>42</a:t>
            </a:fld>
            <a:endParaRPr lang="ro-RO"/>
          </a:p>
        </p:txBody>
      </p:sp>
    </p:spTree>
    <p:extLst>
      <p:ext uri="{BB962C8B-B14F-4D97-AF65-F5344CB8AC3E}">
        <p14:creationId xmlns:p14="http://schemas.microsoft.com/office/powerpoint/2010/main" val="37610109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0F9C1-A64E-D128-08C4-241546FDD1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F31331-40C5-AE77-4DBB-6A102D2201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DD9B2D-8EF4-A766-4CD3-9807C66AF28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A90CFB04-C336-127B-DF39-4636969E1DF7}"/>
              </a:ext>
            </a:extLst>
          </p:cNvPr>
          <p:cNvSpPr>
            <a:spLocks noGrp="1"/>
          </p:cNvSpPr>
          <p:nvPr>
            <p:ph type="sldNum" sz="quarter" idx="5"/>
          </p:nvPr>
        </p:nvSpPr>
        <p:spPr/>
        <p:txBody>
          <a:bodyPr/>
          <a:lstStyle/>
          <a:p>
            <a:fld id="{6AF66C30-2FAE-4185-83A0-4FB1E4D1FCC6}" type="slidenum">
              <a:rPr lang="ro-RO" smtClean="0"/>
              <a:t>43</a:t>
            </a:fld>
            <a:endParaRPr lang="ro-RO"/>
          </a:p>
        </p:txBody>
      </p:sp>
    </p:spTree>
    <p:extLst>
      <p:ext uri="{BB962C8B-B14F-4D97-AF65-F5344CB8AC3E}">
        <p14:creationId xmlns:p14="http://schemas.microsoft.com/office/powerpoint/2010/main" val="17839588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F7819-E433-25F9-E7C1-2CAB7E616F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E7AB2A-AA70-5D20-D0EB-6B18CE1595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445CD5-AFFF-2E27-55CF-45829602919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C9D9721-5AE4-5CA3-255A-AD7A1B1C8045}"/>
              </a:ext>
            </a:extLst>
          </p:cNvPr>
          <p:cNvSpPr>
            <a:spLocks noGrp="1"/>
          </p:cNvSpPr>
          <p:nvPr>
            <p:ph type="sldNum" sz="quarter" idx="5"/>
          </p:nvPr>
        </p:nvSpPr>
        <p:spPr/>
        <p:txBody>
          <a:bodyPr/>
          <a:lstStyle/>
          <a:p>
            <a:fld id="{6AF66C30-2FAE-4185-83A0-4FB1E4D1FCC6}" type="slidenum">
              <a:rPr lang="ro-RO" smtClean="0"/>
              <a:t>44</a:t>
            </a:fld>
            <a:endParaRPr lang="ro-RO"/>
          </a:p>
        </p:txBody>
      </p:sp>
    </p:spTree>
    <p:extLst>
      <p:ext uri="{BB962C8B-B14F-4D97-AF65-F5344CB8AC3E}">
        <p14:creationId xmlns:p14="http://schemas.microsoft.com/office/powerpoint/2010/main" val="38259945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D8ABC-CBDC-9F43-0A50-1D13AF0013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008FE1-78B4-FBAE-331E-F06C4688BE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B990FA-5324-1DF4-D379-D556DE99A43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BEB437C-161F-5A3E-4599-ED713F4C3413}"/>
              </a:ext>
            </a:extLst>
          </p:cNvPr>
          <p:cNvSpPr>
            <a:spLocks noGrp="1"/>
          </p:cNvSpPr>
          <p:nvPr>
            <p:ph type="sldNum" sz="quarter" idx="5"/>
          </p:nvPr>
        </p:nvSpPr>
        <p:spPr/>
        <p:txBody>
          <a:bodyPr/>
          <a:lstStyle/>
          <a:p>
            <a:fld id="{6AF66C30-2FAE-4185-83A0-4FB1E4D1FCC6}" type="slidenum">
              <a:rPr lang="ro-RO" smtClean="0"/>
              <a:t>45</a:t>
            </a:fld>
            <a:endParaRPr lang="ro-RO"/>
          </a:p>
        </p:txBody>
      </p:sp>
    </p:spTree>
    <p:extLst>
      <p:ext uri="{BB962C8B-B14F-4D97-AF65-F5344CB8AC3E}">
        <p14:creationId xmlns:p14="http://schemas.microsoft.com/office/powerpoint/2010/main" val="22110489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4CF5A-B99B-35FD-8D03-0BE1E5F301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DA06EB-FD4F-F965-2B61-C7C614B4E4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0E537D-78B2-79FB-25E2-149B74CDFFC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1A267EB-C5C9-B799-99BC-5793174226D2}"/>
              </a:ext>
            </a:extLst>
          </p:cNvPr>
          <p:cNvSpPr>
            <a:spLocks noGrp="1"/>
          </p:cNvSpPr>
          <p:nvPr>
            <p:ph type="sldNum" sz="quarter" idx="5"/>
          </p:nvPr>
        </p:nvSpPr>
        <p:spPr/>
        <p:txBody>
          <a:bodyPr/>
          <a:lstStyle/>
          <a:p>
            <a:fld id="{6AF66C30-2FAE-4185-83A0-4FB1E4D1FCC6}" type="slidenum">
              <a:rPr lang="ro-RO" smtClean="0"/>
              <a:t>46</a:t>
            </a:fld>
            <a:endParaRPr lang="ro-RO"/>
          </a:p>
        </p:txBody>
      </p:sp>
    </p:spTree>
    <p:extLst>
      <p:ext uri="{BB962C8B-B14F-4D97-AF65-F5344CB8AC3E}">
        <p14:creationId xmlns:p14="http://schemas.microsoft.com/office/powerpoint/2010/main" val="41363783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D9B03-978E-D295-F5D1-C82FB87AE9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FB244D-7390-7CCD-5C9B-5DC56A9C12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E99574-400A-99EB-D942-62E4C8F927C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A2E61D0D-888B-E167-1E94-066A75395684}"/>
              </a:ext>
            </a:extLst>
          </p:cNvPr>
          <p:cNvSpPr>
            <a:spLocks noGrp="1"/>
          </p:cNvSpPr>
          <p:nvPr>
            <p:ph type="sldNum" sz="quarter" idx="5"/>
          </p:nvPr>
        </p:nvSpPr>
        <p:spPr/>
        <p:txBody>
          <a:bodyPr/>
          <a:lstStyle/>
          <a:p>
            <a:fld id="{6AF66C30-2FAE-4185-83A0-4FB1E4D1FCC6}" type="slidenum">
              <a:rPr lang="ro-RO" smtClean="0"/>
              <a:t>47</a:t>
            </a:fld>
            <a:endParaRPr lang="ro-RO"/>
          </a:p>
        </p:txBody>
      </p:sp>
    </p:spTree>
    <p:extLst>
      <p:ext uri="{BB962C8B-B14F-4D97-AF65-F5344CB8AC3E}">
        <p14:creationId xmlns:p14="http://schemas.microsoft.com/office/powerpoint/2010/main" val="7352809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A8EB5-ED3E-F23B-1189-3F090A7E34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4F0809-9971-89B5-BB6E-FE3E38F143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79BA1B-6066-7BEB-A511-8CC44DE43C3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27B63E1-ABC2-6D3C-4EB9-E52B02DFD782}"/>
              </a:ext>
            </a:extLst>
          </p:cNvPr>
          <p:cNvSpPr>
            <a:spLocks noGrp="1"/>
          </p:cNvSpPr>
          <p:nvPr>
            <p:ph type="sldNum" sz="quarter" idx="5"/>
          </p:nvPr>
        </p:nvSpPr>
        <p:spPr/>
        <p:txBody>
          <a:bodyPr/>
          <a:lstStyle/>
          <a:p>
            <a:fld id="{6AF66C30-2FAE-4185-83A0-4FB1E4D1FCC6}" type="slidenum">
              <a:rPr lang="ro-RO" smtClean="0"/>
              <a:t>48</a:t>
            </a:fld>
            <a:endParaRPr lang="ro-RO"/>
          </a:p>
        </p:txBody>
      </p:sp>
    </p:spTree>
    <p:extLst>
      <p:ext uri="{BB962C8B-B14F-4D97-AF65-F5344CB8AC3E}">
        <p14:creationId xmlns:p14="http://schemas.microsoft.com/office/powerpoint/2010/main" val="1569534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4E596-D6A3-3758-C0E4-21C51708BB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5A0738-B973-7947-F1EB-F6F89F942E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936827-4CBD-7BFE-C6FE-8AA946FC1C0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312F617-A793-60F5-0A39-92FFD03E184C}"/>
              </a:ext>
            </a:extLst>
          </p:cNvPr>
          <p:cNvSpPr>
            <a:spLocks noGrp="1"/>
          </p:cNvSpPr>
          <p:nvPr>
            <p:ph type="sldNum" sz="quarter" idx="5"/>
          </p:nvPr>
        </p:nvSpPr>
        <p:spPr/>
        <p:txBody>
          <a:bodyPr/>
          <a:lstStyle/>
          <a:p>
            <a:fld id="{6AF66C30-2FAE-4185-83A0-4FB1E4D1FCC6}" type="slidenum">
              <a:rPr lang="ro-RO" smtClean="0"/>
              <a:t>5</a:t>
            </a:fld>
            <a:endParaRPr lang="ro-RO"/>
          </a:p>
        </p:txBody>
      </p:sp>
    </p:spTree>
    <p:extLst>
      <p:ext uri="{BB962C8B-B14F-4D97-AF65-F5344CB8AC3E}">
        <p14:creationId xmlns:p14="http://schemas.microsoft.com/office/powerpoint/2010/main" val="309618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61461-E85B-37A4-54A2-4566F27162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BD48C3-63BE-6B27-AED8-AD07F45E50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8EA207-B459-81B4-637F-1D8E3AC692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34E91EB-2AAA-42C4-027C-299635023560}"/>
              </a:ext>
            </a:extLst>
          </p:cNvPr>
          <p:cNvSpPr>
            <a:spLocks noGrp="1"/>
          </p:cNvSpPr>
          <p:nvPr>
            <p:ph type="sldNum" sz="quarter" idx="5"/>
          </p:nvPr>
        </p:nvSpPr>
        <p:spPr/>
        <p:txBody>
          <a:bodyPr/>
          <a:lstStyle/>
          <a:p>
            <a:fld id="{6AF66C30-2FAE-4185-83A0-4FB1E4D1FCC6}" type="slidenum">
              <a:rPr lang="ro-RO" smtClean="0"/>
              <a:t>6</a:t>
            </a:fld>
            <a:endParaRPr lang="ro-RO"/>
          </a:p>
        </p:txBody>
      </p:sp>
    </p:spTree>
    <p:extLst>
      <p:ext uri="{BB962C8B-B14F-4D97-AF65-F5344CB8AC3E}">
        <p14:creationId xmlns:p14="http://schemas.microsoft.com/office/powerpoint/2010/main" val="4200778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A30A5-43B2-E436-9A64-FF6A823994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0C6E51-8D40-3E8F-979A-6774FD0E65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077304-56A2-0430-D9EB-0B6BC1A390F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0143164-D77D-6429-1552-342BEAD771B2}"/>
              </a:ext>
            </a:extLst>
          </p:cNvPr>
          <p:cNvSpPr>
            <a:spLocks noGrp="1"/>
          </p:cNvSpPr>
          <p:nvPr>
            <p:ph type="sldNum" sz="quarter" idx="5"/>
          </p:nvPr>
        </p:nvSpPr>
        <p:spPr/>
        <p:txBody>
          <a:bodyPr/>
          <a:lstStyle/>
          <a:p>
            <a:fld id="{6AF66C30-2FAE-4185-83A0-4FB1E4D1FCC6}" type="slidenum">
              <a:rPr lang="ro-RO" smtClean="0"/>
              <a:t>7</a:t>
            </a:fld>
            <a:endParaRPr lang="ro-RO"/>
          </a:p>
        </p:txBody>
      </p:sp>
    </p:spTree>
    <p:extLst>
      <p:ext uri="{BB962C8B-B14F-4D97-AF65-F5344CB8AC3E}">
        <p14:creationId xmlns:p14="http://schemas.microsoft.com/office/powerpoint/2010/main" val="619212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E17E3-9737-D9D3-FE2D-9277937CA6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4E59B3-A862-7EEA-82C8-A79925A53A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FAFB0C-D7D7-2386-9894-AD89DF5CD2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1859659-F31D-F3DA-4073-94283AE324FD}"/>
              </a:ext>
            </a:extLst>
          </p:cNvPr>
          <p:cNvSpPr>
            <a:spLocks noGrp="1"/>
          </p:cNvSpPr>
          <p:nvPr>
            <p:ph type="sldNum" sz="quarter" idx="5"/>
          </p:nvPr>
        </p:nvSpPr>
        <p:spPr/>
        <p:txBody>
          <a:bodyPr/>
          <a:lstStyle/>
          <a:p>
            <a:fld id="{6AF66C30-2FAE-4185-83A0-4FB1E4D1FCC6}" type="slidenum">
              <a:rPr lang="ro-RO" smtClean="0"/>
              <a:t>8</a:t>
            </a:fld>
            <a:endParaRPr lang="ro-RO"/>
          </a:p>
        </p:txBody>
      </p:sp>
    </p:spTree>
    <p:extLst>
      <p:ext uri="{BB962C8B-B14F-4D97-AF65-F5344CB8AC3E}">
        <p14:creationId xmlns:p14="http://schemas.microsoft.com/office/powerpoint/2010/main" val="3810007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81D62-CA3C-2940-45A4-35206AB8BA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0819F5-DF2F-A3AE-A725-4F85A39666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F9B058-ADE7-BC84-A1CD-D031955367A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67FE6F2-DE39-1F6D-4A6B-5F3AE8788E4A}"/>
              </a:ext>
            </a:extLst>
          </p:cNvPr>
          <p:cNvSpPr>
            <a:spLocks noGrp="1"/>
          </p:cNvSpPr>
          <p:nvPr>
            <p:ph type="sldNum" sz="quarter" idx="5"/>
          </p:nvPr>
        </p:nvSpPr>
        <p:spPr/>
        <p:txBody>
          <a:bodyPr/>
          <a:lstStyle/>
          <a:p>
            <a:fld id="{6AF66C30-2FAE-4185-83A0-4FB1E4D1FCC6}" type="slidenum">
              <a:rPr lang="ro-RO" smtClean="0"/>
              <a:t>9</a:t>
            </a:fld>
            <a:endParaRPr lang="ro-RO"/>
          </a:p>
        </p:txBody>
      </p:sp>
    </p:spTree>
    <p:extLst>
      <p:ext uri="{BB962C8B-B14F-4D97-AF65-F5344CB8AC3E}">
        <p14:creationId xmlns:p14="http://schemas.microsoft.com/office/powerpoint/2010/main" val="437833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18.07.2025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6507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18.07.2025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18007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18.07.2025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297173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18.07.2025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93929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4C2A7C-C859-4802-A9B5-5D977F195A3E}" type="datetimeFigureOut">
              <a:rPr lang="ro-RO" smtClean="0"/>
              <a:t>18.07.2025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89616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4C2A7C-C859-4802-A9B5-5D977F195A3E}" type="datetimeFigureOut">
              <a:rPr lang="ro-RO" smtClean="0"/>
              <a:t>18.07.2025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324034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4C2A7C-C859-4802-A9B5-5D977F195A3E}" type="datetimeFigureOut">
              <a:rPr lang="ro-RO" smtClean="0"/>
              <a:t>18.07.2025</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62316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4C2A7C-C859-4802-A9B5-5D977F195A3E}" type="datetimeFigureOut">
              <a:rPr lang="ro-RO" smtClean="0"/>
              <a:t>18.07.2025</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4900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4C2A7C-C859-4802-A9B5-5D977F195A3E}" type="datetimeFigureOut">
              <a:rPr lang="ro-RO" smtClean="0"/>
              <a:t>18.07.2025</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155841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18.07.2025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60952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18.07.2025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06328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C2A7C-C859-4802-A9B5-5D977F195A3E}" type="datetimeFigureOut">
              <a:rPr lang="ro-RO" smtClean="0"/>
              <a:t>18.07.2025</a:t>
            </a:fld>
            <a:endParaRPr lang="ro-R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7D03F-6E53-4CCD-9A62-A9DFA3A3F59F}" type="slidenum">
              <a:rPr lang="ro-RO" smtClean="0"/>
              <a:t>‹#›</a:t>
            </a:fld>
            <a:endParaRPr lang="ro-RO"/>
          </a:p>
        </p:txBody>
      </p:sp>
    </p:spTree>
    <p:extLst>
      <p:ext uri="{BB962C8B-B14F-4D97-AF65-F5344CB8AC3E}">
        <p14:creationId xmlns:p14="http://schemas.microsoft.com/office/powerpoint/2010/main" val="582326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8.png"/><Relationship Id="rId3" Type="http://schemas.openxmlformats.org/officeDocument/2006/relationships/image" Target="../media/image2.jpeg"/><Relationship Id="rId7" Type="http://schemas.openxmlformats.org/officeDocument/2006/relationships/image" Target="../media/image7.png"/><Relationship Id="rId12"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12"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9.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12"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3.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4.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12"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6.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8.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9.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0.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1.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2.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3.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diagramQuickStyle" Target="../diagrams/quickStyle1.xml"/><Relationship Id="rId3" Type="http://schemas.openxmlformats.org/officeDocument/2006/relationships/image" Target="../media/image2.jpeg"/><Relationship Id="rId7" Type="http://schemas.openxmlformats.org/officeDocument/2006/relationships/image" Target="../media/image7.png"/><Relationship Id="rId12" Type="http://schemas.openxmlformats.org/officeDocument/2006/relationships/diagramLayout" Target="../diagrams/layout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diagramData" Target="../diagrams/data1.xml"/><Relationship Id="rId5" Type="http://schemas.openxmlformats.org/officeDocument/2006/relationships/image" Target="../media/image4.png"/><Relationship Id="rId15" Type="http://schemas.microsoft.com/office/2007/relationships/diagramDrawing" Target="../diagrams/drawing1.xml"/><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 Id="rId14" Type="http://schemas.openxmlformats.org/officeDocument/2006/relationships/diagramColors" Target="../diagrams/colors1.xml"/></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4.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12"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6.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12"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8.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40.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12"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41.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3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43.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3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44.jpe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3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3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4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4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12"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46.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4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4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4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4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48.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4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4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49.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4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4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B9692E-6064-8558-29AD-3AA0F3572CFB}"/>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D0C96BE2-4BD2-1091-1160-6855A653B5E0}"/>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3B459FD3-2179-9298-1537-F47F1C9D0472}"/>
                  </a:ext>
                </a:extLst>
              </p:cNvPr>
              <p:cNvPicPr>
                <a:picLocks noChangeAspect="1"/>
              </p:cNvPicPr>
              <p:nvPr/>
            </p:nvPicPr>
            <p:blipFill>
              <a:blip r:embed="rId3"/>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AFD102F7-9A39-8C2E-D8A9-6A75EB6B412A}"/>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27" name="Group 26">
              <a:extLst>
                <a:ext uri="{FF2B5EF4-FFF2-40B4-BE49-F238E27FC236}">
                  <a16:creationId xmlns:a16="http://schemas.microsoft.com/office/drawing/2014/main" id="{63009B5C-9384-AAC8-DAB1-048AE88647D9}"/>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4AD9420D-EFF1-E66D-D2C8-C03D0C4A660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27381F8E-EA18-0E61-3F5C-67A3A691F72E}"/>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algn="ctr"/>
                <a:r>
                  <a:rPr lang="ro-RO" sz="1100" b="1" dirty="0" err="1">
                    <a:effectLst/>
                    <a:latin typeface="coranto-2"/>
                  </a:rPr>
                  <a:t>Disclaimer</a:t>
                </a:r>
                <a:r>
                  <a:rPr lang="ro-RO" sz="1100" b="0" i="1" dirty="0">
                    <a:solidFill>
                      <a:srgbClr val="0000FF"/>
                    </a:solidFill>
                    <a:effectLst/>
                    <a:latin typeface="coranto-2"/>
                  </a:rPr>
                  <a:t>: </a:t>
                </a:r>
                <a:r>
                  <a:rPr lang="en-GB" sz="1100" b="0" i="1" dirty="0">
                    <a:solidFill>
                      <a:srgbClr val="0000FF"/>
                    </a:solidFill>
                    <a:effectLst/>
                    <a:latin typeface="coranto-2"/>
                  </a:rPr>
                  <a:t>“Funded by the European Union. Views and opinions expressed are however those of the author(s) only and do not necessarily reflect those of the European Union or the ANPCDEFP. Neither the European Union nor the ANPCDEFP can be held responsible for them”</a:t>
                </a:r>
                <a:endParaRPr lang="en-GB" sz="1100" i="1" dirty="0">
                  <a:solidFill>
                    <a:srgbClr val="0000FF"/>
                  </a:solidFill>
                </a:endParaRPr>
              </a:p>
            </p:txBody>
          </p:sp>
        </p:grpSp>
      </p:grpSp>
      <p:sp>
        <p:nvSpPr>
          <p:cNvPr id="30" name="TextBox 29">
            <a:extLst>
              <a:ext uri="{FF2B5EF4-FFF2-40B4-BE49-F238E27FC236}">
                <a16:creationId xmlns:a16="http://schemas.microsoft.com/office/drawing/2014/main" id="{DA711A02-E7F7-91A7-49CA-CB11FD1335F5}"/>
              </a:ext>
            </a:extLst>
          </p:cNvPr>
          <p:cNvSpPr txBox="1"/>
          <p:nvPr/>
        </p:nvSpPr>
        <p:spPr>
          <a:xfrm>
            <a:off x="629264" y="2456939"/>
            <a:ext cx="7885472" cy="2380139"/>
          </a:xfrm>
          <a:prstGeom prst="rect">
            <a:avLst/>
          </a:prstGeom>
          <a:noFill/>
        </p:spPr>
        <p:txBody>
          <a:bodyPr wrap="square">
            <a:spAutoFit/>
          </a:bodyPr>
          <a:lstStyle/>
          <a:p>
            <a:pPr algn="ctr">
              <a:lnSpc>
                <a:spcPct val="150000"/>
              </a:lnSpc>
              <a:spcAft>
                <a:spcPts val="1000"/>
              </a:spcAft>
            </a:pPr>
            <a:r>
              <a:rPr lang="ro-RO" sz="32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r>
              <a:rPr lang="en-US" sz="32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COURSE</a:t>
            </a:r>
          </a:p>
          <a:p>
            <a:pPr algn="ctr">
              <a:lnSpc>
                <a:spcPct val="150000"/>
              </a:lnSpc>
              <a:spcAft>
                <a:spcPts val="1000"/>
              </a:spcAft>
            </a:pPr>
            <a:r>
              <a:rPr lang="en-GB" sz="3200" b="1" dirty="0">
                <a:solidFill>
                  <a:schemeClr val="accent1"/>
                </a:solidFill>
                <a:latin typeface="Times New Roman" panose="02020603050405020304" pitchFamily="18" charset="0"/>
                <a:ea typeface="Calibri" panose="020F0502020204030204" pitchFamily="34" charset="0"/>
              </a:rPr>
              <a:t>Week I-VIII/B</a:t>
            </a:r>
          </a:p>
          <a:p>
            <a:pPr algn="ctr"/>
            <a:r>
              <a:rPr lang="en-US" b="1" dirty="0">
                <a:latin typeface="Times New Roman" panose="02020603050405020304" pitchFamily="18" charset="0"/>
                <a:cs typeface="Times New Roman" panose="02020603050405020304" pitchFamily="18" charset="0"/>
              </a:rPr>
              <a:t>General Review with an Emphasis on Challenges in the Pantry and Digitalization in the Galley</a:t>
            </a:r>
            <a:endParaRPr lang="en-US"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AB896D3-5AB3-5EA5-2840-20B5DAFEED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62D5C2EE-BF62-6A7A-4967-3BB63107FED7}"/>
              </a:ext>
            </a:extLst>
          </p:cNvPr>
          <p:cNvPicPr>
            <a:picLocks noChangeAspect="1"/>
          </p:cNvPicPr>
          <p:nvPr/>
        </p:nvPicPr>
        <p:blipFill>
          <a:blip r:embed="rId6"/>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6EE98C28-27E5-4015-221F-CC1B897B60A1}"/>
              </a:ext>
            </a:extLst>
          </p:cNvPr>
          <p:cNvPicPr>
            <a:picLocks noChangeAspect="1"/>
          </p:cNvPicPr>
          <p:nvPr/>
        </p:nvPicPr>
        <p:blipFill>
          <a:blip r:embed="rId7"/>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AE5BF4A6-5957-08DB-1934-BABAF3FB715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52B21BB7-7C4D-019E-2B1D-8AF0CC6B5541}"/>
              </a:ext>
            </a:extLst>
          </p:cNvPr>
          <p:cNvPicPr>
            <a:picLocks noChangeAspect="1"/>
          </p:cNvPicPr>
          <p:nvPr/>
        </p:nvPicPr>
        <p:blipFill>
          <a:blip r:embed="rId9"/>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F22C4691-35E4-A5A9-0954-7D6B318D9F97}"/>
              </a:ext>
            </a:extLst>
          </p:cNvPr>
          <p:cNvPicPr>
            <a:picLocks noChangeAspect="1"/>
          </p:cNvPicPr>
          <p:nvPr/>
        </p:nvPicPr>
        <p:blipFill>
          <a:blip r:embed="rId10"/>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60EF569C-B7B9-5402-9510-889E99A358EB}"/>
              </a:ext>
            </a:extLst>
          </p:cNvPr>
          <p:cNvSpPr txBox="1"/>
          <p:nvPr/>
        </p:nvSpPr>
        <p:spPr>
          <a:xfrm>
            <a:off x="796460" y="1466200"/>
            <a:ext cx="7885472" cy="400110"/>
          </a:xfrm>
          <a:prstGeom prst="rect">
            <a:avLst/>
          </a:prstGeom>
          <a:noFill/>
        </p:spPr>
        <p:txBody>
          <a:bodyPr wrap="square">
            <a:spAutoFit/>
          </a:bodyPr>
          <a:lstStyle/>
          <a:p>
            <a:pPr algn="ctr"/>
            <a:r>
              <a:rPr lang="en-GB" sz="1000" b="1" dirty="0">
                <a:solidFill>
                  <a:srgbClr val="7030A0"/>
                </a:solidFill>
              </a:rPr>
              <a:t>KA220-VET - Cooperation partnerships in vocational</a:t>
            </a:r>
            <a:r>
              <a:rPr lang="ro-RO" sz="1000" b="1" dirty="0">
                <a:solidFill>
                  <a:srgbClr val="7030A0"/>
                </a:solidFill>
              </a:rPr>
              <a:t> </a:t>
            </a:r>
            <a:r>
              <a:rPr lang="en-GB" sz="1000" b="1" dirty="0">
                <a:solidFill>
                  <a:srgbClr val="7030A0"/>
                </a:solidFill>
              </a:rPr>
              <a:t>education and training</a:t>
            </a:r>
            <a:endParaRPr lang="ro-RO" sz="1000" b="1" dirty="0">
              <a:solidFill>
                <a:srgbClr val="7030A0"/>
              </a:solidFill>
            </a:endParaRPr>
          </a:p>
          <a:p>
            <a:pPr algn="ctr"/>
            <a:r>
              <a:rPr lang="en-GB" sz="1000" b="1" i="0" u="none" strike="noStrike" baseline="0" dirty="0">
                <a:solidFill>
                  <a:srgbClr val="7030A0"/>
                </a:solidFill>
              </a:rPr>
              <a:t>2023-1-RO01-KA220-VET-000156711</a:t>
            </a:r>
          </a:p>
        </p:txBody>
      </p:sp>
      <p:sp>
        <p:nvSpPr>
          <p:cNvPr id="12" name="Title 1">
            <a:extLst>
              <a:ext uri="{FF2B5EF4-FFF2-40B4-BE49-F238E27FC236}">
                <a16:creationId xmlns:a16="http://schemas.microsoft.com/office/drawing/2014/main" id="{E8A74367-A032-23BC-E011-516C85BB11BE}"/>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dirty="0" err="1">
                <a:solidFill>
                  <a:srgbClr val="FF0000"/>
                </a:solidFill>
                <a:effectLst>
                  <a:outerShdw blurRad="38100" dist="38100" dir="2700000" algn="tl">
                    <a:srgbClr val="000000">
                      <a:alpha val="43137"/>
                    </a:srgbClr>
                  </a:outerShdw>
                </a:effectLst>
                <a:latin typeface="CharterBT-Roman"/>
              </a:rPr>
              <a:t>MARitime</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 Soft Skills for Onboard Healthy Nutrition and</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 </a:t>
            </a:r>
            <a:r>
              <a:rPr lang="en-GB" sz="2000" b="1" i="0" u="none" strike="noStrike" baseline="0" dirty="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 Arts in Seagoing Services – </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CUL</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MAR</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err="1">
                <a:solidFill>
                  <a:srgbClr val="FF0000"/>
                </a:solidFill>
                <a:effectLst>
                  <a:outerShdw blurRad="38100" dist="38100" dir="2700000" algn="tl">
                    <a:srgbClr val="000000">
                      <a:alpha val="43137"/>
                    </a:srgbClr>
                  </a:outerShdw>
                </a:effectLst>
                <a:latin typeface="CharterBT-Roman"/>
              </a:rPr>
              <a:t>Skills</a:t>
            </a:r>
            <a:endParaRPr lang="en-US" sz="2000" b="1" dirty="0">
              <a:solidFill>
                <a:srgbClr val="0000FF"/>
              </a:solidFill>
              <a:effectLst>
                <a:outerShdw blurRad="38100" dist="38100" dir="2700000" algn="tl">
                  <a:srgbClr val="000000">
                    <a:alpha val="43137"/>
                  </a:srgbClr>
                </a:outerShdw>
              </a:effectLst>
              <a:highlight>
                <a:srgbClr val="FFFF00"/>
              </a:highlight>
            </a:endParaRPr>
          </a:p>
        </p:txBody>
      </p:sp>
    </p:spTree>
    <p:extLst>
      <p:ext uri="{BB962C8B-B14F-4D97-AF65-F5344CB8AC3E}">
        <p14:creationId xmlns:p14="http://schemas.microsoft.com/office/powerpoint/2010/main" val="3499202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EB96B-B1C6-F2E1-C8CC-1EEF56B172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75F17-B048-7248-C30B-8FB1E4C4CDBE}"/>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PANTRY</a:t>
            </a:r>
            <a:r>
              <a:rPr lang="tr-TR" sz="2400" b="1" kern="0" dirty="0">
                <a:solidFill>
                  <a:srgbClr val="1F497D"/>
                </a:solidFill>
                <a:effectLst/>
                <a:latin typeface="Times New Roman" panose="02020603050405020304" pitchFamily="18" charset="0"/>
                <a:ea typeface="Arial" panose="020B0604020202020204" pitchFamily="34" charset="0"/>
              </a:rPr>
              <a:t> MANAGEMENT in TIMES of CRISIS</a:t>
            </a:r>
            <a:endParaRPr lang="en-US" sz="2400" b="1" kern="0" dirty="0">
              <a:solidFill>
                <a:srgbClr val="1F497D"/>
              </a:solidFill>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87094493-0FE6-7B7D-4DE6-70CE27050064}"/>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CB4DC8BF-3E3A-FFE6-C97D-F1ADBA1256A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3F9ED01-03D6-165B-C2E2-AAD9BCD5F11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6E4D3DC-CB3C-A3B7-A9FB-AD56A4DF2113}"/>
              </a:ext>
            </a:extLst>
          </p:cNvPr>
          <p:cNvSpPr txBox="1"/>
          <p:nvPr/>
        </p:nvSpPr>
        <p:spPr>
          <a:xfrm>
            <a:off x="233599" y="1494360"/>
            <a:ext cx="8292580" cy="1502976"/>
          </a:xfrm>
          <a:prstGeom prst="rect">
            <a:avLst/>
          </a:prstGeom>
          <a:noFill/>
        </p:spPr>
        <p:txBody>
          <a:bodyPr wrap="square" rtlCol="0">
            <a:spAutoFit/>
          </a:bodyPr>
          <a:lstStyle/>
          <a:p>
            <a:pPr algn="l">
              <a:spcAft>
                <a:spcPts val="200"/>
              </a:spcAft>
              <a:buNone/>
            </a:pPr>
            <a:r>
              <a:rPr lang="en-US" sz="1800" b="1" dirty="0">
                <a:effectLst/>
                <a:latin typeface="Times New Roman" panose="02020603050405020304" pitchFamily="18" charset="0"/>
                <a:ea typeface="Times New Roman" panose="02020603050405020304" pitchFamily="18" charset="0"/>
              </a:rPr>
              <a:t>Extended Voyages</a:t>
            </a:r>
            <a:endParaRPr lang="en-US" sz="1800" dirty="0">
              <a:effectLst/>
              <a:latin typeface="Times New Roman" panose="02020603050405020304" pitchFamily="18" charset="0"/>
              <a:ea typeface="Arial" panose="020B0604020202020204" pitchFamily="34" charset="0"/>
            </a:endParaRPr>
          </a:p>
          <a:p>
            <a:pPr>
              <a:buNone/>
            </a:pPr>
            <a:r>
              <a:rPr lang="en-US" sz="1800" dirty="0">
                <a:effectLst/>
                <a:latin typeface="Times New Roman" panose="02020603050405020304" pitchFamily="18" charset="0"/>
                <a:ea typeface="Times New Roman" panose="02020603050405020304" pitchFamily="18" charset="0"/>
              </a:rPr>
              <a:t>Unexpected extensions of a voyage can occur due to rerouting caused by geopolitical tensions, mechanical breakdowns, or extended waiting periods outside crowded ports. These unplanned days at sea increase pressure on existing food reserves, requiring careful rationing and adjustments to meal plans.</a:t>
            </a:r>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07B1BB2-22E6-9709-73CB-8C5A11378804}"/>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6B71D9A0-05B9-BCB5-DE4E-D7CF06668B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5DD716FA-F179-D710-AD5E-66F5695444A4}"/>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6127A054-49FC-08E3-7CD2-99F454612DFB}"/>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9424E58C-5CC4-9DF9-92DA-3BEE29304C7F}"/>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A885839E-FE80-3EBA-BE4D-81F825F81782}"/>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885AE232-5219-9B95-F7F1-6F0D8084A865}"/>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8D3A7162-C06E-5884-0D9E-A07AE271727B}"/>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878024D2-911D-2676-6A2F-EB0B5ACD0762}"/>
              </a:ext>
            </a:extLst>
          </p:cNvPr>
          <p:cNvPicPr>
            <a:picLocks noChangeAspect="1"/>
          </p:cNvPicPr>
          <p:nvPr/>
        </p:nvPicPr>
        <p:blipFill>
          <a:blip r:embed="rId11"/>
          <a:stretch>
            <a:fillRect/>
          </a:stretch>
        </p:blipFill>
        <p:spPr>
          <a:xfrm>
            <a:off x="2703496" y="3448606"/>
            <a:ext cx="2847975" cy="1600200"/>
          </a:xfrm>
          <a:prstGeom prst="rect">
            <a:avLst/>
          </a:prstGeom>
        </p:spPr>
      </p:pic>
    </p:spTree>
    <p:extLst>
      <p:ext uri="{BB962C8B-B14F-4D97-AF65-F5344CB8AC3E}">
        <p14:creationId xmlns:p14="http://schemas.microsoft.com/office/powerpoint/2010/main" val="3007533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887C0-BA36-31C9-2A76-44B414A2C6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568493-3FE8-34F9-8E64-3C15C1D5FF7E}"/>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PANTRY</a:t>
            </a:r>
            <a:r>
              <a:rPr lang="tr-TR" sz="2400" b="1" kern="0" dirty="0">
                <a:solidFill>
                  <a:srgbClr val="1F497D"/>
                </a:solidFill>
                <a:effectLst/>
                <a:latin typeface="Times New Roman" panose="02020603050405020304" pitchFamily="18" charset="0"/>
                <a:ea typeface="Arial" panose="020B0604020202020204" pitchFamily="34" charset="0"/>
              </a:rPr>
              <a:t> MANAGEMENT in TIMES of CRISIS</a:t>
            </a:r>
            <a:endParaRPr lang="en-US" sz="2400" b="1" kern="0" dirty="0">
              <a:solidFill>
                <a:srgbClr val="1F497D"/>
              </a:solidFill>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3762FB04-B79A-E69E-0A40-42050B74191B}"/>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FBCE1165-A8C5-3B1D-31F0-FA17E02FBDE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E19701F-7EE2-82DC-B861-4201611C788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61EC0A3-4F0E-4469-CB9F-CECC9E416293}"/>
              </a:ext>
            </a:extLst>
          </p:cNvPr>
          <p:cNvSpPr txBox="1"/>
          <p:nvPr/>
        </p:nvSpPr>
        <p:spPr>
          <a:xfrm>
            <a:off x="233599" y="1494360"/>
            <a:ext cx="8292580" cy="948978"/>
          </a:xfrm>
          <a:prstGeom prst="rect">
            <a:avLst/>
          </a:prstGeom>
          <a:noFill/>
        </p:spPr>
        <p:txBody>
          <a:bodyPr wrap="square" rtlCol="0">
            <a:spAutoFit/>
          </a:bodyPr>
          <a:lstStyle/>
          <a:p>
            <a:pPr algn="l">
              <a:spcAft>
                <a:spcPts val="200"/>
              </a:spcAft>
              <a:buNone/>
            </a:pPr>
            <a:r>
              <a:rPr lang="en-US" sz="1800" b="1" dirty="0">
                <a:effectLst/>
                <a:latin typeface="Times New Roman" panose="02020603050405020304" pitchFamily="18" charset="0"/>
                <a:ea typeface="Times New Roman" panose="02020603050405020304" pitchFamily="18" charset="0"/>
              </a:rPr>
              <a:t>Mechanical or Technical Failures</a:t>
            </a:r>
            <a:endParaRPr lang="en-US" sz="1800" dirty="0">
              <a:effectLst/>
              <a:latin typeface="Times New Roman" panose="02020603050405020304" pitchFamily="18" charset="0"/>
              <a:ea typeface="Arial" panose="020B0604020202020204" pitchFamily="34" charset="0"/>
            </a:endParaRPr>
          </a:p>
          <a:p>
            <a:pPr>
              <a:buNone/>
            </a:pPr>
            <a:r>
              <a:rPr lang="en-US" sz="1800" dirty="0">
                <a:effectLst/>
                <a:latin typeface="Times New Roman" panose="02020603050405020304" pitchFamily="18" charset="0"/>
                <a:ea typeface="Times New Roman" panose="02020603050405020304" pitchFamily="18" charset="0"/>
              </a:rPr>
              <a:t>Failure of refrigeration units, freezers, or dry storage ventilation can lead to the spoilage of perishable goods, significantly reducing available food supplies. </a:t>
            </a:r>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06D55D43-F6FD-2751-D59F-802BCAA8E54C}"/>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2750FB47-28F5-7768-0134-EFFD0F10051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22F35410-5667-1533-6129-57FE19D6847D}"/>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B026B470-0EC1-872A-F83D-D97CE6FC8157}"/>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C4C04ED2-6EC4-50E1-708F-E13BB8A90DEB}"/>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E82F0091-2552-369A-4930-B25FF949B0B0}"/>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C5AD9BCF-D035-6BF1-61D3-3410429F90DA}"/>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B2256181-7D66-9B8D-BE47-4813588E9E7B}"/>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43E60487-5FF1-A822-CEBE-728FF87A17A1}"/>
              </a:ext>
            </a:extLst>
          </p:cNvPr>
          <p:cNvPicPr>
            <a:picLocks noChangeAspect="1"/>
          </p:cNvPicPr>
          <p:nvPr/>
        </p:nvPicPr>
        <p:blipFill>
          <a:blip r:embed="rId11"/>
          <a:stretch>
            <a:fillRect/>
          </a:stretch>
        </p:blipFill>
        <p:spPr>
          <a:xfrm>
            <a:off x="3284435" y="3081684"/>
            <a:ext cx="2466975" cy="2143125"/>
          </a:xfrm>
          <a:prstGeom prst="rect">
            <a:avLst/>
          </a:prstGeom>
        </p:spPr>
      </p:pic>
      <p:pic>
        <p:nvPicPr>
          <p:cNvPr id="8" name="Picture 7">
            <a:extLst>
              <a:ext uri="{FF2B5EF4-FFF2-40B4-BE49-F238E27FC236}">
                <a16:creationId xmlns:a16="http://schemas.microsoft.com/office/drawing/2014/main" id="{A07760A9-BD8C-C655-109E-E56F63498947}"/>
              </a:ext>
            </a:extLst>
          </p:cNvPr>
          <p:cNvPicPr>
            <a:picLocks noChangeAspect="1"/>
          </p:cNvPicPr>
          <p:nvPr/>
        </p:nvPicPr>
        <p:blipFill>
          <a:blip r:embed="rId12"/>
          <a:stretch>
            <a:fillRect/>
          </a:stretch>
        </p:blipFill>
        <p:spPr>
          <a:xfrm>
            <a:off x="5835227" y="4632061"/>
            <a:ext cx="3126032" cy="1428750"/>
          </a:xfrm>
          <a:prstGeom prst="rect">
            <a:avLst/>
          </a:prstGeom>
        </p:spPr>
      </p:pic>
      <p:pic>
        <p:nvPicPr>
          <p:cNvPr id="9" name="Picture 8">
            <a:extLst>
              <a:ext uri="{FF2B5EF4-FFF2-40B4-BE49-F238E27FC236}">
                <a16:creationId xmlns:a16="http://schemas.microsoft.com/office/drawing/2014/main" id="{C81319D0-2706-CF44-D75D-4699352B4550}"/>
              </a:ext>
            </a:extLst>
          </p:cNvPr>
          <p:cNvPicPr>
            <a:picLocks noChangeAspect="1"/>
          </p:cNvPicPr>
          <p:nvPr/>
        </p:nvPicPr>
        <p:blipFill>
          <a:blip r:embed="rId13"/>
          <a:stretch>
            <a:fillRect/>
          </a:stretch>
        </p:blipFill>
        <p:spPr>
          <a:xfrm>
            <a:off x="152618" y="2756984"/>
            <a:ext cx="3048000" cy="1504950"/>
          </a:xfrm>
          <a:prstGeom prst="rect">
            <a:avLst/>
          </a:prstGeom>
        </p:spPr>
      </p:pic>
    </p:spTree>
    <p:extLst>
      <p:ext uri="{BB962C8B-B14F-4D97-AF65-F5344CB8AC3E}">
        <p14:creationId xmlns:p14="http://schemas.microsoft.com/office/powerpoint/2010/main" val="197893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84B7B-01ED-934E-D58E-005908E569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6183E6-765D-26AD-8ECC-28C0B3F668FC}"/>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PANTRY</a:t>
            </a:r>
            <a:r>
              <a:rPr lang="tr-TR" sz="2400" b="1" kern="0" dirty="0">
                <a:solidFill>
                  <a:srgbClr val="1F497D"/>
                </a:solidFill>
                <a:effectLst/>
                <a:latin typeface="Times New Roman" panose="02020603050405020304" pitchFamily="18" charset="0"/>
                <a:ea typeface="Arial" panose="020B0604020202020204" pitchFamily="34" charset="0"/>
              </a:rPr>
              <a:t> MANAGEMENT in TIMES of CRISIS</a:t>
            </a:r>
            <a:endParaRPr lang="en-US" sz="2400" b="1" kern="0" dirty="0">
              <a:solidFill>
                <a:srgbClr val="1F497D"/>
              </a:solidFill>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8F4FC98E-7B75-932C-D894-B8BE0CB3E0C2}"/>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96965757-E84C-BB05-F1D0-5A30D66671D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5C9B4902-617B-F4E7-75C3-58A6F084372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ABFD6A0-5C7E-73A6-94AE-CEAB24519BA3}"/>
              </a:ext>
            </a:extLst>
          </p:cNvPr>
          <p:cNvSpPr txBox="1"/>
          <p:nvPr/>
        </p:nvSpPr>
        <p:spPr>
          <a:xfrm>
            <a:off x="337853" y="1614303"/>
            <a:ext cx="8292580" cy="1225977"/>
          </a:xfrm>
          <a:prstGeom prst="rect">
            <a:avLst/>
          </a:prstGeom>
          <a:noFill/>
        </p:spPr>
        <p:txBody>
          <a:bodyPr wrap="square" rtlCol="0">
            <a:spAutoFit/>
          </a:bodyPr>
          <a:lstStyle/>
          <a:p>
            <a:pPr algn="l">
              <a:spcAft>
                <a:spcPts val="200"/>
              </a:spcAft>
              <a:buNone/>
            </a:pPr>
            <a:r>
              <a:rPr lang="en-US" sz="1800" b="1" dirty="0">
                <a:effectLst/>
                <a:latin typeface="Times New Roman" panose="02020603050405020304" pitchFamily="18" charset="0"/>
                <a:ea typeface="Times New Roman" panose="02020603050405020304" pitchFamily="18" charset="0"/>
              </a:rPr>
              <a:t>Health Emergencies</a:t>
            </a:r>
            <a:endParaRPr lang="en-US" sz="1800" dirty="0">
              <a:effectLst/>
              <a:latin typeface="Times New Roman" panose="02020603050405020304" pitchFamily="18" charset="0"/>
              <a:ea typeface="Arial" panose="020B0604020202020204" pitchFamily="34" charset="0"/>
            </a:endParaRPr>
          </a:p>
          <a:p>
            <a:pPr>
              <a:buNone/>
            </a:pPr>
            <a:r>
              <a:rPr lang="en-US" sz="1800" dirty="0">
                <a:effectLst/>
                <a:latin typeface="Times New Roman" panose="02020603050405020304" pitchFamily="18" charset="0"/>
                <a:ea typeface="Times New Roman" panose="02020603050405020304" pitchFamily="18" charset="0"/>
              </a:rPr>
              <a:t>Outbreaks of illnesses such as foodborne pathogens, influenza, or gastrointestinal viruses onboard can elevate food safety concerns and may necessitate changes to both food handling procedures and dietary planning.</a:t>
            </a:r>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72F7894A-872F-8C0A-0555-A8EC4092DC81}"/>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9EFCE074-CF18-2EC3-2A43-3AFBDB178AD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F9534030-3BB1-8B63-A66C-100231652DFA}"/>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AEEC23D2-F57A-FE2D-58B9-14DD3CF4EF3D}"/>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B4CE9AE2-EAFC-56E4-19D8-BB456694FB0B}"/>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17E4281E-C25D-EC0D-EAE5-A62B2194D40C}"/>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1D3FFADA-F89D-F170-9B8A-BBB9F915FB86}"/>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D9BC527E-0C23-7FCD-8862-05A064A5CF1D}"/>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0E10E04C-CC99-6765-B919-4A8C51C8FBFB}"/>
              </a:ext>
            </a:extLst>
          </p:cNvPr>
          <p:cNvPicPr>
            <a:picLocks noChangeAspect="1"/>
          </p:cNvPicPr>
          <p:nvPr/>
        </p:nvPicPr>
        <p:blipFill>
          <a:blip r:embed="rId11"/>
          <a:stretch>
            <a:fillRect/>
          </a:stretch>
        </p:blipFill>
        <p:spPr>
          <a:xfrm>
            <a:off x="5225002" y="3247837"/>
            <a:ext cx="3032305" cy="2032357"/>
          </a:xfrm>
          <a:prstGeom prst="rect">
            <a:avLst/>
          </a:prstGeom>
        </p:spPr>
      </p:pic>
      <p:pic>
        <p:nvPicPr>
          <p:cNvPr id="6" name="Picture 5">
            <a:extLst>
              <a:ext uri="{FF2B5EF4-FFF2-40B4-BE49-F238E27FC236}">
                <a16:creationId xmlns:a16="http://schemas.microsoft.com/office/drawing/2014/main" id="{1E63CFF2-7DE3-3047-7B47-68FA671E8306}"/>
              </a:ext>
            </a:extLst>
          </p:cNvPr>
          <p:cNvPicPr>
            <a:picLocks noChangeAspect="1"/>
          </p:cNvPicPr>
          <p:nvPr/>
        </p:nvPicPr>
        <p:blipFill>
          <a:blip r:embed="rId12"/>
          <a:stretch>
            <a:fillRect/>
          </a:stretch>
        </p:blipFill>
        <p:spPr>
          <a:xfrm>
            <a:off x="946966" y="3247838"/>
            <a:ext cx="3032304" cy="2032356"/>
          </a:xfrm>
          <a:prstGeom prst="rect">
            <a:avLst/>
          </a:prstGeom>
        </p:spPr>
      </p:pic>
    </p:spTree>
    <p:extLst>
      <p:ext uri="{BB962C8B-B14F-4D97-AF65-F5344CB8AC3E}">
        <p14:creationId xmlns:p14="http://schemas.microsoft.com/office/powerpoint/2010/main" val="3749210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29994-AA22-F0CE-F1BF-5B15143DD4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2ECED9-467C-7181-D040-1CF4554F52E8}"/>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PANTRY</a:t>
            </a:r>
            <a:r>
              <a:rPr lang="tr-TR" sz="2400" b="1" kern="0" dirty="0">
                <a:solidFill>
                  <a:srgbClr val="1F497D"/>
                </a:solidFill>
                <a:effectLst/>
                <a:latin typeface="Times New Roman" panose="02020603050405020304" pitchFamily="18" charset="0"/>
                <a:ea typeface="Arial" panose="020B0604020202020204" pitchFamily="34" charset="0"/>
              </a:rPr>
              <a:t> MANAGEMENT in TIMES of CRISIS</a:t>
            </a:r>
            <a:endParaRPr lang="en-US" sz="2400" b="1" kern="0" dirty="0">
              <a:solidFill>
                <a:srgbClr val="1F497D"/>
              </a:solidFill>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2470A068-E16A-6FBB-B197-23A2BAAACC27}"/>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502C24CC-D9FE-5924-0C9C-F6F012A9FD4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82D1AEA-A091-01B1-C618-871EE8C9E72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45B691D-385B-C284-633E-446E18E31CE7}"/>
              </a:ext>
            </a:extLst>
          </p:cNvPr>
          <p:cNvSpPr txBox="1"/>
          <p:nvPr/>
        </p:nvSpPr>
        <p:spPr>
          <a:xfrm>
            <a:off x="233599" y="1494360"/>
            <a:ext cx="8292580" cy="1225977"/>
          </a:xfrm>
          <a:prstGeom prst="rect">
            <a:avLst/>
          </a:prstGeom>
          <a:noFill/>
        </p:spPr>
        <p:txBody>
          <a:bodyPr wrap="square" rtlCol="0">
            <a:spAutoFit/>
          </a:bodyPr>
          <a:lstStyle/>
          <a:p>
            <a:pPr algn="l">
              <a:spcAft>
                <a:spcPts val="200"/>
              </a:spcAft>
              <a:buNone/>
            </a:pPr>
            <a:r>
              <a:rPr lang="en-US" sz="1800" b="1" dirty="0">
                <a:effectLst/>
                <a:latin typeface="Times New Roman" panose="02020603050405020304" pitchFamily="18" charset="0"/>
                <a:ea typeface="Times New Roman" panose="02020603050405020304" pitchFamily="18" charset="0"/>
              </a:rPr>
              <a:t>Natural Disasters</a:t>
            </a:r>
            <a:endParaRPr lang="en-US" sz="1800" dirty="0">
              <a:effectLst/>
              <a:latin typeface="Times New Roman" panose="02020603050405020304" pitchFamily="18" charset="0"/>
              <a:ea typeface="Arial" panose="020B0604020202020204" pitchFamily="34" charset="0"/>
            </a:endParaRPr>
          </a:p>
          <a:p>
            <a:pPr>
              <a:buNone/>
            </a:pPr>
            <a:r>
              <a:rPr lang="en-US" sz="1800" dirty="0">
                <a:effectLst/>
                <a:latin typeface="Times New Roman" panose="02020603050405020304" pitchFamily="18" charset="0"/>
                <a:ea typeface="Times New Roman" panose="02020603050405020304" pitchFamily="18" charset="0"/>
              </a:rPr>
              <a:t>Severe weather conditions—like hurricanes, cyclones, or prolonged rough seas—not only disrupt sailing schedules but also affect the ability to cook and serve meals. High seas can make it unsafe to use open flames or heavy equipment in the galley.</a:t>
            </a:r>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248BF8E-7E75-8FBD-EE09-38A8988EA871}"/>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42951AD8-C985-AE3C-1853-78A41C6912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AB7CC92F-ABA0-A5BB-EEB5-7D9B38A8E1A2}"/>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AA5D26DA-C47F-D85F-C73F-7DDD719CDE82}"/>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12E44363-8694-DE2E-80B3-53E783B442FF}"/>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1AC0AE3A-2DC1-3841-4741-A5A353E948A5}"/>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45A18297-85D7-E3FF-B5E9-43D5BFFFA933}"/>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B0D6AD4F-285B-4A66-CBF5-E6276298A013}"/>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96F910DD-6B8E-C451-3D54-F67F8A461C05}"/>
              </a:ext>
            </a:extLst>
          </p:cNvPr>
          <p:cNvPicPr>
            <a:picLocks noChangeAspect="1"/>
          </p:cNvPicPr>
          <p:nvPr/>
        </p:nvPicPr>
        <p:blipFill>
          <a:blip r:embed="rId11"/>
          <a:stretch>
            <a:fillRect/>
          </a:stretch>
        </p:blipFill>
        <p:spPr>
          <a:xfrm>
            <a:off x="1831958" y="3013463"/>
            <a:ext cx="1743075" cy="2619375"/>
          </a:xfrm>
          <a:prstGeom prst="rect">
            <a:avLst/>
          </a:prstGeom>
        </p:spPr>
      </p:pic>
      <p:pic>
        <p:nvPicPr>
          <p:cNvPr id="6" name="Picture 5">
            <a:extLst>
              <a:ext uri="{FF2B5EF4-FFF2-40B4-BE49-F238E27FC236}">
                <a16:creationId xmlns:a16="http://schemas.microsoft.com/office/drawing/2014/main" id="{26DC6AAD-2AB2-1779-1649-EBC015A203D6}"/>
              </a:ext>
            </a:extLst>
          </p:cNvPr>
          <p:cNvPicPr>
            <a:picLocks noChangeAspect="1"/>
          </p:cNvPicPr>
          <p:nvPr/>
        </p:nvPicPr>
        <p:blipFill>
          <a:blip r:embed="rId12"/>
          <a:stretch>
            <a:fillRect/>
          </a:stretch>
        </p:blipFill>
        <p:spPr>
          <a:xfrm>
            <a:off x="4780231" y="3523050"/>
            <a:ext cx="2857500" cy="1600200"/>
          </a:xfrm>
          <a:prstGeom prst="rect">
            <a:avLst/>
          </a:prstGeom>
        </p:spPr>
      </p:pic>
    </p:spTree>
    <p:extLst>
      <p:ext uri="{BB962C8B-B14F-4D97-AF65-F5344CB8AC3E}">
        <p14:creationId xmlns:p14="http://schemas.microsoft.com/office/powerpoint/2010/main" val="1544197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D220A-32E1-3887-524B-F8D69409C6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8DAC97-4C43-8BF7-4E44-0CE4BF6D063A}"/>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PANTRY</a:t>
            </a:r>
            <a:r>
              <a:rPr lang="tr-TR" sz="2400" b="1" kern="0" dirty="0">
                <a:solidFill>
                  <a:srgbClr val="1F497D"/>
                </a:solidFill>
                <a:effectLst/>
                <a:latin typeface="Times New Roman" panose="02020603050405020304" pitchFamily="18" charset="0"/>
                <a:ea typeface="Arial" panose="020B0604020202020204" pitchFamily="34" charset="0"/>
              </a:rPr>
              <a:t> MANAGEMENT in TIMES of CRISIS</a:t>
            </a:r>
            <a:endParaRPr lang="en-US" sz="2400" b="1" kern="0" dirty="0">
              <a:solidFill>
                <a:srgbClr val="1F497D"/>
              </a:solidFill>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00A0023D-CD6E-1AAD-B246-F7A23421DC71}"/>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DEFE84A0-B806-B896-F835-70B15CFAF98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E2A6FAC8-9CBD-4397-DA66-55627DACAE0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26F7525-B76C-8F79-60E6-5E82E953059F}"/>
              </a:ext>
            </a:extLst>
          </p:cNvPr>
          <p:cNvSpPr txBox="1"/>
          <p:nvPr/>
        </p:nvSpPr>
        <p:spPr>
          <a:xfrm>
            <a:off x="233599" y="1494360"/>
            <a:ext cx="8292580" cy="1225977"/>
          </a:xfrm>
          <a:prstGeom prst="rect">
            <a:avLst/>
          </a:prstGeom>
          <a:noFill/>
        </p:spPr>
        <p:txBody>
          <a:bodyPr wrap="square" rtlCol="0">
            <a:spAutoFit/>
          </a:bodyPr>
          <a:lstStyle/>
          <a:p>
            <a:pPr algn="l">
              <a:spcAft>
                <a:spcPts val="200"/>
              </a:spcAft>
              <a:buNone/>
            </a:pPr>
            <a:r>
              <a:rPr lang="en-US" sz="1800" b="1" dirty="0">
                <a:effectLst/>
                <a:latin typeface="Times New Roman" panose="02020603050405020304" pitchFamily="18" charset="0"/>
                <a:ea typeface="Times New Roman" panose="02020603050405020304" pitchFamily="18" charset="0"/>
              </a:rPr>
              <a:t>Environmental Regulations Enforcement</a:t>
            </a:r>
            <a:endParaRPr lang="en-US" sz="1800" dirty="0">
              <a:effectLst/>
              <a:latin typeface="Times New Roman" panose="02020603050405020304" pitchFamily="18" charset="0"/>
              <a:ea typeface="Arial" panose="020B0604020202020204" pitchFamily="34" charset="0"/>
            </a:endParaRPr>
          </a:p>
          <a:p>
            <a:pPr>
              <a:buNone/>
            </a:pPr>
            <a:r>
              <a:rPr lang="en-US" sz="1800" dirty="0">
                <a:effectLst/>
                <a:latin typeface="Times New Roman" panose="02020603050405020304" pitchFamily="18" charset="0"/>
                <a:ea typeface="Times New Roman" panose="02020603050405020304" pitchFamily="18" charset="0"/>
              </a:rPr>
              <a:t>Ships must comply with international conventions such as MARPOL, which govern waste disposal and food waste management at sea. Sudden inspections or updated regulations can require changes in how food waste is handled. </a:t>
            </a:r>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B8F03B48-28DA-9410-A51A-579A626B7FD2}"/>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122CABB3-1C4D-50BC-40CC-36001F98AE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D59AA0E9-5818-1453-893E-9E0CC892EC68}"/>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4A99C58D-7809-6425-77B3-96C4BA2A77E1}"/>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82E41FA3-83E4-943B-D834-1F00F1D589FB}"/>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CC11FEBB-2C93-CD5A-BD1F-61122A8F12C9}"/>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547D4288-244C-2F35-CDD4-ED6F967EC24E}"/>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7D1D2882-ABA7-D325-73BD-9B8B157BF79F}"/>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88B6B0C4-BCC3-631C-9C97-055641B7066C}"/>
              </a:ext>
            </a:extLst>
          </p:cNvPr>
          <p:cNvPicPr>
            <a:picLocks noChangeAspect="1"/>
          </p:cNvPicPr>
          <p:nvPr/>
        </p:nvPicPr>
        <p:blipFill>
          <a:blip r:embed="rId11"/>
          <a:stretch>
            <a:fillRect/>
          </a:stretch>
        </p:blipFill>
        <p:spPr>
          <a:xfrm>
            <a:off x="1512864" y="2756912"/>
            <a:ext cx="5734050" cy="3343275"/>
          </a:xfrm>
          <a:prstGeom prst="rect">
            <a:avLst/>
          </a:prstGeom>
        </p:spPr>
      </p:pic>
    </p:spTree>
    <p:extLst>
      <p:ext uri="{BB962C8B-B14F-4D97-AF65-F5344CB8AC3E}">
        <p14:creationId xmlns:p14="http://schemas.microsoft.com/office/powerpoint/2010/main" val="3407357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774CD-5268-DC83-10ED-49DC4588C8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AF840F-6EDF-498F-9FF2-E86FED40F8FC}"/>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PANTRY</a:t>
            </a:r>
            <a:r>
              <a:rPr lang="tr-TR" sz="2400" b="1" kern="0" dirty="0">
                <a:solidFill>
                  <a:srgbClr val="1F497D"/>
                </a:solidFill>
                <a:effectLst/>
                <a:latin typeface="Times New Roman" panose="02020603050405020304" pitchFamily="18" charset="0"/>
                <a:ea typeface="Arial" panose="020B0604020202020204" pitchFamily="34" charset="0"/>
              </a:rPr>
              <a:t> MANAGEMENT in TIMES of CRISIS</a:t>
            </a:r>
            <a:endParaRPr lang="en-US" sz="2400" b="1" kern="0" dirty="0">
              <a:solidFill>
                <a:srgbClr val="1F497D"/>
              </a:solidFill>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C3E7494A-67D3-A5CA-1559-C2CF35DAE23E}"/>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39FFEE1E-4DEB-308B-95CD-1113A3F704B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1D77A674-2DD0-8FA2-93F6-CA177C636A4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1D4DD22-1304-A180-1520-173E3FF98CD9}"/>
              </a:ext>
            </a:extLst>
          </p:cNvPr>
          <p:cNvSpPr txBox="1"/>
          <p:nvPr/>
        </p:nvSpPr>
        <p:spPr>
          <a:xfrm>
            <a:off x="617821" y="1494360"/>
            <a:ext cx="7908358" cy="1502976"/>
          </a:xfrm>
          <a:prstGeom prst="rect">
            <a:avLst/>
          </a:prstGeom>
          <a:noFill/>
        </p:spPr>
        <p:txBody>
          <a:bodyPr wrap="square" rtlCol="0">
            <a:spAutoFit/>
          </a:bodyPr>
          <a:lstStyle/>
          <a:p>
            <a:pPr algn="just">
              <a:spcAft>
                <a:spcPts val="200"/>
              </a:spcAft>
              <a:buNone/>
            </a:pPr>
            <a:r>
              <a:rPr lang="en-US" sz="1800" b="1" dirty="0">
                <a:effectLst/>
                <a:latin typeface="Times New Roman" panose="02020603050405020304" pitchFamily="18" charset="0"/>
                <a:ea typeface="Times New Roman" panose="02020603050405020304" pitchFamily="18" charset="0"/>
              </a:rPr>
              <a:t>Crew Changes or Labor Issues</a:t>
            </a:r>
            <a:endParaRPr lang="en-US" sz="1800" dirty="0">
              <a:effectLst/>
              <a:latin typeface="Times New Roman" panose="02020603050405020304" pitchFamily="18" charset="0"/>
              <a:ea typeface="Arial" panose="020B0604020202020204" pitchFamily="34" charset="0"/>
            </a:endParaRPr>
          </a:p>
          <a:p>
            <a:pPr algn="just">
              <a:buNone/>
            </a:pPr>
            <a:r>
              <a:rPr lang="en-US" sz="1800" dirty="0">
                <a:effectLst/>
                <a:latin typeface="Times New Roman" panose="02020603050405020304" pitchFamily="18" charset="0"/>
                <a:ea typeface="Times New Roman" panose="02020603050405020304" pitchFamily="18" charset="0"/>
              </a:rPr>
              <a:t>Delays in crew rotations, shortages in catering personnel, or labor disputes can affect the efficiency of galley operations and pantry management. If a trained cook is unavailable due to a delayed crew change, an understaffed galley team may struggle to keep up with meal preparation and food safety standards</a:t>
            </a:r>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69D44EC-EA15-17AA-16A0-9DDAD9E921C5}"/>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9954A3D3-6456-6575-751A-B4DB2AF6D5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65AB7D8D-859A-FAAB-DCA3-22DB190B09FE}"/>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29595E96-E7CB-7D72-6C29-7CA0E3B00E3A}"/>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014DEFD7-F054-7187-AA03-95EF4585E56F}"/>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4084F71A-A00D-4EC3-2D29-A45DCBA49D4C}"/>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ACA3D9A1-D8FF-5387-3D61-C0F34B939DB9}"/>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1AE87C65-BAF9-2F72-517E-046A3255C90A}"/>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8CBA2FF4-F4E9-2C09-1186-8EC41E5F8462}"/>
              </a:ext>
            </a:extLst>
          </p:cNvPr>
          <p:cNvPicPr>
            <a:picLocks noChangeAspect="1"/>
          </p:cNvPicPr>
          <p:nvPr/>
        </p:nvPicPr>
        <p:blipFill>
          <a:blip r:embed="rId11"/>
          <a:stretch>
            <a:fillRect/>
          </a:stretch>
        </p:blipFill>
        <p:spPr>
          <a:xfrm>
            <a:off x="1790365" y="3090314"/>
            <a:ext cx="5179047" cy="2619735"/>
          </a:xfrm>
          <a:prstGeom prst="rect">
            <a:avLst/>
          </a:prstGeom>
        </p:spPr>
      </p:pic>
    </p:spTree>
    <p:extLst>
      <p:ext uri="{BB962C8B-B14F-4D97-AF65-F5344CB8AC3E}">
        <p14:creationId xmlns:p14="http://schemas.microsoft.com/office/powerpoint/2010/main" val="97111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46946-0001-981C-6BAF-F6E2785890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0837C4-E31C-1D66-A775-7ACB5454939F}"/>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PANTRY</a:t>
            </a:r>
            <a:r>
              <a:rPr lang="tr-TR" sz="2400" b="1" kern="0" dirty="0">
                <a:solidFill>
                  <a:srgbClr val="1F497D"/>
                </a:solidFill>
                <a:effectLst/>
                <a:latin typeface="Times New Roman" panose="02020603050405020304" pitchFamily="18" charset="0"/>
                <a:ea typeface="Arial" panose="020B0604020202020204" pitchFamily="34" charset="0"/>
              </a:rPr>
              <a:t> MANAGEMENT in TIMES of CRISIS</a:t>
            </a:r>
            <a:endParaRPr lang="en-US" sz="2400" b="1" kern="0" dirty="0">
              <a:solidFill>
                <a:srgbClr val="1F497D"/>
              </a:solidFill>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FFAB72EB-81E3-F341-F0E9-4889FD520A45}"/>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3BFB39BC-94AA-8B29-CDB4-55B9FF14241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BFBA3E22-3636-F73A-1D0C-13BE866AC78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5C53524-AE83-3E1D-8D07-898D48BC1A91}"/>
              </a:ext>
            </a:extLst>
          </p:cNvPr>
          <p:cNvSpPr txBox="1"/>
          <p:nvPr/>
        </p:nvSpPr>
        <p:spPr>
          <a:xfrm>
            <a:off x="617821" y="1494360"/>
            <a:ext cx="7908358" cy="1502976"/>
          </a:xfrm>
          <a:prstGeom prst="rect">
            <a:avLst/>
          </a:prstGeom>
          <a:noFill/>
        </p:spPr>
        <p:txBody>
          <a:bodyPr wrap="square" rtlCol="0">
            <a:spAutoFit/>
          </a:bodyPr>
          <a:lstStyle/>
          <a:p>
            <a:pPr algn="l">
              <a:spcAft>
                <a:spcPts val="200"/>
              </a:spcAft>
              <a:buNone/>
            </a:pPr>
            <a:r>
              <a:rPr lang="en-US" sz="1800" b="1" dirty="0">
                <a:effectLst/>
                <a:latin typeface="Times New Roman" panose="02020603050405020304" pitchFamily="18" charset="0"/>
                <a:ea typeface="Times New Roman" panose="02020603050405020304" pitchFamily="18" charset="0"/>
              </a:rPr>
              <a:t>. Piracy or Security Threats</a:t>
            </a:r>
            <a:endParaRPr lang="en-US" sz="1800" dirty="0">
              <a:effectLst/>
              <a:latin typeface="Times New Roman" panose="02020603050405020304" pitchFamily="18" charset="0"/>
              <a:ea typeface="Arial" panose="020B0604020202020204" pitchFamily="34" charset="0"/>
            </a:endParaRPr>
          </a:p>
          <a:p>
            <a:pPr algn="just">
              <a:buNone/>
            </a:pPr>
            <a:r>
              <a:rPr lang="en-US" sz="1800" dirty="0">
                <a:effectLst/>
                <a:latin typeface="Times New Roman" panose="02020603050405020304" pitchFamily="18" charset="0"/>
                <a:ea typeface="Times New Roman" panose="02020603050405020304" pitchFamily="18" charset="0"/>
              </a:rPr>
              <a:t>In regions prone to piracy or maritime security concerns, vessels may be rerouted to avoid danger zones, leading to longer travel times and limited access to resupply ports. In extreme cases, ships may need to operate under blackout conditions, reducing galley operations for safety.</a:t>
            </a:r>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B0A9D2A1-8EF2-C3AB-0F30-5F970C93C96D}"/>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2B74A49D-23D5-9C3F-FF05-0D1AF328E0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DF495D1C-45DF-0D56-911C-EEEB3ED935BE}"/>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722DA89D-12D4-E1BD-255D-9DBFCAD5B4A0}"/>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4E9A8EF6-36F6-5249-CE60-2931D71AF797}"/>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4E5FEF6A-9F16-1C39-0DEC-D1948035BCA2}"/>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09E9865A-94EB-CBC3-D85A-DF8AB797BF5F}"/>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4C18CD15-C46F-013F-9CAA-AA837276408A}"/>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AF23BB4C-70E4-0243-3415-87FC10A50C10}"/>
              </a:ext>
            </a:extLst>
          </p:cNvPr>
          <p:cNvPicPr>
            <a:picLocks noChangeAspect="1"/>
          </p:cNvPicPr>
          <p:nvPr/>
        </p:nvPicPr>
        <p:blipFill>
          <a:blip r:embed="rId11"/>
          <a:stretch>
            <a:fillRect/>
          </a:stretch>
        </p:blipFill>
        <p:spPr>
          <a:xfrm>
            <a:off x="3143250" y="3390900"/>
            <a:ext cx="2857500" cy="1600200"/>
          </a:xfrm>
          <a:prstGeom prst="rect">
            <a:avLst/>
          </a:prstGeom>
        </p:spPr>
      </p:pic>
    </p:spTree>
    <p:extLst>
      <p:ext uri="{BB962C8B-B14F-4D97-AF65-F5344CB8AC3E}">
        <p14:creationId xmlns:p14="http://schemas.microsoft.com/office/powerpoint/2010/main" val="1988000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82241-B09F-68F2-D6FD-45C52B2DB9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657232-61AC-526C-3213-2EDB0B80F9BC}"/>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PANTRY</a:t>
            </a:r>
            <a:r>
              <a:rPr lang="tr-TR" sz="2400" b="1" kern="0" dirty="0">
                <a:solidFill>
                  <a:srgbClr val="1F497D"/>
                </a:solidFill>
                <a:effectLst/>
                <a:latin typeface="Times New Roman" panose="02020603050405020304" pitchFamily="18" charset="0"/>
                <a:ea typeface="Arial" panose="020B0604020202020204" pitchFamily="34" charset="0"/>
              </a:rPr>
              <a:t> MANAGEMENT in TIMES of CRISIS</a:t>
            </a:r>
            <a:endParaRPr lang="en-US" sz="2400" b="1" kern="0" dirty="0">
              <a:solidFill>
                <a:srgbClr val="1F497D"/>
              </a:solidFill>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C2B1942C-F367-D510-7EB2-22F6C547DAA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A9DDB747-ABBA-CFED-3D02-0004FD9C5CC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C3B264D5-2AF1-D7B8-9872-72C1990BFED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E335A66-B626-EFA6-614D-37AC2D153B1C}"/>
              </a:ext>
            </a:extLst>
          </p:cNvPr>
          <p:cNvSpPr txBox="1"/>
          <p:nvPr/>
        </p:nvSpPr>
        <p:spPr>
          <a:xfrm>
            <a:off x="233599" y="1494360"/>
            <a:ext cx="8292580" cy="2887970"/>
          </a:xfrm>
          <a:prstGeom prst="rect">
            <a:avLst/>
          </a:prstGeom>
          <a:noFill/>
        </p:spPr>
        <p:txBody>
          <a:bodyPr wrap="square" rtlCol="0">
            <a:spAutoFit/>
          </a:bodyPr>
          <a:lstStyle/>
          <a:p>
            <a:pPr algn="just">
              <a:spcAft>
                <a:spcPts val="200"/>
              </a:spcAft>
              <a:buNone/>
            </a:pPr>
            <a:r>
              <a:rPr lang="en-US" sz="1800" dirty="0">
                <a:effectLst/>
                <a:latin typeface="Times New Roman" panose="02020603050405020304" pitchFamily="18" charset="0"/>
                <a:ea typeface="Times New Roman" panose="02020603050405020304" pitchFamily="18" charset="0"/>
              </a:rPr>
              <a:t>Managing a ship’s pantry during times of crisis—whether due to unforeseen delays, disruptions in the supply chain, or emergencies at sea—demands a strategic and flexible approach. In these high-pressure scenarios, the ability to maintain adequate food supplies without generating waste or encountering shortages is essential for safeguarding crew welfare and ensuring operational continuity. This process involves not only prioritizing essential resources but also adapting procurement, storage, and consumption practices in real time to reflect the new constraints.</a:t>
            </a:r>
          </a:p>
          <a:p>
            <a:pPr algn="just">
              <a:spcAft>
                <a:spcPts val="200"/>
              </a:spcAft>
              <a:buNone/>
            </a:pPr>
            <a:r>
              <a:rPr lang="en-US" sz="1800" dirty="0">
                <a:effectLst/>
                <a:latin typeface="Times New Roman" panose="02020603050405020304" pitchFamily="18" charset="0"/>
                <a:ea typeface="Times New Roman" panose="02020603050405020304" pitchFamily="18" charset="0"/>
              </a:rPr>
              <a:t>One of the foremost strategies in crisis pantry management is prioritizing the use and preservation of essential supplies. During emergencies, it is critical to shift focus toward non-perishable staples that offer long shelf lives and reliable nutritional value. </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C8F4011C-8F57-72A9-FA5E-275BF945B098}"/>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FAC08DEB-92F3-3568-7633-BF1024FFCF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AC310D2C-1479-4D3A-8ABF-22A27DCA5C96}"/>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6E6E7E4C-5BB0-ADD1-DE75-E285767238A5}"/>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675D1949-F409-7643-C2A6-8828DC7F9978}"/>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59C38F5D-9656-67C3-BF84-AA58C1E626E7}"/>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00FD5697-7E67-94C6-7A1C-1FE543747206}"/>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3A2ECF60-FE11-4607-CE67-43B1386478B6}"/>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20A931E3-A007-5670-1E01-106337EAC804}"/>
              </a:ext>
            </a:extLst>
          </p:cNvPr>
          <p:cNvPicPr>
            <a:picLocks noChangeAspect="1"/>
          </p:cNvPicPr>
          <p:nvPr/>
        </p:nvPicPr>
        <p:blipFill>
          <a:blip r:embed="rId11"/>
          <a:stretch>
            <a:fillRect/>
          </a:stretch>
        </p:blipFill>
        <p:spPr>
          <a:xfrm>
            <a:off x="1033793" y="4427855"/>
            <a:ext cx="2619375" cy="1743075"/>
          </a:xfrm>
          <a:prstGeom prst="rect">
            <a:avLst/>
          </a:prstGeom>
        </p:spPr>
      </p:pic>
      <p:pic>
        <p:nvPicPr>
          <p:cNvPr id="6" name="Picture 5">
            <a:extLst>
              <a:ext uri="{FF2B5EF4-FFF2-40B4-BE49-F238E27FC236}">
                <a16:creationId xmlns:a16="http://schemas.microsoft.com/office/drawing/2014/main" id="{329563D0-C31F-81E9-2D06-D52EBB658E3E}"/>
              </a:ext>
            </a:extLst>
          </p:cNvPr>
          <p:cNvPicPr>
            <a:picLocks noChangeAspect="1"/>
          </p:cNvPicPr>
          <p:nvPr/>
        </p:nvPicPr>
        <p:blipFill>
          <a:blip r:embed="rId12"/>
          <a:stretch>
            <a:fillRect/>
          </a:stretch>
        </p:blipFill>
        <p:spPr>
          <a:xfrm>
            <a:off x="4408739" y="4385801"/>
            <a:ext cx="2466975" cy="1847850"/>
          </a:xfrm>
          <a:prstGeom prst="rect">
            <a:avLst/>
          </a:prstGeom>
        </p:spPr>
      </p:pic>
    </p:spTree>
    <p:extLst>
      <p:ext uri="{BB962C8B-B14F-4D97-AF65-F5344CB8AC3E}">
        <p14:creationId xmlns:p14="http://schemas.microsoft.com/office/powerpoint/2010/main" val="1350251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F0F20-7E5F-20A1-3307-80C3299115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578071-24F2-C0C8-E0E8-303DA163CDE0}"/>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PANTRY</a:t>
            </a:r>
            <a:r>
              <a:rPr lang="tr-TR" sz="2400" b="1" kern="0" dirty="0">
                <a:solidFill>
                  <a:srgbClr val="1F497D"/>
                </a:solidFill>
                <a:effectLst/>
                <a:latin typeface="Times New Roman" panose="02020603050405020304" pitchFamily="18" charset="0"/>
                <a:ea typeface="Arial" panose="020B0604020202020204" pitchFamily="34" charset="0"/>
              </a:rPr>
              <a:t> MANAGEMENT in TIMES of CRISIS</a:t>
            </a:r>
            <a:endParaRPr lang="en-US" sz="2400" b="1" kern="0" dirty="0">
              <a:solidFill>
                <a:srgbClr val="1F497D"/>
              </a:solidFill>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FD9464B3-FDE7-B528-3AFF-9C391A6E8137}"/>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0003C237-0DD0-3498-BC91-C16ED74DF32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A056BBD-409E-5A2D-C0A1-9215A9290C0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DB92E82-AD34-DD5F-ACA3-426C3E0CD9D4}"/>
              </a:ext>
            </a:extLst>
          </p:cNvPr>
          <p:cNvSpPr txBox="1"/>
          <p:nvPr/>
        </p:nvSpPr>
        <p:spPr>
          <a:xfrm>
            <a:off x="233599" y="1494360"/>
            <a:ext cx="8292580" cy="2308324"/>
          </a:xfrm>
          <a:prstGeom prst="rect">
            <a:avLst/>
          </a:prstGeom>
          <a:noFill/>
        </p:spPr>
        <p:txBody>
          <a:bodyPr wrap="square" rtlCol="0">
            <a:spAutoFit/>
          </a:bodyPr>
          <a:lstStyle/>
          <a:p>
            <a:pPr algn="just">
              <a:spcAft>
                <a:spcPts val="200"/>
              </a:spcAft>
              <a:buNone/>
            </a:pPr>
            <a:r>
              <a:rPr lang="en-US" sz="1800" dirty="0">
                <a:effectLst/>
                <a:latin typeface="Times New Roman" panose="02020603050405020304" pitchFamily="18" charset="0"/>
                <a:ea typeface="Times New Roman" panose="02020603050405020304" pitchFamily="18" charset="0"/>
              </a:rPr>
              <a:t>Adapting the onboard menu is another key aspect of effective crisis pantry management. Menus must become flexible and responsive to current inventory levels, with a clear focus on meals that use preserved and shelf-stable items. Instead of following a preset plan that relies on a full range of ingredients, cooks should create simple, resource-efficient meals that maintain nutrition while using what is already available. For instance, if fresh meat stocks are low but there is a surplus of canned tuna and rice, dishes such as tuna casserole or rice salad can be introduced to keep meals satisfying without depleting dwindling fresh supplies.</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7BE54860-0FF9-080C-36A6-617AA4036DA9}"/>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44DC0C78-319F-EE96-FCFF-6A2805FB75F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360B9F9F-0CD1-2943-4FF1-743B744DFDD1}"/>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4311D5DF-8DA8-46BF-407A-AC6BC6FB240A}"/>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E13B3883-523D-1353-C7EE-1ED0D601925E}"/>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FDB993A8-C699-7B2D-299B-49107BF4A1BA}"/>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62D944B7-3F89-61DF-85C4-B384E70F04EB}"/>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2E713808-2C86-6A2D-B916-B8B0C7E5416F}"/>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A47D652A-55D5-5783-7A98-DE477AA4CFBE}"/>
              </a:ext>
            </a:extLst>
          </p:cNvPr>
          <p:cNvPicPr>
            <a:picLocks noChangeAspect="1"/>
          </p:cNvPicPr>
          <p:nvPr/>
        </p:nvPicPr>
        <p:blipFill>
          <a:blip r:embed="rId11"/>
          <a:stretch>
            <a:fillRect/>
          </a:stretch>
        </p:blipFill>
        <p:spPr>
          <a:xfrm>
            <a:off x="3208235" y="4146630"/>
            <a:ext cx="2619375" cy="1743075"/>
          </a:xfrm>
          <a:prstGeom prst="rect">
            <a:avLst/>
          </a:prstGeom>
        </p:spPr>
      </p:pic>
    </p:spTree>
    <p:extLst>
      <p:ext uri="{BB962C8B-B14F-4D97-AF65-F5344CB8AC3E}">
        <p14:creationId xmlns:p14="http://schemas.microsoft.com/office/powerpoint/2010/main" val="56911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21BBA-585D-085F-6829-0CE1A225E5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04E3B9-501F-5DDA-765C-D91D208DF756}"/>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PANTRY</a:t>
            </a:r>
            <a:r>
              <a:rPr lang="tr-TR" sz="2400" b="1" kern="0" dirty="0">
                <a:solidFill>
                  <a:srgbClr val="1F497D"/>
                </a:solidFill>
                <a:effectLst/>
                <a:latin typeface="Times New Roman" panose="02020603050405020304" pitchFamily="18" charset="0"/>
                <a:ea typeface="Arial" panose="020B0604020202020204" pitchFamily="34" charset="0"/>
              </a:rPr>
              <a:t> MANAGEMENT in TIMES of CRISIS</a:t>
            </a:r>
            <a:endParaRPr lang="en-US" sz="2400" b="1" kern="0" dirty="0">
              <a:solidFill>
                <a:srgbClr val="1F497D"/>
              </a:solidFill>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552F65E0-4BFC-6706-3EB0-3B127630C508}"/>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B4D421B1-29BC-A76B-A761-948AB2343EB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E8CE3FD8-F419-576C-A4DD-0F91C182CFC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B9A1FD4-65A6-881F-E97B-175D038D6C1A}"/>
              </a:ext>
            </a:extLst>
          </p:cNvPr>
          <p:cNvSpPr txBox="1"/>
          <p:nvPr/>
        </p:nvSpPr>
        <p:spPr>
          <a:xfrm>
            <a:off x="233599" y="1494360"/>
            <a:ext cx="8292580" cy="2610971"/>
          </a:xfrm>
          <a:prstGeom prst="rect">
            <a:avLst/>
          </a:prstGeom>
          <a:noFill/>
        </p:spPr>
        <p:txBody>
          <a:bodyPr wrap="square" rtlCol="0">
            <a:spAutoFit/>
          </a:bodyPr>
          <a:lstStyle/>
          <a:p>
            <a:pPr algn="just">
              <a:spcAft>
                <a:spcPts val="200"/>
              </a:spcAft>
              <a:buNone/>
            </a:pPr>
            <a:r>
              <a:rPr lang="en-US" sz="1800" dirty="0">
                <a:effectLst/>
                <a:latin typeface="Times New Roman" panose="02020603050405020304" pitchFamily="18" charset="0"/>
                <a:ea typeface="Times New Roman" panose="02020603050405020304" pitchFamily="18" charset="0"/>
              </a:rPr>
              <a:t>In parallel with adjusting menus, waste prevention must be significantly heightened during crisis conditions. Every effort should be made to reduce food spoilage, conserve resources, and make full use of every ingredient. Strict portion control becomes more important than ever, with servings adjusted to meet energy needs without excess. Leftovers should be creatively repurposed—such as turning roast chicken into soup or sandwich fillings the next day—ensuring that no edible food is discarded unnecessarily. This not only helps stretch limited supplies but also maintains variety and morale among the crew.</a:t>
            </a:r>
          </a:p>
          <a:p>
            <a:pPr algn="just">
              <a:spcAft>
                <a:spcPts val="200"/>
              </a:spcAft>
              <a:buNone/>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7FB0261C-114B-E890-0360-B4D57ACA70A6}"/>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C41C55D3-5F2D-2BA5-6BAC-878FFC4C80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35587CA6-A43A-8CBF-2A64-CACDB79F7666}"/>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C1B0B73C-C588-4738-4229-638A233B580A}"/>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BBF9C635-41C3-5A1C-34E3-19497E811813}"/>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14E45067-05C5-14C0-879D-4D58764C9AF9}"/>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73556358-0554-AAB2-8E4B-6F196C13B0FE}"/>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73CBFD9F-28AC-C657-F98C-83C0D99B3640}"/>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FFA27588-B912-FBC3-38D6-4DEF544A4D8E}"/>
              </a:ext>
            </a:extLst>
          </p:cNvPr>
          <p:cNvPicPr>
            <a:picLocks noChangeAspect="1"/>
          </p:cNvPicPr>
          <p:nvPr/>
        </p:nvPicPr>
        <p:blipFill>
          <a:blip r:embed="rId11"/>
          <a:stretch>
            <a:fillRect/>
          </a:stretch>
        </p:blipFill>
        <p:spPr>
          <a:xfrm>
            <a:off x="3186418" y="3742623"/>
            <a:ext cx="2619375" cy="1743075"/>
          </a:xfrm>
          <a:prstGeom prst="rect">
            <a:avLst/>
          </a:prstGeom>
        </p:spPr>
      </p:pic>
    </p:spTree>
    <p:extLst>
      <p:ext uri="{BB962C8B-B14F-4D97-AF65-F5344CB8AC3E}">
        <p14:creationId xmlns:p14="http://schemas.microsoft.com/office/powerpoint/2010/main" val="1206813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vert="horz" lIns="91440" tIns="45720" rIns="91440" bIns="45720" rtlCol="0" anchor="ctr">
            <a:no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Learning outcomes</a:t>
            </a:r>
            <a:r>
              <a:rPr lang="ro-RO" sz="2400" b="1" dirty="0">
                <a:solidFill>
                  <a:srgbClr val="002060"/>
                </a:solidFill>
                <a:latin typeface="Times New Roman" panose="02020603050405020304" pitchFamily="18" charset="0"/>
                <a:cs typeface="Times New Roman" panose="02020603050405020304" pitchFamily="18" charset="0"/>
              </a:rPr>
              <a:t> of </a:t>
            </a:r>
            <a:r>
              <a:rPr lang="en-US" sz="2400" b="1" dirty="0">
                <a:solidFill>
                  <a:srgbClr val="002060"/>
                </a:solidFill>
                <a:latin typeface="Times New Roman" panose="02020603050405020304" pitchFamily="18" charset="0"/>
                <a:cs typeface="Times New Roman" panose="02020603050405020304" pitchFamily="18" charset="0"/>
              </a:rPr>
              <a:t>the</a:t>
            </a:r>
            <a:r>
              <a:rPr lang="ro-RO" sz="2400" b="1" dirty="0">
                <a:solidFill>
                  <a:srgbClr val="002060"/>
                </a:solidFill>
                <a:latin typeface="Times New Roman" panose="02020603050405020304" pitchFamily="18" charset="0"/>
                <a:cs typeface="Times New Roman" panose="02020603050405020304" pitchFamily="18" charset="0"/>
              </a:rPr>
              <a:t> </a:t>
            </a:r>
            <a:r>
              <a:rPr lang="en-US" sz="2400" b="1" dirty="0">
                <a:solidFill>
                  <a:srgbClr val="002060"/>
                </a:solidFill>
                <a:latin typeface="Times New Roman" panose="02020603050405020304" pitchFamily="18" charset="0"/>
                <a:cs typeface="Times New Roman" panose="02020603050405020304" pitchFamily="18" charset="0"/>
              </a:rPr>
              <a:t>course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906E373F-7CEC-0816-0DE0-F40EEE7CFF29}"/>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ECB12ADB-6DE6-2CD5-5B8E-453C83DB84B8}"/>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3918D063-6CD9-818F-0B92-D5AA466AA41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A26C2482-DA1F-182D-DA7A-E4CADBFC8EC0}"/>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A586B1B4-3E52-886F-E8B6-FB1FC1312765}"/>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C2A3D723-34B1-B70C-1FCA-0FABAC0F1F01}"/>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4A543130-7339-D6F9-E1AD-DEEABE3928B8}"/>
              </a:ext>
            </a:extLst>
          </p:cNvPr>
          <p:cNvSpPr txBox="1"/>
          <p:nvPr/>
        </p:nvSpPr>
        <p:spPr>
          <a:xfrm>
            <a:off x="542925" y="1937369"/>
            <a:ext cx="7724775" cy="2995692"/>
          </a:xfrm>
          <a:prstGeom prst="rect">
            <a:avLst/>
          </a:prstGeom>
          <a:noFill/>
        </p:spPr>
        <p:txBody>
          <a:bodyPr wrap="square" rtlCol="0">
            <a:spAutoFit/>
          </a:bodyPr>
          <a:lstStyle/>
          <a:p>
            <a:pPr marL="285750" lvl="0" indent="-285750" algn="just">
              <a:spcBef>
                <a:spcPts val="400"/>
              </a:spcBef>
              <a:spcAft>
                <a:spcPts val="400"/>
              </a:spcAft>
              <a:buFont typeface="Arial" panose="020B0604020202020204" pitchFamily="34" charset="0"/>
              <a:buChar char="•"/>
              <a:tabLst>
                <a:tab pos="811530" algn="l"/>
              </a:tabLst>
            </a:pPr>
            <a:r>
              <a:rPr lang="en-US" sz="1800" dirty="0">
                <a:effectLst/>
                <a:latin typeface="Times New Roman" panose="02020603050405020304" pitchFamily="18" charset="0"/>
                <a:ea typeface="Arial" panose="020B0604020202020204" pitchFamily="34" charset="0"/>
              </a:rPr>
              <a:t>Identify common challenges in pantry management and explain their potential impact on food quality, cost, and efficiency onboard.</a:t>
            </a:r>
          </a:p>
          <a:p>
            <a:pPr marL="285750" lvl="0" indent="-285750" algn="just">
              <a:spcBef>
                <a:spcPts val="400"/>
              </a:spcBef>
              <a:spcAft>
                <a:spcPts val="400"/>
              </a:spcAft>
              <a:buFont typeface="Arial" panose="020B0604020202020204" pitchFamily="34" charset="0"/>
              <a:buChar char="•"/>
              <a:tabLst>
                <a:tab pos="811530" algn="l"/>
              </a:tabLst>
            </a:pPr>
            <a:r>
              <a:rPr lang="en-US" sz="1800" dirty="0">
                <a:effectLst/>
                <a:latin typeface="Times New Roman" panose="02020603050405020304" pitchFamily="18" charset="0"/>
                <a:ea typeface="Arial" panose="020B0604020202020204" pitchFamily="34" charset="0"/>
              </a:rPr>
              <a:t>Apply strategies to cope with pantry-related challenges, including overstocking, spoilage, and limited storage space.</a:t>
            </a:r>
          </a:p>
          <a:p>
            <a:pPr marL="285750" lvl="0" indent="-285750" algn="just">
              <a:spcBef>
                <a:spcPts val="400"/>
              </a:spcBef>
              <a:spcAft>
                <a:spcPts val="400"/>
              </a:spcAft>
              <a:buFont typeface="Arial" panose="020B0604020202020204" pitchFamily="34" charset="0"/>
              <a:buChar char="•"/>
              <a:tabLst>
                <a:tab pos="811530" algn="l"/>
              </a:tabLst>
            </a:pPr>
            <a:r>
              <a:rPr lang="en-US" sz="1800" dirty="0">
                <a:effectLst/>
                <a:latin typeface="Times New Roman" panose="02020603050405020304" pitchFamily="18" charset="0"/>
                <a:ea typeface="Arial" panose="020B0604020202020204" pitchFamily="34" charset="0"/>
              </a:rPr>
              <a:t>Explain the principles of risk management in pantry operations, including hazard identification, contingency planning, and inventory control.</a:t>
            </a:r>
          </a:p>
          <a:p>
            <a:pPr marL="285750" lvl="0" indent="-285750" algn="just">
              <a:spcBef>
                <a:spcPts val="400"/>
              </a:spcBef>
              <a:spcAft>
                <a:spcPts val="400"/>
              </a:spcAft>
              <a:buFont typeface="Arial" panose="020B0604020202020204" pitchFamily="34" charset="0"/>
              <a:buChar char="•"/>
              <a:tabLst>
                <a:tab pos="811530" algn="l"/>
              </a:tabLst>
            </a:pPr>
            <a:r>
              <a:rPr lang="en-US" sz="1800" dirty="0">
                <a:effectLst/>
                <a:latin typeface="Times New Roman" panose="02020603050405020304" pitchFamily="18" charset="0"/>
                <a:ea typeface="Arial" panose="020B0604020202020204" pitchFamily="34" charset="0"/>
              </a:rPr>
              <a:t>Develop a basic pantry risk assessment plan to ensure food availability and safety during normal and disrupted operations.</a:t>
            </a:r>
          </a:p>
          <a:p>
            <a:pPr marL="285750" lvl="0" indent="-285750" algn="just">
              <a:spcBef>
                <a:spcPts val="400"/>
              </a:spcBef>
              <a:spcAft>
                <a:spcPts val="400"/>
              </a:spcAft>
              <a:buFont typeface="Arial" panose="020B0604020202020204" pitchFamily="34" charset="0"/>
              <a:buChar char="•"/>
              <a:tabLst>
                <a:tab pos="811530" algn="l"/>
              </a:tabLst>
            </a:pPr>
            <a:r>
              <a:rPr lang="en-US" sz="1800" dirty="0">
                <a:effectLst/>
                <a:latin typeface="Times New Roman" panose="02020603050405020304" pitchFamily="18" charset="0"/>
                <a:ea typeface="Arial" panose="020B0604020202020204" pitchFamily="34" charset="0"/>
              </a:rPr>
              <a:t>Explain the Concept of Digitalization in the Maritime Galley Context</a:t>
            </a:r>
          </a:p>
        </p:txBody>
      </p:sp>
      <p:grpSp>
        <p:nvGrpSpPr>
          <p:cNvPr id="3" name="Group 2">
            <a:extLst>
              <a:ext uri="{FF2B5EF4-FFF2-40B4-BE49-F238E27FC236}">
                <a16:creationId xmlns:a16="http://schemas.microsoft.com/office/drawing/2014/main" id="{5A7EC230-E1E3-85A8-E065-18FF4B2BD9C6}"/>
              </a:ext>
            </a:extLst>
          </p:cNvPr>
          <p:cNvGrpSpPr/>
          <p:nvPr/>
        </p:nvGrpSpPr>
        <p:grpSpPr>
          <a:xfrm>
            <a:off x="0" y="124795"/>
            <a:ext cx="9144000" cy="6686202"/>
            <a:chOff x="89508" y="93100"/>
            <a:chExt cx="9144000" cy="6686202"/>
          </a:xfrm>
        </p:grpSpPr>
        <p:grpSp>
          <p:nvGrpSpPr>
            <p:cNvPr id="18" name="Group 17">
              <a:extLst>
                <a:ext uri="{FF2B5EF4-FFF2-40B4-BE49-F238E27FC236}">
                  <a16:creationId xmlns:a16="http://schemas.microsoft.com/office/drawing/2014/main" id="{12C00F62-E686-73E5-8801-0C872124F0CA}"/>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9FDA1246-3717-9A2B-EAE1-7B5EF4AFF653}"/>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BE9B3047-BC2D-532F-083D-5F681FDF47D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D78F0A92-C101-D9FA-0D52-C2BBDBC7B505}"/>
                </a:ext>
              </a:extLst>
            </p:cNvPr>
            <p:cNvGrpSpPr/>
            <p:nvPr/>
          </p:nvGrpSpPr>
          <p:grpSpPr>
            <a:xfrm>
              <a:off x="89508" y="6141795"/>
              <a:ext cx="9144000" cy="637507"/>
              <a:chOff x="89508" y="6141795"/>
              <a:chExt cx="9144000" cy="637507"/>
            </a:xfrm>
          </p:grpSpPr>
          <p:pic>
            <p:nvPicPr>
              <p:cNvPr id="20" name="Picture 19" descr="Blue Background Powerpoint posted by Michelle Mercado">
                <a:extLst>
                  <a:ext uri="{FF2B5EF4-FFF2-40B4-BE49-F238E27FC236}">
                    <a16:creationId xmlns:a16="http://schemas.microsoft.com/office/drawing/2014/main" id="{11F407A1-D898-86D3-5BDD-44F6BBC70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41795"/>
                <a:ext cx="9144000" cy="637507"/>
              </a:xfrm>
              <a:prstGeom prst="rect">
                <a:avLst/>
              </a:prstGeom>
              <a:noFill/>
              <a:ln>
                <a:noFill/>
              </a:ln>
            </p:spPr>
          </p:pic>
          <p:sp>
            <p:nvSpPr>
              <p:cNvPr id="22" name="Rectangle 21">
                <a:extLst>
                  <a:ext uri="{FF2B5EF4-FFF2-40B4-BE49-F238E27FC236}">
                    <a16:creationId xmlns:a16="http://schemas.microsoft.com/office/drawing/2014/main" id="{9D7CF5EE-1B4F-F1DA-7702-7BA289D5B8A8}"/>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05594B4A-8B71-6469-FEEC-1DC6E3BDC7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45FF978-3A88-8DDD-A5D1-EEE165EE65BA}"/>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7E66753-CB1E-C444-DD18-3E6D95A3A441}"/>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F12CA07-09BB-A123-1817-BB85B36D5D9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C276544-BB89-F992-351F-774B7D2D7D2E}"/>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23D7081-C475-55F5-AC0E-4D1C1FD36883}"/>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3255075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59CA7-8435-A913-D370-599E4C025B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A8146F-6C46-3479-C8E8-5265D0B72C43}"/>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PANTRY</a:t>
            </a:r>
            <a:r>
              <a:rPr lang="tr-TR" sz="2400" b="1" kern="0" dirty="0">
                <a:solidFill>
                  <a:srgbClr val="1F497D"/>
                </a:solidFill>
                <a:effectLst/>
                <a:latin typeface="Times New Roman" panose="02020603050405020304" pitchFamily="18" charset="0"/>
                <a:ea typeface="Arial" panose="020B0604020202020204" pitchFamily="34" charset="0"/>
              </a:rPr>
              <a:t> MANAGEMENT in TIMES of CRISIS</a:t>
            </a:r>
            <a:endParaRPr lang="en-US" sz="2400" b="1" kern="0" dirty="0">
              <a:solidFill>
                <a:srgbClr val="1F497D"/>
              </a:solidFill>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656E372E-5423-60AA-C388-710F48FA82FD}"/>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CC732173-F731-4C29-03DB-CD019CF128A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D0775D1-3C29-889F-BA8D-72AFC7A1B3F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46C981B-7834-FA8C-508C-4BA16DE86D90}"/>
              </a:ext>
            </a:extLst>
          </p:cNvPr>
          <p:cNvSpPr txBox="1"/>
          <p:nvPr/>
        </p:nvSpPr>
        <p:spPr>
          <a:xfrm>
            <a:off x="233599" y="1494360"/>
            <a:ext cx="8292580" cy="2031325"/>
          </a:xfrm>
          <a:prstGeom prst="rect">
            <a:avLst/>
          </a:prstGeom>
          <a:noFill/>
        </p:spPr>
        <p:txBody>
          <a:bodyPr wrap="square" rtlCol="0">
            <a:spAutoFit/>
          </a:bodyPr>
          <a:lstStyle/>
          <a:p>
            <a:pPr algn="just">
              <a:spcAft>
                <a:spcPts val="200"/>
              </a:spcAft>
              <a:buNone/>
            </a:pPr>
            <a:r>
              <a:rPr lang="en-US" sz="1800" dirty="0">
                <a:effectLst/>
                <a:latin typeface="Times New Roman" panose="02020603050405020304" pitchFamily="18" charset="0"/>
                <a:ea typeface="Times New Roman" panose="02020603050405020304" pitchFamily="18" charset="0"/>
              </a:rPr>
              <a:t>Clear communication and crew training are essential components of successful pantry management during crises. All galley and pantry personnel should be briefed on the nature of the emergency, the expected duration, and the protocols being put in place to manage food wisely. Training sessions or briefings can cover topics such as rationing procedures, alternative cooking methods, proper storage techniques, and hygienic food handling under stress. When the entire team understands the situation and their role in mitigating it, efficiency and cooperation improve significantly.</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8D8FF546-940B-C592-22EB-63523749F725}"/>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A54A2470-13DE-A79E-857B-FE11A52BFA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CB0D6204-D7AF-FDFC-4678-67A640242B74}"/>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479A28B0-6CC3-19DB-E472-11C655CFFE5A}"/>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FFB81297-74A4-6A03-8203-BF7DF7AA8CE9}"/>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1EF98265-844D-0292-EBB6-16BF99795130}"/>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85D5D986-910E-6F82-2643-CD2FAA371CDB}"/>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CFB01218-AFA7-FF4F-E454-787A98078C2B}"/>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88257087-53EF-0F77-FC71-70EF4EFD68DC}"/>
              </a:ext>
            </a:extLst>
          </p:cNvPr>
          <p:cNvPicPr>
            <a:picLocks noChangeAspect="1"/>
          </p:cNvPicPr>
          <p:nvPr/>
        </p:nvPicPr>
        <p:blipFill>
          <a:blip r:embed="rId11"/>
          <a:stretch>
            <a:fillRect/>
          </a:stretch>
        </p:blipFill>
        <p:spPr>
          <a:xfrm>
            <a:off x="3165373" y="3795256"/>
            <a:ext cx="2705100" cy="1685925"/>
          </a:xfrm>
          <a:prstGeom prst="rect">
            <a:avLst/>
          </a:prstGeom>
        </p:spPr>
      </p:pic>
    </p:spTree>
    <p:extLst>
      <p:ext uri="{BB962C8B-B14F-4D97-AF65-F5344CB8AC3E}">
        <p14:creationId xmlns:p14="http://schemas.microsoft.com/office/powerpoint/2010/main" val="1948541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8ED6B-146E-7360-21B1-283523E424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4B3135-1206-145B-C307-5DB08A425A64}"/>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PANTRY</a:t>
            </a:r>
            <a:r>
              <a:rPr lang="tr-TR" sz="2400" b="1" kern="0" dirty="0">
                <a:solidFill>
                  <a:srgbClr val="1F497D"/>
                </a:solidFill>
                <a:effectLst/>
                <a:latin typeface="Times New Roman" panose="02020603050405020304" pitchFamily="18" charset="0"/>
                <a:ea typeface="Arial" panose="020B0604020202020204" pitchFamily="34" charset="0"/>
              </a:rPr>
              <a:t> MANAGEMENT in TIMES of CRISIS</a:t>
            </a:r>
            <a:endParaRPr lang="en-US" sz="2400" b="1" kern="0" dirty="0">
              <a:solidFill>
                <a:srgbClr val="1F497D"/>
              </a:solidFill>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6DB513DD-EC56-99FB-A39D-4D59D3B89CC4}"/>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AADAAB46-D901-94E3-BC55-D57796CD679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0F5D2F1-CDFA-3BCC-5E8D-46D00833255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491DC24-E378-C076-9085-9016BD2DC2D7}"/>
              </a:ext>
            </a:extLst>
          </p:cNvPr>
          <p:cNvSpPr txBox="1"/>
          <p:nvPr/>
        </p:nvSpPr>
        <p:spPr>
          <a:xfrm>
            <a:off x="233599" y="1494360"/>
            <a:ext cx="8292580" cy="2031325"/>
          </a:xfrm>
          <a:prstGeom prst="rect">
            <a:avLst/>
          </a:prstGeom>
          <a:noFill/>
        </p:spPr>
        <p:txBody>
          <a:bodyPr wrap="square" rtlCol="0">
            <a:spAutoFit/>
          </a:bodyPr>
          <a:lstStyle/>
          <a:p>
            <a:pPr algn="just">
              <a:spcAft>
                <a:spcPts val="200"/>
              </a:spcAft>
              <a:buNone/>
            </a:pPr>
            <a:r>
              <a:rPr lang="en-US" dirty="0">
                <a:latin typeface="Times New Roman" panose="02020603050405020304" pitchFamily="18" charset="0"/>
                <a:ea typeface="Times New Roman" panose="02020603050405020304" pitchFamily="18" charset="0"/>
              </a:rPr>
              <a:t>R</a:t>
            </a:r>
            <a:r>
              <a:rPr lang="en-US" sz="1800" dirty="0">
                <a:effectLst/>
                <a:latin typeface="Times New Roman" panose="02020603050405020304" pitchFamily="18" charset="0"/>
                <a:ea typeface="Times New Roman" panose="02020603050405020304" pitchFamily="18" charset="0"/>
              </a:rPr>
              <a:t>everse logistics and redistribution options should be explored to manage surplus or unused goods. If the ship unexpectedly docks or resupply operations are adjusted, pantry managers might coordinate with suppliers to return non-perishables such as canned goods or unopened packaging. Alternatively, if vessels in the same fleet are nearby, redistribution of resources may help balance supplies between ships facing different challenges. This kind of logistical flexibility enhances resilience across the maritime operation.</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1D548B60-0E48-4C49-188D-1CEFEDAA170A}"/>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016C3B0C-C7AB-FB10-AC40-94C1DDFA2B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60D6A7BF-9070-7694-A3E5-66AEFDEFB440}"/>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47D6D496-8527-9D14-DA9F-ED3A61B1436E}"/>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4759F39F-58B9-FCC9-7B50-EC89AE3534D3}"/>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D10AC90C-9570-4F61-6868-391031AB20DA}"/>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D95E467F-CB1E-AAC6-F408-025E04FBF53A}"/>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11852B8C-9B4C-F014-9431-2FE80415B203}"/>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A7534709-CB0B-80B1-9256-0854B83165F8}"/>
              </a:ext>
            </a:extLst>
          </p:cNvPr>
          <p:cNvPicPr>
            <a:picLocks noChangeAspect="1"/>
          </p:cNvPicPr>
          <p:nvPr/>
        </p:nvPicPr>
        <p:blipFill>
          <a:blip r:embed="rId11"/>
          <a:stretch>
            <a:fillRect/>
          </a:stretch>
        </p:blipFill>
        <p:spPr>
          <a:xfrm>
            <a:off x="3490420" y="3369777"/>
            <a:ext cx="2695575" cy="2695575"/>
          </a:xfrm>
          <a:prstGeom prst="rect">
            <a:avLst/>
          </a:prstGeom>
        </p:spPr>
      </p:pic>
    </p:spTree>
    <p:extLst>
      <p:ext uri="{BB962C8B-B14F-4D97-AF65-F5344CB8AC3E}">
        <p14:creationId xmlns:p14="http://schemas.microsoft.com/office/powerpoint/2010/main" val="3184906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F090B-4BF6-5ADA-4B92-B5EC077F87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BBB258-786E-0D41-2E77-63C1CCEF6888}"/>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PANTRY</a:t>
            </a:r>
            <a:r>
              <a:rPr lang="tr-TR" sz="2400" b="1" kern="0" dirty="0">
                <a:solidFill>
                  <a:srgbClr val="1F497D"/>
                </a:solidFill>
                <a:effectLst/>
                <a:latin typeface="Times New Roman" panose="02020603050405020304" pitchFamily="18" charset="0"/>
                <a:ea typeface="Arial" panose="020B0604020202020204" pitchFamily="34" charset="0"/>
              </a:rPr>
              <a:t> MANAGEMENT in TIMES of CRISIS</a:t>
            </a:r>
            <a:endParaRPr lang="en-US" sz="2400" b="1" kern="0" dirty="0">
              <a:solidFill>
                <a:srgbClr val="1F497D"/>
              </a:solidFill>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FA9D28A1-08EA-194C-2D6B-70814D89BAAF}"/>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5E0D5FEB-6E1D-F574-0551-8365E34F881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81609BA-0A4E-FB05-932A-FDF7D616AA0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09C6AD6-38C8-69E4-41D1-4C2BA079B7BA}"/>
              </a:ext>
            </a:extLst>
          </p:cNvPr>
          <p:cNvSpPr txBox="1"/>
          <p:nvPr/>
        </p:nvSpPr>
        <p:spPr>
          <a:xfrm>
            <a:off x="233599" y="1494360"/>
            <a:ext cx="8292580" cy="2031325"/>
          </a:xfrm>
          <a:prstGeom prst="rect">
            <a:avLst/>
          </a:prstGeom>
          <a:noFill/>
        </p:spPr>
        <p:txBody>
          <a:bodyPr wrap="square" rtlCol="0">
            <a:spAutoFit/>
          </a:bodyPr>
          <a:lstStyle/>
          <a:p>
            <a:pPr algn="just">
              <a:spcAft>
                <a:spcPts val="200"/>
              </a:spcAft>
              <a:buNone/>
            </a:pPr>
            <a:r>
              <a:rPr lang="en-US" sz="1800" dirty="0">
                <a:effectLst/>
                <a:latin typeface="Times New Roman" panose="02020603050405020304" pitchFamily="18" charset="0"/>
                <a:ea typeface="Times New Roman" panose="02020603050405020304" pitchFamily="18" charset="0"/>
              </a:rPr>
              <a:t>A strong crisis management plan must include preparations for contingencies. Ships should carry emergency stockpiles of long-life staples—such as vacuum-sealed grains, dried fruits, powdered milk, and canned proteins—that are stored separately and reserved specifically for emergencies. These supplies act as a buffer when voyages are extended or supply disruptions are prolonged. Having detailed protocols for rationing and emergency provisioning ensures that the crew remains fed, healthy, and calm even when normal operations are significantly disrupted.</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3C251D67-EFE4-A74B-7CE8-F65EA61B3CAA}"/>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C2D92D1E-A036-5200-F5C1-F76A793F15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5CA8D85F-EA28-69BB-F262-F86B115513E6}"/>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CD994625-0DC0-65B1-DAF1-7D59783506EE}"/>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5817F9DC-B815-85B7-B766-046BA8C0D1FD}"/>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E33FDD45-F2BC-85D5-F243-B1DFEB5E89E1}"/>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6CA5E333-6704-4068-101E-3A29E38B2936}"/>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C3C467DB-D2E9-AC9B-788A-3F8430472A61}"/>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010FB28A-6A2D-54DF-90EA-CB19A1BF6AA8}"/>
              </a:ext>
            </a:extLst>
          </p:cNvPr>
          <p:cNvPicPr>
            <a:picLocks noChangeAspect="1"/>
          </p:cNvPicPr>
          <p:nvPr/>
        </p:nvPicPr>
        <p:blipFill>
          <a:blip r:embed="rId11"/>
          <a:stretch>
            <a:fillRect/>
          </a:stretch>
        </p:blipFill>
        <p:spPr>
          <a:xfrm>
            <a:off x="3099051" y="3795256"/>
            <a:ext cx="2619375" cy="1743075"/>
          </a:xfrm>
          <a:prstGeom prst="rect">
            <a:avLst/>
          </a:prstGeom>
        </p:spPr>
      </p:pic>
    </p:spTree>
    <p:extLst>
      <p:ext uri="{BB962C8B-B14F-4D97-AF65-F5344CB8AC3E}">
        <p14:creationId xmlns:p14="http://schemas.microsoft.com/office/powerpoint/2010/main" val="3830989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84F1F-1183-AF7B-B266-5E4B9EDB06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694647-EED8-69D1-380A-61B1F30D1D15}"/>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PANTRY</a:t>
            </a:r>
            <a:r>
              <a:rPr lang="tr-TR" sz="2400" b="1" kern="0" dirty="0">
                <a:solidFill>
                  <a:srgbClr val="1F497D"/>
                </a:solidFill>
                <a:effectLst/>
                <a:latin typeface="Times New Roman" panose="02020603050405020304" pitchFamily="18" charset="0"/>
                <a:ea typeface="Arial" panose="020B0604020202020204" pitchFamily="34" charset="0"/>
              </a:rPr>
              <a:t> MANAGEMENT in TIMES of CRISIS</a:t>
            </a:r>
            <a:endParaRPr lang="en-US" sz="2400" b="1" kern="0" dirty="0">
              <a:solidFill>
                <a:srgbClr val="1F497D"/>
              </a:solidFill>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7A693D4B-3F3A-3731-29B4-EA4116633609}"/>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03B8ACBB-F9FD-5EF2-A846-B96B7949B02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E97FBC09-331F-80E3-4F5A-9EEED2D54D5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048156DB-F295-A52F-C7EA-7C43805B7ECA}"/>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0A5F0D50-A016-2237-1F44-5AB4A57AB4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46343BD0-C970-41C8-EDF4-AB62F07ECF98}"/>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7DF31663-F7FC-1A77-1A4C-BC071CBC27EB}"/>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C92AB8D6-E7A2-C155-3283-764318016FC0}"/>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487A0555-C172-3291-80B4-1D644D20ED28}"/>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D4554100-3E2B-1F19-3C11-1F8EA10123B6}"/>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EA934194-81CF-DFB3-62A5-1A358E6AA781}"/>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AD518925-F601-369B-0CC5-2CD24ED3E969}"/>
              </a:ext>
            </a:extLst>
          </p:cNvPr>
          <p:cNvPicPr>
            <a:picLocks noChangeAspect="1"/>
          </p:cNvPicPr>
          <p:nvPr/>
        </p:nvPicPr>
        <p:blipFill>
          <a:blip r:embed="rId11"/>
          <a:stretch>
            <a:fillRect/>
          </a:stretch>
        </p:blipFill>
        <p:spPr>
          <a:xfrm>
            <a:off x="876300" y="1736461"/>
            <a:ext cx="7391400" cy="4324350"/>
          </a:xfrm>
          <a:prstGeom prst="rect">
            <a:avLst/>
          </a:prstGeom>
        </p:spPr>
      </p:pic>
    </p:spTree>
    <p:extLst>
      <p:ext uri="{BB962C8B-B14F-4D97-AF65-F5344CB8AC3E}">
        <p14:creationId xmlns:p14="http://schemas.microsoft.com/office/powerpoint/2010/main" val="1886243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8EF2C-382E-E3FF-ABE4-DF76C076F6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B1FB5E-67D0-96D5-E516-A02B33390CE8}"/>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PANTRY</a:t>
            </a:r>
            <a:r>
              <a:rPr lang="tr-TR" sz="2400" b="1" kern="0" dirty="0">
                <a:solidFill>
                  <a:srgbClr val="1F497D"/>
                </a:solidFill>
                <a:effectLst/>
                <a:latin typeface="Times New Roman" panose="02020603050405020304" pitchFamily="18" charset="0"/>
                <a:ea typeface="Arial" panose="020B0604020202020204" pitchFamily="34" charset="0"/>
              </a:rPr>
              <a:t> MANAGEMENT in TIMES of CRISIS</a:t>
            </a:r>
            <a:endParaRPr lang="en-US" sz="2400" b="1" kern="0" dirty="0">
              <a:solidFill>
                <a:srgbClr val="1F497D"/>
              </a:solidFill>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97CC3B08-691E-460A-9121-4854B5EE5A9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9B153A63-711A-FFF7-1C3F-56999A54C22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B59D802F-F227-8838-BFCD-D83B753C380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50F42600-8126-999C-57A2-04CFD1041E7B}"/>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C0E7EB7B-A715-360D-0145-3F7C9E2C99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696BB159-3ACF-FEFA-A855-847F3E4EFD61}"/>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8393544F-FDBF-E304-13DA-5E9009CEE78B}"/>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8DA788EE-F59F-BA06-8ED7-0CDB600D22FE}"/>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10DCA185-BCD1-FF94-E328-51957FE7E60C}"/>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0132B4C7-9497-5A6A-057F-914CFAC56D75}"/>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2E308EC3-5809-BADA-ADC8-C15E5EFD59BD}"/>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graphicFrame>
        <p:nvGraphicFramePr>
          <p:cNvPr id="5" name="Diagram 4">
            <a:extLst>
              <a:ext uri="{FF2B5EF4-FFF2-40B4-BE49-F238E27FC236}">
                <a16:creationId xmlns:a16="http://schemas.microsoft.com/office/drawing/2014/main" id="{17289332-2E75-21AD-8F25-BA742018242C}"/>
              </a:ext>
            </a:extLst>
          </p:cNvPr>
          <p:cNvGraphicFramePr/>
          <p:nvPr>
            <p:extLst>
              <p:ext uri="{D42A27DB-BD31-4B8C-83A1-F6EECF244321}">
                <p14:modId xmlns:p14="http://schemas.microsoft.com/office/powerpoint/2010/main" val="43162253"/>
              </p:ext>
            </p:extLst>
          </p:nvPr>
        </p:nvGraphicFramePr>
        <p:xfrm>
          <a:off x="1648980" y="1920096"/>
          <a:ext cx="5490855" cy="386228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720959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1E749-7D1E-5883-8AA8-BDFC2D790D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D84156-AF04-009B-EDB0-A76BC6350F0F}"/>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RISK MANAGEMENT IN THE PANTRY</a:t>
            </a:r>
          </a:p>
        </p:txBody>
      </p:sp>
      <p:grpSp>
        <p:nvGrpSpPr>
          <p:cNvPr id="4" name="Group 3">
            <a:extLst>
              <a:ext uri="{FF2B5EF4-FFF2-40B4-BE49-F238E27FC236}">
                <a16:creationId xmlns:a16="http://schemas.microsoft.com/office/drawing/2014/main" id="{12D0531E-EB35-A292-17E3-0E4F32BC8676}"/>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0C24F1DD-1029-C47B-152A-FCFFB9EE552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942AD5A-B8B9-F512-0F72-1A230B7CBE1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DC5BA058-4367-CB4E-CA43-66D8651E1270}"/>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EA010208-5208-0043-3F8C-DAB2E23D498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1B00B3CB-4C05-EDB5-A22A-49FBC004D85A}"/>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2CA092E8-B886-DBCE-6DA0-0BA0FD038865}"/>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361C99CE-8FA5-2180-C541-AAF8DD048065}"/>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E3BEE3DD-B2F0-AEFF-C18D-EDE7AB569BC1}"/>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403C04D5-4588-CCF0-741F-D6C0605276CC}"/>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B5B7FE67-4C4F-DCDC-74B4-4F49010E32E9}"/>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
        <p:nvSpPr>
          <p:cNvPr id="8" name="TextBox 7">
            <a:extLst>
              <a:ext uri="{FF2B5EF4-FFF2-40B4-BE49-F238E27FC236}">
                <a16:creationId xmlns:a16="http://schemas.microsoft.com/office/drawing/2014/main" id="{5F348E90-7551-F958-C666-761A7F43969C}"/>
              </a:ext>
            </a:extLst>
          </p:cNvPr>
          <p:cNvSpPr txBox="1"/>
          <p:nvPr/>
        </p:nvSpPr>
        <p:spPr>
          <a:xfrm>
            <a:off x="425885" y="1494361"/>
            <a:ext cx="8204548" cy="4890057"/>
          </a:xfrm>
          <a:prstGeom prst="rect">
            <a:avLst/>
          </a:prstGeom>
          <a:noFill/>
        </p:spPr>
        <p:txBody>
          <a:bodyPr wrap="square">
            <a:spAutoFit/>
          </a:bodyPr>
          <a:lstStyle/>
          <a:p>
            <a:pPr>
              <a:buNone/>
            </a:pPr>
            <a:r>
              <a:rPr lang="tr-TR" dirty="0">
                <a:effectLst/>
                <a:latin typeface="Times New Roman" panose="02020603050405020304" pitchFamily="18" charset="0"/>
                <a:ea typeface="Times New Roman" panose="02020603050405020304" pitchFamily="18" charset="0"/>
              </a:rPr>
              <a:t>Risks in pantry management onboard ships typically include:</a:t>
            </a:r>
            <a:endParaRPr lang="en-US" dirty="0">
              <a:effectLst/>
              <a:latin typeface="Times New Roman" panose="02020603050405020304" pitchFamily="18" charset="0"/>
              <a:ea typeface="Times New Roman" panose="02020603050405020304" pitchFamily="18" charset="0"/>
            </a:endParaRPr>
          </a:p>
          <a:p>
            <a:pPr marL="342900" lvl="0" indent="-342900">
              <a:lnSpc>
                <a:spcPct val="150000"/>
              </a:lnSpc>
              <a:buFont typeface="Arial" panose="020B0604020202020204" pitchFamily="34" charset="0"/>
              <a:buChar char="•"/>
              <a:tabLst>
                <a:tab pos="457200" algn="l"/>
              </a:tabLst>
            </a:pPr>
            <a:r>
              <a:rPr lang="tr-TR" b="1" dirty="0">
                <a:effectLst/>
                <a:latin typeface="Times New Roman" panose="02020603050405020304" pitchFamily="18" charset="0"/>
                <a:ea typeface="Times New Roman" panose="02020603050405020304" pitchFamily="18" charset="0"/>
              </a:rPr>
              <a:t>Food Spoilage and Contamination:</a:t>
            </a:r>
            <a:r>
              <a:rPr lang="tr-TR" dirty="0">
                <a:effectLst/>
                <a:latin typeface="Times New Roman" panose="02020603050405020304" pitchFamily="18" charset="0"/>
                <a:ea typeface="Times New Roman" panose="02020603050405020304" pitchFamily="18" charset="0"/>
              </a:rPr>
              <a:t> Due to improper storage, temperature fluctuations, or poor handling, leading to health hazards.</a:t>
            </a:r>
            <a:endParaRPr lang="en-US" dirty="0">
              <a:effectLst/>
              <a:latin typeface="Times New Roman" panose="02020603050405020304" pitchFamily="18" charset="0"/>
              <a:ea typeface="Times New Roman" panose="02020603050405020304" pitchFamily="18" charset="0"/>
            </a:endParaRPr>
          </a:p>
          <a:p>
            <a:pPr marL="342900" lvl="0" indent="-342900">
              <a:lnSpc>
                <a:spcPct val="150000"/>
              </a:lnSpc>
              <a:buFont typeface="Arial" panose="020B0604020202020204" pitchFamily="34" charset="0"/>
              <a:buChar char="•"/>
              <a:tabLst>
                <a:tab pos="457200" algn="l"/>
              </a:tabLst>
            </a:pPr>
            <a:r>
              <a:rPr lang="tr-TR" b="1" dirty="0">
                <a:effectLst/>
                <a:latin typeface="Times New Roman" panose="02020603050405020304" pitchFamily="18" charset="0"/>
                <a:ea typeface="Times New Roman" panose="02020603050405020304" pitchFamily="18" charset="0"/>
              </a:rPr>
              <a:t>Overstocking or Understocking:</a:t>
            </a:r>
            <a:r>
              <a:rPr lang="tr-TR" dirty="0">
                <a:effectLst/>
                <a:latin typeface="Times New Roman" panose="02020603050405020304" pitchFamily="18" charset="0"/>
                <a:ea typeface="Times New Roman" panose="02020603050405020304" pitchFamily="18" charset="0"/>
              </a:rPr>
              <a:t> Causing either waste from expired goods or shortages that impact meal preparation.</a:t>
            </a:r>
            <a:endParaRPr lang="en-US" dirty="0">
              <a:effectLst/>
              <a:latin typeface="Times New Roman" panose="02020603050405020304" pitchFamily="18" charset="0"/>
              <a:ea typeface="Times New Roman" panose="02020603050405020304" pitchFamily="18" charset="0"/>
            </a:endParaRPr>
          </a:p>
          <a:p>
            <a:pPr marL="342900" lvl="0" indent="-342900">
              <a:lnSpc>
                <a:spcPct val="150000"/>
              </a:lnSpc>
              <a:buFont typeface="Arial" panose="020B0604020202020204" pitchFamily="34" charset="0"/>
              <a:buChar char="•"/>
              <a:tabLst>
                <a:tab pos="457200" algn="l"/>
              </a:tabLst>
            </a:pPr>
            <a:r>
              <a:rPr lang="tr-TR" b="1" dirty="0">
                <a:effectLst/>
                <a:latin typeface="Times New Roman" panose="02020603050405020304" pitchFamily="18" charset="0"/>
                <a:ea typeface="Times New Roman" panose="02020603050405020304" pitchFamily="18" charset="0"/>
              </a:rPr>
              <a:t>Supply Chain Interruptions:</a:t>
            </a:r>
            <a:r>
              <a:rPr lang="tr-TR" dirty="0">
                <a:effectLst/>
                <a:latin typeface="Times New Roman" panose="02020603050405020304" pitchFamily="18" charset="0"/>
                <a:ea typeface="Times New Roman" panose="02020603050405020304" pitchFamily="18" charset="0"/>
              </a:rPr>
              <a:t> Delays or disruptions in provisioning that may lead to running out of essential items.</a:t>
            </a:r>
            <a:endParaRPr lang="en-US" dirty="0">
              <a:effectLst/>
              <a:latin typeface="Times New Roman" panose="02020603050405020304" pitchFamily="18" charset="0"/>
              <a:ea typeface="Times New Roman" panose="02020603050405020304" pitchFamily="18" charset="0"/>
            </a:endParaRPr>
          </a:p>
          <a:p>
            <a:pPr marL="342900" lvl="0" indent="-342900">
              <a:lnSpc>
                <a:spcPct val="150000"/>
              </a:lnSpc>
              <a:buFont typeface="Arial" panose="020B0604020202020204" pitchFamily="34" charset="0"/>
              <a:buChar char="•"/>
              <a:tabLst>
                <a:tab pos="457200" algn="l"/>
              </a:tabLst>
            </a:pPr>
            <a:r>
              <a:rPr lang="tr-TR" b="1" dirty="0">
                <a:effectLst/>
                <a:latin typeface="Times New Roman" panose="02020603050405020304" pitchFamily="18" charset="0"/>
                <a:ea typeface="Times New Roman" panose="02020603050405020304" pitchFamily="18" charset="0"/>
              </a:rPr>
              <a:t>Regulatory Non-Compliance:</a:t>
            </a:r>
            <a:r>
              <a:rPr lang="tr-TR" dirty="0">
                <a:effectLst/>
                <a:latin typeface="Times New Roman" panose="02020603050405020304" pitchFamily="18" charset="0"/>
                <a:ea typeface="Times New Roman" panose="02020603050405020304" pitchFamily="18" charset="0"/>
              </a:rPr>
              <a:t> Failing to follow environmental or food safety regulations (like MARPOL or hygiene standards), which can result in fines or sanctions.</a:t>
            </a:r>
            <a:endParaRPr lang="en-US" dirty="0">
              <a:effectLst/>
              <a:latin typeface="Times New Roman" panose="02020603050405020304" pitchFamily="18" charset="0"/>
              <a:ea typeface="Times New Roman" panose="02020603050405020304" pitchFamily="18" charset="0"/>
            </a:endParaRPr>
          </a:p>
          <a:p>
            <a:pPr marL="342900" lvl="0" indent="-342900">
              <a:lnSpc>
                <a:spcPct val="150000"/>
              </a:lnSpc>
              <a:buFont typeface="Arial" panose="020B0604020202020204" pitchFamily="34" charset="0"/>
              <a:buChar char="•"/>
              <a:tabLst>
                <a:tab pos="457200" algn="l"/>
              </a:tabLst>
            </a:pPr>
            <a:r>
              <a:rPr lang="tr-TR" b="1" dirty="0">
                <a:effectLst/>
                <a:latin typeface="Times New Roman" panose="02020603050405020304" pitchFamily="18" charset="0"/>
                <a:ea typeface="Times New Roman" panose="02020603050405020304" pitchFamily="18" charset="0"/>
              </a:rPr>
              <a:t>Waste Management Issues:</a:t>
            </a:r>
            <a:r>
              <a:rPr lang="tr-TR" dirty="0">
                <a:effectLst/>
                <a:latin typeface="Times New Roman" panose="02020603050405020304" pitchFamily="18" charset="0"/>
                <a:ea typeface="Times New Roman" panose="02020603050405020304" pitchFamily="18" charset="0"/>
              </a:rPr>
              <a:t> Improper disposal of food waste can cause pollution and legal problems.</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08944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CE652-1472-CDA1-9CAC-CE29A9270A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B6EF5D-4DC5-47E7-0A32-19E02F62886B}"/>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RISK MANAGEMENT IN THE PANTRY</a:t>
            </a:r>
          </a:p>
        </p:txBody>
      </p:sp>
      <p:grpSp>
        <p:nvGrpSpPr>
          <p:cNvPr id="4" name="Group 3">
            <a:extLst>
              <a:ext uri="{FF2B5EF4-FFF2-40B4-BE49-F238E27FC236}">
                <a16:creationId xmlns:a16="http://schemas.microsoft.com/office/drawing/2014/main" id="{9F6D9151-8711-2B63-F197-E63E1FF846BD}"/>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DC89A23D-1B2D-B2BD-9BAC-A632D18E870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7CE3C3D9-3795-BAE7-1D31-A64B11115C6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34D721CC-11F5-A5C1-3847-E1332EA3BAA5}"/>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F39D7710-A204-4038-DB71-813D46E2AC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4CB73E56-3929-8322-D3A7-ECD387C9C7D6}"/>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D56BE831-A8A9-AA3D-AB72-B20CA8506AA0}"/>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D0D06138-C1E0-37BA-1BD7-05E9B77D8AAF}"/>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F383E52F-202F-1FCA-B0E0-47DF734F8B92}"/>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72397E01-2567-1077-1021-7532AE409F16}"/>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28C88DEA-58C1-F90C-3471-6F4340F00755}"/>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
        <p:nvSpPr>
          <p:cNvPr id="8" name="TextBox 7">
            <a:extLst>
              <a:ext uri="{FF2B5EF4-FFF2-40B4-BE49-F238E27FC236}">
                <a16:creationId xmlns:a16="http://schemas.microsoft.com/office/drawing/2014/main" id="{44C51668-ECE4-C259-0D93-3376ACB14A93}"/>
              </a:ext>
            </a:extLst>
          </p:cNvPr>
          <p:cNvSpPr txBox="1"/>
          <p:nvPr/>
        </p:nvSpPr>
        <p:spPr>
          <a:xfrm>
            <a:off x="688933" y="1776401"/>
            <a:ext cx="7837246" cy="4197559"/>
          </a:xfrm>
          <a:prstGeom prst="rect">
            <a:avLst/>
          </a:prstGeom>
          <a:noFill/>
        </p:spPr>
        <p:txBody>
          <a:bodyPr wrap="square">
            <a:spAutoFit/>
          </a:bodyPr>
          <a:lstStyle/>
          <a:p>
            <a:pPr marL="342900" lvl="0" indent="-342900">
              <a:lnSpc>
                <a:spcPct val="150000"/>
              </a:lnSpc>
              <a:buFont typeface="Arial" panose="020B0604020202020204" pitchFamily="34" charset="0"/>
              <a:buChar char="•"/>
              <a:tabLst>
                <a:tab pos="457200" algn="l"/>
              </a:tabLst>
            </a:pPr>
            <a:r>
              <a:rPr lang="tr-TR" b="1" dirty="0">
                <a:effectLst/>
                <a:latin typeface="Times New Roman" panose="02020603050405020304" pitchFamily="18" charset="0"/>
                <a:ea typeface="Times New Roman" panose="02020603050405020304" pitchFamily="18" charset="0"/>
              </a:rPr>
              <a:t>Incorrect Inventory Tracking:</a:t>
            </a:r>
            <a:r>
              <a:rPr lang="tr-TR" dirty="0">
                <a:effectLst/>
                <a:latin typeface="Times New Roman" panose="02020603050405020304" pitchFamily="18" charset="0"/>
                <a:ea typeface="Times New Roman" panose="02020603050405020304" pitchFamily="18" charset="0"/>
              </a:rPr>
              <a:t> Poor record-keeping can lead to ordering errors and mismanagement of stock.</a:t>
            </a:r>
            <a:endParaRPr lang="en-US" dirty="0">
              <a:effectLst/>
              <a:latin typeface="Times New Roman" panose="02020603050405020304" pitchFamily="18" charset="0"/>
              <a:ea typeface="Times New Roman" panose="02020603050405020304" pitchFamily="18" charset="0"/>
            </a:endParaRPr>
          </a:p>
          <a:p>
            <a:pPr marL="342900" lvl="0" indent="-342900">
              <a:lnSpc>
                <a:spcPct val="150000"/>
              </a:lnSpc>
              <a:buFont typeface="Arial" panose="020B0604020202020204" pitchFamily="34" charset="0"/>
              <a:buChar char="•"/>
              <a:tabLst>
                <a:tab pos="457200" algn="l"/>
              </a:tabLst>
            </a:pPr>
            <a:r>
              <a:rPr lang="tr-TR" b="1" dirty="0">
                <a:effectLst/>
                <a:latin typeface="Times New Roman" panose="02020603050405020304" pitchFamily="18" charset="0"/>
                <a:ea typeface="Times New Roman" panose="02020603050405020304" pitchFamily="18" charset="0"/>
              </a:rPr>
              <a:t>Inadequate Staff Training:</a:t>
            </a:r>
            <a:r>
              <a:rPr lang="tr-TR" dirty="0">
                <a:effectLst/>
                <a:latin typeface="Times New Roman" panose="02020603050405020304" pitchFamily="18" charset="0"/>
                <a:ea typeface="Times New Roman" panose="02020603050405020304" pitchFamily="18" charset="0"/>
              </a:rPr>
              <a:t> Lack of knowledge on proper handling and storage increases </a:t>
            </a:r>
            <a:r>
              <a:rPr lang="en-US" dirty="0">
                <a:effectLst/>
                <a:latin typeface="Times New Roman" panose="02020603050405020304" pitchFamily="18" charset="0"/>
                <a:ea typeface="Times New Roman" panose="02020603050405020304" pitchFamily="18" charset="0"/>
              </a:rPr>
              <a:t>the </a:t>
            </a:r>
            <a:r>
              <a:rPr lang="tr-TR" dirty="0">
                <a:effectLst/>
                <a:latin typeface="Times New Roman" panose="02020603050405020304" pitchFamily="18" charset="0"/>
                <a:ea typeface="Times New Roman" panose="02020603050405020304" pitchFamily="18" charset="0"/>
              </a:rPr>
              <a:t>risk of waste and safety breaches.</a:t>
            </a:r>
            <a:endParaRPr lang="en-US" dirty="0">
              <a:effectLst/>
              <a:latin typeface="Times New Roman" panose="02020603050405020304" pitchFamily="18" charset="0"/>
              <a:ea typeface="Times New Roman" panose="02020603050405020304" pitchFamily="18" charset="0"/>
            </a:endParaRPr>
          </a:p>
          <a:p>
            <a:pPr marL="342900" lvl="0" indent="-342900">
              <a:lnSpc>
                <a:spcPct val="150000"/>
              </a:lnSpc>
              <a:buFont typeface="Arial" panose="020B0604020202020204" pitchFamily="34" charset="0"/>
              <a:buChar char="•"/>
              <a:tabLst>
                <a:tab pos="457200" algn="l"/>
              </a:tabLst>
            </a:pPr>
            <a:r>
              <a:rPr lang="tr-TR" b="1" dirty="0">
                <a:effectLst/>
                <a:latin typeface="Times New Roman" panose="02020603050405020304" pitchFamily="18" charset="0"/>
                <a:ea typeface="Times New Roman" panose="02020603050405020304" pitchFamily="18" charset="0"/>
              </a:rPr>
              <a:t>Equipment Failure:</a:t>
            </a:r>
            <a:r>
              <a:rPr lang="tr-TR" dirty="0">
                <a:effectLst/>
                <a:latin typeface="Times New Roman" panose="02020603050405020304" pitchFamily="18" charset="0"/>
                <a:ea typeface="Times New Roman" panose="02020603050405020304" pitchFamily="18" charset="0"/>
              </a:rPr>
              <a:t> Refrigeration or storage system breakdowns that compromise food quality.</a:t>
            </a:r>
            <a:endParaRPr lang="en-US" dirty="0">
              <a:effectLst/>
              <a:latin typeface="Times New Roman" panose="02020603050405020304" pitchFamily="18" charset="0"/>
              <a:ea typeface="Times New Roman" panose="02020603050405020304" pitchFamily="18" charset="0"/>
            </a:endParaRPr>
          </a:p>
          <a:p>
            <a:pPr marL="342900" lvl="0" indent="-342900">
              <a:lnSpc>
                <a:spcPct val="150000"/>
              </a:lnSpc>
              <a:buFont typeface="Arial" panose="020B0604020202020204" pitchFamily="34" charset="0"/>
              <a:buChar char="•"/>
              <a:tabLst>
                <a:tab pos="457200" algn="l"/>
              </a:tabLst>
            </a:pPr>
            <a:r>
              <a:rPr lang="tr-TR" b="1" dirty="0">
                <a:effectLst/>
                <a:latin typeface="Times New Roman" panose="02020603050405020304" pitchFamily="18" charset="0"/>
                <a:ea typeface="Times New Roman" panose="02020603050405020304" pitchFamily="18" charset="0"/>
              </a:rPr>
              <a:t>Health Risks to Crew:</a:t>
            </a:r>
            <a:r>
              <a:rPr lang="tr-TR" dirty="0">
                <a:effectLst/>
                <a:latin typeface="Times New Roman" panose="02020603050405020304" pitchFamily="18" charset="0"/>
                <a:ea typeface="Times New Roman" panose="02020603050405020304" pitchFamily="18" charset="0"/>
              </a:rPr>
              <a:t> Serving spoiled or contaminated food can cause illness and lower morale.</a:t>
            </a:r>
            <a:endParaRPr lang="en-US" dirty="0">
              <a:effectLst/>
              <a:latin typeface="Times New Roman" panose="02020603050405020304" pitchFamily="18" charset="0"/>
              <a:ea typeface="Times New Roman" panose="02020603050405020304" pitchFamily="18" charset="0"/>
            </a:endParaRPr>
          </a:p>
          <a:p>
            <a:pPr marL="342900" lvl="0" indent="-342900">
              <a:lnSpc>
                <a:spcPct val="150000"/>
              </a:lnSpc>
              <a:buFont typeface="Arial" panose="020B0604020202020204" pitchFamily="34" charset="0"/>
              <a:buChar char="•"/>
              <a:tabLst>
                <a:tab pos="457200" algn="l"/>
              </a:tabLst>
            </a:pPr>
            <a:r>
              <a:rPr lang="tr-TR" b="1" dirty="0">
                <a:effectLst/>
                <a:latin typeface="Times New Roman" panose="02020603050405020304" pitchFamily="18" charset="0"/>
                <a:ea typeface="Times New Roman" panose="02020603050405020304" pitchFamily="18" charset="0"/>
              </a:rPr>
              <a:t>Financial Risks:</a:t>
            </a:r>
            <a:r>
              <a:rPr lang="tr-TR" dirty="0">
                <a:effectLst/>
                <a:latin typeface="Times New Roman" panose="02020603050405020304" pitchFamily="18" charset="0"/>
                <a:ea typeface="Times New Roman" panose="02020603050405020304" pitchFamily="18" charset="0"/>
              </a:rPr>
              <a:t> Waste and inefficiencies increase operational costs unnecessarily.</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67696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A636A-1C8F-7976-0CCA-67E3EDEDAA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361C02-7FF4-996C-BC30-9213E8C210D9}"/>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RISK HANDLING</a:t>
            </a:r>
          </a:p>
        </p:txBody>
      </p:sp>
      <p:grpSp>
        <p:nvGrpSpPr>
          <p:cNvPr id="4" name="Group 3">
            <a:extLst>
              <a:ext uri="{FF2B5EF4-FFF2-40B4-BE49-F238E27FC236}">
                <a16:creationId xmlns:a16="http://schemas.microsoft.com/office/drawing/2014/main" id="{4D5626C1-A205-172E-D6DC-6CC7C4053C57}"/>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B74E3829-AC52-A660-4347-83049911C0E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5C96870-11BF-B9D0-C760-8801FF0CCB0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1E0190DC-3261-1EF7-5815-51FDF26ED83F}"/>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079EB08C-16F2-6958-0994-29258AD219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1D5B95EE-1592-54D0-0D49-2001A065B6B0}"/>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85E46FAD-38F2-29E9-2082-29A2332294BA}"/>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6DB4FE75-EEDF-4BA1-64E2-18EE39EDB033}"/>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60E6B262-62D9-8D26-D567-CB130BA787A9}"/>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F9A8F27B-FB48-085F-4201-F2BEDA225F96}"/>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34998253-F609-82CC-4B08-D65374D6F311}"/>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
        <p:nvSpPr>
          <p:cNvPr id="8" name="TextBox 7">
            <a:extLst>
              <a:ext uri="{FF2B5EF4-FFF2-40B4-BE49-F238E27FC236}">
                <a16:creationId xmlns:a16="http://schemas.microsoft.com/office/drawing/2014/main" id="{B9A9C5BF-40B7-170F-97E3-DC4B2CF20114}"/>
              </a:ext>
            </a:extLst>
          </p:cNvPr>
          <p:cNvSpPr txBox="1"/>
          <p:nvPr/>
        </p:nvSpPr>
        <p:spPr>
          <a:xfrm>
            <a:off x="688933" y="1776401"/>
            <a:ext cx="7837246" cy="3693319"/>
          </a:xfrm>
          <a:prstGeom prst="rect">
            <a:avLst/>
          </a:prstGeom>
          <a:noFill/>
        </p:spPr>
        <p:txBody>
          <a:bodyPr wrap="square">
            <a:spAutoFit/>
          </a:bodyPr>
          <a:lstStyle/>
          <a:p>
            <a:pPr marL="342900" lvl="0" indent="-342900">
              <a:buNone/>
              <a:tabLst>
                <a:tab pos="457200" algn="l"/>
              </a:tabLst>
            </a:pPr>
            <a:r>
              <a:rPr lang="tr-TR" sz="1800" b="1" dirty="0">
                <a:effectLst/>
                <a:latin typeface="Times New Roman" panose="02020603050405020304" pitchFamily="18" charset="0"/>
                <a:ea typeface="Times New Roman" panose="02020603050405020304" pitchFamily="18" charset="0"/>
              </a:rPr>
              <a:t>Risk Identification:</a:t>
            </a:r>
            <a:br>
              <a:rPr lang="tr-TR" sz="1800" dirty="0">
                <a:effectLst/>
                <a:latin typeface="Times New Roman" panose="02020603050405020304" pitchFamily="18" charset="0"/>
                <a:ea typeface="Times New Roman" panose="02020603050405020304" pitchFamily="18" charset="0"/>
              </a:rPr>
            </a:br>
            <a:r>
              <a:rPr lang="tr-TR" sz="1800" dirty="0">
                <a:effectLst/>
                <a:latin typeface="Times New Roman" panose="02020603050405020304" pitchFamily="18" charset="0"/>
                <a:ea typeface="Times New Roman" panose="02020603050405020304" pitchFamily="18" charset="0"/>
              </a:rPr>
              <a:t>Regularly assess potential risks like spoilage, contamination, stock shortages, equipment failure, and regulatory non-compliance. This includes monitoring storage conditions and supply chain vulnerabilities.</a:t>
            </a:r>
            <a:endParaRPr lang="en-US" sz="2800" dirty="0">
              <a:effectLst/>
              <a:latin typeface="Times New Roman" panose="02020603050405020304" pitchFamily="18" charset="0"/>
              <a:ea typeface="Times New Roman" panose="02020603050405020304" pitchFamily="18" charset="0"/>
            </a:endParaRPr>
          </a:p>
          <a:p>
            <a:pPr marL="342900" lvl="0" indent="-342900">
              <a:buNone/>
              <a:tabLst>
                <a:tab pos="457200" algn="l"/>
              </a:tabLst>
            </a:pPr>
            <a:r>
              <a:rPr lang="tr-TR" sz="1800" b="1" dirty="0">
                <a:effectLst/>
                <a:latin typeface="Times New Roman" panose="02020603050405020304" pitchFamily="18" charset="0"/>
                <a:ea typeface="Times New Roman" panose="02020603050405020304" pitchFamily="18" charset="0"/>
              </a:rPr>
              <a:t>Risk Assessment:</a:t>
            </a:r>
            <a:br>
              <a:rPr lang="tr-TR" sz="1800" dirty="0">
                <a:effectLst/>
                <a:latin typeface="Times New Roman" panose="02020603050405020304" pitchFamily="18" charset="0"/>
                <a:ea typeface="Times New Roman" panose="02020603050405020304" pitchFamily="18" charset="0"/>
              </a:rPr>
            </a:br>
            <a:r>
              <a:rPr lang="tr-TR" sz="1800" dirty="0">
                <a:effectLst/>
                <a:latin typeface="Times New Roman" panose="02020603050405020304" pitchFamily="18" charset="0"/>
                <a:ea typeface="Times New Roman" panose="02020603050405020304" pitchFamily="18" charset="0"/>
              </a:rPr>
              <a:t>Evaluate the likelihood and impact of each identified risk. For example, assess how a refrigeration failure might affect perishable goods or how supply delays could disrupt meal planning.</a:t>
            </a:r>
            <a:endParaRPr lang="en-US" sz="2800" dirty="0">
              <a:effectLst/>
              <a:latin typeface="Times New Roman" panose="02020603050405020304" pitchFamily="18" charset="0"/>
              <a:ea typeface="Times New Roman" panose="02020603050405020304" pitchFamily="18" charset="0"/>
            </a:endParaRPr>
          </a:p>
          <a:p>
            <a:pPr marL="342900" lvl="0" indent="-342900">
              <a:buNone/>
              <a:tabLst>
                <a:tab pos="457200" algn="l"/>
              </a:tabLst>
            </a:pPr>
            <a:r>
              <a:rPr lang="tr-TR" sz="1800" b="1" dirty="0">
                <a:effectLst/>
                <a:latin typeface="Times New Roman" panose="02020603050405020304" pitchFamily="18" charset="0"/>
                <a:ea typeface="Times New Roman" panose="02020603050405020304" pitchFamily="18" charset="0"/>
              </a:rPr>
              <a:t>Preventive Measures:</a:t>
            </a:r>
            <a:br>
              <a:rPr lang="tr-TR" sz="1800" dirty="0">
                <a:effectLst/>
                <a:latin typeface="Times New Roman" panose="02020603050405020304" pitchFamily="18" charset="0"/>
                <a:ea typeface="Times New Roman" panose="02020603050405020304" pitchFamily="18" charset="0"/>
              </a:rPr>
            </a:br>
            <a:r>
              <a:rPr lang="tr-TR" sz="1800" dirty="0">
                <a:effectLst/>
                <a:latin typeface="Times New Roman" panose="02020603050405020304" pitchFamily="18" charset="0"/>
                <a:ea typeface="Times New Roman" panose="02020603050405020304" pitchFamily="18" charset="0"/>
              </a:rPr>
              <a:t>Implement strict food storage protocols (temperature control, FIFO rotation), accurate inventory tracking, and staff training on hygiene and handling. Ensure backups for critical equipment and maintain good supplier relationships to mitigate supply risks.</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05695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0ACFC-7F54-8E24-EAFA-AA7F3FE573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E2B89E-947F-DEF5-A974-EDFA787A2C81}"/>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RISK HANDLING</a:t>
            </a:r>
          </a:p>
        </p:txBody>
      </p:sp>
      <p:grpSp>
        <p:nvGrpSpPr>
          <p:cNvPr id="4" name="Group 3">
            <a:extLst>
              <a:ext uri="{FF2B5EF4-FFF2-40B4-BE49-F238E27FC236}">
                <a16:creationId xmlns:a16="http://schemas.microsoft.com/office/drawing/2014/main" id="{1BCEBA6B-E93D-C08E-A86F-A10110880CA1}"/>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675488F3-398A-5350-1ADD-E9731DBD88B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49AA4AE-F3C2-276A-C189-97F603EBF59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2839DFBF-C0D9-CD75-010C-C168543B432C}"/>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665E3AE2-E709-2E21-5BCD-DCEC213D0B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D8D13432-6083-3355-E23D-FB0A6945247F}"/>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6C428B6A-2E2B-B8EC-4F79-45BDB09B250E}"/>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C8408A3C-CECA-621D-0B4C-190B30AE6AE7}"/>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0C4693E4-6E18-1CD2-2AF0-A39F79C1C056}"/>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7DCFA806-7E18-FCCF-1E76-E46069709B40}"/>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FC517DEB-368C-B5F1-99AE-616134052BA3}"/>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
        <p:nvSpPr>
          <p:cNvPr id="8" name="TextBox 7">
            <a:extLst>
              <a:ext uri="{FF2B5EF4-FFF2-40B4-BE49-F238E27FC236}">
                <a16:creationId xmlns:a16="http://schemas.microsoft.com/office/drawing/2014/main" id="{C114E73F-72D7-A1D2-9D79-5AF67CFF0C78}"/>
              </a:ext>
            </a:extLst>
          </p:cNvPr>
          <p:cNvSpPr txBox="1"/>
          <p:nvPr/>
        </p:nvSpPr>
        <p:spPr>
          <a:xfrm>
            <a:off x="688933" y="1776401"/>
            <a:ext cx="7837246" cy="3139321"/>
          </a:xfrm>
          <a:prstGeom prst="rect">
            <a:avLst/>
          </a:prstGeom>
          <a:noFill/>
        </p:spPr>
        <p:txBody>
          <a:bodyPr wrap="square">
            <a:spAutoFit/>
          </a:bodyPr>
          <a:lstStyle/>
          <a:p>
            <a:pPr marL="342900" lvl="0" indent="-342900">
              <a:buNone/>
              <a:tabLst>
                <a:tab pos="457200" algn="l"/>
              </a:tabLst>
            </a:pPr>
            <a:r>
              <a:rPr lang="tr-TR" sz="1800" b="1" dirty="0">
                <a:effectLst/>
                <a:latin typeface="Times New Roman" panose="02020603050405020304" pitchFamily="18" charset="0"/>
                <a:ea typeface="Times New Roman" panose="02020603050405020304" pitchFamily="18" charset="0"/>
              </a:rPr>
              <a:t>Monitoring and Control:</a:t>
            </a:r>
            <a:br>
              <a:rPr lang="tr-TR" sz="1800" dirty="0">
                <a:effectLst/>
                <a:latin typeface="Times New Roman" panose="02020603050405020304" pitchFamily="18" charset="0"/>
                <a:ea typeface="Times New Roman" panose="02020603050405020304" pitchFamily="18" charset="0"/>
              </a:rPr>
            </a:br>
            <a:r>
              <a:rPr lang="tr-TR" sz="1800" dirty="0">
                <a:effectLst/>
                <a:latin typeface="Times New Roman" panose="02020603050405020304" pitchFamily="18" charset="0"/>
                <a:ea typeface="Times New Roman" panose="02020603050405020304" pitchFamily="18" charset="0"/>
              </a:rPr>
              <a:t>Use checklists, digital inventory systems, and regular audits to monitor pantry conditions. Track food waste and near-expiry items to adjust ordering and usage.</a:t>
            </a:r>
            <a:endParaRPr lang="en-US" sz="2800" dirty="0">
              <a:effectLst/>
              <a:latin typeface="Times New Roman" panose="02020603050405020304" pitchFamily="18" charset="0"/>
              <a:ea typeface="Times New Roman" panose="02020603050405020304" pitchFamily="18" charset="0"/>
            </a:endParaRPr>
          </a:p>
          <a:p>
            <a:pPr marL="342900" lvl="0" indent="-342900">
              <a:buNone/>
              <a:tabLst>
                <a:tab pos="457200" algn="l"/>
              </a:tabLst>
            </a:pPr>
            <a:r>
              <a:rPr lang="tr-TR" sz="1800" b="1" dirty="0">
                <a:effectLst/>
                <a:latin typeface="Times New Roman" panose="02020603050405020304" pitchFamily="18" charset="0"/>
                <a:ea typeface="Times New Roman" panose="02020603050405020304" pitchFamily="18" charset="0"/>
              </a:rPr>
              <a:t>Crisis Preparedness:</a:t>
            </a:r>
            <a:br>
              <a:rPr lang="tr-TR" sz="1800" dirty="0">
                <a:effectLst/>
                <a:latin typeface="Times New Roman" panose="02020603050405020304" pitchFamily="18" charset="0"/>
                <a:ea typeface="Times New Roman" panose="02020603050405020304" pitchFamily="18" charset="0"/>
              </a:rPr>
            </a:br>
            <a:r>
              <a:rPr lang="tr-TR" sz="1800" dirty="0">
                <a:effectLst/>
                <a:latin typeface="Times New Roman" panose="02020603050405020304" pitchFamily="18" charset="0"/>
                <a:ea typeface="Times New Roman" panose="02020603050405020304" pitchFamily="18" charset="0"/>
              </a:rPr>
              <a:t>Develop contingency plans for crises like delayed provisioning, equipment breakdowns, or contamination events. This might include stockpiling essential non-perishables and having emergency procedures for food safety incidents.</a:t>
            </a:r>
            <a:endParaRPr lang="en-US" sz="2800" dirty="0">
              <a:effectLst/>
              <a:latin typeface="Times New Roman" panose="02020603050405020304" pitchFamily="18" charset="0"/>
              <a:ea typeface="Times New Roman" panose="02020603050405020304" pitchFamily="18" charset="0"/>
            </a:endParaRPr>
          </a:p>
          <a:p>
            <a:pPr marL="342900" lvl="0" indent="-342900">
              <a:buNone/>
              <a:tabLst>
                <a:tab pos="457200" algn="l"/>
              </a:tabLst>
            </a:pPr>
            <a:r>
              <a:rPr lang="tr-TR" sz="1800" b="1" dirty="0">
                <a:effectLst/>
                <a:latin typeface="Times New Roman" panose="02020603050405020304" pitchFamily="18" charset="0"/>
                <a:ea typeface="Times New Roman" panose="02020603050405020304" pitchFamily="18" charset="0"/>
              </a:rPr>
              <a:t>Compliance and Documentation:</a:t>
            </a:r>
            <a:br>
              <a:rPr lang="tr-TR" sz="1800" dirty="0">
                <a:effectLst/>
                <a:latin typeface="Times New Roman" panose="02020603050405020304" pitchFamily="18" charset="0"/>
                <a:ea typeface="Times New Roman" panose="02020603050405020304" pitchFamily="18" charset="0"/>
              </a:rPr>
            </a:br>
            <a:r>
              <a:rPr lang="tr-TR" sz="1800" dirty="0">
                <a:effectLst/>
                <a:latin typeface="Times New Roman" panose="02020603050405020304" pitchFamily="18" charset="0"/>
                <a:ea typeface="Times New Roman" panose="02020603050405020304" pitchFamily="18" charset="0"/>
              </a:rPr>
              <a:t>Keep thorough records of inventory, waste logs, temperature checks, and corrective actions to meet regulatory requirements and support audits.</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46947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1109E-48D1-318A-5A25-C23AB1F1DE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1D754F-E8AD-4F42-3955-452CC63133A1}"/>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RISK HANDLING</a:t>
            </a:r>
          </a:p>
        </p:txBody>
      </p:sp>
      <p:grpSp>
        <p:nvGrpSpPr>
          <p:cNvPr id="4" name="Group 3">
            <a:extLst>
              <a:ext uri="{FF2B5EF4-FFF2-40B4-BE49-F238E27FC236}">
                <a16:creationId xmlns:a16="http://schemas.microsoft.com/office/drawing/2014/main" id="{2CF6D14B-C350-81C9-8647-EDCE9CC7B14C}"/>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156871F5-2716-7DC6-8048-C9ACF1E5E34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72CBCF4-EF8A-D4A7-3B6A-073CD8844A5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B25FEEFC-937E-A4D4-5384-6C782F1CABF1}"/>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1A5BD4EE-E95A-ECF8-8581-3BFB8091F5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77FA7828-866D-3971-C299-285F51E659BD}"/>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012154F5-9164-868A-B78F-D2D35C06EA41}"/>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8598E2C6-0C1C-35F3-3323-293A904B8A47}"/>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4D1DDBA2-2830-4E6B-AB67-5B0E9A3836D7}"/>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A27B91CE-86C2-08AF-5D9B-F236CF9E1BAB}"/>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D13345E8-1563-3DBD-2A7C-FACEC310905E}"/>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
        <p:nvSpPr>
          <p:cNvPr id="8" name="TextBox 7">
            <a:extLst>
              <a:ext uri="{FF2B5EF4-FFF2-40B4-BE49-F238E27FC236}">
                <a16:creationId xmlns:a16="http://schemas.microsoft.com/office/drawing/2014/main" id="{0654DC9B-ADB5-1411-A6D9-7E09192DA3CD}"/>
              </a:ext>
            </a:extLst>
          </p:cNvPr>
          <p:cNvSpPr txBox="1"/>
          <p:nvPr/>
        </p:nvSpPr>
        <p:spPr>
          <a:xfrm>
            <a:off x="688933" y="1776401"/>
            <a:ext cx="7837246" cy="923330"/>
          </a:xfrm>
          <a:prstGeom prst="rect">
            <a:avLst/>
          </a:prstGeom>
          <a:noFill/>
        </p:spPr>
        <p:txBody>
          <a:bodyPr wrap="square">
            <a:spAutoFit/>
          </a:bodyPr>
          <a:lstStyle/>
          <a:p>
            <a:pPr marL="342900" lvl="0" indent="-342900">
              <a:buNone/>
              <a:tabLst>
                <a:tab pos="457200" algn="l"/>
              </a:tabLst>
            </a:pPr>
            <a:r>
              <a:rPr lang="tr-TR" sz="1800" b="1" dirty="0">
                <a:effectLst/>
                <a:latin typeface="Times New Roman" panose="02020603050405020304" pitchFamily="18" charset="0"/>
                <a:ea typeface="Times New Roman" panose="02020603050405020304" pitchFamily="18" charset="0"/>
              </a:rPr>
              <a:t>Continuous Improvement:</a:t>
            </a:r>
            <a:br>
              <a:rPr lang="tr-TR" sz="1800" dirty="0">
                <a:effectLst/>
                <a:latin typeface="Times New Roman" panose="02020603050405020304" pitchFamily="18" charset="0"/>
                <a:ea typeface="Times New Roman" panose="02020603050405020304" pitchFamily="18" charset="0"/>
              </a:rPr>
            </a:br>
            <a:r>
              <a:rPr lang="tr-TR" sz="1800" dirty="0">
                <a:effectLst/>
                <a:latin typeface="Times New Roman" panose="02020603050405020304" pitchFamily="18" charset="0"/>
                <a:ea typeface="Times New Roman" panose="02020603050405020304" pitchFamily="18" charset="0"/>
              </a:rPr>
              <a:t>Analyze past incidents or waste patterns to improve processes, update training, and refine risk management strategies regularly.</a:t>
            </a:r>
            <a:endParaRPr lang="en-US" sz="28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EB34CAE4-7826-4CD0-E4A9-8004D3E6584E}"/>
              </a:ext>
            </a:extLst>
          </p:cNvPr>
          <p:cNvPicPr>
            <a:picLocks noChangeAspect="1"/>
          </p:cNvPicPr>
          <p:nvPr/>
        </p:nvPicPr>
        <p:blipFill>
          <a:blip r:embed="rId11"/>
          <a:stretch>
            <a:fillRect/>
          </a:stretch>
        </p:blipFill>
        <p:spPr>
          <a:xfrm>
            <a:off x="1771650" y="2981325"/>
            <a:ext cx="5181600" cy="3000375"/>
          </a:xfrm>
          <a:prstGeom prst="rect">
            <a:avLst/>
          </a:prstGeom>
        </p:spPr>
      </p:pic>
    </p:spTree>
    <p:extLst>
      <p:ext uri="{BB962C8B-B14F-4D97-AF65-F5344CB8AC3E}">
        <p14:creationId xmlns:p14="http://schemas.microsoft.com/office/powerpoint/2010/main" val="2849534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D4C1B-C6D0-9378-B617-4214F2E638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B37252-7F28-95FD-8DB4-2E80432D1C0A}"/>
              </a:ext>
            </a:extLst>
          </p:cNvPr>
          <p:cNvSpPr>
            <a:spLocks noGrp="1"/>
          </p:cNvSpPr>
          <p:nvPr>
            <p:ph type="title"/>
          </p:nvPr>
        </p:nvSpPr>
        <p:spPr>
          <a:xfrm>
            <a:off x="639479" y="1043090"/>
            <a:ext cx="7886700" cy="571213"/>
          </a:xfrm>
        </p:spPr>
        <p:txBody>
          <a:bodyPr vert="horz" lIns="91440" tIns="45720" rIns="91440" bIns="45720" rtlCol="0" anchor="ctr">
            <a:no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Learning outcomes</a:t>
            </a:r>
            <a:r>
              <a:rPr lang="ro-RO" sz="2400" b="1" dirty="0">
                <a:solidFill>
                  <a:srgbClr val="002060"/>
                </a:solidFill>
                <a:latin typeface="Times New Roman" panose="02020603050405020304" pitchFamily="18" charset="0"/>
                <a:cs typeface="Times New Roman" panose="02020603050405020304" pitchFamily="18" charset="0"/>
              </a:rPr>
              <a:t> of </a:t>
            </a:r>
            <a:r>
              <a:rPr lang="en-US" sz="2400" b="1" dirty="0">
                <a:solidFill>
                  <a:srgbClr val="002060"/>
                </a:solidFill>
                <a:latin typeface="Times New Roman" panose="02020603050405020304" pitchFamily="18" charset="0"/>
                <a:cs typeface="Times New Roman" panose="02020603050405020304" pitchFamily="18" charset="0"/>
              </a:rPr>
              <a:t>the</a:t>
            </a:r>
            <a:r>
              <a:rPr lang="ro-RO" sz="2400" b="1" dirty="0">
                <a:solidFill>
                  <a:srgbClr val="002060"/>
                </a:solidFill>
                <a:latin typeface="Times New Roman" panose="02020603050405020304" pitchFamily="18" charset="0"/>
                <a:cs typeface="Times New Roman" panose="02020603050405020304" pitchFamily="18" charset="0"/>
              </a:rPr>
              <a:t> </a:t>
            </a:r>
            <a:r>
              <a:rPr lang="en-US" sz="2400" b="1" dirty="0">
                <a:solidFill>
                  <a:srgbClr val="002060"/>
                </a:solidFill>
                <a:latin typeface="Times New Roman" panose="02020603050405020304" pitchFamily="18" charset="0"/>
                <a:cs typeface="Times New Roman" panose="02020603050405020304" pitchFamily="18" charset="0"/>
              </a:rPr>
              <a:t>course </a:t>
            </a:r>
          </a:p>
        </p:txBody>
      </p:sp>
      <p:grpSp>
        <p:nvGrpSpPr>
          <p:cNvPr id="4" name="Group 3">
            <a:extLst>
              <a:ext uri="{FF2B5EF4-FFF2-40B4-BE49-F238E27FC236}">
                <a16:creationId xmlns:a16="http://schemas.microsoft.com/office/drawing/2014/main" id="{F2FF8452-8C4B-B0E1-122A-7BDE2A68DB48}"/>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6EEBCD02-AB33-BE9F-4389-36373F16DAE6}"/>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6BB5F88E-5699-83ED-9B60-BE313DA02399}"/>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540D2645-EF76-FC07-D116-DE6870BCB91B}"/>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5A04CE44-5DE8-D9EB-C119-B819A720D5CA}"/>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0235CA9B-603B-0C66-EC91-9B61A9BEDA0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2733270F-70BC-E0AA-D7BC-D29E0E0AC391}"/>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8D7FD4A2-5B41-40A6-4A05-8F746C788D7C}"/>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E546A4CA-9A26-DBDB-8792-FD51ED2ABA82}"/>
              </a:ext>
            </a:extLst>
          </p:cNvPr>
          <p:cNvSpPr txBox="1"/>
          <p:nvPr/>
        </p:nvSpPr>
        <p:spPr>
          <a:xfrm>
            <a:off x="542925" y="1878559"/>
            <a:ext cx="7724775" cy="2062103"/>
          </a:xfrm>
          <a:prstGeom prst="rect">
            <a:avLst/>
          </a:prstGeom>
          <a:noFill/>
        </p:spPr>
        <p:txBody>
          <a:bodyPr wrap="square" rtlCol="0">
            <a:spAutoFit/>
          </a:bodyPr>
          <a:lstStyle/>
          <a:p>
            <a:pPr marL="285750" lvl="0" indent="-285750" algn="just">
              <a:spcBef>
                <a:spcPts val="400"/>
              </a:spcBef>
              <a:spcAft>
                <a:spcPts val="400"/>
              </a:spcAft>
              <a:buFont typeface="Arial" panose="020B0604020202020204" pitchFamily="34" charset="0"/>
              <a:buChar char="•"/>
              <a:tabLst>
                <a:tab pos="811530" algn="l"/>
              </a:tabLst>
            </a:pPr>
            <a:r>
              <a:rPr lang="en-US" sz="1800" dirty="0">
                <a:effectLst/>
                <a:latin typeface="Times New Roman" panose="02020603050405020304" pitchFamily="18" charset="0"/>
                <a:ea typeface="Arial" panose="020B0604020202020204" pitchFamily="34" charset="0"/>
              </a:rPr>
              <a:t>Identify Common Digital Applications Used in Victualling</a:t>
            </a:r>
          </a:p>
          <a:p>
            <a:pPr marL="285750" lvl="0" indent="-285750" algn="just">
              <a:spcBef>
                <a:spcPts val="400"/>
              </a:spcBef>
              <a:spcAft>
                <a:spcPts val="400"/>
              </a:spcAft>
              <a:buFont typeface="Arial" panose="020B0604020202020204" pitchFamily="34" charset="0"/>
              <a:buChar char="•"/>
              <a:tabLst>
                <a:tab pos="811530" algn="l"/>
              </a:tabLst>
            </a:pPr>
            <a:r>
              <a:rPr lang="en-US" sz="1800" dirty="0">
                <a:effectLst/>
                <a:latin typeface="Times New Roman" panose="02020603050405020304" pitchFamily="18" charset="0"/>
                <a:ea typeface="Arial" panose="020B0604020202020204" pitchFamily="34" charset="0"/>
              </a:rPr>
              <a:t>Assess the Benefits and Challenges of Digital Tools in the Galley</a:t>
            </a:r>
          </a:p>
          <a:p>
            <a:pPr marL="285750" lvl="0" indent="-285750" algn="just">
              <a:spcBef>
                <a:spcPts val="400"/>
              </a:spcBef>
              <a:spcAft>
                <a:spcPts val="400"/>
              </a:spcAft>
              <a:buFont typeface="Arial" panose="020B0604020202020204" pitchFamily="34" charset="0"/>
              <a:buChar char="•"/>
              <a:tabLst>
                <a:tab pos="811530" algn="l"/>
              </a:tabLst>
            </a:pPr>
            <a:r>
              <a:rPr lang="en-US" sz="1800" dirty="0">
                <a:effectLst/>
                <a:latin typeface="Times New Roman" panose="02020603050405020304" pitchFamily="18" charset="0"/>
                <a:ea typeface="Arial" panose="020B0604020202020204" pitchFamily="34" charset="0"/>
              </a:rPr>
              <a:t>Evaluate the Impact of Digitalization on Food Safety and Cost Control</a:t>
            </a:r>
          </a:p>
          <a:p>
            <a:pPr marL="285750" lvl="0" indent="-285750" algn="just">
              <a:spcBef>
                <a:spcPts val="400"/>
              </a:spcBef>
              <a:spcAft>
                <a:spcPts val="400"/>
              </a:spcAft>
              <a:buFont typeface="Arial" panose="020B0604020202020204" pitchFamily="34" charset="0"/>
              <a:buChar char="•"/>
              <a:tabLst>
                <a:tab pos="811530" algn="l"/>
              </a:tabLst>
            </a:pPr>
            <a:r>
              <a:rPr lang="en-US" sz="1800" dirty="0">
                <a:effectLst/>
                <a:latin typeface="Times New Roman" panose="02020603050405020304" pitchFamily="18" charset="0"/>
                <a:ea typeface="Arial" panose="020B0604020202020204" pitchFamily="34" charset="0"/>
              </a:rPr>
              <a:t>Evaluate real-world scenarios or case studies to propose informed solutions that improve pantry management practices in maritime settings and digitalization.</a:t>
            </a:r>
          </a:p>
        </p:txBody>
      </p:sp>
      <p:grpSp>
        <p:nvGrpSpPr>
          <p:cNvPr id="3" name="Group 2">
            <a:extLst>
              <a:ext uri="{FF2B5EF4-FFF2-40B4-BE49-F238E27FC236}">
                <a16:creationId xmlns:a16="http://schemas.microsoft.com/office/drawing/2014/main" id="{13194D00-7FD2-2FFD-365E-83AFD495453A}"/>
              </a:ext>
            </a:extLst>
          </p:cNvPr>
          <p:cNvGrpSpPr/>
          <p:nvPr/>
        </p:nvGrpSpPr>
        <p:grpSpPr>
          <a:xfrm>
            <a:off x="0" y="124795"/>
            <a:ext cx="9144000" cy="6686202"/>
            <a:chOff x="89508" y="93100"/>
            <a:chExt cx="9144000" cy="6686202"/>
          </a:xfrm>
        </p:grpSpPr>
        <p:grpSp>
          <p:nvGrpSpPr>
            <p:cNvPr id="18" name="Group 17">
              <a:extLst>
                <a:ext uri="{FF2B5EF4-FFF2-40B4-BE49-F238E27FC236}">
                  <a16:creationId xmlns:a16="http://schemas.microsoft.com/office/drawing/2014/main" id="{7FE83BAB-E4D6-434D-B13E-49E4DA216DFF}"/>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0FF45C74-1B5E-DBE6-3753-F25E625A14BE}"/>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04CD0F43-DC9A-F921-C687-815DACAE5821}"/>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06025AC1-40A9-D0C7-1AEE-5BB218EF07DB}"/>
                </a:ext>
              </a:extLst>
            </p:cNvPr>
            <p:cNvGrpSpPr/>
            <p:nvPr/>
          </p:nvGrpSpPr>
          <p:grpSpPr>
            <a:xfrm>
              <a:off x="89508" y="6141795"/>
              <a:ext cx="9144000" cy="637507"/>
              <a:chOff x="89508" y="6141795"/>
              <a:chExt cx="9144000" cy="637507"/>
            </a:xfrm>
          </p:grpSpPr>
          <p:pic>
            <p:nvPicPr>
              <p:cNvPr id="20" name="Picture 19" descr="Blue Background Powerpoint posted by Michelle Mercado">
                <a:extLst>
                  <a:ext uri="{FF2B5EF4-FFF2-40B4-BE49-F238E27FC236}">
                    <a16:creationId xmlns:a16="http://schemas.microsoft.com/office/drawing/2014/main" id="{B329D78C-7144-92B9-E072-CBDA58B0D76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41795"/>
                <a:ext cx="9144000" cy="637507"/>
              </a:xfrm>
              <a:prstGeom prst="rect">
                <a:avLst/>
              </a:prstGeom>
              <a:noFill/>
              <a:ln>
                <a:noFill/>
              </a:ln>
            </p:spPr>
          </p:pic>
          <p:sp>
            <p:nvSpPr>
              <p:cNvPr id="22" name="Rectangle 21">
                <a:extLst>
                  <a:ext uri="{FF2B5EF4-FFF2-40B4-BE49-F238E27FC236}">
                    <a16:creationId xmlns:a16="http://schemas.microsoft.com/office/drawing/2014/main" id="{478574EA-BBB4-8314-ED2A-D9DE4DF7D641}"/>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E0782A2B-BF1A-7453-B9C7-DBA1A3B077C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C1872CE-7403-8AA0-28FB-9CEDDF49B334}"/>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CB084CE-77DD-182C-6FFA-85987A577EEC}"/>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9914608-619E-A6B2-C266-8E0A9B574EB4}"/>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354BB64-D698-70D3-F856-A58AD9F8B730}"/>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D3280CA-BE0A-8946-23D6-253F7330B900}"/>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3436287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91C55-404F-1C87-C4FA-6D29DA8677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A7B073-3EEB-995F-0114-02CE26BCDF3F}"/>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DIGITALIZATION IN THE GALLEYS</a:t>
            </a:r>
          </a:p>
        </p:txBody>
      </p:sp>
      <p:grpSp>
        <p:nvGrpSpPr>
          <p:cNvPr id="4" name="Group 3">
            <a:extLst>
              <a:ext uri="{FF2B5EF4-FFF2-40B4-BE49-F238E27FC236}">
                <a16:creationId xmlns:a16="http://schemas.microsoft.com/office/drawing/2014/main" id="{1C206450-C1F6-A371-091E-F8E17B17CF84}"/>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3588311E-5D4C-C8FC-1BC9-6BA801DEAA1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1DABA44F-926F-09AF-561F-792CD6DAFE2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0CF923D1-E09C-2E3C-6E03-A5A6BF143222}"/>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842E33D4-430C-0A12-80F3-4C78883BE8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0F71CAA1-4402-07EF-E5EB-58FD5B2088CE}"/>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AEC19283-A7B0-3A8D-9B38-5AC834577FC2}"/>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BFB130DE-E6E8-4723-37C3-4AC3B7B4CFD4}"/>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679FA246-97EB-DB0A-AE6B-ACE02E61DE45}"/>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464E5E2D-9E26-7425-74FA-9523B5D7A391}"/>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FE3904B0-C29C-298B-E4FA-B89FF59190BE}"/>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
        <p:nvSpPr>
          <p:cNvPr id="8" name="TextBox 7">
            <a:extLst>
              <a:ext uri="{FF2B5EF4-FFF2-40B4-BE49-F238E27FC236}">
                <a16:creationId xmlns:a16="http://schemas.microsoft.com/office/drawing/2014/main" id="{74D090C6-EB7F-1301-6B30-E91A7E3F5348}"/>
              </a:ext>
            </a:extLst>
          </p:cNvPr>
          <p:cNvSpPr txBox="1"/>
          <p:nvPr/>
        </p:nvSpPr>
        <p:spPr>
          <a:xfrm>
            <a:off x="688933" y="1776401"/>
            <a:ext cx="7837246" cy="1477328"/>
          </a:xfrm>
          <a:prstGeom prst="rect">
            <a:avLst/>
          </a:prstGeom>
          <a:noFill/>
        </p:spPr>
        <p:txBody>
          <a:bodyPr wrap="square">
            <a:spAutoFit/>
          </a:bodyPr>
          <a:lstStyle/>
          <a:p>
            <a:pPr lvl="0">
              <a:buNone/>
              <a:tabLst>
                <a:tab pos="457200" algn="l"/>
              </a:tabLst>
            </a:pPr>
            <a:r>
              <a:rPr lang="en-US" sz="1800" dirty="0">
                <a:effectLst/>
                <a:latin typeface="Times New Roman" panose="02020603050405020304" pitchFamily="18" charset="0"/>
                <a:ea typeface="Arial" panose="020B0604020202020204" pitchFamily="34" charset="0"/>
              </a:rPr>
              <a:t>As ships face longer voyages, tighter budgets, and stricter international standards, adopting digital technologies in victualling is no longer optional but essential. Digital solutions enhance efficiency, accuracy, compliance, and crew welfare, transforming traditional catering practices into streamlined, data-driven processes.</a:t>
            </a:r>
          </a:p>
          <a:p>
            <a:pPr lvl="0">
              <a:buNone/>
              <a:tabLst>
                <a:tab pos="457200" algn="l"/>
              </a:tabLst>
            </a:pPr>
            <a:r>
              <a:rPr lang="en-US" sz="1800" dirty="0">
                <a:effectLst/>
                <a:latin typeface="Times New Roman" panose="02020603050405020304" pitchFamily="18" charset="0"/>
                <a:ea typeface="Arial" panose="020B0604020202020204" pitchFamily="34" charset="0"/>
              </a:rPr>
              <a:t> </a:t>
            </a:r>
            <a:endParaRPr lang="en-US" sz="28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71EFD166-6B86-5324-9FA4-A7168CC682A7}"/>
              </a:ext>
            </a:extLst>
          </p:cNvPr>
          <p:cNvPicPr>
            <a:picLocks noChangeAspect="1"/>
          </p:cNvPicPr>
          <p:nvPr/>
        </p:nvPicPr>
        <p:blipFill>
          <a:blip r:embed="rId11"/>
          <a:stretch>
            <a:fillRect/>
          </a:stretch>
        </p:blipFill>
        <p:spPr>
          <a:xfrm>
            <a:off x="3089173" y="3429000"/>
            <a:ext cx="2857500" cy="1600200"/>
          </a:xfrm>
          <a:prstGeom prst="rect">
            <a:avLst/>
          </a:prstGeom>
        </p:spPr>
      </p:pic>
    </p:spTree>
    <p:extLst>
      <p:ext uri="{BB962C8B-B14F-4D97-AF65-F5344CB8AC3E}">
        <p14:creationId xmlns:p14="http://schemas.microsoft.com/office/powerpoint/2010/main" val="542578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E2BDE-61BF-1A22-9C0A-AA506B18F1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40E50A-6059-C4F9-C3EE-9B59A5D0C2F3}"/>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DIGITALIZATION IN THE GALLEYS</a:t>
            </a:r>
          </a:p>
        </p:txBody>
      </p:sp>
      <p:grpSp>
        <p:nvGrpSpPr>
          <p:cNvPr id="4" name="Group 3">
            <a:extLst>
              <a:ext uri="{FF2B5EF4-FFF2-40B4-BE49-F238E27FC236}">
                <a16:creationId xmlns:a16="http://schemas.microsoft.com/office/drawing/2014/main" id="{ED5CE748-DA2A-5DAA-FEFE-CC56533399B2}"/>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8130B7C4-FF3E-AA3F-CB97-7892DA36E66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75EA91E3-08DF-B6B1-9BDC-AAE0F4957B5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409715D7-AA82-522F-1680-7BC21786BA43}"/>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66BE1AAA-960B-FD30-7CC4-53702F17EC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271DAF31-3E52-6ED7-731A-D5DBD7A5B4CB}"/>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210689F4-619B-505B-285B-912DE38663DF}"/>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418F29AE-6EC1-A37F-D9CB-D0BDA51E09CF}"/>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4A647A32-CF4C-C1A6-59FF-4100C7ECFB6A}"/>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ABC6610F-FDC4-2A00-082A-7C0886736C09}"/>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2EEC7DB2-B479-CDB6-7E52-53EA1B400E9C}"/>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
        <p:nvSpPr>
          <p:cNvPr id="8" name="TextBox 7">
            <a:extLst>
              <a:ext uri="{FF2B5EF4-FFF2-40B4-BE49-F238E27FC236}">
                <a16:creationId xmlns:a16="http://schemas.microsoft.com/office/drawing/2014/main" id="{651F643F-9D42-FD14-B4F6-2D55ABB7B3AE}"/>
              </a:ext>
            </a:extLst>
          </p:cNvPr>
          <p:cNvSpPr txBox="1"/>
          <p:nvPr/>
        </p:nvSpPr>
        <p:spPr>
          <a:xfrm>
            <a:off x="688933" y="1776401"/>
            <a:ext cx="7837246" cy="1477328"/>
          </a:xfrm>
          <a:prstGeom prst="rect">
            <a:avLst/>
          </a:prstGeom>
          <a:noFill/>
        </p:spPr>
        <p:txBody>
          <a:bodyPr wrap="square">
            <a:spAutoFit/>
          </a:bodyPr>
          <a:lstStyle/>
          <a:p>
            <a:pPr lvl="0" algn="just">
              <a:buNone/>
              <a:tabLst>
                <a:tab pos="457200" algn="l"/>
              </a:tabLst>
            </a:pPr>
            <a:r>
              <a:rPr lang="en-US" sz="1800" dirty="0">
                <a:effectLst/>
                <a:latin typeface="Times New Roman" panose="02020603050405020304" pitchFamily="18" charset="0"/>
                <a:ea typeface="Arial" panose="020B0604020202020204" pitchFamily="34" charset="0"/>
              </a:rPr>
              <a:t>One of the most significant advantages of digital transformation in victualling is the improvement in inventory management. Traditional manual inventory systems are often prone to errors, making it difficult to maintain optimal stock levels throughout long voyages. Digital inventory management platforms provide real-time tracking of food supplies, allowing crews to monitor stocks continuously</a:t>
            </a:r>
            <a:endParaRPr lang="en-US" sz="2800" dirty="0">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FA69A888-9BE5-D0D5-E3D9-ED4C2A7DD451}"/>
              </a:ext>
            </a:extLst>
          </p:cNvPr>
          <p:cNvPicPr>
            <a:picLocks noChangeAspect="1"/>
          </p:cNvPicPr>
          <p:nvPr/>
        </p:nvPicPr>
        <p:blipFill>
          <a:blip r:embed="rId11"/>
          <a:stretch>
            <a:fillRect/>
          </a:stretch>
        </p:blipFill>
        <p:spPr>
          <a:xfrm>
            <a:off x="4958068" y="3706752"/>
            <a:ext cx="2619375" cy="1743075"/>
          </a:xfrm>
          <a:prstGeom prst="rect">
            <a:avLst/>
          </a:prstGeom>
        </p:spPr>
      </p:pic>
      <p:pic>
        <p:nvPicPr>
          <p:cNvPr id="9" name="Picture 8">
            <a:extLst>
              <a:ext uri="{FF2B5EF4-FFF2-40B4-BE49-F238E27FC236}">
                <a16:creationId xmlns:a16="http://schemas.microsoft.com/office/drawing/2014/main" id="{0FDC98B6-75FA-FA33-3366-D66D0B95A06B}"/>
              </a:ext>
            </a:extLst>
          </p:cNvPr>
          <p:cNvPicPr>
            <a:picLocks noChangeAspect="1"/>
          </p:cNvPicPr>
          <p:nvPr/>
        </p:nvPicPr>
        <p:blipFill>
          <a:blip r:embed="rId12"/>
          <a:stretch>
            <a:fillRect/>
          </a:stretch>
        </p:blipFill>
        <p:spPr>
          <a:xfrm>
            <a:off x="1943718" y="3550264"/>
            <a:ext cx="2143125" cy="2143125"/>
          </a:xfrm>
          <a:prstGeom prst="rect">
            <a:avLst/>
          </a:prstGeom>
        </p:spPr>
      </p:pic>
    </p:spTree>
    <p:extLst>
      <p:ext uri="{BB962C8B-B14F-4D97-AF65-F5344CB8AC3E}">
        <p14:creationId xmlns:p14="http://schemas.microsoft.com/office/powerpoint/2010/main" val="41174267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C4744-2EC0-3A92-93CB-B93E145B06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5D8977-7E98-D64B-4D64-6A6B7292D6A3}"/>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DIGITALIZATION IN THE GALLEYS</a:t>
            </a:r>
          </a:p>
        </p:txBody>
      </p:sp>
      <p:grpSp>
        <p:nvGrpSpPr>
          <p:cNvPr id="4" name="Group 3">
            <a:extLst>
              <a:ext uri="{FF2B5EF4-FFF2-40B4-BE49-F238E27FC236}">
                <a16:creationId xmlns:a16="http://schemas.microsoft.com/office/drawing/2014/main" id="{29DC1917-3776-0480-46FD-3D738E9A0304}"/>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AB1BDF65-7088-AF5A-8778-1780013B866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77C2F009-71D4-5C78-2EFB-5D9C1AAECA4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57FB1B0C-9E4A-FD75-AF53-0091F61E2361}"/>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808C9EC6-A0B7-0D91-606B-11C814413D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08B88DE0-3FCF-6FAF-4B6D-8102D4977DE7}"/>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731CB767-BEDF-EE0B-FB20-CF6FA498900E}"/>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C5C9F94E-DB39-C3E8-0760-E7AFDCC6D919}"/>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68F8390C-C247-3DD0-D659-0B0EDEAC9819}"/>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4955DD42-75B9-7EE7-7E9D-172484CC8347}"/>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3E3EF70C-08A1-E59A-0BCA-8A7EA0FFA760}"/>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
        <p:nvSpPr>
          <p:cNvPr id="8" name="TextBox 7">
            <a:extLst>
              <a:ext uri="{FF2B5EF4-FFF2-40B4-BE49-F238E27FC236}">
                <a16:creationId xmlns:a16="http://schemas.microsoft.com/office/drawing/2014/main" id="{4CE60190-4236-33A2-6A74-21C93291840E}"/>
              </a:ext>
            </a:extLst>
          </p:cNvPr>
          <p:cNvSpPr txBox="1"/>
          <p:nvPr/>
        </p:nvSpPr>
        <p:spPr>
          <a:xfrm>
            <a:off x="688933" y="1776401"/>
            <a:ext cx="7837246" cy="3570208"/>
          </a:xfrm>
          <a:prstGeom prst="rect">
            <a:avLst/>
          </a:prstGeom>
          <a:noFill/>
        </p:spPr>
        <p:txBody>
          <a:bodyPr wrap="square">
            <a:spAutoFit/>
          </a:bodyPr>
          <a:lstStyle/>
          <a:p>
            <a:pPr algn="just">
              <a:buNone/>
            </a:pPr>
            <a:r>
              <a:rPr lang="en-US" sz="1800" dirty="0">
                <a:effectLst/>
                <a:latin typeface="Times New Roman" panose="02020603050405020304" pitchFamily="18" charset="0"/>
                <a:ea typeface="Arial" panose="020B0604020202020204" pitchFamily="34" charset="0"/>
              </a:rPr>
              <a:t>Another vital aspect transformed by digital technology is menu planning and nutritional compliance. Maritime </a:t>
            </a:r>
            <a:r>
              <a:rPr lang="en-US" sz="1800" dirty="0" err="1">
                <a:effectLst/>
                <a:latin typeface="Times New Roman" panose="02020603050405020304" pitchFamily="18" charset="0"/>
                <a:ea typeface="Arial" panose="020B0604020202020204" pitchFamily="34" charset="0"/>
              </a:rPr>
              <a:t>Labour</a:t>
            </a:r>
            <a:r>
              <a:rPr lang="en-US" sz="1800" dirty="0">
                <a:effectLst/>
                <a:latin typeface="Times New Roman" panose="02020603050405020304" pitchFamily="18" charset="0"/>
                <a:ea typeface="Arial" panose="020B0604020202020204" pitchFamily="34" charset="0"/>
              </a:rPr>
              <a:t> Convention (MLC) regulations require ships to provide meals that meet specific dietary standards, taking into account cultural and health considerations. Digital </a:t>
            </a:r>
            <a:r>
              <a:rPr lang="en-US" dirty="0">
                <a:effectLst/>
                <a:latin typeface="Times New Roman" panose="02020603050405020304" pitchFamily="18" charset="0"/>
                <a:ea typeface="Arial" panose="020B0604020202020204" pitchFamily="34" charset="0"/>
              </a:rPr>
              <a:t>meal planning software enables victualling staff to design balanced menus that respect these requirements. </a:t>
            </a:r>
            <a:r>
              <a:rPr lang="tr-TR" dirty="0">
                <a:effectLst/>
                <a:latin typeface="Times New Roman" panose="02020603050405020304" pitchFamily="18" charset="0"/>
                <a:ea typeface="Times New Roman" panose="02020603050405020304" pitchFamily="18" charset="0"/>
              </a:rPr>
              <a:t>These tools calculate the nutritional content of meals and directly link to inventory databases, simplifying procurement and reducing errors. For instance, meal planning systems can alert cooks if a menu lacks certain nutrients or if substitutions are needed to accommodate dietary restrictions such as vegetarian or halal options. This ensures that crew members receive wholesome, culturally appropriate meals, promoting their well-being throughout their time at sea.</a:t>
            </a:r>
            <a:endParaRPr lang="en-US" dirty="0">
              <a:effectLst/>
              <a:latin typeface="Times New Roman" panose="02020603050405020304" pitchFamily="18" charset="0"/>
              <a:ea typeface="Times New Roman" panose="02020603050405020304" pitchFamily="18" charset="0"/>
            </a:endParaRPr>
          </a:p>
          <a:p>
            <a:pPr lvl="0" algn="just">
              <a:buNone/>
              <a:tabLst>
                <a:tab pos="457200" algn="l"/>
              </a:tabLst>
            </a:pP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220655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21D99-A77E-5A35-81DA-BA502566DF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B19B84-00E3-E36C-845C-F41D0E96EBD8}"/>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DIGITALIZATION IN THE GALLEYS</a:t>
            </a:r>
          </a:p>
        </p:txBody>
      </p:sp>
      <p:grpSp>
        <p:nvGrpSpPr>
          <p:cNvPr id="4" name="Group 3">
            <a:extLst>
              <a:ext uri="{FF2B5EF4-FFF2-40B4-BE49-F238E27FC236}">
                <a16:creationId xmlns:a16="http://schemas.microsoft.com/office/drawing/2014/main" id="{3639565A-48EF-68EF-F6A6-451FB8F7E95E}"/>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F2AF57DA-8679-96A4-27CD-D77C39D00DD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D74AE044-8A03-A383-4C01-18C7286A932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C2C25D39-11DB-C9B4-27CE-7681F57B23D9}"/>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78093BF1-456D-40B1-34D2-F28B95B545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8E79D082-CCFF-ED67-FE2E-E7572E3A04E1}"/>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3445F6B0-21EF-21C7-1613-9FBAC7D95AB3}"/>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DD83AF51-7414-6938-36BB-6B4F37B7EE65}"/>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7184FD69-EF4B-3145-99ED-5496D4587DC2}"/>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BCC900F6-BD49-88F2-9AB8-59AD82FD1016}"/>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D105257D-73AC-76F1-9781-EA99D2CFF893}"/>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
        <p:nvSpPr>
          <p:cNvPr id="8" name="TextBox 7">
            <a:extLst>
              <a:ext uri="{FF2B5EF4-FFF2-40B4-BE49-F238E27FC236}">
                <a16:creationId xmlns:a16="http://schemas.microsoft.com/office/drawing/2014/main" id="{3C134CBD-C1F4-1D35-2590-4B2E7824F58F}"/>
              </a:ext>
            </a:extLst>
          </p:cNvPr>
          <p:cNvSpPr txBox="1"/>
          <p:nvPr/>
        </p:nvSpPr>
        <p:spPr>
          <a:xfrm>
            <a:off x="688933" y="1776401"/>
            <a:ext cx="7837246" cy="1754326"/>
          </a:xfrm>
          <a:prstGeom prst="rect">
            <a:avLst/>
          </a:prstGeom>
          <a:noFill/>
        </p:spPr>
        <p:txBody>
          <a:bodyPr wrap="square">
            <a:spAutoFit/>
          </a:bodyPr>
          <a:lstStyle/>
          <a:p>
            <a:pPr algn="just">
              <a:buNone/>
            </a:pPr>
            <a:r>
              <a:rPr lang="en-US" sz="1800" dirty="0">
                <a:effectLst/>
                <a:latin typeface="Times New Roman" panose="02020603050405020304" pitchFamily="18" charset="0"/>
                <a:ea typeface="Arial" panose="020B0604020202020204" pitchFamily="34" charset="0"/>
              </a:rPr>
              <a:t>Procurement processes also benefit significantly from digital transformation. Historically, procurement involved manual comparisons of suppliers, order tracking, and budget management, all of which were time-consuming and prone to mistakes. Digital procurement platforms streamline these tasks by allowing victualling officers to compare vendors, place orders, and monitor budgets efficiently through a centralized system.</a:t>
            </a:r>
            <a:endParaRPr lang="en-US" sz="28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DBF677DC-FCC1-8EF4-13A9-BCEB6F84F286}"/>
              </a:ext>
            </a:extLst>
          </p:cNvPr>
          <p:cNvPicPr>
            <a:picLocks noChangeAspect="1"/>
          </p:cNvPicPr>
          <p:nvPr/>
        </p:nvPicPr>
        <p:blipFill>
          <a:blip r:embed="rId11"/>
          <a:stretch>
            <a:fillRect/>
          </a:stretch>
        </p:blipFill>
        <p:spPr>
          <a:xfrm>
            <a:off x="1274746" y="3792667"/>
            <a:ext cx="2857500" cy="1600200"/>
          </a:xfrm>
          <a:prstGeom prst="rect">
            <a:avLst/>
          </a:prstGeom>
        </p:spPr>
      </p:pic>
      <p:pic>
        <p:nvPicPr>
          <p:cNvPr id="6" name="Picture 5">
            <a:extLst>
              <a:ext uri="{FF2B5EF4-FFF2-40B4-BE49-F238E27FC236}">
                <a16:creationId xmlns:a16="http://schemas.microsoft.com/office/drawing/2014/main" id="{4EC28E56-1C97-5538-4426-9B825603D851}"/>
              </a:ext>
            </a:extLst>
          </p:cNvPr>
          <p:cNvPicPr>
            <a:picLocks noChangeAspect="1"/>
          </p:cNvPicPr>
          <p:nvPr/>
        </p:nvPicPr>
        <p:blipFill>
          <a:blip r:embed="rId12"/>
          <a:stretch>
            <a:fillRect/>
          </a:stretch>
        </p:blipFill>
        <p:spPr>
          <a:xfrm>
            <a:off x="4595900" y="3792667"/>
            <a:ext cx="2857500" cy="1600200"/>
          </a:xfrm>
          <a:prstGeom prst="rect">
            <a:avLst/>
          </a:prstGeom>
        </p:spPr>
      </p:pic>
    </p:spTree>
    <p:extLst>
      <p:ext uri="{BB962C8B-B14F-4D97-AF65-F5344CB8AC3E}">
        <p14:creationId xmlns:p14="http://schemas.microsoft.com/office/powerpoint/2010/main" val="1483861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AA9C0-FF57-2997-58EC-D37F4B8B24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5DF1DF-30C1-B1C8-A3C0-E59B86AC3F81}"/>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DIGITALIZATION IN THE GALLEYS</a:t>
            </a:r>
          </a:p>
        </p:txBody>
      </p:sp>
      <p:grpSp>
        <p:nvGrpSpPr>
          <p:cNvPr id="4" name="Group 3">
            <a:extLst>
              <a:ext uri="{FF2B5EF4-FFF2-40B4-BE49-F238E27FC236}">
                <a16:creationId xmlns:a16="http://schemas.microsoft.com/office/drawing/2014/main" id="{867C45A9-52D5-4EF9-BC3D-7420E9712393}"/>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D7C86879-7C55-6249-F9D4-048B5A057A4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56C9F94D-D520-F913-CFBA-A97D59B2409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C830FD2C-BA76-7156-FFDE-551974597918}"/>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F2B92448-A3F0-F7B1-92E0-DDA920ACA9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CC150297-2A4C-06C9-D623-9E7AF244ED72}"/>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9BCEBC9E-F623-F6CA-98FD-6C6C7865A54B}"/>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E35FDC9B-E945-96A8-CFE7-D201D5734D93}"/>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4527CED3-6F01-7C85-B3EB-5DB391F8605D}"/>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CC875BFF-AD6F-05F9-0158-9F02DE3F16E7}"/>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234A19C3-2FCB-867B-FBB9-A99465C34298}"/>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
        <p:nvSpPr>
          <p:cNvPr id="8" name="TextBox 7">
            <a:extLst>
              <a:ext uri="{FF2B5EF4-FFF2-40B4-BE49-F238E27FC236}">
                <a16:creationId xmlns:a16="http://schemas.microsoft.com/office/drawing/2014/main" id="{7CA4B126-BA08-5BB2-706A-E17549C8B9D6}"/>
              </a:ext>
            </a:extLst>
          </p:cNvPr>
          <p:cNvSpPr txBox="1"/>
          <p:nvPr/>
        </p:nvSpPr>
        <p:spPr>
          <a:xfrm>
            <a:off x="688933" y="1776401"/>
            <a:ext cx="7837246" cy="1477328"/>
          </a:xfrm>
          <a:prstGeom prst="rect">
            <a:avLst/>
          </a:prstGeom>
          <a:noFill/>
        </p:spPr>
        <p:txBody>
          <a:bodyPr wrap="square">
            <a:spAutoFit/>
          </a:bodyPr>
          <a:lstStyle/>
          <a:p>
            <a:pPr algn="just">
              <a:buNone/>
            </a:pPr>
            <a:r>
              <a:rPr lang="en-US" sz="1800" dirty="0">
                <a:effectLst/>
                <a:latin typeface="Times New Roman" panose="02020603050405020304" pitchFamily="18" charset="0"/>
                <a:ea typeface="Arial" panose="020B0604020202020204" pitchFamily="34" charset="0"/>
              </a:rPr>
              <a:t>Maintaining food safety and regulatory compliance is another critical challenge addressed through digital tools. Foodborne illnesses onboard ships can have severe consequences, so strict adherence to hygiene protocols is mandatory. Digital applications such as iAuditor allow crew members to record refrigerator temperatures, cleaning schedules, and safety checks systematically. </a:t>
            </a:r>
            <a:endParaRPr lang="en-US" sz="28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5FC4160B-A58E-512C-0197-26FC46D9A1F5}"/>
              </a:ext>
            </a:extLst>
          </p:cNvPr>
          <p:cNvPicPr>
            <a:picLocks noChangeAspect="1"/>
          </p:cNvPicPr>
          <p:nvPr/>
        </p:nvPicPr>
        <p:blipFill>
          <a:blip r:embed="rId11"/>
          <a:stretch>
            <a:fillRect/>
          </a:stretch>
        </p:blipFill>
        <p:spPr>
          <a:xfrm>
            <a:off x="2333403" y="3296485"/>
            <a:ext cx="4351323" cy="2439799"/>
          </a:xfrm>
          <a:prstGeom prst="rect">
            <a:avLst/>
          </a:prstGeom>
        </p:spPr>
      </p:pic>
    </p:spTree>
    <p:extLst>
      <p:ext uri="{BB962C8B-B14F-4D97-AF65-F5344CB8AC3E}">
        <p14:creationId xmlns:p14="http://schemas.microsoft.com/office/powerpoint/2010/main" val="2738382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9CB94-4D47-D71C-DB66-A831595468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63612D-9CC6-31F2-A591-C4DD806178B8}"/>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DIGITALIZATION IN THE GALLEYS</a:t>
            </a:r>
          </a:p>
        </p:txBody>
      </p:sp>
      <p:grpSp>
        <p:nvGrpSpPr>
          <p:cNvPr id="4" name="Group 3">
            <a:extLst>
              <a:ext uri="{FF2B5EF4-FFF2-40B4-BE49-F238E27FC236}">
                <a16:creationId xmlns:a16="http://schemas.microsoft.com/office/drawing/2014/main" id="{32C5F703-83C2-76F3-2E11-40A04AF596AB}"/>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1EC52E1A-BB5B-F02C-AE6C-E2BF404C29D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EC70506-A885-6E8D-E2C1-7236CB65040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25188097-6859-D8CF-632B-7676DF7086DA}"/>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9C931037-1624-2B3B-C3FC-5F88447704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4A6742E7-40C7-F561-337D-8C5629EDBB09}"/>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77AD7463-8E4F-1471-5E43-C5E34B718049}"/>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31A48E0E-0D98-94EE-C687-43F1501EC765}"/>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FE42164E-A668-58C1-CD7A-E37D4C6F2FCD}"/>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58914D85-B279-E8A0-9384-B026A1CC51EB}"/>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08EF3A20-090B-0FDD-26B2-E7B9EADAF570}"/>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
        <p:nvSpPr>
          <p:cNvPr id="8" name="TextBox 7">
            <a:extLst>
              <a:ext uri="{FF2B5EF4-FFF2-40B4-BE49-F238E27FC236}">
                <a16:creationId xmlns:a16="http://schemas.microsoft.com/office/drawing/2014/main" id="{E4DBFE37-131F-4849-5A7D-D7813E91BFA1}"/>
              </a:ext>
            </a:extLst>
          </p:cNvPr>
          <p:cNvSpPr txBox="1"/>
          <p:nvPr/>
        </p:nvSpPr>
        <p:spPr>
          <a:xfrm>
            <a:off x="688933" y="1776401"/>
            <a:ext cx="7837246" cy="2308324"/>
          </a:xfrm>
          <a:prstGeom prst="rect">
            <a:avLst/>
          </a:prstGeom>
          <a:noFill/>
        </p:spPr>
        <p:txBody>
          <a:bodyPr wrap="square">
            <a:spAutoFit/>
          </a:bodyPr>
          <a:lstStyle/>
          <a:p>
            <a:pPr algn="just">
              <a:buNone/>
            </a:pPr>
            <a:r>
              <a:rPr lang="tr-TR" sz="1800" dirty="0">
                <a:effectLst/>
                <a:latin typeface="Times New Roman" panose="02020603050405020304" pitchFamily="18" charset="0"/>
                <a:ea typeface="Times New Roman" panose="02020603050405020304" pitchFamily="18" charset="0"/>
              </a:rPr>
              <a:t>Digital transformation also supports environmental sustainability efforts, particularly in reducing food waste. Ships must comply with MARPOL regulations aimed at minimizing waste disposal into the ocean. Digital waste management tools enable crews to log and analyze food waste data, identifying patterns that contribute to excessive disposal. For instance, if a significant portion of bread or fresh produce consistently goes unused, the victualling team can adjust ordering quantities or portion sizes. This data-driven approach helps reduce environmental impact, cut costs, and promote responsible resource use onboard.</a:t>
            </a:r>
            <a:endParaRPr lang="en-US" sz="28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BF595F88-516D-0B94-CC52-A200D689E0B3}"/>
              </a:ext>
            </a:extLst>
          </p:cNvPr>
          <p:cNvPicPr>
            <a:picLocks noChangeAspect="1"/>
          </p:cNvPicPr>
          <p:nvPr/>
        </p:nvPicPr>
        <p:blipFill>
          <a:blip r:embed="rId11"/>
          <a:stretch>
            <a:fillRect/>
          </a:stretch>
        </p:blipFill>
        <p:spPr>
          <a:xfrm>
            <a:off x="1506269" y="4316225"/>
            <a:ext cx="2714625" cy="1685925"/>
          </a:xfrm>
          <a:prstGeom prst="rect">
            <a:avLst/>
          </a:prstGeom>
        </p:spPr>
      </p:pic>
      <p:pic>
        <p:nvPicPr>
          <p:cNvPr id="6" name="Picture 5">
            <a:extLst>
              <a:ext uri="{FF2B5EF4-FFF2-40B4-BE49-F238E27FC236}">
                <a16:creationId xmlns:a16="http://schemas.microsoft.com/office/drawing/2014/main" id="{A2E4175B-2046-176C-5335-6ECFD58DAB1E}"/>
              </a:ext>
            </a:extLst>
          </p:cNvPr>
          <p:cNvPicPr>
            <a:picLocks noChangeAspect="1"/>
          </p:cNvPicPr>
          <p:nvPr/>
        </p:nvPicPr>
        <p:blipFill>
          <a:blip r:embed="rId12"/>
          <a:stretch>
            <a:fillRect/>
          </a:stretch>
        </p:blipFill>
        <p:spPr>
          <a:xfrm>
            <a:off x="4780231" y="4316225"/>
            <a:ext cx="2857500" cy="1643063"/>
          </a:xfrm>
          <a:prstGeom prst="rect">
            <a:avLst/>
          </a:prstGeom>
        </p:spPr>
      </p:pic>
    </p:spTree>
    <p:extLst>
      <p:ext uri="{BB962C8B-B14F-4D97-AF65-F5344CB8AC3E}">
        <p14:creationId xmlns:p14="http://schemas.microsoft.com/office/powerpoint/2010/main" val="1085500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32EFF-B149-8C77-A267-78A268D3ED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B7777B-BB79-8C84-01C5-BD1DD685CC23}"/>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DIGITALIZATION IN THE GALLEYS</a:t>
            </a:r>
          </a:p>
        </p:txBody>
      </p:sp>
      <p:grpSp>
        <p:nvGrpSpPr>
          <p:cNvPr id="4" name="Group 3">
            <a:extLst>
              <a:ext uri="{FF2B5EF4-FFF2-40B4-BE49-F238E27FC236}">
                <a16:creationId xmlns:a16="http://schemas.microsoft.com/office/drawing/2014/main" id="{BCAB6175-3933-1FDA-46C7-37FA6A0539FD}"/>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A06397A8-1A50-41FC-1BA7-28F372C2DBA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F8AA195-771A-66E9-84D8-CF484802ED8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2BEB2FF6-17D0-0BD3-CDBD-606E6DD4AF1D}"/>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72AD2C70-C1B1-EEE3-1BC7-773FBC1BEB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C3A08D35-C1D1-96E6-4257-0D34FB75826A}"/>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DC081404-C3FC-1913-31B0-2B3DC8BBEAAD}"/>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E3AD7DD8-708E-1AF0-A876-269EFE454C10}"/>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62BA951C-3073-2164-42FD-51E0D3C37D53}"/>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60950490-1DF3-502F-01BE-2FBA4C2F3CF9}"/>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40A64B72-CD02-DEC4-9AD1-73F0FBABFD3A}"/>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
        <p:nvSpPr>
          <p:cNvPr id="8" name="TextBox 7">
            <a:extLst>
              <a:ext uri="{FF2B5EF4-FFF2-40B4-BE49-F238E27FC236}">
                <a16:creationId xmlns:a16="http://schemas.microsoft.com/office/drawing/2014/main" id="{77D2A759-CC05-90A1-E490-5A4DDF30E57C}"/>
              </a:ext>
            </a:extLst>
          </p:cNvPr>
          <p:cNvSpPr txBox="1"/>
          <p:nvPr/>
        </p:nvSpPr>
        <p:spPr>
          <a:xfrm>
            <a:off x="688933" y="1776401"/>
            <a:ext cx="7837246" cy="1754326"/>
          </a:xfrm>
          <a:prstGeom prst="rect">
            <a:avLst/>
          </a:prstGeom>
          <a:noFill/>
        </p:spPr>
        <p:txBody>
          <a:bodyPr wrap="square">
            <a:spAutoFit/>
          </a:bodyPr>
          <a:lstStyle/>
          <a:p>
            <a:pPr algn="just">
              <a:buNone/>
            </a:pPr>
            <a:r>
              <a:rPr lang="tr-TR" sz="1800" dirty="0">
                <a:effectLst/>
                <a:latin typeface="Times New Roman" panose="02020603050405020304" pitchFamily="18" charset="0"/>
                <a:ea typeface="Times New Roman" panose="02020603050405020304" pitchFamily="18" charset="0"/>
              </a:rPr>
              <a:t>Crew satisfaction is another key benefit of digitizing victualling operations. Digital feedback platforms allow crew members to express their preferences and satisfaction levels regarding meals. These insights enable galley staff to adapt menus responsively, catering to diverse tastes and cultural backgrounds. Providing crew with a voice in their meals fosters a positive onboard atmosphere and boosts morale, which is crucial for overall productivity and retention.</a:t>
            </a:r>
            <a:endParaRPr lang="en-US" sz="28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1F0B7F8F-3EB9-A349-C78F-FDEDCFA7BD33}"/>
              </a:ext>
            </a:extLst>
          </p:cNvPr>
          <p:cNvPicPr>
            <a:picLocks noChangeAspect="1"/>
          </p:cNvPicPr>
          <p:nvPr/>
        </p:nvPicPr>
        <p:blipFill>
          <a:blip r:embed="rId11"/>
          <a:stretch>
            <a:fillRect/>
          </a:stretch>
        </p:blipFill>
        <p:spPr>
          <a:xfrm>
            <a:off x="2552149" y="3690863"/>
            <a:ext cx="4305300" cy="2152650"/>
          </a:xfrm>
          <a:prstGeom prst="rect">
            <a:avLst/>
          </a:prstGeom>
        </p:spPr>
      </p:pic>
    </p:spTree>
    <p:extLst>
      <p:ext uri="{BB962C8B-B14F-4D97-AF65-F5344CB8AC3E}">
        <p14:creationId xmlns:p14="http://schemas.microsoft.com/office/powerpoint/2010/main" val="24739469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42E2A-9588-F3F4-B61D-51A8CAF6E3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92257B-53F0-85F1-BE98-53425F863634}"/>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DIGITALIZATION IN THE GALLEYS</a:t>
            </a:r>
          </a:p>
        </p:txBody>
      </p:sp>
      <p:grpSp>
        <p:nvGrpSpPr>
          <p:cNvPr id="4" name="Group 3">
            <a:extLst>
              <a:ext uri="{FF2B5EF4-FFF2-40B4-BE49-F238E27FC236}">
                <a16:creationId xmlns:a16="http://schemas.microsoft.com/office/drawing/2014/main" id="{DFFDFE35-CDE4-EEEA-F76D-8DE709D5DAF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E72A7C69-6F65-FCFB-5E20-27111E10304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855ABD3-AE23-4869-D247-7100779D779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910D01EB-2394-A2DB-1758-45B7FCE425CE}"/>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45B4EA28-78AB-361F-8E76-89F901828F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9C6253CC-114E-970C-56D9-B4E9F7934CC6}"/>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3B27FB24-2781-1895-83FD-F206B9E1DA82}"/>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78FCE1ED-FE60-8D54-7D2E-F89B657AD3D9}"/>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5D841776-352C-6B88-91C5-6023FF2EC10D}"/>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B4C52C4E-F4A5-071E-EBA8-C0A0EB4034AF}"/>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98F3608D-9AB6-930A-BAB9-A92F00E3A542}"/>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
        <p:nvSpPr>
          <p:cNvPr id="8" name="TextBox 7">
            <a:extLst>
              <a:ext uri="{FF2B5EF4-FFF2-40B4-BE49-F238E27FC236}">
                <a16:creationId xmlns:a16="http://schemas.microsoft.com/office/drawing/2014/main" id="{F1D5814F-5AAA-44B6-EA6A-A0EEA60AD3DB}"/>
              </a:ext>
            </a:extLst>
          </p:cNvPr>
          <p:cNvSpPr txBox="1"/>
          <p:nvPr/>
        </p:nvSpPr>
        <p:spPr>
          <a:xfrm>
            <a:off x="688933" y="1776401"/>
            <a:ext cx="7837246" cy="1754326"/>
          </a:xfrm>
          <a:prstGeom prst="rect">
            <a:avLst/>
          </a:prstGeom>
          <a:noFill/>
        </p:spPr>
        <p:txBody>
          <a:bodyPr wrap="square">
            <a:spAutoFit/>
          </a:bodyPr>
          <a:lstStyle/>
          <a:p>
            <a:pPr algn="just">
              <a:buNone/>
            </a:pPr>
            <a:r>
              <a:rPr lang="en-US" dirty="0">
                <a:latin typeface="Times New Roman" panose="02020603050405020304" pitchFamily="18" charset="0"/>
                <a:ea typeface="Arial" panose="020B0604020202020204" pitchFamily="34" charset="0"/>
              </a:rPr>
              <a:t>D</a:t>
            </a:r>
            <a:r>
              <a:rPr lang="en-US" sz="1800" dirty="0">
                <a:effectLst/>
                <a:latin typeface="Times New Roman" panose="02020603050405020304" pitchFamily="18" charset="0"/>
                <a:ea typeface="Arial" panose="020B0604020202020204" pitchFamily="34" charset="0"/>
              </a:rPr>
              <a:t>igital platforms facilitate continuous training and learning for victualling personnel. Ships often operate with limited access to external training resources, but e-learning modules accessible onboard ensure staff remain up-to-date with hygiene practices, digital tools, and regulatory requirements. This ongoing education supports a competent, compliant crew capable of leveraging new technologies effectively.</a:t>
            </a:r>
            <a:endParaRPr lang="en-US" sz="2800" dirty="0">
              <a:effectLst/>
              <a:latin typeface="Times New Roman" panose="02020603050405020304" pitchFamily="18" charset="0"/>
              <a:ea typeface="Times New Roman" panose="02020603050405020304" pitchFamily="18" charset="0"/>
            </a:endParaRPr>
          </a:p>
        </p:txBody>
      </p:sp>
      <p:pic>
        <p:nvPicPr>
          <p:cNvPr id="1026" name="Picture 2" descr="576 Robotic Chef Cooking Modern Kitchen Stock Photos - Free &amp; Royalty-Free  Stock Photos from Dreamstime">
            <a:extLst>
              <a:ext uri="{FF2B5EF4-FFF2-40B4-BE49-F238E27FC236}">
                <a16:creationId xmlns:a16="http://schemas.microsoft.com/office/drawing/2014/main" id="{E69A91A2-4388-4D92-58A8-9841884D5B1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81375" y="3530727"/>
            <a:ext cx="2381250" cy="192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2964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232D2-6C67-2641-1A80-F5EE10E3D5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B9CFB8-100C-CB3F-79AD-84130A767755}"/>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DIGITALIZATION IN THE GALLEYS</a:t>
            </a:r>
          </a:p>
        </p:txBody>
      </p:sp>
      <p:grpSp>
        <p:nvGrpSpPr>
          <p:cNvPr id="4" name="Group 3">
            <a:extLst>
              <a:ext uri="{FF2B5EF4-FFF2-40B4-BE49-F238E27FC236}">
                <a16:creationId xmlns:a16="http://schemas.microsoft.com/office/drawing/2014/main" id="{130E3ECD-0E45-7C4F-C85C-CEE2070636B3}"/>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1EA016D8-CC9D-9515-D296-F0FAA98CB79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7EE4422-EB73-3994-61FF-8E2197D450A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B8232E4F-FD2E-3556-6C3E-13713D5167D5}"/>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E44A2526-91D7-0C0C-AE41-E86FA77083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853A31A0-D6D7-8961-15F5-04EFDF28ADDA}"/>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43FC0CA8-1536-5CD3-166D-00274060EF93}"/>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C5C03694-B2FF-2C4B-C0D7-882F5E9AA16E}"/>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17B1E408-3253-E17F-4DB2-A879A9036C2A}"/>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52AEA2A9-976E-6E78-AA7D-855994F7F29B}"/>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2572D449-47A2-F148-5578-0A1B657AAD51}"/>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
        <p:nvSpPr>
          <p:cNvPr id="8" name="TextBox 7">
            <a:extLst>
              <a:ext uri="{FF2B5EF4-FFF2-40B4-BE49-F238E27FC236}">
                <a16:creationId xmlns:a16="http://schemas.microsoft.com/office/drawing/2014/main" id="{D7BBF306-94AA-C4DF-F224-F57C0ACB0571}"/>
              </a:ext>
            </a:extLst>
          </p:cNvPr>
          <p:cNvSpPr txBox="1"/>
          <p:nvPr/>
        </p:nvSpPr>
        <p:spPr>
          <a:xfrm>
            <a:off x="688933" y="1776401"/>
            <a:ext cx="7837246" cy="3970318"/>
          </a:xfrm>
          <a:prstGeom prst="rect">
            <a:avLst/>
          </a:prstGeom>
          <a:noFill/>
        </p:spPr>
        <p:txBody>
          <a:bodyPr wrap="square">
            <a:spAutoFit/>
          </a:bodyPr>
          <a:lstStyle/>
          <a:p>
            <a:pPr algn="just">
              <a:buNone/>
            </a:pPr>
            <a:r>
              <a:rPr lang="tr-TR" sz="1800" dirty="0">
                <a:effectLst/>
                <a:latin typeface="Times New Roman" panose="02020603050405020304" pitchFamily="18" charset="0"/>
                <a:ea typeface="Times New Roman" panose="02020603050405020304" pitchFamily="18" charset="0"/>
              </a:rPr>
              <a:t>the wealth of data generated by digital victualling systems enables managers to make informed, strategic decisions. Analytics and reports provide insights into budget trends, inventory usage, crew preferences, and operational efficiencies. These data-driven decisions reduce guesswork, optimize resource allocation, and improve the overall quality of food services on board.</a:t>
            </a:r>
            <a:endParaRPr lang="en-US" sz="2800" dirty="0">
              <a:effectLst/>
              <a:latin typeface="Times New Roman" panose="02020603050405020304" pitchFamily="18" charset="0"/>
              <a:ea typeface="Times New Roman" panose="02020603050405020304" pitchFamily="18" charset="0"/>
            </a:endParaRPr>
          </a:p>
          <a:p>
            <a:pPr algn="just">
              <a:buNone/>
            </a:pPr>
            <a:r>
              <a:rPr lang="tr-TR" sz="1800" dirty="0">
                <a:effectLst/>
                <a:latin typeface="Times New Roman" panose="02020603050405020304" pitchFamily="18" charset="0"/>
                <a:ea typeface="Times New Roman" panose="02020603050405020304" pitchFamily="18" charset="0"/>
              </a:rPr>
              <a:t>In conclusion, digital transformation in shipboard victualling is essential to meet the demands of modern maritime operations. By enhancing inventory management, nutritional compliance, procurement, food safety, waste reduction, crew satisfaction, training, and decision-making, digital technologies ensure that catering services onboard are efficient, compliant, cost-effective, and responsive to crew needs. Embracing digital tools not only supports the health and well-being of seafarers but also aligns shipping operations with global standards and sustainability goals. In a fast-evolving industry, digital victualling systems are the foundation of a safe, modern, and well-managed galley.</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28337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3B844-7C56-5D36-9560-8524C9AB2E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6A1789-E52B-BA68-39FE-84A5E8C25ECD}"/>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DIGITAL TRANSFORMATION IN VICTUALLING</a:t>
            </a:r>
          </a:p>
        </p:txBody>
      </p:sp>
      <p:grpSp>
        <p:nvGrpSpPr>
          <p:cNvPr id="4" name="Group 3">
            <a:extLst>
              <a:ext uri="{FF2B5EF4-FFF2-40B4-BE49-F238E27FC236}">
                <a16:creationId xmlns:a16="http://schemas.microsoft.com/office/drawing/2014/main" id="{5B5A9C95-937D-A82B-BA54-90FDDB288B5D}"/>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6A93C165-FE20-C5AF-8B5F-0B33D541667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F6F8940-3413-92A4-B175-A1041522EB5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A831C2A9-C924-D6BD-3503-99D241177230}"/>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524FE094-97E0-B11E-F885-F6424F81D5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6731AE9B-BBD8-08D7-EEE0-44704E6640DB}"/>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01B1AB60-82DD-7CDB-9BF0-A90538B0F22B}"/>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D1326F8C-C04A-5C17-3183-E477FFA73EA7}"/>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DF899A5E-36D3-BAEE-4F54-902DD813580A}"/>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40AEE2C1-2B76-1919-2DB9-C1EE93850CB4}"/>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27B33192-AFC7-E678-2424-3E4AA5CC7F33}"/>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
        <p:nvSpPr>
          <p:cNvPr id="8" name="TextBox 7">
            <a:extLst>
              <a:ext uri="{FF2B5EF4-FFF2-40B4-BE49-F238E27FC236}">
                <a16:creationId xmlns:a16="http://schemas.microsoft.com/office/drawing/2014/main" id="{E289DE61-D875-2EE2-8945-86F6196AB71D}"/>
              </a:ext>
            </a:extLst>
          </p:cNvPr>
          <p:cNvSpPr txBox="1"/>
          <p:nvPr/>
        </p:nvSpPr>
        <p:spPr>
          <a:xfrm>
            <a:off x="599300" y="1779825"/>
            <a:ext cx="7837246" cy="1754326"/>
          </a:xfrm>
          <a:prstGeom prst="rect">
            <a:avLst/>
          </a:prstGeom>
          <a:noFill/>
        </p:spPr>
        <p:txBody>
          <a:bodyPr wrap="square">
            <a:spAutoFit/>
          </a:bodyPr>
          <a:lstStyle/>
          <a:p>
            <a:pPr algn="just">
              <a:spcAft>
                <a:spcPts val="200"/>
              </a:spcAft>
              <a:buNone/>
            </a:pPr>
            <a:r>
              <a:rPr lang="en-US" sz="1800" dirty="0">
                <a:effectLst/>
                <a:latin typeface="Times New Roman" panose="02020603050405020304" pitchFamily="18" charset="0"/>
                <a:ea typeface="Arial" panose="020B0604020202020204" pitchFamily="34" charset="0"/>
              </a:rPr>
              <a:t>The maritime industry is steadily embracing digitalization across all departments, including the galley. One of the key areas where digital tools are making a significant impact is victualing the management of food supplies, meal planning, budgeting, and overall provisioning for crew welfare. As vessels become more technologically advanced, integrating digital applications into victualing processes is not just a trend but a necessity for efficiency, compliance, and crew satisfaction.</a:t>
            </a:r>
          </a:p>
        </p:txBody>
      </p:sp>
      <p:pic>
        <p:nvPicPr>
          <p:cNvPr id="5" name="Picture 4">
            <a:extLst>
              <a:ext uri="{FF2B5EF4-FFF2-40B4-BE49-F238E27FC236}">
                <a16:creationId xmlns:a16="http://schemas.microsoft.com/office/drawing/2014/main" id="{E57DBA45-1BB8-83D6-9C21-F0EA668F9ADA}"/>
              </a:ext>
            </a:extLst>
          </p:cNvPr>
          <p:cNvPicPr>
            <a:picLocks noChangeAspect="1"/>
          </p:cNvPicPr>
          <p:nvPr/>
        </p:nvPicPr>
        <p:blipFill>
          <a:blip r:embed="rId11"/>
          <a:stretch>
            <a:fillRect/>
          </a:stretch>
        </p:blipFill>
        <p:spPr>
          <a:xfrm>
            <a:off x="2265126" y="3803788"/>
            <a:ext cx="4419600" cy="1753428"/>
          </a:xfrm>
          <a:prstGeom prst="rect">
            <a:avLst/>
          </a:prstGeom>
        </p:spPr>
      </p:pic>
    </p:spTree>
    <p:extLst>
      <p:ext uri="{BB962C8B-B14F-4D97-AF65-F5344CB8AC3E}">
        <p14:creationId xmlns:p14="http://schemas.microsoft.com/office/powerpoint/2010/main" val="2374968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a:no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Content</a:t>
            </a:r>
            <a:r>
              <a:rPr lang="ro-RO" sz="2400" b="1" dirty="0">
                <a:solidFill>
                  <a:srgbClr val="002060"/>
                </a:solidFill>
                <a:latin typeface="Times New Roman" panose="02020603050405020304" pitchFamily="18" charset="0"/>
                <a:cs typeface="Times New Roman" panose="02020603050405020304" pitchFamily="18" charset="0"/>
              </a:rPr>
              <a:t> of </a:t>
            </a:r>
            <a:r>
              <a:rPr lang="en-US" sz="2400" b="1" dirty="0">
                <a:solidFill>
                  <a:srgbClr val="002060"/>
                </a:solidFill>
                <a:latin typeface="Times New Roman" panose="02020603050405020304" pitchFamily="18" charset="0"/>
                <a:cs typeface="Times New Roman" panose="02020603050405020304" pitchFamily="18" charset="0"/>
              </a:rPr>
              <a:t>the</a:t>
            </a:r>
            <a:r>
              <a:rPr lang="ro-RO" sz="2400" b="1" dirty="0">
                <a:solidFill>
                  <a:srgbClr val="002060"/>
                </a:solidFill>
                <a:latin typeface="Times New Roman" panose="02020603050405020304" pitchFamily="18" charset="0"/>
                <a:cs typeface="Times New Roman" panose="02020603050405020304" pitchFamily="18" charset="0"/>
              </a:rPr>
              <a:t> </a:t>
            </a:r>
            <a:r>
              <a:rPr lang="en-US" sz="2400" b="1" dirty="0">
                <a:solidFill>
                  <a:srgbClr val="002060"/>
                </a:solidFill>
                <a:latin typeface="Times New Roman" panose="02020603050405020304" pitchFamily="18" charset="0"/>
                <a:cs typeface="Times New Roman" panose="02020603050405020304" pitchFamily="18" charset="0"/>
              </a:rPr>
              <a:t>course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851770" y="1614303"/>
            <a:ext cx="7399601" cy="3331938"/>
          </a:xfrm>
          <a:prstGeom prst="rect">
            <a:avLst/>
          </a:prstGeom>
          <a:noFill/>
        </p:spPr>
        <p:txBody>
          <a:bodyPr wrap="square" rtlCol="0">
            <a:spAutoFit/>
          </a:bodyPr>
          <a:lstStyle/>
          <a:p>
            <a:pPr marL="342900" indent="-342900">
              <a:lnSpc>
                <a:spcPct val="200000"/>
              </a:lnSpc>
              <a:buAutoNum type="arabicPeriod"/>
            </a:pPr>
            <a:r>
              <a:rPr lang="en-US" sz="1800" dirty="0">
                <a:effectLst/>
                <a:latin typeface="Times New Roman" panose="02020603050405020304" pitchFamily="18" charset="0"/>
                <a:ea typeface="Arial" panose="020B0604020202020204" pitchFamily="34" charset="0"/>
              </a:rPr>
              <a:t>Relating Pantry to Menu Planning</a:t>
            </a:r>
          </a:p>
          <a:p>
            <a:pPr marL="342900" indent="-342900">
              <a:lnSpc>
                <a:spcPct val="200000"/>
              </a:lnSpc>
              <a:buAutoNum type="arabicPeriod"/>
            </a:pPr>
            <a:r>
              <a:rPr lang="en-US" sz="1800" dirty="0">
                <a:effectLst/>
                <a:latin typeface="Times New Roman" panose="02020603050405020304" pitchFamily="18" charset="0"/>
                <a:ea typeface="Arial" panose="020B0604020202020204" pitchFamily="34" charset="0"/>
              </a:rPr>
              <a:t>Principles of Menu Planning</a:t>
            </a:r>
            <a:endParaRPr lang="en-US" dirty="0">
              <a:latin typeface="Times New Roman" panose="02020603050405020304" pitchFamily="18" charset="0"/>
              <a:cs typeface="Times New Roman" panose="02020603050405020304" pitchFamily="18" charset="0"/>
            </a:endParaRPr>
          </a:p>
          <a:p>
            <a:pPr marL="342900" indent="-342900">
              <a:lnSpc>
                <a:spcPct val="200000"/>
              </a:lnSpc>
              <a:buAutoNum type="arabicPeriod"/>
            </a:pPr>
            <a:r>
              <a:rPr lang="en-US" sz="1800" dirty="0">
                <a:effectLst/>
                <a:latin typeface="Times New Roman" panose="02020603050405020304" pitchFamily="18" charset="0"/>
                <a:ea typeface="Arial" panose="020B0604020202020204" pitchFamily="34" charset="0"/>
              </a:rPr>
              <a:t>Pantry Management</a:t>
            </a:r>
          </a:p>
          <a:p>
            <a:pPr marL="342900" indent="-342900">
              <a:lnSpc>
                <a:spcPct val="200000"/>
              </a:lnSpc>
              <a:buAutoNum type="arabicPeriod"/>
            </a:pPr>
            <a:r>
              <a:rPr lang="en-US" sz="1800" dirty="0">
                <a:effectLst/>
                <a:latin typeface="Times New Roman" panose="02020603050405020304" pitchFamily="18" charset="0"/>
                <a:ea typeface="Arial" panose="020B0604020202020204" pitchFamily="34" charset="0"/>
              </a:rPr>
              <a:t>Risk Management in the Pantry</a:t>
            </a:r>
          </a:p>
          <a:p>
            <a:pPr marL="342900" indent="-342900">
              <a:lnSpc>
                <a:spcPct val="200000"/>
              </a:lnSpc>
              <a:buAutoNum type="arabicPeriod"/>
            </a:pPr>
            <a:r>
              <a:rPr lang="en-US" sz="1800" dirty="0">
                <a:effectLst/>
                <a:latin typeface="Times New Roman" panose="02020603050405020304" pitchFamily="18" charset="0"/>
                <a:ea typeface="Arial" panose="020B0604020202020204" pitchFamily="34" charset="0"/>
              </a:rPr>
              <a:t>Digitalization in the Galleys</a:t>
            </a:r>
          </a:p>
          <a:p>
            <a:pPr marL="342900" indent="-342900">
              <a:lnSpc>
                <a:spcPct val="200000"/>
              </a:lnSpc>
              <a:buAutoNum type="arabicPeriod"/>
            </a:pPr>
            <a:r>
              <a:rPr lang="en-US" sz="1800" dirty="0">
                <a:effectLst/>
                <a:latin typeface="Times New Roman" panose="02020603050405020304" pitchFamily="18" charset="0"/>
                <a:ea typeface="Arial" panose="020B0604020202020204" pitchFamily="34" charset="0"/>
              </a:rPr>
              <a:t>General Review</a:t>
            </a:r>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845324F5-228D-4153-A72B-0D266AEF5BFF}"/>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A963229A-E8BE-8801-D027-3F5C8D9619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151A0662-2225-F5BD-60BC-F97042F8A3FE}"/>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A2695C1C-6F36-EC6D-C5C1-4426212D4F63}"/>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704CDA06-91E4-DB1A-BD68-BB219A8D5E92}"/>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95FAA71F-F8EE-762E-AF1D-42A6626C3D34}"/>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B6E99952-81DA-D218-B34A-ED26AD8719AA}"/>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D26F931A-B16F-764A-FAA2-2A19FA2D477C}"/>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17897792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08CC9-3453-FA50-FFEC-1CFD8578F5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AEA236-6028-CB5D-2317-609437DF827A}"/>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DIGITAL TRANSFORMATION IN VICTUALLING</a:t>
            </a:r>
          </a:p>
        </p:txBody>
      </p:sp>
      <p:grpSp>
        <p:nvGrpSpPr>
          <p:cNvPr id="4" name="Group 3">
            <a:extLst>
              <a:ext uri="{FF2B5EF4-FFF2-40B4-BE49-F238E27FC236}">
                <a16:creationId xmlns:a16="http://schemas.microsoft.com/office/drawing/2014/main" id="{BCD30C18-7E1B-30AB-EEC2-3D494CF0D606}"/>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9E131559-34C7-6536-4CF9-79FE78AC58C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64EE2A5-3E13-92E7-271A-C3B4301F491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B6B9FA34-33C6-B5A1-053F-963938658C46}"/>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ADB9FC03-462A-BE6E-9A74-CECA9DB637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50899484-C9A1-3B8C-07E5-70A6CB363238}"/>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67FFDFD1-6449-AFFE-F2FF-CD397C6B498B}"/>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DE19AE1F-3747-0B41-1C70-FF10F0977E2E}"/>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6F30FDF1-5FC2-5C24-35C1-6AD1105F417A}"/>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40277006-30D5-AAC6-F32E-CA3A93B81F76}"/>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7D01D01C-7DC2-5E65-F374-EF0BED88C1DE}"/>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
        <p:nvSpPr>
          <p:cNvPr id="8" name="TextBox 7">
            <a:extLst>
              <a:ext uri="{FF2B5EF4-FFF2-40B4-BE49-F238E27FC236}">
                <a16:creationId xmlns:a16="http://schemas.microsoft.com/office/drawing/2014/main" id="{CA5AB8C8-BCBF-2EDD-977C-9FE3E9EAC895}"/>
              </a:ext>
            </a:extLst>
          </p:cNvPr>
          <p:cNvSpPr txBox="1"/>
          <p:nvPr/>
        </p:nvSpPr>
        <p:spPr>
          <a:xfrm>
            <a:off x="688933" y="1776401"/>
            <a:ext cx="7837246" cy="1754326"/>
          </a:xfrm>
          <a:prstGeom prst="rect">
            <a:avLst/>
          </a:prstGeom>
          <a:noFill/>
        </p:spPr>
        <p:txBody>
          <a:bodyPr wrap="square">
            <a:spAutoFit/>
          </a:bodyPr>
          <a:lstStyle/>
          <a:p>
            <a:pPr algn="just">
              <a:spcAft>
                <a:spcPts val="200"/>
              </a:spcAft>
              <a:buNone/>
            </a:pPr>
            <a:r>
              <a:rPr lang="en-US" sz="1800" dirty="0">
                <a:effectLst/>
                <a:latin typeface="Times New Roman" panose="02020603050405020304" pitchFamily="18" charset="0"/>
                <a:ea typeface="Arial" panose="020B0604020202020204" pitchFamily="34" charset="0"/>
              </a:rPr>
              <a:t>A central benefit of digitalization in the galley lies in inventory management systems. Applications such as </a:t>
            </a:r>
            <a:r>
              <a:rPr lang="en-US" sz="1800" i="1" dirty="0" err="1">
                <a:effectLst/>
                <a:latin typeface="Times New Roman" panose="02020603050405020304" pitchFamily="18" charset="0"/>
                <a:ea typeface="Arial" panose="020B0604020202020204" pitchFamily="34" charset="0"/>
              </a:rPr>
              <a:t>ShipNet</a:t>
            </a:r>
            <a:r>
              <a:rPr lang="en-US" sz="1800" dirty="0">
                <a:effectLst/>
                <a:latin typeface="Times New Roman" panose="02020603050405020304" pitchFamily="18" charset="0"/>
                <a:ea typeface="Arial" panose="020B0604020202020204" pitchFamily="34" charset="0"/>
              </a:rPr>
              <a:t>, </a:t>
            </a:r>
            <a:r>
              <a:rPr lang="en-US" sz="1800" i="1" dirty="0" err="1">
                <a:effectLst/>
                <a:latin typeface="Times New Roman" panose="02020603050405020304" pitchFamily="18" charset="0"/>
                <a:ea typeface="Arial" panose="020B0604020202020204" pitchFamily="34" charset="0"/>
              </a:rPr>
              <a:t>MXSuite</a:t>
            </a:r>
            <a:r>
              <a:rPr lang="en-US" sz="1800" dirty="0">
                <a:effectLst/>
                <a:latin typeface="Times New Roman" panose="02020603050405020304" pitchFamily="18" charset="0"/>
                <a:ea typeface="Arial" panose="020B0604020202020204" pitchFamily="34" charset="0"/>
              </a:rPr>
              <a:t>, and </a:t>
            </a:r>
            <a:r>
              <a:rPr lang="en-US" sz="1800" i="1" dirty="0" err="1">
                <a:effectLst/>
                <a:latin typeface="Times New Roman" panose="02020603050405020304" pitchFamily="18" charset="0"/>
                <a:ea typeface="Arial" panose="020B0604020202020204" pitchFamily="34" charset="0"/>
              </a:rPr>
              <a:t>Sertica</a:t>
            </a:r>
            <a:r>
              <a:rPr lang="en-US" sz="1800" dirty="0">
                <a:effectLst/>
                <a:latin typeface="Times New Roman" panose="02020603050405020304" pitchFamily="18" charset="0"/>
                <a:ea typeface="Arial" panose="020B0604020202020204" pitchFamily="34" charset="0"/>
              </a:rPr>
              <a:t> allow for real-time tracking of food stocks, monitoring expiration dates, and managing reorder levels. These systems can utilize barcode scanning to streamline the process, reduce human error, and ensure that stock levels are maintained accurately, which is particularly vital for long voyages where resupply opportunities are limited.</a:t>
            </a:r>
          </a:p>
        </p:txBody>
      </p:sp>
      <p:pic>
        <p:nvPicPr>
          <p:cNvPr id="5" name="Picture 4">
            <a:extLst>
              <a:ext uri="{FF2B5EF4-FFF2-40B4-BE49-F238E27FC236}">
                <a16:creationId xmlns:a16="http://schemas.microsoft.com/office/drawing/2014/main" id="{7DC8457F-3EF1-92A6-5A3C-038EF05A8117}"/>
              </a:ext>
            </a:extLst>
          </p:cNvPr>
          <p:cNvPicPr>
            <a:picLocks noChangeAspect="1"/>
          </p:cNvPicPr>
          <p:nvPr/>
        </p:nvPicPr>
        <p:blipFill>
          <a:blip r:embed="rId11"/>
          <a:stretch>
            <a:fillRect/>
          </a:stretch>
        </p:blipFill>
        <p:spPr>
          <a:xfrm>
            <a:off x="1336053" y="3824287"/>
            <a:ext cx="2628900" cy="1743075"/>
          </a:xfrm>
          <a:prstGeom prst="rect">
            <a:avLst/>
          </a:prstGeom>
        </p:spPr>
      </p:pic>
      <p:pic>
        <p:nvPicPr>
          <p:cNvPr id="6" name="Picture 5">
            <a:extLst>
              <a:ext uri="{FF2B5EF4-FFF2-40B4-BE49-F238E27FC236}">
                <a16:creationId xmlns:a16="http://schemas.microsoft.com/office/drawing/2014/main" id="{FCBAECB6-A2A8-CFF0-DAFB-64131B182110}"/>
              </a:ext>
            </a:extLst>
          </p:cNvPr>
          <p:cNvPicPr>
            <a:picLocks noChangeAspect="1"/>
          </p:cNvPicPr>
          <p:nvPr/>
        </p:nvPicPr>
        <p:blipFill>
          <a:blip r:embed="rId12"/>
          <a:stretch>
            <a:fillRect/>
          </a:stretch>
        </p:blipFill>
        <p:spPr>
          <a:xfrm>
            <a:off x="4910225" y="3824287"/>
            <a:ext cx="2619375" cy="1743075"/>
          </a:xfrm>
          <a:prstGeom prst="rect">
            <a:avLst/>
          </a:prstGeom>
        </p:spPr>
      </p:pic>
    </p:spTree>
    <p:extLst>
      <p:ext uri="{BB962C8B-B14F-4D97-AF65-F5344CB8AC3E}">
        <p14:creationId xmlns:p14="http://schemas.microsoft.com/office/powerpoint/2010/main" val="34745601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88FA4-C5BF-FC4B-FF21-5C0CB368DB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C36723-3601-D4D6-95A1-179AADEC6ABE}"/>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DIGITAL TRANSFORMATION IN VICTUALLING</a:t>
            </a:r>
          </a:p>
        </p:txBody>
      </p:sp>
      <p:grpSp>
        <p:nvGrpSpPr>
          <p:cNvPr id="4" name="Group 3">
            <a:extLst>
              <a:ext uri="{FF2B5EF4-FFF2-40B4-BE49-F238E27FC236}">
                <a16:creationId xmlns:a16="http://schemas.microsoft.com/office/drawing/2014/main" id="{F87AE527-8DC6-2415-23BA-EF2F115163D7}"/>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BD9CD6A0-467E-E4BD-7447-D3185845B44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52528F97-BE0D-6FA0-1D60-78D3D4E0233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C370F83A-E789-A9A9-2211-6EC6D967CDA2}"/>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073E579F-DAAE-2562-F8C7-AF65960500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82870145-5DE2-0827-2419-80F8FC70BEAA}"/>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C85F5D46-5F04-6267-428D-C38E05B8248F}"/>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F04C36DE-5427-7295-8E15-52687728475F}"/>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01F01AF5-5A8C-AB4F-BEF1-4BED20617414}"/>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96C97FB6-1067-DBF9-9E3D-8F0DDED7F0A2}"/>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8BAAE480-8C30-409D-CFED-5A87456C4A4F}"/>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
        <p:nvSpPr>
          <p:cNvPr id="8" name="TextBox 7">
            <a:extLst>
              <a:ext uri="{FF2B5EF4-FFF2-40B4-BE49-F238E27FC236}">
                <a16:creationId xmlns:a16="http://schemas.microsoft.com/office/drawing/2014/main" id="{3D0C99B2-475A-0130-A280-0289067EE3A3}"/>
              </a:ext>
            </a:extLst>
          </p:cNvPr>
          <p:cNvSpPr txBox="1"/>
          <p:nvPr/>
        </p:nvSpPr>
        <p:spPr>
          <a:xfrm>
            <a:off x="688933" y="1776401"/>
            <a:ext cx="7837246" cy="3164969"/>
          </a:xfrm>
          <a:prstGeom prst="rect">
            <a:avLst/>
          </a:prstGeom>
          <a:noFill/>
        </p:spPr>
        <p:txBody>
          <a:bodyPr wrap="square">
            <a:spAutoFit/>
          </a:bodyPr>
          <a:lstStyle/>
          <a:p>
            <a:pPr algn="just">
              <a:spcAft>
                <a:spcPts val="200"/>
              </a:spcAft>
              <a:buNone/>
            </a:pPr>
            <a:r>
              <a:rPr lang="en-US" sz="1800" dirty="0">
                <a:effectLst/>
                <a:latin typeface="Times New Roman" panose="02020603050405020304" pitchFamily="18" charset="0"/>
                <a:ea typeface="Arial" panose="020B0604020202020204" pitchFamily="34" charset="0"/>
              </a:rPr>
              <a:t>Another important aspect is menu planning and nutritional analysis. Software tools like </a:t>
            </a:r>
            <a:r>
              <a:rPr lang="en-US" sz="1800" i="1" dirty="0" err="1">
                <a:effectLst/>
                <a:latin typeface="Times New Roman" panose="02020603050405020304" pitchFamily="18" charset="0"/>
                <a:ea typeface="Arial" panose="020B0604020202020204" pitchFamily="34" charset="0"/>
              </a:rPr>
              <a:t>CaterTrax</a:t>
            </a:r>
            <a:r>
              <a:rPr lang="en-US" sz="1800" dirty="0">
                <a:effectLst/>
                <a:latin typeface="Times New Roman" panose="02020603050405020304" pitchFamily="18" charset="0"/>
                <a:ea typeface="Arial" panose="020B0604020202020204" pitchFamily="34" charset="0"/>
              </a:rPr>
              <a:t> and </a:t>
            </a:r>
            <a:r>
              <a:rPr lang="en-US" sz="1800" i="1" dirty="0">
                <a:effectLst/>
                <a:latin typeface="Times New Roman" panose="02020603050405020304" pitchFamily="18" charset="0"/>
                <a:ea typeface="Arial" panose="020B0604020202020204" pitchFamily="34" charset="0"/>
              </a:rPr>
              <a:t>Seaware Catering</a:t>
            </a:r>
            <a:r>
              <a:rPr lang="en-US" sz="1800" dirty="0">
                <a:effectLst/>
                <a:latin typeface="Times New Roman" panose="02020603050405020304" pitchFamily="18" charset="0"/>
                <a:ea typeface="Arial" panose="020B0604020202020204" pitchFamily="34" charset="0"/>
              </a:rPr>
              <a:t> enable galley personnel to create meal plans that are both nutritionally balanced and tailored to the diverse dietary needs of international crew members. These systems often integrate with inventory databases to automatically calculate portion sizes and nutritional content, thereby supporting compliance with health regulations and enhancing crew welfare.</a:t>
            </a:r>
          </a:p>
          <a:p>
            <a:pPr algn="just">
              <a:spcAft>
                <a:spcPts val="200"/>
              </a:spcAft>
              <a:buNone/>
            </a:pPr>
            <a:r>
              <a:rPr lang="en-US" sz="1800" dirty="0">
                <a:effectLst/>
                <a:latin typeface="Times New Roman" panose="02020603050405020304" pitchFamily="18" charset="0"/>
                <a:ea typeface="Arial" panose="020B0604020202020204" pitchFamily="34" charset="0"/>
              </a:rPr>
              <a:t>The procurement process also benefits greatly from digital tools. Platforms such as </a:t>
            </a:r>
            <a:r>
              <a:rPr lang="en-US" sz="1800" i="1" dirty="0" err="1">
                <a:effectLst/>
                <a:latin typeface="Times New Roman" panose="02020603050405020304" pitchFamily="18" charset="0"/>
                <a:ea typeface="Arial" panose="020B0604020202020204" pitchFamily="34" charset="0"/>
              </a:rPr>
              <a:t>ShipServ</a:t>
            </a:r>
            <a:r>
              <a:rPr lang="en-US" sz="1800" dirty="0">
                <a:effectLst/>
                <a:latin typeface="Times New Roman" panose="02020603050405020304" pitchFamily="18" charset="0"/>
                <a:ea typeface="Arial" panose="020B0604020202020204" pitchFamily="34" charset="0"/>
              </a:rPr>
              <a:t> and </a:t>
            </a:r>
            <a:r>
              <a:rPr lang="en-US" sz="1800" i="1" dirty="0" err="1">
                <a:effectLst/>
                <a:latin typeface="Times New Roman" panose="02020603050405020304" pitchFamily="18" charset="0"/>
                <a:ea typeface="Arial" panose="020B0604020202020204" pitchFamily="34" charset="0"/>
              </a:rPr>
              <a:t>MarineTraffic</a:t>
            </a:r>
            <a:r>
              <a:rPr lang="en-US" sz="1800" i="1" dirty="0">
                <a:effectLst/>
                <a:latin typeface="Times New Roman" panose="02020603050405020304" pitchFamily="18" charset="0"/>
                <a:ea typeface="Arial" panose="020B0604020202020204" pitchFamily="34" charset="0"/>
              </a:rPr>
              <a:t> Procurement</a:t>
            </a:r>
            <a:r>
              <a:rPr lang="en-US" sz="1800" dirty="0">
                <a:effectLst/>
                <a:latin typeface="Times New Roman" panose="02020603050405020304" pitchFamily="18" charset="0"/>
                <a:ea typeface="Arial" panose="020B0604020202020204" pitchFamily="34" charset="0"/>
              </a:rPr>
              <a:t> streamline the ordering of supplies, from submitting purchase orders to tracking deliveries and comparing vendor pricing. These applications improve transparency and help ensure that ships are well-provisioned without exceeding budget constraints.</a:t>
            </a:r>
          </a:p>
        </p:txBody>
      </p:sp>
    </p:spTree>
    <p:extLst>
      <p:ext uri="{BB962C8B-B14F-4D97-AF65-F5344CB8AC3E}">
        <p14:creationId xmlns:p14="http://schemas.microsoft.com/office/powerpoint/2010/main" val="4964954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C0389-F991-AED5-2011-93D5104D45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0E0266-DAC9-480F-20DA-647A50F231C3}"/>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DIGITAL TRANSFORMATION IN VICTUALLING</a:t>
            </a:r>
          </a:p>
        </p:txBody>
      </p:sp>
      <p:grpSp>
        <p:nvGrpSpPr>
          <p:cNvPr id="4" name="Group 3">
            <a:extLst>
              <a:ext uri="{FF2B5EF4-FFF2-40B4-BE49-F238E27FC236}">
                <a16:creationId xmlns:a16="http://schemas.microsoft.com/office/drawing/2014/main" id="{5C8D4164-0515-EF8C-F309-7EF707E96253}"/>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021B8B4C-9923-ABF6-38B6-255CF0BA424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4E38EA7-43E0-DF5C-23D2-ECC6B0389AA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5BB446E4-1704-9AAD-525C-0934F4E76648}"/>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C085FF9B-1B4F-8593-7924-8AA84D1730D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BA0A3DB7-DD1E-A79E-A4B3-A6D150457EA5}"/>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5679ACF3-1098-2FE2-8545-A042B06E1D0D}"/>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44E35984-E82F-04D4-E9A3-1849C5C36A26}"/>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92AB7F6A-77B6-397D-7271-F116ACA14321}"/>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92324F34-B5FA-5BA7-B2AE-79BB13578D27}"/>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400D4111-617F-F158-BBF6-DA9885E8EFD3}"/>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
        <p:nvSpPr>
          <p:cNvPr id="8" name="TextBox 7">
            <a:extLst>
              <a:ext uri="{FF2B5EF4-FFF2-40B4-BE49-F238E27FC236}">
                <a16:creationId xmlns:a16="http://schemas.microsoft.com/office/drawing/2014/main" id="{C0FD68B5-DDE7-CF54-1D6A-EC43D628B56C}"/>
              </a:ext>
            </a:extLst>
          </p:cNvPr>
          <p:cNvSpPr txBox="1"/>
          <p:nvPr/>
        </p:nvSpPr>
        <p:spPr>
          <a:xfrm>
            <a:off x="688933" y="1776401"/>
            <a:ext cx="7837246" cy="2887970"/>
          </a:xfrm>
          <a:prstGeom prst="rect">
            <a:avLst/>
          </a:prstGeom>
          <a:noFill/>
        </p:spPr>
        <p:txBody>
          <a:bodyPr wrap="square">
            <a:spAutoFit/>
          </a:bodyPr>
          <a:lstStyle/>
          <a:p>
            <a:pPr algn="just">
              <a:spcAft>
                <a:spcPts val="200"/>
              </a:spcAft>
              <a:buNone/>
            </a:pPr>
            <a:r>
              <a:rPr lang="en-US" sz="1800" dirty="0">
                <a:effectLst/>
                <a:latin typeface="Times New Roman" panose="02020603050405020304" pitchFamily="18" charset="0"/>
                <a:ea typeface="Arial" panose="020B0604020202020204" pitchFamily="34" charset="0"/>
              </a:rPr>
              <a:t>Moreover, waste management and regulatory compliance have become increasingly important, especially with the rise of environmental regulations such as MARPOL. Tools like </a:t>
            </a:r>
            <a:r>
              <a:rPr lang="en-US" sz="1800" i="1" dirty="0" err="1">
                <a:effectLst/>
                <a:latin typeface="Times New Roman" panose="02020603050405020304" pitchFamily="18" charset="0"/>
                <a:ea typeface="Arial" panose="020B0604020202020204" pitchFamily="34" charset="0"/>
              </a:rPr>
              <a:t>Envirosuite</a:t>
            </a:r>
            <a:r>
              <a:rPr lang="en-US" sz="1800" dirty="0">
                <a:effectLst/>
                <a:latin typeface="Times New Roman" panose="02020603050405020304" pitchFamily="18" charset="0"/>
                <a:ea typeface="Arial" panose="020B0604020202020204" pitchFamily="34" charset="0"/>
              </a:rPr>
              <a:t> and </a:t>
            </a:r>
            <a:r>
              <a:rPr lang="en-US" sz="1800" i="1" dirty="0">
                <a:effectLst/>
                <a:latin typeface="Times New Roman" panose="02020603050405020304" pitchFamily="18" charset="0"/>
                <a:ea typeface="Arial" panose="020B0604020202020204" pitchFamily="34" charset="0"/>
              </a:rPr>
              <a:t>Food Waste Loggers</a:t>
            </a:r>
            <a:r>
              <a:rPr lang="en-US" sz="1800" dirty="0">
                <a:effectLst/>
                <a:latin typeface="Times New Roman" panose="02020603050405020304" pitchFamily="18" charset="0"/>
                <a:ea typeface="Arial" panose="020B0604020202020204" pitchFamily="34" charset="0"/>
              </a:rPr>
              <a:t> help document food waste, identify inefficiencies, and promote sustainability practices onboard. They also support the necessary documentation for audits and inspections.</a:t>
            </a:r>
          </a:p>
          <a:p>
            <a:pPr algn="just">
              <a:spcAft>
                <a:spcPts val="200"/>
              </a:spcAft>
              <a:buNone/>
            </a:pPr>
            <a:r>
              <a:rPr lang="en-US" sz="1800" dirty="0">
                <a:effectLst/>
                <a:latin typeface="Times New Roman" panose="02020603050405020304" pitchFamily="18" charset="0"/>
                <a:ea typeface="Arial" panose="020B0604020202020204" pitchFamily="34" charset="0"/>
              </a:rPr>
              <a:t>Food safety and hygiene are critical in ensuring the well-being of crew members. Digital checklist tools like </a:t>
            </a:r>
            <a:r>
              <a:rPr lang="en-US" sz="1800" i="1" dirty="0">
                <a:effectLst/>
                <a:latin typeface="Times New Roman" panose="02020603050405020304" pitchFamily="18" charset="0"/>
                <a:ea typeface="Arial" panose="020B0604020202020204" pitchFamily="34" charset="0"/>
              </a:rPr>
              <a:t>iAuditor</a:t>
            </a:r>
            <a:r>
              <a:rPr lang="en-US" sz="1800" dirty="0">
                <a:effectLst/>
                <a:latin typeface="Times New Roman" panose="02020603050405020304" pitchFamily="18" charset="0"/>
                <a:ea typeface="Arial" panose="020B0604020202020204" pitchFamily="34" charset="0"/>
              </a:rPr>
              <a:t> and various HACCP-compliant platforms enable systematic recording of temperature checks, cleaning routines, and safety inspections. These records help vessels maintain high standards of food hygiene and are easily accessible for review during audits.</a:t>
            </a:r>
          </a:p>
        </p:txBody>
      </p:sp>
    </p:spTree>
    <p:extLst>
      <p:ext uri="{BB962C8B-B14F-4D97-AF65-F5344CB8AC3E}">
        <p14:creationId xmlns:p14="http://schemas.microsoft.com/office/powerpoint/2010/main" val="15468721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4567E-630E-8AF8-3A8F-862D11D0AF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1B1924-54F7-5D09-58EF-2FBE77E7156C}"/>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DIGITAL TRANSFORMATION IN VICTUALLING</a:t>
            </a:r>
          </a:p>
        </p:txBody>
      </p:sp>
      <p:grpSp>
        <p:nvGrpSpPr>
          <p:cNvPr id="4" name="Group 3">
            <a:extLst>
              <a:ext uri="{FF2B5EF4-FFF2-40B4-BE49-F238E27FC236}">
                <a16:creationId xmlns:a16="http://schemas.microsoft.com/office/drawing/2014/main" id="{8885F67A-F0DC-7832-E2EA-BB7FED288D84}"/>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919B282B-859D-E53F-6F84-FC6B1D47807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42AD1C4-DD06-75E0-8CA0-01A35221647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11ED4184-0062-F090-CA6C-A87D071FF001}"/>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204E48FE-E235-F62D-0764-15132A5D8E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8D9BE99D-83D0-CCF5-2B1C-2F13362ED446}"/>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89D5D36E-0123-2CAD-F72B-34F756AF2E6D}"/>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757228A2-C4E8-DECF-268D-64D53260B9E4}"/>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2276AC10-0819-191A-306D-0DB65910136A}"/>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42521115-EDBB-C32B-53F6-92FA91932B50}"/>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BF546A71-C1B4-5DB3-46E0-96C780DFF9E2}"/>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
        <p:nvSpPr>
          <p:cNvPr id="8" name="TextBox 7">
            <a:extLst>
              <a:ext uri="{FF2B5EF4-FFF2-40B4-BE49-F238E27FC236}">
                <a16:creationId xmlns:a16="http://schemas.microsoft.com/office/drawing/2014/main" id="{1880BD50-192B-46F6-0A18-775D21F65CDE}"/>
              </a:ext>
            </a:extLst>
          </p:cNvPr>
          <p:cNvSpPr txBox="1"/>
          <p:nvPr/>
        </p:nvSpPr>
        <p:spPr>
          <a:xfrm>
            <a:off x="688933" y="1776401"/>
            <a:ext cx="7837246" cy="3164969"/>
          </a:xfrm>
          <a:prstGeom prst="rect">
            <a:avLst/>
          </a:prstGeom>
          <a:noFill/>
        </p:spPr>
        <p:txBody>
          <a:bodyPr wrap="square">
            <a:spAutoFit/>
          </a:bodyPr>
          <a:lstStyle/>
          <a:p>
            <a:pPr algn="just">
              <a:spcAft>
                <a:spcPts val="200"/>
              </a:spcAft>
              <a:buNone/>
            </a:pPr>
            <a:r>
              <a:rPr lang="en-US" sz="1800" dirty="0">
                <a:effectLst/>
                <a:latin typeface="Times New Roman" panose="02020603050405020304" pitchFamily="18" charset="0"/>
                <a:ea typeface="Arial" panose="020B0604020202020204" pitchFamily="34" charset="0"/>
              </a:rPr>
              <a:t>In addition to operational tools, crew satisfaction and feedback platforms such as </a:t>
            </a:r>
            <a:r>
              <a:rPr lang="en-US" sz="1800" i="1" dirty="0">
                <a:effectLst/>
                <a:latin typeface="Times New Roman" panose="02020603050405020304" pitchFamily="18" charset="0"/>
                <a:ea typeface="Arial" panose="020B0604020202020204" pitchFamily="34" charset="0"/>
              </a:rPr>
              <a:t>Crew Care</a:t>
            </a:r>
            <a:r>
              <a:rPr lang="en-US" sz="1800" dirty="0">
                <a:effectLst/>
                <a:latin typeface="Times New Roman" panose="02020603050405020304" pitchFamily="18" charset="0"/>
                <a:ea typeface="Arial" panose="020B0604020202020204" pitchFamily="34" charset="0"/>
              </a:rPr>
              <a:t> and </a:t>
            </a:r>
            <a:r>
              <a:rPr lang="en-US" sz="1800" i="1" dirty="0">
                <a:effectLst/>
                <a:latin typeface="Times New Roman" panose="02020603050405020304" pitchFamily="18" charset="0"/>
                <a:ea typeface="Arial" panose="020B0604020202020204" pitchFamily="34" charset="0"/>
              </a:rPr>
              <a:t>Shipmate</a:t>
            </a:r>
            <a:r>
              <a:rPr lang="en-US" sz="1800" dirty="0">
                <a:effectLst/>
                <a:latin typeface="Times New Roman" panose="02020603050405020304" pitchFamily="18" charset="0"/>
                <a:ea typeface="Arial" panose="020B0604020202020204" pitchFamily="34" charset="0"/>
              </a:rPr>
              <a:t> are valuable for gathering insights into meal preferences and overall dining satisfaction. This feedback loop allows catering teams to make informed adjustments to menus, contributing to higher morale and a better onboard experience.</a:t>
            </a:r>
          </a:p>
          <a:p>
            <a:pPr algn="just">
              <a:spcAft>
                <a:spcPts val="200"/>
              </a:spcAft>
              <a:buNone/>
            </a:pPr>
            <a:r>
              <a:rPr lang="en-US" sz="1800" dirty="0">
                <a:effectLst/>
                <a:latin typeface="Times New Roman" panose="02020603050405020304" pitchFamily="18" charset="0"/>
                <a:ea typeface="Arial" panose="020B0604020202020204" pitchFamily="34" charset="0"/>
              </a:rPr>
              <a:t>Finally, for galley personnel to effectively use these digital tools, digital training and e-learning platforms are essential. Programs offered by providers like </a:t>
            </a:r>
            <a:r>
              <a:rPr lang="en-US" sz="1800" i="1" dirty="0">
                <a:effectLst/>
                <a:latin typeface="Times New Roman" panose="02020603050405020304" pitchFamily="18" charset="0"/>
                <a:ea typeface="Arial" panose="020B0604020202020204" pitchFamily="34" charset="0"/>
              </a:rPr>
              <a:t>Seagull Maritime</a:t>
            </a:r>
            <a:r>
              <a:rPr lang="en-US" sz="1800" dirty="0">
                <a:effectLst/>
                <a:latin typeface="Times New Roman" panose="02020603050405020304" pitchFamily="18" charset="0"/>
                <a:ea typeface="Arial" panose="020B0604020202020204" pitchFamily="34" charset="0"/>
              </a:rPr>
              <a:t> and </a:t>
            </a:r>
            <a:r>
              <a:rPr lang="en-US" sz="1800" i="1" dirty="0">
                <a:effectLst/>
                <a:latin typeface="Times New Roman" panose="02020603050405020304" pitchFamily="18" charset="0"/>
                <a:ea typeface="Arial" panose="020B0604020202020204" pitchFamily="34" charset="0"/>
              </a:rPr>
              <a:t>Onboard Training Group (OTG)</a:t>
            </a:r>
            <a:r>
              <a:rPr lang="en-US" sz="1800" dirty="0">
                <a:effectLst/>
                <a:latin typeface="Times New Roman" panose="02020603050405020304" pitchFamily="18" charset="0"/>
                <a:ea typeface="Arial" panose="020B0604020202020204" pitchFamily="34" charset="0"/>
              </a:rPr>
              <a:t> equip staff with the necessary digital literacy and operational knowledge. These platforms ensure that all crew members involved in victualling are competent in using the systems that support their daily work.</a:t>
            </a:r>
          </a:p>
        </p:txBody>
      </p:sp>
    </p:spTree>
    <p:extLst>
      <p:ext uri="{BB962C8B-B14F-4D97-AF65-F5344CB8AC3E}">
        <p14:creationId xmlns:p14="http://schemas.microsoft.com/office/powerpoint/2010/main" val="42285673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98EC0-1375-8264-43A0-A2A6355763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75DF22-7665-B0B5-7EE7-8EED38E2DB36}"/>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DIGITAL TRANSFORMATION IN VICTUALLING</a:t>
            </a:r>
          </a:p>
        </p:txBody>
      </p:sp>
      <p:grpSp>
        <p:nvGrpSpPr>
          <p:cNvPr id="4" name="Group 3">
            <a:extLst>
              <a:ext uri="{FF2B5EF4-FFF2-40B4-BE49-F238E27FC236}">
                <a16:creationId xmlns:a16="http://schemas.microsoft.com/office/drawing/2014/main" id="{DA2B0042-4092-3B9A-5FCC-27155434CF41}"/>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184A8EAE-3746-3C3F-CBB2-0AC374D999C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4483408A-4A58-2786-3E7F-1E9B7D9C0E0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6D36FDF8-2874-904A-4946-BC1BECDEC0C4}"/>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C65D90CB-97EE-280E-0A5C-2CD0954325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3747920B-CEC1-4C48-7B22-97DAE7D01E32}"/>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35D7701F-B60B-E189-2DC7-768B3FC20F7B}"/>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E7BF84B1-1DCC-147D-6BD8-4D5A8FFB87EE}"/>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1097EB11-2815-3693-8A4C-2AD083A5E958}"/>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D6C02377-8547-B481-C70C-0A6D77E12C81}"/>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703D1FC0-C755-5C0F-C5E5-937CF000CE94}"/>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
        <p:nvSpPr>
          <p:cNvPr id="8" name="TextBox 7">
            <a:extLst>
              <a:ext uri="{FF2B5EF4-FFF2-40B4-BE49-F238E27FC236}">
                <a16:creationId xmlns:a16="http://schemas.microsoft.com/office/drawing/2014/main" id="{438E7514-2646-0AE2-3FCF-DABFE7D8FF7B}"/>
              </a:ext>
            </a:extLst>
          </p:cNvPr>
          <p:cNvSpPr txBox="1"/>
          <p:nvPr/>
        </p:nvSpPr>
        <p:spPr>
          <a:xfrm>
            <a:off x="688933" y="1776401"/>
            <a:ext cx="7837246" cy="1754326"/>
          </a:xfrm>
          <a:prstGeom prst="rect">
            <a:avLst/>
          </a:prstGeom>
          <a:noFill/>
        </p:spPr>
        <p:txBody>
          <a:bodyPr wrap="square">
            <a:spAutoFit/>
          </a:bodyPr>
          <a:lstStyle/>
          <a:p>
            <a:pPr algn="just">
              <a:spcAft>
                <a:spcPts val="200"/>
              </a:spcAft>
              <a:buNone/>
            </a:pPr>
            <a:r>
              <a:rPr lang="en-US" sz="1800" dirty="0">
                <a:effectLst/>
                <a:latin typeface="Times New Roman" panose="02020603050405020304" pitchFamily="18" charset="0"/>
                <a:ea typeface="Arial" panose="020B0604020202020204" pitchFamily="34" charset="0"/>
              </a:rPr>
              <a:t>In conclusion, the transformation to digitalization in victualling represents a vital step toward modernizing galley operations. From inventory tracking to hygiene management and budget control, digital tools enhance the efficiency, compliance, and quality of service onboard. With the right combination of applications and proper training, ships can ensure that their catering services meet the highest standards while also adapting to the evolving demands of maritime operations.</a:t>
            </a:r>
          </a:p>
        </p:txBody>
      </p:sp>
      <p:pic>
        <p:nvPicPr>
          <p:cNvPr id="5" name="Picture 4">
            <a:extLst>
              <a:ext uri="{FF2B5EF4-FFF2-40B4-BE49-F238E27FC236}">
                <a16:creationId xmlns:a16="http://schemas.microsoft.com/office/drawing/2014/main" id="{99E5806F-A3E5-4A1E-4689-26A9A419E277}"/>
              </a:ext>
            </a:extLst>
          </p:cNvPr>
          <p:cNvPicPr>
            <a:picLocks noChangeAspect="1"/>
          </p:cNvPicPr>
          <p:nvPr/>
        </p:nvPicPr>
        <p:blipFill>
          <a:blip r:embed="rId11"/>
          <a:stretch>
            <a:fillRect/>
          </a:stretch>
        </p:blipFill>
        <p:spPr>
          <a:xfrm>
            <a:off x="3237558" y="3896072"/>
            <a:ext cx="2857500" cy="1600200"/>
          </a:xfrm>
          <a:prstGeom prst="rect">
            <a:avLst/>
          </a:prstGeom>
        </p:spPr>
      </p:pic>
    </p:spTree>
    <p:extLst>
      <p:ext uri="{BB962C8B-B14F-4D97-AF65-F5344CB8AC3E}">
        <p14:creationId xmlns:p14="http://schemas.microsoft.com/office/powerpoint/2010/main" val="23014358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E88D3-EBE9-3023-031F-D940E75EE6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63B10E-53AD-4A7C-409B-398541E0DF9C}"/>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DIGITAL TRAINING FOR THE STAFF</a:t>
            </a:r>
          </a:p>
        </p:txBody>
      </p:sp>
      <p:grpSp>
        <p:nvGrpSpPr>
          <p:cNvPr id="4" name="Group 3">
            <a:extLst>
              <a:ext uri="{FF2B5EF4-FFF2-40B4-BE49-F238E27FC236}">
                <a16:creationId xmlns:a16="http://schemas.microsoft.com/office/drawing/2014/main" id="{910F340A-7A80-17D1-3D5D-1E86CA1A8760}"/>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B41A7A96-9D1B-323C-6C99-AAC89DCFECD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F92941D6-ABDE-98DF-28F7-F8BF4F327E1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641B6B52-A9B3-0EB4-DF76-4C3805BCEFEA}"/>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86E9C5EE-CEF0-601A-0282-03BB477583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E6E04972-EEC1-3DA9-38AA-1BF984E7BB25}"/>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28AEAB0A-6D46-E066-8B02-E19342319E19}"/>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18ADC202-9CBD-4E17-F760-1A697EF07E63}"/>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A2E7B4C9-E49E-DD3B-1213-2E79BA61B623}"/>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2194D0F1-6C08-2282-53D4-0F221F55E29C}"/>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6796C9C2-BEA8-D0B1-126C-F9753C30E7F8}"/>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
        <p:nvSpPr>
          <p:cNvPr id="8" name="TextBox 7">
            <a:extLst>
              <a:ext uri="{FF2B5EF4-FFF2-40B4-BE49-F238E27FC236}">
                <a16:creationId xmlns:a16="http://schemas.microsoft.com/office/drawing/2014/main" id="{284CB622-A3BD-F43A-039A-4F92E8FE0EA2}"/>
              </a:ext>
            </a:extLst>
          </p:cNvPr>
          <p:cNvSpPr txBox="1"/>
          <p:nvPr/>
        </p:nvSpPr>
        <p:spPr>
          <a:xfrm>
            <a:off x="688933" y="1776401"/>
            <a:ext cx="7837246" cy="3885166"/>
          </a:xfrm>
          <a:prstGeom prst="rect">
            <a:avLst/>
          </a:prstGeom>
          <a:noFill/>
        </p:spPr>
        <p:txBody>
          <a:bodyPr wrap="square">
            <a:spAutoFit/>
          </a:bodyPr>
          <a:lstStyle/>
          <a:p>
            <a:pPr algn="just">
              <a:lnSpc>
                <a:spcPct val="115000"/>
              </a:lnSpc>
              <a:spcAft>
                <a:spcPts val="200"/>
              </a:spcAft>
              <a:buNone/>
              <a:tabLst>
                <a:tab pos="5772150" algn="l"/>
              </a:tabLst>
            </a:pPr>
            <a:r>
              <a:rPr lang="en-US" sz="1800" dirty="0">
                <a:effectLst/>
                <a:latin typeface="Times New Roman" panose="02020603050405020304" pitchFamily="18" charset="0"/>
                <a:ea typeface="Arial" panose="020B0604020202020204" pitchFamily="34" charset="0"/>
              </a:rPr>
              <a:t>Victualling staff must be equipped with digital competencies tailored to their roles, balancing practical food service duties with system-based management. Regular training and hands-on practice ensure they remain effective in modern galley operations, support regulatory compliance, and contribute to operational efficiency.</a:t>
            </a:r>
          </a:p>
          <a:p>
            <a:pPr>
              <a:buNone/>
            </a:pPr>
            <a:r>
              <a:rPr lang="en-US" sz="1800" dirty="0">
                <a:effectLst/>
                <a:latin typeface="Times New Roman" panose="02020603050405020304" pitchFamily="18" charset="0"/>
                <a:ea typeface="Arial" panose="020B0604020202020204" pitchFamily="34" charset="0"/>
              </a:rPr>
              <a:t> Digital training is essential to ensure that the staff can efficiently use modern tools for inventory, meal planning, procurement, and compliance. In the following part, the key areas where digital training is needed are given:</a:t>
            </a:r>
          </a:p>
          <a:p>
            <a:pPr>
              <a:buNone/>
            </a:pPr>
            <a:r>
              <a:rPr lang="tr-TR" sz="1800" dirty="0">
                <a:effectLst/>
                <a:latin typeface="Times New Roman" panose="02020603050405020304" pitchFamily="18" charset="0"/>
                <a:ea typeface="Arial" panose="020B0604020202020204" pitchFamily="34" charset="0"/>
              </a:rPr>
              <a:t>Digital Literacy</a:t>
            </a:r>
            <a:endParaRPr lang="en-US" sz="1800" dirty="0">
              <a:effectLst/>
              <a:latin typeface="Times New Roman" panose="02020603050405020304" pitchFamily="18" charset="0"/>
              <a:ea typeface="Arial" panose="020B0604020202020204" pitchFamily="34" charset="0"/>
            </a:endParaRPr>
          </a:p>
          <a:p>
            <a:pPr>
              <a:buNone/>
            </a:pPr>
            <a:r>
              <a:rPr lang="tr-TR" sz="1800" dirty="0">
                <a:effectLst/>
                <a:latin typeface="Times New Roman" panose="02020603050405020304" pitchFamily="18" charset="0"/>
                <a:ea typeface="Arial" panose="020B0604020202020204" pitchFamily="34" charset="0"/>
              </a:rPr>
              <a:t>Inventory Management Software Training</a:t>
            </a:r>
            <a:endParaRPr lang="en-US" sz="1800" dirty="0">
              <a:effectLst/>
              <a:latin typeface="Times New Roman" panose="02020603050405020304" pitchFamily="18" charset="0"/>
              <a:ea typeface="Arial" panose="020B0604020202020204" pitchFamily="34" charset="0"/>
            </a:endParaRPr>
          </a:p>
          <a:p>
            <a:pPr>
              <a:buNone/>
            </a:pPr>
            <a:r>
              <a:rPr lang="tr-TR" sz="1800" dirty="0">
                <a:effectLst/>
                <a:latin typeface="Times New Roman" panose="02020603050405020304" pitchFamily="18" charset="0"/>
                <a:ea typeface="Arial" panose="020B0604020202020204" pitchFamily="34" charset="0"/>
              </a:rPr>
              <a:t>Menu Planning and Nutritional Tools</a:t>
            </a:r>
            <a:endParaRPr lang="en-US" sz="1800" dirty="0">
              <a:effectLst/>
              <a:latin typeface="Times New Roman" panose="02020603050405020304" pitchFamily="18" charset="0"/>
              <a:ea typeface="Arial" panose="020B0604020202020204" pitchFamily="34" charset="0"/>
            </a:endParaRPr>
          </a:p>
          <a:p>
            <a:pPr>
              <a:buNone/>
            </a:pPr>
            <a:r>
              <a:rPr lang="en-US" sz="1800" dirty="0">
                <a:effectLst/>
                <a:latin typeface="Times New Roman" panose="02020603050405020304" pitchFamily="18" charset="0"/>
                <a:ea typeface="Arial" panose="020B0604020202020204" pitchFamily="34" charset="0"/>
              </a:rPr>
              <a:t>Digital Procurement and Ordering Platforms </a:t>
            </a:r>
          </a:p>
          <a:p>
            <a:pPr>
              <a:buNone/>
            </a:pPr>
            <a:r>
              <a:rPr lang="tr-TR" sz="1800" dirty="0">
                <a:effectLst/>
                <a:latin typeface="Times New Roman" panose="02020603050405020304" pitchFamily="18" charset="0"/>
                <a:ea typeface="Arial" panose="020B0604020202020204" pitchFamily="34" charset="0"/>
              </a:rPr>
              <a:t>Food Safety &amp; Hygiene Applications</a:t>
            </a:r>
            <a:endParaRPr lang="en-US" sz="1800" dirty="0">
              <a:effectLst/>
              <a:latin typeface="Times New Roman" panose="02020603050405020304" pitchFamily="18" charset="0"/>
              <a:ea typeface="Arial" panose="020B0604020202020204" pitchFamily="34" charset="0"/>
            </a:endParaRPr>
          </a:p>
          <a:p>
            <a:pPr>
              <a:buNone/>
            </a:pPr>
            <a:endParaRPr lang="en-US" sz="1800" dirty="0">
              <a:effectLst/>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14800421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B85D5-0D39-F83D-02BA-46109FDD29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1F676E-00C2-1641-B7A7-A41BC9316552}"/>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DIGITAL TRAINING FOR THE STAFF</a:t>
            </a:r>
          </a:p>
        </p:txBody>
      </p:sp>
      <p:grpSp>
        <p:nvGrpSpPr>
          <p:cNvPr id="4" name="Group 3">
            <a:extLst>
              <a:ext uri="{FF2B5EF4-FFF2-40B4-BE49-F238E27FC236}">
                <a16:creationId xmlns:a16="http://schemas.microsoft.com/office/drawing/2014/main" id="{DA59A8E7-8333-5A02-68B8-EB24119D3EC9}"/>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6282FB30-8735-ADA5-1F42-1AF4002C301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E9B0AB19-E090-7449-AB70-DA9D1E894E7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37DA374A-CAE2-D92E-6A98-EDD91C808EA8}"/>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ED8409B1-5636-EE87-152C-EFE1E710BD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C37A28AD-522E-420B-4488-EB3350A845B6}"/>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D77493AF-4701-C2E9-892A-5659CF6963F6}"/>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E691BD19-CE74-1182-2390-89C8E9F542AB}"/>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D9438103-CB25-FD43-0EBE-087FC33B63C4}"/>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23C350E2-7C7B-46E3-2EF2-240EFDB443B1}"/>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1DB7E362-2DC2-B05E-1780-D8F6F0A18B5F}"/>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
        <p:nvSpPr>
          <p:cNvPr id="8" name="TextBox 7">
            <a:extLst>
              <a:ext uri="{FF2B5EF4-FFF2-40B4-BE49-F238E27FC236}">
                <a16:creationId xmlns:a16="http://schemas.microsoft.com/office/drawing/2014/main" id="{4BD37E8D-4FED-207F-0AAC-24596A54D509}"/>
              </a:ext>
            </a:extLst>
          </p:cNvPr>
          <p:cNvSpPr txBox="1"/>
          <p:nvPr/>
        </p:nvSpPr>
        <p:spPr>
          <a:xfrm>
            <a:off x="688933" y="1776401"/>
            <a:ext cx="7837246" cy="1073755"/>
          </a:xfrm>
          <a:prstGeom prst="rect">
            <a:avLst/>
          </a:prstGeom>
          <a:noFill/>
        </p:spPr>
        <p:txBody>
          <a:bodyPr wrap="square">
            <a:spAutoFit/>
          </a:bodyPr>
          <a:lstStyle/>
          <a:p>
            <a:pPr algn="just">
              <a:lnSpc>
                <a:spcPct val="115000"/>
              </a:lnSpc>
              <a:spcAft>
                <a:spcPts val="200"/>
              </a:spcAft>
              <a:buNone/>
              <a:tabLst>
                <a:tab pos="5772150" algn="l"/>
              </a:tabLst>
            </a:pPr>
            <a:r>
              <a:rPr lang="en-US" sz="1800" dirty="0">
                <a:effectLst/>
                <a:latin typeface="Times New Roman" panose="02020603050405020304" pitchFamily="18" charset="0"/>
                <a:ea typeface="Arial" panose="020B0604020202020204" pitchFamily="34" charset="0"/>
              </a:rPr>
              <a:t>Waste Management and Reporting Tools</a:t>
            </a:r>
          </a:p>
          <a:p>
            <a:pPr algn="just">
              <a:lnSpc>
                <a:spcPct val="115000"/>
              </a:lnSpc>
              <a:spcAft>
                <a:spcPts val="200"/>
              </a:spcAft>
              <a:buNone/>
              <a:tabLst>
                <a:tab pos="5772150" algn="l"/>
              </a:tabLst>
            </a:pPr>
            <a:r>
              <a:rPr lang="en-US" sz="1800" dirty="0">
                <a:effectLst/>
                <a:latin typeface="Times New Roman" panose="02020603050405020304" pitchFamily="18" charset="0"/>
                <a:ea typeface="Arial" panose="020B0604020202020204" pitchFamily="34" charset="0"/>
              </a:rPr>
              <a:t>Data Security and Compliance Awareness</a:t>
            </a:r>
          </a:p>
          <a:p>
            <a:pPr algn="just">
              <a:lnSpc>
                <a:spcPct val="115000"/>
              </a:lnSpc>
              <a:spcAft>
                <a:spcPts val="200"/>
              </a:spcAft>
              <a:buNone/>
              <a:tabLst>
                <a:tab pos="5772150" algn="l"/>
              </a:tabLst>
            </a:pPr>
            <a:r>
              <a:rPr lang="en-US" sz="1800" dirty="0">
                <a:effectLst/>
                <a:latin typeface="Times New Roman" panose="02020603050405020304" pitchFamily="18" charset="0"/>
                <a:ea typeface="Arial" panose="020B0604020202020204" pitchFamily="34" charset="0"/>
              </a:rPr>
              <a:t>Onboard E-learning and Continuous Training</a:t>
            </a:r>
          </a:p>
        </p:txBody>
      </p:sp>
      <p:pic>
        <p:nvPicPr>
          <p:cNvPr id="5" name="Picture 4">
            <a:extLst>
              <a:ext uri="{FF2B5EF4-FFF2-40B4-BE49-F238E27FC236}">
                <a16:creationId xmlns:a16="http://schemas.microsoft.com/office/drawing/2014/main" id="{713532F7-A01E-0295-6A7E-1A423D065315}"/>
              </a:ext>
            </a:extLst>
          </p:cNvPr>
          <p:cNvPicPr>
            <a:picLocks noChangeAspect="1"/>
          </p:cNvPicPr>
          <p:nvPr/>
        </p:nvPicPr>
        <p:blipFill>
          <a:blip r:embed="rId11"/>
          <a:stretch>
            <a:fillRect/>
          </a:stretch>
        </p:blipFill>
        <p:spPr>
          <a:xfrm>
            <a:off x="1488973" y="3129544"/>
            <a:ext cx="6057900" cy="2541129"/>
          </a:xfrm>
          <a:prstGeom prst="rect">
            <a:avLst/>
          </a:prstGeom>
        </p:spPr>
      </p:pic>
    </p:spTree>
    <p:extLst>
      <p:ext uri="{BB962C8B-B14F-4D97-AF65-F5344CB8AC3E}">
        <p14:creationId xmlns:p14="http://schemas.microsoft.com/office/powerpoint/2010/main" val="9647085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BCB9C-D791-CDE9-4B18-98909559F7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BE8956-4994-7533-EA24-130DD26F4903}"/>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REFERENCES</a:t>
            </a:r>
          </a:p>
        </p:txBody>
      </p:sp>
      <p:grpSp>
        <p:nvGrpSpPr>
          <p:cNvPr id="4" name="Group 3">
            <a:extLst>
              <a:ext uri="{FF2B5EF4-FFF2-40B4-BE49-F238E27FC236}">
                <a16:creationId xmlns:a16="http://schemas.microsoft.com/office/drawing/2014/main" id="{F23B32CE-018A-6F2D-9690-3226B1C6AA19}"/>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2F0F8518-DEB9-5665-5DE7-4FA0F5857A4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F79024F0-8899-0130-1D65-35C30D45ABB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0C707274-95B0-22FE-31C5-54D58D2D3961}"/>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A0D05FE3-05FA-7CF7-D6E2-63898CF93C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25D2957E-2404-B4F5-7ED2-A545610559D6}"/>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2993CD52-2509-7878-C6B9-354E0F369951}"/>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C7DE3BFF-89AA-AA5D-9CE0-7519AAA67205}"/>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17EFC072-1696-E12A-1123-49236F4823F5}"/>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426BFA20-B97E-7D95-B64B-8DAC7FF9C006}"/>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0D10A638-A5A9-46DC-B404-B8B6123D9CE0}"/>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
        <p:nvSpPr>
          <p:cNvPr id="8" name="TextBox 7">
            <a:extLst>
              <a:ext uri="{FF2B5EF4-FFF2-40B4-BE49-F238E27FC236}">
                <a16:creationId xmlns:a16="http://schemas.microsoft.com/office/drawing/2014/main" id="{33650A43-65EC-AD94-902C-4C5821A6966F}"/>
              </a:ext>
            </a:extLst>
          </p:cNvPr>
          <p:cNvSpPr txBox="1"/>
          <p:nvPr/>
        </p:nvSpPr>
        <p:spPr>
          <a:xfrm>
            <a:off x="688933" y="1776401"/>
            <a:ext cx="7837246" cy="5933034"/>
          </a:xfrm>
          <a:prstGeom prst="rect">
            <a:avLst/>
          </a:prstGeom>
          <a:noFill/>
        </p:spPr>
        <p:txBody>
          <a:bodyPr wrap="square">
            <a:spAutoFit/>
          </a:bodyPr>
          <a:lstStyle/>
          <a:p>
            <a:pPr marL="342900" lvl="0" indent="-342900" algn="just">
              <a:lnSpc>
                <a:spcPct val="115000"/>
              </a:lnSpc>
              <a:spcBef>
                <a:spcPts val="400"/>
              </a:spcBef>
              <a:spcAft>
                <a:spcPts val="400"/>
              </a:spcAft>
              <a:buFont typeface="+mj-lt"/>
              <a:buAutoNum type="arabicPeriod"/>
              <a:tabLst>
                <a:tab pos="811530" algn="l"/>
                <a:tab pos="811530" algn="l"/>
                <a:tab pos="5772150" algn="l"/>
              </a:tabLst>
            </a:pPr>
            <a:r>
              <a:rPr lang="en-US" sz="1800" dirty="0">
                <a:effectLst/>
                <a:latin typeface="Times New Roman" panose="02020603050405020304" pitchFamily="18" charset="0"/>
                <a:ea typeface="Arial" panose="020B0604020202020204" pitchFamily="34" charset="0"/>
              </a:rPr>
              <a:t>McVety, P. J., Ware, B. J., &amp; Ware, C. L. (2008). </a:t>
            </a:r>
            <a:r>
              <a:rPr lang="en-US" sz="1800" i="1" dirty="0">
                <a:effectLst/>
                <a:latin typeface="Times New Roman" panose="02020603050405020304" pitchFamily="18" charset="0"/>
                <a:ea typeface="Arial" panose="020B0604020202020204" pitchFamily="34" charset="0"/>
              </a:rPr>
              <a:t>Fundamentals of menu planning</a:t>
            </a:r>
            <a:r>
              <a:rPr lang="en-US" sz="1800" dirty="0">
                <a:effectLst/>
                <a:latin typeface="Times New Roman" panose="02020603050405020304" pitchFamily="18" charset="0"/>
                <a:ea typeface="Arial" panose="020B0604020202020204" pitchFamily="34" charset="0"/>
              </a:rPr>
              <a:t>. John Wiley &amp; Sons.</a:t>
            </a:r>
          </a:p>
          <a:p>
            <a:pPr marL="342900" lvl="0" indent="-342900" algn="just">
              <a:lnSpc>
                <a:spcPct val="115000"/>
              </a:lnSpc>
              <a:spcBef>
                <a:spcPts val="400"/>
              </a:spcBef>
              <a:spcAft>
                <a:spcPts val="400"/>
              </a:spcAft>
              <a:buFont typeface="+mj-lt"/>
              <a:buAutoNum type="arabicPeriod"/>
              <a:tabLst>
                <a:tab pos="811530" algn="l"/>
                <a:tab pos="811530" algn="l"/>
                <a:tab pos="5772150" algn="l"/>
              </a:tabLst>
            </a:pPr>
            <a:r>
              <a:rPr lang="en-US" sz="1800" dirty="0" err="1">
                <a:effectLst/>
                <a:latin typeface="Times New Roman" panose="02020603050405020304" pitchFamily="18" charset="0"/>
                <a:ea typeface="Arial" panose="020B0604020202020204" pitchFamily="34" charset="0"/>
              </a:rPr>
              <a:t>Seyitoğlu</a:t>
            </a:r>
            <a:r>
              <a:rPr lang="en-US" sz="1800" dirty="0">
                <a:effectLst/>
                <a:latin typeface="Times New Roman" panose="02020603050405020304" pitchFamily="18" charset="0"/>
                <a:ea typeface="Arial" panose="020B0604020202020204" pitchFamily="34" charset="0"/>
              </a:rPr>
              <a:t>, F. (2016). A Conceptual Study on Menu Planning and The Selection of Menu Items. </a:t>
            </a:r>
            <a:r>
              <a:rPr lang="en-US" sz="1800" i="1" dirty="0">
                <a:effectLst/>
                <a:latin typeface="Times New Roman" panose="02020603050405020304" pitchFamily="18" charset="0"/>
                <a:ea typeface="Arial" panose="020B0604020202020204" pitchFamily="34" charset="0"/>
              </a:rPr>
              <a:t>Publication name</a:t>
            </a:r>
            <a:r>
              <a:rPr lang="en-US" sz="1800" dirty="0">
                <a:effectLst/>
                <a:latin typeface="Times New Roman" panose="02020603050405020304" pitchFamily="18" charset="0"/>
                <a:ea typeface="Arial" panose="020B0604020202020204" pitchFamily="34" charset="0"/>
              </a:rPr>
              <a:t>, 183.</a:t>
            </a:r>
          </a:p>
          <a:p>
            <a:pPr marL="342900" lvl="0" indent="-342900" algn="just">
              <a:lnSpc>
                <a:spcPct val="115000"/>
              </a:lnSpc>
              <a:spcBef>
                <a:spcPts val="400"/>
              </a:spcBef>
              <a:spcAft>
                <a:spcPts val="400"/>
              </a:spcAft>
              <a:buFont typeface="+mj-lt"/>
              <a:buAutoNum type="arabicPeriod"/>
              <a:tabLst>
                <a:tab pos="811530" algn="l"/>
                <a:tab pos="811530" algn="l"/>
                <a:tab pos="5772150" algn="l"/>
              </a:tabLst>
            </a:pPr>
            <a:r>
              <a:rPr lang="en-US" sz="1800" dirty="0">
                <a:effectLst/>
                <a:latin typeface="Times New Roman" panose="02020603050405020304" pitchFamily="18" charset="0"/>
                <a:ea typeface="Arial" panose="020B0604020202020204" pitchFamily="34" charset="0"/>
              </a:rPr>
              <a:t>Casellas Connors, J. P., </a:t>
            </a:r>
            <a:r>
              <a:rPr lang="en-US" sz="1800" dirty="0" err="1">
                <a:effectLst/>
                <a:latin typeface="Times New Roman" panose="02020603050405020304" pitchFamily="18" charset="0"/>
                <a:ea typeface="Arial" panose="020B0604020202020204" pitchFamily="34" charset="0"/>
              </a:rPr>
              <a:t>Safayet</a:t>
            </a:r>
            <a:r>
              <a:rPr lang="en-US" sz="1800" dirty="0">
                <a:effectLst/>
                <a:latin typeface="Times New Roman" panose="02020603050405020304" pitchFamily="18" charset="0"/>
                <a:ea typeface="Arial" panose="020B0604020202020204" pitchFamily="34" charset="0"/>
              </a:rPr>
              <a:t>, M., Rosenheim, N., &amp; Watson, M. (2023). Assessing changes in food pantry access after extreme events. </a:t>
            </a:r>
            <a:r>
              <a:rPr lang="en-US" sz="1800" i="1" dirty="0">
                <a:effectLst/>
                <a:latin typeface="Times New Roman" panose="02020603050405020304" pitchFamily="18" charset="0"/>
                <a:ea typeface="Arial" panose="020B0604020202020204" pitchFamily="34" charset="0"/>
              </a:rPr>
              <a:t>Agriculture and Human Values</a:t>
            </a:r>
            <a:r>
              <a:rPr lang="en-US" sz="1800" dirty="0">
                <a:effectLst/>
                <a:latin typeface="Times New Roman" panose="02020603050405020304" pitchFamily="18" charset="0"/>
                <a:ea typeface="Arial" panose="020B0604020202020204" pitchFamily="34" charset="0"/>
              </a:rPr>
              <a:t>, </a:t>
            </a:r>
            <a:r>
              <a:rPr lang="en-US" sz="1800" i="1" dirty="0">
                <a:effectLst/>
                <a:latin typeface="Times New Roman" panose="02020603050405020304" pitchFamily="18" charset="0"/>
                <a:ea typeface="Arial" panose="020B0604020202020204" pitchFamily="34" charset="0"/>
              </a:rPr>
              <a:t>40</a:t>
            </a:r>
            <a:r>
              <a:rPr lang="en-US" sz="1800" dirty="0">
                <a:effectLst/>
                <a:latin typeface="Times New Roman" panose="02020603050405020304" pitchFamily="18" charset="0"/>
                <a:ea typeface="Arial" panose="020B0604020202020204" pitchFamily="34" charset="0"/>
              </a:rPr>
              <a:t>(2), 619-634.</a:t>
            </a:r>
          </a:p>
          <a:p>
            <a:pPr marL="225425" indent="-225425" algn="just">
              <a:lnSpc>
                <a:spcPct val="115000"/>
              </a:lnSpc>
              <a:spcBef>
                <a:spcPts val="400"/>
              </a:spcBef>
              <a:spcAft>
                <a:spcPts val="400"/>
              </a:spcAft>
              <a:tabLst>
                <a:tab pos="225425" algn="l"/>
                <a:tab pos="5772150" algn="l"/>
              </a:tabLst>
            </a:pPr>
            <a:r>
              <a:rPr lang="tr-TR" dirty="0">
                <a:latin typeface="Times New Roman" panose="02020603050405020304" pitchFamily="18" charset="0"/>
                <a:ea typeface="Arial" panose="020B0604020202020204" pitchFamily="34" charset="0"/>
              </a:rPr>
              <a:t>4. </a:t>
            </a:r>
            <a:r>
              <a:rPr lang="en-US" dirty="0">
                <a:latin typeface="Times New Roman" panose="02020603050405020304" pitchFamily="18" charset="0"/>
                <a:ea typeface="Arial" panose="020B0604020202020204" pitchFamily="34" charset="0"/>
              </a:rPr>
              <a:t>Rooney, R. M., Cramer, E. H., Mantha, S., Nichols, G., Bartram, J. K., Farber, J. M., &amp; </a:t>
            </a:r>
            <a:r>
              <a:rPr lang="en-US" dirty="0" err="1">
                <a:latin typeface="Times New Roman" panose="02020603050405020304" pitchFamily="18" charset="0"/>
                <a:ea typeface="Arial" panose="020B0604020202020204" pitchFamily="34" charset="0"/>
              </a:rPr>
              <a:t>Benembarek</a:t>
            </a:r>
            <a:r>
              <a:rPr lang="en-US" dirty="0">
                <a:latin typeface="Times New Roman" panose="02020603050405020304" pitchFamily="18" charset="0"/>
                <a:ea typeface="Arial" panose="020B0604020202020204" pitchFamily="34" charset="0"/>
              </a:rPr>
              <a:t>, P. K. (2004). A review of outbreaks of foodborne disease associated with passenger ships: evidence for risk management. </a:t>
            </a:r>
            <a:r>
              <a:rPr lang="en-US" i="1" dirty="0">
                <a:latin typeface="Times New Roman" panose="02020603050405020304" pitchFamily="18" charset="0"/>
                <a:ea typeface="Arial" panose="020B0604020202020204" pitchFamily="34" charset="0"/>
              </a:rPr>
              <a:t>Public health reports</a:t>
            </a:r>
            <a:r>
              <a:rPr lang="en-US" dirty="0">
                <a:latin typeface="Times New Roman" panose="02020603050405020304" pitchFamily="18" charset="0"/>
                <a:ea typeface="Arial" panose="020B0604020202020204" pitchFamily="34" charset="0"/>
              </a:rPr>
              <a:t>, </a:t>
            </a:r>
            <a:r>
              <a:rPr lang="en-US" i="1" dirty="0">
                <a:latin typeface="Times New Roman" panose="02020603050405020304" pitchFamily="18" charset="0"/>
                <a:ea typeface="Arial" panose="020B0604020202020204" pitchFamily="34" charset="0"/>
              </a:rPr>
              <a:t>119</a:t>
            </a:r>
            <a:r>
              <a:rPr lang="en-US" dirty="0">
                <a:latin typeface="Times New Roman" panose="02020603050405020304" pitchFamily="18" charset="0"/>
                <a:ea typeface="Arial" panose="020B0604020202020204" pitchFamily="34" charset="0"/>
              </a:rPr>
              <a:t>(4), 427-434.</a:t>
            </a:r>
          </a:p>
          <a:p>
            <a:pPr marL="817245" indent="-228600" algn="just">
              <a:lnSpc>
                <a:spcPct val="115000"/>
              </a:lnSpc>
              <a:spcBef>
                <a:spcPts val="400"/>
              </a:spcBef>
              <a:spcAft>
                <a:spcPts val="400"/>
              </a:spcAft>
              <a:buNone/>
              <a:tabLst>
                <a:tab pos="811530" algn="l"/>
                <a:tab pos="811530" algn="l"/>
                <a:tab pos="5772150" algn="l"/>
              </a:tabLst>
            </a:pPr>
            <a:endParaRPr lang="en-US" sz="1800" dirty="0">
              <a:effectLst/>
              <a:latin typeface="Times New Roman" panose="02020603050405020304" pitchFamily="18" charset="0"/>
              <a:ea typeface="Arial" panose="020B0604020202020204" pitchFamily="34" charset="0"/>
            </a:endParaRPr>
          </a:p>
          <a:p>
            <a:pPr marL="817245" indent="-228600" algn="just">
              <a:lnSpc>
                <a:spcPct val="115000"/>
              </a:lnSpc>
              <a:spcBef>
                <a:spcPts val="400"/>
              </a:spcBef>
              <a:spcAft>
                <a:spcPts val="400"/>
              </a:spcAft>
              <a:buNone/>
              <a:tabLst>
                <a:tab pos="811530" algn="l"/>
                <a:tab pos="811530" algn="l"/>
                <a:tab pos="5772150" algn="l"/>
              </a:tabLst>
            </a:pPr>
            <a:r>
              <a:rPr lang="tr-TR" sz="1800" dirty="0">
                <a:effectLst/>
                <a:latin typeface="Times New Roman" panose="02020603050405020304" pitchFamily="18" charset="0"/>
                <a:ea typeface="Arial" panose="020B0604020202020204" pitchFamily="34" charset="0"/>
              </a:rPr>
              <a:t> </a:t>
            </a:r>
            <a:endParaRPr lang="en-US" sz="1800" dirty="0">
              <a:effectLst/>
              <a:latin typeface="Times New Roman" panose="02020603050405020304" pitchFamily="18" charset="0"/>
              <a:ea typeface="Arial" panose="020B0604020202020204" pitchFamily="34" charset="0"/>
            </a:endParaRPr>
          </a:p>
          <a:p>
            <a:pPr marL="817245" indent="-228600" algn="just">
              <a:lnSpc>
                <a:spcPct val="115000"/>
              </a:lnSpc>
              <a:spcBef>
                <a:spcPts val="400"/>
              </a:spcBef>
              <a:spcAft>
                <a:spcPts val="400"/>
              </a:spcAft>
              <a:buNone/>
              <a:tabLst>
                <a:tab pos="811530" algn="l"/>
                <a:tab pos="811530" algn="l"/>
                <a:tab pos="5772150" algn="l"/>
              </a:tabLst>
            </a:pPr>
            <a:r>
              <a:rPr lang="tr-TR" sz="1800" dirty="0">
                <a:effectLst/>
                <a:latin typeface="Times New Roman" panose="02020603050405020304" pitchFamily="18" charset="0"/>
                <a:ea typeface="Arial" panose="020B0604020202020204" pitchFamily="34" charset="0"/>
              </a:rPr>
              <a:t> </a:t>
            </a:r>
            <a:endParaRPr lang="en-US" sz="1800" dirty="0">
              <a:effectLst/>
              <a:latin typeface="Times New Roman" panose="02020603050405020304" pitchFamily="18" charset="0"/>
              <a:ea typeface="Arial" panose="020B0604020202020204" pitchFamily="34" charset="0"/>
            </a:endParaRPr>
          </a:p>
          <a:p>
            <a:pPr marL="817245" indent="-228600" algn="just">
              <a:lnSpc>
                <a:spcPct val="115000"/>
              </a:lnSpc>
              <a:spcBef>
                <a:spcPts val="400"/>
              </a:spcBef>
              <a:spcAft>
                <a:spcPts val="400"/>
              </a:spcAft>
              <a:buNone/>
              <a:tabLst>
                <a:tab pos="811530" algn="l"/>
                <a:tab pos="811530" algn="l"/>
                <a:tab pos="5772150" algn="l"/>
              </a:tabLst>
            </a:pPr>
            <a:r>
              <a:rPr lang="tr-TR" sz="1800" dirty="0">
                <a:effectLst/>
                <a:latin typeface="Times New Roman" panose="02020603050405020304" pitchFamily="18" charset="0"/>
                <a:ea typeface="Arial" panose="020B0604020202020204" pitchFamily="34" charset="0"/>
              </a:rPr>
              <a:t> </a:t>
            </a:r>
            <a:endParaRPr lang="en-US" sz="1800" dirty="0">
              <a:effectLst/>
              <a:latin typeface="Times New Roman" panose="02020603050405020304" pitchFamily="18" charset="0"/>
              <a:ea typeface="Arial" panose="020B0604020202020204" pitchFamily="34" charset="0"/>
            </a:endParaRPr>
          </a:p>
          <a:p>
            <a:pPr algn="just">
              <a:lnSpc>
                <a:spcPct val="115000"/>
              </a:lnSpc>
              <a:spcAft>
                <a:spcPts val="200"/>
              </a:spcAft>
              <a:buNone/>
              <a:tabLst>
                <a:tab pos="5772150" algn="l"/>
              </a:tabLst>
            </a:pPr>
            <a:endParaRPr lang="en-US" sz="1800" dirty="0">
              <a:effectLst/>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20899783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DB34F-70E8-8A17-BFE0-44E6470E88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3F2221-518D-FD05-13EB-8097515F138F}"/>
              </a:ext>
            </a:extLst>
          </p:cNvPr>
          <p:cNvSpPr>
            <a:spLocks noGrp="1"/>
          </p:cNvSpPr>
          <p:nvPr>
            <p:ph type="title"/>
          </p:nvPr>
        </p:nvSpPr>
        <p:spPr>
          <a:xfrm>
            <a:off x="565694" y="939182"/>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REFERENCES</a:t>
            </a:r>
          </a:p>
        </p:txBody>
      </p:sp>
      <p:grpSp>
        <p:nvGrpSpPr>
          <p:cNvPr id="4" name="Group 3">
            <a:extLst>
              <a:ext uri="{FF2B5EF4-FFF2-40B4-BE49-F238E27FC236}">
                <a16:creationId xmlns:a16="http://schemas.microsoft.com/office/drawing/2014/main" id="{4063AE11-773F-440F-09CE-44A013A76021}"/>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D652DB1D-4334-92F7-30CE-93DC092299E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3E528BF-A7EF-9CC6-0C62-304CF9FDB52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407CAEA1-F9B7-2563-8CD3-3ED34A6DFC08}"/>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BF668F4C-6FC0-EFF6-69F3-66601F00C9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A8EB5F9E-165D-1528-C4F5-6B61CACA1CA6}"/>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9D8810C2-4BEE-F9A6-DABE-DE88E3B5EF7F}"/>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581066EA-C7E4-D4A1-2893-B053FE946737}"/>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9C6CFEE7-88A5-5739-2598-D6EFBD29E786}"/>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10AE8CD1-D37F-5611-089F-698C42EF4510}"/>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E2AC55C0-282D-149A-7AE0-BF3D8E7B0902}"/>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
        <p:nvSpPr>
          <p:cNvPr id="8" name="TextBox 7">
            <a:extLst>
              <a:ext uri="{FF2B5EF4-FFF2-40B4-BE49-F238E27FC236}">
                <a16:creationId xmlns:a16="http://schemas.microsoft.com/office/drawing/2014/main" id="{D9A57090-AC4A-072C-5315-747B5597D77F}"/>
              </a:ext>
            </a:extLst>
          </p:cNvPr>
          <p:cNvSpPr txBox="1"/>
          <p:nvPr/>
        </p:nvSpPr>
        <p:spPr>
          <a:xfrm>
            <a:off x="688933" y="1776401"/>
            <a:ext cx="7837246" cy="5933034"/>
          </a:xfrm>
          <a:prstGeom prst="rect">
            <a:avLst/>
          </a:prstGeom>
          <a:noFill/>
        </p:spPr>
        <p:txBody>
          <a:bodyPr wrap="square">
            <a:spAutoFit/>
          </a:bodyPr>
          <a:lstStyle/>
          <a:p>
            <a:pPr marL="61913" indent="-61913" algn="just">
              <a:lnSpc>
                <a:spcPct val="115000"/>
              </a:lnSpc>
              <a:spcBef>
                <a:spcPts val="400"/>
              </a:spcBef>
              <a:spcAft>
                <a:spcPts val="400"/>
              </a:spcAft>
              <a:buNone/>
              <a:tabLst>
                <a:tab pos="811530" algn="l"/>
                <a:tab pos="811530" algn="l"/>
                <a:tab pos="5772150" algn="l"/>
              </a:tabLst>
            </a:pPr>
            <a:r>
              <a:rPr lang="tr-TR" sz="1800" dirty="0">
                <a:effectLst/>
                <a:latin typeface="Times New Roman" panose="02020603050405020304" pitchFamily="18" charset="0"/>
                <a:ea typeface="Arial" panose="020B0604020202020204" pitchFamily="34" charset="0"/>
              </a:rPr>
              <a:t>5. Martín-Martín, D., García, J. M., &amp; Romero, I. (2022). Determinants of digital transformation in the restaurant industry. Amfiteatru Economic, 24(60), 430-446.</a:t>
            </a:r>
            <a:endParaRPr lang="en-US" dirty="0">
              <a:latin typeface="Times New Roman" panose="02020603050405020304" pitchFamily="18" charset="0"/>
              <a:ea typeface="Arial" panose="020B0604020202020204" pitchFamily="34" charset="0"/>
            </a:endParaRPr>
          </a:p>
          <a:p>
            <a:pPr marL="61913" indent="-61913" algn="just">
              <a:lnSpc>
                <a:spcPct val="115000"/>
              </a:lnSpc>
              <a:spcBef>
                <a:spcPts val="400"/>
              </a:spcBef>
              <a:spcAft>
                <a:spcPts val="400"/>
              </a:spcAft>
              <a:buNone/>
              <a:tabLst>
                <a:tab pos="811530" algn="l"/>
                <a:tab pos="811530" algn="l"/>
                <a:tab pos="5772150" algn="l"/>
              </a:tabLst>
            </a:pPr>
            <a:r>
              <a:rPr lang="tr-TR" sz="1800" dirty="0">
                <a:effectLst/>
                <a:latin typeface="Times New Roman" panose="02020603050405020304" pitchFamily="18" charset="0"/>
                <a:ea typeface="Arial" panose="020B0604020202020204" pitchFamily="34" charset="0"/>
              </a:rPr>
              <a:t>6. Oliinyk, N., Podolskyi, M., Velykochyy, V., Albeshchenko, O., &amp; Domashenko, S. (2024). </a:t>
            </a:r>
            <a:r>
              <a:rPr lang="en-US" sz="1800" dirty="0">
                <a:effectLst/>
                <a:latin typeface="Times New Roman" panose="02020603050405020304" pitchFamily="18" charset="0"/>
                <a:ea typeface="Arial" panose="020B0604020202020204" pitchFamily="34" charset="0"/>
              </a:rPr>
              <a:t>Enhancing hotel and restaurant business efficiency through digital technologies. </a:t>
            </a:r>
            <a:r>
              <a:rPr lang="en-US" sz="1800" i="1" dirty="0">
                <a:effectLst/>
                <a:latin typeface="Times New Roman" panose="02020603050405020304" pitchFamily="18" charset="0"/>
                <a:ea typeface="Arial" panose="020B0604020202020204" pitchFamily="34" charset="0"/>
              </a:rPr>
              <a:t>Multidisciplinary Reviews</a:t>
            </a:r>
            <a:r>
              <a:rPr lang="en-US" sz="1800" dirty="0">
                <a:effectLst/>
                <a:latin typeface="Times New Roman" panose="02020603050405020304" pitchFamily="18" charset="0"/>
                <a:ea typeface="Arial" panose="020B0604020202020204" pitchFamily="34" charset="0"/>
              </a:rPr>
              <a:t>, </a:t>
            </a:r>
            <a:r>
              <a:rPr lang="en-US" sz="1800" i="1" dirty="0">
                <a:effectLst/>
                <a:latin typeface="Times New Roman" panose="02020603050405020304" pitchFamily="18" charset="0"/>
                <a:ea typeface="Arial" panose="020B0604020202020204" pitchFamily="34" charset="0"/>
              </a:rPr>
              <a:t>8</a:t>
            </a:r>
            <a:r>
              <a:rPr lang="en-US" sz="1800" dirty="0">
                <a:effectLst/>
                <a:latin typeface="Times New Roman" panose="02020603050405020304" pitchFamily="18" charset="0"/>
                <a:ea typeface="Arial" panose="020B0604020202020204" pitchFamily="34" charset="0"/>
              </a:rPr>
              <a:t>.</a:t>
            </a:r>
          </a:p>
          <a:p>
            <a:pPr marL="61913" indent="-61913" algn="just">
              <a:lnSpc>
                <a:spcPct val="115000"/>
              </a:lnSpc>
              <a:spcBef>
                <a:spcPts val="400"/>
              </a:spcBef>
              <a:spcAft>
                <a:spcPts val="400"/>
              </a:spcAft>
              <a:buNone/>
              <a:tabLst>
                <a:tab pos="811530" algn="l"/>
                <a:tab pos="811530" algn="l"/>
                <a:tab pos="5772150" algn="l"/>
              </a:tabLst>
            </a:pPr>
            <a:r>
              <a:rPr lang="en-US" sz="1800" dirty="0">
                <a:effectLst/>
                <a:latin typeface="Times New Roman" panose="02020603050405020304" pitchFamily="18" charset="0"/>
                <a:ea typeface="Arial" panose="020B0604020202020204" pitchFamily="34" charset="0"/>
              </a:rPr>
              <a:t>7. Keskin, S. N. (2025). Digital Transformation in Gastronomy Applications Used in the Restaurant Industry. In </a:t>
            </a:r>
            <a:r>
              <a:rPr lang="en-US" sz="1800" i="1" dirty="0">
                <a:effectLst/>
                <a:latin typeface="Times New Roman" panose="02020603050405020304" pitchFamily="18" charset="0"/>
                <a:ea typeface="Arial" panose="020B0604020202020204" pitchFamily="34" charset="0"/>
              </a:rPr>
              <a:t>Revolutionizing Hospitality Management Systems With AI, VR, and Machine Learning</a:t>
            </a:r>
            <a:r>
              <a:rPr lang="en-US" sz="1800" dirty="0">
                <a:effectLst/>
                <a:latin typeface="Times New Roman" panose="02020603050405020304" pitchFamily="18" charset="0"/>
                <a:ea typeface="Arial" panose="020B0604020202020204" pitchFamily="34" charset="0"/>
              </a:rPr>
              <a:t> (pp. 131-160). IGI Global Scientific Publishing.</a:t>
            </a:r>
          </a:p>
          <a:p>
            <a:pPr marL="61913" indent="-61913" algn="just">
              <a:lnSpc>
                <a:spcPct val="115000"/>
              </a:lnSpc>
              <a:spcBef>
                <a:spcPts val="400"/>
              </a:spcBef>
              <a:spcAft>
                <a:spcPts val="400"/>
              </a:spcAft>
              <a:buNone/>
              <a:tabLst>
                <a:tab pos="811530" algn="l"/>
                <a:tab pos="811530" algn="l"/>
                <a:tab pos="5772150" algn="l"/>
              </a:tabLst>
            </a:pPr>
            <a:r>
              <a:rPr lang="en-US" sz="1800" dirty="0">
                <a:effectLst/>
                <a:latin typeface="Times New Roman" panose="02020603050405020304" pitchFamily="18" charset="0"/>
                <a:ea typeface="Arial" panose="020B0604020202020204" pitchFamily="34" charset="0"/>
              </a:rPr>
              <a:t>8. Hay, T. K., &amp; Slater, K. (2014). </a:t>
            </a:r>
            <a:r>
              <a:rPr lang="en-US" sz="1800" i="1" dirty="0">
                <a:effectLst/>
                <a:latin typeface="Times New Roman" panose="02020603050405020304" pitchFamily="18" charset="0"/>
                <a:ea typeface="Arial" panose="020B0604020202020204" pitchFamily="34" charset="0"/>
              </a:rPr>
              <a:t>Victualling for Future Royal Australia Navy Platforms-Alternative Technologies</a:t>
            </a:r>
            <a:r>
              <a:rPr lang="en-US" sz="1800" dirty="0">
                <a:effectLst/>
                <a:latin typeface="Times New Roman" panose="02020603050405020304" pitchFamily="18" charset="0"/>
                <a:ea typeface="Arial" panose="020B0604020202020204" pitchFamily="34" charset="0"/>
              </a:rPr>
              <a:t> (No. DSTOTR1379).</a:t>
            </a:r>
          </a:p>
          <a:p>
            <a:pPr algn="just">
              <a:lnSpc>
                <a:spcPct val="115000"/>
              </a:lnSpc>
              <a:spcBef>
                <a:spcPts val="400"/>
              </a:spcBef>
              <a:spcAft>
                <a:spcPts val="400"/>
              </a:spcAft>
              <a:buNone/>
              <a:tabLst>
                <a:tab pos="61913" algn="l"/>
                <a:tab pos="5772150" algn="l"/>
              </a:tabLst>
            </a:pPr>
            <a:endParaRPr lang="en-US" sz="1800" dirty="0">
              <a:effectLst/>
              <a:latin typeface="Times New Roman" panose="02020603050405020304" pitchFamily="18" charset="0"/>
              <a:ea typeface="Arial" panose="020B0604020202020204" pitchFamily="34" charset="0"/>
            </a:endParaRPr>
          </a:p>
          <a:p>
            <a:pPr marL="817245" indent="-228600" algn="just">
              <a:lnSpc>
                <a:spcPct val="115000"/>
              </a:lnSpc>
              <a:spcBef>
                <a:spcPts val="400"/>
              </a:spcBef>
              <a:spcAft>
                <a:spcPts val="400"/>
              </a:spcAft>
              <a:buNone/>
              <a:tabLst>
                <a:tab pos="811530" algn="l"/>
                <a:tab pos="811530" algn="l"/>
                <a:tab pos="5772150" algn="l"/>
              </a:tabLst>
            </a:pPr>
            <a:r>
              <a:rPr lang="tr-TR" sz="1800" dirty="0">
                <a:effectLst/>
                <a:latin typeface="Times New Roman" panose="02020603050405020304" pitchFamily="18" charset="0"/>
                <a:ea typeface="Arial" panose="020B0604020202020204" pitchFamily="34" charset="0"/>
              </a:rPr>
              <a:t> </a:t>
            </a:r>
            <a:endParaRPr lang="en-US" sz="1800" dirty="0">
              <a:effectLst/>
              <a:latin typeface="Times New Roman" panose="02020603050405020304" pitchFamily="18" charset="0"/>
              <a:ea typeface="Arial" panose="020B0604020202020204" pitchFamily="34" charset="0"/>
            </a:endParaRPr>
          </a:p>
          <a:p>
            <a:pPr marL="817245" indent="-228600" algn="just">
              <a:lnSpc>
                <a:spcPct val="115000"/>
              </a:lnSpc>
              <a:spcBef>
                <a:spcPts val="400"/>
              </a:spcBef>
              <a:spcAft>
                <a:spcPts val="400"/>
              </a:spcAft>
              <a:buNone/>
              <a:tabLst>
                <a:tab pos="811530" algn="l"/>
                <a:tab pos="811530" algn="l"/>
                <a:tab pos="5772150" algn="l"/>
              </a:tabLst>
            </a:pPr>
            <a:r>
              <a:rPr lang="tr-TR" sz="1800" dirty="0">
                <a:effectLst/>
                <a:latin typeface="Times New Roman" panose="02020603050405020304" pitchFamily="18" charset="0"/>
                <a:ea typeface="Arial" panose="020B0604020202020204" pitchFamily="34" charset="0"/>
              </a:rPr>
              <a:t> </a:t>
            </a:r>
            <a:endParaRPr lang="en-US" sz="1800" dirty="0">
              <a:effectLst/>
              <a:latin typeface="Times New Roman" panose="02020603050405020304" pitchFamily="18" charset="0"/>
              <a:ea typeface="Arial" panose="020B0604020202020204" pitchFamily="34" charset="0"/>
            </a:endParaRPr>
          </a:p>
          <a:p>
            <a:pPr marL="817245" indent="-228600" algn="just">
              <a:lnSpc>
                <a:spcPct val="115000"/>
              </a:lnSpc>
              <a:spcBef>
                <a:spcPts val="400"/>
              </a:spcBef>
              <a:spcAft>
                <a:spcPts val="400"/>
              </a:spcAft>
              <a:buNone/>
              <a:tabLst>
                <a:tab pos="811530" algn="l"/>
                <a:tab pos="811530" algn="l"/>
                <a:tab pos="5772150" algn="l"/>
              </a:tabLst>
            </a:pPr>
            <a:r>
              <a:rPr lang="tr-TR" sz="1800" dirty="0">
                <a:effectLst/>
                <a:latin typeface="Times New Roman" panose="02020603050405020304" pitchFamily="18" charset="0"/>
                <a:ea typeface="Arial" panose="020B0604020202020204" pitchFamily="34" charset="0"/>
              </a:rPr>
              <a:t> </a:t>
            </a:r>
            <a:endParaRPr lang="en-US" sz="1800" dirty="0">
              <a:effectLst/>
              <a:latin typeface="Times New Roman" panose="02020603050405020304" pitchFamily="18" charset="0"/>
              <a:ea typeface="Arial" panose="020B0604020202020204" pitchFamily="34" charset="0"/>
            </a:endParaRPr>
          </a:p>
          <a:p>
            <a:pPr algn="just">
              <a:lnSpc>
                <a:spcPct val="115000"/>
              </a:lnSpc>
              <a:spcAft>
                <a:spcPts val="200"/>
              </a:spcAft>
              <a:buNone/>
              <a:tabLst>
                <a:tab pos="5772150" algn="l"/>
              </a:tabLst>
            </a:pPr>
            <a:endParaRPr lang="en-US" sz="1800" dirty="0">
              <a:effectLst/>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3840059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15C7F-2006-7772-F79A-85E8B867F2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458CE0-7588-0C7E-F328-CDC79CD07AC3}"/>
              </a:ext>
            </a:extLst>
          </p:cNvPr>
          <p:cNvSpPr>
            <a:spLocks noGrp="1"/>
          </p:cNvSpPr>
          <p:nvPr>
            <p:ph type="title"/>
          </p:nvPr>
        </p:nvSpPr>
        <p:spPr>
          <a:xfrm>
            <a:off x="639479" y="1043090"/>
            <a:ext cx="7886700" cy="571213"/>
          </a:xfrm>
        </p:spPr>
        <p:txBody>
          <a:bodyPr>
            <a:no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PRINCIPLES of MENU PLANNING</a:t>
            </a:r>
          </a:p>
        </p:txBody>
      </p:sp>
      <p:grpSp>
        <p:nvGrpSpPr>
          <p:cNvPr id="4" name="Group 3">
            <a:extLst>
              <a:ext uri="{FF2B5EF4-FFF2-40B4-BE49-F238E27FC236}">
                <a16:creationId xmlns:a16="http://schemas.microsoft.com/office/drawing/2014/main" id="{DF128FD8-29AC-1683-1A30-809FBFBDEDC8}"/>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79C56D7E-F611-E0B2-CC0B-5729D25A27B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2D4EFD1-2872-0F30-20EE-1FF5B865795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0B62F4D-99AA-1DD1-466E-DA3A81189C7C}"/>
              </a:ext>
            </a:extLst>
          </p:cNvPr>
          <p:cNvSpPr txBox="1"/>
          <p:nvPr/>
        </p:nvSpPr>
        <p:spPr>
          <a:xfrm>
            <a:off x="851770" y="1614303"/>
            <a:ext cx="7399601" cy="1754326"/>
          </a:xfrm>
          <a:prstGeom prst="rect">
            <a:avLst/>
          </a:prstGeom>
          <a:noFill/>
        </p:spPr>
        <p:txBody>
          <a:bodyPr wrap="square" rtlCol="0">
            <a:spAutoFit/>
          </a:bodyPr>
          <a:lstStyle/>
          <a:p>
            <a:pPr algn="just">
              <a:buNone/>
            </a:pPr>
            <a:r>
              <a:rPr lang="en-US" dirty="0">
                <a:effectLst/>
                <a:latin typeface="Times New Roman" panose="02020603050405020304" pitchFamily="18" charset="0"/>
                <a:ea typeface="Times New Roman" panose="02020603050405020304" pitchFamily="18" charset="0"/>
              </a:rPr>
              <a:t>Menu planning onboard a ship should be guided by the principles of nutrition, efficiency, cost-effectiveness, and adaptability. These principles are essential to ensure the health and satisfaction of the crew while accounting for the logistical constraints of maritime operations. First and foremost, nutritional balance must be maintained. Meals should provide the necessary dietary intake of calories, proteins, vitamins, and other nutrients</a:t>
            </a:r>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A639AB8-FDD1-5DEB-DB9C-229329AC62A4}"/>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1526F579-20D6-C555-EC06-A6AB4AC17F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1C949928-E5DD-27C8-5777-5E0A52E9B4E4}"/>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1C1AF40F-9D4A-9395-6740-FD319E2DADD9}"/>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2F18EC91-E808-1339-A0D5-8CA980AE7DFB}"/>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6C0BDE80-32C2-0278-B7B6-405D11288898}"/>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A305CE5E-8D2C-5A1A-8EC2-BFE708EFC038}"/>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9AC19FE5-DCD0-2DD4-AF28-2F1D0F8AC9B5}"/>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4D5C5F86-A22E-40DD-5757-90D48619833C}"/>
              </a:ext>
            </a:extLst>
          </p:cNvPr>
          <p:cNvPicPr>
            <a:picLocks noChangeAspect="1"/>
          </p:cNvPicPr>
          <p:nvPr/>
        </p:nvPicPr>
        <p:blipFill>
          <a:blip r:embed="rId11"/>
          <a:stretch>
            <a:fillRect/>
          </a:stretch>
        </p:blipFill>
        <p:spPr>
          <a:xfrm>
            <a:off x="2328311" y="3467025"/>
            <a:ext cx="4752975" cy="2376488"/>
          </a:xfrm>
          <a:prstGeom prst="rect">
            <a:avLst/>
          </a:prstGeom>
        </p:spPr>
      </p:pic>
    </p:spTree>
    <p:extLst>
      <p:ext uri="{BB962C8B-B14F-4D97-AF65-F5344CB8AC3E}">
        <p14:creationId xmlns:p14="http://schemas.microsoft.com/office/powerpoint/2010/main" val="3736666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2F619-25AD-BBA0-5638-1F4BA36193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649BA8-D42C-179C-85DC-4007706FAE42}"/>
              </a:ext>
            </a:extLst>
          </p:cNvPr>
          <p:cNvSpPr>
            <a:spLocks noGrp="1"/>
          </p:cNvSpPr>
          <p:nvPr>
            <p:ph type="title"/>
          </p:nvPr>
        </p:nvSpPr>
        <p:spPr>
          <a:xfrm>
            <a:off x="639479" y="1043090"/>
            <a:ext cx="7886700" cy="571213"/>
          </a:xfrm>
        </p:spPr>
        <p:txBody>
          <a:bodyPr>
            <a:no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PRINCIPLES of MENU PLANNING</a:t>
            </a:r>
          </a:p>
        </p:txBody>
      </p:sp>
      <p:grpSp>
        <p:nvGrpSpPr>
          <p:cNvPr id="4" name="Group 3">
            <a:extLst>
              <a:ext uri="{FF2B5EF4-FFF2-40B4-BE49-F238E27FC236}">
                <a16:creationId xmlns:a16="http://schemas.microsoft.com/office/drawing/2014/main" id="{39EDF78E-4503-FFEA-E408-40D426FC2295}"/>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D22A422A-002E-7D29-113F-EAA68DDE4B4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7B6BB18A-9607-D88E-7AC3-5647122A641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DE5E35C-B71A-926B-3917-B9BB974A8666}"/>
              </a:ext>
            </a:extLst>
          </p:cNvPr>
          <p:cNvSpPr txBox="1"/>
          <p:nvPr/>
        </p:nvSpPr>
        <p:spPr>
          <a:xfrm>
            <a:off x="639479" y="1494360"/>
            <a:ext cx="7666321" cy="4247317"/>
          </a:xfrm>
          <a:prstGeom prst="rect">
            <a:avLst/>
          </a:prstGeom>
          <a:noFill/>
        </p:spPr>
        <p:txBody>
          <a:bodyPr wrap="square" rtlCol="0">
            <a:spAutoFit/>
          </a:bodyPr>
          <a:lstStyle/>
          <a:p>
            <a:pPr algn="just">
              <a:buNone/>
            </a:pPr>
            <a:r>
              <a:rPr lang="en-US" sz="1800" dirty="0">
                <a:effectLst/>
                <a:latin typeface="Times New Roman" panose="02020603050405020304" pitchFamily="18" charset="0"/>
                <a:ea typeface="Times New Roman" panose="02020603050405020304" pitchFamily="18" charset="0"/>
              </a:rPr>
              <a:t>Another key consideration is the availability of ingredients. Menu plans should be based on food items that are storable and suitable for long voyages.</a:t>
            </a:r>
          </a:p>
          <a:p>
            <a:pPr algn="just">
              <a:buNone/>
            </a:pPr>
            <a:r>
              <a:rPr lang="en-US" sz="1800" dirty="0">
                <a:effectLst/>
                <a:latin typeface="Times New Roman" panose="02020603050405020304" pitchFamily="18" charset="0"/>
                <a:ea typeface="Times New Roman" panose="02020603050405020304" pitchFamily="18" charset="0"/>
              </a:rPr>
              <a:t>Cultural sensitivity is also critical. Cultural and dietary preferences must be respected, especially given the multinational nature of many maritime crews. Menus should include vegetarian, halal, or allergy-friendly options where needed.</a:t>
            </a:r>
          </a:p>
          <a:p>
            <a:pPr algn="just">
              <a:buNone/>
            </a:pPr>
            <a:r>
              <a:rPr lang="en-US" sz="1800" dirty="0">
                <a:effectLst/>
                <a:latin typeface="Times New Roman" panose="02020603050405020304" pitchFamily="18" charset="0"/>
                <a:ea typeface="Times New Roman" panose="02020603050405020304" pitchFamily="18" charset="0"/>
              </a:rPr>
              <a:t>Food safety and storage compatibility are equally important. Meal options should align with the vessel’s storage capabilities, such as freezer or dry storage availability.</a:t>
            </a:r>
          </a:p>
          <a:p>
            <a:pPr algn="just">
              <a:buNone/>
            </a:pPr>
            <a:r>
              <a:rPr lang="en-US" sz="1800" dirty="0">
                <a:effectLst/>
                <a:latin typeface="Times New Roman" panose="02020603050405020304" pitchFamily="18" charset="0"/>
                <a:ea typeface="Times New Roman" panose="02020603050405020304" pitchFamily="18" charset="0"/>
              </a:rPr>
              <a:t>Portion control is another key aspect. Serving appropriate quantities helps reduce waste and manage food budgets effectively.</a:t>
            </a:r>
          </a:p>
          <a:p>
            <a:pPr algn="just">
              <a:buNone/>
            </a:pPr>
            <a:r>
              <a:rPr lang="en-US" sz="1800" dirty="0">
                <a:effectLst/>
                <a:latin typeface="Times New Roman" panose="02020603050405020304" pitchFamily="18" charset="0"/>
                <a:ea typeface="Times New Roman" panose="02020603050405020304" pitchFamily="18" charset="0"/>
              </a:rPr>
              <a:t>The menu should also have flexibility for emergencies. Plans must account for rough weather, equipment failure, or unexpected delays.</a:t>
            </a:r>
          </a:p>
          <a:p>
            <a:pPr algn="just">
              <a:buNone/>
            </a:pPr>
            <a:r>
              <a:rPr lang="en-US" sz="1800" dirty="0">
                <a:effectLst/>
                <a:latin typeface="Times New Roman" panose="02020603050405020304" pitchFamily="18" charset="0"/>
                <a:ea typeface="Times New Roman" panose="02020603050405020304" pitchFamily="18" charset="0"/>
              </a:rPr>
              <a:t>Meals should be designed using sustainable ingredients and methods that reduce food waste.</a:t>
            </a:r>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BD7E4DB3-E481-3281-23B9-BC5DB4BFEAB8}"/>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4120D1E6-8DBC-4EE9-A41D-08EB867C1F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AD462BBE-83E6-E43A-4018-B10D6A093EE4}"/>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125576F4-C259-EE5B-186B-83F72A0ABA76}"/>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3D565956-BC2C-F167-35A8-F5CCDB5FA31C}"/>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99091B71-5742-6B02-ED49-41AEB7373FB1}"/>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79CFD8D1-0C90-F397-28FB-A345C99A6E01}"/>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5C8AA19F-F54E-0764-256B-B5A2EA24380C}"/>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907673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5661F-2ACA-2CF3-77EE-EC3C18976B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C5AE95-D7FA-073B-3813-C86F1F91696A}"/>
              </a:ext>
            </a:extLst>
          </p:cNvPr>
          <p:cNvSpPr>
            <a:spLocks noGrp="1"/>
          </p:cNvSpPr>
          <p:nvPr>
            <p:ph type="title"/>
          </p:nvPr>
        </p:nvSpPr>
        <p:spPr>
          <a:xfrm>
            <a:off x="513567" y="1043090"/>
            <a:ext cx="8012612" cy="571213"/>
          </a:xfrm>
        </p:spPr>
        <p:txBody>
          <a:bodyPr>
            <a:noAutofit/>
          </a:bodyPr>
          <a:lstStyle/>
          <a:p>
            <a:pPr marL="457200" lvl="1" algn="just">
              <a:spcAft>
                <a:spcPts val="200"/>
              </a:spcAft>
            </a:pPr>
            <a:r>
              <a:rPr lang="en-US" sz="2400" b="1" dirty="0">
                <a:solidFill>
                  <a:srgbClr val="002060"/>
                </a:solidFill>
                <a:effectLst/>
                <a:latin typeface="Times New Roman" panose="02020603050405020304" pitchFamily="18" charset="0"/>
                <a:ea typeface="Arial" panose="020B0604020202020204" pitchFamily="34" charset="0"/>
              </a:rPr>
              <a:t>PANTRY IN RELATION TO MENU PLANNING</a:t>
            </a:r>
          </a:p>
        </p:txBody>
      </p:sp>
      <p:grpSp>
        <p:nvGrpSpPr>
          <p:cNvPr id="4" name="Group 3">
            <a:extLst>
              <a:ext uri="{FF2B5EF4-FFF2-40B4-BE49-F238E27FC236}">
                <a16:creationId xmlns:a16="http://schemas.microsoft.com/office/drawing/2014/main" id="{B9022823-34AC-458C-6662-23274DCFBDBF}"/>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EC27B993-5646-1836-1FC5-8073FB17C0C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143D47C9-74C9-221A-AAC3-C92B6BC7691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4245C65-DA58-8CFC-914C-05C8A9EFBA72}"/>
              </a:ext>
            </a:extLst>
          </p:cNvPr>
          <p:cNvSpPr txBox="1"/>
          <p:nvPr/>
        </p:nvSpPr>
        <p:spPr>
          <a:xfrm>
            <a:off x="761999" y="1494360"/>
            <a:ext cx="7334251" cy="3164969"/>
          </a:xfrm>
          <a:prstGeom prst="rect">
            <a:avLst/>
          </a:prstGeom>
          <a:noFill/>
        </p:spPr>
        <p:txBody>
          <a:bodyPr wrap="square" rtlCol="0">
            <a:spAutoFit/>
          </a:bodyPr>
          <a:lstStyle/>
          <a:p>
            <a:pPr algn="just">
              <a:spcAft>
                <a:spcPts val="200"/>
              </a:spcAft>
              <a:buNone/>
            </a:pPr>
            <a:r>
              <a:rPr lang="en-US" sz="1800" dirty="0">
                <a:effectLst/>
                <a:latin typeface="Times New Roman" panose="02020603050405020304" pitchFamily="18" charset="0"/>
                <a:ea typeface="Times New Roman" panose="02020603050405020304" pitchFamily="18" charset="0"/>
              </a:rPr>
              <a:t>In the unique environment of a seafaring vessel, where resupply opportunities are limited and storage space is at a premium, the relationship between pantry management and menu planning is both fundamental and complex. The pantry acts as the backbone of all culinary operations onboard; it dictates the range, variety, and feasibility of meals that can be served. Therefore, successful menu planning cannot be conducted in isolation—it must be rooted in a deep understanding of what is currently available in the pantry, in what quantities, and how long those items will remain usable.</a:t>
            </a:r>
            <a:endParaRPr lang="en-US" sz="1800" dirty="0">
              <a:effectLst/>
              <a:latin typeface="Times New Roman" panose="02020603050405020304" pitchFamily="18" charset="0"/>
              <a:ea typeface="Arial" panose="020B0604020202020204" pitchFamily="34" charset="0"/>
            </a:endParaRPr>
          </a:p>
          <a:p>
            <a:pPr algn="just">
              <a:buNone/>
            </a:pPr>
            <a:endParaRPr lang="en-US" sz="1800" dirty="0">
              <a:effectLst/>
              <a:latin typeface="Times New Roman" panose="02020603050405020304" pitchFamily="18" charset="0"/>
              <a:ea typeface="Times New Roman" panose="02020603050405020304" pitchFamily="18" charset="0"/>
            </a:endParaRPr>
          </a:p>
          <a:p>
            <a:pPr algn="just">
              <a:buNone/>
            </a:pPr>
            <a:endParaRPr lang="en-US" sz="1800" dirty="0">
              <a:effectLst/>
              <a:latin typeface="Times New Roman" panose="02020603050405020304" pitchFamily="18" charset="0"/>
              <a:ea typeface="Times New Roman" panose="02020603050405020304" pitchFamily="18" charset="0"/>
            </a:endParaRPr>
          </a:p>
          <a:p>
            <a:pPr algn="just">
              <a:buNone/>
            </a:pPr>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8CAD1BA-A042-F205-8D56-EE953F76B916}"/>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2313BF8C-85AA-9EA7-754A-23F9F61042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A3E07775-78D0-1998-7E06-877FAA1F5165}"/>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6ADA86DD-EC46-602B-9408-B7C5F1F99B77}"/>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2CF04214-F08E-1BEB-64D9-3D435FC10E63}"/>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EC74D17D-ADC8-F392-51D1-8D3E7FC80347}"/>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F13E0739-43C3-396F-988E-930550971E65}"/>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D86284F1-8E21-7243-8AE0-B981C3D8E812}"/>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6CB6755E-12AA-0229-84E4-4D01220698C8}"/>
              </a:ext>
            </a:extLst>
          </p:cNvPr>
          <p:cNvPicPr>
            <a:picLocks noChangeAspect="1"/>
          </p:cNvPicPr>
          <p:nvPr/>
        </p:nvPicPr>
        <p:blipFill>
          <a:blip r:embed="rId11"/>
          <a:stretch>
            <a:fillRect/>
          </a:stretch>
        </p:blipFill>
        <p:spPr>
          <a:xfrm>
            <a:off x="1475642" y="4052984"/>
            <a:ext cx="2857500" cy="1790529"/>
          </a:xfrm>
          <a:prstGeom prst="rect">
            <a:avLst/>
          </a:prstGeom>
        </p:spPr>
      </p:pic>
      <p:pic>
        <p:nvPicPr>
          <p:cNvPr id="6" name="Picture 5">
            <a:extLst>
              <a:ext uri="{FF2B5EF4-FFF2-40B4-BE49-F238E27FC236}">
                <a16:creationId xmlns:a16="http://schemas.microsoft.com/office/drawing/2014/main" id="{0DAB1751-892C-69C0-4271-E2C389EA4D40}"/>
              </a:ext>
            </a:extLst>
          </p:cNvPr>
          <p:cNvPicPr>
            <a:picLocks noChangeAspect="1"/>
          </p:cNvPicPr>
          <p:nvPr/>
        </p:nvPicPr>
        <p:blipFill>
          <a:blip r:embed="rId12"/>
          <a:stretch>
            <a:fillRect/>
          </a:stretch>
        </p:blipFill>
        <p:spPr>
          <a:xfrm>
            <a:off x="5046784" y="4075811"/>
            <a:ext cx="2725615" cy="1790529"/>
          </a:xfrm>
          <a:prstGeom prst="rect">
            <a:avLst/>
          </a:prstGeom>
        </p:spPr>
      </p:pic>
    </p:spTree>
    <p:extLst>
      <p:ext uri="{BB962C8B-B14F-4D97-AF65-F5344CB8AC3E}">
        <p14:creationId xmlns:p14="http://schemas.microsoft.com/office/powerpoint/2010/main" val="4258301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3E45A-91C6-3472-7335-50836BB88F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CE8576-7062-1C11-05B9-51507580A629}"/>
              </a:ext>
            </a:extLst>
          </p:cNvPr>
          <p:cNvSpPr>
            <a:spLocks noGrp="1"/>
          </p:cNvSpPr>
          <p:nvPr>
            <p:ph type="title"/>
          </p:nvPr>
        </p:nvSpPr>
        <p:spPr>
          <a:xfrm>
            <a:off x="513567" y="1043090"/>
            <a:ext cx="8012612" cy="571213"/>
          </a:xfrm>
        </p:spPr>
        <p:txBody>
          <a:bodyPr>
            <a:noAutofit/>
          </a:bodyPr>
          <a:lstStyle/>
          <a:p>
            <a:pPr marL="457200" lvl="1" algn="just">
              <a:spcAft>
                <a:spcPts val="200"/>
              </a:spcAft>
            </a:pPr>
            <a:r>
              <a:rPr lang="en-US" sz="2400" b="1" dirty="0">
                <a:solidFill>
                  <a:srgbClr val="002060"/>
                </a:solidFill>
                <a:effectLst/>
                <a:latin typeface="Times New Roman" panose="02020603050405020304" pitchFamily="18" charset="0"/>
                <a:ea typeface="Arial" panose="020B0604020202020204" pitchFamily="34" charset="0"/>
              </a:rPr>
              <a:t>PANTRY IN RELATION TO MENU PLANNING</a:t>
            </a:r>
          </a:p>
        </p:txBody>
      </p:sp>
      <p:grpSp>
        <p:nvGrpSpPr>
          <p:cNvPr id="4" name="Group 3">
            <a:extLst>
              <a:ext uri="{FF2B5EF4-FFF2-40B4-BE49-F238E27FC236}">
                <a16:creationId xmlns:a16="http://schemas.microsoft.com/office/drawing/2014/main" id="{F3D0A2B2-D353-634E-C210-5C9A420542BE}"/>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FD0D8265-B8A2-B8A4-7D0C-3544604CF5E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8DF6822F-0A3A-42FE-C2D4-C3EAF9E0538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A881387-86A7-0425-AB99-A1A55F618817}"/>
              </a:ext>
            </a:extLst>
          </p:cNvPr>
          <p:cNvSpPr txBox="1"/>
          <p:nvPr/>
        </p:nvSpPr>
        <p:spPr>
          <a:xfrm>
            <a:off x="233599" y="1494360"/>
            <a:ext cx="8292580" cy="3847207"/>
          </a:xfrm>
          <a:prstGeom prst="rect">
            <a:avLst/>
          </a:prstGeom>
          <a:noFill/>
        </p:spPr>
        <p:txBody>
          <a:bodyPr wrap="square" rtlCol="0">
            <a:spAutoFit/>
          </a:bodyPr>
          <a:lstStyle/>
          <a:p>
            <a:pPr marL="285750" indent="-285750" algn="just">
              <a:lnSpc>
                <a:spcPct val="200000"/>
              </a:lnSpc>
              <a:spcAft>
                <a:spcPts val="20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The inventory held in the pantry directly informs meal choices,</a:t>
            </a:r>
          </a:p>
          <a:p>
            <a:pPr marL="285750" indent="-285750" algn="just">
              <a:lnSpc>
                <a:spcPct val="200000"/>
              </a:lnSpc>
              <a:spcAft>
                <a:spcPts val="200"/>
              </a:spcAft>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S</a:t>
            </a:r>
            <a:r>
              <a:rPr lang="en-US" sz="1800" dirty="0">
                <a:effectLst/>
                <a:latin typeface="Times New Roman" panose="02020603050405020304" pitchFamily="18" charset="0"/>
                <a:ea typeface="Times New Roman" panose="02020603050405020304" pitchFamily="18" charset="0"/>
              </a:rPr>
              <a:t>tock rotation, particularly the use of the First-In, First-Out (FIFO) principle.</a:t>
            </a:r>
          </a:p>
          <a:p>
            <a:pPr marL="285750" indent="-285750" algn="just">
              <a:lnSpc>
                <a:spcPct val="200000"/>
              </a:lnSpc>
              <a:spcAft>
                <a:spcPts val="200"/>
              </a:spcAft>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P</a:t>
            </a:r>
            <a:r>
              <a:rPr lang="en-US" sz="1800" dirty="0">
                <a:effectLst/>
                <a:latin typeface="Times New Roman" panose="02020603050405020304" pitchFamily="18" charset="0"/>
                <a:ea typeface="Times New Roman" panose="02020603050405020304" pitchFamily="18" charset="0"/>
              </a:rPr>
              <a:t>reventing overstocking and reducing waste,</a:t>
            </a:r>
          </a:p>
          <a:p>
            <a:pPr marL="285750" indent="-285750" algn="just">
              <a:lnSpc>
                <a:spcPct val="200000"/>
              </a:lnSpc>
              <a:spcAft>
                <a:spcPts val="200"/>
              </a:spcAft>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C</a:t>
            </a:r>
            <a:r>
              <a:rPr lang="en-US" sz="1800" dirty="0">
                <a:effectLst/>
                <a:latin typeface="Times New Roman" panose="02020603050405020304" pitchFamily="18" charset="0"/>
                <a:ea typeface="Times New Roman" panose="02020603050405020304" pitchFamily="18" charset="0"/>
              </a:rPr>
              <a:t>ost efficiency</a:t>
            </a:r>
            <a:r>
              <a:rPr lang="en-US" dirty="0">
                <a:latin typeface="Times New Roman" panose="02020603050405020304" pitchFamily="18" charset="0"/>
                <a:ea typeface="Times New Roman" panose="02020603050405020304" pitchFamily="18" charset="0"/>
              </a:rPr>
              <a:t>,</a:t>
            </a:r>
          </a:p>
          <a:p>
            <a:pPr marL="285750" indent="-285750" algn="just">
              <a:lnSpc>
                <a:spcPct val="200000"/>
              </a:lnSpc>
              <a:spcAft>
                <a:spcPts val="200"/>
              </a:spcAft>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E</a:t>
            </a:r>
            <a:r>
              <a:rPr lang="en-US" sz="1800" dirty="0">
                <a:effectLst/>
                <a:latin typeface="Times New Roman" panose="02020603050405020304" pitchFamily="18" charset="0"/>
                <a:ea typeface="Times New Roman" panose="02020603050405020304" pitchFamily="18" charset="0"/>
              </a:rPr>
              <a:t>mergency situations or unexpected changes in voyage conditions,</a:t>
            </a:r>
          </a:p>
          <a:p>
            <a:pPr algn="just">
              <a:spcAft>
                <a:spcPts val="200"/>
              </a:spcAft>
              <a:buNone/>
            </a:pPr>
            <a:endParaRPr lang="en-US" sz="1800" dirty="0">
              <a:effectLst/>
              <a:latin typeface="Times New Roman" panose="02020603050405020304" pitchFamily="18" charset="0"/>
              <a:ea typeface="Times New Roman" panose="02020603050405020304" pitchFamily="18" charset="0"/>
            </a:endParaRPr>
          </a:p>
          <a:p>
            <a:pPr algn="just">
              <a:buNone/>
            </a:pPr>
            <a:endParaRPr lang="en-US" sz="1800" dirty="0">
              <a:effectLst/>
              <a:latin typeface="Times New Roman" panose="02020603050405020304" pitchFamily="18" charset="0"/>
              <a:ea typeface="Times New Roman" panose="02020603050405020304" pitchFamily="18" charset="0"/>
            </a:endParaRPr>
          </a:p>
          <a:p>
            <a:pPr algn="just">
              <a:buNone/>
            </a:pPr>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0650A370-851C-42C9-A124-F399B95AEFA0}"/>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E62A5785-53B0-C321-624E-CF0003B9BD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DFDE3ACE-2804-C9EC-69DE-8FF5114E9E5D}"/>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F625F426-A6BC-B4E8-EB5B-4C9ADA4F8CF9}"/>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05ACCB04-6D19-1C3C-10C9-3F6E549C5A6E}"/>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1828BFE4-AB15-29EF-B109-8C5D0C915DF0}"/>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FA5D1EB4-383C-FEAF-BF04-32B2EC3B4F30}"/>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872644DA-72E9-4092-CBA6-0C6BA888CF0B}"/>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F2DFB6F5-2BC1-D9EF-B491-693CEFD515E8}"/>
              </a:ext>
            </a:extLst>
          </p:cNvPr>
          <p:cNvPicPr>
            <a:picLocks noChangeAspect="1"/>
          </p:cNvPicPr>
          <p:nvPr/>
        </p:nvPicPr>
        <p:blipFill>
          <a:blip r:embed="rId11"/>
          <a:stretch>
            <a:fillRect/>
          </a:stretch>
        </p:blipFill>
        <p:spPr>
          <a:xfrm>
            <a:off x="2731579" y="4483327"/>
            <a:ext cx="2857500" cy="1600200"/>
          </a:xfrm>
          <a:prstGeom prst="rect">
            <a:avLst/>
          </a:prstGeom>
        </p:spPr>
      </p:pic>
    </p:spTree>
    <p:extLst>
      <p:ext uri="{BB962C8B-B14F-4D97-AF65-F5344CB8AC3E}">
        <p14:creationId xmlns:p14="http://schemas.microsoft.com/office/powerpoint/2010/main" val="2298265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01A6A-8CE2-DE22-A1AD-3F97704700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9C379A-3716-4A56-2EBF-7934A74CBEAC}"/>
              </a:ext>
            </a:extLst>
          </p:cNvPr>
          <p:cNvSpPr>
            <a:spLocks noGrp="1"/>
          </p:cNvSpPr>
          <p:nvPr>
            <p:ph type="title"/>
          </p:nvPr>
        </p:nvSpPr>
        <p:spPr>
          <a:xfrm>
            <a:off x="513567" y="1043090"/>
            <a:ext cx="8012612"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PANTRY</a:t>
            </a:r>
            <a:r>
              <a:rPr lang="tr-TR" sz="2400" b="1" kern="0" dirty="0">
                <a:solidFill>
                  <a:srgbClr val="1F497D"/>
                </a:solidFill>
                <a:effectLst/>
                <a:latin typeface="Times New Roman" panose="02020603050405020304" pitchFamily="18" charset="0"/>
                <a:ea typeface="Arial" panose="020B0604020202020204" pitchFamily="34" charset="0"/>
              </a:rPr>
              <a:t> MANAGEMENT in TIMES of CRISIS</a:t>
            </a:r>
            <a:endParaRPr lang="en-US" sz="2400" b="1" kern="0" dirty="0">
              <a:solidFill>
                <a:srgbClr val="1F497D"/>
              </a:solidFill>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45DF2DEE-7701-EECE-6BB4-B27E129BF194}"/>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EA3F3937-D868-3E74-FE52-09E93D24AD3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F4629AEC-AC88-2945-ABA2-B532AA4BB90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3F88725-BE06-4AFE-265A-B80DAE4FFA0A}"/>
              </a:ext>
            </a:extLst>
          </p:cNvPr>
          <p:cNvSpPr txBox="1"/>
          <p:nvPr/>
        </p:nvSpPr>
        <p:spPr>
          <a:xfrm>
            <a:off x="233599" y="1494360"/>
            <a:ext cx="8292580" cy="1200329"/>
          </a:xfrm>
          <a:prstGeom prst="rect">
            <a:avLst/>
          </a:prstGeom>
          <a:noFill/>
        </p:spPr>
        <p:txBody>
          <a:bodyPr wrap="square" rtlCol="0">
            <a:spAutoFit/>
          </a:bodyPr>
          <a:lstStyle/>
          <a:p>
            <a:pPr>
              <a:buNone/>
            </a:pPr>
            <a:r>
              <a:rPr lang="tr-TR" sz="1800" b="1" dirty="0">
                <a:effectLst/>
                <a:latin typeface="Times New Roman" panose="02020603050405020304" pitchFamily="18" charset="0"/>
                <a:ea typeface="Times New Roman" panose="02020603050405020304" pitchFamily="18" charset="0"/>
              </a:rPr>
              <a:t>Supply Chain Disruptions</a:t>
            </a:r>
            <a:endParaRPr lang="en-US" sz="2800" dirty="0">
              <a:effectLst/>
              <a:latin typeface="Times New Roman" panose="02020603050405020304" pitchFamily="18" charset="0"/>
              <a:ea typeface="Times New Roman" panose="02020603050405020304" pitchFamily="18" charset="0"/>
            </a:endParaRPr>
          </a:p>
          <a:p>
            <a:pPr algn="just">
              <a:buNone/>
            </a:pPr>
            <a:r>
              <a:rPr lang="en-US" sz="1800" dirty="0">
                <a:effectLst/>
                <a:latin typeface="Times New Roman" panose="02020603050405020304" pitchFamily="18" charset="0"/>
                <a:ea typeface="Times New Roman" panose="02020603050405020304" pitchFamily="18" charset="0"/>
              </a:rPr>
              <a:t>Delays in the delivery of provisions due to factors such as adverse weather, port congestion, customs issues, or logistical breakdowns can severely impact the availability of essential food items onboard. </a:t>
            </a:r>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98CB010-356E-6D21-7210-A5CEF95CBB19}"/>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GENERAL REVIEW / CHALLENGES &amp; DIGITALIZATION IN THE PANTRY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A94902CA-2914-CC13-0E1C-95F198023A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6571EE49-1A3E-2F8E-C072-70D2C59373E6}"/>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FEA3674B-8C37-C820-5BFD-FE258F3B9354}"/>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D0C66F63-74B6-5FF0-C68F-D0CEC725A5DA}"/>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D64B8289-8699-8136-302E-7CDDCDAA825A}"/>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90D0A0C1-CEB7-B85F-C066-4BE4FC282FAC}"/>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8B045FA0-1C87-2D2F-5415-D22E64C6950D}"/>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F81B748B-4670-28EF-599B-080B7C8D5C6F}"/>
              </a:ext>
            </a:extLst>
          </p:cNvPr>
          <p:cNvPicPr>
            <a:picLocks noChangeAspect="1"/>
          </p:cNvPicPr>
          <p:nvPr/>
        </p:nvPicPr>
        <p:blipFill>
          <a:blip r:embed="rId11"/>
          <a:stretch>
            <a:fillRect/>
          </a:stretch>
        </p:blipFill>
        <p:spPr>
          <a:xfrm>
            <a:off x="3200618" y="3114352"/>
            <a:ext cx="2828925" cy="1619250"/>
          </a:xfrm>
          <a:prstGeom prst="rect">
            <a:avLst/>
          </a:prstGeom>
        </p:spPr>
      </p:pic>
    </p:spTree>
    <p:extLst>
      <p:ext uri="{BB962C8B-B14F-4D97-AF65-F5344CB8AC3E}">
        <p14:creationId xmlns:p14="http://schemas.microsoft.com/office/powerpoint/2010/main" val="14458949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1708</TotalTime>
  <Words>4536</Words>
  <Application>Microsoft Office PowerPoint</Application>
  <PresentationFormat>On-screen Show (4:3)</PresentationFormat>
  <Paragraphs>369</Paragraphs>
  <Slides>48</Slides>
  <Notes>48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Calibri</vt:lpstr>
      <vt:lpstr>Calibri Light</vt:lpstr>
      <vt:lpstr>CharterBT-Roman</vt:lpstr>
      <vt:lpstr>coranto-2</vt:lpstr>
      <vt:lpstr>Times New Roman</vt:lpstr>
      <vt:lpstr>Office Theme</vt:lpstr>
      <vt:lpstr>MARitime Soft Skills for Onboard Healthy Nutrition and CULinary Arts in Seagoing Services – CUL-MAR-Skills</vt:lpstr>
      <vt:lpstr>Learning outcomes of the course </vt:lpstr>
      <vt:lpstr>Learning outcomes of the course </vt:lpstr>
      <vt:lpstr>Content of the course </vt:lpstr>
      <vt:lpstr>PRINCIPLES of MENU PLANNING</vt:lpstr>
      <vt:lpstr>PRINCIPLES of MENU PLANNING</vt:lpstr>
      <vt:lpstr>PANTRY IN RELATION TO MENU PLANNING</vt:lpstr>
      <vt:lpstr>PANTRY IN RELATION TO MENU PLANNING</vt:lpstr>
      <vt:lpstr>PANTRY MANAGEMENT in TIMES of CRISIS</vt:lpstr>
      <vt:lpstr>PANTRY MANAGEMENT in TIMES of CRISIS</vt:lpstr>
      <vt:lpstr>PANTRY MANAGEMENT in TIMES of CRISIS</vt:lpstr>
      <vt:lpstr>PANTRY MANAGEMENT in TIMES of CRISIS</vt:lpstr>
      <vt:lpstr>PANTRY MANAGEMENT in TIMES of CRISIS</vt:lpstr>
      <vt:lpstr>PANTRY MANAGEMENT in TIMES of CRISIS</vt:lpstr>
      <vt:lpstr>PANTRY MANAGEMENT in TIMES of CRISIS</vt:lpstr>
      <vt:lpstr>PANTRY MANAGEMENT in TIMES of CRISIS</vt:lpstr>
      <vt:lpstr>PANTRY MANAGEMENT in TIMES of CRISIS</vt:lpstr>
      <vt:lpstr>PANTRY MANAGEMENT in TIMES of CRISIS</vt:lpstr>
      <vt:lpstr>PANTRY MANAGEMENT in TIMES of CRISIS</vt:lpstr>
      <vt:lpstr>PANTRY MANAGEMENT in TIMES of CRISIS</vt:lpstr>
      <vt:lpstr>PANTRY MANAGEMENT in TIMES of CRISIS</vt:lpstr>
      <vt:lpstr>PANTRY MANAGEMENT in TIMES of CRISIS</vt:lpstr>
      <vt:lpstr>PANTRY MANAGEMENT in TIMES of CRISIS</vt:lpstr>
      <vt:lpstr>PANTRY MANAGEMENT in TIMES of CRISIS</vt:lpstr>
      <vt:lpstr>RISK MANAGEMENT IN THE PANTRY</vt:lpstr>
      <vt:lpstr>RISK MANAGEMENT IN THE PANTRY</vt:lpstr>
      <vt:lpstr>RISK HANDLING</vt:lpstr>
      <vt:lpstr>RISK HANDLING</vt:lpstr>
      <vt:lpstr>RISK HANDLING</vt:lpstr>
      <vt:lpstr>DIGITALIZATION IN THE GALLEYS</vt:lpstr>
      <vt:lpstr>DIGITALIZATION IN THE GALLEYS</vt:lpstr>
      <vt:lpstr>DIGITALIZATION IN THE GALLEYS</vt:lpstr>
      <vt:lpstr>DIGITALIZATION IN THE GALLEYS</vt:lpstr>
      <vt:lpstr>DIGITALIZATION IN THE GALLEYS</vt:lpstr>
      <vt:lpstr>DIGITALIZATION IN THE GALLEYS</vt:lpstr>
      <vt:lpstr>DIGITALIZATION IN THE GALLEYS</vt:lpstr>
      <vt:lpstr>DIGITALIZATION IN THE GALLEYS</vt:lpstr>
      <vt:lpstr>DIGITALIZATION IN THE GALLEYS</vt:lpstr>
      <vt:lpstr>DIGITAL TRANSFORMATION IN VICTUALLING</vt:lpstr>
      <vt:lpstr>DIGITAL TRANSFORMATION IN VICTUALLING</vt:lpstr>
      <vt:lpstr>DIGITAL TRANSFORMATION IN VICTUALLING</vt:lpstr>
      <vt:lpstr>DIGITAL TRANSFORMATION IN VICTUALLING</vt:lpstr>
      <vt:lpstr>DIGITAL TRANSFORMATION IN VICTUALLING</vt:lpstr>
      <vt:lpstr>DIGITAL TRANSFORMATION IN VICTUALLING</vt:lpstr>
      <vt:lpstr>DIGITAL TRAINING FOR THE STAFF</vt:lpstr>
      <vt:lpstr>DIGITAL TRAINING FOR THE STAFF</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Cristea Ovidiu</dc:creator>
  <cp:lastModifiedBy>Pınar ÖZDEMİR</cp:lastModifiedBy>
  <cp:revision>54</cp:revision>
  <dcterms:created xsi:type="dcterms:W3CDTF">2023-11-02T13:43:46Z</dcterms:created>
  <dcterms:modified xsi:type="dcterms:W3CDTF">2025-07-18T14:51:51Z</dcterms:modified>
</cp:coreProperties>
</file>