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3"/>
  </p:notesMasterIdLst>
  <p:sldIdLst>
    <p:sldId id="256" r:id="rId2"/>
    <p:sldId id="260" r:id="rId3"/>
    <p:sldId id="322" r:id="rId4"/>
    <p:sldId id="274" r:id="rId5"/>
    <p:sldId id="275" r:id="rId6"/>
    <p:sldId id="323" r:id="rId7"/>
    <p:sldId id="324" r:id="rId8"/>
    <p:sldId id="325" r:id="rId9"/>
    <p:sldId id="397" r:id="rId10"/>
    <p:sldId id="326" r:id="rId11"/>
    <p:sldId id="327" r:id="rId12"/>
    <p:sldId id="328" r:id="rId13"/>
    <p:sldId id="329" r:id="rId14"/>
    <p:sldId id="330" r:id="rId15"/>
    <p:sldId id="331" r:id="rId16"/>
    <p:sldId id="332" r:id="rId17"/>
    <p:sldId id="333" r:id="rId18"/>
    <p:sldId id="334" r:id="rId19"/>
    <p:sldId id="335" r:id="rId20"/>
    <p:sldId id="336" r:id="rId21"/>
    <p:sldId id="337" r:id="rId22"/>
    <p:sldId id="338" r:id="rId23"/>
    <p:sldId id="339" r:id="rId24"/>
    <p:sldId id="340" r:id="rId25"/>
    <p:sldId id="398" r:id="rId26"/>
    <p:sldId id="399" r:id="rId27"/>
    <p:sldId id="341" r:id="rId28"/>
    <p:sldId id="342" r:id="rId29"/>
    <p:sldId id="343" r:id="rId30"/>
    <p:sldId id="344" r:id="rId31"/>
    <p:sldId id="345" r:id="rId32"/>
    <p:sldId id="346" r:id="rId33"/>
    <p:sldId id="347" r:id="rId34"/>
    <p:sldId id="348" r:id="rId35"/>
    <p:sldId id="350" r:id="rId36"/>
    <p:sldId id="351" r:id="rId37"/>
    <p:sldId id="352" r:id="rId38"/>
    <p:sldId id="353" r:id="rId39"/>
    <p:sldId id="354" r:id="rId40"/>
    <p:sldId id="355" r:id="rId41"/>
    <p:sldId id="356" r:id="rId42"/>
    <p:sldId id="357" r:id="rId43"/>
    <p:sldId id="358" r:id="rId44"/>
    <p:sldId id="359" r:id="rId45"/>
    <p:sldId id="360" r:id="rId46"/>
    <p:sldId id="361" r:id="rId47"/>
    <p:sldId id="362" r:id="rId48"/>
    <p:sldId id="363" r:id="rId49"/>
    <p:sldId id="364" r:id="rId50"/>
    <p:sldId id="365" r:id="rId51"/>
    <p:sldId id="400" r:id="rId52"/>
    <p:sldId id="366" r:id="rId53"/>
    <p:sldId id="367" r:id="rId54"/>
    <p:sldId id="368" r:id="rId55"/>
    <p:sldId id="369" r:id="rId56"/>
    <p:sldId id="370" r:id="rId57"/>
    <p:sldId id="371" r:id="rId58"/>
    <p:sldId id="372" r:id="rId59"/>
    <p:sldId id="373" r:id="rId60"/>
    <p:sldId id="374" r:id="rId61"/>
    <p:sldId id="375" r:id="rId62"/>
    <p:sldId id="376" r:id="rId63"/>
    <p:sldId id="377" r:id="rId64"/>
    <p:sldId id="378" r:id="rId65"/>
    <p:sldId id="379" r:id="rId66"/>
    <p:sldId id="380" r:id="rId67"/>
    <p:sldId id="381" r:id="rId68"/>
    <p:sldId id="382" r:id="rId69"/>
    <p:sldId id="383" r:id="rId70"/>
    <p:sldId id="384" r:id="rId71"/>
    <p:sldId id="385" r:id="rId72"/>
    <p:sldId id="386" r:id="rId73"/>
    <p:sldId id="387" r:id="rId74"/>
    <p:sldId id="388" r:id="rId75"/>
    <p:sldId id="389" r:id="rId76"/>
    <p:sldId id="391" r:id="rId77"/>
    <p:sldId id="392" r:id="rId78"/>
    <p:sldId id="393" r:id="rId79"/>
    <p:sldId id="394" r:id="rId80"/>
    <p:sldId id="395" r:id="rId81"/>
    <p:sldId id="396"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29E"/>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47" autoAdjust="0"/>
  </p:normalViewPr>
  <p:slideViewPr>
    <p:cSldViewPr snapToGrid="0">
      <p:cViewPr varScale="1">
        <p:scale>
          <a:sx n="101" d="100"/>
          <a:sy n="101" d="100"/>
        </p:scale>
        <p:origin x="18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FAE993-EE5C-4AFC-9C58-6DC8E2B84579}"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4407597A-A26D-462A-8FD5-A99A3C5D590D}">
      <dgm:prSet phldrT="[Text]" custT="1"/>
      <dgm:spPr>
        <a:xfrm>
          <a:off x="2218134" y="1154"/>
          <a:ext cx="1050131" cy="682585"/>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tr-TR" sz="900" dirty="0">
              <a:solidFill>
                <a:sysClr val="window" lastClr="FFFFFF"/>
              </a:solidFill>
              <a:latin typeface="Calibri"/>
              <a:ea typeface="+mn-ea"/>
              <a:cs typeface="+mn-cs"/>
            </a:rPr>
            <a:t>Use labels, logs, and color-coded zones for easy identification.</a:t>
          </a:r>
          <a:endParaRPr lang="en-US" sz="900" dirty="0">
            <a:solidFill>
              <a:sysClr val="window" lastClr="FFFFFF"/>
            </a:solidFill>
            <a:latin typeface="Calibri"/>
            <a:ea typeface="+mn-ea"/>
            <a:cs typeface="+mn-cs"/>
          </a:endParaRPr>
        </a:p>
      </dgm:t>
    </dgm:pt>
    <dgm:pt modelId="{C8EE4A6D-1EC1-45BB-9B82-E3EEF36C0DED}" type="parTrans" cxnId="{B1B667DC-00B6-40B9-81A3-6A857E3DF995}">
      <dgm:prSet/>
      <dgm:spPr/>
      <dgm:t>
        <a:bodyPr/>
        <a:lstStyle/>
        <a:p>
          <a:endParaRPr lang="en-US"/>
        </a:p>
      </dgm:t>
    </dgm:pt>
    <dgm:pt modelId="{D97D5DD0-F718-4F1E-A54F-1F8F38B8FE0A}" type="sibTrans" cxnId="{B1B667DC-00B6-40B9-81A3-6A857E3DF995}">
      <dgm:prSet/>
      <dgm:spPr>
        <a:xfrm>
          <a:off x="1377808" y="342446"/>
          <a:ext cx="2730783" cy="2730783"/>
        </a:xfrm>
        <a:custGeom>
          <a:avLst/>
          <a:gdLst/>
          <a:ahLst/>
          <a:cxnLst/>
          <a:rect l="0" t="0" r="0" b="0"/>
          <a:pathLst>
            <a:path>
              <a:moveTo>
                <a:pt x="2031544" y="173529"/>
              </a:moveTo>
              <a:arcTo wR="1365391" hR="1365391" stAng="17952097" swAng="1213663"/>
            </a:path>
          </a:pathLst>
        </a:custGeom>
        <a:noFill/>
        <a:ln w="9525" cap="flat" cmpd="sng" algn="ctr">
          <a:solidFill>
            <a:srgbClr val="4F81BD">
              <a:hueOff val="0"/>
              <a:satOff val="0"/>
              <a:lumOff val="0"/>
              <a:alphaOff val="0"/>
            </a:srgbClr>
          </a:solidFill>
          <a:prstDash val="solid"/>
          <a:tailEnd type="arrow"/>
        </a:ln>
        <a:effectLst/>
      </dgm:spPr>
      <dgm:t>
        <a:bodyPr/>
        <a:lstStyle/>
        <a:p>
          <a:endParaRPr lang="en-US"/>
        </a:p>
      </dgm:t>
    </dgm:pt>
    <dgm:pt modelId="{9F6A4F28-DE35-4946-BBF3-FA8251D80C9B}">
      <dgm:prSet phldrT="[Text]" custT="1"/>
      <dgm:spPr>
        <a:xfrm>
          <a:off x="1415577" y="2471170"/>
          <a:ext cx="1050131" cy="682585"/>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tr-TR" sz="900" dirty="0">
              <a:solidFill>
                <a:sysClr val="window" lastClr="FFFFFF"/>
              </a:solidFill>
              <a:latin typeface="Calibri"/>
              <a:ea typeface="+mn-ea"/>
              <a:cs typeface="+mn-cs"/>
            </a:rPr>
            <a:t>Train crew on what to report (e.g., leaks, smells, rodent signs, electrical issues).</a:t>
          </a:r>
          <a:endParaRPr lang="en-US" sz="900" dirty="0">
            <a:solidFill>
              <a:sysClr val="window" lastClr="FFFFFF"/>
            </a:solidFill>
            <a:latin typeface="Calibri"/>
            <a:ea typeface="+mn-ea"/>
            <a:cs typeface="+mn-cs"/>
          </a:endParaRPr>
        </a:p>
      </dgm:t>
    </dgm:pt>
    <dgm:pt modelId="{1692915E-1C6B-40FE-A539-F468668D4FFC}" type="parTrans" cxnId="{EC052C70-C020-4086-A1E7-C3BE1146594D}">
      <dgm:prSet/>
      <dgm:spPr/>
      <dgm:t>
        <a:bodyPr/>
        <a:lstStyle/>
        <a:p>
          <a:endParaRPr lang="en-US"/>
        </a:p>
      </dgm:t>
    </dgm:pt>
    <dgm:pt modelId="{72A6D4CF-ABC9-4215-B155-926C950B588A}" type="sibTrans" cxnId="{EC052C70-C020-4086-A1E7-C3BE1146594D}">
      <dgm:prSet/>
      <dgm:spPr>
        <a:xfrm>
          <a:off x="1377808" y="342446"/>
          <a:ext cx="2730783" cy="2730783"/>
        </a:xfrm>
        <a:custGeom>
          <a:avLst/>
          <a:gdLst/>
          <a:ahLst/>
          <a:cxnLst/>
          <a:rect l="0" t="0" r="0" b="0"/>
          <a:pathLst>
            <a:path>
              <a:moveTo>
                <a:pt x="145025" y="1977764"/>
              </a:moveTo>
              <a:arcTo wR="1365391" hR="1365391" stAng="9201167" swAng="1361370"/>
            </a:path>
          </a:pathLst>
        </a:custGeom>
        <a:noFill/>
        <a:ln w="9525" cap="flat" cmpd="sng" algn="ctr">
          <a:solidFill>
            <a:srgbClr val="4F81BD">
              <a:hueOff val="0"/>
              <a:satOff val="0"/>
              <a:lumOff val="0"/>
              <a:alphaOff val="0"/>
            </a:srgbClr>
          </a:solidFill>
          <a:prstDash val="solid"/>
          <a:tailEnd type="arrow"/>
        </a:ln>
        <a:effectLst/>
      </dgm:spPr>
      <dgm:t>
        <a:bodyPr/>
        <a:lstStyle/>
        <a:p>
          <a:endParaRPr lang="en-US"/>
        </a:p>
      </dgm:t>
    </dgm:pt>
    <dgm:pt modelId="{B2142960-C2D9-4285-B6EC-BDC05DA4A828}">
      <dgm:prSet custT="1"/>
      <dgm:spPr>
        <a:xfrm>
          <a:off x="3020691" y="2471170"/>
          <a:ext cx="1050131" cy="682585"/>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tr-TR" sz="900" dirty="0">
              <a:solidFill>
                <a:sysClr val="window" lastClr="FFFFFF"/>
              </a:solidFill>
              <a:latin typeface="Calibri"/>
              <a:ea typeface="+mn-ea"/>
              <a:cs typeface="+mn-cs"/>
            </a:rPr>
            <a:t>Conduct daily visual inspections using a checklist</a:t>
          </a:r>
          <a:endParaRPr lang="en-US" sz="900" dirty="0">
            <a:solidFill>
              <a:sysClr val="window" lastClr="FFFFFF"/>
            </a:solidFill>
            <a:latin typeface="Calibri"/>
            <a:ea typeface="+mn-ea"/>
            <a:cs typeface="+mn-cs"/>
          </a:endParaRPr>
        </a:p>
      </dgm:t>
    </dgm:pt>
    <dgm:pt modelId="{C672918A-A6FD-4E11-8C0F-E11CFB6D2523}" type="parTrans" cxnId="{3AC24236-8D84-46E1-BEC8-E0885F7E53AF}">
      <dgm:prSet/>
      <dgm:spPr/>
      <dgm:t>
        <a:bodyPr/>
        <a:lstStyle/>
        <a:p>
          <a:endParaRPr lang="en-US"/>
        </a:p>
      </dgm:t>
    </dgm:pt>
    <dgm:pt modelId="{7401C2F0-A61A-4AFF-829D-FDC490BF5CD9}" type="sibTrans" cxnId="{3AC24236-8D84-46E1-BEC8-E0885F7E53AF}">
      <dgm:prSet/>
      <dgm:spPr>
        <a:xfrm>
          <a:off x="1377808" y="342446"/>
          <a:ext cx="2730783" cy="2730783"/>
        </a:xfrm>
        <a:custGeom>
          <a:avLst/>
          <a:gdLst/>
          <a:ahLst/>
          <a:cxnLst/>
          <a:rect l="0" t="0" r="0" b="0"/>
          <a:pathLst>
            <a:path>
              <a:moveTo>
                <a:pt x="1533406" y="2720406"/>
              </a:moveTo>
              <a:arcTo wR="1365391" hR="1365391" stAng="4975902" swAng="848195"/>
            </a:path>
          </a:pathLst>
        </a:custGeom>
        <a:noFill/>
        <a:ln w="9525" cap="flat" cmpd="sng" algn="ctr">
          <a:solidFill>
            <a:srgbClr val="4F81BD">
              <a:hueOff val="0"/>
              <a:satOff val="0"/>
              <a:lumOff val="0"/>
              <a:alphaOff val="0"/>
            </a:srgbClr>
          </a:solidFill>
          <a:prstDash val="solid"/>
          <a:tailEnd type="arrow"/>
        </a:ln>
        <a:effectLst/>
      </dgm:spPr>
      <dgm:t>
        <a:bodyPr/>
        <a:lstStyle/>
        <a:p>
          <a:endParaRPr lang="en-US"/>
        </a:p>
      </dgm:t>
    </dgm:pt>
    <dgm:pt modelId="{1A46B3EA-F7CA-40F5-8546-EC51120AC199}">
      <dgm:prSet custT="1"/>
      <dgm:spPr>
        <a:xfrm>
          <a:off x="3516699" y="944616"/>
          <a:ext cx="1050131" cy="682585"/>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br>
            <a:rPr lang="en-US" sz="600" dirty="0">
              <a:solidFill>
                <a:sysClr val="window" lastClr="FFFFFF"/>
              </a:solidFill>
              <a:latin typeface="Calibri"/>
              <a:ea typeface="+mn-ea"/>
              <a:cs typeface="+mn-cs"/>
            </a:rPr>
          </a:br>
          <a:r>
            <a:rPr lang="en-US" sz="900" dirty="0">
              <a:solidFill>
                <a:sysClr val="window" lastClr="FFFFFF"/>
              </a:solidFill>
              <a:latin typeface="Calibri"/>
              <a:ea typeface="+mn-ea"/>
              <a:cs typeface="+mn-cs"/>
            </a:rPr>
            <a:t>Assign trained crew to pantr safety duties and ensure all crew are trained in first aid with proper documentation </a:t>
          </a:r>
          <a:r>
            <a:rPr lang="en-US" sz="600" dirty="0">
              <a:solidFill>
                <a:sysClr val="window" lastClr="FFFFFF"/>
              </a:solidFill>
              <a:latin typeface="Calibri"/>
              <a:ea typeface="+mn-ea"/>
              <a:cs typeface="+mn-cs"/>
            </a:rPr>
            <a:t>a</a:t>
          </a:r>
        </a:p>
      </dgm:t>
    </dgm:pt>
    <dgm:pt modelId="{FDA0762D-C976-41F9-80D9-5BC02B16F253}" type="parTrans" cxnId="{3A7E9850-BD74-4CF8-9119-A11E9CD8442C}">
      <dgm:prSet/>
      <dgm:spPr/>
      <dgm:t>
        <a:bodyPr/>
        <a:lstStyle/>
        <a:p>
          <a:endParaRPr lang="en-US"/>
        </a:p>
      </dgm:t>
    </dgm:pt>
    <dgm:pt modelId="{0C133B1A-BCFB-4112-8270-59E093EB8AA5}" type="sibTrans" cxnId="{3A7E9850-BD74-4CF8-9119-A11E9CD8442C}">
      <dgm:prSet/>
      <dgm:spPr>
        <a:xfrm>
          <a:off x="1377808" y="342446"/>
          <a:ext cx="2730783" cy="2730783"/>
        </a:xfrm>
        <a:custGeom>
          <a:avLst/>
          <a:gdLst/>
          <a:ahLst/>
          <a:cxnLst/>
          <a:rect l="0" t="0" r="0" b="0"/>
          <a:pathLst>
            <a:path>
              <a:moveTo>
                <a:pt x="2727527" y="1459631"/>
              </a:moveTo>
              <a:arcTo wR="1365391" hR="1365391" stAng="21837463" swAng="1361370"/>
            </a:path>
          </a:pathLst>
        </a:custGeom>
        <a:noFill/>
        <a:ln w="9525" cap="flat" cmpd="sng" algn="ctr">
          <a:solidFill>
            <a:srgbClr val="4F81BD">
              <a:hueOff val="0"/>
              <a:satOff val="0"/>
              <a:lumOff val="0"/>
              <a:alphaOff val="0"/>
            </a:srgbClr>
          </a:solidFill>
          <a:prstDash val="solid"/>
          <a:tailEnd type="arrow"/>
        </a:ln>
        <a:effectLst/>
      </dgm:spPr>
      <dgm:t>
        <a:bodyPr/>
        <a:lstStyle/>
        <a:p>
          <a:endParaRPr lang="en-US"/>
        </a:p>
      </dgm:t>
    </dgm:pt>
    <dgm:pt modelId="{D58E68C7-789A-4E41-B400-ECF9C5CF9C75}">
      <dgm:prSet custT="1"/>
      <dgm:spPr>
        <a:xfrm>
          <a:off x="919569" y="944616"/>
          <a:ext cx="1050131" cy="682585"/>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tr-TR" sz="900" dirty="0">
              <a:solidFill>
                <a:sysClr val="window" lastClr="FFFFFF"/>
              </a:solidFill>
              <a:latin typeface="Calibri"/>
              <a:ea typeface="+mn-ea"/>
              <a:cs typeface="+mn-cs"/>
            </a:rPr>
            <a:t>Perform monthly safety audits using formal procedures</a:t>
          </a:r>
          <a:endParaRPr lang="en-US" sz="900" dirty="0">
            <a:solidFill>
              <a:sysClr val="window" lastClr="FFFFFF"/>
            </a:solidFill>
            <a:latin typeface="Calibri"/>
            <a:ea typeface="+mn-ea"/>
            <a:cs typeface="+mn-cs"/>
          </a:endParaRPr>
        </a:p>
      </dgm:t>
    </dgm:pt>
    <dgm:pt modelId="{A50C35FE-8C79-4C8C-9F65-D13F235A7472}" type="parTrans" cxnId="{BA80E05C-B731-45BD-BEB5-77D1ABFCA005}">
      <dgm:prSet/>
      <dgm:spPr/>
      <dgm:t>
        <a:bodyPr/>
        <a:lstStyle/>
        <a:p>
          <a:endParaRPr lang="en-US"/>
        </a:p>
      </dgm:t>
    </dgm:pt>
    <dgm:pt modelId="{D417B0C2-628C-45F4-BA52-DE73B6939F48}" type="sibTrans" cxnId="{BA80E05C-B731-45BD-BEB5-77D1ABFCA005}">
      <dgm:prSet/>
      <dgm:spPr>
        <a:xfrm>
          <a:off x="1377808" y="342446"/>
          <a:ext cx="2730783" cy="2730783"/>
        </a:xfrm>
        <a:custGeom>
          <a:avLst/>
          <a:gdLst/>
          <a:ahLst/>
          <a:cxnLst/>
          <a:rect l="0" t="0" r="0" b="0"/>
          <a:pathLst>
            <a:path>
              <a:moveTo>
                <a:pt x="328234" y="477360"/>
              </a:moveTo>
              <a:arcTo wR="1365391" hR="1365391" stAng="13234240" swAng="1213663"/>
            </a:path>
          </a:pathLst>
        </a:custGeom>
        <a:noFill/>
        <a:ln w="9525" cap="flat" cmpd="sng" algn="ctr">
          <a:solidFill>
            <a:srgbClr val="4F81BD">
              <a:hueOff val="0"/>
              <a:satOff val="0"/>
              <a:lumOff val="0"/>
              <a:alphaOff val="0"/>
            </a:srgbClr>
          </a:solidFill>
          <a:prstDash val="solid"/>
          <a:tailEnd type="arrow"/>
        </a:ln>
        <a:effectLst/>
      </dgm:spPr>
      <dgm:t>
        <a:bodyPr/>
        <a:lstStyle/>
        <a:p>
          <a:endParaRPr lang="en-US"/>
        </a:p>
      </dgm:t>
    </dgm:pt>
    <dgm:pt modelId="{C0D10C9F-2A8A-4280-9C4E-83B71688AB6E}" type="pres">
      <dgm:prSet presAssocID="{8FFAE993-EE5C-4AFC-9C58-6DC8E2B84579}" presName="cycle" presStyleCnt="0">
        <dgm:presLayoutVars>
          <dgm:dir/>
          <dgm:resizeHandles val="exact"/>
        </dgm:presLayoutVars>
      </dgm:prSet>
      <dgm:spPr/>
    </dgm:pt>
    <dgm:pt modelId="{AC0ECA4F-A358-4834-990F-CA75686FB963}" type="pres">
      <dgm:prSet presAssocID="{4407597A-A26D-462A-8FD5-A99A3C5D590D}" presName="node" presStyleLbl="node1" presStyleIdx="0" presStyleCnt="5" custScaleY="130745">
        <dgm:presLayoutVars>
          <dgm:bulletEnabled val="1"/>
        </dgm:presLayoutVars>
      </dgm:prSet>
      <dgm:spPr/>
    </dgm:pt>
    <dgm:pt modelId="{E45C22C9-93E4-436A-ADD1-BFFBA663DD92}" type="pres">
      <dgm:prSet presAssocID="{4407597A-A26D-462A-8FD5-A99A3C5D590D}" presName="spNode" presStyleCnt="0"/>
      <dgm:spPr/>
    </dgm:pt>
    <dgm:pt modelId="{7231B8AA-513B-4635-ABF4-5A799D8B2135}" type="pres">
      <dgm:prSet presAssocID="{D97D5DD0-F718-4F1E-A54F-1F8F38B8FE0A}" presName="sibTrans" presStyleLbl="sibTrans1D1" presStyleIdx="0" presStyleCnt="5"/>
      <dgm:spPr/>
    </dgm:pt>
    <dgm:pt modelId="{E76C715B-EBCC-4B74-BE02-380CEACD29BC}" type="pres">
      <dgm:prSet presAssocID="{1A46B3EA-F7CA-40F5-8546-EC51120AC199}" presName="node" presStyleLbl="node1" presStyleIdx="1" presStyleCnt="5" custScaleY="145693">
        <dgm:presLayoutVars>
          <dgm:bulletEnabled val="1"/>
        </dgm:presLayoutVars>
      </dgm:prSet>
      <dgm:spPr>
        <a:prstGeom prst="roundRect">
          <a:avLst/>
        </a:prstGeom>
      </dgm:spPr>
    </dgm:pt>
    <dgm:pt modelId="{53E99C22-CD23-4D27-B776-634BF46A2B0C}" type="pres">
      <dgm:prSet presAssocID="{1A46B3EA-F7CA-40F5-8546-EC51120AC199}" presName="spNode" presStyleCnt="0"/>
      <dgm:spPr/>
    </dgm:pt>
    <dgm:pt modelId="{108B4636-B21F-46F9-B1A4-6C34B313CFF8}" type="pres">
      <dgm:prSet presAssocID="{0C133B1A-BCFB-4112-8270-59E093EB8AA5}" presName="sibTrans" presStyleLbl="sibTrans1D1" presStyleIdx="1" presStyleCnt="5"/>
      <dgm:spPr/>
    </dgm:pt>
    <dgm:pt modelId="{91350C1E-458D-4244-BDDB-5219D3D66B16}" type="pres">
      <dgm:prSet presAssocID="{B2142960-C2D9-4285-B6EC-BDC05DA4A828}" presName="node" presStyleLbl="node1" presStyleIdx="2" presStyleCnt="5" custScaleY="160577">
        <dgm:presLayoutVars>
          <dgm:bulletEnabled val="1"/>
        </dgm:presLayoutVars>
      </dgm:prSet>
      <dgm:spPr/>
    </dgm:pt>
    <dgm:pt modelId="{D4AA440E-13F5-4AFE-AAD5-9FBD8F21C319}" type="pres">
      <dgm:prSet presAssocID="{B2142960-C2D9-4285-B6EC-BDC05DA4A828}" presName="spNode" presStyleCnt="0"/>
      <dgm:spPr/>
    </dgm:pt>
    <dgm:pt modelId="{FF16F97C-6E1F-470E-B7BB-B011CD99D327}" type="pres">
      <dgm:prSet presAssocID="{7401C2F0-A61A-4AFF-829D-FDC490BF5CD9}" presName="sibTrans" presStyleLbl="sibTrans1D1" presStyleIdx="2" presStyleCnt="5"/>
      <dgm:spPr/>
    </dgm:pt>
    <dgm:pt modelId="{4D6A06D4-5F65-4322-8AAC-A233FC6DF64C}" type="pres">
      <dgm:prSet presAssocID="{9F6A4F28-DE35-4946-BBF3-FA8251D80C9B}" presName="node" presStyleLbl="node1" presStyleIdx="3" presStyleCnt="5" custScaleY="151525">
        <dgm:presLayoutVars>
          <dgm:bulletEnabled val="1"/>
        </dgm:presLayoutVars>
      </dgm:prSet>
      <dgm:spPr/>
    </dgm:pt>
    <dgm:pt modelId="{57264683-B70C-4BCA-9A59-E66CBDD31F3C}" type="pres">
      <dgm:prSet presAssocID="{9F6A4F28-DE35-4946-BBF3-FA8251D80C9B}" presName="spNode" presStyleCnt="0"/>
      <dgm:spPr/>
    </dgm:pt>
    <dgm:pt modelId="{0CA1D85D-157E-4AC8-9CB9-92D2C829E5ED}" type="pres">
      <dgm:prSet presAssocID="{72A6D4CF-ABC9-4215-B155-926C950B588A}" presName="sibTrans" presStyleLbl="sibTrans1D1" presStyleIdx="3" presStyleCnt="5"/>
      <dgm:spPr/>
    </dgm:pt>
    <dgm:pt modelId="{676188D2-AAD7-4FFD-9F7B-E2E3BBAE9A33}" type="pres">
      <dgm:prSet presAssocID="{D58E68C7-789A-4E41-B400-ECF9C5CF9C75}" presName="node" presStyleLbl="node1" presStyleIdx="4" presStyleCnt="5" custScaleY="167937" custRadScaleRad="102562" custRadScaleInc="-1449">
        <dgm:presLayoutVars>
          <dgm:bulletEnabled val="1"/>
        </dgm:presLayoutVars>
      </dgm:prSet>
      <dgm:spPr/>
    </dgm:pt>
    <dgm:pt modelId="{F0465270-48CD-4E95-84C8-E42DCCB3FDEA}" type="pres">
      <dgm:prSet presAssocID="{D58E68C7-789A-4E41-B400-ECF9C5CF9C75}" presName="spNode" presStyleCnt="0"/>
      <dgm:spPr/>
    </dgm:pt>
    <dgm:pt modelId="{8E130B51-4A91-4769-A058-11B76DC99090}" type="pres">
      <dgm:prSet presAssocID="{D417B0C2-628C-45F4-BA52-DE73B6939F48}" presName="sibTrans" presStyleLbl="sibTrans1D1" presStyleIdx="4" presStyleCnt="5"/>
      <dgm:spPr/>
    </dgm:pt>
  </dgm:ptLst>
  <dgm:cxnLst>
    <dgm:cxn modelId="{1B5A2D23-50C7-42E5-AE4F-63896F21E327}" type="presOf" srcId="{B2142960-C2D9-4285-B6EC-BDC05DA4A828}" destId="{91350C1E-458D-4244-BDDB-5219D3D66B16}" srcOrd="0" destOrd="0" presId="urn:microsoft.com/office/officeart/2005/8/layout/cycle5"/>
    <dgm:cxn modelId="{40E4F426-50BE-4B4F-B295-8972D3A4455B}" type="presOf" srcId="{8FFAE993-EE5C-4AFC-9C58-6DC8E2B84579}" destId="{C0D10C9F-2A8A-4280-9C4E-83B71688AB6E}" srcOrd="0" destOrd="0" presId="urn:microsoft.com/office/officeart/2005/8/layout/cycle5"/>
    <dgm:cxn modelId="{924E2729-D6C7-4675-B91C-C5AB8F23478E}" type="presOf" srcId="{0C133B1A-BCFB-4112-8270-59E093EB8AA5}" destId="{108B4636-B21F-46F9-B1A4-6C34B313CFF8}" srcOrd="0" destOrd="0" presId="urn:microsoft.com/office/officeart/2005/8/layout/cycle5"/>
    <dgm:cxn modelId="{3AC24236-8D84-46E1-BEC8-E0885F7E53AF}" srcId="{8FFAE993-EE5C-4AFC-9C58-6DC8E2B84579}" destId="{B2142960-C2D9-4285-B6EC-BDC05DA4A828}" srcOrd="2" destOrd="0" parTransId="{C672918A-A6FD-4E11-8C0F-E11CFB6D2523}" sibTransId="{7401C2F0-A61A-4AFF-829D-FDC490BF5CD9}"/>
    <dgm:cxn modelId="{BA80E05C-B731-45BD-BEB5-77D1ABFCA005}" srcId="{8FFAE993-EE5C-4AFC-9C58-6DC8E2B84579}" destId="{D58E68C7-789A-4E41-B400-ECF9C5CF9C75}" srcOrd="4" destOrd="0" parTransId="{A50C35FE-8C79-4C8C-9F65-D13F235A7472}" sibTransId="{D417B0C2-628C-45F4-BA52-DE73B6939F48}"/>
    <dgm:cxn modelId="{C7368341-C482-404D-8C7B-24A63CBC817B}" type="presOf" srcId="{D417B0C2-628C-45F4-BA52-DE73B6939F48}" destId="{8E130B51-4A91-4769-A058-11B76DC99090}" srcOrd="0" destOrd="0" presId="urn:microsoft.com/office/officeart/2005/8/layout/cycle5"/>
    <dgm:cxn modelId="{0D54FA6D-DEF7-4D5A-A151-570EA8CD8ACA}" type="presOf" srcId="{D58E68C7-789A-4E41-B400-ECF9C5CF9C75}" destId="{676188D2-AAD7-4FFD-9F7B-E2E3BBAE9A33}" srcOrd="0" destOrd="0" presId="urn:microsoft.com/office/officeart/2005/8/layout/cycle5"/>
    <dgm:cxn modelId="{5002F54F-B18E-4AE2-8796-4BB168E8A6C2}" type="presOf" srcId="{9F6A4F28-DE35-4946-BBF3-FA8251D80C9B}" destId="{4D6A06D4-5F65-4322-8AAC-A233FC6DF64C}" srcOrd="0" destOrd="0" presId="urn:microsoft.com/office/officeart/2005/8/layout/cycle5"/>
    <dgm:cxn modelId="{EC052C70-C020-4086-A1E7-C3BE1146594D}" srcId="{8FFAE993-EE5C-4AFC-9C58-6DC8E2B84579}" destId="{9F6A4F28-DE35-4946-BBF3-FA8251D80C9B}" srcOrd="3" destOrd="0" parTransId="{1692915E-1C6B-40FE-A539-F468668D4FFC}" sibTransId="{72A6D4CF-ABC9-4215-B155-926C950B588A}"/>
    <dgm:cxn modelId="{3A7E9850-BD74-4CF8-9119-A11E9CD8442C}" srcId="{8FFAE993-EE5C-4AFC-9C58-6DC8E2B84579}" destId="{1A46B3EA-F7CA-40F5-8546-EC51120AC199}" srcOrd="1" destOrd="0" parTransId="{FDA0762D-C976-41F9-80D9-5BC02B16F253}" sibTransId="{0C133B1A-BCFB-4112-8270-59E093EB8AA5}"/>
    <dgm:cxn modelId="{2F6F5B51-9C9C-4F0D-BF69-B5D43618CBBF}" type="presOf" srcId="{72A6D4CF-ABC9-4215-B155-926C950B588A}" destId="{0CA1D85D-157E-4AC8-9CB9-92D2C829E5ED}" srcOrd="0" destOrd="0" presId="urn:microsoft.com/office/officeart/2005/8/layout/cycle5"/>
    <dgm:cxn modelId="{1E3FDB79-AF08-4459-9593-885BBD2EFB31}" type="presOf" srcId="{7401C2F0-A61A-4AFF-829D-FDC490BF5CD9}" destId="{FF16F97C-6E1F-470E-B7BB-B011CD99D327}" srcOrd="0" destOrd="0" presId="urn:microsoft.com/office/officeart/2005/8/layout/cycle5"/>
    <dgm:cxn modelId="{2057F4B6-2F7A-4A30-90E6-0DB130B22950}" type="presOf" srcId="{D97D5DD0-F718-4F1E-A54F-1F8F38B8FE0A}" destId="{7231B8AA-513B-4635-ABF4-5A799D8B2135}" srcOrd="0" destOrd="0" presId="urn:microsoft.com/office/officeart/2005/8/layout/cycle5"/>
    <dgm:cxn modelId="{1913E8CE-8A11-4E7D-A694-6867510DDDD8}" type="presOf" srcId="{1A46B3EA-F7CA-40F5-8546-EC51120AC199}" destId="{E76C715B-EBCC-4B74-BE02-380CEACD29BC}" srcOrd="0" destOrd="0" presId="urn:microsoft.com/office/officeart/2005/8/layout/cycle5"/>
    <dgm:cxn modelId="{B1B667DC-00B6-40B9-81A3-6A857E3DF995}" srcId="{8FFAE993-EE5C-4AFC-9C58-6DC8E2B84579}" destId="{4407597A-A26D-462A-8FD5-A99A3C5D590D}" srcOrd="0" destOrd="0" parTransId="{C8EE4A6D-1EC1-45BB-9B82-E3EEF36C0DED}" sibTransId="{D97D5DD0-F718-4F1E-A54F-1F8F38B8FE0A}"/>
    <dgm:cxn modelId="{261775DF-9C01-4BD2-B030-81116EFFD96D}" type="presOf" srcId="{4407597A-A26D-462A-8FD5-A99A3C5D590D}" destId="{AC0ECA4F-A358-4834-990F-CA75686FB963}" srcOrd="0" destOrd="0" presId="urn:microsoft.com/office/officeart/2005/8/layout/cycle5"/>
    <dgm:cxn modelId="{5CFEA999-70C2-4D06-A77A-2596D8D65B7D}" type="presParOf" srcId="{C0D10C9F-2A8A-4280-9C4E-83B71688AB6E}" destId="{AC0ECA4F-A358-4834-990F-CA75686FB963}" srcOrd="0" destOrd="0" presId="urn:microsoft.com/office/officeart/2005/8/layout/cycle5"/>
    <dgm:cxn modelId="{E7FA9585-42AF-4641-8CDA-A7A8EA1859DD}" type="presParOf" srcId="{C0D10C9F-2A8A-4280-9C4E-83B71688AB6E}" destId="{E45C22C9-93E4-436A-ADD1-BFFBA663DD92}" srcOrd="1" destOrd="0" presId="urn:microsoft.com/office/officeart/2005/8/layout/cycle5"/>
    <dgm:cxn modelId="{C991A1D1-BD7E-4512-9502-49EF14BA5EFA}" type="presParOf" srcId="{C0D10C9F-2A8A-4280-9C4E-83B71688AB6E}" destId="{7231B8AA-513B-4635-ABF4-5A799D8B2135}" srcOrd="2" destOrd="0" presId="urn:microsoft.com/office/officeart/2005/8/layout/cycle5"/>
    <dgm:cxn modelId="{51E95EF0-CB5E-4BF4-A152-EAAA2FC87B34}" type="presParOf" srcId="{C0D10C9F-2A8A-4280-9C4E-83B71688AB6E}" destId="{E76C715B-EBCC-4B74-BE02-380CEACD29BC}" srcOrd="3" destOrd="0" presId="urn:microsoft.com/office/officeart/2005/8/layout/cycle5"/>
    <dgm:cxn modelId="{A8FC2AB9-6B0B-4C82-BCAC-E99EAAA4E91D}" type="presParOf" srcId="{C0D10C9F-2A8A-4280-9C4E-83B71688AB6E}" destId="{53E99C22-CD23-4D27-B776-634BF46A2B0C}" srcOrd="4" destOrd="0" presId="urn:microsoft.com/office/officeart/2005/8/layout/cycle5"/>
    <dgm:cxn modelId="{8385D581-4815-4B42-8451-FC6AB1226C11}" type="presParOf" srcId="{C0D10C9F-2A8A-4280-9C4E-83B71688AB6E}" destId="{108B4636-B21F-46F9-B1A4-6C34B313CFF8}" srcOrd="5" destOrd="0" presId="urn:microsoft.com/office/officeart/2005/8/layout/cycle5"/>
    <dgm:cxn modelId="{D30B13BC-51F8-43A8-93FD-E6C358BF0D67}" type="presParOf" srcId="{C0D10C9F-2A8A-4280-9C4E-83B71688AB6E}" destId="{91350C1E-458D-4244-BDDB-5219D3D66B16}" srcOrd="6" destOrd="0" presId="urn:microsoft.com/office/officeart/2005/8/layout/cycle5"/>
    <dgm:cxn modelId="{236B5725-34CE-485B-9598-8E12592A5152}" type="presParOf" srcId="{C0D10C9F-2A8A-4280-9C4E-83B71688AB6E}" destId="{D4AA440E-13F5-4AFE-AAD5-9FBD8F21C319}" srcOrd="7" destOrd="0" presId="urn:microsoft.com/office/officeart/2005/8/layout/cycle5"/>
    <dgm:cxn modelId="{57D59207-7DD3-4CAA-B675-481B819E2054}" type="presParOf" srcId="{C0D10C9F-2A8A-4280-9C4E-83B71688AB6E}" destId="{FF16F97C-6E1F-470E-B7BB-B011CD99D327}" srcOrd="8" destOrd="0" presId="urn:microsoft.com/office/officeart/2005/8/layout/cycle5"/>
    <dgm:cxn modelId="{E5BEB835-FDAA-4109-BFED-6631AB6BDB4D}" type="presParOf" srcId="{C0D10C9F-2A8A-4280-9C4E-83B71688AB6E}" destId="{4D6A06D4-5F65-4322-8AAC-A233FC6DF64C}" srcOrd="9" destOrd="0" presId="urn:microsoft.com/office/officeart/2005/8/layout/cycle5"/>
    <dgm:cxn modelId="{B7E6941E-D742-4982-A2A5-FE3C3D95045C}" type="presParOf" srcId="{C0D10C9F-2A8A-4280-9C4E-83B71688AB6E}" destId="{57264683-B70C-4BCA-9A59-E66CBDD31F3C}" srcOrd="10" destOrd="0" presId="urn:microsoft.com/office/officeart/2005/8/layout/cycle5"/>
    <dgm:cxn modelId="{9C55F739-9A44-45CD-8795-0CE794C94AA6}" type="presParOf" srcId="{C0D10C9F-2A8A-4280-9C4E-83B71688AB6E}" destId="{0CA1D85D-157E-4AC8-9CB9-92D2C829E5ED}" srcOrd="11" destOrd="0" presId="urn:microsoft.com/office/officeart/2005/8/layout/cycle5"/>
    <dgm:cxn modelId="{5D239DDD-1E5D-4EA9-97A4-7E593877EBD8}" type="presParOf" srcId="{C0D10C9F-2A8A-4280-9C4E-83B71688AB6E}" destId="{676188D2-AAD7-4FFD-9F7B-E2E3BBAE9A33}" srcOrd="12" destOrd="0" presId="urn:microsoft.com/office/officeart/2005/8/layout/cycle5"/>
    <dgm:cxn modelId="{7D22715A-92A4-4230-BAC0-77E97E6DF1D5}" type="presParOf" srcId="{C0D10C9F-2A8A-4280-9C4E-83B71688AB6E}" destId="{F0465270-48CD-4E95-84C8-E42DCCB3FDEA}" srcOrd="13" destOrd="0" presId="urn:microsoft.com/office/officeart/2005/8/layout/cycle5"/>
    <dgm:cxn modelId="{0663E07F-8EC0-4681-B8EE-AA496D0B672C}" type="presParOf" srcId="{C0D10C9F-2A8A-4280-9C4E-83B71688AB6E}" destId="{8E130B51-4A91-4769-A058-11B76DC99090}" srcOrd="14" destOrd="0" presId="urn:microsoft.com/office/officeart/2005/8/layout/cycle5"/>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E9B011-6D2D-4F34-B092-FF0B380E816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19DBB684-C209-4CDA-A5C7-C48E4DB59156}">
      <dgm:prSet custT="1"/>
      <dgm:spPr>
        <a:xfrm>
          <a:off x="2238895" y="1363"/>
          <a:ext cx="1008608" cy="1008608"/>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tr-TR" sz="1000" b="1" dirty="0">
              <a:solidFill>
                <a:sysClr val="window" lastClr="FFFFFF"/>
              </a:solidFill>
              <a:latin typeface="Calibri"/>
              <a:ea typeface="+mn-ea"/>
              <a:cs typeface="+mn-cs"/>
            </a:rPr>
            <a:t>Conduct regular emergency drills</a:t>
          </a:r>
          <a:r>
            <a:rPr lang="tr-TR" sz="1000" dirty="0">
              <a:solidFill>
                <a:sysClr val="window" lastClr="FFFFFF"/>
              </a:solidFill>
              <a:latin typeface="Calibri"/>
              <a:ea typeface="+mn-ea"/>
              <a:cs typeface="+mn-cs"/>
            </a:rPr>
            <a:t> including galley/pantry scenarios.</a:t>
          </a:r>
          <a:endParaRPr lang="en-US" sz="1000" dirty="0">
            <a:solidFill>
              <a:sysClr val="window" lastClr="FFFFFF"/>
            </a:solidFill>
            <a:latin typeface="Calibri"/>
            <a:ea typeface="+mn-ea"/>
            <a:cs typeface="+mn-cs"/>
          </a:endParaRPr>
        </a:p>
      </dgm:t>
    </dgm:pt>
    <dgm:pt modelId="{9C8933B1-539F-4950-9E1B-667F96234FBE}" type="parTrans" cxnId="{7814E840-BB79-41EF-A0BB-802550DA2544}">
      <dgm:prSet/>
      <dgm:spPr/>
      <dgm:t>
        <a:bodyPr/>
        <a:lstStyle/>
        <a:p>
          <a:endParaRPr lang="en-US"/>
        </a:p>
      </dgm:t>
    </dgm:pt>
    <dgm:pt modelId="{BF862EFF-0E1F-4BEA-8108-06D76280914A}" type="sibTrans" cxnId="{7814E840-BB79-41EF-A0BB-802550DA2544}">
      <dgm:prSet/>
      <dgm:spPr>
        <a:xfrm rot="2700000">
          <a:off x="3139208" y="865461"/>
          <a:ext cx="267978" cy="340405"/>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en-US">
            <a:solidFill>
              <a:sysClr val="window" lastClr="FFFFFF"/>
            </a:solidFill>
            <a:latin typeface="Calibri"/>
            <a:ea typeface="+mn-ea"/>
            <a:cs typeface="+mn-cs"/>
          </a:endParaRPr>
        </a:p>
      </dgm:t>
    </dgm:pt>
    <dgm:pt modelId="{CC833488-EA1F-401A-B821-F7F444E65D23}">
      <dgm:prSet custT="1"/>
      <dgm:spPr>
        <a:xfrm>
          <a:off x="1168175" y="1072083"/>
          <a:ext cx="1008608" cy="1008608"/>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tr-TR" sz="1000" b="1" dirty="0">
              <a:solidFill>
                <a:sysClr val="window" lastClr="FFFFFF"/>
              </a:solidFill>
              <a:latin typeface="Calibri"/>
              <a:ea typeface="+mn-ea"/>
              <a:cs typeface="+mn-cs"/>
            </a:rPr>
            <a:t>Keep an updated emergency contact and muster list</a:t>
          </a:r>
          <a:endParaRPr lang="en-US" sz="1000" dirty="0">
            <a:solidFill>
              <a:sysClr val="window" lastClr="FFFFFF"/>
            </a:solidFill>
            <a:latin typeface="Calibri"/>
            <a:ea typeface="+mn-ea"/>
            <a:cs typeface="+mn-cs"/>
          </a:endParaRPr>
        </a:p>
      </dgm:t>
    </dgm:pt>
    <dgm:pt modelId="{79D895F9-B256-4E72-BA4A-0C0A3D802DED}" type="parTrans" cxnId="{648DFD62-F381-4B96-9E92-81AB8A9E675E}">
      <dgm:prSet/>
      <dgm:spPr/>
      <dgm:t>
        <a:bodyPr/>
        <a:lstStyle/>
        <a:p>
          <a:endParaRPr lang="en-US"/>
        </a:p>
      </dgm:t>
    </dgm:pt>
    <dgm:pt modelId="{37ECE0BD-DC46-4BAB-B235-5A95FAFE5486}" type="sibTrans" cxnId="{648DFD62-F381-4B96-9E92-81AB8A9E675E}">
      <dgm:prSet/>
      <dgm:spPr>
        <a:xfrm rot="18900000">
          <a:off x="2068487" y="876187"/>
          <a:ext cx="267978" cy="340405"/>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en-US">
            <a:solidFill>
              <a:sysClr val="window" lastClr="FFFFFF"/>
            </a:solidFill>
            <a:latin typeface="Calibri"/>
            <a:ea typeface="+mn-ea"/>
            <a:cs typeface="+mn-cs"/>
          </a:endParaRPr>
        </a:p>
      </dgm:t>
    </dgm:pt>
    <dgm:pt modelId="{FD15AAC2-24AC-44B8-9C25-98413DF2F94D}">
      <dgm:prSet custT="1"/>
      <dgm:spPr>
        <a:xfrm>
          <a:off x="2238895" y="2142803"/>
          <a:ext cx="1008608" cy="1008608"/>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tr-TR" sz="1000" b="1" dirty="0">
              <a:solidFill>
                <a:sysClr val="window" lastClr="FFFFFF"/>
              </a:solidFill>
              <a:latin typeface="Calibri"/>
              <a:ea typeface="+mn-ea"/>
              <a:cs typeface="+mn-cs"/>
            </a:rPr>
            <a:t>Train crew on fire safety, first aid, and emergency equipment use</a:t>
          </a:r>
          <a:r>
            <a:rPr lang="tr-TR" sz="800" dirty="0">
              <a:solidFill>
                <a:sysClr val="window" lastClr="FFFFFF"/>
              </a:solidFill>
              <a:latin typeface="Calibri"/>
              <a:ea typeface="+mn-ea"/>
              <a:cs typeface="+mn-cs"/>
            </a:rPr>
            <a:t>.</a:t>
          </a:r>
          <a:endParaRPr lang="en-US" sz="800" dirty="0">
            <a:solidFill>
              <a:sysClr val="window" lastClr="FFFFFF"/>
            </a:solidFill>
            <a:latin typeface="Calibri"/>
            <a:ea typeface="+mn-ea"/>
            <a:cs typeface="+mn-cs"/>
          </a:endParaRPr>
        </a:p>
      </dgm:t>
    </dgm:pt>
    <dgm:pt modelId="{B3A27440-C807-4B65-AE02-E999EB63D475}" type="parTrans" cxnId="{8C3DA538-A7C3-435B-9F45-555CACD8400B}">
      <dgm:prSet/>
      <dgm:spPr/>
      <dgm:t>
        <a:bodyPr/>
        <a:lstStyle/>
        <a:p>
          <a:endParaRPr lang="en-US"/>
        </a:p>
      </dgm:t>
    </dgm:pt>
    <dgm:pt modelId="{5FDDBF97-9F0E-4D44-B700-061398F3E63D}" type="sibTrans" cxnId="{8C3DA538-A7C3-435B-9F45-555CACD8400B}">
      <dgm:prSet/>
      <dgm:spPr>
        <a:xfrm rot="13500000">
          <a:off x="2079213" y="1946907"/>
          <a:ext cx="267978" cy="340405"/>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en-US">
            <a:solidFill>
              <a:sysClr val="window" lastClr="FFFFFF"/>
            </a:solidFill>
            <a:latin typeface="Calibri"/>
            <a:ea typeface="+mn-ea"/>
            <a:cs typeface="+mn-cs"/>
          </a:endParaRPr>
        </a:p>
      </dgm:t>
    </dgm:pt>
    <dgm:pt modelId="{427B7857-CF2D-44FC-8DD2-969D78CAC0A8}">
      <dgm:prSet custT="1"/>
      <dgm:spPr>
        <a:xfrm>
          <a:off x="3309616" y="1072083"/>
          <a:ext cx="1008608" cy="1008608"/>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tr-TR" sz="1000" b="1" dirty="0">
              <a:solidFill>
                <a:sysClr val="window" lastClr="FFFFFF"/>
              </a:solidFill>
              <a:latin typeface="Calibri"/>
              <a:ea typeface="+mn-ea"/>
              <a:cs typeface="+mn-cs"/>
            </a:rPr>
            <a:t>Ensure pantry equipment and fixtures are regularly maintained</a:t>
          </a:r>
          <a:r>
            <a:rPr lang="tr-TR" sz="1000" dirty="0">
              <a:solidFill>
                <a:sysClr val="window" lastClr="FFFFFF"/>
              </a:solidFill>
              <a:latin typeface="Calibri"/>
              <a:ea typeface="+mn-ea"/>
              <a:cs typeface="+mn-cs"/>
            </a:rPr>
            <a:t>.</a:t>
          </a:r>
          <a:endParaRPr lang="en-US" sz="1000" dirty="0">
            <a:solidFill>
              <a:sysClr val="window" lastClr="FFFFFF"/>
            </a:solidFill>
            <a:latin typeface="Calibri"/>
            <a:ea typeface="+mn-ea"/>
            <a:cs typeface="+mn-cs"/>
          </a:endParaRPr>
        </a:p>
      </dgm:t>
    </dgm:pt>
    <dgm:pt modelId="{84587E95-A02A-4107-8F1A-9A178B9EAEE5}" type="parTrans" cxnId="{C38D3A18-5E3F-4864-A05D-695CF307CC22}">
      <dgm:prSet/>
      <dgm:spPr/>
      <dgm:t>
        <a:bodyPr/>
        <a:lstStyle/>
        <a:p>
          <a:endParaRPr lang="en-US"/>
        </a:p>
      </dgm:t>
    </dgm:pt>
    <dgm:pt modelId="{181A56BB-4129-4869-8924-CDEA603AE851}" type="sibTrans" cxnId="{C38D3A18-5E3F-4864-A05D-695CF307CC22}">
      <dgm:prSet/>
      <dgm:spPr>
        <a:xfrm rot="8100000">
          <a:off x="3149934" y="1936182"/>
          <a:ext cx="267978" cy="340405"/>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en-US">
            <a:solidFill>
              <a:sysClr val="window" lastClr="FFFFFF"/>
            </a:solidFill>
            <a:latin typeface="Calibri"/>
            <a:ea typeface="+mn-ea"/>
            <a:cs typeface="+mn-cs"/>
          </a:endParaRPr>
        </a:p>
      </dgm:t>
    </dgm:pt>
    <dgm:pt modelId="{5085F415-AD81-4253-AE90-84A87D05194C}" type="pres">
      <dgm:prSet presAssocID="{9CE9B011-6D2D-4F34-B092-FF0B380E816B}" presName="cycle" presStyleCnt="0">
        <dgm:presLayoutVars>
          <dgm:dir/>
          <dgm:resizeHandles val="exact"/>
        </dgm:presLayoutVars>
      </dgm:prSet>
      <dgm:spPr/>
    </dgm:pt>
    <dgm:pt modelId="{2AEA5164-B2EA-4139-95B8-30372D3E820B}" type="pres">
      <dgm:prSet presAssocID="{19DBB684-C209-4CDA-A5C7-C48E4DB59156}" presName="node" presStyleLbl="node1" presStyleIdx="0" presStyleCnt="4" custScaleX="114070">
        <dgm:presLayoutVars>
          <dgm:bulletEnabled val="1"/>
        </dgm:presLayoutVars>
      </dgm:prSet>
      <dgm:spPr/>
    </dgm:pt>
    <dgm:pt modelId="{D30363FA-4B1E-483B-9410-E7A8D49F7436}" type="pres">
      <dgm:prSet presAssocID="{BF862EFF-0E1F-4BEA-8108-06D76280914A}" presName="sibTrans" presStyleLbl="sibTrans2D1" presStyleIdx="0" presStyleCnt="4"/>
      <dgm:spPr/>
    </dgm:pt>
    <dgm:pt modelId="{B7793302-A885-4923-8FAD-55FD72806E88}" type="pres">
      <dgm:prSet presAssocID="{BF862EFF-0E1F-4BEA-8108-06D76280914A}" presName="connectorText" presStyleLbl="sibTrans2D1" presStyleIdx="0" presStyleCnt="4"/>
      <dgm:spPr/>
    </dgm:pt>
    <dgm:pt modelId="{E8B57EA7-FCFD-4FD0-82F6-FC67271C24B4}" type="pres">
      <dgm:prSet presAssocID="{427B7857-CF2D-44FC-8DD2-969D78CAC0A8}" presName="node" presStyleLbl="node1" presStyleIdx="1" presStyleCnt="4" custScaleX="118723">
        <dgm:presLayoutVars>
          <dgm:bulletEnabled val="1"/>
        </dgm:presLayoutVars>
      </dgm:prSet>
      <dgm:spPr/>
    </dgm:pt>
    <dgm:pt modelId="{A1FF7D19-0DA2-4C13-914D-E14A299072BD}" type="pres">
      <dgm:prSet presAssocID="{181A56BB-4129-4869-8924-CDEA603AE851}" presName="sibTrans" presStyleLbl="sibTrans2D1" presStyleIdx="1" presStyleCnt="4"/>
      <dgm:spPr/>
    </dgm:pt>
    <dgm:pt modelId="{51D1AF08-E930-4696-9909-1321586884F9}" type="pres">
      <dgm:prSet presAssocID="{181A56BB-4129-4869-8924-CDEA603AE851}" presName="connectorText" presStyleLbl="sibTrans2D1" presStyleIdx="1" presStyleCnt="4"/>
      <dgm:spPr/>
    </dgm:pt>
    <dgm:pt modelId="{00F0FE55-8AD0-430F-81B5-690CBB83DA42}" type="pres">
      <dgm:prSet presAssocID="{FD15AAC2-24AC-44B8-9C25-98413DF2F94D}" presName="node" presStyleLbl="node1" presStyleIdx="2" presStyleCnt="4" custScaleX="121238">
        <dgm:presLayoutVars>
          <dgm:bulletEnabled val="1"/>
        </dgm:presLayoutVars>
      </dgm:prSet>
      <dgm:spPr/>
    </dgm:pt>
    <dgm:pt modelId="{2E573EA4-E4D3-44B5-AC71-46E8EA7E61F4}" type="pres">
      <dgm:prSet presAssocID="{5FDDBF97-9F0E-4D44-B700-061398F3E63D}" presName="sibTrans" presStyleLbl="sibTrans2D1" presStyleIdx="2" presStyleCnt="4"/>
      <dgm:spPr/>
    </dgm:pt>
    <dgm:pt modelId="{B2DE833E-C73A-4F3D-9EA7-DB087C7E87A5}" type="pres">
      <dgm:prSet presAssocID="{5FDDBF97-9F0E-4D44-B700-061398F3E63D}" presName="connectorText" presStyleLbl="sibTrans2D1" presStyleIdx="2" presStyleCnt="4"/>
      <dgm:spPr/>
    </dgm:pt>
    <dgm:pt modelId="{525DCD03-8781-41BC-BB37-381FB9C4ABAE}" type="pres">
      <dgm:prSet presAssocID="{CC833488-EA1F-401A-B821-F7F444E65D23}" presName="node" presStyleLbl="node1" presStyleIdx="3" presStyleCnt="4" custScaleX="113749">
        <dgm:presLayoutVars>
          <dgm:bulletEnabled val="1"/>
        </dgm:presLayoutVars>
      </dgm:prSet>
      <dgm:spPr/>
    </dgm:pt>
    <dgm:pt modelId="{5017507F-5BE0-47F2-A2D8-312506E7B27F}" type="pres">
      <dgm:prSet presAssocID="{37ECE0BD-DC46-4BAB-B235-5A95FAFE5486}" presName="sibTrans" presStyleLbl="sibTrans2D1" presStyleIdx="3" presStyleCnt="4"/>
      <dgm:spPr/>
    </dgm:pt>
    <dgm:pt modelId="{150A5DA5-AE84-4F81-883F-C4D233C325B4}" type="pres">
      <dgm:prSet presAssocID="{37ECE0BD-DC46-4BAB-B235-5A95FAFE5486}" presName="connectorText" presStyleLbl="sibTrans2D1" presStyleIdx="3" presStyleCnt="4"/>
      <dgm:spPr/>
    </dgm:pt>
  </dgm:ptLst>
  <dgm:cxnLst>
    <dgm:cxn modelId="{C38D3A18-5E3F-4864-A05D-695CF307CC22}" srcId="{9CE9B011-6D2D-4F34-B092-FF0B380E816B}" destId="{427B7857-CF2D-44FC-8DD2-969D78CAC0A8}" srcOrd="1" destOrd="0" parTransId="{84587E95-A02A-4107-8F1A-9A178B9EAEE5}" sibTransId="{181A56BB-4129-4869-8924-CDEA603AE851}"/>
    <dgm:cxn modelId="{34AF341D-5104-4E8E-860B-280A90D236B4}" type="presOf" srcId="{181A56BB-4129-4869-8924-CDEA603AE851}" destId="{A1FF7D19-0DA2-4C13-914D-E14A299072BD}" srcOrd="0" destOrd="0" presId="urn:microsoft.com/office/officeart/2005/8/layout/cycle2"/>
    <dgm:cxn modelId="{737EE125-4DAE-45A9-BACF-5173A952A8C1}" type="presOf" srcId="{37ECE0BD-DC46-4BAB-B235-5A95FAFE5486}" destId="{5017507F-5BE0-47F2-A2D8-312506E7B27F}" srcOrd="0" destOrd="0" presId="urn:microsoft.com/office/officeart/2005/8/layout/cycle2"/>
    <dgm:cxn modelId="{8C3DA538-A7C3-435B-9F45-555CACD8400B}" srcId="{9CE9B011-6D2D-4F34-B092-FF0B380E816B}" destId="{FD15AAC2-24AC-44B8-9C25-98413DF2F94D}" srcOrd="2" destOrd="0" parTransId="{B3A27440-C807-4B65-AE02-E999EB63D475}" sibTransId="{5FDDBF97-9F0E-4D44-B700-061398F3E63D}"/>
    <dgm:cxn modelId="{7814E840-BB79-41EF-A0BB-802550DA2544}" srcId="{9CE9B011-6D2D-4F34-B092-FF0B380E816B}" destId="{19DBB684-C209-4CDA-A5C7-C48E4DB59156}" srcOrd="0" destOrd="0" parTransId="{9C8933B1-539F-4950-9E1B-667F96234FBE}" sibTransId="{BF862EFF-0E1F-4BEA-8108-06D76280914A}"/>
    <dgm:cxn modelId="{648DFD62-F381-4B96-9E92-81AB8A9E675E}" srcId="{9CE9B011-6D2D-4F34-B092-FF0B380E816B}" destId="{CC833488-EA1F-401A-B821-F7F444E65D23}" srcOrd="3" destOrd="0" parTransId="{79D895F9-B256-4E72-BA4A-0C0A3D802DED}" sibTransId="{37ECE0BD-DC46-4BAB-B235-5A95FAFE5486}"/>
    <dgm:cxn modelId="{8919A177-6AC6-4AAF-B1A2-E74EA3317DF9}" type="presOf" srcId="{37ECE0BD-DC46-4BAB-B235-5A95FAFE5486}" destId="{150A5DA5-AE84-4F81-883F-C4D233C325B4}" srcOrd="1" destOrd="0" presId="urn:microsoft.com/office/officeart/2005/8/layout/cycle2"/>
    <dgm:cxn modelId="{902D8778-B865-4A4B-B072-5EDE1020F125}" type="presOf" srcId="{BF862EFF-0E1F-4BEA-8108-06D76280914A}" destId="{B7793302-A885-4923-8FAD-55FD72806E88}" srcOrd="1" destOrd="0" presId="urn:microsoft.com/office/officeart/2005/8/layout/cycle2"/>
    <dgm:cxn modelId="{BBC87C91-062A-4819-AAFF-6AD7CEEEF01D}" type="presOf" srcId="{181A56BB-4129-4869-8924-CDEA603AE851}" destId="{51D1AF08-E930-4696-9909-1321586884F9}" srcOrd="1" destOrd="0" presId="urn:microsoft.com/office/officeart/2005/8/layout/cycle2"/>
    <dgm:cxn modelId="{DFEA81A1-56DC-4B05-8E90-8FCD6D6E3943}" type="presOf" srcId="{BF862EFF-0E1F-4BEA-8108-06D76280914A}" destId="{D30363FA-4B1E-483B-9410-E7A8D49F7436}" srcOrd="0" destOrd="0" presId="urn:microsoft.com/office/officeart/2005/8/layout/cycle2"/>
    <dgm:cxn modelId="{BC34F9A8-19B6-4500-ABF7-1ADB29DCCC91}" type="presOf" srcId="{CC833488-EA1F-401A-B821-F7F444E65D23}" destId="{525DCD03-8781-41BC-BB37-381FB9C4ABAE}" srcOrd="0" destOrd="0" presId="urn:microsoft.com/office/officeart/2005/8/layout/cycle2"/>
    <dgm:cxn modelId="{55E7C1D4-B5AE-475D-90B2-09811A5E4CAB}" type="presOf" srcId="{5FDDBF97-9F0E-4D44-B700-061398F3E63D}" destId="{B2DE833E-C73A-4F3D-9EA7-DB087C7E87A5}" srcOrd="1" destOrd="0" presId="urn:microsoft.com/office/officeart/2005/8/layout/cycle2"/>
    <dgm:cxn modelId="{1875DAD5-6920-4090-8CB6-2D480C3FB7A6}" type="presOf" srcId="{19DBB684-C209-4CDA-A5C7-C48E4DB59156}" destId="{2AEA5164-B2EA-4139-95B8-30372D3E820B}" srcOrd="0" destOrd="0" presId="urn:microsoft.com/office/officeart/2005/8/layout/cycle2"/>
    <dgm:cxn modelId="{69840ED8-A1D2-4327-B3C8-1F2928DF5D45}" type="presOf" srcId="{427B7857-CF2D-44FC-8DD2-969D78CAC0A8}" destId="{E8B57EA7-FCFD-4FD0-82F6-FC67271C24B4}" srcOrd="0" destOrd="0" presId="urn:microsoft.com/office/officeart/2005/8/layout/cycle2"/>
    <dgm:cxn modelId="{6C4B52DC-54AA-4F10-956B-8D22D9D4B988}" type="presOf" srcId="{5FDDBF97-9F0E-4D44-B700-061398F3E63D}" destId="{2E573EA4-E4D3-44B5-AC71-46E8EA7E61F4}" srcOrd="0" destOrd="0" presId="urn:microsoft.com/office/officeart/2005/8/layout/cycle2"/>
    <dgm:cxn modelId="{1DC49AED-5D64-40B2-8949-66D4DAAED0F6}" type="presOf" srcId="{FD15AAC2-24AC-44B8-9C25-98413DF2F94D}" destId="{00F0FE55-8AD0-430F-81B5-690CBB83DA42}" srcOrd="0" destOrd="0" presId="urn:microsoft.com/office/officeart/2005/8/layout/cycle2"/>
    <dgm:cxn modelId="{D88442F3-422C-41A4-82C9-ACE8D84A4EBF}" type="presOf" srcId="{9CE9B011-6D2D-4F34-B092-FF0B380E816B}" destId="{5085F415-AD81-4253-AE90-84A87D05194C}" srcOrd="0" destOrd="0" presId="urn:microsoft.com/office/officeart/2005/8/layout/cycle2"/>
    <dgm:cxn modelId="{4984095A-FDF9-4ECB-9E15-DE13EA55FCAF}" type="presParOf" srcId="{5085F415-AD81-4253-AE90-84A87D05194C}" destId="{2AEA5164-B2EA-4139-95B8-30372D3E820B}" srcOrd="0" destOrd="0" presId="urn:microsoft.com/office/officeart/2005/8/layout/cycle2"/>
    <dgm:cxn modelId="{70924CEE-6904-4109-824B-EB3EC4EBB83E}" type="presParOf" srcId="{5085F415-AD81-4253-AE90-84A87D05194C}" destId="{D30363FA-4B1E-483B-9410-E7A8D49F7436}" srcOrd="1" destOrd="0" presId="urn:microsoft.com/office/officeart/2005/8/layout/cycle2"/>
    <dgm:cxn modelId="{6177C1E6-3C3D-4070-8675-A84C622BFF58}" type="presParOf" srcId="{D30363FA-4B1E-483B-9410-E7A8D49F7436}" destId="{B7793302-A885-4923-8FAD-55FD72806E88}" srcOrd="0" destOrd="0" presId="urn:microsoft.com/office/officeart/2005/8/layout/cycle2"/>
    <dgm:cxn modelId="{3818E34F-E7C3-4BBB-9199-B40A7BC1328F}" type="presParOf" srcId="{5085F415-AD81-4253-AE90-84A87D05194C}" destId="{E8B57EA7-FCFD-4FD0-82F6-FC67271C24B4}" srcOrd="2" destOrd="0" presId="urn:microsoft.com/office/officeart/2005/8/layout/cycle2"/>
    <dgm:cxn modelId="{753FCA92-5A21-4A9C-BBF9-52555D86C2AB}" type="presParOf" srcId="{5085F415-AD81-4253-AE90-84A87D05194C}" destId="{A1FF7D19-0DA2-4C13-914D-E14A299072BD}" srcOrd="3" destOrd="0" presId="urn:microsoft.com/office/officeart/2005/8/layout/cycle2"/>
    <dgm:cxn modelId="{EF4E5605-26B7-428A-A724-3F34FCBC7DC9}" type="presParOf" srcId="{A1FF7D19-0DA2-4C13-914D-E14A299072BD}" destId="{51D1AF08-E930-4696-9909-1321586884F9}" srcOrd="0" destOrd="0" presId="urn:microsoft.com/office/officeart/2005/8/layout/cycle2"/>
    <dgm:cxn modelId="{6C803815-232E-4FBD-AFC6-A020AC515592}" type="presParOf" srcId="{5085F415-AD81-4253-AE90-84A87D05194C}" destId="{00F0FE55-8AD0-430F-81B5-690CBB83DA42}" srcOrd="4" destOrd="0" presId="urn:microsoft.com/office/officeart/2005/8/layout/cycle2"/>
    <dgm:cxn modelId="{6D903DA9-AAA5-4FDF-B040-8548DBD22908}" type="presParOf" srcId="{5085F415-AD81-4253-AE90-84A87D05194C}" destId="{2E573EA4-E4D3-44B5-AC71-46E8EA7E61F4}" srcOrd="5" destOrd="0" presId="urn:microsoft.com/office/officeart/2005/8/layout/cycle2"/>
    <dgm:cxn modelId="{424F8AA7-CB11-4D0A-9205-23B425CA7FE8}" type="presParOf" srcId="{2E573EA4-E4D3-44B5-AC71-46E8EA7E61F4}" destId="{B2DE833E-C73A-4F3D-9EA7-DB087C7E87A5}" srcOrd="0" destOrd="0" presId="urn:microsoft.com/office/officeart/2005/8/layout/cycle2"/>
    <dgm:cxn modelId="{11A8159F-3223-4D77-B1A1-C8BD740B0DDA}" type="presParOf" srcId="{5085F415-AD81-4253-AE90-84A87D05194C}" destId="{525DCD03-8781-41BC-BB37-381FB9C4ABAE}" srcOrd="6" destOrd="0" presId="urn:microsoft.com/office/officeart/2005/8/layout/cycle2"/>
    <dgm:cxn modelId="{0869493A-8BB0-4F27-B06B-F48B635B62B2}" type="presParOf" srcId="{5085F415-AD81-4253-AE90-84A87D05194C}" destId="{5017507F-5BE0-47F2-A2D8-312506E7B27F}" srcOrd="7" destOrd="0" presId="urn:microsoft.com/office/officeart/2005/8/layout/cycle2"/>
    <dgm:cxn modelId="{08BF7A51-C703-40D6-A134-A81C73AB5CE7}" type="presParOf" srcId="{5017507F-5BE0-47F2-A2D8-312506E7B27F}" destId="{150A5DA5-AE84-4F81-883F-C4D233C325B4}" srcOrd="0" destOrd="0" presId="urn:microsoft.com/office/officeart/2005/8/layout/cycle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ECA4F-A358-4834-990F-CA75686FB963}">
      <dsp:nvSpPr>
        <dsp:cNvPr id="0" name=""/>
        <dsp:cNvSpPr/>
      </dsp:nvSpPr>
      <dsp:spPr>
        <a:xfrm>
          <a:off x="2090607" y="-149415"/>
          <a:ext cx="1190885" cy="1012065"/>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tr-TR" sz="900" kern="1200" dirty="0">
              <a:solidFill>
                <a:sysClr val="window" lastClr="FFFFFF"/>
              </a:solidFill>
              <a:latin typeface="Calibri"/>
              <a:ea typeface="+mn-ea"/>
              <a:cs typeface="+mn-cs"/>
            </a:rPr>
            <a:t>Use labels, logs, and color-coded zones for easy identification.</a:t>
          </a:r>
          <a:endParaRPr lang="en-US" sz="900" kern="1200" dirty="0">
            <a:solidFill>
              <a:sysClr val="window" lastClr="FFFFFF"/>
            </a:solidFill>
            <a:latin typeface="Calibri"/>
            <a:ea typeface="+mn-ea"/>
            <a:cs typeface="+mn-cs"/>
          </a:endParaRPr>
        </a:p>
      </dsp:txBody>
      <dsp:txXfrm>
        <a:off x="2140012" y="-100010"/>
        <a:ext cx="1092075" cy="913255"/>
      </dsp:txXfrm>
    </dsp:sp>
    <dsp:sp modelId="{7231B8AA-513B-4635-ABF4-5A799D8B2135}">
      <dsp:nvSpPr>
        <dsp:cNvPr id="0" name=""/>
        <dsp:cNvSpPr/>
      </dsp:nvSpPr>
      <dsp:spPr>
        <a:xfrm>
          <a:off x="1140799" y="356616"/>
          <a:ext cx="3090501" cy="3090501"/>
        </a:xfrm>
        <a:custGeom>
          <a:avLst/>
          <a:gdLst/>
          <a:ahLst/>
          <a:cxnLst/>
          <a:rect l="0" t="0" r="0" b="0"/>
          <a:pathLst>
            <a:path>
              <a:moveTo>
                <a:pt x="2031544" y="173529"/>
              </a:moveTo>
              <a:arcTo wR="1365391" hR="1365391" stAng="17952097" swAng="1213663"/>
            </a:path>
          </a:pathLst>
        </a:custGeom>
        <a:noFill/>
        <a:ln w="9525" cap="flat" cmpd="sng" algn="ctr">
          <a:solidFill>
            <a:srgbClr val="4F81BD">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E76C715B-EBCC-4B74-BE02-380CEACD29BC}">
      <dsp:nvSpPr>
        <dsp:cNvPr id="0" name=""/>
        <dsp:cNvSpPr/>
      </dsp:nvSpPr>
      <dsp:spPr>
        <a:xfrm>
          <a:off x="3560228" y="860472"/>
          <a:ext cx="1190885" cy="1127773"/>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br>
            <a:rPr lang="en-US" sz="600" kern="1200" dirty="0">
              <a:solidFill>
                <a:sysClr val="window" lastClr="FFFFFF"/>
              </a:solidFill>
              <a:latin typeface="Calibri"/>
              <a:ea typeface="+mn-ea"/>
              <a:cs typeface="+mn-cs"/>
            </a:rPr>
          </a:br>
          <a:r>
            <a:rPr lang="en-US" sz="900" kern="1200" dirty="0">
              <a:solidFill>
                <a:sysClr val="window" lastClr="FFFFFF"/>
              </a:solidFill>
              <a:latin typeface="Calibri"/>
              <a:ea typeface="+mn-ea"/>
              <a:cs typeface="+mn-cs"/>
            </a:rPr>
            <a:t>Assign trained crew to pantr safety duties and ensure all crew are trained in first aid with proper documentation </a:t>
          </a:r>
          <a:r>
            <a:rPr lang="en-US" sz="600" kern="1200" dirty="0">
              <a:solidFill>
                <a:sysClr val="window" lastClr="FFFFFF"/>
              </a:solidFill>
              <a:latin typeface="Calibri"/>
              <a:ea typeface="+mn-ea"/>
              <a:cs typeface="+mn-cs"/>
            </a:rPr>
            <a:t>a</a:t>
          </a:r>
        </a:p>
      </dsp:txBody>
      <dsp:txXfrm>
        <a:off x="3615281" y="915525"/>
        <a:ext cx="1080779" cy="1017667"/>
      </dsp:txXfrm>
    </dsp:sp>
    <dsp:sp modelId="{108B4636-B21F-46F9-B1A4-6C34B313CFF8}">
      <dsp:nvSpPr>
        <dsp:cNvPr id="0" name=""/>
        <dsp:cNvSpPr/>
      </dsp:nvSpPr>
      <dsp:spPr>
        <a:xfrm>
          <a:off x="1140799" y="356616"/>
          <a:ext cx="3090501" cy="3090501"/>
        </a:xfrm>
        <a:custGeom>
          <a:avLst/>
          <a:gdLst/>
          <a:ahLst/>
          <a:cxnLst/>
          <a:rect l="0" t="0" r="0" b="0"/>
          <a:pathLst>
            <a:path>
              <a:moveTo>
                <a:pt x="2727527" y="1459631"/>
              </a:moveTo>
              <a:arcTo wR="1365391" hR="1365391" stAng="21837463" swAng="1361370"/>
            </a:path>
          </a:pathLst>
        </a:custGeom>
        <a:noFill/>
        <a:ln w="9525" cap="flat" cmpd="sng" algn="ctr">
          <a:solidFill>
            <a:srgbClr val="4F81BD">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91350C1E-458D-4244-BDDB-5219D3D66B16}">
      <dsp:nvSpPr>
        <dsp:cNvPr id="0" name=""/>
        <dsp:cNvSpPr/>
      </dsp:nvSpPr>
      <dsp:spPr>
        <a:xfrm>
          <a:off x="2998882" y="2530508"/>
          <a:ext cx="1190885" cy="1242987"/>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tr-TR" sz="900" kern="1200" dirty="0">
              <a:solidFill>
                <a:sysClr val="window" lastClr="FFFFFF"/>
              </a:solidFill>
              <a:latin typeface="Calibri"/>
              <a:ea typeface="+mn-ea"/>
              <a:cs typeface="+mn-cs"/>
            </a:rPr>
            <a:t>Conduct daily visual inspections using a checklist</a:t>
          </a:r>
          <a:endParaRPr lang="en-US" sz="900" kern="1200" dirty="0">
            <a:solidFill>
              <a:sysClr val="window" lastClr="FFFFFF"/>
            </a:solidFill>
            <a:latin typeface="Calibri"/>
            <a:ea typeface="+mn-ea"/>
            <a:cs typeface="+mn-cs"/>
          </a:endParaRPr>
        </a:p>
      </dsp:txBody>
      <dsp:txXfrm>
        <a:off x="3057016" y="2588642"/>
        <a:ext cx="1074617" cy="1126719"/>
      </dsp:txXfrm>
    </dsp:sp>
    <dsp:sp modelId="{FF16F97C-6E1F-470E-B7BB-B011CD99D327}">
      <dsp:nvSpPr>
        <dsp:cNvPr id="0" name=""/>
        <dsp:cNvSpPr/>
      </dsp:nvSpPr>
      <dsp:spPr>
        <a:xfrm>
          <a:off x="1140799" y="356616"/>
          <a:ext cx="3090501" cy="3090501"/>
        </a:xfrm>
        <a:custGeom>
          <a:avLst/>
          <a:gdLst/>
          <a:ahLst/>
          <a:cxnLst/>
          <a:rect l="0" t="0" r="0" b="0"/>
          <a:pathLst>
            <a:path>
              <a:moveTo>
                <a:pt x="1533406" y="2720406"/>
              </a:moveTo>
              <a:arcTo wR="1365391" hR="1365391" stAng="4975902" swAng="848195"/>
            </a:path>
          </a:pathLst>
        </a:custGeom>
        <a:noFill/>
        <a:ln w="9525" cap="flat" cmpd="sng" algn="ctr">
          <a:solidFill>
            <a:srgbClr val="4F81BD">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4D6A06D4-5F65-4322-8AAC-A233FC6DF64C}">
      <dsp:nvSpPr>
        <dsp:cNvPr id="0" name=""/>
        <dsp:cNvSpPr/>
      </dsp:nvSpPr>
      <dsp:spPr>
        <a:xfrm>
          <a:off x="1182331" y="2565542"/>
          <a:ext cx="1190885" cy="1172917"/>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tr-TR" sz="900" kern="1200" dirty="0">
              <a:solidFill>
                <a:sysClr val="window" lastClr="FFFFFF"/>
              </a:solidFill>
              <a:latin typeface="Calibri"/>
              <a:ea typeface="+mn-ea"/>
              <a:cs typeface="+mn-cs"/>
            </a:rPr>
            <a:t>Train crew on what to report (e.g., leaks, smells, rodent signs, electrical issues).</a:t>
          </a:r>
          <a:endParaRPr lang="en-US" sz="900" kern="1200" dirty="0">
            <a:solidFill>
              <a:sysClr val="window" lastClr="FFFFFF"/>
            </a:solidFill>
            <a:latin typeface="Calibri"/>
            <a:ea typeface="+mn-ea"/>
            <a:cs typeface="+mn-cs"/>
          </a:endParaRPr>
        </a:p>
      </dsp:txBody>
      <dsp:txXfrm>
        <a:off x="1239588" y="2622799"/>
        <a:ext cx="1076371" cy="1058403"/>
      </dsp:txXfrm>
    </dsp:sp>
    <dsp:sp modelId="{0CA1D85D-157E-4AC8-9CB9-92D2C829E5ED}">
      <dsp:nvSpPr>
        <dsp:cNvPr id="0" name=""/>
        <dsp:cNvSpPr/>
      </dsp:nvSpPr>
      <dsp:spPr>
        <a:xfrm>
          <a:off x="1085686" y="251367"/>
          <a:ext cx="3090501" cy="3090501"/>
        </a:xfrm>
        <a:custGeom>
          <a:avLst/>
          <a:gdLst/>
          <a:ahLst/>
          <a:cxnLst/>
          <a:rect l="0" t="0" r="0" b="0"/>
          <a:pathLst>
            <a:path>
              <a:moveTo>
                <a:pt x="145025" y="1977764"/>
              </a:moveTo>
              <a:arcTo wR="1365391" hR="1365391" stAng="9201167" swAng="1361370"/>
            </a:path>
          </a:pathLst>
        </a:custGeom>
        <a:noFill/>
        <a:ln w="9525" cap="flat" cmpd="sng" algn="ctr">
          <a:solidFill>
            <a:srgbClr val="4F81BD">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676188D2-AAD7-4FFD-9F7B-E2E3BBAE9A33}">
      <dsp:nvSpPr>
        <dsp:cNvPr id="0" name=""/>
        <dsp:cNvSpPr/>
      </dsp:nvSpPr>
      <dsp:spPr>
        <a:xfrm>
          <a:off x="580390" y="771303"/>
          <a:ext cx="1190885" cy="1299959"/>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tr-TR" sz="900" kern="1200" dirty="0">
              <a:solidFill>
                <a:sysClr val="window" lastClr="FFFFFF"/>
              </a:solidFill>
              <a:latin typeface="Calibri"/>
              <a:ea typeface="+mn-ea"/>
              <a:cs typeface="+mn-cs"/>
            </a:rPr>
            <a:t>Perform monthly safety audits using formal procedures</a:t>
          </a:r>
          <a:endParaRPr lang="en-US" sz="900" kern="1200" dirty="0">
            <a:solidFill>
              <a:sysClr val="window" lastClr="FFFFFF"/>
            </a:solidFill>
            <a:latin typeface="Calibri"/>
            <a:ea typeface="+mn-ea"/>
            <a:cs typeface="+mn-cs"/>
          </a:endParaRPr>
        </a:p>
      </dsp:txBody>
      <dsp:txXfrm>
        <a:off x="638524" y="829437"/>
        <a:ext cx="1074617" cy="1183691"/>
      </dsp:txXfrm>
    </dsp:sp>
    <dsp:sp modelId="{8E130B51-4A91-4769-A058-11B76DC99090}">
      <dsp:nvSpPr>
        <dsp:cNvPr id="0" name=""/>
        <dsp:cNvSpPr/>
      </dsp:nvSpPr>
      <dsp:spPr>
        <a:xfrm>
          <a:off x="1041956" y="393977"/>
          <a:ext cx="3090501" cy="3090501"/>
        </a:xfrm>
        <a:custGeom>
          <a:avLst/>
          <a:gdLst/>
          <a:ahLst/>
          <a:cxnLst/>
          <a:rect l="0" t="0" r="0" b="0"/>
          <a:pathLst>
            <a:path>
              <a:moveTo>
                <a:pt x="328234" y="477360"/>
              </a:moveTo>
              <a:arcTo wR="1365391" hR="1365391" stAng="13234240" swAng="1213663"/>
            </a:path>
          </a:pathLst>
        </a:custGeom>
        <a:noFill/>
        <a:ln w="9525" cap="flat" cmpd="sng" algn="ctr">
          <a:solidFill>
            <a:srgbClr val="4F81BD">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EA5164-B2EA-4139-95B8-30372D3E820B}">
      <dsp:nvSpPr>
        <dsp:cNvPr id="0" name=""/>
        <dsp:cNvSpPr/>
      </dsp:nvSpPr>
      <dsp:spPr>
        <a:xfrm>
          <a:off x="2135882" y="1020"/>
          <a:ext cx="1188717" cy="1042094"/>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tr-TR" sz="1000" b="1" kern="1200" dirty="0">
              <a:solidFill>
                <a:sysClr val="window" lastClr="FFFFFF"/>
              </a:solidFill>
              <a:latin typeface="Calibri"/>
              <a:ea typeface="+mn-ea"/>
              <a:cs typeface="+mn-cs"/>
            </a:rPr>
            <a:t>Conduct regular emergency drills</a:t>
          </a:r>
          <a:r>
            <a:rPr lang="tr-TR" sz="1000" kern="1200" dirty="0">
              <a:solidFill>
                <a:sysClr val="window" lastClr="FFFFFF"/>
              </a:solidFill>
              <a:latin typeface="Calibri"/>
              <a:ea typeface="+mn-ea"/>
              <a:cs typeface="+mn-cs"/>
            </a:rPr>
            <a:t> including galley/pantry scenarios.</a:t>
          </a:r>
          <a:endParaRPr lang="en-US" sz="1000" kern="1200" dirty="0">
            <a:solidFill>
              <a:sysClr val="window" lastClr="FFFFFF"/>
            </a:solidFill>
            <a:latin typeface="Calibri"/>
            <a:ea typeface="+mn-ea"/>
            <a:cs typeface="+mn-cs"/>
          </a:endParaRPr>
        </a:p>
      </dsp:txBody>
      <dsp:txXfrm>
        <a:off x="2309966" y="153631"/>
        <a:ext cx="840549" cy="736872"/>
      </dsp:txXfrm>
    </dsp:sp>
    <dsp:sp modelId="{D30363FA-4B1E-483B-9410-E7A8D49F7436}">
      <dsp:nvSpPr>
        <dsp:cNvPr id="0" name=""/>
        <dsp:cNvSpPr/>
      </dsp:nvSpPr>
      <dsp:spPr>
        <a:xfrm rot="2700000">
          <a:off x="3156992" y="891766"/>
          <a:ext cx="237604" cy="351706"/>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ysClr val="window" lastClr="FFFFFF"/>
            </a:solidFill>
            <a:latin typeface="Calibri"/>
            <a:ea typeface="+mn-ea"/>
            <a:cs typeface="+mn-cs"/>
          </a:endParaRPr>
        </a:p>
      </dsp:txBody>
      <dsp:txXfrm>
        <a:off x="3167431" y="936905"/>
        <a:ext cx="166323" cy="211024"/>
      </dsp:txXfrm>
    </dsp:sp>
    <dsp:sp modelId="{E8B57EA7-FCFD-4FD0-82F6-FC67271C24B4}">
      <dsp:nvSpPr>
        <dsp:cNvPr id="0" name=""/>
        <dsp:cNvSpPr/>
      </dsp:nvSpPr>
      <dsp:spPr>
        <a:xfrm>
          <a:off x="3218965" y="1108346"/>
          <a:ext cx="1237205" cy="1042094"/>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tr-TR" sz="1000" b="1" kern="1200" dirty="0">
              <a:solidFill>
                <a:sysClr val="window" lastClr="FFFFFF"/>
              </a:solidFill>
              <a:latin typeface="Calibri"/>
              <a:ea typeface="+mn-ea"/>
              <a:cs typeface="+mn-cs"/>
            </a:rPr>
            <a:t>Ensure pantry equipment and fixtures are regularly maintained</a:t>
          </a:r>
          <a:r>
            <a:rPr lang="tr-TR" sz="1000" kern="1200" dirty="0">
              <a:solidFill>
                <a:sysClr val="window" lastClr="FFFFFF"/>
              </a:solidFill>
              <a:latin typeface="Calibri"/>
              <a:ea typeface="+mn-ea"/>
              <a:cs typeface="+mn-cs"/>
            </a:rPr>
            <a:t>.</a:t>
          </a:r>
          <a:endParaRPr lang="en-US" sz="1000" kern="1200" dirty="0">
            <a:solidFill>
              <a:sysClr val="window" lastClr="FFFFFF"/>
            </a:solidFill>
            <a:latin typeface="Calibri"/>
            <a:ea typeface="+mn-ea"/>
            <a:cs typeface="+mn-cs"/>
          </a:endParaRPr>
        </a:p>
      </dsp:txBody>
      <dsp:txXfrm>
        <a:off x="3400149" y="1260957"/>
        <a:ext cx="874837" cy="736872"/>
      </dsp:txXfrm>
    </dsp:sp>
    <dsp:sp modelId="{A1FF7D19-0DA2-4C13-914D-E14A299072BD}">
      <dsp:nvSpPr>
        <dsp:cNvPr id="0" name=""/>
        <dsp:cNvSpPr/>
      </dsp:nvSpPr>
      <dsp:spPr>
        <a:xfrm rot="8100000">
          <a:off x="3175229" y="2000881"/>
          <a:ext cx="229996" cy="351706"/>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ysClr val="window" lastClr="FFFFFF"/>
            </a:solidFill>
            <a:latin typeface="Calibri"/>
            <a:ea typeface="+mn-ea"/>
            <a:cs typeface="+mn-cs"/>
          </a:endParaRPr>
        </a:p>
      </dsp:txBody>
      <dsp:txXfrm rot="10800000">
        <a:off x="3234123" y="2046827"/>
        <a:ext cx="160997" cy="211024"/>
      </dsp:txXfrm>
    </dsp:sp>
    <dsp:sp modelId="{00F0FE55-8AD0-430F-81B5-690CBB83DA42}">
      <dsp:nvSpPr>
        <dsp:cNvPr id="0" name=""/>
        <dsp:cNvSpPr/>
      </dsp:nvSpPr>
      <dsp:spPr>
        <a:xfrm>
          <a:off x="2098534" y="2215673"/>
          <a:ext cx="1263414" cy="1042094"/>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tr-TR" sz="1000" b="1" kern="1200" dirty="0">
              <a:solidFill>
                <a:sysClr val="window" lastClr="FFFFFF"/>
              </a:solidFill>
              <a:latin typeface="Calibri"/>
              <a:ea typeface="+mn-ea"/>
              <a:cs typeface="+mn-cs"/>
            </a:rPr>
            <a:t>Train crew on fire safety, first aid, and emergency equipment use</a:t>
          </a:r>
          <a:r>
            <a:rPr lang="tr-TR" sz="800" kern="1200" dirty="0">
              <a:solidFill>
                <a:sysClr val="window" lastClr="FFFFFF"/>
              </a:solidFill>
              <a:latin typeface="Calibri"/>
              <a:ea typeface="+mn-ea"/>
              <a:cs typeface="+mn-cs"/>
            </a:rPr>
            <a:t>.</a:t>
          </a:r>
          <a:endParaRPr lang="en-US" sz="800" kern="1200" dirty="0">
            <a:solidFill>
              <a:sysClr val="window" lastClr="FFFFFF"/>
            </a:solidFill>
            <a:latin typeface="Calibri"/>
            <a:ea typeface="+mn-ea"/>
            <a:cs typeface="+mn-cs"/>
          </a:endParaRPr>
        </a:p>
      </dsp:txBody>
      <dsp:txXfrm>
        <a:off x="2283557" y="2368284"/>
        <a:ext cx="893368" cy="736872"/>
      </dsp:txXfrm>
    </dsp:sp>
    <dsp:sp modelId="{2E573EA4-E4D3-44B5-AC71-46E8EA7E61F4}">
      <dsp:nvSpPr>
        <dsp:cNvPr id="0" name=""/>
        <dsp:cNvSpPr/>
      </dsp:nvSpPr>
      <dsp:spPr>
        <a:xfrm rot="13500000">
          <a:off x="2058280" y="2006599"/>
          <a:ext cx="235386" cy="351706"/>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ysClr val="window" lastClr="FFFFFF"/>
            </a:solidFill>
            <a:latin typeface="Calibri"/>
            <a:ea typeface="+mn-ea"/>
            <a:cs typeface="+mn-cs"/>
          </a:endParaRPr>
        </a:p>
      </dsp:txBody>
      <dsp:txXfrm rot="10800000">
        <a:off x="2118555" y="2101907"/>
        <a:ext cx="164770" cy="211024"/>
      </dsp:txXfrm>
    </dsp:sp>
    <dsp:sp modelId="{525DCD03-8781-41BC-BB37-381FB9C4ABAE}">
      <dsp:nvSpPr>
        <dsp:cNvPr id="0" name=""/>
        <dsp:cNvSpPr/>
      </dsp:nvSpPr>
      <dsp:spPr>
        <a:xfrm>
          <a:off x="1030229" y="1108346"/>
          <a:ext cx="1185372" cy="1042094"/>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tr-TR" sz="1000" b="1" kern="1200" dirty="0">
              <a:solidFill>
                <a:sysClr val="window" lastClr="FFFFFF"/>
              </a:solidFill>
              <a:latin typeface="Calibri"/>
              <a:ea typeface="+mn-ea"/>
              <a:cs typeface="+mn-cs"/>
            </a:rPr>
            <a:t>Keep an updated emergency contact and muster list</a:t>
          </a:r>
          <a:endParaRPr lang="en-US" sz="1000" kern="1200" dirty="0">
            <a:solidFill>
              <a:sysClr val="window" lastClr="FFFFFF"/>
            </a:solidFill>
            <a:latin typeface="Calibri"/>
            <a:ea typeface="+mn-ea"/>
            <a:cs typeface="+mn-cs"/>
          </a:endParaRPr>
        </a:p>
      </dsp:txBody>
      <dsp:txXfrm>
        <a:off x="1203823" y="1260957"/>
        <a:ext cx="838184" cy="736872"/>
      </dsp:txXfrm>
    </dsp:sp>
    <dsp:sp modelId="{5017507F-5BE0-47F2-A2D8-312506E7B27F}">
      <dsp:nvSpPr>
        <dsp:cNvPr id="0" name=""/>
        <dsp:cNvSpPr/>
      </dsp:nvSpPr>
      <dsp:spPr>
        <a:xfrm rot="18900000">
          <a:off x="2049978" y="904980"/>
          <a:ext cx="242993" cy="351706"/>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ysClr val="window" lastClr="FFFFFF"/>
            </a:solidFill>
            <a:latin typeface="Calibri"/>
            <a:ea typeface="+mn-ea"/>
            <a:cs typeface="+mn-cs"/>
          </a:endParaRPr>
        </a:p>
      </dsp:txBody>
      <dsp:txXfrm>
        <a:off x="2060654" y="1001094"/>
        <a:ext cx="170095" cy="211024"/>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18.07.2025</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66C30-2FAE-4185-83A0-4FB1E4D1FCC6}" type="slidenum">
              <a:rPr lang="ro-RO" smtClean="0"/>
              <a:t>1</a:t>
            </a:fld>
            <a:endParaRPr lang="ro-RO"/>
          </a:p>
        </p:txBody>
      </p:sp>
    </p:spTree>
    <p:extLst>
      <p:ext uri="{BB962C8B-B14F-4D97-AF65-F5344CB8AC3E}">
        <p14:creationId xmlns:p14="http://schemas.microsoft.com/office/powerpoint/2010/main" val="139545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34F36-C533-7C88-0DD4-ECEB304768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0CB87A-BF1E-648C-0930-D2D6564A54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0FD5DF-6982-FC61-F94C-799FD6B113D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E2B76C9-5D2A-74A3-D467-4DF16A84534A}"/>
              </a:ext>
            </a:extLst>
          </p:cNvPr>
          <p:cNvSpPr>
            <a:spLocks noGrp="1"/>
          </p:cNvSpPr>
          <p:nvPr>
            <p:ph type="sldNum" sz="quarter" idx="5"/>
          </p:nvPr>
        </p:nvSpPr>
        <p:spPr/>
        <p:txBody>
          <a:bodyPr/>
          <a:lstStyle/>
          <a:p>
            <a:fld id="{6AF66C30-2FAE-4185-83A0-4FB1E4D1FCC6}" type="slidenum">
              <a:rPr lang="ro-RO" smtClean="0"/>
              <a:t>10</a:t>
            </a:fld>
            <a:endParaRPr lang="ro-RO"/>
          </a:p>
        </p:txBody>
      </p:sp>
    </p:spTree>
    <p:extLst>
      <p:ext uri="{BB962C8B-B14F-4D97-AF65-F5344CB8AC3E}">
        <p14:creationId xmlns:p14="http://schemas.microsoft.com/office/powerpoint/2010/main" val="393135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1DED1-332F-1A53-2817-B645B123DC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1B2837-6128-81D0-10FC-89A6EC2BBE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5C9874-67CA-5E35-C8CA-E5466C0CDA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05A818E-7881-B9B7-ACCB-2F43F4D6ACA1}"/>
              </a:ext>
            </a:extLst>
          </p:cNvPr>
          <p:cNvSpPr>
            <a:spLocks noGrp="1"/>
          </p:cNvSpPr>
          <p:nvPr>
            <p:ph type="sldNum" sz="quarter" idx="5"/>
          </p:nvPr>
        </p:nvSpPr>
        <p:spPr/>
        <p:txBody>
          <a:bodyPr/>
          <a:lstStyle/>
          <a:p>
            <a:fld id="{6AF66C30-2FAE-4185-83A0-4FB1E4D1FCC6}" type="slidenum">
              <a:rPr lang="ro-RO" smtClean="0"/>
              <a:t>11</a:t>
            </a:fld>
            <a:endParaRPr lang="ro-RO"/>
          </a:p>
        </p:txBody>
      </p:sp>
    </p:spTree>
    <p:extLst>
      <p:ext uri="{BB962C8B-B14F-4D97-AF65-F5344CB8AC3E}">
        <p14:creationId xmlns:p14="http://schemas.microsoft.com/office/powerpoint/2010/main" val="4215982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E563E-5FEB-332B-AB9A-9F219517EB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9C5223-56DB-EE36-C68C-D5D3C8147C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F087B-B4BB-5475-0965-AEA4342E23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168FBD6-70F0-9B34-6FF7-0F9B4DD99AEC}"/>
              </a:ext>
            </a:extLst>
          </p:cNvPr>
          <p:cNvSpPr>
            <a:spLocks noGrp="1"/>
          </p:cNvSpPr>
          <p:nvPr>
            <p:ph type="sldNum" sz="quarter" idx="5"/>
          </p:nvPr>
        </p:nvSpPr>
        <p:spPr/>
        <p:txBody>
          <a:bodyPr/>
          <a:lstStyle/>
          <a:p>
            <a:fld id="{6AF66C30-2FAE-4185-83A0-4FB1E4D1FCC6}" type="slidenum">
              <a:rPr lang="ro-RO" smtClean="0"/>
              <a:t>12</a:t>
            </a:fld>
            <a:endParaRPr lang="ro-RO"/>
          </a:p>
        </p:txBody>
      </p:sp>
    </p:spTree>
    <p:extLst>
      <p:ext uri="{BB962C8B-B14F-4D97-AF65-F5344CB8AC3E}">
        <p14:creationId xmlns:p14="http://schemas.microsoft.com/office/powerpoint/2010/main" val="1662463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847A1-D2B1-56D9-2C9D-D28F51E7EC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CAA65F-45EF-89AF-CA76-C52A9925CF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3D0CBE-C7C5-E15A-CD2B-69BB0CAAF3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14F5528-6307-9854-33AD-F3E3D63DBE05}"/>
              </a:ext>
            </a:extLst>
          </p:cNvPr>
          <p:cNvSpPr>
            <a:spLocks noGrp="1"/>
          </p:cNvSpPr>
          <p:nvPr>
            <p:ph type="sldNum" sz="quarter" idx="5"/>
          </p:nvPr>
        </p:nvSpPr>
        <p:spPr/>
        <p:txBody>
          <a:bodyPr/>
          <a:lstStyle/>
          <a:p>
            <a:fld id="{6AF66C30-2FAE-4185-83A0-4FB1E4D1FCC6}" type="slidenum">
              <a:rPr lang="ro-RO" smtClean="0"/>
              <a:t>13</a:t>
            </a:fld>
            <a:endParaRPr lang="ro-RO"/>
          </a:p>
        </p:txBody>
      </p:sp>
    </p:spTree>
    <p:extLst>
      <p:ext uri="{BB962C8B-B14F-4D97-AF65-F5344CB8AC3E}">
        <p14:creationId xmlns:p14="http://schemas.microsoft.com/office/powerpoint/2010/main" val="130788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C8C83-463F-C306-B902-94A02D965E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71FF7B-B663-84E9-C6BB-96CF73BEA4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0DE42B-3ECA-6649-729E-0FCC507173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5BE6582-5F6D-F106-938D-8C719990C8B5}"/>
              </a:ext>
            </a:extLst>
          </p:cNvPr>
          <p:cNvSpPr>
            <a:spLocks noGrp="1"/>
          </p:cNvSpPr>
          <p:nvPr>
            <p:ph type="sldNum" sz="quarter" idx="5"/>
          </p:nvPr>
        </p:nvSpPr>
        <p:spPr/>
        <p:txBody>
          <a:bodyPr/>
          <a:lstStyle/>
          <a:p>
            <a:fld id="{6AF66C30-2FAE-4185-83A0-4FB1E4D1FCC6}" type="slidenum">
              <a:rPr lang="ro-RO" smtClean="0"/>
              <a:t>14</a:t>
            </a:fld>
            <a:endParaRPr lang="ro-RO"/>
          </a:p>
        </p:txBody>
      </p:sp>
    </p:spTree>
    <p:extLst>
      <p:ext uri="{BB962C8B-B14F-4D97-AF65-F5344CB8AC3E}">
        <p14:creationId xmlns:p14="http://schemas.microsoft.com/office/powerpoint/2010/main" val="777099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271A1-D2B3-F0C7-7DAA-1763ABC4D6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901E5-8F1F-CDD4-1E2C-F592C7BED7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E47FAC-C595-C20D-F32A-4B3312AF15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2E23D3A-DEA9-FDBF-15FC-E9C71775F7CE}"/>
              </a:ext>
            </a:extLst>
          </p:cNvPr>
          <p:cNvSpPr>
            <a:spLocks noGrp="1"/>
          </p:cNvSpPr>
          <p:nvPr>
            <p:ph type="sldNum" sz="quarter" idx="5"/>
          </p:nvPr>
        </p:nvSpPr>
        <p:spPr/>
        <p:txBody>
          <a:bodyPr/>
          <a:lstStyle/>
          <a:p>
            <a:fld id="{6AF66C30-2FAE-4185-83A0-4FB1E4D1FCC6}" type="slidenum">
              <a:rPr lang="ro-RO" smtClean="0"/>
              <a:t>15</a:t>
            </a:fld>
            <a:endParaRPr lang="ro-RO"/>
          </a:p>
        </p:txBody>
      </p:sp>
    </p:spTree>
    <p:extLst>
      <p:ext uri="{BB962C8B-B14F-4D97-AF65-F5344CB8AC3E}">
        <p14:creationId xmlns:p14="http://schemas.microsoft.com/office/powerpoint/2010/main" val="1404621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CB244-D579-C8DD-0395-B3B2B1C0CB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F5BEA-B84F-689A-A8B3-39F9157CB6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7AFD5B-150F-0F47-5324-4646804BFC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387B26F-E94B-12A7-D56E-B1697B3C2D45}"/>
              </a:ext>
            </a:extLst>
          </p:cNvPr>
          <p:cNvSpPr>
            <a:spLocks noGrp="1"/>
          </p:cNvSpPr>
          <p:nvPr>
            <p:ph type="sldNum" sz="quarter" idx="5"/>
          </p:nvPr>
        </p:nvSpPr>
        <p:spPr/>
        <p:txBody>
          <a:bodyPr/>
          <a:lstStyle/>
          <a:p>
            <a:fld id="{6AF66C30-2FAE-4185-83A0-4FB1E4D1FCC6}" type="slidenum">
              <a:rPr lang="ro-RO" smtClean="0"/>
              <a:t>16</a:t>
            </a:fld>
            <a:endParaRPr lang="ro-RO"/>
          </a:p>
        </p:txBody>
      </p:sp>
    </p:spTree>
    <p:extLst>
      <p:ext uri="{BB962C8B-B14F-4D97-AF65-F5344CB8AC3E}">
        <p14:creationId xmlns:p14="http://schemas.microsoft.com/office/powerpoint/2010/main" val="1812019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8751E-825E-94B2-8B7D-55874AF5C6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15B63B-BE04-AF73-17C2-92DE02539F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B8E5BA-D160-C885-7563-B7DD169DECE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6679529-F21C-5A11-0F28-2BCACEAE7552}"/>
              </a:ext>
            </a:extLst>
          </p:cNvPr>
          <p:cNvSpPr>
            <a:spLocks noGrp="1"/>
          </p:cNvSpPr>
          <p:nvPr>
            <p:ph type="sldNum" sz="quarter" idx="5"/>
          </p:nvPr>
        </p:nvSpPr>
        <p:spPr/>
        <p:txBody>
          <a:bodyPr/>
          <a:lstStyle/>
          <a:p>
            <a:fld id="{6AF66C30-2FAE-4185-83A0-4FB1E4D1FCC6}" type="slidenum">
              <a:rPr lang="ro-RO" smtClean="0"/>
              <a:t>17</a:t>
            </a:fld>
            <a:endParaRPr lang="ro-RO"/>
          </a:p>
        </p:txBody>
      </p:sp>
    </p:spTree>
    <p:extLst>
      <p:ext uri="{BB962C8B-B14F-4D97-AF65-F5344CB8AC3E}">
        <p14:creationId xmlns:p14="http://schemas.microsoft.com/office/powerpoint/2010/main" val="1205294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5482A-10A2-A8B8-5B5F-FDEB8DA46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3779C9-4D7D-E181-DAA5-AE36F47CB2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8D2B81-FF14-CE5E-B8BF-A320313DED8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716FC53-1712-41B4-FB55-628642C31971}"/>
              </a:ext>
            </a:extLst>
          </p:cNvPr>
          <p:cNvSpPr>
            <a:spLocks noGrp="1"/>
          </p:cNvSpPr>
          <p:nvPr>
            <p:ph type="sldNum" sz="quarter" idx="5"/>
          </p:nvPr>
        </p:nvSpPr>
        <p:spPr/>
        <p:txBody>
          <a:bodyPr/>
          <a:lstStyle/>
          <a:p>
            <a:fld id="{6AF66C30-2FAE-4185-83A0-4FB1E4D1FCC6}" type="slidenum">
              <a:rPr lang="ro-RO" smtClean="0"/>
              <a:t>18</a:t>
            </a:fld>
            <a:endParaRPr lang="ro-RO"/>
          </a:p>
        </p:txBody>
      </p:sp>
    </p:spTree>
    <p:extLst>
      <p:ext uri="{BB962C8B-B14F-4D97-AF65-F5344CB8AC3E}">
        <p14:creationId xmlns:p14="http://schemas.microsoft.com/office/powerpoint/2010/main" val="2045189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70434-A19F-3819-FC7C-DEF8111893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E11B28-2BB8-0FEB-1643-47CF8C1889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28E27-A200-77BB-D523-3769412B77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09786B5-6BBD-4302-00ED-ACDAB616C146}"/>
              </a:ext>
            </a:extLst>
          </p:cNvPr>
          <p:cNvSpPr>
            <a:spLocks noGrp="1"/>
          </p:cNvSpPr>
          <p:nvPr>
            <p:ph type="sldNum" sz="quarter" idx="5"/>
          </p:nvPr>
        </p:nvSpPr>
        <p:spPr/>
        <p:txBody>
          <a:bodyPr/>
          <a:lstStyle/>
          <a:p>
            <a:fld id="{6AF66C30-2FAE-4185-83A0-4FB1E4D1FCC6}" type="slidenum">
              <a:rPr lang="ro-RO" smtClean="0"/>
              <a:t>19</a:t>
            </a:fld>
            <a:endParaRPr lang="ro-RO"/>
          </a:p>
        </p:txBody>
      </p:sp>
    </p:spTree>
    <p:extLst>
      <p:ext uri="{BB962C8B-B14F-4D97-AF65-F5344CB8AC3E}">
        <p14:creationId xmlns:p14="http://schemas.microsoft.com/office/powerpoint/2010/main" val="1972219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2</a:t>
            </a:fld>
            <a:endParaRPr lang="ro-RO"/>
          </a:p>
        </p:txBody>
      </p:sp>
    </p:spTree>
    <p:extLst>
      <p:ext uri="{BB962C8B-B14F-4D97-AF65-F5344CB8AC3E}">
        <p14:creationId xmlns:p14="http://schemas.microsoft.com/office/powerpoint/2010/main" val="1113412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4A187-8075-7149-2B65-7C5D1F5AF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2625C4-636B-A514-7080-A450EAB866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8A6DD-3AE5-5AFE-8F08-392B9D096E9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B7CC27D-D158-42C9-70C5-872D8B9EBE68}"/>
              </a:ext>
            </a:extLst>
          </p:cNvPr>
          <p:cNvSpPr>
            <a:spLocks noGrp="1"/>
          </p:cNvSpPr>
          <p:nvPr>
            <p:ph type="sldNum" sz="quarter" idx="5"/>
          </p:nvPr>
        </p:nvSpPr>
        <p:spPr/>
        <p:txBody>
          <a:bodyPr/>
          <a:lstStyle/>
          <a:p>
            <a:fld id="{6AF66C30-2FAE-4185-83A0-4FB1E4D1FCC6}" type="slidenum">
              <a:rPr lang="ro-RO" smtClean="0"/>
              <a:t>20</a:t>
            </a:fld>
            <a:endParaRPr lang="ro-RO"/>
          </a:p>
        </p:txBody>
      </p:sp>
    </p:spTree>
    <p:extLst>
      <p:ext uri="{BB962C8B-B14F-4D97-AF65-F5344CB8AC3E}">
        <p14:creationId xmlns:p14="http://schemas.microsoft.com/office/powerpoint/2010/main" val="3081190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D1986-E7A6-EFF2-4001-D14AE033E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15F55E-6921-E5B3-9E61-1E8623827C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C0C4A7-4429-B9A7-80DF-EF42C8525F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5EE515D-17DC-8A27-772D-1368C1B4F6C4}"/>
              </a:ext>
            </a:extLst>
          </p:cNvPr>
          <p:cNvSpPr>
            <a:spLocks noGrp="1"/>
          </p:cNvSpPr>
          <p:nvPr>
            <p:ph type="sldNum" sz="quarter" idx="5"/>
          </p:nvPr>
        </p:nvSpPr>
        <p:spPr/>
        <p:txBody>
          <a:bodyPr/>
          <a:lstStyle/>
          <a:p>
            <a:fld id="{6AF66C30-2FAE-4185-83A0-4FB1E4D1FCC6}" type="slidenum">
              <a:rPr lang="ro-RO" smtClean="0"/>
              <a:t>21</a:t>
            </a:fld>
            <a:endParaRPr lang="ro-RO"/>
          </a:p>
        </p:txBody>
      </p:sp>
    </p:spTree>
    <p:extLst>
      <p:ext uri="{BB962C8B-B14F-4D97-AF65-F5344CB8AC3E}">
        <p14:creationId xmlns:p14="http://schemas.microsoft.com/office/powerpoint/2010/main" val="2351095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74E4F-E9FD-9C19-5EBC-8772E98FA5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8F9CD3-73F2-F734-82FE-8BA04E7A8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700EC-2B95-4C56-FB6F-C723619E0F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07535D8-5BCF-AD16-4320-89537EF80349}"/>
              </a:ext>
            </a:extLst>
          </p:cNvPr>
          <p:cNvSpPr>
            <a:spLocks noGrp="1"/>
          </p:cNvSpPr>
          <p:nvPr>
            <p:ph type="sldNum" sz="quarter" idx="5"/>
          </p:nvPr>
        </p:nvSpPr>
        <p:spPr/>
        <p:txBody>
          <a:bodyPr/>
          <a:lstStyle/>
          <a:p>
            <a:fld id="{6AF66C30-2FAE-4185-83A0-4FB1E4D1FCC6}" type="slidenum">
              <a:rPr lang="ro-RO" smtClean="0"/>
              <a:t>22</a:t>
            </a:fld>
            <a:endParaRPr lang="ro-RO"/>
          </a:p>
        </p:txBody>
      </p:sp>
    </p:spTree>
    <p:extLst>
      <p:ext uri="{BB962C8B-B14F-4D97-AF65-F5344CB8AC3E}">
        <p14:creationId xmlns:p14="http://schemas.microsoft.com/office/powerpoint/2010/main" val="1126648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513B6-B44D-4F74-7AF1-1AF269DD9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279FE-AA6D-3C24-4BCE-1A125586D9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FF5DA5-075D-6993-04EB-BE584D9975D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89AF2D9-0D87-E75D-2513-1CABB008320C}"/>
              </a:ext>
            </a:extLst>
          </p:cNvPr>
          <p:cNvSpPr>
            <a:spLocks noGrp="1"/>
          </p:cNvSpPr>
          <p:nvPr>
            <p:ph type="sldNum" sz="quarter" idx="5"/>
          </p:nvPr>
        </p:nvSpPr>
        <p:spPr/>
        <p:txBody>
          <a:bodyPr/>
          <a:lstStyle/>
          <a:p>
            <a:fld id="{6AF66C30-2FAE-4185-83A0-4FB1E4D1FCC6}" type="slidenum">
              <a:rPr lang="ro-RO" smtClean="0"/>
              <a:t>23</a:t>
            </a:fld>
            <a:endParaRPr lang="ro-RO"/>
          </a:p>
        </p:txBody>
      </p:sp>
    </p:spTree>
    <p:extLst>
      <p:ext uri="{BB962C8B-B14F-4D97-AF65-F5344CB8AC3E}">
        <p14:creationId xmlns:p14="http://schemas.microsoft.com/office/powerpoint/2010/main" val="3795169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E8E9F-6991-D40F-4CBB-E3822D38C3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99631B-AEF2-F820-EB3B-6E7E5B0008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84C044-3006-577A-6583-4E34218B5D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75F01A6-DDEF-FA43-B1DF-6DD6DFAC10C9}"/>
              </a:ext>
            </a:extLst>
          </p:cNvPr>
          <p:cNvSpPr>
            <a:spLocks noGrp="1"/>
          </p:cNvSpPr>
          <p:nvPr>
            <p:ph type="sldNum" sz="quarter" idx="5"/>
          </p:nvPr>
        </p:nvSpPr>
        <p:spPr/>
        <p:txBody>
          <a:bodyPr/>
          <a:lstStyle/>
          <a:p>
            <a:fld id="{6AF66C30-2FAE-4185-83A0-4FB1E4D1FCC6}" type="slidenum">
              <a:rPr lang="ro-RO" smtClean="0"/>
              <a:t>24</a:t>
            </a:fld>
            <a:endParaRPr lang="ro-RO"/>
          </a:p>
        </p:txBody>
      </p:sp>
    </p:spTree>
    <p:extLst>
      <p:ext uri="{BB962C8B-B14F-4D97-AF65-F5344CB8AC3E}">
        <p14:creationId xmlns:p14="http://schemas.microsoft.com/office/powerpoint/2010/main" val="4052669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D9E78-9941-964D-8572-FF68E1AB99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DE54E3-8CD4-0FBC-F091-FB65F12080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9F2D3-B909-578F-91C0-950A2300443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F862B94-77EA-B98F-4824-91F39965FE78}"/>
              </a:ext>
            </a:extLst>
          </p:cNvPr>
          <p:cNvSpPr>
            <a:spLocks noGrp="1"/>
          </p:cNvSpPr>
          <p:nvPr>
            <p:ph type="sldNum" sz="quarter" idx="5"/>
          </p:nvPr>
        </p:nvSpPr>
        <p:spPr/>
        <p:txBody>
          <a:bodyPr/>
          <a:lstStyle/>
          <a:p>
            <a:fld id="{6AF66C30-2FAE-4185-83A0-4FB1E4D1FCC6}" type="slidenum">
              <a:rPr lang="ro-RO" smtClean="0"/>
              <a:t>25</a:t>
            </a:fld>
            <a:endParaRPr lang="ro-RO"/>
          </a:p>
        </p:txBody>
      </p:sp>
    </p:spTree>
    <p:extLst>
      <p:ext uri="{BB962C8B-B14F-4D97-AF65-F5344CB8AC3E}">
        <p14:creationId xmlns:p14="http://schemas.microsoft.com/office/powerpoint/2010/main" val="281530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5B64A-B1D1-42CC-D6FF-4BDA91F001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0A4C1-7627-6914-6F67-048C90D172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F3CF37-6FE2-AB0E-D59A-B4F0C279EE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05212EA-629C-376B-E70B-8CEF9FC5C5DF}"/>
              </a:ext>
            </a:extLst>
          </p:cNvPr>
          <p:cNvSpPr>
            <a:spLocks noGrp="1"/>
          </p:cNvSpPr>
          <p:nvPr>
            <p:ph type="sldNum" sz="quarter" idx="5"/>
          </p:nvPr>
        </p:nvSpPr>
        <p:spPr/>
        <p:txBody>
          <a:bodyPr/>
          <a:lstStyle/>
          <a:p>
            <a:fld id="{6AF66C30-2FAE-4185-83A0-4FB1E4D1FCC6}" type="slidenum">
              <a:rPr lang="ro-RO" smtClean="0"/>
              <a:t>26</a:t>
            </a:fld>
            <a:endParaRPr lang="ro-RO"/>
          </a:p>
        </p:txBody>
      </p:sp>
    </p:spTree>
    <p:extLst>
      <p:ext uri="{BB962C8B-B14F-4D97-AF65-F5344CB8AC3E}">
        <p14:creationId xmlns:p14="http://schemas.microsoft.com/office/powerpoint/2010/main" val="225111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C7DA3-0B4C-2A59-4E27-C2F629BC36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8168F6-CA45-C77F-E4DE-5FB002E62D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E97CCA-094F-2908-D437-F5FC6BCD9E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5C09B87-3DED-F529-3EF7-4682ADD1E76A}"/>
              </a:ext>
            </a:extLst>
          </p:cNvPr>
          <p:cNvSpPr>
            <a:spLocks noGrp="1"/>
          </p:cNvSpPr>
          <p:nvPr>
            <p:ph type="sldNum" sz="quarter" idx="5"/>
          </p:nvPr>
        </p:nvSpPr>
        <p:spPr/>
        <p:txBody>
          <a:bodyPr/>
          <a:lstStyle/>
          <a:p>
            <a:fld id="{6AF66C30-2FAE-4185-83A0-4FB1E4D1FCC6}" type="slidenum">
              <a:rPr lang="ro-RO" smtClean="0"/>
              <a:t>27</a:t>
            </a:fld>
            <a:endParaRPr lang="ro-RO"/>
          </a:p>
        </p:txBody>
      </p:sp>
    </p:spTree>
    <p:extLst>
      <p:ext uri="{BB962C8B-B14F-4D97-AF65-F5344CB8AC3E}">
        <p14:creationId xmlns:p14="http://schemas.microsoft.com/office/powerpoint/2010/main" val="424719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81F5B-334F-A64E-0A8B-09D26E8772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55ECFA-024C-3664-69A7-0A94D4D7BA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2617D8-E7DE-9499-4EAD-F299EC11BD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ED2EF0D-9B97-D612-9C2B-6CEC54121FA6}"/>
              </a:ext>
            </a:extLst>
          </p:cNvPr>
          <p:cNvSpPr>
            <a:spLocks noGrp="1"/>
          </p:cNvSpPr>
          <p:nvPr>
            <p:ph type="sldNum" sz="quarter" idx="5"/>
          </p:nvPr>
        </p:nvSpPr>
        <p:spPr/>
        <p:txBody>
          <a:bodyPr/>
          <a:lstStyle/>
          <a:p>
            <a:fld id="{6AF66C30-2FAE-4185-83A0-4FB1E4D1FCC6}" type="slidenum">
              <a:rPr lang="ro-RO" smtClean="0"/>
              <a:t>28</a:t>
            </a:fld>
            <a:endParaRPr lang="ro-RO"/>
          </a:p>
        </p:txBody>
      </p:sp>
    </p:spTree>
    <p:extLst>
      <p:ext uri="{BB962C8B-B14F-4D97-AF65-F5344CB8AC3E}">
        <p14:creationId xmlns:p14="http://schemas.microsoft.com/office/powerpoint/2010/main" val="1447269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192BA-62E4-1976-16F0-2179FCCC6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8696E6-09E5-E477-083C-72C4C4C5C6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007D88-BE54-33A8-66B9-2FD5A0B357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4183A17-176F-360C-4B81-E165E67D4E26}"/>
              </a:ext>
            </a:extLst>
          </p:cNvPr>
          <p:cNvSpPr>
            <a:spLocks noGrp="1"/>
          </p:cNvSpPr>
          <p:nvPr>
            <p:ph type="sldNum" sz="quarter" idx="5"/>
          </p:nvPr>
        </p:nvSpPr>
        <p:spPr/>
        <p:txBody>
          <a:bodyPr/>
          <a:lstStyle/>
          <a:p>
            <a:fld id="{6AF66C30-2FAE-4185-83A0-4FB1E4D1FCC6}" type="slidenum">
              <a:rPr lang="ro-RO" smtClean="0"/>
              <a:t>29</a:t>
            </a:fld>
            <a:endParaRPr lang="ro-RO"/>
          </a:p>
        </p:txBody>
      </p:sp>
    </p:spTree>
    <p:extLst>
      <p:ext uri="{BB962C8B-B14F-4D97-AF65-F5344CB8AC3E}">
        <p14:creationId xmlns:p14="http://schemas.microsoft.com/office/powerpoint/2010/main" val="2710646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2138A-1401-2A30-4606-17604B2DF0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48A654-E4E6-E25D-CD30-B6FA380135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18D53-FAC0-28AB-C333-4E5FAFA98F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BB7FACD-3F89-E326-74B6-0E72A98BF9B1}"/>
              </a:ext>
            </a:extLst>
          </p:cNvPr>
          <p:cNvSpPr>
            <a:spLocks noGrp="1"/>
          </p:cNvSpPr>
          <p:nvPr>
            <p:ph type="sldNum" sz="quarter" idx="5"/>
          </p:nvPr>
        </p:nvSpPr>
        <p:spPr/>
        <p:txBody>
          <a:bodyPr/>
          <a:lstStyle/>
          <a:p>
            <a:fld id="{6AF66C30-2FAE-4185-83A0-4FB1E4D1FCC6}" type="slidenum">
              <a:rPr lang="ro-RO" smtClean="0"/>
              <a:t>3</a:t>
            </a:fld>
            <a:endParaRPr lang="ro-RO"/>
          </a:p>
        </p:txBody>
      </p:sp>
    </p:spTree>
    <p:extLst>
      <p:ext uri="{BB962C8B-B14F-4D97-AF65-F5344CB8AC3E}">
        <p14:creationId xmlns:p14="http://schemas.microsoft.com/office/powerpoint/2010/main" val="268800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84BB5-0A3A-FD49-CB27-D54BB0A172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26A13-28F2-483F-0FE4-ECDD083CD4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596854-38A5-A165-3F40-DD82C793344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4446939-3F11-B530-7600-5C904B721D4A}"/>
              </a:ext>
            </a:extLst>
          </p:cNvPr>
          <p:cNvSpPr>
            <a:spLocks noGrp="1"/>
          </p:cNvSpPr>
          <p:nvPr>
            <p:ph type="sldNum" sz="quarter" idx="5"/>
          </p:nvPr>
        </p:nvSpPr>
        <p:spPr/>
        <p:txBody>
          <a:bodyPr/>
          <a:lstStyle/>
          <a:p>
            <a:fld id="{6AF66C30-2FAE-4185-83A0-4FB1E4D1FCC6}" type="slidenum">
              <a:rPr lang="ro-RO" smtClean="0"/>
              <a:t>30</a:t>
            </a:fld>
            <a:endParaRPr lang="ro-RO"/>
          </a:p>
        </p:txBody>
      </p:sp>
    </p:spTree>
    <p:extLst>
      <p:ext uri="{BB962C8B-B14F-4D97-AF65-F5344CB8AC3E}">
        <p14:creationId xmlns:p14="http://schemas.microsoft.com/office/powerpoint/2010/main" val="1166204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2D2D3-10E2-4CAA-8949-5D850C9D2A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20FA40-0EBE-3086-C416-29DF2467B6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DF2A28-5876-D49B-7A95-54ADCB0765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9141E0D-D7DE-9DBE-719D-74EE146B6763}"/>
              </a:ext>
            </a:extLst>
          </p:cNvPr>
          <p:cNvSpPr>
            <a:spLocks noGrp="1"/>
          </p:cNvSpPr>
          <p:nvPr>
            <p:ph type="sldNum" sz="quarter" idx="5"/>
          </p:nvPr>
        </p:nvSpPr>
        <p:spPr/>
        <p:txBody>
          <a:bodyPr/>
          <a:lstStyle/>
          <a:p>
            <a:fld id="{6AF66C30-2FAE-4185-83A0-4FB1E4D1FCC6}" type="slidenum">
              <a:rPr lang="ro-RO" smtClean="0"/>
              <a:t>31</a:t>
            </a:fld>
            <a:endParaRPr lang="ro-RO"/>
          </a:p>
        </p:txBody>
      </p:sp>
    </p:spTree>
    <p:extLst>
      <p:ext uri="{BB962C8B-B14F-4D97-AF65-F5344CB8AC3E}">
        <p14:creationId xmlns:p14="http://schemas.microsoft.com/office/powerpoint/2010/main" val="1665527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66198-2C3B-691F-7D5F-CA43700155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BF3875-EC89-13DD-84EC-D320F3A21E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5C78B3-FB6F-1E1F-8327-DB92D32160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B07A472-816A-554C-5BDF-ED7976698CCA}"/>
              </a:ext>
            </a:extLst>
          </p:cNvPr>
          <p:cNvSpPr>
            <a:spLocks noGrp="1"/>
          </p:cNvSpPr>
          <p:nvPr>
            <p:ph type="sldNum" sz="quarter" idx="5"/>
          </p:nvPr>
        </p:nvSpPr>
        <p:spPr/>
        <p:txBody>
          <a:bodyPr/>
          <a:lstStyle/>
          <a:p>
            <a:fld id="{6AF66C30-2FAE-4185-83A0-4FB1E4D1FCC6}" type="slidenum">
              <a:rPr lang="ro-RO" smtClean="0"/>
              <a:t>32</a:t>
            </a:fld>
            <a:endParaRPr lang="ro-RO"/>
          </a:p>
        </p:txBody>
      </p:sp>
    </p:spTree>
    <p:extLst>
      <p:ext uri="{BB962C8B-B14F-4D97-AF65-F5344CB8AC3E}">
        <p14:creationId xmlns:p14="http://schemas.microsoft.com/office/powerpoint/2010/main" val="18275050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91C61-94C9-A36A-02B1-4BA54BDAFD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879886-ADC9-583C-E88E-974C60D5CF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BE5B40-AD80-2A90-4BC6-8134B39807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A90E00E-160D-88E8-1F6C-303CF081B64E}"/>
              </a:ext>
            </a:extLst>
          </p:cNvPr>
          <p:cNvSpPr>
            <a:spLocks noGrp="1"/>
          </p:cNvSpPr>
          <p:nvPr>
            <p:ph type="sldNum" sz="quarter" idx="5"/>
          </p:nvPr>
        </p:nvSpPr>
        <p:spPr/>
        <p:txBody>
          <a:bodyPr/>
          <a:lstStyle/>
          <a:p>
            <a:fld id="{6AF66C30-2FAE-4185-83A0-4FB1E4D1FCC6}" type="slidenum">
              <a:rPr lang="ro-RO" smtClean="0"/>
              <a:t>33</a:t>
            </a:fld>
            <a:endParaRPr lang="ro-RO"/>
          </a:p>
        </p:txBody>
      </p:sp>
    </p:spTree>
    <p:extLst>
      <p:ext uri="{BB962C8B-B14F-4D97-AF65-F5344CB8AC3E}">
        <p14:creationId xmlns:p14="http://schemas.microsoft.com/office/powerpoint/2010/main" val="15108444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A1BEE-9B35-419C-DEE4-D45D074082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3D447-8475-2042-6099-222994F74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F789A-05F3-41EA-9E0C-04A37B7AE8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7433328-0740-6721-0B4C-13ED4E576D3E}"/>
              </a:ext>
            </a:extLst>
          </p:cNvPr>
          <p:cNvSpPr>
            <a:spLocks noGrp="1"/>
          </p:cNvSpPr>
          <p:nvPr>
            <p:ph type="sldNum" sz="quarter" idx="5"/>
          </p:nvPr>
        </p:nvSpPr>
        <p:spPr/>
        <p:txBody>
          <a:bodyPr/>
          <a:lstStyle/>
          <a:p>
            <a:fld id="{6AF66C30-2FAE-4185-83A0-4FB1E4D1FCC6}" type="slidenum">
              <a:rPr lang="ro-RO" smtClean="0"/>
              <a:t>34</a:t>
            </a:fld>
            <a:endParaRPr lang="ro-RO"/>
          </a:p>
        </p:txBody>
      </p:sp>
    </p:spTree>
    <p:extLst>
      <p:ext uri="{BB962C8B-B14F-4D97-AF65-F5344CB8AC3E}">
        <p14:creationId xmlns:p14="http://schemas.microsoft.com/office/powerpoint/2010/main" val="6884415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11871-82C1-3216-EB1E-B865CD51E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3280E-E957-D9BE-D5E5-02B269B13E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42C40B-059A-940F-A9E5-B7DF0E38155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7035A88-668F-2F52-D626-6AF4D11DF074}"/>
              </a:ext>
            </a:extLst>
          </p:cNvPr>
          <p:cNvSpPr>
            <a:spLocks noGrp="1"/>
          </p:cNvSpPr>
          <p:nvPr>
            <p:ph type="sldNum" sz="quarter" idx="5"/>
          </p:nvPr>
        </p:nvSpPr>
        <p:spPr/>
        <p:txBody>
          <a:bodyPr/>
          <a:lstStyle/>
          <a:p>
            <a:fld id="{6AF66C30-2FAE-4185-83A0-4FB1E4D1FCC6}" type="slidenum">
              <a:rPr lang="ro-RO" smtClean="0"/>
              <a:t>35</a:t>
            </a:fld>
            <a:endParaRPr lang="ro-RO"/>
          </a:p>
        </p:txBody>
      </p:sp>
    </p:spTree>
    <p:extLst>
      <p:ext uri="{BB962C8B-B14F-4D97-AF65-F5344CB8AC3E}">
        <p14:creationId xmlns:p14="http://schemas.microsoft.com/office/powerpoint/2010/main" val="13576601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6A894-13F9-C2F0-B642-7BFF07EA3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7BFB6-B1BE-18D7-589F-DBCB3D16DF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E0B95-0728-4104-D0C1-A5502F70D4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FD55153-81E2-6254-F830-E183A14DC9C9}"/>
              </a:ext>
            </a:extLst>
          </p:cNvPr>
          <p:cNvSpPr>
            <a:spLocks noGrp="1"/>
          </p:cNvSpPr>
          <p:nvPr>
            <p:ph type="sldNum" sz="quarter" idx="5"/>
          </p:nvPr>
        </p:nvSpPr>
        <p:spPr/>
        <p:txBody>
          <a:bodyPr/>
          <a:lstStyle/>
          <a:p>
            <a:fld id="{6AF66C30-2FAE-4185-83A0-4FB1E4D1FCC6}" type="slidenum">
              <a:rPr lang="ro-RO" smtClean="0"/>
              <a:t>36</a:t>
            </a:fld>
            <a:endParaRPr lang="ro-RO"/>
          </a:p>
        </p:txBody>
      </p:sp>
    </p:spTree>
    <p:extLst>
      <p:ext uri="{BB962C8B-B14F-4D97-AF65-F5344CB8AC3E}">
        <p14:creationId xmlns:p14="http://schemas.microsoft.com/office/powerpoint/2010/main" val="3401321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A065A-4F28-F87A-3B70-254EF741DF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AA5459-9B59-DAC0-4C1B-EEB4C21FF6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E88511-588C-E90F-1E24-B25455F372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D5D1A9C-375C-4320-D025-E5161F74A6E9}"/>
              </a:ext>
            </a:extLst>
          </p:cNvPr>
          <p:cNvSpPr>
            <a:spLocks noGrp="1"/>
          </p:cNvSpPr>
          <p:nvPr>
            <p:ph type="sldNum" sz="quarter" idx="5"/>
          </p:nvPr>
        </p:nvSpPr>
        <p:spPr/>
        <p:txBody>
          <a:bodyPr/>
          <a:lstStyle/>
          <a:p>
            <a:fld id="{6AF66C30-2FAE-4185-83A0-4FB1E4D1FCC6}" type="slidenum">
              <a:rPr lang="ro-RO" smtClean="0"/>
              <a:t>37</a:t>
            </a:fld>
            <a:endParaRPr lang="ro-RO"/>
          </a:p>
        </p:txBody>
      </p:sp>
    </p:spTree>
    <p:extLst>
      <p:ext uri="{BB962C8B-B14F-4D97-AF65-F5344CB8AC3E}">
        <p14:creationId xmlns:p14="http://schemas.microsoft.com/office/powerpoint/2010/main" val="31605034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5058D-17F1-13B4-1206-F76A7A0BB6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A24C44-E556-B82C-E40B-CF284E2345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D46E1-9F49-46CC-227C-3029206458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83CEBDE-EE22-1242-A4BD-75650F673E6F}"/>
              </a:ext>
            </a:extLst>
          </p:cNvPr>
          <p:cNvSpPr>
            <a:spLocks noGrp="1"/>
          </p:cNvSpPr>
          <p:nvPr>
            <p:ph type="sldNum" sz="quarter" idx="5"/>
          </p:nvPr>
        </p:nvSpPr>
        <p:spPr/>
        <p:txBody>
          <a:bodyPr/>
          <a:lstStyle/>
          <a:p>
            <a:fld id="{6AF66C30-2FAE-4185-83A0-4FB1E4D1FCC6}" type="slidenum">
              <a:rPr lang="ro-RO" smtClean="0"/>
              <a:t>38</a:t>
            </a:fld>
            <a:endParaRPr lang="ro-RO"/>
          </a:p>
        </p:txBody>
      </p:sp>
    </p:spTree>
    <p:extLst>
      <p:ext uri="{BB962C8B-B14F-4D97-AF65-F5344CB8AC3E}">
        <p14:creationId xmlns:p14="http://schemas.microsoft.com/office/powerpoint/2010/main" val="10905408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F393A-8B84-D753-EB4D-5FE382911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E07B0F-A70E-CDB9-FDF2-17B0B87F20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3A1056-6462-99CE-EB93-04B90F927E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5A03C17-EA46-C6D0-2D11-40031D6EE919}"/>
              </a:ext>
            </a:extLst>
          </p:cNvPr>
          <p:cNvSpPr>
            <a:spLocks noGrp="1"/>
          </p:cNvSpPr>
          <p:nvPr>
            <p:ph type="sldNum" sz="quarter" idx="5"/>
          </p:nvPr>
        </p:nvSpPr>
        <p:spPr/>
        <p:txBody>
          <a:bodyPr/>
          <a:lstStyle/>
          <a:p>
            <a:fld id="{6AF66C30-2FAE-4185-83A0-4FB1E4D1FCC6}" type="slidenum">
              <a:rPr lang="ro-RO" smtClean="0"/>
              <a:t>39</a:t>
            </a:fld>
            <a:endParaRPr lang="ro-RO"/>
          </a:p>
        </p:txBody>
      </p:sp>
    </p:spTree>
    <p:extLst>
      <p:ext uri="{BB962C8B-B14F-4D97-AF65-F5344CB8AC3E}">
        <p14:creationId xmlns:p14="http://schemas.microsoft.com/office/powerpoint/2010/main" val="2045589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4</a:t>
            </a:fld>
            <a:endParaRPr lang="ro-RO"/>
          </a:p>
        </p:txBody>
      </p:sp>
    </p:spTree>
    <p:extLst>
      <p:ext uri="{BB962C8B-B14F-4D97-AF65-F5344CB8AC3E}">
        <p14:creationId xmlns:p14="http://schemas.microsoft.com/office/powerpoint/2010/main" val="3348823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E5EDD-6ED3-3F3D-69E6-40AFB41250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C9FF83-B6A7-42E3-E01A-1DF207AD3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0BC5DD-2230-EE40-8C7E-8E58CCA0F3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2DD72FF-0EFA-6711-E98D-D97F9F4E97BD}"/>
              </a:ext>
            </a:extLst>
          </p:cNvPr>
          <p:cNvSpPr>
            <a:spLocks noGrp="1"/>
          </p:cNvSpPr>
          <p:nvPr>
            <p:ph type="sldNum" sz="quarter" idx="5"/>
          </p:nvPr>
        </p:nvSpPr>
        <p:spPr/>
        <p:txBody>
          <a:bodyPr/>
          <a:lstStyle/>
          <a:p>
            <a:fld id="{6AF66C30-2FAE-4185-83A0-4FB1E4D1FCC6}" type="slidenum">
              <a:rPr lang="ro-RO" smtClean="0"/>
              <a:t>40</a:t>
            </a:fld>
            <a:endParaRPr lang="ro-RO"/>
          </a:p>
        </p:txBody>
      </p:sp>
    </p:spTree>
    <p:extLst>
      <p:ext uri="{BB962C8B-B14F-4D97-AF65-F5344CB8AC3E}">
        <p14:creationId xmlns:p14="http://schemas.microsoft.com/office/powerpoint/2010/main" val="38955638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FE03D-95BF-567E-CA97-D3A73AF119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5EC9A5-6FD6-594E-B5FB-2D750F99B3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E2899E-1C83-2B0C-B1A0-111ADACA713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7F36C95-AE35-C661-979C-40E191F7005C}"/>
              </a:ext>
            </a:extLst>
          </p:cNvPr>
          <p:cNvSpPr>
            <a:spLocks noGrp="1"/>
          </p:cNvSpPr>
          <p:nvPr>
            <p:ph type="sldNum" sz="quarter" idx="5"/>
          </p:nvPr>
        </p:nvSpPr>
        <p:spPr/>
        <p:txBody>
          <a:bodyPr/>
          <a:lstStyle/>
          <a:p>
            <a:fld id="{6AF66C30-2FAE-4185-83A0-4FB1E4D1FCC6}" type="slidenum">
              <a:rPr lang="ro-RO" smtClean="0"/>
              <a:t>41</a:t>
            </a:fld>
            <a:endParaRPr lang="ro-RO"/>
          </a:p>
        </p:txBody>
      </p:sp>
    </p:spTree>
    <p:extLst>
      <p:ext uri="{BB962C8B-B14F-4D97-AF65-F5344CB8AC3E}">
        <p14:creationId xmlns:p14="http://schemas.microsoft.com/office/powerpoint/2010/main" val="22933245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AAA0C-CAB7-C258-85FB-5C7DB23CB7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299D05-53C3-EB42-0F3D-6A7D49F8B8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EA1538-9912-C6FD-1E0C-BC465450326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161D309-E28E-8484-1853-73B3333A021C}"/>
              </a:ext>
            </a:extLst>
          </p:cNvPr>
          <p:cNvSpPr>
            <a:spLocks noGrp="1"/>
          </p:cNvSpPr>
          <p:nvPr>
            <p:ph type="sldNum" sz="quarter" idx="5"/>
          </p:nvPr>
        </p:nvSpPr>
        <p:spPr/>
        <p:txBody>
          <a:bodyPr/>
          <a:lstStyle/>
          <a:p>
            <a:fld id="{6AF66C30-2FAE-4185-83A0-4FB1E4D1FCC6}" type="slidenum">
              <a:rPr lang="ro-RO" smtClean="0"/>
              <a:t>42</a:t>
            </a:fld>
            <a:endParaRPr lang="ro-RO"/>
          </a:p>
        </p:txBody>
      </p:sp>
    </p:spTree>
    <p:extLst>
      <p:ext uri="{BB962C8B-B14F-4D97-AF65-F5344CB8AC3E}">
        <p14:creationId xmlns:p14="http://schemas.microsoft.com/office/powerpoint/2010/main" val="36229533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925FC-0DD6-E17C-E2F2-FFEAE870B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B2EFDE-7E20-78E9-9107-7B5C0C1455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48579B-B9F6-05A8-04F1-78DF85BDE4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339BD41-78CA-E2E3-F1E1-1681A5ABA439}"/>
              </a:ext>
            </a:extLst>
          </p:cNvPr>
          <p:cNvSpPr>
            <a:spLocks noGrp="1"/>
          </p:cNvSpPr>
          <p:nvPr>
            <p:ph type="sldNum" sz="quarter" idx="5"/>
          </p:nvPr>
        </p:nvSpPr>
        <p:spPr/>
        <p:txBody>
          <a:bodyPr/>
          <a:lstStyle/>
          <a:p>
            <a:fld id="{6AF66C30-2FAE-4185-83A0-4FB1E4D1FCC6}" type="slidenum">
              <a:rPr lang="ro-RO" smtClean="0"/>
              <a:t>43</a:t>
            </a:fld>
            <a:endParaRPr lang="ro-RO"/>
          </a:p>
        </p:txBody>
      </p:sp>
    </p:spTree>
    <p:extLst>
      <p:ext uri="{BB962C8B-B14F-4D97-AF65-F5344CB8AC3E}">
        <p14:creationId xmlns:p14="http://schemas.microsoft.com/office/powerpoint/2010/main" val="13729872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5A855-58E0-FB59-7F21-E44FA7AD26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82267F-47A3-E274-F88F-B4763EC664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AD8305-937F-7A77-BE31-B6DAB5B99B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BCC0CAD-C1A7-6541-BD19-ADDBA4325AFA}"/>
              </a:ext>
            </a:extLst>
          </p:cNvPr>
          <p:cNvSpPr>
            <a:spLocks noGrp="1"/>
          </p:cNvSpPr>
          <p:nvPr>
            <p:ph type="sldNum" sz="quarter" idx="5"/>
          </p:nvPr>
        </p:nvSpPr>
        <p:spPr/>
        <p:txBody>
          <a:bodyPr/>
          <a:lstStyle/>
          <a:p>
            <a:fld id="{6AF66C30-2FAE-4185-83A0-4FB1E4D1FCC6}" type="slidenum">
              <a:rPr lang="ro-RO" smtClean="0"/>
              <a:t>44</a:t>
            </a:fld>
            <a:endParaRPr lang="ro-RO"/>
          </a:p>
        </p:txBody>
      </p:sp>
    </p:spTree>
    <p:extLst>
      <p:ext uri="{BB962C8B-B14F-4D97-AF65-F5344CB8AC3E}">
        <p14:creationId xmlns:p14="http://schemas.microsoft.com/office/powerpoint/2010/main" val="12514547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01E4E-2A18-ACC6-03E1-C070CA8C5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9434F1-F4BA-8E81-B00E-38D3D69937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029387-BE12-D8E3-648D-2C98F1168C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ED8EFC4-21CB-CA88-1654-335DFED6F6F9}"/>
              </a:ext>
            </a:extLst>
          </p:cNvPr>
          <p:cNvSpPr>
            <a:spLocks noGrp="1"/>
          </p:cNvSpPr>
          <p:nvPr>
            <p:ph type="sldNum" sz="quarter" idx="5"/>
          </p:nvPr>
        </p:nvSpPr>
        <p:spPr/>
        <p:txBody>
          <a:bodyPr/>
          <a:lstStyle/>
          <a:p>
            <a:fld id="{6AF66C30-2FAE-4185-83A0-4FB1E4D1FCC6}" type="slidenum">
              <a:rPr lang="ro-RO" smtClean="0"/>
              <a:t>45</a:t>
            </a:fld>
            <a:endParaRPr lang="ro-RO"/>
          </a:p>
        </p:txBody>
      </p:sp>
    </p:spTree>
    <p:extLst>
      <p:ext uri="{BB962C8B-B14F-4D97-AF65-F5344CB8AC3E}">
        <p14:creationId xmlns:p14="http://schemas.microsoft.com/office/powerpoint/2010/main" val="13409705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8BF0E-E901-3695-21A6-A9C20329D0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782451-C98D-AF2F-E9F3-6FB71762FA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8AD854-D243-D07E-B80B-2393E74A02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7CC3AC7-364B-B1F0-8D15-180BA023AA46}"/>
              </a:ext>
            </a:extLst>
          </p:cNvPr>
          <p:cNvSpPr>
            <a:spLocks noGrp="1"/>
          </p:cNvSpPr>
          <p:nvPr>
            <p:ph type="sldNum" sz="quarter" idx="5"/>
          </p:nvPr>
        </p:nvSpPr>
        <p:spPr/>
        <p:txBody>
          <a:bodyPr/>
          <a:lstStyle/>
          <a:p>
            <a:fld id="{6AF66C30-2FAE-4185-83A0-4FB1E4D1FCC6}" type="slidenum">
              <a:rPr lang="ro-RO" smtClean="0"/>
              <a:t>46</a:t>
            </a:fld>
            <a:endParaRPr lang="ro-RO"/>
          </a:p>
        </p:txBody>
      </p:sp>
    </p:spTree>
    <p:extLst>
      <p:ext uri="{BB962C8B-B14F-4D97-AF65-F5344CB8AC3E}">
        <p14:creationId xmlns:p14="http://schemas.microsoft.com/office/powerpoint/2010/main" val="7108016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5736A-5086-E70E-29F8-E5B266DAAD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3407A-5154-DBE0-3BEF-471B294EC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D3AD5E-895A-5B8E-EC81-3CE92E907DD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8697B9A-2FEF-46D5-98C1-A7232CD938B3}"/>
              </a:ext>
            </a:extLst>
          </p:cNvPr>
          <p:cNvSpPr>
            <a:spLocks noGrp="1"/>
          </p:cNvSpPr>
          <p:nvPr>
            <p:ph type="sldNum" sz="quarter" idx="5"/>
          </p:nvPr>
        </p:nvSpPr>
        <p:spPr/>
        <p:txBody>
          <a:bodyPr/>
          <a:lstStyle/>
          <a:p>
            <a:fld id="{6AF66C30-2FAE-4185-83A0-4FB1E4D1FCC6}" type="slidenum">
              <a:rPr lang="ro-RO" smtClean="0"/>
              <a:t>47</a:t>
            </a:fld>
            <a:endParaRPr lang="ro-RO"/>
          </a:p>
        </p:txBody>
      </p:sp>
    </p:spTree>
    <p:extLst>
      <p:ext uri="{BB962C8B-B14F-4D97-AF65-F5344CB8AC3E}">
        <p14:creationId xmlns:p14="http://schemas.microsoft.com/office/powerpoint/2010/main" val="20680553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75B25-8657-A68A-CA64-8A6BC4331A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E3C50B-67D0-22D9-8D43-7CBDC1AE49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B7E7B3-C7F9-EC0A-E858-692CEAF129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D3AD8AE-C9BB-2659-9F67-FAB8D4954B89}"/>
              </a:ext>
            </a:extLst>
          </p:cNvPr>
          <p:cNvSpPr>
            <a:spLocks noGrp="1"/>
          </p:cNvSpPr>
          <p:nvPr>
            <p:ph type="sldNum" sz="quarter" idx="5"/>
          </p:nvPr>
        </p:nvSpPr>
        <p:spPr/>
        <p:txBody>
          <a:bodyPr/>
          <a:lstStyle/>
          <a:p>
            <a:fld id="{6AF66C30-2FAE-4185-83A0-4FB1E4D1FCC6}" type="slidenum">
              <a:rPr lang="ro-RO" smtClean="0"/>
              <a:t>48</a:t>
            </a:fld>
            <a:endParaRPr lang="ro-RO"/>
          </a:p>
        </p:txBody>
      </p:sp>
    </p:spTree>
    <p:extLst>
      <p:ext uri="{BB962C8B-B14F-4D97-AF65-F5344CB8AC3E}">
        <p14:creationId xmlns:p14="http://schemas.microsoft.com/office/powerpoint/2010/main" val="29064575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DDFD2-938A-EEB1-9072-33077EB92B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3DD03F-3B7A-38A9-1C8F-43808FD8F1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0591F-7A2C-94FD-9F5D-239A745329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3BFA390-BAFB-D1B7-DDF1-69953AA9A4E5}"/>
              </a:ext>
            </a:extLst>
          </p:cNvPr>
          <p:cNvSpPr>
            <a:spLocks noGrp="1"/>
          </p:cNvSpPr>
          <p:nvPr>
            <p:ph type="sldNum" sz="quarter" idx="5"/>
          </p:nvPr>
        </p:nvSpPr>
        <p:spPr/>
        <p:txBody>
          <a:bodyPr/>
          <a:lstStyle/>
          <a:p>
            <a:fld id="{6AF66C30-2FAE-4185-83A0-4FB1E4D1FCC6}" type="slidenum">
              <a:rPr lang="ro-RO" smtClean="0"/>
              <a:t>49</a:t>
            </a:fld>
            <a:endParaRPr lang="ro-RO"/>
          </a:p>
        </p:txBody>
      </p:sp>
    </p:spTree>
    <p:extLst>
      <p:ext uri="{BB962C8B-B14F-4D97-AF65-F5344CB8AC3E}">
        <p14:creationId xmlns:p14="http://schemas.microsoft.com/office/powerpoint/2010/main" val="3973398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5</a:t>
            </a:fld>
            <a:endParaRPr lang="ro-RO"/>
          </a:p>
        </p:txBody>
      </p:sp>
    </p:spTree>
    <p:extLst>
      <p:ext uri="{BB962C8B-B14F-4D97-AF65-F5344CB8AC3E}">
        <p14:creationId xmlns:p14="http://schemas.microsoft.com/office/powerpoint/2010/main" val="16110854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5AF73-7F26-4AF1-720C-EEC38BDE3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CFA5F-C931-1C23-CA0C-BBC98FAD4A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EA6526-F3F9-DA00-EEB2-26DB1DD862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9D21C07-5D49-ABB6-81AC-B0A98D7448EA}"/>
              </a:ext>
            </a:extLst>
          </p:cNvPr>
          <p:cNvSpPr>
            <a:spLocks noGrp="1"/>
          </p:cNvSpPr>
          <p:nvPr>
            <p:ph type="sldNum" sz="quarter" idx="5"/>
          </p:nvPr>
        </p:nvSpPr>
        <p:spPr/>
        <p:txBody>
          <a:bodyPr/>
          <a:lstStyle/>
          <a:p>
            <a:fld id="{6AF66C30-2FAE-4185-83A0-4FB1E4D1FCC6}" type="slidenum">
              <a:rPr lang="ro-RO" smtClean="0"/>
              <a:t>50</a:t>
            </a:fld>
            <a:endParaRPr lang="ro-RO"/>
          </a:p>
        </p:txBody>
      </p:sp>
    </p:spTree>
    <p:extLst>
      <p:ext uri="{BB962C8B-B14F-4D97-AF65-F5344CB8AC3E}">
        <p14:creationId xmlns:p14="http://schemas.microsoft.com/office/powerpoint/2010/main" val="38008056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306D8-F96D-9B26-0623-A7DB13E65E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C1ECD6-EE4D-EB57-01BD-25F5D71FC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68BD9-A583-BE81-DDAC-30F343D6A1F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A9AA5F0-D520-AC69-EF25-C60ECE9F893A}"/>
              </a:ext>
            </a:extLst>
          </p:cNvPr>
          <p:cNvSpPr>
            <a:spLocks noGrp="1"/>
          </p:cNvSpPr>
          <p:nvPr>
            <p:ph type="sldNum" sz="quarter" idx="5"/>
          </p:nvPr>
        </p:nvSpPr>
        <p:spPr/>
        <p:txBody>
          <a:bodyPr/>
          <a:lstStyle/>
          <a:p>
            <a:fld id="{6AF66C30-2FAE-4185-83A0-4FB1E4D1FCC6}" type="slidenum">
              <a:rPr lang="ro-RO" smtClean="0"/>
              <a:t>51</a:t>
            </a:fld>
            <a:endParaRPr lang="ro-RO"/>
          </a:p>
        </p:txBody>
      </p:sp>
    </p:spTree>
    <p:extLst>
      <p:ext uri="{BB962C8B-B14F-4D97-AF65-F5344CB8AC3E}">
        <p14:creationId xmlns:p14="http://schemas.microsoft.com/office/powerpoint/2010/main" val="4130597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49A87-1F3A-E216-A3CE-809E72FFB5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C107F-96DC-8263-B81E-6F8588E39B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25C838-5C30-A90F-7A61-B608375E3A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A1AF771-6604-E973-DCF4-8FE120943E07}"/>
              </a:ext>
            </a:extLst>
          </p:cNvPr>
          <p:cNvSpPr>
            <a:spLocks noGrp="1"/>
          </p:cNvSpPr>
          <p:nvPr>
            <p:ph type="sldNum" sz="quarter" idx="5"/>
          </p:nvPr>
        </p:nvSpPr>
        <p:spPr/>
        <p:txBody>
          <a:bodyPr/>
          <a:lstStyle/>
          <a:p>
            <a:fld id="{6AF66C30-2FAE-4185-83A0-4FB1E4D1FCC6}" type="slidenum">
              <a:rPr lang="ro-RO" smtClean="0"/>
              <a:t>52</a:t>
            </a:fld>
            <a:endParaRPr lang="ro-RO"/>
          </a:p>
        </p:txBody>
      </p:sp>
    </p:spTree>
    <p:extLst>
      <p:ext uri="{BB962C8B-B14F-4D97-AF65-F5344CB8AC3E}">
        <p14:creationId xmlns:p14="http://schemas.microsoft.com/office/powerpoint/2010/main" val="13094621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F7FCC-C3E5-A6EE-F49C-BC3F7F65EC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659F0C-8671-B550-E41E-0AF2800EC7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407212-261A-1F93-0B9F-939736ED439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88ECB6A-2FF5-3BEB-0CF9-978D3444AEF8}"/>
              </a:ext>
            </a:extLst>
          </p:cNvPr>
          <p:cNvSpPr>
            <a:spLocks noGrp="1"/>
          </p:cNvSpPr>
          <p:nvPr>
            <p:ph type="sldNum" sz="quarter" idx="5"/>
          </p:nvPr>
        </p:nvSpPr>
        <p:spPr/>
        <p:txBody>
          <a:bodyPr/>
          <a:lstStyle/>
          <a:p>
            <a:fld id="{6AF66C30-2FAE-4185-83A0-4FB1E4D1FCC6}" type="slidenum">
              <a:rPr lang="ro-RO" smtClean="0"/>
              <a:t>53</a:t>
            </a:fld>
            <a:endParaRPr lang="ro-RO"/>
          </a:p>
        </p:txBody>
      </p:sp>
    </p:spTree>
    <p:extLst>
      <p:ext uri="{BB962C8B-B14F-4D97-AF65-F5344CB8AC3E}">
        <p14:creationId xmlns:p14="http://schemas.microsoft.com/office/powerpoint/2010/main" val="35264891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5F9E8-C973-E82F-E419-0F03233922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371A47-DA66-6DF1-55D0-54E2FBFA12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343A00-2193-E211-AB9F-DD0ACAC1A8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B471887-97C8-B614-4E1D-F51869C91DD9}"/>
              </a:ext>
            </a:extLst>
          </p:cNvPr>
          <p:cNvSpPr>
            <a:spLocks noGrp="1"/>
          </p:cNvSpPr>
          <p:nvPr>
            <p:ph type="sldNum" sz="quarter" idx="5"/>
          </p:nvPr>
        </p:nvSpPr>
        <p:spPr/>
        <p:txBody>
          <a:bodyPr/>
          <a:lstStyle/>
          <a:p>
            <a:fld id="{6AF66C30-2FAE-4185-83A0-4FB1E4D1FCC6}" type="slidenum">
              <a:rPr lang="ro-RO" smtClean="0"/>
              <a:t>54</a:t>
            </a:fld>
            <a:endParaRPr lang="ro-RO"/>
          </a:p>
        </p:txBody>
      </p:sp>
    </p:spTree>
    <p:extLst>
      <p:ext uri="{BB962C8B-B14F-4D97-AF65-F5344CB8AC3E}">
        <p14:creationId xmlns:p14="http://schemas.microsoft.com/office/powerpoint/2010/main" val="42105583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36000-DC00-C697-F38D-E877DC0F9A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3B30EA-FAFB-64E4-099F-07D10F6F12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508F3E-CD0C-9F42-BC2B-FA5984FC68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EE9B94C-E64B-72B6-B12C-C2561326C5FE}"/>
              </a:ext>
            </a:extLst>
          </p:cNvPr>
          <p:cNvSpPr>
            <a:spLocks noGrp="1"/>
          </p:cNvSpPr>
          <p:nvPr>
            <p:ph type="sldNum" sz="quarter" idx="5"/>
          </p:nvPr>
        </p:nvSpPr>
        <p:spPr/>
        <p:txBody>
          <a:bodyPr/>
          <a:lstStyle/>
          <a:p>
            <a:fld id="{6AF66C30-2FAE-4185-83A0-4FB1E4D1FCC6}" type="slidenum">
              <a:rPr lang="ro-RO" smtClean="0"/>
              <a:t>55</a:t>
            </a:fld>
            <a:endParaRPr lang="ro-RO"/>
          </a:p>
        </p:txBody>
      </p:sp>
    </p:spTree>
    <p:extLst>
      <p:ext uri="{BB962C8B-B14F-4D97-AF65-F5344CB8AC3E}">
        <p14:creationId xmlns:p14="http://schemas.microsoft.com/office/powerpoint/2010/main" val="18216980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EE4BD-8B17-8963-9889-3D0F51846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BAEEE-552E-B46E-E8F6-CAB80EB4A2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45C156-8202-02EF-BCF8-8416DDC708F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E1ACD9B-2A8D-3191-DFD5-D295848B7F71}"/>
              </a:ext>
            </a:extLst>
          </p:cNvPr>
          <p:cNvSpPr>
            <a:spLocks noGrp="1"/>
          </p:cNvSpPr>
          <p:nvPr>
            <p:ph type="sldNum" sz="quarter" idx="5"/>
          </p:nvPr>
        </p:nvSpPr>
        <p:spPr/>
        <p:txBody>
          <a:bodyPr/>
          <a:lstStyle/>
          <a:p>
            <a:fld id="{6AF66C30-2FAE-4185-83A0-4FB1E4D1FCC6}" type="slidenum">
              <a:rPr lang="ro-RO" smtClean="0"/>
              <a:t>56</a:t>
            </a:fld>
            <a:endParaRPr lang="ro-RO"/>
          </a:p>
        </p:txBody>
      </p:sp>
    </p:spTree>
    <p:extLst>
      <p:ext uri="{BB962C8B-B14F-4D97-AF65-F5344CB8AC3E}">
        <p14:creationId xmlns:p14="http://schemas.microsoft.com/office/powerpoint/2010/main" val="42853111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112DC-A620-5937-AC25-42F4513E3F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162D1B-58E5-377F-793F-8C58B97928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CB2C28-2E3A-7A87-6713-AFD8EC2C01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0A7CF0D-E3C8-D315-2F30-C6B5F3BC0076}"/>
              </a:ext>
            </a:extLst>
          </p:cNvPr>
          <p:cNvSpPr>
            <a:spLocks noGrp="1"/>
          </p:cNvSpPr>
          <p:nvPr>
            <p:ph type="sldNum" sz="quarter" idx="5"/>
          </p:nvPr>
        </p:nvSpPr>
        <p:spPr/>
        <p:txBody>
          <a:bodyPr/>
          <a:lstStyle/>
          <a:p>
            <a:fld id="{6AF66C30-2FAE-4185-83A0-4FB1E4D1FCC6}" type="slidenum">
              <a:rPr lang="ro-RO" smtClean="0"/>
              <a:t>57</a:t>
            </a:fld>
            <a:endParaRPr lang="ro-RO"/>
          </a:p>
        </p:txBody>
      </p:sp>
    </p:spTree>
    <p:extLst>
      <p:ext uri="{BB962C8B-B14F-4D97-AF65-F5344CB8AC3E}">
        <p14:creationId xmlns:p14="http://schemas.microsoft.com/office/powerpoint/2010/main" val="5649432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C10A0-9D53-0451-2961-270995608D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4321B5-655A-77AA-F520-E468034C16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A0E1E2-1714-B53B-8AED-ADE7BE233A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576221B-F48B-0962-DB49-5AFCC51A56B8}"/>
              </a:ext>
            </a:extLst>
          </p:cNvPr>
          <p:cNvSpPr>
            <a:spLocks noGrp="1"/>
          </p:cNvSpPr>
          <p:nvPr>
            <p:ph type="sldNum" sz="quarter" idx="5"/>
          </p:nvPr>
        </p:nvSpPr>
        <p:spPr/>
        <p:txBody>
          <a:bodyPr/>
          <a:lstStyle/>
          <a:p>
            <a:fld id="{6AF66C30-2FAE-4185-83A0-4FB1E4D1FCC6}" type="slidenum">
              <a:rPr lang="ro-RO" smtClean="0"/>
              <a:t>58</a:t>
            </a:fld>
            <a:endParaRPr lang="ro-RO"/>
          </a:p>
        </p:txBody>
      </p:sp>
    </p:spTree>
    <p:extLst>
      <p:ext uri="{BB962C8B-B14F-4D97-AF65-F5344CB8AC3E}">
        <p14:creationId xmlns:p14="http://schemas.microsoft.com/office/powerpoint/2010/main" val="1856834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FCC52-62D1-CE24-019F-6B1C26800A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6252A6-1BBE-CBA5-0C44-E524BC6EC2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B17D96-C533-01A6-849C-AEA5A0AF454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E51E97E-89A9-4555-B731-145A2EC62809}"/>
              </a:ext>
            </a:extLst>
          </p:cNvPr>
          <p:cNvSpPr>
            <a:spLocks noGrp="1"/>
          </p:cNvSpPr>
          <p:nvPr>
            <p:ph type="sldNum" sz="quarter" idx="5"/>
          </p:nvPr>
        </p:nvSpPr>
        <p:spPr/>
        <p:txBody>
          <a:bodyPr/>
          <a:lstStyle/>
          <a:p>
            <a:fld id="{6AF66C30-2FAE-4185-83A0-4FB1E4D1FCC6}" type="slidenum">
              <a:rPr lang="ro-RO" smtClean="0"/>
              <a:t>59</a:t>
            </a:fld>
            <a:endParaRPr lang="ro-RO"/>
          </a:p>
        </p:txBody>
      </p:sp>
    </p:spTree>
    <p:extLst>
      <p:ext uri="{BB962C8B-B14F-4D97-AF65-F5344CB8AC3E}">
        <p14:creationId xmlns:p14="http://schemas.microsoft.com/office/powerpoint/2010/main" val="3176230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0FFC6-57EE-ABBD-AFC4-FAAA2A1FDF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0E780-851F-78CA-4716-9174AD9045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6AFE68-220A-7E94-3D70-CEDF3612D4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C4920E3-16AD-C07E-E840-98D12A9E4D86}"/>
              </a:ext>
            </a:extLst>
          </p:cNvPr>
          <p:cNvSpPr>
            <a:spLocks noGrp="1"/>
          </p:cNvSpPr>
          <p:nvPr>
            <p:ph type="sldNum" sz="quarter" idx="5"/>
          </p:nvPr>
        </p:nvSpPr>
        <p:spPr/>
        <p:txBody>
          <a:bodyPr/>
          <a:lstStyle/>
          <a:p>
            <a:fld id="{6AF66C30-2FAE-4185-83A0-4FB1E4D1FCC6}" type="slidenum">
              <a:rPr lang="ro-RO" smtClean="0"/>
              <a:t>6</a:t>
            </a:fld>
            <a:endParaRPr lang="ro-RO"/>
          </a:p>
        </p:txBody>
      </p:sp>
    </p:spTree>
    <p:extLst>
      <p:ext uri="{BB962C8B-B14F-4D97-AF65-F5344CB8AC3E}">
        <p14:creationId xmlns:p14="http://schemas.microsoft.com/office/powerpoint/2010/main" val="35932126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8237B-12A5-09E7-9A34-C2B40E9372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A400CE-1921-4080-55D3-A6FA6D65DB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AC7C67-BDAD-15B3-EC42-A3EEE0F3F6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9CBB91C-DC4D-AEDE-E3C6-51CAA3B941D0}"/>
              </a:ext>
            </a:extLst>
          </p:cNvPr>
          <p:cNvSpPr>
            <a:spLocks noGrp="1"/>
          </p:cNvSpPr>
          <p:nvPr>
            <p:ph type="sldNum" sz="quarter" idx="5"/>
          </p:nvPr>
        </p:nvSpPr>
        <p:spPr/>
        <p:txBody>
          <a:bodyPr/>
          <a:lstStyle/>
          <a:p>
            <a:fld id="{6AF66C30-2FAE-4185-83A0-4FB1E4D1FCC6}" type="slidenum">
              <a:rPr lang="ro-RO" smtClean="0"/>
              <a:t>60</a:t>
            </a:fld>
            <a:endParaRPr lang="ro-RO"/>
          </a:p>
        </p:txBody>
      </p:sp>
    </p:spTree>
    <p:extLst>
      <p:ext uri="{BB962C8B-B14F-4D97-AF65-F5344CB8AC3E}">
        <p14:creationId xmlns:p14="http://schemas.microsoft.com/office/powerpoint/2010/main" val="27516028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9B8DB-301D-7E7B-6287-8BAC7313ED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9C4F7-1615-E260-516E-72647D5956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D196B0-3F3B-85BE-C132-275E956A01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789E5CF-3D92-19CE-2246-BADC08CFCBD7}"/>
              </a:ext>
            </a:extLst>
          </p:cNvPr>
          <p:cNvSpPr>
            <a:spLocks noGrp="1"/>
          </p:cNvSpPr>
          <p:nvPr>
            <p:ph type="sldNum" sz="quarter" idx="5"/>
          </p:nvPr>
        </p:nvSpPr>
        <p:spPr/>
        <p:txBody>
          <a:bodyPr/>
          <a:lstStyle/>
          <a:p>
            <a:fld id="{6AF66C30-2FAE-4185-83A0-4FB1E4D1FCC6}" type="slidenum">
              <a:rPr lang="ro-RO" smtClean="0"/>
              <a:t>61</a:t>
            </a:fld>
            <a:endParaRPr lang="ro-RO"/>
          </a:p>
        </p:txBody>
      </p:sp>
    </p:spTree>
    <p:extLst>
      <p:ext uri="{BB962C8B-B14F-4D97-AF65-F5344CB8AC3E}">
        <p14:creationId xmlns:p14="http://schemas.microsoft.com/office/powerpoint/2010/main" val="33714156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3C929-A5FA-E274-2318-0DAAEBFD37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D503E8-1496-D27B-8F8F-5C6C713CF0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9F78D6-39DE-D0F9-2DEB-0994D0914C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633043A-7F75-F1EF-1CDF-0794E759C729}"/>
              </a:ext>
            </a:extLst>
          </p:cNvPr>
          <p:cNvSpPr>
            <a:spLocks noGrp="1"/>
          </p:cNvSpPr>
          <p:nvPr>
            <p:ph type="sldNum" sz="quarter" idx="5"/>
          </p:nvPr>
        </p:nvSpPr>
        <p:spPr/>
        <p:txBody>
          <a:bodyPr/>
          <a:lstStyle/>
          <a:p>
            <a:fld id="{6AF66C30-2FAE-4185-83A0-4FB1E4D1FCC6}" type="slidenum">
              <a:rPr lang="ro-RO" smtClean="0"/>
              <a:t>62</a:t>
            </a:fld>
            <a:endParaRPr lang="ro-RO"/>
          </a:p>
        </p:txBody>
      </p:sp>
    </p:spTree>
    <p:extLst>
      <p:ext uri="{BB962C8B-B14F-4D97-AF65-F5344CB8AC3E}">
        <p14:creationId xmlns:p14="http://schemas.microsoft.com/office/powerpoint/2010/main" val="14326654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5290E-EF77-6612-4D2E-05204623F9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F9E8E6-8D90-8D83-5454-90E584036A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B4B0A5-CF10-4971-9DC8-1C346A4F43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370D548-DE6F-B2F5-08A1-DDD46D4A81E6}"/>
              </a:ext>
            </a:extLst>
          </p:cNvPr>
          <p:cNvSpPr>
            <a:spLocks noGrp="1"/>
          </p:cNvSpPr>
          <p:nvPr>
            <p:ph type="sldNum" sz="quarter" idx="5"/>
          </p:nvPr>
        </p:nvSpPr>
        <p:spPr/>
        <p:txBody>
          <a:bodyPr/>
          <a:lstStyle/>
          <a:p>
            <a:fld id="{6AF66C30-2FAE-4185-83A0-4FB1E4D1FCC6}" type="slidenum">
              <a:rPr lang="ro-RO" smtClean="0"/>
              <a:t>63</a:t>
            </a:fld>
            <a:endParaRPr lang="ro-RO"/>
          </a:p>
        </p:txBody>
      </p:sp>
    </p:spTree>
    <p:extLst>
      <p:ext uri="{BB962C8B-B14F-4D97-AF65-F5344CB8AC3E}">
        <p14:creationId xmlns:p14="http://schemas.microsoft.com/office/powerpoint/2010/main" val="33127927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1A289-1D90-49BC-9BA3-0036C313B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86FAC-87F5-66B6-D51F-19E12D64EB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A5571A-8CB9-D99D-45A5-C2308FF9FA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9D46FAA-2C76-FCB2-EB6A-41A3EE49489F}"/>
              </a:ext>
            </a:extLst>
          </p:cNvPr>
          <p:cNvSpPr>
            <a:spLocks noGrp="1"/>
          </p:cNvSpPr>
          <p:nvPr>
            <p:ph type="sldNum" sz="quarter" idx="5"/>
          </p:nvPr>
        </p:nvSpPr>
        <p:spPr/>
        <p:txBody>
          <a:bodyPr/>
          <a:lstStyle/>
          <a:p>
            <a:fld id="{6AF66C30-2FAE-4185-83A0-4FB1E4D1FCC6}" type="slidenum">
              <a:rPr lang="ro-RO" smtClean="0"/>
              <a:t>64</a:t>
            </a:fld>
            <a:endParaRPr lang="ro-RO"/>
          </a:p>
        </p:txBody>
      </p:sp>
    </p:spTree>
    <p:extLst>
      <p:ext uri="{BB962C8B-B14F-4D97-AF65-F5344CB8AC3E}">
        <p14:creationId xmlns:p14="http://schemas.microsoft.com/office/powerpoint/2010/main" val="8136181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428BD-CAE0-CDD9-FD79-A5DAE70C1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249093-426E-0E3F-4445-94A1490627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03FB7B-ED80-C858-C8B4-C087E5B0CF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938804F-B4FB-8E0D-A131-AABA1F976609}"/>
              </a:ext>
            </a:extLst>
          </p:cNvPr>
          <p:cNvSpPr>
            <a:spLocks noGrp="1"/>
          </p:cNvSpPr>
          <p:nvPr>
            <p:ph type="sldNum" sz="quarter" idx="5"/>
          </p:nvPr>
        </p:nvSpPr>
        <p:spPr/>
        <p:txBody>
          <a:bodyPr/>
          <a:lstStyle/>
          <a:p>
            <a:fld id="{6AF66C30-2FAE-4185-83A0-4FB1E4D1FCC6}" type="slidenum">
              <a:rPr lang="ro-RO" smtClean="0"/>
              <a:t>65</a:t>
            </a:fld>
            <a:endParaRPr lang="ro-RO"/>
          </a:p>
        </p:txBody>
      </p:sp>
    </p:spTree>
    <p:extLst>
      <p:ext uri="{BB962C8B-B14F-4D97-AF65-F5344CB8AC3E}">
        <p14:creationId xmlns:p14="http://schemas.microsoft.com/office/powerpoint/2010/main" val="32419500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7E4F7-5F6D-D1DE-102A-3AF5D6539B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DF892B-32D8-582C-50D7-DF43F20EFF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24A0D-65B3-EA9F-7ED5-AEF4F4F7DB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7D0C0D9-3725-ACF7-B632-A60BE63660D2}"/>
              </a:ext>
            </a:extLst>
          </p:cNvPr>
          <p:cNvSpPr>
            <a:spLocks noGrp="1"/>
          </p:cNvSpPr>
          <p:nvPr>
            <p:ph type="sldNum" sz="quarter" idx="5"/>
          </p:nvPr>
        </p:nvSpPr>
        <p:spPr/>
        <p:txBody>
          <a:bodyPr/>
          <a:lstStyle/>
          <a:p>
            <a:fld id="{6AF66C30-2FAE-4185-83A0-4FB1E4D1FCC6}" type="slidenum">
              <a:rPr lang="ro-RO" smtClean="0"/>
              <a:t>66</a:t>
            </a:fld>
            <a:endParaRPr lang="ro-RO"/>
          </a:p>
        </p:txBody>
      </p:sp>
    </p:spTree>
    <p:extLst>
      <p:ext uri="{BB962C8B-B14F-4D97-AF65-F5344CB8AC3E}">
        <p14:creationId xmlns:p14="http://schemas.microsoft.com/office/powerpoint/2010/main" val="22477090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D0945-3021-09E8-7F7A-8EC6FE5217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F5B6A3-9E16-F674-171B-3125D958AA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661DB3-E43E-3EAF-781B-946D5F4FC3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596BF21-C531-3B65-E4C7-76502BEAE8FB}"/>
              </a:ext>
            </a:extLst>
          </p:cNvPr>
          <p:cNvSpPr>
            <a:spLocks noGrp="1"/>
          </p:cNvSpPr>
          <p:nvPr>
            <p:ph type="sldNum" sz="quarter" idx="5"/>
          </p:nvPr>
        </p:nvSpPr>
        <p:spPr/>
        <p:txBody>
          <a:bodyPr/>
          <a:lstStyle/>
          <a:p>
            <a:fld id="{6AF66C30-2FAE-4185-83A0-4FB1E4D1FCC6}" type="slidenum">
              <a:rPr lang="ro-RO" smtClean="0"/>
              <a:t>67</a:t>
            </a:fld>
            <a:endParaRPr lang="ro-RO"/>
          </a:p>
        </p:txBody>
      </p:sp>
    </p:spTree>
    <p:extLst>
      <p:ext uri="{BB962C8B-B14F-4D97-AF65-F5344CB8AC3E}">
        <p14:creationId xmlns:p14="http://schemas.microsoft.com/office/powerpoint/2010/main" val="18861487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69763-C5D7-817B-6B12-69BA7C2EF1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07C8CB-D5D8-7EDA-C33F-1B4D55A2AC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C78794-FF6F-1477-4A9E-6F64292E05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9E6B954-11FD-A279-315E-B64324E17B42}"/>
              </a:ext>
            </a:extLst>
          </p:cNvPr>
          <p:cNvSpPr>
            <a:spLocks noGrp="1"/>
          </p:cNvSpPr>
          <p:nvPr>
            <p:ph type="sldNum" sz="quarter" idx="5"/>
          </p:nvPr>
        </p:nvSpPr>
        <p:spPr/>
        <p:txBody>
          <a:bodyPr/>
          <a:lstStyle/>
          <a:p>
            <a:fld id="{6AF66C30-2FAE-4185-83A0-4FB1E4D1FCC6}" type="slidenum">
              <a:rPr lang="ro-RO" smtClean="0"/>
              <a:t>68</a:t>
            </a:fld>
            <a:endParaRPr lang="ro-RO"/>
          </a:p>
        </p:txBody>
      </p:sp>
    </p:spTree>
    <p:extLst>
      <p:ext uri="{BB962C8B-B14F-4D97-AF65-F5344CB8AC3E}">
        <p14:creationId xmlns:p14="http://schemas.microsoft.com/office/powerpoint/2010/main" val="33932904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44F8D-3793-0194-F021-5AEA9E5C24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1D8EFF-4950-0E13-553C-9D4212E340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B126C-029D-40DF-AD2F-91E5C28CD0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1A70CE0-15F0-19DA-0133-05A2B5762C54}"/>
              </a:ext>
            </a:extLst>
          </p:cNvPr>
          <p:cNvSpPr>
            <a:spLocks noGrp="1"/>
          </p:cNvSpPr>
          <p:nvPr>
            <p:ph type="sldNum" sz="quarter" idx="5"/>
          </p:nvPr>
        </p:nvSpPr>
        <p:spPr/>
        <p:txBody>
          <a:bodyPr/>
          <a:lstStyle/>
          <a:p>
            <a:fld id="{6AF66C30-2FAE-4185-83A0-4FB1E4D1FCC6}" type="slidenum">
              <a:rPr lang="ro-RO" smtClean="0"/>
              <a:t>69</a:t>
            </a:fld>
            <a:endParaRPr lang="ro-RO"/>
          </a:p>
        </p:txBody>
      </p:sp>
    </p:spTree>
    <p:extLst>
      <p:ext uri="{BB962C8B-B14F-4D97-AF65-F5344CB8AC3E}">
        <p14:creationId xmlns:p14="http://schemas.microsoft.com/office/powerpoint/2010/main" val="2066708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FB345-D271-6A69-996A-4D9B0A5631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DE5B02-033B-743A-5259-374F4773C0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55506F-7296-FBAA-5723-9953E7F115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CAB63B5-7379-78C0-3150-22AD4E22048D}"/>
              </a:ext>
            </a:extLst>
          </p:cNvPr>
          <p:cNvSpPr>
            <a:spLocks noGrp="1"/>
          </p:cNvSpPr>
          <p:nvPr>
            <p:ph type="sldNum" sz="quarter" idx="5"/>
          </p:nvPr>
        </p:nvSpPr>
        <p:spPr/>
        <p:txBody>
          <a:bodyPr/>
          <a:lstStyle/>
          <a:p>
            <a:fld id="{6AF66C30-2FAE-4185-83A0-4FB1E4D1FCC6}" type="slidenum">
              <a:rPr lang="ro-RO" smtClean="0"/>
              <a:t>7</a:t>
            </a:fld>
            <a:endParaRPr lang="ro-RO"/>
          </a:p>
        </p:txBody>
      </p:sp>
    </p:spTree>
    <p:extLst>
      <p:ext uri="{BB962C8B-B14F-4D97-AF65-F5344CB8AC3E}">
        <p14:creationId xmlns:p14="http://schemas.microsoft.com/office/powerpoint/2010/main" val="42023191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C3E6A-1634-44A3-5F14-853E2FC3D4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D0AF1E-DEFD-76AC-C922-8B4D8A96C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B510F4-6F3C-19B3-9CE5-672CAF15226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58B5BE6-A0CE-0302-9686-E08A4DEBD7BE}"/>
              </a:ext>
            </a:extLst>
          </p:cNvPr>
          <p:cNvSpPr>
            <a:spLocks noGrp="1"/>
          </p:cNvSpPr>
          <p:nvPr>
            <p:ph type="sldNum" sz="quarter" idx="5"/>
          </p:nvPr>
        </p:nvSpPr>
        <p:spPr/>
        <p:txBody>
          <a:bodyPr/>
          <a:lstStyle/>
          <a:p>
            <a:fld id="{6AF66C30-2FAE-4185-83A0-4FB1E4D1FCC6}" type="slidenum">
              <a:rPr lang="ro-RO" smtClean="0"/>
              <a:t>70</a:t>
            </a:fld>
            <a:endParaRPr lang="ro-RO"/>
          </a:p>
        </p:txBody>
      </p:sp>
    </p:spTree>
    <p:extLst>
      <p:ext uri="{BB962C8B-B14F-4D97-AF65-F5344CB8AC3E}">
        <p14:creationId xmlns:p14="http://schemas.microsoft.com/office/powerpoint/2010/main" val="41883832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2A2E9-CD5F-413C-0100-19F4D95D7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3257DE-FF52-D029-DE67-2C639B4214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E91345-44F9-438A-0DF7-9A19E593F0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8A5242A-3DAE-93A5-3864-8006AA07E9D3}"/>
              </a:ext>
            </a:extLst>
          </p:cNvPr>
          <p:cNvSpPr>
            <a:spLocks noGrp="1"/>
          </p:cNvSpPr>
          <p:nvPr>
            <p:ph type="sldNum" sz="quarter" idx="5"/>
          </p:nvPr>
        </p:nvSpPr>
        <p:spPr/>
        <p:txBody>
          <a:bodyPr/>
          <a:lstStyle/>
          <a:p>
            <a:fld id="{6AF66C30-2FAE-4185-83A0-4FB1E4D1FCC6}" type="slidenum">
              <a:rPr lang="ro-RO" smtClean="0"/>
              <a:t>71</a:t>
            </a:fld>
            <a:endParaRPr lang="ro-RO"/>
          </a:p>
        </p:txBody>
      </p:sp>
    </p:spTree>
    <p:extLst>
      <p:ext uri="{BB962C8B-B14F-4D97-AF65-F5344CB8AC3E}">
        <p14:creationId xmlns:p14="http://schemas.microsoft.com/office/powerpoint/2010/main" val="19752092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395CF-7DDD-DEB3-5F10-6AC269FFFC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0C062-7E95-87C5-27FD-46D0ACE342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42DD6D-9BB7-2D94-FCF9-344BAC0E19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27DC539-E5C4-1085-324A-2AF0653ABE3C}"/>
              </a:ext>
            </a:extLst>
          </p:cNvPr>
          <p:cNvSpPr>
            <a:spLocks noGrp="1"/>
          </p:cNvSpPr>
          <p:nvPr>
            <p:ph type="sldNum" sz="quarter" idx="5"/>
          </p:nvPr>
        </p:nvSpPr>
        <p:spPr/>
        <p:txBody>
          <a:bodyPr/>
          <a:lstStyle/>
          <a:p>
            <a:fld id="{6AF66C30-2FAE-4185-83A0-4FB1E4D1FCC6}" type="slidenum">
              <a:rPr lang="ro-RO" smtClean="0"/>
              <a:t>72</a:t>
            </a:fld>
            <a:endParaRPr lang="ro-RO"/>
          </a:p>
        </p:txBody>
      </p:sp>
    </p:spTree>
    <p:extLst>
      <p:ext uri="{BB962C8B-B14F-4D97-AF65-F5344CB8AC3E}">
        <p14:creationId xmlns:p14="http://schemas.microsoft.com/office/powerpoint/2010/main" val="20868080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77C92-F5C1-75C4-3483-643D3E3260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043967-B953-D498-F466-A984DFE778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51A373-DCE0-17DC-0118-3E0B273FFF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3F5786C-774F-9BF7-A418-FA5341B51F91}"/>
              </a:ext>
            </a:extLst>
          </p:cNvPr>
          <p:cNvSpPr>
            <a:spLocks noGrp="1"/>
          </p:cNvSpPr>
          <p:nvPr>
            <p:ph type="sldNum" sz="quarter" idx="5"/>
          </p:nvPr>
        </p:nvSpPr>
        <p:spPr/>
        <p:txBody>
          <a:bodyPr/>
          <a:lstStyle/>
          <a:p>
            <a:fld id="{6AF66C30-2FAE-4185-83A0-4FB1E4D1FCC6}" type="slidenum">
              <a:rPr lang="ro-RO" smtClean="0"/>
              <a:t>73</a:t>
            </a:fld>
            <a:endParaRPr lang="ro-RO"/>
          </a:p>
        </p:txBody>
      </p:sp>
    </p:spTree>
    <p:extLst>
      <p:ext uri="{BB962C8B-B14F-4D97-AF65-F5344CB8AC3E}">
        <p14:creationId xmlns:p14="http://schemas.microsoft.com/office/powerpoint/2010/main" val="27144992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37BD4-6CC0-3841-B13B-EACFEF0D6C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2AFD19-9965-6183-3BAE-218F905182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886E34-0014-0AC6-B076-B398B66A48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56AAA9D-FDE6-B29C-8B72-021BA33B2E58}"/>
              </a:ext>
            </a:extLst>
          </p:cNvPr>
          <p:cNvSpPr>
            <a:spLocks noGrp="1"/>
          </p:cNvSpPr>
          <p:nvPr>
            <p:ph type="sldNum" sz="quarter" idx="5"/>
          </p:nvPr>
        </p:nvSpPr>
        <p:spPr/>
        <p:txBody>
          <a:bodyPr/>
          <a:lstStyle/>
          <a:p>
            <a:fld id="{6AF66C30-2FAE-4185-83A0-4FB1E4D1FCC6}" type="slidenum">
              <a:rPr lang="ro-RO" smtClean="0"/>
              <a:t>74</a:t>
            </a:fld>
            <a:endParaRPr lang="ro-RO"/>
          </a:p>
        </p:txBody>
      </p:sp>
    </p:spTree>
    <p:extLst>
      <p:ext uri="{BB962C8B-B14F-4D97-AF65-F5344CB8AC3E}">
        <p14:creationId xmlns:p14="http://schemas.microsoft.com/office/powerpoint/2010/main" val="39278012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AE5FE-1808-D3B4-9F9E-A6C5FD7E6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F3FCE7-83B2-F7D0-8F07-2DEC8D8F01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173C2-91D6-05B1-D7A7-23BAFD3823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461C712-1BFF-672B-DDBD-1B9C07357033}"/>
              </a:ext>
            </a:extLst>
          </p:cNvPr>
          <p:cNvSpPr>
            <a:spLocks noGrp="1"/>
          </p:cNvSpPr>
          <p:nvPr>
            <p:ph type="sldNum" sz="quarter" idx="5"/>
          </p:nvPr>
        </p:nvSpPr>
        <p:spPr/>
        <p:txBody>
          <a:bodyPr/>
          <a:lstStyle/>
          <a:p>
            <a:fld id="{6AF66C30-2FAE-4185-83A0-4FB1E4D1FCC6}" type="slidenum">
              <a:rPr lang="ro-RO" smtClean="0"/>
              <a:t>75</a:t>
            </a:fld>
            <a:endParaRPr lang="ro-RO"/>
          </a:p>
        </p:txBody>
      </p:sp>
    </p:spTree>
    <p:extLst>
      <p:ext uri="{BB962C8B-B14F-4D97-AF65-F5344CB8AC3E}">
        <p14:creationId xmlns:p14="http://schemas.microsoft.com/office/powerpoint/2010/main" val="39764028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25F82-5A6A-B88C-E683-E80523E01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60FC82-902C-ADEE-14A5-097EF3B2CA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D0F3C8-05F1-6042-4AD3-E77D3B8617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91B4281-C072-8A9A-9676-5B42B3252624}"/>
              </a:ext>
            </a:extLst>
          </p:cNvPr>
          <p:cNvSpPr>
            <a:spLocks noGrp="1"/>
          </p:cNvSpPr>
          <p:nvPr>
            <p:ph type="sldNum" sz="quarter" idx="5"/>
          </p:nvPr>
        </p:nvSpPr>
        <p:spPr/>
        <p:txBody>
          <a:bodyPr/>
          <a:lstStyle/>
          <a:p>
            <a:fld id="{6AF66C30-2FAE-4185-83A0-4FB1E4D1FCC6}" type="slidenum">
              <a:rPr lang="ro-RO" smtClean="0"/>
              <a:t>76</a:t>
            </a:fld>
            <a:endParaRPr lang="ro-RO"/>
          </a:p>
        </p:txBody>
      </p:sp>
    </p:spTree>
    <p:extLst>
      <p:ext uri="{BB962C8B-B14F-4D97-AF65-F5344CB8AC3E}">
        <p14:creationId xmlns:p14="http://schemas.microsoft.com/office/powerpoint/2010/main" val="13831694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925D0-3EB3-08D2-24AD-E2DA766F97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99D2A9-D9FC-B908-D1E7-7364544A5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9A9765-8613-B123-8A69-94A6924CA8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F4432F6-4B9A-BBF8-B815-58CBA50F3610}"/>
              </a:ext>
            </a:extLst>
          </p:cNvPr>
          <p:cNvSpPr>
            <a:spLocks noGrp="1"/>
          </p:cNvSpPr>
          <p:nvPr>
            <p:ph type="sldNum" sz="quarter" idx="5"/>
          </p:nvPr>
        </p:nvSpPr>
        <p:spPr/>
        <p:txBody>
          <a:bodyPr/>
          <a:lstStyle/>
          <a:p>
            <a:fld id="{6AF66C30-2FAE-4185-83A0-4FB1E4D1FCC6}" type="slidenum">
              <a:rPr lang="ro-RO" smtClean="0"/>
              <a:t>77</a:t>
            </a:fld>
            <a:endParaRPr lang="ro-RO"/>
          </a:p>
        </p:txBody>
      </p:sp>
    </p:spTree>
    <p:extLst>
      <p:ext uri="{BB962C8B-B14F-4D97-AF65-F5344CB8AC3E}">
        <p14:creationId xmlns:p14="http://schemas.microsoft.com/office/powerpoint/2010/main" val="29437349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4F0C3-7439-10FA-9CB9-E40B091F64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995A75-647B-0F19-BCAE-11723B66F3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8C5869-C531-2D7A-A8DD-92A1DEDDB6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43757C7-7C5A-EBD1-E51C-EDF6B98FBE0F}"/>
              </a:ext>
            </a:extLst>
          </p:cNvPr>
          <p:cNvSpPr>
            <a:spLocks noGrp="1"/>
          </p:cNvSpPr>
          <p:nvPr>
            <p:ph type="sldNum" sz="quarter" idx="5"/>
          </p:nvPr>
        </p:nvSpPr>
        <p:spPr/>
        <p:txBody>
          <a:bodyPr/>
          <a:lstStyle/>
          <a:p>
            <a:fld id="{6AF66C30-2FAE-4185-83A0-4FB1E4D1FCC6}" type="slidenum">
              <a:rPr lang="ro-RO" smtClean="0"/>
              <a:t>78</a:t>
            </a:fld>
            <a:endParaRPr lang="ro-RO"/>
          </a:p>
        </p:txBody>
      </p:sp>
    </p:spTree>
    <p:extLst>
      <p:ext uri="{BB962C8B-B14F-4D97-AF65-F5344CB8AC3E}">
        <p14:creationId xmlns:p14="http://schemas.microsoft.com/office/powerpoint/2010/main" val="10181077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D94F3-B266-A91C-2D2E-8351AC0324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016265-D682-1BAF-AED8-D68364946B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783DFF-050F-C04B-E61A-1F00CE04C3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57175BE-F486-0774-30FC-9563088A15E5}"/>
              </a:ext>
            </a:extLst>
          </p:cNvPr>
          <p:cNvSpPr>
            <a:spLocks noGrp="1"/>
          </p:cNvSpPr>
          <p:nvPr>
            <p:ph type="sldNum" sz="quarter" idx="5"/>
          </p:nvPr>
        </p:nvSpPr>
        <p:spPr/>
        <p:txBody>
          <a:bodyPr/>
          <a:lstStyle/>
          <a:p>
            <a:fld id="{6AF66C30-2FAE-4185-83A0-4FB1E4D1FCC6}" type="slidenum">
              <a:rPr lang="ro-RO" smtClean="0"/>
              <a:t>79</a:t>
            </a:fld>
            <a:endParaRPr lang="ro-RO"/>
          </a:p>
        </p:txBody>
      </p:sp>
    </p:spTree>
    <p:extLst>
      <p:ext uri="{BB962C8B-B14F-4D97-AF65-F5344CB8AC3E}">
        <p14:creationId xmlns:p14="http://schemas.microsoft.com/office/powerpoint/2010/main" val="2370958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EB5E2-7080-E561-9447-58B349681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1F6C06-6EED-9741-119D-8736F75D6E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66931-F8AE-E5FC-9E07-717B4A624A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B0E013F-6FC3-E433-89B5-E11EDB1D5E76}"/>
              </a:ext>
            </a:extLst>
          </p:cNvPr>
          <p:cNvSpPr>
            <a:spLocks noGrp="1"/>
          </p:cNvSpPr>
          <p:nvPr>
            <p:ph type="sldNum" sz="quarter" idx="5"/>
          </p:nvPr>
        </p:nvSpPr>
        <p:spPr/>
        <p:txBody>
          <a:bodyPr/>
          <a:lstStyle/>
          <a:p>
            <a:fld id="{6AF66C30-2FAE-4185-83A0-4FB1E4D1FCC6}" type="slidenum">
              <a:rPr lang="ro-RO" smtClean="0"/>
              <a:t>8</a:t>
            </a:fld>
            <a:endParaRPr lang="ro-RO"/>
          </a:p>
        </p:txBody>
      </p:sp>
    </p:spTree>
    <p:extLst>
      <p:ext uri="{BB962C8B-B14F-4D97-AF65-F5344CB8AC3E}">
        <p14:creationId xmlns:p14="http://schemas.microsoft.com/office/powerpoint/2010/main" val="36850150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92B7C-86D0-D5FE-ECA3-1EF240458B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471920-B5B8-9948-8358-33FBA6B230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2A3D24-CD35-061F-0F58-94D0149E0E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19221A3-B132-C5EE-B562-3833623FE480}"/>
              </a:ext>
            </a:extLst>
          </p:cNvPr>
          <p:cNvSpPr>
            <a:spLocks noGrp="1"/>
          </p:cNvSpPr>
          <p:nvPr>
            <p:ph type="sldNum" sz="quarter" idx="5"/>
          </p:nvPr>
        </p:nvSpPr>
        <p:spPr/>
        <p:txBody>
          <a:bodyPr/>
          <a:lstStyle/>
          <a:p>
            <a:fld id="{6AF66C30-2FAE-4185-83A0-4FB1E4D1FCC6}" type="slidenum">
              <a:rPr lang="ro-RO" smtClean="0"/>
              <a:t>80</a:t>
            </a:fld>
            <a:endParaRPr lang="ro-RO"/>
          </a:p>
        </p:txBody>
      </p:sp>
    </p:spTree>
    <p:extLst>
      <p:ext uri="{BB962C8B-B14F-4D97-AF65-F5344CB8AC3E}">
        <p14:creationId xmlns:p14="http://schemas.microsoft.com/office/powerpoint/2010/main" val="19452427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907B8-1879-364D-2C3F-C856CA3DC6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4C291-E64E-CFF3-1F8A-BD5B5F5CE5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4BF3FA-F22C-1F88-6673-4EB9C6F652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504C117-36A9-105C-DC5A-B907216D3D5F}"/>
              </a:ext>
            </a:extLst>
          </p:cNvPr>
          <p:cNvSpPr>
            <a:spLocks noGrp="1"/>
          </p:cNvSpPr>
          <p:nvPr>
            <p:ph type="sldNum" sz="quarter" idx="5"/>
          </p:nvPr>
        </p:nvSpPr>
        <p:spPr/>
        <p:txBody>
          <a:bodyPr/>
          <a:lstStyle/>
          <a:p>
            <a:fld id="{6AF66C30-2FAE-4185-83A0-4FB1E4D1FCC6}" type="slidenum">
              <a:rPr lang="ro-RO" smtClean="0"/>
              <a:t>81</a:t>
            </a:fld>
            <a:endParaRPr lang="ro-RO"/>
          </a:p>
        </p:txBody>
      </p:sp>
    </p:spTree>
    <p:extLst>
      <p:ext uri="{BB962C8B-B14F-4D97-AF65-F5344CB8AC3E}">
        <p14:creationId xmlns:p14="http://schemas.microsoft.com/office/powerpoint/2010/main" val="845412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F5700-50DE-8904-8C37-D8C9C58D77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FE6672-9B84-13F6-29F2-4254633476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EED8F2-E1B2-88D0-F6C1-9061A293B7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D2F06FD-9943-F2AC-43F4-FB45880C9B36}"/>
              </a:ext>
            </a:extLst>
          </p:cNvPr>
          <p:cNvSpPr>
            <a:spLocks noGrp="1"/>
          </p:cNvSpPr>
          <p:nvPr>
            <p:ph type="sldNum" sz="quarter" idx="5"/>
          </p:nvPr>
        </p:nvSpPr>
        <p:spPr/>
        <p:txBody>
          <a:bodyPr/>
          <a:lstStyle/>
          <a:p>
            <a:fld id="{6AF66C30-2FAE-4185-83A0-4FB1E4D1FCC6}" type="slidenum">
              <a:rPr lang="ro-RO" smtClean="0"/>
              <a:t>9</a:t>
            </a:fld>
            <a:endParaRPr lang="ro-RO"/>
          </a:p>
        </p:txBody>
      </p:sp>
    </p:spTree>
    <p:extLst>
      <p:ext uri="{BB962C8B-B14F-4D97-AF65-F5344CB8AC3E}">
        <p14:creationId xmlns:p14="http://schemas.microsoft.com/office/powerpoint/2010/main" val="655485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18.07.2025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18.07.2025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18.07.2025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18.07.2025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18.07.2025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4C2A7C-C859-4802-A9B5-5D977F195A3E}" type="datetimeFigureOut">
              <a:rPr lang="ro-RO" smtClean="0"/>
              <a:t>18.07.2025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4C2A7C-C859-4802-A9B5-5D977F195A3E}" type="datetimeFigureOut">
              <a:rPr lang="ro-RO" smtClean="0"/>
              <a:t>18.07.2025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4C2A7C-C859-4802-A9B5-5D977F195A3E}" type="datetimeFigureOut">
              <a:rPr lang="ro-RO" smtClean="0"/>
              <a:t>18.07.2025</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18.07.2025</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18.07.2025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18.07.2025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18.07.2025</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7.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68.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73.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75.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diagramQuickStyle" Target="../diagrams/quickStyle1.xml"/><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diagramLayout" Target="../diagrams/layout1.xm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diagramData" Target="../diagrams/data1.xml"/><Relationship Id="rId5" Type="http://schemas.openxmlformats.org/officeDocument/2006/relationships/image" Target="../media/image3.png"/><Relationship Id="rId15" Type="http://schemas.microsoft.com/office/2007/relationships/diagramDrawing" Target="../diagrams/drawing1.xml"/><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diagramColors" Target="../diagrams/colors1.xml"/></Relationships>
</file>

<file path=ppt/slides/_rels/slide7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diagramQuickStyle" Target="../diagrams/quickStyle2.xml"/><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diagramLayout" Target="../diagrams/layout2.xm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diagramData" Target="../diagrams/data2.xml"/><Relationship Id="rId5" Type="http://schemas.openxmlformats.org/officeDocument/2006/relationships/image" Target="../media/image3.png"/><Relationship Id="rId15" Type="http://schemas.microsoft.com/office/2007/relationships/diagramDrawing" Target="../diagrams/drawing2.xml"/><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diagramColors" Target="../diagrams/colors2.xml"/></Relationships>
</file>

<file path=ppt/slides/_rels/slide7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3"/>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27" name="Group 26">
              <a:extLst>
                <a:ext uri="{FF2B5EF4-FFF2-40B4-BE49-F238E27FC236}">
                  <a16:creationId xmlns:a16="http://schemas.microsoft.com/office/drawing/2014/main" id="{63009B5C-9384-AAC8-DAB1-048AE88647D9}"/>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27381F8E-EA18-0E61-3F5C-67A3A691F72E}"/>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ro-RO" sz="1100" b="1" dirty="0" err="1">
                    <a:effectLst/>
                    <a:latin typeface="coranto-2"/>
                  </a:rPr>
                  <a:t>Disclaimer</a:t>
                </a:r>
                <a:r>
                  <a:rPr lang="ro-RO" sz="1100" b="0" i="1" dirty="0">
                    <a:solidFill>
                      <a:srgbClr val="0000FF"/>
                    </a:solidFill>
                    <a:effectLst/>
                    <a:latin typeface="coranto-2"/>
                  </a:rPr>
                  <a:t>: </a:t>
                </a:r>
                <a:r>
                  <a:rPr lang="en-GB" sz="1100" b="0" i="1" dirty="0">
                    <a:solidFill>
                      <a:srgbClr val="0000FF"/>
                    </a:solidFill>
                    <a:effectLst/>
                    <a:latin typeface="coranto-2"/>
                  </a:rPr>
                  <a:t>“Funded by the European Union. Views and opinions expressed are however those of the author(s) only and do not necessarily reflect those of the European Union or the ANPCDEFP. Neither the European Union nor the ANPCDEFP can be held responsible for them”</a:t>
                </a:r>
                <a:endParaRPr lang="en-GB" sz="1100" i="1" dirty="0">
                  <a:solidFill>
                    <a:srgbClr val="0000FF"/>
                  </a:solidFill>
                </a:endParaRPr>
              </a:p>
            </p:txBody>
          </p:sp>
        </p:grpSp>
      </p:grpSp>
      <p:sp>
        <p:nvSpPr>
          <p:cNvPr id="30" name="TextBox 29">
            <a:extLst>
              <a:ext uri="{FF2B5EF4-FFF2-40B4-BE49-F238E27FC236}">
                <a16:creationId xmlns:a16="http://schemas.microsoft.com/office/drawing/2014/main" id="{DA711A02-E7F7-91A7-49CA-CB11FD1335F5}"/>
              </a:ext>
            </a:extLst>
          </p:cNvPr>
          <p:cNvSpPr txBox="1"/>
          <p:nvPr/>
        </p:nvSpPr>
        <p:spPr>
          <a:xfrm>
            <a:off x="629264" y="2456939"/>
            <a:ext cx="7885472" cy="2380139"/>
          </a:xfrm>
          <a:prstGeom prst="rect">
            <a:avLst/>
          </a:prstGeom>
          <a:noFill/>
        </p:spPr>
        <p:txBody>
          <a:bodyPr wrap="square">
            <a:spAutoFit/>
          </a:bodyPr>
          <a:lstStyle/>
          <a:p>
            <a:pPr algn="ctr">
              <a:lnSpc>
                <a:spcPct val="150000"/>
              </a:lnSpc>
              <a:spcAft>
                <a:spcPts val="1000"/>
              </a:spcAft>
            </a:pPr>
            <a:r>
              <a:rPr lang="ro-RO"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r>
              <a:rPr lang="en-US"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COURSE</a:t>
            </a:r>
          </a:p>
          <a:p>
            <a:pPr algn="ctr">
              <a:lnSpc>
                <a:spcPct val="150000"/>
              </a:lnSpc>
              <a:spcAft>
                <a:spcPts val="1000"/>
              </a:spcAft>
            </a:pPr>
            <a:r>
              <a:rPr lang="en-GB" sz="3200" b="1" dirty="0">
                <a:solidFill>
                  <a:schemeClr val="accent1"/>
                </a:solidFill>
                <a:latin typeface="Times New Roman" panose="02020603050405020304" pitchFamily="18" charset="0"/>
                <a:ea typeface="Calibri" panose="020F0502020204030204" pitchFamily="34" charset="0"/>
              </a:rPr>
              <a:t>Week I-VIII</a:t>
            </a:r>
          </a:p>
          <a:p>
            <a:pPr algn="ctr"/>
            <a:r>
              <a:rPr lang="en-US" b="1" dirty="0">
                <a:latin typeface="Times New Roman" panose="02020603050405020304" pitchFamily="18" charset="0"/>
                <a:cs typeface="Times New Roman" panose="02020603050405020304" pitchFamily="18" charset="0"/>
              </a:rPr>
              <a:t>Revision of Victualling Onboard with an Emphasis on Food Storage, Processing, Nutrition, and First Aid</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AB896D3-5AB3-5EA5-2840-20B5DAFEED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62D5C2EE-BF62-6A7A-4967-3BB63107FED7}"/>
              </a:ext>
            </a:extLst>
          </p:cNvPr>
          <p:cNvPicPr>
            <a:picLocks noChangeAspect="1"/>
          </p:cNvPicPr>
          <p:nvPr/>
        </p:nvPicPr>
        <p:blipFill>
          <a:blip r:embed="rId6"/>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6EE98C28-27E5-4015-221F-CC1B897B60A1}"/>
              </a:ext>
            </a:extLst>
          </p:cNvPr>
          <p:cNvPicPr>
            <a:picLocks noChangeAspect="1"/>
          </p:cNvPicPr>
          <p:nvPr/>
        </p:nvPicPr>
        <p:blipFill>
          <a:blip r:embed="rId7"/>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AE5BF4A6-5957-08DB-1934-BABAF3FB715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52B21BB7-7C4D-019E-2B1D-8AF0CC6B5541}"/>
              </a:ext>
            </a:extLst>
          </p:cNvPr>
          <p:cNvPicPr>
            <a:picLocks noChangeAspect="1"/>
          </p:cNvPicPr>
          <p:nvPr/>
        </p:nvPicPr>
        <p:blipFill>
          <a:blip r:embed="rId9"/>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10"/>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796460" y="1466200"/>
            <a:ext cx="7885472" cy="400110"/>
          </a:xfrm>
          <a:prstGeom prst="rect">
            <a:avLst/>
          </a:prstGeom>
          <a:noFill/>
        </p:spPr>
        <p:txBody>
          <a:bodyPr wrap="square">
            <a:spAutoFit/>
          </a:bodyPr>
          <a:lstStyle/>
          <a:p>
            <a:pPr algn="ctr"/>
            <a:r>
              <a:rPr lang="en-GB" sz="1000" b="1" dirty="0">
                <a:solidFill>
                  <a:srgbClr val="7030A0"/>
                </a:solidFill>
              </a:rPr>
              <a:t>KA220-VET - Cooperation partnerships in vocational</a:t>
            </a:r>
            <a:r>
              <a:rPr lang="ro-RO" sz="1000" b="1" dirty="0">
                <a:solidFill>
                  <a:srgbClr val="7030A0"/>
                </a:solidFill>
              </a:rPr>
              <a:t> </a:t>
            </a:r>
            <a:r>
              <a:rPr lang="en-GB" sz="1000" b="1" dirty="0">
                <a:solidFill>
                  <a:srgbClr val="7030A0"/>
                </a:solidFill>
              </a:rPr>
              <a:t>education and training</a:t>
            </a:r>
            <a:endParaRPr lang="ro-RO" sz="1000" b="1" dirty="0">
              <a:solidFill>
                <a:srgbClr val="7030A0"/>
              </a:solidFill>
            </a:endParaRPr>
          </a:p>
          <a:p>
            <a:pPr algn="ctr"/>
            <a:r>
              <a:rPr lang="en-GB" sz="1000" b="1" i="0" u="none" strike="noStrike" baseline="0" dirty="0">
                <a:solidFill>
                  <a:srgbClr val="7030A0"/>
                </a:solidFill>
              </a:rPr>
              <a:t>2023-1-RO01-KA220-VET-000156711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MARitime</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Soft Skills for Onboard Healthy Nutrition and</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 </a:t>
            </a: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Arts in Seagoing Services – </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CUL</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MAR</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err="1">
                <a:solidFill>
                  <a:srgbClr val="FF0000"/>
                </a:solidFill>
                <a:effectLst>
                  <a:outerShdw blurRad="38100" dist="38100" dir="2700000" algn="tl">
                    <a:srgbClr val="000000">
                      <a:alpha val="43137"/>
                    </a:srgbClr>
                  </a:outerShdw>
                </a:effectLst>
                <a:latin typeface="CharterBT-Roman"/>
              </a:rPr>
              <a:t>Skills</a:t>
            </a:r>
            <a:endParaRPr lang="en-US" sz="2000" b="1" dirty="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499202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5245A-AAFA-CE5C-7987-D73378BB357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9E66805-CFB2-C7C8-62AE-EA8887CC95C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250D21B-5F97-99EE-AAEF-8F0D00CA12AB}"/>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KEY CONCEPTS OF VICTUALLING ONBOARD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A17161C-9F1F-9813-7DDA-8172376E614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047A26F-83D0-1F09-44C2-50305A9D48B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D53AC47-79BC-27AF-9C8C-1B027F087BA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76F70EF-60F0-2FEB-F1DA-8EC2E3514C80}"/>
              </a:ext>
            </a:extLst>
          </p:cNvPr>
          <p:cNvSpPr txBox="1"/>
          <p:nvPr/>
        </p:nvSpPr>
        <p:spPr>
          <a:xfrm>
            <a:off x="552450" y="1678387"/>
            <a:ext cx="7962900" cy="3016210"/>
          </a:xfrm>
          <a:prstGeom prst="rect">
            <a:avLst/>
          </a:prstGeom>
          <a:noFill/>
        </p:spPr>
        <p:txBody>
          <a:bodyPr wrap="square" rtlCol="0">
            <a:spAutoFit/>
          </a:bodyPr>
          <a:lstStyle/>
          <a:p>
            <a:pPr marL="1203325" indent="-1203325" algn="just">
              <a:spcBef>
                <a:spcPts val="815"/>
              </a:spcBef>
              <a:spcAft>
                <a:spcPts val="200"/>
              </a:spcAft>
              <a:buNone/>
              <a:tabLst>
                <a:tab pos="6024880" algn="r"/>
              </a:tabLst>
            </a:pPr>
            <a:r>
              <a:rPr lang="en-US" sz="1800" b="1" dirty="0">
                <a:effectLst/>
                <a:latin typeface="Times New Roman" panose="02020603050405020304" pitchFamily="18" charset="0"/>
                <a:ea typeface="Arial" panose="020B0604020202020204" pitchFamily="34" charset="0"/>
              </a:rPr>
              <a:t>Sustainability and Green Shipping</a:t>
            </a:r>
          </a:p>
          <a:p>
            <a:pPr algn="just">
              <a:spcAft>
                <a:spcPts val="200"/>
              </a:spcAft>
              <a:buNone/>
            </a:pPr>
            <a:r>
              <a:rPr lang="en-US" sz="1800" dirty="0">
                <a:effectLst/>
                <a:latin typeface="Times New Roman" panose="02020603050405020304" pitchFamily="18" charset="0"/>
                <a:ea typeface="Times New Roman" panose="02020603050405020304" pitchFamily="18" charset="0"/>
              </a:rPr>
              <a:t>The maritime industry is increasingly embracing green logistics initiatives to reduce its environmental impact. One key approach is the use of low-emission fuels, which significantly cut down on greenhouse gas emissions during voyages and contribute to cleaner ocean transport.</a:t>
            </a:r>
            <a:endParaRPr lang="en-US" sz="1800" dirty="0">
              <a:effectLst/>
              <a:latin typeface="Times New Roman" panose="02020603050405020304" pitchFamily="18" charset="0"/>
              <a:ea typeface="Arial" panose="020B0604020202020204" pitchFamily="34" charset="0"/>
            </a:endParaRPr>
          </a:p>
          <a:p>
            <a:pPr algn="just">
              <a:spcAft>
                <a:spcPts val="200"/>
              </a:spcAft>
              <a:buNone/>
            </a:pPr>
            <a:r>
              <a:rPr lang="en-US" sz="1800" dirty="0">
                <a:effectLst/>
                <a:latin typeface="Times New Roman" panose="02020603050405020304" pitchFamily="18" charset="0"/>
                <a:ea typeface="Times New Roman" panose="02020603050405020304" pitchFamily="18" charset="0"/>
              </a:rPr>
              <a:t>In addition, shipping companies are implementing sustainable bunkering practices, aligning their operations with international standards such as IMO regulations. These efforts reflect a broader commitment to green shipping, aiming to create a more environmentally responsible and sustainable future for global maritime trade.</a:t>
            </a:r>
            <a:endParaRPr lang="en-US" sz="1800" dirty="0">
              <a:effectLst/>
              <a:latin typeface="Times New Roman" panose="02020603050405020304" pitchFamily="18" charset="0"/>
              <a:ea typeface="Arial" panose="020B0604020202020204" pitchFamily="34" charset="0"/>
            </a:endParaRPr>
          </a:p>
          <a:p>
            <a:pPr algn="just">
              <a:spcBef>
                <a:spcPts val="815"/>
              </a:spcBef>
              <a:spcAft>
                <a:spcPts val="200"/>
              </a:spcAft>
              <a:buNone/>
              <a:tabLst>
                <a:tab pos="6024880" algn="r"/>
              </a:tabLs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F1450574-7F24-381A-9422-0A272340852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5F083A0-DFF9-1B29-6054-3092C97F8E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794A35C-B5E8-D2FD-6CC5-6182D29EF5D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F46781F-33EB-4121-75F9-F37B71EF5AD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1217250-2B02-3306-669B-8E9B098D2C5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BBFDFE8-C52F-36C3-108B-F3CE6C79298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37AF034-567A-714A-9CAE-F46FE4E39AA1}"/>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2EEE9F17-EB73-5B56-D7E1-962BC7A94236}"/>
              </a:ext>
            </a:extLst>
          </p:cNvPr>
          <p:cNvPicPr>
            <a:picLocks noChangeAspect="1"/>
          </p:cNvPicPr>
          <p:nvPr/>
        </p:nvPicPr>
        <p:blipFill>
          <a:blip r:embed="rId11"/>
          <a:stretch>
            <a:fillRect/>
          </a:stretch>
        </p:blipFill>
        <p:spPr>
          <a:xfrm>
            <a:off x="1488973" y="4293732"/>
            <a:ext cx="3028950" cy="1880978"/>
          </a:xfrm>
          <a:prstGeom prst="rect">
            <a:avLst/>
          </a:prstGeom>
        </p:spPr>
      </p:pic>
      <p:pic>
        <p:nvPicPr>
          <p:cNvPr id="8" name="Picture 7">
            <a:extLst>
              <a:ext uri="{FF2B5EF4-FFF2-40B4-BE49-F238E27FC236}">
                <a16:creationId xmlns:a16="http://schemas.microsoft.com/office/drawing/2014/main" id="{82B2F102-A720-43E5-A323-C4BE87BB44F9}"/>
              </a:ext>
            </a:extLst>
          </p:cNvPr>
          <p:cNvPicPr>
            <a:picLocks noChangeAspect="1"/>
          </p:cNvPicPr>
          <p:nvPr/>
        </p:nvPicPr>
        <p:blipFill>
          <a:blip r:embed="rId12"/>
          <a:stretch>
            <a:fillRect/>
          </a:stretch>
        </p:blipFill>
        <p:spPr>
          <a:xfrm>
            <a:off x="4961032" y="4310167"/>
            <a:ext cx="2495898" cy="1848108"/>
          </a:xfrm>
          <a:prstGeom prst="rect">
            <a:avLst/>
          </a:prstGeom>
        </p:spPr>
      </p:pic>
    </p:spTree>
    <p:extLst>
      <p:ext uri="{BB962C8B-B14F-4D97-AF65-F5344CB8AC3E}">
        <p14:creationId xmlns:p14="http://schemas.microsoft.com/office/powerpoint/2010/main" val="559042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1C25B-20D3-3AD3-5CBE-CC3E719BCF1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42A5071-0908-B024-ED18-5C9EE0BADCB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E0596E9-FCF8-8970-F689-58C40A3AF756}"/>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TYPES OF CONVENIENCE FOODS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D4BF4A0-4058-F75C-20DF-A8B201FD89A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5DE6212-42CC-BDDE-209C-AC1462ABECA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D74C784-44A0-5C7A-49D2-9FA7307BAC6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B6A59CF-4F61-9069-931C-F6A278F54493}"/>
              </a:ext>
            </a:extLst>
          </p:cNvPr>
          <p:cNvSpPr txBox="1"/>
          <p:nvPr/>
        </p:nvSpPr>
        <p:spPr>
          <a:xfrm>
            <a:off x="552450" y="1678387"/>
            <a:ext cx="7962900" cy="3016210"/>
          </a:xfrm>
          <a:prstGeom prst="rect">
            <a:avLst/>
          </a:prstGeom>
          <a:noFill/>
        </p:spPr>
        <p:txBody>
          <a:bodyPr wrap="square" rtlCol="0">
            <a:spAutoFit/>
          </a:bodyPr>
          <a:lstStyle/>
          <a:p>
            <a:pPr algn="just">
              <a:spcAft>
                <a:spcPts val="200"/>
              </a:spcAft>
              <a:buNone/>
            </a:pPr>
            <a:r>
              <a:rPr lang="tr-TR" sz="1800" b="1" dirty="0">
                <a:effectLst/>
                <a:latin typeface="Times New Roman" panose="02020603050405020304" pitchFamily="18" charset="0"/>
                <a:ea typeface="Arial" panose="020B0604020202020204" pitchFamily="34" charset="0"/>
              </a:rPr>
              <a:t>Semi-Processed Foods</a:t>
            </a:r>
            <a:endParaRPr lang="en-US" sz="1800" dirty="0">
              <a:effectLst/>
              <a:latin typeface="Times New Roman" panose="02020603050405020304" pitchFamily="18" charset="0"/>
              <a:ea typeface="Arial" panose="020B0604020202020204" pitchFamily="34" charset="0"/>
            </a:endParaRPr>
          </a:p>
          <a:p>
            <a:pPr marL="457200" algn="just">
              <a:spcAft>
                <a:spcPts val="200"/>
              </a:spcAft>
              <a:buNone/>
            </a:pPr>
            <a:r>
              <a:rPr lang="tr-TR" sz="1800" dirty="0">
                <a:effectLst/>
                <a:latin typeface="Times New Roman" panose="02020603050405020304" pitchFamily="18" charset="0"/>
                <a:ea typeface="Arial" panose="020B0604020202020204" pitchFamily="34" charset="0"/>
              </a:rPr>
              <a:t>Semi-processed foods are products that have undergone partial preparation or treatment to make final cooking quicker and easier. These foods are not ready to eat but help reduce the time and labor required during meal preparation. Common examples include peeled and chopped vegetables, marinated meats, pre-washed salad mixes, and instant soup bases. While these foods save valuable preparation time, they still require further cooking or handling before consumption. They are typically stored under refrigeration or frozen to maintain their quality and prevent spoilage.</a:t>
            </a:r>
            <a:endParaRPr lang="en-US" sz="1800" dirty="0">
              <a:effectLst/>
              <a:latin typeface="Times New Roman" panose="02020603050405020304" pitchFamily="18" charset="0"/>
              <a:ea typeface="Arial" panose="020B0604020202020204" pitchFamily="34" charset="0"/>
            </a:endParaRPr>
          </a:p>
          <a:p>
            <a:pPr algn="just">
              <a:spcBef>
                <a:spcPts val="815"/>
              </a:spcBef>
              <a:spcAft>
                <a:spcPts val="200"/>
              </a:spcAft>
              <a:buNone/>
              <a:tabLst>
                <a:tab pos="6024880" algn="r"/>
              </a:tabLs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35B8BD90-7137-BBF3-5962-50923E90FEC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37647A5-CF65-FBDF-CD2B-F0743DCC98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4DC2CD6-838E-38CA-40ED-C22187E2A8B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89B8E72-9915-615D-F107-3BA91068173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D17C9E4-5436-B8FF-4743-14ED2F4E478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DFF30D6-E08E-43E4-8F71-C358FA07397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26BD98D-9C3F-AA52-6093-3A471F9A77BA}"/>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DFCA5779-E970-8661-2D60-C8CAFE3E1FEB}"/>
              </a:ext>
            </a:extLst>
          </p:cNvPr>
          <p:cNvPicPr>
            <a:picLocks noChangeAspect="1"/>
          </p:cNvPicPr>
          <p:nvPr/>
        </p:nvPicPr>
        <p:blipFill>
          <a:blip r:embed="rId11"/>
          <a:stretch>
            <a:fillRect/>
          </a:stretch>
        </p:blipFill>
        <p:spPr>
          <a:xfrm>
            <a:off x="2979989" y="4348095"/>
            <a:ext cx="2857500" cy="1600200"/>
          </a:xfrm>
          <a:prstGeom prst="rect">
            <a:avLst/>
          </a:prstGeom>
        </p:spPr>
      </p:pic>
    </p:spTree>
    <p:extLst>
      <p:ext uri="{BB962C8B-B14F-4D97-AF65-F5344CB8AC3E}">
        <p14:creationId xmlns:p14="http://schemas.microsoft.com/office/powerpoint/2010/main" val="201449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29F32-38CA-414E-FE07-CBD98D98925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F3F7EDA-AEFD-E153-A940-4BD4EF2D4A2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16EEDA0-64E8-411A-95B9-F0C7F6FF0421}"/>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TYPES OF CONVENIENCE FOODS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70A9F7B-54AA-C238-FDA4-61FA6E94EA8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1C19D24-E235-2BAA-E648-9F1DFAE4A13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ABB0EEA-7A60-9B15-D74C-7AD5649D0B8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3A909CC-D9C1-D1D6-ACDF-AC212320D0C2}"/>
              </a:ext>
            </a:extLst>
          </p:cNvPr>
          <p:cNvSpPr txBox="1"/>
          <p:nvPr/>
        </p:nvSpPr>
        <p:spPr>
          <a:xfrm>
            <a:off x="552450" y="1678387"/>
            <a:ext cx="7962900" cy="1779974"/>
          </a:xfrm>
          <a:prstGeom prst="rect">
            <a:avLst/>
          </a:prstGeom>
          <a:noFill/>
        </p:spPr>
        <p:txBody>
          <a:bodyPr wrap="square" rtlCol="0">
            <a:spAutoFit/>
          </a:bodyPr>
          <a:lstStyle/>
          <a:p>
            <a:pPr algn="just">
              <a:spcAft>
                <a:spcPts val="200"/>
              </a:spcAft>
              <a:buNone/>
            </a:pPr>
            <a:r>
              <a:rPr lang="tr-TR" sz="1800" b="1" dirty="0">
                <a:effectLst/>
                <a:latin typeface="Times New Roman" panose="02020603050405020304" pitchFamily="18" charset="0"/>
                <a:ea typeface="Arial" panose="020B0604020202020204" pitchFamily="34" charset="0"/>
              </a:rPr>
              <a:t>Fully Processed Foods</a:t>
            </a:r>
            <a:endParaRPr lang="en-US" sz="1800" dirty="0">
              <a:effectLst/>
              <a:latin typeface="Times New Roman" panose="02020603050405020304" pitchFamily="18" charset="0"/>
              <a:ea typeface="Arial" panose="020B0604020202020204" pitchFamily="34" charset="0"/>
            </a:endParaRPr>
          </a:p>
          <a:p>
            <a:pPr>
              <a:buNone/>
            </a:pPr>
            <a:r>
              <a:rPr lang="tr-TR" sz="1800" dirty="0">
                <a:effectLst/>
                <a:latin typeface="Times New Roman" panose="02020603050405020304" pitchFamily="18" charset="0"/>
                <a:ea typeface="Arial" panose="020B0604020202020204" pitchFamily="34" charset="0"/>
              </a:rPr>
              <a:t>Fully processed foods are completely cooked and prepared by manufacturers, making them convenient for consumers who only need to reheat or serve the food. Examples of such foods include canned stews, frozen lasagna, microwaveable meals, and pre-packaged sandwiches. These foods are either shelf-stable or require freezing for preservation. </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D4A033BA-3DC7-4DC6-A149-FAE98F80DCD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C189929-D3A6-73EC-4552-219A9F6E40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AC36506-7233-6CC2-15C1-012BB02E83B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CFA4B96-3EE0-E3B7-EECC-C17CEF94099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9AC68B5-F496-915C-67FF-D64316DF29C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75EE64A-EEA6-5FDB-4A14-D4935FACFB3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6742506-A52C-118F-162F-A17DB9666FD9}"/>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4EBB4714-9DDC-FD9C-787B-1207FDD190C2}"/>
              </a:ext>
            </a:extLst>
          </p:cNvPr>
          <p:cNvPicPr>
            <a:picLocks noChangeAspect="1"/>
          </p:cNvPicPr>
          <p:nvPr/>
        </p:nvPicPr>
        <p:blipFill>
          <a:blip r:embed="rId11"/>
          <a:stretch>
            <a:fillRect/>
          </a:stretch>
        </p:blipFill>
        <p:spPr>
          <a:xfrm>
            <a:off x="2790825" y="3489554"/>
            <a:ext cx="3533775" cy="2340801"/>
          </a:xfrm>
          <a:prstGeom prst="rect">
            <a:avLst/>
          </a:prstGeom>
        </p:spPr>
      </p:pic>
    </p:spTree>
    <p:extLst>
      <p:ext uri="{BB962C8B-B14F-4D97-AF65-F5344CB8AC3E}">
        <p14:creationId xmlns:p14="http://schemas.microsoft.com/office/powerpoint/2010/main" val="456089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3F9A1-F52A-5DDA-2D2C-F1BCB56AE31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293B028-9E17-EDBB-9940-FF1435F678B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65B9460-E873-2CB3-9837-A139D3E803A4}"/>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TYPES OF CONVENIENCE FOODS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E0CA033-6154-BC15-2E51-90EF414D7C1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08E8EFB-6BC7-5DEA-DE3D-BF658F5A210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0C86B96-920E-17BE-7BB0-2766077B3AD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DF525AD-0855-CCFC-B232-EC7348C639E3}"/>
              </a:ext>
            </a:extLst>
          </p:cNvPr>
          <p:cNvSpPr txBox="1"/>
          <p:nvPr/>
        </p:nvSpPr>
        <p:spPr>
          <a:xfrm>
            <a:off x="552450" y="1678387"/>
            <a:ext cx="7962900" cy="2610971"/>
          </a:xfrm>
          <a:prstGeom prst="rect">
            <a:avLst/>
          </a:prstGeom>
          <a:noFill/>
        </p:spPr>
        <p:txBody>
          <a:bodyPr wrap="square" rtlCol="0">
            <a:spAutoFit/>
          </a:bodyPr>
          <a:lstStyle/>
          <a:p>
            <a:pPr algn="just">
              <a:spcAft>
                <a:spcPts val="200"/>
              </a:spcAft>
              <a:buNone/>
            </a:pPr>
            <a:r>
              <a:rPr lang="tr-TR" sz="1800" b="1" dirty="0">
                <a:effectLst/>
                <a:latin typeface="Times New Roman" panose="02020603050405020304" pitchFamily="18" charset="0"/>
                <a:ea typeface="Arial" panose="020B0604020202020204" pitchFamily="34" charset="0"/>
              </a:rPr>
              <a:t>Dried (Dehydrated) Foods</a:t>
            </a:r>
            <a:endParaRPr lang="en-US" sz="1800" dirty="0">
              <a:effectLst/>
              <a:latin typeface="Times New Roman" panose="02020603050405020304" pitchFamily="18" charset="0"/>
              <a:ea typeface="Arial" panose="020B0604020202020204" pitchFamily="34" charset="0"/>
            </a:endParaRPr>
          </a:p>
          <a:p>
            <a:pPr marL="457200" algn="just">
              <a:spcAft>
                <a:spcPts val="200"/>
              </a:spcAft>
              <a:buNone/>
            </a:pPr>
            <a:r>
              <a:rPr lang="tr-TR" sz="1800" dirty="0">
                <a:effectLst/>
                <a:latin typeface="Times New Roman" panose="02020603050405020304" pitchFamily="18" charset="0"/>
                <a:ea typeface="Arial" panose="020B0604020202020204" pitchFamily="34" charset="0"/>
              </a:rPr>
              <a:t>Dried or dehydrated foods are those from which most of the moisture has been removed to prevent microbial growth and prolong shelf life. This method of preservation results in lightweight products that are easy to store and transport. Examples include dried fruits, instant noodles, powdered soups, and dried beans. These foods have an extended shelf life and are ideal for long-term storage, although they usually need to be rehydrated or cooked before consumption. Despite some loss of heat-sensitive vitamins, most nutrients are retained in dried foods.</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DC2D570C-398B-4CC7-6C23-57ADFCB9EA8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1556612-DF85-0E9F-4477-9E23D93A0A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39A6347-6478-9DCE-30E9-81E22935457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9AED14E-BB21-9367-0A96-124DE639907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88A7CC7-049D-B5BE-83CD-537789A0BC2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FBE7BE8-3133-C3DC-CE88-A4A1A57F58D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6857D1E-3C51-CD36-1AA0-CB0E4110DB8C}"/>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Picture 5">
            <a:extLst>
              <a:ext uri="{FF2B5EF4-FFF2-40B4-BE49-F238E27FC236}">
                <a16:creationId xmlns:a16="http://schemas.microsoft.com/office/drawing/2014/main" id="{A8F4A222-B9D7-DCC7-66DA-B92F33FBBDFF}"/>
              </a:ext>
            </a:extLst>
          </p:cNvPr>
          <p:cNvPicPr>
            <a:picLocks noChangeAspect="1"/>
          </p:cNvPicPr>
          <p:nvPr/>
        </p:nvPicPr>
        <p:blipFill>
          <a:blip r:embed="rId11"/>
          <a:stretch>
            <a:fillRect/>
          </a:stretch>
        </p:blipFill>
        <p:spPr>
          <a:xfrm>
            <a:off x="1274746" y="4380925"/>
            <a:ext cx="2857500" cy="1672784"/>
          </a:xfrm>
          <a:prstGeom prst="rect">
            <a:avLst/>
          </a:prstGeom>
        </p:spPr>
      </p:pic>
      <p:pic>
        <p:nvPicPr>
          <p:cNvPr id="8" name="Picture 7">
            <a:extLst>
              <a:ext uri="{FF2B5EF4-FFF2-40B4-BE49-F238E27FC236}">
                <a16:creationId xmlns:a16="http://schemas.microsoft.com/office/drawing/2014/main" id="{BDFFA222-317E-379C-42DE-526DF4A14ED0}"/>
              </a:ext>
            </a:extLst>
          </p:cNvPr>
          <p:cNvPicPr>
            <a:picLocks noChangeAspect="1"/>
          </p:cNvPicPr>
          <p:nvPr/>
        </p:nvPicPr>
        <p:blipFill>
          <a:blip r:embed="rId12"/>
          <a:stretch>
            <a:fillRect/>
          </a:stretch>
        </p:blipFill>
        <p:spPr>
          <a:xfrm>
            <a:off x="5011756" y="4425513"/>
            <a:ext cx="2514600" cy="1594144"/>
          </a:xfrm>
          <a:prstGeom prst="rect">
            <a:avLst/>
          </a:prstGeom>
        </p:spPr>
      </p:pic>
    </p:spTree>
    <p:extLst>
      <p:ext uri="{BB962C8B-B14F-4D97-AF65-F5344CB8AC3E}">
        <p14:creationId xmlns:p14="http://schemas.microsoft.com/office/powerpoint/2010/main" val="3635877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4B99-38E6-DBDF-DD94-D7456590A25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01D4B49-7323-ECA6-3559-1666A619C2E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7023DDE-1724-7724-C2EB-F431B84F9D5D}"/>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TYPES OF CONVENIENCE FOODS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5B8EC42-2051-2C17-BE67-D40F9B69334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CE763FB-2C17-1AF1-65D4-86FB2FDB51D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549FB63-2945-92DD-3D5E-4DB4AF4080C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3FD7C22-1A71-F38E-439D-9187B26F32D3}"/>
              </a:ext>
            </a:extLst>
          </p:cNvPr>
          <p:cNvSpPr txBox="1"/>
          <p:nvPr/>
        </p:nvSpPr>
        <p:spPr>
          <a:xfrm>
            <a:off x="552450" y="1678387"/>
            <a:ext cx="7962900" cy="2610971"/>
          </a:xfrm>
          <a:prstGeom prst="rect">
            <a:avLst/>
          </a:prstGeom>
          <a:noFill/>
        </p:spPr>
        <p:txBody>
          <a:bodyPr wrap="square" rtlCol="0">
            <a:spAutoFit/>
          </a:bodyPr>
          <a:lstStyle/>
          <a:p>
            <a:pPr algn="just">
              <a:spcAft>
                <a:spcPts val="200"/>
              </a:spcAft>
              <a:buNone/>
            </a:pPr>
            <a:r>
              <a:rPr lang="tr-TR" sz="1800" b="1" dirty="0">
                <a:effectLst/>
                <a:latin typeface="Times New Roman" panose="02020603050405020304" pitchFamily="18" charset="0"/>
                <a:ea typeface="Arial" panose="020B0604020202020204" pitchFamily="34" charset="0"/>
              </a:rPr>
              <a:t>Canned Foods</a:t>
            </a:r>
            <a:endParaRPr lang="en-US" sz="1800" dirty="0">
              <a:effectLst/>
              <a:latin typeface="Times New Roman" panose="02020603050405020304" pitchFamily="18" charset="0"/>
              <a:ea typeface="Arial" panose="020B0604020202020204" pitchFamily="34" charset="0"/>
            </a:endParaRPr>
          </a:p>
          <a:p>
            <a:pPr>
              <a:buNone/>
            </a:pPr>
            <a:r>
              <a:rPr lang="tr-TR" sz="1800" dirty="0">
                <a:effectLst/>
                <a:latin typeface="Times New Roman" panose="02020603050405020304" pitchFamily="18" charset="0"/>
                <a:ea typeface="Arial" panose="020B0604020202020204" pitchFamily="34" charset="0"/>
              </a:rPr>
              <a:t>Canned foods are preserved in airtight containers using heat processing, which destroys harmful bacteria and allows for safe, long-term storage. Common examples are canned tuna, beans, tomatoes, and fruits. These foods can last anywhere from one to five years if stored properly. Many canned foods are ready to eat or require only minimal heating. However, they may contain high levels of salt, sugar, or preservatives, which should be considered when consumed regularly. Canned foods offer convenience and extended shelf life, making them useful in both domestic and commercial kitchens</a:t>
            </a:r>
            <a:r>
              <a:rPr lang="en-US" sz="1800" dirty="0">
                <a:effectLst/>
                <a:latin typeface="Times New Roman" panose="02020603050405020304" pitchFamily="18" charset="0"/>
                <a:ea typeface="Arial" panose="020B0604020202020204" pitchFamily="34" charset="0"/>
              </a:rPr>
              <a:t>.</a:t>
            </a:r>
          </a:p>
        </p:txBody>
      </p:sp>
      <p:sp>
        <p:nvSpPr>
          <p:cNvPr id="3" name="Rectangle 2">
            <a:extLst>
              <a:ext uri="{FF2B5EF4-FFF2-40B4-BE49-F238E27FC236}">
                <a16:creationId xmlns:a16="http://schemas.microsoft.com/office/drawing/2014/main" id="{3F749DD1-B756-08AD-9254-5597D6D9137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0C3D3F07-E766-7905-18C6-808E0B0B07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B71CC68-A2FC-DE5E-6B10-6C3F69E6EE7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CE71C47-9758-1B09-74BA-451BDECFFB4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5841AA2-AE9F-03A1-E9C8-563A4896033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126EA0E-A40F-D616-9A5D-249D8BA238B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6FCB6AD-094E-118E-7A73-6C58443D8B47}"/>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290724EB-DFB4-F436-37F5-C9F4D740D343}"/>
              </a:ext>
            </a:extLst>
          </p:cNvPr>
          <p:cNvPicPr>
            <a:picLocks noChangeAspect="1"/>
          </p:cNvPicPr>
          <p:nvPr/>
        </p:nvPicPr>
        <p:blipFill>
          <a:blip r:embed="rId11"/>
          <a:stretch>
            <a:fillRect/>
          </a:stretch>
        </p:blipFill>
        <p:spPr>
          <a:xfrm>
            <a:off x="2941229" y="4380925"/>
            <a:ext cx="2935019" cy="1650948"/>
          </a:xfrm>
          <a:prstGeom prst="rect">
            <a:avLst/>
          </a:prstGeom>
        </p:spPr>
      </p:pic>
    </p:spTree>
    <p:extLst>
      <p:ext uri="{BB962C8B-B14F-4D97-AF65-F5344CB8AC3E}">
        <p14:creationId xmlns:p14="http://schemas.microsoft.com/office/powerpoint/2010/main" val="3582958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712EF-9C03-B989-6586-657C1691F8F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E22E4E1-4C30-F18A-310B-B356E4C0B41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08B8F58-D2A4-8853-F3DE-4A82E1786FB6}"/>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TYPES OF CONVENIENCE FOODS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A37A2FD-5339-B4AB-B8B2-477751B1D41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C89516A-0F50-158D-69DD-16C90E505AF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2FC0A91-2920-3F38-0D76-62D4F0AE2DF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1826B3C-783D-E045-65D8-B90337F1B734}"/>
              </a:ext>
            </a:extLst>
          </p:cNvPr>
          <p:cNvSpPr txBox="1"/>
          <p:nvPr/>
        </p:nvSpPr>
        <p:spPr>
          <a:xfrm>
            <a:off x="552450" y="1678387"/>
            <a:ext cx="7962900" cy="2913618"/>
          </a:xfrm>
          <a:prstGeom prst="rect">
            <a:avLst/>
          </a:prstGeom>
          <a:noFill/>
        </p:spPr>
        <p:txBody>
          <a:bodyPr wrap="square" rtlCol="0">
            <a:spAutoFit/>
          </a:bodyPr>
          <a:lstStyle/>
          <a:p>
            <a:pPr algn="just">
              <a:spcAft>
                <a:spcPts val="200"/>
              </a:spcAft>
              <a:buNone/>
            </a:pPr>
            <a:r>
              <a:rPr lang="tr-TR" sz="1800" b="1" dirty="0">
                <a:effectLst/>
                <a:latin typeface="Times New Roman" panose="02020603050405020304" pitchFamily="18" charset="0"/>
                <a:ea typeface="Arial" panose="020B0604020202020204" pitchFamily="34" charset="0"/>
              </a:rPr>
              <a:t>Frozen Foods</a:t>
            </a:r>
            <a:endParaRPr lang="en-US" sz="1800" dirty="0">
              <a:effectLst/>
              <a:latin typeface="Times New Roman" panose="02020603050405020304" pitchFamily="18" charset="0"/>
              <a:ea typeface="Arial" panose="020B0604020202020204" pitchFamily="34" charset="0"/>
            </a:endParaRPr>
          </a:p>
          <a:p>
            <a:pPr algn="just">
              <a:spcAft>
                <a:spcPts val="200"/>
              </a:spcAft>
              <a:buNone/>
            </a:pPr>
            <a:r>
              <a:rPr lang="tr-TR" sz="1800" dirty="0">
                <a:effectLst/>
                <a:latin typeface="Times New Roman" panose="02020603050405020304" pitchFamily="18" charset="0"/>
                <a:ea typeface="Arial" panose="020B0604020202020204" pitchFamily="34" charset="0"/>
              </a:rPr>
              <a:t>Frozen foods are preserved by storing them at very low temperatures, usually below -18°C, to halt bacterial growth and maintain freshness. This category includes frozen vegetables, meats, seafood, ready-made meals, and pastries. Freezing helps retain the nutritional value of food better than many other preservation methods. However, to remain safe and palatable, frozen foods must be continuously stored at the proper temperature. While some items can be reheated directly, others require cooking before consumption. Frozen foods are a staple for maintaining a nutritious diet with convenience.</a:t>
            </a:r>
            <a:endParaRPr lang="en-US" sz="1800" dirty="0">
              <a:effectLst/>
              <a:latin typeface="Times New Roman" panose="02020603050405020304" pitchFamily="18" charset="0"/>
              <a:ea typeface="Arial" panose="020B0604020202020204" pitchFamily="34" charset="0"/>
            </a:endParaRPr>
          </a:p>
          <a:p>
            <a:pPr marL="457200" algn="just">
              <a:spcAft>
                <a:spcPts val="200"/>
              </a:spcAft>
              <a:buNone/>
            </a:pPr>
            <a:r>
              <a:rPr lang="tr-TR" sz="1800" dirty="0">
                <a:effectLst/>
                <a:latin typeface="Times New Roman" panose="02020603050405020304" pitchFamily="18" charset="0"/>
                <a:ea typeface="Arial" panose="020B0604020202020204" pitchFamily="34" charset="0"/>
              </a:rPr>
              <a:t> </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87C0E5E7-389C-E1B2-A33E-6AFA2DD6FCF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09C6465D-1B48-3E40-3260-95D463A0A9D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7F9E514-AE37-AD58-6B73-AA04538E3A3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4EDAC05-0F7E-AB4D-FAAE-06C64441003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767E721-DC05-4B59-9CDB-572EBDB1793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1E07E85-7F03-48B2-3FD7-9FF4D0E0F66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236DE94-D030-33E3-EBF7-B6DB1C37F9B6}"/>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F0A468CE-F66D-64DE-8B67-010F2F7C7BF3}"/>
              </a:ext>
            </a:extLst>
          </p:cNvPr>
          <p:cNvPicPr>
            <a:picLocks noChangeAspect="1"/>
          </p:cNvPicPr>
          <p:nvPr/>
        </p:nvPicPr>
        <p:blipFill>
          <a:blip r:embed="rId11"/>
          <a:stretch>
            <a:fillRect/>
          </a:stretch>
        </p:blipFill>
        <p:spPr>
          <a:xfrm>
            <a:off x="1352550" y="4416429"/>
            <a:ext cx="2857500" cy="1600200"/>
          </a:xfrm>
          <a:prstGeom prst="rect">
            <a:avLst/>
          </a:prstGeom>
        </p:spPr>
      </p:pic>
      <p:pic>
        <p:nvPicPr>
          <p:cNvPr id="6" name="Picture 5">
            <a:extLst>
              <a:ext uri="{FF2B5EF4-FFF2-40B4-BE49-F238E27FC236}">
                <a16:creationId xmlns:a16="http://schemas.microsoft.com/office/drawing/2014/main" id="{525FB914-6485-3EC4-E96C-B11BDBFFF407}"/>
              </a:ext>
            </a:extLst>
          </p:cNvPr>
          <p:cNvPicPr>
            <a:picLocks noChangeAspect="1"/>
          </p:cNvPicPr>
          <p:nvPr/>
        </p:nvPicPr>
        <p:blipFill>
          <a:blip r:embed="rId12"/>
          <a:stretch>
            <a:fillRect/>
          </a:stretch>
        </p:blipFill>
        <p:spPr>
          <a:xfrm>
            <a:off x="4667250" y="4416429"/>
            <a:ext cx="2947987" cy="1670600"/>
          </a:xfrm>
          <a:prstGeom prst="rect">
            <a:avLst/>
          </a:prstGeom>
        </p:spPr>
      </p:pic>
    </p:spTree>
    <p:extLst>
      <p:ext uri="{BB962C8B-B14F-4D97-AF65-F5344CB8AC3E}">
        <p14:creationId xmlns:p14="http://schemas.microsoft.com/office/powerpoint/2010/main" val="2652043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2D3AA-C7BD-B5CB-1A65-5FF59412317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7A51D87-2A13-C72D-29F8-797A142073F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A4461E5-3D87-4FBB-3A65-DB8C3C03B0D6}"/>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TYPES OF CONVENIENCE FOODS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1A0817D-F897-D08B-BFE1-47664E4BB98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5B6E6BC-68FD-88B0-878C-F1E86FE617E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F556E11-98C5-9D45-DC1B-5ADF096C39A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0B92A00-0E12-F7E1-4E59-47C6E0FA076F}"/>
              </a:ext>
            </a:extLst>
          </p:cNvPr>
          <p:cNvSpPr txBox="1"/>
          <p:nvPr/>
        </p:nvSpPr>
        <p:spPr>
          <a:xfrm>
            <a:off x="552450" y="1678387"/>
            <a:ext cx="7962900" cy="2610971"/>
          </a:xfrm>
          <a:prstGeom prst="rect">
            <a:avLst/>
          </a:prstGeom>
          <a:noFill/>
        </p:spPr>
        <p:txBody>
          <a:bodyPr wrap="square" rtlCol="0">
            <a:spAutoFit/>
          </a:bodyPr>
          <a:lstStyle/>
          <a:p>
            <a:pPr algn="just">
              <a:spcAft>
                <a:spcPts val="200"/>
              </a:spcAft>
              <a:buNone/>
            </a:pPr>
            <a:r>
              <a:rPr lang="tr-TR" sz="1800" b="1" dirty="0">
                <a:effectLst/>
                <a:latin typeface="Times New Roman" panose="02020603050405020304" pitchFamily="18" charset="0"/>
                <a:ea typeface="Arial" panose="020B0604020202020204" pitchFamily="34" charset="0"/>
              </a:rPr>
              <a:t>Ready-to-Eat (RTE) Foods</a:t>
            </a:r>
            <a:endParaRPr lang="en-US" sz="1800" dirty="0">
              <a:effectLst/>
              <a:latin typeface="Times New Roman" panose="02020603050405020304" pitchFamily="18" charset="0"/>
              <a:ea typeface="Arial" panose="020B0604020202020204" pitchFamily="34" charset="0"/>
            </a:endParaRPr>
          </a:p>
          <a:p>
            <a:pPr algn="just">
              <a:spcAft>
                <a:spcPts val="200"/>
              </a:spcAft>
              <a:buNone/>
            </a:pPr>
            <a:r>
              <a:rPr lang="tr-TR" sz="1800" dirty="0">
                <a:effectLst/>
                <a:latin typeface="Times New Roman" panose="02020603050405020304" pitchFamily="18" charset="0"/>
                <a:ea typeface="Arial" panose="020B0604020202020204" pitchFamily="34" charset="0"/>
              </a:rPr>
              <a:t>Ready-to-eat (RTE) foods are fully prepared and can be consumed immediately without the need for any additional cooking or heating. Examples include packaged sandwiches, cold pasta salads, snack bars, and cereals with milk. These foods are ideal for people seeking quick and easy meals, particularly in busy settings like ships, offices, or during travel. RTE foods offer maximum convenience but often have a shorter shelf life and may contain high levels of salt, sugar, or additives. As with all convenience foods, they should be balanced with fresh options when possible to ensure good nutrition.</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1C7A4717-7AE6-46D7-D49D-804320AEA61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8CCEF9D-A55E-62BF-858C-E4AB2F6870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168B363-5444-25E1-0AC9-7BCF4F44C33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9D6CE56-195B-4E8F-8155-50EABA9B348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F2CD20F-AD0A-E401-5FE9-07F71D118B7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BE6D4CD-747C-AA7C-7F34-12D1B8F5CFA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AB7C09A-B956-629B-8561-B52E8E9B831A}"/>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C1B9DFE3-B04F-63F8-4A0B-2435B0FE52DB}"/>
              </a:ext>
            </a:extLst>
          </p:cNvPr>
          <p:cNvPicPr>
            <a:picLocks noChangeAspect="1"/>
          </p:cNvPicPr>
          <p:nvPr/>
        </p:nvPicPr>
        <p:blipFill>
          <a:blip r:embed="rId11"/>
          <a:stretch>
            <a:fillRect/>
          </a:stretch>
        </p:blipFill>
        <p:spPr>
          <a:xfrm>
            <a:off x="3104490" y="4348120"/>
            <a:ext cx="2935019" cy="1757025"/>
          </a:xfrm>
          <a:prstGeom prst="rect">
            <a:avLst/>
          </a:prstGeom>
        </p:spPr>
      </p:pic>
    </p:spTree>
    <p:extLst>
      <p:ext uri="{BB962C8B-B14F-4D97-AF65-F5344CB8AC3E}">
        <p14:creationId xmlns:p14="http://schemas.microsoft.com/office/powerpoint/2010/main" val="3327847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C5298-BF69-3660-45CF-301EB848B57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F5D53AB-CE70-340A-5EDD-88BE6629833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D47B2DD-3FAD-E56F-88E6-1EAF25EC7125}"/>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THE NUTRITIONAL IMPACT OF FOOD PROCESSING AND STORAGE METHODS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D095010-DA1E-E5A9-92FC-F193E00207B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FC712F2-8195-6BBB-37D1-F85D5C7D02D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F4056EF-C514-EFC1-76FA-FBDDBF098F8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656F322-A624-6CED-983D-C5E63C9220C8}"/>
              </a:ext>
            </a:extLst>
          </p:cNvPr>
          <p:cNvSpPr txBox="1"/>
          <p:nvPr/>
        </p:nvSpPr>
        <p:spPr>
          <a:xfrm>
            <a:off x="552450" y="1678387"/>
            <a:ext cx="7962900" cy="1477328"/>
          </a:xfrm>
          <a:prstGeom prst="rect">
            <a:avLst/>
          </a:prstGeom>
          <a:noFill/>
        </p:spPr>
        <p:txBody>
          <a:bodyPr wrap="square" rtlCol="0">
            <a:spAutoFit/>
          </a:bodyPr>
          <a:lstStyle/>
          <a:p>
            <a:pPr algn="just">
              <a:spcAft>
                <a:spcPts val="200"/>
              </a:spcAft>
              <a:buNone/>
            </a:pPr>
            <a:r>
              <a:rPr lang="tr-TR" sz="1800" dirty="0">
                <a:effectLst/>
                <a:latin typeface="Times New Roman" panose="02020603050405020304" pitchFamily="18" charset="0"/>
                <a:ea typeface="Times New Roman" panose="02020603050405020304" pitchFamily="18" charset="0"/>
              </a:rPr>
              <a:t>Food processing and storage methods play a crucial role in extending shelf life, improving convenience, and ensuring food safety. However, they also influence the nutritional quality, taste, texture, and health impact of food products. Each method affects food differently depending on the degree of heat, moisture removal, or chemical preservation involved.</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6B4EC11B-9014-BCD8-39E4-33A47BBADF4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ECD7B7B-BE7D-75DA-9C88-5E8D166FBB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04C7A02-8D0A-0396-0C32-1C540014EEC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CB85FA5-C77F-6CED-1727-B1C21B872DB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3D5A856-F0CD-A821-571E-C989CAA922B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E375DDF-B5A2-4148-03C8-FE1425AA1BD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F92FA4D-C1ED-B92C-AC72-73F4E463A970}"/>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DEA9F103-3269-E223-9E83-52FD1338FD3D}"/>
              </a:ext>
            </a:extLst>
          </p:cNvPr>
          <p:cNvPicPr>
            <a:picLocks noChangeAspect="1"/>
          </p:cNvPicPr>
          <p:nvPr/>
        </p:nvPicPr>
        <p:blipFill>
          <a:blip r:embed="rId11"/>
          <a:stretch>
            <a:fillRect/>
          </a:stretch>
        </p:blipFill>
        <p:spPr>
          <a:xfrm>
            <a:off x="2662929" y="3429000"/>
            <a:ext cx="3709987" cy="2134107"/>
          </a:xfrm>
          <a:prstGeom prst="rect">
            <a:avLst/>
          </a:prstGeom>
        </p:spPr>
      </p:pic>
    </p:spTree>
    <p:extLst>
      <p:ext uri="{BB962C8B-B14F-4D97-AF65-F5344CB8AC3E}">
        <p14:creationId xmlns:p14="http://schemas.microsoft.com/office/powerpoint/2010/main" val="80445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6F412-7746-EEDC-B565-8A55CABB283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F35A110-9070-51C9-8849-879311EC3C7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5507F97-13F0-5320-0618-C69D2166ED37}"/>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THE NUTRITIONAL IMPACT OF FOOD PROCESSING AND STORAGE METHODS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357125F-A30A-6638-2591-1710D32F847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B4F4A68-6D81-9F4F-5E1A-3DE72C4AA76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1C2CFDB-22D9-1E3A-88B0-C2705FE30DA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33B94A4-45E8-0C20-5047-A17727D4A2A4}"/>
              </a:ext>
            </a:extLst>
          </p:cNvPr>
          <p:cNvSpPr txBox="1"/>
          <p:nvPr/>
        </p:nvSpPr>
        <p:spPr>
          <a:xfrm>
            <a:off x="552450" y="1678387"/>
            <a:ext cx="7962900" cy="1754326"/>
          </a:xfrm>
          <a:prstGeom prst="rect">
            <a:avLst/>
          </a:prstGeom>
          <a:noFill/>
        </p:spPr>
        <p:txBody>
          <a:bodyPr wrap="square" rtlCol="0">
            <a:spAutoFit/>
          </a:bodyPr>
          <a:lstStyle/>
          <a:p>
            <a:pPr algn="just">
              <a:spcAft>
                <a:spcPts val="200"/>
              </a:spcAft>
              <a:buNone/>
            </a:pPr>
            <a:r>
              <a:rPr lang="tr-TR" sz="1800" dirty="0">
                <a:effectLst/>
                <a:latin typeface="Times New Roman" panose="02020603050405020304" pitchFamily="18" charset="0"/>
                <a:ea typeface="Times New Roman" panose="02020603050405020304" pitchFamily="18" charset="0"/>
              </a:rPr>
              <a:t>Drying (or dehydration) is a method used to remove moisture from foods, which helps prevent microbial growth and spoilage. While this technique is effective in preserving food for long periods and making it lighter for storage and transport, it can cause a loss of heat-sensitive vitamins such as vitamin C and some B vitamins. However, most minerals, fiber, and calories are retained. Dried foods are safe if kept properly sealed and dry, but poor storage can lead to mold or pest contamination.</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803CDEDD-B8D3-6117-2B0A-B9A114C450D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0E3BE6F-66D6-9878-2232-7C168B3D6F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F3F71E6-912F-CDB1-BB30-C5E9471A14E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944DCEC-CE38-ED25-CBF2-1F1ABE7568F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BF59B3C-5216-E296-8142-EBE588A84F7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5F89A86-7617-8906-8752-2EBCB4CD5FB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8003A36-ECFE-32F3-937F-9338986DE187}"/>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0A510881-74D6-2A9C-026A-7CBBB0DA41F2}"/>
              </a:ext>
            </a:extLst>
          </p:cNvPr>
          <p:cNvPicPr>
            <a:picLocks noChangeAspect="1"/>
          </p:cNvPicPr>
          <p:nvPr/>
        </p:nvPicPr>
        <p:blipFill>
          <a:blip r:embed="rId11"/>
          <a:stretch>
            <a:fillRect/>
          </a:stretch>
        </p:blipFill>
        <p:spPr>
          <a:xfrm>
            <a:off x="2321168" y="3429000"/>
            <a:ext cx="4767262" cy="2674062"/>
          </a:xfrm>
          <a:prstGeom prst="rect">
            <a:avLst/>
          </a:prstGeom>
        </p:spPr>
      </p:pic>
    </p:spTree>
    <p:extLst>
      <p:ext uri="{BB962C8B-B14F-4D97-AF65-F5344CB8AC3E}">
        <p14:creationId xmlns:p14="http://schemas.microsoft.com/office/powerpoint/2010/main" val="2391908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13394-E51D-F5F3-533A-A96E95BA34E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CF71F9B-BC87-3187-D200-50000D1126C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A460C07-A1B6-DC3B-AFE9-B5C49EA08011}"/>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THE NUTRITIONAL IMPACT OF FOOD PROCESSING AND STORAGE METHODS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3197AD4-C9D3-6C6D-345E-9D226BEC2F1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F24B1E3-8CCE-FB39-3ACD-C56290C8941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F13F716-0443-9066-F1E1-2E759BC15C1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564C69B-4D6D-367E-FF08-DAEA04B4235C}"/>
              </a:ext>
            </a:extLst>
          </p:cNvPr>
          <p:cNvSpPr txBox="1"/>
          <p:nvPr/>
        </p:nvSpPr>
        <p:spPr>
          <a:xfrm>
            <a:off x="552450" y="1678387"/>
            <a:ext cx="7962900" cy="2308324"/>
          </a:xfrm>
          <a:prstGeom prst="rect">
            <a:avLst/>
          </a:prstGeom>
          <a:noFill/>
        </p:spPr>
        <p:txBody>
          <a:bodyPr wrap="square" rtlCol="0">
            <a:spAutoFit/>
          </a:bodyPr>
          <a:lstStyle/>
          <a:p>
            <a:pPr algn="just">
              <a:spcAft>
                <a:spcPts val="200"/>
              </a:spcAft>
              <a:buNone/>
            </a:pPr>
            <a:r>
              <a:rPr lang="tr-TR" sz="1800" dirty="0">
                <a:effectLst/>
                <a:latin typeface="Times New Roman" panose="02020603050405020304" pitchFamily="18" charset="0"/>
                <a:ea typeface="Times New Roman" panose="02020603050405020304" pitchFamily="18" charset="0"/>
              </a:rPr>
              <a:t>Canning involves sealing food in airtight containers and subjecting it to high heat to destroy bacteria and other pathogens. This method greatly extends shelf life—often up to five years—but also leads to significant nutrient loss, particularly for vitamins like vitamin C and folate. Protein, fat, and carbohydrates are largely unaffected. Canned foods often contain added salt and preservatives, which can impact health when consumed excessively. They are generally safe when the packaging is intact, but damaged or improperly sealed cans may pose a risk of botulism, a rare but serious illness.</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B1D01A61-9A1B-3B9A-E2F3-5AB90D026DC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511B055-9012-1685-A27C-E257166C78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D82D7A0-1DA4-CFA1-1C5E-77C47CB969A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92A3EDF-B316-187C-A8CD-A093B2AD041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F093196-ED50-FFB4-9543-C0ED0B20B68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B57A80D-4EFD-FFC3-A3BE-E31E8C57171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0A74F83-F5F1-0BC0-9604-46E24526D0CD}"/>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4549946A-D5EF-3F5E-5E5B-AEBC4589BE67}"/>
              </a:ext>
            </a:extLst>
          </p:cNvPr>
          <p:cNvPicPr>
            <a:picLocks noChangeAspect="1"/>
          </p:cNvPicPr>
          <p:nvPr/>
        </p:nvPicPr>
        <p:blipFill>
          <a:blip r:embed="rId11"/>
          <a:stretch>
            <a:fillRect/>
          </a:stretch>
        </p:blipFill>
        <p:spPr>
          <a:xfrm>
            <a:off x="3262312" y="3958909"/>
            <a:ext cx="2619375" cy="1743075"/>
          </a:xfrm>
          <a:prstGeom prst="rect">
            <a:avLst/>
          </a:prstGeom>
        </p:spPr>
      </p:pic>
    </p:spTree>
    <p:extLst>
      <p:ext uri="{BB962C8B-B14F-4D97-AF65-F5344CB8AC3E}">
        <p14:creationId xmlns:p14="http://schemas.microsoft.com/office/powerpoint/2010/main" val="1141279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vert="horz" lIns="91440" tIns="45720" rIns="91440" bIns="45720" rtlCol="0" anchor="ct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Learning outcomes</a:t>
            </a:r>
            <a:r>
              <a:rPr lang="ro-RO" sz="2400" b="1" dirty="0">
                <a:solidFill>
                  <a:srgbClr val="002060"/>
                </a:solidFill>
                <a:latin typeface="Times New Roman" panose="02020603050405020304" pitchFamily="18" charset="0"/>
                <a:cs typeface="Times New Roman" panose="02020603050405020304" pitchFamily="18" charset="0"/>
              </a:rPr>
              <a:t> of </a:t>
            </a:r>
            <a:r>
              <a:rPr lang="en-US" sz="2400" b="1" dirty="0">
                <a:solidFill>
                  <a:srgbClr val="002060"/>
                </a:solidFill>
                <a:latin typeface="Times New Roman" panose="02020603050405020304" pitchFamily="18" charset="0"/>
                <a:cs typeface="Times New Roman" panose="02020603050405020304" pitchFamily="18" charset="0"/>
              </a:rPr>
              <a:t>the</a:t>
            </a:r>
            <a:r>
              <a:rPr lang="ro-RO" sz="2400" b="1" dirty="0">
                <a:solidFill>
                  <a:srgbClr val="002060"/>
                </a:solidFill>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542925" y="1878559"/>
            <a:ext cx="7724775" cy="4052391"/>
          </a:xfrm>
          <a:prstGeom prst="rect">
            <a:avLst/>
          </a:prstGeom>
          <a:noFill/>
        </p:spPr>
        <p:txBody>
          <a:bodyPr wrap="square" rtlCol="0">
            <a:spAutoFit/>
          </a:bodyPr>
          <a:lstStyle/>
          <a:p>
            <a:pPr marL="342900" lvl="0" indent="-342900" algn="just">
              <a:spcBef>
                <a:spcPts val="400"/>
              </a:spcBef>
              <a:spcAft>
                <a:spcPts val="400"/>
              </a:spcAft>
              <a:buFont typeface="Arial" panose="020B0604020202020204" pitchFamily="34" charset="0"/>
              <a:buChar char="•"/>
              <a:tabLst>
                <a:tab pos="811530" algn="l"/>
                <a:tab pos="457200" algn="l"/>
                <a:tab pos="811530" algn="l"/>
              </a:tabLst>
            </a:pPr>
            <a:r>
              <a:rPr lang="tr-TR" sz="1800" b="1" dirty="0">
                <a:effectLst/>
                <a:latin typeface="Times New Roman" panose="02020603050405020304" pitchFamily="18" charset="0"/>
                <a:ea typeface="Arial" panose="020B0604020202020204" pitchFamily="34" charset="0"/>
              </a:rPr>
              <a:t>Learn</a:t>
            </a:r>
            <a:r>
              <a:rPr lang="tr-TR" sz="1800" dirty="0">
                <a:effectLst/>
                <a:latin typeface="Times New Roman" panose="02020603050405020304" pitchFamily="18" charset="0"/>
                <a:ea typeface="Arial" panose="020B0604020202020204" pitchFamily="34" charset="0"/>
              </a:rPr>
              <a:t> the basics of victualling onboard in depth and </a:t>
            </a:r>
            <a:r>
              <a:rPr lang="tr-TR" sz="1800" b="1" dirty="0">
                <a:effectLst/>
                <a:latin typeface="Times New Roman" panose="02020603050405020304" pitchFamily="18" charset="0"/>
                <a:ea typeface="Arial" panose="020B0604020202020204" pitchFamily="34" charset="0"/>
              </a:rPr>
              <a:t>explain </a:t>
            </a:r>
            <a:r>
              <a:rPr lang="tr-TR" sz="1800" dirty="0">
                <a:effectLst/>
                <a:latin typeface="Times New Roman" panose="02020603050405020304" pitchFamily="18" charset="0"/>
                <a:ea typeface="Arial" panose="020B0604020202020204" pitchFamily="34" charset="0"/>
              </a:rPr>
              <a:t>the significance of this service.</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Arial" panose="020B0604020202020204" pitchFamily="34" charset="0"/>
              <a:buChar char="•"/>
              <a:tabLst>
                <a:tab pos="811530" algn="l"/>
                <a:tab pos="457200" algn="l"/>
                <a:tab pos="811530" algn="l"/>
              </a:tabLst>
            </a:pPr>
            <a:r>
              <a:rPr lang="tr-TR" sz="1800" b="1" dirty="0">
                <a:effectLst/>
                <a:latin typeface="Times New Roman" panose="02020603050405020304" pitchFamily="18" charset="0"/>
                <a:ea typeface="Arial" panose="020B0604020202020204" pitchFamily="34" charset="0"/>
              </a:rPr>
              <a:t>Define</a:t>
            </a:r>
            <a:r>
              <a:rPr lang="tr-TR" sz="1800" dirty="0">
                <a:effectLst/>
                <a:latin typeface="Times New Roman" panose="02020603050405020304" pitchFamily="18" charset="0"/>
                <a:ea typeface="Arial" panose="020B0604020202020204" pitchFamily="34" charset="0"/>
              </a:rPr>
              <a:t> and differentiate between types of convenience foods (semi-processed, fully processed, dried, canned, frozen, and ready-to-eat foods).</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Arial" panose="020B0604020202020204" pitchFamily="34" charset="0"/>
              <a:buChar char="•"/>
              <a:tabLst>
                <a:tab pos="811530" algn="l"/>
                <a:tab pos="457200" algn="l"/>
                <a:tab pos="811530" algn="l"/>
              </a:tabLst>
            </a:pPr>
            <a:r>
              <a:rPr lang="tr-TR" sz="1800" b="1" dirty="0">
                <a:effectLst/>
                <a:latin typeface="Times New Roman" panose="02020603050405020304" pitchFamily="18" charset="0"/>
                <a:ea typeface="Arial" panose="020B0604020202020204" pitchFamily="34" charset="0"/>
              </a:rPr>
              <a:t>Identify</a:t>
            </a:r>
            <a:r>
              <a:rPr lang="tr-TR" sz="1800" dirty="0">
                <a:effectLst/>
                <a:latin typeface="Times New Roman" panose="02020603050405020304" pitchFamily="18" charset="0"/>
                <a:ea typeface="Arial" panose="020B0604020202020204" pitchFamily="34" charset="0"/>
              </a:rPr>
              <a:t> the nutritional impact of various food processing and storage methods on food quality and safety.</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Arial" panose="020B0604020202020204" pitchFamily="34" charset="0"/>
              <a:buChar char="•"/>
              <a:tabLst>
                <a:tab pos="811530" algn="l"/>
                <a:tab pos="457200" algn="l"/>
                <a:tab pos="811530" algn="l"/>
              </a:tabLst>
            </a:pPr>
            <a:r>
              <a:rPr lang="tr-TR" sz="1800" b="1" dirty="0">
                <a:effectLst/>
                <a:latin typeface="Times New Roman" panose="02020603050405020304" pitchFamily="18" charset="0"/>
                <a:ea typeface="Arial" panose="020B0604020202020204" pitchFamily="34" charset="0"/>
              </a:rPr>
              <a:t>Explain</a:t>
            </a:r>
            <a:r>
              <a:rPr lang="tr-TR" sz="1800" dirty="0">
                <a:effectLst/>
                <a:latin typeface="Times New Roman" panose="02020603050405020304" pitchFamily="18" charset="0"/>
                <a:ea typeface="Arial" panose="020B0604020202020204" pitchFamily="34" charset="0"/>
              </a:rPr>
              <a:t> the correct usage, handling, and storage of different types of convenience foods to maintain food safety and nutritional value.</a:t>
            </a:r>
            <a:endParaRPr lang="en-US" sz="1800" dirty="0">
              <a:effectLst/>
              <a:latin typeface="Times New Roman" panose="02020603050405020304" pitchFamily="18" charset="0"/>
              <a:ea typeface="Arial" panose="020B0604020202020204" pitchFamily="34" charset="0"/>
            </a:endParaRPr>
          </a:p>
          <a:p>
            <a:pPr marL="285750" indent="-285750">
              <a:buFont typeface="Arial" panose="020B0604020202020204" pitchFamily="34" charset="0"/>
              <a:buChar char="•"/>
            </a:pPr>
            <a:r>
              <a:rPr lang="tr-TR" sz="1800" b="1" dirty="0">
                <a:effectLst/>
                <a:latin typeface="Times New Roman" panose="02020603050405020304" pitchFamily="18" charset="0"/>
                <a:ea typeface="Arial" panose="020B0604020202020204" pitchFamily="34" charset="0"/>
              </a:rPr>
              <a:t>Compare and contrast</a:t>
            </a:r>
            <a:r>
              <a:rPr lang="tr-TR" sz="1800" dirty="0">
                <a:effectLst/>
                <a:latin typeface="Times New Roman" panose="02020603050405020304" pitchFamily="18" charset="0"/>
                <a:ea typeface="Arial" panose="020B0604020202020204" pitchFamily="34" charset="0"/>
              </a:rPr>
              <a:t> the </a:t>
            </a:r>
            <a:r>
              <a:rPr lang="tr-TR" sz="1800" b="1" dirty="0">
                <a:effectLst/>
                <a:latin typeface="Times New Roman" panose="02020603050405020304" pitchFamily="18" charset="0"/>
                <a:ea typeface="Arial" panose="020B0604020202020204" pitchFamily="34" charset="0"/>
              </a:rPr>
              <a:t>advantages and disadvantages</a:t>
            </a:r>
            <a:r>
              <a:rPr lang="tr-TR" sz="1800" dirty="0">
                <a:effectLst/>
                <a:latin typeface="Times New Roman" panose="02020603050405020304" pitchFamily="18" charset="0"/>
                <a:ea typeface="Arial" panose="020B0604020202020204" pitchFamily="34" charset="0"/>
              </a:rPr>
              <a:t> of different food preservation and processing methods</a:t>
            </a:r>
            <a:endParaRPr lang="en-US" sz="1800" dirty="0">
              <a:effectLst/>
              <a:latin typeface="Times New Roman" panose="02020603050405020304" pitchFamily="18" charset="0"/>
              <a:ea typeface="Arial" panose="020B0604020202020204" pitchFamily="34"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tr-TR" sz="1800" b="1" dirty="0">
                <a:effectLst/>
                <a:latin typeface="Times New Roman" panose="02020603050405020304" pitchFamily="18" charset="0"/>
                <a:ea typeface="Arial" panose="020B0604020202020204" pitchFamily="34" charset="0"/>
              </a:rPr>
              <a:t>Recognize and interpret</a:t>
            </a:r>
            <a:r>
              <a:rPr lang="tr-TR" sz="1800" dirty="0">
                <a:effectLst/>
                <a:latin typeface="Times New Roman" panose="02020603050405020304" pitchFamily="18" charset="0"/>
                <a:ea typeface="Arial" panose="020B0604020202020204" pitchFamily="34" charset="0"/>
              </a:rPr>
              <a:t> common </a:t>
            </a:r>
            <a:r>
              <a:rPr lang="tr-TR" sz="1800" b="1" dirty="0">
                <a:effectLst/>
                <a:latin typeface="Times New Roman" panose="02020603050405020304" pitchFamily="18" charset="0"/>
                <a:ea typeface="Arial" panose="020B0604020202020204" pitchFamily="34" charset="0"/>
              </a:rPr>
              <a:t>packaging types</a:t>
            </a:r>
            <a:r>
              <a:rPr lang="tr-TR" sz="1800" dirty="0">
                <a:effectLst/>
                <a:latin typeface="Times New Roman" panose="02020603050405020304" pitchFamily="18" charset="0"/>
                <a:ea typeface="Arial" panose="020B0604020202020204" pitchFamily="34" charset="0"/>
              </a:rPr>
              <a:t> used for convenience foods</a:t>
            </a:r>
            <a:endParaRPr lang="en-US"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a:t>
                </a: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255075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01739-B4EE-7DAB-FAB8-A3DBC1473FF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92A1BF4-F5D4-0A38-90DA-89EE90BE4FE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968A0FE-AB7B-3402-41BB-3003B489F505}"/>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THE NUTRITIONAL IMPACT OF FOOD PROCESSING AND STORAGE METHODS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7DCDF1A-E7AB-170D-C495-A0A9F02D5BC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17145D3-3FB9-3710-EF21-E4E33091D81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8C367CC-795D-DF48-50CE-E98F81C913D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0D9B9E2-7AA1-3570-EE49-478B4DFF354D}"/>
              </a:ext>
            </a:extLst>
          </p:cNvPr>
          <p:cNvSpPr txBox="1"/>
          <p:nvPr/>
        </p:nvSpPr>
        <p:spPr>
          <a:xfrm>
            <a:off x="552450" y="1678387"/>
            <a:ext cx="7962900" cy="2031325"/>
          </a:xfrm>
          <a:prstGeom prst="rect">
            <a:avLst/>
          </a:prstGeom>
          <a:noFill/>
        </p:spPr>
        <p:txBody>
          <a:bodyPr wrap="square" rtlCol="0">
            <a:spAutoFit/>
          </a:bodyPr>
          <a:lstStyle/>
          <a:p>
            <a:pPr algn="just">
              <a:spcAft>
                <a:spcPts val="200"/>
              </a:spcAft>
              <a:buNone/>
            </a:pPr>
            <a:r>
              <a:rPr lang="tr-TR" sz="1800" dirty="0">
                <a:effectLst/>
                <a:latin typeface="Times New Roman" panose="02020603050405020304" pitchFamily="18" charset="0"/>
                <a:ea typeface="Times New Roman" panose="02020603050405020304" pitchFamily="18" charset="0"/>
              </a:rPr>
              <a:t>Freezing is one of the most effective ways to preserve both the nutritional content and safety of food. It halts bacterial growth and retains most nutrients, especially when food is frozen shortly after harvest or preparation. While some texture changes can occur—especially in high-moisture items like fruits—the overall flavor and appearance remain largely intact. Frozen foods are safe as long as they are kept continuously at the proper temperature, but safety can be compromised if they thaw and are not used promptly.</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8E806305-A193-5C3B-CA7D-8ED29241A36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6B2AC72-E161-4441-E584-803DAEA955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6806121-44C8-B9A4-8C0A-30DEBDCCB3D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A90F183-CAD4-71B1-C7E2-DEFD5B2C210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3809DFA-44D5-97EE-0CDB-BDC15F62AFF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4A677B4-CBE7-A4F3-E7D3-1B27EF61DCC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B362300-2FD7-DC86-5015-0C4E69CD20DD}"/>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194207F9-E647-A4F1-B415-16502B6948C3}"/>
              </a:ext>
            </a:extLst>
          </p:cNvPr>
          <p:cNvPicPr>
            <a:picLocks noChangeAspect="1"/>
          </p:cNvPicPr>
          <p:nvPr/>
        </p:nvPicPr>
        <p:blipFill>
          <a:blip r:embed="rId11"/>
          <a:stretch>
            <a:fillRect/>
          </a:stretch>
        </p:blipFill>
        <p:spPr>
          <a:xfrm>
            <a:off x="2771775" y="3674729"/>
            <a:ext cx="3936851" cy="2406708"/>
          </a:xfrm>
          <a:prstGeom prst="rect">
            <a:avLst/>
          </a:prstGeom>
        </p:spPr>
      </p:pic>
    </p:spTree>
    <p:extLst>
      <p:ext uri="{BB962C8B-B14F-4D97-AF65-F5344CB8AC3E}">
        <p14:creationId xmlns:p14="http://schemas.microsoft.com/office/powerpoint/2010/main" val="1070419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8DBE7-D159-C176-2546-CD78D5B834B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8CC7739-E391-55A6-38A8-A83B6DC0F7F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DA3DFCC-190B-93E9-79C1-447D35ACB29A}"/>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THE NUTRITIONAL IMPACT OF FOOD PROCESSING AND STORAGE METHODS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716B7A3-4521-5FF1-5723-B2328F1E75D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05C68BF-68B8-844C-D305-EBEBDFDC879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EC02913-83E1-FF41-5255-A814AA7B2EC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BCE4065-B264-5CBB-9A4E-27883E2E09FC}"/>
              </a:ext>
            </a:extLst>
          </p:cNvPr>
          <p:cNvSpPr txBox="1"/>
          <p:nvPr/>
        </p:nvSpPr>
        <p:spPr>
          <a:xfrm>
            <a:off x="552450" y="1678387"/>
            <a:ext cx="7962900" cy="2031325"/>
          </a:xfrm>
          <a:prstGeom prst="rect">
            <a:avLst/>
          </a:prstGeom>
          <a:noFill/>
        </p:spPr>
        <p:txBody>
          <a:bodyPr wrap="square" rtlCol="0">
            <a:spAutoFit/>
          </a:bodyPr>
          <a:lstStyle/>
          <a:p>
            <a:pPr algn="just">
              <a:spcAft>
                <a:spcPts val="200"/>
              </a:spcAft>
              <a:buNone/>
            </a:pPr>
            <a:r>
              <a:rPr lang="tr-TR" sz="1800" dirty="0">
                <a:effectLst/>
                <a:latin typeface="Times New Roman" panose="02020603050405020304" pitchFamily="18" charset="0"/>
                <a:ea typeface="Times New Roman" panose="02020603050405020304" pitchFamily="18" charset="0"/>
              </a:rPr>
              <a:t>Ready-to-eat (RTE) and fully processed foods are convenient and require little to no preparation, but they often contain high levels of sodium, sugar, fat, and preservatives to improve taste and shelf stability. These foods may have lower amounts of fiber and naturally occurring vitamins compared to their fresh counterparts. Although safe when stored and handled properly, they are best consumed in moderation as part of a balanced diet due to their reduced nutritional quality and potential health risks from excess additives</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CF4C8C65-FB46-6A80-DC45-691E63E5242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A4BEFF4-A0A1-B46E-4BB2-AE329879F5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8C0F073-EB49-C8A2-BEAD-3E7D3B58E9D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6601A65-2263-466F-8785-6ECF14F84CA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AA7713D-E6FB-E743-CE74-B4183432BDD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8ECF1CD-8F5A-5905-871E-2D6A66CA2EF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C384503-313F-0885-F2A0-CA46E3742F29}"/>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3D09F430-9BD5-09EE-9016-515D0391BA87}"/>
              </a:ext>
            </a:extLst>
          </p:cNvPr>
          <p:cNvPicPr>
            <a:picLocks noChangeAspect="1"/>
          </p:cNvPicPr>
          <p:nvPr/>
        </p:nvPicPr>
        <p:blipFill>
          <a:blip r:embed="rId11"/>
          <a:stretch>
            <a:fillRect/>
          </a:stretch>
        </p:blipFill>
        <p:spPr>
          <a:xfrm>
            <a:off x="2955823" y="3704503"/>
            <a:ext cx="3124200" cy="2343150"/>
          </a:xfrm>
          <a:prstGeom prst="rect">
            <a:avLst/>
          </a:prstGeom>
        </p:spPr>
      </p:pic>
    </p:spTree>
    <p:extLst>
      <p:ext uri="{BB962C8B-B14F-4D97-AF65-F5344CB8AC3E}">
        <p14:creationId xmlns:p14="http://schemas.microsoft.com/office/powerpoint/2010/main" val="69389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BDCBF-0A1E-1497-F47A-483C1234AE6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809D891-676A-78E1-62A5-CDE477055F0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393A1E2-1C9C-AD24-A18B-BE6A3A0708DC}"/>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THE NUTRITIONAL IMPACT OF FOOD PROCESSING AND STORAGE METHODS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6C06550-1788-31FB-43CF-9AD770A7AEB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AC025F6-C8B0-8C5E-7F34-CA328C4E635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AB215D7-5761-0E46-F175-14D0999F765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48E1585-A88E-59F1-38D7-0F17FC8AABE7}"/>
              </a:ext>
            </a:extLst>
          </p:cNvPr>
          <p:cNvSpPr txBox="1"/>
          <p:nvPr/>
        </p:nvSpPr>
        <p:spPr>
          <a:xfrm>
            <a:off x="552450" y="1678387"/>
            <a:ext cx="7962900" cy="1477328"/>
          </a:xfrm>
          <a:prstGeom prst="rect">
            <a:avLst/>
          </a:prstGeom>
          <a:noFill/>
        </p:spPr>
        <p:txBody>
          <a:bodyPr wrap="square" rtlCol="0">
            <a:spAutoFit/>
          </a:bodyPr>
          <a:lstStyle/>
          <a:p>
            <a:pPr algn="just">
              <a:spcAft>
                <a:spcPts val="200"/>
              </a:spcAft>
              <a:buNone/>
            </a:pPr>
            <a:r>
              <a:rPr lang="tr-TR" sz="1800" dirty="0">
                <a:effectLst/>
                <a:latin typeface="Times New Roman" panose="02020603050405020304" pitchFamily="18" charset="0"/>
                <a:ea typeface="Times New Roman" panose="02020603050405020304" pitchFamily="18" charset="0"/>
              </a:rPr>
              <a:t>Vacuum packaging is another technique that preserves food by removing air from the packaging, slowing down oxidation and the growth of aerobic microorganisms. This method helps maintain the freshness, taste, and color of food and does not significantly affect nutrient content. However, vacuum-packed foods still need proper refrigeration or freezing to ensure safety and prevent spoilage.</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2D61C7EA-AA54-D51E-2BA5-53A54D30957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5D21324-493D-78C7-D457-E4360404BD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D99FA20-6839-7EEF-A18E-49011248CB1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B826379-7422-D612-D0BB-9E472D1B8E0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6621397-B9A0-900C-F22B-3F9ED4E9D08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FE4C3EC-3923-1E02-3ED1-FA551D62917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98A1108-A581-8603-AECC-4A1C57994891}"/>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67300578-D7C9-C1D1-8DDF-5A9F5A4ED8F3}"/>
              </a:ext>
            </a:extLst>
          </p:cNvPr>
          <p:cNvPicPr>
            <a:picLocks noChangeAspect="1"/>
          </p:cNvPicPr>
          <p:nvPr/>
        </p:nvPicPr>
        <p:blipFill>
          <a:blip r:embed="rId11"/>
          <a:stretch>
            <a:fillRect/>
          </a:stretch>
        </p:blipFill>
        <p:spPr>
          <a:xfrm>
            <a:off x="1350946" y="3569283"/>
            <a:ext cx="2705100" cy="1836049"/>
          </a:xfrm>
          <a:prstGeom prst="rect">
            <a:avLst/>
          </a:prstGeom>
        </p:spPr>
      </p:pic>
      <p:pic>
        <p:nvPicPr>
          <p:cNvPr id="6" name="Picture 5">
            <a:extLst>
              <a:ext uri="{FF2B5EF4-FFF2-40B4-BE49-F238E27FC236}">
                <a16:creationId xmlns:a16="http://schemas.microsoft.com/office/drawing/2014/main" id="{7F3F0818-C05F-AFD5-D5F0-0448BD0391E1}"/>
              </a:ext>
            </a:extLst>
          </p:cNvPr>
          <p:cNvPicPr>
            <a:picLocks noChangeAspect="1"/>
          </p:cNvPicPr>
          <p:nvPr/>
        </p:nvPicPr>
        <p:blipFill>
          <a:blip r:embed="rId12"/>
          <a:stretch>
            <a:fillRect/>
          </a:stretch>
        </p:blipFill>
        <p:spPr>
          <a:xfrm>
            <a:off x="4704799" y="3609313"/>
            <a:ext cx="2619375" cy="1807474"/>
          </a:xfrm>
          <a:prstGeom prst="rect">
            <a:avLst/>
          </a:prstGeom>
        </p:spPr>
      </p:pic>
    </p:spTree>
    <p:extLst>
      <p:ext uri="{BB962C8B-B14F-4D97-AF65-F5344CB8AC3E}">
        <p14:creationId xmlns:p14="http://schemas.microsoft.com/office/powerpoint/2010/main" val="3666693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CD009-A952-47F8-2563-5E3EF3C4F00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5D93D24-03E0-EC73-D166-D4AE3C6FD08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69D8581-1C1B-0A56-1CC9-19C6C458ACA1}"/>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THE NUTRITIONAL IMPACT OF FOOD PROCESSING AND STORAGE METHODS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EDE2085-E6BB-0EBF-C230-0EBD815BB15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8AC2A13-65BA-BB4A-D8A8-47F02547792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4ABEB4A-6844-A35D-93BD-A097F097E63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7335903-18F7-F373-956C-7295C7C3AD3B}"/>
              </a:ext>
            </a:extLst>
          </p:cNvPr>
          <p:cNvSpPr txBox="1"/>
          <p:nvPr/>
        </p:nvSpPr>
        <p:spPr>
          <a:xfrm>
            <a:off x="552450" y="1678387"/>
            <a:ext cx="7962900" cy="1477328"/>
          </a:xfrm>
          <a:prstGeom prst="rect">
            <a:avLst/>
          </a:prstGeom>
          <a:noFill/>
        </p:spPr>
        <p:txBody>
          <a:bodyPr wrap="square" rtlCol="0">
            <a:spAutoFit/>
          </a:bodyPr>
          <a:lstStyle/>
          <a:p>
            <a:pPr algn="just">
              <a:spcAft>
                <a:spcPts val="200"/>
              </a:spcAft>
              <a:buNone/>
            </a:pPr>
            <a:r>
              <a:rPr lang="tr-TR" sz="1800" dirty="0">
                <a:effectLst/>
                <a:latin typeface="Times New Roman" panose="02020603050405020304" pitchFamily="18" charset="0"/>
                <a:ea typeface="Times New Roman" panose="02020603050405020304" pitchFamily="18" charset="0"/>
              </a:rPr>
              <a:t>Pasteurization, commonly used for milk, juice, and other liquids, involves heating food briefly to kill harmful microorganisms without fully cooking the food. It results in minimal nutrient loss—mostly affecting heat-sensitive vitamins—but retains most of the food’s original flavor and nutritional content. Pasteurized products are generally safe when stored properly and consumed before their expiration dates.</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AD26E5DF-C02A-0841-9438-A84D75AA224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60D61D6-D942-A86D-EB73-39E140098D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0B9B30F-DF38-BA98-27E0-91444114C4F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0830936-FBFD-6AC8-4DA8-EEB12D6BF80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DE5AA62-CDAB-C79C-5115-CC537D1C3A9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59E2938-81A6-553D-314B-3F48D150665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21FAA43-A428-629F-E22A-D81D948E3B61}"/>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F8BC5B09-22CC-1B42-2F74-2CE2A392B8FD}"/>
              </a:ext>
            </a:extLst>
          </p:cNvPr>
          <p:cNvPicPr>
            <a:picLocks noChangeAspect="1"/>
          </p:cNvPicPr>
          <p:nvPr/>
        </p:nvPicPr>
        <p:blipFill>
          <a:blip r:embed="rId11"/>
          <a:stretch>
            <a:fillRect/>
          </a:stretch>
        </p:blipFill>
        <p:spPr>
          <a:xfrm>
            <a:off x="3122864" y="3454983"/>
            <a:ext cx="2571750" cy="1771650"/>
          </a:xfrm>
          <a:prstGeom prst="rect">
            <a:avLst/>
          </a:prstGeom>
        </p:spPr>
      </p:pic>
    </p:spTree>
    <p:extLst>
      <p:ext uri="{BB962C8B-B14F-4D97-AF65-F5344CB8AC3E}">
        <p14:creationId xmlns:p14="http://schemas.microsoft.com/office/powerpoint/2010/main" val="1727353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53CC5-B722-A242-6AD3-56A911406DC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68D3C49-3CA7-4262-8B98-E710F212F68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CE37B71-4978-497F-665F-A6A8A7E54871}"/>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THE NUTRITIONAL IMPACT OF FOOD PROCESSING AND STORAGE METHODS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838F4C4-D005-1448-74A9-6275753CB22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24B6D39-A10A-48D1-0EA6-A67B859D192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ECEDDD7-047A-7DD0-1B64-964E48F9E01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E4C5330-1055-5994-4B15-CE12267B076C}"/>
              </a:ext>
            </a:extLst>
          </p:cNvPr>
          <p:cNvSpPr txBox="1"/>
          <p:nvPr/>
        </p:nvSpPr>
        <p:spPr>
          <a:xfrm>
            <a:off x="552450" y="1678387"/>
            <a:ext cx="7962900" cy="2333972"/>
          </a:xfrm>
          <a:prstGeom prst="rect">
            <a:avLst/>
          </a:prstGeom>
          <a:noFill/>
        </p:spPr>
        <p:txBody>
          <a:bodyPr wrap="square" rtlCol="0">
            <a:spAutoFit/>
          </a:bodyPr>
          <a:lstStyle/>
          <a:p>
            <a:pPr algn="just">
              <a:spcAft>
                <a:spcPts val="200"/>
              </a:spcAft>
              <a:buNone/>
            </a:pPr>
            <a:r>
              <a:rPr lang="tr-TR" sz="1800" dirty="0">
                <a:effectLst/>
                <a:latin typeface="Times New Roman" panose="02020603050405020304" pitchFamily="18" charset="0"/>
                <a:ea typeface="Times New Roman" panose="02020603050405020304" pitchFamily="18" charset="0"/>
              </a:rPr>
              <a:t>In summary, each food preservation and processing method has its own set of benefits and drawbacks. Methods like freezing and vacuum packaging do the best job at preserving both safety and nutritional value. In contrast, canning and drying are excellent for long shelf life but reduce some vitamins. Ready-to-eat foods are highly convenient but often less nutritious. Understanding these impacts helps in making informed choices about food use, especially in environments like ships or institutions where storage and access to fresh food may be limited.</a:t>
            </a:r>
            <a:endParaRPr lang="en-US" sz="1800" dirty="0">
              <a:effectLst/>
              <a:latin typeface="Times New Roman" panose="02020603050405020304" pitchFamily="18" charset="0"/>
              <a:ea typeface="Arial" panose="020B0604020202020204" pitchFamily="34" charset="0"/>
            </a:endParaRPr>
          </a:p>
          <a:p>
            <a:pPr algn="just">
              <a:spcAft>
                <a:spcPts val="200"/>
              </a:spcAft>
              <a:buNone/>
            </a:pPr>
            <a:r>
              <a:rPr lang="tr-T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E8080CCE-AEBB-467B-4509-88F30A7E53B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D6414F7-6983-00B0-B337-C0E6443FDD1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E5BFBA9-73E5-3863-C0A6-619314FAFC6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74322C7-797F-A48F-2436-87AC12BD7F3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0BBF065-8CC6-7FD1-43E5-8470CA77F5A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EAFF91F-8EDD-2D2D-BAA4-97525015861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B6015A8-24C7-FDC0-13E9-8D454421D18D}"/>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54778B88-B5A6-63E9-798A-1002308354D7}"/>
              </a:ext>
            </a:extLst>
          </p:cNvPr>
          <p:cNvPicPr>
            <a:picLocks noChangeAspect="1"/>
          </p:cNvPicPr>
          <p:nvPr/>
        </p:nvPicPr>
        <p:blipFill>
          <a:blip r:embed="rId11"/>
          <a:stretch>
            <a:fillRect/>
          </a:stretch>
        </p:blipFill>
        <p:spPr>
          <a:xfrm>
            <a:off x="3090947" y="4103926"/>
            <a:ext cx="3067050" cy="1485900"/>
          </a:xfrm>
          <a:prstGeom prst="rect">
            <a:avLst/>
          </a:prstGeom>
        </p:spPr>
      </p:pic>
    </p:spTree>
    <p:extLst>
      <p:ext uri="{BB962C8B-B14F-4D97-AF65-F5344CB8AC3E}">
        <p14:creationId xmlns:p14="http://schemas.microsoft.com/office/powerpoint/2010/main" val="2545918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727E6-E236-233B-F5F6-81BB8452685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636426C-FF3C-E6BC-D96D-01C6970DB51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44EE891-992B-2921-5B0D-B632C4A9E7CF}"/>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THE NUTRITIONAL IMPACT OF FOOD PROCESSING AND STORAGE METHODS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56DA339-A2B9-D423-2E46-4C1C4F532C2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6DEE4C4-BD26-334F-4E9F-F06C08CBC4B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4B430AD-001B-F43F-87DA-0FCEC3AD631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98194B6F-7B41-1C2F-9514-092A87019F4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D929DCA-580E-1BE0-638D-F98B625D20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8A4778D-D4B8-7475-5859-60989206075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D05FD63-43F2-41B5-2CA8-968643B890F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355F6D1-AFE2-4BC9-6313-A55B962F500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95F2BD8-FBC1-30B7-B8C0-F2888E65109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2DB66FC-8D5C-936B-AE22-66F8EA0C357A}"/>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Picture 5">
            <a:extLst>
              <a:ext uri="{FF2B5EF4-FFF2-40B4-BE49-F238E27FC236}">
                <a16:creationId xmlns:a16="http://schemas.microsoft.com/office/drawing/2014/main" id="{5FAFF638-3211-E961-B49B-9FA436BB7853}"/>
              </a:ext>
            </a:extLst>
          </p:cNvPr>
          <p:cNvPicPr>
            <a:picLocks noChangeAspect="1"/>
          </p:cNvPicPr>
          <p:nvPr/>
        </p:nvPicPr>
        <p:blipFill>
          <a:blip r:embed="rId11"/>
          <a:stretch>
            <a:fillRect/>
          </a:stretch>
        </p:blipFill>
        <p:spPr>
          <a:xfrm>
            <a:off x="1357313" y="1875076"/>
            <a:ext cx="6429374" cy="3805155"/>
          </a:xfrm>
          <a:prstGeom prst="rect">
            <a:avLst/>
          </a:prstGeom>
        </p:spPr>
      </p:pic>
    </p:spTree>
    <p:extLst>
      <p:ext uri="{BB962C8B-B14F-4D97-AF65-F5344CB8AC3E}">
        <p14:creationId xmlns:p14="http://schemas.microsoft.com/office/powerpoint/2010/main" val="2404046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49B12-FA51-8D6B-699F-0D6057492CD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315E28E-E74A-FBC5-11DD-AEB1C640246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E5346ED-E7D0-9E1C-5488-5D08412BA175}"/>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THE NUTRITIONAL IMPACT OF FOOD PROCESSING AND STORAGE METHODS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D63639B-A232-85B9-8627-DA42D923C07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5329C75-60B9-1286-0374-87BAD35F9AA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60424F4-A8F2-8762-EC20-7F52467AF6F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0D485D99-A144-A248-FA44-FDEF3B964C9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9CB1ED2-2226-BF13-03CA-FA5F7F840B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92BE3E6-7399-6296-2E6E-6578281F592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683E77C-67D8-2F35-6A3B-39175537CA8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AE20468-99E2-112B-6093-1EF18EDE4C5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E12A94C-536A-EE65-F7AD-745F63906EC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D7DC2F0-C46D-751F-88EB-F3ACD35BE13E}"/>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AA347223-F132-D82D-9BC6-9A1AC2476E2E}"/>
              </a:ext>
            </a:extLst>
          </p:cNvPr>
          <p:cNvPicPr>
            <a:picLocks noChangeAspect="1"/>
          </p:cNvPicPr>
          <p:nvPr/>
        </p:nvPicPr>
        <p:blipFill>
          <a:blip r:embed="rId11"/>
          <a:stretch>
            <a:fillRect/>
          </a:stretch>
        </p:blipFill>
        <p:spPr>
          <a:xfrm>
            <a:off x="1430041" y="1602322"/>
            <a:ext cx="5957395" cy="4468047"/>
          </a:xfrm>
          <a:prstGeom prst="rect">
            <a:avLst/>
          </a:prstGeom>
        </p:spPr>
      </p:pic>
    </p:spTree>
    <p:extLst>
      <p:ext uri="{BB962C8B-B14F-4D97-AF65-F5344CB8AC3E}">
        <p14:creationId xmlns:p14="http://schemas.microsoft.com/office/powerpoint/2010/main" val="158347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B6FC7-8459-CA8A-F9B6-BED77247DF9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C4D8A6C-1E52-C769-396C-F5F76C683E7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0050C62-EB5E-29AE-64E2-6701ADCB5B0F}"/>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THE CORRECT PROCESSING OF DIFFERENT TYPES OF CONVENIENCE FOODS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2D6A893-72EB-01C7-B120-268E1E8A6AF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86EA3FA-C7D2-64CA-C0F3-8D9E259B147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9B4F146-F11A-0E9F-1EB5-2E1FB651DDC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43D2A46-322B-9523-891A-8D17DC426EE8}"/>
              </a:ext>
            </a:extLst>
          </p:cNvPr>
          <p:cNvSpPr txBox="1"/>
          <p:nvPr/>
        </p:nvSpPr>
        <p:spPr>
          <a:xfrm>
            <a:off x="552450" y="1678387"/>
            <a:ext cx="7962900" cy="2667397"/>
          </a:xfrm>
          <a:prstGeom prst="rect">
            <a:avLst/>
          </a:prstGeom>
          <a:noFill/>
        </p:spPr>
        <p:txBody>
          <a:bodyPr wrap="square" rtlCol="0">
            <a:spAutoFit/>
          </a:bodyPr>
          <a:lstStyle/>
          <a:p>
            <a:pPr marL="274320" indent="-228600" algn="just">
              <a:spcBef>
                <a:spcPts val="400"/>
              </a:spcBef>
              <a:spcAft>
                <a:spcPts val="400"/>
              </a:spcAft>
              <a:buNone/>
              <a:tabLst>
                <a:tab pos="811530" algn="l"/>
              </a:tabLst>
            </a:pPr>
            <a:r>
              <a:rPr lang="tr-TR" sz="1800" dirty="0">
                <a:effectLst/>
                <a:latin typeface="Times New Roman" panose="02020603050405020304" pitchFamily="18" charset="0"/>
                <a:ea typeface="Times New Roman" panose="02020603050405020304" pitchFamily="18" charset="0"/>
              </a:rPr>
              <a:t>Semi-Processed Foods</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Clr>
                <a:srgbClr val="1F497D"/>
              </a:buClr>
              <a:buFont typeface="Symbol" panose="05050102010706020507" pitchFamily="18" charset="2"/>
              <a:buChar char=""/>
              <a:tabLst>
                <a:tab pos="811530" algn="l"/>
              </a:tabLst>
            </a:pPr>
            <a:r>
              <a:rPr lang="tr-TR" sz="1800" dirty="0">
                <a:effectLst/>
                <a:latin typeface="Times New Roman" panose="02020603050405020304" pitchFamily="18" charset="0"/>
                <a:ea typeface="Times New Roman" panose="02020603050405020304" pitchFamily="18" charset="0"/>
              </a:rPr>
              <a:t>Usage: Semi-processed foods like chopped vegetables and marinated meats should be used promptly as they are perishable and prone to contamination.</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Clr>
                <a:srgbClr val="1F497D"/>
              </a:buClr>
              <a:buFont typeface="Symbol" panose="05050102010706020507" pitchFamily="18" charset="2"/>
              <a:buChar char=""/>
              <a:tabLst>
                <a:tab pos="811530" algn="l"/>
              </a:tabLst>
            </a:pPr>
            <a:r>
              <a:rPr lang="tr-TR" sz="1800" dirty="0">
                <a:effectLst/>
                <a:latin typeface="Times New Roman" panose="02020603050405020304" pitchFamily="18" charset="0"/>
                <a:ea typeface="Times New Roman" panose="02020603050405020304" pitchFamily="18" charset="0"/>
              </a:rPr>
              <a:t>Handling: Always handle with clean, sanitized utensils and wear gloves. Avoid cross-contamination by storing raw and cooked foods separately.</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Clr>
                <a:srgbClr val="1F497D"/>
              </a:buClr>
              <a:buFont typeface="Symbol" panose="05050102010706020507" pitchFamily="18" charset="2"/>
              <a:buChar char=""/>
              <a:tabLst>
                <a:tab pos="811530" algn="l"/>
              </a:tabLst>
            </a:pPr>
            <a:r>
              <a:rPr lang="tr-TR" sz="1800" dirty="0">
                <a:effectLst/>
                <a:latin typeface="Times New Roman" panose="02020603050405020304" pitchFamily="18" charset="0"/>
                <a:ea typeface="Times New Roman" panose="02020603050405020304" pitchFamily="18" charset="0"/>
              </a:rPr>
              <a:t>Storage: Keep refrigerated at 1–4°C. If frozen, store at -18°C. Observe use-by dates strictly, as these foods have a shorter shelf life than other preserved types.</a:t>
            </a:r>
            <a:endParaRPr lang="en-US" sz="1800" dirty="0">
              <a:effectLst/>
              <a:latin typeface="Times New Roman" panose="02020603050405020304" pitchFamily="18" charset="0"/>
              <a:ea typeface="Arial" panose="020B0604020202020204" pitchFamily="34" charset="0"/>
            </a:endParaRPr>
          </a:p>
          <a:p>
            <a:pPr algn="just">
              <a:spcAft>
                <a:spcPts val="200"/>
              </a:spcAft>
              <a:buNone/>
            </a:pPr>
            <a:r>
              <a:rPr lang="tr-T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83D2E109-FA30-1FA3-7B13-0A5F944AF1E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06DD9D00-FAC5-5778-AB7F-3F8055054E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4CBB1C6-F9D3-D369-295D-8F51FA022AE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4033AA8-DEE3-28EE-E77E-B6BA6EFCB42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EB49F4A-530A-FEEC-D1A0-4889EB6B55F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40321B1-7885-F399-CCD5-92F4AB0E762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C32196D-F9E0-B1BE-D52A-9427B3E606F3}"/>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F11062AD-D4EF-65EA-8BF0-B5689F706A81}"/>
              </a:ext>
            </a:extLst>
          </p:cNvPr>
          <p:cNvPicPr>
            <a:picLocks noChangeAspect="1"/>
          </p:cNvPicPr>
          <p:nvPr/>
        </p:nvPicPr>
        <p:blipFill>
          <a:blip r:embed="rId11"/>
          <a:stretch>
            <a:fillRect/>
          </a:stretch>
        </p:blipFill>
        <p:spPr>
          <a:xfrm>
            <a:off x="5076023" y="4241797"/>
            <a:ext cx="2581275" cy="1771650"/>
          </a:xfrm>
          <a:prstGeom prst="rect">
            <a:avLst/>
          </a:prstGeom>
        </p:spPr>
      </p:pic>
      <p:pic>
        <p:nvPicPr>
          <p:cNvPr id="6" name="Picture 5">
            <a:extLst>
              <a:ext uri="{FF2B5EF4-FFF2-40B4-BE49-F238E27FC236}">
                <a16:creationId xmlns:a16="http://schemas.microsoft.com/office/drawing/2014/main" id="{5774AE90-442E-A2CF-13BB-C8A90B65F713}"/>
              </a:ext>
            </a:extLst>
          </p:cNvPr>
          <p:cNvPicPr>
            <a:picLocks noChangeAspect="1"/>
          </p:cNvPicPr>
          <p:nvPr/>
        </p:nvPicPr>
        <p:blipFill>
          <a:blip r:embed="rId12"/>
          <a:stretch>
            <a:fillRect/>
          </a:stretch>
        </p:blipFill>
        <p:spPr>
          <a:xfrm>
            <a:off x="1379789" y="4306091"/>
            <a:ext cx="3028950" cy="1643062"/>
          </a:xfrm>
          <a:prstGeom prst="rect">
            <a:avLst/>
          </a:prstGeom>
        </p:spPr>
      </p:pic>
    </p:spTree>
    <p:extLst>
      <p:ext uri="{BB962C8B-B14F-4D97-AF65-F5344CB8AC3E}">
        <p14:creationId xmlns:p14="http://schemas.microsoft.com/office/powerpoint/2010/main" val="709613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29BCB-817F-F9E0-FCFC-B2EA59E000B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EAFCF4E-2016-442C-B2D4-9AB9855BE07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C465AE1-B967-1711-B9E8-28E34F93A463}"/>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THE CORRECT PROCESSING OF DIFFERENT TYPES OF CONVENIENCE FOODS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7DCF8F0-5DD5-AE4D-32B9-C4E18BB24C1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91DFA9E-4E53-6463-362D-73BB6FE0DDB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709165B-657E-077C-F21A-49A59D0765D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A9E145C-DBF1-5CC7-0A1B-F1F388402A79}"/>
              </a:ext>
            </a:extLst>
          </p:cNvPr>
          <p:cNvSpPr txBox="1"/>
          <p:nvPr/>
        </p:nvSpPr>
        <p:spPr>
          <a:xfrm>
            <a:off x="552450" y="1678387"/>
            <a:ext cx="7962900" cy="3221395"/>
          </a:xfrm>
          <a:prstGeom prst="rect">
            <a:avLst/>
          </a:prstGeom>
          <a:noFill/>
        </p:spPr>
        <p:txBody>
          <a:bodyPr wrap="square" rtlCol="0">
            <a:spAutoFit/>
          </a:bodyPr>
          <a:lstStyle/>
          <a:p>
            <a:pPr marL="274320" indent="-228600" algn="just">
              <a:spcBef>
                <a:spcPts val="400"/>
              </a:spcBef>
              <a:spcAft>
                <a:spcPts val="400"/>
              </a:spcAft>
              <a:buNone/>
              <a:tabLst>
                <a:tab pos="811530" algn="l"/>
              </a:tabLst>
            </a:pPr>
            <a:r>
              <a:rPr lang="tr-TR" sz="1800" dirty="0">
                <a:effectLst/>
                <a:latin typeface="Times New Roman" panose="02020603050405020304" pitchFamily="18" charset="0"/>
                <a:ea typeface="Times New Roman" panose="02020603050405020304" pitchFamily="18" charset="0"/>
              </a:rPr>
              <a:t>Fully Processed Foods</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Clr>
                <a:srgbClr val="1F497D"/>
              </a:buClr>
              <a:buFont typeface="Symbol" panose="05050102010706020507" pitchFamily="18" charset="2"/>
              <a:buChar char=""/>
              <a:tabLst>
                <a:tab pos="811530" algn="l"/>
              </a:tabLst>
            </a:pPr>
            <a:r>
              <a:rPr lang="tr-TR" sz="1800" dirty="0">
                <a:effectLst/>
                <a:latin typeface="Times New Roman" panose="02020603050405020304" pitchFamily="18" charset="0"/>
                <a:ea typeface="Times New Roman" panose="02020603050405020304" pitchFamily="18" charset="0"/>
              </a:rPr>
              <a:t>Usage: These are typically reheated before serving. Follow </a:t>
            </a:r>
            <a:r>
              <a:rPr lang="en-US" sz="1800" dirty="0">
                <a:effectLst/>
                <a:latin typeface="Times New Roman" panose="02020603050405020304" pitchFamily="18" charset="0"/>
                <a:ea typeface="Times New Roman" panose="02020603050405020304" pitchFamily="18" charset="0"/>
              </a:rPr>
              <a:t>manufacturer’s</a:t>
            </a:r>
            <a:r>
              <a:rPr lang="tr-TR" sz="1800" dirty="0">
                <a:effectLst/>
                <a:latin typeface="Times New Roman" panose="02020603050405020304" pitchFamily="18" charset="0"/>
                <a:ea typeface="Times New Roman" panose="02020603050405020304" pitchFamily="18" charset="0"/>
              </a:rPr>
              <a:t> instructions for heating to ensure the food reaches safe internal temperatures (usually above 75°C).</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Clr>
                <a:srgbClr val="1F497D"/>
              </a:buClr>
              <a:buFont typeface="Symbol" panose="05050102010706020507" pitchFamily="18" charset="2"/>
              <a:buChar char=""/>
              <a:tabLst>
                <a:tab pos="811530" algn="l"/>
                <a:tab pos="811530" algn="l"/>
                <a:tab pos="5075555" algn="l"/>
              </a:tabLst>
            </a:pPr>
            <a:r>
              <a:rPr lang="tr-TR" sz="1800" dirty="0">
                <a:effectLst/>
                <a:latin typeface="Times New Roman" panose="02020603050405020304" pitchFamily="18" charset="0"/>
                <a:ea typeface="Times New Roman" panose="02020603050405020304" pitchFamily="18" charset="0"/>
              </a:rPr>
              <a:t>Handling: Use tongs or serving utensils to avoid direct hand contact. Open </a:t>
            </a:r>
            <a:r>
              <a:rPr lang="en-US" sz="1800" dirty="0">
                <a:effectLst/>
                <a:latin typeface="Times New Roman" panose="02020603050405020304" pitchFamily="18" charset="0"/>
                <a:ea typeface="Times New Roman" panose="02020603050405020304" pitchFamily="18" charset="0"/>
              </a:rPr>
              <a:t>the </a:t>
            </a:r>
            <a:r>
              <a:rPr lang="tr-TR" sz="1800" dirty="0">
                <a:effectLst/>
                <a:latin typeface="Times New Roman" panose="02020603050405020304" pitchFamily="18" charset="0"/>
                <a:ea typeface="Times New Roman" panose="02020603050405020304" pitchFamily="18" charset="0"/>
              </a:rPr>
              <a:t>packaging just before heating/serving to minimize contamination.</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Clr>
                <a:srgbClr val="1F497D"/>
              </a:buClr>
              <a:buFont typeface="Symbol" panose="05050102010706020507" pitchFamily="18" charset="2"/>
              <a:buChar char=""/>
              <a:tabLst>
                <a:tab pos="811530" algn="l"/>
                <a:tab pos="811530" algn="l"/>
                <a:tab pos="5075555" algn="l"/>
              </a:tabLst>
            </a:pPr>
            <a:r>
              <a:rPr lang="tr-TR" sz="1800" dirty="0">
                <a:effectLst/>
                <a:latin typeface="Times New Roman" panose="02020603050405020304" pitchFamily="18" charset="0"/>
                <a:ea typeface="Times New Roman" panose="02020603050405020304" pitchFamily="18" charset="0"/>
              </a:rPr>
              <a:t>Storage: Store frozen at -18°C or in dry storage if shelf-stable (e.g., retort pouches or vacuum-sealed meals). Keep away from direct heat and light. Monitor expiry dates.</a:t>
            </a:r>
            <a:endParaRPr lang="en-US" sz="1800" dirty="0">
              <a:effectLst/>
              <a:latin typeface="Times New Roman" panose="02020603050405020304" pitchFamily="18" charset="0"/>
              <a:ea typeface="Arial" panose="020B0604020202020204" pitchFamily="34" charset="0"/>
            </a:endParaRPr>
          </a:p>
          <a:p>
            <a:pPr algn="just">
              <a:spcAft>
                <a:spcPts val="200"/>
              </a:spcAft>
              <a:buNone/>
            </a:pPr>
            <a:r>
              <a:rPr lang="tr-T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8F9FCCDE-6BC0-24AA-D0B1-6AF944BAB10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B22BC8A9-EEF1-30E8-BE23-7E92656759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6DB1BDC-F3D6-C06D-C5D3-5F0AA24DB3D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9F23609-A08F-922B-039D-6620B83FCEE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7632ACE-C667-BEE4-F7AC-0594B4DE9B0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990A39C-7476-3E94-F9A6-A96F70CF8D7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99C5FEC-3C64-CA49-A62E-1B587616EE49}"/>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2643C166-6865-3805-C903-B47D59D59D5C}"/>
              </a:ext>
            </a:extLst>
          </p:cNvPr>
          <p:cNvPicPr>
            <a:picLocks noChangeAspect="1"/>
          </p:cNvPicPr>
          <p:nvPr/>
        </p:nvPicPr>
        <p:blipFill>
          <a:blip r:embed="rId11"/>
          <a:stretch>
            <a:fillRect/>
          </a:stretch>
        </p:blipFill>
        <p:spPr>
          <a:xfrm>
            <a:off x="3351481" y="4470169"/>
            <a:ext cx="2857500" cy="1600200"/>
          </a:xfrm>
          <a:prstGeom prst="rect">
            <a:avLst/>
          </a:prstGeom>
        </p:spPr>
      </p:pic>
    </p:spTree>
    <p:extLst>
      <p:ext uri="{BB962C8B-B14F-4D97-AF65-F5344CB8AC3E}">
        <p14:creationId xmlns:p14="http://schemas.microsoft.com/office/powerpoint/2010/main" val="1838631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01C65-3C0C-2369-E028-6728F76589A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BC4EA1F-A68D-5052-ED80-7EAAC587840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138C2F7-B4FF-7313-F0AE-8EBE9B11E9F8}"/>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THE CORRECT PROCESSING OF DIFFERENT TYPES OF CONVENIENCE FOODS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F6867D2-A700-002D-6D65-D11409C5950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F4ED184-D8E2-30E5-11F6-70141A7EC65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3DEF051-DF05-F1AA-D15D-5F725ECCF7C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88F38E4-2FAE-F846-E673-70762495F675}"/>
              </a:ext>
            </a:extLst>
          </p:cNvPr>
          <p:cNvSpPr txBox="1"/>
          <p:nvPr/>
        </p:nvSpPr>
        <p:spPr>
          <a:xfrm>
            <a:off x="552450" y="1678387"/>
            <a:ext cx="7962900" cy="2641749"/>
          </a:xfrm>
          <a:prstGeom prst="rect">
            <a:avLst/>
          </a:prstGeom>
          <a:noFill/>
        </p:spPr>
        <p:txBody>
          <a:bodyPr wrap="square" rtlCol="0">
            <a:spAutoFit/>
          </a:bodyPr>
          <a:lstStyle/>
          <a:p>
            <a:pPr algn="just">
              <a:spcAft>
                <a:spcPts val="200"/>
              </a:spcAft>
              <a:buNone/>
              <a:tabLst>
                <a:tab pos="5075555" algn="l"/>
              </a:tabLst>
            </a:pPr>
            <a:r>
              <a:rPr lang="tr-TR" sz="1800" dirty="0">
                <a:effectLst/>
                <a:latin typeface="Times New Roman" panose="02020603050405020304" pitchFamily="18" charset="0"/>
                <a:ea typeface="Times New Roman" panose="02020603050405020304" pitchFamily="18" charset="0"/>
              </a:rPr>
              <a:t>Dried (Dehydrated) Foods</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Clr>
                <a:srgbClr val="1F497D"/>
              </a:buClr>
              <a:buFont typeface="Symbol" panose="05050102010706020507" pitchFamily="18" charset="2"/>
              <a:buChar char=""/>
              <a:tabLst>
                <a:tab pos="811530" algn="l"/>
                <a:tab pos="811530" algn="l"/>
                <a:tab pos="5075555" algn="l"/>
              </a:tabLst>
            </a:pPr>
            <a:r>
              <a:rPr lang="tr-TR" sz="1800" dirty="0">
                <a:effectLst/>
                <a:latin typeface="Times New Roman" panose="02020603050405020304" pitchFamily="18" charset="0"/>
                <a:ea typeface="Times New Roman" panose="02020603050405020304" pitchFamily="18" charset="0"/>
              </a:rPr>
              <a:t>Usage: Dried foods require rehydration (e.g., adding water or broth) and often cooking before serving. Use potable water for rehydration.</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Clr>
                <a:srgbClr val="1F497D"/>
              </a:buClr>
              <a:buFont typeface="Symbol" panose="05050102010706020507" pitchFamily="18" charset="2"/>
              <a:buChar char=""/>
              <a:tabLst>
                <a:tab pos="811530" algn="l"/>
                <a:tab pos="811530" algn="l"/>
                <a:tab pos="5075555" algn="l"/>
              </a:tabLst>
            </a:pPr>
            <a:r>
              <a:rPr lang="tr-TR" sz="1800" dirty="0">
                <a:effectLst/>
                <a:latin typeface="Times New Roman" panose="02020603050405020304" pitchFamily="18" charset="0"/>
                <a:ea typeface="Times New Roman" panose="02020603050405020304" pitchFamily="18" charset="0"/>
              </a:rPr>
              <a:t>Handling: Keep dry and sealed until use. Always check for signs of moisture, insects, or mold before use.</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Clr>
                <a:srgbClr val="1F497D"/>
              </a:buClr>
              <a:buFont typeface="Symbol" panose="05050102010706020507" pitchFamily="18" charset="2"/>
              <a:buChar char=""/>
              <a:tabLst>
                <a:tab pos="811530" algn="l"/>
                <a:tab pos="811530" algn="l"/>
                <a:tab pos="5075555" algn="l"/>
              </a:tabLst>
            </a:pPr>
            <a:r>
              <a:rPr lang="tr-TR" sz="1800" dirty="0">
                <a:effectLst/>
                <a:latin typeface="Times New Roman" panose="02020603050405020304" pitchFamily="18" charset="0"/>
                <a:ea typeface="Times New Roman" panose="02020603050405020304" pitchFamily="18" charset="0"/>
              </a:rPr>
              <a:t>Storage: Store in a cool, dry place (below 25°C). Once opened, reseal tightly and use within </a:t>
            </a:r>
            <a:r>
              <a:rPr lang="en-US" sz="1800" dirty="0">
                <a:effectLst/>
                <a:latin typeface="Times New Roman" panose="02020603050405020304" pitchFamily="18" charset="0"/>
                <a:ea typeface="Times New Roman" panose="02020603050405020304" pitchFamily="18" charset="0"/>
              </a:rPr>
              <a:t>the</a:t>
            </a:r>
            <a:r>
              <a:rPr lang="tr-TR" sz="1800" dirty="0">
                <a:effectLst/>
                <a:latin typeface="Times New Roman" panose="02020603050405020304" pitchFamily="18" charset="0"/>
                <a:ea typeface="Times New Roman" panose="02020603050405020304" pitchFamily="18" charset="0"/>
              </a:rPr>
              <a:t> recommended timeframe or transfer to airtight containers.</a:t>
            </a:r>
            <a:endParaRPr lang="en-US" sz="1800" dirty="0">
              <a:effectLst/>
              <a:latin typeface="Times New Roman" panose="02020603050405020304" pitchFamily="18" charset="0"/>
              <a:ea typeface="Arial" panose="020B0604020202020204" pitchFamily="34" charset="0"/>
            </a:endParaRPr>
          </a:p>
          <a:p>
            <a:pPr algn="just">
              <a:spcAft>
                <a:spcPts val="200"/>
              </a:spcAft>
              <a:buNone/>
            </a:pPr>
            <a:r>
              <a:rPr lang="tr-TR"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C5B4D989-5A34-CE3E-237D-061E1E896B1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B105A96-315D-9DD1-FF20-A17C5B8697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BA4CA9A-B6A7-5248-AD4F-674700064E1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2FC0E4C-096D-32CB-E525-F9A3EBB844E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662958C-93EA-DE48-C43D-4FA9ED46609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F6CA952-8896-6BD8-EE9F-881B8F48940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111D4E3-4AE6-A7A1-43D9-7CE15F32BA97}"/>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D59EF6B9-0188-6350-41E7-68D721525EF2}"/>
              </a:ext>
            </a:extLst>
          </p:cNvPr>
          <p:cNvPicPr>
            <a:picLocks noChangeAspect="1"/>
          </p:cNvPicPr>
          <p:nvPr/>
        </p:nvPicPr>
        <p:blipFill>
          <a:blip r:embed="rId11"/>
          <a:stretch>
            <a:fillRect/>
          </a:stretch>
        </p:blipFill>
        <p:spPr>
          <a:xfrm>
            <a:off x="3341383" y="4010966"/>
            <a:ext cx="2619375" cy="1743075"/>
          </a:xfrm>
          <a:prstGeom prst="rect">
            <a:avLst/>
          </a:prstGeom>
        </p:spPr>
      </p:pic>
    </p:spTree>
    <p:extLst>
      <p:ext uri="{BB962C8B-B14F-4D97-AF65-F5344CB8AC3E}">
        <p14:creationId xmlns:p14="http://schemas.microsoft.com/office/powerpoint/2010/main" val="2641428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73E15-16CC-D038-BB01-9D48E6F4EA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BC5205-135E-A86F-AE8A-64034FB4562A}"/>
              </a:ext>
            </a:extLst>
          </p:cNvPr>
          <p:cNvSpPr>
            <a:spLocks noGrp="1"/>
          </p:cNvSpPr>
          <p:nvPr>
            <p:ph type="title"/>
          </p:nvPr>
        </p:nvSpPr>
        <p:spPr>
          <a:xfrm>
            <a:off x="639479" y="1043090"/>
            <a:ext cx="7886700" cy="571213"/>
          </a:xfrm>
        </p:spPr>
        <p:txBody>
          <a:bodyPr vert="horz" lIns="91440" tIns="45720" rIns="91440" bIns="45720" rtlCol="0" anchor="ct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Learning outcomes</a:t>
            </a:r>
            <a:r>
              <a:rPr lang="ro-RO" sz="2400" b="1" dirty="0">
                <a:solidFill>
                  <a:srgbClr val="002060"/>
                </a:solidFill>
                <a:latin typeface="Times New Roman" panose="02020603050405020304" pitchFamily="18" charset="0"/>
                <a:cs typeface="Times New Roman" panose="02020603050405020304" pitchFamily="18" charset="0"/>
              </a:rPr>
              <a:t> of </a:t>
            </a:r>
            <a:r>
              <a:rPr lang="en-US" sz="2400" b="1" dirty="0">
                <a:solidFill>
                  <a:srgbClr val="002060"/>
                </a:solidFill>
                <a:latin typeface="Times New Roman" panose="02020603050405020304" pitchFamily="18" charset="0"/>
                <a:cs typeface="Times New Roman" panose="02020603050405020304" pitchFamily="18" charset="0"/>
              </a:rPr>
              <a:t>the</a:t>
            </a:r>
            <a:r>
              <a:rPr lang="ro-RO" sz="2400" b="1" dirty="0">
                <a:solidFill>
                  <a:srgbClr val="002060"/>
                </a:solidFill>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C4DA4074-9166-D193-E804-8AB556BBA930}"/>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5AED0CDC-02A8-3E53-D534-8F3FA41FD637}"/>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4D144B24-F222-CD62-9AAA-37A195A4DB8A}"/>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1DEC9894-AEBF-571B-6D29-60CA9DADD906}"/>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1D875BE6-9A0D-6E26-7586-4947D276CFB2}"/>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0962655F-D606-D125-62A0-F96DC96C088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F063FE4C-49C3-BF01-A09A-7821CE8D99E9}"/>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501FE02E-76EC-760A-7B44-98DCF03D8E0D}"/>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B60EFB0-BBB2-F726-623E-0E6EE1808FA0}"/>
              </a:ext>
            </a:extLst>
          </p:cNvPr>
          <p:cNvSpPr txBox="1"/>
          <p:nvPr/>
        </p:nvSpPr>
        <p:spPr>
          <a:xfrm>
            <a:off x="542925" y="1878559"/>
            <a:ext cx="7724775" cy="3016210"/>
          </a:xfrm>
          <a:prstGeom prst="rect">
            <a:avLst/>
          </a:prstGeom>
          <a:noFill/>
        </p:spPr>
        <p:txBody>
          <a:bodyPr wrap="square" rtlCol="0">
            <a:spAutoFit/>
          </a:bodyPr>
          <a:lstStyle/>
          <a:p>
            <a:pPr marL="342900" lvl="0" indent="-342900" algn="just">
              <a:spcBef>
                <a:spcPts val="400"/>
              </a:spcBef>
              <a:spcAft>
                <a:spcPts val="400"/>
              </a:spcAft>
              <a:buFont typeface="Arial" panose="020B0604020202020204" pitchFamily="34" charset="0"/>
              <a:buChar char="•"/>
              <a:tabLst>
                <a:tab pos="811530" algn="l"/>
                <a:tab pos="457200" algn="l"/>
                <a:tab pos="811530" algn="l"/>
              </a:tabLst>
            </a:pPr>
            <a:r>
              <a:rPr lang="tr-TR" sz="1800" b="1" dirty="0">
                <a:effectLst/>
                <a:latin typeface="Times New Roman" panose="02020603050405020304" pitchFamily="18" charset="0"/>
                <a:ea typeface="Arial" panose="020B0604020202020204" pitchFamily="34" charset="0"/>
              </a:rPr>
              <a:t>Evaluate</a:t>
            </a:r>
            <a:r>
              <a:rPr lang="tr-TR" sz="1800" dirty="0">
                <a:effectLst/>
                <a:latin typeface="Times New Roman" panose="02020603050405020304" pitchFamily="18" charset="0"/>
                <a:ea typeface="Arial" panose="020B0604020202020204" pitchFamily="34" charset="0"/>
              </a:rPr>
              <a:t> food </a:t>
            </a:r>
            <a:r>
              <a:rPr lang="tr-TR" sz="1800" b="1" dirty="0">
                <a:effectLst/>
                <a:latin typeface="Times New Roman" panose="02020603050405020304" pitchFamily="18" charset="0"/>
                <a:ea typeface="Arial" panose="020B0604020202020204" pitchFamily="34" charset="0"/>
              </a:rPr>
              <a:t>labels</a:t>
            </a:r>
            <a:endParaRPr lang="en-US" sz="1800" b="1"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Arial" panose="020B0604020202020204" pitchFamily="34" charset="0"/>
              <a:buChar char="•"/>
              <a:tabLst>
                <a:tab pos="811530" algn="l"/>
                <a:tab pos="457200" algn="l"/>
                <a:tab pos="811530" algn="l"/>
              </a:tabLst>
            </a:pPr>
            <a:endParaRPr lang="en-US" sz="1800" b="1" dirty="0">
              <a:effectLst/>
              <a:latin typeface="Times New Roman" panose="02020603050405020304" pitchFamily="18" charset="0"/>
              <a:ea typeface="Arial" panose="020B0604020202020204" pitchFamily="34" charset="0"/>
            </a:endParaRPr>
          </a:p>
          <a:p>
            <a:pPr marL="285750" lvl="0" indent="-285750">
              <a:buFont typeface="Arial" panose="020B0604020202020204" pitchFamily="34" charset="0"/>
              <a:buChar char="•"/>
            </a:pPr>
            <a:r>
              <a:rPr lang="tr-TR" b="1" dirty="0">
                <a:latin typeface="Times New Roman" panose="02020603050405020304" pitchFamily="18" charset="0"/>
              </a:rPr>
              <a:t>Demonstrate</a:t>
            </a:r>
            <a:r>
              <a:rPr lang="tr-TR" dirty="0">
                <a:latin typeface="Times New Roman" panose="02020603050405020304" pitchFamily="18" charset="0"/>
              </a:rPr>
              <a:t> proper storage techniques for each category of convenience food to minimize spoilage and nutrient loss.</a:t>
            </a:r>
            <a:endParaRPr lang="en-US" dirty="0">
              <a:latin typeface="Times New Roman" panose="02020603050405020304" pitchFamily="18" charset="0"/>
            </a:endParaRPr>
          </a:p>
          <a:p>
            <a:pPr marL="285750" lvl="0" indent="-285750">
              <a:buFont typeface="Arial" panose="020B0604020202020204" pitchFamily="34" charset="0"/>
              <a:buChar char="•"/>
            </a:pPr>
            <a:endParaRPr lang="en-US" dirty="0">
              <a:latin typeface="Times New Roman" panose="02020603050405020304" pitchFamily="18" charset="0"/>
            </a:endParaRPr>
          </a:p>
          <a:p>
            <a:pPr marL="285750" lvl="0" indent="-285750">
              <a:buFont typeface="Arial" panose="020B0604020202020204" pitchFamily="34" charset="0"/>
              <a:buChar char="•"/>
            </a:pPr>
            <a:r>
              <a:rPr lang="tr-TR" b="1" dirty="0">
                <a:latin typeface="Times New Roman" panose="02020603050405020304" pitchFamily="18" charset="0"/>
              </a:rPr>
              <a:t>Assess </a:t>
            </a:r>
            <a:r>
              <a:rPr lang="tr-TR" dirty="0">
                <a:latin typeface="Times New Roman" panose="02020603050405020304" pitchFamily="18" charset="0"/>
              </a:rPr>
              <a:t>the role of convenience foods in a balanced diet, particularly in institutional or limited-resource environments (e.g., ships, remote worksites).</a:t>
            </a:r>
            <a:endParaRPr lang="en-US" dirty="0">
              <a:latin typeface="Times New Roman" panose="02020603050405020304" pitchFamily="18" charset="0"/>
            </a:endParaRPr>
          </a:p>
          <a:p>
            <a:pPr marL="285750" lvl="0" indent="-285750">
              <a:buFont typeface="Arial" panose="020B0604020202020204" pitchFamily="34" charset="0"/>
              <a:buChar char="•"/>
            </a:pPr>
            <a:endParaRPr lang="en-US" dirty="0">
              <a:latin typeface="Times New Roman" panose="02020603050405020304" pitchFamily="18" charset="0"/>
            </a:endParaRPr>
          </a:p>
          <a:p>
            <a:pPr marL="285750" indent="-285750">
              <a:buFont typeface="Arial" panose="020B0604020202020204" pitchFamily="34" charset="0"/>
              <a:buChar char="•"/>
            </a:pPr>
            <a:r>
              <a:rPr lang="tr-TR" b="1" dirty="0">
                <a:latin typeface="Times New Roman" panose="02020603050405020304" pitchFamily="18" charset="0"/>
              </a:rPr>
              <a:t>Apply </a:t>
            </a:r>
            <a:r>
              <a:rPr lang="tr-TR" dirty="0">
                <a:latin typeface="Times New Roman" panose="02020603050405020304" pitchFamily="18" charset="0"/>
              </a:rPr>
              <a:t>critical thinking to select appropriate convenience foods based on operational needs, dietary requirements, and budget constraints</a:t>
            </a:r>
            <a:endParaRPr lang="en-US" dirty="0">
              <a:latin typeface="Times New Roman" panose="02020603050405020304" pitchFamily="18" charset="0"/>
            </a:endParaRPr>
          </a:p>
        </p:txBody>
      </p:sp>
      <p:grpSp>
        <p:nvGrpSpPr>
          <p:cNvPr id="3" name="Group 2">
            <a:extLst>
              <a:ext uri="{FF2B5EF4-FFF2-40B4-BE49-F238E27FC236}">
                <a16:creationId xmlns:a16="http://schemas.microsoft.com/office/drawing/2014/main" id="{46178BC9-557D-4AA6-2B26-34CB2C5BD199}"/>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7F0E288A-2826-F69E-9647-5210F5E0C5B2}"/>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82D4917B-927B-AFA2-481A-0A7828C819A1}"/>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EBF9F861-6E6B-785D-743B-0457B45A62DF}"/>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1889349D-6219-B1AF-0B25-3DF2AD4BB210}"/>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5C8E1B38-77B3-E1F3-800B-035A5CCE487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2696ABE6-1435-C6AB-4B87-F577F2F5D420}"/>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a:t>
                </a: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2F05CB2E-1C41-5903-E723-6764CEFFBC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C3EE783-A2E7-F555-9F76-72439B61633E}"/>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9130D98-5069-2003-BD44-999B507871F8}"/>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D1D1F48-685B-B621-3D9A-BA4BC312F9B7}"/>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FF9511B-1D8B-9B5A-3165-8E0B3A4E301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BF3B302-946B-74A1-353C-D8E2885D3193}"/>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4276690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5674F-F5AE-A426-1B7E-58AC16E2B95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935A222-23BE-80D3-96C9-2C26AF26152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FEC7B0F-AD7A-E0B3-5872-CA3566BDEFA1}"/>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THE CORRECT PROCESSING OF DIFFERENT TYPES OF CONVENIENCE FOODS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9BD998C-0095-BD1F-DC13-20A5B8A39E0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6799EAC-8534-F746-4F52-E3ADBE5A2D0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9C1359E-5CF0-5E5E-433E-57D177FEAD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A104531-59A1-F2E8-99CB-55F9378F5AEA}"/>
              </a:ext>
            </a:extLst>
          </p:cNvPr>
          <p:cNvSpPr txBox="1"/>
          <p:nvPr/>
        </p:nvSpPr>
        <p:spPr>
          <a:xfrm>
            <a:off x="552450" y="1678387"/>
            <a:ext cx="7962900" cy="2641749"/>
          </a:xfrm>
          <a:prstGeom prst="rect">
            <a:avLst/>
          </a:prstGeom>
          <a:noFill/>
        </p:spPr>
        <p:txBody>
          <a:bodyPr wrap="square" rtlCol="0">
            <a:spAutoFit/>
          </a:bodyPr>
          <a:lstStyle/>
          <a:p>
            <a:pPr algn="just">
              <a:spcAft>
                <a:spcPts val="200"/>
              </a:spcAft>
              <a:buNone/>
              <a:tabLst>
                <a:tab pos="5075555" algn="l"/>
              </a:tabLst>
            </a:pPr>
            <a:r>
              <a:rPr lang="tr-TR" sz="1800" dirty="0">
                <a:effectLst/>
                <a:latin typeface="Times New Roman" panose="02020603050405020304" pitchFamily="18" charset="0"/>
                <a:ea typeface="Times New Roman" panose="02020603050405020304" pitchFamily="18" charset="0"/>
              </a:rPr>
              <a:t>Canned Foods</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Clr>
                <a:srgbClr val="1F497D"/>
              </a:buClr>
              <a:buFont typeface="Symbol" panose="05050102010706020507" pitchFamily="18" charset="2"/>
              <a:buChar char=""/>
              <a:tabLst>
                <a:tab pos="811530" algn="l"/>
                <a:tab pos="811530" algn="l"/>
                <a:tab pos="5075555" algn="l"/>
              </a:tabLst>
            </a:pPr>
            <a:r>
              <a:rPr lang="tr-TR" sz="1800" dirty="0">
                <a:effectLst/>
                <a:latin typeface="Times New Roman" panose="02020603050405020304" pitchFamily="18" charset="0"/>
                <a:ea typeface="Times New Roman" panose="02020603050405020304" pitchFamily="18" charset="0"/>
              </a:rPr>
              <a:t>Usage: Canned foods can be used directly or with light heating. Inspect cans for damage or bulging before opening—discard any compromised cans.</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Clr>
                <a:srgbClr val="1F497D"/>
              </a:buClr>
              <a:buFont typeface="Symbol" panose="05050102010706020507" pitchFamily="18" charset="2"/>
              <a:buChar char=""/>
              <a:tabLst>
                <a:tab pos="811530" algn="l"/>
                <a:tab pos="811530" algn="l"/>
                <a:tab pos="5075555" algn="l"/>
              </a:tabLst>
            </a:pPr>
            <a:r>
              <a:rPr lang="tr-TR" sz="1800" dirty="0">
                <a:effectLst/>
                <a:latin typeface="Times New Roman" panose="02020603050405020304" pitchFamily="18" charset="0"/>
                <a:ea typeface="Times New Roman" panose="02020603050405020304" pitchFamily="18" charset="0"/>
              </a:rPr>
              <a:t>Handling: Use a clean can opener and sanitize after each use. Transfer leftovers from opened cans into clean, covered containers and refrigerate.</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Clr>
                <a:srgbClr val="1F497D"/>
              </a:buClr>
              <a:buFont typeface="Symbol" panose="05050102010706020507" pitchFamily="18" charset="2"/>
              <a:buChar char=""/>
              <a:tabLst>
                <a:tab pos="811530" algn="l"/>
              </a:tabLst>
            </a:pPr>
            <a:r>
              <a:rPr lang="tr-TR" sz="1800" dirty="0">
                <a:effectLst/>
                <a:latin typeface="Times New Roman" panose="02020603050405020304" pitchFamily="18" charset="0"/>
                <a:ea typeface="Times New Roman" panose="02020603050405020304" pitchFamily="18" charset="0"/>
              </a:rPr>
              <a:t>Storage: Store unopened cans in a dry, cool area away from extreme temperatures. Once opened, refrigerate leftovers and consume within 2–3 days.</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4E229FC6-67D1-6148-DDB4-D2D109BEEBC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B926B61-F511-B689-BCB4-CEE8D0CA37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FD0E173-13A3-00D8-2CF7-79C4AFAD2C9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7E00C2D-3597-0687-F317-6159CADBBAF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C282C03-1AC8-6A1A-E246-E5DD3C162CE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78729DE-2BF7-7870-7EC0-4B3701D0BEB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055F3D5-F554-57E1-92B4-9157D641DB7A}"/>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F5FB482C-3152-15F2-BEEC-3AFFB7B09912}"/>
              </a:ext>
            </a:extLst>
          </p:cNvPr>
          <p:cNvPicPr>
            <a:picLocks noChangeAspect="1"/>
          </p:cNvPicPr>
          <p:nvPr/>
        </p:nvPicPr>
        <p:blipFill>
          <a:blip r:embed="rId11"/>
          <a:stretch>
            <a:fillRect/>
          </a:stretch>
        </p:blipFill>
        <p:spPr>
          <a:xfrm>
            <a:off x="1107453" y="4320136"/>
            <a:ext cx="2857500" cy="1600200"/>
          </a:xfrm>
          <a:prstGeom prst="rect">
            <a:avLst/>
          </a:prstGeom>
        </p:spPr>
      </p:pic>
      <p:pic>
        <p:nvPicPr>
          <p:cNvPr id="6" name="Picture 5">
            <a:extLst>
              <a:ext uri="{FF2B5EF4-FFF2-40B4-BE49-F238E27FC236}">
                <a16:creationId xmlns:a16="http://schemas.microsoft.com/office/drawing/2014/main" id="{E2EF52A5-B6DD-A04F-FCF9-1F6D31A32957}"/>
              </a:ext>
            </a:extLst>
          </p:cNvPr>
          <p:cNvPicPr>
            <a:picLocks noChangeAspect="1"/>
          </p:cNvPicPr>
          <p:nvPr/>
        </p:nvPicPr>
        <p:blipFill>
          <a:blip r:embed="rId12"/>
          <a:stretch>
            <a:fillRect/>
          </a:stretch>
        </p:blipFill>
        <p:spPr>
          <a:xfrm>
            <a:off x="4323220" y="4344340"/>
            <a:ext cx="3381375" cy="1575995"/>
          </a:xfrm>
          <a:prstGeom prst="rect">
            <a:avLst/>
          </a:prstGeom>
        </p:spPr>
      </p:pic>
    </p:spTree>
    <p:extLst>
      <p:ext uri="{BB962C8B-B14F-4D97-AF65-F5344CB8AC3E}">
        <p14:creationId xmlns:p14="http://schemas.microsoft.com/office/powerpoint/2010/main" val="4044010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C12A8-464B-27A4-93D0-9FC48C9CF37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E21DA2A-3966-95CD-4477-9CE3F3EF7D7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D0F24D1-A80B-806E-3209-C9253E8F3E28}"/>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THE CORRECT PROCESSING OF DIFFERENT TYPES OF CONVENIENCE FOODS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B42964F-4F5D-ABC9-528E-E15D0721980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9A44834-C977-A62F-1D59-6F846545944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D0D9685-A47B-5843-DA36-02139D6FB64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5D008E7-7447-2AFD-508D-740B6820FF4A}"/>
              </a:ext>
            </a:extLst>
          </p:cNvPr>
          <p:cNvSpPr txBox="1"/>
          <p:nvPr/>
        </p:nvSpPr>
        <p:spPr>
          <a:xfrm>
            <a:off x="552450" y="1678387"/>
            <a:ext cx="7962900" cy="2944396"/>
          </a:xfrm>
          <a:prstGeom prst="rect">
            <a:avLst/>
          </a:prstGeom>
          <a:noFill/>
        </p:spPr>
        <p:txBody>
          <a:bodyPr wrap="square" rtlCol="0">
            <a:spAutoFit/>
          </a:bodyPr>
          <a:lstStyle/>
          <a:p>
            <a:pPr marL="274320" indent="-228600" algn="just">
              <a:spcBef>
                <a:spcPts val="400"/>
              </a:spcBef>
              <a:spcAft>
                <a:spcPts val="400"/>
              </a:spcAft>
              <a:buNone/>
              <a:tabLst>
                <a:tab pos="811530" algn="l"/>
              </a:tabLst>
            </a:pPr>
            <a:r>
              <a:rPr lang="tr-TR" sz="1800" dirty="0">
                <a:effectLst/>
                <a:latin typeface="Times New Roman" panose="02020603050405020304" pitchFamily="18" charset="0"/>
                <a:ea typeface="Times New Roman" panose="02020603050405020304" pitchFamily="18" charset="0"/>
              </a:rPr>
              <a:t>Frozen Foods</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Clr>
                <a:srgbClr val="1F497D"/>
              </a:buClr>
              <a:buFont typeface="Symbol" panose="05050102010706020507" pitchFamily="18" charset="2"/>
              <a:buChar char=""/>
              <a:tabLst>
                <a:tab pos="811530" algn="l"/>
              </a:tabLst>
            </a:pPr>
            <a:r>
              <a:rPr lang="tr-TR" sz="1800" dirty="0">
                <a:effectLst/>
                <a:latin typeface="Times New Roman" panose="02020603050405020304" pitchFamily="18" charset="0"/>
                <a:ea typeface="Times New Roman" panose="02020603050405020304" pitchFamily="18" charset="0"/>
              </a:rPr>
              <a:t>Usage: Cook according to instructions, ensuring core temperature reaches at least 75°C. Thaw only when necessary and avoid partial thawing/refreezing.</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Clr>
                <a:srgbClr val="1F497D"/>
              </a:buClr>
              <a:buFont typeface="Symbol" panose="05050102010706020507" pitchFamily="18" charset="2"/>
              <a:buChar char=""/>
              <a:tabLst>
                <a:tab pos="811530" algn="l"/>
              </a:tabLst>
            </a:pPr>
            <a:r>
              <a:rPr lang="tr-TR" sz="1800" dirty="0">
                <a:effectLst/>
                <a:latin typeface="Times New Roman" panose="02020603050405020304" pitchFamily="18" charset="0"/>
                <a:ea typeface="Times New Roman" panose="02020603050405020304" pitchFamily="18" charset="0"/>
              </a:rPr>
              <a:t>Handling: Use gloves or tongs to handle frozen items. Thaw in the refrigerator or as directed—never at room temperature.</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Clr>
                <a:srgbClr val="1F497D"/>
              </a:buClr>
              <a:buFont typeface="Symbol" panose="05050102010706020507" pitchFamily="18" charset="2"/>
              <a:buChar char=""/>
              <a:tabLst>
                <a:tab pos="811530" algn="l"/>
              </a:tabLst>
            </a:pPr>
            <a:r>
              <a:rPr lang="tr-TR" sz="1800" dirty="0">
                <a:effectLst/>
                <a:latin typeface="Times New Roman" panose="02020603050405020304" pitchFamily="18" charset="0"/>
                <a:ea typeface="Times New Roman" panose="02020603050405020304" pitchFamily="18" charset="0"/>
              </a:rPr>
              <a:t>Storage: Maintain freezer temperature at -18°C or lower. Use FIFO (First In, First Out) to rotate stock. Label with dates of freezing and opening if repackaged.</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D055CF5D-DAF3-BF90-0DE6-9567A19A456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C95F28B-680F-EBDD-9D05-01CE23E276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7E29C52-45BF-1125-C985-D15F8793EC6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465C83C-D769-A271-80A4-A6C3AC5EA95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1D3894E-789F-9921-96BA-3311F13EE54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724E512-B746-D92A-06EF-38CA2B62B35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BD5ADEA-4794-14F1-C713-145E3CB54540}"/>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16814EDE-33E6-8FB8-1F0B-0EA82099473C}"/>
              </a:ext>
            </a:extLst>
          </p:cNvPr>
          <p:cNvPicPr>
            <a:picLocks noChangeAspect="1"/>
          </p:cNvPicPr>
          <p:nvPr/>
        </p:nvPicPr>
        <p:blipFill>
          <a:blip r:embed="rId11"/>
          <a:stretch>
            <a:fillRect/>
          </a:stretch>
        </p:blipFill>
        <p:spPr>
          <a:xfrm>
            <a:off x="1274746" y="4324904"/>
            <a:ext cx="2857500" cy="1728805"/>
          </a:xfrm>
          <a:prstGeom prst="rect">
            <a:avLst/>
          </a:prstGeom>
        </p:spPr>
      </p:pic>
      <p:pic>
        <p:nvPicPr>
          <p:cNvPr id="6" name="Picture 5">
            <a:extLst>
              <a:ext uri="{FF2B5EF4-FFF2-40B4-BE49-F238E27FC236}">
                <a16:creationId xmlns:a16="http://schemas.microsoft.com/office/drawing/2014/main" id="{7ED02EC6-A7DB-DBB6-1EFC-846B322AAE01}"/>
              </a:ext>
            </a:extLst>
          </p:cNvPr>
          <p:cNvPicPr>
            <a:picLocks noChangeAspect="1"/>
          </p:cNvPicPr>
          <p:nvPr/>
        </p:nvPicPr>
        <p:blipFill>
          <a:blip r:embed="rId12"/>
          <a:stretch>
            <a:fillRect/>
          </a:stretch>
        </p:blipFill>
        <p:spPr>
          <a:xfrm>
            <a:off x="5163177" y="4324904"/>
            <a:ext cx="2790198" cy="1762125"/>
          </a:xfrm>
          <a:prstGeom prst="rect">
            <a:avLst/>
          </a:prstGeom>
        </p:spPr>
      </p:pic>
    </p:spTree>
    <p:extLst>
      <p:ext uri="{BB962C8B-B14F-4D97-AF65-F5344CB8AC3E}">
        <p14:creationId xmlns:p14="http://schemas.microsoft.com/office/powerpoint/2010/main" val="954714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41692-2472-AC5E-0189-192679AAE42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2B97EA9-CA8C-1EEC-F373-7592DD72601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1236FF6-3ECC-7CA8-B994-6A4E254E3E48}"/>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THE CORRECT PROCESSING OF DIFFERENT TYPES OF CONVENIENCE FOODS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419EA44-D7AC-77C6-C16A-20BBAA45345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A332311-3A84-9595-85F9-AEB8E3672C5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672F73A-2938-085C-20E6-E11C03E258B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9BD1844-098A-A469-BA34-845ED0BF9823}"/>
              </a:ext>
            </a:extLst>
          </p:cNvPr>
          <p:cNvSpPr txBox="1"/>
          <p:nvPr/>
        </p:nvSpPr>
        <p:spPr>
          <a:xfrm>
            <a:off x="552450" y="1678387"/>
            <a:ext cx="7962900" cy="2667397"/>
          </a:xfrm>
          <a:prstGeom prst="rect">
            <a:avLst/>
          </a:prstGeom>
          <a:noFill/>
        </p:spPr>
        <p:txBody>
          <a:bodyPr wrap="square" rtlCol="0">
            <a:spAutoFit/>
          </a:bodyPr>
          <a:lstStyle/>
          <a:p>
            <a:pPr marL="274320" indent="-228600" algn="just">
              <a:spcBef>
                <a:spcPts val="400"/>
              </a:spcBef>
              <a:spcAft>
                <a:spcPts val="400"/>
              </a:spcAft>
              <a:buNone/>
              <a:tabLst>
                <a:tab pos="811530" algn="l"/>
              </a:tabLst>
            </a:pPr>
            <a:r>
              <a:rPr lang="tr-TR" sz="1800" dirty="0">
                <a:effectLst/>
                <a:latin typeface="Times New Roman" panose="02020603050405020304" pitchFamily="18" charset="0"/>
                <a:ea typeface="Times New Roman" panose="02020603050405020304" pitchFamily="18" charset="0"/>
              </a:rPr>
              <a:t>Ready-to-Eat (RTE) Foods</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Clr>
                <a:srgbClr val="1F497D"/>
              </a:buClr>
              <a:buFont typeface="Symbol" panose="05050102010706020507" pitchFamily="18" charset="2"/>
              <a:buChar char=""/>
              <a:tabLst>
                <a:tab pos="811530" algn="l"/>
              </a:tabLst>
            </a:pPr>
            <a:r>
              <a:rPr lang="tr-TR" sz="1800" dirty="0">
                <a:effectLst/>
                <a:latin typeface="Times New Roman" panose="02020603050405020304" pitchFamily="18" charset="0"/>
                <a:ea typeface="Times New Roman" panose="02020603050405020304" pitchFamily="18" charset="0"/>
              </a:rPr>
              <a:t>Usage: Serve directly or chill as needed. Ideal for quick meals or snacks without kitchen preparation.</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Clr>
                <a:srgbClr val="1F497D"/>
              </a:buClr>
              <a:buFont typeface="Symbol" panose="05050102010706020507" pitchFamily="18" charset="2"/>
              <a:buChar char=""/>
              <a:tabLst>
                <a:tab pos="811530" algn="l"/>
              </a:tabLst>
            </a:pPr>
            <a:r>
              <a:rPr lang="tr-TR" sz="1800" dirty="0">
                <a:effectLst/>
                <a:latin typeface="Times New Roman" panose="02020603050405020304" pitchFamily="18" charset="0"/>
                <a:ea typeface="Times New Roman" panose="02020603050405020304" pitchFamily="18" charset="0"/>
              </a:rPr>
              <a:t>Handling: Must be handled with extreme care—use gloves and avoid bare-hand contact. Serve in clean, sanitized dishes.</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Clr>
                <a:srgbClr val="1F497D"/>
              </a:buClr>
              <a:buFont typeface="Symbol" panose="05050102010706020507" pitchFamily="18" charset="2"/>
              <a:buChar char=""/>
              <a:tabLst>
                <a:tab pos="811530" algn="l"/>
              </a:tabLst>
            </a:pPr>
            <a:r>
              <a:rPr lang="tr-TR" sz="1800" dirty="0">
                <a:effectLst/>
                <a:latin typeface="Times New Roman" panose="02020603050405020304" pitchFamily="18" charset="0"/>
                <a:ea typeface="Times New Roman" panose="02020603050405020304" pitchFamily="18" charset="0"/>
              </a:rPr>
              <a:t>Storage: Keep refrigerated at or below 4°C. Consume before the expiration date. Once opened, consume within 24 hours unless otherwise specified.</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69AC5270-8620-52A9-6068-AA68AC46BC9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C46A41F-F98C-4221-D519-2D537EFCEF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3CFBE4D-B9A6-717F-70CA-7C1E4F98563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001D81A-C7C4-586D-5FD6-6F1B1D1DAC1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BC7C759-3C5E-6F1A-5E59-12E1337ED6C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0E93993-F031-2FD0-3624-2EB5075317F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72A0715-7535-80AD-0744-06E80003CA18}"/>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C7ABADC3-E4AD-C5E2-D8A5-C5065A83B928}"/>
              </a:ext>
            </a:extLst>
          </p:cNvPr>
          <p:cNvPicPr>
            <a:picLocks noChangeAspect="1"/>
          </p:cNvPicPr>
          <p:nvPr/>
        </p:nvPicPr>
        <p:blipFill>
          <a:blip r:embed="rId11"/>
          <a:stretch>
            <a:fillRect/>
          </a:stretch>
        </p:blipFill>
        <p:spPr>
          <a:xfrm>
            <a:off x="3200618" y="4202116"/>
            <a:ext cx="2619375" cy="1743075"/>
          </a:xfrm>
          <a:prstGeom prst="rect">
            <a:avLst/>
          </a:prstGeom>
        </p:spPr>
      </p:pic>
    </p:spTree>
    <p:extLst>
      <p:ext uri="{BB962C8B-B14F-4D97-AF65-F5344CB8AC3E}">
        <p14:creationId xmlns:p14="http://schemas.microsoft.com/office/powerpoint/2010/main" val="1133348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CBB30-2CC7-7EED-D103-650D9BF5AE2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F6BF646-CC98-1C4F-C177-5CC9F7C05E3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D89782E-BD0C-A3EB-AFEC-07DDCBC906F0}"/>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THE CORRECT PROCESSING OF DIFFERENT TYPES OF CONVENIENCE FOODS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5F47727-78C5-32B5-95D0-65DB50053CB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8F7F123-32B5-5E67-6AA2-20B67FFF839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F3C9C4A-DEA5-9FED-034A-31A02842903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0409724-6E16-8F62-B24C-78D2A6F8E63E}"/>
              </a:ext>
            </a:extLst>
          </p:cNvPr>
          <p:cNvSpPr txBox="1"/>
          <p:nvPr/>
        </p:nvSpPr>
        <p:spPr>
          <a:xfrm>
            <a:off x="552450" y="1678387"/>
            <a:ext cx="7962900" cy="3703578"/>
          </a:xfrm>
          <a:prstGeom prst="rect">
            <a:avLst/>
          </a:prstGeom>
          <a:noFill/>
        </p:spPr>
        <p:txBody>
          <a:bodyPr wrap="square" rtlCol="0">
            <a:spAutoFit/>
          </a:bodyPr>
          <a:lstStyle/>
          <a:p>
            <a:pPr marL="274320" indent="-228600" algn="just">
              <a:spcBef>
                <a:spcPts val="400"/>
              </a:spcBef>
              <a:spcAft>
                <a:spcPts val="400"/>
              </a:spcAft>
              <a:buNone/>
              <a:tabLst>
                <a:tab pos="811530" algn="l"/>
              </a:tabLst>
            </a:pPr>
            <a:r>
              <a:rPr lang="tr-TR" sz="1800" dirty="0">
                <a:effectLst/>
                <a:latin typeface="Times New Roman" panose="02020603050405020304" pitchFamily="18" charset="0"/>
                <a:ea typeface="Times New Roman" panose="02020603050405020304" pitchFamily="18" charset="0"/>
              </a:rPr>
              <a:t>General Best Practices Onboard a Ship</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SzPts val="1000"/>
              <a:buFont typeface="Symbol" panose="05050102010706020507" pitchFamily="18" charset="2"/>
              <a:buChar char=""/>
              <a:tabLst>
                <a:tab pos="811530" algn="l"/>
                <a:tab pos="457200" algn="l"/>
                <a:tab pos="811530" algn="l"/>
              </a:tabLst>
            </a:pPr>
            <a:r>
              <a:rPr lang="tr-TR" sz="1800" dirty="0">
                <a:effectLst/>
                <a:latin typeface="Times New Roman" panose="02020603050405020304" pitchFamily="18" charset="0"/>
                <a:ea typeface="Times New Roman" panose="02020603050405020304" pitchFamily="18" charset="0"/>
              </a:rPr>
              <a:t>Temperature Control: Use thermometers to regularly check refrigerators, freezers, and hot-holding equipment.</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SzPts val="1000"/>
              <a:buFont typeface="Symbol" panose="05050102010706020507" pitchFamily="18" charset="2"/>
              <a:buChar char=""/>
              <a:tabLst>
                <a:tab pos="811530" algn="l"/>
                <a:tab pos="457200" algn="l"/>
                <a:tab pos="811530" algn="l"/>
              </a:tabLst>
            </a:pPr>
            <a:r>
              <a:rPr lang="tr-TR" sz="1800" dirty="0">
                <a:effectLst/>
                <a:latin typeface="Times New Roman" panose="02020603050405020304" pitchFamily="18" charset="0"/>
                <a:ea typeface="Times New Roman" panose="02020603050405020304" pitchFamily="18" charset="0"/>
              </a:rPr>
              <a:t>FIFO Method: Always use the First In, First Out method to minimize waste and spoilage.</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SzPts val="1000"/>
              <a:buFont typeface="Symbol" panose="05050102010706020507" pitchFamily="18" charset="2"/>
              <a:buChar char=""/>
              <a:tabLst>
                <a:tab pos="811530" algn="l"/>
                <a:tab pos="457200" algn="l"/>
                <a:tab pos="811530" algn="l"/>
              </a:tabLst>
            </a:pPr>
            <a:r>
              <a:rPr lang="tr-TR" sz="1800" dirty="0">
                <a:effectLst/>
                <a:latin typeface="Times New Roman" panose="02020603050405020304" pitchFamily="18" charset="0"/>
                <a:ea typeface="Times New Roman" panose="02020603050405020304" pitchFamily="18" charset="0"/>
              </a:rPr>
              <a:t>Labeling: Date all opened products and leftovers. Label repackaged items.</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SzPts val="1000"/>
              <a:buFont typeface="Symbol" panose="05050102010706020507" pitchFamily="18" charset="2"/>
              <a:buChar char=""/>
              <a:tabLst>
                <a:tab pos="811530" algn="l"/>
                <a:tab pos="457200" algn="l"/>
                <a:tab pos="811530" algn="l"/>
              </a:tabLst>
            </a:pPr>
            <a:r>
              <a:rPr lang="tr-TR" sz="1800" dirty="0">
                <a:effectLst/>
                <a:latin typeface="Times New Roman" panose="02020603050405020304" pitchFamily="18" charset="0"/>
                <a:ea typeface="Times New Roman" panose="02020603050405020304" pitchFamily="18" charset="0"/>
              </a:rPr>
              <a:t>Cleanliness: Maintain hygiene in storage areas. Clean spills immediately and regularly sanitize food contact surfaces.</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SzPts val="1000"/>
              <a:buFont typeface="Symbol" panose="05050102010706020507" pitchFamily="18" charset="2"/>
              <a:buChar char=""/>
              <a:tabLst>
                <a:tab pos="811530" algn="l"/>
                <a:tab pos="457200" algn="l"/>
                <a:tab pos="811530" algn="l"/>
              </a:tabLst>
            </a:pPr>
            <a:r>
              <a:rPr lang="tr-TR" sz="1800" dirty="0">
                <a:effectLst/>
                <a:latin typeface="Times New Roman" panose="02020603050405020304" pitchFamily="18" charset="0"/>
                <a:ea typeface="Times New Roman" panose="02020603050405020304" pitchFamily="18" charset="0"/>
              </a:rPr>
              <a:t>Pest Control: Keep all storage areas sealed and regularly inspected to prevent infestations.</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A210D43A-1596-AFF9-C8C2-C56FB647A68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F06F077-BE0B-005A-F7FF-6E32B4FF6D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A8FE0F8-C014-7E96-5A31-3B1F2DF1D25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72AA5C3-600D-8C1E-BB25-18DDD024659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555D598-493B-EECF-049A-CD5388986F6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2BDF739-D383-B58B-F648-BE3B7D3E560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1B76C6C-620C-296B-2B24-6FCE7592EA2F}"/>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115880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57878-C60A-DEC3-7DCC-3FAA398B8EE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1FFC256-FBE2-36C4-96A2-3FBEDA0A1BE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57779B1-06E7-0A20-DF0D-FBEFE8EA23B2}"/>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COMPARISON AND CONTRAST OF DIFFERENT FOOD PRESERVATION METHODS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0939C1D-632C-44F0-456D-923F8FB7A1E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92DDB3B-1417-C673-8DDF-D46C99A7024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C9D8E9B-A1ED-35F3-4022-79FC490921A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CCB3378-489E-7E5D-4D56-76004A0457B6}"/>
              </a:ext>
            </a:extLst>
          </p:cNvPr>
          <p:cNvSpPr txBox="1"/>
          <p:nvPr/>
        </p:nvSpPr>
        <p:spPr>
          <a:xfrm>
            <a:off x="552450" y="1678387"/>
            <a:ext cx="7962900" cy="2492990"/>
          </a:xfrm>
          <a:prstGeom prst="rect">
            <a:avLst/>
          </a:prstGeom>
          <a:noFill/>
        </p:spPr>
        <p:txBody>
          <a:bodyPr wrap="square" rtlCol="0">
            <a:spAutoFit/>
          </a:bodyPr>
          <a:lstStyle/>
          <a:p>
            <a:pPr marL="274320" indent="-228600" algn="just">
              <a:spcBef>
                <a:spcPts val="400"/>
              </a:spcBef>
              <a:spcAft>
                <a:spcPts val="400"/>
              </a:spcAft>
              <a:buNone/>
              <a:tabLst>
                <a:tab pos="811530" algn="l"/>
              </a:tabLst>
            </a:pPr>
            <a:r>
              <a:rPr lang="en-US" sz="1800" dirty="0">
                <a:effectLst/>
                <a:latin typeface="Times New Roman" panose="02020603050405020304" pitchFamily="18" charset="0"/>
                <a:ea typeface="Times New Roman" panose="02020603050405020304" pitchFamily="18" charset="0"/>
              </a:rPr>
              <a:t>A comparison and contrast of the advantages and disadvantages of different food preservation and processing methods is given in terms of:</a:t>
            </a:r>
          </a:p>
          <a:p>
            <a:pPr marL="274320" indent="-228600" algn="just">
              <a:spcBef>
                <a:spcPts val="400"/>
              </a:spcBef>
              <a:spcAft>
                <a:spcPts val="400"/>
              </a:spcAft>
              <a:buNone/>
              <a:tabLst>
                <a:tab pos="811530" algn="l"/>
              </a:tabLst>
            </a:pPr>
            <a:r>
              <a:rPr lang="en-US" sz="1800" dirty="0">
                <a:effectLst/>
                <a:latin typeface="Times New Roman" panose="02020603050405020304" pitchFamily="18" charset="0"/>
                <a:ea typeface="Times New Roman" panose="02020603050405020304" pitchFamily="18" charset="0"/>
              </a:rPr>
              <a:t>o	Shelf life</a:t>
            </a:r>
          </a:p>
          <a:p>
            <a:pPr marL="274320" indent="-228600" algn="just">
              <a:spcBef>
                <a:spcPts val="400"/>
              </a:spcBef>
              <a:spcAft>
                <a:spcPts val="400"/>
              </a:spcAft>
              <a:buNone/>
              <a:tabLst>
                <a:tab pos="811530" algn="l"/>
              </a:tabLst>
            </a:pPr>
            <a:r>
              <a:rPr lang="en-US" sz="1800" dirty="0">
                <a:effectLst/>
                <a:latin typeface="Times New Roman" panose="02020603050405020304" pitchFamily="18" charset="0"/>
                <a:ea typeface="Times New Roman" panose="02020603050405020304" pitchFamily="18" charset="0"/>
              </a:rPr>
              <a:t>o	Nutritional retention</a:t>
            </a:r>
          </a:p>
          <a:p>
            <a:pPr marL="274320" indent="-228600" algn="just">
              <a:spcBef>
                <a:spcPts val="400"/>
              </a:spcBef>
              <a:spcAft>
                <a:spcPts val="400"/>
              </a:spcAft>
              <a:buNone/>
              <a:tabLst>
                <a:tab pos="811530" algn="l"/>
              </a:tabLst>
            </a:pPr>
            <a:r>
              <a:rPr lang="en-US" sz="1800" dirty="0">
                <a:effectLst/>
                <a:latin typeface="Times New Roman" panose="02020603050405020304" pitchFamily="18" charset="0"/>
                <a:ea typeface="Times New Roman" panose="02020603050405020304" pitchFamily="18" charset="0"/>
              </a:rPr>
              <a:t>o	Taste and texture</a:t>
            </a:r>
          </a:p>
          <a:p>
            <a:pPr marL="274320" indent="-228600" algn="just">
              <a:spcBef>
                <a:spcPts val="400"/>
              </a:spcBef>
              <a:spcAft>
                <a:spcPts val="400"/>
              </a:spcAft>
              <a:buNone/>
              <a:tabLst>
                <a:tab pos="811530" algn="l"/>
              </a:tabLst>
            </a:pPr>
            <a:r>
              <a:rPr lang="en-US" sz="1800" dirty="0">
                <a:effectLst/>
                <a:latin typeface="Times New Roman" panose="02020603050405020304" pitchFamily="18" charset="0"/>
                <a:ea typeface="Times New Roman" panose="02020603050405020304" pitchFamily="18" charset="0"/>
              </a:rPr>
              <a:t>o	Cost and convenience</a:t>
            </a: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EA02D82E-B9C9-9560-EF4F-AC6AA37B1E9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09CD0FB2-30B4-4699-7445-652AAC8AF2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362E8F1-D003-120F-6726-B2D1B277F7E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4F471AD-D320-7E17-F011-E142157F544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6F51956-1F9A-3981-CE34-114C6556720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346FF54-EED2-A927-5AEE-62900FEEAAA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4F0901C-E90B-8A8C-AF2C-7D8D804F9A82}"/>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C4CF7AF3-32AC-E88D-43AE-C330292A81BB}"/>
              </a:ext>
            </a:extLst>
          </p:cNvPr>
          <p:cNvPicPr>
            <a:picLocks noChangeAspect="1"/>
          </p:cNvPicPr>
          <p:nvPr/>
        </p:nvPicPr>
        <p:blipFill>
          <a:blip r:embed="rId11"/>
          <a:stretch>
            <a:fillRect/>
          </a:stretch>
        </p:blipFill>
        <p:spPr>
          <a:xfrm>
            <a:off x="3653168" y="2691244"/>
            <a:ext cx="5164730" cy="2427423"/>
          </a:xfrm>
          <a:prstGeom prst="rect">
            <a:avLst/>
          </a:prstGeom>
        </p:spPr>
      </p:pic>
    </p:spTree>
    <p:extLst>
      <p:ext uri="{BB962C8B-B14F-4D97-AF65-F5344CB8AC3E}">
        <p14:creationId xmlns:p14="http://schemas.microsoft.com/office/powerpoint/2010/main" val="2181840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971AB-B30A-9B8E-EFFD-C9E3E082206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9F98B33-D4D3-4E21-5BC0-03A69F7F475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E6BA550-6A63-46BB-4193-9071A0ABE16C}"/>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COMPARISON AND CONTRAST OF DIFFERENT FOOD PRESERVATION METHODS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67D9FAE-F211-33EF-A6E7-7D84F09B0C7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D7DC833-01A6-B6BC-994F-9913FBEFC93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CE5D2BD-12FF-B353-E8D0-432732B542F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E6AD9F4-2C89-6886-0F5D-21976CBDBBCA}"/>
              </a:ext>
            </a:extLst>
          </p:cNvPr>
          <p:cNvSpPr txBox="1"/>
          <p:nvPr/>
        </p:nvSpPr>
        <p:spPr>
          <a:xfrm>
            <a:off x="552450" y="1678387"/>
            <a:ext cx="7962900" cy="3929281"/>
          </a:xfrm>
          <a:prstGeom prst="rect">
            <a:avLst/>
          </a:prstGeom>
          <a:noFill/>
        </p:spPr>
        <p:txBody>
          <a:bodyPr wrap="square" rtlCol="0">
            <a:spAutoFit/>
          </a:bodyPr>
          <a:lstStyle/>
          <a:p>
            <a:pPr>
              <a:buNone/>
            </a:pPr>
            <a:r>
              <a:rPr lang="tr-TR" sz="1800" dirty="0">
                <a:effectLst/>
                <a:latin typeface="Times New Roman" panose="02020603050405020304" pitchFamily="18" charset="0"/>
                <a:ea typeface="Times New Roman" panose="02020603050405020304" pitchFamily="18" charset="0"/>
              </a:rPr>
              <a:t>Onboard a ship, selecting the right preservation method depends on the </a:t>
            </a:r>
            <a:r>
              <a:rPr lang="tr-TR" sz="1800" b="1" dirty="0">
                <a:effectLst/>
                <a:latin typeface="Times New Roman" panose="02020603050405020304" pitchFamily="18" charset="0"/>
                <a:ea typeface="Times New Roman" panose="02020603050405020304" pitchFamily="18" charset="0"/>
              </a:rPr>
              <a:t>voyage duration, storage capacity, crew size</a:t>
            </a:r>
            <a:r>
              <a:rPr lang="tr-TR" sz="1800" dirty="0">
                <a:effectLst/>
                <a:latin typeface="Times New Roman" panose="02020603050405020304" pitchFamily="18" charset="0"/>
                <a:ea typeface="Times New Roman" panose="02020603050405020304" pitchFamily="18" charset="0"/>
              </a:rPr>
              <a:t>, and </a:t>
            </a:r>
            <a:r>
              <a:rPr lang="tr-TR" sz="1800" b="1" dirty="0">
                <a:effectLst/>
                <a:latin typeface="Times New Roman" panose="02020603050405020304" pitchFamily="18" charset="0"/>
                <a:ea typeface="Times New Roman" panose="02020603050405020304" pitchFamily="18" charset="0"/>
              </a:rPr>
              <a:t>available cooking facilities</a:t>
            </a:r>
            <a:r>
              <a:rPr lang="tr-TR" sz="1800" dirty="0">
                <a:effectLst/>
                <a:latin typeface="Times New Roman" panose="02020603050405020304" pitchFamily="18" charset="0"/>
                <a:ea typeface="Times New Roman" panose="02020603050405020304" pitchFamily="18" charset="0"/>
              </a:rPr>
              <a:t>. </a:t>
            </a:r>
            <a:r>
              <a:rPr lang="tr-TR" sz="1800" b="1" dirty="0">
                <a:effectLst/>
                <a:latin typeface="Times New Roman" panose="02020603050405020304" pitchFamily="18" charset="0"/>
                <a:ea typeface="Times New Roman" panose="02020603050405020304" pitchFamily="18" charset="0"/>
              </a:rPr>
              <a:t>Freezing</a:t>
            </a:r>
            <a:r>
              <a:rPr lang="tr-TR" sz="1800" dirty="0">
                <a:effectLst/>
                <a:latin typeface="Times New Roman" panose="02020603050405020304" pitchFamily="18" charset="0"/>
                <a:ea typeface="Times New Roman" panose="02020603050405020304" pitchFamily="18" charset="0"/>
              </a:rPr>
              <a:t> and </a:t>
            </a:r>
            <a:r>
              <a:rPr lang="tr-TR" sz="1800" b="1" dirty="0">
                <a:effectLst/>
                <a:latin typeface="Times New Roman" panose="02020603050405020304" pitchFamily="18" charset="0"/>
                <a:ea typeface="Times New Roman" panose="02020603050405020304" pitchFamily="18" charset="0"/>
              </a:rPr>
              <a:t>vacuum packing</a:t>
            </a:r>
            <a:r>
              <a:rPr lang="tr-TR" sz="1800" dirty="0">
                <a:effectLst/>
                <a:latin typeface="Times New Roman" panose="02020603050405020304" pitchFamily="18" charset="0"/>
                <a:ea typeface="Times New Roman" panose="02020603050405020304" pitchFamily="18" charset="0"/>
              </a:rPr>
              <a:t> offer good nutrition and taste but require reliable equipment. </a:t>
            </a:r>
            <a:r>
              <a:rPr lang="tr-TR" sz="1800" b="1" dirty="0">
                <a:effectLst/>
                <a:latin typeface="Times New Roman" panose="02020603050405020304" pitchFamily="18" charset="0"/>
                <a:ea typeface="Times New Roman" panose="02020603050405020304" pitchFamily="18" charset="0"/>
              </a:rPr>
              <a:t>Canned and dried foods</a:t>
            </a:r>
            <a:r>
              <a:rPr lang="tr-TR" sz="1800" dirty="0">
                <a:effectLst/>
                <a:latin typeface="Times New Roman" panose="02020603050405020304" pitchFamily="18" charset="0"/>
                <a:ea typeface="Times New Roman" panose="02020603050405020304" pitchFamily="18" charset="0"/>
              </a:rPr>
              <a:t> are essential for emergencies and long shelf life, while </a:t>
            </a:r>
            <a:r>
              <a:rPr lang="tr-TR" sz="1800" b="1" dirty="0">
                <a:effectLst/>
                <a:latin typeface="Times New Roman" panose="02020603050405020304" pitchFamily="18" charset="0"/>
                <a:ea typeface="Times New Roman" panose="02020603050405020304" pitchFamily="18" charset="0"/>
              </a:rPr>
              <a:t>RTE foods</a:t>
            </a:r>
            <a:r>
              <a:rPr lang="tr-TR" sz="1800" dirty="0">
                <a:effectLst/>
                <a:latin typeface="Times New Roman" panose="02020603050405020304" pitchFamily="18" charset="0"/>
                <a:ea typeface="Times New Roman" panose="02020603050405020304" pitchFamily="18" charset="0"/>
              </a:rPr>
              <a:t> provide quick meals with minimal effort, but should be used in moderation due to their lower nutritional value.</a:t>
            </a:r>
            <a:endParaRPr lang="en-US" sz="2800" dirty="0">
              <a:effectLst/>
              <a:latin typeface="Times New Roman" panose="02020603050405020304" pitchFamily="18" charset="0"/>
              <a:ea typeface="Times New Roman" panose="02020603050405020304" pitchFamily="18" charset="0"/>
            </a:endParaRPr>
          </a:p>
          <a:p>
            <a:pPr marL="342900" lvl="0" indent="-342900" algn="just">
              <a:spcBef>
                <a:spcPts val="400"/>
              </a:spcBef>
              <a:spcAft>
                <a:spcPts val="400"/>
              </a:spcAft>
              <a:buFont typeface="Wingdings" panose="05000000000000000000" pitchFamily="2" charset="2"/>
              <a:buChar char=""/>
              <a:tabLst>
                <a:tab pos="811530" algn="l"/>
              </a:tabLst>
            </a:pPr>
            <a:r>
              <a:rPr lang="tr-TR" sz="1800" dirty="0">
                <a:effectLst/>
                <a:latin typeface="Times New Roman" panose="02020603050405020304" pitchFamily="18" charset="0"/>
                <a:ea typeface="Arial" panose="020B0604020202020204" pitchFamily="34" charset="0"/>
              </a:rPr>
              <a:t>Nutritional Content</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Wingdings" panose="05000000000000000000" pitchFamily="2" charset="2"/>
              <a:buChar char=""/>
              <a:tabLst>
                <a:tab pos="811530" algn="l"/>
              </a:tabLst>
            </a:pPr>
            <a:r>
              <a:rPr lang="tr-TR" sz="1800" dirty="0">
                <a:effectLst/>
                <a:latin typeface="Times New Roman" panose="02020603050405020304" pitchFamily="18" charset="0"/>
                <a:ea typeface="Arial" panose="020B0604020202020204" pitchFamily="34" charset="0"/>
              </a:rPr>
              <a:t>Ingredients</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Wingdings" panose="05000000000000000000" pitchFamily="2" charset="2"/>
              <a:buChar char=""/>
              <a:tabLst>
                <a:tab pos="811530" algn="l"/>
              </a:tabLst>
            </a:pPr>
            <a:r>
              <a:rPr lang="tr-TR" sz="1800" dirty="0">
                <a:effectLst/>
                <a:latin typeface="Times New Roman" panose="02020603050405020304" pitchFamily="18" charset="0"/>
                <a:ea typeface="Arial" panose="020B0604020202020204" pitchFamily="34" charset="0"/>
              </a:rPr>
              <a:t>Additives and preservatives</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Wingdings" panose="05000000000000000000" pitchFamily="2" charset="2"/>
              <a:buChar char=""/>
              <a:tabLst>
                <a:tab pos="811530" algn="l"/>
              </a:tabLst>
            </a:pPr>
            <a:r>
              <a:rPr lang="tr-TR" sz="1800" dirty="0">
                <a:effectLst/>
                <a:latin typeface="Times New Roman" panose="02020603050405020304" pitchFamily="18" charset="0"/>
                <a:ea typeface="Arial" panose="020B0604020202020204" pitchFamily="34" charset="0"/>
              </a:rPr>
              <a:t>Expiration and best-before dates</a:t>
            </a:r>
            <a:endParaRPr lang="en-US"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Wingdings" panose="05000000000000000000" pitchFamily="2" charset="2"/>
              <a:buChar char=""/>
              <a:tabLst>
                <a:tab pos="811530" algn="l"/>
              </a:tabLst>
            </a:pPr>
            <a:r>
              <a:rPr lang="tr-TR" sz="1800" dirty="0">
                <a:effectLst/>
                <a:latin typeface="Times New Roman" panose="02020603050405020304" pitchFamily="18" charset="0"/>
                <a:ea typeface="Arial" panose="020B0604020202020204" pitchFamily="34" charset="0"/>
              </a:rPr>
              <a:t>Allergen warnings and storage instructions</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7D73D364-3D39-E817-4143-C5F5F63ED58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312538D-F5A9-6E5C-04F0-A7C42064D9C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96F6684-F1BB-66F3-99A2-CBC883804BA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C39D48F-E112-349B-1C4A-F94E748A4C3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A763684-AEC9-D53E-9D9C-35FCA8CE84E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399AC42-7FB1-4E95-041C-F6AD7B163A9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9455219-253E-26AB-B543-7392D9DC9140}"/>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40484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36853-B636-E63D-1F2D-16242C8F34B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CEE8E67-50FE-5257-8209-F2917697F87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2930A6A-7F49-F3A1-45A0-42FF12488C7D}"/>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COMPARISON AND CONTRAST OF DIFFERENT FOOD PRESERVATION METHODS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582B284-21C9-87B1-996A-6872C66FF12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4483C0D-8721-2503-1CE1-B448955C9E2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480324C-CC87-771C-7CE7-3CB441C542F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CDFB268-40A6-FB22-4311-669AAA22036F}"/>
              </a:ext>
            </a:extLst>
          </p:cNvPr>
          <p:cNvSpPr txBox="1"/>
          <p:nvPr/>
        </p:nvSpPr>
        <p:spPr>
          <a:xfrm>
            <a:off x="552450" y="1678387"/>
            <a:ext cx="7962900" cy="3139321"/>
          </a:xfrm>
          <a:prstGeom prst="rect">
            <a:avLst/>
          </a:prstGeom>
          <a:noFill/>
        </p:spPr>
        <p:txBody>
          <a:bodyPr wrap="square" rtlCol="0">
            <a:spAutoFit/>
          </a:bodyPr>
          <a:lstStyle/>
          <a:p>
            <a:pPr>
              <a:buNone/>
            </a:pPr>
            <a:r>
              <a:rPr lang="tr-TR" sz="1800" dirty="0">
                <a:effectLst/>
                <a:latin typeface="Times New Roman" panose="02020603050405020304" pitchFamily="18" charset="0"/>
                <a:ea typeface="Times New Roman" panose="02020603050405020304" pitchFamily="18" charset="0"/>
              </a:rPr>
              <a:t>Nutritional Content:</a:t>
            </a:r>
            <a:br>
              <a:rPr lang="tr-TR" sz="1800" dirty="0">
                <a:effectLst/>
                <a:latin typeface="Times New Roman" panose="02020603050405020304" pitchFamily="18" charset="0"/>
                <a:ea typeface="Times New Roman" panose="02020603050405020304" pitchFamily="18" charset="0"/>
              </a:rPr>
            </a:br>
            <a:r>
              <a:rPr lang="tr-TR" sz="1800" dirty="0">
                <a:effectLst/>
                <a:latin typeface="Times New Roman" panose="02020603050405020304" pitchFamily="18" charset="0"/>
                <a:ea typeface="Times New Roman" panose="02020603050405020304" pitchFamily="18" charset="0"/>
              </a:rPr>
              <a:t>One of the primary purposes of reading a food label is to assess its nutritional value. The nutrition facts panel typically provides information per serving, including calories, fats (saturated and trans fats), carbohydrates (including sugars and fiber), proteins, and essential vitamins and minerals. When evaluating this section, it's important to compare the serving size to the actual portion consumed. Additionally, understanding the percentage of daily value (%DV) helps determine whether a food is high or low in a particular nutrient. Foods high in fiber, vitamins, and minerals and low in added sugars, sodium, and unhealthy fats are generally more beneficial, especially in controlled dietary environments like ships.</a:t>
            </a:r>
            <a:endParaRPr lang="en-US" sz="2800" dirty="0">
              <a:effectLst/>
              <a:latin typeface="Times New Roman" panose="02020603050405020304" pitchFamily="18" charset="0"/>
              <a:ea typeface="Times New Roman" panose="02020603050405020304" pitchFamily="18"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3627D23F-4DF0-CD4C-175A-F1645E0B573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C7A2020-5F24-E60C-5463-D1BA4E6CE5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F2B614C-2F1C-B1A9-4C09-1236B04185F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F947E16-3722-5E80-E8BA-7923502A510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6494A86-9195-B68E-2D0C-B197189BBD4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5AAB6AA-7047-83CD-470D-0B463BE5A77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4DFCB68-1CE0-1186-8FC1-154502C0FED6}"/>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Picture 5">
            <a:extLst>
              <a:ext uri="{FF2B5EF4-FFF2-40B4-BE49-F238E27FC236}">
                <a16:creationId xmlns:a16="http://schemas.microsoft.com/office/drawing/2014/main" id="{CD277335-25C5-A15B-84F3-C2B8CA027F42}"/>
              </a:ext>
            </a:extLst>
          </p:cNvPr>
          <p:cNvPicPr>
            <a:picLocks noChangeAspect="1"/>
          </p:cNvPicPr>
          <p:nvPr/>
        </p:nvPicPr>
        <p:blipFill>
          <a:blip r:embed="rId11"/>
          <a:stretch>
            <a:fillRect/>
          </a:stretch>
        </p:blipFill>
        <p:spPr>
          <a:xfrm>
            <a:off x="6462183" y="4384636"/>
            <a:ext cx="1125472" cy="1589953"/>
          </a:xfrm>
          <a:prstGeom prst="rect">
            <a:avLst/>
          </a:prstGeom>
        </p:spPr>
      </p:pic>
    </p:spTree>
    <p:extLst>
      <p:ext uri="{BB962C8B-B14F-4D97-AF65-F5344CB8AC3E}">
        <p14:creationId xmlns:p14="http://schemas.microsoft.com/office/powerpoint/2010/main" val="2125126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C2CD6-E1E7-7289-5F98-8410A098120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098938B-A7A8-5B5E-D8DD-6C7027FE632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2EC408B-C533-558B-5445-EC01FAF873B2}"/>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COMPARISON AND CONTRAST OF DIFFERENT FOOD PRESERVATION METHODS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E1D1728-9EBE-3BFB-9D27-97A643471BF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678A16A-7232-582B-92A6-7B602058263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9461768-EB2F-633C-F683-FF414A27147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04ED11F-649E-9ACF-7F1E-AE6D0327D0E8}"/>
              </a:ext>
            </a:extLst>
          </p:cNvPr>
          <p:cNvSpPr txBox="1"/>
          <p:nvPr/>
        </p:nvSpPr>
        <p:spPr>
          <a:xfrm>
            <a:off x="552450" y="1678387"/>
            <a:ext cx="7962900" cy="2585323"/>
          </a:xfrm>
          <a:prstGeom prst="rect">
            <a:avLst/>
          </a:prstGeom>
          <a:noFill/>
        </p:spPr>
        <p:txBody>
          <a:bodyPr wrap="square" rtlCol="0">
            <a:spAutoFit/>
          </a:bodyPr>
          <a:lstStyle/>
          <a:p>
            <a:pPr>
              <a:buNone/>
            </a:pPr>
            <a:r>
              <a:rPr lang="tr-TR" sz="1800" dirty="0">
                <a:effectLst/>
                <a:latin typeface="Times New Roman" panose="02020603050405020304" pitchFamily="18" charset="0"/>
                <a:ea typeface="Times New Roman" panose="02020603050405020304" pitchFamily="18" charset="0"/>
              </a:rPr>
              <a:t>Ingredients:</a:t>
            </a:r>
            <a:br>
              <a:rPr lang="tr-TR" sz="1800" dirty="0">
                <a:effectLst/>
                <a:latin typeface="Times New Roman" panose="02020603050405020304" pitchFamily="18" charset="0"/>
                <a:ea typeface="Times New Roman" panose="02020603050405020304" pitchFamily="18" charset="0"/>
              </a:rPr>
            </a:br>
            <a:r>
              <a:rPr lang="tr-TR" sz="1800" dirty="0">
                <a:effectLst/>
                <a:latin typeface="Times New Roman" panose="02020603050405020304" pitchFamily="18" charset="0"/>
                <a:ea typeface="Times New Roman" panose="02020603050405020304" pitchFamily="18" charset="0"/>
              </a:rPr>
              <a:t>The ingredients list provides a detailed look at what the product is made of, usually in descending order by weight. This means the first few ingredients are the most abundant. Reading this list carefully helps determine the overall quality of the food. For example, products with whole foods listed first (like whole grains, vegetables, or lean meats) are typically healthier than those dominated by refined sugars or flours. Shorter ingredient lists with recognizable items tend to indicate less processed foods, which are often preferable for nutrition and digestion.</a:t>
            </a:r>
            <a:endParaRPr lang="en-US" sz="2800" dirty="0">
              <a:effectLst/>
              <a:latin typeface="Times New Roman" panose="02020603050405020304" pitchFamily="18" charset="0"/>
              <a:ea typeface="Times New Roman" panose="02020603050405020304" pitchFamily="18"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3D42B0C5-D674-31AF-205C-265E866596D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21922D8-5143-5A61-E05C-90945B6642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DA2AEEB-84C4-4AB6-EAEB-03032567B1D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4A306A2-0A8D-B66B-AEDD-B5AFE1B5393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3A81D21-0BB5-4F5A-9659-8E32CDF3DF5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8F9101E-7C73-2B15-DE54-9D4610FD2DD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8BFDE86-ABF6-E77F-DC4D-AD09260E6453}"/>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43AFA6E8-602A-5E10-AC86-F7EFC3234FA7}"/>
              </a:ext>
            </a:extLst>
          </p:cNvPr>
          <p:cNvPicPr>
            <a:picLocks noChangeAspect="1"/>
          </p:cNvPicPr>
          <p:nvPr/>
        </p:nvPicPr>
        <p:blipFill>
          <a:blip r:embed="rId11"/>
          <a:stretch>
            <a:fillRect/>
          </a:stretch>
        </p:blipFill>
        <p:spPr>
          <a:xfrm>
            <a:off x="5110162" y="3944941"/>
            <a:ext cx="2390775" cy="1914525"/>
          </a:xfrm>
          <a:prstGeom prst="rect">
            <a:avLst/>
          </a:prstGeom>
        </p:spPr>
      </p:pic>
      <p:pic>
        <p:nvPicPr>
          <p:cNvPr id="6" name="Picture 5">
            <a:extLst>
              <a:ext uri="{FF2B5EF4-FFF2-40B4-BE49-F238E27FC236}">
                <a16:creationId xmlns:a16="http://schemas.microsoft.com/office/drawing/2014/main" id="{8E5BB41C-164E-7E91-00B8-5FAF431C38B4}"/>
              </a:ext>
            </a:extLst>
          </p:cNvPr>
          <p:cNvPicPr>
            <a:picLocks noChangeAspect="1"/>
          </p:cNvPicPr>
          <p:nvPr/>
        </p:nvPicPr>
        <p:blipFill>
          <a:blip r:embed="rId12"/>
          <a:stretch>
            <a:fillRect/>
          </a:stretch>
        </p:blipFill>
        <p:spPr>
          <a:xfrm>
            <a:off x="1767506" y="3944941"/>
            <a:ext cx="2495550" cy="1914524"/>
          </a:xfrm>
          <a:prstGeom prst="rect">
            <a:avLst/>
          </a:prstGeom>
        </p:spPr>
      </p:pic>
    </p:spTree>
    <p:extLst>
      <p:ext uri="{BB962C8B-B14F-4D97-AF65-F5344CB8AC3E}">
        <p14:creationId xmlns:p14="http://schemas.microsoft.com/office/powerpoint/2010/main" val="1819673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A9B72-77A5-0617-0D78-45F10CA873F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F1AC32C-8771-A63F-7365-E8951810C96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881136D-9AE8-98B6-E20E-F77435FD1F03}"/>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COMPARISON AND CONTRAST OF DIFFERENT FOOD PRESERVATION METHODS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37176C9-60B4-3C95-6DF1-B57C1E71AFB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2AE0748-E060-3737-23EE-FD9B2DDC6AD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B568885-A409-F9F6-0249-28CDBDEC27B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FE93802-B729-3B92-961A-A4C5B53FCDDE}"/>
              </a:ext>
            </a:extLst>
          </p:cNvPr>
          <p:cNvSpPr txBox="1"/>
          <p:nvPr/>
        </p:nvSpPr>
        <p:spPr>
          <a:xfrm>
            <a:off x="552450" y="1678387"/>
            <a:ext cx="7962900" cy="2585323"/>
          </a:xfrm>
          <a:prstGeom prst="rect">
            <a:avLst/>
          </a:prstGeom>
          <a:noFill/>
        </p:spPr>
        <p:txBody>
          <a:bodyPr wrap="square" rtlCol="0">
            <a:spAutoFit/>
          </a:bodyPr>
          <a:lstStyle/>
          <a:p>
            <a:pPr>
              <a:buNone/>
            </a:pPr>
            <a:r>
              <a:rPr lang="tr-TR" sz="1800" dirty="0">
                <a:effectLst/>
                <a:latin typeface="Times New Roman" panose="02020603050405020304" pitchFamily="18" charset="0"/>
                <a:ea typeface="Times New Roman" panose="02020603050405020304" pitchFamily="18" charset="0"/>
              </a:rPr>
              <a:t>Additives and Preservatives:</a:t>
            </a:r>
            <a:br>
              <a:rPr lang="tr-TR" sz="1800" dirty="0">
                <a:effectLst/>
                <a:latin typeface="Times New Roman" panose="02020603050405020304" pitchFamily="18" charset="0"/>
                <a:ea typeface="Times New Roman" panose="02020603050405020304" pitchFamily="18" charset="0"/>
              </a:rPr>
            </a:br>
            <a:r>
              <a:rPr lang="tr-TR" sz="1800" dirty="0">
                <a:effectLst/>
                <a:latin typeface="Times New Roman" panose="02020603050405020304" pitchFamily="18" charset="0"/>
                <a:ea typeface="Times New Roman" panose="02020603050405020304" pitchFamily="18" charset="0"/>
              </a:rPr>
              <a:t>Food labels also disclose additives and preservatives used to enhance flavor, texture, appearance, or shelf life. Common additives include artificial sweeteners, coloring agents, and preservatives like sodium benzoate or nitrates. While many are considered safe in regulated amounts, frequent consumption of heavily processed foods with numerous additives may raise health concerns over time. It's advisable to be cautious with products listing several chemical names or codes (e.g., E-numbers), especially for individuals with sensitivities or dietary restrictions.</a:t>
            </a:r>
            <a:endParaRPr lang="en-US" sz="2800" dirty="0">
              <a:effectLst/>
              <a:latin typeface="Times New Roman" panose="02020603050405020304" pitchFamily="18" charset="0"/>
              <a:ea typeface="Times New Roman" panose="02020603050405020304" pitchFamily="18"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E03E866F-D43F-676F-0C09-C9CD9F89E41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FF23AC2-E8E4-4CD8-DEE5-B980FCC43C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FF6F2AF-F135-E9A2-89A8-469550C4BE0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0F8D3CA-5126-85A6-D3F3-2E6DB9A0A4D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1CF017B-6021-EFA8-60CD-D80FAFC7778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B1B3DC5-6F41-D9D2-C61E-80CBB336BA4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787B86F-EB97-2F58-2262-18CE2297465E}"/>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D04DE60B-F3CA-C80A-0293-AA9385488FD6}"/>
              </a:ext>
            </a:extLst>
          </p:cNvPr>
          <p:cNvPicPr>
            <a:picLocks noChangeAspect="1"/>
          </p:cNvPicPr>
          <p:nvPr/>
        </p:nvPicPr>
        <p:blipFill>
          <a:blip r:embed="rId11"/>
          <a:stretch>
            <a:fillRect/>
          </a:stretch>
        </p:blipFill>
        <p:spPr>
          <a:xfrm>
            <a:off x="3015281" y="4114465"/>
            <a:ext cx="2952750" cy="1543050"/>
          </a:xfrm>
          <a:prstGeom prst="rect">
            <a:avLst/>
          </a:prstGeom>
        </p:spPr>
      </p:pic>
    </p:spTree>
    <p:extLst>
      <p:ext uri="{BB962C8B-B14F-4D97-AF65-F5344CB8AC3E}">
        <p14:creationId xmlns:p14="http://schemas.microsoft.com/office/powerpoint/2010/main" val="820905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3A91A-6CEA-C359-1FC0-79F00B2D8EA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FBFB91F-97BA-578D-B453-40A58E7E7B8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B61E7A5-6EDC-81A4-0394-E10F786DAC48}"/>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COMPARISON AND CONTRAST OF DIFFERENT FOOD PRESERVATION METHODS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E39B9AA-3919-BCDB-B97F-26B209173A4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A958684-12D8-1923-0375-7AB354C1A21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5257DC2-B0C9-B0D7-9AAE-D6276E8B4DA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02961BC-CC84-6605-25C8-B44C1EC8DDF6}"/>
              </a:ext>
            </a:extLst>
          </p:cNvPr>
          <p:cNvSpPr txBox="1"/>
          <p:nvPr/>
        </p:nvSpPr>
        <p:spPr>
          <a:xfrm>
            <a:off x="552450" y="1678387"/>
            <a:ext cx="7962900" cy="2862322"/>
          </a:xfrm>
          <a:prstGeom prst="rect">
            <a:avLst/>
          </a:prstGeom>
          <a:noFill/>
        </p:spPr>
        <p:txBody>
          <a:bodyPr wrap="square" rtlCol="0">
            <a:spAutoFit/>
          </a:bodyPr>
          <a:lstStyle/>
          <a:p>
            <a:pPr>
              <a:buNone/>
            </a:pPr>
            <a:r>
              <a:rPr lang="tr-TR" sz="1800" dirty="0">
                <a:effectLst/>
                <a:latin typeface="Times New Roman" panose="02020603050405020304" pitchFamily="18" charset="0"/>
                <a:ea typeface="Times New Roman" panose="02020603050405020304" pitchFamily="18" charset="0"/>
              </a:rPr>
              <a:t>Expiration and Best-Before Dates:</a:t>
            </a:r>
            <a:br>
              <a:rPr lang="tr-TR" sz="1800" dirty="0">
                <a:effectLst/>
                <a:latin typeface="Times New Roman" panose="02020603050405020304" pitchFamily="18" charset="0"/>
                <a:ea typeface="Times New Roman" panose="02020603050405020304" pitchFamily="18" charset="0"/>
              </a:rPr>
            </a:br>
            <a:r>
              <a:rPr lang="tr-TR" sz="1800" dirty="0">
                <a:effectLst/>
                <a:latin typeface="Times New Roman" panose="02020603050405020304" pitchFamily="18" charset="0"/>
                <a:ea typeface="Times New Roman" panose="02020603050405020304" pitchFamily="18" charset="0"/>
              </a:rPr>
              <a:t>Understanding the expiration and best-before dates on packaging is critical for food safety. The “expiration date” indicates the last date a food is considered safe to consume, especially for perishable items like dairy, meats, and ready-to-eat meals. In contrast, the “best-before” date refers to the period during which the product maintains its optimal quality, such as taste, texture, and nutritional value. While some items may still be edible after the best-before date, perishable items should never be used past their expiration date, particularly in shipboard environments where medical support is limited.</a:t>
            </a:r>
            <a:endParaRPr lang="en-US" sz="2800" dirty="0">
              <a:effectLst/>
              <a:latin typeface="Times New Roman" panose="02020603050405020304" pitchFamily="18" charset="0"/>
              <a:ea typeface="Times New Roman" panose="02020603050405020304" pitchFamily="18"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675EC23E-409E-4BCA-8920-E3A5B552492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04B1040A-84D8-85FB-9650-8B78B86336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DB215C7-7C1F-F1D2-4558-91C2EED8FB2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4DBF432-3F44-DE6C-21BE-A471E6B751C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0139AFC-2BAD-93D1-6523-38B47222231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D512BA8-527C-E0AD-E1A8-9626AD7A555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456449E-EE6A-6DF5-4468-AD39FF5CDAFA}"/>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48EBB32F-7F5B-626D-89C9-0ACAC52CE443}"/>
              </a:ext>
            </a:extLst>
          </p:cNvPr>
          <p:cNvPicPr>
            <a:picLocks noChangeAspect="1"/>
          </p:cNvPicPr>
          <p:nvPr/>
        </p:nvPicPr>
        <p:blipFill>
          <a:blip r:embed="rId11"/>
          <a:stretch>
            <a:fillRect/>
          </a:stretch>
        </p:blipFill>
        <p:spPr>
          <a:xfrm>
            <a:off x="1506455" y="4208494"/>
            <a:ext cx="2914650" cy="1839159"/>
          </a:xfrm>
          <a:prstGeom prst="rect">
            <a:avLst/>
          </a:prstGeom>
        </p:spPr>
      </p:pic>
      <p:pic>
        <p:nvPicPr>
          <p:cNvPr id="6" name="Picture 5">
            <a:extLst>
              <a:ext uri="{FF2B5EF4-FFF2-40B4-BE49-F238E27FC236}">
                <a16:creationId xmlns:a16="http://schemas.microsoft.com/office/drawing/2014/main" id="{B7ABBC3C-0E73-DBB6-38CA-D73F3A70E5BF}"/>
              </a:ext>
            </a:extLst>
          </p:cNvPr>
          <p:cNvPicPr>
            <a:picLocks noChangeAspect="1"/>
          </p:cNvPicPr>
          <p:nvPr/>
        </p:nvPicPr>
        <p:blipFill>
          <a:blip r:embed="rId12"/>
          <a:stretch>
            <a:fillRect/>
          </a:stretch>
        </p:blipFill>
        <p:spPr>
          <a:xfrm>
            <a:off x="5158326" y="4208494"/>
            <a:ext cx="2914649" cy="1839158"/>
          </a:xfrm>
          <a:prstGeom prst="rect">
            <a:avLst/>
          </a:prstGeom>
        </p:spPr>
      </p:pic>
    </p:spTree>
    <p:extLst>
      <p:ext uri="{BB962C8B-B14F-4D97-AF65-F5344CB8AC3E}">
        <p14:creationId xmlns:p14="http://schemas.microsoft.com/office/powerpoint/2010/main" val="1693238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Content</a:t>
            </a:r>
            <a:r>
              <a:rPr lang="ro-RO" sz="2400" b="1" dirty="0">
                <a:solidFill>
                  <a:srgbClr val="002060"/>
                </a:solidFill>
                <a:latin typeface="Times New Roman" panose="02020603050405020304" pitchFamily="18" charset="0"/>
                <a:cs typeface="Times New Roman" panose="02020603050405020304" pitchFamily="18" charset="0"/>
              </a:rPr>
              <a:t> of </a:t>
            </a:r>
            <a:r>
              <a:rPr lang="en-US" sz="2400" b="1" dirty="0">
                <a:solidFill>
                  <a:srgbClr val="002060"/>
                </a:solidFill>
                <a:latin typeface="Times New Roman" panose="02020603050405020304" pitchFamily="18" charset="0"/>
                <a:cs typeface="Times New Roman" panose="02020603050405020304" pitchFamily="18" charset="0"/>
              </a:rPr>
              <a:t>the</a:t>
            </a:r>
            <a:r>
              <a:rPr lang="ro-RO" sz="2400" b="1" dirty="0">
                <a:solidFill>
                  <a:srgbClr val="002060"/>
                </a:solidFill>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851770" y="1614303"/>
            <a:ext cx="7399601" cy="3331938"/>
          </a:xfrm>
          <a:prstGeom prst="rect">
            <a:avLst/>
          </a:prstGeom>
          <a:noFill/>
        </p:spPr>
        <p:txBody>
          <a:bodyPr wrap="square" rtlCol="0">
            <a:spAutoFit/>
          </a:bodyPr>
          <a:lstStyle/>
          <a:p>
            <a:pPr marL="342900" indent="-342900">
              <a:lnSpc>
                <a:spcPct val="200000"/>
              </a:lnSpc>
              <a:buAutoNum type="arabicPeriod"/>
            </a:pPr>
            <a:r>
              <a:rPr lang="en-US" sz="1800" dirty="0">
                <a:effectLst/>
                <a:latin typeface="Times New Roman" panose="02020603050405020304" pitchFamily="18" charset="0"/>
                <a:ea typeface="Arial" panose="020B0604020202020204" pitchFamily="34" charset="0"/>
              </a:rPr>
              <a:t>Key concepts of victualling onboard </a:t>
            </a:r>
          </a:p>
          <a:p>
            <a:pPr marL="342900" indent="-342900">
              <a:lnSpc>
                <a:spcPct val="200000"/>
              </a:lnSpc>
              <a:buAutoNum type="arabicPeriod"/>
            </a:pPr>
            <a:r>
              <a:rPr lang="en-US" sz="1800" dirty="0">
                <a:effectLst/>
                <a:latin typeface="Times New Roman" panose="02020603050405020304" pitchFamily="18" charset="0"/>
                <a:ea typeface="Arial" panose="020B0604020202020204" pitchFamily="34" charset="0"/>
              </a:rPr>
              <a:t>Types of convenience foods </a:t>
            </a:r>
            <a:r>
              <a:rPr lang="en-US" dirty="0">
                <a:latin typeface="Times New Roman" panose="02020603050405020304" pitchFamily="18" charset="0"/>
                <a:cs typeface="Times New Roman" panose="02020603050405020304" pitchFamily="18" charset="0"/>
              </a:rPr>
              <a:t>food preservation and storage.</a:t>
            </a:r>
          </a:p>
          <a:p>
            <a:pPr marL="342900" indent="-342900">
              <a:lnSpc>
                <a:spcPct val="200000"/>
              </a:lnSpc>
              <a:buAutoNum type="arabicPeriod"/>
            </a:pPr>
            <a:r>
              <a:rPr lang="en-US" sz="1800" dirty="0">
                <a:effectLst/>
                <a:latin typeface="Times New Roman" panose="02020603050405020304" pitchFamily="18" charset="0"/>
                <a:ea typeface="Arial" panose="020B0604020202020204" pitchFamily="34" charset="0"/>
              </a:rPr>
              <a:t>The nutritional impact of food processing and storage methods </a:t>
            </a:r>
          </a:p>
          <a:p>
            <a:pPr marL="342900" indent="-342900">
              <a:lnSpc>
                <a:spcPct val="200000"/>
              </a:lnSpc>
              <a:buAutoNum type="arabicPeriod"/>
            </a:pPr>
            <a:r>
              <a:rPr lang="en-US" sz="1800" dirty="0">
                <a:effectLst/>
                <a:latin typeface="Times New Roman" panose="02020603050405020304" pitchFamily="18" charset="0"/>
                <a:ea typeface="Arial" panose="020B0604020202020204" pitchFamily="34" charset="0"/>
              </a:rPr>
              <a:t>Convenience food </a:t>
            </a:r>
          </a:p>
          <a:p>
            <a:pPr marL="342900" indent="-342900">
              <a:lnSpc>
                <a:spcPct val="200000"/>
              </a:lnSpc>
              <a:buAutoNum type="arabicPeriod"/>
            </a:pPr>
            <a:r>
              <a:rPr lang="en-US" sz="1800" dirty="0">
                <a:effectLst/>
                <a:latin typeface="Times New Roman" panose="02020603050405020304" pitchFamily="18" charset="0"/>
                <a:ea typeface="Arial" panose="020B0604020202020204" pitchFamily="34" charset="0"/>
              </a:rPr>
              <a:t>Risk management at the galley </a:t>
            </a:r>
          </a:p>
          <a:p>
            <a:pPr marL="342900" indent="-342900">
              <a:lnSpc>
                <a:spcPct val="200000"/>
              </a:lnSpc>
              <a:buAutoNum type="arabicPeriod"/>
            </a:pPr>
            <a:r>
              <a:rPr lang="en-US" sz="1800" dirty="0">
                <a:effectLst/>
                <a:latin typeface="Times New Roman" panose="02020603050405020304" pitchFamily="18" charset="0"/>
                <a:ea typeface="Arial" panose="020B0604020202020204" pitchFamily="34" charset="0"/>
              </a:rPr>
              <a:t>Basic first aid information </a:t>
            </a: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45324F5-228D-4153-A72B-0D266AEF5BF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A963229A-E8BE-8801-D027-3F5C8D961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51A0662-2225-F5BD-60BC-F97042F8A3F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2695C1C-6F36-EC6D-C5C1-4426212D4F6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04CDA06-91E4-DB1A-BD68-BB219A8D5E92}"/>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5FAA71F-F8EE-762E-AF1D-42A6626C3D34}"/>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6E99952-81DA-D218-B34A-ED26AD8719AA}"/>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26F931A-B16F-764A-FAA2-2A19FA2D477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17897792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86F47-81D0-319B-BD56-71409C8A2CA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5B2D7E9-11E3-1834-279C-8CF22B0B96B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4667B0C-70C9-13F7-5575-627D0B27C564}"/>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COMPARISON AND CONTRAST OF DIFFERENT FOOD PRESERVATION METHODS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48C9A01-BF56-4A1E-2BC9-37E33346EDB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C4E61A7-3074-3663-06CD-DF83F6583E5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008154E-DCB6-8103-AC56-B4961C2DA25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9691E78-A895-C8E5-6185-AFCFB398C9CB}"/>
              </a:ext>
            </a:extLst>
          </p:cNvPr>
          <p:cNvSpPr txBox="1"/>
          <p:nvPr/>
        </p:nvSpPr>
        <p:spPr>
          <a:xfrm>
            <a:off x="552450" y="1678387"/>
            <a:ext cx="7962900" cy="2862322"/>
          </a:xfrm>
          <a:prstGeom prst="rect">
            <a:avLst/>
          </a:prstGeom>
          <a:noFill/>
        </p:spPr>
        <p:txBody>
          <a:bodyPr wrap="square" rtlCol="0">
            <a:spAutoFit/>
          </a:bodyPr>
          <a:lstStyle/>
          <a:p>
            <a:pPr>
              <a:buNone/>
            </a:pPr>
            <a:r>
              <a:rPr lang="tr-TR" sz="1800" dirty="0">
                <a:effectLst/>
                <a:latin typeface="Times New Roman" panose="02020603050405020304" pitchFamily="18" charset="0"/>
                <a:ea typeface="Times New Roman" panose="02020603050405020304" pitchFamily="18" charset="0"/>
              </a:rPr>
              <a:t>Allergen Warnings and Storage Instructions:</a:t>
            </a:r>
            <a:br>
              <a:rPr lang="tr-TR" sz="1800" dirty="0">
                <a:effectLst/>
                <a:latin typeface="Times New Roman" panose="02020603050405020304" pitchFamily="18" charset="0"/>
                <a:ea typeface="Times New Roman" panose="02020603050405020304" pitchFamily="18" charset="0"/>
              </a:rPr>
            </a:br>
            <a:r>
              <a:rPr lang="tr-TR" sz="1800" dirty="0">
                <a:effectLst/>
                <a:latin typeface="Times New Roman" panose="02020603050405020304" pitchFamily="18" charset="0"/>
                <a:ea typeface="Times New Roman" panose="02020603050405020304" pitchFamily="18" charset="0"/>
              </a:rPr>
              <a:t>Labels must also highlight potential allergens, either within the ingredients or due to cross-contamination. Common allergens include nuts, dairy, gluten, soy, eggs, and shellfish. These are typically emphasized in bold or listed in a separate “contains” section to ensure visibility. For crew members or passengers with food allergies, careful attention to these warnings is essential to prevent serious health risks. Additionally, proper storage instructions—such as “keep refrigerated,” “store in a cool, dry place,” or “consume within X days of opening”—must be followed to ensure food safety and maintain quality throughout the voyage.</a:t>
            </a:r>
            <a:endParaRPr lang="en-US" sz="2800" dirty="0">
              <a:effectLst/>
              <a:latin typeface="Times New Roman" panose="02020603050405020304" pitchFamily="18" charset="0"/>
              <a:ea typeface="Times New Roman" panose="02020603050405020304" pitchFamily="18"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CBB82AB8-F6B1-019F-5E03-9B3F53C2652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DC6207A-9571-9285-8571-161A32D21E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34E0993-46F9-4115-87DF-0E7B5E686AB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200C564-67B3-0BC8-6993-FAA1E659ACF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4743CC6-98CB-ED66-7EDA-7C8C8781933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B02683D-B970-2911-8EF4-FF13176B36B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E31EEE7-A919-4749-9D7D-0B26364A1207}"/>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B09FD8CA-993E-15DC-040A-DC6BF024FA5B}"/>
              </a:ext>
            </a:extLst>
          </p:cNvPr>
          <p:cNvPicPr>
            <a:picLocks noChangeAspect="1"/>
          </p:cNvPicPr>
          <p:nvPr/>
        </p:nvPicPr>
        <p:blipFill>
          <a:blip r:embed="rId11"/>
          <a:stretch>
            <a:fillRect/>
          </a:stretch>
        </p:blipFill>
        <p:spPr>
          <a:xfrm>
            <a:off x="2603751" y="4390690"/>
            <a:ext cx="3609975" cy="1266825"/>
          </a:xfrm>
          <a:prstGeom prst="rect">
            <a:avLst/>
          </a:prstGeom>
        </p:spPr>
      </p:pic>
    </p:spTree>
    <p:extLst>
      <p:ext uri="{BB962C8B-B14F-4D97-AF65-F5344CB8AC3E}">
        <p14:creationId xmlns:p14="http://schemas.microsoft.com/office/powerpoint/2010/main" val="3258047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E968A-7682-6A61-EC08-F591D38F5FC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8B1D807-2D55-DF76-AAE6-B55820C47E3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5E7A771-FA9D-45FC-D5A4-2653835D177C}"/>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CONVENIENCE FOOD</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A98C717-AD51-CBDA-06DE-6D7E61EE698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45490D0-77B4-EDD8-A59B-F54C85B9A78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77FBF58-F763-6FEA-1F2F-AC6A0ED58E0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5021FC4-0A2B-8F8F-C414-ED726861AED4}"/>
              </a:ext>
            </a:extLst>
          </p:cNvPr>
          <p:cNvSpPr txBox="1"/>
          <p:nvPr/>
        </p:nvSpPr>
        <p:spPr>
          <a:xfrm>
            <a:off x="552450" y="1678387"/>
            <a:ext cx="7962900" cy="3216265"/>
          </a:xfrm>
          <a:prstGeom prst="rect">
            <a:avLst/>
          </a:prstGeom>
          <a:noFill/>
        </p:spPr>
        <p:txBody>
          <a:bodyPr wrap="square" rtlCol="0">
            <a:spAutoFit/>
          </a:bodyPr>
          <a:lstStyle/>
          <a:p>
            <a:pPr algn="l">
              <a:spcAft>
                <a:spcPts val="200"/>
              </a:spcAft>
              <a:buNone/>
            </a:pPr>
            <a:r>
              <a:rPr lang="tr-TR" sz="1800" dirty="0">
                <a:effectLst/>
                <a:latin typeface="Times New Roman" panose="02020603050405020304" pitchFamily="18" charset="0"/>
                <a:ea typeface="Times New Roman" panose="02020603050405020304" pitchFamily="18" charset="0"/>
              </a:rPr>
              <a:t>Convenience foods play a </a:t>
            </a:r>
            <a:r>
              <a:rPr lang="tr-TR" sz="1800" b="1" dirty="0">
                <a:effectLst/>
                <a:latin typeface="Times New Roman" panose="02020603050405020304" pitchFamily="18" charset="0"/>
                <a:ea typeface="Times New Roman" panose="02020603050405020304" pitchFamily="18" charset="0"/>
              </a:rPr>
              <a:t>critical role</a:t>
            </a:r>
            <a:r>
              <a:rPr lang="tr-TR" sz="1800" dirty="0">
                <a:effectLst/>
                <a:latin typeface="Times New Roman" panose="02020603050405020304" pitchFamily="18" charset="0"/>
                <a:ea typeface="Times New Roman" panose="02020603050405020304" pitchFamily="18" charset="0"/>
              </a:rPr>
              <a:t> in supporting nutrition and efficiency, especially in environments like ships where resources, time, and storage are often limited. While not a substitute for fresh, whole foods, they serve as a practical component in maintaining a balanced diet under constrained conditions.</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b="1" dirty="0">
                <a:effectLst/>
                <a:latin typeface="Times New Roman" panose="02020603050405020304" pitchFamily="18" charset="0"/>
                <a:ea typeface="Times New Roman" panose="02020603050405020304" pitchFamily="18" charset="0"/>
              </a:rPr>
              <a:t>1. Time and Labor Efficiency</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dirty="0">
                <a:effectLst/>
                <a:latin typeface="Times New Roman" panose="02020603050405020304" pitchFamily="18" charset="0"/>
                <a:ea typeface="Times New Roman" panose="02020603050405020304" pitchFamily="18" charset="0"/>
              </a:rPr>
              <a:t>One of the key advantages of convenience foods is that they reduce </a:t>
            </a:r>
            <a:r>
              <a:rPr lang="tr-TR" sz="1800" b="1" dirty="0">
                <a:effectLst/>
                <a:latin typeface="Times New Roman" panose="02020603050405020304" pitchFamily="18" charset="0"/>
                <a:ea typeface="Times New Roman" panose="02020603050405020304" pitchFamily="18" charset="0"/>
              </a:rPr>
              <a:t>preparation time and labor</a:t>
            </a:r>
            <a:r>
              <a:rPr lang="tr-TR" sz="1800" dirty="0">
                <a:effectLst/>
                <a:latin typeface="Times New Roman" panose="02020603050405020304" pitchFamily="18" charset="0"/>
                <a:ea typeface="Times New Roman" panose="02020603050405020304" pitchFamily="18" charset="0"/>
              </a:rPr>
              <a:t>. Onboard ships, where galley staff often prepare meals for large crews in a short period, semi-processed or ready-to-eat items help streamline operations. Pre-chopped vegetables, frozen meats, or heat-and-serve meals allow cooks to provide regular, timely meals with fewer personnel.</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1F9BDDD9-7151-F53D-588C-47DA334FD30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B7CE7DA4-9A73-5329-052A-B9445CFD97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E38D112-A791-29ED-2D01-20AACCED98E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2391217-4CBF-8330-B136-24D8033DCAE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0B4C22A-3807-8ACE-F090-E4C81679BC7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702BCA9-0969-F06C-7BD6-1C9994B8B7A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EE9DFBC-5CC0-6486-5921-B395B97FD360}"/>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60342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9ADEF-0BDE-043C-2384-8CA0FB17209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9CA6302-361B-EBC8-1C2B-B19B673347F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70DF041-A054-7D01-9D7A-D99A2BB83CFD}"/>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CONVENIENCE FOOD</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0BDEA8A-980D-8FCD-4A9F-282EEDE8D32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8A6A234-A34E-0136-9BF9-C5A9539E29F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C0F435B-ABD6-2AE4-2D3B-F9A1429FE23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2F8B396-16FC-37E1-1A78-FFB0791BD6F4}"/>
              </a:ext>
            </a:extLst>
          </p:cNvPr>
          <p:cNvSpPr txBox="1"/>
          <p:nvPr/>
        </p:nvSpPr>
        <p:spPr>
          <a:xfrm>
            <a:off x="630999" y="1746599"/>
            <a:ext cx="7962900" cy="3518912"/>
          </a:xfrm>
          <a:prstGeom prst="rect">
            <a:avLst/>
          </a:prstGeom>
          <a:noFill/>
        </p:spPr>
        <p:txBody>
          <a:bodyPr wrap="square" rtlCol="0">
            <a:spAutoFit/>
          </a:bodyPr>
          <a:lstStyle/>
          <a:p>
            <a:pPr algn="l">
              <a:spcAft>
                <a:spcPts val="200"/>
              </a:spcAft>
              <a:buNone/>
            </a:pPr>
            <a:r>
              <a:rPr lang="en-US" sz="1800" b="1" dirty="0">
                <a:effectLst/>
                <a:latin typeface="Times New Roman" panose="02020603050405020304" pitchFamily="18" charset="0"/>
                <a:ea typeface="Times New Roman" panose="02020603050405020304" pitchFamily="18" charset="0"/>
              </a:rPr>
              <a:t>2.</a:t>
            </a:r>
            <a:r>
              <a:rPr lang="tr-TR" sz="1800" b="1" dirty="0">
                <a:effectLst/>
                <a:latin typeface="Times New Roman" panose="02020603050405020304" pitchFamily="18" charset="0"/>
                <a:ea typeface="Times New Roman" panose="02020603050405020304" pitchFamily="18" charset="0"/>
              </a:rPr>
              <a:t>Nutritional Support</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dirty="0">
                <a:effectLst/>
                <a:latin typeface="Times New Roman" panose="02020603050405020304" pitchFamily="18" charset="0"/>
                <a:ea typeface="Times New Roman" panose="02020603050405020304" pitchFamily="18" charset="0"/>
              </a:rPr>
              <a:t>When chosen wisely, convenience foods can contribute significantly to </a:t>
            </a:r>
            <a:r>
              <a:rPr lang="tr-TR" sz="1800" b="1" dirty="0">
                <a:effectLst/>
                <a:latin typeface="Times New Roman" panose="02020603050405020304" pitchFamily="18" charset="0"/>
                <a:ea typeface="Times New Roman" panose="02020603050405020304" pitchFamily="18" charset="0"/>
              </a:rPr>
              <a:t>nutrient intake</a:t>
            </a:r>
            <a:r>
              <a:rPr lang="tr-TR" sz="1800" dirty="0">
                <a:effectLst/>
                <a:latin typeface="Times New Roman" panose="02020603050405020304" pitchFamily="18" charset="0"/>
                <a:ea typeface="Times New Roman" panose="02020603050405020304" pitchFamily="18" charset="0"/>
              </a:rPr>
              <a:t>. For example, frozen vegetables retain most of their vitamins and minerals, and canned legumes provide protein and fiber. These foods can help meet dietary needs when fresh supplies are unavailable due to extended voyages or limited port access.</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b="1" dirty="0">
                <a:effectLst/>
                <a:latin typeface="Times New Roman" panose="02020603050405020304" pitchFamily="18" charset="0"/>
                <a:ea typeface="Times New Roman" panose="02020603050405020304" pitchFamily="18" charset="0"/>
              </a:rPr>
              <a:t>3. Extended Shelf Life</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dirty="0">
                <a:effectLst/>
                <a:latin typeface="Times New Roman" panose="02020603050405020304" pitchFamily="18" charset="0"/>
                <a:ea typeface="Times New Roman" panose="02020603050405020304" pitchFamily="18" charset="0"/>
              </a:rPr>
              <a:t>Convenience foods such as dried, frozen, or canned items offer </a:t>
            </a:r>
            <a:r>
              <a:rPr lang="tr-TR" sz="1800" b="1" dirty="0">
                <a:effectLst/>
                <a:latin typeface="Times New Roman" panose="02020603050405020304" pitchFamily="18" charset="0"/>
                <a:ea typeface="Times New Roman" panose="02020603050405020304" pitchFamily="18" charset="0"/>
              </a:rPr>
              <a:t>long shelf lives</a:t>
            </a:r>
            <a:r>
              <a:rPr lang="tr-TR" sz="1800" dirty="0">
                <a:effectLst/>
                <a:latin typeface="Times New Roman" panose="02020603050405020304" pitchFamily="18" charset="0"/>
                <a:ea typeface="Times New Roman" panose="02020603050405020304" pitchFamily="18" charset="0"/>
              </a:rPr>
              <a:t>, which is essential for long-term storage at sea. This reduces food spoilage and waste, ensuring that the crew always has access to essential nutrients, even in emergencies or during long crossings where fresh resupply isn’t possible.</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7C021FEE-17B5-98DD-20E3-E95337EB311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5C5F969-36EA-EB47-1928-6DE6D6EDF4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4491056-75F1-1525-078B-60588339FD1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53D14B5-98AF-9DB7-1071-FFFEBE07504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6DAF120-5769-184A-F9C7-3E371E3C98F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D4830E7-1882-6F33-DB6C-66F3F0ABF29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5A5792A-D83F-6A45-0230-F57FD81673DD}"/>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7284711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7EBD9-3487-9DCE-0313-3B36BD090BB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C463BD7-A341-A304-733F-928DE331C54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FAE73B1-70CD-13B1-2DA7-344ECBC703A0}"/>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CONVENIENCE FOOD</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20CE854-6083-C1CE-2481-9EB7F7FCE77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A1CF3C8-5DAB-B911-BF51-147B1FB6F06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5CC9FBB-326F-2D58-65D9-2A5BE0623F6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C39BAC9-CD92-DF21-62C5-C01A21FA7496}"/>
              </a:ext>
            </a:extLst>
          </p:cNvPr>
          <p:cNvSpPr txBox="1"/>
          <p:nvPr/>
        </p:nvSpPr>
        <p:spPr>
          <a:xfrm>
            <a:off x="630999" y="1746599"/>
            <a:ext cx="7962900" cy="3241913"/>
          </a:xfrm>
          <a:prstGeom prst="rect">
            <a:avLst/>
          </a:prstGeom>
          <a:noFill/>
        </p:spPr>
        <p:txBody>
          <a:bodyPr wrap="square" rtlCol="0">
            <a:spAutoFit/>
          </a:bodyPr>
          <a:lstStyle/>
          <a:p>
            <a:pPr algn="l">
              <a:spcAft>
                <a:spcPts val="200"/>
              </a:spcAft>
              <a:buNone/>
            </a:pPr>
            <a:r>
              <a:rPr lang="tr-TR" sz="1800" b="1" dirty="0">
                <a:effectLst/>
                <a:latin typeface="Times New Roman" panose="02020603050405020304" pitchFamily="18" charset="0"/>
                <a:ea typeface="Times New Roman" panose="02020603050405020304" pitchFamily="18" charset="0"/>
              </a:rPr>
              <a:t>4. Dietary Variety</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dirty="0">
                <a:effectLst/>
                <a:latin typeface="Times New Roman" panose="02020603050405020304" pitchFamily="18" charset="0"/>
                <a:ea typeface="Times New Roman" panose="02020603050405020304" pitchFamily="18" charset="0"/>
              </a:rPr>
              <a:t>They also help diversify meals and prevent menu fatigue, which is important for maintaining crew morale. With a range of products like frozen meals, pre-made sauces, and preserved fruits, cooks can offer </a:t>
            </a:r>
            <a:r>
              <a:rPr lang="tr-TR" sz="1800" b="1" dirty="0">
                <a:effectLst/>
                <a:latin typeface="Times New Roman" panose="02020603050405020304" pitchFamily="18" charset="0"/>
                <a:ea typeface="Times New Roman" panose="02020603050405020304" pitchFamily="18" charset="0"/>
              </a:rPr>
              <a:t>varied and culturally appropriate menus</a:t>
            </a:r>
            <a:r>
              <a:rPr lang="tr-TR" sz="1800" dirty="0">
                <a:effectLst/>
                <a:latin typeface="Times New Roman" panose="02020603050405020304" pitchFamily="18" charset="0"/>
                <a:ea typeface="Times New Roman" panose="02020603050405020304" pitchFamily="18" charset="0"/>
              </a:rPr>
              <a:t> without needing a wide range of fresh ingredients.</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b="1" dirty="0">
                <a:effectLst/>
                <a:latin typeface="Times New Roman" panose="02020603050405020304" pitchFamily="18" charset="0"/>
                <a:ea typeface="Times New Roman" panose="02020603050405020304" pitchFamily="18" charset="0"/>
              </a:rPr>
              <a:t>5. Storage and Safety Advantages</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dirty="0">
                <a:effectLst/>
                <a:latin typeface="Times New Roman" panose="02020603050405020304" pitchFamily="18" charset="0"/>
                <a:ea typeface="Times New Roman" panose="02020603050405020304" pitchFamily="18" charset="0"/>
              </a:rPr>
              <a:t>Convenience foods are designed for </a:t>
            </a:r>
            <a:r>
              <a:rPr lang="tr-TR" sz="1800" b="1" dirty="0">
                <a:effectLst/>
                <a:latin typeface="Times New Roman" panose="02020603050405020304" pitchFamily="18" charset="0"/>
                <a:ea typeface="Times New Roman" panose="02020603050405020304" pitchFamily="18" charset="0"/>
              </a:rPr>
              <a:t>safe storage</a:t>
            </a:r>
            <a:r>
              <a:rPr lang="tr-TR" sz="1800" dirty="0">
                <a:effectLst/>
                <a:latin typeface="Times New Roman" panose="02020603050405020304" pitchFamily="18" charset="0"/>
                <a:ea typeface="Times New Roman" panose="02020603050405020304" pitchFamily="18" charset="0"/>
              </a:rPr>
              <a:t> in different shipboard conditions (e.g., freezing, vacuum sealing, dehydration), which enhances </a:t>
            </a:r>
            <a:r>
              <a:rPr lang="tr-TR" sz="1800" b="1" dirty="0">
                <a:effectLst/>
                <a:latin typeface="Times New Roman" panose="02020603050405020304" pitchFamily="18" charset="0"/>
                <a:ea typeface="Times New Roman" panose="02020603050405020304" pitchFamily="18" charset="0"/>
              </a:rPr>
              <a:t>food safety and reduces contamination risks</a:t>
            </a:r>
            <a:r>
              <a:rPr lang="tr-TR" sz="1800" dirty="0">
                <a:effectLst/>
                <a:latin typeface="Times New Roman" panose="02020603050405020304" pitchFamily="18" charset="0"/>
                <a:ea typeface="Times New Roman" panose="02020603050405020304" pitchFamily="18" charset="0"/>
              </a:rPr>
              <a:t>. Properly handled and stored, these products ensure meals are safe to consume even in challenging conditions.</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5352C6DA-0D2C-5731-0569-E861FC297EF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7BF9675-3E4C-44F7-211B-B2591849CF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5AEDCF7-7553-EA41-AAC5-6EDA25BBF78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47173C4-7C41-850B-1A7B-C8FAE2A684E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66B1687-9652-3D65-58AA-7D33761A7F1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15C5BFB-025F-76F5-7E29-46794696EEE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0ADFD9A-DC04-1859-DDBB-8E9D25280297}"/>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D4A5FF84-33DB-EF10-77C7-AFD202B99FEE}"/>
              </a:ext>
            </a:extLst>
          </p:cNvPr>
          <p:cNvPicPr>
            <a:picLocks noChangeAspect="1"/>
          </p:cNvPicPr>
          <p:nvPr/>
        </p:nvPicPr>
        <p:blipFill>
          <a:blip r:embed="rId11"/>
          <a:stretch>
            <a:fillRect/>
          </a:stretch>
        </p:blipFill>
        <p:spPr>
          <a:xfrm>
            <a:off x="3272308" y="4657610"/>
            <a:ext cx="2599383" cy="1455654"/>
          </a:xfrm>
          <a:prstGeom prst="rect">
            <a:avLst/>
          </a:prstGeom>
        </p:spPr>
      </p:pic>
    </p:spTree>
    <p:extLst>
      <p:ext uri="{BB962C8B-B14F-4D97-AF65-F5344CB8AC3E}">
        <p14:creationId xmlns:p14="http://schemas.microsoft.com/office/powerpoint/2010/main" val="21346683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786EF-7733-62BC-DF41-A0FB6C46B49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13A7524-6E5A-44BF-9CFC-D8BF894C520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6B65D0C-DBCB-9BD6-B429-A1F49EC0BCE8}"/>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CONVENIENCE FOOD</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3A69B60-9353-A1BD-8617-C3BA786D0D1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DC1FD17-46BA-7B78-B556-6F9626A6A72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F7BFB4C-BD95-F55F-9349-710108E26B6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DBF3159-9FD1-2BF7-6116-B4C78B8D25CE}"/>
              </a:ext>
            </a:extLst>
          </p:cNvPr>
          <p:cNvSpPr txBox="1"/>
          <p:nvPr/>
        </p:nvSpPr>
        <p:spPr>
          <a:xfrm>
            <a:off x="630999" y="1746599"/>
            <a:ext cx="7962900" cy="3241913"/>
          </a:xfrm>
          <a:prstGeom prst="rect">
            <a:avLst/>
          </a:prstGeom>
          <a:noFill/>
        </p:spPr>
        <p:txBody>
          <a:bodyPr wrap="square" rtlCol="0">
            <a:spAutoFit/>
          </a:bodyPr>
          <a:lstStyle/>
          <a:p>
            <a:pPr algn="l">
              <a:spcAft>
                <a:spcPts val="200"/>
              </a:spcAft>
              <a:buNone/>
            </a:pPr>
            <a:r>
              <a:rPr lang="tr-TR" sz="1800" b="1" dirty="0">
                <a:effectLst/>
                <a:latin typeface="Times New Roman" panose="02020603050405020304" pitchFamily="18" charset="0"/>
                <a:ea typeface="Times New Roman" panose="02020603050405020304" pitchFamily="18" charset="0"/>
              </a:rPr>
              <a:t>6. Budget and Resource Management</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dirty="0">
                <a:effectLst/>
                <a:latin typeface="Times New Roman" panose="02020603050405020304" pitchFamily="18" charset="0"/>
                <a:ea typeface="Times New Roman" panose="02020603050405020304" pitchFamily="18" charset="0"/>
              </a:rPr>
              <a:t>In limited-resource environments, convenience foods often offer </a:t>
            </a:r>
            <a:r>
              <a:rPr lang="tr-TR" sz="1800" b="1" dirty="0">
                <a:effectLst/>
                <a:latin typeface="Times New Roman" panose="02020603050405020304" pitchFamily="18" charset="0"/>
                <a:ea typeface="Times New Roman" panose="02020603050405020304" pitchFamily="18" charset="0"/>
              </a:rPr>
              <a:t>cost efficiency</a:t>
            </a:r>
            <a:r>
              <a:rPr lang="tr-TR" sz="1800" dirty="0">
                <a:effectLst/>
                <a:latin typeface="Times New Roman" panose="02020603050405020304" pitchFamily="18" charset="0"/>
                <a:ea typeface="Times New Roman" panose="02020603050405020304" pitchFamily="18" charset="0"/>
              </a:rPr>
              <a:t> when considering labor, fuel, and water usage. For instance, using dried or frozen foods reduces the need for constant refrigeration or large amounts of cooking fuel, making them ideal in managing onboard provisions effectively.</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dirty="0">
                <a:effectLst/>
                <a:latin typeface="Times New Roman" panose="02020603050405020304" pitchFamily="18" charset="0"/>
                <a:ea typeface="Times New Roman" panose="02020603050405020304" pitchFamily="18" charset="0"/>
              </a:rPr>
              <a:t>In a shipboard setting or any institutional environment with limited resources, convenience foods are not just a matter of convenience—they're a strategic component of food service management. When selected and used properly, they support a </a:t>
            </a:r>
            <a:r>
              <a:rPr lang="tr-TR" sz="1800" b="1" dirty="0">
                <a:effectLst/>
                <a:latin typeface="Times New Roman" panose="02020603050405020304" pitchFamily="18" charset="0"/>
                <a:ea typeface="Times New Roman" panose="02020603050405020304" pitchFamily="18" charset="0"/>
              </a:rPr>
              <a:t>balanced, safe, and efficient diet</a:t>
            </a:r>
            <a:r>
              <a:rPr lang="tr-TR" sz="1800" dirty="0">
                <a:effectLst/>
                <a:latin typeface="Times New Roman" panose="02020603050405020304" pitchFamily="18" charset="0"/>
                <a:ea typeface="Times New Roman" panose="02020603050405020304" pitchFamily="18" charset="0"/>
              </a:rPr>
              <a:t>, helping maintain crew health and operational readiness throughout the voyage.</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D4B76131-5E2C-7493-B9BA-F87A9F1AA1A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90DB581-62EA-6C7C-65DC-E712E1033A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39E6690-5B5D-F27F-D742-E025F92F99C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F415AC0-C0FA-5C99-A9FF-E0E6931BDD7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20848A7-95BD-D245-3719-D79E1AC448F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029E7EE-D86F-239D-145E-771EA55979C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E595FD8-9B2D-4297-5BE6-9D9204BBA0C5}"/>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7310275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5A3F6-582A-C262-4AF4-1E29FB1485C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75EE419-517F-9A46-E9EF-279657F32CD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BE23BE6-7F5F-38A2-3F12-AF85F043D94D}"/>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SELECTING APPROPRIATE CONVENIENCE FOODS </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79747EC-8B00-EB50-6B20-F1888479B73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4863148-C497-94D6-AD47-77D5F70B643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F722AB2-01A6-6BF5-1FC6-F556D4599FE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0DA20A8-EB50-2333-CA9F-D014A402D32E}"/>
              </a:ext>
            </a:extLst>
          </p:cNvPr>
          <p:cNvSpPr txBox="1"/>
          <p:nvPr/>
        </p:nvSpPr>
        <p:spPr>
          <a:xfrm>
            <a:off x="630999" y="1746599"/>
            <a:ext cx="7962900" cy="3847207"/>
          </a:xfrm>
          <a:prstGeom prst="rect">
            <a:avLst/>
          </a:prstGeom>
          <a:noFill/>
        </p:spPr>
        <p:txBody>
          <a:bodyPr wrap="square" rtlCol="0">
            <a:spAutoFit/>
          </a:bodyPr>
          <a:lstStyle/>
          <a:p>
            <a:pPr marL="228600" algn="just">
              <a:spcAft>
                <a:spcPts val="200"/>
              </a:spcAft>
              <a:buNone/>
            </a:pPr>
            <a:r>
              <a:rPr lang="tr-TR" sz="1800" dirty="0">
                <a:effectLst/>
                <a:latin typeface="Times New Roman" panose="02020603050405020304" pitchFamily="18" charset="0"/>
                <a:ea typeface="Times New Roman" panose="02020603050405020304" pitchFamily="18" charset="0"/>
              </a:rPr>
              <a:t>1. Assess Operational Needs</a:t>
            </a:r>
            <a:endParaRPr lang="en-US" sz="1800" dirty="0">
              <a:effectLst/>
              <a:latin typeface="Times New Roman" panose="02020603050405020304" pitchFamily="18" charset="0"/>
              <a:ea typeface="Arial" panose="020B0604020202020204" pitchFamily="34" charset="0"/>
            </a:endParaRPr>
          </a:p>
          <a:p>
            <a:pPr algn="just">
              <a:spcAft>
                <a:spcPts val="200"/>
              </a:spcAft>
              <a:buNone/>
            </a:pPr>
            <a:r>
              <a:rPr lang="tr-TR" sz="1800" dirty="0">
                <a:effectLst/>
                <a:latin typeface="Times New Roman" panose="02020603050405020304" pitchFamily="18" charset="0"/>
                <a:ea typeface="Times New Roman" panose="02020603050405020304" pitchFamily="18" charset="0"/>
              </a:rPr>
              <a:t>Ships often operate in isolated and unpredictable conditions, so the type of convenience food selected must match the voyage length, crew size, storage capacity, and equipment availability.</a:t>
            </a:r>
            <a:endParaRPr lang="en-US" sz="1800" dirty="0">
              <a:effectLst/>
              <a:latin typeface="Times New Roman" panose="02020603050405020304" pitchFamily="18" charset="0"/>
              <a:ea typeface="Arial" panose="020B0604020202020204" pitchFamily="34" charset="0"/>
            </a:endParaRPr>
          </a:p>
          <a:p>
            <a:pPr marL="342900" lvl="0" indent="-342900" algn="just">
              <a:spcAft>
                <a:spcPts val="200"/>
              </a:spcAft>
              <a:buSzPts val="1000"/>
              <a:buFont typeface="Symbol" panose="05050102010706020507" pitchFamily="18" charset="2"/>
              <a:buChar char=""/>
              <a:tabLst>
                <a:tab pos="457200" algn="l"/>
              </a:tabLst>
            </a:pPr>
            <a:r>
              <a:rPr lang="tr-TR" sz="1800" dirty="0">
                <a:effectLst/>
                <a:latin typeface="Times New Roman" panose="02020603050405020304" pitchFamily="18" charset="0"/>
                <a:ea typeface="Times New Roman" panose="02020603050405020304" pitchFamily="18" charset="0"/>
              </a:rPr>
              <a:t>Voyage Duration: For long voyages, prioritize shelf-stable items like canned, dried, andfrozen foods.</a:t>
            </a:r>
            <a:endParaRPr lang="en-US" sz="1800" dirty="0">
              <a:effectLst/>
              <a:latin typeface="Times New Roman" panose="02020603050405020304" pitchFamily="18" charset="0"/>
              <a:ea typeface="Arial" panose="020B0604020202020204" pitchFamily="34" charset="0"/>
            </a:endParaRPr>
          </a:p>
          <a:p>
            <a:pPr marL="342900" lvl="0" indent="-342900" algn="just">
              <a:spcAft>
                <a:spcPts val="200"/>
              </a:spcAft>
              <a:buSzPts val="1000"/>
              <a:buFont typeface="Symbol" panose="05050102010706020507" pitchFamily="18" charset="2"/>
              <a:buChar char=""/>
              <a:tabLst>
                <a:tab pos="457200" algn="l"/>
              </a:tabLst>
            </a:pPr>
            <a:r>
              <a:rPr lang="tr-TR" sz="1800" dirty="0">
                <a:effectLst/>
                <a:latin typeface="Times New Roman" panose="02020603050405020304" pitchFamily="18" charset="0"/>
                <a:ea typeface="Times New Roman" panose="02020603050405020304" pitchFamily="18" charset="0"/>
              </a:rPr>
              <a:t>Storage Conditions: Choose items that match available storage (e.g., refrigerated, frozen, or dry stores).</a:t>
            </a:r>
            <a:endParaRPr lang="en-US" sz="1800" dirty="0">
              <a:effectLst/>
              <a:latin typeface="Times New Roman" panose="02020603050405020304" pitchFamily="18" charset="0"/>
              <a:ea typeface="Arial" panose="020B0604020202020204" pitchFamily="34" charset="0"/>
            </a:endParaRPr>
          </a:p>
          <a:p>
            <a:pPr marL="342900" lvl="0" indent="-342900" algn="just">
              <a:spcAft>
                <a:spcPts val="200"/>
              </a:spcAft>
              <a:buSzPts val="1000"/>
              <a:buFont typeface="Symbol" panose="05050102010706020507" pitchFamily="18" charset="2"/>
              <a:buChar char=""/>
              <a:tabLst>
                <a:tab pos="457200" algn="l"/>
              </a:tabLst>
            </a:pPr>
            <a:r>
              <a:rPr lang="tr-TR" sz="1800" dirty="0">
                <a:effectLst/>
                <a:latin typeface="Times New Roman" panose="02020603050405020304" pitchFamily="18" charset="0"/>
                <a:ea typeface="Times New Roman" panose="02020603050405020304" pitchFamily="18" charset="0"/>
              </a:rPr>
              <a:t>Kitchen Equipment: Select foods that match available galley equipment (e.g., microwaveable meals if ovens are limited).</a:t>
            </a:r>
            <a:endParaRPr lang="en-US" sz="1800" dirty="0">
              <a:effectLst/>
              <a:latin typeface="Times New Roman" panose="02020603050405020304" pitchFamily="18" charset="0"/>
              <a:ea typeface="Arial" panose="020B0604020202020204" pitchFamily="34" charset="0"/>
            </a:endParaRPr>
          </a:p>
          <a:p>
            <a:pPr marL="342900" lvl="0" indent="-342900" algn="just">
              <a:spcAft>
                <a:spcPts val="200"/>
              </a:spcAft>
              <a:buSzPts val="1000"/>
              <a:buFont typeface="Symbol" panose="05050102010706020507" pitchFamily="18" charset="2"/>
              <a:buChar char=""/>
              <a:tabLst>
                <a:tab pos="457200" algn="l"/>
              </a:tabLst>
            </a:pPr>
            <a:r>
              <a:rPr lang="tr-TR" sz="1800" dirty="0">
                <a:effectLst/>
                <a:latin typeface="Times New Roman" panose="02020603050405020304" pitchFamily="18" charset="0"/>
                <a:ea typeface="Times New Roman" panose="02020603050405020304" pitchFamily="18" charset="0"/>
              </a:rPr>
              <a:t>Crew Skills: Where kitchen staff are limited, opt for foods that are easy to prepare with minimal cooking knowledge.</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6132953D-EA05-3355-D838-AC9B87B74E5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F1F9C43-CAB8-941B-C4FF-170467F0E0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147EFA4-2163-31CB-DCAA-CA07F59822C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1625D29-1FB3-686D-86C0-922B365073C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DF35CDE-E7E3-E21A-F166-10C8C5FD8EB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59573E1-1283-BF96-C02B-DE337A76C7F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D6DE948-A919-F485-9C58-837E206BFE4E}"/>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907200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345B0-2491-296A-4807-999489FFBA5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2FCD971-E0EF-BCFF-10F1-4565876364A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EAAFCB4-EA08-4859-7A20-CB6FEE2BA71C}"/>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SELECTING APPROPRIATE CONVENIENCE FOODS </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EC6AB05-1984-0202-33FB-18E2854D09F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A8D141E-A57B-040E-60AA-97AD76A2798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458D4F8-0690-0FCB-370C-39E14FCA83A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30F0894-8922-3192-B9D8-E3E797E8BA6E}"/>
              </a:ext>
            </a:extLst>
          </p:cNvPr>
          <p:cNvSpPr txBox="1"/>
          <p:nvPr/>
        </p:nvSpPr>
        <p:spPr>
          <a:xfrm>
            <a:off x="630999" y="1746599"/>
            <a:ext cx="7962900" cy="3570208"/>
          </a:xfrm>
          <a:prstGeom prst="rect">
            <a:avLst/>
          </a:prstGeom>
          <a:noFill/>
        </p:spPr>
        <p:txBody>
          <a:bodyPr wrap="square" rtlCol="0">
            <a:spAutoFit/>
          </a:bodyPr>
          <a:lstStyle/>
          <a:p>
            <a:pPr marL="228600" algn="just">
              <a:spcAft>
                <a:spcPts val="200"/>
              </a:spcAft>
              <a:buNone/>
            </a:pPr>
            <a:r>
              <a:rPr lang="tr-TR" sz="1800" dirty="0">
                <a:effectLst/>
                <a:latin typeface="Times New Roman" panose="02020603050405020304" pitchFamily="18" charset="0"/>
                <a:ea typeface="Times New Roman" panose="02020603050405020304" pitchFamily="18" charset="0"/>
              </a:rPr>
              <a:t>2. Consider Dietary Requirements</a:t>
            </a:r>
            <a:endParaRPr lang="en-US" sz="1800" dirty="0">
              <a:effectLst/>
              <a:latin typeface="Times New Roman" panose="02020603050405020304" pitchFamily="18" charset="0"/>
              <a:ea typeface="Arial" panose="020B0604020202020204" pitchFamily="34" charset="0"/>
            </a:endParaRPr>
          </a:p>
          <a:p>
            <a:pPr algn="just">
              <a:spcAft>
                <a:spcPts val="200"/>
              </a:spcAft>
              <a:buNone/>
            </a:pPr>
            <a:r>
              <a:rPr lang="tr-TR" sz="1800" dirty="0">
                <a:effectLst/>
                <a:latin typeface="Times New Roman" panose="02020603050405020304" pitchFamily="18" charset="0"/>
                <a:ea typeface="Times New Roman" panose="02020603050405020304" pitchFamily="18" charset="0"/>
              </a:rPr>
              <a:t>Convenience foods should support the health and nutritional needs of a diverse crew.</a:t>
            </a:r>
            <a:endParaRPr lang="en-US" sz="1800" dirty="0">
              <a:effectLst/>
              <a:latin typeface="Times New Roman" panose="02020603050405020304" pitchFamily="18" charset="0"/>
              <a:ea typeface="Arial" panose="020B0604020202020204" pitchFamily="34" charset="0"/>
            </a:endParaRPr>
          </a:p>
          <a:p>
            <a:pPr marL="342900" lvl="0" indent="-342900" algn="just">
              <a:spcAft>
                <a:spcPts val="200"/>
              </a:spcAft>
              <a:buSzPts val="1000"/>
              <a:buFont typeface="Symbol" panose="05050102010706020507" pitchFamily="18" charset="2"/>
              <a:buChar char=""/>
              <a:tabLst>
                <a:tab pos="457200" algn="l"/>
              </a:tabLst>
            </a:pPr>
            <a:r>
              <a:rPr lang="tr-TR" sz="1800" dirty="0">
                <a:effectLst/>
                <a:latin typeface="Times New Roman" panose="02020603050405020304" pitchFamily="18" charset="0"/>
                <a:ea typeface="Times New Roman" panose="02020603050405020304" pitchFamily="18" charset="0"/>
              </a:rPr>
              <a:t>Balanced Nutrition: Ensure a mix of macronutrients (carbohydrates, protein, and healthy fats) and micronutrients (vitamins and minerals).</a:t>
            </a:r>
            <a:endParaRPr lang="en-US" sz="1800" dirty="0">
              <a:effectLst/>
              <a:latin typeface="Times New Roman" panose="02020603050405020304" pitchFamily="18" charset="0"/>
              <a:ea typeface="Arial" panose="020B0604020202020204" pitchFamily="34" charset="0"/>
            </a:endParaRPr>
          </a:p>
          <a:p>
            <a:pPr marL="342900" lvl="0" indent="-342900" algn="just">
              <a:spcAft>
                <a:spcPts val="200"/>
              </a:spcAft>
              <a:buSzPts val="1000"/>
              <a:buFont typeface="Symbol" panose="05050102010706020507" pitchFamily="18" charset="2"/>
              <a:buChar char=""/>
              <a:tabLst>
                <a:tab pos="457200" algn="l"/>
              </a:tabLst>
            </a:pPr>
            <a:r>
              <a:rPr lang="tr-TR" sz="1800" dirty="0">
                <a:effectLst/>
                <a:latin typeface="Times New Roman" panose="02020603050405020304" pitchFamily="18" charset="0"/>
                <a:ea typeface="Times New Roman" panose="02020603050405020304" pitchFamily="18" charset="0"/>
              </a:rPr>
              <a:t>Special Diets: Include options for common dietary restrictions (e.g., vegetarian, low-sodium, gluten-free).</a:t>
            </a:r>
            <a:endParaRPr lang="en-US" sz="1800" dirty="0">
              <a:effectLst/>
              <a:latin typeface="Times New Roman" panose="02020603050405020304" pitchFamily="18" charset="0"/>
              <a:ea typeface="Arial" panose="020B0604020202020204" pitchFamily="34" charset="0"/>
            </a:endParaRPr>
          </a:p>
          <a:p>
            <a:pPr marL="342900" lvl="0" indent="-342900" algn="just">
              <a:spcAft>
                <a:spcPts val="200"/>
              </a:spcAft>
              <a:buSzPts val="1000"/>
              <a:buFont typeface="Symbol" panose="05050102010706020507" pitchFamily="18" charset="2"/>
              <a:buChar char=""/>
              <a:tabLst>
                <a:tab pos="457200" algn="l"/>
              </a:tabLst>
            </a:pPr>
            <a:r>
              <a:rPr lang="tr-TR" sz="1800" dirty="0">
                <a:effectLst/>
                <a:latin typeface="Times New Roman" panose="02020603050405020304" pitchFamily="18" charset="0"/>
                <a:ea typeface="Times New Roman" panose="02020603050405020304" pitchFamily="18" charset="0"/>
              </a:rPr>
              <a:t>Label Reading: Select products with clear labeling on nutritional content, allergens, and additives to avoid health risks and comply with food safety standards.</a:t>
            </a:r>
            <a:endParaRPr lang="en-US" sz="1800" dirty="0">
              <a:effectLst/>
              <a:latin typeface="Times New Roman" panose="02020603050405020304" pitchFamily="18" charset="0"/>
              <a:ea typeface="Arial" panose="020B0604020202020204" pitchFamily="34" charset="0"/>
            </a:endParaRPr>
          </a:p>
          <a:p>
            <a:pPr marL="342900" lvl="0" indent="-342900" algn="just">
              <a:spcAft>
                <a:spcPts val="200"/>
              </a:spcAft>
              <a:buSzPts val="1000"/>
              <a:buFont typeface="Symbol" panose="05050102010706020507" pitchFamily="18" charset="2"/>
              <a:buChar char=""/>
              <a:tabLst>
                <a:tab pos="457200" algn="l"/>
              </a:tabLst>
            </a:pPr>
            <a:r>
              <a:rPr lang="tr-TR" sz="1800" dirty="0">
                <a:effectLst/>
                <a:latin typeface="Times New Roman" panose="02020603050405020304" pitchFamily="18" charset="0"/>
                <a:ea typeface="Times New Roman" panose="02020603050405020304" pitchFamily="18" charset="0"/>
              </a:rPr>
              <a:t>Meal Variety: Offer a mix of ready-to-eat meals, frozen dishes, and pre-prepped ingredients to maintain meal variety and prevent fatigue.</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9C9212AC-EBB0-0BBC-0E9A-3D073EB0402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583F5D8-CAE6-F7A2-439B-53F7BA9262B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4932705-67EE-F615-736A-AD4E1C5AF5C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FA76394-EE16-A1BB-D499-C875048AA67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44DEF0B-3721-38A2-8A4C-BEA5CF52418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998DAE6-65DD-4431-3683-1C25F86AC02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2BF3259-EEEB-D911-3C32-3AF654F134A5}"/>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6043097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FB40C-A7E2-4BE4-0C65-933A9C8AED1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5D9D7A6-889E-3F24-7F16-A764F8388C3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3ECAC07-CB20-6E37-FD63-4AE69B5B214C}"/>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SELECTING APPROPRIATE CONVENIENCE FOODS </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33DB2AC-0153-CE7A-A265-9D948A19C03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B7DED27-04D7-1AE4-F0B6-B68999EB2A6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12AEB49-D1EB-3C74-AFE7-86B4CB8F9D2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70E2B0F-4E23-5D4F-919A-12CACD58D847}"/>
              </a:ext>
            </a:extLst>
          </p:cNvPr>
          <p:cNvSpPr txBox="1"/>
          <p:nvPr/>
        </p:nvSpPr>
        <p:spPr>
          <a:xfrm>
            <a:off x="630999" y="1746599"/>
            <a:ext cx="7962900" cy="3570208"/>
          </a:xfrm>
          <a:prstGeom prst="rect">
            <a:avLst/>
          </a:prstGeom>
          <a:noFill/>
        </p:spPr>
        <p:txBody>
          <a:bodyPr wrap="square" rtlCol="0">
            <a:spAutoFit/>
          </a:bodyPr>
          <a:lstStyle/>
          <a:p>
            <a:pPr marL="457200" algn="just">
              <a:spcAft>
                <a:spcPts val="200"/>
              </a:spcAft>
              <a:buNone/>
            </a:pPr>
            <a:r>
              <a:rPr lang="tr-TR" sz="1800" dirty="0">
                <a:effectLst/>
                <a:latin typeface="Times New Roman" panose="02020603050405020304" pitchFamily="18" charset="0"/>
                <a:ea typeface="Times New Roman" panose="02020603050405020304" pitchFamily="18" charset="0"/>
              </a:rPr>
              <a:t>3. Evaluate Budget Constraints</a:t>
            </a:r>
            <a:endParaRPr lang="en-US" sz="1800" dirty="0">
              <a:effectLst/>
              <a:latin typeface="Times New Roman" panose="02020603050405020304" pitchFamily="18" charset="0"/>
              <a:ea typeface="Arial" panose="020B0604020202020204" pitchFamily="34" charset="0"/>
            </a:endParaRPr>
          </a:p>
          <a:p>
            <a:pPr algn="just">
              <a:spcAft>
                <a:spcPts val="200"/>
              </a:spcAft>
              <a:buNone/>
            </a:pPr>
            <a:r>
              <a:rPr lang="tr-TR" sz="1800" dirty="0">
                <a:effectLst/>
                <a:latin typeface="Times New Roman" panose="02020603050405020304" pitchFamily="18" charset="0"/>
                <a:ea typeface="Times New Roman" panose="02020603050405020304" pitchFamily="18" charset="0"/>
              </a:rPr>
              <a:t>Managing food budgets onboard is essential, especially for extended voyages or when resupply opportunities are limited.</a:t>
            </a:r>
            <a:endParaRPr lang="en-US" sz="1800" dirty="0">
              <a:effectLst/>
              <a:latin typeface="Times New Roman" panose="02020603050405020304" pitchFamily="18" charset="0"/>
              <a:ea typeface="Arial" panose="020B0604020202020204" pitchFamily="34" charset="0"/>
            </a:endParaRPr>
          </a:p>
          <a:p>
            <a:pPr marL="342900" lvl="0" indent="-342900" algn="just">
              <a:spcAft>
                <a:spcPts val="200"/>
              </a:spcAft>
              <a:buSzPts val="1000"/>
              <a:buFont typeface="Symbol" panose="05050102010706020507" pitchFamily="18" charset="2"/>
              <a:buChar char=""/>
              <a:tabLst>
                <a:tab pos="457200" algn="l"/>
              </a:tabLst>
            </a:pPr>
            <a:r>
              <a:rPr lang="tr-TR" sz="1800" dirty="0">
                <a:effectLst/>
                <a:latin typeface="Times New Roman" panose="02020603050405020304" pitchFamily="18" charset="0"/>
                <a:ea typeface="Times New Roman" panose="02020603050405020304" pitchFamily="18" charset="0"/>
              </a:rPr>
              <a:t>Cost per Serving: Choose bulk or multi-portion convenience foods when possible to lower per-serving costs.</a:t>
            </a:r>
            <a:endParaRPr lang="en-US" sz="1800" dirty="0">
              <a:effectLst/>
              <a:latin typeface="Times New Roman" panose="02020603050405020304" pitchFamily="18" charset="0"/>
              <a:ea typeface="Arial" panose="020B0604020202020204" pitchFamily="34" charset="0"/>
            </a:endParaRPr>
          </a:p>
          <a:p>
            <a:pPr marL="342900" lvl="0" indent="-342900" algn="just">
              <a:spcAft>
                <a:spcPts val="200"/>
              </a:spcAft>
              <a:buSzPts val="1000"/>
              <a:buFont typeface="Symbol" panose="05050102010706020507" pitchFamily="18" charset="2"/>
              <a:buChar char=""/>
              <a:tabLst>
                <a:tab pos="457200" algn="l"/>
              </a:tabLst>
            </a:pPr>
            <a:r>
              <a:rPr lang="tr-TR" sz="1800" dirty="0">
                <a:effectLst/>
                <a:latin typeface="Times New Roman" panose="02020603050405020304" pitchFamily="18" charset="0"/>
                <a:ea typeface="Times New Roman" panose="02020603050405020304" pitchFamily="18" charset="0"/>
              </a:rPr>
              <a:t>Minimize Waste: Select foods with longer shelf lives or resealable packaging to reduce spoilage and waste.</a:t>
            </a:r>
            <a:endParaRPr lang="en-US" sz="1800" dirty="0">
              <a:effectLst/>
              <a:latin typeface="Times New Roman" panose="02020603050405020304" pitchFamily="18" charset="0"/>
              <a:ea typeface="Arial" panose="020B0604020202020204" pitchFamily="34" charset="0"/>
            </a:endParaRPr>
          </a:p>
          <a:p>
            <a:pPr marL="342900" lvl="0" indent="-342900" algn="just">
              <a:spcAft>
                <a:spcPts val="200"/>
              </a:spcAft>
              <a:buSzPts val="1000"/>
              <a:buFont typeface="Symbol" panose="05050102010706020507" pitchFamily="18" charset="2"/>
              <a:buChar char=""/>
              <a:tabLst>
                <a:tab pos="457200" algn="l"/>
              </a:tabLst>
            </a:pPr>
            <a:r>
              <a:rPr lang="tr-TR" sz="1800" dirty="0">
                <a:effectLst/>
                <a:latin typeface="Times New Roman" panose="02020603050405020304" pitchFamily="18" charset="0"/>
                <a:ea typeface="Times New Roman" panose="02020603050405020304" pitchFamily="18" charset="0"/>
              </a:rPr>
              <a:t>Fuel and Time Savings: Ready-to-eat or quick-prep foods reduce cooking time and energy consumption, helping save operational costs.</a:t>
            </a:r>
            <a:endParaRPr lang="en-US" sz="1800" dirty="0">
              <a:effectLst/>
              <a:latin typeface="Times New Roman" panose="02020603050405020304" pitchFamily="18" charset="0"/>
              <a:ea typeface="Arial" panose="020B0604020202020204" pitchFamily="34" charset="0"/>
            </a:endParaRPr>
          </a:p>
          <a:p>
            <a:pPr marL="342900" lvl="0" indent="-342900" algn="just">
              <a:spcAft>
                <a:spcPts val="200"/>
              </a:spcAft>
              <a:buSzPts val="1000"/>
              <a:buFont typeface="Symbol" panose="05050102010706020507" pitchFamily="18" charset="2"/>
              <a:buChar char=""/>
              <a:tabLst>
                <a:tab pos="457200" algn="l"/>
              </a:tabLst>
            </a:pPr>
            <a:r>
              <a:rPr lang="tr-TR" sz="1800" dirty="0">
                <a:effectLst/>
                <a:latin typeface="Times New Roman" panose="02020603050405020304" pitchFamily="18" charset="0"/>
                <a:ea typeface="Times New Roman" panose="02020603050405020304" pitchFamily="18" charset="0"/>
              </a:rPr>
              <a:t>Port Availability: Source locally available, budget-friendly convenience items when provisioning in different ports to cut import or delivery costs.</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24E8A6BF-7AC9-322C-FF23-4EE5337F508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18FCAD3B-DDEB-AD2E-74D4-53124D76CC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57D7DBC-21E8-16A8-A246-CAA0018940F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7AC5CC0-EAA0-8864-D095-CAC33B019FB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FFD9D80-177A-C064-2B85-671EB3488FA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61B2A2E-A7AF-85B1-13EC-418D712100D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047C7EA-217C-5F95-19E1-FC64123E5A31}"/>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9081300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3AC06-9241-373B-87D9-772D6764712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773454B-DD80-9A3E-65D2-F9CF48FB08A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095A45E-6CF0-2036-667F-C22A55569AE3}"/>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SELECTING APPROPRIATE CONVENIENCE FOODS </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5A52A94-0D63-DFB0-8FA9-F374A58E887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AFD804A-D7BD-6FDD-F1C0-B4BD6FD140F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8D8C268-4C03-DB0C-4F70-C63654BE52A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79EEE66-7DFF-38F3-5599-0D58132A8DFB}"/>
              </a:ext>
            </a:extLst>
          </p:cNvPr>
          <p:cNvSpPr txBox="1"/>
          <p:nvPr/>
        </p:nvSpPr>
        <p:spPr>
          <a:xfrm>
            <a:off x="630999" y="1746599"/>
            <a:ext cx="7962900" cy="2410916"/>
          </a:xfrm>
          <a:prstGeom prst="rect">
            <a:avLst/>
          </a:prstGeom>
          <a:noFill/>
        </p:spPr>
        <p:txBody>
          <a:bodyPr wrap="square" rtlCol="0">
            <a:spAutoFit/>
          </a:bodyPr>
          <a:lstStyle/>
          <a:p>
            <a:pPr marL="457200" algn="just">
              <a:spcAft>
                <a:spcPts val="200"/>
              </a:spcAft>
              <a:buNone/>
            </a:pPr>
            <a:r>
              <a:rPr lang="tr-TR" sz="1800" dirty="0">
                <a:effectLst/>
                <a:latin typeface="Times New Roman" panose="02020603050405020304" pitchFamily="18" charset="0"/>
                <a:ea typeface="Times New Roman" panose="02020603050405020304" pitchFamily="18" charset="0"/>
              </a:rPr>
              <a:t>4. Plan for Safety and Shelf Life</a:t>
            </a:r>
            <a:endParaRPr lang="en-US" sz="1800" dirty="0">
              <a:effectLst/>
              <a:latin typeface="Times New Roman" panose="02020603050405020304" pitchFamily="18" charset="0"/>
              <a:ea typeface="Arial" panose="020B0604020202020204" pitchFamily="34" charset="0"/>
            </a:endParaRPr>
          </a:p>
          <a:p>
            <a:pPr marL="342900" lvl="0" indent="-342900" algn="just">
              <a:spcAft>
                <a:spcPts val="200"/>
              </a:spcAft>
              <a:buSzPts val="1000"/>
              <a:buFont typeface="Symbol" panose="05050102010706020507" pitchFamily="18" charset="2"/>
              <a:buChar char=""/>
              <a:tabLst>
                <a:tab pos="457200" algn="l"/>
              </a:tabLst>
            </a:pPr>
            <a:r>
              <a:rPr lang="tr-TR" sz="1800" dirty="0">
                <a:effectLst/>
                <a:latin typeface="Times New Roman" panose="02020603050405020304" pitchFamily="18" charset="0"/>
                <a:ea typeface="Times New Roman" panose="02020603050405020304" pitchFamily="18" charset="0"/>
              </a:rPr>
              <a:t>Shelf Life and Rotation: Choose products with clear expiration dates and implement FIFO (First In, First Out) practices.</a:t>
            </a:r>
            <a:endParaRPr lang="en-US" sz="1800" dirty="0">
              <a:effectLst/>
              <a:latin typeface="Times New Roman" panose="02020603050405020304" pitchFamily="18" charset="0"/>
              <a:ea typeface="Arial" panose="020B0604020202020204" pitchFamily="34" charset="0"/>
            </a:endParaRPr>
          </a:p>
          <a:p>
            <a:pPr marL="342900" lvl="0" indent="-342900" algn="just">
              <a:spcAft>
                <a:spcPts val="200"/>
              </a:spcAft>
              <a:buSzPts val="1000"/>
              <a:buFont typeface="Symbol" panose="05050102010706020507" pitchFamily="18" charset="2"/>
              <a:buChar char=""/>
              <a:tabLst>
                <a:tab pos="457200" algn="l"/>
              </a:tabLst>
            </a:pPr>
            <a:r>
              <a:rPr lang="tr-TR" sz="1800" dirty="0">
                <a:effectLst/>
                <a:latin typeface="Times New Roman" panose="02020603050405020304" pitchFamily="18" charset="0"/>
                <a:ea typeface="Times New Roman" panose="02020603050405020304" pitchFamily="18" charset="0"/>
              </a:rPr>
              <a:t>Food Safety: Select brands or products with a good safety record, proper certifications, and tamper-proof packaging.</a:t>
            </a:r>
            <a:endParaRPr lang="en-US" sz="1800" dirty="0">
              <a:effectLst/>
              <a:latin typeface="Times New Roman" panose="02020603050405020304" pitchFamily="18" charset="0"/>
              <a:ea typeface="Arial" panose="020B0604020202020204" pitchFamily="34" charset="0"/>
            </a:endParaRPr>
          </a:p>
          <a:p>
            <a:pPr marL="342900" lvl="0" indent="-342900" algn="just">
              <a:spcAft>
                <a:spcPts val="200"/>
              </a:spcAft>
              <a:buSzPts val="1000"/>
              <a:buFont typeface="Symbol" panose="05050102010706020507" pitchFamily="18" charset="2"/>
              <a:buChar char=""/>
              <a:tabLst>
                <a:tab pos="457200" algn="l"/>
              </a:tabLst>
            </a:pPr>
            <a:r>
              <a:rPr lang="tr-TR" sz="1800" dirty="0">
                <a:effectLst/>
                <a:latin typeface="Times New Roman" panose="02020603050405020304" pitchFamily="18" charset="0"/>
                <a:ea typeface="Times New Roman" panose="02020603050405020304" pitchFamily="18" charset="0"/>
              </a:rPr>
              <a:t>Portion Control: Use pre-portioned packs to prevent overuse and ensure consistent serving sizes.</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EAD54137-552D-028C-B146-58B416BB281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E882A3A-C5E0-9120-CC33-C50CAF9B76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F848448-2A4A-A9AC-9E15-E9AB0D6AA9A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19A6B88-7FA8-0A5B-903F-48D18ED44D2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0220B4F-40E2-AD50-0EE1-4351784CBF4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07668E8-86ED-D196-575E-ACE692C9E0D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D867FE7-D266-4ABA-F6F1-A259BFBD8894}"/>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EB2AA44D-2094-EA96-2537-793439AAE352}"/>
              </a:ext>
            </a:extLst>
          </p:cNvPr>
          <p:cNvPicPr>
            <a:picLocks noChangeAspect="1"/>
          </p:cNvPicPr>
          <p:nvPr/>
        </p:nvPicPr>
        <p:blipFill>
          <a:blip r:embed="rId11"/>
          <a:stretch>
            <a:fillRect/>
          </a:stretch>
        </p:blipFill>
        <p:spPr>
          <a:xfrm>
            <a:off x="923600" y="4236321"/>
            <a:ext cx="2847975" cy="1685966"/>
          </a:xfrm>
          <a:prstGeom prst="rect">
            <a:avLst/>
          </a:prstGeom>
        </p:spPr>
      </p:pic>
      <p:pic>
        <p:nvPicPr>
          <p:cNvPr id="6" name="Picture 5">
            <a:extLst>
              <a:ext uri="{FF2B5EF4-FFF2-40B4-BE49-F238E27FC236}">
                <a16:creationId xmlns:a16="http://schemas.microsoft.com/office/drawing/2014/main" id="{CC5EE91A-714C-7F50-C404-7DD875F7279F}"/>
              </a:ext>
            </a:extLst>
          </p:cNvPr>
          <p:cNvPicPr>
            <a:picLocks noChangeAspect="1"/>
          </p:cNvPicPr>
          <p:nvPr/>
        </p:nvPicPr>
        <p:blipFill>
          <a:blip r:embed="rId12"/>
          <a:stretch>
            <a:fillRect/>
          </a:stretch>
        </p:blipFill>
        <p:spPr>
          <a:xfrm>
            <a:off x="4072263" y="3954399"/>
            <a:ext cx="1265071" cy="1967888"/>
          </a:xfrm>
          <a:prstGeom prst="rect">
            <a:avLst/>
          </a:prstGeom>
        </p:spPr>
      </p:pic>
      <p:pic>
        <p:nvPicPr>
          <p:cNvPr id="8" name="Picture 7">
            <a:extLst>
              <a:ext uri="{FF2B5EF4-FFF2-40B4-BE49-F238E27FC236}">
                <a16:creationId xmlns:a16="http://schemas.microsoft.com/office/drawing/2014/main" id="{3E04E5D5-1991-CCD0-C5BF-704C6857664A}"/>
              </a:ext>
            </a:extLst>
          </p:cNvPr>
          <p:cNvPicPr>
            <a:picLocks noChangeAspect="1"/>
          </p:cNvPicPr>
          <p:nvPr/>
        </p:nvPicPr>
        <p:blipFill>
          <a:blip r:embed="rId13"/>
          <a:stretch>
            <a:fillRect/>
          </a:stretch>
        </p:blipFill>
        <p:spPr>
          <a:xfrm>
            <a:off x="5638022" y="4249083"/>
            <a:ext cx="2810653" cy="1649866"/>
          </a:xfrm>
          <a:prstGeom prst="rect">
            <a:avLst/>
          </a:prstGeom>
        </p:spPr>
      </p:pic>
    </p:spTree>
    <p:extLst>
      <p:ext uri="{BB962C8B-B14F-4D97-AF65-F5344CB8AC3E}">
        <p14:creationId xmlns:p14="http://schemas.microsoft.com/office/powerpoint/2010/main" val="27548496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A26AE-A344-118E-13BF-4A5B49006D6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2DC9C93-BE8B-CFB4-723B-B0C043866FD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8610A54-0947-F11B-21BB-E427F8776D67}"/>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SELECTING APPROPRIATE CONVENIENCE FOODS </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FA5A8B9-88FB-B84C-7E8C-356615319FB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32D72DA-7E25-9C7C-15C1-9B3B4113D05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FE145D9-2211-CDD3-CD06-92D780A6C30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A5158EB-FAC2-523F-8AF0-28A6A98AF046}"/>
              </a:ext>
            </a:extLst>
          </p:cNvPr>
          <p:cNvSpPr txBox="1"/>
          <p:nvPr/>
        </p:nvSpPr>
        <p:spPr>
          <a:xfrm>
            <a:off x="630999" y="1746599"/>
            <a:ext cx="7962900" cy="2713563"/>
          </a:xfrm>
          <a:prstGeom prst="rect">
            <a:avLst/>
          </a:prstGeom>
          <a:noFill/>
        </p:spPr>
        <p:txBody>
          <a:bodyPr wrap="square" rtlCol="0">
            <a:spAutoFit/>
          </a:bodyPr>
          <a:lstStyle/>
          <a:p>
            <a:pPr marL="457200" algn="just">
              <a:spcAft>
                <a:spcPts val="200"/>
              </a:spcAft>
              <a:buNone/>
            </a:pPr>
            <a:r>
              <a:rPr lang="tr-TR" sz="1800" dirty="0">
                <a:effectLst/>
                <a:latin typeface="Times New Roman" panose="02020603050405020304" pitchFamily="18" charset="0"/>
                <a:ea typeface="Times New Roman" panose="02020603050405020304" pitchFamily="18" charset="0"/>
              </a:rPr>
              <a:t>5. Monitor Feedback and Adjust</a:t>
            </a:r>
            <a:endParaRPr lang="en-US" sz="1800" dirty="0">
              <a:effectLst/>
              <a:latin typeface="Times New Roman" panose="02020603050405020304" pitchFamily="18" charset="0"/>
              <a:ea typeface="Arial" panose="020B0604020202020204" pitchFamily="34" charset="0"/>
            </a:endParaRPr>
          </a:p>
          <a:p>
            <a:pPr algn="just">
              <a:spcAft>
                <a:spcPts val="200"/>
              </a:spcAft>
              <a:buNone/>
            </a:pPr>
            <a:r>
              <a:rPr lang="tr-TR" sz="1800" dirty="0">
                <a:effectLst/>
                <a:latin typeface="Times New Roman" panose="02020603050405020304" pitchFamily="18" charset="0"/>
                <a:ea typeface="Times New Roman" panose="02020603050405020304" pitchFamily="18" charset="0"/>
              </a:rPr>
              <a:t>Regular feedback from the crew helps refine selections:</a:t>
            </a:r>
            <a:endParaRPr lang="en-US" sz="1800" dirty="0">
              <a:effectLst/>
              <a:latin typeface="Times New Roman" panose="02020603050405020304" pitchFamily="18" charset="0"/>
              <a:ea typeface="Arial" panose="020B0604020202020204" pitchFamily="34" charset="0"/>
            </a:endParaRPr>
          </a:p>
          <a:p>
            <a:pPr marL="342900" lvl="0" indent="-342900" algn="just">
              <a:spcAft>
                <a:spcPts val="200"/>
              </a:spcAft>
              <a:buSzPts val="1000"/>
              <a:buFont typeface="Symbol" panose="05050102010706020507" pitchFamily="18" charset="2"/>
              <a:buChar char=""/>
              <a:tabLst>
                <a:tab pos="457200" algn="l"/>
              </a:tabLst>
            </a:pPr>
            <a:r>
              <a:rPr lang="tr-TR" sz="1800" dirty="0">
                <a:effectLst/>
                <a:latin typeface="Times New Roman" panose="02020603050405020304" pitchFamily="18" charset="0"/>
                <a:ea typeface="Times New Roman" panose="02020603050405020304" pitchFamily="18" charset="0"/>
              </a:rPr>
              <a:t>Taste Preferences: Choose items that reflect cultural and regional preferences of the crew.</a:t>
            </a:r>
            <a:endParaRPr lang="en-US" sz="1800" dirty="0">
              <a:effectLst/>
              <a:latin typeface="Times New Roman" panose="02020603050405020304" pitchFamily="18" charset="0"/>
              <a:ea typeface="Arial" panose="020B0604020202020204" pitchFamily="34" charset="0"/>
            </a:endParaRPr>
          </a:p>
          <a:p>
            <a:pPr marL="342900" lvl="0" indent="-342900" algn="just">
              <a:spcAft>
                <a:spcPts val="200"/>
              </a:spcAft>
              <a:buSzPts val="1000"/>
              <a:buFont typeface="Symbol" panose="05050102010706020507" pitchFamily="18" charset="2"/>
              <a:buChar char=""/>
              <a:tabLst>
                <a:tab pos="457200" algn="l"/>
              </a:tabLst>
            </a:pPr>
            <a:r>
              <a:rPr lang="tr-TR" sz="1800" dirty="0">
                <a:effectLst/>
                <a:latin typeface="Times New Roman" panose="02020603050405020304" pitchFamily="18" charset="0"/>
                <a:ea typeface="Times New Roman" panose="02020603050405020304" pitchFamily="18" charset="0"/>
              </a:rPr>
              <a:t>Satisfaction Surveys: Monitor acceptance and satisfaction levels to eliminate unpopular or underused items.</a:t>
            </a:r>
            <a:endParaRPr lang="en-US" sz="1800" dirty="0">
              <a:effectLst/>
              <a:latin typeface="Times New Roman" panose="02020603050405020304" pitchFamily="18" charset="0"/>
              <a:ea typeface="Arial" panose="020B0604020202020204" pitchFamily="34" charset="0"/>
            </a:endParaRPr>
          </a:p>
          <a:p>
            <a:pPr marL="342900" lvl="0" indent="-342900" algn="just">
              <a:spcAft>
                <a:spcPts val="200"/>
              </a:spcAft>
              <a:buSzPts val="1000"/>
              <a:buFont typeface="Symbol" panose="05050102010706020507" pitchFamily="18" charset="2"/>
              <a:buChar char=""/>
              <a:tabLst>
                <a:tab pos="457200" algn="l"/>
              </a:tabLst>
            </a:pPr>
            <a:r>
              <a:rPr lang="tr-TR" sz="1800" dirty="0">
                <a:effectLst/>
                <a:latin typeface="Times New Roman" panose="02020603050405020304" pitchFamily="18" charset="0"/>
                <a:ea typeface="Times New Roman" panose="02020603050405020304" pitchFamily="18" charset="0"/>
              </a:rPr>
              <a:t>Inventory Reviews: Regularly assess stock levels and spoilage to adjust orders accordingly.</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896859F9-7ACB-7A31-61D1-E15FA6DF6C9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8E81740-AA49-8122-927F-2EB43BFF06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15C25AA-AA7B-0AEE-DD96-584437905CF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2AB696E-AE87-EF9D-F2BC-6B652A39E14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FE64E3A-EDA4-3C2F-9ADB-D97E86B910D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FC1BD0E-4132-C7E5-63C3-5BD03AE1723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79D8334-B500-469A-526D-5F2EEC66E7E5}"/>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2B724224-1789-C6EE-ACAD-311EC685566A}"/>
              </a:ext>
            </a:extLst>
          </p:cNvPr>
          <p:cNvPicPr>
            <a:picLocks noChangeAspect="1"/>
          </p:cNvPicPr>
          <p:nvPr/>
        </p:nvPicPr>
        <p:blipFill>
          <a:blip r:embed="rId11"/>
          <a:stretch>
            <a:fillRect/>
          </a:stretch>
        </p:blipFill>
        <p:spPr>
          <a:xfrm>
            <a:off x="3300412" y="3950601"/>
            <a:ext cx="2543175" cy="1800225"/>
          </a:xfrm>
          <a:prstGeom prst="rect">
            <a:avLst/>
          </a:prstGeom>
        </p:spPr>
      </p:pic>
    </p:spTree>
    <p:extLst>
      <p:ext uri="{BB962C8B-B14F-4D97-AF65-F5344CB8AC3E}">
        <p14:creationId xmlns:p14="http://schemas.microsoft.com/office/powerpoint/2010/main" val="3173348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25E35E7-ADF2-DF87-F593-238EB257855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KEY CONCEPTS OF VICTUALLING ONBOARD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552450" y="1678387"/>
            <a:ext cx="7962900" cy="2159566"/>
          </a:xfrm>
          <a:prstGeom prst="rect">
            <a:avLst/>
          </a:prstGeom>
          <a:noFill/>
        </p:spPr>
        <p:txBody>
          <a:bodyPr wrap="square" rtlCol="0">
            <a:spAutoFit/>
          </a:bodyPr>
          <a:lstStyle/>
          <a:p>
            <a:pPr lvl="0" algn="just">
              <a:spcBef>
                <a:spcPts val="815"/>
              </a:spcBef>
              <a:spcAft>
                <a:spcPts val="200"/>
              </a:spcAft>
              <a:tabLst>
                <a:tab pos="6024880" algn="r"/>
              </a:tabLst>
            </a:pPr>
            <a:r>
              <a:rPr lang="en-US" sz="1800" b="1" dirty="0">
                <a:effectLst/>
                <a:latin typeface="Times New Roman" panose="02020603050405020304" pitchFamily="18" charset="0"/>
                <a:ea typeface="Arial" panose="020B0604020202020204" pitchFamily="34" charset="0"/>
              </a:rPr>
              <a:t>Port Operations and Cargo Handling</a:t>
            </a:r>
          </a:p>
          <a:p>
            <a:pPr lvl="0" algn="just">
              <a:spcBef>
                <a:spcPts val="815"/>
              </a:spcBef>
              <a:spcAft>
                <a:spcPts val="200"/>
              </a:spcAft>
              <a:tabLst>
                <a:tab pos="6024880" algn="r"/>
              </a:tabLst>
            </a:pPr>
            <a:r>
              <a:rPr lang="en-US" sz="1800" dirty="0">
                <a:effectLst/>
                <a:latin typeface="Times New Roman" panose="02020603050405020304" pitchFamily="18" charset="0"/>
                <a:ea typeface="Times New Roman" panose="02020603050405020304" pitchFamily="18" charset="0"/>
              </a:rPr>
              <a:t>In real-world maritime operations, logistics terminology plays a crucial role in ensuring the smooth and efficient movement of goods. For instance, when shipping perishable items like seafood, companies utilize reefer containers—refrigerated units that help maintain proper temperature throughout the journey. This process is part of cold chain logistics, which ensures that temperature-sensitive cargo remains within required conditions from origin to destination</a:t>
            </a: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42486440-B35B-62E0-126C-D1DCC0EE54A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2A46AF0-F2FC-5EB2-ECC1-3841E418A1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72290F9-ED76-C9E6-74EE-091CC469C30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733F1F1-E3EB-D09E-0C78-D639209332C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127A4D7-11B0-B7EE-75FC-06409BB713A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D2D36D7-A54E-49F0-C31A-A6F15608FB1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8DE7111-D642-DDD9-AC40-A762F4BAA3B7}"/>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8FD31D13-41BC-4484-2F9D-869F3EFB56AD}"/>
              </a:ext>
            </a:extLst>
          </p:cNvPr>
          <p:cNvPicPr>
            <a:picLocks noChangeAspect="1"/>
          </p:cNvPicPr>
          <p:nvPr/>
        </p:nvPicPr>
        <p:blipFill>
          <a:blip r:embed="rId11"/>
          <a:stretch>
            <a:fillRect/>
          </a:stretch>
        </p:blipFill>
        <p:spPr>
          <a:xfrm>
            <a:off x="1308083" y="4025271"/>
            <a:ext cx="2790825" cy="1638300"/>
          </a:xfrm>
          <a:prstGeom prst="rect">
            <a:avLst/>
          </a:prstGeom>
        </p:spPr>
      </p:pic>
      <p:pic>
        <p:nvPicPr>
          <p:cNvPr id="6" name="Picture 5">
            <a:extLst>
              <a:ext uri="{FF2B5EF4-FFF2-40B4-BE49-F238E27FC236}">
                <a16:creationId xmlns:a16="http://schemas.microsoft.com/office/drawing/2014/main" id="{B5B663CB-C485-C0EB-D660-323EFF511970}"/>
              </a:ext>
            </a:extLst>
          </p:cNvPr>
          <p:cNvPicPr>
            <a:picLocks noChangeAspect="1"/>
          </p:cNvPicPr>
          <p:nvPr/>
        </p:nvPicPr>
        <p:blipFill>
          <a:blip r:embed="rId12"/>
          <a:stretch>
            <a:fillRect/>
          </a:stretch>
        </p:blipFill>
        <p:spPr>
          <a:xfrm>
            <a:off x="4838208" y="4060927"/>
            <a:ext cx="2619375" cy="1743075"/>
          </a:xfrm>
          <a:prstGeom prst="rect">
            <a:avLst/>
          </a:prstGeom>
        </p:spPr>
      </p:pic>
    </p:spTree>
    <p:extLst>
      <p:ext uri="{BB962C8B-B14F-4D97-AF65-F5344CB8AC3E}">
        <p14:creationId xmlns:p14="http://schemas.microsoft.com/office/powerpoint/2010/main" val="3790637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04AA8-076D-91C1-243D-70598D8E368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B53FA5E-5B5E-9104-D28D-45AE7A1144B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0B6699F-A937-33C5-FF84-D5B707B2328C}"/>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RISK MANAGEMENT AT THE GALLEY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BB81F8F-D837-7987-FE0E-AAA17D29FEE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A34EAF6-C50E-7EAD-F564-989233633C5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1C611D6D-1C92-2C00-894A-73360641410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D1203326-1D70-031B-F0BE-6E41D618A2C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11B3CAD-AC2D-2AC4-2ACF-9A4606257B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31EB46D-D406-7205-4C62-CF5640D8F81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26DE4DC-6F5A-7032-0726-41D2D65DC3D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58BAB94-AAE1-4B33-26EC-4ACB84DAE32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596F6CF-129D-A9B2-26C2-6717E5C896D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448F934-5F97-FC33-F20A-14C9576BFF20}"/>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Picture 7">
            <a:extLst>
              <a:ext uri="{FF2B5EF4-FFF2-40B4-BE49-F238E27FC236}">
                <a16:creationId xmlns:a16="http://schemas.microsoft.com/office/drawing/2014/main" id="{49A1B70F-A623-B5E8-2282-E8CF09177DCB}"/>
              </a:ext>
            </a:extLst>
          </p:cNvPr>
          <p:cNvPicPr>
            <a:picLocks noChangeAspect="1"/>
          </p:cNvPicPr>
          <p:nvPr/>
        </p:nvPicPr>
        <p:blipFill>
          <a:blip r:embed="rId11"/>
          <a:stretch>
            <a:fillRect/>
          </a:stretch>
        </p:blipFill>
        <p:spPr>
          <a:xfrm>
            <a:off x="2442611" y="1650334"/>
            <a:ext cx="4524375" cy="4524375"/>
          </a:xfrm>
          <a:prstGeom prst="rect">
            <a:avLst/>
          </a:prstGeom>
        </p:spPr>
      </p:pic>
    </p:spTree>
    <p:extLst>
      <p:ext uri="{BB962C8B-B14F-4D97-AF65-F5344CB8AC3E}">
        <p14:creationId xmlns:p14="http://schemas.microsoft.com/office/powerpoint/2010/main" val="32911465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4A0BB-6CDA-BD68-4DDC-54840FFC3E1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8EC9B81-0895-C8E5-6B5A-BEDB07C4CAF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16963C8-1D90-DE89-1582-253129FC0BD1}"/>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RISK MANAGEMENT AT THE GALLEY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5154B12-09E5-64B2-4A01-8AF5506B39B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6D8745B-F489-FEA8-37CB-82EE4E0A92F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653A68F-6CFF-67F3-3FD1-1D8966B15D2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AAA850E-980C-A992-141D-2135A638D9F2}"/>
              </a:ext>
            </a:extLst>
          </p:cNvPr>
          <p:cNvSpPr txBox="1"/>
          <p:nvPr/>
        </p:nvSpPr>
        <p:spPr>
          <a:xfrm>
            <a:off x="630999" y="1746599"/>
            <a:ext cx="7962900" cy="3113673"/>
          </a:xfrm>
          <a:prstGeom prst="rect">
            <a:avLst/>
          </a:prstGeom>
          <a:noFill/>
        </p:spPr>
        <p:txBody>
          <a:bodyPr wrap="square" rtlCol="0">
            <a:spAutoFit/>
          </a:bodyPr>
          <a:lstStyle/>
          <a:p>
            <a:pPr marL="274320" indent="-274320" algn="l">
              <a:spcBef>
                <a:spcPts val="435"/>
              </a:spcBef>
              <a:spcAft>
                <a:spcPts val="200"/>
              </a:spcAft>
              <a:buNone/>
            </a:pPr>
            <a:r>
              <a:rPr lang="en-US" sz="2400" b="1" kern="0" dirty="0">
                <a:solidFill>
                  <a:srgbClr val="002060"/>
                </a:solidFill>
                <a:effectLst/>
                <a:latin typeface="Times New Roman" panose="02020603050405020304" pitchFamily="18" charset="0"/>
                <a:ea typeface="Arial" panose="020B0604020202020204" pitchFamily="34" charset="0"/>
              </a:rPr>
              <a:t>IDENTIFYING AREAS THAT ARE AT RISK</a:t>
            </a:r>
            <a:endParaRPr lang="en-US" sz="4400" b="1" kern="0" dirty="0">
              <a:solidFill>
                <a:srgbClr val="1F497D"/>
              </a:solidFill>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 pos="457200" algn="l"/>
              </a:tabLst>
            </a:pPr>
            <a:r>
              <a:rPr lang="en-US" sz="1800" b="1" dirty="0">
                <a:effectLst/>
                <a:latin typeface="Times New Roman" panose="02020603050405020304" pitchFamily="18" charset="0"/>
                <a:ea typeface="Arial" panose="020B0604020202020204" pitchFamily="34" charset="0"/>
              </a:rPr>
              <a:t> </a:t>
            </a:r>
            <a:r>
              <a:rPr lang="tr-TR" sz="1800" dirty="0">
                <a:effectLst/>
                <a:latin typeface="Times New Roman" panose="02020603050405020304" pitchFamily="18" charset="0"/>
                <a:ea typeface="Arial" panose="020B0604020202020204" pitchFamily="34" charset="0"/>
              </a:rPr>
              <a:t>Identifying risk areas in a pantry aboard a ship is essential to preventing emergencies and maintaining food safety and crew well-being. Below is a list of key areas at risk in a ship’s pantry, along with how they can be identified:</a:t>
            </a:r>
            <a:endParaRPr lang="en-US" sz="1800"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 1. Storage Shelves and Racks</a:t>
            </a:r>
            <a:endParaRPr lang="en-US" sz="1800"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Risk: Items falling during rough seas or poor storage practices.</a:t>
            </a:r>
            <a:endParaRPr lang="en-US" sz="1800"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Identification: Look for overloaded shelves, unsecured containers, or missing restraints (like bars or nets). Any items not firmly fixed or stacked are a hazard.</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7F5DD8D4-555A-F2F2-BE91-056F4FDF4EB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AE48872-5F10-B290-B86D-03F617A7D1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8BB7E3A-1008-9F1D-F1C0-FFDE3FFA4AE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B922CBC-8025-7561-5AC3-67B58D64152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CCEF349-70A6-6066-0AF9-A19082EC84D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EA43595-4011-A716-D75C-4D3941D41B0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B6E594B-654F-AF7C-2DE5-D6450DD1665A}"/>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74A8B390-6561-103E-B573-8D1B11D552B6}"/>
              </a:ext>
            </a:extLst>
          </p:cNvPr>
          <p:cNvPicPr>
            <a:picLocks noChangeAspect="1"/>
          </p:cNvPicPr>
          <p:nvPr/>
        </p:nvPicPr>
        <p:blipFill>
          <a:blip r:embed="rId11"/>
          <a:stretch>
            <a:fillRect/>
          </a:stretch>
        </p:blipFill>
        <p:spPr>
          <a:xfrm>
            <a:off x="2926168" y="4488784"/>
            <a:ext cx="2705100" cy="1685925"/>
          </a:xfrm>
          <a:prstGeom prst="rect">
            <a:avLst/>
          </a:prstGeom>
        </p:spPr>
      </p:pic>
    </p:spTree>
    <p:extLst>
      <p:ext uri="{BB962C8B-B14F-4D97-AF65-F5344CB8AC3E}">
        <p14:creationId xmlns:p14="http://schemas.microsoft.com/office/powerpoint/2010/main" val="35358698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518FD-9745-2933-A082-717D5E9B84A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03630DC-E143-B943-D0F3-986DC827316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9782FDE-CBE7-CAB9-1025-B20067964CAF}"/>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RISK MANAGEMENT AT THE GALLEY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1910A97-C656-122F-7297-E1420EBACBD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1F9288D-14E7-511F-7E4B-0543AE846A7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2691699-1D9C-6A70-42FE-4B6E3D5C6BF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78729EA-8481-C77E-816D-7F42FD739B0C}"/>
              </a:ext>
            </a:extLst>
          </p:cNvPr>
          <p:cNvSpPr txBox="1"/>
          <p:nvPr/>
        </p:nvSpPr>
        <p:spPr>
          <a:xfrm>
            <a:off x="630999" y="1746599"/>
            <a:ext cx="7962900" cy="3529171"/>
          </a:xfrm>
          <a:prstGeom prst="rect">
            <a:avLst/>
          </a:prstGeom>
          <a:noFill/>
        </p:spPr>
        <p:txBody>
          <a:bodyPr wrap="square" rtlCol="0">
            <a:spAutoFit/>
          </a:bodyPr>
          <a:lstStyle/>
          <a:p>
            <a:pPr marL="228600" indent="-228600" algn="just" fontAlgn="base" hangingPunct="0">
              <a:spcBef>
                <a:spcPts val="400"/>
              </a:spcBef>
              <a:spcAft>
                <a:spcPts val="400"/>
              </a:spcAft>
              <a:buNone/>
              <a:tabLst>
                <a:tab pos="811530" algn="l"/>
              </a:tabLst>
            </a:pPr>
            <a:r>
              <a:rPr lang="tr-TR" dirty="0">
                <a:effectLst/>
                <a:latin typeface="Times New Roman" panose="02020603050405020304" pitchFamily="18" charset="0"/>
                <a:ea typeface="Arial" panose="020B0604020202020204" pitchFamily="34" charset="0"/>
              </a:rPr>
              <a:t>2. Electrical Outlets and Lighting Fixtures</a:t>
            </a:r>
            <a:endParaRPr lang="en-US"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dirty="0">
                <a:effectLst/>
                <a:latin typeface="Times New Roman" panose="02020603050405020304" pitchFamily="18" charset="0"/>
                <a:ea typeface="Arial" panose="020B0604020202020204" pitchFamily="34" charset="0"/>
              </a:rPr>
              <a:t>Risk: Short circuits, sparks, or overheating—fire hazards.</a:t>
            </a:r>
            <a:endParaRPr lang="en-US"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dirty="0">
                <a:effectLst/>
                <a:latin typeface="Times New Roman" panose="02020603050405020304" pitchFamily="18" charset="0"/>
                <a:ea typeface="Arial" panose="020B0604020202020204" pitchFamily="34" charset="0"/>
              </a:rPr>
              <a:t>Identification: Inspect for exposed wiring, flickering lights, heat around plugs, or overloaded outlets. Regular electrical safety checks should be logged.</a:t>
            </a:r>
            <a:endParaRPr lang="en-US"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dirty="0">
                <a:effectLst/>
                <a:latin typeface="Times New Roman" panose="02020603050405020304" pitchFamily="18" charset="0"/>
                <a:ea typeface="Arial" panose="020B0604020202020204" pitchFamily="34" charset="0"/>
              </a:rPr>
              <a:t> </a:t>
            </a:r>
            <a:endParaRPr lang="en-US"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dirty="0">
                <a:effectLst/>
                <a:latin typeface="Times New Roman" panose="02020603050405020304" pitchFamily="18" charset="0"/>
                <a:ea typeface="Arial" panose="020B0604020202020204" pitchFamily="34" charset="0"/>
              </a:rPr>
              <a:t>3. Flooring and Walkways</a:t>
            </a:r>
            <a:endParaRPr lang="en-US"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dirty="0">
                <a:effectLst/>
                <a:latin typeface="Times New Roman" panose="02020603050405020304" pitchFamily="18" charset="0"/>
                <a:ea typeface="Arial" panose="020B0604020202020204" pitchFamily="34" charset="0"/>
              </a:rPr>
              <a:t>Risk: Slipping, tripping, or falling due to spills or wet surfaces.</a:t>
            </a:r>
            <a:endParaRPr lang="en-US"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dirty="0">
                <a:effectLst/>
                <a:latin typeface="Times New Roman" panose="02020603050405020304" pitchFamily="18" charset="0"/>
                <a:ea typeface="Arial" panose="020B0604020202020204" pitchFamily="34" charset="0"/>
              </a:rPr>
              <a:t>Identification: Look for signs of moisture, spills, loose mats, or clutter in pathways. Areas near sinks, fridges, or doors are especially vulnerable.</a:t>
            </a:r>
            <a:endParaRPr lang="en-US"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EE904FEA-CCB1-81CD-948E-BE80E31C833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B4E95387-3DD6-4550-2F92-9364DC3DCA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935835F-341A-04D1-D626-EFBEFEA6996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249A3B8-68C8-2D6E-8076-C3C5FD7A48E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BD29ED4-A003-161E-6F46-F4FB6B82583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9E31864-B084-395F-5307-A0B8CD60441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4C81CFF-C6E4-DF6B-F8FC-1A7BDB5C77DB}"/>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2734419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10B01-B793-B0BD-2D55-4F259B5F116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601D077-E781-3FC3-008F-B58CBA70295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3BA4155-25C4-A55C-07AE-4CC902D4055C}"/>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RISK MANAGEMENT AT THE GALLEY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F7BFBAE-A4A8-B9F8-0138-00AF598D542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58577F2-EDB1-EA7A-2B84-73BE9AD42C4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C58DC85-BCA1-A22F-B779-EB3175ACCA3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E51F356-AFB1-AAE5-E9BD-E9EFDC5941CB}"/>
              </a:ext>
            </a:extLst>
          </p:cNvPr>
          <p:cNvSpPr txBox="1"/>
          <p:nvPr/>
        </p:nvSpPr>
        <p:spPr>
          <a:xfrm>
            <a:off x="630999" y="1746599"/>
            <a:ext cx="7962900" cy="3529171"/>
          </a:xfrm>
          <a:prstGeom prst="rect">
            <a:avLst/>
          </a:prstGeom>
          <a:noFill/>
        </p:spPr>
        <p:txBody>
          <a:bodyPr wrap="square" rtlCol="0">
            <a:spAutoFit/>
          </a:bodyPr>
          <a:lstStyle/>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4. Refrigerators and Freezers</a:t>
            </a:r>
            <a:endParaRPr lang="en-US" sz="1800"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Risk: Spoiled food due to power loss or malfunction.</a:t>
            </a:r>
            <a:endParaRPr lang="en-US" sz="1800"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Identification: Use temperature logs and alarm systems to monitor temperature fluctuations. Frost buildup or leaks are early signs of failure.</a:t>
            </a:r>
            <a:endParaRPr lang="en-US" sz="1800"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 </a:t>
            </a:r>
            <a:endParaRPr lang="en-US" sz="1800"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5. Cleaning Supply Area (if nearby or inside pantry)</a:t>
            </a:r>
            <a:endParaRPr lang="en-US" sz="1800"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Risk: Chemical leaks, spills, or fumes contaminating food.</a:t>
            </a:r>
            <a:endParaRPr lang="en-US" sz="1800"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Identification: Check that chemicals are properly labeled, sealed, and stored in a separate, ventilated, and secured cabinet—never next to food items.</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13EB1332-B39A-F94F-1E6B-811E30A601D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45BEFA3-81B1-B045-A65E-83195ECCD3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B51B0D0-315B-449E-C3D2-7441C010E03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DC658F2-F348-D0E0-9774-15B1AE8271C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8F2325B-B417-86F7-C34A-2BC527EB74B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2B05ACE-692A-3DA4-F0F6-C9F7770F8CE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ECF4C41-285E-2517-8CAB-ECDABF40EC76}"/>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5067488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12744-08A1-051B-DE56-C976577534B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519FF5C-4377-BA65-97A4-0B01FB4CD11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BC2C13D-2B20-44CA-1B6F-3847F7A59A9D}"/>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RISK MANAGEMENT AT THE GALLEY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B6D7DE1-28B3-946A-F67C-2980CFB9F0B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1ADCB77-DBA7-5412-9DAA-C0B3B56D9D0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3674DC5-62CE-8DA0-86E0-00F050347FF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6AE37D0-7C15-59D4-3C1E-D24682A2781D}"/>
              </a:ext>
            </a:extLst>
          </p:cNvPr>
          <p:cNvSpPr txBox="1"/>
          <p:nvPr/>
        </p:nvSpPr>
        <p:spPr>
          <a:xfrm>
            <a:off x="630999" y="1746599"/>
            <a:ext cx="7962900" cy="3908762"/>
          </a:xfrm>
          <a:prstGeom prst="rect">
            <a:avLst/>
          </a:prstGeom>
          <a:noFill/>
        </p:spPr>
        <p:txBody>
          <a:bodyPr wrap="square" rtlCol="0">
            <a:spAutoFit/>
          </a:bodyPr>
          <a:lstStyle/>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6. Food Containers and Packaging</a:t>
            </a:r>
            <a:endParaRPr lang="en-US" sz="1800"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Risk: Pest access or contamination from damaged packaging.</a:t>
            </a:r>
            <a:endParaRPr lang="en-US" sz="1800"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Identification: Inspect for broken seals, holes, tears, or signs of gnawing. Look for droppings, unusual odors, or insect presence nearby.</a:t>
            </a:r>
            <a:endParaRPr lang="en-US" sz="1800"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 </a:t>
            </a:r>
            <a:endParaRPr lang="en-US" sz="1800"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7. Doors and Locks</a:t>
            </a:r>
            <a:endParaRPr lang="en-US" sz="1800"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Risk: Accidental entrapment or blocked access during emergencies.</a:t>
            </a:r>
            <a:endParaRPr lang="en-US" sz="1800"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Identification: Ensure door mechanisms function smoothly, can be opened from inside, and are not obstructed. Install emergency release mechanisms if possible.</a:t>
            </a:r>
            <a:endParaRPr lang="en-US" sz="1800"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0FA5EF83-0AB8-9479-D42B-8C258BB1C95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1C888ABA-EDA5-5744-DC5E-4330720EF43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865A1B3-B255-1F62-0EB5-9F85B80C524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BF3734A-C490-4269-2A2B-FDA036BB7B3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A468235-DB6A-59E6-5CA2-3EFA5C0ECD1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13B8379-6BF8-6830-3E74-14E4310D0CF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1422571-C33B-EBD8-2A2D-0862F935AA3C}"/>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4100359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20DB8-577B-0804-BE41-903A968D45C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BFCCBCD-CA13-FE17-68D8-D7C40D31DF5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3EEA855-2F5F-CF1E-10EA-E9E06C9F027F}"/>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RISK MANAGEMENT AT THE GALLEY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9844EE7-A9D0-96EC-7888-528E752180B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E4AEEA9-CDAE-7086-AC50-80E7EAFC2C2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7E0B9B1-F809-0631-EEAC-4F1C68CE631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4323902-5B31-EA27-C587-CC76AD8DEC52}"/>
              </a:ext>
            </a:extLst>
          </p:cNvPr>
          <p:cNvSpPr txBox="1"/>
          <p:nvPr/>
        </p:nvSpPr>
        <p:spPr>
          <a:xfrm>
            <a:off x="630999" y="1746599"/>
            <a:ext cx="7962900" cy="3529171"/>
          </a:xfrm>
          <a:prstGeom prst="rect">
            <a:avLst/>
          </a:prstGeom>
          <a:noFill/>
        </p:spPr>
        <p:txBody>
          <a:bodyPr wrap="square" rtlCol="0">
            <a:spAutoFit/>
          </a:bodyPr>
          <a:lstStyle/>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8. Ventilation and Airflow</a:t>
            </a:r>
            <a:endParaRPr lang="en-US" sz="1800"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Risk: Mold growth, odor buildup, and poor air quality.</a:t>
            </a:r>
            <a:endParaRPr lang="en-US" sz="1800"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Identification: Check for musty smells, condensation on walls or ceilings, and clogged vents. Humidity meters can help monitor high-moisture risk.</a:t>
            </a:r>
            <a:endParaRPr lang="en-US" sz="1800"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 </a:t>
            </a:r>
            <a:endParaRPr lang="en-US" sz="1800"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9. Waste Disposal Area (if adjacent or inside pantry)</a:t>
            </a:r>
            <a:endParaRPr lang="en-US" sz="1800"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Risk: Attracting pests, spreading bacteria.</a:t>
            </a:r>
            <a:endParaRPr lang="en-US" sz="1800"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Identification: Monitor waste bins for overflow, strong odors, or signs of pest activity. Ensure regular cleaning schedules and keep bins covered.</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AE0121B5-F352-2CCF-2FF4-CB45CCEFCE6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DD94ADA-3454-41C8-8135-A8D2C93EA9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99F81FF-971F-6547-4912-9421CD56BFE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98D5FF4-3E18-F2E6-9754-DB4751DCEEC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E99A508-EF80-6844-CC2F-B6B5943016A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6A3BAC3-745A-188B-24B9-6D2BC8DD103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337F554-22CD-4926-2733-8F820D392B27}"/>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8974234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2B05C-FFBE-D4C6-F248-6DC80849067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21D96E5-4E8A-06B2-CDCE-B75C7D08CA2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7365A38-73A3-536B-11C9-D4ECAFC9AA4A}"/>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RISK MANAGEMENT AT THE GALLEY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92E122E-45DD-52A6-7843-1470C967342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EDBAFAD-ED7C-BF7F-BF5C-7F74C2BE81B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8C14412-1EF1-B35E-5FC5-D8A8B9CE80B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0B41172-D8B3-C5CD-CE01-C67A04A8A0B1}"/>
              </a:ext>
            </a:extLst>
          </p:cNvPr>
          <p:cNvSpPr txBox="1"/>
          <p:nvPr/>
        </p:nvSpPr>
        <p:spPr>
          <a:xfrm>
            <a:off x="630999" y="1746599"/>
            <a:ext cx="7962900" cy="1733808"/>
          </a:xfrm>
          <a:prstGeom prst="rect">
            <a:avLst/>
          </a:prstGeom>
          <a:noFill/>
        </p:spPr>
        <p:txBody>
          <a:bodyPr wrap="square" rtlCol="0">
            <a:spAutoFit/>
          </a:bodyPr>
          <a:lstStyle/>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10. Allergen Storage Zones</a:t>
            </a:r>
            <a:endParaRPr lang="en-US" sz="1800"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Risk: Cross-contamination of allergens with general food items.</a:t>
            </a:r>
            <a:endParaRPr lang="en-US" sz="1800" dirty="0">
              <a:effectLst/>
              <a:latin typeface="Times New Roman" panose="02020603050405020304" pitchFamily="18" charset="0"/>
              <a:ea typeface="Arial" panose="020B0604020202020204" pitchFamily="34" charset="0"/>
            </a:endParaRPr>
          </a:p>
          <a:p>
            <a:pPr marL="228600" indent="-228600" algn="just" fontAlgn="base" hangingPunct="0">
              <a:spcBef>
                <a:spcPts val="400"/>
              </a:spcBef>
              <a:spcAft>
                <a:spcPts val="400"/>
              </a:spcAft>
              <a:buNone/>
              <a:tabLst>
                <a:tab pos="811530" algn="l"/>
              </a:tabLst>
            </a:pPr>
            <a:r>
              <a:rPr lang="tr-TR" sz="1800" dirty="0">
                <a:effectLst/>
                <a:latin typeface="Times New Roman" panose="02020603050405020304" pitchFamily="18" charset="0"/>
                <a:ea typeface="Arial" panose="020B0604020202020204" pitchFamily="34" charset="0"/>
              </a:rPr>
              <a:t>Identification: Ensure that allergen-containing products are stored separately, clearly labeled, and kept away from open food and shared surfaces.</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421AB87C-B97D-9E4C-1B98-AE25CCFCDAB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9C55A87-497C-B833-EF51-7670BAF214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69CEE94-B79C-AA1E-1604-611316E4A8F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46F4619-098F-5681-3FEF-6CC89562223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CA4BCFE-7187-6708-1E6E-BFFE644BE83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097F4D8-BBAF-97FE-7952-7AC8BDE8C5D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723C656-8CC3-5AB3-9C30-55FA133D9D2B}"/>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8886F396-CAFF-43D3-B0E2-41DF90CFB03C}"/>
              </a:ext>
            </a:extLst>
          </p:cNvPr>
          <p:cNvPicPr>
            <a:picLocks noChangeAspect="1"/>
          </p:cNvPicPr>
          <p:nvPr/>
        </p:nvPicPr>
        <p:blipFill>
          <a:blip r:embed="rId11"/>
          <a:stretch>
            <a:fillRect/>
          </a:stretch>
        </p:blipFill>
        <p:spPr>
          <a:xfrm>
            <a:off x="2380758" y="3170499"/>
            <a:ext cx="4914900" cy="2764631"/>
          </a:xfrm>
          <a:prstGeom prst="rect">
            <a:avLst/>
          </a:prstGeom>
        </p:spPr>
      </p:pic>
    </p:spTree>
    <p:extLst>
      <p:ext uri="{BB962C8B-B14F-4D97-AF65-F5344CB8AC3E}">
        <p14:creationId xmlns:p14="http://schemas.microsoft.com/office/powerpoint/2010/main" val="41670359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3352D-00AB-4799-231B-A0FD0F27039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D8F48F9-1B79-EA26-34EF-BFB0B4CCE5B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7C3F1EE-6704-B27B-1493-9A8DDE352C3B}"/>
              </a:ext>
            </a:extLst>
          </p:cNvPr>
          <p:cNvSpPr>
            <a:spLocks noGrp="1"/>
          </p:cNvSpPr>
          <p:nvPr>
            <p:ph type="title"/>
          </p:nvPr>
        </p:nvSpPr>
        <p:spPr>
          <a:xfrm>
            <a:off x="628650" y="1107174"/>
            <a:ext cx="7886700" cy="571213"/>
          </a:xfrm>
        </p:spPr>
        <p:txBody>
          <a:bodyPr>
            <a:noAutofit/>
          </a:bodyPr>
          <a:lstStyle/>
          <a:p>
            <a:pPr algn="ctr"/>
            <a:r>
              <a:rPr lang="en-US" sz="2400" dirty="0">
                <a:solidFill>
                  <a:srgbClr val="002060"/>
                </a:solidFill>
                <a:effectLst/>
                <a:latin typeface="Times New Roman" panose="02020603050405020304" pitchFamily="18" charset="0"/>
                <a:ea typeface="Arial" panose="020B0604020202020204" pitchFamily="34" charset="0"/>
              </a:rPr>
              <a:t>PANTRY EMERGENCIES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768390B-DB8B-7725-D475-0CD6FB2AE46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2C11534-5E6C-368C-A881-0411291C6BF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EDA5AC7-8BF2-5151-14AA-606758B6761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97C9E1B-80BC-F38E-BFD0-3DE1200B4E53}"/>
              </a:ext>
            </a:extLst>
          </p:cNvPr>
          <p:cNvSpPr txBox="1"/>
          <p:nvPr/>
        </p:nvSpPr>
        <p:spPr>
          <a:xfrm>
            <a:off x="630999" y="1746599"/>
            <a:ext cx="7962900" cy="4678204"/>
          </a:xfrm>
          <a:prstGeom prst="rect">
            <a:avLst/>
          </a:prstGeom>
          <a:noFill/>
        </p:spPr>
        <p:txBody>
          <a:bodyPr wrap="square" rtlCol="0">
            <a:spAutoFit/>
          </a:bodyPr>
          <a:lstStyle/>
          <a:p>
            <a:pPr algn="l">
              <a:spcAft>
                <a:spcPts val="200"/>
              </a:spcAft>
              <a:buNone/>
            </a:pPr>
            <a:r>
              <a:rPr lang="tr-TR" sz="1800" b="1" dirty="0">
                <a:effectLst/>
                <a:latin typeface="Times New Roman" panose="02020603050405020304" pitchFamily="18" charset="0"/>
                <a:ea typeface="Times New Roman" panose="02020603050405020304" pitchFamily="18" charset="0"/>
              </a:rPr>
              <a:t>1. Fire</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dirty="0">
                <a:effectLst/>
                <a:latin typeface="Times New Roman" panose="02020603050405020304" pitchFamily="18" charset="0"/>
                <a:ea typeface="Times New Roman" panose="02020603050405020304" pitchFamily="18" charset="0"/>
              </a:rPr>
              <a:t>Fires in ship pantries can start due to faulty wiring, nearby galley equipment, or flammable items like cooking oils and packaging. In confined ship spaces, fire spreads quickly and poses a serious threat to both the crew and vessel. Fire extinguishers and smoke detectors must be present and regularly checked.</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b="1" dirty="0">
                <a:effectLst/>
                <a:latin typeface="Times New Roman" panose="02020603050405020304" pitchFamily="18" charset="0"/>
                <a:ea typeface="Times New Roman" panose="02020603050405020304" pitchFamily="18" charset="0"/>
              </a:rPr>
              <a:t>2. Falling or Shifting Items</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dirty="0">
                <a:effectLst/>
                <a:latin typeface="Times New Roman" panose="02020603050405020304" pitchFamily="18" charset="0"/>
                <a:ea typeface="Times New Roman" panose="02020603050405020304" pitchFamily="18" charset="0"/>
              </a:rPr>
              <a:t>During rough seas, unsecured items like cans, utensils, or boxes can fall from shelves, causing injury or blocking access. Ship movement makes this a frequent hazard, so all items should be properly stowed with restraints, safety nets, or locking cabinets.</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b="1" dirty="0">
                <a:effectLst/>
                <a:latin typeface="Times New Roman" panose="02020603050405020304" pitchFamily="18" charset="0"/>
                <a:ea typeface="Times New Roman" panose="02020603050405020304" pitchFamily="18" charset="0"/>
              </a:rPr>
              <a:t>3. Chemical Spills</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dirty="0">
                <a:effectLst/>
                <a:latin typeface="Times New Roman" panose="02020603050405020304" pitchFamily="18" charset="0"/>
                <a:ea typeface="Times New Roman" panose="02020603050405020304" pitchFamily="18" charset="0"/>
              </a:rPr>
              <a:t>Cleaning chemicals stored in or near the pantry can leak or mix during ship motion, creating toxic fumes or contaminating food. These incidents are more dangerous at sea due to poor ventilation and limited medical help. Chemicals must be stored separately and securely.</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836CCBE5-2842-7121-080F-EB188B9D160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B9361196-BEDC-5441-0004-4EA5C7E399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F981ED5-B0FE-C1D5-215E-3A9D78C339F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8D84173-2B53-646C-6A56-56BD043628E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606919F-4F3F-FF8B-3E6E-6FE249E48C0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FB7D230-4292-8A36-3C63-5DADEDABB0D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086CB-9E80-1164-53F1-2F28C5F600B2}"/>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8949580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C3335-04F4-7492-636E-C1A8B8AC71B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CAD1D4C-5963-A3B4-3647-AA45C265419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F98C08E-BE6C-ED70-D26D-C575D4B2BE33}"/>
              </a:ext>
            </a:extLst>
          </p:cNvPr>
          <p:cNvSpPr>
            <a:spLocks noGrp="1"/>
          </p:cNvSpPr>
          <p:nvPr>
            <p:ph type="title"/>
          </p:nvPr>
        </p:nvSpPr>
        <p:spPr>
          <a:xfrm>
            <a:off x="628650" y="1107174"/>
            <a:ext cx="7886700" cy="571213"/>
          </a:xfrm>
        </p:spPr>
        <p:txBody>
          <a:bodyPr>
            <a:noAutofit/>
          </a:bodyPr>
          <a:lstStyle/>
          <a:p>
            <a:pPr algn="ctr"/>
            <a:r>
              <a:rPr lang="en-US" sz="2400" dirty="0">
                <a:solidFill>
                  <a:srgbClr val="002060"/>
                </a:solidFill>
                <a:effectLst/>
                <a:latin typeface="Times New Roman" panose="02020603050405020304" pitchFamily="18" charset="0"/>
                <a:ea typeface="Arial" panose="020B0604020202020204" pitchFamily="34" charset="0"/>
              </a:rPr>
              <a:t>PANTRY EMERGENCIES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BDC0EF8-A3CB-CB0C-308F-67F8A03D7B0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F1AE424-557C-8B03-6BF4-A118C85F03C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B991563-E63D-213E-D5E1-A73ACBB8357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02113B7-C6C5-7FB8-A4C4-79829C9B094B}"/>
              </a:ext>
            </a:extLst>
          </p:cNvPr>
          <p:cNvSpPr txBox="1"/>
          <p:nvPr/>
        </p:nvSpPr>
        <p:spPr>
          <a:xfrm>
            <a:off x="630999" y="1746599"/>
            <a:ext cx="7962900" cy="4401205"/>
          </a:xfrm>
          <a:prstGeom prst="rect">
            <a:avLst/>
          </a:prstGeom>
          <a:noFill/>
        </p:spPr>
        <p:txBody>
          <a:bodyPr wrap="square" rtlCol="0">
            <a:spAutoFit/>
          </a:bodyPr>
          <a:lstStyle/>
          <a:p>
            <a:pPr algn="l">
              <a:spcAft>
                <a:spcPts val="200"/>
              </a:spcAft>
              <a:buNone/>
            </a:pPr>
            <a:r>
              <a:rPr lang="tr-TR" sz="1800" b="1" dirty="0">
                <a:effectLst/>
                <a:latin typeface="Times New Roman" panose="02020603050405020304" pitchFamily="18" charset="0"/>
                <a:ea typeface="Times New Roman" panose="02020603050405020304" pitchFamily="18" charset="0"/>
              </a:rPr>
              <a:t>4. Pest Infestation</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dirty="0">
                <a:effectLst/>
                <a:latin typeface="Times New Roman" panose="02020603050405020304" pitchFamily="18" charset="0"/>
                <a:ea typeface="Times New Roman" panose="02020603050405020304" pitchFamily="18" charset="0"/>
              </a:rPr>
              <a:t>Rodents or insects can get onboard with supplies from port or through poor sealing. Once at sea, pest control is much harder. Infestation risks food contamination and disease, so tight food storage, regular inspections, and strict cleanliness are critical.</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b="1" dirty="0">
                <a:effectLst/>
                <a:latin typeface="Times New Roman" panose="02020603050405020304" pitchFamily="18" charset="0"/>
                <a:ea typeface="Times New Roman" panose="02020603050405020304" pitchFamily="18" charset="0"/>
              </a:rPr>
              <a:t>5. Refrigeration Failure</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dirty="0">
                <a:effectLst/>
                <a:latin typeface="Times New Roman" panose="02020603050405020304" pitchFamily="18" charset="0"/>
                <a:ea typeface="Times New Roman" panose="02020603050405020304" pitchFamily="18" charset="0"/>
              </a:rPr>
              <a:t>If cold storage breaks down due to power issues or equipment failure, perishable items can spoil quickly. This can lead to foodborne illness and disruption of meal service. Backup power systems, temperature logs, and routine maintenance help prevent this.</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b="1" dirty="0">
                <a:effectLst/>
                <a:latin typeface="Times New Roman" panose="02020603050405020304" pitchFamily="18" charset="0"/>
                <a:ea typeface="Times New Roman" panose="02020603050405020304" pitchFamily="18" charset="0"/>
              </a:rPr>
              <a:t>6. Water Leaks or Flooding</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dirty="0">
                <a:effectLst/>
                <a:latin typeface="Times New Roman" panose="02020603050405020304" pitchFamily="18" charset="0"/>
                <a:ea typeface="Times New Roman" panose="02020603050405020304" pitchFamily="18" charset="0"/>
              </a:rPr>
              <a:t>Leaks from pipes or seawater intrusion can damage food stores, cause mold, or create electrical hazards. Even small leaks can become big problems in ship environments. Regular checks for moisture and proper drainage systems are essential.</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31690386-9E94-3CFC-2568-9099B6D0354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C9E6B50-D5D8-9BEC-759A-1BEA6E2CC1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6455E4B-1873-CA13-3BA9-50762A002DA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99C72D4-C813-B83D-B90E-C1CE5CF291C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CEDFBBA-152B-6CC8-09B4-9492ACECDE7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2C35DDB-A25B-76C4-BB55-52B2DFE4AFE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6FC70EF-7940-B589-5AE9-13F360F85249}"/>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7835112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31C5F-AE1B-3044-4F05-9523D443723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42A4941-F793-1348-CDE6-B457FA288E8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7D22FB0-B1E8-EE76-FB7A-1662C79394F6}"/>
              </a:ext>
            </a:extLst>
          </p:cNvPr>
          <p:cNvSpPr>
            <a:spLocks noGrp="1"/>
          </p:cNvSpPr>
          <p:nvPr>
            <p:ph type="title"/>
          </p:nvPr>
        </p:nvSpPr>
        <p:spPr>
          <a:xfrm>
            <a:off x="628650" y="1107174"/>
            <a:ext cx="7886700" cy="571213"/>
          </a:xfrm>
        </p:spPr>
        <p:txBody>
          <a:bodyPr>
            <a:noAutofit/>
          </a:bodyPr>
          <a:lstStyle/>
          <a:p>
            <a:pPr algn="ctr"/>
            <a:r>
              <a:rPr lang="en-US" sz="2400" dirty="0">
                <a:solidFill>
                  <a:srgbClr val="002060"/>
                </a:solidFill>
                <a:effectLst/>
                <a:latin typeface="Times New Roman" panose="02020603050405020304" pitchFamily="18" charset="0"/>
                <a:ea typeface="Arial" panose="020B0604020202020204" pitchFamily="34" charset="0"/>
              </a:rPr>
              <a:t>PANTRY EMERGENCIES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F7D9CA5-A52F-CDE8-1ACC-E3DFE8CC3D7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2239F57-37FF-F697-DAFA-B935F1588C3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E94BAC7-5505-5372-D3CE-E1BDF3A9102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9B393AA-9865-2321-FE89-8459DC8BD294}"/>
              </a:ext>
            </a:extLst>
          </p:cNvPr>
          <p:cNvSpPr txBox="1"/>
          <p:nvPr/>
        </p:nvSpPr>
        <p:spPr>
          <a:xfrm>
            <a:off x="630999" y="1746599"/>
            <a:ext cx="7962900" cy="4124206"/>
          </a:xfrm>
          <a:prstGeom prst="rect">
            <a:avLst/>
          </a:prstGeom>
          <a:noFill/>
        </p:spPr>
        <p:txBody>
          <a:bodyPr wrap="square" rtlCol="0">
            <a:spAutoFit/>
          </a:bodyPr>
          <a:lstStyle/>
          <a:p>
            <a:pPr algn="l">
              <a:spcAft>
                <a:spcPts val="200"/>
              </a:spcAft>
              <a:buNone/>
            </a:pPr>
            <a:r>
              <a:rPr lang="tr-TR" sz="1800" b="1" dirty="0">
                <a:effectLst/>
                <a:latin typeface="Times New Roman" panose="02020603050405020304" pitchFamily="18" charset="0"/>
                <a:ea typeface="Times New Roman" panose="02020603050405020304" pitchFamily="18" charset="0"/>
              </a:rPr>
              <a:t>7. Slip, Trip, and Fall Accidents</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dirty="0">
                <a:effectLst/>
                <a:latin typeface="Times New Roman" panose="02020603050405020304" pitchFamily="18" charset="0"/>
                <a:ea typeface="Times New Roman" panose="02020603050405020304" pitchFamily="18" charset="0"/>
              </a:rPr>
              <a:t>Spills, wet floors, or loose items are dangerous in any pantry but even more so aboard a moving ship. The rocking motion makes slips and falls more likely. Anti-slip mats, good lighting, and keeping pathways clear help reduce risk.</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b="1" dirty="0">
                <a:effectLst/>
                <a:latin typeface="Times New Roman" panose="02020603050405020304" pitchFamily="18" charset="0"/>
                <a:ea typeface="Times New Roman" panose="02020603050405020304" pitchFamily="18" charset="0"/>
              </a:rPr>
              <a:t>8. Cross-Contamination or Allergen Exposure</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dirty="0">
                <a:effectLst/>
                <a:latin typeface="Times New Roman" panose="02020603050405020304" pitchFamily="18" charset="0"/>
                <a:ea typeface="Times New Roman" panose="02020603050405020304" pitchFamily="18" charset="0"/>
              </a:rPr>
              <a:t>Improper storage or hygiene can cause allergens to mix or food to become contaminated. On a ship with limited medical support, even mild food reactions can escalate. Clearly labeling items and following safe food handling practices are crucial.</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b="1" dirty="0">
                <a:effectLst/>
                <a:latin typeface="Times New Roman" panose="02020603050405020304" pitchFamily="18" charset="0"/>
                <a:ea typeface="Times New Roman" panose="02020603050405020304" pitchFamily="18" charset="0"/>
              </a:rPr>
              <a:t>9. Food Poisoning Outbreak</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dirty="0">
                <a:effectLst/>
                <a:latin typeface="Times New Roman" panose="02020603050405020304" pitchFamily="18" charset="0"/>
                <a:ea typeface="Times New Roman" panose="02020603050405020304" pitchFamily="18" charset="0"/>
              </a:rPr>
              <a:t>Spoiled or poorly handled food can lead to multiple crew members getting sick. With no access to a hospital, foodborne illness is a serious emergency. Maintaining proper food temperatures and hygiene helps prevent outbreaks.</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B3A21A2B-D2AC-AE5B-9619-1981D9A1404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AC11D29-9049-0E67-6EA5-98B37AF6C0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C3CE60B-ACC4-DC8B-CE63-E637C9E5A3F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1A46FBE-A78F-CAE4-6244-B77527B0274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A7F8360-CD52-F66A-CF86-22DCA315C7F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8C6A214-701D-9DA8-9E09-9D3BFCC8505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FA84811-5192-8E17-AF7E-B0A8BFAD89F9}"/>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650469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281DC-F586-7E2E-8F24-771772D4408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DB89DB1-E718-A8EF-C8B9-83FE7135E3E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71819BF-8040-8E0F-5278-5DD8F608C773}"/>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KEY CONCEPTS OF VICTUALLING ONBOARD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E2657CC-AAE3-0620-89E4-169B7A035E0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2515FEF-F78A-95E6-2EE8-D4354074B15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07776CE-253C-53E7-FD22-D7B2586D856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CB34A34-CF07-D1CC-49C8-90947ABEDB23}"/>
              </a:ext>
            </a:extLst>
          </p:cNvPr>
          <p:cNvSpPr txBox="1"/>
          <p:nvPr/>
        </p:nvSpPr>
        <p:spPr>
          <a:xfrm>
            <a:off x="552450" y="1678387"/>
            <a:ext cx="7962900" cy="2159566"/>
          </a:xfrm>
          <a:prstGeom prst="rect">
            <a:avLst/>
          </a:prstGeom>
          <a:noFill/>
        </p:spPr>
        <p:txBody>
          <a:bodyPr wrap="square" rtlCol="0">
            <a:spAutoFit/>
          </a:bodyPr>
          <a:lstStyle/>
          <a:p>
            <a:pPr algn="just">
              <a:spcBef>
                <a:spcPts val="815"/>
              </a:spcBef>
              <a:spcAft>
                <a:spcPts val="200"/>
              </a:spcAft>
              <a:buNone/>
              <a:tabLst>
                <a:tab pos="6024880" algn="r"/>
              </a:tabLst>
            </a:pPr>
            <a:r>
              <a:rPr lang="en-US" sz="1800" b="1" dirty="0">
                <a:effectLst/>
                <a:latin typeface="Times New Roman" panose="02020603050405020304" pitchFamily="18" charset="0"/>
                <a:ea typeface="Arial" panose="020B0604020202020204" pitchFamily="34" charset="0"/>
              </a:rPr>
              <a:t> International Trade and Freight Forwarding</a:t>
            </a:r>
          </a:p>
          <a:p>
            <a:pPr algn="just">
              <a:spcBef>
                <a:spcPts val="815"/>
              </a:spcBef>
              <a:spcAft>
                <a:spcPts val="200"/>
              </a:spcAft>
              <a:buNone/>
              <a:tabLst>
                <a:tab pos="6024880" algn="r"/>
              </a:tabLst>
            </a:pPr>
            <a:r>
              <a:rPr lang="en-US" sz="1800" dirty="0">
                <a:effectLst/>
                <a:latin typeface="Times New Roman" panose="02020603050405020304" pitchFamily="18" charset="0"/>
                <a:ea typeface="Times New Roman" panose="02020603050405020304" pitchFamily="18" charset="0"/>
              </a:rPr>
              <a:t>In international shipping proper documentation is essential for legal and logistical purposes. For example, when a company ships electronics from China to Europe, it uses a Bill of Lading (B/L) to serve as a legal record of the shipment and to facilitate the transfer of ownership. This document is also critical for freight forwarding and helps ensure smooth customs clearance at international borders, enabling goods to move efficiently across countries.</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D0D8532D-C47F-94BA-2C01-75284284FB8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C50AF63-D989-18D4-621E-F39F02862D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CCBDE9C-B275-75B0-AB6F-7213692CD88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875E10A-3162-24FD-0E70-8AD4B9C99DD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536C15C-C53F-9A1A-9EA3-090EA9CE70D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2BF0883-4455-4B05-D5F4-D12057D4E7D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1DA2096-C503-7E03-CFA9-C88F43884BE7}"/>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5A25CAEE-DECC-3C4A-7DA7-3A8EF2121842}"/>
              </a:ext>
            </a:extLst>
          </p:cNvPr>
          <p:cNvPicPr>
            <a:picLocks noChangeAspect="1"/>
          </p:cNvPicPr>
          <p:nvPr/>
        </p:nvPicPr>
        <p:blipFill>
          <a:blip r:embed="rId11"/>
          <a:stretch>
            <a:fillRect/>
          </a:stretch>
        </p:blipFill>
        <p:spPr>
          <a:xfrm>
            <a:off x="1260458" y="4085751"/>
            <a:ext cx="2886075" cy="1637375"/>
          </a:xfrm>
          <a:prstGeom prst="rect">
            <a:avLst/>
          </a:prstGeom>
        </p:spPr>
      </p:pic>
      <p:pic>
        <p:nvPicPr>
          <p:cNvPr id="6" name="Picture 5">
            <a:extLst>
              <a:ext uri="{FF2B5EF4-FFF2-40B4-BE49-F238E27FC236}">
                <a16:creationId xmlns:a16="http://schemas.microsoft.com/office/drawing/2014/main" id="{A7A8FACB-CA5E-0166-8EC3-484ECECA5B48}"/>
              </a:ext>
            </a:extLst>
          </p:cNvPr>
          <p:cNvPicPr>
            <a:picLocks noChangeAspect="1"/>
          </p:cNvPicPr>
          <p:nvPr/>
        </p:nvPicPr>
        <p:blipFill>
          <a:blip r:embed="rId12"/>
          <a:stretch>
            <a:fillRect/>
          </a:stretch>
        </p:blipFill>
        <p:spPr>
          <a:xfrm>
            <a:off x="4732795" y="4123852"/>
            <a:ext cx="2971800" cy="1626974"/>
          </a:xfrm>
          <a:prstGeom prst="rect">
            <a:avLst/>
          </a:prstGeom>
        </p:spPr>
      </p:pic>
    </p:spTree>
    <p:extLst>
      <p:ext uri="{BB962C8B-B14F-4D97-AF65-F5344CB8AC3E}">
        <p14:creationId xmlns:p14="http://schemas.microsoft.com/office/powerpoint/2010/main" val="32285397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7EEA9-AA1C-5683-DDAF-B31A0023E73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1E6BA75-80AB-6FC1-587C-0782B8F6FDF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BBA8724-2B12-5F47-FD40-3530A5A12088}"/>
              </a:ext>
            </a:extLst>
          </p:cNvPr>
          <p:cNvSpPr>
            <a:spLocks noGrp="1"/>
          </p:cNvSpPr>
          <p:nvPr>
            <p:ph type="title"/>
          </p:nvPr>
        </p:nvSpPr>
        <p:spPr>
          <a:xfrm>
            <a:off x="628650" y="1107174"/>
            <a:ext cx="7886700" cy="571213"/>
          </a:xfrm>
        </p:spPr>
        <p:txBody>
          <a:bodyPr>
            <a:noAutofit/>
          </a:bodyPr>
          <a:lstStyle/>
          <a:p>
            <a:pPr algn="ctr"/>
            <a:r>
              <a:rPr lang="en-US" sz="2400" dirty="0">
                <a:solidFill>
                  <a:srgbClr val="002060"/>
                </a:solidFill>
                <a:effectLst/>
                <a:latin typeface="Times New Roman" panose="02020603050405020304" pitchFamily="18" charset="0"/>
                <a:ea typeface="Arial" panose="020B0604020202020204" pitchFamily="34" charset="0"/>
              </a:rPr>
              <a:t>PANTRY EMERGENCIES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F5C9AC6-B5C3-AC05-5DFB-D496D7E4290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41B0443-9F2E-2C03-A344-8A9991EF45D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C212B62-C425-4C48-D4BE-24CFFCAB0EA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7F62129-0FE6-D2D9-3E35-865976AD2BFD}"/>
              </a:ext>
            </a:extLst>
          </p:cNvPr>
          <p:cNvSpPr txBox="1"/>
          <p:nvPr/>
        </p:nvSpPr>
        <p:spPr>
          <a:xfrm>
            <a:off x="630999" y="1746599"/>
            <a:ext cx="7962900" cy="1805623"/>
          </a:xfrm>
          <a:prstGeom prst="rect">
            <a:avLst/>
          </a:prstGeom>
          <a:noFill/>
        </p:spPr>
        <p:txBody>
          <a:bodyPr wrap="square" rtlCol="0">
            <a:spAutoFit/>
          </a:bodyPr>
          <a:lstStyle/>
          <a:p>
            <a:pPr algn="l">
              <a:spcAft>
                <a:spcPts val="200"/>
              </a:spcAft>
              <a:buNone/>
            </a:pPr>
            <a:r>
              <a:rPr lang="tr-TR" sz="1800" b="1" dirty="0">
                <a:effectLst/>
                <a:latin typeface="Times New Roman" panose="02020603050405020304" pitchFamily="18" charset="0"/>
                <a:ea typeface="Times New Roman" panose="02020603050405020304" pitchFamily="18" charset="0"/>
              </a:rPr>
              <a:t>10. Entrapment</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tr-TR" sz="1800" dirty="0">
                <a:effectLst/>
                <a:latin typeface="Times New Roman" panose="02020603050405020304" pitchFamily="18" charset="0"/>
                <a:ea typeface="Times New Roman" panose="02020603050405020304" pitchFamily="18" charset="0"/>
              </a:rPr>
              <a:t>Due to automatic locking doors or power failures, someone could become accidentally trapped in the pantry. This is especially dangerous if the area has no communication system. Panic and injury may result, so doors should have safety overrides or alarms.</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819F6E3C-EF8D-55BB-66B6-93EA7345334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77584A6-B596-3D3D-812D-31E9E90FE4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DA0696B-3A9B-EEC5-0AD8-6E101398121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8EB1EA0-CF6B-16EB-37D7-FC813758D7B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8D454E9-210F-1286-5687-7DF09C0B4ED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776E8D2-18FC-8464-6449-0538F11E6CD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9F9F0E9-834D-ECC8-EE60-C2773F7E2D68}"/>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4F29B468-1F64-01EE-CD56-B560669380D8}"/>
              </a:ext>
            </a:extLst>
          </p:cNvPr>
          <p:cNvPicPr>
            <a:picLocks noChangeAspect="1"/>
          </p:cNvPicPr>
          <p:nvPr/>
        </p:nvPicPr>
        <p:blipFill>
          <a:blip r:embed="rId11"/>
          <a:stretch>
            <a:fillRect/>
          </a:stretch>
        </p:blipFill>
        <p:spPr>
          <a:xfrm>
            <a:off x="3441892" y="3171078"/>
            <a:ext cx="2525813" cy="2525813"/>
          </a:xfrm>
          <a:prstGeom prst="rect">
            <a:avLst/>
          </a:prstGeom>
        </p:spPr>
      </p:pic>
    </p:spTree>
    <p:extLst>
      <p:ext uri="{BB962C8B-B14F-4D97-AF65-F5344CB8AC3E}">
        <p14:creationId xmlns:p14="http://schemas.microsoft.com/office/powerpoint/2010/main" val="25734321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EEDF5-CA20-DF9B-D346-0BD1201A205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5A36B68-9C36-485F-8180-17D978934B4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24A55AD-5397-41AF-C327-9FF0DC839C22}"/>
              </a:ext>
            </a:extLst>
          </p:cNvPr>
          <p:cNvSpPr>
            <a:spLocks noGrp="1"/>
          </p:cNvSpPr>
          <p:nvPr>
            <p:ph type="title"/>
          </p:nvPr>
        </p:nvSpPr>
        <p:spPr>
          <a:xfrm>
            <a:off x="628650" y="1107174"/>
            <a:ext cx="7886700" cy="571213"/>
          </a:xfrm>
        </p:spPr>
        <p:txBody>
          <a:bodyPr>
            <a:noAutofit/>
          </a:bodyPr>
          <a:lstStyle/>
          <a:p>
            <a:pPr algn="ctr"/>
            <a:r>
              <a:rPr lang="en-US" sz="2400" dirty="0">
                <a:solidFill>
                  <a:srgbClr val="002060"/>
                </a:solidFill>
                <a:effectLst/>
                <a:latin typeface="Times New Roman" panose="02020603050405020304" pitchFamily="18" charset="0"/>
                <a:ea typeface="Arial" panose="020B0604020202020204" pitchFamily="34" charset="0"/>
              </a:rPr>
              <a:t>THE STEPS TO BE TAKEN IN THE CASE OF EMERGENCY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C5D0478-516B-9EE9-990B-A50E650B0ED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EBA6AA9-9F8C-EB47-5D24-DED082B5B11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26876C3-9372-6516-53B6-4C198231412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D831995-DF9F-7C85-A459-05A2050B8575}"/>
              </a:ext>
            </a:extLst>
          </p:cNvPr>
          <p:cNvSpPr txBox="1"/>
          <p:nvPr/>
        </p:nvSpPr>
        <p:spPr>
          <a:xfrm>
            <a:off x="630999" y="1746599"/>
            <a:ext cx="7962900" cy="2108269"/>
          </a:xfrm>
          <a:prstGeom prst="rect">
            <a:avLst/>
          </a:prstGeom>
          <a:noFill/>
        </p:spPr>
        <p:txBody>
          <a:bodyPr wrap="square" rtlCol="0">
            <a:spAutoFit/>
          </a:bodyPr>
          <a:lstStyle/>
          <a:p>
            <a:pPr marL="342900" lvl="0" indent="-342900" algn="l">
              <a:spcAft>
                <a:spcPts val="200"/>
              </a:spcAft>
              <a:buSzPts val="1000"/>
              <a:buFont typeface="Symbol" panose="05050102010706020507" pitchFamily="18" charset="2"/>
              <a:buChar char=""/>
              <a:tabLst>
                <a:tab pos="457200" algn="l"/>
              </a:tabLst>
            </a:pPr>
            <a:r>
              <a:rPr lang="tr-TR" sz="1800" b="1" dirty="0">
                <a:effectLst/>
                <a:latin typeface="Times New Roman" panose="02020603050405020304" pitchFamily="18" charset="0"/>
                <a:ea typeface="Times New Roman" panose="02020603050405020304" pitchFamily="18" charset="0"/>
              </a:rPr>
              <a:t>1. Fire</a:t>
            </a:r>
            <a:endParaRPr lang="en-US" sz="1800" dirty="0">
              <a:effectLst/>
              <a:latin typeface="Times New Roman" panose="02020603050405020304" pitchFamily="18" charset="0"/>
              <a:ea typeface="Arial" panose="020B0604020202020204" pitchFamily="34" charset="0"/>
            </a:endParaRPr>
          </a:p>
          <a:p>
            <a:pPr marL="457200" algn="l">
              <a:spcAft>
                <a:spcPts val="200"/>
              </a:spcAft>
              <a:buNone/>
            </a:pPr>
            <a:r>
              <a:rPr lang="tr-TR" sz="1800" b="1" dirty="0">
                <a:effectLst/>
                <a:latin typeface="Times New Roman" panose="02020603050405020304" pitchFamily="18" charset="0"/>
                <a:ea typeface="Times New Roman" panose="02020603050405020304" pitchFamily="18" charset="0"/>
              </a:rPr>
              <a:t>Causes:</a:t>
            </a:r>
            <a:r>
              <a:rPr lang="tr-TR" sz="1800" dirty="0">
                <a:effectLst/>
                <a:latin typeface="Times New Roman" panose="02020603050405020304" pitchFamily="18" charset="0"/>
                <a:ea typeface="Times New Roman" panose="02020603050405020304" pitchFamily="18" charset="0"/>
              </a:rPr>
              <a:t> Electrical faults (e.g., faulty lighting, overloaded sockets), flammable materials (paper, plastic, oils), or improper storage of cleaning chemicals.</a:t>
            </a:r>
            <a:endParaRPr lang="en-US" sz="1800" dirty="0">
              <a:effectLst/>
              <a:latin typeface="Times New Roman" panose="02020603050405020304" pitchFamily="18" charset="0"/>
              <a:ea typeface="Arial" panose="020B0604020202020204" pitchFamily="34" charset="0"/>
            </a:endParaRPr>
          </a:p>
          <a:p>
            <a:pPr marL="457200" algn="l">
              <a:spcAft>
                <a:spcPts val="200"/>
              </a:spcAft>
              <a:buNone/>
            </a:pPr>
            <a:r>
              <a:rPr lang="tr-TR" sz="1800" b="1" dirty="0">
                <a:effectLst/>
                <a:latin typeface="Times New Roman" panose="02020603050405020304" pitchFamily="18" charset="0"/>
                <a:ea typeface="Times New Roman" panose="02020603050405020304" pitchFamily="18" charset="0"/>
              </a:rPr>
              <a:t>Risks:</a:t>
            </a:r>
            <a:r>
              <a:rPr lang="tr-TR" sz="1800" dirty="0">
                <a:effectLst/>
                <a:latin typeface="Times New Roman" panose="02020603050405020304" pitchFamily="18" charset="0"/>
                <a:ea typeface="Times New Roman" panose="02020603050405020304" pitchFamily="18" charset="0"/>
              </a:rPr>
              <a:t> Fire can spread quickly in confined pantry areas with dry goods and cardboard packaging.</a:t>
            </a:r>
            <a:endParaRPr lang="en-US" sz="1800" dirty="0">
              <a:effectLst/>
              <a:latin typeface="Times New Roman" panose="02020603050405020304" pitchFamily="18" charset="0"/>
              <a:ea typeface="Arial" panose="020B0604020202020204" pitchFamily="34" charset="0"/>
            </a:endParaRPr>
          </a:p>
          <a:p>
            <a:pPr>
              <a:buNone/>
            </a:pPr>
            <a:r>
              <a:rPr lang="tr-TR" sz="1800" b="1" dirty="0">
                <a:effectLst/>
                <a:latin typeface="Times New Roman" panose="02020603050405020304" pitchFamily="18" charset="0"/>
                <a:ea typeface="Times New Roman" panose="02020603050405020304" pitchFamily="18" charset="0"/>
              </a:rPr>
              <a:t>Prevention:</a:t>
            </a:r>
            <a:r>
              <a:rPr lang="tr-TR" sz="1800" dirty="0">
                <a:effectLst/>
                <a:latin typeface="Times New Roman" panose="02020603050405020304" pitchFamily="18" charset="0"/>
                <a:ea typeface="Times New Roman" panose="02020603050405020304" pitchFamily="18" charset="0"/>
              </a:rPr>
              <a:t> Keep fire extinguishers accessible, ensure proper electrical maintenance, and avoid storing flammable materials improperly</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E4F6002B-A5AA-D77D-C725-519B0C7EE30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98AB56D-C41D-B45D-906B-DE0526C4B4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B1AC39D-79BF-3782-54E0-7F53DF18C53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D025A4C-F0F1-A520-3605-1171918A3C9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29E84DB-2614-CE2A-D2C7-A395605B059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D51120F-8E1F-2138-12BB-45205C8E67D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366B380-5BA2-0FEC-46B2-CB6CEDEDFF28}"/>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9121880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2142F-03D5-B48C-28D4-1B61344544C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A38FCE8-E38B-5289-50C9-0A814C1E664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9DAAA75-B06F-7445-5B52-F7D38BDAE0ED}"/>
              </a:ext>
            </a:extLst>
          </p:cNvPr>
          <p:cNvSpPr>
            <a:spLocks noGrp="1"/>
          </p:cNvSpPr>
          <p:nvPr>
            <p:ph type="title"/>
          </p:nvPr>
        </p:nvSpPr>
        <p:spPr>
          <a:xfrm>
            <a:off x="628650" y="1107174"/>
            <a:ext cx="7886700" cy="571213"/>
          </a:xfrm>
        </p:spPr>
        <p:txBody>
          <a:bodyPr>
            <a:noAutofit/>
          </a:bodyPr>
          <a:lstStyle/>
          <a:p>
            <a:pPr algn="ctr"/>
            <a:r>
              <a:rPr lang="en-US" sz="2400" dirty="0">
                <a:solidFill>
                  <a:srgbClr val="002060"/>
                </a:solidFill>
                <a:effectLst/>
                <a:latin typeface="Times New Roman" panose="02020603050405020304" pitchFamily="18" charset="0"/>
                <a:ea typeface="Arial" panose="020B0604020202020204" pitchFamily="34" charset="0"/>
              </a:rPr>
              <a:t>THE STEPS TO BE TAKEN IN THE CASE OF EMERGENCY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5725B97-B3BD-29B7-5D4C-6345A888828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17A1B33-100C-4354-2EA2-A871875579C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079D51B-48AF-8F08-4A5D-C44168F0B0C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924142E-36EF-0347-A883-EEA58D7BAF7F}"/>
              </a:ext>
            </a:extLst>
          </p:cNvPr>
          <p:cNvSpPr txBox="1"/>
          <p:nvPr/>
        </p:nvSpPr>
        <p:spPr>
          <a:xfrm>
            <a:off x="630999" y="1746599"/>
            <a:ext cx="7962900" cy="1831271"/>
          </a:xfrm>
          <a:prstGeom prst="rect">
            <a:avLst/>
          </a:prstGeom>
          <a:noFill/>
        </p:spPr>
        <p:txBody>
          <a:bodyPr wrap="square" rtlCol="0">
            <a:spAutoFit/>
          </a:bodyPr>
          <a:lstStyle/>
          <a:p>
            <a:pPr marL="342900" lvl="0" indent="-342900" algn="l">
              <a:spcAft>
                <a:spcPts val="200"/>
              </a:spcAft>
              <a:buSzPts val="1000"/>
              <a:buFont typeface="Symbol" panose="05050102010706020507" pitchFamily="18" charset="2"/>
              <a:buChar char=""/>
              <a:tabLst>
                <a:tab pos="457200" algn="l"/>
              </a:tabLst>
            </a:pPr>
            <a:r>
              <a:rPr lang="tr-TR" sz="1800" b="1" dirty="0">
                <a:effectLst/>
                <a:latin typeface="Times New Roman" panose="02020603050405020304" pitchFamily="18" charset="0"/>
                <a:ea typeface="Times New Roman" panose="02020603050405020304" pitchFamily="18" charset="0"/>
              </a:rPr>
              <a:t>2. Pest Infestation</a:t>
            </a:r>
            <a:endParaRPr lang="en-US" sz="1800" dirty="0">
              <a:effectLst/>
              <a:latin typeface="Times New Roman" panose="02020603050405020304" pitchFamily="18" charset="0"/>
              <a:ea typeface="Arial" panose="020B0604020202020204" pitchFamily="34" charset="0"/>
            </a:endParaRPr>
          </a:p>
          <a:p>
            <a:pPr marL="457200" algn="l">
              <a:spcAft>
                <a:spcPts val="200"/>
              </a:spcAft>
              <a:buNone/>
            </a:pPr>
            <a:r>
              <a:rPr lang="tr-TR" sz="1800" b="1" dirty="0">
                <a:effectLst/>
                <a:latin typeface="Times New Roman" panose="02020603050405020304" pitchFamily="18" charset="0"/>
                <a:ea typeface="Times New Roman" panose="02020603050405020304" pitchFamily="18" charset="0"/>
              </a:rPr>
              <a:t>Causes:</a:t>
            </a:r>
            <a:r>
              <a:rPr lang="tr-TR" sz="1800" dirty="0">
                <a:effectLst/>
                <a:latin typeface="Times New Roman" panose="02020603050405020304" pitchFamily="18" charset="0"/>
                <a:ea typeface="Times New Roman" panose="02020603050405020304" pitchFamily="18" charset="0"/>
              </a:rPr>
              <a:t> Rodents, insects, or other pests attracted by improperly sealed food or poor sanitation.</a:t>
            </a:r>
            <a:endParaRPr lang="en-US" sz="1800" dirty="0">
              <a:effectLst/>
              <a:latin typeface="Times New Roman" panose="02020603050405020304" pitchFamily="18" charset="0"/>
              <a:ea typeface="Arial" panose="020B0604020202020204" pitchFamily="34" charset="0"/>
            </a:endParaRPr>
          </a:p>
          <a:p>
            <a:pPr marL="457200" algn="l">
              <a:spcAft>
                <a:spcPts val="200"/>
              </a:spcAft>
              <a:buNone/>
            </a:pPr>
            <a:r>
              <a:rPr lang="tr-TR" sz="1800" b="1" dirty="0">
                <a:effectLst/>
                <a:latin typeface="Times New Roman" panose="02020603050405020304" pitchFamily="18" charset="0"/>
                <a:ea typeface="Times New Roman" panose="02020603050405020304" pitchFamily="18" charset="0"/>
              </a:rPr>
              <a:t>Risks:</a:t>
            </a:r>
            <a:r>
              <a:rPr lang="tr-TR" sz="1800" dirty="0">
                <a:effectLst/>
                <a:latin typeface="Times New Roman" panose="02020603050405020304" pitchFamily="18" charset="0"/>
                <a:ea typeface="Times New Roman" panose="02020603050405020304" pitchFamily="18" charset="0"/>
              </a:rPr>
              <a:t> Contamination of food, health hazards, food loss.</a:t>
            </a:r>
            <a:endParaRPr lang="en-US" sz="1800" dirty="0">
              <a:effectLst/>
              <a:latin typeface="Times New Roman" panose="02020603050405020304" pitchFamily="18" charset="0"/>
              <a:ea typeface="Arial" panose="020B0604020202020204" pitchFamily="34" charset="0"/>
            </a:endParaRPr>
          </a:p>
          <a:p>
            <a:pPr marL="457200" algn="l">
              <a:spcAft>
                <a:spcPts val="200"/>
              </a:spcAft>
              <a:buNone/>
            </a:pPr>
            <a:r>
              <a:rPr lang="tr-TR" sz="1800" b="1" dirty="0">
                <a:effectLst/>
                <a:latin typeface="Times New Roman" panose="02020603050405020304" pitchFamily="18" charset="0"/>
                <a:ea typeface="Times New Roman" panose="02020603050405020304" pitchFamily="18" charset="0"/>
              </a:rPr>
              <a:t>Prevention:</a:t>
            </a:r>
            <a:r>
              <a:rPr lang="tr-TR" sz="1800" dirty="0">
                <a:effectLst/>
                <a:latin typeface="Times New Roman" panose="02020603050405020304" pitchFamily="18" charset="0"/>
                <a:ea typeface="Times New Roman" panose="02020603050405020304" pitchFamily="18" charset="0"/>
              </a:rPr>
              <a:t> Regular inspections, sealed containers, pest control measures, and cleanliness.</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932CF213-A383-8ABF-4BA8-43665BB53DC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02FF2FC-9156-02DB-7C5E-C290630406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26CD57F-6E47-1C39-587E-35A11FC4C39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A22D716-3FA9-FA49-FF09-4C19E996B1B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30756A6-5358-8EC3-B059-3B43D65DD38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EC5330F-84A7-F31C-0CDD-6BC65E25BA7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CC44A44-6183-7ACD-4B3E-51C0CA7518B1}"/>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4F3726B0-0A28-1382-BD35-B9BDF8787497}"/>
              </a:ext>
            </a:extLst>
          </p:cNvPr>
          <p:cNvPicPr>
            <a:picLocks noChangeAspect="1"/>
          </p:cNvPicPr>
          <p:nvPr/>
        </p:nvPicPr>
        <p:blipFill>
          <a:blip r:embed="rId11"/>
          <a:stretch>
            <a:fillRect/>
          </a:stretch>
        </p:blipFill>
        <p:spPr>
          <a:xfrm>
            <a:off x="3237558" y="3669437"/>
            <a:ext cx="2524125" cy="1809750"/>
          </a:xfrm>
          <a:prstGeom prst="rect">
            <a:avLst/>
          </a:prstGeom>
        </p:spPr>
      </p:pic>
    </p:spTree>
    <p:extLst>
      <p:ext uri="{BB962C8B-B14F-4D97-AF65-F5344CB8AC3E}">
        <p14:creationId xmlns:p14="http://schemas.microsoft.com/office/powerpoint/2010/main" val="42601818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71825-8BFC-74FB-A7F5-1A21E83AC34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541EA4C-A4C2-453E-2DC2-5DAD525E679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BAD49A5-040D-1ECB-E2E3-6F0F5F17F311}"/>
              </a:ext>
            </a:extLst>
          </p:cNvPr>
          <p:cNvSpPr>
            <a:spLocks noGrp="1"/>
          </p:cNvSpPr>
          <p:nvPr>
            <p:ph type="title"/>
          </p:nvPr>
        </p:nvSpPr>
        <p:spPr>
          <a:xfrm>
            <a:off x="628650" y="1107174"/>
            <a:ext cx="7886700" cy="571213"/>
          </a:xfrm>
        </p:spPr>
        <p:txBody>
          <a:bodyPr>
            <a:noAutofit/>
          </a:bodyPr>
          <a:lstStyle/>
          <a:p>
            <a:pPr algn="ctr"/>
            <a:r>
              <a:rPr lang="en-US" sz="2400" dirty="0">
                <a:solidFill>
                  <a:srgbClr val="002060"/>
                </a:solidFill>
                <a:effectLst/>
                <a:latin typeface="Times New Roman" panose="02020603050405020304" pitchFamily="18" charset="0"/>
                <a:ea typeface="Arial" panose="020B0604020202020204" pitchFamily="34" charset="0"/>
              </a:rPr>
              <a:t>THE STEPS TO BE TAKEN IN THE CASE OF EMERGENCY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DC0C1C4-DE81-C559-38EA-1E37DE0B61E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9C76ECB-14B4-F395-66C1-84BBF69F3F3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53F9330-ECC5-ABD2-B402-F020969A045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72EA105-4F1A-DEAB-11C6-CAF3D88FFE24}"/>
              </a:ext>
            </a:extLst>
          </p:cNvPr>
          <p:cNvSpPr txBox="1"/>
          <p:nvPr/>
        </p:nvSpPr>
        <p:spPr>
          <a:xfrm>
            <a:off x="630999" y="1746599"/>
            <a:ext cx="7962900" cy="1831271"/>
          </a:xfrm>
          <a:prstGeom prst="rect">
            <a:avLst/>
          </a:prstGeom>
          <a:noFill/>
        </p:spPr>
        <p:txBody>
          <a:bodyPr wrap="square" rtlCol="0">
            <a:spAutoFit/>
          </a:bodyPr>
          <a:lstStyle/>
          <a:p>
            <a:pPr marL="342900" lvl="0" indent="-342900" algn="l">
              <a:spcAft>
                <a:spcPts val="200"/>
              </a:spcAft>
              <a:buSzPts val="1000"/>
              <a:buFont typeface="Symbol" panose="05050102010706020507" pitchFamily="18" charset="2"/>
              <a:buChar char=""/>
              <a:tabLst>
                <a:tab pos="457200" algn="l"/>
              </a:tabLst>
            </a:pPr>
            <a:r>
              <a:rPr lang="tr-TR" sz="1800" b="1" dirty="0">
                <a:effectLst/>
                <a:latin typeface="Times New Roman" panose="02020603050405020304" pitchFamily="18" charset="0"/>
                <a:ea typeface="Times New Roman" panose="02020603050405020304" pitchFamily="18" charset="0"/>
              </a:rPr>
              <a:t>3. Spoiled or Contaminated Food</a:t>
            </a:r>
            <a:endParaRPr lang="en-US" sz="1800" dirty="0">
              <a:effectLst/>
              <a:latin typeface="Times New Roman" panose="02020603050405020304" pitchFamily="18" charset="0"/>
              <a:ea typeface="Arial" panose="020B0604020202020204" pitchFamily="34" charset="0"/>
            </a:endParaRPr>
          </a:p>
          <a:p>
            <a:pPr marL="457200" algn="l">
              <a:spcAft>
                <a:spcPts val="200"/>
              </a:spcAft>
              <a:buNone/>
            </a:pPr>
            <a:r>
              <a:rPr lang="tr-TR" sz="1800" b="1" dirty="0">
                <a:effectLst/>
                <a:latin typeface="Times New Roman" panose="02020603050405020304" pitchFamily="18" charset="0"/>
                <a:ea typeface="Times New Roman" panose="02020603050405020304" pitchFamily="18" charset="0"/>
              </a:rPr>
              <a:t>Causes:</a:t>
            </a:r>
            <a:r>
              <a:rPr lang="tr-TR" sz="1800" dirty="0">
                <a:effectLst/>
                <a:latin typeface="Times New Roman" panose="02020603050405020304" pitchFamily="18" charset="0"/>
                <a:ea typeface="Times New Roman" panose="02020603050405020304" pitchFamily="18" charset="0"/>
              </a:rPr>
              <a:t> Expired food, broken refrigeration, poor rotation (FIFO), moisture or mold.</a:t>
            </a:r>
            <a:endParaRPr lang="en-US" sz="1800" dirty="0">
              <a:effectLst/>
              <a:latin typeface="Times New Roman" panose="02020603050405020304" pitchFamily="18" charset="0"/>
              <a:ea typeface="Arial" panose="020B0604020202020204" pitchFamily="34" charset="0"/>
            </a:endParaRPr>
          </a:p>
          <a:p>
            <a:pPr marL="457200" algn="l">
              <a:spcAft>
                <a:spcPts val="200"/>
              </a:spcAft>
              <a:buNone/>
            </a:pPr>
            <a:r>
              <a:rPr lang="tr-TR" sz="1800" b="1" dirty="0">
                <a:effectLst/>
                <a:latin typeface="Times New Roman" panose="02020603050405020304" pitchFamily="18" charset="0"/>
                <a:ea typeface="Times New Roman" panose="02020603050405020304" pitchFamily="18" charset="0"/>
              </a:rPr>
              <a:t>Risks:</a:t>
            </a:r>
            <a:r>
              <a:rPr lang="tr-TR" sz="1800" dirty="0">
                <a:effectLst/>
                <a:latin typeface="Times New Roman" panose="02020603050405020304" pitchFamily="18" charset="0"/>
                <a:ea typeface="Times New Roman" panose="02020603050405020304" pitchFamily="18" charset="0"/>
              </a:rPr>
              <a:t> Foodborne illness, waste, cross-contamination.</a:t>
            </a:r>
            <a:endParaRPr lang="en-US" sz="1800" dirty="0">
              <a:effectLst/>
              <a:latin typeface="Times New Roman" panose="02020603050405020304" pitchFamily="18" charset="0"/>
              <a:ea typeface="Arial" panose="020B0604020202020204" pitchFamily="34" charset="0"/>
            </a:endParaRPr>
          </a:p>
          <a:p>
            <a:pPr marL="457200" algn="l">
              <a:spcAft>
                <a:spcPts val="200"/>
              </a:spcAft>
              <a:buNone/>
            </a:pPr>
            <a:r>
              <a:rPr lang="tr-TR" sz="1800" b="1" dirty="0">
                <a:effectLst/>
                <a:latin typeface="Times New Roman" panose="02020603050405020304" pitchFamily="18" charset="0"/>
                <a:ea typeface="Times New Roman" panose="02020603050405020304" pitchFamily="18" charset="0"/>
              </a:rPr>
              <a:t>Prevention:</a:t>
            </a:r>
            <a:r>
              <a:rPr lang="tr-TR" sz="1800" dirty="0">
                <a:effectLst/>
                <a:latin typeface="Times New Roman" panose="02020603050405020304" pitchFamily="18" charset="0"/>
                <a:ea typeface="Times New Roman" panose="02020603050405020304" pitchFamily="18" charset="0"/>
              </a:rPr>
              <a:t> Regular inventory checks, temperature control, proper labeling, and humidity control.</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1F642A51-04BF-649C-8725-5B6169EDB7D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14AB666-026E-7312-063D-80C75626EE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968F745-839B-FEFF-0893-23426AB03E3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A799908-6C8F-323B-B09B-16DCE929FB5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A6A743A-D1EE-E314-B491-ED24DE4493E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1B9286A-71A1-5FF7-6D65-1ED1658A982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C327D72-8493-4800-7CF8-29837D141EF0}"/>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0CA668AF-67B2-49DC-3B86-D8DE8C6CCCAB}"/>
              </a:ext>
            </a:extLst>
          </p:cNvPr>
          <p:cNvPicPr>
            <a:picLocks noChangeAspect="1"/>
          </p:cNvPicPr>
          <p:nvPr/>
        </p:nvPicPr>
        <p:blipFill>
          <a:blip r:embed="rId11"/>
          <a:stretch>
            <a:fillRect/>
          </a:stretch>
        </p:blipFill>
        <p:spPr>
          <a:xfrm>
            <a:off x="3148012" y="3702267"/>
            <a:ext cx="2847975" cy="1600200"/>
          </a:xfrm>
          <a:prstGeom prst="rect">
            <a:avLst/>
          </a:prstGeom>
        </p:spPr>
      </p:pic>
    </p:spTree>
    <p:extLst>
      <p:ext uri="{BB962C8B-B14F-4D97-AF65-F5344CB8AC3E}">
        <p14:creationId xmlns:p14="http://schemas.microsoft.com/office/powerpoint/2010/main" val="29479892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964D2-DE6D-2123-C73E-F41A8D0BFC8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3E40F1D-FA5D-BDBC-7121-DEECCB20ECC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243FA5B-F348-3BB4-76B9-835628063903}"/>
              </a:ext>
            </a:extLst>
          </p:cNvPr>
          <p:cNvSpPr>
            <a:spLocks noGrp="1"/>
          </p:cNvSpPr>
          <p:nvPr>
            <p:ph type="title"/>
          </p:nvPr>
        </p:nvSpPr>
        <p:spPr>
          <a:xfrm>
            <a:off x="628650" y="1107174"/>
            <a:ext cx="7886700" cy="571213"/>
          </a:xfrm>
        </p:spPr>
        <p:txBody>
          <a:bodyPr>
            <a:noAutofit/>
          </a:bodyPr>
          <a:lstStyle/>
          <a:p>
            <a:pPr algn="ctr"/>
            <a:r>
              <a:rPr lang="en-US" sz="2400" dirty="0">
                <a:solidFill>
                  <a:srgbClr val="002060"/>
                </a:solidFill>
                <a:effectLst/>
                <a:latin typeface="Times New Roman" panose="02020603050405020304" pitchFamily="18" charset="0"/>
                <a:ea typeface="Arial" panose="020B0604020202020204" pitchFamily="34" charset="0"/>
              </a:rPr>
              <a:t>THE STEPS TO BE TAKEN IN THE CASE OF EMERGENCY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3F1E630-55A9-DE3F-AA30-CFA2E23720E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88A66A5-0ED9-5200-5580-ABF89C22766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21CAAD9-03CC-DC20-D45C-F1059CEFE52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DE9918E-48DD-7F55-741A-F7E94AD0360F}"/>
              </a:ext>
            </a:extLst>
          </p:cNvPr>
          <p:cNvSpPr txBox="1"/>
          <p:nvPr/>
        </p:nvSpPr>
        <p:spPr>
          <a:xfrm>
            <a:off x="630999" y="1746599"/>
            <a:ext cx="7962900" cy="1554272"/>
          </a:xfrm>
          <a:prstGeom prst="rect">
            <a:avLst/>
          </a:prstGeom>
          <a:noFill/>
        </p:spPr>
        <p:txBody>
          <a:bodyPr wrap="square" rtlCol="0">
            <a:spAutoFit/>
          </a:bodyPr>
          <a:lstStyle/>
          <a:p>
            <a:pPr marL="342900" lvl="0" indent="-342900" algn="l">
              <a:spcAft>
                <a:spcPts val="200"/>
              </a:spcAft>
              <a:buSzPts val="1000"/>
              <a:buFont typeface="Symbol" panose="05050102010706020507" pitchFamily="18" charset="2"/>
              <a:buChar char=""/>
              <a:tabLst>
                <a:tab pos="457200" algn="l"/>
              </a:tabLst>
            </a:pPr>
            <a:r>
              <a:rPr lang="tr-TR" sz="1800" b="1" dirty="0">
                <a:effectLst/>
                <a:latin typeface="Times New Roman" panose="02020603050405020304" pitchFamily="18" charset="0"/>
                <a:ea typeface="Times New Roman" panose="02020603050405020304" pitchFamily="18" charset="0"/>
              </a:rPr>
              <a:t>4. Chemical Spills</a:t>
            </a:r>
            <a:endParaRPr lang="en-US" sz="1800" dirty="0">
              <a:effectLst/>
              <a:latin typeface="Times New Roman" panose="02020603050405020304" pitchFamily="18" charset="0"/>
              <a:ea typeface="Arial" panose="020B0604020202020204" pitchFamily="34" charset="0"/>
            </a:endParaRPr>
          </a:p>
          <a:p>
            <a:pPr marL="457200" algn="l">
              <a:spcAft>
                <a:spcPts val="200"/>
              </a:spcAft>
              <a:buNone/>
            </a:pPr>
            <a:r>
              <a:rPr lang="tr-TR" sz="1800" b="1" dirty="0">
                <a:effectLst/>
                <a:latin typeface="Times New Roman" panose="02020603050405020304" pitchFamily="18" charset="0"/>
                <a:ea typeface="Times New Roman" panose="02020603050405020304" pitchFamily="18" charset="0"/>
              </a:rPr>
              <a:t>Causes:</a:t>
            </a:r>
            <a:r>
              <a:rPr lang="tr-TR" sz="1800" dirty="0">
                <a:effectLst/>
                <a:latin typeface="Times New Roman" panose="02020603050405020304" pitchFamily="18" charset="0"/>
                <a:ea typeface="Times New Roman" panose="02020603050405020304" pitchFamily="18" charset="0"/>
              </a:rPr>
              <a:t> Leaking or improperly stored cleaning chemicals or pesticides.</a:t>
            </a:r>
            <a:endParaRPr lang="en-US" sz="1800" dirty="0">
              <a:effectLst/>
              <a:latin typeface="Times New Roman" panose="02020603050405020304" pitchFamily="18" charset="0"/>
              <a:ea typeface="Arial" panose="020B0604020202020204" pitchFamily="34" charset="0"/>
            </a:endParaRPr>
          </a:p>
          <a:p>
            <a:pPr marL="457200" algn="l">
              <a:spcAft>
                <a:spcPts val="200"/>
              </a:spcAft>
              <a:buNone/>
            </a:pPr>
            <a:r>
              <a:rPr lang="tr-TR" sz="1800" b="1" dirty="0">
                <a:effectLst/>
                <a:latin typeface="Times New Roman" panose="02020603050405020304" pitchFamily="18" charset="0"/>
                <a:ea typeface="Times New Roman" panose="02020603050405020304" pitchFamily="18" charset="0"/>
              </a:rPr>
              <a:t>Risks:</a:t>
            </a:r>
            <a:r>
              <a:rPr lang="tr-TR" sz="1800" dirty="0">
                <a:effectLst/>
                <a:latin typeface="Times New Roman" panose="02020603050405020304" pitchFamily="18" charset="0"/>
                <a:ea typeface="Times New Roman" panose="02020603050405020304" pitchFamily="18" charset="0"/>
              </a:rPr>
              <a:t> Toxic exposure, contamination, risk of fire.</a:t>
            </a:r>
            <a:endParaRPr lang="en-US" sz="1800" dirty="0">
              <a:effectLst/>
              <a:latin typeface="Times New Roman" panose="02020603050405020304" pitchFamily="18" charset="0"/>
              <a:ea typeface="Arial" panose="020B0604020202020204" pitchFamily="34" charset="0"/>
            </a:endParaRPr>
          </a:p>
          <a:p>
            <a:pPr marL="457200" algn="l">
              <a:spcAft>
                <a:spcPts val="200"/>
              </a:spcAft>
              <a:buNone/>
            </a:pPr>
            <a:r>
              <a:rPr lang="tr-TR" sz="1800" b="1" dirty="0">
                <a:effectLst/>
                <a:latin typeface="Times New Roman" panose="02020603050405020304" pitchFamily="18" charset="0"/>
                <a:ea typeface="Times New Roman" panose="02020603050405020304" pitchFamily="18" charset="0"/>
              </a:rPr>
              <a:t>Prevention:</a:t>
            </a:r>
            <a:r>
              <a:rPr lang="tr-TR" sz="1800" dirty="0">
                <a:effectLst/>
                <a:latin typeface="Times New Roman" panose="02020603050405020304" pitchFamily="18" charset="0"/>
                <a:ea typeface="Times New Roman" panose="02020603050405020304" pitchFamily="18" charset="0"/>
              </a:rPr>
              <a:t> Store chemicals away from food, use proper labeling and containment.</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E5AD7234-5749-9856-F60D-4AB98C6DD64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A9CFBA4-7586-6FFB-2DCE-9892A7C91A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872C024-00E2-C401-5918-D933A5F6FB1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A240E5F-372E-77C5-8342-D5C7C0E009E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397761F-DFE1-1E28-8696-2AF8E9A6833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0D8A13F-9454-6476-EEAF-F2F23F43714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A9B3087-66C9-CE81-CA52-69933587BAF8}"/>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4E5C72C3-A630-9EBC-597E-F5488FB2CDBA}"/>
              </a:ext>
            </a:extLst>
          </p:cNvPr>
          <p:cNvPicPr>
            <a:picLocks noChangeAspect="1"/>
          </p:cNvPicPr>
          <p:nvPr/>
        </p:nvPicPr>
        <p:blipFill>
          <a:blip r:embed="rId11"/>
          <a:stretch>
            <a:fillRect/>
          </a:stretch>
        </p:blipFill>
        <p:spPr>
          <a:xfrm>
            <a:off x="3015281" y="3754273"/>
            <a:ext cx="2847975" cy="1600200"/>
          </a:xfrm>
          <a:prstGeom prst="rect">
            <a:avLst/>
          </a:prstGeom>
        </p:spPr>
      </p:pic>
    </p:spTree>
    <p:extLst>
      <p:ext uri="{BB962C8B-B14F-4D97-AF65-F5344CB8AC3E}">
        <p14:creationId xmlns:p14="http://schemas.microsoft.com/office/powerpoint/2010/main" val="7184244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DAF16-9673-4083-D0C3-585541D8FDD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A81853D-0D72-2886-EA58-23D2F94F886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2F8B964-E7AB-14F7-86D1-2F81B0E6AF02}"/>
              </a:ext>
            </a:extLst>
          </p:cNvPr>
          <p:cNvSpPr>
            <a:spLocks noGrp="1"/>
          </p:cNvSpPr>
          <p:nvPr>
            <p:ph type="title"/>
          </p:nvPr>
        </p:nvSpPr>
        <p:spPr>
          <a:xfrm>
            <a:off x="628650" y="1107174"/>
            <a:ext cx="7886700" cy="571213"/>
          </a:xfrm>
        </p:spPr>
        <p:txBody>
          <a:bodyPr>
            <a:noAutofit/>
          </a:bodyPr>
          <a:lstStyle/>
          <a:p>
            <a:pPr algn="ctr"/>
            <a:r>
              <a:rPr lang="en-US" sz="2400" dirty="0">
                <a:solidFill>
                  <a:srgbClr val="002060"/>
                </a:solidFill>
                <a:effectLst/>
                <a:latin typeface="Times New Roman" panose="02020603050405020304" pitchFamily="18" charset="0"/>
                <a:ea typeface="Arial" panose="020B0604020202020204" pitchFamily="34" charset="0"/>
              </a:rPr>
              <a:t>THE STEPS TO BE TAKEN IN THE CASE OF EMERGENCY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44118A7-78F6-CB10-AA99-2638A607702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5315626-41B2-AB49-F571-574BA4472FF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7FF0CB5-0063-0D6E-3F3C-EEBFA974C13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650C379-6065-EC61-0A5C-A373156FC9A6}"/>
              </a:ext>
            </a:extLst>
          </p:cNvPr>
          <p:cNvSpPr txBox="1"/>
          <p:nvPr/>
        </p:nvSpPr>
        <p:spPr>
          <a:xfrm>
            <a:off x="630999" y="1746599"/>
            <a:ext cx="7962900" cy="1277273"/>
          </a:xfrm>
          <a:prstGeom prst="rect">
            <a:avLst/>
          </a:prstGeom>
          <a:noFill/>
        </p:spPr>
        <p:txBody>
          <a:bodyPr wrap="square" rtlCol="0">
            <a:spAutoFit/>
          </a:bodyPr>
          <a:lstStyle/>
          <a:p>
            <a:pPr marL="342900" lvl="0" indent="-342900" algn="l">
              <a:spcAft>
                <a:spcPts val="200"/>
              </a:spcAft>
              <a:buSzPts val="1000"/>
              <a:buFont typeface="Symbol" panose="05050102010706020507" pitchFamily="18" charset="2"/>
              <a:buChar char=""/>
              <a:tabLst>
                <a:tab pos="457200" algn="l"/>
              </a:tabLst>
            </a:pPr>
            <a:r>
              <a:rPr lang="tr-TR" sz="1800" b="1" dirty="0">
                <a:effectLst/>
                <a:latin typeface="Times New Roman" panose="02020603050405020304" pitchFamily="18" charset="0"/>
                <a:ea typeface="Times New Roman" panose="02020603050405020304" pitchFamily="18" charset="0"/>
              </a:rPr>
              <a:t>5. Slip, Trip, and Fall Hazards</a:t>
            </a:r>
            <a:endParaRPr lang="en-US" sz="1800" dirty="0">
              <a:effectLst/>
              <a:latin typeface="Times New Roman" panose="02020603050405020304" pitchFamily="18" charset="0"/>
              <a:ea typeface="Arial" panose="020B0604020202020204" pitchFamily="34" charset="0"/>
            </a:endParaRPr>
          </a:p>
          <a:p>
            <a:pPr marL="457200" algn="l">
              <a:spcAft>
                <a:spcPts val="200"/>
              </a:spcAft>
              <a:buNone/>
            </a:pPr>
            <a:r>
              <a:rPr lang="tr-TR" sz="1800" b="1" dirty="0">
                <a:effectLst/>
                <a:latin typeface="Times New Roman" panose="02020603050405020304" pitchFamily="18" charset="0"/>
                <a:ea typeface="Times New Roman" panose="02020603050405020304" pitchFamily="18" charset="0"/>
              </a:rPr>
              <a:t>Causes:</a:t>
            </a:r>
            <a:r>
              <a:rPr lang="tr-TR" sz="1800" dirty="0">
                <a:effectLst/>
                <a:latin typeface="Times New Roman" panose="02020603050405020304" pitchFamily="18" charset="0"/>
                <a:ea typeface="Times New Roman" panose="02020603050405020304" pitchFamily="18" charset="0"/>
              </a:rPr>
              <a:t> Spilled liquids, loose packaging, cluttered floors, poor lighting.</a:t>
            </a:r>
            <a:endParaRPr lang="en-US" sz="1800" dirty="0">
              <a:effectLst/>
              <a:latin typeface="Times New Roman" panose="02020603050405020304" pitchFamily="18" charset="0"/>
              <a:ea typeface="Arial" panose="020B0604020202020204" pitchFamily="34" charset="0"/>
            </a:endParaRPr>
          </a:p>
          <a:p>
            <a:pPr marL="457200" algn="l">
              <a:spcAft>
                <a:spcPts val="200"/>
              </a:spcAft>
              <a:buNone/>
            </a:pPr>
            <a:r>
              <a:rPr lang="tr-TR" sz="1800" b="1" dirty="0">
                <a:effectLst/>
                <a:latin typeface="Times New Roman" panose="02020603050405020304" pitchFamily="18" charset="0"/>
                <a:ea typeface="Times New Roman" panose="02020603050405020304" pitchFamily="18" charset="0"/>
              </a:rPr>
              <a:t>Risks:</a:t>
            </a:r>
            <a:r>
              <a:rPr lang="tr-TR" sz="1800" dirty="0">
                <a:effectLst/>
                <a:latin typeface="Times New Roman" panose="02020603050405020304" pitchFamily="18" charset="0"/>
                <a:ea typeface="Times New Roman" panose="02020603050405020304" pitchFamily="18" charset="0"/>
              </a:rPr>
              <a:t> Physical injury, broken equipment, or supplies.</a:t>
            </a:r>
            <a:endParaRPr lang="en-US" sz="1800" dirty="0">
              <a:effectLst/>
              <a:latin typeface="Times New Roman" panose="02020603050405020304" pitchFamily="18" charset="0"/>
              <a:ea typeface="Arial" panose="020B0604020202020204" pitchFamily="34" charset="0"/>
            </a:endParaRPr>
          </a:p>
          <a:p>
            <a:pPr marL="457200" algn="l">
              <a:spcAft>
                <a:spcPts val="200"/>
              </a:spcAft>
              <a:buNone/>
            </a:pPr>
            <a:r>
              <a:rPr lang="tr-TR" sz="1800" b="1" dirty="0">
                <a:effectLst/>
                <a:latin typeface="Times New Roman" panose="02020603050405020304" pitchFamily="18" charset="0"/>
                <a:ea typeface="Times New Roman" panose="02020603050405020304" pitchFamily="18" charset="0"/>
              </a:rPr>
              <a:t>Prevention:</a:t>
            </a:r>
            <a:r>
              <a:rPr lang="tr-TR" sz="1800" dirty="0">
                <a:effectLst/>
                <a:latin typeface="Times New Roman" panose="02020603050405020304" pitchFamily="18" charset="0"/>
                <a:ea typeface="Times New Roman" panose="02020603050405020304" pitchFamily="18" charset="0"/>
              </a:rPr>
              <a:t> Keep floors dry and clear, maintain good lighting, secure shelving.</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98D8BCDF-C8CB-3ED1-BC3F-0A92E6C965D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BDB2E51-3E47-5A97-A599-D1359B15B1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6D1402C-A5E3-66CB-038E-A1E1E864672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810DA45-7C6B-8715-F8CA-DFA5257EE87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1F44EB5-C85D-6841-171C-7DC2EBCA6A1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2337858-C55D-679E-650B-EC82C5C770E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8DF6807-2F07-4D18-865C-FBDE80FFA8FF}"/>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Picture 5">
            <a:extLst>
              <a:ext uri="{FF2B5EF4-FFF2-40B4-BE49-F238E27FC236}">
                <a16:creationId xmlns:a16="http://schemas.microsoft.com/office/drawing/2014/main" id="{B0CEB39C-0228-850F-F1BE-B439BCD36480}"/>
              </a:ext>
            </a:extLst>
          </p:cNvPr>
          <p:cNvPicPr>
            <a:picLocks noChangeAspect="1"/>
          </p:cNvPicPr>
          <p:nvPr/>
        </p:nvPicPr>
        <p:blipFill>
          <a:blip r:embed="rId11"/>
          <a:stretch>
            <a:fillRect/>
          </a:stretch>
        </p:blipFill>
        <p:spPr>
          <a:xfrm>
            <a:off x="2414958" y="3572498"/>
            <a:ext cx="3965473" cy="2124393"/>
          </a:xfrm>
          <a:prstGeom prst="rect">
            <a:avLst/>
          </a:prstGeom>
        </p:spPr>
      </p:pic>
    </p:spTree>
    <p:extLst>
      <p:ext uri="{BB962C8B-B14F-4D97-AF65-F5344CB8AC3E}">
        <p14:creationId xmlns:p14="http://schemas.microsoft.com/office/powerpoint/2010/main" val="39032233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F1E75-FD86-A1C7-4A5B-3989297BFC7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F02F626-500E-65B6-A20F-7DB90A69D29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4071AD6-58C5-6782-0446-277209E3CC2F}"/>
              </a:ext>
            </a:extLst>
          </p:cNvPr>
          <p:cNvSpPr>
            <a:spLocks noGrp="1"/>
          </p:cNvSpPr>
          <p:nvPr>
            <p:ph type="title"/>
          </p:nvPr>
        </p:nvSpPr>
        <p:spPr>
          <a:xfrm>
            <a:off x="628650" y="1107174"/>
            <a:ext cx="7886700" cy="571213"/>
          </a:xfrm>
        </p:spPr>
        <p:txBody>
          <a:bodyPr>
            <a:noAutofit/>
          </a:bodyPr>
          <a:lstStyle/>
          <a:p>
            <a:pPr algn="ctr"/>
            <a:r>
              <a:rPr lang="en-US" sz="2400" dirty="0">
                <a:solidFill>
                  <a:srgbClr val="002060"/>
                </a:solidFill>
                <a:effectLst/>
                <a:latin typeface="Times New Roman" panose="02020603050405020304" pitchFamily="18" charset="0"/>
                <a:ea typeface="Arial" panose="020B0604020202020204" pitchFamily="34" charset="0"/>
              </a:rPr>
              <a:t>THE STEPS TO BE TAKEN IN THE CASE OF EMERGENCY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81511D1-7D9C-144F-AD86-CF8AAB24389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44D40E8-8B4D-B1C6-B24A-0BE11450916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10599F4-B2B8-9B72-2DE7-768664838B4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140D1E3-9BF4-C10C-5D6D-8178EE633238}"/>
              </a:ext>
            </a:extLst>
          </p:cNvPr>
          <p:cNvSpPr txBox="1"/>
          <p:nvPr/>
        </p:nvSpPr>
        <p:spPr>
          <a:xfrm>
            <a:off x="630999" y="1746599"/>
            <a:ext cx="7962900" cy="1554272"/>
          </a:xfrm>
          <a:prstGeom prst="rect">
            <a:avLst/>
          </a:prstGeom>
          <a:noFill/>
        </p:spPr>
        <p:txBody>
          <a:bodyPr wrap="square" rtlCol="0">
            <a:spAutoFit/>
          </a:bodyPr>
          <a:lstStyle/>
          <a:p>
            <a:pPr marL="342900" lvl="0" indent="-342900" algn="l">
              <a:spcAft>
                <a:spcPts val="200"/>
              </a:spcAft>
              <a:buSzPts val="1000"/>
              <a:buFont typeface="Symbol" panose="05050102010706020507" pitchFamily="18" charset="2"/>
              <a:buChar char=""/>
              <a:tabLst>
                <a:tab pos="457200" algn="l"/>
              </a:tabLst>
            </a:pPr>
            <a:r>
              <a:rPr lang="tr-TR" sz="1800" b="1" dirty="0">
                <a:effectLst/>
                <a:latin typeface="Times New Roman" panose="02020603050405020304" pitchFamily="18" charset="0"/>
                <a:ea typeface="Times New Roman" panose="02020603050405020304" pitchFamily="18" charset="0"/>
              </a:rPr>
              <a:t>6. Structural Failures</a:t>
            </a:r>
            <a:endParaRPr lang="en-US" sz="1800" dirty="0">
              <a:effectLst/>
              <a:latin typeface="Times New Roman" panose="02020603050405020304" pitchFamily="18" charset="0"/>
              <a:ea typeface="Arial" panose="020B0604020202020204" pitchFamily="34" charset="0"/>
            </a:endParaRPr>
          </a:p>
          <a:p>
            <a:pPr marL="457200" algn="l">
              <a:spcAft>
                <a:spcPts val="200"/>
              </a:spcAft>
              <a:buNone/>
            </a:pPr>
            <a:r>
              <a:rPr lang="tr-TR" sz="1800" b="1" dirty="0">
                <a:effectLst/>
                <a:latin typeface="Times New Roman" panose="02020603050405020304" pitchFamily="18" charset="0"/>
                <a:ea typeface="Times New Roman" panose="02020603050405020304" pitchFamily="18" charset="0"/>
              </a:rPr>
              <a:t>Causes:</a:t>
            </a:r>
            <a:r>
              <a:rPr lang="tr-TR" sz="1800" dirty="0">
                <a:effectLst/>
                <a:latin typeface="Times New Roman" panose="02020603050405020304" pitchFamily="18" charset="0"/>
                <a:ea typeface="Times New Roman" panose="02020603050405020304" pitchFamily="18" charset="0"/>
              </a:rPr>
              <a:t> Overloaded shelves, poor construction, old or damaged fixtures.</a:t>
            </a:r>
            <a:endParaRPr lang="en-US" sz="1800" dirty="0">
              <a:effectLst/>
              <a:latin typeface="Times New Roman" panose="02020603050405020304" pitchFamily="18" charset="0"/>
              <a:ea typeface="Arial" panose="020B0604020202020204" pitchFamily="34" charset="0"/>
            </a:endParaRPr>
          </a:p>
          <a:p>
            <a:pPr marL="457200" algn="l">
              <a:spcAft>
                <a:spcPts val="200"/>
              </a:spcAft>
              <a:buNone/>
            </a:pPr>
            <a:r>
              <a:rPr lang="tr-TR" sz="1800" b="1" dirty="0">
                <a:effectLst/>
                <a:latin typeface="Times New Roman" panose="02020603050405020304" pitchFamily="18" charset="0"/>
                <a:ea typeface="Times New Roman" panose="02020603050405020304" pitchFamily="18" charset="0"/>
              </a:rPr>
              <a:t>Risks:</a:t>
            </a:r>
            <a:r>
              <a:rPr lang="tr-TR" sz="1800" dirty="0">
                <a:effectLst/>
                <a:latin typeface="Times New Roman" panose="02020603050405020304" pitchFamily="18" charset="0"/>
                <a:ea typeface="Times New Roman" panose="02020603050405020304" pitchFamily="18" charset="0"/>
              </a:rPr>
              <a:t> Collapse, injury, food damage.</a:t>
            </a:r>
            <a:endParaRPr lang="en-US" sz="1800" dirty="0">
              <a:effectLst/>
              <a:latin typeface="Times New Roman" panose="02020603050405020304" pitchFamily="18" charset="0"/>
              <a:ea typeface="Arial" panose="020B0604020202020204" pitchFamily="34" charset="0"/>
            </a:endParaRPr>
          </a:p>
          <a:p>
            <a:pPr marL="457200" algn="l">
              <a:spcAft>
                <a:spcPts val="200"/>
              </a:spcAft>
              <a:buNone/>
            </a:pPr>
            <a:r>
              <a:rPr lang="tr-TR" sz="1800" b="1" dirty="0">
                <a:effectLst/>
                <a:latin typeface="Times New Roman" panose="02020603050405020304" pitchFamily="18" charset="0"/>
                <a:ea typeface="Times New Roman" panose="02020603050405020304" pitchFamily="18" charset="0"/>
              </a:rPr>
              <a:t>Prevention:</a:t>
            </a:r>
            <a:r>
              <a:rPr lang="tr-TR" sz="1800" dirty="0">
                <a:effectLst/>
                <a:latin typeface="Times New Roman" panose="02020603050405020304" pitchFamily="18" charset="0"/>
                <a:ea typeface="Times New Roman" panose="02020603050405020304" pitchFamily="18" charset="0"/>
              </a:rPr>
              <a:t> Use sturdy shelving, observe weight limits, conduct regular maintenance checks.</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021CD6EE-E867-C9A8-ED97-010FD99D2A8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F3E5D3D-696A-403F-E2BE-E90ADB4A36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BD7CE66-3D4E-25F0-9870-AEBF42D6733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1EE8213-3899-3DDF-84E1-C6505D28A5F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00B3D58-A723-39A4-03F1-6538C397B02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952F9EF-BC31-6A02-28B0-10542795AD7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20B5A0E-D41D-C5DD-9D79-859CF1B19E0A}"/>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B6FA14C9-617E-C46C-7110-1C2D91EE8A39}"/>
              </a:ext>
            </a:extLst>
          </p:cNvPr>
          <p:cNvPicPr>
            <a:picLocks noChangeAspect="1"/>
          </p:cNvPicPr>
          <p:nvPr/>
        </p:nvPicPr>
        <p:blipFill>
          <a:blip r:embed="rId11"/>
          <a:stretch>
            <a:fillRect/>
          </a:stretch>
        </p:blipFill>
        <p:spPr>
          <a:xfrm>
            <a:off x="5294770" y="3581433"/>
            <a:ext cx="2409825" cy="1895475"/>
          </a:xfrm>
          <a:prstGeom prst="rect">
            <a:avLst/>
          </a:prstGeom>
        </p:spPr>
      </p:pic>
      <p:pic>
        <p:nvPicPr>
          <p:cNvPr id="6" name="Picture 5">
            <a:extLst>
              <a:ext uri="{FF2B5EF4-FFF2-40B4-BE49-F238E27FC236}">
                <a16:creationId xmlns:a16="http://schemas.microsoft.com/office/drawing/2014/main" id="{51DAA634-5835-4BF0-12E3-59656B8454B8}"/>
              </a:ext>
            </a:extLst>
          </p:cNvPr>
          <p:cNvPicPr>
            <a:picLocks noChangeAspect="1"/>
          </p:cNvPicPr>
          <p:nvPr/>
        </p:nvPicPr>
        <p:blipFill>
          <a:blip r:embed="rId12"/>
          <a:stretch>
            <a:fillRect/>
          </a:stretch>
        </p:blipFill>
        <p:spPr>
          <a:xfrm>
            <a:off x="1920534" y="3629058"/>
            <a:ext cx="2466975" cy="1847850"/>
          </a:xfrm>
          <a:prstGeom prst="rect">
            <a:avLst/>
          </a:prstGeom>
        </p:spPr>
      </p:pic>
    </p:spTree>
    <p:extLst>
      <p:ext uri="{BB962C8B-B14F-4D97-AF65-F5344CB8AC3E}">
        <p14:creationId xmlns:p14="http://schemas.microsoft.com/office/powerpoint/2010/main" val="16588171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21FDF-7F8D-A82A-0E23-0804D356217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89972F8-CB40-1032-0B7B-28F71F7A1A9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5F1CF64-5898-4800-F7AE-43C30E955687}"/>
              </a:ext>
            </a:extLst>
          </p:cNvPr>
          <p:cNvSpPr>
            <a:spLocks noGrp="1"/>
          </p:cNvSpPr>
          <p:nvPr>
            <p:ph type="title"/>
          </p:nvPr>
        </p:nvSpPr>
        <p:spPr>
          <a:xfrm>
            <a:off x="628650" y="1107174"/>
            <a:ext cx="7886700" cy="571213"/>
          </a:xfrm>
        </p:spPr>
        <p:txBody>
          <a:bodyPr>
            <a:noAutofit/>
          </a:bodyPr>
          <a:lstStyle/>
          <a:p>
            <a:pPr algn="ctr"/>
            <a:r>
              <a:rPr lang="en-US" sz="2400" dirty="0">
                <a:solidFill>
                  <a:srgbClr val="002060"/>
                </a:solidFill>
                <a:effectLst/>
                <a:latin typeface="Times New Roman" panose="02020603050405020304" pitchFamily="18" charset="0"/>
                <a:ea typeface="Arial" panose="020B0604020202020204" pitchFamily="34" charset="0"/>
              </a:rPr>
              <a:t>THE STEPS TO BE TAKEN IN THE CASE OF EMERGENCY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7C46949-033C-CA82-A19F-AAED1D22027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56D0AD1-F8BB-6903-7E7C-6C971B4BD25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68CB696-45A6-1037-4F64-4367A0D87DF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B86F1E3-27E9-81FC-C684-41D184C9EDB9}"/>
              </a:ext>
            </a:extLst>
          </p:cNvPr>
          <p:cNvSpPr txBox="1"/>
          <p:nvPr/>
        </p:nvSpPr>
        <p:spPr>
          <a:xfrm>
            <a:off x="630999" y="1746599"/>
            <a:ext cx="7962900" cy="1554272"/>
          </a:xfrm>
          <a:prstGeom prst="rect">
            <a:avLst/>
          </a:prstGeom>
          <a:noFill/>
        </p:spPr>
        <p:txBody>
          <a:bodyPr wrap="square" rtlCol="0">
            <a:spAutoFit/>
          </a:bodyPr>
          <a:lstStyle/>
          <a:p>
            <a:pPr marL="342900" lvl="0" indent="-342900" algn="l">
              <a:spcAft>
                <a:spcPts val="200"/>
              </a:spcAft>
              <a:buSzPts val="1000"/>
              <a:buFont typeface="Symbol" panose="05050102010706020507" pitchFamily="18" charset="2"/>
              <a:buChar char=""/>
              <a:tabLst>
                <a:tab pos="457200" algn="l"/>
              </a:tabLst>
            </a:pPr>
            <a:r>
              <a:rPr lang="tr-TR" sz="1800" b="1" dirty="0">
                <a:effectLst/>
                <a:latin typeface="Times New Roman" panose="02020603050405020304" pitchFamily="18" charset="0"/>
                <a:ea typeface="Times New Roman" panose="02020603050405020304" pitchFamily="18" charset="0"/>
              </a:rPr>
              <a:t>7. Power Outage</a:t>
            </a:r>
            <a:endParaRPr lang="en-US" sz="1800" dirty="0">
              <a:effectLst/>
              <a:latin typeface="Times New Roman" panose="02020603050405020304" pitchFamily="18" charset="0"/>
              <a:ea typeface="Arial" panose="020B0604020202020204" pitchFamily="34" charset="0"/>
            </a:endParaRPr>
          </a:p>
          <a:p>
            <a:pPr marL="457200" algn="l">
              <a:spcAft>
                <a:spcPts val="200"/>
              </a:spcAft>
              <a:buNone/>
            </a:pPr>
            <a:r>
              <a:rPr lang="tr-TR" sz="1800" b="1" dirty="0">
                <a:effectLst/>
                <a:latin typeface="Times New Roman" panose="02020603050405020304" pitchFamily="18" charset="0"/>
                <a:ea typeface="Times New Roman" panose="02020603050405020304" pitchFamily="18" charset="0"/>
              </a:rPr>
              <a:t>Causes:</a:t>
            </a:r>
            <a:r>
              <a:rPr lang="tr-TR" sz="1800" dirty="0">
                <a:effectLst/>
                <a:latin typeface="Times New Roman" panose="02020603050405020304" pitchFamily="18" charset="0"/>
                <a:ea typeface="Times New Roman" panose="02020603050405020304" pitchFamily="18" charset="0"/>
              </a:rPr>
              <a:t> Electrical failure affecting lighting or refrigeration (if cold storage is part of the pantry).</a:t>
            </a:r>
            <a:endParaRPr lang="en-US" sz="1800" dirty="0">
              <a:effectLst/>
              <a:latin typeface="Times New Roman" panose="02020603050405020304" pitchFamily="18" charset="0"/>
              <a:ea typeface="Arial" panose="020B0604020202020204" pitchFamily="34" charset="0"/>
            </a:endParaRPr>
          </a:p>
          <a:p>
            <a:pPr marL="457200" algn="l">
              <a:spcAft>
                <a:spcPts val="200"/>
              </a:spcAft>
              <a:buNone/>
            </a:pPr>
            <a:r>
              <a:rPr lang="tr-TR" sz="1800" b="1" dirty="0">
                <a:effectLst/>
                <a:latin typeface="Times New Roman" panose="02020603050405020304" pitchFamily="18" charset="0"/>
                <a:ea typeface="Times New Roman" panose="02020603050405020304" pitchFamily="18" charset="0"/>
              </a:rPr>
              <a:t>Risks:</a:t>
            </a:r>
            <a:r>
              <a:rPr lang="tr-TR" sz="1800" dirty="0">
                <a:effectLst/>
                <a:latin typeface="Times New Roman" panose="02020603050405020304" pitchFamily="18" charset="0"/>
                <a:ea typeface="Times New Roman" panose="02020603050405020304" pitchFamily="18" charset="0"/>
              </a:rPr>
              <a:t> Spoilage, difficulty navigating in the dark.</a:t>
            </a:r>
            <a:endParaRPr lang="en-US" sz="1800" dirty="0">
              <a:effectLst/>
              <a:latin typeface="Times New Roman" panose="02020603050405020304" pitchFamily="18" charset="0"/>
              <a:ea typeface="Arial" panose="020B0604020202020204" pitchFamily="34" charset="0"/>
            </a:endParaRPr>
          </a:p>
          <a:p>
            <a:pPr marL="457200" algn="l">
              <a:spcAft>
                <a:spcPts val="200"/>
              </a:spcAft>
              <a:buNone/>
            </a:pPr>
            <a:r>
              <a:rPr lang="tr-TR" sz="1800" b="1" dirty="0">
                <a:effectLst/>
                <a:latin typeface="Times New Roman" panose="02020603050405020304" pitchFamily="18" charset="0"/>
                <a:ea typeface="Times New Roman" panose="02020603050405020304" pitchFamily="18" charset="0"/>
              </a:rPr>
              <a:t>Prevention:</a:t>
            </a:r>
            <a:r>
              <a:rPr lang="tr-TR" sz="1800" dirty="0">
                <a:effectLst/>
                <a:latin typeface="Times New Roman" panose="02020603050405020304" pitchFamily="18" charset="0"/>
                <a:ea typeface="Times New Roman" panose="02020603050405020304" pitchFamily="18" charset="0"/>
              </a:rPr>
              <a:t> Emergency lighting, backup power for critical refrigeration.</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CD1AAFAA-C50A-992B-F6FC-ADF13D933C1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34B108D-D23D-9CFE-0337-0CCB9C1679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5FFD42B-E4A7-4745-EBB1-E33DDEF001D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5BD1F6B-8D6B-54DA-5137-A142A17F3BE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972FB0D-64B5-C6ED-3939-E718D21C409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494C804-836C-E4D0-29F7-59D8F71899E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E628C6F-C17F-3D94-50B2-4D96BBB6E410}"/>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8A70EE0F-3CDF-DA54-D6BE-1CADA5D51A4A}"/>
              </a:ext>
            </a:extLst>
          </p:cNvPr>
          <p:cNvPicPr>
            <a:picLocks noChangeAspect="1"/>
          </p:cNvPicPr>
          <p:nvPr/>
        </p:nvPicPr>
        <p:blipFill>
          <a:blip r:embed="rId11"/>
          <a:stretch>
            <a:fillRect/>
          </a:stretch>
        </p:blipFill>
        <p:spPr>
          <a:xfrm>
            <a:off x="1628102" y="3679983"/>
            <a:ext cx="2619375" cy="1894338"/>
          </a:xfrm>
          <a:prstGeom prst="rect">
            <a:avLst/>
          </a:prstGeom>
        </p:spPr>
      </p:pic>
      <p:pic>
        <p:nvPicPr>
          <p:cNvPr id="6" name="Picture 5">
            <a:extLst>
              <a:ext uri="{FF2B5EF4-FFF2-40B4-BE49-F238E27FC236}">
                <a16:creationId xmlns:a16="http://schemas.microsoft.com/office/drawing/2014/main" id="{86A7001E-3339-9038-F97F-E4E94D3F0796}"/>
              </a:ext>
            </a:extLst>
          </p:cNvPr>
          <p:cNvPicPr>
            <a:picLocks noChangeAspect="1"/>
          </p:cNvPicPr>
          <p:nvPr/>
        </p:nvPicPr>
        <p:blipFill>
          <a:blip r:embed="rId12"/>
          <a:stretch>
            <a:fillRect/>
          </a:stretch>
        </p:blipFill>
        <p:spPr>
          <a:xfrm>
            <a:off x="5451238" y="3726471"/>
            <a:ext cx="2466975" cy="1847850"/>
          </a:xfrm>
          <a:prstGeom prst="rect">
            <a:avLst/>
          </a:prstGeom>
        </p:spPr>
      </p:pic>
    </p:spTree>
    <p:extLst>
      <p:ext uri="{BB962C8B-B14F-4D97-AF65-F5344CB8AC3E}">
        <p14:creationId xmlns:p14="http://schemas.microsoft.com/office/powerpoint/2010/main" val="15435388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8327C-AB7B-1048-454B-C7423E3C2B0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03984D0-75CB-CB9E-FCFC-075F059FEB1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2C1C1C4-73B9-C933-B7CA-E8312B2D89A0}"/>
              </a:ext>
            </a:extLst>
          </p:cNvPr>
          <p:cNvSpPr>
            <a:spLocks noGrp="1"/>
          </p:cNvSpPr>
          <p:nvPr>
            <p:ph type="title"/>
          </p:nvPr>
        </p:nvSpPr>
        <p:spPr>
          <a:xfrm>
            <a:off x="628650" y="1107174"/>
            <a:ext cx="7886700" cy="571213"/>
          </a:xfrm>
        </p:spPr>
        <p:txBody>
          <a:bodyPr>
            <a:noAutofit/>
          </a:bodyPr>
          <a:lstStyle/>
          <a:p>
            <a:pPr algn="ctr"/>
            <a:r>
              <a:rPr lang="en-US" sz="2400" dirty="0">
                <a:solidFill>
                  <a:srgbClr val="002060"/>
                </a:solidFill>
                <a:effectLst/>
                <a:latin typeface="Times New Roman" panose="02020603050405020304" pitchFamily="18" charset="0"/>
                <a:ea typeface="Arial" panose="020B0604020202020204" pitchFamily="34" charset="0"/>
              </a:rPr>
              <a:t>THE STEPS TO BE TAKEN IN THE CASE OF EMERGENCY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0723979-33A8-9B3A-135A-67901CE5030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3A2EB20-C158-B5B1-C867-A5C73157194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E9BA00F-2F11-E237-CDB6-E17A8888900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80969BD-1F9D-9D15-CB2C-82AED7834291}"/>
              </a:ext>
            </a:extLst>
          </p:cNvPr>
          <p:cNvSpPr txBox="1"/>
          <p:nvPr/>
        </p:nvSpPr>
        <p:spPr>
          <a:xfrm>
            <a:off x="630999" y="1746599"/>
            <a:ext cx="7962900" cy="1554272"/>
          </a:xfrm>
          <a:prstGeom prst="rect">
            <a:avLst/>
          </a:prstGeom>
          <a:noFill/>
        </p:spPr>
        <p:txBody>
          <a:bodyPr wrap="square" rtlCol="0">
            <a:spAutoFit/>
          </a:bodyPr>
          <a:lstStyle/>
          <a:p>
            <a:pPr marL="342900" lvl="0" indent="-342900" algn="l">
              <a:spcAft>
                <a:spcPts val="200"/>
              </a:spcAft>
              <a:buSzPts val="1000"/>
              <a:buFont typeface="Symbol" panose="05050102010706020507" pitchFamily="18" charset="2"/>
              <a:buChar char=""/>
              <a:tabLst>
                <a:tab pos="457200" algn="l"/>
              </a:tabLst>
            </a:pPr>
            <a:r>
              <a:rPr lang="tr-TR" sz="1800" b="1" dirty="0">
                <a:effectLst/>
                <a:latin typeface="Times New Roman" panose="02020603050405020304" pitchFamily="18" charset="0"/>
                <a:ea typeface="Times New Roman" panose="02020603050405020304" pitchFamily="18" charset="0"/>
              </a:rPr>
              <a:t>8. Allergen Cross-Contamination</a:t>
            </a:r>
            <a:endParaRPr lang="en-US" sz="1800" dirty="0">
              <a:effectLst/>
              <a:latin typeface="Times New Roman" panose="02020603050405020304" pitchFamily="18" charset="0"/>
              <a:ea typeface="Arial" panose="020B0604020202020204" pitchFamily="34" charset="0"/>
            </a:endParaRPr>
          </a:p>
          <a:p>
            <a:pPr marL="457200" algn="l">
              <a:spcAft>
                <a:spcPts val="200"/>
              </a:spcAft>
              <a:buNone/>
            </a:pPr>
            <a:r>
              <a:rPr lang="tr-TR" sz="1800" b="1" dirty="0">
                <a:effectLst/>
                <a:latin typeface="Times New Roman" panose="02020603050405020304" pitchFamily="18" charset="0"/>
                <a:ea typeface="Times New Roman" panose="02020603050405020304" pitchFamily="18" charset="0"/>
              </a:rPr>
              <a:t>Causes:</a:t>
            </a:r>
            <a:r>
              <a:rPr lang="tr-TR" sz="1800" dirty="0">
                <a:effectLst/>
                <a:latin typeface="Times New Roman" panose="02020603050405020304" pitchFamily="18" charset="0"/>
                <a:ea typeface="Times New Roman" panose="02020603050405020304" pitchFamily="18" charset="0"/>
              </a:rPr>
              <a:t> Improper storage of allergens near other food items.</a:t>
            </a:r>
            <a:endParaRPr lang="en-US" sz="1800" dirty="0">
              <a:effectLst/>
              <a:latin typeface="Times New Roman" panose="02020603050405020304" pitchFamily="18" charset="0"/>
              <a:ea typeface="Arial" panose="020B0604020202020204" pitchFamily="34" charset="0"/>
            </a:endParaRPr>
          </a:p>
          <a:p>
            <a:pPr marL="457200" algn="l">
              <a:spcAft>
                <a:spcPts val="200"/>
              </a:spcAft>
              <a:buNone/>
            </a:pPr>
            <a:r>
              <a:rPr lang="tr-TR" sz="1800" b="1" dirty="0">
                <a:effectLst/>
                <a:latin typeface="Times New Roman" panose="02020603050405020304" pitchFamily="18" charset="0"/>
                <a:ea typeface="Times New Roman" panose="02020603050405020304" pitchFamily="18" charset="0"/>
              </a:rPr>
              <a:t>Risks:</a:t>
            </a:r>
            <a:r>
              <a:rPr lang="tr-TR" sz="1800" dirty="0">
                <a:effectLst/>
                <a:latin typeface="Times New Roman" panose="02020603050405020304" pitchFamily="18" charset="0"/>
                <a:ea typeface="Times New Roman" panose="02020603050405020304" pitchFamily="18" charset="0"/>
              </a:rPr>
              <a:t> Severe allergic reactions.</a:t>
            </a:r>
            <a:endParaRPr lang="en-US" sz="1800" dirty="0">
              <a:effectLst/>
              <a:latin typeface="Times New Roman" panose="02020603050405020304" pitchFamily="18" charset="0"/>
              <a:ea typeface="Arial" panose="020B0604020202020204" pitchFamily="34" charset="0"/>
            </a:endParaRPr>
          </a:p>
          <a:p>
            <a:pPr marL="457200" algn="l">
              <a:spcAft>
                <a:spcPts val="200"/>
              </a:spcAft>
              <a:buNone/>
            </a:pPr>
            <a:r>
              <a:rPr lang="tr-TR" sz="1800" b="1" dirty="0">
                <a:effectLst/>
                <a:latin typeface="Times New Roman" panose="02020603050405020304" pitchFamily="18" charset="0"/>
                <a:ea typeface="Times New Roman" panose="02020603050405020304" pitchFamily="18" charset="0"/>
              </a:rPr>
              <a:t>Prevention:</a:t>
            </a:r>
            <a:r>
              <a:rPr lang="tr-TR" sz="1800" dirty="0">
                <a:effectLst/>
                <a:latin typeface="Times New Roman" panose="02020603050405020304" pitchFamily="18" charset="0"/>
                <a:ea typeface="Times New Roman" panose="02020603050405020304" pitchFamily="18" charset="0"/>
              </a:rPr>
              <a:t> Label and store allergens separately, and train staff in allergy-safe procedures.</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67DCA1B2-71A0-7C4B-0E83-DC7B8A0BE83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A8E7EAC-1FAF-C13D-36CF-EBAA052071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6EA362E-40A9-4689-5B76-8C13041EAC6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EFCB2C8-5103-D767-A852-C7A903F4115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F87406F-45CE-8C0F-8DB6-F35871196C1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B3CAA92-DE74-FD2B-D9E5-6DC7D5DBD58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09F5048-4CBF-7EEF-B3A9-C997EC4EA702}"/>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99C060A4-FF13-D6DF-A10A-5B47923E1473}"/>
              </a:ext>
            </a:extLst>
          </p:cNvPr>
          <p:cNvPicPr>
            <a:picLocks noChangeAspect="1"/>
          </p:cNvPicPr>
          <p:nvPr/>
        </p:nvPicPr>
        <p:blipFill>
          <a:blip r:embed="rId11"/>
          <a:stretch>
            <a:fillRect/>
          </a:stretch>
        </p:blipFill>
        <p:spPr>
          <a:xfrm>
            <a:off x="3237558" y="3822681"/>
            <a:ext cx="2619375" cy="1743075"/>
          </a:xfrm>
          <a:prstGeom prst="rect">
            <a:avLst/>
          </a:prstGeom>
        </p:spPr>
      </p:pic>
    </p:spTree>
    <p:extLst>
      <p:ext uri="{BB962C8B-B14F-4D97-AF65-F5344CB8AC3E}">
        <p14:creationId xmlns:p14="http://schemas.microsoft.com/office/powerpoint/2010/main" val="717255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0AEDD-3541-BC1C-CF41-51A61DF0B4C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8E0ED98-A4E2-F95F-FE92-5D97913B47D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D68EDC9-A2D8-358E-5402-793B42DF0A0D}"/>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BASIC FIRST AID INFORMATION</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072E75C-F1F5-5EB2-2694-EA626D4AB6B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E104440-D1D0-CBDC-F04D-FB9C968621F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BBB098D-01C3-6973-11B6-FEF64562191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BC31FAA-48C5-491A-584A-67B9F5052DBA}"/>
              </a:ext>
            </a:extLst>
          </p:cNvPr>
          <p:cNvSpPr txBox="1"/>
          <p:nvPr/>
        </p:nvSpPr>
        <p:spPr>
          <a:xfrm>
            <a:off x="630999" y="1746599"/>
            <a:ext cx="7962900" cy="2913618"/>
          </a:xfrm>
          <a:prstGeom prst="rect">
            <a:avLst/>
          </a:prstGeom>
          <a:noFill/>
        </p:spPr>
        <p:txBody>
          <a:bodyPr wrap="square" rtlCol="0">
            <a:spAutoFit/>
          </a:bodyPr>
          <a:lstStyle/>
          <a:p>
            <a:pPr lvl="0" algn="l">
              <a:spcAft>
                <a:spcPts val="200"/>
              </a:spcAft>
              <a:buSzPts val="1000"/>
              <a:tabLst>
                <a:tab pos="457200" algn="l"/>
              </a:tabLst>
            </a:pPr>
            <a:r>
              <a:rPr lang="tr-TR" sz="1800" dirty="0">
                <a:effectLst/>
                <a:latin typeface="Times New Roman" panose="02020603050405020304" pitchFamily="18" charset="0"/>
                <a:ea typeface="Arial" panose="020B0604020202020204" pitchFamily="34" charset="0"/>
              </a:rPr>
              <a:t>Providing </a:t>
            </a:r>
            <a:r>
              <a:rPr lang="tr-TR" sz="1800" b="1" dirty="0">
                <a:effectLst/>
                <a:latin typeface="Times New Roman" panose="02020603050405020304" pitchFamily="18" charset="0"/>
                <a:ea typeface="Arial" panose="020B0604020202020204" pitchFamily="34" charset="0"/>
              </a:rPr>
              <a:t>basic first aid on board a ship</a:t>
            </a:r>
            <a:r>
              <a:rPr lang="tr-TR" sz="1800" dirty="0">
                <a:effectLst/>
                <a:latin typeface="Times New Roman" panose="02020603050405020304" pitchFamily="18" charset="0"/>
                <a:ea typeface="Arial" panose="020B0604020202020204" pitchFamily="34" charset="0"/>
              </a:rPr>
              <a:t> is vital because immediate medical help is not always accessible at sea. Every crew member should have at least a working knowledge of </a:t>
            </a:r>
            <a:r>
              <a:rPr lang="tr-TR" sz="1800" b="1" dirty="0">
                <a:effectLst/>
                <a:latin typeface="Times New Roman" panose="02020603050405020304" pitchFamily="18" charset="0"/>
                <a:ea typeface="Arial" panose="020B0604020202020204" pitchFamily="34" charset="0"/>
              </a:rPr>
              <a:t>basic first aid procedures</a:t>
            </a:r>
            <a:r>
              <a:rPr lang="tr-TR" sz="1800" dirty="0">
                <a:effectLst/>
                <a:latin typeface="Times New Roman" panose="02020603050405020304" pitchFamily="18" charset="0"/>
                <a:ea typeface="Arial" panose="020B0604020202020204" pitchFamily="34" charset="0"/>
              </a:rPr>
              <a:t> to respond quickly and stabilize a person until professional care is available</a:t>
            </a:r>
            <a:r>
              <a:rPr lang="en-US" sz="1800" dirty="0">
                <a:effectLst/>
                <a:latin typeface="Times New Roman" panose="02020603050405020304" pitchFamily="18" charset="0"/>
                <a:ea typeface="Arial" panose="020B0604020202020204" pitchFamily="34" charset="0"/>
              </a:rPr>
              <a:t>.</a:t>
            </a:r>
          </a:p>
          <a:p>
            <a:pPr algn="just">
              <a:spcAft>
                <a:spcPts val="200"/>
              </a:spcAft>
              <a:buNone/>
            </a:pPr>
            <a:r>
              <a:rPr lang="en-US" sz="1800" dirty="0">
                <a:effectLst/>
                <a:latin typeface="Times New Roman" panose="02020603050405020304" pitchFamily="18" charset="0"/>
                <a:ea typeface="Arial" panose="020B0604020202020204" pitchFamily="34" charset="0"/>
              </a:rPr>
              <a:t>When a medical emergency arises onboard a ship, it is critical to respond swiftly, calmly, and with caution. The first step is to assess the scene. Ensure that the environment is safe for both the casualty and the responder. Avoid hazards such as fire, electrical risks, chemicals, or unstable footing. If the area poses a danger, move the injured person only if absolutely necessary.</a:t>
            </a:r>
          </a:p>
          <a:p>
            <a:pPr lvl="0" algn="l">
              <a:spcAft>
                <a:spcPts val="200"/>
              </a:spcAft>
              <a:buSzPts val="1000"/>
              <a:tabLst>
                <a:tab pos="457200" algn="l"/>
              </a:tabLs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910B1ED9-7DA1-9141-CE7E-15233905202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4231DBC-E8EF-F670-7E14-9936F41342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1052CFD-562A-A50E-C191-68D61047C3B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3A8C8AA-BC04-2FDE-3598-87795F27A1A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4FB71E6-0691-8EEF-D2E0-EE0A584BC02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CE0293C-3F0F-FA55-CA6C-A9C6B39FA34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9AFA079-04C5-E55B-C1C1-FEABB09899F0}"/>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826541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7045A-0EAA-266C-81DE-33BFD25A35E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C85E3CB-4286-2DF9-34D1-C408A32C85D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9A043C9-507A-9110-A657-8BE9D6DED65C}"/>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KEY CONCEPTS OF VICTUALLING ONBOARD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F4A0D5C-549C-DBEB-25EE-A515689A24A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22D0B36-CD60-D876-3C8B-017DBF8FBC2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8CD9FA9-6046-5088-C244-98CC2F1ECD1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E435F1B-CE4F-E1F7-E1EB-C81B8646915E}"/>
              </a:ext>
            </a:extLst>
          </p:cNvPr>
          <p:cNvSpPr txBox="1"/>
          <p:nvPr/>
        </p:nvSpPr>
        <p:spPr>
          <a:xfrm>
            <a:off x="552450" y="1678387"/>
            <a:ext cx="7962900" cy="3016210"/>
          </a:xfrm>
          <a:prstGeom prst="rect">
            <a:avLst/>
          </a:prstGeom>
          <a:noFill/>
        </p:spPr>
        <p:txBody>
          <a:bodyPr wrap="square" rtlCol="0">
            <a:spAutoFit/>
          </a:bodyPr>
          <a:lstStyle/>
          <a:p>
            <a:pPr marL="1203325" indent="-1203325" algn="just">
              <a:spcBef>
                <a:spcPts val="815"/>
              </a:spcBef>
              <a:spcAft>
                <a:spcPts val="200"/>
              </a:spcAft>
              <a:buNone/>
              <a:tabLst>
                <a:tab pos="6024880" algn="r"/>
              </a:tabLst>
            </a:pPr>
            <a:r>
              <a:rPr lang="en-US" sz="1800" b="1" dirty="0">
                <a:effectLst/>
                <a:latin typeface="Times New Roman" panose="02020603050405020304" pitchFamily="18" charset="0"/>
                <a:ea typeface="Arial" panose="020B0604020202020204" pitchFamily="34" charset="0"/>
              </a:rPr>
              <a:t>Vessel Management and Fuel Efficiency </a:t>
            </a:r>
          </a:p>
          <a:p>
            <a:pPr algn="just">
              <a:spcAft>
                <a:spcPts val="200"/>
              </a:spcAft>
              <a:buNone/>
            </a:pPr>
            <a:r>
              <a:rPr lang="en-US" sz="1800" dirty="0">
                <a:effectLst/>
                <a:latin typeface="Times New Roman" panose="02020603050405020304" pitchFamily="18" charset="0"/>
                <a:ea typeface="Times New Roman" panose="02020603050405020304" pitchFamily="18" charset="0"/>
              </a:rPr>
              <a:t>When planning a transatlantic voyage, a shipping company must carefully manage ballast water to ensure the vessel's stability and comply with international environmental regulations. This process also involves monitoring the ship’s deadweight tonnage (DWT) and staying within the designated load line to maintain safe and efficient sailing conditions. During the journey, the vessel may stop at a designated port to refuel through bunkering services. This step is a critical part of port logistics, ensuring the ship has sufficient fuel for the next leg of its route while also supporting overall fuel efficiency and voyage planning.</a:t>
            </a:r>
            <a:endParaRPr lang="en-US" sz="1800" dirty="0">
              <a:effectLst/>
              <a:latin typeface="Times New Roman" panose="02020603050405020304" pitchFamily="18" charset="0"/>
              <a:ea typeface="Arial" panose="020B0604020202020204" pitchFamily="34" charset="0"/>
            </a:endParaRPr>
          </a:p>
          <a:p>
            <a:pPr algn="just">
              <a:spcBef>
                <a:spcPts val="815"/>
              </a:spcBef>
              <a:spcAft>
                <a:spcPts val="200"/>
              </a:spcAft>
              <a:buNone/>
              <a:tabLst>
                <a:tab pos="6024880" algn="r"/>
              </a:tabLs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8E848564-50B5-2267-1BDC-F9AAA28CF42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B7C88D9-4945-EF70-56B4-C1632D37DF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22D94D9-EFD7-7A0C-0C12-EE39649D68D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6DCC136-E9A2-E44D-0C3E-911170B1817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F9023C6-2FFD-CA15-B3CC-4BDF36C5E88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2F6FA27-6C7E-2D13-D9BC-B790F10124F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8D4CFC5-3C6E-56F1-7227-F76A4989CF34}"/>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6B0731FE-1814-3841-8EEF-D4751A8CD134}"/>
              </a:ext>
            </a:extLst>
          </p:cNvPr>
          <p:cNvPicPr>
            <a:picLocks noChangeAspect="1"/>
          </p:cNvPicPr>
          <p:nvPr/>
        </p:nvPicPr>
        <p:blipFill>
          <a:blip r:embed="rId11"/>
          <a:stretch>
            <a:fillRect/>
          </a:stretch>
        </p:blipFill>
        <p:spPr>
          <a:xfrm>
            <a:off x="3090862" y="4287305"/>
            <a:ext cx="2962275" cy="1543050"/>
          </a:xfrm>
          <a:prstGeom prst="rect">
            <a:avLst/>
          </a:prstGeom>
        </p:spPr>
      </p:pic>
    </p:spTree>
    <p:extLst>
      <p:ext uri="{BB962C8B-B14F-4D97-AF65-F5344CB8AC3E}">
        <p14:creationId xmlns:p14="http://schemas.microsoft.com/office/powerpoint/2010/main" val="5142220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1DF5B-7CF3-1010-0293-A75C433DC66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B6AAAFA-2508-93F1-D7DE-B9178006D55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87B2EFE-9486-490B-1354-0470AD78D7A1}"/>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BASIC FIRST AID INFORMATION</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D1799F3-0366-9E00-2BB2-34B164564D5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A888FC8-4DAA-55FC-207C-6728E21D7E9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4DF4D0B-8511-97EB-5102-7C53B51F131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5A7CE4F-4C94-32DE-7FF3-F0244A4DDE15}"/>
              </a:ext>
            </a:extLst>
          </p:cNvPr>
          <p:cNvSpPr txBox="1"/>
          <p:nvPr/>
        </p:nvSpPr>
        <p:spPr>
          <a:xfrm>
            <a:off x="630999" y="1746599"/>
            <a:ext cx="7962900" cy="4047262"/>
          </a:xfrm>
          <a:prstGeom prst="rect">
            <a:avLst/>
          </a:prstGeom>
          <a:noFill/>
        </p:spPr>
        <p:txBody>
          <a:bodyPr wrap="square" rtlCol="0">
            <a:spAutoFit/>
          </a:bodyPr>
          <a:lstStyle/>
          <a:p>
            <a:pPr algn="just">
              <a:spcAft>
                <a:spcPts val="200"/>
              </a:spcAft>
              <a:buNone/>
            </a:pPr>
            <a:r>
              <a:rPr lang="en-US" sz="1800" dirty="0">
                <a:effectLst/>
                <a:latin typeface="Times New Roman" panose="02020603050405020304" pitchFamily="18" charset="0"/>
                <a:ea typeface="Arial" panose="020B0604020202020204" pitchFamily="34" charset="0"/>
              </a:rPr>
              <a:t>Next, conduct a primary survey using the DRABC method. Begin by checking for </a:t>
            </a:r>
            <a:r>
              <a:rPr lang="en-US" sz="1800" b="1" dirty="0">
                <a:effectLst/>
                <a:latin typeface="Times New Roman" panose="02020603050405020304" pitchFamily="18" charset="0"/>
                <a:ea typeface="Arial" panose="020B0604020202020204" pitchFamily="34" charset="0"/>
              </a:rPr>
              <a:t>Danger</a:t>
            </a:r>
            <a:r>
              <a:rPr lang="en-US" sz="1800" dirty="0">
                <a:effectLst/>
                <a:latin typeface="Times New Roman" panose="02020603050405020304" pitchFamily="18" charset="0"/>
                <a:ea typeface="Arial" panose="020B0604020202020204" pitchFamily="34" charset="0"/>
              </a:rPr>
              <a:t> to yourself and the casualty. Then assess the </a:t>
            </a:r>
            <a:r>
              <a:rPr lang="en-US" sz="1800" b="1" dirty="0">
                <a:effectLst/>
                <a:latin typeface="Times New Roman" panose="02020603050405020304" pitchFamily="18" charset="0"/>
                <a:ea typeface="Arial" panose="020B0604020202020204" pitchFamily="34" charset="0"/>
              </a:rPr>
              <a:t>Response</a:t>
            </a:r>
            <a:r>
              <a:rPr lang="en-US" sz="1800" dirty="0">
                <a:effectLst/>
                <a:latin typeface="Times New Roman" panose="02020603050405020304" pitchFamily="18" charset="0"/>
                <a:ea typeface="Arial" panose="020B0604020202020204" pitchFamily="34" charset="0"/>
              </a:rPr>
              <a:t> by gently shaking the person and asking questions to determine consciousness. Ensure the </a:t>
            </a:r>
            <a:r>
              <a:rPr lang="en-US" sz="1800" b="1" dirty="0">
                <a:effectLst/>
                <a:latin typeface="Times New Roman" panose="02020603050405020304" pitchFamily="18" charset="0"/>
                <a:ea typeface="Arial" panose="020B0604020202020204" pitchFamily="34" charset="0"/>
              </a:rPr>
              <a:t>Airway</a:t>
            </a:r>
            <a:r>
              <a:rPr lang="en-US" sz="1800" dirty="0">
                <a:effectLst/>
                <a:latin typeface="Times New Roman" panose="02020603050405020304" pitchFamily="18" charset="0"/>
                <a:ea typeface="Arial" panose="020B0604020202020204" pitchFamily="34" charset="0"/>
              </a:rPr>
              <a:t> is open and not obstructed. Check for </a:t>
            </a:r>
            <a:r>
              <a:rPr lang="en-US" sz="1800" b="1" dirty="0">
                <a:effectLst/>
                <a:latin typeface="Times New Roman" panose="02020603050405020304" pitchFamily="18" charset="0"/>
                <a:ea typeface="Arial" panose="020B0604020202020204" pitchFamily="34" charset="0"/>
              </a:rPr>
              <a:t>Breathing</a:t>
            </a:r>
            <a:r>
              <a:rPr lang="en-US" sz="1800" dirty="0">
                <a:effectLst/>
                <a:latin typeface="Times New Roman" panose="02020603050405020304" pitchFamily="18" charset="0"/>
                <a:ea typeface="Arial" panose="020B0604020202020204" pitchFamily="34" charset="0"/>
              </a:rPr>
              <a:t> by looking, listening, and feeling for breath for no more than 10 seconds. Finally, check for </a:t>
            </a:r>
            <a:r>
              <a:rPr lang="en-US" sz="1800" b="1" dirty="0">
                <a:effectLst/>
                <a:latin typeface="Times New Roman" panose="02020603050405020304" pitchFamily="18" charset="0"/>
                <a:ea typeface="Arial" panose="020B0604020202020204" pitchFamily="34" charset="0"/>
              </a:rPr>
              <a:t>Circulation</a:t>
            </a:r>
            <a:r>
              <a:rPr lang="en-US" sz="1800" dirty="0">
                <a:effectLst/>
                <a:latin typeface="Times New Roman" panose="02020603050405020304" pitchFamily="18" charset="0"/>
                <a:ea typeface="Arial" panose="020B0604020202020204" pitchFamily="34" charset="0"/>
              </a:rPr>
              <a:t>, such as signs of bleeding or other indicators that the heart is functioning.</a:t>
            </a:r>
          </a:p>
          <a:p>
            <a:pPr algn="just">
              <a:spcAft>
                <a:spcPts val="200"/>
              </a:spcAft>
              <a:buNone/>
            </a:pPr>
            <a:r>
              <a:rPr lang="en-US" sz="1800" dirty="0">
                <a:effectLst/>
                <a:latin typeface="Times New Roman" panose="02020603050405020304" pitchFamily="18" charset="0"/>
                <a:ea typeface="Arial" panose="020B0604020202020204" pitchFamily="34" charset="0"/>
              </a:rPr>
              <a:t>If the casualty is not breathing, begin </a:t>
            </a:r>
            <a:r>
              <a:rPr lang="en-US" sz="1800" b="1" dirty="0">
                <a:effectLst/>
                <a:latin typeface="Times New Roman" panose="02020603050405020304" pitchFamily="18" charset="0"/>
                <a:ea typeface="Arial" panose="020B0604020202020204" pitchFamily="34" charset="0"/>
              </a:rPr>
              <a:t>Cardiopulmonary Resuscitation (CPR)</a:t>
            </a:r>
            <a:r>
              <a:rPr lang="en-US" sz="1800" dirty="0">
                <a:effectLst/>
                <a:latin typeface="Times New Roman" panose="02020603050405020304" pitchFamily="18" charset="0"/>
                <a:ea typeface="Arial" panose="020B0604020202020204" pitchFamily="34" charset="0"/>
              </a:rPr>
              <a:t>. For adults, perform 30 chest compressions followed by 2 rescue breaths. Maintain a rhythm of 100–120 compressions per minute with a depth of 5–6 cm. Continue CPR until the casualty shows signs of life or professional help takes over. If an Automated External Defibrillator (AED) is available and you are trained, use it as soon as possible.</a:t>
            </a:r>
          </a:p>
          <a:p>
            <a:pPr algn="just">
              <a:spcAft>
                <a:spcPts val="200"/>
              </a:spcAft>
              <a:buNone/>
            </a:pPr>
            <a:endParaRPr lang="en-US" sz="1800" dirty="0">
              <a:effectLst/>
              <a:latin typeface="Times New Roman" panose="02020603050405020304" pitchFamily="18" charset="0"/>
              <a:ea typeface="Arial" panose="020B0604020202020204" pitchFamily="34" charset="0"/>
            </a:endParaRPr>
          </a:p>
          <a:p>
            <a:pPr lvl="0" algn="l">
              <a:spcAft>
                <a:spcPts val="200"/>
              </a:spcAft>
              <a:buSzPts val="1000"/>
              <a:tabLst>
                <a:tab pos="457200" algn="l"/>
              </a:tabLs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04A1EE6E-7C23-EC7D-725B-D4BECF82AC2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BCBAD7D-CF96-78A6-DA18-77E19FD352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11694F2-E350-69E9-5D11-26A8E161839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FD7D4BD-26CB-1D86-5901-F0FA83EC689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D6D58C8-5489-583C-C1F4-531225C7640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9524178-B9AC-6E11-16D2-BA40C875B48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AFE929D-1CA4-5F44-8C1E-70377477D345}"/>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5624021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0395B-48D5-E512-C84F-9F3D9EFE2D2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FE02CD9-A752-AD03-D4FC-924503F5911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282B870-371D-D31D-A9CB-7BF063F024DA}"/>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BASIC FIRST AID INFORMATION</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448E554-6D8B-900B-57E4-41F231348D3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3A3EBDD-4E0E-E4C0-B134-AD9E1682F23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9B1A6BE-117C-F75D-6E01-87EF4934DD3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7DB5044-E7FF-C8B1-7FFF-40DF2FDCC0F0}"/>
              </a:ext>
            </a:extLst>
          </p:cNvPr>
          <p:cNvSpPr txBox="1"/>
          <p:nvPr/>
        </p:nvSpPr>
        <p:spPr>
          <a:xfrm>
            <a:off x="630999" y="1746599"/>
            <a:ext cx="7962900" cy="3216265"/>
          </a:xfrm>
          <a:prstGeom prst="rect">
            <a:avLst/>
          </a:prstGeom>
          <a:noFill/>
        </p:spPr>
        <p:txBody>
          <a:bodyPr wrap="square" rtlCol="0">
            <a:spAutoFit/>
          </a:bodyPr>
          <a:lstStyle/>
          <a:p>
            <a:pPr algn="just">
              <a:spcAft>
                <a:spcPts val="200"/>
              </a:spcAft>
              <a:buNone/>
            </a:pPr>
            <a:r>
              <a:rPr lang="en-US" sz="1800" dirty="0">
                <a:effectLst/>
                <a:latin typeface="Times New Roman" panose="02020603050405020304" pitchFamily="18" charset="0"/>
                <a:ea typeface="Arial" panose="020B0604020202020204" pitchFamily="34" charset="0"/>
              </a:rPr>
              <a:t>To control </a:t>
            </a:r>
            <a:r>
              <a:rPr lang="en-US" sz="1800" b="1" dirty="0">
                <a:effectLst/>
                <a:latin typeface="Times New Roman" panose="02020603050405020304" pitchFamily="18" charset="0"/>
                <a:ea typeface="Arial" panose="020B0604020202020204" pitchFamily="34" charset="0"/>
              </a:rPr>
              <a:t>bleeding</a:t>
            </a:r>
            <a:r>
              <a:rPr lang="en-US" sz="1800" dirty="0">
                <a:effectLst/>
                <a:latin typeface="Times New Roman" panose="02020603050405020304" pitchFamily="18" charset="0"/>
                <a:ea typeface="Arial" panose="020B0604020202020204" pitchFamily="34" charset="0"/>
              </a:rPr>
              <a:t>, apply direct pressure to the wound using a clean cloth or dressing. Elevate the injured area if you can do so safely, and secure the dressing with a bandage. Monitor the casualty for signs of shock. In the case of severe bleeding, a tourniquet may be used if the responder is trained in its application.</a:t>
            </a:r>
          </a:p>
          <a:p>
            <a:pPr algn="just">
              <a:spcAft>
                <a:spcPts val="200"/>
              </a:spcAft>
              <a:buNone/>
            </a:pPr>
            <a:r>
              <a:rPr lang="en-US" sz="1800" dirty="0">
                <a:effectLst/>
                <a:latin typeface="Times New Roman" panose="02020603050405020304" pitchFamily="18" charset="0"/>
                <a:ea typeface="Arial" panose="020B0604020202020204" pitchFamily="34" charset="0"/>
              </a:rPr>
              <a:t>For </a:t>
            </a:r>
            <a:r>
              <a:rPr lang="en-US" sz="1800" b="1" dirty="0">
                <a:effectLst/>
                <a:latin typeface="Times New Roman" panose="02020603050405020304" pitchFamily="18" charset="0"/>
                <a:ea typeface="Arial" panose="020B0604020202020204" pitchFamily="34" charset="0"/>
              </a:rPr>
              <a:t>burns and scalds</a:t>
            </a:r>
            <a:r>
              <a:rPr lang="en-US" sz="1800" dirty="0">
                <a:effectLst/>
                <a:latin typeface="Times New Roman" panose="02020603050405020304" pitchFamily="18" charset="0"/>
                <a:ea typeface="Arial" panose="020B0604020202020204" pitchFamily="34" charset="0"/>
              </a:rPr>
              <a:t>, immediately cool the affected area under running cold water for at least 10 minutes. Remove any loose clothing or jewelry, but do not attempt to remove anything stuck to the burn. Cover the area with a sterile, non-stick dressing such as cling film. Do not apply ice or creams directly to the burn, as this can cause further damage.</a:t>
            </a:r>
          </a:p>
          <a:p>
            <a:pPr algn="just">
              <a:spcAft>
                <a:spcPts val="200"/>
              </a:spcAft>
              <a:buNone/>
            </a:pPr>
            <a:endParaRPr lang="en-US" sz="1800" dirty="0">
              <a:effectLst/>
              <a:latin typeface="Times New Roman" panose="02020603050405020304" pitchFamily="18" charset="0"/>
              <a:ea typeface="Arial" panose="020B0604020202020204" pitchFamily="34" charset="0"/>
            </a:endParaRPr>
          </a:p>
          <a:p>
            <a:pPr lvl="0" algn="l">
              <a:spcAft>
                <a:spcPts val="200"/>
              </a:spcAft>
              <a:buSzPts val="1000"/>
              <a:tabLst>
                <a:tab pos="457200" algn="l"/>
              </a:tabLs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B0AF1DAA-38C5-924D-B2B7-B2DBE030A6E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0B5255D-FFED-58BA-2C77-F0D700EDA3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8BC6008-9E72-C3C3-743A-70C75163AFD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54E62AA-3936-43D0-ECBD-BE18271531D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6A5C641-01AB-8012-8599-6BB62BEE09F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0C9A087-6486-0B72-83EF-BE1731883DE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28D4466-61C3-E8B0-998A-AA8EA874B2BF}"/>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4185886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E1227-D27B-A4B9-18A6-6B8099A92F3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E9D0E00-FEC3-6F4E-9E34-BDE060D122A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D4B65C1-AA31-9657-B348-ADD64F8919BC}"/>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BASIC FIRST AID INFORMATION</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FD46D39-2650-E79D-F278-6F75D015F00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87E6C32-19C7-8A59-63BC-2096BE97996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218AF47-5232-698A-1BDB-489FC827E10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5ACE3BE-5C22-45D2-CDE8-3113483C9367}"/>
              </a:ext>
            </a:extLst>
          </p:cNvPr>
          <p:cNvSpPr txBox="1"/>
          <p:nvPr/>
        </p:nvSpPr>
        <p:spPr>
          <a:xfrm>
            <a:off x="630999" y="1746599"/>
            <a:ext cx="7962900" cy="2662267"/>
          </a:xfrm>
          <a:prstGeom prst="rect">
            <a:avLst/>
          </a:prstGeom>
          <a:noFill/>
        </p:spPr>
        <p:txBody>
          <a:bodyPr wrap="square" rtlCol="0">
            <a:spAutoFit/>
          </a:bodyPr>
          <a:lstStyle/>
          <a:p>
            <a:pPr algn="just">
              <a:spcAft>
                <a:spcPts val="200"/>
              </a:spcAft>
              <a:buNone/>
            </a:pPr>
            <a:r>
              <a:rPr lang="en-US" sz="1800" dirty="0">
                <a:effectLst/>
                <a:latin typeface="Times New Roman" panose="02020603050405020304" pitchFamily="18" charset="0"/>
                <a:ea typeface="Arial" panose="020B0604020202020204" pitchFamily="34" charset="0"/>
              </a:rPr>
              <a:t>If a person has a suspected </a:t>
            </a:r>
            <a:r>
              <a:rPr lang="en-US" sz="1800" b="1" dirty="0">
                <a:effectLst/>
                <a:latin typeface="Times New Roman" panose="02020603050405020304" pitchFamily="18" charset="0"/>
                <a:ea typeface="Arial" panose="020B0604020202020204" pitchFamily="34" charset="0"/>
              </a:rPr>
              <a:t>fracture or sprain</a:t>
            </a:r>
            <a:r>
              <a:rPr lang="en-US" sz="1800" dirty="0">
                <a:effectLst/>
                <a:latin typeface="Times New Roman" panose="02020603050405020304" pitchFamily="18" charset="0"/>
                <a:ea typeface="Arial" panose="020B0604020202020204" pitchFamily="34" charset="0"/>
              </a:rPr>
              <a:t>, immobilize the injury using a splint or sling. Apply a cold pack wrapped in cloth to reduce swelling, but do not try to move or realign the bones. Keep the casualty calm and still until further help arrives.</a:t>
            </a:r>
          </a:p>
          <a:p>
            <a:pPr algn="just">
              <a:spcAft>
                <a:spcPts val="200"/>
              </a:spcAft>
              <a:buNone/>
            </a:pPr>
            <a:r>
              <a:rPr lang="en-US" sz="1800" dirty="0">
                <a:effectLst/>
                <a:latin typeface="Times New Roman" panose="02020603050405020304" pitchFamily="18" charset="0"/>
                <a:ea typeface="Arial" panose="020B0604020202020204" pitchFamily="34" charset="0"/>
              </a:rPr>
              <a:t>In the case of </a:t>
            </a:r>
            <a:r>
              <a:rPr lang="en-US" sz="1800" b="1" dirty="0">
                <a:effectLst/>
                <a:latin typeface="Times New Roman" panose="02020603050405020304" pitchFamily="18" charset="0"/>
                <a:ea typeface="Arial" panose="020B0604020202020204" pitchFamily="34" charset="0"/>
              </a:rPr>
              <a:t>choking</a:t>
            </a:r>
            <a:r>
              <a:rPr lang="en-US" sz="1800" dirty="0">
                <a:effectLst/>
                <a:latin typeface="Times New Roman" panose="02020603050405020304" pitchFamily="18" charset="0"/>
                <a:ea typeface="Arial" panose="020B0604020202020204" pitchFamily="34" charset="0"/>
              </a:rPr>
              <a:t>, ask the person if they can speak or cough. If they cannot, administer 5 firm back blows followed by 5 abdominal thrusts. Alternate between these actions until the blockage is cleared or the person becomes unconscious. If they lose consciousness, begin CPR immediately.</a:t>
            </a:r>
          </a:p>
          <a:p>
            <a:pPr algn="just">
              <a:spcAft>
                <a:spcPts val="200"/>
              </a:spcAft>
              <a:buNone/>
            </a:pPr>
            <a:endParaRPr lang="en-US" sz="1800" dirty="0">
              <a:effectLst/>
              <a:latin typeface="Times New Roman" panose="02020603050405020304" pitchFamily="18" charset="0"/>
              <a:ea typeface="Arial" panose="020B0604020202020204" pitchFamily="34" charset="0"/>
            </a:endParaRPr>
          </a:p>
          <a:p>
            <a:pPr lvl="0" algn="l">
              <a:spcAft>
                <a:spcPts val="200"/>
              </a:spcAft>
              <a:buSzPts val="1000"/>
              <a:tabLst>
                <a:tab pos="457200" algn="l"/>
              </a:tabLs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876AC26A-3E9B-4635-512D-2CE2D9EE55F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59BDB78-2E10-6E58-066B-B8502A4492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72ECF27-4298-5970-C1E2-30796A5944C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B26D681-7BDE-212B-F077-620DD11EF86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57C0082-E6F3-E17A-F4ED-D14052C0FD7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AA3D17F-B15C-ADB6-DC24-DAF154B09C5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29D36F9-CD0D-730F-B7D1-FF84B314E70F}"/>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0E16177A-BA81-25E8-6B7F-C492DF6908C8}"/>
              </a:ext>
            </a:extLst>
          </p:cNvPr>
          <p:cNvPicPr>
            <a:picLocks noChangeAspect="1"/>
          </p:cNvPicPr>
          <p:nvPr/>
        </p:nvPicPr>
        <p:blipFill>
          <a:blip r:embed="rId11"/>
          <a:stretch>
            <a:fillRect/>
          </a:stretch>
        </p:blipFill>
        <p:spPr>
          <a:xfrm>
            <a:off x="1628102" y="4144430"/>
            <a:ext cx="2714625" cy="1685925"/>
          </a:xfrm>
          <a:prstGeom prst="rect">
            <a:avLst/>
          </a:prstGeom>
        </p:spPr>
      </p:pic>
      <p:pic>
        <p:nvPicPr>
          <p:cNvPr id="6" name="Picture 5">
            <a:extLst>
              <a:ext uri="{FF2B5EF4-FFF2-40B4-BE49-F238E27FC236}">
                <a16:creationId xmlns:a16="http://schemas.microsoft.com/office/drawing/2014/main" id="{E0F09EC6-6345-E7F2-2A54-A8293A4E6413}"/>
              </a:ext>
            </a:extLst>
          </p:cNvPr>
          <p:cNvPicPr>
            <a:picLocks noChangeAspect="1"/>
          </p:cNvPicPr>
          <p:nvPr/>
        </p:nvPicPr>
        <p:blipFill>
          <a:blip r:embed="rId12"/>
          <a:stretch>
            <a:fillRect/>
          </a:stretch>
        </p:blipFill>
        <p:spPr>
          <a:xfrm>
            <a:off x="5399147" y="4087713"/>
            <a:ext cx="1619667" cy="1685926"/>
          </a:xfrm>
          <a:prstGeom prst="rect">
            <a:avLst/>
          </a:prstGeom>
        </p:spPr>
      </p:pic>
    </p:spTree>
    <p:extLst>
      <p:ext uri="{BB962C8B-B14F-4D97-AF65-F5344CB8AC3E}">
        <p14:creationId xmlns:p14="http://schemas.microsoft.com/office/powerpoint/2010/main" val="11350022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1FF9A-2EB7-F351-46E4-7B2C55F8BBE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E9DF6FD-E158-B2BA-6DDB-86A6BF035CC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7228D51-6C24-F340-000C-046B61EDB5E1}"/>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BASIC FIRST AID INFORMATION</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B7C3446-01CF-593B-B0E4-A7D5DC90BC6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3BE253D-16E3-F5B2-9328-5F811CAEBFF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A62C58A-3705-EAAF-410A-C624709D16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DA1AB3D-D322-7BC8-FD33-F7B17CF6DC28}"/>
              </a:ext>
            </a:extLst>
          </p:cNvPr>
          <p:cNvSpPr txBox="1"/>
          <p:nvPr/>
        </p:nvSpPr>
        <p:spPr>
          <a:xfrm>
            <a:off x="630999" y="1746599"/>
            <a:ext cx="7962900" cy="3518912"/>
          </a:xfrm>
          <a:prstGeom prst="rect">
            <a:avLst/>
          </a:prstGeom>
          <a:noFill/>
        </p:spPr>
        <p:txBody>
          <a:bodyPr wrap="square" rtlCol="0">
            <a:spAutoFit/>
          </a:bodyPr>
          <a:lstStyle/>
          <a:p>
            <a:pPr algn="just">
              <a:spcAft>
                <a:spcPts val="200"/>
              </a:spcAft>
              <a:buNone/>
            </a:pPr>
            <a:r>
              <a:rPr lang="en-US" sz="1800" b="1" dirty="0">
                <a:effectLst/>
                <a:latin typeface="Times New Roman" panose="02020603050405020304" pitchFamily="18" charset="0"/>
                <a:ea typeface="Arial" panose="020B0604020202020204" pitchFamily="34" charset="0"/>
              </a:rPr>
              <a:t>Shock</a:t>
            </a:r>
            <a:r>
              <a:rPr lang="en-US" sz="1800" dirty="0">
                <a:effectLst/>
                <a:latin typeface="Times New Roman" panose="02020603050405020304" pitchFamily="18" charset="0"/>
                <a:ea typeface="Arial" panose="020B0604020202020204" pitchFamily="34" charset="0"/>
              </a:rPr>
              <a:t> can occur as a result of injury or trauma and presents symptoms such as pale, cold skin, a rapid pulse, dizziness, and confusion. If someone is in shock, lay them flat and elevate their legs unless there is a suspected injury that would prevent this. Keep the casualty warm and calm, and do not give them anything to eat or drink.</a:t>
            </a:r>
          </a:p>
          <a:p>
            <a:pPr algn="just">
              <a:spcAft>
                <a:spcPts val="200"/>
              </a:spcAft>
              <a:buNone/>
            </a:pPr>
            <a:r>
              <a:rPr lang="en-US" sz="1800" dirty="0">
                <a:effectLst/>
                <a:latin typeface="Times New Roman" panose="02020603050405020304" pitchFamily="18" charset="0"/>
                <a:ea typeface="Arial" panose="020B0604020202020204" pitchFamily="34" charset="0"/>
              </a:rPr>
              <a:t>For </a:t>
            </a:r>
            <a:r>
              <a:rPr lang="en-US" sz="1800" b="1" dirty="0">
                <a:effectLst/>
                <a:latin typeface="Times New Roman" panose="02020603050405020304" pitchFamily="18" charset="0"/>
                <a:ea typeface="Arial" panose="020B0604020202020204" pitchFamily="34" charset="0"/>
              </a:rPr>
              <a:t>heat exhaustion or heatstroke</a:t>
            </a:r>
            <a:r>
              <a:rPr lang="en-US" sz="1800" dirty="0">
                <a:effectLst/>
                <a:latin typeface="Times New Roman" panose="02020603050405020304" pitchFamily="18" charset="0"/>
                <a:ea typeface="Arial" panose="020B0604020202020204" pitchFamily="34" charset="0"/>
              </a:rPr>
              <a:t>, move the affected person to a cool, shaded area. Remove any unnecessary clothing and apply cool, wet cloths to the skin. Offer small sips of water with electrolytes if they are conscious. If the person shows signs of heatstroke, such as confusion or unconsciousness, treat it as a medical emergency and seek help immediately.</a:t>
            </a:r>
          </a:p>
          <a:p>
            <a:pPr algn="just">
              <a:spcAft>
                <a:spcPts val="200"/>
              </a:spcAft>
              <a:buNone/>
            </a:pP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a:p>
            <a:pPr lvl="0" algn="l">
              <a:spcAft>
                <a:spcPts val="200"/>
              </a:spcAft>
              <a:buSzPts val="1000"/>
              <a:tabLst>
                <a:tab pos="457200" algn="l"/>
              </a:tabLs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D474B470-B944-F4B1-5D09-FDAD259CF03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A69D922-650C-9A27-6F15-169456FA75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7D5AD61-9F34-E15C-B621-CF715F76E7C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CEE863F-282A-D03E-463C-710C04AA1D8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64F8F90-C747-B2BF-949E-C0588741689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80104AA-BBE6-C6C9-9CE6-B6877266F26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25464C8-874F-9CA8-6237-C220A1D240BF}"/>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4DD6745D-A5BE-1AB9-A4DB-91F7DD7038CF}"/>
              </a:ext>
            </a:extLst>
          </p:cNvPr>
          <p:cNvPicPr>
            <a:picLocks noChangeAspect="1"/>
          </p:cNvPicPr>
          <p:nvPr/>
        </p:nvPicPr>
        <p:blipFill>
          <a:blip r:embed="rId11"/>
          <a:stretch>
            <a:fillRect/>
          </a:stretch>
        </p:blipFill>
        <p:spPr>
          <a:xfrm>
            <a:off x="1322371" y="4381298"/>
            <a:ext cx="2762250" cy="1657350"/>
          </a:xfrm>
          <a:prstGeom prst="rect">
            <a:avLst/>
          </a:prstGeom>
        </p:spPr>
      </p:pic>
      <p:pic>
        <p:nvPicPr>
          <p:cNvPr id="6" name="Picture 5">
            <a:extLst>
              <a:ext uri="{FF2B5EF4-FFF2-40B4-BE49-F238E27FC236}">
                <a16:creationId xmlns:a16="http://schemas.microsoft.com/office/drawing/2014/main" id="{7081A833-2811-A59C-C7D5-7F845292F593}"/>
              </a:ext>
            </a:extLst>
          </p:cNvPr>
          <p:cNvPicPr>
            <a:picLocks noChangeAspect="1"/>
          </p:cNvPicPr>
          <p:nvPr/>
        </p:nvPicPr>
        <p:blipFill>
          <a:blip r:embed="rId12"/>
          <a:stretch>
            <a:fillRect/>
          </a:stretch>
        </p:blipFill>
        <p:spPr>
          <a:xfrm>
            <a:off x="4910225" y="4381298"/>
            <a:ext cx="2847975" cy="1609725"/>
          </a:xfrm>
          <a:prstGeom prst="rect">
            <a:avLst/>
          </a:prstGeom>
        </p:spPr>
      </p:pic>
    </p:spTree>
    <p:extLst>
      <p:ext uri="{BB962C8B-B14F-4D97-AF65-F5344CB8AC3E}">
        <p14:creationId xmlns:p14="http://schemas.microsoft.com/office/powerpoint/2010/main" val="5988299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293F4-2D6F-EFB9-5796-C9E88584EFC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3FEE993-0395-165A-E115-EF9897A67D2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27E9D0A-5BF4-1748-5520-C41D24368BFE}"/>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BASIC FIRST AID INFORMATION</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7A1E1DB-BBA0-5DC3-2104-32AD18292D2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FCCE3AB-6324-9666-42E4-6C234D1BCBF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EC1CA69-1A23-E00D-944F-B71BCEC0693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E2DA251-3F4E-9339-07A3-2903F57B26D3}"/>
              </a:ext>
            </a:extLst>
          </p:cNvPr>
          <p:cNvSpPr txBox="1"/>
          <p:nvPr/>
        </p:nvSpPr>
        <p:spPr>
          <a:xfrm>
            <a:off x="630999" y="1746599"/>
            <a:ext cx="7962900" cy="3216265"/>
          </a:xfrm>
          <a:prstGeom prst="rect">
            <a:avLst/>
          </a:prstGeom>
          <a:noFill/>
        </p:spPr>
        <p:txBody>
          <a:bodyPr wrap="square" rtlCol="0">
            <a:spAutoFit/>
          </a:bodyPr>
          <a:lstStyle/>
          <a:p>
            <a:pPr algn="just">
              <a:spcAft>
                <a:spcPts val="200"/>
              </a:spcAft>
              <a:buNone/>
            </a:pPr>
            <a:r>
              <a:rPr lang="en-US" sz="1800" dirty="0">
                <a:effectLst/>
                <a:latin typeface="Times New Roman" panose="02020603050405020304" pitchFamily="18" charset="0"/>
                <a:ea typeface="Arial" panose="020B0604020202020204" pitchFamily="34" charset="0"/>
              </a:rPr>
              <a:t>In cases of </a:t>
            </a:r>
            <a:r>
              <a:rPr lang="en-US" sz="1800" b="1" dirty="0">
                <a:effectLst/>
                <a:latin typeface="Times New Roman" panose="02020603050405020304" pitchFamily="18" charset="0"/>
                <a:ea typeface="Arial" panose="020B0604020202020204" pitchFamily="34" charset="0"/>
              </a:rPr>
              <a:t>chemical exposure or poisoning</a:t>
            </a:r>
            <a:r>
              <a:rPr lang="en-US" sz="1800" dirty="0">
                <a:effectLst/>
                <a:latin typeface="Times New Roman" panose="02020603050405020304" pitchFamily="18" charset="0"/>
                <a:ea typeface="Arial" panose="020B0604020202020204" pitchFamily="34" charset="0"/>
              </a:rPr>
              <a:t>, remove any contaminated clothing and rinse the affected skin thoroughly with water. Do not induce vomiting unless instructed by a medical professional. Try to identify the chemical involved and notify the ship’s medical officer or captain without delay.</a:t>
            </a:r>
          </a:p>
          <a:p>
            <a:pPr algn="just">
              <a:spcAft>
                <a:spcPts val="200"/>
              </a:spcAft>
              <a:buNone/>
            </a:pPr>
            <a:r>
              <a:rPr lang="en-US" sz="1800" dirty="0">
                <a:effectLst/>
                <a:latin typeface="Times New Roman" panose="02020603050405020304" pitchFamily="18" charset="0"/>
                <a:ea typeface="Arial" panose="020B0604020202020204" pitchFamily="34" charset="0"/>
              </a:rPr>
              <a:t>To support emergency care, vessels should be equipped with appropriate </a:t>
            </a:r>
            <a:r>
              <a:rPr lang="en-US" sz="1800" b="1" dirty="0">
                <a:effectLst/>
                <a:latin typeface="Times New Roman" panose="02020603050405020304" pitchFamily="18" charset="0"/>
                <a:ea typeface="Arial" panose="020B0604020202020204" pitchFamily="34" charset="0"/>
              </a:rPr>
              <a:t>first aid equipment</a:t>
            </a:r>
            <a:r>
              <a:rPr lang="en-US" sz="1800" dirty="0">
                <a:effectLst/>
                <a:latin typeface="Times New Roman" panose="02020603050405020304" pitchFamily="18" charset="0"/>
                <a:ea typeface="Arial" panose="020B0604020202020204" pitchFamily="34" charset="0"/>
              </a:rPr>
              <a:t>, including marine first aid kits that meet IMO/WHO standards, burn dressings, sterile gauze, and bandages. Other essential items include CPR masks, AEDs, splints, slings, eyewash solutions, gloves, scissors, and tweezers. Emergency medications may also be carried if permitted and prescribed.</a:t>
            </a:r>
          </a:p>
          <a:p>
            <a:pPr algn="just">
              <a:spcAft>
                <a:spcPts val="200"/>
              </a:spcAft>
              <a:buNone/>
            </a:pPr>
            <a:endParaRPr lang="en-US" sz="1800" dirty="0">
              <a:effectLst/>
              <a:latin typeface="Times New Roman" panose="02020603050405020304" pitchFamily="18" charset="0"/>
              <a:ea typeface="Arial" panose="020B0604020202020204" pitchFamily="34" charset="0"/>
            </a:endParaRPr>
          </a:p>
          <a:p>
            <a:pPr lvl="0" algn="l">
              <a:spcAft>
                <a:spcPts val="200"/>
              </a:spcAft>
              <a:buSzPts val="1000"/>
              <a:tabLst>
                <a:tab pos="457200" algn="l"/>
              </a:tabLs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3233F08D-A86A-1D38-97E8-0F71A1E9871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8B8A9D6-5848-5F8D-E6CA-8A889474FB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1D1F432-EE2A-02F2-5BAF-DAB0CEA4777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95EE050-227E-B2CA-FBE3-02BA6AC0946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50E8D92-AC10-CE79-BF22-8F3202D848D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FC1C781-5615-C7C5-6D9C-8BFE9AEFD7B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4B5E339-5CC6-B2DA-1D33-BC8F05F7962F}"/>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05615212-A798-ABF9-2A34-A62AAD37D284}"/>
              </a:ext>
            </a:extLst>
          </p:cNvPr>
          <p:cNvPicPr>
            <a:picLocks noChangeAspect="1"/>
          </p:cNvPicPr>
          <p:nvPr/>
        </p:nvPicPr>
        <p:blipFill>
          <a:blip r:embed="rId11"/>
          <a:stretch>
            <a:fillRect/>
          </a:stretch>
        </p:blipFill>
        <p:spPr>
          <a:xfrm>
            <a:off x="3089173" y="4422544"/>
            <a:ext cx="2857500" cy="1600200"/>
          </a:xfrm>
          <a:prstGeom prst="rect">
            <a:avLst/>
          </a:prstGeom>
        </p:spPr>
      </p:pic>
    </p:spTree>
    <p:extLst>
      <p:ext uri="{BB962C8B-B14F-4D97-AF65-F5344CB8AC3E}">
        <p14:creationId xmlns:p14="http://schemas.microsoft.com/office/powerpoint/2010/main" val="26086093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030DA-A054-9CD0-4DA8-71558C0F063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AE89876-63A8-CB1F-BF08-26090F2FC03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34EB65F-4308-08E8-B4AE-6061A09BEDFE}"/>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BASIC FIRST AID INFORMATION</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81DFB03-55B3-E7C6-1840-AF5EB41FD1F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4E515FA-0B30-C1FA-B5B9-ED287417C5C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15B37B9-DE1E-2011-E0D4-A7B9D08F87E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622CEBB-FE46-08A9-503F-363E3C2DFA25}"/>
              </a:ext>
            </a:extLst>
          </p:cNvPr>
          <p:cNvSpPr txBox="1"/>
          <p:nvPr/>
        </p:nvSpPr>
        <p:spPr>
          <a:xfrm>
            <a:off x="630999" y="1746599"/>
            <a:ext cx="7962900" cy="1779974"/>
          </a:xfrm>
          <a:prstGeom prst="rect">
            <a:avLst/>
          </a:prstGeom>
          <a:noFill/>
        </p:spPr>
        <p:txBody>
          <a:bodyPr wrap="square" rtlCol="0">
            <a:spAutoFit/>
          </a:bodyPr>
          <a:lstStyle/>
          <a:p>
            <a:pPr algn="just">
              <a:spcAft>
                <a:spcPts val="200"/>
              </a:spcAft>
              <a:buNone/>
            </a:pPr>
            <a:r>
              <a:rPr lang="en-US" sz="1800" dirty="0">
                <a:effectLst/>
                <a:latin typeface="Times New Roman" panose="02020603050405020304" pitchFamily="18" charset="0"/>
                <a:ea typeface="Arial" panose="020B0604020202020204" pitchFamily="34" charset="0"/>
              </a:rPr>
              <a:t>Finally, all crew members should receive </a:t>
            </a:r>
            <a:r>
              <a:rPr lang="en-US" sz="1800" b="1" dirty="0">
                <a:effectLst/>
                <a:latin typeface="Times New Roman" panose="02020603050405020304" pitchFamily="18" charset="0"/>
                <a:ea typeface="Arial" panose="020B0604020202020204" pitchFamily="34" charset="0"/>
              </a:rPr>
              <a:t>training</a:t>
            </a:r>
            <a:r>
              <a:rPr lang="en-US" sz="1800" dirty="0">
                <a:effectLst/>
                <a:latin typeface="Times New Roman" panose="02020603050405020304" pitchFamily="18" charset="0"/>
                <a:ea typeface="Arial" panose="020B0604020202020204" pitchFamily="34" charset="0"/>
              </a:rPr>
              <a:t> in basic first aid and CPR. First aid posters and quick-reference guides should be displayed in strategic areas such as the galley, engine room, and bridge. A First Aid Logbook should be maintained to document all incidents and treatments, ensuring proper record-keeping and facilitating medical follow-up when necessary.</a:t>
            </a:r>
          </a:p>
          <a:p>
            <a:pPr lvl="0" algn="l">
              <a:spcAft>
                <a:spcPts val="200"/>
              </a:spcAft>
              <a:buSzPts val="1000"/>
              <a:tabLst>
                <a:tab pos="457200" algn="l"/>
              </a:tabLs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51D865E0-ADAF-1BF6-59E5-198549B78C1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E04F24EC-677D-D84E-F89B-8D20AE3DAE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426D60E-42FB-B9D0-16F5-C8757F41004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F618EB7-667F-78D8-A4E7-DB57191392D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9446B63-BF4D-A897-EB61-660DE956027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67BBBBD-4DC4-0E57-FEC9-C5DA0D771B3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035489B-1415-55D7-086A-4913E9A1EFC5}"/>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Picture 7">
            <a:extLst>
              <a:ext uri="{FF2B5EF4-FFF2-40B4-BE49-F238E27FC236}">
                <a16:creationId xmlns:a16="http://schemas.microsoft.com/office/drawing/2014/main" id="{36F408C9-8681-D739-1D55-345A8298DC49}"/>
              </a:ext>
            </a:extLst>
          </p:cNvPr>
          <p:cNvPicPr>
            <a:picLocks noChangeAspect="1"/>
          </p:cNvPicPr>
          <p:nvPr/>
        </p:nvPicPr>
        <p:blipFill>
          <a:blip r:embed="rId11"/>
          <a:stretch>
            <a:fillRect/>
          </a:stretch>
        </p:blipFill>
        <p:spPr>
          <a:xfrm>
            <a:off x="1428750" y="3728870"/>
            <a:ext cx="2857500" cy="1779973"/>
          </a:xfrm>
          <a:prstGeom prst="rect">
            <a:avLst/>
          </a:prstGeom>
        </p:spPr>
      </p:pic>
      <p:pic>
        <p:nvPicPr>
          <p:cNvPr id="9" name="Picture 8">
            <a:extLst>
              <a:ext uri="{FF2B5EF4-FFF2-40B4-BE49-F238E27FC236}">
                <a16:creationId xmlns:a16="http://schemas.microsoft.com/office/drawing/2014/main" id="{E7B06106-0E51-BC4D-126E-49673B17F859}"/>
              </a:ext>
            </a:extLst>
          </p:cNvPr>
          <p:cNvPicPr>
            <a:picLocks noChangeAspect="1"/>
          </p:cNvPicPr>
          <p:nvPr/>
        </p:nvPicPr>
        <p:blipFill>
          <a:blip r:embed="rId12"/>
          <a:stretch>
            <a:fillRect/>
          </a:stretch>
        </p:blipFill>
        <p:spPr>
          <a:xfrm>
            <a:off x="5631268" y="3728870"/>
            <a:ext cx="2476500" cy="1847850"/>
          </a:xfrm>
          <a:prstGeom prst="rect">
            <a:avLst/>
          </a:prstGeom>
        </p:spPr>
      </p:pic>
    </p:spTree>
    <p:extLst>
      <p:ext uri="{BB962C8B-B14F-4D97-AF65-F5344CB8AC3E}">
        <p14:creationId xmlns:p14="http://schemas.microsoft.com/office/powerpoint/2010/main" val="27607515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691E5-B1F0-4CCA-4AA9-4E2BF58BA17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00ADCB9-3F15-955F-D422-C305414B44D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128BFB1-9A39-5595-E3A7-ABCB82F97515}"/>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BASIC FIRST AID INFORMATION</a:t>
            </a:r>
            <a:br>
              <a:rPr lang="en-US" sz="2400" dirty="0">
                <a:effectLst/>
                <a:latin typeface="Times New Roman" panose="02020603050405020304" pitchFamily="18" charset="0"/>
                <a:ea typeface="Arial" panose="020B0604020202020204" pitchFamily="34" charset="0"/>
              </a:rPr>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52094F3-53B4-DC3D-9FCC-DF2026D132F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A6B2F11-9C8E-4651-B91E-B02C1B6FD59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4DFCB9B-AA20-AE99-84B3-60D294A3DD5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BFA18B54-0B7D-9059-23E1-133ED5FFCF2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605E171-117E-64A8-4011-CB3DC7501C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A2C1BB1-361C-53A8-4EA6-8B55D8F9693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B373CA5-E15E-BFEE-1748-755440C2DE1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B6724FB-918E-882D-0C40-605BF63000B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568761F-9322-6A52-9761-64F94CD176B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6E65761-F89D-9E47-8A68-B56BB331210C}"/>
              </a:ext>
            </a:extLst>
          </p:cNvPr>
          <p:cNvPicPr>
            <a:picLocks noChangeAspect="1"/>
          </p:cNvPicPr>
          <p:nvPr/>
        </p:nvPicPr>
        <p:blipFill>
          <a:blip r:embed="rId10"/>
          <a:stretch>
            <a:fillRect/>
          </a:stretch>
        </p:blipFill>
        <p:spPr>
          <a:xfrm>
            <a:off x="7704595" y="0"/>
            <a:ext cx="1227464" cy="1224789"/>
          </a:xfrm>
          <a:prstGeom prst="rect">
            <a:avLst/>
          </a:prstGeom>
        </p:spPr>
      </p:pic>
      <p:graphicFrame>
        <p:nvGraphicFramePr>
          <p:cNvPr id="5" name="Diagram 4">
            <a:extLst>
              <a:ext uri="{FF2B5EF4-FFF2-40B4-BE49-F238E27FC236}">
                <a16:creationId xmlns:a16="http://schemas.microsoft.com/office/drawing/2014/main" id="{86ADC9C2-F446-8F88-B471-65176443B707}"/>
              </a:ext>
            </a:extLst>
          </p:cNvPr>
          <p:cNvGraphicFramePr/>
          <p:nvPr>
            <p:extLst>
              <p:ext uri="{D42A27DB-BD31-4B8C-83A1-F6EECF244321}">
                <p14:modId xmlns:p14="http://schemas.microsoft.com/office/powerpoint/2010/main" val="965909256"/>
              </p:ext>
            </p:extLst>
          </p:nvPr>
        </p:nvGraphicFramePr>
        <p:xfrm>
          <a:off x="1943100" y="1678387"/>
          <a:ext cx="5372100" cy="362408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9806583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B9967-E2EF-9484-8746-8170909EF0D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6D4228F-4C98-F4F1-CB2C-E350C6812A8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E3CAF50-E521-54CB-074C-241353C3DE2C}"/>
              </a:ext>
            </a:extLst>
          </p:cNvPr>
          <p:cNvSpPr>
            <a:spLocks noGrp="1"/>
          </p:cNvSpPr>
          <p:nvPr>
            <p:ph type="title"/>
          </p:nvPr>
        </p:nvSpPr>
        <p:spPr>
          <a:xfrm>
            <a:off x="628650" y="1107174"/>
            <a:ext cx="7886700" cy="571213"/>
          </a:xfrm>
        </p:spPr>
        <p:txBody>
          <a:bodyPr>
            <a:noAutofit/>
          </a:bodyPr>
          <a:lstStyle/>
          <a:p>
            <a:pPr algn="ctr">
              <a:spcAft>
                <a:spcPts val="200"/>
              </a:spcAft>
              <a:buNone/>
            </a:pPr>
            <a:r>
              <a:rPr lang="en-US" sz="2400" dirty="0">
                <a:solidFill>
                  <a:srgbClr val="002060"/>
                </a:solidFill>
                <a:effectLst/>
                <a:latin typeface="Times New Roman" panose="02020603050405020304" pitchFamily="18" charset="0"/>
                <a:ea typeface="Arial" panose="020B0604020202020204" pitchFamily="34" charset="0"/>
              </a:rPr>
              <a:t>GENERAL STEPS TO TAKE IN CASE OF EMERGENCY ONBOARD</a:t>
            </a:r>
            <a:endParaRPr lang="en-US" sz="18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A77927A6-A74A-CDBE-597E-2DBBF2AC9F2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90C855B-CE15-234F-28F4-F041406C738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10E5AE8-CD10-444A-F7F6-3B7263B50A4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353D54C-BDFE-62A7-9CE8-42E5F1D2DB47}"/>
              </a:ext>
            </a:extLst>
          </p:cNvPr>
          <p:cNvSpPr txBox="1"/>
          <p:nvPr/>
        </p:nvSpPr>
        <p:spPr>
          <a:xfrm>
            <a:off x="630999" y="1746599"/>
            <a:ext cx="7962900" cy="4062651"/>
          </a:xfrm>
          <a:prstGeom prst="rect">
            <a:avLst/>
          </a:prstGeom>
          <a:noFill/>
        </p:spPr>
        <p:txBody>
          <a:bodyPr wrap="square" rtlCol="0">
            <a:spAutoFit/>
          </a:bodyPr>
          <a:lstStyle/>
          <a:p>
            <a:pPr marL="228600" algn="just">
              <a:lnSpc>
                <a:spcPct val="150000"/>
              </a:lnSpc>
              <a:spcAft>
                <a:spcPts val="20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tr-TR" sz="1800" dirty="0">
                <a:effectLst/>
                <a:latin typeface="Times New Roman" panose="02020603050405020304" pitchFamily="18" charset="0"/>
                <a:ea typeface="Times New Roman" panose="02020603050405020304" pitchFamily="18" charset="0"/>
                <a:cs typeface="Times New Roman" panose="02020603050405020304" pitchFamily="18" charset="0"/>
              </a:rPr>
              <a:t>Raise the Alarm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algn="just">
              <a:lnSpc>
                <a:spcPct val="150000"/>
              </a:lnSpc>
              <a:spcAft>
                <a:spcPts val="200"/>
              </a:spcAft>
            </a:pPr>
            <a:r>
              <a:rPr lang="tr-TR" dirty="0">
                <a:latin typeface="Times New Roman" panose="02020603050405020304" pitchFamily="18" charset="0"/>
                <a:cs typeface="Times New Roman" panose="02020603050405020304" pitchFamily="18" charset="0"/>
              </a:rPr>
              <a:t>2. Follow Emergency Procedures</a:t>
            </a:r>
            <a:endParaRPr lang="en-US" dirty="0">
              <a:latin typeface="Times New Roman" panose="02020603050405020304" pitchFamily="18" charset="0"/>
              <a:cs typeface="Times New Roman" panose="02020603050405020304" pitchFamily="18" charset="0"/>
            </a:endParaRPr>
          </a:p>
          <a:p>
            <a:pPr marL="228600" algn="just">
              <a:lnSpc>
                <a:spcPct val="150000"/>
              </a:lnSpc>
              <a:spcAft>
                <a:spcPts val="200"/>
              </a:spcAft>
            </a:pPr>
            <a:r>
              <a:rPr lang="tr-TR" dirty="0">
                <a:latin typeface="Times New Roman" panose="02020603050405020304" pitchFamily="18" charset="0"/>
                <a:cs typeface="Times New Roman" panose="02020603050405020304" pitchFamily="18" charset="0"/>
              </a:rPr>
              <a:t>3. Isolate the Hazard</a:t>
            </a:r>
            <a:endParaRPr lang="en-US" dirty="0">
              <a:latin typeface="Times New Roman" panose="02020603050405020304" pitchFamily="18" charset="0"/>
              <a:cs typeface="Times New Roman" panose="02020603050405020304" pitchFamily="18" charset="0"/>
            </a:endParaRPr>
          </a:p>
          <a:p>
            <a:pPr marL="228600" algn="just">
              <a:lnSpc>
                <a:spcPct val="150000"/>
              </a:lnSpc>
              <a:spcAft>
                <a:spcPts val="200"/>
              </a:spcAft>
            </a:pPr>
            <a:r>
              <a:rPr lang="tr-TR" dirty="0">
                <a:latin typeface="Times New Roman" panose="02020603050405020304" pitchFamily="18" charset="0"/>
                <a:cs typeface="Times New Roman" panose="02020603050405020304" pitchFamily="18" charset="0"/>
              </a:rPr>
              <a:t>4. Protect Yourself and Others</a:t>
            </a:r>
            <a:endParaRPr lang="en-US" dirty="0">
              <a:latin typeface="Times New Roman" panose="02020603050405020304" pitchFamily="18" charset="0"/>
              <a:cs typeface="Times New Roman" panose="02020603050405020304" pitchFamily="18" charset="0"/>
            </a:endParaRPr>
          </a:p>
          <a:p>
            <a:pPr marL="228600" algn="just">
              <a:lnSpc>
                <a:spcPct val="150000"/>
              </a:lnSpc>
              <a:spcAft>
                <a:spcPts val="200"/>
              </a:spcAft>
            </a:pPr>
            <a:r>
              <a:rPr lang="tr-TR" sz="1800" dirty="0">
                <a:effectLst/>
                <a:latin typeface="Times New Roman" panose="02020603050405020304" pitchFamily="18" charset="0"/>
                <a:ea typeface="Times New Roman" panose="02020603050405020304" pitchFamily="18" charset="0"/>
                <a:cs typeface="Times New Roman" panose="02020603050405020304" pitchFamily="18" charset="0"/>
              </a:rPr>
              <a:t>5. Control the Scene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algn="just">
              <a:lnSpc>
                <a:spcPct val="150000"/>
              </a:lnSpc>
              <a:spcAft>
                <a:spcPts val="200"/>
              </a:spcAft>
            </a:pPr>
            <a:r>
              <a:rPr lang="tr-TR" sz="1800" dirty="0">
                <a:effectLst/>
                <a:latin typeface="Times New Roman" panose="02020603050405020304" pitchFamily="18" charset="0"/>
                <a:ea typeface="Times New Roman" panose="02020603050405020304" pitchFamily="18" charset="0"/>
                <a:cs typeface="Times New Roman" panose="02020603050405020304" pitchFamily="18" charset="0"/>
              </a:rPr>
              <a:t>6. Inform the Master or Officer of the Watch</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algn="just">
              <a:lnSpc>
                <a:spcPct val="150000"/>
              </a:lnSpc>
              <a:spcAft>
                <a:spcPts val="200"/>
              </a:spcAft>
            </a:pPr>
            <a:r>
              <a:rPr lang="tr-TR" sz="1800" dirty="0">
                <a:effectLst/>
                <a:latin typeface="Times New Roman" panose="02020603050405020304" pitchFamily="18" charset="0"/>
                <a:ea typeface="Times New Roman" panose="02020603050405020304" pitchFamily="18" charset="0"/>
                <a:cs typeface="Times New Roman" panose="02020603050405020304" pitchFamily="18" charset="0"/>
              </a:rPr>
              <a:t>7. Log the Incident</a:t>
            </a:r>
            <a:endParaRPr lang="en-US" dirty="0">
              <a:latin typeface="Times New Roman" panose="02020603050405020304" pitchFamily="18" charset="0"/>
              <a:cs typeface="Times New Roman" panose="02020603050405020304" pitchFamily="18" charset="0"/>
            </a:endParaRPr>
          </a:p>
          <a:p>
            <a:pPr marL="228600" algn="just">
              <a:spcAft>
                <a:spcPts val="200"/>
              </a:spcAft>
            </a:pPr>
            <a:endParaRPr lang="en-US" dirty="0"/>
          </a:p>
          <a:p>
            <a:pPr marL="228600" algn="just">
              <a:spcAft>
                <a:spcPts val="200"/>
              </a:spcAft>
              <a:buNone/>
            </a:pPr>
            <a:endParaRPr lang="en-US" sz="1800" dirty="0">
              <a:effectLst/>
              <a:latin typeface="Times New Roman" panose="02020603050405020304" pitchFamily="18" charset="0"/>
              <a:ea typeface="Arial" panose="020B0604020202020204" pitchFamily="34" charset="0"/>
            </a:endParaRPr>
          </a:p>
          <a:p>
            <a:pPr lvl="0" algn="l">
              <a:spcAft>
                <a:spcPts val="200"/>
              </a:spcAft>
              <a:buSzPts val="1000"/>
              <a:tabLst>
                <a:tab pos="457200" algn="l"/>
              </a:tabLs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E71C5BC6-40BD-67FE-95D1-88F2E4B8B9C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E22FC7D-55F8-02DF-C18D-D7C18C20FF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3A7B39F-D756-310B-B6A2-124DF35C98E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59B7211-DE0A-4352-4F84-115471E6360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7E05937-0A7A-C74B-7D13-9FF697E65A0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C82686C-5EA2-5951-A0D7-51B90C8ADF2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B22E71D-18E6-CA88-0512-3C3EF07E612D}"/>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0289327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59BF3-7F7A-E093-5105-8B9C8888D17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6B5211F-6D6A-5A9D-953B-BF4EEAC4CEA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D7DCA7A-55AE-6AE1-D7CD-A625EF7FAE82}"/>
              </a:ext>
            </a:extLst>
          </p:cNvPr>
          <p:cNvSpPr>
            <a:spLocks noGrp="1"/>
          </p:cNvSpPr>
          <p:nvPr>
            <p:ph type="title"/>
          </p:nvPr>
        </p:nvSpPr>
        <p:spPr>
          <a:xfrm>
            <a:off x="628650" y="1107174"/>
            <a:ext cx="7886700" cy="571213"/>
          </a:xfrm>
        </p:spPr>
        <p:txBody>
          <a:bodyPr>
            <a:noAutofit/>
          </a:bodyPr>
          <a:lstStyle/>
          <a:p>
            <a:pPr algn="ctr">
              <a:spcAft>
                <a:spcPts val="200"/>
              </a:spcAft>
              <a:buNone/>
            </a:pPr>
            <a:r>
              <a:rPr lang="en-US" sz="2400" dirty="0">
                <a:solidFill>
                  <a:srgbClr val="002060"/>
                </a:solidFill>
                <a:effectLst/>
                <a:latin typeface="Times New Roman" panose="02020603050405020304" pitchFamily="18" charset="0"/>
                <a:ea typeface="Arial" panose="020B0604020202020204" pitchFamily="34" charset="0"/>
              </a:rPr>
              <a:t>TO BE READY FOR EMERGENCIES</a:t>
            </a:r>
            <a:endParaRPr lang="en-US" sz="18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17B2C9CB-B805-3804-7CD9-1417D50A77B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2E320B4-942E-6750-8C99-7425761EF64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D74A8C8-7807-301B-685B-0CA5CF4022D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79405C7-DF9B-686F-530A-EE05753389E4}"/>
              </a:ext>
            </a:extLst>
          </p:cNvPr>
          <p:cNvSpPr txBox="1"/>
          <p:nvPr/>
        </p:nvSpPr>
        <p:spPr>
          <a:xfrm>
            <a:off x="630999" y="1746599"/>
            <a:ext cx="7962900" cy="974626"/>
          </a:xfrm>
          <a:prstGeom prst="rect">
            <a:avLst/>
          </a:prstGeom>
          <a:noFill/>
        </p:spPr>
        <p:txBody>
          <a:bodyPr wrap="square" rtlCol="0">
            <a:spAutoFit/>
          </a:bodyPr>
          <a:lstStyle/>
          <a:p>
            <a:pPr marL="228600" algn="just">
              <a:spcAft>
                <a:spcPts val="200"/>
              </a:spcAft>
            </a:pPr>
            <a:endParaRPr lang="en-US" dirty="0"/>
          </a:p>
          <a:p>
            <a:pPr marL="228600" algn="just">
              <a:spcAft>
                <a:spcPts val="200"/>
              </a:spcAft>
              <a:buNone/>
            </a:pPr>
            <a:endParaRPr lang="en-US" sz="1800" dirty="0">
              <a:effectLst/>
              <a:latin typeface="Times New Roman" panose="02020603050405020304" pitchFamily="18" charset="0"/>
              <a:ea typeface="Arial" panose="020B0604020202020204" pitchFamily="34" charset="0"/>
            </a:endParaRPr>
          </a:p>
          <a:p>
            <a:pPr lvl="0" algn="l">
              <a:spcAft>
                <a:spcPts val="200"/>
              </a:spcAft>
              <a:buSzPts val="1000"/>
              <a:tabLst>
                <a:tab pos="457200" algn="l"/>
              </a:tabLs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857CA38C-C7BD-2675-39C7-2C1030AE007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6F391B0-9743-90D7-7013-236FBDBCA74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6E92557-635F-782A-A2D6-4C64DF7EFBD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9684D60-F82D-0630-7E18-54834375666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2E16208-240B-37FF-6D96-0BC6BF33A9B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DD5931E-ECD5-9898-F844-E89EB52A0A2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D49977A-7462-7AD9-BFA9-9D6D8FB5B82B}"/>
              </a:ext>
            </a:extLst>
          </p:cNvPr>
          <p:cNvPicPr>
            <a:picLocks noChangeAspect="1"/>
          </p:cNvPicPr>
          <p:nvPr/>
        </p:nvPicPr>
        <p:blipFill>
          <a:blip r:embed="rId10"/>
          <a:stretch>
            <a:fillRect/>
          </a:stretch>
        </p:blipFill>
        <p:spPr>
          <a:xfrm>
            <a:off x="7704595" y="0"/>
            <a:ext cx="1227464" cy="1224789"/>
          </a:xfrm>
          <a:prstGeom prst="rect">
            <a:avLst/>
          </a:prstGeom>
        </p:spPr>
      </p:pic>
      <p:graphicFrame>
        <p:nvGraphicFramePr>
          <p:cNvPr id="5" name="Diagram 4">
            <a:extLst>
              <a:ext uri="{FF2B5EF4-FFF2-40B4-BE49-F238E27FC236}">
                <a16:creationId xmlns:a16="http://schemas.microsoft.com/office/drawing/2014/main" id="{33F1EE5C-B1AC-B648-53BA-40602486D30E}"/>
              </a:ext>
            </a:extLst>
          </p:cNvPr>
          <p:cNvGraphicFramePr/>
          <p:nvPr>
            <p:extLst>
              <p:ext uri="{D42A27DB-BD31-4B8C-83A1-F6EECF244321}">
                <p14:modId xmlns:p14="http://schemas.microsoft.com/office/powerpoint/2010/main" val="1783987046"/>
              </p:ext>
            </p:extLst>
          </p:nvPr>
        </p:nvGraphicFramePr>
        <p:xfrm>
          <a:off x="1828800" y="1746600"/>
          <a:ext cx="5486400" cy="325878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5026018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58287-4774-B5FB-3D30-3D2BDAB1616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F316477-5C08-F9CF-1362-96E8382046A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94336F0-8CDF-C4F1-44DF-9FA5B0F7E386}"/>
              </a:ext>
            </a:extLst>
          </p:cNvPr>
          <p:cNvSpPr>
            <a:spLocks noGrp="1"/>
          </p:cNvSpPr>
          <p:nvPr>
            <p:ph type="title"/>
          </p:nvPr>
        </p:nvSpPr>
        <p:spPr>
          <a:xfrm>
            <a:off x="628650" y="908942"/>
            <a:ext cx="7886700" cy="579268"/>
          </a:xfrm>
        </p:spPr>
        <p:txBody>
          <a:bodyPr>
            <a:noAutofit/>
          </a:bodyPr>
          <a:lstStyle/>
          <a:p>
            <a:pPr algn="ctr">
              <a:spcAft>
                <a:spcPts val="200"/>
              </a:spcAft>
              <a:buNone/>
            </a:pPr>
            <a:r>
              <a:rPr lang="en-US" sz="2400" dirty="0">
                <a:solidFill>
                  <a:srgbClr val="002060"/>
                </a:solidFill>
                <a:effectLst/>
                <a:latin typeface="Times New Roman" panose="02020603050405020304" pitchFamily="18" charset="0"/>
                <a:ea typeface="Arial" panose="020B0604020202020204" pitchFamily="34" charset="0"/>
              </a:rPr>
              <a:t>REFERENCES</a:t>
            </a:r>
            <a:endParaRPr lang="en-US" sz="18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5B1A0915-F8B8-5592-0997-1BEE49DE7F6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BAAFAFF-DB42-3455-5A4F-00F954699DF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A86EF79-837A-F87F-45B8-784ACE1B77C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7CA8130-E01B-DE69-B587-EE0E1366C56D}"/>
              </a:ext>
            </a:extLst>
          </p:cNvPr>
          <p:cNvSpPr txBox="1"/>
          <p:nvPr/>
        </p:nvSpPr>
        <p:spPr>
          <a:xfrm>
            <a:off x="707199" y="1365811"/>
            <a:ext cx="7886700" cy="4704558"/>
          </a:xfrm>
          <a:prstGeom prst="rect">
            <a:avLst/>
          </a:prstGeom>
          <a:noFill/>
        </p:spPr>
        <p:txBody>
          <a:bodyPr wrap="square" rtlCol="0">
            <a:spAutoFit/>
          </a:bodyPr>
          <a:lstStyle/>
          <a:p>
            <a:pPr marL="342900" lvl="0" indent="-342900" algn="just">
              <a:lnSpc>
                <a:spcPct val="115000"/>
              </a:lnSpc>
              <a:buFont typeface="+mj-lt"/>
              <a:buAutoNum type="arabicPeriod"/>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Felício, J. A., Rodrigues, R., &amp;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Caldeirinha</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V. (2021). Green shipping effect on sustainable economy and environmental performance. </a:t>
            </a:r>
            <a:r>
              <a:rPr lang="en-US" sz="1800" i="1" kern="100" dirty="0">
                <a:effectLst/>
                <a:latin typeface="Times New Roman" panose="02020603050405020304" pitchFamily="18" charset="0"/>
                <a:ea typeface="Aptos" panose="020B0004020202020204" pitchFamily="34" charset="0"/>
                <a:cs typeface="Times New Roman" panose="02020603050405020304" pitchFamily="18" charset="0"/>
              </a:rPr>
              <a:t>Sustainability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i="1" kern="100" dirty="0">
                <a:effectLst/>
                <a:latin typeface="Times New Roman" panose="02020603050405020304" pitchFamily="18" charset="0"/>
                <a:ea typeface="Aptos" panose="020B0004020202020204" pitchFamily="34" charset="0"/>
                <a:cs typeface="Times New Roman" panose="02020603050405020304" pitchFamily="18" charset="0"/>
              </a:rPr>
              <a:t>13</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(8), 4256.</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mj-lt"/>
              <a:buAutoNum type="arabicPeriod"/>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Hay, T. K., &amp; Slater, K. (2014). Victualling for Future Royal Australia Navy Platforms-Alternative Technologies (No. DSTOTR1379).</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mj-lt"/>
              <a:buAutoNum type="arabicPeriod"/>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Hugos, M. H. (2024). </a:t>
            </a:r>
            <a:r>
              <a:rPr lang="en-US" sz="1800" i="1" kern="100" dirty="0">
                <a:effectLst/>
                <a:latin typeface="Times New Roman" panose="02020603050405020304" pitchFamily="18" charset="0"/>
                <a:ea typeface="Aptos" panose="020B0004020202020204" pitchFamily="34" charset="0"/>
                <a:cs typeface="Times New Roman" panose="02020603050405020304" pitchFamily="18" charset="0"/>
              </a:rPr>
              <a:t>Essentials of supply chain management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John Wiley &amp; Sons.</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mj-lt"/>
              <a:buAutoNum type="arabicPeriod"/>
            </a:pP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Scholliers</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P. (2015). Convenience foods. What, why, and when. </a:t>
            </a:r>
            <a:r>
              <a:rPr lang="en-US" sz="1800" i="1" kern="100" dirty="0">
                <a:effectLst/>
                <a:latin typeface="Times New Roman" panose="02020603050405020304" pitchFamily="18" charset="0"/>
                <a:ea typeface="Aptos" panose="020B0004020202020204" pitchFamily="34" charset="0"/>
                <a:cs typeface="Times New Roman" panose="02020603050405020304" pitchFamily="18" charset="0"/>
              </a:rPr>
              <a:t>Appetite</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i="1" kern="100" dirty="0">
                <a:effectLst/>
                <a:latin typeface="Times New Roman" panose="02020603050405020304" pitchFamily="18" charset="0"/>
                <a:ea typeface="Aptos" panose="020B0004020202020204" pitchFamily="34" charset="0"/>
                <a:cs typeface="Times New Roman" panose="02020603050405020304" pitchFamily="18" charset="0"/>
              </a:rPr>
              <a:t>94</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2-6.</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mj-lt"/>
              <a:buAutoNum type="arabicPeriod"/>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Brunner, T. A., Van der Horst, K., &amp; Siegrist, M. (2010). Convenience food products. Drivers for consumption. </a:t>
            </a:r>
            <a:r>
              <a:rPr lang="en-US" sz="1800" i="1" kern="100" dirty="0">
                <a:effectLst/>
                <a:latin typeface="Times New Roman" panose="02020603050405020304" pitchFamily="18" charset="0"/>
                <a:ea typeface="Aptos" panose="020B0004020202020204" pitchFamily="34" charset="0"/>
                <a:cs typeface="Times New Roman" panose="02020603050405020304" pitchFamily="18" charset="0"/>
              </a:rPr>
              <a:t>Appetite</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i="1" kern="100" dirty="0">
                <a:effectLst/>
                <a:latin typeface="Times New Roman" panose="02020603050405020304" pitchFamily="18" charset="0"/>
                <a:ea typeface="Aptos" panose="020B0004020202020204" pitchFamily="34" charset="0"/>
                <a:cs typeface="Times New Roman" panose="02020603050405020304" pitchFamily="18" charset="0"/>
              </a:rPr>
              <a:t>55</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(3), 498-506.</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mj-lt"/>
              <a:buAutoNum type="arabicPeriod"/>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Reddy, M. B., &amp; Love, M. (1999). The impact of food processing on the nutritional quality of vitamins and minerals. </a:t>
            </a:r>
            <a:r>
              <a:rPr lang="en-US" sz="1800" i="1" kern="100" dirty="0">
                <a:effectLst/>
                <a:latin typeface="Times New Roman" panose="02020603050405020304" pitchFamily="18" charset="0"/>
                <a:ea typeface="Aptos" panose="020B0004020202020204" pitchFamily="34" charset="0"/>
                <a:cs typeface="Times New Roman" panose="02020603050405020304" pitchFamily="18" charset="0"/>
              </a:rPr>
              <a:t>Impact of processing on food safety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99-106.</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first-aid/kitchen-first-aid</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26899035-2C0E-9E02-24E3-8FBE7030FA3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BE99719C-DD6D-FE8D-3C52-795884026E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7054826-65E7-1A6D-BCA1-7170BC195F0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41CAFEF-AEFB-D6C4-6794-B369CCC0DA4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3166356-6FED-87A0-89BE-0ACA91C4F00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C7FEE4B-16FA-E7EC-12E0-AC6BD89CAEC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037D07E-A4F1-3751-A922-EB27AD2D20C9}"/>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058778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7ED27-D5C5-752A-EC3D-74E19B95EB4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10AFADD-116E-7227-2430-7A44021FFFC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C8232CE-02C7-191A-9AB1-B4332877FAFF}"/>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KEY CONCEPTS OF VICTUALLING ONBOARD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9A78F96-D4AE-3EAD-0D04-67FF249E0C6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CA4F795-1DC5-AFDF-765E-24D61AD4FA4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32241C2-A5CF-CB60-D171-3E8665846FB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9337C1D-ADBC-4454-9AB5-238FA50925B0}"/>
              </a:ext>
            </a:extLst>
          </p:cNvPr>
          <p:cNvSpPr txBox="1"/>
          <p:nvPr/>
        </p:nvSpPr>
        <p:spPr>
          <a:xfrm>
            <a:off x="552450" y="1678387"/>
            <a:ext cx="7962900" cy="3016210"/>
          </a:xfrm>
          <a:prstGeom prst="rect">
            <a:avLst/>
          </a:prstGeom>
          <a:noFill/>
        </p:spPr>
        <p:txBody>
          <a:bodyPr wrap="square" rtlCol="0">
            <a:spAutoFit/>
          </a:bodyPr>
          <a:lstStyle/>
          <a:p>
            <a:pPr marL="1203325" indent="-1203325" algn="just">
              <a:spcBef>
                <a:spcPts val="815"/>
              </a:spcBef>
              <a:spcAft>
                <a:spcPts val="200"/>
              </a:spcAft>
              <a:buNone/>
              <a:tabLst>
                <a:tab pos="6024880" algn="r"/>
              </a:tabLst>
            </a:pPr>
            <a:r>
              <a:rPr lang="en-US" sz="1800" b="1" dirty="0">
                <a:effectLst/>
                <a:latin typeface="Times New Roman" panose="02020603050405020304" pitchFamily="18" charset="0"/>
                <a:ea typeface="Arial" panose="020B0604020202020204" pitchFamily="34" charset="0"/>
              </a:rPr>
              <a:t>Supply Chain Resilience and Crisis Management</a:t>
            </a:r>
          </a:p>
          <a:p>
            <a:pPr algn="just">
              <a:spcAft>
                <a:spcPts val="200"/>
              </a:spcAft>
              <a:buNone/>
            </a:pPr>
            <a:r>
              <a:rPr lang="en-US" sz="1800" dirty="0">
                <a:effectLst/>
                <a:latin typeface="Times New Roman" panose="02020603050405020304" pitchFamily="18" charset="0"/>
                <a:ea typeface="Times New Roman" panose="02020603050405020304" pitchFamily="18" charset="0"/>
              </a:rPr>
              <a:t>During the COVID-19 pandemic, supply chain management faced major challenges as global logistics disruptions led to shortages of essential goods and food supplies. To adapt, companies were forced to find alternative shipping routes, which affected lead times and required rapid adjustments in logistics planning. Similarly, when the Ever-Given container ship blocked the Suez Canal, it caused significant delays across international shipping networks. Many companies had to reroute vessels around the Cape of Good Hope, which increased freight rates, led to port congestion, and required additional transshipment to maintain delivery schedules.</a:t>
            </a:r>
            <a:endParaRPr lang="en-US" sz="1800" dirty="0">
              <a:effectLst/>
              <a:latin typeface="Times New Roman" panose="02020603050405020304" pitchFamily="18" charset="0"/>
              <a:ea typeface="Arial" panose="020B0604020202020204" pitchFamily="34" charset="0"/>
            </a:endParaRPr>
          </a:p>
          <a:p>
            <a:pPr algn="just">
              <a:spcBef>
                <a:spcPts val="815"/>
              </a:spcBef>
              <a:spcAft>
                <a:spcPts val="200"/>
              </a:spcAft>
              <a:buNone/>
              <a:tabLst>
                <a:tab pos="6024880" algn="r"/>
              </a:tabLs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026D0DFE-0A36-EBAF-8E75-FE0E3BD4BA7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C28D223-A52A-3EE9-3B80-FB62432F9B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4F7D972-12DB-7E6B-F904-9240FFD55E3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C3DA8A1-4B5B-2BE1-F086-73BF7E2D70A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888718C-2D78-19E8-8439-B8A55249658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AA3D771-82CD-4C06-F871-0C079841A7D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B3099ED-B016-536D-7326-429DD6001737}"/>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5158889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F5EAB-F168-CFE9-6F09-1D332CCD26C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7E8BB6E-C3E4-712A-EFEC-0B215B1DF03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3FC1C7D-7D6F-D245-0F6A-B71F0003C706}"/>
              </a:ext>
            </a:extLst>
          </p:cNvPr>
          <p:cNvSpPr>
            <a:spLocks noGrp="1"/>
          </p:cNvSpPr>
          <p:nvPr>
            <p:ph type="title"/>
          </p:nvPr>
        </p:nvSpPr>
        <p:spPr>
          <a:xfrm>
            <a:off x="628650" y="1107174"/>
            <a:ext cx="7886700" cy="571213"/>
          </a:xfrm>
        </p:spPr>
        <p:txBody>
          <a:bodyPr>
            <a:noAutofit/>
          </a:bodyPr>
          <a:lstStyle/>
          <a:p>
            <a:pPr algn="ctr">
              <a:spcAft>
                <a:spcPts val="200"/>
              </a:spcAft>
              <a:buNone/>
            </a:pPr>
            <a:r>
              <a:rPr lang="en-US" sz="2400" dirty="0">
                <a:solidFill>
                  <a:srgbClr val="002060"/>
                </a:solidFill>
                <a:effectLst/>
                <a:latin typeface="Times New Roman" panose="02020603050405020304" pitchFamily="18" charset="0"/>
                <a:ea typeface="Arial" panose="020B0604020202020204" pitchFamily="34" charset="0"/>
              </a:rPr>
              <a:t>REFERENCES</a:t>
            </a:r>
            <a:endParaRPr lang="en-US" sz="18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CCA123FF-4901-39C8-DFDC-61D6ED44522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2668F2F-88F2-9AFF-AD79-CD961ACF0EC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31A303C-8036-761E-943B-8E50EF00083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BE9EF09-0E4C-086E-070D-5C557AA1C236}"/>
              </a:ext>
            </a:extLst>
          </p:cNvPr>
          <p:cNvSpPr txBox="1"/>
          <p:nvPr/>
        </p:nvSpPr>
        <p:spPr>
          <a:xfrm>
            <a:off x="628650" y="1571602"/>
            <a:ext cx="7965249" cy="4215578"/>
          </a:xfrm>
          <a:prstGeom prst="rect">
            <a:avLst/>
          </a:prstGeom>
          <a:noFill/>
        </p:spPr>
        <p:txBody>
          <a:bodyPr wrap="square" rtlCol="0">
            <a:spAutoFit/>
          </a:bodyPr>
          <a:lstStyle/>
          <a:p>
            <a:pPr marR="0" lvl="0" algn="just" defTabSz="457200" rtl="0" eaLnBrk="1" fontAlgn="auto" latinLnBrk="0" hangingPunct="1">
              <a:lnSpc>
                <a:spcPct val="115000"/>
              </a:lnSpc>
              <a:spcBef>
                <a:spcPts val="0"/>
              </a:spcBef>
              <a:spcAft>
                <a:spcPts val="0"/>
              </a:spcAft>
              <a:buClrTx/>
              <a:buSzTx/>
              <a:tabLst/>
              <a:defRPr/>
            </a:pPr>
            <a:r>
              <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7. Devi, R. (2015). Food processing and impact on nutrition. </a:t>
            </a:r>
            <a:r>
              <a:rPr kumimoji="0" lang="en-US" sz="1800" b="0" i="1"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Sch. J. Agric. Vet. Sci</a:t>
            </a:r>
            <a:r>
              <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1800" b="0" i="1"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2</a:t>
            </a:r>
            <a:r>
              <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304-311.</a:t>
            </a:r>
            <a:endParaRPr kumimoji="0" lang="en-US"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R="0" lvl="0" algn="just" defTabSz="457200" rtl="0" eaLnBrk="1" fontAlgn="auto" latinLnBrk="0" hangingPunct="1">
              <a:lnSpc>
                <a:spcPct val="115000"/>
              </a:lnSpc>
              <a:spcBef>
                <a:spcPts val="0"/>
              </a:spcBef>
              <a:spcAft>
                <a:spcPts val="0"/>
              </a:spcAft>
              <a:buClrTx/>
              <a:buSzTx/>
              <a:tabLst/>
              <a:defRPr/>
            </a:pPr>
            <a:r>
              <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8. Rahman, M. S. (2020). Food preservation: an overview. </a:t>
            </a:r>
            <a:r>
              <a:rPr kumimoji="0" lang="en-US" sz="1800" b="0" i="1"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Handbook of food preservation</a:t>
            </a:r>
            <a:r>
              <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7-18.</a:t>
            </a:r>
            <a:endParaRPr kumimoji="0" lang="en-US"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R="0" lvl="0" algn="just" defTabSz="457200" rtl="0" eaLnBrk="1" fontAlgn="auto" latinLnBrk="0" hangingPunct="1">
              <a:lnSpc>
                <a:spcPct val="115000"/>
              </a:lnSpc>
              <a:spcBef>
                <a:spcPts val="0"/>
              </a:spcBef>
              <a:spcAft>
                <a:spcPts val="0"/>
              </a:spcAft>
              <a:buClrTx/>
              <a:buSzTx/>
              <a:tabLst/>
              <a:defRPr/>
            </a:pPr>
            <a:r>
              <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9. Leistner, L. (1992). Food preservation by combined methods. </a:t>
            </a:r>
            <a:r>
              <a:rPr kumimoji="0" lang="en-US" sz="1800" b="0" i="1"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Food research international</a:t>
            </a:r>
            <a:r>
              <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1800" b="0" i="1"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25</a:t>
            </a:r>
            <a:r>
              <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(2), 151-158.</a:t>
            </a:r>
            <a:endParaRPr kumimoji="0" lang="en-US"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R="0" lvl="0" algn="just" defTabSz="457200" rtl="0" eaLnBrk="1" fontAlgn="auto" latinLnBrk="0" hangingPunct="1">
              <a:lnSpc>
                <a:spcPct val="115000"/>
              </a:lnSpc>
              <a:spcBef>
                <a:spcPts val="0"/>
              </a:spcBef>
              <a:spcAft>
                <a:spcPts val="0"/>
              </a:spcAft>
              <a:buClrTx/>
              <a:buSzTx/>
              <a:tabLst/>
              <a:defRPr/>
            </a:pPr>
            <a:r>
              <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10. Stranieri, S., Ricci, E. C., &amp; Banterle, A. (2017). Convenience food with environmentally-sustainable attributes: A consumer perspective. </a:t>
            </a:r>
            <a:r>
              <a:rPr kumimoji="0" lang="en-US" sz="1800" b="0" i="1"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Appetite</a:t>
            </a:r>
            <a:r>
              <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1800" b="0" i="1"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116</a:t>
            </a:r>
            <a:r>
              <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11-20.</a:t>
            </a:r>
            <a:endParaRPr kumimoji="0" lang="en-US"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R="0" lvl="0" algn="just" defTabSz="457200" rtl="0" eaLnBrk="1" fontAlgn="auto" latinLnBrk="0" hangingPunct="1">
              <a:lnSpc>
                <a:spcPct val="115000"/>
              </a:lnSpc>
              <a:spcBef>
                <a:spcPts val="0"/>
              </a:spcBef>
              <a:spcAft>
                <a:spcPts val="0"/>
              </a:spcAft>
              <a:buClrTx/>
              <a:buSzTx/>
              <a:tabLst/>
              <a:defRPr/>
            </a:pPr>
            <a:r>
              <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11. Wales, M. E. (2009). Understanding the role of convenience in consumer food choices: a review article. </a:t>
            </a:r>
            <a:r>
              <a:rPr kumimoji="0" lang="en-US" sz="1800" b="0" i="1"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SURG Journal</a:t>
            </a:r>
            <a:r>
              <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1800" b="0" i="1"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2</a:t>
            </a:r>
            <a:r>
              <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(2), 40-48.</a:t>
            </a:r>
            <a:endParaRPr kumimoji="0" lang="en-US"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R="0" lvl="0" algn="just" defTabSz="457200" rtl="0" eaLnBrk="1" fontAlgn="auto" latinLnBrk="0" hangingPunct="1">
              <a:lnSpc>
                <a:spcPct val="115000"/>
              </a:lnSpc>
              <a:spcBef>
                <a:spcPts val="0"/>
              </a:spcBef>
              <a:spcAft>
                <a:spcPts val="0"/>
              </a:spcAft>
              <a:buClrTx/>
              <a:buSzTx/>
              <a:tabLst/>
              <a:defRPr/>
            </a:pPr>
            <a:r>
              <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12. </a:t>
            </a:r>
            <a:r>
              <a:rPr kumimoji="0" lang="en-US" sz="18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Akamangwa</a:t>
            </a:r>
            <a:r>
              <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N. (2016). Working for the environment and against safety: How compliance affects health and safety on board ships. </a:t>
            </a:r>
            <a:r>
              <a:rPr kumimoji="0" lang="en-US" sz="1800" b="0" i="1"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Safety Science</a:t>
            </a:r>
            <a:r>
              <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1800" b="0" i="1"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87</a:t>
            </a:r>
            <a:r>
              <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131-143.</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9DD9784D-379E-A2F3-7C56-01DA699EF3E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A719154-669B-69F1-71CC-671319C21D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98399EA-D883-5F5D-830A-1F8663E9971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194CAB9-738F-6720-12E9-6F63FB9D79D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9C55D3F-EBDA-5076-364F-69219C2252B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703D46E-EF38-73DF-E4B4-62777926E14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A095F0D-BDE8-8D0F-B447-4373A2FB1FC0}"/>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6516217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0D689-6ED9-90F6-3416-2192601CEF2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BFDEC0A-15DC-4A9C-9809-099F7271C90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11CCBA9-BC94-B6BD-9F1F-07E94DB28081}"/>
              </a:ext>
            </a:extLst>
          </p:cNvPr>
          <p:cNvSpPr>
            <a:spLocks noGrp="1"/>
          </p:cNvSpPr>
          <p:nvPr>
            <p:ph type="title"/>
          </p:nvPr>
        </p:nvSpPr>
        <p:spPr>
          <a:xfrm>
            <a:off x="628650" y="1107174"/>
            <a:ext cx="7886700" cy="571213"/>
          </a:xfrm>
        </p:spPr>
        <p:txBody>
          <a:bodyPr>
            <a:noAutofit/>
          </a:bodyPr>
          <a:lstStyle/>
          <a:p>
            <a:pPr algn="ctr">
              <a:spcAft>
                <a:spcPts val="200"/>
              </a:spcAft>
              <a:buNone/>
            </a:pPr>
            <a:r>
              <a:rPr lang="en-US" sz="2400" dirty="0">
                <a:solidFill>
                  <a:srgbClr val="002060"/>
                </a:solidFill>
                <a:effectLst/>
                <a:latin typeface="Times New Roman" panose="02020603050405020304" pitchFamily="18" charset="0"/>
                <a:ea typeface="Arial" panose="020B0604020202020204" pitchFamily="34" charset="0"/>
              </a:rPr>
              <a:t>REFERENCES</a:t>
            </a:r>
            <a:endParaRPr lang="en-US" sz="18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C366607E-73E7-6027-7C35-1A22932E379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D07ED3D-AD06-1DDC-90FB-0E94F93C8D3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C8238F3-6088-A07E-5969-76F68199F26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BD01A09-CE77-52AA-4D1D-E7D907F5E122}"/>
              </a:ext>
            </a:extLst>
          </p:cNvPr>
          <p:cNvSpPr txBox="1"/>
          <p:nvPr/>
        </p:nvSpPr>
        <p:spPr>
          <a:xfrm>
            <a:off x="628650" y="1571602"/>
            <a:ext cx="7965249" cy="3259931"/>
          </a:xfrm>
          <a:prstGeom prst="rect">
            <a:avLst/>
          </a:prstGeom>
          <a:noFill/>
        </p:spPr>
        <p:txBody>
          <a:bodyPr wrap="square" rtlCol="0">
            <a:spAutoFit/>
          </a:bodyPr>
          <a:lstStyle/>
          <a:p>
            <a:pPr marR="0" lvl="0" algn="just" defTabSz="457200" rtl="0" eaLnBrk="1" fontAlgn="auto" latinLnBrk="0" hangingPunct="1">
              <a:lnSpc>
                <a:spcPct val="115000"/>
              </a:lnSpc>
              <a:spcBef>
                <a:spcPts val="0"/>
              </a:spcBef>
              <a:spcAft>
                <a:spcPts val="0"/>
              </a:spcAft>
              <a:buClrTx/>
              <a:buSzTx/>
              <a:tabLst/>
              <a:defRPr/>
            </a:pPr>
            <a:r>
              <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13. Food Safety for Food Banks, Pantries and Distribution Centers (2025). https://www.greatamericaninsurancegroup.com/content-hub/loss-control/details/food-safety-for-food-banks-pantries-and-distribution-centers</a:t>
            </a:r>
            <a:endParaRPr kumimoji="0" lang="en-US"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R="0" lvl="0" algn="just" defTabSz="457200" rtl="0" eaLnBrk="1" fontAlgn="auto" latinLnBrk="0" hangingPunct="1">
              <a:lnSpc>
                <a:spcPct val="115000"/>
              </a:lnSpc>
              <a:spcBef>
                <a:spcPts val="0"/>
              </a:spcBef>
              <a:spcAft>
                <a:spcPts val="0"/>
              </a:spcAft>
              <a:buClrTx/>
              <a:buSzTx/>
              <a:tabLst/>
              <a:defRPr/>
            </a:pPr>
            <a:r>
              <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14. 11 things you should never store in a pantry, according to experts. (2023). https://www.homesandgardens.com/kitchens/items-you-should-never-store-in-a-pantry</a:t>
            </a:r>
            <a:endParaRPr kumimoji="0" lang="en-US"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R="0" lvl="0" algn="just" defTabSz="457200" rtl="0" eaLnBrk="1" fontAlgn="auto" latinLnBrk="0" hangingPunct="1">
              <a:lnSpc>
                <a:spcPct val="115000"/>
              </a:lnSpc>
              <a:spcBef>
                <a:spcPts val="0"/>
              </a:spcBef>
              <a:spcAft>
                <a:spcPts val="0"/>
              </a:spcAft>
              <a:buClrTx/>
              <a:buSzTx/>
              <a:tabLst/>
              <a:defRPr/>
            </a:pPr>
            <a:r>
              <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15. Miller, M. (2021). Safe Food Handling and Storage in Food Pantries. https://www.lsuagcenter.com/profiles/aiverson/articles/page1617218705849</a:t>
            </a:r>
            <a:endParaRPr kumimoji="0" lang="en-US"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R="0" lvl="0" algn="just" defTabSz="457200" rtl="0" eaLnBrk="1" fontAlgn="auto" latinLnBrk="0" hangingPunct="1">
              <a:lnSpc>
                <a:spcPct val="115000"/>
              </a:lnSpc>
              <a:spcBef>
                <a:spcPts val="0"/>
              </a:spcBef>
              <a:spcAft>
                <a:spcPts val="800"/>
              </a:spcAft>
              <a:buClrTx/>
              <a:buSzTx/>
              <a:tabLst/>
              <a:defRPr/>
            </a:pPr>
            <a:r>
              <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16. Watson, S. &amp; </a:t>
            </a:r>
            <a:r>
              <a:rPr kumimoji="0" lang="en-US" sz="18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DerSarkissan</a:t>
            </a:r>
            <a:r>
              <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C. (2025) First Aid for Kitchen Accidents. https://www.webmd.com/</a:t>
            </a:r>
            <a:endParaRPr kumimoji="0" lang="en-US"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C55FF24-DFD0-35A5-B3F4-F790B2AF4D0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18299F3-734E-C3D6-55F7-05C2EF53D3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912BE73-2AC6-BDD0-D0E8-D1D5FFAAB9F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D568E42-C0DE-7345-6B25-0E102DBE247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5B30824-7492-5706-67AE-9EE660B7A18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F5FB262-4CB0-5A49-E93A-0E947D16F22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2EFB80F-A374-C47A-CC97-CB17EC6DADC0}"/>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111688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7A3D0-ECFF-7319-F3E2-55E959F99CE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D4203B4-37B9-D203-C819-9EF34474D5D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DC8ED78-893B-8A53-92BF-7E042BC76E4C}"/>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KEY CONCEPTS OF VICTUALLING ONBOARD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1EEA11C-BB7C-7815-5D14-E623E36052D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79C8CB3-4FB7-1583-4B36-8D566C980BB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27C66F5-E2F6-5767-C8F9-9C7ECE5567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3DCC31ED-3394-5C23-A899-0BCB65755F7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STORAGE / PROCESSING / NUTRITION / FIRST AID</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2A13EB6-C935-B2E4-B714-F4F15B5F1E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6BFA354-34A2-A3DC-5F18-BFDFFC2ACA2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C2066C1-77BB-A780-D7A6-23F2A58912E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693A42F-45A7-D1AC-7DE8-BB54AE56D1C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141BD7A-EBD1-630A-6904-B7526BA3A90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AAFA70C-4CF7-7121-059C-7A7ABD8FC23F}"/>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Picture 5">
            <a:extLst>
              <a:ext uri="{FF2B5EF4-FFF2-40B4-BE49-F238E27FC236}">
                <a16:creationId xmlns:a16="http://schemas.microsoft.com/office/drawing/2014/main" id="{344F900B-411E-550C-8FE9-A14E5CA6507A}"/>
              </a:ext>
            </a:extLst>
          </p:cNvPr>
          <p:cNvPicPr>
            <a:picLocks noChangeAspect="1"/>
          </p:cNvPicPr>
          <p:nvPr/>
        </p:nvPicPr>
        <p:blipFill>
          <a:blip r:embed="rId11"/>
          <a:stretch>
            <a:fillRect/>
          </a:stretch>
        </p:blipFill>
        <p:spPr>
          <a:xfrm>
            <a:off x="1166261" y="1697146"/>
            <a:ext cx="7077075" cy="3546147"/>
          </a:xfrm>
          <a:prstGeom prst="rect">
            <a:avLst/>
          </a:prstGeom>
        </p:spPr>
      </p:pic>
      <p:sp>
        <p:nvSpPr>
          <p:cNvPr id="9" name="TextBox 8">
            <a:extLst>
              <a:ext uri="{FF2B5EF4-FFF2-40B4-BE49-F238E27FC236}">
                <a16:creationId xmlns:a16="http://schemas.microsoft.com/office/drawing/2014/main" id="{A2CA11D7-31B0-BE6A-EB10-A5EF785D10AE}"/>
              </a:ext>
            </a:extLst>
          </p:cNvPr>
          <p:cNvSpPr txBox="1"/>
          <p:nvPr/>
        </p:nvSpPr>
        <p:spPr>
          <a:xfrm>
            <a:off x="1033462" y="5376757"/>
            <a:ext cx="7077075" cy="230832"/>
          </a:xfrm>
          <a:prstGeom prst="rect">
            <a:avLst/>
          </a:prstGeom>
          <a:noFill/>
        </p:spPr>
        <p:txBody>
          <a:bodyPr wrap="square">
            <a:spAutoFit/>
          </a:bodyPr>
          <a:lstStyle/>
          <a:p>
            <a:r>
              <a:rPr lang="en-US" sz="900" dirty="0"/>
              <a:t>https://aavenir.com/glossary/supply-chain-resilience/</a:t>
            </a:r>
          </a:p>
        </p:txBody>
      </p:sp>
    </p:spTree>
    <p:extLst>
      <p:ext uri="{BB962C8B-B14F-4D97-AF65-F5344CB8AC3E}">
        <p14:creationId xmlns:p14="http://schemas.microsoft.com/office/powerpoint/2010/main" val="19046671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1580</TotalTime>
  <Words>8686</Words>
  <Application>Microsoft Office PowerPoint</Application>
  <PresentationFormat>On-screen Show (4:3)</PresentationFormat>
  <Paragraphs>691</Paragraphs>
  <Slides>81</Slides>
  <Notes>81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81</vt:i4>
      </vt:variant>
    </vt:vector>
  </HeadingPairs>
  <TitlesOfParts>
    <vt:vector size="91" baseType="lpstr">
      <vt:lpstr>Aptos</vt:lpstr>
      <vt:lpstr>Arial</vt:lpstr>
      <vt:lpstr>Calibri</vt:lpstr>
      <vt:lpstr>Calibri Light</vt:lpstr>
      <vt:lpstr>CharterBT-Roman</vt:lpstr>
      <vt:lpstr>coranto-2</vt:lpstr>
      <vt:lpstr>Symbol</vt:lpstr>
      <vt:lpstr>Times New Roman</vt:lpstr>
      <vt:lpstr>Wingdings</vt:lpstr>
      <vt:lpstr>Office Theme</vt:lpstr>
      <vt:lpstr>MARitime Soft Skills for Onboard Healthy Nutrition and CULinary Arts in Seagoing Services – CUL-MAR-Skills</vt:lpstr>
      <vt:lpstr>Learning outcomes of the course </vt:lpstr>
      <vt:lpstr>Learning outcomes of the course </vt:lpstr>
      <vt:lpstr>Content of the course </vt:lpstr>
      <vt:lpstr>KEY CONCEPTS OF VICTUALLING ONBOARD  </vt:lpstr>
      <vt:lpstr>KEY CONCEPTS OF VICTUALLING ONBOARD  </vt:lpstr>
      <vt:lpstr>KEY CONCEPTS OF VICTUALLING ONBOARD  </vt:lpstr>
      <vt:lpstr>KEY CONCEPTS OF VICTUALLING ONBOARD  </vt:lpstr>
      <vt:lpstr>KEY CONCEPTS OF VICTUALLING ONBOARD  </vt:lpstr>
      <vt:lpstr>KEY CONCEPTS OF VICTUALLING ONBOARD  </vt:lpstr>
      <vt:lpstr>TYPES OF CONVENIENCE FOODS </vt:lpstr>
      <vt:lpstr>TYPES OF CONVENIENCE FOODS </vt:lpstr>
      <vt:lpstr>TYPES OF CONVENIENCE FOODS </vt:lpstr>
      <vt:lpstr>TYPES OF CONVENIENCE FOODS </vt:lpstr>
      <vt:lpstr>TYPES OF CONVENIENCE FOODS </vt:lpstr>
      <vt:lpstr>TYPES OF CONVENIENCE FOODS </vt:lpstr>
      <vt:lpstr>THE NUTRITIONAL IMPACT OF FOOD PROCESSING AND STORAGE METHODS </vt:lpstr>
      <vt:lpstr>THE NUTRITIONAL IMPACT OF FOOD PROCESSING AND STORAGE METHODS </vt:lpstr>
      <vt:lpstr>THE NUTRITIONAL IMPACT OF FOOD PROCESSING AND STORAGE METHODS </vt:lpstr>
      <vt:lpstr>THE NUTRITIONAL IMPACT OF FOOD PROCESSING AND STORAGE METHODS </vt:lpstr>
      <vt:lpstr>THE NUTRITIONAL IMPACT OF FOOD PROCESSING AND STORAGE METHODS </vt:lpstr>
      <vt:lpstr>THE NUTRITIONAL IMPACT OF FOOD PROCESSING AND STORAGE METHODS </vt:lpstr>
      <vt:lpstr>THE NUTRITIONAL IMPACT OF FOOD PROCESSING AND STORAGE METHODS </vt:lpstr>
      <vt:lpstr>THE NUTRITIONAL IMPACT OF FOOD PROCESSING AND STORAGE METHODS </vt:lpstr>
      <vt:lpstr>THE NUTRITIONAL IMPACT OF FOOD PROCESSING AND STORAGE METHODS </vt:lpstr>
      <vt:lpstr>THE NUTRITIONAL IMPACT OF FOOD PROCESSING AND STORAGE METHODS </vt:lpstr>
      <vt:lpstr>THE CORRECT PROCESSING OF DIFFERENT TYPES OF CONVENIENCE FOODS  </vt:lpstr>
      <vt:lpstr>THE CORRECT PROCESSING OF DIFFERENT TYPES OF CONVENIENCE FOODS  </vt:lpstr>
      <vt:lpstr>THE CORRECT PROCESSING OF DIFFERENT TYPES OF CONVENIENCE FOODS  </vt:lpstr>
      <vt:lpstr>THE CORRECT PROCESSING OF DIFFERENT TYPES OF CONVENIENCE FOODS  </vt:lpstr>
      <vt:lpstr>THE CORRECT PROCESSING OF DIFFERENT TYPES OF CONVENIENCE FOODS  </vt:lpstr>
      <vt:lpstr>THE CORRECT PROCESSING OF DIFFERENT TYPES OF CONVENIENCE FOODS  </vt:lpstr>
      <vt:lpstr>THE CORRECT PROCESSING OF DIFFERENT TYPES OF CONVENIENCE FOODS  </vt:lpstr>
      <vt:lpstr>COMPARISON AND CONTRAST OF DIFFERENT FOOD PRESERVATION METHODS</vt:lpstr>
      <vt:lpstr>COMPARISON AND CONTRAST OF DIFFERENT FOOD PRESERVATION METHODS</vt:lpstr>
      <vt:lpstr>COMPARISON AND CONTRAST OF DIFFERENT FOOD PRESERVATION METHODS</vt:lpstr>
      <vt:lpstr>COMPARISON AND CONTRAST OF DIFFERENT FOOD PRESERVATION METHODS</vt:lpstr>
      <vt:lpstr>COMPARISON AND CONTRAST OF DIFFERENT FOOD PRESERVATION METHODS</vt:lpstr>
      <vt:lpstr>COMPARISON AND CONTRAST OF DIFFERENT FOOD PRESERVATION METHODS</vt:lpstr>
      <vt:lpstr>COMPARISON AND CONTRAST OF DIFFERENT FOOD PRESERVATION METHODS</vt:lpstr>
      <vt:lpstr>CONVENIENCE FOOD</vt:lpstr>
      <vt:lpstr>CONVENIENCE FOOD</vt:lpstr>
      <vt:lpstr>CONVENIENCE FOOD</vt:lpstr>
      <vt:lpstr>CONVENIENCE FOOD</vt:lpstr>
      <vt:lpstr>SELECTING APPROPRIATE CONVENIENCE FOODS </vt:lpstr>
      <vt:lpstr>SELECTING APPROPRIATE CONVENIENCE FOODS </vt:lpstr>
      <vt:lpstr>SELECTING APPROPRIATE CONVENIENCE FOODS </vt:lpstr>
      <vt:lpstr>SELECTING APPROPRIATE CONVENIENCE FOODS </vt:lpstr>
      <vt:lpstr>SELECTING APPROPRIATE CONVENIENCE FOODS </vt:lpstr>
      <vt:lpstr>RISK MANAGEMENT AT THE GALLEY</vt:lpstr>
      <vt:lpstr>RISK MANAGEMENT AT THE GALLEY</vt:lpstr>
      <vt:lpstr>RISK MANAGEMENT AT THE GALLEY</vt:lpstr>
      <vt:lpstr>RISK MANAGEMENT AT THE GALLEY</vt:lpstr>
      <vt:lpstr>RISK MANAGEMENT AT THE GALLEY</vt:lpstr>
      <vt:lpstr>RISK MANAGEMENT AT THE GALLEY</vt:lpstr>
      <vt:lpstr>RISK MANAGEMENT AT THE GALLEY</vt:lpstr>
      <vt:lpstr>PANTRY EMERGENCIES</vt:lpstr>
      <vt:lpstr>PANTRY EMERGENCIES</vt:lpstr>
      <vt:lpstr>PANTRY EMERGENCIES</vt:lpstr>
      <vt:lpstr>PANTRY EMERGENCIES</vt:lpstr>
      <vt:lpstr>THE STEPS TO BE TAKEN IN THE CASE OF EMERGENCY</vt:lpstr>
      <vt:lpstr>THE STEPS TO BE TAKEN IN THE CASE OF EMERGENCY</vt:lpstr>
      <vt:lpstr>THE STEPS TO BE TAKEN IN THE CASE OF EMERGENCY</vt:lpstr>
      <vt:lpstr>THE STEPS TO BE TAKEN IN THE CASE OF EMERGENCY</vt:lpstr>
      <vt:lpstr>THE STEPS TO BE TAKEN IN THE CASE OF EMERGENCY</vt:lpstr>
      <vt:lpstr>THE STEPS TO BE TAKEN IN THE CASE OF EMERGENCY</vt:lpstr>
      <vt:lpstr>THE STEPS TO BE TAKEN IN THE CASE OF EMERGENCY</vt:lpstr>
      <vt:lpstr>THE STEPS TO BE TAKEN IN THE CASE OF EMERGENCY</vt:lpstr>
      <vt:lpstr>BASIC FIRST AID INFORMATION</vt:lpstr>
      <vt:lpstr>BASIC FIRST AID INFORMATION</vt:lpstr>
      <vt:lpstr>BASIC FIRST AID INFORMATION</vt:lpstr>
      <vt:lpstr>BASIC FIRST AID INFORMATION</vt:lpstr>
      <vt:lpstr>BASIC FIRST AID INFORMATION</vt:lpstr>
      <vt:lpstr>BASIC FIRST AID INFORMATION</vt:lpstr>
      <vt:lpstr>BASIC FIRST AID INFORMATION</vt:lpstr>
      <vt:lpstr>BASIC FIRST AID INFORMATION </vt:lpstr>
      <vt:lpstr>GENERAL STEPS TO TAKE IN CASE OF EMERGENCY ONBOARD</vt:lpstr>
      <vt:lpstr>TO BE READY FOR EMERGENCIES</vt:lpstr>
      <vt:lpstr>REFERENCES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Cristea Ovidiu</dc:creator>
  <cp:lastModifiedBy>Pınar ÖZDEMİR</cp:lastModifiedBy>
  <cp:revision>51</cp:revision>
  <dcterms:created xsi:type="dcterms:W3CDTF">2023-11-02T13:43:46Z</dcterms:created>
  <dcterms:modified xsi:type="dcterms:W3CDTF">2025-07-18T11:04:24Z</dcterms:modified>
</cp:coreProperties>
</file>