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60" r:id="rId3"/>
    <p:sldId id="274" r:id="rId4"/>
    <p:sldId id="275" r:id="rId5"/>
    <p:sldId id="295" r:id="rId6"/>
    <p:sldId id="296" r:id="rId7"/>
    <p:sldId id="279" r:id="rId8"/>
    <p:sldId id="297" r:id="rId9"/>
    <p:sldId id="305" r:id="rId10"/>
    <p:sldId id="298" r:id="rId11"/>
    <p:sldId id="280" r:id="rId12"/>
    <p:sldId id="299" r:id="rId13"/>
    <p:sldId id="300" r:id="rId14"/>
    <p:sldId id="301" r:id="rId15"/>
    <p:sldId id="302" r:id="rId16"/>
    <p:sldId id="303" r:id="rId17"/>
    <p:sldId id="304" r:id="rId18"/>
    <p:sldId id="278"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229E"/>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447" autoAdjust="0"/>
  </p:normalViewPr>
  <p:slideViewPr>
    <p:cSldViewPr snapToGrid="0">
      <p:cViewPr>
        <p:scale>
          <a:sx n="77" d="100"/>
          <a:sy n="77" d="100"/>
        </p:scale>
        <p:origin x="161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2A5D29-62BA-4825-B781-E3C87B93B46F}" type="datetimeFigureOut">
              <a:rPr lang="ro-RO" smtClean="0"/>
              <a:t>14.07.2025</a:t>
            </a:fld>
            <a:endParaRPr lang="ro-RO"/>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o-R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o-R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F66C30-2FAE-4185-83A0-4FB1E4D1FCC6}" type="slidenum">
              <a:rPr lang="ro-RO" smtClean="0"/>
              <a:t>‹#›</a:t>
            </a:fld>
            <a:endParaRPr lang="ro-RO"/>
          </a:p>
        </p:txBody>
      </p:sp>
    </p:spTree>
    <p:extLst>
      <p:ext uri="{BB962C8B-B14F-4D97-AF65-F5344CB8AC3E}">
        <p14:creationId xmlns:p14="http://schemas.microsoft.com/office/powerpoint/2010/main" val="1790657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p:cNvSpPr>
            <a:spLocks noGrp="1"/>
          </p:cNvSpPr>
          <p:nvPr>
            <p:ph type="sldNum" sz="quarter" idx="5"/>
          </p:nvPr>
        </p:nvSpPr>
        <p:spPr/>
        <p:txBody>
          <a:bodyPr/>
          <a:lstStyle/>
          <a:p>
            <a:fld id="{6AF66C30-2FAE-4185-83A0-4FB1E4D1FCC6}" type="slidenum">
              <a:rPr lang="ro-RO" smtClean="0"/>
              <a:t>2</a:t>
            </a:fld>
            <a:endParaRPr lang="ro-RO"/>
          </a:p>
        </p:txBody>
      </p:sp>
    </p:spTree>
    <p:extLst>
      <p:ext uri="{BB962C8B-B14F-4D97-AF65-F5344CB8AC3E}">
        <p14:creationId xmlns:p14="http://schemas.microsoft.com/office/powerpoint/2010/main" val="11134127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2C764B-FEF1-1BEA-127D-9B934F3160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277090-F861-8BFF-2BA4-409299F6B9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B394CB-F49C-2D77-5709-94A44DDD938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6D3643E2-A14F-80AA-4214-0D8C009D59E6}"/>
              </a:ext>
            </a:extLst>
          </p:cNvPr>
          <p:cNvSpPr>
            <a:spLocks noGrp="1"/>
          </p:cNvSpPr>
          <p:nvPr>
            <p:ph type="sldNum" sz="quarter" idx="5"/>
          </p:nvPr>
        </p:nvSpPr>
        <p:spPr/>
        <p:txBody>
          <a:bodyPr/>
          <a:lstStyle/>
          <a:p>
            <a:fld id="{6AF66C30-2FAE-4185-83A0-4FB1E4D1FCC6}" type="slidenum">
              <a:rPr lang="ro-RO" smtClean="0"/>
              <a:t>11</a:t>
            </a:fld>
            <a:endParaRPr lang="ro-RO"/>
          </a:p>
        </p:txBody>
      </p:sp>
    </p:spTree>
    <p:extLst>
      <p:ext uri="{BB962C8B-B14F-4D97-AF65-F5344CB8AC3E}">
        <p14:creationId xmlns:p14="http://schemas.microsoft.com/office/powerpoint/2010/main" val="13450320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D5B4C6-8E10-999A-8A0D-3C55052256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614170-4B58-E1E8-AE53-E619122D73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9D1830-03AA-2111-DFE7-D88C6C71487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B8DAFA47-4D77-0FD3-DA74-1B048A7542AA}"/>
              </a:ext>
            </a:extLst>
          </p:cNvPr>
          <p:cNvSpPr>
            <a:spLocks noGrp="1"/>
          </p:cNvSpPr>
          <p:nvPr>
            <p:ph type="sldNum" sz="quarter" idx="5"/>
          </p:nvPr>
        </p:nvSpPr>
        <p:spPr/>
        <p:txBody>
          <a:bodyPr/>
          <a:lstStyle/>
          <a:p>
            <a:fld id="{6AF66C30-2FAE-4185-83A0-4FB1E4D1FCC6}" type="slidenum">
              <a:rPr lang="ro-RO" smtClean="0"/>
              <a:t>12</a:t>
            </a:fld>
            <a:endParaRPr lang="ro-RO"/>
          </a:p>
        </p:txBody>
      </p:sp>
    </p:spTree>
    <p:extLst>
      <p:ext uri="{BB962C8B-B14F-4D97-AF65-F5344CB8AC3E}">
        <p14:creationId xmlns:p14="http://schemas.microsoft.com/office/powerpoint/2010/main" val="34384824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357423-FDDD-7CFC-E70E-C156F36332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1B0ACB-5FEB-4873-EECA-A2603716AD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87ECFE-7FB2-E730-7134-F6472DEEFAE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236D0353-AFA0-3B0D-47FD-1D164C2CC834}"/>
              </a:ext>
            </a:extLst>
          </p:cNvPr>
          <p:cNvSpPr>
            <a:spLocks noGrp="1"/>
          </p:cNvSpPr>
          <p:nvPr>
            <p:ph type="sldNum" sz="quarter" idx="5"/>
          </p:nvPr>
        </p:nvSpPr>
        <p:spPr/>
        <p:txBody>
          <a:bodyPr/>
          <a:lstStyle/>
          <a:p>
            <a:fld id="{6AF66C30-2FAE-4185-83A0-4FB1E4D1FCC6}" type="slidenum">
              <a:rPr lang="ro-RO" smtClean="0"/>
              <a:t>13</a:t>
            </a:fld>
            <a:endParaRPr lang="ro-RO"/>
          </a:p>
        </p:txBody>
      </p:sp>
    </p:spTree>
    <p:extLst>
      <p:ext uri="{BB962C8B-B14F-4D97-AF65-F5344CB8AC3E}">
        <p14:creationId xmlns:p14="http://schemas.microsoft.com/office/powerpoint/2010/main" val="23849184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91B8D4-7815-934A-F26B-96FD86EDA9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9C0840-82D5-CB6A-5E9D-D7E63DF187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4287B9-CE2C-63D8-6994-23F89CF872D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2C48FBE4-DFEB-5FA9-5AEF-CE96F95986B2}"/>
              </a:ext>
            </a:extLst>
          </p:cNvPr>
          <p:cNvSpPr>
            <a:spLocks noGrp="1"/>
          </p:cNvSpPr>
          <p:nvPr>
            <p:ph type="sldNum" sz="quarter" idx="5"/>
          </p:nvPr>
        </p:nvSpPr>
        <p:spPr/>
        <p:txBody>
          <a:bodyPr/>
          <a:lstStyle/>
          <a:p>
            <a:fld id="{6AF66C30-2FAE-4185-83A0-4FB1E4D1FCC6}" type="slidenum">
              <a:rPr lang="ro-RO" smtClean="0"/>
              <a:t>14</a:t>
            </a:fld>
            <a:endParaRPr lang="ro-RO"/>
          </a:p>
        </p:txBody>
      </p:sp>
    </p:spTree>
    <p:extLst>
      <p:ext uri="{BB962C8B-B14F-4D97-AF65-F5344CB8AC3E}">
        <p14:creationId xmlns:p14="http://schemas.microsoft.com/office/powerpoint/2010/main" val="13586457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5D17B4-CBCB-B755-A342-17EE98DF5D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E4D809-1D0E-CC84-7853-232D2C70EC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4C4A83-5F6E-780E-68CC-7641718C7C8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D3C0F0D6-2EB0-2DB3-9E9A-A5EF5C3D9273}"/>
              </a:ext>
            </a:extLst>
          </p:cNvPr>
          <p:cNvSpPr>
            <a:spLocks noGrp="1"/>
          </p:cNvSpPr>
          <p:nvPr>
            <p:ph type="sldNum" sz="quarter" idx="5"/>
          </p:nvPr>
        </p:nvSpPr>
        <p:spPr/>
        <p:txBody>
          <a:bodyPr/>
          <a:lstStyle/>
          <a:p>
            <a:fld id="{6AF66C30-2FAE-4185-83A0-4FB1E4D1FCC6}" type="slidenum">
              <a:rPr lang="ro-RO" smtClean="0"/>
              <a:t>15</a:t>
            </a:fld>
            <a:endParaRPr lang="ro-RO"/>
          </a:p>
        </p:txBody>
      </p:sp>
    </p:spTree>
    <p:extLst>
      <p:ext uri="{BB962C8B-B14F-4D97-AF65-F5344CB8AC3E}">
        <p14:creationId xmlns:p14="http://schemas.microsoft.com/office/powerpoint/2010/main" val="25712524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325ABD-3AAF-6D98-ED9D-310D46519F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87DC0A-BFE0-644C-83C4-BC7E11E214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CD0943-C5CF-88ED-E60A-04F41E9D912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735C3FEB-FB63-CF4B-C78D-53FFE858501C}"/>
              </a:ext>
            </a:extLst>
          </p:cNvPr>
          <p:cNvSpPr>
            <a:spLocks noGrp="1"/>
          </p:cNvSpPr>
          <p:nvPr>
            <p:ph type="sldNum" sz="quarter" idx="5"/>
          </p:nvPr>
        </p:nvSpPr>
        <p:spPr/>
        <p:txBody>
          <a:bodyPr/>
          <a:lstStyle/>
          <a:p>
            <a:fld id="{6AF66C30-2FAE-4185-83A0-4FB1E4D1FCC6}" type="slidenum">
              <a:rPr lang="ro-RO" smtClean="0"/>
              <a:t>16</a:t>
            </a:fld>
            <a:endParaRPr lang="ro-RO"/>
          </a:p>
        </p:txBody>
      </p:sp>
    </p:spTree>
    <p:extLst>
      <p:ext uri="{BB962C8B-B14F-4D97-AF65-F5344CB8AC3E}">
        <p14:creationId xmlns:p14="http://schemas.microsoft.com/office/powerpoint/2010/main" val="32670997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DC5351-41CC-45DF-E799-3748C5FEE3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FBDE2A-D024-5191-7D84-6131D2AB03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84BCE1-FD7B-DB0E-119C-D5D04B4F67A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F5B3E7E9-070B-8448-C4E7-DE29E17CE4CB}"/>
              </a:ext>
            </a:extLst>
          </p:cNvPr>
          <p:cNvSpPr>
            <a:spLocks noGrp="1"/>
          </p:cNvSpPr>
          <p:nvPr>
            <p:ph type="sldNum" sz="quarter" idx="5"/>
          </p:nvPr>
        </p:nvSpPr>
        <p:spPr/>
        <p:txBody>
          <a:bodyPr/>
          <a:lstStyle/>
          <a:p>
            <a:fld id="{6AF66C30-2FAE-4185-83A0-4FB1E4D1FCC6}" type="slidenum">
              <a:rPr lang="ro-RO" smtClean="0"/>
              <a:t>17</a:t>
            </a:fld>
            <a:endParaRPr lang="ro-RO"/>
          </a:p>
        </p:txBody>
      </p:sp>
    </p:spTree>
    <p:extLst>
      <p:ext uri="{BB962C8B-B14F-4D97-AF65-F5344CB8AC3E}">
        <p14:creationId xmlns:p14="http://schemas.microsoft.com/office/powerpoint/2010/main" val="41819708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p:cNvSpPr>
            <a:spLocks noGrp="1"/>
          </p:cNvSpPr>
          <p:nvPr>
            <p:ph type="sldNum" sz="quarter" idx="5"/>
          </p:nvPr>
        </p:nvSpPr>
        <p:spPr/>
        <p:txBody>
          <a:bodyPr/>
          <a:lstStyle/>
          <a:p>
            <a:fld id="{6AF66C30-2FAE-4185-83A0-4FB1E4D1FCC6}" type="slidenum">
              <a:rPr lang="ro-RO" smtClean="0"/>
              <a:t>18</a:t>
            </a:fld>
            <a:endParaRPr lang="ro-RO"/>
          </a:p>
        </p:txBody>
      </p:sp>
    </p:spTree>
    <p:extLst>
      <p:ext uri="{BB962C8B-B14F-4D97-AF65-F5344CB8AC3E}">
        <p14:creationId xmlns:p14="http://schemas.microsoft.com/office/powerpoint/2010/main" val="2425507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p:cNvSpPr>
            <a:spLocks noGrp="1"/>
          </p:cNvSpPr>
          <p:nvPr>
            <p:ph type="sldNum" sz="quarter" idx="5"/>
          </p:nvPr>
        </p:nvSpPr>
        <p:spPr/>
        <p:txBody>
          <a:bodyPr/>
          <a:lstStyle/>
          <a:p>
            <a:fld id="{6AF66C30-2FAE-4185-83A0-4FB1E4D1FCC6}" type="slidenum">
              <a:rPr lang="ro-RO" smtClean="0"/>
              <a:t>3</a:t>
            </a:fld>
            <a:endParaRPr lang="ro-RO"/>
          </a:p>
        </p:txBody>
      </p:sp>
    </p:spTree>
    <p:extLst>
      <p:ext uri="{BB962C8B-B14F-4D97-AF65-F5344CB8AC3E}">
        <p14:creationId xmlns:p14="http://schemas.microsoft.com/office/powerpoint/2010/main" val="3348823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p:cNvSpPr>
            <a:spLocks noGrp="1"/>
          </p:cNvSpPr>
          <p:nvPr>
            <p:ph type="sldNum" sz="quarter" idx="5"/>
          </p:nvPr>
        </p:nvSpPr>
        <p:spPr/>
        <p:txBody>
          <a:bodyPr/>
          <a:lstStyle/>
          <a:p>
            <a:fld id="{6AF66C30-2FAE-4185-83A0-4FB1E4D1FCC6}" type="slidenum">
              <a:rPr lang="ro-RO" smtClean="0"/>
              <a:t>4</a:t>
            </a:fld>
            <a:endParaRPr lang="ro-RO"/>
          </a:p>
        </p:txBody>
      </p:sp>
    </p:spTree>
    <p:extLst>
      <p:ext uri="{BB962C8B-B14F-4D97-AF65-F5344CB8AC3E}">
        <p14:creationId xmlns:p14="http://schemas.microsoft.com/office/powerpoint/2010/main" val="1611085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6A6F9F-883E-DA2F-01DE-58B7EF143B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818893-FE3C-19ED-26EB-7EE80B80F8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78B3E3-7193-2071-75EE-B763A6FEB8C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9619B2B2-24E3-1705-2E38-5DB5A67D5CFD}"/>
              </a:ext>
            </a:extLst>
          </p:cNvPr>
          <p:cNvSpPr>
            <a:spLocks noGrp="1"/>
          </p:cNvSpPr>
          <p:nvPr>
            <p:ph type="sldNum" sz="quarter" idx="5"/>
          </p:nvPr>
        </p:nvSpPr>
        <p:spPr/>
        <p:txBody>
          <a:bodyPr/>
          <a:lstStyle/>
          <a:p>
            <a:fld id="{6AF66C30-2FAE-4185-83A0-4FB1E4D1FCC6}" type="slidenum">
              <a:rPr lang="ro-RO" smtClean="0"/>
              <a:t>5</a:t>
            </a:fld>
            <a:endParaRPr lang="ro-RO"/>
          </a:p>
        </p:txBody>
      </p:sp>
    </p:spTree>
    <p:extLst>
      <p:ext uri="{BB962C8B-B14F-4D97-AF65-F5344CB8AC3E}">
        <p14:creationId xmlns:p14="http://schemas.microsoft.com/office/powerpoint/2010/main" val="659485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FBD6BA-C45C-EE16-3BF3-2991AA68FB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BD7EE4-47AA-B174-4871-5A2B4199D6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939A90-BCBF-AFEC-58C4-F5D17D8C1D2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844CCC8D-C01E-B5CE-4B98-B437B046142F}"/>
              </a:ext>
            </a:extLst>
          </p:cNvPr>
          <p:cNvSpPr>
            <a:spLocks noGrp="1"/>
          </p:cNvSpPr>
          <p:nvPr>
            <p:ph type="sldNum" sz="quarter" idx="5"/>
          </p:nvPr>
        </p:nvSpPr>
        <p:spPr/>
        <p:txBody>
          <a:bodyPr/>
          <a:lstStyle/>
          <a:p>
            <a:fld id="{6AF66C30-2FAE-4185-83A0-4FB1E4D1FCC6}" type="slidenum">
              <a:rPr lang="ro-RO" smtClean="0"/>
              <a:t>6</a:t>
            </a:fld>
            <a:endParaRPr lang="ro-RO"/>
          </a:p>
        </p:txBody>
      </p:sp>
    </p:spTree>
    <p:extLst>
      <p:ext uri="{BB962C8B-B14F-4D97-AF65-F5344CB8AC3E}">
        <p14:creationId xmlns:p14="http://schemas.microsoft.com/office/powerpoint/2010/main" val="2710822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FF3D98-EB79-892B-8D09-CA3E647497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926E03-12B5-4F00-CEF3-B8BADC1186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D528F6-49D8-D0AF-169D-AC0B072F9FB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2DA8AD14-0A56-A5AE-E087-EAD23DCA22C5}"/>
              </a:ext>
            </a:extLst>
          </p:cNvPr>
          <p:cNvSpPr>
            <a:spLocks noGrp="1"/>
          </p:cNvSpPr>
          <p:nvPr>
            <p:ph type="sldNum" sz="quarter" idx="5"/>
          </p:nvPr>
        </p:nvSpPr>
        <p:spPr/>
        <p:txBody>
          <a:bodyPr/>
          <a:lstStyle/>
          <a:p>
            <a:fld id="{6AF66C30-2FAE-4185-83A0-4FB1E4D1FCC6}" type="slidenum">
              <a:rPr lang="ro-RO" smtClean="0"/>
              <a:t>7</a:t>
            </a:fld>
            <a:endParaRPr lang="ro-RO"/>
          </a:p>
        </p:txBody>
      </p:sp>
    </p:spTree>
    <p:extLst>
      <p:ext uri="{BB962C8B-B14F-4D97-AF65-F5344CB8AC3E}">
        <p14:creationId xmlns:p14="http://schemas.microsoft.com/office/powerpoint/2010/main" val="3121054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D18684-B496-06D2-1E7B-9311D65D6C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3DDFDA-D0FD-6334-6B2D-9573511560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1E56CA-F86D-A786-FC7E-403FFA70492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7C16EC28-7AE5-D553-AEAD-E6CC0801073C}"/>
              </a:ext>
            </a:extLst>
          </p:cNvPr>
          <p:cNvSpPr>
            <a:spLocks noGrp="1"/>
          </p:cNvSpPr>
          <p:nvPr>
            <p:ph type="sldNum" sz="quarter" idx="5"/>
          </p:nvPr>
        </p:nvSpPr>
        <p:spPr/>
        <p:txBody>
          <a:bodyPr/>
          <a:lstStyle/>
          <a:p>
            <a:fld id="{6AF66C30-2FAE-4185-83A0-4FB1E4D1FCC6}" type="slidenum">
              <a:rPr lang="ro-RO" smtClean="0"/>
              <a:t>8</a:t>
            </a:fld>
            <a:endParaRPr lang="ro-RO"/>
          </a:p>
        </p:txBody>
      </p:sp>
    </p:spTree>
    <p:extLst>
      <p:ext uri="{BB962C8B-B14F-4D97-AF65-F5344CB8AC3E}">
        <p14:creationId xmlns:p14="http://schemas.microsoft.com/office/powerpoint/2010/main" val="1168872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B49DBD-0038-B479-A936-BAA74F93D4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A5706A-C0F6-F488-033A-2EC648170B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E25A98-D3B8-0625-9C60-9B1FCADC81E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6F284566-925B-18FB-94DC-A4678D70DEBE}"/>
              </a:ext>
            </a:extLst>
          </p:cNvPr>
          <p:cNvSpPr>
            <a:spLocks noGrp="1"/>
          </p:cNvSpPr>
          <p:nvPr>
            <p:ph type="sldNum" sz="quarter" idx="5"/>
          </p:nvPr>
        </p:nvSpPr>
        <p:spPr/>
        <p:txBody>
          <a:bodyPr/>
          <a:lstStyle/>
          <a:p>
            <a:fld id="{6AF66C30-2FAE-4185-83A0-4FB1E4D1FCC6}" type="slidenum">
              <a:rPr lang="ro-RO" smtClean="0"/>
              <a:t>9</a:t>
            </a:fld>
            <a:endParaRPr lang="ro-RO"/>
          </a:p>
        </p:txBody>
      </p:sp>
    </p:spTree>
    <p:extLst>
      <p:ext uri="{BB962C8B-B14F-4D97-AF65-F5344CB8AC3E}">
        <p14:creationId xmlns:p14="http://schemas.microsoft.com/office/powerpoint/2010/main" val="314539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80CC8-1895-C0DC-FAC9-11CD0D1590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25B8BA-55ED-29B4-3869-86A10E8F07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2320E7-45B2-C321-240B-19F8D4BC65C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C8A7306C-9C31-B1E5-85E2-AA7593B69CE3}"/>
              </a:ext>
            </a:extLst>
          </p:cNvPr>
          <p:cNvSpPr>
            <a:spLocks noGrp="1"/>
          </p:cNvSpPr>
          <p:nvPr>
            <p:ph type="sldNum" sz="quarter" idx="5"/>
          </p:nvPr>
        </p:nvSpPr>
        <p:spPr/>
        <p:txBody>
          <a:bodyPr/>
          <a:lstStyle/>
          <a:p>
            <a:fld id="{6AF66C30-2FAE-4185-83A0-4FB1E4D1FCC6}" type="slidenum">
              <a:rPr lang="ro-RO" smtClean="0"/>
              <a:t>10</a:t>
            </a:fld>
            <a:endParaRPr lang="ro-RO"/>
          </a:p>
        </p:txBody>
      </p:sp>
    </p:spTree>
    <p:extLst>
      <p:ext uri="{BB962C8B-B14F-4D97-AF65-F5344CB8AC3E}">
        <p14:creationId xmlns:p14="http://schemas.microsoft.com/office/powerpoint/2010/main" val="3245295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A4C2A7C-C859-4802-A9B5-5D977F195A3E}" type="datetimeFigureOut">
              <a:rPr lang="ro-RO" smtClean="0"/>
              <a:t>14.07.2025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2065079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4C2A7C-C859-4802-A9B5-5D977F195A3E}" type="datetimeFigureOut">
              <a:rPr lang="ro-RO" smtClean="0"/>
              <a:t>14.07.2025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2418007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4C2A7C-C859-4802-A9B5-5D977F195A3E}" type="datetimeFigureOut">
              <a:rPr lang="ro-RO" smtClean="0"/>
              <a:t>14.07.2025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1297173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4C2A7C-C859-4802-A9B5-5D977F195A3E}" type="datetimeFigureOut">
              <a:rPr lang="ro-RO" smtClean="0"/>
              <a:t>14.07.2025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293929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4C2A7C-C859-4802-A9B5-5D977F195A3E}" type="datetimeFigureOut">
              <a:rPr lang="ro-RO" smtClean="0"/>
              <a:t>14.07.2025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589616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A4C2A7C-C859-4802-A9B5-5D977F195A3E}" type="datetimeFigureOut">
              <a:rPr lang="ro-RO" smtClean="0"/>
              <a:t>14.07.2025</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3240342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A4C2A7C-C859-4802-A9B5-5D977F195A3E}" type="datetimeFigureOut">
              <a:rPr lang="ro-RO" smtClean="0"/>
              <a:t>14.07.2025</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2462316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A4C2A7C-C859-4802-A9B5-5D977F195A3E}" type="datetimeFigureOut">
              <a:rPr lang="ro-RO" smtClean="0"/>
              <a:t>14.07.2025</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2049005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4C2A7C-C859-4802-A9B5-5D977F195A3E}" type="datetimeFigureOut">
              <a:rPr lang="ro-RO" smtClean="0"/>
              <a:t>14.07.2025</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2155841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4C2A7C-C859-4802-A9B5-5D977F195A3E}" type="datetimeFigureOut">
              <a:rPr lang="ro-RO" smtClean="0"/>
              <a:t>14.07.2025</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1609522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4C2A7C-C859-4802-A9B5-5D977F195A3E}" type="datetimeFigureOut">
              <a:rPr lang="ro-RO" smtClean="0"/>
              <a:t>14.07.2025</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506328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4C2A7C-C859-4802-A9B5-5D977F195A3E}" type="datetimeFigureOut">
              <a:rPr lang="ro-RO" smtClean="0"/>
              <a:t>14.07.2025</a:t>
            </a:fld>
            <a:endParaRPr lang="ro-RO"/>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87D03F-6E53-4CCD-9A62-A9DFA3A3F59F}" type="slidenum">
              <a:rPr lang="ro-RO" smtClean="0"/>
              <a:t>‹#›</a:t>
            </a:fld>
            <a:endParaRPr lang="ro-RO"/>
          </a:p>
        </p:txBody>
      </p:sp>
    </p:spTree>
    <p:extLst>
      <p:ext uri="{BB962C8B-B14F-4D97-AF65-F5344CB8AC3E}">
        <p14:creationId xmlns:p14="http://schemas.microsoft.com/office/powerpoint/2010/main" val="5823269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6.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7.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8.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20.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18.xml.rels><?xml version="1.0" encoding="UTF-8" standalone="yes"?>
<Relationships xmlns="http://schemas.openxmlformats.org/package/2006/relationships"><Relationship Id="rId8" Type="http://schemas.openxmlformats.org/officeDocument/2006/relationships/hyperlink" Target="https://sinay.ai/en/what-is-the-maritime-supply-chain/" TargetMode="External"/><Relationship Id="rId13" Type="http://schemas.openxmlformats.org/officeDocument/2006/relationships/image" Target="../media/image7.png"/><Relationship Id="rId3" Type="http://schemas.openxmlformats.org/officeDocument/2006/relationships/image" Target="../media/image1.jpg"/><Relationship Id="rId7" Type="http://schemas.openxmlformats.org/officeDocument/2006/relationships/hyperlink" Target="https://doi.org/10.4324/9780429318184" TargetMode="External"/><Relationship Id="rId12"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www.routledge.com/Port-Economics-Management-and-Policy/Notteboom-Pallis-Rodrigue/p/book/9780367331559" TargetMode="External"/><Relationship Id="rId11" Type="http://schemas.openxmlformats.org/officeDocument/2006/relationships/image" Target="../media/image5.png"/><Relationship Id="rId5" Type="http://schemas.openxmlformats.org/officeDocument/2006/relationships/hyperlink" Target="https://jollyparrot.co.uk/blog/what-is-victualling-and-what-are-the-considerations#:~:text=Victualling" TargetMode="External"/><Relationship Id="rId10" Type="http://schemas.openxmlformats.org/officeDocument/2006/relationships/image" Target="../media/image4.png"/><Relationship Id="rId4" Type="http://schemas.openxmlformats.org/officeDocument/2006/relationships/image" Target="../media/image2.jpeg"/><Relationship Id="rId9" Type="http://schemas.openxmlformats.org/officeDocument/2006/relationships/image" Target="../media/image3.png"/><Relationship Id="rId14"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9.png"/><Relationship Id="rId10" Type="http://schemas.openxmlformats.org/officeDocument/2006/relationships/image" Target="../media/image7.png"/><Relationship Id="rId4" Type="http://schemas.openxmlformats.org/officeDocument/2006/relationships/image" Target="../media/image2.jpeg"/><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e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1.jp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3.png"/><Relationship Id="rId3" Type="http://schemas.openxmlformats.org/officeDocument/2006/relationships/image" Target="../media/image1.jpg"/><Relationship Id="rId7" Type="http://schemas.openxmlformats.org/officeDocument/2006/relationships/image" Target="../media/image5.png"/><Relationship Id="rId12"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1.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12"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18B9692E-6064-8558-29AD-3AA0F3572CFB}"/>
              </a:ext>
            </a:extLst>
          </p:cNvPr>
          <p:cNvGrpSpPr/>
          <p:nvPr/>
        </p:nvGrpSpPr>
        <p:grpSpPr>
          <a:xfrm>
            <a:off x="0" y="154025"/>
            <a:ext cx="9144000" cy="6711366"/>
            <a:chOff x="89508" y="93100"/>
            <a:chExt cx="9144000" cy="6711366"/>
          </a:xfrm>
        </p:grpSpPr>
        <p:grpSp>
          <p:nvGrpSpPr>
            <p:cNvPr id="14" name="Group 13">
              <a:extLst>
                <a:ext uri="{FF2B5EF4-FFF2-40B4-BE49-F238E27FC236}">
                  <a16:creationId xmlns:a16="http://schemas.microsoft.com/office/drawing/2014/main" id="{D0C96BE2-4BD2-1091-1160-6855A653B5E0}"/>
                </a:ext>
              </a:extLst>
            </p:cNvPr>
            <p:cNvGrpSpPr/>
            <p:nvPr/>
          </p:nvGrpSpPr>
          <p:grpSpPr>
            <a:xfrm>
              <a:off x="108154" y="93100"/>
              <a:ext cx="6100827" cy="680626"/>
              <a:chOff x="0" y="7926"/>
              <a:chExt cx="8325033" cy="902779"/>
            </a:xfrm>
          </p:grpSpPr>
          <p:pic>
            <p:nvPicPr>
              <p:cNvPr id="16" name="Picture 15">
                <a:extLst>
                  <a:ext uri="{FF2B5EF4-FFF2-40B4-BE49-F238E27FC236}">
                    <a16:creationId xmlns:a16="http://schemas.microsoft.com/office/drawing/2014/main" id="{3B459FD3-2179-9298-1537-F47F1C9D0472}"/>
                  </a:ext>
                </a:extLst>
              </p:cNvPr>
              <p:cNvPicPr>
                <a:picLocks noChangeAspect="1"/>
              </p:cNvPicPr>
              <p:nvPr/>
            </p:nvPicPr>
            <p:blipFill>
              <a:blip r:embed="rId2"/>
              <a:stretch>
                <a:fillRect/>
              </a:stretch>
            </p:blipFill>
            <p:spPr>
              <a:xfrm>
                <a:off x="0" y="8201"/>
                <a:ext cx="4392445" cy="902504"/>
              </a:xfrm>
              <a:prstGeom prst="rect">
                <a:avLst/>
              </a:prstGeom>
            </p:spPr>
          </p:pic>
          <p:sp>
            <p:nvSpPr>
              <p:cNvPr id="17" name="Rectangle 16">
                <a:extLst>
                  <a:ext uri="{FF2B5EF4-FFF2-40B4-BE49-F238E27FC236}">
                    <a16:creationId xmlns:a16="http://schemas.microsoft.com/office/drawing/2014/main" id="{AFD102F7-9A39-8C2E-D8A9-6A75EB6B412A}"/>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dirty="0"/>
              </a:p>
            </p:txBody>
          </p:sp>
        </p:grpSp>
        <p:grpSp>
          <p:nvGrpSpPr>
            <p:cNvPr id="27" name="Group 26">
              <a:extLst>
                <a:ext uri="{FF2B5EF4-FFF2-40B4-BE49-F238E27FC236}">
                  <a16:creationId xmlns:a16="http://schemas.microsoft.com/office/drawing/2014/main" id="{63009B5C-9384-AAC8-DAB1-048AE88647D9}"/>
                </a:ext>
              </a:extLst>
            </p:cNvPr>
            <p:cNvGrpSpPr/>
            <p:nvPr/>
          </p:nvGrpSpPr>
          <p:grpSpPr>
            <a:xfrm>
              <a:off x="89508" y="6166959"/>
              <a:ext cx="9144000" cy="637507"/>
              <a:chOff x="89508" y="6166959"/>
              <a:chExt cx="9144000" cy="637507"/>
            </a:xfrm>
          </p:grpSpPr>
          <p:pic>
            <p:nvPicPr>
              <p:cNvPr id="4" name="Picture 3" descr="Blue Background Powerpoint posted by Michelle Mercado">
                <a:extLst>
                  <a:ext uri="{FF2B5EF4-FFF2-40B4-BE49-F238E27FC236}">
                    <a16:creationId xmlns:a16="http://schemas.microsoft.com/office/drawing/2014/main" id="{4AD9420D-EFF1-E66D-D2C8-C03D0C4A660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9508" y="6166959"/>
                <a:ext cx="9144000" cy="637507"/>
              </a:xfrm>
              <a:prstGeom prst="rect">
                <a:avLst/>
              </a:prstGeom>
              <a:noFill/>
              <a:ln>
                <a:noFill/>
              </a:ln>
            </p:spPr>
          </p:pic>
          <p:sp>
            <p:nvSpPr>
              <p:cNvPr id="26" name="Rectangle 25">
                <a:extLst>
                  <a:ext uri="{FF2B5EF4-FFF2-40B4-BE49-F238E27FC236}">
                    <a16:creationId xmlns:a16="http://schemas.microsoft.com/office/drawing/2014/main" id="{27381F8E-EA18-0E61-3F5C-67A3A691F72E}"/>
                  </a:ext>
                </a:extLst>
              </p:cNvPr>
              <p:cNvSpPr/>
              <p:nvPr/>
            </p:nvSpPr>
            <p:spPr>
              <a:xfrm>
                <a:off x="108154" y="6336958"/>
                <a:ext cx="9035846" cy="430887"/>
              </a:xfrm>
              <a:prstGeom prst="rect">
                <a:avLst/>
              </a:prstGeom>
              <a:noFill/>
            </p:spPr>
            <p:txBody>
              <a:bodyPr wrap="square" lIns="91440" tIns="45720" rIns="91440" bIns="45720" anchor="ctr" anchorCtr="0">
                <a:spAutoFit/>
              </a:bodyPr>
              <a:lstStyle/>
              <a:p>
                <a:pPr algn="ctr"/>
                <a:r>
                  <a:rPr lang="ro-RO" sz="1100" b="1" dirty="0" err="1">
                    <a:effectLst/>
                    <a:latin typeface="coranto-2"/>
                  </a:rPr>
                  <a:t>Disclaimer</a:t>
                </a:r>
                <a:r>
                  <a:rPr lang="ro-RO" sz="1100" b="0" i="1" dirty="0">
                    <a:solidFill>
                      <a:srgbClr val="0000FF"/>
                    </a:solidFill>
                    <a:effectLst/>
                    <a:latin typeface="coranto-2"/>
                  </a:rPr>
                  <a:t>: </a:t>
                </a:r>
                <a:r>
                  <a:rPr lang="en-GB" sz="1100" b="0" i="1" dirty="0">
                    <a:solidFill>
                      <a:srgbClr val="0000FF"/>
                    </a:solidFill>
                    <a:effectLst/>
                    <a:latin typeface="coranto-2"/>
                  </a:rPr>
                  <a:t>“Funded by the European Union. Views and opinions expressed are however those of the author(s) only and do not necessarily reflect those of the European Union or the ANPCDEFP. Neither the European Union nor the ANPCDEFP can be held responsible for them”</a:t>
                </a:r>
                <a:endParaRPr lang="en-GB" sz="1100" i="1" dirty="0">
                  <a:solidFill>
                    <a:srgbClr val="0000FF"/>
                  </a:solidFill>
                </a:endParaRPr>
              </a:p>
            </p:txBody>
          </p:sp>
        </p:grpSp>
      </p:grpSp>
      <p:sp>
        <p:nvSpPr>
          <p:cNvPr id="30" name="TextBox 29">
            <a:extLst>
              <a:ext uri="{FF2B5EF4-FFF2-40B4-BE49-F238E27FC236}">
                <a16:creationId xmlns:a16="http://schemas.microsoft.com/office/drawing/2014/main" id="{DA711A02-E7F7-91A7-49CA-CB11FD1335F5}"/>
              </a:ext>
            </a:extLst>
          </p:cNvPr>
          <p:cNvSpPr txBox="1"/>
          <p:nvPr/>
        </p:nvSpPr>
        <p:spPr>
          <a:xfrm>
            <a:off x="629264" y="2456939"/>
            <a:ext cx="7885472" cy="3549690"/>
          </a:xfrm>
          <a:prstGeom prst="rect">
            <a:avLst/>
          </a:prstGeom>
          <a:noFill/>
        </p:spPr>
        <p:txBody>
          <a:bodyPr wrap="square">
            <a:spAutoFit/>
          </a:bodyPr>
          <a:lstStyle/>
          <a:p>
            <a:pPr algn="ctr">
              <a:lnSpc>
                <a:spcPct val="150000"/>
              </a:lnSpc>
              <a:spcAft>
                <a:spcPts val="1000"/>
              </a:spcAft>
            </a:pPr>
            <a:r>
              <a:rPr lang="ro-RO" sz="3200"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VICTUALLING ONBOARD </a:t>
            </a:r>
            <a:endParaRPr lang="en-US" sz="3200"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spcAft>
                <a:spcPts val="1000"/>
              </a:spcAft>
            </a:pPr>
            <a:r>
              <a:rPr lang="en-US" sz="3200" b="1" dirty="0">
                <a:solidFill>
                  <a:srgbClr val="2B229E"/>
                </a:solidFill>
                <a:latin typeface="Times New Roman" panose="02020603050405020304" pitchFamily="18" charset="0"/>
                <a:ea typeface="Calibri" panose="020F0502020204030204" pitchFamily="34" charset="0"/>
                <a:cs typeface="Times New Roman" panose="02020603050405020304" pitchFamily="18" charset="0"/>
              </a:rPr>
              <a:t>WEEK III</a:t>
            </a:r>
            <a:endParaRPr lang="en-US" sz="3200"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endParaRPr>
          </a:p>
          <a:p>
            <a:pPr lvl="0" algn="ctr" hangingPunct="0"/>
            <a:r>
              <a:rPr lang="en-US" sz="2800" b="1" dirty="0"/>
              <a:t>Explanation of  the terminology related to: </a:t>
            </a:r>
          </a:p>
          <a:p>
            <a:pPr lvl="0" algn="ctr" hangingPunct="0"/>
            <a:r>
              <a:rPr lang="en-US" sz="2800" b="1" dirty="0"/>
              <a:t>-	Victualling, </a:t>
            </a:r>
          </a:p>
          <a:p>
            <a:pPr lvl="0" algn="ctr" hangingPunct="0"/>
            <a:r>
              <a:rPr lang="en-US" sz="2800" b="1" dirty="0"/>
              <a:t>-	Food Supply Chain Management </a:t>
            </a:r>
          </a:p>
          <a:p>
            <a:pPr lvl="0" algn="ctr" hangingPunct="0"/>
            <a:r>
              <a:rPr lang="en-US" sz="2800" b="1" dirty="0"/>
              <a:t>-	Logistics</a:t>
            </a:r>
          </a:p>
        </p:txBody>
      </p:sp>
      <p:pic>
        <p:nvPicPr>
          <p:cNvPr id="3" name="Picture 2">
            <a:extLst>
              <a:ext uri="{FF2B5EF4-FFF2-40B4-BE49-F238E27FC236}">
                <a16:creationId xmlns:a16="http://schemas.microsoft.com/office/drawing/2014/main" id="{7AB896D3-5AB3-5EA5-2840-20B5DAFEED2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1383" y="92893"/>
            <a:ext cx="623570" cy="620864"/>
          </a:xfrm>
          <a:prstGeom prst="rect">
            <a:avLst/>
          </a:prstGeom>
        </p:spPr>
      </p:pic>
      <p:pic>
        <p:nvPicPr>
          <p:cNvPr id="5" name="Picture 4">
            <a:extLst>
              <a:ext uri="{FF2B5EF4-FFF2-40B4-BE49-F238E27FC236}">
                <a16:creationId xmlns:a16="http://schemas.microsoft.com/office/drawing/2014/main" id="{62D5C2EE-BF62-6A7A-4967-3BB63107FED7}"/>
              </a:ext>
            </a:extLst>
          </p:cNvPr>
          <p:cNvPicPr>
            <a:picLocks noChangeAspect="1"/>
          </p:cNvPicPr>
          <p:nvPr/>
        </p:nvPicPr>
        <p:blipFill>
          <a:blip r:embed="rId5"/>
          <a:stretch>
            <a:fillRect/>
          </a:stretch>
        </p:blipFill>
        <p:spPr>
          <a:xfrm>
            <a:off x="4910225" y="92893"/>
            <a:ext cx="629555" cy="637524"/>
          </a:xfrm>
          <a:prstGeom prst="rect">
            <a:avLst/>
          </a:prstGeom>
        </p:spPr>
      </p:pic>
      <p:pic>
        <p:nvPicPr>
          <p:cNvPr id="6" name="Picture 5">
            <a:extLst>
              <a:ext uri="{FF2B5EF4-FFF2-40B4-BE49-F238E27FC236}">
                <a16:creationId xmlns:a16="http://schemas.microsoft.com/office/drawing/2014/main" id="{6EE98C28-27E5-4015-221F-CC1B897B60A1}"/>
              </a:ext>
            </a:extLst>
          </p:cNvPr>
          <p:cNvPicPr>
            <a:picLocks noChangeAspect="1"/>
          </p:cNvPicPr>
          <p:nvPr/>
        </p:nvPicPr>
        <p:blipFill>
          <a:blip r:embed="rId6"/>
          <a:stretch>
            <a:fillRect/>
          </a:stretch>
        </p:blipFill>
        <p:spPr>
          <a:xfrm>
            <a:off x="5631268" y="111773"/>
            <a:ext cx="1053458" cy="579268"/>
          </a:xfrm>
          <a:prstGeom prst="rect">
            <a:avLst/>
          </a:prstGeom>
        </p:spPr>
      </p:pic>
      <p:pic>
        <p:nvPicPr>
          <p:cNvPr id="7" name="Picture 6">
            <a:extLst>
              <a:ext uri="{FF2B5EF4-FFF2-40B4-BE49-F238E27FC236}">
                <a16:creationId xmlns:a16="http://schemas.microsoft.com/office/drawing/2014/main" id="{AE5BF4A6-5957-08DB-1934-BABAF3FB715E}"/>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2703496" y="76233"/>
            <a:ext cx="623570" cy="680419"/>
          </a:xfrm>
          <a:prstGeom prst="rect">
            <a:avLst/>
          </a:prstGeom>
        </p:spPr>
      </p:pic>
      <p:pic>
        <p:nvPicPr>
          <p:cNvPr id="8" name="Picture 7">
            <a:extLst>
              <a:ext uri="{FF2B5EF4-FFF2-40B4-BE49-F238E27FC236}">
                <a16:creationId xmlns:a16="http://schemas.microsoft.com/office/drawing/2014/main" id="{52B21BB7-7C4D-019E-2B1D-8AF0CC6B5541}"/>
              </a:ext>
            </a:extLst>
          </p:cNvPr>
          <p:cNvPicPr>
            <a:picLocks noChangeAspect="1"/>
          </p:cNvPicPr>
          <p:nvPr/>
        </p:nvPicPr>
        <p:blipFill>
          <a:blip r:embed="rId8"/>
          <a:stretch>
            <a:fillRect/>
          </a:stretch>
        </p:blipFill>
        <p:spPr>
          <a:xfrm>
            <a:off x="3979270" y="76233"/>
            <a:ext cx="858938" cy="620864"/>
          </a:xfrm>
          <a:prstGeom prst="rect">
            <a:avLst/>
          </a:prstGeom>
        </p:spPr>
      </p:pic>
      <p:pic>
        <p:nvPicPr>
          <p:cNvPr id="9" name="Picture 8">
            <a:extLst>
              <a:ext uri="{FF2B5EF4-FFF2-40B4-BE49-F238E27FC236}">
                <a16:creationId xmlns:a16="http://schemas.microsoft.com/office/drawing/2014/main" id="{F22C4691-35E4-A5A9-0954-7D6B318D9F97}"/>
              </a:ext>
            </a:extLst>
          </p:cNvPr>
          <p:cNvPicPr>
            <a:picLocks noChangeAspect="1"/>
          </p:cNvPicPr>
          <p:nvPr/>
        </p:nvPicPr>
        <p:blipFill>
          <a:blip r:embed="rId9"/>
          <a:stretch>
            <a:fillRect/>
          </a:stretch>
        </p:blipFill>
        <p:spPr>
          <a:xfrm>
            <a:off x="7704595" y="29230"/>
            <a:ext cx="1227464" cy="1224789"/>
          </a:xfrm>
          <a:prstGeom prst="rect">
            <a:avLst/>
          </a:prstGeom>
        </p:spPr>
      </p:pic>
      <p:sp>
        <p:nvSpPr>
          <p:cNvPr id="11" name="TextBox 10">
            <a:extLst>
              <a:ext uri="{FF2B5EF4-FFF2-40B4-BE49-F238E27FC236}">
                <a16:creationId xmlns:a16="http://schemas.microsoft.com/office/drawing/2014/main" id="{60EF569C-B7B9-5402-9510-889E99A358EB}"/>
              </a:ext>
            </a:extLst>
          </p:cNvPr>
          <p:cNvSpPr txBox="1"/>
          <p:nvPr/>
        </p:nvSpPr>
        <p:spPr>
          <a:xfrm>
            <a:off x="796460" y="1466200"/>
            <a:ext cx="7885472" cy="400110"/>
          </a:xfrm>
          <a:prstGeom prst="rect">
            <a:avLst/>
          </a:prstGeom>
          <a:noFill/>
        </p:spPr>
        <p:txBody>
          <a:bodyPr wrap="square">
            <a:spAutoFit/>
          </a:bodyPr>
          <a:lstStyle/>
          <a:p>
            <a:pPr algn="ctr"/>
            <a:r>
              <a:rPr lang="en-GB" sz="1000" b="1" dirty="0">
                <a:solidFill>
                  <a:srgbClr val="7030A0"/>
                </a:solidFill>
              </a:rPr>
              <a:t>KA220-VET - Cooperation partnerships in vocational</a:t>
            </a:r>
            <a:r>
              <a:rPr lang="ro-RO" sz="1000" b="1" dirty="0">
                <a:solidFill>
                  <a:srgbClr val="7030A0"/>
                </a:solidFill>
              </a:rPr>
              <a:t> </a:t>
            </a:r>
            <a:r>
              <a:rPr lang="en-GB" sz="1000" b="1" dirty="0">
                <a:solidFill>
                  <a:srgbClr val="7030A0"/>
                </a:solidFill>
              </a:rPr>
              <a:t>education and training</a:t>
            </a:r>
            <a:endParaRPr lang="ro-RO" sz="1000" b="1" dirty="0">
              <a:solidFill>
                <a:srgbClr val="7030A0"/>
              </a:solidFill>
            </a:endParaRPr>
          </a:p>
          <a:p>
            <a:pPr algn="ctr"/>
            <a:r>
              <a:rPr lang="en-GB" sz="1000" b="1" i="0" u="none" strike="noStrike" baseline="0" dirty="0">
                <a:solidFill>
                  <a:srgbClr val="7030A0"/>
                </a:solidFill>
              </a:rPr>
              <a:t>2023-1-RO01-KA220-VET-000156711</a:t>
            </a:r>
          </a:p>
        </p:txBody>
      </p:sp>
      <p:sp>
        <p:nvSpPr>
          <p:cNvPr id="12" name="Title 1">
            <a:extLst>
              <a:ext uri="{FF2B5EF4-FFF2-40B4-BE49-F238E27FC236}">
                <a16:creationId xmlns:a16="http://schemas.microsoft.com/office/drawing/2014/main" id="{E8A74367-A032-23BC-E011-516C85BB11BE}"/>
              </a:ext>
            </a:extLst>
          </p:cNvPr>
          <p:cNvSpPr>
            <a:spLocks noGrp="1"/>
          </p:cNvSpPr>
          <p:nvPr>
            <p:ph type="ctrTitle"/>
          </p:nvPr>
        </p:nvSpPr>
        <p:spPr>
          <a:xfrm>
            <a:off x="1375835" y="861041"/>
            <a:ext cx="6368830" cy="606528"/>
          </a:xfrm>
        </p:spPr>
        <p:txBody>
          <a:bodyPr>
            <a:noAutofit/>
          </a:bodyPr>
          <a:lstStyle/>
          <a:p>
            <a:pPr algn="ctr"/>
            <a:r>
              <a:rPr lang="en-GB" sz="2000" b="1" i="0" u="none" strike="noStrike" baseline="0" dirty="0" err="1">
                <a:solidFill>
                  <a:srgbClr val="FF0000"/>
                </a:solidFill>
                <a:effectLst>
                  <a:outerShdw blurRad="38100" dist="38100" dir="2700000" algn="tl">
                    <a:srgbClr val="000000">
                      <a:alpha val="43137"/>
                    </a:srgbClr>
                  </a:outerShdw>
                </a:effectLst>
                <a:latin typeface="CharterBT-Roman"/>
              </a:rPr>
              <a:t>MARitime</a:t>
            </a:r>
            <a:r>
              <a:rPr lang="en-GB" sz="2000" b="1" i="0" u="none" strike="noStrike" baseline="0" dirty="0">
                <a:solidFill>
                  <a:srgbClr val="FF0000"/>
                </a:solidFill>
                <a:effectLst>
                  <a:outerShdw blurRad="38100" dist="38100" dir="2700000" algn="tl">
                    <a:srgbClr val="000000">
                      <a:alpha val="43137"/>
                    </a:srgbClr>
                  </a:outerShdw>
                </a:effectLst>
                <a:latin typeface="CharterBT-Roman"/>
              </a:rPr>
              <a:t> Soft Skills for Onboard Healthy Nutrition and</a:t>
            </a:r>
            <a:r>
              <a:rPr lang="ro-RO" sz="2000" b="1" i="0" u="none" strike="noStrike" baseline="0" dirty="0">
                <a:solidFill>
                  <a:srgbClr val="FF0000"/>
                </a:solidFill>
                <a:effectLst>
                  <a:outerShdw blurRad="38100" dist="38100" dir="2700000" algn="tl">
                    <a:srgbClr val="000000">
                      <a:alpha val="43137"/>
                    </a:srgbClr>
                  </a:outerShdw>
                </a:effectLst>
                <a:latin typeface="CharterBT-Roman"/>
              </a:rPr>
              <a:t> </a:t>
            </a:r>
            <a:r>
              <a:rPr lang="en-GB" sz="2000" b="1" i="0" u="none" strike="noStrike" baseline="0" dirty="0" err="1">
                <a:solidFill>
                  <a:srgbClr val="FF0000"/>
                </a:solidFill>
                <a:effectLst>
                  <a:outerShdw blurRad="38100" dist="38100" dir="2700000" algn="tl">
                    <a:srgbClr val="000000">
                      <a:alpha val="43137"/>
                    </a:srgbClr>
                  </a:outerShdw>
                </a:effectLst>
                <a:latin typeface="CharterBT-Roman"/>
              </a:rPr>
              <a:t>CULinary</a:t>
            </a:r>
            <a:r>
              <a:rPr lang="en-GB" sz="2000" b="1" i="0" u="none" strike="noStrike" baseline="0" dirty="0">
                <a:solidFill>
                  <a:srgbClr val="FF0000"/>
                </a:solidFill>
                <a:effectLst>
                  <a:outerShdw blurRad="38100" dist="38100" dir="2700000" algn="tl">
                    <a:srgbClr val="000000">
                      <a:alpha val="43137"/>
                    </a:srgbClr>
                  </a:outerShdw>
                </a:effectLst>
                <a:latin typeface="CharterBT-Roman"/>
              </a:rPr>
              <a:t> Arts in Seagoing Services – </a:t>
            </a:r>
            <a:r>
              <a:rPr lang="ro-RO" sz="2000" b="1" i="0" u="none" strike="noStrike" baseline="0" dirty="0">
                <a:solidFill>
                  <a:srgbClr val="FF0000"/>
                </a:solidFill>
                <a:effectLst>
                  <a:outerShdw blurRad="38100" dist="38100" dir="2700000" algn="tl">
                    <a:srgbClr val="000000">
                      <a:alpha val="43137"/>
                    </a:srgbClr>
                  </a:outerShdw>
                </a:effectLst>
                <a:latin typeface="CharterBT-Roman"/>
              </a:rPr>
              <a:t>CUL</a:t>
            </a:r>
            <a:r>
              <a:rPr lang="en-GB" sz="2000" b="1" i="0" u="none" strike="noStrike" baseline="0" dirty="0">
                <a:solidFill>
                  <a:srgbClr val="FF0000"/>
                </a:solidFill>
                <a:effectLst>
                  <a:outerShdw blurRad="38100" dist="38100" dir="2700000" algn="tl">
                    <a:srgbClr val="000000">
                      <a:alpha val="43137"/>
                    </a:srgbClr>
                  </a:outerShdw>
                </a:effectLst>
                <a:latin typeface="CharterBT-Roman"/>
              </a:rPr>
              <a:t>-</a:t>
            </a:r>
            <a:r>
              <a:rPr lang="ro-RO" sz="2000" b="1" i="0" u="none" strike="noStrike" baseline="0" dirty="0">
                <a:solidFill>
                  <a:srgbClr val="FF0000"/>
                </a:solidFill>
                <a:effectLst>
                  <a:outerShdw blurRad="38100" dist="38100" dir="2700000" algn="tl">
                    <a:srgbClr val="000000">
                      <a:alpha val="43137"/>
                    </a:srgbClr>
                  </a:outerShdw>
                </a:effectLst>
                <a:latin typeface="CharterBT-Roman"/>
              </a:rPr>
              <a:t>MAR</a:t>
            </a:r>
            <a:r>
              <a:rPr lang="en-GB" sz="2000" b="1" i="0" u="none" strike="noStrike" baseline="0" dirty="0">
                <a:solidFill>
                  <a:srgbClr val="FF0000"/>
                </a:solidFill>
                <a:effectLst>
                  <a:outerShdw blurRad="38100" dist="38100" dir="2700000" algn="tl">
                    <a:srgbClr val="000000">
                      <a:alpha val="43137"/>
                    </a:srgbClr>
                  </a:outerShdw>
                </a:effectLst>
                <a:latin typeface="CharterBT-Roman"/>
              </a:rPr>
              <a:t>-</a:t>
            </a:r>
            <a:r>
              <a:rPr lang="ro-RO" sz="2000" b="1" i="0" u="none" strike="noStrike" baseline="0" dirty="0" err="1">
                <a:solidFill>
                  <a:srgbClr val="FF0000"/>
                </a:solidFill>
                <a:effectLst>
                  <a:outerShdw blurRad="38100" dist="38100" dir="2700000" algn="tl">
                    <a:srgbClr val="000000">
                      <a:alpha val="43137"/>
                    </a:srgbClr>
                  </a:outerShdw>
                </a:effectLst>
                <a:latin typeface="CharterBT-Roman"/>
              </a:rPr>
              <a:t>Skills</a:t>
            </a:r>
            <a:endParaRPr lang="en-US" sz="2000" b="1" dirty="0">
              <a:solidFill>
                <a:srgbClr val="0000FF"/>
              </a:solidFill>
              <a:effectLst>
                <a:outerShdw blurRad="38100" dist="38100" dir="2700000" algn="tl">
                  <a:srgbClr val="000000">
                    <a:alpha val="43137"/>
                  </a:srgbClr>
                </a:outerShdw>
              </a:effectLst>
              <a:highlight>
                <a:srgbClr val="FFFF00"/>
              </a:highlight>
            </a:endParaRPr>
          </a:p>
        </p:txBody>
      </p:sp>
    </p:spTree>
    <p:extLst>
      <p:ext uri="{BB962C8B-B14F-4D97-AF65-F5344CB8AC3E}">
        <p14:creationId xmlns:p14="http://schemas.microsoft.com/office/powerpoint/2010/main" val="3499202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4C22EE-9334-6015-E5F9-793F5AC61E30}"/>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94FB6EA4-3BBA-47B6-1E66-EBA941BBE055}"/>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A15361A5-2F4B-1DFC-0974-AE0C0E194025}"/>
              </a:ext>
            </a:extLst>
          </p:cNvPr>
          <p:cNvSpPr>
            <a:spLocks noGrp="1"/>
          </p:cNvSpPr>
          <p:nvPr>
            <p:ph type="title"/>
          </p:nvPr>
        </p:nvSpPr>
        <p:spPr>
          <a:xfrm>
            <a:off x="628650" y="1107174"/>
            <a:ext cx="7886700"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2. </a:t>
            </a:r>
            <a:r>
              <a:rPr lang="en-US" sz="2400" dirty="0">
                <a:effectLst/>
                <a:latin typeface="Times New Roman" panose="02020603050405020304" pitchFamily="18" charset="0"/>
                <a:ea typeface="Arial" panose="020B0604020202020204" pitchFamily="34" charset="0"/>
              </a:rPr>
              <a:t>Key Concepts in Victualling</a:t>
            </a:r>
            <a:br>
              <a:rPr lang="en-US" sz="2400" dirty="0"/>
            </a:br>
            <a:endParaRPr lang="en-US" sz="2400" b="1"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E3958A17-AE90-62D6-DE0E-C87ECD684727}"/>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B8889BED-5B0D-13C1-EE59-6CD99E523A20}"/>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AFB41799-8FC3-0A95-A158-1BC124A2D2A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8184D0F2-2BB1-E129-C247-1E101B73E687}"/>
              </a:ext>
            </a:extLst>
          </p:cNvPr>
          <p:cNvSpPr txBox="1"/>
          <p:nvPr/>
        </p:nvSpPr>
        <p:spPr>
          <a:xfrm>
            <a:off x="765312" y="1497312"/>
            <a:ext cx="7502387" cy="3016210"/>
          </a:xfrm>
          <a:prstGeom prst="rect">
            <a:avLst/>
          </a:prstGeom>
          <a:noFill/>
        </p:spPr>
        <p:txBody>
          <a:bodyPr wrap="square" rtlCol="0">
            <a:spAutoFit/>
          </a:bodyPr>
          <a:lstStyle/>
          <a:p>
            <a:pPr marL="342900" lvl="0" indent="-342900" algn="just">
              <a:lnSpc>
                <a:spcPct val="150000"/>
              </a:lnSpc>
              <a:spcBef>
                <a:spcPts val="400"/>
              </a:spcBef>
              <a:spcAft>
                <a:spcPts val="400"/>
              </a:spcAft>
              <a:buFont typeface="Symbol" panose="05050102010706020507" pitchFamily="18" charset="2"/>
              <a:buChar char=""/>
              <a:tabLst>
                <a:tab pos="811530" algn="l"/>
              </a:tabLst>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Regulatory Compliance</a:t>
            </a:r>
          </a:p>
          <a:p>
            <a:pPr marL="342900" lvl="0" indent="-342900" algn="just">
              <a:lnSpc>
                <a:spcPct val="150000"/>
              </a:lnSpc>
              <a:spcBef>
                <a:spcPts val="400"/>
              </a:spcBef>
              <a:spcAft>
                <a:spcPts val="400"/>
              </a:spcAft>
              <a:buFont typeface="Symbol" panose="05050102010706020507" pitchFamily="18" charset="2"/>
              <a:buChar char=""/>
              <a:tabLst>
                <a:tab pos="811530" algn="l"/>
              </a:tabLst>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Maritime victualling is subject to regulations by international organizations such as the International Maritime Organization (IMO) and the International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Labour</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Organization (ILO). These regulations ensure that the nutritional needs of the crew are met and that the ship operates in compliance with health and safety standards.</a:t>
            </a:r>
            <a:endParaRPr lang="en-US" dirty="0">
              <a:effectLst/>
              <a:latin typeface="Times New Roman" panose="02020603050405020304" pitchFamily="18" charset="0"/>
              <a:ea typeface="Arial" panose="020B0604020202020204" pitchFamily="34" charset="0"/>
              <a:cs typeface="Times New Roman" panose="02020603050405020304" pitchFamily="18" charset="0"/>
            </a:endParaRPr>
          </a:p>
          <a:p>
            <a:pPr algn="just">
              <a:spcAft>
                <a:spcPts val="200"/>
              </a:spcAft>
            </a:pPr>
            <a:endParaRPr lang="en-US" sz="1800" dirty="0">
              <a:effectLst/>
              <a:latin typeface="Times New Roman" panose="02020603050405020304" pitchFamily="18" charset="0"/>
              <a:ea typeface="Arial" panose="020B0604020202020204" pitchFamily="34" charset="0"/>
            </a:endParaRPr>
          </a:p>
        </p:txBody>
      </p:sp>
      <p:sp>
        <p:nvSpPr>
          <p:cNvPr id="3" name="Rectangle 2">
            <a:extLst>
              <a:ext uri="{FF2B5EF4-FFF2-40B4-BE49-F238E27FC236}">
                <a16:creationId xmlns:a16="http://schemas.microsoft.com/office/drawing/2014/main" id="{D79426E6-5800-D1BB-7C1E-9BB3173B7B43}"/>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VICTUALLING ONBOARD </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18D88CCD-07CA-617B-B689-8699E76CC66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74D62418-C714-D6BF-3678-C3CAB1A523F8}"/>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88013439-A7F8-6EF3-DFF3-A633E17C38C6}"/>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AB4A8DE3-89CC-B75C-2BC1-C60905DD4F92}"/>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A438E93F-ADF0-ED40-027B-F7F2C428DF8B}"/>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57E84A07-74D2-2470-06F7-82833F2DCC7A}"/>
              </a:ext>
            </a:extLst>
          </p:cNvPr>
          <p:cNvPicPr>
            <a:picLocks noChangeAspect="1"/>
          </p:cNvPicPr>
          <p:nvPr/>
        </p:nvPicPr>
        <p:blipFill>
          <a:blip r:embed="rId10"/>
          <a:stretch>
            <a:fillRect/>
          </a:stretch>
        </p:blipFill>
        <p:spPr>
          <a:xfrm>
            <a:off x="7704595" y="0"/>
            <a:ext cx="1227464" cy="1224789"/>
          </a:xfrm>
          <a:prstGeom prst="rect">
            <a:avLst/>
          </a:prstGeom>
        </p:spPr>
      </p:pic>
      <p:pic>
        <p:nvPicPr>
          <p:cNvPr id="5" name="Picture 4">
            <a:extLst>
              <a:ext uri="{FF2B5EF4-FFF2-40B4-BE49-F238E27FC236}">
                <a16:creationId xmlns:a16="http://schemas.microsoft.com/office/drawing/2014/main" id="{97ED84E8-E88C-872D-9E71-E93E54397A08}"/>
              </a:ext>
            </a:extLst>
          </p:cNvPr>
          <p:cNvPicPr>
            <a:picLocks noChangeAspect="1"/>
          </p:cNvPicPr>
          <p:nvPr/>
        </p:nvPicPr>
        <p:blipFill>
          <a:blip r:embed="rId11"/>
          <a:stretch>
            <a:fillRect/>
          </a:stretch>
        </p:blipFill>
        <p:spPr>
          <a:xfrm>
            <a:off x="3087144" y="4387748"/>
            <a:ext cx="2857500" cy="1600200"/>
          </a:xfrm>
          <a:prstGeom prst="rect">
            <a:avLst/>
          </a:prstGeom>
        </p:spPr>
      </p:pic>
    </p:spTree>
    <p:extLst>
      <p:ext uri="{BB962C8B-B14F-4D97-AF65-F5344CB8AC3E}">
        <p14:creationId xmlns:p14="http://schemas.microsoft.com/office/powerpoint/2010/main" val="1668752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D97658-52E0-9C75-F835-E911A9D98FE7}"/>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BEE646FD-8EF9-2A1E-56FE-9823091F3C05}"/>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F95CE7D3-FF4E-99BF-1CE0-BF2F8C32CD0E}"/>
              </a:ext>
            </a:extLst>
          </p:cNvPr>
          <p:cNvSpPr>
            <a:spLocks noGrp="1"/>
          </p:cNvSpPr>
          <p:nvPr>
            <p:ph type="title"/>
          </p:nvPr>
        </p:nvSpPr>
        <p:spPr>
          <a:xfrm>
            <a:off x="628650" y="1107174"/>
            <a:ext cx="7886700"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3. </a:t>
            </a:r>
            <a:r>
              <a:rPr lang="en-US" sz="2400" dirty="0">
                <a:effectLst/>
                <a:latin typeface="Times New Roman" panose="02020603050405020304" pitchFamily="18" charset="0"/>
                <a:ea typeface="Times New Roman" panose="02020603050405020304" pitchFamily="18" charset="0"/>
              </a:rPr>
              <a:t>Real-World Application of Victualling Terminology</a:t>
            </a:r>
            <a:br>
              <a:rPr lang="en-US" sz="2400" dirty="0"/>
            </a:br>
            <a:endParaRPr lang="en-US" sz="2400" b="1"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D7AFD0E2-A85A-F249-53FB-F1CF952C785E}"/>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93FD0B42-1F85-FFD5-3AB1-144FF762E0E9}"/>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344777E8-2ABD-556B-84AD-E120969D66F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1B5EEBEF-91C2-E6D4-F9A1-0EF5FAFAD89D}"/>
              </a:ext>
            </a:extLst>
          </p:cNvPr>
          <p:cNvSpPr txBox="1"/>
          <p:nvPr/>
        </p:nvSpPr>
        <p:spPr>
          <a:xfrm>
            <a:off x="944217" y="1497312"/>
            <a:ext cx="7374110" cy="5083443"/>
          </a:xfrm>
          <a:prstGeom prst="rect">
            <a:avLst/>
          </a:prstGeom>
          <a:noFill/>
        </p:spPr>
        <p:txBody>
          <a:bodyPr wrap="square" rtlCol="0">
            <a:spAutoFit/>
          </a:bodyPr>
          <a:lstStyle/>
          <a:p>
            <a:pPr marL="342900" lvl="0" indent="-342900" algn="just">
              <a:lnSpc>
                <a:spcPct val="150000"/>
              </a:lnSpc>
              <a:spcBef>
                <a:spcPts val="435"/>
              </a:spcBef>
              <a:spcAft>
                <a:spcPts val="200"/>
              </a:spcAft>
              <a:buFont typeface="Symbol" panose="05050102010706020507" pitchFamily="18" charset="2"/>
              <a:buChar char=""/>
            </a:pPr>
            <a:r>
              <a:rPr lang="ro-RO" sz="1800" b="0" kern="0" dirty="0">
                <a:effectLst/>
                <a:latin typeface="Times New Roman" panose="02020603050405020304" pitchFamily="18" charset="0"/>
                <a:ea typeface="Times New Roman" panose="02020603050405020304" pitchFamily="18" charset="0"/>
                <a:cs typeface="Times New Roman" panose="02020603050405020304" pitchFamily="18" charset="0"/>
              </a:rPr>
              <a:t>Victualling Contract</a:t>
            </a:r>
            <a:endParaRPr lang="en-US" sz="1800" b="0"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lvl="0" algn="just">
              <a:lnSpc>
                <a:spcPct val="150000"/>
              </a:lnSpc>
              <a:spcBef>
                <a:spcPts val="435"/>
              </a:spcBef>
              <a:spcAft>
                <a:spcPts val="200"/>
              </a:spcAft>
            </a:pPr>
            <a:r>
              <a:rPr lang="ro-RO" sz="1800" b="0" kern="0" dirty="0">
                <a:effectLst/>
                <a:latin typeface="Times New Roman" panose="02020603050405020304" pitchFamily="18" charset="0"/>
                <a:ea typeface="Times New Roman" panose="02020603050405020304" pitchFamily="18" charset="0"/>
                <a:cs typeface="Times New Roman" panose="02020603050405020304" pitchFamily="18" charset="0"/>
              </a:rPr>
              <a:t>A ship may enter into a victualling contract with a supplier or catering service that ensures the timely delivery of provisions to the ship at the beginning of the voyage. Understanding the terms of the contract, such as the scope of supply and quality standards, is essential.</a:t>
            </a:r>
            <a:endParaRPr lang="en-US" sz="3200" b="1" kern="0" dirty="0">
              <a:effectLst/>
              <a:latin typeface="Times New Roman" panose="02020603050405020304" pitchFamily="18" charset="0"/>
              <a:ea typeface="Arial" panose="020B0604020202020204" pitchFamily="34" charset="0"/>
              <a:cs typeface="Times New Roman" panose="02020603050405020304" pitchFamily="18" charset="0"/>
            </a:endParaRPr>
          </a:p>
          <a:p>
            <a:pPr marL="342900" lvl="0" indent="-342900" algn="just">
              <a:lnSpc>
                <a:spcPct val="150000"/>
              </a:lnSpc>
              <a:spcBef>
                <a:spcPts val="435"/>
              </a:spcBef>
              <a:spcAft>
                <a:spcPts val="200"/>
              </a:spcAft>
              <a:buFont typeface="Symbol" panose="05050102010706020507" pitchFamily="18" charset="2"/>
              <a:buChar char=""/>
            </a:pPr>
            <a:r>
              <a:rPr lang="ro-RO" sz="1800" b="0" kern="0" dirty="0">
                <a:effectLst/>
                <a:latin typeface="Times New Roman" panose="02020603050405020304" pitchFamily="18" charset="0"/>
                <a:ea typeface="Times New Roman" panose="02020603050405020304" pitchFamily="18" charset="0"/>
                <a:cs typeface="Times New Roman" panose="02020603050405020304" pitchFamily="18" charset="0"/>
              </a:rPr>
              <a:t>Onboard Food Supply Management</a:t>
            </a:r>
            <a:endParaRPr lang="en-US" sz="1800" b="0"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lvl="0" algn="just">
              <a:lnSpc>
                <a:spcPct val="150000"/>
              </a:lnSpc>
              <a:spcBef>
                <a:spcPts val="435"/>
              </a:spcBef>
              <a:spcAft>
                <a:spcPts val="200"/>
              </a:spcAft>
            </a:pPr>
            <a:r>
              <a:rPr lang="ro-RO" sz="1800" b="0" kern="0" dirty="0">
                <a:effectLst/>
                <a:latin typeface="Times New Roman" panose="02020603050405020304" pitchFamily="18" charset="0"/>
                <a:ea typeface="Times New Roman" panose="02020603050405020304" pitchFamily="18" charset="0"/>
                <a:cs typeface="Times New Roman" panose="02020603050405020304" pitchFamily="18" charset="0"/>
              </a:rPr>
              <a:t>Crew members responsible for victualling must ensure that food is delivered on time, stored properly, and distributed in accordance with the dietary needs of the crew. This involves regular checks on the food supply, keeping track of inventory, and managing food waste.</a:t>
            </a:r>
            <a:endParaRPr lang="en-US" sz="3200" b="1" kern="0" dirty="0">
              <a:effectLst/>
              <a:latin typeface="Times New Roman" panose="02020603050405020304" pitchFamily="18" charset="0"/>
              <a:ea typeface="Arial" panose="020B0604020202020204" pitchFamily="34" charset="0"/>
              <a:cs typeface="Times New Roman" panose="02020603050405020304" pitchFamily="18" charset="0"/>
            </a:endParaRPr>
          </a:p>
          <a:p>
            <a:pPr algn="just">
              <a:spcAft>
                <a:spcPts val="200"/>
              </a:spcAft>
            </a:pPr>
            <a:endParaRPr lang="en-US" dirty="0"/>
          </a:p>
          <a:p>
            <a:pPr algn="just">
              <a:spcAft>
                <a:spcPts val="200"/>
              </a:spcAft>
            </a:pPr>
            <a:endParaRPr lang="en-US" sz="1800" dirty="0">
              <a:effectLst/>
              <a:latin typeface="Times New Roman" panose="02020603050405020304" pitchFamily="18" charset="0"/>
              <a:ea typeface="Arial" panose="020B0604020202020204" pitchFamily="34" charset="0"/>
            </a:endParaRPr>
          </a:p>
        </p:txBody>
      </p:sp>
      <p:sp>
        <p:nvSpPr>
          <p:cNvPr id="3" name="Rectangle 2">
            <a:extLst>
              <a:ext uri="{FF2B5EF4-FFF2-40B4-BE49-F238E27FC236}">
                <a16:creationId xmlns:a16="http://schemas.microsoft.com/office/drawing/2014/main" id="{5443CF42-183E-FE9F-6A26-CF2053ACBAD6}"/>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VICTUALLING ONBOARD </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F665AB86-6A50-6C82-15C1-0E32186441C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D4D29657-57E3-03B6-914C-563850FC98DE}"/>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0783A157-581C-353D-DDC2-37E3E67B23C5}"/>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2F48B171-790A-5508-A4D7-028AB2AA0A1F}"/>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C72BADAB-2AD7-63CE-AB6F-B5BD1E3E7C30}"/>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B60D0118-25D8-A5CE-45F0-9CBA36D12C71}"/>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3862305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EF17A1-0059-A159-9C7A-1773FFF4E4D9}"/>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C88C205F-01DA-13B2-300D-E5B11FFC189A}"/>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897BC845-324C-6EC9-D9BB-29B021613141}"/>
              </a:ext>
            </a:extLst>
          </p:cNvPr>
          <p:cNvSpPr>
            <a:spLocks noGrp="1"/>
          </p:cNvSpPr>
          <p:nvPr>
            <p:ph type="title"/>
          </p:nvPr>
        </p:nvSpPr>
        <p:spPr>
          <a:xfrm>
            <a:off x="628650" y="1107174"/>
            <a:ext cx="7886700"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3. </a:t>
            </a:r>
            <a:r>
              <a:rPr lang="en-US" sz="2400" dirty="0">
                <a:effectLst/>
                <a:latin typeface="Times New Roman" panose="02020603050405020304" pitchFamily="18" charset="0"/>
                <a:ea typeface="Times New Roman" panose="02020603050405020304" pitchFamily="18" charset="0"/>
              </a:rPr>
              <a:t>Real-World Application of Victualling Terminology</a:t>
            </a:r>
            <a:br>
              <a:rPr lang="en-US" sz="2400" dirty="0"/>
            </a:br>
            <a:endParaRPr lang="en-US" sz="2400" b="1"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DDAA1557-7A6E-D5BE-1E72-6AE2ABC62F4E}"/>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13763D04-67AE-3835-5E02-D769FEDE8C9B}"/>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CA4BDE52-8C99-5B7F-7F3C-045D9EA9F2E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5FEECD7A-2EF2-2716-E444-AC3E1CCEB91D}"/>
              </a:ext>
            </a:extLst>
          </p:cNvPr>
          <p:cNvSpPr txBox="1"/>
          <p:nvPr/>
        </p:nvSpPr>
        <p:spPr>
          <a:xfrm>
            <a:off x="561975" y="1670152"/>
            <a:ext cx="7756352" cy="2775119"/>
          </a:xfrm>
          <a:prstGeom prst="rect">
            <a:avLst/>
          </a:prstGeom>
          <a:noFill/>
        </p:spPr>
        <p:txBody>
          <a:bodyPr wrap="square" rtlCol="0">
            <a:spAutoFit/>
          </a:bodyPr>
          <a:lstStyle/>
          <a:p>
            <a:pPr marL="342900" lvl="0" indent="-342900" algn="l">
              <a:lnSpc>
                <a:spcPct val="150000"/>
              </a:lnSpc>
              <a:spcBef>
                <a:spcPts val="435"/>
              </a:spcBef>
              <a:spcAft>
                <a:spcPts val="200"/>
              </a:spcAft>
              <a:buFont typeface="Symbol" panose="05050102010706020507" pitchFamily="18" charset="2"/>
              <a:buChar char=""/>
            </a:pPr>
            <a:r>
              <a:rPr lang="ro-RO" sz="1800" b="0" kern="0" dirty="0">
                <a:effectLst/>
                <a:latin typeface="Times New Roman" panose="02020603050405020304" pitchFamily="18" charset="0"/>
                <a:ea typeface="Times New Roman" panose="02020603050405020304" pitchFamily="18" charset="0"/>
                <a:cs typeface="Times New Roman" panose="02020603050405020304" pitchFamily="18" charset="0"/>
              </a:rPr>
              <a:t>Meal Preparation and Crew Health</a:t>
            </a:r>
            <a:br>
              <a:rPr lang="ro-RO" sz="1800" b="0" kern="0" dirty="0">
                <a:effectLst/>
                <a:latin typeface="Times New Roman" panose="02020603050405020304" pitchFamily="18" charset="0"/>
                <a:ea typeface="Times New Roman" panose="02020603050405020304" pitchFamily="18" charset="0"/>
                <a:cs typeface="Times New Roman" panose="02020603050405020304" pitchFamily="18" charset="0"/>
              </a:rPr>
            </a:br>
            <a:r>
              <a:rPr lang="ro-RO" sz="1800" b="0" kern="0" dirty="0">
                <a:effectLst/>
                <a:latin typeface="Times New Roman" panose="02020603050405020304" pitchFamily="18" charset="0"/>
                <a:ea typeface="Times New Roman" panose="02020603050405020304" pitchFamily="18" charset="0"/>
                <a:cs typeface="Times New Roman" panose="02020603050405020304" pitchFamily="18" charset="0"/>
              </a:rPr>
              <a:t>The cook or culinary team plays a vital role in meal preparation. They must not only be skilled in cooking but also ensure that meals are safe, balanced, and culturally appropriate. The meals can have a significant impact on the crew's physical health, mental well-being, and overall performance.</a:t>
            </a:r>
            <a:endParaRPr lang="en-US" sz="3200" b="1" kern="0" dirty="0">
              <a:effectLst/>
              <a:latin typeface="Times New Roman" panose="02020603050405020304" pitchFamily="18" charset="0"/>
              <a:ea typeface="Arial" panose="020B0604020202020204" pitchFamily="34" charset="0"/>
              <a:cs typeface="Times New Roman" panose="02020603050405020304" pitchFamily="18" charset="0"/>
            </a:endParaRPr>
          </a:p>
          <a:p>
            <a:pPr algn="just">
              <a:spcAft>
                <a:spcPts val="200"/>
              </a:spcAft>
            </a:pPr>
            <a:endParaRPr lang="en-US" dirty="0"/>
          </a:p>
          <a:p>
            <a:pPr algn="just">
              <a:spcAft>
                <a:spcPts val="200"/>
              </a:spcAft>
            </a:pPr>
            <a:endParaRPr lang="en-US" sz="1800" dirty="0">
              <a:effectLst/>
              <a:latin typeface="Times New Roman" panose="02020603050405020304" pitchFamily="18" charset="0"/>
              <a:ea typeface="Arial" panose="020B0604020202020204" pitchFamily="34" charset="0"/>
            </a:endParaRPr>
          </a:p>
        </p:txBody>
      </p:sp>
      <p:sp>
        <p:nvSpPr>
          <p:cNvPr id="3" name="Rectangle 2">
            <a:extLst>
              <a:ext uri="{FF2B5EF4-FFF2-40B4-BE49-F238E27FC236}">
                <a16:creationId xmlns:a16="http://schemas.microsoft.com/office/drawing/2014/main" id="{8464BD9A-91AF-5866-9BAE-EEAFB8F3C4EF}"/>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VICTUALLING ONBOARD </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416222EC-7297-E89C-1BEF-68D2634F870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39214ED3-0DE2-457E-CD0B-3DAC1E55F2F5}"/>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5370421A-EE2F-8C15-0C27-7CEAA89ADB08}"/>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6328B8DF-9093-A005-1CB0-60DE484ECC1E}"/>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79E772B4-A306-0814-D68F-D64F506DDB2C}"/>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3CAB2261-4C25-2AD5-970D-67045FD5CD45}"/>
              </a:ext>
            </a:extLst>
          </p:cNvPr>
          <p:cNvPicPr>
            <a:picLocks noChangeAspect="1"/>
          </p:cNvPicPr>
          <p:nvPr/>
        </p:nvPicPr>
        <p:blipFill>
          <a:blip r:embed="rId10"/>
          <a:stretch>
            <a:fillRect/>
          </a:stretch>
        </p:blipFill>
        <p:spPr>
          <a:xfrm>
            <a:off x="7704595" y="0"/>
            <a:ext cx="1227464" cy="1224789"/>
          </a:xfrm>
          <a:prstGeom prst="rect">
            <a:avLst/>
          </a:prstGeom>
        </p:spPr>
      </p:pic>
      <p:pic>
        <p:nvPicPr>
          <p:cNvPr id="5" name="Picture 4">
            <a:extLst>
              <a:ext uri="{FF2B5EF4-FFF2-40B4-BE49-F238E27FC236}">
                <a16:creationId xmlns:a16="http://schemas.microsoft.com/office/drawing/2014/main" id="{57D839E1-02E8-FF5D-F53A-039FE5BA7113}"/>
              </a:ext>
            </a:extLst>
          </p:cNvPr>
          <p:cNvPicPr>
            <a:picLocks noChangeAspect="1"/>
          </p:cNvPicPr>
          <p:nvPr/>
        </p:nvPicPr>
        <p:blipFill>
          <a:blip r:embed="rId11"/>
          <a:stretch>
            <a:fillRect/>
          </a:stretch>
        </p:blipFill>
        <p:spPr>
          <a:xfrm>
            <a:off x="3089173" y="4096691"/>
            <a:ext cx="2857500" cy="1600200"/>
          </a:xfrm>
          <a:prstGeom prst="rect">
            <a:avLst/>
          </a:prstGeom>
        </p:spPr>
      </p:pic>
    </p:spTree>
    <p:extLst>
      <p:ext uri="{BB962C8B-B14F-4D97-AF65-F5344CB8AC3E}">
        <p14:creationId xmlns:p14="http://schemas.microsoft.com/office/powerpoint/2010/main" val="738959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C95C5C-F64D-45AF-297E-4084393977A1}"/>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FE26980C-C1CB-EA92-24AD-E962DB165FA1}"/>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4EF3F69D-A116-57E1-6273-E93B7B54577D}"/>
              </a:ext>
            </a:extLst>
          </p:cNvPr>
          <p:cNvSpPr>
            <a:spLocks noGrp="1"/>
          </p:cNvSpPr>
          <p:nvPr>
            <p:ph type="title"/>
          </p:nvPr>
        </p:nvSpPr>
        <p:spPr>
          <a:xfrm>
            <a:off x="628650" y="1107174"/>
            <a:ext cx="7886700"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3. </a:t>
            </a:r>
            <a:r>
              <a:rPr lang="en-US" sz="2400" dirty="0">
                <a:effectLst/>
                <a:latin typeface="Times New Roman" panose="02020603050405020304" pitchFamily="18" charset="0"/>
                <a:ea typeface="Times New Roman" panose="02020603050405020304" pitchFamily="18" charset="0"/>
              </a:rPr>
              <a:t>Real-World Application of Victualling Terminology</a:t>
            </a:r>
            <a:br>
              <a:rPr lang="en-US" sz="2400" dirty="0"/>
            </a:br>
            <a:endParaRPr lang="en-US" sz="2400" b="1"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4D93C059-E4EE-69F6-0026-4C7F2350FC42}"/>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ED4CC6BA-6D12-C1CC-0C4A-45339757153A}"/>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7E87F7CC-E7F5-4FC0-EEBA-5F2CBE073A0E}"/>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9271B20F-82F6-34B1-7AB9-06D76C53BBB0}"/>
              </a:ext>
            </a:extLst>
          </p:cNvPr>
          <p:cNvSpPr txBox="1"/>
          <p:nvPr/>
        </p:nvSpPr>
        <p:spPr>
          <a:xfrm>
            <a:off x="894522" y="1670152"/>
            <a:ext cx="7423805" cy="4411464"/>
          </a:xfrm>
          <a:prstGeom prst="rect">
            <a:avLst/>
          </a:prstGeom>
          <a:noFill/>
        </p:spPr>
        <p:txBody>
          <a:bodyPr wrap="square" rtlCol="0">
            <a:spAutoFit/>
          </a:bodyPr>
          <a:lstStyle/>
          <a:p>
            <a:pPr>
              <a:lnSpc>
                <a:spcPct val="150000"/>
              </a:lnSpc>
            </a:pPr>
            <a:r>
              <a:rPr lang="en-US" dirty="0">
                <a:latin typeface="Times New Roman" panose="02020603050405020304" pitchFamily="18" charset="0"/>
                <a:cs typeface="Times New Roman" panose="02020603050405020304" pitchFamily="18" charset="0"/>
              </a:rPr>
              <a:t>Here are some key </a:t>
            </a:r>
            <a:r>
              <a:rPr lang="en-US" b="1" dirty="0">
                <a:latin typeface="Times New Roman" panose="02020603050405020304" pitchFamily="18" charset="0"/>
                <a:cs typeface="Times New Roman" panose="02020603050405020304" pitchFamily="18" charset="0"/>
              </a:rPr>
              <a:t>real-world applications</a:t>
            </a:r>
            <a:r>
              <a:rPr lang="en-US" dirty="0">
                <a:latin typeface="Times New Roman" panose="02020603050405020304" pitchFamily="18" charset="0"/>
                <a:cs typeface="Times New Roman" panose="02020603050405020304" pitchFamily="18" charset="0"/>
              </a:rPr>
              <a:t> of logistics terminology in the maritime industry:</a:t>
            </a:r>
          </a:p>
          <a:p>
            <a:pPr lvl="0">
              <a:lnSpc>
                <a:spcPct val="150000"/>
              </a:lnSpc>
            </a:pPr>
            <a:r>
              <a:rPr lang="en-US" b="1" dirty="0">
                <a:latin typeface="Times New Roman" panose="02020603050405020304" pitchFamily="18" charset="0"/>
                <a:cs typeface="Times New Roman" panose="02020603050405020304" pitchFamily="18" charset="0"/>
              </a:rPr>
              <a:t>1. Port Operations and Cargo Handling</a:t>
            </a:r>
            <a:endParaRPr lang="en-US" dirty="0">
              <a:latin typeface="Times New Roman" panose="02020603050405020304" pitchFamily="18" charset="0"/>
              <a:cs typeface="Times New Roman" panose="02020603050405020304" pitchFamily="18" charset="0"/>
            </a:endParaRPr>
          </a:p>
          <a:p>
            <a:pPr lvl="0">
              <a:lnSpc>
                <a:spcPct val="150000"/>
              </a:lnSpc>
            </a:pPr>
            <a:r>
              <a:rPr lang="en-US" b="1" dirty="0">
                <a:latin typeface="Times New Roman" panose="02020603050405020304" pitchFamily="18" charset="0"/>
                <a:cs typeface="Times New Roman" panose="02020603050405020304" pitchFamily="18" charset="0"/>
              </a:rPr>
              <a:t>Example:</a:t>
            </a:r>
            <a:r>
              <a:rPr lang="en-US" dirty="0">
                <a:latin typeface="Times New Roman" panose="02020603050405020304" pitchFamily="18" charset="0"/>
                <a:cs typeface="Times New Roman" panose="02020603050405020304" pitchFamily="18" charset="0"/>
              </a:rPr>
              <a:t> A shipping company moving perishable goods (e.g., seafood) uses </a:t>
            </a:r>
            <a:r>
              <a:rPr lang="en-US" b="1" dirty="0">
                <a:latin typeface="Times New Roman" panose="02020603050405020304" pitchFamily="18" charset="0"/>
                <a:cs typeface="Times New Roman" panose="02020603050405020304" pitchFamily="18" charset="0"/>
              </a:rPr>
              <a:t>reefer containers</a:t>
            </a:r>
            <a:r>
              <a:rPr lang="en-US" dirty="0">
                <a:latin typeface="Times New Roman" panose="02020603050405020304" pitchFamily="18" charset="0"/>
                <a:cs typeface="Times New Roman" panose="02020603050405020304" pitchFamily="18" charset="0"/>
              </a:rPr>
              <a:t> to maintain temperature control.</a:t>
            </a:r>
          </a:p>
          <a:p>
            <a:pPr lvl="0">
              <a:lnSpc>
                <a:spcPct val="150000"/>
              </a:lnSpc>
            </a:pPr>
            <a:r>
              <a:rPr lang="en-US" b="1" dirty="0">
                <a:latin typeface="Times New Roman" panose="02020603050405020304" pitchFamily="18" charset="0"/>
                <a:cs typeface="Times New Roman" panose="02020603050405020304" pitchFamily="18" charset="0"/>
              </a:rPr>
              <a:t>Term Used:</a:t>
            </a:r>
            <a:r>
              <a:rPr lang="en-US" dirty="0">
                <a:latin typeface="Times New Roman" panose="02020603050405020304" pitchFamily="18" charset="0"/>
                <a:cs typeface="Times New Roman" panose="02020603050405020304" pitchFamily="18" charset="0"/>
              </a:rPr>
              <a:t> Reefer Container, Cargo Handling, Cold Chain Logistics.</a:t>
            </a:r>
          </a:p>
          <a:p>
            <a:pPr lvl="0">
              <a:lnSpc>
                <a:spcPct val="150000"/>
              </a:lnSpc>
            </a:pPr>
            <a:r>
              <a:rPr lang="en-US" b="1" dirty="0">
                <a:latin typeface="Times New Roman" panose="02020603050405020304" pitchFamily="18" charset="0"/>
                <a:cs typeface="Times New Roman" panose="02020603050405020304" pitchFamily="18" charset="0"/>
              </a:rPr>
              <a:t>Example:</a:t>
            </a:r>
            <a:r>
              <a:rPr lang="en-US" dirty="0">
                <a:latin typeface="Times New Roman" panose="02020603050405020304" pitchFamily="18" charset="0"/>
                <a:cs typeface="Times New Roman" panose="02020603050405020304" pitchFamily="18" charset="0"/>
              </a:rPr>
              <a:t> A logistics manager must ensure that vessels adhere to </a:t>
            </a:r>
            <a:r>
              <a:rPr lang="en-US" b="1" dirty="0">
                <a:latin typeface="Times New Roman" panose="02020603050405020304" pitchFamily="18" charset="0"/>
                <a:cs typeface="Times New Roman" panose="02020603050405020304" pitchFamily="18" charset="0"/>
              </a:rPr>
              <a:t>laytime</a:t>
            </a:r>
            <a:r>
              <a:rPr lang="en-US" dirty="0">
                <a:latin typeface="Times New Roman" panose="02020603050405020304" pitchFamily="18" charset="0"/>
                <a:cs typeface="Times New Roman" panose="02020603050405020304" pitchFamily="18" charset="0"/>
              </a:rPr>
              <a:t> to avoid </a:t>
            </a:r>
            <a:r>
              <a:rPr lang="en-US" b="1" dirty="0">
                <a:latin typeface="Times New Roman" panose="02020603050405020304" pitchFamily="18" charset="0"/>
                <a:cs typeface="Times New Roman" panose="02020603050405020304" pitchFamily="18" charset="0"/>
              </a:rPr>
              <a:t>demurrage</a:t>
            </a:r>
            <a:r>
              <a:rPr lang="en-US" dirty="0">
                <a:latin typeface="Times New Roman" panose="02020603050405020304" pitchFamily="18" charset="0"/>
                <a:cs typeface="Times New Roman" panose="02020603050405020304" pitchFamily="18" charset="0"/>
              </a:rPr>
              <a:t> charges for exceeding their port stay.</a:t>
            </a:r>
          </a:p>
          <a:p>
            <a:pPr lvl="0">
              <a:lnSpc>
                <a:spcPct val="150000"/>
              </a:lnSpc>
            </a:pPr>
            <a:r>
              <a:rPr lang="en-US" b="1" dirty="0">
                <a:latin typeface="Times New Roman" panose="02020603050405020304" pitchFamily="18" charset="0"/>
                <a:cs typeface="Times New Roman" panose="02020603050405020304" pitchFamily="18" charset="0"/>
              </a:rPr>
              <a:t>Term Used:</a:t>
            </a:r>
            <a:r>
              <a:rPr lang="en-US" dirty="0">
                <a:latin typeface="Times New Roman" panose="02020603050405020304" pitchFamily="18" charset="0"/>
                <a:cs typeface="Times New Roman" panose="02020603050405020304" pitchFamily="18" charset="0"/>
              </a:rPr>
              <a:t> Laytime, Demurrage, Port Operations.</a:t>
            </a:r>
          </a:p>
          <a:p>
            <a:pPr algn="just">
              <a:spcAft>
                <a:spcPts val="200"/>
              </a:spcAft>
            </a:pPr>
            <a:endParaRPr lang="en-US" dirty="0"/>
          </a:p>
          <a:p>
            <a:pPr algn="just">
              <a:spcAft>
                <a:spcPts val="200"/>
              </a:spcAft>
            </a:pPr>
            <a:endParaRPr lang="en-US" sz="1800" dirty="0">
              <a:effectLst/>
              <a:latin typeface="Times New Roman" panose="02020603050405020304" pitchFamily="18" charset="0"/>
              <a:ea typeface="Arial" panose="020B0604020202020204" pitchFamily="34" charset="0"/>
            </a:endParaRPr>
          </a:p>
        </p:txBody>
      </p:sp>
      <p:sp>
        <p:nvSpPr>
          <p:cNvPr id="3" name="Rectangle 2">
            <a:extLst>
              <a:ext uri="{FF2B5EF4-FFF2-40B4-BE49-F238E27FC236}">
                <a16:creationId xmlns:a16="http://schemas.microsoft.com/office/drawing/2014/main" id="{E78B5B3E-50F3-FABB-E19C-31E92FF01EB8}"/>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VICTUALLING ONBOARD </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55FE3276-76FC-3CA3-37C4-A8CA5E7A33A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A0A0576D-404E-2133-DDD3-993650F6C21F}"/>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F35DFCC6-BF75-6277-6CAC-BC280C965A0A}"/>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EB913D08-B4AF-B464-4580-FC8E9470737C}"/>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080A854B-1045-0170-9546-E8F1D07D3DFB}"/>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28445AE1-9BD2-B7A2-48F3-836C20F71CD6}"/>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2606771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9F5B8-F2DF-12A5-A37F-E664B44B80A0}"/>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1AC4F1F8-CBFA-3B13-7E74-8C5F484E8441}"/>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1D3C7D94-B5D3-DEA8-B8B9-FA88F1D4811B}"/>
              </a:ext>
            </a:extLst>
          </p:cNvPr>
          <p:cNvSpPr>
            <a:spLocks noGrp="1"/>
          </p:cNvSpPr>
          <p:nvPr>
            <p:ph type="title"/>
          </p:nvPr>
        </p:nvSpPr>
        <p:spPr>
          <a:xfrm>
            <a:off x="628650" y="1107174"/>
            <a:ext cx="7886700"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3. </a:t>
            </a:r>
            <a:r>
              <a:rPr lang="en-US" sz="2400" dirty="0">
                <a:effectLst/>
                <a:latin typeface="Times New Roman" panose="02020603050405020304" pitchFamily="18" charset="0"/>
                <a:ea typeface="Times New Roman" panose="02020603050405020304" pitchFamily="18" charset="0"/>
              </a:rPr>
              <a:t>Real-World Application of Victualling Terminology</a:t>
            </a:r>
            <a:br>
              <a:rPr lang="en-US" sz="2400" dirty="0"/>
            </a:br>
            <a:endParaRPr lang="en-US" sz="2400" b="1"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F8CBAB74-8974-CCC4-5D8B-730B744E7839}"/>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48DBC633-1504-6BB9-2CF7-027F9B2FBF0F}"/>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8567BE7D-DD08-B90C-4970-76927235439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EFE9498A-0F12-8428-E480-3A67DC7EC21A}"/>
              </a:ext>
            </a:extLst>
          </p:cNvPr>
          <p:cNvSpPr txBox="1"/>
          <p:nvPr/>
        </p:nvSpPr>
        <p:spPr>
          <a:xfrm>
            <a:off x="964095" y="1497312"/>
            <a:ext cx="7354231" cy="4134465"/>
          </a:xfrm>
          <a:prstGeom prst="rect">
            <a:avLst/>
          </a:prstGeom>
          <a:noFill/>
        </p:spPr>
        <p:txBody>
          <a:bodyPr wrap="square" rtlCol="0">
            <a:spAutoFit/>
          </a:bodyPr>
          <a:lstStyle/>
          <a:p>
            <a:pPr lvl="0" algn="just">
              <a:lnSpc>
                <a:spcPct val="150000"/>
              </a:lnSpc>
            </a:pPr>
            <a:r>
              <a:rPr lang="en-US" b="1" dirty="0">
                <a:latin typeface="Times New Roman" panose="02020603050405020304" pitchFamily="18" charset="0"/>
                <a:cs typeface="Times New Roman" panose="02020603050405020304" pitchFamily="18" charset="0"/>
              </a:rPr>
              <a:t>International Trade and Freight Forwarding</a:t>
            </a:r>
            <a:endParaRPr lang="en-US" dirty="0">
              <a:latin typeface="Times New Roman" panose="02020603050405020304" pitchFamily="18" charset="0"/>
              <a:cs typeface="Times New Roman" panose="02020603050405020304" pitchFamily="18" charset="0"/>
            </a:endParaRPr>
          </a:p>
          <a:p>
            <a:pPr lvl="0" algn="just">
              <a:lnSpc>
                <a:spcPct val="150000"/>
              </a:lnSpc>
            </a:pPr>
            <a:r>
              <a:rPr lang="en-US" b="1" dirty="0">
                <a:latin typeface="Times New Roman" panose="02020603050405020304" pitchFamily="18" charset="0"/>
                <a:cs typeface="Times New Roman" panose="02020603050405020304" pitchFamily="18" charset="0"/>
              </a:rPr>
              <a:t>Example:</a:t>
            </a:r>
            <a:r>
              <a:rPr lang="en-US" dirty="0">
                <a:latin typeface="Times New Roman" panose="02020603050405020304" pitchFamily="18" charset="0"/>
                <a:cs typeface="Times New Roman" panose="02020603050405020304" pitchFamily="18" charset="0"/>
              </a:rPr>
              <a:t> A company shipping electronics from China to Europe uses a </a:t>
            </a:r>
            <a:r>
              <a:rPr lang="en-US" b="1" dirty="0">
                <a:latin typeface="Times New Roman" panose="02020603050405020304" pitchFamily="18" charset="0"/>
                <a:cs typeface="Times New Roman" panose="02020603050405020304" pitchFamily="18" charset="0"/>
              </a:rPr>
              <a:t>Bill of Lading (B/L)</a:t>
            </a:r>
            <a:r>
              <a:rPr lang="en-US" dirty="0">
                <a:latin typeface="Times New Roman" panose="02020603050405020304" pitchFamily="18" charset="0"/>
                <a:cs typeface="Times New Roman" panose="02020603050405020304" pitchFamily="18" charset="0"/>
              </a:rPr>
              <a:t> to legally document the shipment and ownership transfer.</a:t>
            </a:r>
          </a:p>
          <a:p>
            <a:pPr lvl="0" algn="just">
              <a:lnSpc>
                <a:spcPct val="150000"/>
              </a:lnSpc>
            </a:pPr>
            <a:r>
              <a:rPr lang="en-US" b="1" dirty="0">
                <a:latin typeface="Times New Roman" panose="02020603050405020304" pitchFamily="18" charset="0"/>
                <a:cs typeface="Times New Roman" panose="02020603050405020304" pitchFamily="18" charset="0"/>
              </a:rPr>
              <a:t>Term Used:</a:t>
            </a:r>
            <a:r>
              <a:rPr lang="en-US" dirty="0">
                <a:latin typeface="Times New Roman" panose="02020603050405020304" pitchFamily="18" charset="0"/>
                <a:cs typeface="Times New Roman" panose="02020603050405020304" pitchFamily="18" charset="0"/>
              </a:rPr>
              <a:t> Bill of Lading, Freight Forwarding, Customs Clearance.</a:t>
            </a:r>
          </a:p>
          <a:p>
            <a:pPr lvl="0" algn="just">
              <a:lnSpc>
                <a:spcPct val="150000"/>
              </a:lnSpc>
            </a:pPr>
            <a:r>
              <a:rPr lang="en-US" b="1" dirty="0">
                <a:latin typeface="Times New Roman" panose="02020603050405020304" pitchFamily="18" charset="0"/>
                <a:cs typeface="Times New Roman" panose="02020603050405020304" pitchFamily="18" charset="0"/>
              </a:rPr>
              <a:t>Example:</a:t>
            </a:r>
            <a:r>
              <a:rPr lang="en-US" dirty="0">
                <a:latin typeface="Times New Roman" panose="02020603050405020304" pitchFamily="18" charset="0"/>
                <a:cs typeface="Times New Roman" panose="02020603050405020304" pitchFamily="18" charset="0"/>
              </a:rPr>
              <a:t> To minimize costs, a logistics company uses </a:t>
            </a:r>
            <a:r>
              <a:rPr lang="en-US" b="1" dirty="0">
                <a:latin typeface="Times New Roman" panose="02020603050405020304" pitchFamily="18" charset="0"/>
                <a:cs typeface="Times New Roman" panose="02020603050405020304" pitchFamily="18" charset="0"/>
              </a:rPr>
              <a:t>intermodal transport</a:t>
            </a:r>
            <a:r>
              <a:rPr lang="en-US" dirty="0">
                <a:latin typeface="Times New Roman" panose="02020603050405020304" pitchFamily="18" charset="0"/>
                <a:cs typeface="Times New Roman" panose="02020603050405020304" pitchFamily="18" charset="0"/>
              </a:rPr>
              <a:t> to combine shipping by sea, rail, and truck.</a:t>
            </a:r>
          </a:p>
          <a:p>
            <a:pPr lvl="0" algn="just">
              <a:lnSpc>
                <a:spcPct val="150000"/>
              </a:lnSpc>
            </a:pPr>
            <a:r>
              <a:rPr lang="en-US" b="1" dirty="0">
                <a:latin typeface="Times New Roman" panose="02020603050405020304" pitchFamily="18" charset="0"/>
                <a:cs typeface="Times New Roman" panose="02020603050405020304" pitchFamily="18" charset="0"/>
              </a:rPr>
              <a:t>Term Used:</a:t>
            </a:r>
            <a:r>
              <a:rPr lang="en-US" dirty="0">
                <a:latin typeface="Times New Roman" panose="02020603050405020304" pitchFamily="18" charset="0"/>
                <a:cs typeface="Times New Roman" panose="02020603050405020304" pitchFamily="18" charset="0"/>
              </a:rPr>
              <a:t> Intermodal Transport, Freight Rate, TEU (Twenty-foot Equivalent Unit).</a:t>
            </a:r>
          </a:p>
          <a:p>
            <a:pPr algn="just">
              <a:lnSpc>
                <a:spcPct val="150000"/>
              </a:lnSpc>
              <a:spcAft>
                <a:spcPts val="200"/>
              </a:spcAft>
            </a:pPr>
            <a:endParaRPr lang="en-US" dirty="0"/>
          </a:p>
          <a:p>
            <a:pPr algn="just">
              <a:spcAft>
                <a:spcPts val="200"/>
              </a:spcAft>
            </a:pPr>
            <a:endParaRPr lang="en-US" sz="1800" dirty="0">
              <a:effectLst/>
              <a:latin typeface="Times New Roman" panose="02020603050405020304" pitchFamily="18" charset="0"/>
              <a:ea typeface="Arial" panose="020B0604020202020204" pitchFamily="34" charset="0"/>
            </a:endParaRPr>
          </a:p>
        </p:txBody>
      </p:sp>
      <p:sp>
        <p:nvSpPr>
          <p:cNvPr id="3" name="Rectangle 2">
            <a:extLst>
              <a:ext uri="{FF2B5EF4-FFF2-40B4-BE49-F238E27FC236}">
                <a16:creationId xmlns:a16="http://schemas.microsoft.com/office/drawing/2014/main" id="{2F82ABFC-B9DE-1FD4-8F08-8E84AEACFD77}"/>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VICTUALLING ONBOARD </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0EF58C2D-F7E3-FBA5-AF78-2C19191987D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D1E27CE3-5464-65A2-D059-305F73BCC919}"/>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6A3DD4CF-FCE1-4A6E-6B44-086F7BD8C063}"/>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845AD962-0456-FA21-20E7-4347EA52E7CF}"/>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AF787ABB-47A8-7CE5-55F7-52F670467635}"/>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0AB1717B-BFCD-478E-FBFD-A0741BE025C2}"/>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10717752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0D3F9-9E49-7511-22A6-0AAD0BC419C0}"/>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76471676-B597-BD94-F991-5EDB127027E9}"/>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D0C10714-E62A-8678-5CCC-FF875253D04D}"/>
              </a:ext>
            </a:extLst>
          </p:cNvPr>
          <p:cNvSpPr>
            <a:spLocks noGrp="1"/>
          </p:cNvSpPr>
          <p:nvPr>
            <p:ph type="title"/>
          </p:nvPr>
        </p:nvSpPr>
        <p:spPr>
          <a:xfrm>
            <a:off x="628650" y="1107174"/>
            <a:ext cx="7886700"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3. </a:t>
            </a:r>
            <a:r>
              <a:rPr lang="en-US" sz="2400" dirty="0">
                <a:effectLst/>
                <a:latin typeface="Times New Roman" panose="02020603050405020304" pitchFamily="18" charset="0"/>
                <a:ea typeface="Times New Roman" panose="02020603050405020304" pitchFamily="18" charset="0"/>
              </a:rPr>
              <a:t>Real-World Application of Victualling Terminology</a:t>
            </a:r>
            <a:br>
              <a:rPr lang="en-US" sz="2400" dirty="0"/>
            </a:br>
            <a:endParaRPr lang="en-US" sz="2400" b="1"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5FD55B15-8C32-13FE-84AB-2FAA5BFAAA8B}"/>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0D776D85-4C6C-9E53-742F-CBD669E0D8A3}"/>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B7BF60DB-8F21-DC48-39A8-7AA187F8C34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BB4502A7-7D14-CE19-47A8-C240E5EB5312}"/>
              </a:ext>
            </a:extLst>
          </p:cNvPr>
          <p:cNvSpPr txBox="1"/>
          <p:nvPr/>
        </p:nvSpPr>
        <p:spPr>
          <a:xfrm>
            <a:off x="876300" y="1588661"/>
            <a:ext cx="7391400" cy="4549964"/>
          </a:xfrm>
          <a:prstGeom prst="rect">
            <a:avLst/>
          </a:prstGeom>
          <a:noFill/>
        </p:spPr>
        <p:txBody>
          <a:bodyPr wrap="square" rtlCol="0">
            <a:spAutoFit/>
          </a:bodyPr>
          <a:lstStyle/>
          <a:p>
            <a:pPr lvl="0">
              <a:lnSpc>
                <a:spcPct val="150000"/>
              </a:lnSpc>
            </a:pPr>
            <a:r>
              <a:rPr lang="en-US" b="1" dirty="0">
                <a:latin typeface="Times New Roman" panose="02020603050405020304" pitchFamily="18" charset="0"/>
                <a:cs typeface="Times New Roman" panose="02020603050405020304" pitchFamily="18" charset="0"/>
              </a:rPr>
              <a:t>Vessel Management and Fuel Efficiency</a:t>
            </a:r>
            <a:endParaRPr lang="en-US" dirty="0">
              <a:latin typeface="Times New Roman" panose="02020603050405020304" pitchFamily="18" charset="0"/>
              <a:cs typeface="Times New Roman" panose="02020603050405020304" pitchFamily="18" charset="0"/>
            </a:endParaRPr>
          </a:p>
          <a:p>
            <a:pPr lvl="0">
              <a:lnSpc>
                <a:spcPct val="150000"/>
              </a:lnSpc>
            </a:pPr>
            <a:r>
              <a:rPr lang="en-US" b="1" dirty="0">
                <a:latin typeface="Times New Roman" panose="02020603050405020304" pitchFamily="18" charset="0"/>
                <a:cs typeface="Times New Roman" panose="02020603050405020304" pitchFamily="18" charset="0"/>
              </a:rPr>
              <a:t>Example:</a:t>
            </a:r>
            <a:r>
              <a:rPr lang="en-US" dirty="0">
                <a:latin typeface="Times New Roman" panose="02020603050405020304" pitchFamily="18" charset="0"/>
                <a:cs typeface="Times New Roman" panose="02020603050405020304" pitchFamily="18" charset="0"/>
              </a:rPr>
              <a:t> A shipping company plans a transatlantic journey and optimizes its </a:t>
            </a:r>
            <a:r>
              <a:rPr lang="en-US" b="1" dirty="0">
                <a:latin typeface="Times New Roman" panose="02020603050405020304" pitchFamily="18" charset="0"/>
                <a:cs typeface="Times New Roman" panose="02020603050405020304" pitchFamily="18" charset="0"/>
              </a:rPr>
              <a:t>ballast water</a:t>
            </a:r>
            <a:r>
              <a:rPr lang="en-US" dirty="0">
                <a:latin typeface="Times New Roman" panose="02020603050405020304" pitchFamily="18" charset="0"/>
                <a:cs typeface="Times New Roman" panose="02020603050405020304" pitchFamily="18" charset="0"/>
              </a:rPr>
              <a:t> to maintain vessel stability and comply with environmental regulations.</a:t>
            </a:r>
          </a:p>
          <a:p>
            <a:pPr lvl="0">
              <a:lnSpc>
                <a:spcPct val="150000"/>
              </a:lnSpc>
            </a:pPr>
            <a:r>
              <a:rPr lang="en-US" b="1" dirty="0">
                <a:latin typeface="Times New Roman" panose="02020603050405020304" pitchFamily="18" charset="0"/>
                <a:cs typeface="Times New Roman" panose="02020603050405020304" pitchFamily="18" charset="0"/>
              </a:rPr>
              <a:t>Term Used:</a:t>
            </a:r>
            <a:r>
              <a:rPr lang="en-US" dirty="0">
                <a:latin typeface="Times New Roman" panose="02020603050405020304" pitchFamily="18" charset="0"/>
                <a:cs typeface="Times New Roman" panose="02020603050405020304" pitchFamily="18" charset="0"/>
              </a:rPr>
              <a:t> Ballast Water, Deadweight Tonnage (DWT), Load Line.</a:t>
            </a:r>
          </a:p>
          <a:p>
            <a:pPr lvl="0">
              <a:lnSpc>
                <a:spcPct val="150000"/>
              </a:lnSpc>
            </a:pPr>
            <a:r>
              <a:rPr lang="en-US" b="1" dirty="0">
                <a:latin typeface="Times New Roman" panose="02020603050405020304" pitchFamily="18" charset="0"/>
                <a:cs typeface="Times New Roman" panose="02020603050405020304" pitchFamily="18" charset="0"/>
              </a:rPr>
              <a:t>Example:</a:t>
            </a:r>
            <a:r>
              <a:rPr lang="en-US" dirty="0">
                <a:latin typeface="Times New Roman" panose="02020603050405020304" pitchFamily="18" charset="0"/>
                <a:cs typeface="Times New Roman" panose="02020603050405020304" pitchFamily="18" charset="0"/>
              </a:rPr>
              <a:t> A cargo ship refuels at a designated port using </a:t>
            </a:r>
            <a:r>
              <a:rPr lang="en-US" b="1" dirty="0">
                <a:latin typeface="Times New Roman" panose="02020603050405020304" pitchFamily="18" charset="0"/>
                <a:cs typeface="Times New Roman" panose="02020603050405020304" pitchFamily="18" charset="0"/>
              </a:rPr>
              <a:t>bunkering</a:t>
            </a:r>
            <a:r>
              <a:rPr lang="en-US" dirty="0">
                <a:latin typeface="Times New Roman" panose="02020603050405020304" pitchFamily="18" charset="0"/>
                <a:cs typeface="Times New Roman" panose="02020603050405020304" pitchFamily="18" charset="0"/>
              </a:rPr>
              <a:t> services to ensure it has enough fuel for the next leg of the journey.</a:t>
            </a:r>
          </a:p>
          <a:p>
            <a:pPr lvl="0">
              <a:lnSpc>
                <a:spcPct val="150000"/>
              </a:lnSpc>
            </a:pPr>
            <a:r>
              <a:rPr lang="en-US" b="1" dirty="0">
                <a:latin typeface="Times New Roman" panose="02020603050405020304" pitchFamily="18" charset="0"/>
                <a:cs typeface="Times New Roman" panose="02020603050405020304" pitchFamily="18" charset="0"/>
              </a:rPr>
              <a:t>Term Used:</a:t>
            </a:r>
            <a:r>
              <a:rPr lang="en-US" dirty="0">
                <a:latin typeface="Times New Roman" panose="02020603050405020304" pitchFamily="18" charset="0"/>
                <a:cs typeface="Times New Roman" panose="02020603050405020304" pitchFamily="18" charset="0"/>
              </a:rPr>
              <a:t> Bunkering, Port Logistics, Fuel Efficiency.</a:t>
            </a:r>
          </a:p>
          <a:p>
            <a:pPr lvl="0">
              <a:lnSpc>
                <a:spcPct val="150000"/>
              </a:lnSpc>
            </a:pPr>
            <a:endParaRPr lang="en-US" dirty="0"/>
          </a:p>
          <a:p>
            <a:pPr algn="just">
              <a:lnSpc>
                <a:spcPct val="150000"/>
              </a:lnSpc>
              <a:spcAft>
                <a:spcPts val="200"/>
              </a:spcAft>
            </a:pPr>
            <a:endParaRPr lang="en-US" dirty="0"/>
          </a:p>
          <a:p>
            <a:pPr algn="just">
              <a:spcAft>
                <a:spcPts val="200"/>
              </a:spcAft>
            </a:pPr>
            <a:endParaRPr lang="en-US" sz="1800" dirty="0">
              <a:effectLst/>
              <a:latin typeface="Times New Roman" panose="02020603050405020304" pitchFamily="18" charset="0"/>
              <a:ea typeface="Arial" panose="020B0604020202020204" pitchFamily="34" charset="0"/>
            </a:endParaRPr>
          </a:p>
        </p:txBody>
      </p:sp>
      <p:sp>
        <p:nvSpPr>
          <p:cNvPr id="3" name="Rectangle 2">
            <a:extLst>
              <a:ext uri="{FF2B5EF4-FFF2-40B4-BE49-F238E27FC236}">
                <a16:creationId xmlns:a16="http://schemas.microsoft.com/office/drawing/2014/main" id="{29345B49-CF20-8A25-B79D-81E22BB1CF63}"/>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VICTUALLING ONBOARD </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6B89F956-04AD-E902-1128-76A54039059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22C774D8-6604-B156-19E7-ECE01B410052}"/>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39918B4A-D5E2-D6AE-E655-1104DE64CB88}"/>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177F686A-2B88-62A4-B0AC-F74D30BBC9B1}"/>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4028D8FA-D1B0-485B-CA86-816FBE5B4C13}"/>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5D2EBC50-B138-E91B-F114-D5115D7D7B4F}"/>
              </a:ext>
            </a:extLst>
          </p:cNvPr>
          <p:cNvPicPr>
            <a:picLocks noChangeAspect="1"/>
          </p:cNvPicPr>
          <p:nvPr/>
        </p:nvPicPr>
        <p:blipFill>
          <a:blip r:embed="rId10"/>
          <a:stretch>
            <a:fillRect/>
          </a:stretch>
        </p:blipFill>
        <p:spPr>
          <a:xfrm>
            <a:off x="7704595" y="0"/>
            <a:ext cx="1227464" cy="1224789"/>
          </a:xfrm>
          <a:prstGeom prst="rect">
            <a:avLst/>
          </a:prstGeom>
        </p:spPr>
      </p:pic>
      <p:pic>
        <p:nvPicPr>
          <p:cNvPr id="5" name="Picture 4">
            <a:extLst>
              <a:ext uri="{FF2B5EF4-FFF2-40B4-BE49-F238E27FC236}">
                <a16:creationId xmlns:a16="http://schemas.microsoft.com/office/drawing/2014/main" id="{F547FEE3-B5F2-5815-E069-F94C36430CD9}"/>
              </a:ext>
            </a:extLst>
          </p:cNvPr>
          <p:cNvPicPr>
            <a:picLocks noChangeAspect="1"/>
          </p:cNvPicPr>
          <p:nvPr/>
        </p:nvPicPr>
        <p:blipFill>
          <a:blip r:embed="rId11"/>
          <a:stretch>
            <a:fillRect/>
          </a:stretch>
        </p:blipFill>
        <p:spPr>
          <a:xfrm>
            <a:off x="6048375" y="4562475"/>
            <a:ext cx="2466975" cy="1847850"/>
          </a:xfrm>
          <a:prstGeom prst="rect">
            <a:avLst/>
          </a:prstGeom>
        </p:spPr>
      </p:pic>
    </p:spTree>
    <p:extLst>
      <p:ext uri="{BB962C8B-B14F-4D97-AF65-F5344CB8AC3E}">
        <p14:creationId xmlns:p14="http://schemas.microsoft.com/office/powerpoint/2010/main" val="39650846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386025-CF70-A00E-3C42-77EF5AA07B58}"/>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E9E64EBE-D80F-09AE-1306-90780F9EE525}"/>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8CBB1D28-C877-0837-972D-F7D52F8EF6F7}"/>
              </a:ext>
            </a:extLst>
          </p:cNvPr>
          <p:cNvSpPr>
            <a:spLocks noGrp="1"/>
          </p:cNvSpPr>
          <p:nvPr>
            <p:ph type="title"/>
          </p:nvPr>
        </p:nvSpPr>
        <p:spPr>
          <a:xfrm>
            <a:off x="628650" y="1107174"/>
            <a:ext cx="7886700"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3. </a:t>
            </a:r>
            <a:r>
              <a:rPr lang="en-US" sz="2400" dirty="0">
                <a:effectLst/>
                <a:latin typeface="Times New Roman" panose="02020603050405020304" pitchFamily="18" charset="0"/>
                <a:ea typeface="Times New Roman" panose="02020603050405020304" pitchFamily="18" charset="0"/>
              </a:rPr>
              <a:t>Real-World Application of Victualling Terminology</a:t>
            </a:r>
            <a:br>
              <a:rPr lang="en-US" sz="2400" dirty="0"/>
            </a:br>
            <a:endParaRPr lang="en-US" sz="2400" b="1"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9C4705AA-BC00-6AA5-1E55-DC062629CDE0}"/>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F27E936F-E6B8-8022-CFDE-811D8B1F2FC5}"/>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D105003D-B544-B0BC-816C-2FB40338911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86B8EA91-87E8-13BF-1A2A-E9E4D92ADF29}"/>
              </a:ext>
            </a:extLst>
          </p:cNvPr>
          <p:cNvSpPr txBox="1"/>
          <p:nvPr/>
        </p:nvSpPr>
        <p:spPr>
          <a:xfrm>
            <a:off x="866775" y="1428750"/>
            <a:ext cx="7451553" cy="4549964"/>
          </a:xfrm>
          <a:prstGeom prst="rect">
            <a:avLst/>
          </a:prstGeom>
          <a:noFill/>
        </p:spPr>
        <p:txBody>
          <a:bodyPr wrap="square" rtlCol="0">
            <a:spAutoFit/>
          </a:bodyPr>
          <a:lstStyle/>
          <a:p>
            <a:pPr lvl="0">
              <a:lnSpc>
                <a:spcPct val="150000"/>
              </a:lnSpc>
            </a:pPr>
            <a:r>
              <a:rPr lang="en-US" b="1" dirty="0">
                <a:latin typeface="Times New Roman" panose="02020603050405020304" pitchFamily="18" charset="0"/>
                <a:cs typeface="Times New Roman" panose="02020603050405020304" pitchFamily="18" charset="0"/>
              </a:rPr>
              <a:t>Supply Chain Resilience and Crisis Management</a:t>
            </a:r>
            <a:endParaRPr lang="en-US" dirty="0">
              <a:latin typeface="Times New Roman" panose="02020603050405020304" pitchFamily="18" charset="0"/>
              <a:cs typeface="Times New Roman" panose="02020603050405020304" pitchFamily="18" charset="0"/>
            </a:endParaRPr>
          </a:p>
          <a:p>
            <a:pPr lvl="0">
              <a:lnSpc>
                <a:spcPct val="150000"/>
              </a:lnSpc>
            </a:pPr>
            <a:r>
              <a:rPr lang="en-US" b="1" dirty="0">
                <a:latin typeface="Times New Roman" panose="02020603050405020304" pitchFamily="18" charset="0"/>
                <a:cs typeface="Times New Roman" panose="02020603050405020304" pitchFamily="18" charset="0"/>
              </a:rPr>
              <a:t>Example:</a:t>
            </a:r>
            <a:r>
              <a:rPr lang="en-US" dirty="0">
                <a:latin typeface="Times New Roman" panose="02020603050405020304" pitchFamily="18" charset="0"/>
                <a:cs typeface="Times New Roman" panose="02020603050405020304" pitchFamily="18" charset="0"/>
              </a:rPr>
              <a:t> During the COVID-19 pandemic, global </a:t>
            </a:r>
            <a:r>
              <a:rPr lang="en-US" b="1" dirty="0">
                <a:latin typeface="Times New Roman" panose="02020603050405020304" pitchFamily="18" charset="0"/>
                <a:cs typeface="Times New Roman" panose="02020603050405020304" pitchFamily="18" charset="0"/>
              </a:rPr>
              <a:t>supply chain management</a:t>
            </a:r>
            <a:r>
              <a:rPr lang="en-US" dirty="0">
                <a:latin typeface="Times New Roman" panose="02020603050405020304" pitchFamily="18" charset="0"/>
                <a:cs typeface="Times New Roman" panose="02020603050405020304" pitchFamily="18" charset="0"/>
              </a:rPr>
              <a:t> was disrupted, causing shortages in essential supplies and food. Companies had to find alternative shipping routes.</a:t>
            </a:r>
          </a:p>
          <a:p>
            <a:pPr lvl="0">
              <a:lnSpc>
                <a:spcPct val="150000"/>
              </a:lnSpc>
            </a:pPr>
            <a:r>
              <a:rPr lang="en-US" b="1" dirty="0">
                <a:latin typeface="Times New Roman" panose="02020603050405020304" pitchFamily="18" charset="0"/>
                <a:cs typeface="Times New Roman" panose="02020603050405020304" pitchFamily="18" charset="0"/>
              </a:rPr>
              <a:t>Term Used:</a:t>
            </a:r>
            <a:r>
              <a:rPr lang="en-US" dirty="0">
                <a:latin typeface="Times New Roman" panose="02020603050405020304" pitchFamily="18" charset="0"/>
                <a:cs typeface="Times New Roman" panose="02020603050405020304" pitchFamily="18" charset="0"/>
              </a:rPr>
              <a:t> Supply Chain Management, Logistics Disruption, Lead Time.</a:t>
            </a:r>
          </a:p>
          <a:p>
            <a:pPr lvl="0">
              <a:lnSpc>
                <a:spcPct val="150000"/>
              </a:lnSpc>
            </a:pPr>
            <a:r>
              <a:rPr lang="en-US" b="1" dirty="0">
                <a:latin typeface="Times New Roman" panose="02020603050405020304" pitchFamily="18" charset="0"/>
                <a:cs typeface="Times New Roman" panose="02020603050405020304" pitchFamily="18" charset="0"/>
              </a:rPr>
              <a:t>Example:</a:t>
            </a:r>
            <a:r>
              <a:rPr lang="en-US" dirty="0">
                <a:latin typeface="Times New Roman" panose="02020603050405020304" pitchFamily="18" charset="0"/>
                <a:cs typeface="Times New Roman" panose="02020603050405020304" pitchFamily="18" charset="0"/>
              </a:rPr>
              <a:t> When the </a:t>
            </a:r>
            <a:r>
              <a:rPr lang="en-US" b="1" dirty="0">
                <a:latin typeface="Times New Roman" panose="02020603050405020304" pitchFamily="18" charset="0"/>
                <a:cs typeface="Times New Roman" panose="02020603050405020304" pitchFamily="18" charset="0"/>
              </a:rPr>
              <a:t>Ever Given</a:t>
            </a:r>
            <a:r>
              <a:rPr lang="en-US" dirty="0">
                <a:latin typeface="Times New Roman" panose="02020603050405020304" pitchFamily="18" charset="0"/>
                <a:cs typeface="Times New Roman" panose="02020603050405020304" pitchFamily="18" charset="0"/>
              </a:rPr>
              <a:t> container ship blocked the Suez Canal, shipping companies had to reroute via the Cape of Good Hope, increasing </a:t>
            </a:r>
            <a:r>
              <a:rPr lang="en-US" b="1" dirty="0">
                <a:latin typeface="Times New Roman" panose="02020603050405020304" pitchFamily="18" charset="0"/>
                <a:cs typeface="Times New Roman" panose="02020603050405020304" pitchFamily="18" charset="0"/>
              </a:rPr>
              <a:t>freight rates</a:t>
            </a:r>
            <a:r>
              <a:rPr lang="en-US" dirty="0">
                <a:latin typeface="Times New Roman" panose="02020603050405020304" pitchFamily="18" charset="0"/>
                <a:cs typeface="Times New Roman" panose="02020603050405020304" pitchFamily="18" charset="0"/>
              </a:rPr>
              <a:t> and delivery times.</a:t>
            </a:r>
          </a:p>
          <a:p>
            <a:pPr lvl="0">
              <a:lnSpc>
                <a:spcPct val="150000"/>
              </a:lnSpc>
            </a:pPr>
            <a:r>
              <a:rPr lang="en-US" b="1" dirty="0">
                <a:latin typeface="Times New Roman" panose="02020603050405020304" pitchFamily="18" charset="0"/>
                <a:cs typeface="Times New Roman" panose="02020603050405020304" pitchFamily="18" charset="0"/>
              </a:rPr>
              <a:t>Term Used:</a:t>
            </a:r>
            <a:r>
              <a:rPr lang="en-US" dirty="0">
                <a:latin typeface="Times New Roman" panose="02020603050405020304" pitchFamily="18" charset="0"/>
                <a:cs typeface="Times New Roman" panose="02020603050405020304" pitchFamily="18" charset="0"/>
              </a:rPr>
              <a:t> Freight Rate, Transshipment, Port Congestion.</a:t>
            </a:r>
          </a:p>
          <a:p>
            <a:pPr algn="just">
              <a:lnSpc>
                <a:spcPct val="150000"/>
              </a:lnSpc>
              <a:spcAft>
                <a:spcPts val="200"/>
              </a:spcAft>
            </a:pPr>
            <a:endParaRPr lang="en-US" dirty="0"/>
          </a:p>
          <a:p>
            <a:pPr algn="just">
              <a:spcAft>
                <a:spcPts val="200"/>
              </a:spcAft>
            </a:pPr>
            <a:endParaRPr lang="en-US" sz="1800" dirty="0">
              <a:effectLst/>
              <a:latin typeface="Times New Roman" panose="02020603050405020304" pitchFamily="18" charset="0"/>
              <a:ea typeface="Arial" panose="020B0604020202020204" pitchFamily="34" charset="0"/>
            </a:endParaRPr>
          </a:p>
        </p:txBody>
      </p:sp>
      <p:sp>
        <p:nvSpPr>
          <p:cNvPr id="3" name="Rectangle 2">
            <a:extLst>
              <a:ext uri="{FF2B5EF4-FFF2-40B4-BE49-F238E27FC236}">
                <a16:creationId xmlns:a16="http://schemas.microsoft.com/office/drawing/2014/main" id="{3605B46E-9947-73B4-83DA-30C0E99ACA6C}"/>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VICTUALLING ONBOARD </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33978648-FD52-1F93-2CD9-C53049E6287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15305263-D7F7-579C-EAB3-9FE228AA50E9}"/>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5C51EBA3-DDC4-20EC-E145-C7EC82887B09}"/>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70FFA64C-3CD0-1273-E310-29C80FF3CAF3}"/>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BAF18333-273F-2362-7AC6-33187C9E3095}"/>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5A44EA7C-1533-89BA-4BE2-A8B12907710C}"/>
              </a:ext>
            </a:extLst>
          </p:cNvPr>
          <p:cNvPicPr>
            <a:picLocks noChangeAspect="1"/>
          </p:cNvPicPr>
          <p:nvPr/>
        </p:nvPicPr>
        <p:blipFill>
          <a:blip r:embed="rId10"/>
          <a:stretch>
            <a:fillRect/>
          </a:stretch>
        </p:blipFill>
        <p:spPr>
          <a:xfrm>
            <a:off x="7704595" y="0"/>
            <a:ext cx="1227464" cy="1224789"/>
          </a:xfrm>
          <a:prstGeom prst="rect">
            <a:avLst/>
          </a:prstGeom>
        </p:spPr>
      </p:pic>
      <p:pic>
        <p:nvPicPr>
          <p:cNvPr id="5" name="Picture 4">
            <a:extLst>
              <a:ext uri="{FF2B5EF4-FFF2-40B4-BE49-F238E27FC236}">
                <a16:creationId xmlns:a16="http://schemas.microsoft.com/office/drawing/2014/main" id="{EFDA568F-0AAF-B7AF-AB62-022F60C4158D}"/>
              </a:ext>
            </a:extLst>
          </p:cNvPr>
          <p:cNvPicPr>
            <a:picLocks noChangeAspect="1"/>
          </p:cNvPicPr>
          <p:nvPr/>
        </p:nvPicPr>
        <p:blipFill>
          <a:blip r:embed="rId11"/>
          <a:stretch>
            <a:fillRect/>
          </a:stretch>
        </p:blipFill>
        <p:spPr>
          <a:xfrm>
            <a:off x="2917723" y="5243293"/>
            <a:ext cx="3200400" cy="1061315"/>
          </a:xfrm>
          <a:prstGeom prst="rect">
            <a:avLst/>
          </a:prstGeom>
        </p:spPr>
      </p:pic>
    </p:spTree>
    <p:extLst>
      <p:ext uri="{BB962C8B-B14F-4D97-AF65-F5344CB8AC3E}">
        <p14:creationId xmlns:p14="http://schemas.microsoft.com/office/powerpoint/2010/main" val="1428169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C60E29-D85E-0DE0-0C26-D62E845A0C41}"/>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0DD307C2-F848-332A-70E4-8455C5EE9F30}"/>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5B36721A-42BD-506C-DC94-CEA9D4E016DC}"/>
              </a:ext>
            </a:extLst>
          </p:cNvPr>
          <p:cNvSpPr>
            <a:spLocks noGrp="1"/>
          </p:cNvSpPr>
          <p:nvPr>
            <p:ph type="title"/>
          </p:nvPr>
        </p:nvSpPr>
        <p:spPr>
          <a:xfrm>
            <a:off x="628650" y="1107174"/>
            <a:ext cx="7886700"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3. </a:t>
            </a:r>
            <a:r>
              <a:rPr lang="en-US" sz="2400" dirty="0">
                <a:effectLst/>
                <a:latin typeface="Times New Roman" panose="02020603050405020304" pitchFamily="18" charset="0"/>
                <a:ea typeface="Times New Roman" panose="02020603050405020304" pitchFamily="18" charset="0"/>
              </a:rPr>
              <a:t>Real-World Application of Victualling Terminology</a:t>
            </a:r>
            <a:br>
              <a:rPr lang="en-US" sz="2400" dirty="0"/>
            </a:br>
            <a:endParaRPr lang="en-US" sz="2400" b="1"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0A581ED7-619A-7FF8-22FC-1A9D4D7F93A8}"/>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C01A1AA5-C257-FD0C-FCA9-ABE060B43423}"/>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A1FE78FB-3548-B0E5-4F61-2D9DF76A7A9A}"/>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F466D395-E227-2361-2CAF-612C25205079}"/>
              </a:ext>
            </a:extLst>
          </p:cNvPr>
          <p:cNvSpPr txBox="1"/>
          <p:nvPr/>
        </p:nvSpPr>
        <p:spPr>
          <a:xfrm>
            <a:off x="951977" y="1571602"/>
            <a:ext cx="7366349" cy="2446824"/>
          </a:xfrm>
          <a:prstGeom prst="rect">
            <a:avLst/>
          </a:prstGeom>
          <a:noFill/>
        </p:spPr>
        <p:txBody>
          <a:bodyPr wrap="square" rtlCol="0">
            <a:spAutoFit/>
          </a:bodyPr>
          <a:lstStyle/>
          <a:p>
            <a:pPr lvl="0">
              <a:lnSpc>
                <a:spcPct val="150000"/>
              </a:lnSpc>
            </a:pPr>
            <a:r>
              <a:rPr lang="en-US" b="1" dirty="0">
                <a:latin typeface="Times New Roman" panose="02020603050405020304" pitchFamily="18" charset="0"/>
                <a:cs typeface="Times New Roman" panose="02020603050405020304" pitchFamily="18" charset="0"/>
              </a:rPr>
              <a:t>Sustainability and Green Shipping</a:t>
            </a:r>
            <a:endParaRPr lang="en-US" dirty="0">
              <a:latin typeface="Times New Roman" panose="02020603050405020304" pitchFamily="18" charset="0"/>
              <a:cs typeface="Times New Roman" panose="02020603050405020304" pitchFamily="18" charset="0"/>
            </a:endParaRPr>
          </a:p>
          <a:p>
            <a:pPr lvl="0">
              <a:lnSpc>
                <a:spcPct val="150000"/>
              </a:lnSpc>
            </a:pPr>
            <a:r>
              <a:rPr lang="en-US" b="1" dirty="0">
                <a:latin typeface="Times New Roman" panose="02020603050405020304" pitchFamily="18" charset="0"/>
                <a:cs typeface="Times New Roman" panose="02020603050405020304" pitchFamily="18" charset="0"/>
              </a:rPr>
              <a:t>Example:</a:t>
            </a:r>
            <a:r>
              <a:rPr lang="en-US" dirty="0">
                <a:latin typeface="Times New Roman" panose="02020603050405020304" pitchFamily="18" charset="0"/>
                <a:cs typeface="Times New Roman" panose="02020603050405020304" pitchFamily="18" charset="0"/>
              </a:rPr>
              <a:t> The maritime industry is adopting </a:t>
            </a:r>
            <a:r>
              <a:rPr lang="en-US" b="1" dirty="0">
                <a:latin typeface="Times New Roman" panose="02020603050405020304" pitchFamily="18" charset="0"/>
                <a:cs typeface="Times New Roman" panose="02020603050405020304" pitchFamily="18" charset="0"/>
              </a:rPr>
              <a:t>green logistics</a:t>
            </a:r>
            <a:r>
              <a:rPr lang="en-US" dirty="0">
                <a:latin typeface="Times New Roman" panose="02020603050405020304" pitchFamily="18" charset="0"/>
                <a:cs typeface="Times New Roman" panose="02020603050405020304" pitchFamily="18" charset="0"/>
              </a:rPr>
              <a:t> initiatives, such as using low-emission fuels and </a:t>
            </a:r>
            <a:r>
              <a:rPr lang="en-US" b="1" dirty="0">
                <a:latin typeface="Times New Roman" panose="02020603050405020304" pitchFamily="18" charset="0"/>
                <a:cs typeface="Times New Roman" panose="02020603050405020304" pitchFamily="18" charset="0"/>
              </a:rPr>
              <a:t>sustainable bunkering</a:t>
            </a:r>
            <a:r>
              <a:rPr lang="en-US" dirty="0">
                <a:latin typeface="Times New Roman" panose="02020603050405020304" pitchFamily="18" charset="0"/>
                <a:cs typeface="Times New Roman" panose="02020603050405020304" pitchFamily="18" charset="0"/>
              </a:rPr>
              <a:t> to reduce carbon footprints.</a:t>
            </a:r>
          </a:p>
          <a:p>
            <a:pPr>
              <a:lnSpc>
                <a:spcPct val="150000"/>
              </a:lnSpc>
            </a:pPr>
            <a:r>
              <a:rPr lang="en-US" b="1" dirty="0">
                <a:latin typeface="Times New Roman" panose="02020603050405020304" pitchFamily="18" charset="0"/>
                <a:cs typeface="Times New Roman" panose="02020603050405020304" pitchFamily="18" charset="0"/>
              </a:rPr>
              <a:t>Term Used:</a:t>
            </a:r>
            <a:r>
              <a:rPr lang="en-US" dirty="0">
                <a:latin typeface="Times New Roman" panose="02020603050405020304" pitchFamily="18" charset="0"/>
                <a:cs typeface="Times New Roman" panose="02020603050405020304" pitchFamily="18" charset="0"/>
              </a:rPr>
              <a:t> Green Shipping, Sustainable Bunkering, IMO Regulations</a:t>
            </a:r>
          </a:p>
          <a:p>
            <a:pPr algn="just">
              <a:spcAft>
                <a:spcPts val="200"/>
              </a:spcAft>
            </a:pPr>
            <a:endParaRPr lang="en-US" sz="1800" dirty="0">
              <a:effectLst/>
              <a:latin typeface="Times New Roman" panose="02020603050405020304" pitchFamily="18" charset="0"/>
              <a:ea typeface="Arial" panose="020B0604020202020204" pitchFamily="34" charset="0"/>
            </a:endParaRPr>
          </a:p>
        </p:txBody>
      </p:sp>
      <p:sp>
        <p:nvSpPr>
          <p:cNvPr id="3" name="Rectangle 2">
            <a:extLst>
              <a:ext uri="{FF2B5EF4-FFF2-40B4-BE49-F238E27FC236}">
                <a16:creationId xmlns:a16="http://schemas.microsoft.com/office/drawing/2014/main" id="{8C529EE5-B103-4E0F-A6BA-70BEB828A6CE}"/>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VICTUALLING ONBOARD </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FCD2F50C-4646-8DAE-7DB2-C199BF5B2B5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3A26BB14-01F9-E9DE-0E77-94D152CF49DF}"/>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D0334C0E-E1E8-243D-5308-FEB0D50D360E}"/>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4E7DB16B-75FA-097F-246D-9F0C020744C2}"/>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C31050FB-4E94-DFCB-606D-06F2AE12CC22}"/>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3F2A5FF8-A65E-FA40-4204-6F54B7D293C3}"/>
              </a:ext>
            </a:extLst>
          </p:cNvPr>
          <p:cNvPicPr>
            <a:picLocks noChangeAspect="1"/>
          </p:cNvPicPr>
          <p:nvPr/>
        </p:nvPicPr>
        <p:blipFill>
          <a:blip r:embed="rId10"/>
          <a:stretch>
            <a:fillRect/>
          </a:stretch>
        </p:blipFill>
        <p:spPr>
          <a:xfrm>
            <a:off x="7704595" y="0"/>
            <a:ext cx="1227464" cy="1224789"/>
          </a:xfrm>
          <a:prstGeom prst="rect">
            <a:avLst/>
          </a:prstGeom>
        </p:spPr>
      </p:pic>
      <p:pic>
        <p:nvPicPr>
          <p:cNvPr id="5" name="Picture 4">
            <a:extLst>
              <a:ext uri="{FF2B5EF4-FFF2-40B4-BE49-F238E27FC236}">
                <a16:creationId xmlns:a16="http://schemas.microsoft.com/office/drawing/2014/main" id="{6F4FE2C3-4990-7404-9A23-31BC33BE53E9}"/>
              </a:ext>
            </a:extLst>
          </p:cNvPr>
          <p:cNvPicPr>
            <a:picLocks noChangeAspect="1"/>
          </p:cNvPicPr>
          <p:nvPr/>
        </p:nvPicPr>
        <p:blipFill>
          <a:blip r:embed="rId11"/>
          <a:stretch>
            <a:fillRect/>
          </a:stretch>
        </p:blipFill>
        <p:spPr>
          <a:xfrm>
            <a:off x="3214687" y="3971590"/>
            <a:ext cx="2714625" cy="1685925"/>
          </a:xfrm>
          <a:prstGeom prst="rect">
            <a:avLst/>
          </a:prstGeom>
        </p:spPr>
      </p:pic>
    </p:spTree>
    <p:extLst>
      <p:ext uri="{BB962C8B-B14F-4D97-AF65-F5344CB8AC3E}">
        <p14:creationId xmlns:p14="http://schemas.microsoft.com/office/powerpoint/2010/main" val="24689805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EC659298-F00E-C160-AC98-57C2AB9D9A27}"/>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AFB18B8A-F333-2823-E4C5-2F382FABFC59}"/>
              </a:ext>
            </a:extLst>
          </p:cNvPr>
          <p:cNvSpPr>
            <a:spLocks noGrp="1"/>
          </p:cNvSpPr>
          <p:nvPr>
            <p:ph type="title"/>
          </p:nvPr>
        </p:nvSpPr>
        <p:spPr>
          <a:xfrm>
            <a:off x="239486" y="1043090"/>
            <a:ext cx="8665028" cy="571213"/>
          </a:xfrm>
        </p:spPr>
        <p:txBody>
          <a:bodyPr>
            <a:noAutofit/>
          </a:bodyPr>
          <a:lstStyle/>
          <a:p>
            <a:pPr algn="ctr"/>
            <a:r>
              <a:rPr lang="ro-RO" sz="2400" b="1" dirty="0" err="1">
                <a:latin typeface="Times New Roman" panose="02020603050405020304" pitchFamily="18" charset="0"/>
                <a:cs typeface="Times New Roman" panose="02020603050405020304" pitchFamily="18" charset="0"/>
              </a:rPr>
              <a:t>Course</a:t>
            </a:r>
            <a:r>
              <a:rPr lang="ro-RO" sz="2400" b="1" dirty="0">
                <a:latin typeface="Times New Roman" panose="02020603050405020304" pitchFamily="18" charset="0"/>
                <a:cs typeface="Times New Roman" panose="02020603050405020304" pitchFamily="18" charset="0"/>
              </a:rPr>
              <a:t> </a:t>
            </a:r>
            <a:r>
              <a:rPr lang="ro-RO" sz="2400" b="1" dirty="0" err="1">
                <a:latin typeface="Times New Roman" panose="02020603050405020304" pitchFamily="18" charset="0"/>
                <a:cs typeface="Times New Roman" panose="02020603050405020304" pitchFamily="18" charset="0"/>
              </a:rPr>
              <a:t>References</a:t>
            </a:r>
            <a:r>
              <a:rPr lang="ro-RO" sz="2400" b="1" dirty="0">
                <a:latin typeface="Times New Roman" panose="02020603050405020304" pitchFamily="18" charset="0"/>
                <a:cs typeface="Times New Roman" panose="02020603050405020304" pitchFamily="18" charset="0"/>
              </a:rPr>
              <a:t> </a:t>
            </a:r>
            <a:endParaRPr lang="en-US" sz="2400" b="1"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A81020B7-6199-F090-F61D-88E549EFF36A}"/>
              </a:ext>
            </a:extLst>
          </p:cNvPr>
          <p:cNvGrpSpPr/>
          <p:nvPr/>
        </p:nvGrpSpPr>
        <p:grpSpPr>
          <a:xfrm>
            <a:off x="0" y="93100"/>
            <a:ext cx="9144000" cy="6778058"/>
            <a:chOff x="0" y="93100"/>
            <a:chExt cx="9144000" cy="6778058"/>
          </a:xfrm>
        </p:grpSpPr>
        <p:sp>
          <p:nvSpPr>
            <p:cNvPr id="12" name="Rectangle 11">
              <a:extLst>
                <a:ext uri="{FF2B5EF4-FFF2-40B4-BE49-F238E27FC236}">
                  <a16:creationId xmlns:a16="http://schemas.microsoft.com/office/drawing/2014/main" id="{3918D063-6CD9-818F-0B92-D5AA466AA41D}"/>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98871C56-B0CA-B50E-DCCE-AB940CBF213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4A543130-7339-D6F9-E1AD-DEEABE3928B8}"/>
              </a:ext>
            </a:extLst>
          </p:cNvPr>
          <p:cNvSpPr txBox="1"/>
          <p:nvPr/>
        </p:nvSpPr>
        <p:spPr>
          <a:xfrm>
            <a:off x="750563" y="1816609"/>
            <a:ext cx="7908471" cy="3775393"/>
          </a:xfrm>
          <a:prstGeom prst="rect">
            <a:avLst/>
          </a:prstGeom>
          <a:noFill/>
        </p:spPr>
        <p:txBody>
          <a:bodyPr wrap="square" rtlCol="0">
            <a:spAutoFit/>
          </a:bodyPr>
          <a:lstStyle/>
          <a:p>
            <a:pPr marL="742950" lvl="1" indent="-285750" algn="just">
              <a:spcBef>
                <a:spcPts val="400"/>
              </a:spcBef>
              <a:spcAft>
                <a:spcPts val="400"/>
              </a:spcAft>
              <a:buFont typeface="+mj-lt"/>
              <a:buAutoNum type="arabicParenBoth"/>
              <a:tabLst>
                <a:tab pos="811530" algn="l"/>
              </a:tabLst>
            </a:pPr>
            <a:r>
              <a:rPr lang="en-US" sz="1800" dirty="0">
                <a:effectLst/>
                <a:latin typeface="Times New Roman" panose="02020603050405020304" pitchFamily="18" charset="0"/>
                <a:ea typeface="Arial" panose="020B0604020202020204" pitchFamily="34" charset="0"/>
              </a:rPr>
              <a:t>What is ‘Victualling’ and what are the considerations? </a:t>
            </a:r>
            <a:r>
              <a:rPr lang="en-US" sz="1800" u="sng" dirty="0">
                <a:solidFill>
                  <a:srgbClr val="0000FF"/>
                </a:solidFill>
                <a:effectLst/>
                <a:latin typeface="Times New Roman" panose="02020603050405020304" pitchFamily="18" charset="0"/>
                <a:ea typeface="Arial" panose="020B0604020202020204" pitchFamily="34" charset="0"/>
                <a:hlinkClick r:id="rId5"/>
              </a:rPr>
              <a:t>https://jollyparrot.co.uk/blog/what-is-victualling-and-what-are-the-considerations#:~:text=Victualling</a:t>
            </a:r>
            <a:endParaRPr lang="en-US" sz="1800" dirty="0">
              <a:effectLst/>
              <a:latin typeface="Times New Roman" panose="02020603050405020304" pitchFamily="18" charset="0"/>
              <a:ea typeface="Arial" panose="020B0604020202020204" pitchFamily="34" charset="0"/>
            </a:endParaRPr>
          </a:p>
          <a:p>
            <a:pPr marL="742950" lvl="1" indent="-285750" algn="just">
              <a:spcBef>
                <a:spcPts val="400"/>
              </a:spcBef>
              <a:spcAft>
                <a:spcPts val="400"/>
              </a:spcAft>
              <a:buFont typeface="+mj-lt"/>
              <a:buAutoNum type="arabicParenBoth"/>
              <a:tabLst>
                <a:tab pos="811530" algn="l"/>
              </a:tabLst>
            </a:pPr>
            <a:r>
              <a:rPr lang="en-US" sz="1800" dirty="0">
                <a:effectLst/>
                <a:latin typeface="Times New Roman" panose="02020603050405020304" pitchFamily="18" charset="0"/>
                <a:ea typeface="Arial" panose="020B0604020202020204" pitchFamily="34" charset="0"/>
              </a:rPr>
              <a:t>Theo </a:t>
            </a:r>
            <a:r>
              <a:rPr lang="en-US" sz="1800" dirty="0" err="1">
                <a:effectLst/>
                <a:latin typeface="Times New Roman" panose="02020603050405020304" pitchFamily="18" charset="0"/>
                <a:ea typeface="Arial" panose="020B0604020202020204" pitchFamily="34" charset="0"/>
              </a:rPr>
              <a:t>Notteboom</a:t>
            </a:r>
            <a:r>
              <a:rPr lang="en-US" sz="1800" dirty="0">
                <a:effectLst/>
                <a:latin typeface="Times New Roman" panose="02020603050405020304" pitchFamily="18" charset="0"/>
                <a:ea typeface="Arial" panose="020B0604020202020204" pitchFamily="34" charset="0"/>
              </a:rPr>
              <a:t>, Athanasios Pallis and Jean-Paul Rodrigue (2022) </a:t>
            </a:r>
            <a:r>
              <a:rPr lang="en-US" sz="1800" u="sng" dirty="0">
                <a:solidFill>
                  <a:srgbClr val="0000FF"/>
                </a:solidFill>
                <a:effectLst/>
                <a:latin typeface="Times New Roman" panose="02020603050405020304" pitchFamily="18" charset="0"/>
                <a:ea typeface="Arial" panose="020B0604020202020204" pitchFamily="34" charset="0"/>
                <a:hlinkClick r:id="rId6"/>
              </a:rPr>
              <a:t>Port Economics, Management and Policy</a:t>
            </a:r>
            <a:r>
              <a:rPr lang="en-US" sz="1800" dirty="0">
                <a:effectLst/>
                <a:latin typeface="Times New Roman" panose="02020603050405020304" pitchFamily="18" charset="0"/>
                <a:ea typeface="Arial" panose="020B0604020202020204" pitchFamily="34" charset="0"/>
              </a:rPr>
              <a:t>, New York: Routledge, 690 pages / 218 illustrations. ISBN 9780367331559. </a:t>
            </a:r>
            <a:r>
              <a:rPr lang="en-US" sz="1800" u="sng" dirty="0">
                <a:solidFill>
                  <a:srgbClr val="0000FF"/>
                </a:solidFill>
                <a:effectLst/>
                <a:latin typeface="Times New Roman" panose="02020603050405020304" pitchFamily="18" charset="0"/>
                <a:ea typeface="Arial" panose="020B0604020202020204" pitchFamily="34" charset="0"/>
                <a:hlinkClick r:id="rId7"/>
              </a:rPr>
              <a:t>doi.org/10.4324/9780429318184</a:t>
            </a:r>
            <a:endParaRPr lang="en-US" sz="1800" dirty="0">
              <a:effectLst/>
              <a:latin typeface="Times New Roman" panose="02020603050405020304" pitchFamily="18" charset="0"/>
              <a:ea typeface="Arial" panose="020B0604020202020204" pitchFamily="34" charset="0"/>
            </a:endParaRPr>
          </a:p>
          <a:p>
            <a:pPr marL="742950" lvl="1" indent="-285750" algn="just">
              <a:spcBef>
                <a:spcPts val="400"/>
              </a:spcBef>
              <a:spcAft>
                <a:spcPts val="400"/>
              </a:spcAft>
              <a:buFont typeface="+mj-lt"/>
              <a:buAutoNum type="arabicParenBoth"/>
              <a:tabLst>
                <a:tab pos="811530" algn="l"/>
              </a:tabLst>
            </a:pPr>
            <a:r>
              <a:rPr lang="en-US" sz="1800" dirty="0">
                <a:effectLst/>
                <a:latin typeface="Times New Roman" panose="02020603050405020304" pitchFamily="18" charset="0"/>
                <a:ea typeface="Arial" panose="020B0604020202020204" pitchFamily="34" charset="0"/>
              </a:rPr>
              <a:t>What is the Maritime Supply Chain? (2022) </a:t>
            </a:r>
            <a:r>
              <a:rPr lang="en-US" sz="1800" u="sng" dirty="0">
                <a:solidFill>
                  <a:srgbClr val="0000FF"/>
                </a:solidFill>
                <a:effectLst/>
                <a:latin typeface="Times New Roman" panose="02020603050405020304" pitchFamily="18" charset="0"/>
                <a:ea typeface="Arial" panose="020B0604020202020204" pitchFamily="34" charset="0"/>
                <a:hlinkClick r:id="rId8"/>
              </a:rPr>
              <a:t>https://sinay.ai/en/what-is-the-maritime-supply-chain/</a:t>
            </a:r>
            <a:endParaRPr lang="en-US" sz="1800" dirty="0">
              <a:effectLst/>
              <a:latin typeface="Times New Roman" panose="02020603050405020304" pitchFamily="18" charset="0"/>
              <a:ea typeface="Arial" panose="020B0604020202020204" pitchFamily="34" charset="0"/>
            </a:endParaRPr>
          </a:p>
          <a:p>
            <a:pPr marL="742950" lvl="1" indent="-285750" algn="just">
              <a:spcBef>
                <a:spcPts val="400"/>
              </a:spcBef>
              <a:spcAft>
                <a:spcPts val="400"/>
              </a:spcAft>
              <a:buFont typeface="+mj-lt"/>
              <a:buAutoNum type="arabicParenBoth"/>
              <a:tabLst>
                <a:tab pos="811530" algn="l"/>
              </a:tabLst>
            </a:pPr>
            <a:r>
              <a:rPr lang="en-US" sz="1800" dirty="0" err="1">
                <a:effectLst/>
                <a:latin typeface="Times New Roman" panose="02020603050405020304" pitchFamily="18" charset="0"/>
                <a:ea typeface="Arial" panose="020B0604020202020204" pitchFamily="34" charset="0"/>
              </a:rPr>
              <a:t>Tabaklar</a:t>
            </a:r>
            <a:r>
              <a:rPr lang="en-US" sz="1800" dirty="0">
                <a:effectLst/>
                <a:latin typeface="Times New Roman" panose="02020603050405020304" pitchFamily="18" charset="0"/>
                <a:ea typeface="Arial" panose="020B0604020202020204" pitchFamily="34" charset="0"/>
              </a:rPr>
              <a:t>, T. Transformation in maritime supply chains: innovative strategies for disruption management. </a:t>
            </a:r>
            <a:r>
              <a:rPr lang="en-US" sz="1800" dirty="0" err="1">
                <a:effectLst/>
                <a:latin typeface="Times New Roman" panose="02020603050405020304" pitchFamily="18" charset="0"/>
                <a:ea typeface="Arial" panose="020B0604020202020204" pitchFamily="34" charset="0"/>
              </a:rPr>
              <a:t>Dokuz</a:t>
            </a:r>
            <a:r>
              <a:rPr lang="en-US" sz="1800" dirty="0">
                <a:effectLst/>
                <a:latin typeface="Times New Roman" panose="02020603050405020304" pitchFamily="18" charset="0"/>
                <a:ea typeface="Arial" panose="020B0604020202020204" pitchFamily="34" charset="0"/>
              </a:rPr>
              <a:t> Eylül </a:t>
            </a:r>
            <a:r>
              <a:rPr lang="en-US" sz="1800" dirty="0" err="1">
                <a:effectLst/>
                <a:latin typeface="Times New Roman" panose="02020603050405020304" pitchFamily="18" charset="0"/>
                <a:ea typeface="Arial" panose="020B0604020202020204" pitchFamily="34" charset="0"/>
              </a:rPr>
              <a:t>Üniversitesi</a:t>
            </a:r>
            <a:r>
              <a:rPr lang="en-US" sz="1800" dirty="0">
                <a:effectLst/>
                <a:latin typeface="Times New Roman" panose="02020603050405020304" pitchFamily="18" charset="0"/>
                <a:ea typeface="Arial" panose="020B0604020202020204" pitchFamily="34" charset="0"/>
              </a:rPr>
              <a:t> Denizcilik </a:t>
            </a:r>
            <a:r>
              <a:rPr lang="en-US" sz="1800" dirty="0" err="1">
                <a:effectLst/>
                <a:latin typeface="Times New Roman" panose="02020603050405020304" pitchFamily="18" charset="0"/>
                <a:ea typeface="Arial" panose="020B0604020202020204" pitchFamily="34" charset="0"/>
              </a:rPr>
              <a:t>Fakültesi</a:t>
            </a:r>
            <a:r>
              <a:rPr lang="en-US" sz="1800" dirty="0">
                <a:effectLst/>
                <a:latin typeface="Times New Roman" panose="02020603050405020304" pitchFamily="18" charset="0"/>
                <a:ea typeface="Arial" panose="020B0604020202020204" pitchFamily="34" charset="0"/>
              </a:rPr>
              <a:t> </a:t>
            </a:r>
            <a:r>
              <a:rPr lang="en-US" sz="1800" dirty="0" err="1">
                <a:effectLst/>
                <a:latin typeface="Times New Roman" panose="02020603050405020304" pitchFamily="18" charset="0"/>
                <a:ea typeface="Arial" panose="020B0604020202020204" pitchFamily="34" charset="0"/>
              </a:rPr>
              <a:t>Dergisi</a:t>
            </a:r>
            <a:r>
              <a:rPr lang="en-US" sz="1800">
                <a:effectLst/>
                <a:latin typeface="Times New Roman" panose="02020603050405020304" pitchFamily="18" charset="0"/>
                <a:ea typeface="Arial" panose="020B0604020202020204" pitchFamily="34" charset="0"/>
              </a:rPr>
              <a:t>, 16(2), 300-334.</a:t>
            </a:r>
          </a:p>
          <a:p>
            <a:endParaRPr lang="en-US" dirty="0"/>
          </a:p>
        </p:txBody>
      </p:sp>
      <p:sp>
        <p:nvSpPr>
          <p:cNvPr id="3" name="Rectangle 2">
            <a:extLst>
              <a:ext uri="{FF2B5EF4-FFF2-40B4-BE49-F238E27FC236}">
                <a16:creationId xmlns:a16="http://schemas.microsoft.com/office/drawing/2014/main" id="{E76D60A6-DDFD-3A8D-48D7-8E665365027B}"/>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ro-RO"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VICTUALLING ONBOARD </a:t>
            </a:r>
            <a:endParaRPr kumimoji="0" lang="ro-RO" sz="1800" b="0" i="0" u="none" strike="noStrike" kern="1200" cap="none" spc="0" normalizeH="0" baseline="0" noProof="0" dirty="0">
              <a:ln>
                <a:noFill/>
              </a:ln>
              <a:solidFill>
                <a:srgbClr val="2B229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18" name="Picture 17">
            <a:extLst>
              <a:ext uri="{FF2B5EF4-FFF2-40B4-BE49-F238E27FC236}">
                <a16:creationId xmlns:a16="http://schemas.microsoft.com/office/drawing/2014/main" id="{35676861-8818-6076-3817-BD6BF0AC64A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19" name="Picture 18">
            <a:extLst>
              <a:ext uri="{FF2B5EF4-FFF2-40B4-BE49-F238E27FC236}">
                <a16:creationId xmlns:a16="http://schemas.microsoft.com/office/drawing/2014/main" id="{D839E2EA-BDC9-72FD-E8CC-CA7F0BF6A86D}"/>
              </a:ext>
            </a:extLst>
          </p:cNvPr>
          <p:cNvPicPr>
            <a:picLocks noChangeAspect="1"/>
          </p:cNvPicPr>
          <p:nvPr/>
        </p:nvPicPr>
        <p:blipFill>
          <a:blip r:embed="rId10"/>
          <a:stretch>
            <a:fillRect/>
          </a:stretch>
        </p:blipFill>
        <p:spPr>
          <a:xfrm>
            <a:off x="4910225" y="63663"/>
            <a:ext cx="629555" cy="637524"/>
          </a:xfrm>
          <a:prstGeom prst="rect">
            <a:avLst/>
          </a:prstGeom>
        </p:spPr>
      </p:pic>
      <p:pic>
        <p:nvPicPr>
          <p:cNvPr id="20" name="Picture 19">
            <a:extLst>
              <a:ext uri="{FF2B5EF4-FFF2-40B4-BE49-F238E27FC236}">
                <a16:creationId xmlns:a16="http://schemas.microsoft.com/office/drawing/2014/main" id="{E398C495-6DFD-9F72-3738-E70E7F8260C5}"/>
              </a:ext>
            </a:extLst>
          </p:cNvPr>
          <p:cNvPicPr>
            <a:picLocks noChangeAspect="1"/>
          </p:cNvPicPr>
          <p:nvPr/>
        </p:nvPicPr>
        <p:blipFill>
          <a:blip r:embed="rId11"/>
          <a:stretch>
            <a:fillRect/>
          </a:stretch>
        </p:blipFill>
        <p:spPr>
          <a:xfrm>
            <a:off x="5631268" y="82543"/>
            <a:ext cx="1053458" cy="579268"/>
          </a:xfrm>
          <a:prstGeom prst="rect">
            <a:avLst/>
          </a:prstGeom>
        </p:spPr>
      </p:pic>
      <p:pic>
        <p:nvPicPr>
          <p:cNvPr id="22" name="Picture 21">
            <a:extLst>
              <a:ext uri="{FF2B5EF4-FFF2-40B4-BE49-F238E27FC236}">
                <a16:creationId xmlns:a16="http://schemas.microsoft.com/office/drawing/2014/main" id="{D1E3FE27-5F93-FDAA-872B-010CFBF4BDA4}"/>
              </a:ext>
            </a:extLst>
          </p:cNvPr>
          <p:cNvPicPr/>
          <p:nvPr/>
        </p:nvPicPr>
        <p:blipFill>
          <a:blip r:embed="rId12"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3" name="Picture 22">
            <a:extLst>
              <a:ext uri="{FF2B5EF4-FFF2-40B4-BE49-F238E27FC236}">
                <a16:creationId xmlns:a16="http://schemas.microsoft.com/office/drawing/2014/main" id="{2D5DFBE6-7AA2-C609-8643-5DC4E9AA1BB9}"/>
              </a:ext>
            </a:extLst>
          </p:cNvPr>
          <p:cNvPicPr>
            <a:picLocks noChangeAspect="1"/>
          </p:cNvPicPr>
          <p:nvPr/>
        </p:nvPicPr>
        <p:blipFill>
          <a:blip r:embed="rId13"/>
          <a:stretch>
            <a:fillRect/>
          </a:stretch>
        </p:blipFill>
        <p:spPr>
          <a:xfrm>
            <a:off x="3979270" y="47003"/>
            <a:ext cx="858938" cy="620864"/>
          </a:xfrm>
          <a:prstGeom prst="rect">
            <a:avLst/>
          </a:prstGeom>
        </p:spPr>
      </p:pic>
      <p:pic>
        <p:nvPicPr>
          <p:cNvPr id="24" name="Picture 23">
            <a:extLst>
              <a:ext uri="{FF2B5EF4-FFF2-40B4-BE49-F238E27FC236}">
                <a16:creationId xmlns:a16="http://schemas.microsoft.com/office/drawing/2014/main" id="{ECB5E319-9B81-9AA2-B4B1-BA5AEED2EAF6}"/>
              </a:ext>
            </a:extLst>
          </p:cNvPr>
          <p:cNvPicPr>
            <a:picLocks noChangeAspect="1"/>
          </p:cNvPicPr>
          <p:nvPr/>
        </p:nvPicPr>
        <p:blipFill>
          <a:blip r:embed="rId14"/>
          <a:stretch>
            <a:fillRect/>
          </a:stretch>
        </p:blipFill>
        <p:spPr>
          <a:xfrm>
            <a:off x="7704595" y="0"/>
            <a:ext cx="1227464" cy="1224789"/>
          </a:xfrm>
          <a:prstGeom prst="rect">
            <a:avLst/>
          </a:prstGeom>
        </p:spPr>
      </p:pic>
    </p:spTree>
    <p:extLst>
      <p:ext uri="{BB962C8B-B14F-4D97-AF65-F5344CB8AC3E}">
        <p14:creationId xmlns:p14="http://schemas.microsoft.com/office/powerpoint/2010/main" val="315684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18B8A-F333-2823-E4C5-2F382FABFC59}"/>
              </a:ext>
            </a:extLst>
          </p:cNvPr>
          <p:cNvSpPr>
            <a:spLocks noGrp="1"/>
          </p:cNvSpPr>
          <p:nvPr>
            <p:ph type="title"/>
          </p:nvPr>
        </p:nvSpPr>
        <p:spPr>
          <a:xfrm>
            <a:off x="639479" y="1043090"/>
            <a:ext cx="7886700"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Learning outcomes</a:t>
            </a:r>
            <a:r>
              <a:rPr lang="ro-RO" sz="2400" b="1" dirty="0">
                <a:latin typeface="Times New Roman" panose="02020603050405020304" pitchFamily="18" charset="0"/>
                <a:cs typeface="Times New Roman" panose="02020603050405020304" pitchFamily="18" charset="0"/>
              </a:rPr>
              <a:t> of </a:t>
            </a:r>
            <a:r>
              <a:rPr lang="en-US" sz="2400" b="1" dirty="0">
                <a:latin typeface="Times New Roman" panose="02020603050405020304" pitchFamily="18" charset="0"/>
                <a:cs typeface="Times New Roman" panose="02020603050405020304" pitchFamily="18" charset="0"/>
              </a:rPr>
              <a:t>the</a:t>
            </a:r>
            <a:r>
              <a:rPr lang="ro-RO" sz="2400" b="1"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course </a:t>
            </a:r>
          </a:p>
        </p:txBody>
      </p:sp>
      <p:grpSp>
        <p:nvGrpSpPr>
          <p:cNvPr id="4" name="Group 3">
            <a:extLst>
              <a:ext uri="{FF2B5EF4-FFF2-40B4-BE49-F238E27FC236}">
                <a16:creationId xmlns:a16="http://schemas.microsoft.com/office/drawing/2014/main" id="{A81020B7-6199-F090-F61D-88E549EFF36A}"/>
              </a:ext>
            </a:extLst>
          </p:cNvPr>
          <p:cNvGrpSpPr/>
          <p:nvPr/>
        </p:nvGrpSpPr>
        <p:grpSpPr>
          <a:xfrm>
            <a:off x="0" y="93100"/>
            <a:ext cx="9144000" cy="6778058"/>
            <a:chOff x="0" y="93100"/>
            <a:chExt cx="9144000" cy="6778058"/>
          </a:xfrm>
        </p:grpSpPr>
        <p:grpSp>
          <p:nvGrpSpPr>
            <p:cNvPr id="5" name="Group 4">
              <a:extLst>
                <a:ext uri="{FF2B5EF4-FFF2-40B4-BE49-F238E27FC236}">
                  <a16:creationId xmlns:a16="http://schemas.microsoft.com/office/drawing/2014/main" id="{906E373F-7CEC-0816-0DE0-F40EEE7CFF29}"/>
                </a:ext>
              </a:extLst>
            </p:cNvPr>
            <p:cNvGrpSpPr/>
            <p:nvPr/>
          </p:nvGrpSpPr>
          <p:grpSpPr>
            <a:xfrm>
              <a:off x="108154" y="93100"/>
              <a:ext cx="6100827" cy="680626"/>
              <a:chOff x="0" y="7926"/>
              <a:chExt cx="8325033" cy="902779"/>
            </a:xfrm>
          </p:grpSpPr>
          <p:pic>
            <p:nvPicPr>
              <p:cNvPr id="11" name="Picture 10">
                <a:extLst>
                  <a:ext uri="{FF2B5EF4-FFF2-40B4-BE49-F238E27FC236}">
                    <a16:creationId xmlns:a16="http://schemas.microsoft.com/office/drawing/2014/main" id="{ECB12ADB-6DE6-2CD5-5B8E-453C83DB84B8}"/>
                  </a:ext>
                </a:extLst>
              </p:cNvPr>
              <p:cNvPicPr>
                <a:picLocks noChangeAspect="1"/>
              </p:cNvPicPr>
              <p:nvPr/>
            </p:nvPicPr>
            <p:blipFill>
              <a:blip r:embed="rId3"/>
              <a:stretch>
                <a:fillRect/>
              </a:stretch>
            </p:blipFill>
            <p:spPr>
              <a:xfrm>
                <a:off x="0" y="8201"/>
                <a:ext cx="4392445" cy="902504"/>
              </a:xfrm>
              <a:prstGeom prst="rect">
                <a:avLst/>
              </a:prstGeom>
            </p:spPr>
          </p:pic>
          <p:sp>
            <p:nvSpPr>
              <p:cNvPr id="12" name="Rectangle 11">
                <a:extLst>
                  <a:ext uri="{FF2B5EF4-FFF2-40B4-BE49-F238E27FC236}">
                    <a16:creationId xmlns:a16="http://schemas.microsoft.com/office/drawing/2014/main" id="{3918D063-6CD9-818F-0B92-D5AA466AA41D}"/>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grpSp>
        <p:grpSp>
          <p:nvGrpSpPr>
            <p:cNvPr id="6" name="Group 5">
              <a:extLst>
                <a:ext uri="{FF2B5EF4-FFF2-40B4-BE49-F238E27FC236}">
                  <a16:creationId xmlns:a16="http://schemas.microsoft.com/office/drawing/2014/main" id="{A26C2482-DA1F-182D-DA7A-E4CADBFC8EC0}"/>
                </a:ext>
              </a:extLst>
            </p:cNvPr>
            <p:cNvGrpSpPr/>
            <p:nvPr/>
          </p:nvGrpSpPr>
          <p:grpSpPr>
            <a:xfrm>
              <a:off x="0" y="6233651"/>
              <a:ext cx="9144000" cy="637507"/>
              <a:chOff x="0" y="6233651"/>
              <a:chExt cx="9144000" cy="637507"/>
            </a:xfrm>
          </p:grpSpPr>
          <p:pic>
            <p:nvPicPr>
              <p:cNvPr id="7" name="Picture 6" descr="Blue Background Powerpoint posted by Michelle Mercado">
                <a:extLst>
                  <a:ext uri="{FF2B5EF4-FFF2-40B4-BE49-F238E27FC236}">
                    <a16:creationId xmlns:a16="http://schemas.microsoft.com/office/drawing/2014/main" id="{98871C56-B0CA-B50E-DCCE-AB940CBF213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pic>
            <p:nvPicPr>
              <p:cNvPr id="8" name="Picture 7">
                <a:extLst>
                  <a:ext uri="{FF2B5EF4-FFF2-40B4-BE49-F238E27FC236}">
                    <a16:creationId xmlns:a16="http://schemas.microsoft.com/office/drawing/2014/main" id="{A586B1B4-3E52-886F-E8B6-FB1FC1312765}"/>
                  </a:ext>
                </a:extLst>
              </p:cNvPr>
              <p:cNvPicPr>
                <a:picLocks noChangeAspect="1"/>
              </p:cNvPicPr>
              <p:nvPr/>
            </p:nvPicPr>
            <p:blipFill>
              <a:blip r:embed="rId5"/>
              <a:stretch>
                <a:fillRect/>
              </a:stretch>
            </p:blipFill>
            <p:spPr>
              <a:xfrm>
                <a:off x="8495072" y="6243483"/>
                <a:ext cx="559420" cy="622148"/>
              </a:xfrm>
              <a:prstGeom prst="rect">
                <a:avLst/>
              </a:prstGeom>
            </p:spPr>
          </p:pic>
          <p:sp>
            <p:nvSpPr>
              <p:cNvPr id="9" name="Rectangle 8">
                <a:extLst>
                  <a:ext uri="{FF2B5EF4-FFF2-40B4-BE49-F238E27FC236}">
                    <a16:creationId xmlns:a16="http://schemas.microsoft.com/office/drawing/2014/main" id="{C2A3D723-34B1-B70C-1FCA-0FABAC0F1F01}"/>
                  </a:ext>
                </a:extLst>
              </p:cNvPr>
              <p:cNvSpPr/>
              <p:nvPr/>
            </p:nvSpPr>
            <p:spPr>
              <a:xfrm>
                <a:off x="1782751" y="6280060"/>
                <a:ext cx="5578498" cy="587148"/>
              </a:xfrm>
              <a:prstGeom prst="rect">
                <a:avLst/>
              </a:prstGeom>
              <a:noFill/>
            </p:spPr>
            <p:txBody>
              <a:bodyPr wrap="square" lIns="91440" tIns="45720" rIns="91440" bIns="45720" anchor="ctr" anchorCtr="0">
                <a:spAutoFit/>
              </a:bodyPr>
              <a:lstStyle/>
              <a:p>
                <a:pPr algn="ctr">
                  <a:lnSpc>
                    <a:spcPct val="150000"/>
                  </a:lnSpc>
                  <a:spcAft>
                    <a:spcPts val="1000"/>
                  </a:spcAft>
                </a:pPr>
                <a:r>
                  <a:rPr lang="ro-RO" sz="2400"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NAVAL COMMUNICATIONS</a:t>
                </a:r>
                <a:endParaRPr lang="ro-RO" sz="1800"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21" name="TextBox 20">
            <a:extLst>
              <a:ext uri="{FF2B5EF4-FFF2-40B4-BE49-F238E27FC236}">
                <a16:creationId xmlns:a16="http://schemas.microsoft.com/office/drawing/2014/main" id="{4A543130-7339-D6F9-E1AD-DEEABE3928B8}"/>
              </a:ext>
            </a:extLst>
          </p:cNvPr>
          <p:cNvSpPr txBox="1"/>
          <p:nvPr/>
        </p:nvSpPr>
        <p:spPr>
          <a:xfrm>
            <a:off x="876300" y="1878559"/>
            <a:ext cx="7391400" cy="3373359"/>
          </a:xfrm>
          <a:prstGeom prst="rect">
            <a:avLst/>
          </a:prstGeom>
          <a:noFill/>
        </p:spPr>
        <p:txBody>
          <a:bodyPr wrap="square" rtlCol="0">
            <a:spAutoFit/>
          </a:bodyPr>
          <a:lstStyle/>
          <a:p>
            <a:pPr marL="342900" lvl="0" indent="-342900">
              <a:lnSpc>
                <a:spcPct val="150000"/>
              </a:lnSpc>
              <a:buFont typeface="+mj-lt"/>
              <a:buAutoNum type="arabicPeriod"/>
            </a:pPr>
            <a:r>
              <a:rPr lang="en-US" dirty="0">
                <a:latin typeface="Times New Roman" panose="02020603050405020304" pitchFamily="18" charset="0"/>
                <a:cs typeface="Times New Roman" panose="02020603050405020304" pitchFamily="18" charset="0"/>
              </a:rPr>
              <a:t>Accurately define and apply key terminology related to victualling, food supply chain management, and logistics.</a:t>
            </a:r>
          </a:p>
          <a:p>
            <a:pPr marL="342900" lvl="0" indent="-342900">
              <a:lnSpc>
                <a:spcPct val="150000"/>
              </a:lnSpc>
              <a:buFont typeface="+mj-lt"/>
              <a:buAutoNum type="arabicPeriod"/>
            </a:pPr>
            <a:r>
              <a:rPr lang="en-US" dirty="0">
                <a:latin typeface="Times New Roman" panose="02020603050405020304" pitchFamily="18" charset="0"/>
                <a:cs typeface="Times New Roman" panose="02020603050405020304" pitchFamily="18" charset="0"/>
              </a:rPr>
              <a:t> Analyze the critical processes involved in provisioning food for maritime operations. </a:t>
            </a:r>
          </a:p>
          <a:p>
            <a:pPr marL="342900" lvl="0" indent="-342900">
              <a:lnSpc>
                <a:spcPct val="150000"/>
              </a:lnSpc>
              <a:buFont typeface="+mj-lt"/>
              <a:buAutoNum type="arabicPeriod"/>
            </a:pPr>
            <a:r>
              <a:rPr lang="en-US" dirty="0">
                <a:latin typeface="Times New Roman" panose="02020603050405020304" pitchFamily="18" charset="0"/>
                <a:cs typeface="Times New Roman" panose="02020603050405020304" pitchFamily="18" charset="0"/>
              </a:rPr>
              <a:t>Develop strategies for managing food safety, inventory control, and waste reduction.</a:t>
            </a:r>
          </a:p>
          <a:p>
            <a:pPr marL="342900" lvl="0" indent="-342900">
              <a:lnSpc>
                <a:spcPct val="150000"/>
              </a:lnSpc>
              <a:buFont typeface="+mj-lt"/>
              <a:buAutoNum type="arabicPeriod"/>
            </a:pPr>
            <a:r>
              <a:rPr lang="en-US" dirty="0">
                <a:latin typeface="Times New Roman" panose="02020603050405020304" pitchFamily="18" charset="0"/>
                <a:cs typeface="Times New Roman" panose="02020603050405020304" pitchFamily="18" charset="0"/>
              </a:rPr>
              <a:t>Ensure compliance with international regulations </a:t>
            </a:r>
          </a:p>
          <a:p>
            <a:pPr marL="342900" indent="-342900">
              <a:lnSpc>
                <a:spcPct val="150000"/>
              </a:lnSpc>
              <a:buFont typeface="+mj-lt"/>
              <a:buAutoNum type="arabicPeriod"/>
            </a:pPr>
            <a:r>
              <a:rPr lang="en-US" dirty="0">
                <a:latin typeface="Times New Roman" panose="02020603050405020304" pitchFamily="18" charset="0"/>
                <a:cs typeface="Times New Roman" panose="02020603050405020304" pitchFamily="18" charset="0"/>
              </a:rPr>
              <a:t>Optimize crew welfare and operational efficiency</a:t>
            </a:r>
          </a:p>
        </p:txBody>
      </p:sp>
      <p:grpSp>
        <p:nvGrpSpPr>
          <p:cNvPr id="3" name="Group 2">
            <a:extLst>
              <a:ext uri="{FF2B5EF4-FFF2-40B4-BE49-F238E27FC236}">
                <a16:creationId xmlns:a16="http://schemas.microsoft.com/office/drawing/2014/main" id="{5A7EC230-E1E3-85A8-E065-18FF4B2BD9C6}"/>
              </a:ext>
            </a:extLst>
          </p:cNvPr>
          <p:cNvGrpSpPr/>
          <p:nvPr/>
        </p:nvGrpSpPr>
        <p:grpSpPr>
          <a:xfrm>
            <a:off x="0" y="124795"/>
            <a:ext cx="9144000" cy="6711366"/>
            <a:chOff x="89508" y="93100"/>
            <a:chExt cx="9144000" cy="6711366"/>
          </a:xfrm>
        </p:grpSpPr>
        <p:grpSp>
          <p:nvGrpSpPr>
            <p:cNvPr id="18" name="Group 17">
              <a:extLst>
                <a:ext uri="{FF2B5EF4-FFF2-40B4-BE49-F238E27FC236}">
                  <a16:creationId xmlns:a16="http://schemas.microsoft.com/office/drawing/2014/main" id="{12C00F62-E686-73E5-8801-0C872124F0CA}"/>
                </a:ext>
              </a:extLst>
            </p:cNvPr>
            <p:cNvGrpSpPr/>
            <p:nvPr/>
          </p:nvGrpSpPr>
          <p:grpSpPr>
            <a:xfrm>
              <a:off x="108154" y="93100"/>
              <a:ext cx="6100827" cy="680626"/>
              <a:chOff x="0" y="7926"/>
              <a:chExt cx="8325033" cy="902779"/>
            </a:xfrm>
          </p:grpSpPr>
          <p:pic>
            <p:nvPicPr>
              <p:cNvPr id="23" name="Picture 22">
                <a:extLst>
                  <a:ext uri="{FF2B5EF4-FFF2-40B4-BE49-F238E27FC236}">
                    <a16:creationId xmlns:a16="http://schemas.microsoft.com/office/drawing/2014/main" id="{9FDA1246-3717-9A2B-EAE1-7B5EF4AFF653}"/>
                  </a:ext>
                </a:extLst>
              </p:cNvPr>
              <p:cNvPicPr>
                <a:picLocks noChangeAspect="1"/>
              </p:cNvPicPr>
              <p:nvPr/>
            </p:nvPicPr>
            <p:blipFill>
              <a:blip r:embed="rId3"/>
              <a:stretch>
                <a:fillRect/>
              </a:stretch>
            </p:blipFill>
            <p:spPr>
              <a:xfrm>
                <a:off x="0" y="8201"/>
                <a:ext cx="4392445" cy="902504"/>
              </a:xfrm>
              <a:prstGeom prst="rect">
                <a:avLst/>
              </a:prstGeom>
            </p:spPr>
          </p:pic>
          <p:sp>
            <p:nvSpPr>
              <p:cNvPr id="24" name="Rectangle 23">
                <a:extLst>
                  <a:ext uri="{FF2B5EF4-FFF2-40B4-BE49-F238E27FC236}">
                    <a16:creationId xmlns:a16="http://schemas.microsoft.com/office/drawing/2014/main" id="{BE9B3047-BC2D-532F-083D-5F681FDF47D4}"/>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dirty="0"/>
              </a:p>
            </p:txBody>
          </p:sp>
        </p:grpSp>
        <p:grpSp>
          <p:nvGrpSpPr>
            <p:cNvPr id="19" name="Group 18">
              <a:extLst>
                <a:ext uri="{FF2B5EF4-FFF2-40B4-BE49-F238E27FC236}">
                  <a16:creationId xmlns:a16="http://schemas.microsoft.com/office/drawing/2014/main" id="{D78F0A92-C101-D9FA-0D52-C2BBDBC7B505}"/>
                </a:ext>
              </a:extLst>
            </p:cNvPr>
            <p:cNvGrpSpPr/>
            <p:nvPr/>
          </p:nvGrpSpPr>
          <p:grpSpPr>
            <a:xfrm>
              <a:off x="89508" y="6166959"/>
              <a:ext cx="9144000" cy="637507"/>
              <a:chOff x="89508" y="6166959"/>
              <a:chExt cx="9144000" cy="637507"/>
            </a:xfrm>
          </p:grpSpPr>
          <p:pic>
            <p:nvPicPr>
              <p:cNvPr id="20" name="Picture 19" descr="Blue Background Powerpoint posted by Michelle Mercado">
                <a:extLst>
                  <a:ext uri="{FF2B5EF4-FFF2-40B4-BE49-F238E27FC236}">
                    <a16:creationId xmlns:a16="http://schemas.microsoft.com/office/drawing/2014/main" id="{11F407A1-D898-86D3-5BDD-44F6BBC7013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9508" y="6166959"/>
                <a:ext cx="9144000" cy="637507"/>
              </a:xfrm>
              <a:prstGeom prst="rect">
                <a:avLst/>
              </a:prstGeom>
              <a:noFill/>
              <a:ln>
                <a:noFill/>
              </a:ln>
            </p:spPr>
          </p:pic>
          <p:sp>
            <p:nvSpPr>
              <p:cNvPr id="22" name="Rectangle 21">
                <a:extLst>
                  <a:ext uri="{FF2B5EF4-FFF2-40B4-BE49-F238E27FC236}">
                    <a16:creationId xmlns:a16="http://schemas.microsoft.com/office/drawing/2014/main" id="{9D7CF5EE-1B4F-F1DA-7702-7BA289D5B8A8}"/>
                  </a:ext>
                </a:extLst>
              </p:cNvPr>
              <p:cNvSpPr/>
              <p:nvPr/>
            </p:nvSpPr>
            <p:spPr>
              <a:xfrm>
                <a:off x="89508" y="6280365"/>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VICTUALLING ONBOARD </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pic>
        <p:nvPicPr>
          <p:cNvPr id="25" name="Picture 24">
            <a:extLst>
              <a:ext uri="{FF2B5EF4-FFF2-40B4-BE49-F238E27FC236}">
                <a16:creationId xmlns:a16="http://schemas.microsoft.com/office/drawing/2014/main" id="{05594B4A-8B71-6469-FEEC-1DC6E3BDC7D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745FF978-3A88-8DDD-A5D1-EEE165EE65BA}"/>
              </a:ext>
            </a:extLst>
          </p:cNvPr>
          <p:cNvPicPr>
            <a:picLocks noChangeAspect="1"/>
          </p:cNvPicPr>
          <p:nvPr/>
        </p:nvPicPr>
        <p:blipFill>
          <a:blip r:embed="rId7"/>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97E66753-CB1E-C444-DD18-3E6D95A3A441}"/>
              </a:ext>
            </a:extLst>
          </p:cNvPr>
          <p:cNvPicPr>
            <a:picLocks noChangeAspect="1"/>
          </p:cNvPicPr>
          <p:nvPr/>
        </p:nvPicPr>
        <p:blipFill>
          <a:blip r:embed="rId8"/>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0F12CA07-09BB-A123-1817-BB85B36D5D98}"/>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8C276544-BB89-F992-351F-774B7D2D7D2E}"/>
              </a:ext>
            </a:extLst>
          </p:cNvPr>
          <p:cNvPicPr>
            <a:picLocks noChangeAspect="1"/>
          </p:cNvPicPr>
          <p:nvPr/>
        </p:nvPicPr>
        <p:blipFill>
          <a:blip r:embed="rId10"/>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723D7081-C475-55F5-AC0E-4D1C1FD36883}"/>
              </a:ext>
            </a:extLst>
          </p:cNvPr>
          <p:cNvPicPr>
            <a:picLocks noChangeAspect="1"/>
          </p:cNvPicPr>
          <p:nvPr/>
        </p:nvPicPr>
        <p:blipFill>
          <a:blip r:embed="rId11"/>
          <a:stretch>
            <a:fillRect/>
          </a:stretch>
        </p:blipFill>
        <p:spPr>
          <a:xfrm>
            <a:off x="7704595" y="0"/>
            <a:ext cx="1227464" cy="1224789"/>
          </a:xfrm>
          <a:prstGeom prst="rect">
            <a:avLst/>
          </a:prstGeom>
        </p:spPr>
      </p:pic>
    </p:spTree>
    <p:extLst>
      <p:ext uri="{BB962C8B-B14F-4D97-AF65-F5344CB8AC3E}">
        <p14:creationId xmlns:p14="http://schemas.microsoft.com/office/powerpoint/2010/main" val="3255075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18B8A-F333-2823-E4C5-2F382FABFC59}"/>
              </a:ext>
            </a:extLst>
          </p:cNvPr>
          <p:cNvSpPr>
            <a:spLocks noGrp="1"/>
          </p:cNvSpPr>
          <p:nvPr>
            <p:ph type="title"/>
          </p:nvPr>
        </p:nvSpPr>
        <p:spPr>
          <a:xfrm>
            <a:off x="639479" y="1043090"/>
            <a:ext cx="7886700"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Content</a:t>
            </a:r>
            <a:r>
              <a:rPr lang="ro-RO" sz="2400" b="1" dirty="0">
                <a:latin typeface="Times New Roman" panose="02020603050405020304" pitchFamily="18" charset="0"/>
                <a:cs typeface="Times New Roman" panose="02020603050405020304" pitchFamily="18" charset="0"/>
              </a:rPr>
              <a:t> of </a:t>
            </a:r>
            <a:r>
              <a:rPr lang="en-US" sz="2400" b="1" dirty="0">
                <a:latin typeface="Times New Roman" panose="02020603050405020304" pitchFamily="18" charset="0"/>
                <a:cs typeface="Times New Roman" panose="02020603050405020304" pitchFamily="18" charset="0"/>
              </a:rPr>
              <a:t>the</a:t>
            </a:r>
            <a:r>
              <a:rPr lang="ro-RO" sz="2400" b="1"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course </a:t>
            </a:r>
          </a:p>
        </p:txBody>
      </p:sp>
      <p:grpSp>
        <p:nvGrpSpPr>
          <p:cNvPr id="4" name="Group 3">
            <a:extLst>
              <a:ext uri="{FF2B5EF4-FFF2-40B4-BE49-F238E27FC236}">
                <a16:creationId xmlns:a16="http://schemas.microsoft.com/office/drawing/2014/main" id="{A81020B7-6199-F090-F61D-88E549EFF36A}"/>
              </a:ext>
            </a:extLst>
          </p:cNvPr>
          <p:cNvGrpSpPr/>
          <p:nvPr/>
        </p:nvGrpSpPr>
        <p:grpSpPr>
          <a:xfrm>
            <a:off x="0" y="93100"/>
            <a:ext cx="9144000" cy="6778058"/>
            <a:chOff x="0" y="93100"/>
            <a:chExt cx="9144000" cy="6778058"/>
          </a:xfrm>
        </p:grpSpPr>
        <p:sp>
          <p:nvSpPr>
            <p:cNvPr id="12" name="Rectangle 11">
              <a:extLst>
                <a:ext uri="{FF2B5EF4-FFF2-40B4-BE49-F238E27FC236}">
                  <a16:creationId xmlns:a16="http://schemas.microsoft.com/office/drawing/2014/main" id="{3918D063-6CD9-818F-0B92-D5AA466AA41D}"/>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98871C56-B0CA-B50E-DCCE-AB940CBF213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4A543130-7339-D6F9-E1AD-DEEABE3928B8}"/>
              </a:ext>
            </a:extLst>
          </p:cNvPr>
          <p:cNvSpPr txBox="1"/>
          <p:nvPr/>
        </p:nvSpPr>
        <p:spPr>
          <a:xfrm>
            <a:off x="851770" y="1614303"/>
            <a:ext cx="7399601" cy="1675267"/>
          </a:xfrm>
          <a:prstGeom prst="rect">
            <a:avLst/>
          </a:prstGeom>
          <a:noFill/>
        </p:spPr>
        <p:txBody>
          <a:bodyPr wrap="square" rtlCol="0">
            <a:spAutoFit/>
          </a:bodyPr>
          <a:lstStyle/>
          <a:p>
            <a:pPr marL="342900" indent="-342900">
              <a:lnSpc>
                <a:spcPct val="200000"/>
              </a:lnSpc>
              <a:buAutoNum type="arabicPeriod"/>
            </a:pPr>
            <a:r>
              <a:rPr lang="en-US" sz="1800" dirty="0">
                <a:effectLst/>
                <a:latin typeface="Times New Roman" panose="02020603050405020304" pitchFamily="18" charset="0"/>
                <a:ea typeface="Arial" panose="020B0604020202020204" pitchFamily="34" charset="0"/>
              </a:rPr>
              <a:t>Key Terminology and Definitions</a:t>
            </a:r>
            <a:endParaRPr lang="en-US" dirty="0"/>
          </a:p>
          <a:p>
            <a:pPr marL="342900" indent="-342900">
              <a:lnSpc>
                <a:spcPct val="200000"/>
              </a:lnSpc>
              <a:buAutoNum type="arabicPeriod"/>
            </a:pPr>
            <a:r>
              <a:rPr lang="en-US" sz="1800" dirty="0">
                <a:effectLst/>
                <a:latin typeface="Times New Roman" panose="02020603050405020304" pitchFamily="18" charset="0"/>
                <a:ea typeface="Times New Roman" panose="02020603050405020304" pitchFamily="18" charset="0"/>
              </a:rPr>
              <a:t>Key Concepts in Victualling</a:t>
            </a:r>
            <a:r>
              <a:rPr lang="en-US" dirty="0"/>
              <a:t>.</a:t>
            </a:r>
          </a:p>
          <a:p>
            <a:pPr marL="342900" indent="-342900">
              <a:lnSpc>
                <a:spcPct val="200000"/>
              </a:lnSpc>
              <a:buAutoNum type="arabicPeriod"/>
            </a:pPr>
            <a:r>
              <a:rPr lang="en-US" sz="1800" dirty="0">
                <a:effectLst/>
                <a:latin typeface="Times New Roman" panose="02020603050405020304" pitchFamily="18" charset="0"/>
                <a:ea typeface="Times New Roman" panose="02020603050405020304" pitchFamily="18" charset="0"/>
              </a:rPr>
              <a:t>Real-World Applications of Victualling Terminology</a:t>
            </a:r>
            <a:endParaRPr lang="en-US" dirty="0"/>
          </a:p>
        </p:txBody>
      </p:sp>
      <p:sp>
        <p:nvSpPr>
          <p:cNvPr id="3" name="Rectangle 2">
            <a:extLst>
              <a:ext uri="{FF2B5EF4-FFF2-40B4-BE49-F238E27FC236}">
                <a16:creationId xmlns:a16="http://schemas.microsoft.com/office/drawing/2014/main" id="{845324F5-228D-4153-A72B-0D266AEF5BFF}"/>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VICTUALLING ONBOARD </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 name="Picture 17">
            <a:extLst>
              <a:ext uri="{FF2B5EF4-FFF2-40B4-BE49-F238E27FC236}">
                <a16:creationId xmlns:a16="http://schemas.microsoft.com/office/drawing/2014/main" id="{A963229A-E8BE-8801-D027-3F5C8D9619A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19" name="Picture 18">
            <a:extLst>
              <a:ext uri="{FF2B5EF4-FFF2-40B4-BE49-F238E27FC236}">
                <a16:creationId xmlns:a16="http://schemas.microsoft.com/office/drawing/2014/main" id="{151A0662-2225-F5BD-60BC-F97042F8A3FE}"/>
              </a:ext>
            </a:extLst>
          </p:cNvPr>
          <p:cNvPicPr>
            <a:picLocks noChangeAspect="1"/>
          </p:cNvPicPr>
          <p:nvPr/>
        </p:nvPicPr>
        <p:blipFill>
          <a:blip r:embed="rId5"/>
          <a:stretch>
            <a:fillRect/>
          </a:stretch>
        </p:blipFill>
        <p:spPr>
          <a:xfrm>
            <a:off x="4910225" y="63663"/>
            <a:ext cx="629555" cy="637524"/>
          </a:xfrm>
          <a:prstGeom prst="rect">
            <a:avLst/>
          </a:prstGeom>
        </p:spPr>
      </p:pic>
      <p:pic>
        <p:nvPicPr>
          <p:cNvPr id="20" name="Picture 19">
            <a:extLst>
              <a:ext uri="{FF2B5EF4-FFF2-40B4-BE49-F238E27FC236}">
                <a16:creationId xmlns:a16="http://schemas.microsoft.com/office/drawing/2014/main" id="{A2695C1C-6F36-EC6D-C5C1-4426212D4F63}"/>
              </a:ext>
            </a:extLst>
          </p:cNvPr>
          <p:cNvPicPr>
            <a:picLocks noChangeAspect="1"/>
          </p:cNvPicPr>
          <p:nvPr/>
        </p:nvPicPr>
        <p:blipFill>
          <a:blip r:embed="rId6"/>
          <a:stretch>
            <a:fillRect/>
          </a:stretch>
        </p:blipFill>
        <p:spPr>
          <a:xfrm>
            <a:off x="5631268" y="82543"/>
            <a:ext cx="1053458" cy="579268"/>
          </a:xfrm>
          <a:prstGeom prst="rect">
            <a:avLst/>
          </a:prstGeom>
        </p:spPr>
      </p:pic>
      <p:pic>
        <p:nvPicPr>
          <p:cNvPr id="23" name="Picture 22">
            <a:extLst>
              <a:ext uri="{FF2B5EF4-FFF2-40B4-BE49-F238E27FC236}">
                <a16:creationId xmlns:a16="http://schemas.microsoft.com/office/drawing/2014/main" id="{704CDA06-91E4-DB1A-BD68-BB219A8D5E92}"/>
              </a:ext>
            </a:extLst>
          </p:cNvPr>
          <p:cNvPicPr>
            <a:picLocks noChangeAspect="1"/>
          </p:cNvPicPr>
          <p:nvPr/>
        </p:nvPicPr>
        <p:blipFill>
          <a:blip r:embed="rId7"/>
          <a:stretch>
            <a:fillRect/>
          </a:stretch>
        </p:blipFill>
        <p:spPr>
          <a:xfrm>
            <a:off x="3979270" y="47003"/>
            <a:ext cx="858938" cy="620864"/>
          </a:xfrm>
          <a:prstGeom prst="rect">
            <a:avLst/>
          </a:prstGeom>
        </p:spPr>
      </p:pic>
      <p:pic>
        <p:nvPicPr>
          <p:cNvPr id="24" name="Picture 23">
            <a:extLst>
              <a:ext uri="{FF2B5EF4-FFF2-40B4-BE49-F238E27FC236}">
                <a16:creationId xmlns:a16="http://schemas.microsoft.com/office/drawing/2014/main" id="{95FAA71F-F8EE-762E-AF1D-42A6626C3D34}"/>
              </a:ext>
            </a:extLst>
          </p:cNvPr>
          <p:cNvPicPr>
            <a:picLocks noChangeAspect="1"/>
          </p:cNvPicPr>
          <p:nvPr/>
        </p:nvPicPr>
        <p:blipFill>
          <a:blip r:embed="rId8"/>
          <a:stretch>
            <a:fillRect/>
          </a:stretch>
        </p:blipFill>
        <p:spPr>
          <a:xfrm>
            <a:off x="7704595" y="0"/>
            <a:ext cx="1227464" cy="1224789"/>
          </a:xfrm>
          <a:prstGeom prst="rect">
            <a:avLst/>
          </a:prstGeom>
        </p:spPr>
      </p:pic>
      <p:pic>
        <p:nvPicPr>
          <p:cNvPr id="25" name="Picture 24">
            <a:extLst>
              <a:ext uri="{FF2B5EF4-FFF2-40B4-BE49-F238E27FC236}">
                <a16:creationId xmlns:a16="http://schemas.microsoft.com/office/drawing/2014/main" id="{B6E99952-81DA-D218-B34A-ED26AD8719AA}"/>
              </a:ext>
            </a:extLst>
          </p:cNvPr>
          <p:cNvPicPr>
            <a:picLocks noChangeAspect="1"/>
          </p:cNvPicPr>
          <p:nvPr/>
        </p:nvPicPr>
        <p:blipFill>
          <a:blip r:embed="rId9"/>
          <a:stretch>
            <a:fillRect/>
          </a:stretch>
        </p:blipFill>
        <p:spPr>
          <a:xfrm>
            <a:off x="18646" y="154232"/>
            <a:ext cx="3218912" cy="680419"/>
          </a:xfrm>
          <a:prstGeom prst="rect">
            <a:avLst/>
          </a:prstGeom>
        </p:spPr>
      </p:pic>
      <p:pic>
        <p:nvPicPr>
          <p:cNvPr id="22" name="Picture 21">
            <a:extLst>
              <a:ext uri="{FF2B5EF4-FFF2-40B4-BE49-F238E27FC236}">
                <a16:creationId xmlns:a16="http://schemas.microsoft.com/office/drawing/2014/main" id="{D26F931A-B16F-764A-FAA2-2A19FA2D477C}"/>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5" name="Picture 4">
            <a:extLst>
              <a:ext uri="{FF2B5EF4-FFF2-40B4-BE49-F238E27FC236}">
                <a16:creationId xmlns:a16="http://schemas.microsoft.com/office/drawing/2014/main" id="{25FB079F-B8EB-8428-0F94-8B2734E6DC45}"/>
              </a:ext>
            </a:extLst>
          </p:cNvPr>
          <p:cNvPicPr>
            <a:picLocks noChangeAspect="1"/>
          </p:cNvPicPr>
          <p:nvPr/>
        </p:nvPicPr>
        <p:blipFill>
          <a:blip r:embed="rId11"/>
          <a:stretch>
            <a:fillRect/>
          </a:stretch>
        </p:blipFill>
        <p:spPr>
          <a:xfrm>
            <a:off x="3200618" y="3558259"/>
            <a:ext cx="2286000" cy="2000250"/>
          </a:xfrm>
          <a:prstGeom prst="rect">
            <a:avLst/>
          </a:prstGeom>
        </p:spPr>
      </p:pic>
    </p:spTree>
    <p:extLst>
      <p:ext uri="{BB962C8B-B14F-4D97-AF65-F5344CB8AC3E}">
        <p14:creationId xmlns:p14="http://schemas.microsoft.com/office/powerpoint/2010/main" val="1789779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325E35E7-ADF2-DF87-F593-238EB2578556}"/>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AFB18B8A-F333-2823-E4C5-2F382FABFC59}"/>
              </a:ext>
            </a:extLst>
          </p:cNvPr>
          <p:cNvSpPr>
            <a:spLocks noGrp="1"/>
          </p:cNvSpPr>
          <p:nvPr>
            <p:ph type="title"/>
          </p:nvPr>
        </p:nvSpPr>
        <p:spPr>
          <a:xfrm>
            <a:off x="628650" y="1107174"/>
            <a:ext cx="7886700"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1. </a:t>
            </a:r>
            <a:r>
              <a:rPr lang="en-US" sz="2400" dirty="0">
                <a:latin typeface="Times New Roman" panose="02020603050405020304" pitchFamily="18" charset="0"/>
                <a:ea typeface="Arial" panose="020B0604020202020204" pitchFamily="34" charset="0"/>
              </a:rPr>
              <a:t>Key Terminology and Definitions</a:t>
            </a:r>
            <a:br>
              <a:rPr lang="en-US" sz="2400" dirty="0"/>
            </a:br>
            <a:br>
              <a:rPr lang="en-US" sz="2400" dirty="0"/>
            </a:br>
            <a:endParaRPr lang="en-US" sz="2400" b="1"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A81020B7-6199-F090-F61D-88E549EFF36A}"/>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3918D063-6CD9-818F-0B92-D5AA466AA41D}"/>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98871C56-B0CA-B50E-DCCE-AB940CBF213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4A543130-7339-D6F9-E1AD-DEEABE3928B8}"/>
              </a:ext>
            </a:extLst>
          </p:cNvPr>
          <p:cNvSpPr txBox="1"/>
          <p:nvPr/>
        </p:nvSpPr>
        <p:spPr>
          <a:xfrm>
            <a:off x="889348" y="1497312"/>
            <a:ext cx="7378352" cy="3693319"/>
          </a:xfrm>
          <a:prstGeom prst="rect">
            <a:avLst/>
          </a:prstGeom>
          <a:noFill/>
        </p:spPr>
        <p:txBody>
          <a:bodyPr wrap="square" rtlCol="0">
            <a:spAutoFit/>
          </a:bodyPr>
          <a:lstStyle/>
          <a:p>
            <a:pPr lvl="0" algn="just"/>
            <a:r>
              <a:rPr lang="en-US" b="1" dirty="0">
                <a:latin typeface="Times New Roman" panose="02020603050405020304" pitchFamily="18" charset="0"/>
                <a:cs typeface="Times New Roman" panose="02020603050405020304" pitchFamily="18" charset="0"/>
              </a:rPr>
              <a:t>Victualling</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The act of supplying food and beverages for the crew and passengers aboard a ship or vessel. It includes both the procurement of provisions and the preparation of meals.</a:t>
            </a:r>
          </a:p>
          <a:p>
            <a:pPr lvl="0" algn="just"/>
            <a:r>
              <a:rPr lang="en-US" b="1" dirty="0">
                <a:latin typeface="Times New Roman" panose="02020603050405020304" pitchFamily="18" charset="0"/>
                <a:cs typeface="Times New Roman" panose="02020603050405020304" pitchFamily="18" charset="0"/>
              </a:rPr>
              <a:t>Provisioning</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The process of acquiring, storing, and managing the necessary food supplies on board a vessel. This includes purchasing food, inventory management, and ensuring the availability of essential items throughout the voyage.</a:t>
            </a:r>
          </a:p>
          <a:p>
            <a:pPr lvl="0" algn="just"/>
            <a:r>
              <a:rPr lang="en-US" b="1" dirty="0">
                <a:latin typeface="Times New Roman" panose="02020603050405020304" pitchFamily="18" charset="0"/>
                <a:cs typeface="Times New Roman" panose="02020603050405020304" pitchFamily="18" charset="0"/>
              </a:rPr>
              <a:t>Rations</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The allocated amount of food and drink given to each crew member, typically measured and distributed over a set period. The term also refers to the process of determining the quantity of food needed for a particular voyage.</a:t>
            </a:r>
          </a:p>
          <a:p>
            <a:pPr algn="just">
              <a:spcAft>
                <a:spcPts val="200"/>
              </a:spcAft>
            </a:pPr>
            <a:endParaRPr lang="en-US" sz="1800" dirty="0">
              <a:effectLst/>
              <a:latin typeface="Times New Roman" panose="02020603050405020304" pitchFamily="18" charset="0"/>
              <a:ea typeface="Arial" panose="020B0604020202020204" pitchFamily="34" charset="0"/>
            </a:endParaRPr>
          </a:p>
        </p:txBody>
      </p:sp>
      <p:sp>
        <p:nvSpPr>
          <p:cNvPr id="3" name="Rectangle 2">
            <a:extLst>
              <a:ext uri="{FF2B5EF4-FFF2-40B4-BE49-F238E27FC236}">
                <a16:creationId xmlns:a16="http://schemas.microsoft.com/office/drawing/2014/main" id="{42486440-B35B-62E0-126C-D1DCC0EE54AE}"/>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VICTUALLING ONBOARD </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82A46AF0-F2FC-5EB2-ECC1-3841E418A12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272290F9-ED76-C9E6-74EE-091CC469C307}"/>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D733F1F1-E3EB-D09E-0C78-D639209332C1}"/>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D127A4D7-11B0-B7EE-75FC-06409BB713AD}"/>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6D2D36D7-A54E-49F0-C31A-A6F15608FB1D}"/>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58DE7111-D642-DDD9-AC40-A762F4BAA3B7}"/>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379063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A6A55D-8751-3C7D-5112-4C6455687A72}"/>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2589A83E-D8D3-C82B-33B6-D1CF56CC963B}"/>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655E97C9-61CA-43A1-E9D3-6069E723953F}"/>
              </a:ext>
            </a:extLst>
          </p:cNvPr>
          <p:cNvSpPr>
            <a:spLocks noGrp="1"/>
          </p:cNvSpPr>
          <p:nvPr>
            <p:ph type="title"/>
          </p:nvPr>
        </p:nvSpPr>
        <p:spPr>
          <a:xfrm>
            <a:off x="628650" y="1107174"/>
            <a:ext cx="7886700"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1. </a:t>
            </a:r>
            <a:r>
              <a:rPr lang="en-US" sz="2400" dirty="0">
                <a:latin typeface="Times New Roman" panose="02020603050405020304" pitchFamily="18" charset="0"/>
                <a:ea typeface="Arial" panose="020B0604020202020204" pitchFamily="34" charset="0"/>
              </a:rPr>
              <a:t>Key Terminology and Definitions</a:t>
            </a:r>
            <a:br>
              <a:rPr lang="en-US" sz="2400" dirty="0"/>
            </a:br>
            <a:br>
              <a:rPr lang="en-US" sz="2400" dirty="0"/>
            </a:br>
            <a:endParaRPr lang="en-US" sz="2400" b="1"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8D1F01A4-BD1B-EA66-3AF8-D0B9952EF5E2}"/>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AA6F595A-D77E-45A3-991D-F0D50BE4BF2E}"/>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94DC03E8-4D50-95EE-9E04-9B340F1C43F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3F992CE6-7728-34A8-7D14-983DFFEBB3D4}"/>
              </a:ext>
            </a:extLst>
          </p:cNvPr>
          <p:cNvSpPr txBox="1"/>
          <p:nvPr/>
        </p:nvSpPr>
        <p:spPr>
          <a:xfrm>
            <a:off x="828747" y="1428203"/>
            <a:ext cx="7378352" cy="4801314"/>
          </a:xfrm>
          <a:prstGeom prst="rect">
            <a:avLst/>
          </a:prstGeom>
          <a:noFill/>
        </p:spPr>
        <p:txBody>
          <a:bodyPr wrap="square" rtlCol="0">
            <a:spAutoFit/>
          </a:bodyPr>
          <a:lstStyle/>
          <a:p>
            <a:pPr lvl="0" algn="just"/>
            <a:r>
              <a:rPr lang="en-US" b="1" dirty="0">
                <a:latin typeface="Times New Roman" panose="02020603050405020304" pitchFamily="18" charset="0"/>
                <a:cs typeface="Times New Roman" panose="02020603050405020304" pitchFamily="18" charset="0"/>
              </a:rPr>
              <a:t>							Catering </a:t>
            </a:r>
          </a:p>
          <a:p>
            <a:pPr lvl="0" algn="just"/>
            <a:r>
              <a:rPr lang="en-US" dirty="0">
                <a:latin typeface="Times New Roman" panose="02020603050405020304" pitchFamily="18" charset="0"/>
                <a:cs typeface="Times New Roman" panose="02020603050405020304" pitchFamily="18" charset="0"/>
              </a:rPr>
              <a:t>The service of preparing and delivering food on board a ship. Catering can be done by ship’s cooks or external contractors, depending on the size of the vessel and the length of the voyage</a:t>
            </a:r>
          </a:p>
          <a:p>
            <a:pPr lvl="0" algn="just"/>
            <a:r>
              <a:rPr lang="en-US" b="1" dirty="0">
                <a:latin typeface="Times New Roman" panose="02020603050405020304" pitchFamily="18" charset="0"/>
                <a:cs typeface="Times New Roman" panose="02020603050405020304" pitchFamily="18" charset="0"/>
              </a:rPr>
              <a:t>Galley</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The kitchen or food preparation area on a ship, where meals are cooked and prepared for the crew and passengers. It is equipped with specialized equipment designed for cooking at sea.</a:t>
            </a:r>
          </a:p>
          <a:p>
            <a:pPr lvl="0" algn="just"/>
            <a:r>
              <a:rPr lang="en-US" b="1" dirty="0">
                <a:latin typeface="Times New Roman" panose="02020603050405020304" pitchFamily="18" charset="0"/>
                <a:cs typeface="Times New Roman" panose="02020603050405020304" pitchFamily="18" charset="0"/>
              </a:rPr>
              <a:t>Mess</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The designated dining area on a ship where the crew gathers to eat. The mess may be separate for officers and the rest of the crew, depending on the vessel's hierarchy.</a:t>
            </a:r>
          </a:p>
          <a:p>
            <a:pPr lvl="0" algn="just"/>
            <a:r>
              <a:rPr lang="en-US" b="1" dirty="0">
                <a:latin typeface="Times New Roman" panose="02020603050405020304" pitchFamily="18" charset="0"/>
                <a:cs typeface="Times New Roman" panose="02020603050405020304" pitchFamily="18" charset="0"/>
              </a:rPr>
              <a:t>Scurvy</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A disease resulting from a deficiency of vitamin C, commonly affecting sailors on long voyages in the past due to a lack of fresh fruits and vegetables. Proper victualling practices prevent such diseases by ensuring a balanced diet.</a:t>
            </a:r>
          </a:p>
          <a:p>
            <a:pPr algn="just">
              <a:spcAft>
                <a:spcPts val="200"/>
              </a:spcAft>
            </a:pPr>
            <a:endParaRPr lang="en-US" sz="1800" dirty="0">
              <a:effectLst/>
              <a:latin typeface="Times New Roman" panose="02020603050405020304" pitchFamily="18" charset="0"/>
              <a:ea typeface="Arial" panose="020B0604020202020204" pitchFamily="34" charset="0"/>
            </a:endParaRPr>
          </a:p>
        </p:txBody>
      </p:sp>
      <p:sp>
        <p:nvSpPr>
          <p:cNvPr id="3" name="Rectangle 2">
            <a:extLst>
              <a:ext uri="{FF2B5EF4-FFF2-40B4-BE49-F238E27FC236}">
                <a16:creationId xmlns:a16="http://schemas.microsoft.com/office/drawing/2014/main" id="{38CEDDB6-C61F-DD90-2308-D47173C56BB4}"/>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VICTUALLING ONBOARD </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33A1B35C-C90D-BF22-1563-F58D542F641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0BBC9CCA-BB64-4D78-CA01-5E95F9E1C2F6}"/>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D44CD033-2B36-9256-FED1-97CB4D197606}"/>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99BF4C54-3D46-EB66-2624-75667B2B95B9}"/>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756BE9B5-C98D-23D8-FB15-B09467DA44E9}"/>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205C3603-5E4F-18FB-0D65-C1CBEB60EE8D}"/>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1192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9204BA-4AC4-0033-420D-E7667F18C1C2}"/>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64C12E47-502D-1BB5-0176-F3B1F790AFC6}"/>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E697915E-AA17-18F6-7C51-89AFAC8853B0}"/>
              </a:ext>
            </a:extLst>
          </p:cNvPr>
          <p:cNvSpPr>
            <a:spLocks noGrp="1"/>
          </p:cNvSpPr>
          <p:nvPr>
            <p:ph type="title"/>
          </p:nvPr>
        </p:nvSpPr>
        <p:spPr>
          <a:xfrm>
            <a:off x="628650" y="1107174"/>
            <a:ext cx="7886700"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1. </a:t>
            </a:r>
            <a:r>
              <a:rPr lang="en-US" sz="2400" dirty="0">
                <a:latin typeface="Times New Roman" panose="02020603050405020304" pitchFamily="18" charset="0"/>
                <a:ea typeface="Arial" panose="020B0604020202020204" pitchFamily="34" charset="0"/>
              </a:rPr>
              <a:t>Key Terminology and Definitions</a:t>
            </a:r>
            <a:br>
              <a:rPr lang="en-US" sz="2400" dirty="0"/>
            </a:br>
            <a:br>
              <a:rPr lang="en-US" sz="2400" dirty="0"/>
            </a:br>
            <a:endParaRPr lang="en-US" sz="2400" b="1"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A579B31E-6251-56D8-4EFF-13B94A8221C1}"/>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533A6CC4-6253-E052-77D9-13873D7156DF}"/>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2A041266-DE8B-406B-96FC-D31118D1C2C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273049C0-FE79-5875-BA74-C2C1AF32E499}"/>
              </a:ext>
            </a:extLst>
          </p:cNvPr>
          <p:cNvSpPr txBox="1"/>
          <p:nvPr/>
        </p:nvSpPr>
        <p:spPr>
          <a:xfrm>
            <a:off x="628650" y="1392780"/>
            <a:ext cx="7378352" cy="4247317"/>
          </a:xfrm>
          <a:prstGeom prst="rect">
            <a:avLst/>
          </a:prstGeom>
          <a:noFill/>
        </p:spPr>
        <p:txBody>
          <a:bodyPr wrap="square" rtlCol="0">
            <a:spAutoFit/>
          </a:bodyPr>
          <a:lstStyle/>
          <a:p>
            <a:pPr lvl="0" algn="just"/>
            <a:r>
              <a:rPr lang="en-US" b="1" dirty="0">
                <a:latin typeface="Times New Roman" panose="02020603050405020304" pitchFamily="18" charset="0"/>
                <a:cs typeface="Times New Roman" panose="02020603050405020304" pitchFamily="18" charset="0"/>
              </a:rPr>
              <a:t>Food </a:t>
            </a:r>
          </a:p>
          <a:p>
            <a:pPr lvl="0" algn="just"/>
            <a:r>
              <a:rPr lang="en-US" dirty="0">
                <a:latin typeface="Times New Roman" panose="02020603050405020304" pitchFamily="18" charset="0"/>
                <a:cs typeface="Times New Roman" panose="02020603050405020304" pitchFamily="18" charset="0"/>
              </a:rPr>
              <a:t>The practices and procedures that ensure food remains safe to consume, preventing foodborne illnesses. This includes hygiene, proper storage, temperature control, and handling of food.</a:t>
            </a:r>
          </a:p>
          <a:p>
            <a:pPr lvl="0" algn="just"/>
            <a:endParaRPr lang="en-US" b="1" dirty="0">
              <a:latin typeface="Times New Roman" panose="02020603050405020304" pitchFamily="18" charset="0"/>
              <a:cs typeface="Times New Roman" panose="02020603050405020304" pitchFamily="18" charset="0"/>
            </a:endParaRPr>
          </a:p>
          <a:p>
            <a:pPr lvl="0" algn="just"/>
            <a:r>
              <a:rPr lang="en-US" b="1" dirty="0">
                <a:latin typeface="Times New Roman" panose="02020603050405020304" pitchFamily="18" charset="0"/>
                <a:cs typeface="Times New Roman" panose="02020603050405020304" pitchFamily="18" charset="0"/>
              </a:rPr>
              <a:t>Stock Rotation</a:t>
            </a:r>
          </a:p>
          <a:p>
            <a:pPr lvl="0" algn="just"/>
            <a:r>
              <a:rPr lang="en-US" dirty="0">
                <a:latin typeface="Times New Roman" panose="02020603050405020304" pitchFamily="18" charset="0"/>
                <a:cs typeface="Times New Roman" panose="02020603050405020304" pitchFamily="18" charset="0"/>
              </a:rPr>
              <a:t>The practice of organizing and managing food stocks in a way that ensures older items are used before newer ones, minimizing food waste and ensuring that provisions remain fresh.</a:t>
            </a:r>
          </a:p>
          <a:p>
            <a:pPr lvl="0" algn="just"/>
            <a:endParaRPr lang="en-US" b="1" dirty="0">
              <a:latin typeface="Times New Roman" panose="02020603050405020304" pitchFamily="18" charset="0"/>
              <a:cs typeface="Times New Roman" panose="02020603050405020304" pitchFamily="18" charset="0"/>
            </a:endParaRPr>
          </a:p>
          <a:p>
            <a:pPr lvl="0"/>
            <a:r>
              <a:rPr lang="en-US" b="1" dirty="0">
                <a:latin typeface="Times New Roman" panose="02020603050405020304" pitchFamily="18" charset="0"/>
                <a:cs typeface="Times New Roman" panose="02020603050405020304" pitchFamily="18" charset="0"/>
              </a:rPr>
              <a:t>Preservation</a:t>
            </a:r>
          </a:p>
          <a:p>
            <a:pPr lvl="0" algn="just"/>
            <a:r>
              <a:rPr lang="en-US" dirty="0">
                <a:latin typeface="Times New Roman" panose="02020603050405020304" pitchFamily="18" charset="0"/>
                <a:cs typeface="Times New Roman" panose="02020603050405020304" pitchFamily="18" charset="0"/>
              </a:rPr>
              <a:t>Methods used to extend the shelf life of food, such as canning, freezing, dehydrating, and vacuum sealing. This is essential in maritime victualling due to the limited access to fresh food during long voyages.</a:t>
            </a:r>
          </a:p>
          <a:p>
            <a:pPr algn="just">
              <a:spcAft>
                <a:spcPts val="200"/>
              </a:spcAft>
            </a:pPr>
            <a:endParaRPr lang="en-US" sz="1800" dirty="0">
              <a:effectLst/>
              <a:latin typeface="Times New Roman" panose="02020603050405020304" pitchFamily="18" charset="0"/>
              <a:ea typeface="Arial" panose="020B0604020202020204" pitchFamily="34" charset="0"/>
            </a:endParaRPr>
          </a:p>
        </p:txBody>
      </p:sp>
      <p:sp>
        <p:nvSpPr>
          <p:cNvPr id="3" name="Rectangle 2">
            <a:extLst>
              <a:ext uri="{FF2B5EF4-FFF2-40B4-BE49-F238E27FC236}">
                <a16:creationId xmlns:a16="http://schemas.microsoft.com/office/drawing/2014/main" id="{132DFB5A-6A23-6541-8F55-BB4E861A326E}"/>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VICTUALLING ONBOARD </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57E1AADE-3A32-75F7-86DA-CF2A2A11979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6C35C6D7-8BD2-670A-0D38-71EBA727B3EB}"/>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FFEFC42D-3537-5508-ADD0-2B2CDE65D868}"/>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A0E1187F-7457-33BF-DECF-C94AD9098E6F}"/>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0E644C25-FC78-F2F8-C9A5-E7CFA6B7F2E7}"/>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6F0FF519-EFD7-B97D-C1AE-202FF3D4011C}"/>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41910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A64F1E-F3A0-3F88-23A3-8290E5A33023}"/>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C4AFDC3D-3134-C9BF-585A-1CEF338AD398}"/>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010970C5-8072-FF54-4C73-437DED8D229B}"/>
              </a:ext>
            </a:extLst>
          </p:cNvPr>
          <p:cNvSpPr>
            <a:spLocks noGrp="1"/>
          </p:cNvSpPr>
          <p:nvPr>
            <p:ph type="title"/>
          </p:nvPr>
        </p:nvSpPr>
        <p:spPr>
          <a:xfrm>
            <a:off x="628650" y="1107174"/>
            <a:ext cx="7886700"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2. </a:t>
            </a:r>
            <a:r>
              <a:rPr lang="en-US" sz="2400" dirty="0">
                <a:effectLst/>
                <a:latin typeface="Times New Roman" panose="02020603050405020304" pitchFamily="18" charset="0"/>
                <a:ea typeface="Arial" panose="020B0604020202020204" pitchFamily="34" charset="0"/>
              </a:rPr>
              <a:t>Key Concepts in Victualling</a:t>
            </a:r>
            <a:br>
              <a:rPr lang="en-US" sz="2400" dirty="0"/>
            </a:br>
            <a:endParaRPr lang="en-US" sz="2400" b="1"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F8169268-8DAE-ED10-C179-449153F7175E}"/>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3E1A223B-90E3-EFD1-77B7-197A335FB640}"/>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F2DCAE26-4B24-35C1-F93F-FACA9B7A280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6C97C12E-FDEA-CC6B-C05B-0DAAA5575BA8}"/>
              </a:ext>
            </a:extLst>
          </p:cNvPr>
          <p:cNvSpPr txBox="1"/>
          <p:nvPr/>
        </p:nvSpPr>
        <p:spPr>
          <a:xfrm>
            <a:off x="742950" y="1332018"/>
            <a:ext cx="7524750" cy="4149854"/>
          </a:xfrm>
          <a:prstGeom prst="rect">
            <a:avLst/>
          </a:prstGeom>
          <a:noFill/>
        </p:spPr>
        <p:txBody>
          <a:bodyPr wrap="square" rtlCol="0">
            <a:spAutoFit/>
          </a:bodyPr>
          <a:lstStyle/>
          <a:p>
            <a:pPr marL="342900" lvl="0" indent="-342900">
              <a:lnSpc>
                <a:spcPct val="150000"/>
              </a:lnSpc>
              <a:spcBef>
                <a:spcPts val="400"/>
              </a:spcBef>
              <a:spcAft>
                <a:spcPts val="400"/>
              </a:spcAft>
              <a:buFont typeface="Symbol" panose="05050102010706020507" pitchFamily="18" charset="2"/>
              <a:buChar char=""/>
              <a:tabLst>
                <a:tab pos="811530" algn="l"/>
              </a:tabLst>
            </a:pPr>
            <a:r>
              <a:rPr lang="en-US" sz="1800" dirty="0">
                <a:effectLst/>
                <a:latin typeface="Times New Roman" panose="02020603050405020304" pitchFamily="18" charset="0"/>
                <a:ea typeface="Times New Roman" panose="02020603050405020304" pitchFamily="18" charset="0"/>
              </a:rPr>
              <a:t>Nutritional Balance</a:t>
            </a:r>
            <a:br>
              <a:rPr lang="en-US" sz="1800" dirty="0">
                <a:effectLst/>
                <a:latin typeface="Times New Roman" panose="02020603050405020304" pitchFamily="18" charset="0"/>
                <a:ea typeface="Times New Roman" panose="02020603050405020304" pitchFamily="18" charset="0"/>
              </a:rPr>
            </a:br>
            <a:r>
              <a:rPr lang="en-US" sz="1800" dirty="0">
                <a:effectLst/>
                <a:latin typeface="Times New Roman" panose="02020603050405020304" pitchFamily="18" charset="0"/>
                <a:ea typeface="Times New Roman" panose="02020603050405020304" pitchFamily="18" charset="0"/>
              </a:rPr>
              <a:t>Victualling ensures that meals provided to the crew are nutritionally balanced, containing the right proportions of carbohydrates, proteins, fats, vitamins, and minerals to maintain health and energy levels.</a:t>
            </a:r>
            <a:endParaRPr lang="en-US" sz="1200" dirty="0">
              <a:effectLst/>
              <a:latin typeface="Times New Roman" panose="02020603050405020304" pitchFamily="18" charset="0"/>
              <a:ea typeface="Arial" panose="020B0604020202020204" pitchFamily="34" charset="0"/>
            </a:endParaRPr>
          </a:p>
          <a:p>
            <a:pPr marL="342900" lvl="0" indent="-342900">
              <a:lnSpc>
                <a:spcPct val="150000"/>
              </a:lnSpc>
              <a:spcBef>
                <a:spcPts val="400"/>
              </a:spcBef>
              <a:spcAft>
                <a:spcPts val="400"/>
              </a:spcAft>
              <a:buFont typeface="Symbol" panose="05050102010706020507" pitchFamily="18" charset="2"/>
              <a:buChar char=""/>
              <a:tabLst>
                <a:tab pos="811530" algn="l"/>
              </a:tabLst>
            </a:pPr>
            <a:r>
              <a:rPr lang="en-US" sz="1800" dirty="0">
                <a:effectLst/>
                <a:latin typeface="Times New Roman" panose="02020603050405020304" pitchFamily="18" charset="0"/>
                <a:ea typeface="Times New Roman" panose="02020603050405020304" pitchFamily="18" charset="0"/>
              </a:rPr>
              <a:t>Meal Planning</a:t>
            </a:r>
            <a:br>
              <a:rPr lang="en-US" sz="1800" dirty="0">
                <a:effectLst/>
                <a:latin typeface="Times New Roman" panose="02020603050405020304" pitchFamily="18" charset="0"/>
                <a:ea typeface="Times New Roman" panose="02020603050405020304" pitchFamily="18" charset="0"/>
              </a:rPr>
            </a:br>
            <a:r>
              <a:rPr lang="en-US" sz="1800" dirty="0">
                <a:effectLst/>
                <a:latin typeface="Times New Roman" panose="02020603050405020304" pitchFamily="18" charset="0"/>
                <a:ea typeface="Times New Roman" panose="02020603050405020304" pitchFamily="18" charset="0"/>
              </a:rPr>
              <a:t>Effective meal planning is crucial to ensure a variety of meals that meet dietary needs while preventing food fatigue. It involves considering available resources, crew preferences, and nutritional requirements.</a:t>
            </a:r>
            <a:endParaRPr lang="en-US" sz="1200" dirty="0">
              <a:effectLst/>
              <a:latin typeface="Times New Roman" panose="02020603050405020304" pitchFamily="18" charset="0"/>
              <a:ea typeface="Arial" panose="020B0604020202020204" pitchFamily="34" charset="0"/>
            </a:endParaRPr>
          </a:p>
          <a:p>
            <a:pPr algn="just">
              <a:spcAft>
                <a:spcPts val="200"/>
              </a:spcAft>
            </a:pPr>
            <a:endParaRPr lang="en-US" dirty="0"/>
          </a:p>
          <a:p>
            <a:pPr algn="just">
              <a:spcAft>
                <a:spcPts val="200"/>
              </a:spcAft>
            </a:pPr>
            <a:endParaRPr lang="en-US" sz="1800" dirty="0">
              <a:effectLst/>
              <a:latin typeface="Times New Roman" panose="02020603050405020304" pitchFamily="18" charset="0"/>
              <a:ea typeface="Arial" panose="020B0604020202020204" pitchFamily="34" charset="0"/>
            </a:endParaRPr>
          </a:p>
        </p:txBody>
      </p:sp>
      <p:sp>
        <p:nvSpPr>
          <p:cNvPr id="3" name="Rectangle 2">
            <a:extLst>
              <a:ext uri="{FF2B5EF4-FFF2-40B4-BE49-F238E27FC236}">
                <a16:creationId xmlns:a16="http://schemas.microsoft.com/office/drawing/2014/main" id="{FD0F5B91-64AF-43BC-88F1-D95BAE9F2BDE}"/>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VICTUALLING ONBOARD </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B7EA185E-028E-1A38-D68E-3C84C249A85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F8D5A5EF-22F7-4665-11CA-F5C5C070B166}"/>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0EBA5531-38CA-5654-F8D5-F3DA0E8C5FBE}"/>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C88C9B4E-3F2E-9214-6003-968DCFFECE05}"/>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8D681D33-AB33-3D56-673E-F75713717BD3}"/>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1835ACF1-8338-0DDE-C633-585F2554AB75}"/>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4275446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1B7F73-D821-3971-F875-FBD4965F69F6}"/>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2A902778-EE3F-6C61-E1A9-FD903059380B}"/>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A699A986-3AFA-C3DC-0B49-C4F161598A56}"/>
              </a:ext>
            </a:extLst>
          </p:cNvPr>
          <p:cNvSpPr>
            <a:spLocks noGrp="1"/>
          </p:cNvSpPr>
          <p:nvPr>
            <p:ph type="title"/>
          </p:nvPr>
        </p:nvSpPr>
        <p:spPr>
          <a:xfrm>
            <a:off x="628650" y="1107174"/>
            <a:ext cx="7886700"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2. </a:t>
            </a:r>
            <a:r>
              <a:rPr lang="en-US" sz="2400" dirty="0">
                <a:effectLst/>
                <a:latin typeface="Times New Roman" panose="02020603050405020304" pitchFamily="18" charset="0"/>
                <a:ea typeface="Arial" panose="020B0604020202020204" pitchFamily="34" charset="0"/>
              </a:rPr>
              <a:t>Key Concepts in Victualling</a:t>
            </a:r>
            <a:br>
              <a:rPr lang="en-US" sz="2400" dirty="0"/>
            </a:br>
            <a:endParaRPr lang="en-US" sz="2400" b="1"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8E8F23B9-0928-0D1C-AB9C-E89762796F95}"/>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A27D20C9-219C-D5CC-4721-810ED160F4A8}"/>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A78334A0-099A-3FC1-84BC-936E0EC7AE34}"/>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7C8D4465-7E5A-50DA-C4A8-0FA625EC3603}"/>
              </a:ext>
            </a:extLst>
          </p:cNvPr>
          <p:cNvSpPr txBox="1"/>
          <p:nvPr/>
        </p:nvSpPr>
        <p:spPr>
          <a:xfrm>
            <a:off x="704850" y="1332018"/>
            <a:ext cx="7562850" cy="2862322"/>
          </a:xfrm>
          <a:prstGeom prst="rect">
            <a:avLst/>
          </a:prstGeom>
          <a:noFill/>
        </p:spPr>
        <p:txBody>
          <a:bodyPr wrap="square" rtlCol="0">
            <a:spAutoFit/>
          </a:bodyPr>
          <a:lstStyle/>
          <a:p>
            <a:pPr marL="285750" lvl="0" indent="-285750">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Nutritional Deficiencies</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Long voyages without proper victualling can lead to deficiencies in essential nutrients. For example, scurvy (lack of Vitamin C) was a common problem for sailors in the past. Modern victualing ensures that such deficiencies are prevented by including vitamin-rich foods.	</a:t>
            </a:r>
          </a:p>
          <a:p>
            <a:pPr marL="285750" indent="-285750">
              <a:lnSpc>
                <a:spcPct val="150000"/>
              </a:lnSpc>
              <a:buFont typeface="Arial" panose="020B0604020202020204" pitchFamily="34" charset="0"/>
              <a:buChar char="•"/>
            </a:pPr>
            <a:endParaRPr lang="en-US" dirty="0"/>
          </a:p>
          <a:p>
            <a:pPr algn="just">
              <a:spcAft>
                <a:spcPts val="200"/>
              </a:spcAft>
            </a:pPr>
            <a:endParaRPr lang="en-US" sz="1800" dirty="0">
              <a:effectLst/>
              <a:latin typeface="Times New Roman" panose="02020603050405020304" pitchFamily="18" charset="0"/>
              <a:ea typeface="Arial" panose="020B0604020202020204" pitchFamily="34" charset="0"/>
            </a:endParaRPr>
          </a:p>
        </p:txBody>
      </p:sp>
      <p:sp>
        <p:nvSpPr>
          <p:cNvPr id="3" name="Rectangle 2">
            <a:extLst>
              <a:ext uri="{FF2B5EF4-FFF2-40B4-BE49-F238E27FC236}">
                <a16:creationId xmlns:a16="http://schemas.microsoft.com/office/drawing/2014/main" id="{E5F58408-47CB-C1FA-B1A9-827743A02238}"/>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VICTUALLING ONBOARD </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02DA7AE8-D4C2-6189-6BF7-6B17BA227E4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B4C08058-E1B8-39EE-C21A-1FB2FF4B2CAB}"/>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6E28B584-7F07-A88A-E008-9D3D5B0EB2E2}"/>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9075E263-E7B4-F162-9E43-45CE9FB488F9}"/>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46390266-8731-FB2B-87CD-097563649B00}"/>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D6CAD3B8-4EA6-2100-68F0-36538CB44BE9}"/>
              </a:ext>
            </a:extLst>
          </p:cNvPr>
          <p:cNvPicPr>
            <a:picLocks noChangeAspect="1"/>
          </p:cNvPicPr>
          <p:nvPr/>
        </p:nvPicPr>
        <p:blipFill>
          <a:blip r:embed="rId10"/>
          <a:stretch>
            <a:fillRect/>
          </a:stretch>
        </p:blipFill>
        <p:spPr>
          <a:xfrm>
            <a:off x="7704595" y="0"/>
            <a:ext cx="1227464" cy="1224789"/>
          </a:xfrm>
          <a:prstGeom prst="rect">
            <a:avLst/>
          </a:prstGeom>
        </p:spPr>
      </p:pic>
      <p:pic>
        <p:nvPicPr>
          <p:cNvPr id="5" name="Picture 4">
            <a:extLst>
              <a:ext uri="{FF2B5EF4-FFF2-40B4-BE49-F238E27FC236}">
                <a16:creationId xmlns:a16="http://schemas.microsoft.com/office/drawing/2014/main" id="{05CB2805-B37F-0EB0-4F63-F8180E51DE42}"/>
              </a:ext>
            </a:extLst>
          </p:cNvPr>
          <p:cNvPicPr>
            <a:picLocks noChangeAspect="1"/>
          </p:cNvPicPr>
          <p:nvPr/>
        </p:nvPicPr>
        <p:blipFill>
          <a:blip r:embed="rId11"/>
          <a:stretch>
            <a:fillRect/>
          </a:stretch>
        </p:blipFill>
        <p:spPr>
          <a:xfrm>
            <a:off x="6515657" y="4226310"/>
            <a:ext cx="1557337" cy="1166500"/>
          </a:xfrm>
          <a:prstGeom prst="rect">
            <a:avLst/>
          </a:prstGeom>
        </p:spPr>
      </p:pic>
      <p:pic>
        <p:nvPicPr>
          <p:cNvPr id="6" name="Picture 5">
            <a:extLst>
              <a:ext uri="{FF2B5EF4-FFF2-40B4-BE49-F238E27FC236}">
                <a16:creationId xmlns:a16="http://schemas.microsoft.com/office/drawing/2014/main" id="{07E733E5-EF6E-79F6-862D-F8C7B960FB2A}"/>
              </a:ext>
            </a:extLst>
          </p:cNvPr>
          <p:cNvPicPr>
            <a:picLocks noChangeAspect="1"/>
          </p:cNvPicPr>
          <p:nvPr/>
        </p:nvPicPr>
        <p:blipFill>
          <a:blip r:embed="rId12"/>
          <a:stretch>
            <a:fillRect/>
          </a:stretch>
        </p:blipFill>
        <p:spPr>
          <a:xfrm>
            <a:off x="3424237" y="3689506"/>
            <a:ext cx="2295525" cy="1990725"/>
          </a:xfrm>
          <a:prstGeom prst="rect">
            <a:avLst/>
          </a:prstGeom>
        </p:spPr>
      </p:pic>
      <p:pic>
        <p:nvPicPr>
          <p:cNvPr id="8" name="Picture 7">
            <a:extLst>
              <a:ext uri="{FF2B5EF4-FFF2-40B4-BE49-F238E27FC236}">
                <a16:creationId xmlns:a16="http://schemas.microsoft.com/office/drawing/2014/main" id="{15BC947B-6B01-A4A7-E9A0-6059CE37D3DC}"/>
              </a:ext>
            </a:extLst>
          </p:cNvPr>
          <p:cNvPicPr>
            <a:picLocks noChangeAspect="1"/>
          </p:cNvPicPr>
          <p:nvPr/>
        </p:nvPicPr>
        <p:blipFill>
          <a:blip r:embed="rId13"/>
          <a:stretch>
            <a:fillRect/>
          </a:stretch>
        </p:blipFill>
        <p:spPr>
          <a:xfrm>
            <a:off x="903270" y="4115794"/>
            <a:ext cx="2171700" cy="1216152"/>
          </a:xfrm>
          <a:prstGeom prst="rect">
            <a:avLst/>
          </a:prstGeom>
        </p:spPr>
      </p:pic>
    </p:spTree>
    <p:extLst>
      <p:ext uri="{BB962C8B-B14F-4D97-AF65-F5344CB8AC3E}">
        <p14:creationId xmlns:p14="http://schemas.microsoft.com/office/powerpoint/2010/main" val="2549204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ADE69D-F840-BB30-1EF7-8E900878C424}"/>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D97A8A7B-A797-EE3E-DC5B-C6CBD2CB4269}"/>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85401480-9BED-D5AD-46D7-B42526080E1F}"/>
              </a:ext>
            </a:extLst>
          </p:cNvPr>
          <p:cNvSpPr>
            <a:spLocks noGrp="1"/>
          </p:cNvSpPr>
          <p:nvPr>
            <p:ph type="title"/>
          </p:nvPr>
        </p:nvSpPr>
        <p:spPr>
          <a:xfrm>
            <a:off x="628650" y="1107174"/>
            <a:ext cx="7886700"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2. </a:t>
            </a:r>
            <a:r>
              <a:rPr lang="en-US" sz="2400" dirty="0">
                <a:effectLst/>
                <a:latin typeface="Times New Roman" panose="02020603050405020304" pitchFamily="18" charset="0"/>
                <a:ea typeface="Arial" panose="020B0604020202020204" pitchFamily="34" charset="0"/>
              </a:rPr>
              <a:t>Key Concepts in Victualling</a:t>
            </a:r>
            <a:br>
              <a:rPr lang="en-US" sz="2400" dirty="0"/>
            </a:br>
            <a:endParaRPr lang="en-US" sz="2400" b="1"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5DE5CD2D-0E38-8192-17A3-458704DF3D8C}"/>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5CE166E9-8E60-F3B6-913B-776D292EE039}"/>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1C09E358-444B-EE09-9122-81AA9D02CCA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3AAF1026-2605-0355-CEC0-7296ECFC7B1D}"/>
              </a:ext>
            </a:extLst>
          </p:cNvPr>
          <p:cNvSpPr txBox="1"/>
          <p:nvPr/>
        </p:nvSpPr>
        <p:spPr>
          <a:xfrm>
            <a:off x="704850" y="1332018"/>
            <a:ext cx="7562850" cy="244682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Food Storage</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Proper food storage practices, including refrigeration, freezing, and drying, are critical in preserving the quality of food during the voyage. Temperature regulation and preventing cross-contamination are key components of food storage.</a:t>
            </a:r>
          </a:p>
          <a:p>
            <a:pPr algn="just">
              <a:spcAft>
                <a:spcPts val="200"/>
              </a:spcAft>
            </a:pPr>
            <a:endParaRPr lang="en-US" sz="1800" dirty="0">
              <a:effectLst/>
              <a:latin typeface="Times New Roman" panose="02020603050405020304" pitchFamily="18" charset="0"/>
              <a:ea typeface="Arial" panose="020B0604020202020204" pitchFamily="34" charset="0"/>
            </a:endParaRPr>
          </a:p>
        </p:txBody>
      </p:sp>
      <p:sp>
        <p:nvSpPr>
          <p:cNvPr id="3" name="Rectangle 2">
            <a:extLst>
              <a:ext uri="{FF2B5EF4-FFF2-40B4-BE49-F238E27FC236}">
                <a16:creationId xmlns:a16="http://schemas.microsoft.com/office/drawing/2014/main" id="{6FBFB34E-434D-F490-9E87-8FA52AE73D97}"/>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VICTUALLING ONBOARD </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E2A268E9-2E08-936A-7A20-ADC546C2806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4BB9C198-B9C8-9968-36D7-37061CCB2D24}"/>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787A8F14-1530-1A7E-7243-27F43895D983}"/>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607C38C7-DAF3-2C29-9083-27378F3D0B32}"/>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3A619876-B63B-1AA5-347E-961CC4F95F0B}"/>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30E5D253-55CF-C464-A5F3-CEB9C84D2725}"/>
              </a:ext>
            </a:extLst>
          </p:cNvPr>
          <p:cNvPicPr>
            <a:picLocks noChangeAspect="1"/>
          </p:cNvPicPr>
          <p:nvPr/>
        </p:nvPicPr>
        <p:blipFill>
          <a:blip r:embed="rId10"/>
          <a:stretch>
            <a:fillRect/>
          </a:stretch>
        </p:blipFill>
        <p:spPr>
          <a:xfrm>
            <a:off x="7704595" y="0"/>
            <a:ext cx="1227464" cy="1224789"/>
          </a:xfrm>
          <a:prstGeom prst="rect">
            <a:avLst/>
          </a:prstGeom>
        </p:spPr>
      </p:pic>
      <p:pic>
        <p:nvPicPr>
          <p:cNvPr id="6" name="Picture 5">
            <a:extLst>
              <a:ext uri="{FF2B5EF4-FFF2-40B4-BE49-F238E27FC236}">
                <a16:creationId xmlns:a16="http://schemas.microsoft.com/office/drawing/2014/main" id="{23F278C0-D56F-99AE-DEED-9F9B0251C5F6}"/>
              </a:ext>
            </a:extLst>
          </p:cNvPr>
          <p:cNvPicPr>
            <a:picLocks noChangeAspect="1"/>
          </p:cNvPicPr>
          <p:nvPr/>
        </p:nvPicPr>
        <p:blipFill>
          <a:blip r:embed="rId11"/>
          <a:stretch>
            <a:fillRect/>
          </a:stretch>
        </p:blipFill>
        <p:spPr>
          <a:xfrm>
            <a:off x="1628102" y="3780026"/>
            <a:ext cx="2483845" cy="1943100"/>
          </a:xfrm>
          <a:prstGeom prst="rect">
            <a:avLst/>
          </a:prstGeom>
        </p:spPr>
      </p:pic>
      <p:pic>
        <p:nvPicPr>
          <p:cNvPr id="8" name="Picture 7">
            <a:extLst>
              <a:ext uri="{FF2B5EF4-FFF2-40B4-BE49-F238E27FC236}">
                <a16:creationId xmlns:a16="http://schemas.microsoft.com/office/drawing/2014/main" id="{165B717F-29A7-A9F5-00FD-3B50CB49D414}"/>
              </a:ext>
            </a:extLst>
          </p:cNvPr>
          <p:cNvPicPr>
            <a:picLocks noChangeAspect="1"/>
          </p:cNvPicPr>
          <p:nvPr/>
        </p:nvPicPr>
        <p:blipFill>
          <a:blip r:embed="rId12"/>
          <a:stretch>
            <a:fillRect/>
          </a:stretch>
        </p:blipFill>
        <p:spPr>
          <a:xfrm>
            <a:off x="5032055" y="3807727"/>
            <a:ext cx="2915396" cy="1943099"/>
          </a:xfrm>
          <a:prstGeom prst="rect">
            <a:avLst/>
          </a:prstGeom>
        </p:spPr>
      </p:pic>
    </p:spTree>
    <p:extLst>
      <p:ext uri="{BB962C8B-B14F-4D97-AF65-F5344CB8AC3E}">
        <p14:creationId xmlns:p14="http://schemas.microsoft.com/office/powerpoint/2010/main" val="1736806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958</TotalTime>
  <Words>1621</Words>
  <Application>Microsoft Office PowerPoint</Application>
  <PresentationFormat>On-screen Show (4:3)</PresentationFormat>
  <Paragraphs>160</Paragraphs>
  <Slides>18</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Calibri Light</vt:lpstr>
      <vt:lpstr>CharterBT-Roman</vt:lpstr>
      <vt:lpstr>coranto-2</vt:lpstr>
      <vt:lpstr>Symbol</vt:lpstr>
      <vt:lpstr>Times New Roman</vt:lpstr>
      <vt:lpstr>Office Theme</vt:lpstr>
      <vt:lpstr>MARitime Soft Skills for Onboard Healthy Nutrition and CULinary Arts in Seagoing Services – CUL-MAR-Skills</vt:lpstr>
      <vt:lpstr>Learning outcomes of the course </vt:lpstr>
      <vt:lpstr>Content of the course </vt:lpstr>
      <vt:lpstr>1. Key Terminology and Definitions  </vt:lpstr>
      <vt:lpstr>1. Key Terminology and Definitions  </vt:lpstr>
      <vt:lpstr>1. Key Terminology and Definitions  </vt:lpstr>
      <vt:lpstr>2. Key Concepts in Victualling </vt:lpstr>
      <vt:lpstr>2. Key Concepts in Victualling </vt:lpstr>
      <vt:lpstr>2. Key Concepts in Victualling </vt:lpstr>
      <vt:lpstr>2. Key Concepts in Victualling </vt:lpstr>
      <vt:lpstr>3. Real-World Application of Victualling Terminology </vt:lpstr>
      <vt:lpstr>3. Real-World Application of Victualling Terminology </vt:lpstr>
      <vt:lpstr>3. Real-World Application of Victualling Terminology </vt:lpstr>
      <vt:lpstr>3. Real-World Application of Victualling Terminology </vt:lpstr>
      <vt:lpstr>3. Real-World Application of Victualling Terminology </vt:lpstr>
      <vt:lpstr>3. Real-World Application of Victualling Terminology </vt:lpstr>
      <vt:lpstr>3. Real-World Application of Victualling Terminology </vt:lpstr>
      <vt:lpstr>Course 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Cristea Ovidiu</dc:creator>
  <cp:lastModifiedBy>Pınar ÖZDEMİR</cp:lastModifiedBy>
  <cp:revision>35</cp:revision>
  <dcterms:created xsi:type="dcterms:W3CDTF">2023-11-02T13:43:46Z</dcterms:created>
  <dcterms:modified xsi:type="dcterms:W3CDTF">2025-07-14T14:57:18Z</dcterms:modified>
</cp:coreProperties>
</file>