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76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41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0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ieraEU">
            <a:extLst>
              <a:ext uri="{FF2B5EF4-FFF2-40B4-BE49-F238E27FC236}">
                <a16:creationId xmlns:a16="http://schemas.microsoft.com/office/drawing/2014/main" id="{965CBA38-11AE-4EE3-BFAE-6E225F48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2831396" y="2419771"/>
            <a:ext cx="7408718" cy="4260505"/>
          </a:xfrm>
          <a:prstGeom prst="rect">
            <a:avLst/>
          </a:prstGeom>
          <a:ln>
            <a:noFill/>
          </a:ln>
          <a:effectLst>
            <a:outerShdw dist="38100" dir="16200000" algn="ctr" rotWithShape="0">
              <a:srgbClr val="808080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D41DA1-80B4-4535-9CD6-A05990D7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57" y="5658974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1A39E9-9772-46C1-A27A-1D004524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57" y="258699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6F8303-CEFB-4873-AFB8-3B0E9D99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83" y="2586991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Militaire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97DFCC58-6BEB-44A4-B653-0173E838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793" y="146467"/>
            <a:ext cx="83298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de-DE" sz="40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4000" dirty="0">
                <a:solidFill>
                  <a:srgbClr val="003399"/>
                </a:solidFill>
              </a:rPr>
            </a:br>
            <a:r>
              <a:rPr lang="en-US" altLang="de-DE" sz="24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400" dirty="0">
              <a:solidFill>
                <a:srgbClr val="00339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B9149C2-761B-47C3-B2B8-C5A87E9C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5" y="5296404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Erasmus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FEB11-F80B-45FB-863D-059111A8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" y="66198"/>
            <a:ext cx="1473045" cy="14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2" descr="EMILYO Logo">
            <a:extLst>
              <a:ext uri="{FF2B5EF4-FFF2-40B4-BE49-F238E27FC236}">
                <a16:creationId xmlns:a16="http://schemas.microsoft.com/office/drawing/2014/main" id="{8DFFA6A9-2AEA-4BDD-A4E2-8CE6674F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3" y="66198"/>
            <a:ext cx="1434618" cy="1434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-392658" y="5530575"/>
            <a:ext cx="35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Colonel Catalin </a:t>
            </a:r>
            <a:r>
              <a:rPr lang="en-US" b="1" dirty="0"/>
              <a:t>POPA</a:t>
            </a:r>
            <a:endParaRPr lang="ro-RO" b="1" dirty="0"/>
          </a:p>
          <a:p>
            <a:pPr algn="ctr"/>
            <a:r>
              <a:rPr lang="ro-RO" dirty="0" err="1"/>
              <a:t>Associate</a:t>
            </a:r>
            <a:r>
              <a:rPr lang="ro-RO" dirty="0"/>
              <a:t> </a:t>
            </a:r>
            <a:r>
              <a:rPr lang="ro-RO" dirty="0" err="1"/>
              <a:t>Professor</a:t>
            </a:r>
            <a:r>
              <a:rPr lang="ro-RO" dirty="0"/>
              <a:t> </a:t>
            </a:r>
            <a:r>
              <a:rPr lang="ro-RO" dirty="0" err="1"/>
              <a:t>PhD</a:t>
            </a:r>
            <a:endParaRPr lang="ro-RO" dirty="0"/>
          </a:p>
          <a:p>
            <a:pPr algn="ctr"/>
            <a:r>
              <a:rPr lang="en-US" dirty="0"/>
              <a:t>Chairperson </a:t>
            </a:r>
            <a:r>
              <a:rPr lang="en-US" dirty="0" err="1"/>
              <a:t>LoD</a:t>
            </a:r>
            <a:r>
              <a:rPr lang="en-US" dirty="0"/>
              <a:t>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421037" y="1254708"/>
            <a:ext cx="8136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LoD</a:t>
            </a:r>
            <a:r>
              <a:rPr lang="en-GB" sz="3200" b="1" dirty="0">
                <a:solidFill>
                  <a:srgbClr val="FF0000"/>
                </a:solidFill>
              </a:rPr>
              <a:t> 11 Session International Naval Semester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69145-7A4F-6824-B171-F3A7B2E04528}"/>
              </a:ext>
            </a:extLst>
          </p:cNvPr>
          <p:cNvSpPr txBox="1"/>
          <p:nvPr/>
        </p:nvSpPr>
        <p:spPr>
          <a:xfrm>
            <a:off x="3595211" y="1786517"/>
            <a:ext cx="6048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56</a:t>
            </a:r>
            <a:r>
              <a:rPr lang="en-GB" sz="3200" baseline="30000" dirty="0"/>
              <a:t>th</a:t>
            </a:r>
            <a:r>
              <a:rPr lang="en-GB" sz="3200" dirty="0"/>
              <a:t> IG Meeting, Gdynia, Poland</a:t>
            </a:r>
          </a:p>
        </p:txBody>
      </p:sp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6EE8255E-7D87-A51D-A6D1-192E10C7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96" y="302191"/>
            <a:ext cx="8562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NAVAL SEMESTER</a:t>
            </a:r>
            <a:endParaRPr lang="de-AT" alt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DD8EB14C-6EA2-0537-D941-FFAB92E8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3" y="1628881"/>
            <a:ext cx="7047498" cy="41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en-US" altLang="de-DE" sz="3200" dirty="0">
                <a:solidFill>
                  <a:srgbClr val="0000FF"/>
                </a:solidFill>
              </a:rPr>
              <a:t>participant BOEI</a:t>
            </a:r>
            <a:r>
              <a:rPr lang="ro-RO" altLang="de-DE" sz="3200" dirty="0">
                <a:solidFill>
                  <a:srgbClr val="0000FF"/>
                </a:solidFill>
              </a:rPr>
              <a:t>:</a:t>
            </a:r>
            <a:r>
              <a:rPr lang="en-US" altLang="de-DE" sz="3200" dirty="0">
                <a:solidFill>
                  <a:srgbClr val="0000FF"/>
                </a:solidFill>
              </a:rPr>
              <a:t> 10 participants, 7 partner institutions</a:t>
            </a:r>
            <a:br>
              <a:rPr lang="en-GB" altLang="de-DE" sz="3200" dirty="0">
                <a:solidFill>
                  <a:srgbClr val="0000FF"/>
                </a:solidFill>
              </a:rPr>
            </a:br>
            <a:r>
              <a:rPr lang="en-GB" altLang="de-DE" sz="1000" dirty="0">
                <a:solidFill>
                  <a:srgbClr val="0000FF"/>
                </a:solidFill>
              </a:rPr>
              <a:t> </a:t>
            </a:r>
            <a:endParaRPr lang="en-US" altLang="de-DE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Polish Naval Academy “Heroes of Westerplatte”, Poland;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Romanian Naval Academy “Mircea </a:t>
            </a:r>
            <a:r>
              <a:rPr lang="en-US" altLang="de-DE" sz="1800" dirty="0" err="1">
                <a:solidFill>
                  <a:srgbClr val="0000FF"/>
                </a:solidFill>
              </a:rPr>
              <a:t>cel</a:t>
            </a:r>
            <a:r>
              <a:rPr lang="en-US" altLang="de-DE" sz="1800" dirty="0">
                <a:solidFill>
                  <a:srgbClr val="0000FF"/>
                </a:solidFill>
              </a:rPr>
              <a:t> </a:t>
            </a:r>
            <a:r>
              <a:rPr lang="en-US" altLang="de-DE" sz="1800" dirty="0" err="1">
                <a:solidFill>
                  <a:srgbClr val="0000FF"/>
                </a:solidFill>
              </a:rPr>
              <a:t>Batran</a:t>
            </a:r>
            <a:r>
              <a:rPr lang="en-US" altLang="de-DE" sz="1800" dirty="0">
                <a:solidFill>
                  <a:srgbClr val="0000FF"/>
                </a:solidFill>
              </a:rPr>
              <a:t>”, Romania;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“Nikola </a:t>
            </a:r>
            <a:r>
              <a:rPr lang="en-US" altLang="de-DE" sz="1800" dirty="0" err="1">
                <a:solidFill>
                  <a:srgbClr val="0000FF"/>
                </a:solidFill>
              </a:rPr>
              <a:t>Vaptsarov</a:t>
            </a:r>
            <a:r>
              <a:rPr lang="en-US" altLang="de-DE" sz="1800" dirty="0">
                <a:solidFill>
                  <a:srgbClr val="0000FF"/>
                </a:solidFill>
              </a:rPr>
              <a:t> Naval Academy”, Bulgaria;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Hellenic Naval Academy, Greece;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Italian Naval Academy, Italy;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Spanish Naval Academy, Spain;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United States Naval Academy, USA – observers.</a:t>
            </a:r>
            <a:endParaRPr lang="ro-RO" altLang="de-DE" sz="1800" dirty="0">
              <a:solidFill>
                <a:srgbClr val="0000FF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B08208D-A368-7710-58F3-EED18351C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48C74-3623-D655-D9F9-2D2D76E38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746" y="3660965"/>
            <a:ext cx="5507951" cy="24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6EE8255E-7D87-A51D-A6D1-192E10C7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96" y="302191"/>
            <a:ext cx="10229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NAVAL SEMESTER - </a:t>
            </a:r>
            <a:r>
              <a:rPr lang="en-US" altLang="de-DE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</a:t>
            </a:r>
            <a:endParaRPr lang="de-AT" altLang="de-DE" sz="20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DD8EB14C-6EA2-0537-D941-FFAB92E8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8" y="1311104"/>
            <a:ext cx="12043064" cy="52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en-US" altLang="de-DE" sz="3200" dirty="0">
                <a:solidFill>
                  <a:srgbClr val="0000FF"/>
                </a:solidFill>
              </a:rPr>
              <a:t>discussions on the status of the </a:t>
            </a:r>
            <a:r>
              <a:rPr lang="en-US" altLang="de-DE" sz="3200" dirty="0">
                <a:solidFill>
                  <a:srgbClr val="FF0000"/>
                </a:solidFill>
              </a:rPr>
              <a:t>agreed roadmap</a:t>
            </a:r>
            <a:r>
              <a:rPr lang="ro-RO" altLang="de-DE" sz="3200" dirty="0">
                <a:solidFill>
                  <a:srgbClr val="0000FF"/>
                </a:solidFill>
              </a:rPr>
              <a:t>:</a:t>
            </a:r>
            <a:br>
              <a:rPr lang="en-GB" altLang="de-DE" sz="3200" dirty="0">
                <a:solidFill>
                  <a:srgbClr val="0000FF"/>
                </a:solidFill>
              </a:rPr>
            </a:br>
            <a:r>
              <a:rPr lang="en-GB" altLang="de-DE" sz="1000" dirty="0">
                <a:solidFill>
                  <a:srgbClr val="0000FF"/>
                </a:solidFill>
              </a:rPr>
              <a:t> </a:t>
            </a:r>
            <a:endParaRPr lang="en-US" altLang="de-DE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/>
              <a:t>The syllabuses have been drafted on 1</a:t>
            </a:r>
            <a:r>
              <a:rPr lang="en-US" altLang="de-DE" baseline="30000" dirty="0"/>
              <a:t>st</a:t>
            </a:r>
            <a:r>
              <a:rPr lang="en-US" altLang="de-DE" dirty="0"/>
              <a:t> version, </a:t>
            </a:r>
            <a:r>
              <a:rPr lang="en-US" altLang="de-DE" dirty="0">
                <a:solidFill>
                  <a:srgbClr val="FF0000"/>
                </a:solidFill>
              </a:rPr>
              <a:t>syllabuses have been concluded and agreed in a prior join version;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/>
              <a:t>The partners will proceed with the </a:t>
            </a:r>
            <a:r>
              <a:rPr lang="en-US" altLang="de-DE" dirty="0">
                <a:solidFill>
                  <a:srgbClr val="FF0000"/>
                </a:solidFill>
              </a:rPr>
              <a:t>course implementation based on a joint plan </a:t>
            </a:r>
            <a:r>
              <a:rPr lang="en-US" altLang="de-DE" dirty="0"/>
              <a:t>for the upcoming academic year 2023-2024</a:t>
            </a:r>
            <a:r>
              <a:rPr lang="en-US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FF0000"/>
                </a:solidFill>
              </a:rPr>
              <a:t>The consortium for applying to E+ strategic partnerships </a:t>
            </a:r>
            <a:r>
              <a:rPr lang="en-US" altLang="de-DE" dirty="0"/>
              <a:t>has been established for eligible and available partners;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2060"/>
                </a:solidFill>
              </a:rPr>
              <a:t>The </a:t>
            </a:r>
            <a:r>
              <a:rPr lang="en-US" altLang="de-DE" dirty="0">
                <a:solidFill>
                  <a:srgbClr val="FF0000"/>
                </a:solidFill>
              </a:rPr>
              <a:t>plan for joint activities </a:t>
            </a:r>
            <a:r>
              <a:rPr lang="en-US" altLang="de-DE" dirty="0"/>
              <a:t>has been disseminated.</a:t>
            </a:r>
            <a:endParaRPr lang="ro-RO" altLang="de-DE" dirty="0"/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B08208D-A368-7710-58F3-EED18351C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71" y="1138055"/>
            <a:ext cx="1211952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Course assignment/syllabuses approval</a:t>
            </a:r>
            <a:r>
              <a:rPr lang="ro-RO" altLang="de-DE" sz="3600" dirty="0">
                <a:solidFill>
                  <a:srgbClr val="FF0000"/>
                </a:solidFill>
              </a:rPr>
              <a:t>:</a:t>
            </a:r>
            <a:endParaRPr lang="en-US" altLang="de-DE" sz="3600" dirty="0">
              <a:solidFill>
                <a:srgbClr val="FF0000"/>
              </a:solidFill>
            </a:endParaRP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1500" dirty="0"/>
              <a:t>– Polish Naval Academy (Hellenic Naval Academy) 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1500" dirty="0"/>
              <a:t>– Italian Naval Academy (Romanian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1500" dirty="0"/>
              <a:t>– Polish Naval Academy (Romanian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1500" dirty="0"/>
              <a:t>– Hellenic Naval Academy (Italian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1500" dirty="0"/>
              <a:t>– INA Italian Naval Academy (Hellenic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1500" dirty="0"/>
              <a:t>– Bulgarian Naval Academy (Polish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1500" dirty="0"/>
              <a:t>– Bulgarian Naval Academy (Italian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1500" dirty="0"/>
              <a:t> 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1500" dirty="0"/>
              <a:t>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1500" dirty="0"/>
              <a:t>– Hellenic Naval Academy/ Romanian Naval Academy</a:t>
            </a:r>
          </a:p>
          <a:p>
            <a:pPr>
              <a:spcAft>
                <a:spcPct val="0"/>
              </a:spcAft>
              <a:buNone/>
            </a:pPr>
            <a:endParaRPr lang="en-US" altLang="de-DE" sz="1600" dirty="0">
              <a:solidFill>
                <a:srgbClr val="FF0000"/>
              </a:solidFill>
            </a:endParaRPr>
          </a:p>
          <a:p>
            <a:pPr>
              <a:spcAft>
                <a:spcPct val="0"/>
              </a:spcAft>
              <a:buNone/>
            </a:pPr>
            <a:endParaRPr lang="en-US" altLang="de-DE" sz="1600" dirty="0">
              <a:solidFill>
                <a:srgbClr val="FF0000"/>
              </a:solidFill>
            </a:endParaRPr>
          </a:p>
          <a:p>
            <a:pPr eaLnBrk="1" hangingPunct="1">
              <a:spcAft>
                <a:spcPct val="0"/>
              </a:spcAft>
              <a:buNone/>
            </a:pPr>
            <a:r>
              <a:rPr lang="en-US" altLang="de-DE" sz="1600" u="sng" dirty="0">
                <a:solidFill>
                  <a:srgbClr val="FF0000"/>
                </a:solidFill>
              </a:rPr>
              <a:t>New course proposal – has been agreed to be part of INS:</a:t>
            </a:r>
          </a:p>
          <a:p>
            <a:pPr eaLnBrk="1" hangingPunct="1">
              <a:spcAft>
                <a:spcPct val="0"/>
              </a:spcAft>
              <a:buNone/>
            </a:pPr>
            <a:r>
              <a:rPr lang="en-US" altLang="de-DE" sz="1600" dirty="0"/>
              <a:t>CSDP module</a:t>
            </a:r>
          </a:p>
          <a:p>
            <a:pPr>
              <a:spcAft>
                <a:spcPct val="0"/>
              </a:spcAft>
              <a:buNone/>
            </a:pPr>
            <a:endParaRPr lang="en-US" altLang="de-DE" sz="1600" dirty="0">
              <a:solidFill>
                <a:srgbClr val="FF0000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en-US" altLang="de-DE" sz="1600" dirty="0">
                <a:solidFill>
                  <a:srgbClr val="FF0000"/>
                </a:solidFill>
              </a:rPr>
              <a:t>Deadlines (updated!)</a:t>
            </a:r>
            <a:r>
              <a:rPr lang="ro-RO" altLang="de-DE" sz="1600" dirty="0">
                <a:solidFill>
                  <a:srgbClr val="FF0000"/>
                </a:solidFill>
              </a:rPr>
              <a:t>:</a:t>
            </a:r>
            <a:endParaRPr lang="en-US" altLang="de-DE" sz="1600" dirty="0">
              <a:solidFill>
                <a:srgbClr val="FF0000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600" dirty="0">
                <a:solidFill>
                  <a:srgbClr val="0000FF"/>
                </a:solidFill>
              </a:rPr>
              <a:t>February 2023 – </a:t>
            </a:r>
            <a:r>
              <a:rPr lang="en-US" altLang="de-DE" sz="1600" dirty="0">
                <a:solidFill>
                  <a:srgbClr val="FF0000"/>
                </a:solidFill>
              </a:rPr>
              <a:t>syllabuses approval, working group development, start of course development;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600" dirty="0">
                <a:solidFill>
                  <a:srgbClr val="0000FF"/>
                </a:solidFill>
              </a:rPr>
              <a:t>March 2023 – </a:t>
            </a:r>
            <a:r>
              <a:rPr lang="en-US" altLang="de-DE" sz="1600" dirty="0">
                <a:solidFill>
                  <a:srgbClr val="FF0000"/>
                </a:solidFill>
              </a:rPr>
              <a:t>project submission for INS 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600" dirty="0">
                <a:solidFill>
                  <a:srgbClr val="0000FF"/>
                </a:solidFill>
              </a:rPr>
              <a:t>September 2023 – </a:t>
            </a:r>
            <a:r>
              <a:rPr lang="en-US" altLang="de-DE" sz="1600" dirty="0">
                <a:solidFill>
                  <a:srgbClr val="FF0000"/>
                </a:solidFill>
              </a:rPr>
              <a:t>course content development;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600" dirty="0">
                <a:solidFill>
                  <a:srgbClr val="0000FF"/>
                </a:solidFill>
              </a:rPr>
              <a:t>October 2023 – </a:t>
            </a:r>
            <a:r>
              <a:rPr lang="en-US" altLang="de-DE" sz="1600" dirty="0">
                <a:solidFill>
                  <a:srgbClr val="FF0000"/>
                </a:solidFill>
              </a:rPr>
              <a:t>submit the final modules offer for each partner.</a:t>
            </a:r>
          </a:p>
          <a:p>
            <a:pPr eaLnBrk="1" hangingPunct="1">
              <a:spcAft>
                <a:spcPct val="0"/>
              </a:spcAft>
              <a:buNone/>
            </a:pPr>
            <a:endParaRPr lang="en-US" altLang="de-DE" sz="2000" dirty="0"/>
          </a:p>
          <a:p>
            <a:pPr eaLnBrk="1" hangingPunct="1">
              <a:spcAft>
                <a:spcPct val="0"/>
              </a:spcAft>
              <a:buNone/>
            </a:pPr>
            <a:endParaRPr lang="en-US" altLang="de-D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15A62-0550-72B8-3B19-6F60F6FC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38C5B679-A4C4-87B7-E5D5-94121221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8" y="271415"/>
            <a:ext cx="96990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000" dirty="0">
                <a:solidFill>
                  <a:srgbClr val="FF0000"/>
                </a:solidFill>
              </a:rPr>
              <a:t>INTERNATIONAL NAVAL SEMESTER </a:t>
            </a:r>
            <a:r>
              <a:rPr lang="en-US" altLang="de-DE" dirty="0">
                <a:solidFill>
                  <a:srgbClr val="FF0000"/>
                </a:solidFill>
              </a:rPr>
              <a:t>– </a:t>
            </a:r>
            <a:r>
              <a:rPr lang="en-US" altLang="de-DE" sz="2400" u="sng" dirty="0">
                <a:solidFill>
                  <a:srgbClr val="0000FF"/>
                </a:solidFill>
              </a:rPr>
              <a:t>Course package</a:t>
            </a:r>
            <a:endParaRPr lang="de-AT" altLang="de-DE" sz="2400" u="sng" dirty="0">
              <a:solidFill>
                <a:srgbClr val="0000FF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3583EDB-32CB-3739-7663-B19320F3E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29" y="18228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59" y="4206904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6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A5555-75CB-2A11-0912-C073D4126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3" y="950895"/>
            <a:ext cx="12079131" cy="581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          Training modules/events offer for 2022-2023</a:t>
            </a:r>
            <a:r>
              <a:rPr lang="ro-RO" altLang="de-DE" sz="2400" dirty="0">
                <a:solidFill>
                  <a:srgbClr val="FF0000"/>
                </a:solidFill>
              </a:rPr>
              <a:t>:</a:t>
            </a:r>
            <a:endParaRPr lang="en-US" altLang="de-DE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de-DE" sz="2000" dirty="0"/>
              <a:t>Training modules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Navy Warfare Tactics Module </a:t>
            </a:r>
            <a:r>
              <a:rPr lang="en-US" altLang="de-DE" sz="2000" dirty="0"/>
              <a:t>– RNA (Romania, April 2023)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Navigation Simulation Module/ Engine Room Watchkeeping  </a:t>
            </a:r>
            <a:r>
              <a:rPr lang="en-US" altLang="de-DE" sz="2000" dirty="0"/>
              <a:t>– RNA (Romania, April-May 2023)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Ship Handling Module </a:t>
            </a:r>
            <a:r>
              <a:rPr lang="en-US" altLang="de-DE" sz="2000" dirty="0"/>
              <a:t>– NVNA (Bulgaria, April-May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Seamanship Training Stages </a:t>
            </a:r>
            <a:r>
              <a:rPr lang="en-US" altLang="de-DE" sz="2000" dirty="0"/>
              <a:t>– RNA/NVNA/PNA (July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Maritime Security </a:t>
            </a:r>
            <a:r>
              <a:rPr lang="en-US" altLang="de-DE" sz="2000" dirty="0"/>
              <a:t>– HNA (Greece, March 27</a:t>
            </a:r>
            <a:r>
              <a:rPr lang="en-US" altLang="de-DE" sz="2000" baseline="30000" dirty="0"/>
              <a:t>th</a:t>
            </a:r>
            <a:r>
              <a:rPr lang="en-US" altLang="de-DE" sz="2000" dirty="0"/>
              <a:t>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International Training Week </a:t>
            </a:r>
            <a:r>
              <a:rPr lang="en-US" altLang="de-DE" sz="2000" dirty="0"/>
              <a:t>– SNA (Spain, March and November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Leadership</a:t>
            </a:r>
            <a:r>
              <a:rPr lang="en-US" altLang="de-DE" sz="2000" dirty="0"/>
              <a:t> – PNA (Poland, May 2023)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de-DE" sz="2000" dirty="0"/>
              <a:t>Events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 err="1">
                <a:solidFill>
                  <a:srgbClr val="0000FF"/>
                </a:solidFill>
              </a:rPr>
              <a:t>CadetNav</a:t>
            </a:r>
            <a:r>
              <a:rPr lang="en-US" altLang="de-DE" sz="1800" dirty="0">
                <a:solidFill>
                  <a:srgbClr val="0000FF"/>
                </a:solidFill>
              </a:rPr>
              <a:t> Students’ Conference  </a:t>
            </a:r>
            <a:r>
              <a:rPr lang="en-US" altLang="de-DE" sz="1800" dirty="0"/>
              <a:t>– RNA (Romania, April 2023)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 err="1">
                <a:solidFill>
                  <a:srgbClr val="0000FF"/>
                </a:solidFill>
              </a:rPr>
              <a:t>SeaConf</a:t>
            </a:r>
            <a:r>
              <a:rPr lang="en-US" altLang="de-DE" sz="1800" dirty="0">
                <a:solidFill>
                  <a:srgbClr val="0000FF"/>
                </a:solidFill>
              </a:rPr>
              <a:t> International Conference  </a:t>
            </a:r>
            <a:r>
              <a:rPr lang="en-US" altLang="de-DE" sz="1800" dirty="0"/>
              <a:t>– RNA (Romania, May 2023)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Leadership Conference </a:t>
            </a:r>
            <a:r>
              <a:rPr lang="en-US" altLang="de-DE" sz="1800" dirty="0"/>
              <a:t>(January 2023), </a:t>
            </a:r>
            <a:r>
              <a:rPr lang="en-US" altLang="de-DE" sz="1800" dirty="0">
                <a:solidFill>
                  <a:srgbClr val="0000FF"/>
                </a:solidFill>
              </a:rPr>
              <a:t>International Affairs Conference </a:t>
            </a:r>
            <a:r>
              <a:rPr lang="en-US" altLang="de-DE" sz="1800" dirty="0"/>
              <a:t>(April 2023) - USNA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F312808C-1D7C-D575-8FE6-BC463420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07" y="427675"/>
            <a:ext cx="10297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FF0000"/>
                </a:solidFill>
              </a:rPr>
              <a:t>INTERNATIONAL NAVAL SEMESTER – </a:t>
            </a:r>
            <a:r>
              <a:rPr lang="en-US" altLang="de-DE" sz="2400" dirty="0">
                <a:solidFill>
                  <a:srgbClr val="0000FF"/>
                </a:solidFill>
              </a:rPr>
              <a:t>Joint modules/events</a:t>
            </a:r>
            <a:endParaRPr lang="de-AT" altLang="de-DE" sz="2400" dirty="0">
              <a:solidFill>
                <a:srgbClr val="0000FF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9B2326D3-4A09-1644-FCDA-BC9289757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9375"/>
            <a:ext cx="12151606" cy="54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en-US" altLang="de-DE" sz="3200" dirty="0" err="1">
                <a:solidFill>
                  <a:srgbClr val="FF0000"/>
                </a:solidFill>
              </a:rPr>
              <a:t>LoD</a:t>
            </a:r>
            <a:r>
              <a:rPr lang="en-US" altLang="de-DE" sz="3200" dirty="0">
                <a:solidFill>
                  <a:srgbClr val="FF0000"/>
                </a:solidFill>
              </a:rPr>
              <a:t> 11 – </a:t>
            </a:r>
            <a:r>
              <a:rPr lang="ro-RO" altLang="de-DE" sz="3200" dirty="0">
                <a:solidFill>
                  <a:srgbClr val="FF0000"/>
                </a:solidFill>
              </a:rPr>
              <a:t>Joint projects </a:t>
            </a:r>
            <a:r>
              <a:rPr lang="en-US" altLang="de-DE" sz="3200" dirty="0">
                <a:solidFill>
                  <a:srgbClr val="FF0000"/>
                </a:solidFill>
              </a:rPr>
              <a:t>for INS</a:t>
            </a:r>
          </a:p>
          <a:p>
            <a:pPr>
              <a:spcAft>
                <a:spcPct val="0"/>
              </a:spcAft>
              <a:buNone/>
            </a:pPr>
            <a:endParaRPr lang="en-US" altLang="de-DE" sz="800" dirty="0">
              <a:solidFill>
                <a:srgbClr val="0000FF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en-US" altLang="de-DE" sz="2400" dirty="0">
                <a:solidFill>
                  <a:srgbClr val="0000FF"/>
                </a:solidFill>
              </a:rPr>
              <a:t>1. </a:t>
            </a:r>
            <a:r>
              <a:rPr lang="ro-RO" altLang="de-DE" dirty="0" err="1">
                <a:solidFill>
                  <a:srgbClr val="0000FF"/>
                </a:solidFill>
              </a:rPr>
              <a:t>Joint</a:t>
            </a:r>
            <a:r>
              <a:rPr lang="ro-RO" altLang="de-DE" dirty="0">
                <a:solidFill>
                  <a:srgbClr val="0000FF"/>
                </a:solidFill>
              </a:rPr>
              <a:t> </a:t>
            </a:r>
            <a:r>
              <a:rPr lang="ro-RO" altLang="de-DE" dirty="0" err="1">
                <a:solidFill>
                  <a:srgbClr val="0000FF"/>
                </a:solidFill>
              </a:rPr>
              <a:t>projects</a:t>
            </a:r>
            <a:r>
              <a:rPr lang="ro-RO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>
                <a:solidFill>
                  <a:srgbClr val="0000FF"/>
                </a:solidFill>
              </a:rPr>
              <a:t>currently under implementation </a:t>
            </a:r>
            <a:r>
              <a:rPr lang="en-GB" altLang="de-DE" dirty="0">
                <a:solidFill>
                  <a:srgbClr val="7030A0"/>
                </a:solidFill>
              </a:rPr>
              <a:t>– </a:t>
            </a:r>
            <a:r>
              <a:rPr lang="en-GB" altLang="de-DE" dirty="0">
                <a:solidFill>
                  <a:srgbClr val="0000FF"/>
                </a:solidFill>
              </a:rPr>
              <a:t>RNA, PNA, NVNA</a:t>
            </a:r>
            <a:r>
              <a:rPr lang="en-US" altLang="de-DE" sz="2400" dirty="0">
                <a:solidFill>
                  <a:srgbClr val="0000FF"/>
                </a:solidFill>
              </a:rPr>
              <a:t>:</a:t>
            </a:r>
          </a:p>
          <a:p>
            <a:pPr marL="271463" indent="-271463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FF0000"/>
                </a:solidFill>
              </a:rPr>
              <a:t>MARS-NET </a:t>
            </a:r>
            <a:r>
              <a:rPr lang="ro-RO" altLang="de-DE" sz="2400" dirty="0">
                <a:solidFill>
                  <a:srgbClr val="7030A0"/>
                </a:solidFill>
              </a:rPr>
              <a:t>– </a:t>
            </a:r>
            <a:r>
              <a:rPr lang="ro-RO" altLang="de-DE" sz="2400" dirty="0" err="1">
                <a:solidFill>
                  <a:srgbClr val="7030A0"/>
                </a:solidFill>
              </a:rPr>
              <a:t>simulators</a:t>
            </a:r>
            <a:r>
              <a:rPr lang="en-GB" altLang="de-DE" sz="2400" dirty="0">
                <a:solidFill>
                  <a:srgbClr val="7030A0"/>
                </a:solidFill>
              </a:rPr>
              <a:t>’ network implementation (2022-2024) </a:t>
            </a:r>
          </a:p>
          <a:p>
            <a:pPr marL="271463" indent="-271463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FF0000"/>
                </a:solidFill>
              </a:rPr>
              <a:t>SEA MENTORS </a:t>
            </a:r>
            <a:r>
              <a:rPr lang="en-GB" altLang="de-DE" sz="2400" dirty="0">
                <a:solidFill>
                  <a:srgbClr val="7030A0"/>
                </a:solidFill>
              </a:rPr>
              <a:t>– mentorship platform to be implemented (2022-2024);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</a:rPr>
              <a:t>2. </a:t>
            </a:r>
            <a:r>
              <a:rPr lang="en-US" altLang="de-DE" dirty="0" err="1">
                <a:solidFill>
                  <a:srgbClr val="0000FF"/>
                </a:solidFill>
              </a:rPr>
              <a:t>LoD</a:t>
            </a:r>
            <a:r>
              <a:rPr lang="en-US" altLang="de-DE" dirty="0">
                <a:solidFill>
                  <a:srgbClr val="0000FF"/>
                </a:solidFill>
              </a:rPr>
              <a:t> 11 – </a:t>
            </a:r>
            <a:r>
              <a:rPr lang="ro-RO" altLang="de-DE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</a:t>
            </a:r>
            <a:r>
              <a:rPr lang="ro-RO" altLang="de-DE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ro-RO" altLang="de-DE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to be prepared (RNA guidance)</a:t>
            </a:r>
            <a:r>
              <a:rPr lang="ro-RO" altLang="de-DE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de-DE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 KA203 Common Curriculum Harmonization for Navy Education – curriculum framework development </a:t>
            </a:r>
            <a:r>
              <a:rPr lang="en-GB" altLang="de-DE" sz="2400" dirty="0">
                <a:solidFill>
                  <a:srgbClr val="7030A0"/>
                </a:solidFill>
              </a:rPr>
              <a:t>(March 2023) </a:t>
            </a:r>
            <a:r>
              <a:rPr lang="en-GB" altLang="de-DE" sz="2000" dirty="0">
                <a:solidFill>
                  <a:srgbClr val="FF0000"/>
                </a:solidFill>
              </a:rPr>
              <a:t>– </a:t>
            </a:r>
            <a:r>
              <a:rPr lang="en-GB" altLang="de-DE" sz="2400" dirty="0">
                <a:solidFill>
                  <a:srgbClr val="FF0000"/>
                </a:solidFill>
              </a:rPr>
              <a:t>RNA, HNA, NVNA, PNA, INA</a:t>
            </a:r>
            <a:r>
              <a:rPr lang="en-US" altLang="de-DE" sz="2400" dirty="0">
                <a:solidFill>
                  <a:srgbClr val="7030A0"/>
                </a:solidFill>
              </a:rPr>
              <a:t> – next IG meeting the project application will be revised and approved.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 KA203 - Integrated Training Programs Network for EU Naval Academies</a:t>
            </a:r>
            <a:r>
              <a:rPr lang="en-GB" altLang="de-DE" sz="2400" dirty="0">
                <a:solidFill>
                  <a:srgbClr val="7030A0"/>
                </a:solidFill>
              </a:rPr>
              <a:t> </a:t>
            </a:r>
            <a:r>
              <a:rPr lang="en-GB" altLang="de-DE" sz="2000" dirty="0">
                <a:solidFill>
                  <a:srgbClr val="7030A0"/>
                </a:solidFill>
              </a:rPr>
              <a:t>(</a:t>
            </a:r>
            <a:r>
              <a:rPr lang="en-GB" altLang="de-DE" sz="2000" dirty="0" err="1">
                <a:solidFill>
                  <a:srgbClr val="7030A0"/>
                </a:solidFill>
              </a:rPr>
              <a:t>february</a:t>
            </a:r>
            <a:r>
              <a:rPr lang="en-GB" altLang="de-DE" sz="2000" dirty="0">
                <a:solidFill>
                  <a:srgbClr val="7030A0"/>
                </a:solidFill>
              </a:rPr>
              <a:t> 2024)</a:t>
            </a:r>
            <a:r>
              <a:rPr lang="en-US" altLang="de-DE" sz="2000" dirty="0">
                <a:solidFill>
                  <a:srgbClr val="7030A0"/>
                </a:solidFill>
              </a:rPr>
              <a:t>.</a:t>
            </a:r>
            <a:endParaRPr lang="ro-RO" altLang="de-DE" sz="20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638A1-B373-A052-5F5B-62DD35F7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CDBD5DA2-D681-91E8-F1E5-1474B44D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9818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FF0000"/>
                </a:solidFill>
              </a:rPr>
              <a:t>INTERNATIONAL NAVAL SEMESTER – Strategic projects</a:t>
            </a:r>
            <a:endParaRPr lang="de-AT" altLang="de-DE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2050EE51-5FF1-FE49-7943-9F10B2CAB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91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7959F65-105F-78FA-2443-AAFF334A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" y="1478081"/>
            <a:ext cx="1214650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Roadmap updates – way to go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</a:t>
            </a:r>
            <a:r>
              <a:rPr lang="en-US" altLang="de-DE" sz="2400" dirty="0">
                <a:solidFill>
                  <a:srgbClr val="0000FF"/>
                </a:solidFill>
              </a:rPr>
              <a:t>February 2023 </a:t>
            </a:r>
            <a:r>
              <a:rPr lang="en-US" altLang="de-DE" sz="2400" dirty="0">
                <a:solidFill>
                  <a:srgbClr val="7030A0"/>
                </a:solidFill>
              </a:rPr>
              <a:t>– approval of the final format of syllabuses for 12 joint modules;</a:t>
            </a: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</a:rPr>
              <a:t>March 2023 </a:t>
            </a:r>
            <a:r>
              <a:rPr lang="en-US" altLang="de-DE" sz="2400" dirty="0">
                <a:solidFill>
                  <a:srgbClr val="7030A0"/>
                </a:solidFill>
              </a:rPr>
              <a:t>– projects proposal preparation and submission (RNA coordination) </a:t>
            </a: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March - December 2023 </a:t>
            </a:r>
            <a:r>
              <a:rPr lang="en-GB" altLang="de-DE" sz="2400" dirty="0">
                <a:solidFill>
                  <a:srgbClr val="7030A0"/>
                </a:solidFill>
              </a:rPr>
              <a:t>– drafting the course content and approving the modules organization in the academic plan for 2023-2024/partners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  <a:endParaRPr lang="en-US" altLang="de-DE" sz="2400" dirty="0">
              <a:solidFill>
                <a:srgbClr val="7030A0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FF0000"/>
                </a:solidFill>
              </a:rPr>
              <a:t>INS is planned to be started as joint modules offer during 2023-2024.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C2A2A-5782-A5BD-0B78-3657A028A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26335D54-202E-AB3C-BF3A-0708EAB8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6" name="Bild 12" descr="EMILYO Logo">
            <a:extLst>
              <a:ext uri="{FF2B5EF4-FFF2-40B4-BE49-F238E27FC236}">
                <a16:creationId xmlns:a16="http://schemas.microsoft.com/office/drawing/2014/main" id="{A32C2821-7CE5-F8CC-724E-356A82122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4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CACB14-2C29-55CF-AF7B-F94A19FA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026" y="2020304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6600" dirty="0">
                <a:solidFill>
                  <a:srgbClr val="0000FF"/>
                </a:solidFill>
              </a:rPr>
              <a:t>QUESTIONS?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FBE05C18-1CB6-8888-F8AB-863B0F60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7B50C-3701-CD55-79E4-256FFF2A0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0" y="2744971"/>
            <a:ext cx="4931735" cy="4931735"/>
          </a:xfrm>
          <a:prstGeom prst="rect">
            <a:avLst/>
          </a:prstGeom>
        </p:spPr>
      </p:pic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657AE980-5959-585E-8619-EE599E4A8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716</Words>
  <Application>Microsoft Office PowerPoint</Application>
  <PresentationFormat>Widescreen</PresentationFormat>
  <Paragraphs>85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113</cp:revision>
  <dcterms:created xsi:type="dcterms:W3CDTF">2022-04-18T12:01:08Z</dcterms:created>
  <dcterms:modified xsi:type="dcterms:W3CDTF">2022-12-07T10:16:57Z</dcterms:modified>
</cp:coreProperties>
</file>