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62" r:id="rId6"/>
    <p:sldId id="263" r:id="rId7"/>
    <p:sldId id="271" r:id="rId8"/>
    <p:sldId id="274" r:id="rId9"/>
    <p:sldId id="272" r:id="rId10"/>
    <p:sldId id="273" r:id="rId11"/>
    <p:sldId id="275" r:id="rId12"/>
    <p:sldId id="264" r:id="rId13"/>
    <p:sldId id="267" r:id="rId14"/>
    <p:sldId id="266" r:id="rId15"/>
    <p:sldId id="268" r:id="rId16"/>
    <p:sldId id="269" r:id="rId17"/>
    <p:sldId id="277" r:id="rId18"/>
    <p:sldId id="265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30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27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66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9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3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6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03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8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1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6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90784-A2B7-064E-9DB9-70AB94CFF444}" type="datetimeFigureOut">
              <a:rPr lang="fr-FR" smtClean="0"/>
              <a:t>12/02/2023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86204" y="6254995"/>
            <a:ext cx="2133600" cy="365125"/>
          </a:xfrm>
          <a:prstGeom prst="rect">
            <a:avLst/>
          </a:prstGeom>
        </p:spPr>
        <p:txBody>
          <a:bodyPr/>
          <a:lstStyle/>
          <a:p>
            <a:fld id="{968A3063-FF3E-3345-BD4F-FCF88642B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5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918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 dirty="0"/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BD6B917-6D8E-A90C-0A7F-163CC29035D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13171" y="6224673"/>
            <a:ext cx="1573234" cy="335638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5FE2A7-3549-1FCA-ACA5-25AA3F4BD5F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646309" y="6194006"/>
            <a:ext cx="531798" cy="606829"/>
          </a:xfrm>
          <a:prstGeom prst="rect">
            <a:avLst/>
          </a:prstGeom>
        </p:spPr>
      </p:pic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5BE77BF-CD52-87B9-CB8C-E9D5563C849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2100" y="6169658"/>
            <a:ext cx="1862068" cy="39065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7EF7B4-233C-5410-EF63-4787CBEE40E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72281" y="6129815"/>
            <a:ext cx="8571719" cy="12193"/>
          </a:xfrm>
          <a:prstGeom prst="rect">
            <a:avLst/>
          </a:prstGeom>
        </p:spPr>
      </p:pic>
      <p:pic>
        <p:nvPicPr>
          <p:cNvPr id="39" name="Image 38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74141F1F-7449-220C-1CDB-4FABFF0B964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861415" y="6171415"/>
            <a:ext cx="549830" cy="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elle.nicolas@supmaritime.fr" TargetMode="External"/><Relationship Id="rId2" Type="http://schemas.openxmlformats.org/officeDocument/2006/relationships/hyperlink" Target="mailto:gersende.ledimna@supmaritme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scale.hauret@supmaritime.fr" TargetMode="External"/><Relationship Id="rId5" Type="http://schemas.openxmlformats.org/officeDocument/2006/relationships/hyperlink" Target="mailto:marie.livet@supmaritime.fr" TargetMode="External"/><Relationship Id="rId4" Type="http://schemas.openxmlformats.org/officeDocument/2006/relationships/hyperlink" Target="mailto:edward.melaert@supmaritime,f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rita.avram@anmb.ro" TargetMode="External"/><Relationship Id="rId13" Type="http://schemas.openxmlformats.org/officeDocument/2006/relationships/hyperlink" Target="mailto:andrei.bautu@anmb.ro" TargetMode="External"/><Relationship Id="rId3" Type="http://schemas.openxmlformats.org/officeDocument/2006/relationships/hyperlink" Target="mailto:marius.cucu@anmb.ro" TargetMode="External"/><Relationship Id="rId7" Type="http://schemas.openxmlformats.org/officeDocument/2006/relationships/hyperlink" Target="mailto:andrei.pocora@anmb.ro" TargetMode="External"/><Relationship Id="rId12" Type="http://schemas.openxmlformats.org/officeDocument/2006/relationships/hyperlink" Target="mailto:raluca.apostol@anmb.ro" TargetMode="External"/><Relationship Id="rId2" Type="http://schemas.openxmlformats.org/officeDocument/2006/relationships/hyperlink" Target="mailto:catalin.popa@anmb.r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ilip.nistor@anmb.ro" TargetMode="External"/><Relationship Id="rId11" Type="http://schemas.openxmlformats.org/officeDocument/2006/relationships/hyperlink" Target="mailto:edith.kaiter@anmb.ro" TargetMode="External"/><Relationship Id="rId5" Type="http://schemas.openxmlformats.org/officeDocument/2006/relationships/hyperlink" Target="mailto:alexandru.cotorcea@anmb.ro" TargetMode="External"/><Relationship Id="rId10" Type="http://schemas.openxmlformats.org/officeDocument/2006/relationships/hyperlink" Target="mailto:camelia.alibec@anmb.ro" TargetMode="External"/><Relationship Id="rId4" Type="http://schemas.openxmlformats.org/officeDocument/2006/relationships/hyperlink" Target="mailto:sergiu.lupu@anmb.ro" TargetMode="External"/><Relationship Id="rId9" Type="http://schemas.openxmlformats.org/officeDocument/2006/relationships/hyperlink" Target="mailto:corina.sandiuc@anmb.ro" TargetMode="External"/><Relationship Id="rId14" Type="http://schemas.openxmlformats.org/officeDocument/2006/relationships/hyperlink" Target="mailto:%E2%80%93%E2%80%AFanca.atodiresei@anmb.ro%E2%80%AF(+4072338138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.ververi@lajm.lt" TargetMode="External"/><Relationship Id="rId2" Type="http://schemas.openxmlformats.org/officeDocument/2006/relationships/hyperlink" Target="mailto:v.pranckeviciute@lajm.l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.mickiene@lajm.lt" TargetMode="External"/><Relationship Id="rId5" Type="http://schemas.openxmlformats.org/officeDocument/2006/relationships/hyperlink" Target="mailto:v.jocaitis@lajm.lt" TargetMode="External"/><Relationship Id="rId4" Type="http://schemas.openxmlformats.org/officeDocument/2006/relationships/hyperlink" Target="mailto:t.lysenko@lajm.l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BA96FBF-A52E-85A3-CA23-9497B49A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07" y="161656"/>
            <a:ext cx="1921702" cy="40998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9D67C8B-9DE2-F067-E933-40B1C13ABA7E}"/>
              </a:ext>
            </a:extLst>
          </p:cNvPr>
          <p:cNvSpPr txBox="1"/>
          <p:nvPr/>
        </p:nvSpPr>
        <p:spPr>
          <a:xfrm>
            <a:off x="825910" y="689960"/>
            <a:ext cx="81017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MAR-Lang</a:t>
            </a:r>
          </a:p>
          <a:p>
            <a:pPr algn="ctr"/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Linguistic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Diversity in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European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Maritime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Higher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Education Institutions</a:t>
            </a:r>
          </a:p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TM1</a:t>
            </a:r>
          </a:p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February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2023</a:t>
            </a:r>
          </a:p>
          <a:p>
            <a:pPr algn="ctr"/>
            <a:endParaRPr lang="fr-FR" sz="3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fr-FR" sz="3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fr-F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fr-F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KA220-HED –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Cooperation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partnership in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higher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education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89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05349B7-E8AE-9D14-5DD5-A74CB2C7CC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4 WORK PACKAGES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402FEB46-DA48-06BF-A2A1-EE2EEEBE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2250"/>
            <a:ext cx="847453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Work package 1: Project Management (24 </a:t>
            </a:r>
            <a:r>
              <a:rPr lang="fr-FR" sz="2400" dirty="0" err="1"/>
              <a:t>months</a:t>
            </a:r>
            <a:r>
              <a:rPr lang="fr-FR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Work package 2: FEMT Collection (12 </a:t>
            </a:r>
            <a:r>
              <a:rPr lang="fr-FR" sz="2400" dirty="0" err="1"/>
              <a:t>months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Work package 3: Virtual Campus Platform (24 </a:t>
            </a:r>
            <a:r>
              <a:rPr lang="fr-FR" sz="2400" dirty="0" err="1"/>
              <a:t>months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Work package 4: Learning and </a:t>
            </a:r>
            <a:r>
              <a:rPr lang="fr-FR" sz="2400" dirty="0" err="1"/>
              <a:t>Teaching</a:t>
            </a:r>
            <a:r>
              <a:rPr lang="fr-FR" sz="2400" dirty="0"/>
              <a:t> </a:t>
            </a:r>
            <a:r>
              <a:rPr lang="fr-FR" sz="2400" dirty="0" err="1"/>
              <a:t>Activities</a:t>
            </a:r>
            <a:r>
              <a:rPr lang="fr-FR" sz="2400" dirty="0"/>
              <a:t> (17 </a:t>
            </a:r>
            <a:r>
              <a:rPr lang="fr-FR" sz="2400" dirty="0" err="1"/>
              <a:t>months</a:t>
            </a:r>
            <a:r>
              <a:rPr lang="fr-FR" sz="2400" dirty="0"/>
              <a:t>)</a:t>
            </a:r>
            <a:endParaRPr lang="en-GB" sz="2400" dirty="0"/>
          </a:p>
          <a:p>
            <a:endParaRPr lang="fr-FR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3A87D0EA-300F-0544-0834-C8492FCC97C4}"/>
              </a:ext>
            </a:extLst>
          </p:cNvPr>
          <p:cNvSpPr txBox="1">
            <a:spLocks/>
          </p:cNvSpPr>
          <p:nvPr/>
        </p:nvSpPr>
        <p:spPr>
          <a:xfrm>
            <a:off x="32656" y="2139042"/>
            <a:ext cx="3543301" cy="28738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C05E75A4-C187-079D-E3C2-CC5F2A06E3BD}"/>
              </a:ext>
            </a:extLst>
          </p:cNvPr>
          <p:cNvSpPr txBox="1">
            <a:spLocks/>
          </p:cNvSpPr>
          <p:nvPr/>
        </p:nvSpPr>
        <p:spPr>
          <a:xfrm>
            <a:off x="4212771" y="1574346"/>
            <a:ext cx="2971802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4489"/>
                </a:solidFill>
              </a:rPr>
              <a:t>            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contenu 11">
            <a:extLst>
              <a:ext uri="{FF2B5EF4-FFF2-40B4-BE49-F238E27FC236}">
                <a16:creationId xmlns:a16="http://schemas.microsoft.com/office/drawing/2014/main" id="{E49546B3-650D-05C0-CF5F-9D5C8AE4386C}"/>
              </a:ext>
            </a:extLst>
          </p:cNvPr>
          <p:cNvSpPr txBox="1">
            <a:spLocks/>
          </p:cNvSpPr>
          <p:nvPr/>
        </p:nvSpPr>
        <p:spPr>
          <a:xfrm>
            <a:off x="4931230" y="2139042"/>
            <a:ext cx="4000500" cy="23288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8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4FFDC-A5EF-34F6-700B-383F4F3C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323"/>
            <a:ext cx="8229600" cy="1319315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FRENCH-ENGLISH MARITIME TERMINOLOGY COLLECTION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45CA89-E3BF-182A-353A-A7B73BF9B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 err="1"/>
              <a:t>Bilingual</a:t>
            </a:r>
            <a:r>
              <a:rPr lang="fr-FR" sz="2400" dirty="0"/>
              <a:t> </a:t>
            </a:r>
            <a:r>
              <a:rPr lang="fr-FR" sz="2400" dirty="0" err="1"/>
              <a:t>glossary</a:t>
            </a:r>
            <a:r>
              <a:rPr lang="fr-FR" sz="2400" dirty="0"/>
              <a:t> of maritime </a:t>
            </a:r>
            <a:r>
              <a:rPr lang="fr-FR" sz="2400" dirty="0" err="1"/>
              <a:t>terms</a:t>
            </a:r>
            <a:r>
              <a:rPr lang="fr-FR" sz="2400" dirty="0"/>
              <a:t> in FR and ENG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Curriculum of FR-ENG maritime </a:t>
            </a:r>
            <a:r>
              <a:rPr lang="fr-FR" sz="2400" dirty="0" err="1"/>
              <a:t>terminology</a:t>
            </a:r>
            <a:r>
              <a:rPr lang="fr-FR" sz="2400" dirty="0"/>
              <a:t>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err="1"/>
              <a:t>Ship</a:t>
            </a:r>
            <a:r>
              <a:rPr lang="fr-FR" sz="2400" dirty="0"/>
              <a:t> and Cargo Handling course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Naval Engineering course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Port and Maritime </a:t>
            </a:r>
            <a:r>
              <a:rPr lang="fr-FR" sz="2400" dirty="0" err="1"/>
              <a:t>Logistics</a:t>
            </a:r>
            <a:r>
              <a:rPr lang="fr-FR" sz="2400" dirty="0"/>
              <a:t> </a:t>
            </a:r>
            <a:r>
              <a:rPr lang="fr-FR" sz="2400" dirty="0" err="1"/>
              <a:t>sector</a:t>
            </a:r>
            <a:r>
              <a:rPr lang="fr-FR" sz="2400" dirty="0"/>
              <a:t> course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FR-ENG maritime modules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err="1"/>
              <a:t>Ship</a:t>
            </a:r>
            <a:r>
              <a:rPr lang="fr-FR" sz="2400" dirty="0"/>
              <a:t> and Cargo Handling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Naval Engineering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Port and Maritime </a:t>
            </a:r>
            <a:r>
              <a:rPr lang="fr-FR" sz="2400" dirty="0" err="1"/>
              <a:t>Logistics</a:t>
            </a:r>
            <a:r>
              <a:rPr lang="fr-FR" sz="2400" dirty="0"/>
              <a:t> </a:t>
            </a:r>
            <a:r>
              <a:rPr lang="fr-FR" sz="2400" dirty="0" err="1"/>
              <a:t>sector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63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33DFC-DEDC-57EA-251D-78694B0E0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VIRTUAL CAMPUS PLATFORM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FBA41FF-5485-9599-5CAE-E00D804D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4336"/>
            <a:ext cx="8229600" cy="45134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Virtual campus platform: MARPLAT for </a:t>
            </a:r>
            <a:r>
              <a:rPr lang="fr-FR" sz="2400" dirty="0" err="1"/>
              <a:t>teachers</a:t>
            </a:r>
            <a:r>
              <a:rPr lang="fr-FR" sz="2400" dirty="0"/>
              <a:t>, </a:t>
            </a:r>
            <a:r>
              <a:rPr lang="fr-FR" sz="2400" dirty="0" err="1"/>
              <a:t>students</a:t>
            </a:r>
            <a:r>
              <a:rPr lang="fr-FR" sz="2400" dirty="0"/>
              <a:t>, </a:t>
            </a:r>
            <a:r>
              <a:rPr lang="fr-FR" sz="2400" dirty="0" err="1"/>
              <a:t>researchers</a:t>
            </a:r>
            <a:r>
              <a:rPr lang="fr-FR" sz="2400" dirty="0"/>
              <a:t>, </a:t>
            </a:r>
            <a:r>
              <a:rPr lang="fr-FR" sz="2400" dirty="0" err="1"/>
              <a:t>professionals</a:t>
            </a:r>
            <a:r>
              <a:rPr lang="fr-FR" sz="2400" dirty="0"/>
              <a:t> and stakeholders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Digital support of the courses: sharing </a:t>
            </a:r>
            <a:r>
              <a:rPr lang="fr-FR" sz="2400" dirty="0" err="1"/>
              <a:t>didactic</a:t>
            </a:r>
            <a:r>
              <a:rPr lang="fr-FR" sz="2400" dirty="0"/>
              <a:t> </a:t>
            </a:r>
            <a:r>
              <a:rPr lang="fr-FR" sz="2400" dirty="0" err="1"/>
              <a:t>materials</a:t>
            </a:r>
            <a:r>
              <a:rPr lang="fr-FR" sz="2400" dirty="0"/>
              <a:t>, </a:t>
            </a:r>
            <a:r>
              <a:rPr lang="fr-FR" sz="2400" dirty="0" err="1"/>
              <a:t>video</a:t>
            </a:r>
            <a:r>
              <a:rPr lang="fr-FR" sz="2400" dirty="0"/>
              <a:t> </a:t>
            </a:r>
            <a:r>
              <a:rPr lang="fr-FR" sz="2400" dirty="0" err="1"/>
              <a:t>tutorials</a:t>
            </a:r>
            <a:r>
              <a:rPr lang="fr-FR" sz="2400" dirty="0"/>
              <a:t> </a:t>
            </a:r>
            <a:r>
              <a:rPr lang="fr-FR" sz="2400" dirty="0" err="1"/>
              <a:t>among</a:t>
            </a:r>
            <a:r>
              <a:rPr lang="fr-FR" sz="2400" dirty="0"/>
              <a:t> the </a:t>
            </a:r>
            <a:r>
              <a:rPr lang="fr-FR" sz="2400" dirty="0" err="1"/>
              <a:t>partner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Four transnational meetings (France, Romania, online)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26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678DD-E700-2672-ACED-4D6D964B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LEARNING, TEACHING ACTIVITIES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3EF1FA-5E20-9ED1-29E0-8357244E7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01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3 joint training </a:t>
            </a:r>
            <a:r>
              <a:rPr lang="fr-FR" sz="2800" dirty="0" err="1"/>
              <a:t>events</a:t>
            </a:r>
            <a:r>
              <a:rPr lang="fr-FR" sz="2800" dirty="0"/>
              <a:t> for </a:t>
            </a:r>
            <a:r>
              <a:rPr lang="fr-FR" sz="2800" dirty="0" err="1"/>
              <a:t>teachers</a:t>
            </a: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3 joint training </a:t>
            </a:r>
            <a:r>
              <a:rPr lang="fr-FR" sz="2800" dirty="0" err="1"/>
              <a:t>events</a:t>
            </a:r>
            <a:r>
              <a:rPr lang="fr-FR" sz="2800" dirty="0"/>
              <a:t> for </a:t>
            </a:r>
            <a:r>
              <a:rPr lang="fr-FR" sz="2800" dirty="0" err="1"/>
              <a:t>students</a:t>
            </a:r>
            <a:endParaRPr lang="fr-FR" sz="2800" dirty="0"/>
          </a:p>
          <a:p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3 public </a:t>
            </a:r>
            <a:r>
              <a:rPr lang="fr-FR" sz="2800" dirty="0" err="1"/>
              <a:t>events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25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E5C51-EBC9-F0A2-FECA-59A3531B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b="1"/>
              <a:t>GANTT</a:t>
            </a:r>
            <a:endParaRPr lang="en-GB" b="1"/>
          </a:p>
        </p:txBody>
      </p:sp>
      <p:pic>
        <p:nvPicPr>
          <p:cNvPr id="1027" name="Image 3">
            <a:extLst>
              <a:ext uri="{FF2B5EF4-FFF2-40B4-BE49-F238E27FC236}">
                <a16:creationId xmlns:a16="http://schemas.microsoft.com/office/drawing/2014/main" id="{0035D482-1B78-533E-DCBF-4F380B4B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17490"/>
            <a:ext cx="8229600" cy="26746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57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22418-0ED0-7D4C-AFF5-614834D0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148"/>
            <a:ext cx="8229600" cy="1250490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TASKS ALLOCATION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E99B19-B20B-589D-2A7C-C6BF2F75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sz="2400" b="1" dirty="0"/>
              <a:t>ENSM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Project </a:t>
            </a:r>
            <a:r>
              <a:rPr lang="fr-FR" sz="2400" dirty="0" err="1"/>
              <a:t>coordinator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err="1"/>
              <a:t>Task</a:t>
            </a:r>
            <a:r>
              <a:rPr lang="fr-FR" sz="2400" dirty="0"/>
              <a:t> leader WP1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err="1"/>
              <a:t>Task</a:t>
            </a:r>
            <a:r>
              <a:rPr lang="fr-FR" sz="2400" dirty="0"/>
              <a:t> leader WP2: FEMT collection for </a:t>
            </a:r>
            <a:r>
              <a:rPr lang="fr-FR" sz="2400" dirty="0" err="1"/>
              <a:t>Ship</a:t>
            </a:r>
            <a:r>
              <a:rPr lang="fr-FR" sz="2400" dirty="0"/>
              <a:t> and Cargo Handling, Naval Engineering, Port and Maritime </a:t>
            </a:r>
            <a:r>
              <a:rPr lang="fr-FR" sz="2400" dirty="0" err="1"/>
              <a:t>Logistics</a:t>
            </a:r>
            <a:r>
              <a:rPr lang="fr-FR" sz="2400" dirty="0"/>
              <a:t> </a:t>
            </a:r>
            <a:r>
              <a:rPr lang="fr-FR" sz="2400" dirty="0" err="1"/>
              <a:t>sector</a:t>
            </a:r>
            <a:r>
              <a:rPr lang="fr-FR" sz="2400" dirty="0"/>
              <a:t>. </a:t>
            </a:r>
            <a:r>
              <a:rPr lang="fr-FR" sz="2400" dirty="0" err="1"/>
              <a:t>Development</a:t>
            </a:r>
            <a:r>
              <a:rPr lang="fr-FR" sz="2400" dirty="0"/>
              <a:t> of </a:t>
            </a:r>
            <a:r>
              <a:rPr lang="fr-FR" sz="2400" dirty="0" err="1"/>
              <a:t>linguistic</a:t>
            </a:r>
            <a:r>
              <a:rPr lang="fr-FR" sz="2400" dirty="0"/>
              <a:t> courses for </a:t>
            </a:r>
            <a:r>
              <a:rPr lang="fr-FR" sz="2400" dirty="0" err="1"/>
              <a:t>students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Organisation of </a:t>
            </a:r>
            <a:r>
              <a:rPr lang="fr-FR" sz="2400" dirty="0" err="1"/>
              <a:t>three</a:t>
            </a:r>
            <a:r>
              <a:rPr lang="fr-FR" sz="2400" dirty="0"/>
              <a:t> </a:t>
            </a:r>
            <a:r>
              <a:rPr lang="fr-FR" sz="2400" dirty="0" err="1"/>
              <a:t>TMs</a:t>
            </a:r>
            <a:r>
              <a:rPr lang="fr-FR" sz="2400" dirty="0"/>
              <a:t>: M3 in LH, M18 online, M23 in Saint-Malo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Organisation in M10 of one TS for 9 </a:t>
            </a:r>
            <a:r>
              <a:rPr lang="fr-FR" sz="2400" dirty="0" err="1"/>
              <a:t>lecturers</a:t>
            </a:r>
            <a:r>
              <a:rPr lang="fr-FR" sz="2400" dirty="0"/>
              <a:t>, one TS for 9 </a:t>
            </a:r>
            <a:r>
              <a:rPr lang="fr-FR" sz="2400" dirty="0" err="1"/>
              <a:t>students</a:t>
            </a:r>
            <a:r>
              <a:rPr lang="fr-FR" sz="2400" dirty="0"/>
              <a:t> on </a:t>
            </a:r>
            <a:r>
              <a:rPr lang="fr-FR" sz="2400" dirty="0" err="1"/>
              <a:t>Ship</a:t>
            </a:r>
            <a:r>
              <a:rPr lang="fr-FR" sz="2400" dirty="0"/>
              <a:t> and Cargo Handling (5 </a:t>
            </a:r>
            <a:r>
              <a:rPr lang="fr-FR" sz="2400" dirty="0" err="1"/>
              <a:t>days</a:t>
            </a:r>
            <a:r>
              <a:rPr lang="fr-FR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Organisation of one-</a:t>
            </a:r>
            <a:r>
              <a:rPr lang="fr-FR" sz="2400" dirty="0" err="1"/>
              <a:t>day</a:t>
            </a:r>
            <a:r>
              <a:rPr lang="fr-FR" sz="2400" dirty="0"/>
              <a:t> public </a:t>
            </a:r>
            <a:r>
              <a:rPr lang="fr-FR" sz="2400" dirty="0" err="1"/>
              <a:t>event</a:t>
            </a:r>
            <a:r>
              <a:rPr lang="fr-FR" sz="2400" dirty="0"/>
              <a:t> on FEMT </a:t>
            </a:r>
            <a:r>
              <a:rPr lang="fr-FR" sz="2400" dirty="0" err="1"/>
              <a:t>called</a:t>
            </a:r>
            <a:r>
              <a:rPr lang="fr-FR" sz="2400" dirty="0"/>
              <a:t> « FEM </a:t>
            </a:r>
            <a:r>
              <a:rPr lang="fr-FR" sz="2400" dirty="0" err="1"/>
              <a:t>Language</a:t>
            </a:r>
            <a:r>
              <a:rPr lang="fr-FR" sz="2400" dirty="0"/>
              <a:t> for </a:t>
            </a:r>
            <a:r>
              <a:rPr lang="fr-FR" sz="2400" dirty="0" err="1"/>
              <a:t>Friendship</a:t>
            </a:r>
            <a:r>
              <a:rPr lang="fr-FR" sz="2400" dirty="0"/>
              <a:t> » in M10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9288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438A1-7BB2-3D18-770E-C2B15408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TASKS ALLOCATION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E91837-5C30-7DBE-D77B-0902932BA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MBNA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err="1"/>
              <a:t>Task</a:t>
            </a:r>
            <a:r>
              <a:rPr lang="fr-FR" sz="2400" dirty="0"/>
              <a:t> leader for WP3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Organisation in M6 in Constanta of TM2 – FEM </a:t>
            </a:r>
            <a:r>
              <a:rPr lang="fr-FR" sz="2400" dirty="0" err="1"/>
              <a:t>Glossary</a:t>
            </a:r>
            <a:r>
              <a:rPr lang="fr-FR" sz="2400" dirty="0"/>
              <a:t> and Curricula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Organisation in M18 in Constanta of one TS for </a:t>
            </a:r>
            <a:r>
              <a:rPr lang="fr-FR" sz="2400" dirty="0" err="1"/>
              <a:t>lecturers</a:t>
            </a:r>
            <a:r>
              <a:rPr lang="fr-FR" sz="2400" dirty="0"/>
              <a:t> and one TS for </a:t>
            </a:r>
            <a:r>
              <a:rPr lang="fr-FR" sz="2400" dirty="0" err="1"/>
              <a:t>students</a:t>
            </a:r>
            <a:r>
              <a:rPr lang="fr-FR" sz="2400" dirty="0"/>
              <a:t> on FEMT on Port and Maritime </a:t>
            </a:r>
            <a:r>
              <a:rPr lang="fr-FR" sz="2400" dirty="0" err="1"/>
              <a:t>Logistics</a:t>
            </a:r>
            <a:r>
              <a:rPr lang="fr-FR" sz="2400" dirty="0"/>
              <a:t> </a:t>
            </a:r>
            <a:r>
              <a:rPr lang="fr-FR" sz="2400" dirty="0" err="1"/>
              <a:t>sector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Organisation in M18 of one-</a:t>
            </a:r>
            <a:r>
              <a:rPr lang="fr-FR" sz="2400" dirty="0" err="1"/>
              <a:t>day</a:t>
            </a:r>
            <a:r>
              <a:rPr lang="fr-FR" sz="2400" dirty="0"/>
              <a:t> public </a:t>
            </a:r>
            <a:r>
              <a:rPr lang="fr-FR" sz="2400" dirty="0" err="1"/>
              <a:t>event</a:t>
            </a:r>
            <a:r>
              <a:rPr lang="fr-FR" sz="2400" dirty="0"/>
              <a:t> « </a:t>
            </a:r>
            <a:r>
              <a:rPr lang="fr-FR" sz="2400" dirty="0" err="1"/>
              <a:t>Crossing</a:t>
            </a:r>
            <a:r>
              <a:rPr lang="fr-FR" sz="2400" dirty="0"/>
              <a:t> maritime </a:t>
            </a:r>
            <a:r>
              <a:rPr lang="fr-FR" sz="2400" dirty="0" err="1"/>
              <a:t>linguistic</a:t>
            </a:r>
            <a:r>
              <a:rPr lang="fr-FR" sz="2400" dirty="0"/>
              <a:t> </a:t>
            </a:r>
            <a:r>
              <a:rPr lang="fr-FR" sz="2400" dirty="0" err="1"/>
              <a:t>barriers</a:t>
            </a:r>
            <a:r>
              <a:rPr lang="fr-FR" sz="2400" dirty="0"/>
              <a:t> »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569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08BE7-3B71-E2A2-101A-460D3CDC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TASKS ALLOCATION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AAA1B-4907-1C72-3724-15973843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LMA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err="1"/>
              <a:t>Task</a:t>
            </a:r>
            <a:r>
              <a:rPr lang="fr-FR" sz="2400" dirty="0"/>
              <a:t> leader WP4 </a:t>
            </a:r>
            <a:r>
              <a:rPr lang="fr-FR" sz="2400" dirty="0" err="1"/>
              <a:t>from</a:t>
            </a:r>
            <a:r>
              <a:rPr lang="fr-FR" sz="2400" dirty="0"/>
              <a:t> M5 to M23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Organisation in M23 of one-</a:t>
            </a:r>
            <a:r>
              <a:rPr lang="fr-FR" sz="2400" dirty="0" err="1"/>
              <a:t>day</a:t>
            </a:r>
            <a:r>
              <a:rPr lang="fr-FR" sz="2400" dirty="0"/>
              <a:t> public </a:t>
            </a:r>
            <a:r>
              <a:rPr lang="fr-FR" sz="2400" dirty="0" err="1"/>
              <a:t>event</a:t>
            </a:r>
            <a:r>
              <a:rPr lang="fr-FR" sz="2400" dirty="0"/>
              <a:t> on FEMT « French for </a:t>
            </a:r>
            <a:r>
              <a:rPr lang="fr-FR" sz="2400" dirty="0" err="1"/>
              <a:t>friendship</a:t>
            </a:r>
            <a:r>
              <a:rPr lang="fr-FR" sz="2400" dirty="0"/>
              <a:t> at </a:t>
            </a:r>
            <a:r>
              <a:rPr lang="fr-FR" sz="2400" dirty="0" err="1"/>
              <a:t>sea</a:t>
            </a:r>
            <a:r>
              <a:rPr lang="fr-FR" sz="2400" dirty="0"/>
              <a:t> 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Organisation in M12 of one-</a:t>
            </a:r>
            <a:r>
              <a:rPr lang="fr-FR" sz="2400" dirty="0" err="1"/>
              <a:t>day</a:t>
            </a:r>
            <a:r>
              <a:rPr lang="fr-FR" sz="2400" dirty="0"/>
              <a:t> online TM3 on Learning </a:t>
            </a:r>
            <a:r>
              <a:rPr lang="fr-FR" sz="2400" dirty="0" err="1"/>
              <a:t>resources</a:t>
            </a:r>
            <a:r>
              <a:rPr lang="fr-FR" sz="2400" dirty="0"/>
              <a:t> digitalisation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Organisation in M23 in </a:t>
            </a:r>
            <a:r>
              <a:rPr lang="fr-FR" sz="2400" dirty="0" err="1"/>
              <a:t>Klaipeda</a:t>
            </a:r>
            <a:r>
              <a:rPr lang="fr-FR" sz="2400" dirty="0"/>
              <a:t> of one TS for </a:t>
            </a:r>
            <a:r>
              <a:rPr lang="fr-FR" sz="2400" dirty="0" err="1"/>
              <a:t>lecturers</a:t>
            </a:r>
            <a:r>
              <a:rPr lang="fr-FR" sz="2400" dirty="0"/>
              <a:t> and one TS for </a:t>
            </a:r>
            <a:r>
              <a:rPr lang="fr-FR" sz="2400" dirty="0" err="1"/>
              <a:t>students</a:t>
            </a:r>
            <a:r>
              <a:rPr lang="fr-FR" sz="2400" dirty="0"/>
              <a:t> on FEMT in Naval Engineering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470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525DE7-8A14-2A29-4E84-3F9A6BF71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Discussions?</a:t>
            </a:r>
          </a:p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4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07131-BEA7-02B3-BBA6-8EF0EAA5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7"/>
            <a:ext cx="5241470" cy="607105"/>
          </a:xfrm>
        </p:spPr>
        <p:txBody>
          <a:bodyPr lIns="91440" tIns="45720" rIns="91440" bIns="45720" anchor="t"/>
          <a:lstStyle/>
          <a:p>
            <a:pPr algn="l"/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CONTEXT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28600E-F793-AF7B-7C81-C69B7017CF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92250"/>
            <a:ext cx="8229600" cy="49552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acronym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MAR-LANG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starting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date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01/12/2022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total duration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end date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30/11/2024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lump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€250,000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Budget Items Allocated amount (EUR)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package n°1 Project Management €49,840.00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package n°2 - French-English Maritime Terminology collection €95,200.00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package n°3 - Virtual Campus Platform €51,549.00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package n°4 - Learning, teaching activities €53,411.00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250,000.00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/>
            <a:endParaRPr lang="fr-FR" sz="2000" kern="150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1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FCB5BE6-D2CE-8988-42CB-7DD9C2FD8C66}"/>
              </a:ext>
            </a:extLst>
          </p:cNvPr>
          <p:cNvSpPr txBox="1"/>
          <p:nvPr/>
        </p:nvSpPr>
        <p:spPr>
          <a:xfrm>
            <a:off x="-391885" y="146958"/>
            <a:ext cx="46046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PARTNERS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9ED6EA-31CD-8B99-7270-495F4DD471AD}"/>
              </a:ext>
            </a:extLst>
          </p:cNvPr>
          <p:cNvSpPr txBox="1"/>
          <p:nvPr/>
        </p:nvSpPr>
        <p:spPr>
          <a:xfrm>
            <a:off x="681135" y="1285107"/>
            <a:ext cx="8087308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800" dirty="0">
                <a:solidFill>
                  <a:prstClr val="black"/>
                </a:solidFill>
              </a:rPr>
              <a:t>É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cole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nationale </a:t>
            </a:r>
            <a:r>
              <a:rPr lang="fr-FR" sz="2800" dirty="0">
                <a:solidFill>
                  <a:prstClr val="black"/>
                </a:solidFill>
              </a:rPr>
              <a:t>s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upérieure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fr-FR" sz="2800" dirty="0">
                <a:solidFill>
                  <a:prstClr val="black"/>
                </a:solidFill>
              </a:rPr>
              <a:t>m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aritime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Le Havre, France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Mircea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cel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Batran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Naval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Academy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Constanta, Romania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Lietuvos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aukstoji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jureivystes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mokykla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Klaipeda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Lithuania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04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11638-2D5C-A3FF-ED04-BE056BC5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MAR-Lang STEERING COMMITTEE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43B41-C228-3D93-9B00-0CF1EA513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Project </a:t>
            </a:r>
            <a:r>
              <a:rPr lang="fr-FR" sz="2800" dirty="0" err="1"/>
              <a:t>coordinator</a:t>
            </a:r>
            <a:r>
              <a:rPr lang="fr-FR" sz="2800" dirty="0"/>
              <a:t>: Gersende Le </a:t>
            </a:r>
            <a:r>
              <a:rPr lang="fr-FR" sz="2800" dirty="0" err="1"/>
              <a:t>Dimna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Project manager ENSM: Christelle Nicolas</a:t>
            </a:r>
          </a:p>
          <a:p>
            <a:endParaRPr lang="fr-FR" sz="2800" dirty="0"/>
          </a:p>
          <a:p>
            <a:r>
              <a:rPr lang="fr-FR" sz="2800" dirty="0"/>
              <a:t>Project manager MBNA: Catalin Popa</a:t>
            </a:r>
          </a:p>
          <a:p>
            <a:endParaRPr lang="fr-FR" sz="2800" dirty="0"/>
          </a:p>
          <a:p>
            <a:r>
              <a:rPr lang="fr-FR" sz="2800" dirty="0"/>
              <a:t>Project manager LMA: Rima </a:t>
            </a:r>
            <a:r>
              <a:rPr lang="fr-FR" sz="2800" dirty="0" err="1"/>
              <a:t>Mickiene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3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0F6B7D-6BDF-CAE5-7E03-1199D74C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TEAMS (Partner 1)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A439ED-064B-E01B-5B86-B3376113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491818"/>
            <a:ext cx="892769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200" b="1" dirty="0"/>
              <a:t>ENSM</a:t>
            </a:r>
          </a:p>
          <a:p>
            <a:endParaRPr lang="fr-FR" sz="2200" b="1" dirty="0"/>
          </a:p>
          <a:p>
            <a:pPr marL="457200" indent="-457200">
              <a:buFont typeface="+mj-lt"/>
              <a:buAutoNum type="arabicPeriod"/>
            </a:pPr>
            <a:r>
              <a:rPr lang="fr-FR" sz="1900" dirty="0"/>
              <a:t>Gersende Le </a:t>
            </a:r>
            <a:r>
              <a:rPr lang="fr-FR" sz="1900" dirty="0" err="1"/>
              <a:t>Dimna</a:t>
            </a:r>
            <a:r>
              <a:rPr lang="fr-FR" sz="1900" dirty="0"/>
              <a:t>, </a:t>
            </a:r>
            <a:r>
              <a:rPr lang="fr-FR" sz="1900" dirty="0" err="1"/>
              <a:t>project</a:t>
            </a:r>
            <a:r>
              <a:rPr lang="fr-FR" sz="1900" dirty="0"/>
              <a:t> </a:t>
            </a:r>
            <a:r>
              <a:rPr lang="fr-FR" sz="1900" dirty="0" err="1"/>
              <a:t>coordinator</a:t>
            </a:r>
            <a:r>
              <a:rPr lang="fr-FR" sz="1900" dirty="0"/>
              <a:t> and Head of International Relations and Academic Partnerships </a:t>
            </a:r>
            <a:r>
              <a:rPr lang="fr-FR" sz="1900" dirty="0">
                <a:hlinkClick r:id="rId2"/>
              </a:rPr>
              <a:t>gersende.ledimna@supmaritme.fr</a:t>
            </a:r>
            <a:endParaRPr lang="fr-FR" sz="1900" dirty="0"/>
          </a:p>
          <a:p>
            <a:pPr marL="457200" indent="-457200">
              <a:buFont typeface="+mj-lt"/>
              <a:buAutoNum type="arabicPeriod"/>
            </a:pPr>
            <a:endParaRPr lang="fr-FR" sz="1900" dirty="0"/>
          </a:p>
          <a:p>
            <a:pPr marL="457200" indent="-457200">
              <a:buFont typeface="+mj-lt"/>
              <a:buAutoNum type="arabicPeriod"/>
            </a:pPr>
            <a:r>
              <a:rPr lang="fr-FR" sz="1900" dirty="0"/>
              <a:t>Christelle Nicolas, </a:t>
            </a:r>
            <a:r>
              <a:rPr lang="fr-FR" sz="1900" dirty="0" err="1"/>
              <a:t>project</a:t>
            </a:r>
            <a:r>
              <a:rPr lang="fr-FR" sz="1900" dirty="0"/>
              <a:t> manager and </a:t>
            </a:r>
            <a:r>
              <a:rPr lang="fr-FR" sz="1900" dirty="0" err="1"/>
              <a:t>lecturer</a:t>
            </a:r>
            <a:r>
              <a:rPr lang="fr-FR" sz="1900" dirty="0"/>
              <a:t> in Maritime English </a:t>
            </a:r>
            <a:r>
              <a:rPr lang="fr-FR" sz="1900" dirty="0">
                <a:hlinkClick r:id="rId3"/>
              </a:rPr>
              <a:t>christelle.nicolas@supmaritime.fr</a:t>
            </a:r>
            <a:endParaRPr lang="fr-FR" sz="1900" dirty="0"/>
          </a:p>
          <a:p>
            <a:pPr marL="457200" indent="-457200">
              <a:buFont typeface="+mj-lt"/>
              <a:buAutoNum type="arabicPeriod"/>
            </a:pPr>
            <a:endParaRPr lang="fr-FR" sz="1900" dirty="0"/>
          </a:p>
          <a:p>
            <a:pPr marL="457200" indent="-457200">
              <a:buFont typeface="+mj-lt"/>
              <a:buAutoNum type="arabicPeriod"/>
            </a:pPr>
            <a:r>
              <a:rPr lang="fr-FR" sz="1900" dirty="0"/>
              <a:t>Edward </a:t>
            </a:r>
            <a:r>
              <a:rPr lang="fr-FR" sz="1900" dirty="0" err="1"/>
              <a:t>Melaert</a:t>
            </a:r>
            <a:r>
              <a:rPr lang="fr-FR" sz="1900" dirty="0"/>
              <a:t>, </a:t>
            </a:r>
            <a:r>
              <a:rPr lang="fr-FR" sz="1900" dirty="0" err="1"/>
              <a:t>lecturer</a:t>
            </a:r>
            <a:r>
              <a:rPr lang="fr-FR" sz="1900" dirty="0"/>
              <a:t> in English </a:t>
            </a:r>
            <a:r>
              <a:rPr lang="fr-FR" sz="1900" dirty="0" err="1">
                <a:hlinkClick r:id="rId4"/>
              </a:rPr>
              <a:t>edward.melaert@supmaritime,fr</a:t>
            </a:r>
            <a:endParaRPr lang="fr-FR" sz="1900" dirty="0"/>
          </a:p>
          <a:p>
            <a:pPr marL="457200" indent="-457200">
              <a:buFont typeface="+mj-lt"/>
              <a:buAutoNum type="arabicPeriod"/>
            </a:pPr>
            <a:endParaRPr lang="fr-FR" sz="1900" dirty="0"/>
          </a:p>
          <a:p>
            <a:pPr marL="457200" indent="-457200">
              <a:buFont typeface="+mj-lt"/>
              <a:buAutoNum type="arabicPeriod"/>
            </a:pPr>
            <a:r>
              <a:rPr lang="fr-FR" sz="1900" dirty="0"/>
              <a:t>Marie Livet, </a:t>
            </a:r>
            <a:r>
              <a:rPr lang="fr-FR" sz="1900" dirty="0" err="1"/>
              <a:t>lecturer</a:t>
            </a:r>
            <a:r>
              <a:rPr lang="fr-FR" sz="1900" dirty="0"/>
              <a:t> in </a:t>
            </a:r>
            <a:r>
              <a:rPr lang="fr-FR" sz="1900" dirty="0" err="1"/>
              <a:t>Nautical</a:t>
            </a:r>
            <a:r>
              <a:rPr lang="fr-FR" sz="1900" dirty="0"/>
              <a:t> Sciences, Human and Social Sciences and Construction and </a:t>
            </a:r>
            <a:r>
              <a:rPr lang="fr-FR" sz="1900" dirty="0" err="1"/>
              <a:t>Safety</a:t>
            </a:r>
            <a:r>
              <a:rPr lang="fr-FR" sz="1900" dirty="0"/>
              <a:t>/Security </a:t>
            </a:r>
            <a:r>
              <a:rPr lang="fr-FR" sz="1900" dirty="0">
                <a:hlinkClick r:id="rId5"/>
              </a:rPr>
              <a:t>marie.livet@supmaritime.fr</a:t>
            </a:r>
            <a:endParaRPr lang="fr-FR" sz="1900" dirty="0"/>
          </a:p>
          <a:p>
            <a:pPr marL="457200" indent="-457200">
              <a:buFont typeface="+mj-lt"/>
              <a:buAutoNum type="arabicPeriod"/>
            </a:pPr>
            <a:endParaRPr lang="fr-FR" sz="1900" dirty="0"/>
          </a:p>
          <a:p>
            <a:pPr marL="457200" indent="-457200">
              <a:buFont typeface="+mj-lt"/>
              <a:buAutoNum type="arabicPeriod"/>
            </a:pPr>
            <a:r>
              <a:rPr lang="fr-FR" sz="1900" dirty="0"/>
              <a:t>Pascale </a:t>
            </a:r>
            <a:r>
              <a:rPr lang="fr-FR" sz="1900" dirty="0" err="1"/>
              <a:t>Hauret</a:t>
            </a:r>
            <a:r>
              <a:rPr lang="fr-FR" sz="1900" dirty="0"/>
              <a:t>, Administrative and Financial Support </a:t>
            </a:r>
            <a:r>
              <a:rPr lang="fr-FR" sz="1900" dirty="0">
                <a:hlinkClick r:id="rId6"/>
              </a:rPr>
              <a:t>pascale.hauret@supmaritime.fr</a:t>
            </a:r>
            <a:endParaRPr lang="fr-FR" sz="1900" dirty="0"/>
          </a:p>
          <a:p>
            <a:pPr marL="457200" indent="-457200">
              <a:buAutoNum type="arabicPeriod"/>
            </a:pPr>
            <a:endParaRPr lang="fr-FR" sz="2000" dirty="0"/>
          </a:p>
          <a:p>
            <a:pPr marL="457200" indent="-457200">
              <a:buAutoNum type="arabicPeriod"/>
            </a:pPr>
            <a:endParaRPr lang="fr-FR" sz="2000" dirty="0"/>
          </a:p>
          <a:p>
            <a:pPr marL="457200" indent="-457200">
              <a:buAutoNum type="arabicPeriod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4770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3343E-E2E4-7DB8-DB2F-7358FBD0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TEAMS (Partner 2)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84CFE6-1600-4B7F-D381-CB290A893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3898"/>
            <a:ext cx="8229600" cy="5053780"/>
          </a:xfrm>
        </p:spPr>
        <p:txBody>
          <a:bodyPr>
            <a:normAutofit fontScale="92500" lnSpcReduction="20000"/>
          </a:bodyPr>
          <a:lstStyle/>
          <a:p>
            <a:pPr algn="l" rtl="0" fontAlgn="base"/>
            <a:r>
              <a:rPr lang="it-IT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MBNA</a:t>
            </a:r>
          </a:p>
          <a:p>
            <a:pPr algn="l" rtl="0" fontAlgn="base">
              <a:buFont typeface="+mj-lt"/>
              <a:buAutoNum type="arabicPeriod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Assoc.Prof. Dr. Catalin POPA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catalin.popa@anmb.ro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(+407443646632);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LtCdr Marius CUCU -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marius.cucu@anmb.ro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(+40770115681);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Assoc.Prof. Dr. Sergiu LUPU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sergiu.lupu@anmb.ro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(+40744123925);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Assoc.Prof. Dr. Alexandru COTORCEA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alexandru.cotorcea@anmb.ro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(+40764440723);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Assoc.Prof. Dr.  Filip NISTOR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6"/>
              </a:rPr>
              <a:t>filip.nistor@anmb.ro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(+40723575535);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Prof.Assistant Dr. Andrei POCORA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7"/>
              </a:rPr>
              <a:t>andrei.pocora@anmb.ro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(+40740255018); </a:t>
            </a:r>
          </a:p>
          <a:p>
            <a:pPr algn="l" rtl="0" fontAlgn="base">
              <a:buFont typeface="+mj-lt"/>
              <a:buAutoNum type="arabicPeriod" startAt="7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Lecturer Dr.  Rita AVRAM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8"/>
              </a:rPr>
              <a:t>rita.avram@anmb.ro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(+40742943393); </a:t>
            </a:r>
          </a:p>
          <a:p>
            <a:pPr algn="l" rtl="0" fontAlgn="base">
              <a:buFont typeface="+mj-lt"/>
              <a:buAutoNum type="arabicPeriod" startAt="8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Lecturer Dr. Corina SANDIUC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9"/>
              </a:rPr>
              <a:t>corina.sandiuc@anmb.ro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(+40720010652); </a:t>
            </a:r>
          </a:p>
          <a:p>
            <a:pPr algn="l" rtl="0" fontAlgn="base">
              <a:buFont typeface="+mj-lt"/>
              <a:buAutoNum type="arabicPeriod" startAt="9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Lecturer Dr. Camelia ALIBEC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10"/>
              </a:rPr>
              <a:t>camelia.alibec@anmb.ro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(+40723317243); </a:t>
            </a:r>
          </a:p>
          <a:p>
            <a:pPr algn="l" rtl="0" fontAlgn="base">
              <a:buFont typeface="+mj-lt"/>
              <a:buAutoNum type="arabicPeriod" startAt="10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Lecturer Dr. Edith KAITER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11"/>
              </a:rPr>
              <a:t>edith.kaiter@anmb.ro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(+40724231938); </a:t>
            </a:r>
          </a:p>
          <a:p>
            <a:pPr algn="l" rtl="0" fontAlgn="base">
              <a:buFont typeface="+mj-lt"/>
              <a:buAutoNum type="arabicPeriod" startAt="11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Lecturer Dr. Raluca APOSTOL MATEȘ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12"/>
              </a:rPr>
              <a:t>raluca.apostol@anmb.ro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(+40723136522); </a:t>
            </a:r>
          </a:p>
          <a:p>
            <a:pPr algn="l" rtl="0" fontAlgn="base">
              <a:buFont typeface="+mj-lt"/>
              <a:buAutoNum type="arabicPeriod" startAt="12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Assoc.Prof. Dr. Andrei BĂUTU – 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13"/>
              </a:rPr>
              <a:t>andrei.bautu@anmb.ro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(+40723224504); </a:t>
            </a:r>
          </a:p>
          <a:p>
            <a:pPr algn="l" rtl="0" fontAlgn="base">
              <a:buFont typeface="+mj-lt"/>
              <a:buAutoNum type="arabicPeriod" startAt="13"/>
            </a:pP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IT Eng. Anca ATODIRESEI </a:t>
            </a:r>
            <a:r>
              <a:rPr lang="it-IT" sz="2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14"/>
              </a:rPr>
              <a:t>– anca.atodiresei@anmb.ro (+40723381387</a:t>
            </a:r>
            <a:r>
              <a:rPr lang="it-IT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10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415F5-4B80-D7F4-DA8C-4D49A2F7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TEAMS (Partner 3)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EA1589-EBC2-7727-D805-73344A074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r-FR" sz="5500" b="1" dirty="0"/>
              <a:t>LMA</a:t>
            </a:r>
          </a:p>
          <a:p>
            <a:endParaRPr lang="fr-FR" sz="8800" b="1" dirty="0"/>
          </a:p>
          <a:p>
            <a:pPr algn="l" rtl="0" fontAlgn="base"/>
            <a:r>
              <a:rPr lang="fr-FR" sz="5000" b="0" i="0" dirty="0">
                <a:solidFill>
                  <a:srgbClr val="0B5394"/>
                </a:solidFill>
                <a:effectLst/>
              </a:rPr>
              <a:t>1. 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Vilma Pranckeviciute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,</a:t>
            </a:r>
            <a:r>
              <a:rPr lang="fr-FR" sz="5000" dirty="0" err="1">
                <a:solidFill>
                  <a:srgbClr val="0B5394"/>
                </a:solidFill>
              </a:rPr>
              <a:t>L</a:t>
            </a:r>
            <a:r>
              <a:rPr lang="fr-FR" sz="5000" b="0" i="0" dirty="0" err="1">
                <a:solidFill>
                  <a:srgbClr val="0B5394"/>
                </a:solidFill>
                <a:effectLst/>
              </a:rPr>
              <a:t>ecturer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 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in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 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M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aritime 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E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nglish </a:t>
            </a:r>
            <a:r>
              <a:rPr lang="lt-LT" sz="5000" b="0" i="0" u="sng" strike="noStrike" dirty="0">
                <a:solidFill>
                  <a:srgbClr val="0000FF"/>
                </a:solidFill>
                <a:effectLst/>
                <a:hlinkClick r:id="rId2"/>
              </a:rPr>
              <a:t>v.pranckeviciute@lajm.lt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 </a:t>
            </a:r>
            <a:endParaRPr lang="lt-LT" sz="50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lt-LT" sz="5000" b="0" i="0" dirty="0">
                <a:solidFill>
                  <a:srgbClr val="0B5394"/>
                </a:solidFill>
                <a:effectLst/>
              </a:rPr>
              <a:t> </a:t>
            </a:r>
            <a:endParaRPr lang="lt-LT" sz="50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fr-FR" sz="5000" b="0" i="0" dirty="0">
                <a:solidFill>
                  <a:srgbClr val="0B5394"/>
                </a:solidFill>
                <a:effectLst/>
              </a:rPr>
              <a:t>2. </a:t>
            </a:r>
            <a:r>
              <a:rPr lang="fr-FR" sz="5000" dirty="0">
                <a:solidFill>
                  <a:srgbClr val="0B5394"/>
                </a:solidFill>
              </a:rPr>
              <a:t>D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r. Maria Ververi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, </a:t>
            </a:r>
            <a:r>
              <a:rPr lang="fr-FR" sz="5000" dirty="0" err="1">
                <a:solidFill>
                  <a:srgbClr val="0B5394"/>
                </a:solidFill>
              </a:rPr>
              <a:t>L</a:t>
            </a:r>
            <a:r>
              <a:rPr lang="fr-FR" sz="5000" b="0" i="0" dirty="0" err="1">
                <a:solidFill>
                  <a:srgbClr val="0B5394"/>
                </a:solidFill>
                <a:effectLst/>
              </a:rPr>
              <a:t>ecturer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 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in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 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M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aritime 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E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nglish </a:t>
            </a:r>
            <a:r>
              <a:rPr lang="lt-LT" sz="5000" b="0" i="0" u="sng" strike="noStrike" dirty="0">
                <a:solidFill>
                  <a:srgbClr val="0000FF"/>
                </a:solidFill>
                <a:effectLst/>
                <a:hlinkClick r:id="rId3"/>
              </a:rPr>
              <a:t>m.ververi@lajm.lt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 </a:t>
            </a:r>
            <a:endParaRPr lang="lt-LT" sz="50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lt-LT" sz="5000" b="0" i="0" dirty="0">
                <a:solidFill>
                  <a:srgbClr val="0B5394"/>
                </a:solidFill>
                <a:effectLst/>
              </a:rPr>
              <a:t> </a:t>
            </a:r>
            <a:endParaRPr lang="lt-LT" sz="50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fr-FR" sz="5000" b="0" i="0" dirty="0">
                <a:solidFill>
                  <a:srgbClr val="0B5394"/>
                </a:solidFill>
                <a:effectLst/>
              </a:rPr>
              <a:t>3. 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Tatjana Lysenko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,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 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I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nternational </a:t>
            </a:r>
            <a:r>
              <a:rPr lang="fr-FR" sz="5000" dirty="0">
                <a:solidFill>
                  <a:srgbClr val="0B5394"/>
                </a:solidFill>
              </a:rPr>
              <a:t>R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elations 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S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pecialist </a:t>
            </a:r>
            <a:r>
              <a:rPr lang="lt-LT" sz="5000" b="0" i="0" u="sng" strike="noStrike" dirty="0">
                <a:solidFill>
                  <a:srgbClr val="0000FF"/>
                </a:solidFill>
                <a:effectLst/>
                <a:hlinkClick r:id="rId4"/>
              </a:rPr>
              <a:t>t.lysenko@lajm.lt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 </a:t>
            </a:r>
            <a:endParaRPr lang="lt-LT" sz="50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lt-LT" sz="5000" b="0" i="0" dirty="0">
                <a:solidFill>
                  <a:srgbClr val="0B5394"/>
                </a:solidFill>
                <a:effectLst/>
              </a:rPr>
              <a:t> </a:t>
            </a:r>
            <a:endParaRPr lang="lt-LT" sz="50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fr-FR" sz="5000" b="0" i="0" dirty="0">
                <a:solidFill>
                  <a:srgbClr val="0B5394"/>
                </a:solidFill>
                <a:effectLst/>
              </a:rPr>
              <a:t>4. 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Vytautas Jocaitis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, 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IT 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A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dministrator </a:t>
            </a:r>
            <a:r>
              <a:rPr lang="lt-LT" sz="5000" b="0" i="0" u="sng" strike="noStrike" dirty="0">
                <a:solidFill>
                  <a:srgbClr val="0000FF"/>
                </a:solidFill>
                <a:effectLst/>
                <a:hlinkClick r:id="rId5"/>
              </a:rPr>
              <a:t>v.jocaitis@lajm.lt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 </a:t>
            </a:r>
            <a:endParaRPr lang="lt-LT" sz="50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lt-LT" sz="5000" b="0" i="0" dirty="0">
                <a:solidFill>
                  <a:srgbClr val="0B5394"/>
                </a:solidFill>
                <a:effectLst/>
              </a:rPr>
              <a:t> </a:t>
            </a:r>
            <a:endParaRPr lang="lt-LT" sz="50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fr-FR" sz="5000" b="0" i="0" dirty="0">
                <a:solidFill>
                  <a:srgbClr val="0B5394"/>
                </a:solidFill>
                <a:effectLst/>
              </a:rPr>
              <a:t>5. 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Rima Mickienė</a:t>
            </a:r>
            <a:r>
              <a:rPr lang="fr-FR" sz="5000" b="0" i="0" dirty="0">
                <a:solidFill>
                  <a:srgbClr val="0B5394"/>
                </a:solidFill>
                <a:effectLst/>
              </a:rPr>
              <a:t>, </a:t>
            </a:r>
            <a:r>
              <a:rPr lang="fr-FR" sz="5000" dirty="0">
                <a:solidFill>
                  <a:srgbClr val="0B5394"/>
                </a:solidFill>
              </a:rPr>
              <a:t>P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roject </a:t>
            </a:r>
            <a:r>
              <a:rPr lang="fr-FR" sz="5000" dirty="0">
                <a:solidFill>
                  <a:srgbClr val="0B5394"/>
                </a:solidFill>
              </a:rPr>
              <a:t>M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anager </a:t>
            </a:r>
            <a:r>
              <a:rPr lang="lt-LT" sz="5000" b="0" i="0" u="sng" strike="noStrike" dirty="0">
                <a:solidFill>
                  <a:srgbClr val="0000FF"/>
                </a:solidFill>
                <a:effectLst/>
                <a:hlinkClick r:id="rId6"/>
              </a:rPr>
              <a:t>r.mickiene@lajm.lt</a:t>
            </a:r>
            <a:r>
              <a:rPr lang="lt-LT" sz="5000" b="0" i="0" dirty="0">
                <a:solidFill>
                  <a:srgbClr val="0B5394"/>
                </a:solidFill>
                <a:effectLst/>
              </a:rPr>
              <a:t> </a:t>
            </a:r>
            <a:endParaRPr lang="lt-LT" sz="5000" b="0" i="0" dirty="0">
              <a:solidFill>
                <a:srgbClr val="000000"/>
              </a:solidFill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64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441CF-526A-A81E-CE9E-A7CF4A862A5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rocess">
            <a:avLst/>
          </a:prstGeom>
        </p:spPr>
        <p:txBody>
          <a:bodyPr/>
          <a:lstStyle/>
          <a:p>
            <a:pPr algn="l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46C68C1-C6AC-B673-855F-2835E4C44D93}"/>
              </a:ext>
            </a:extLst>
          </p:cNvPr>
          <p:cNvSpPr/>
          <p:nvPr/>
        </p:nvSpPr>
        <p:spPr>
          <a:xfrm>
            <a:off x="6282815" y="2848696"/>
            <a:ext cx="2094271" cy="1219542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Building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cooperative</a:t>
            </a:r>
            <a:r>
              <a:rPr lang="fr-FR" dirty="0"/>
              <a:t> partnership</a:t>
            </a:r>
            <a:endParaRPr lang="en-GB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7AF48DA-A8A6-3ECF-6AC3-D02337CD44CD}"/>
              </a:ext>
            </a:extLst>
          </p:cNvPr>
          <p:cNvSpPr/>
          <p:nvPr/>
        </p:nvSpPr>
        <p:spPr>
          <a:xfrm>
            <a:off x="3524863" y="682425"/>
            <a:ext cx="2094271" cy="1622322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Building and sharing </a:t>
            </a:r>
            <a:r>
              <a:rPr lang="fr-FR" dirty="0" err="1"/>
              <a:t>common</a:t>
            </a:r>
            <a:r>
              <a:rPr lang="fr-FR" dirty="0"/>
              <a:t> curricula for </a:t>
            </a:r>
            <a:r>
              <a:rPr lang="fr-FR" dirty="0" err="1"/>
              <a:t>teaching</a:t>
            </a:r>
            <a:r>
              <a:rPr lang="fr-FR" dirty="0"/>
              <a:t> FEM</a:t>
            </a:r>
            <a:endParaRPr lang="en-GB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3D2B05-A76A-E59B-13E1-B7D28D7D8C6D}"/>
              </a:ext>
            </a:extLst>
          </p:cNvPr>
          <p:cNvSpPr/>
          <p:nvPr/>
        </p:nvSpPr>
        <p:spPr>
          <a:xfrm>
            <a:off x="3524863" y="4301110"/>
            <a:ext cx="2094271" cy="174030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Increasing</a:t>
            </a:r>
            <a:r>
              <a:rPr lang="fr-FR" dirty="0"/>
              <a:t> the </a:t>
            </a:r>
            <a:r>
              <a:rPr lang="fr-FR" dirty="0" err="1"/>
              <a:t>quality</a:t>
            </a:r>
            <a:r>
              <a:rPr lang="fr-FR" dirty="0"/>
              <a:t> of practice and </a:t>
            </a:r>
            <a:r>
              <a:rPr lang="fr-FR" dirty="0" err="1"/>
              <a:t>learning</a:t>
            </a:r>
            <a:r>
              <a:rPr lang="fr-FR" dirty="0"/>
              <a:t> of FEM</a:t>
            </a:r>
            <a:endParaRPr lang="en-GB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CB2BCC9-DC1F-E6C9-F055-5EDB4EC4845A}"/>
              </a:ext>
            </a:extLst>
          </p:cNvPr>
          <p:cNvSpPr/>
          <p:nvPr/>
        </p:nvSpPr>
        <p:spPr>
          <a:xfrm>
            <a:off x="766916" y="2971800"/>
            <a:ext cx="2094271" cy="9144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Opening</a:t>
            </a:r>
            <a:r>
              <a:rPr lang="fr-FR" dirty="0"/>
              <a:t> to new </a:t>
            </a:r>
            <a:r>
              <a:rPr lang="fr-FR" dirty="0" err="1"/>
              <a:t>actors</a:t>
            </a:r>
            <a:endParaRPr lang="en-GB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D062CE7-9E49-C902-C451-9D63B6102207}"/>
              </a:ext>
            </a:extLst>
          </p:cNvPr>
          <p:cNvSpPr/>
          <p:nvPr/>
        </p:nvSpPr>
        <p:spPr>
          <a:xfrm>
            <a:off x="3444818" y="2687309"/>
            <a:ext cx="2073536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MAR Lang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6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05349B7-E8AE-9D14-5DD5-A74CB2C7CC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PROJECT DESCRIPTION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402FEB46-DA48-06BF-A2A1-EE2EEEBE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225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400" dirty="0" err="1"/>
              <a:t>Development</a:t>
            </a:r>
            <a:r>
              <a:rPr lang="fr-FR" sz="2400" dirty="0"/>
              <a:t> of a web-</a:t>
            </a:r>
            <a:r>
              <a:rPr lang="fr-FR" sz="2400" dirty="0" err="1"/>
              <a:t>based</a:t>
            </a:r>
            <a:r>
              <a:rPr lang="fr-FR" sz="2400" dirty="0"/>
              <a:t> digital platform</a:t>
            </a:r>
          </a:p>
          <a:p>
            <a:r>
              <a:rPr lang="fr-FR" sz="2400" dirty="0"/>
              <a:t>    	Virtual Campus Platform (MARPLAT)</a:t>
            </a:r>
          </a:p>
          <a:p>
            <a:endParaRPr lang="fr-F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Creation of new, innovative and joint curricula or courses</a:t>
            </a:r>
          </a:p>
          <a:p>
            <a:r>
              <a:rPr lang="en-GB" sz="2400" dirty="0"/>
              <a:t>       To meet the learning needs of the partner MHEI’s students</a:t>
            </a:r>
          </a:p>
          <a:p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Teaching and learning of foreign languages</a:t>
            </a:r>
          </a:p>
          <a:p>
            <a:r>
              <a:rPr lang="fr-FR" sz="2400" dirty="0"/>
              <a:t>       To </a:t>
            </a:r>
            <a:r>
              <a:rPr lang="fr-FR" sz="2400" dirty="0" err="1"/>
              <a:t>reinforce</a:t>
            </a:r>
            <a:r>
              <a:rPr lang="fr-FR" sz="2400" dirty="0"/>
              <a:t> internationalisation and </a:t>
            </a:r>
            <a:r>
              <a:rPr lang="fr-FR" sz="2400" dirty="0" err="1"/>
              <a:t>mobility</a:t>
            </a:r>
            <a:endParaRPr lang="fr-FR" sz="2400" dirty="0"/>
          </a:p>
          <a:p>
            <a:pPr>
              <a:buFont typeface="Wingdings" panose="05000000000000000000" pitchFamily="2" charset="2"/>
              <a:buChar char="ü"/>
            </a:pPr>
            <a:endParaRPr lang="fr-FR" sz="2400" dirty="0"/>
          </a:p>
          <a:p>
            <a:endParaRPr lang="fr-FR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3A87D0EA-300F-0544-0834-C8492FCC97C4}"/>
              </a:ext>
            </a:extLst>
          </p:cNvPr>
          <p:cNvSpPr txBox="1">
            <a:spLocks/>
          </p:cNvSpPr>
          <p:nvPr/>
        </p:nvSpPr>
        <p:spPr>
          <a:xfrm>
            <a:off x="424540" y="2150608"/>
            <a:ext cx="3543301" cy="28738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000" dirty="0">
                <a:solidFill>
                  <a:srgbClr val="002060"/>
                </a:solidFill>
              </a:rPr>
              <a:t> 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C05E75A4-C187-079D-E3C2-CC5F2A06E3BD}"/>
              </a:ext>
            </a:extLst>
          </p:cNvPr>
          <p:cNvSpPr txBox="1">
            <a:spLocks/>
          </p:cNvSpPr>
          <p:nvPr/>
        </p:nvSpPr>
        <p:spPr>
          <a:xfrm>
            <a:off x="4212771" y="1574346"/>
            <a:ext cx="2971802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4489"/>
                </a:solidFill>
              </a:rPr>
              <a:t>           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contenu 11">
            <a:extLst>
              <a:ext uri="{FF2B5EF4-FFF2-40B4-BE49-F238E27FC236}">
                <a16:creationId xmlns:a16="http://schemas.microsoft.com/office/drawing/2014/main" id="{E49546B3-650D-05C0-CF5F-9D5C8AE4386C}"/>
              </a:ext>
            </a:extLst>
          </p:cNvPr>
          <p:cNvSpPr txBox="1">
            <a:spLocks/>
          </p:cNvSpPr>
          <p:nvPr/>
        </p:nvSpPr>
        <p:spPr>
          <a:xfrm>
            <a:off x="4931230" y="2139042"/>
            <a:ext cx="4000500" cy="23288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326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1931ee-1f3b-4059-9c14-6b7a1b3f7eb3">
      <UserInfo>
        <DisplayName>C/SM/PROF - NICOLAS Christelle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80A53E886E24CA7292323FC4BB9E6" ma:contentTypeVersion="4" ma:contentTypeDescription="Crée un document." ma:contentTypeScope="" ma:versionID="ffdb0b783980bc52a03c2e0312d24826">
  <xsd:schema xmlns:xsd="http://www.w3.org/2001/XMLSchema" xmlns:xs="http://www.w3.org/2001/XMLSchema" xmlns:p="http://schemas.microsoft.com/office/2006/metadata/properties" xmlns:ns2="937a3030-ec5d-4be4-ba1f-a67f9c6ea819" xmlns:ns3="811931ee-1f3b-4059-9c14-6b7a1b3f7eb3" targetNamespace="http://schemas.microsoft.com/office/2006/metadata/properties" ma:root="true" ma:fieldsID="32105a5faf917a2b24bdc60acf27bc6f" ns2:_="" ns3:_="">
    <xsd:import namespace="937a3030-ec5d-4be4-ba1f-a67f9c6ea819"/>
    <xsd:import namespace="811931ee-1f3b-4059-9c14-6b7a1b3f7e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3030-ec5d-4be4-ba1f-a67f9c6ea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931ee-1f3b-4059-9c14-6b7a1b3f7e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700886-457E-42CF-A743-7BA9509832EC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37a3030-ec5d-4be4-ba1f-a67f9c6ea819"/>
    <ds:schemaRef ds:uri="http://purl.org/dc/terms/"/>
    <ds:schemaRef ds:uri="http://schemas.microsoft.com/office/2006/metadata/properties"/>
    <ds:schemaRef ds:uri="811931ee-1f3b-4059-9c14-6b7a1b3f7eb3"/>
  </ds:schemaRefs>
</ds:datastoreItem>
</file>

<file path=customXml/itemProps2.xml><?xml version="1.0" encoding="utf-8"?>
<ds:datastoreItem xmlns:ds="http://schemas.openxmlformats.org/officeDocument/2006/customXml" ds:itemID="{065C50F9-6067-445F-B402-DB3B5A84A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a3030-ec5d-4be4-ba1f-a67f9c6ea819"/>
    <ds:schemaRef ds:uri="811931ee-1f3b-4059-9c14-6b7a1b3f7e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E6132F-BB89-43E8-80FB-3D898A00F9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1031</Words>
  <Application>Microsoft Office PowerPoint</Application>
  <PresentationFormat>Affichage à l'écran (4:3)</PresentationFormat>
  <Paragraphs>150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Thème Office</vt:lpstr>
      <vt:lpstr>Présentation PowerPoint</vt:lpstr>
      <vt:lpstr>CONTEXT</vt:lpstr>
      <vt:lpstr>Présentation PowerPoint</vt:lpstr>
      <vt:lpstr>MAR-Lang STEERING COMMITTEE</vt:lpstr>
      <vt:lpstr>TEAMS (Partner 1)</vt:lpstr>
      <vt:lpstr>TEAMS (Partner 2)</vt:lpstr>
      <vt:lpstr>TEAMS (Partner 3)</vt:lpstr>
      <vt:lpstr>OBJECTIVES</vt:lpstr>
      <vt:lpstr>PROJECT DESCRIPTION</vt:lpstr>
      <vt:lpstr>4 WORK PACKAGES</vt:lpstr>
      <vt:lpstr>FRENCH-ENGLISH MARITIME TERMINOLOGY COLLECTION</vt:lpstr>
      <vt:lpstr>VIRTUAL CAMPUS PLATFORM</vt:lpstr>
      <vt:lpstr>LEARNING, TEACHING ACTIVITIES</vt:lpstr>
      <vt:lpstr>GANTT</vt:lpstr>
      <vt:lpstr>TASKS ALLOCATION</vt:lpstr>
      <vt:lpstr>TASKS ALLOCATION</vt:lpstr>
      <vt:lpstr>TASKS ALLOCATION</vt:lpstr>
      <vt:lpstr>Présentation PowerPoint</vt:lpstr>
    </vt:vector>
  </TitlesOfParts>
  <Company>ENSM - École Nationale Supérieure Maritime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DUCHESNAY</dc:creator>
  <cp:lastModifiedBy>C/SM/PROF - NICOLAS Christelle</cp:lastModifiedBy>
  <cp:revision>75</cp:revision>
  <dcterms:created xsi:type="dcterms:W3CDTF">2015-11-06T10:36:25Z</dcterms:created>
  <dcterms:modified xsi:type="dcterms:W3CDTF">2023-02-12T19:19:30Z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0x0101007E880A53E886E24CA7292323FC4BB9E6</vt:lpwstr>
  </property>
  <property fmtid="{D5CDD505-2E9C-101B-9397-08002B2CF9AE}" pid="3" name="_dlc_DocIdItemGuid">
    <vt:lpwstr>8be96374-29cb-4798-9f6e-d6228d11a4a2</vt:lpwstr>
  </property>
</Properties>
</file>