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55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4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mailto:catalin.popa@anmb.r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ieraEU">
            <a:extLst>
              <a:ext uri="{FF2B5EF4-FFF2-40B4-BE49-F238E27FC236}">
                <a16:creationId xmlns:a16="http://schemas.microsoft.com/office/drawing/2014/main" id="{965CBA38-11AE-4EE3-BFAE-6E225F48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4" b="7072"/>
          <a:stretch>
            <a:fillRect/>
          </a:stretch>
        </p:blipFill>
        <p:spPr bwMode="auto">
          <a:xfrm>
            <a:off x="2831396" y="2419771"/>
            <a:ext cx="7408718" cy="4260505"/>
          </a:xfrm>
          <a:prstGeom prst="rect">
            <a:avLst/>
          </a:prstGeom>
          <a:ln>
            <a:noFill/>
          </a:ln>
          <a:effectLst>
            <a:outerShdw dist="38100" dir="162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D41DA1-80B4-4535-9CD6-A05990D72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5658974"/>
            <a:ext cx="2397556" cy="864096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EMILYO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1A39E9-9772-46C1-A27A-1D0045249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57" y="2586991"/>
            <a:ext cx="2512312" cy="1512168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The Initiative</a:t>
            </a:r>
            <a:endParaRPr lang="en-US" altLang="de-DE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6F8303-CEFB-4873-AFB8-3B0E9D99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483" y="2586991"/>
            <a:ext cx="1557517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Erasmus</a:t>
            </a:r>
          </a:p>
          <a:p>
            <a:pPr algn="ctr" eaLnBrk="1" hangingPunct="1">
              <a:defRPr/>
            </a:pPr>
            <a:r>
              <a:rPr lang="en-US" altLang="de-DE" kern="0" dirty="0">
                <a:solidFill>
                  <a:schemeClr val="bg1"/>
                </a:solidFill>
              </a:rPr>
              <a:t>Militaire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97DFCC58-6BEB-44A4-B653-0173E838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793" y="146467"/>
            <a:ext cx="83298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de-DE" sz="4000" dirty="0">
                <a:solidFill>
                  <a:srgbClr val="003399"/>
                </a:solidFill>
              </a:rPr>
              <a:t>European Initiative</a:t>
            </a:r>
            <a:br>
              <a:rPr lang="en-US" altLang="de-DE" sz="4000" dirty="0">
                <a:solidFill>
                  <a:srgbClr val="003399"/>
                </a:solidFill>
              </a:rPr>
            </a:br>
            <a:r>
              <a:rPr lang="en-US" altLang="de-DE" sz="2400" dirty="0">
                <a:solidFill>
                  <a:srgbClr val="003399"/>
                </a:solidFill>
              </a:rPr>
              <a:t>for the exchange of young officers inspired by Erasmus</a:t>
            </a:r>
            <a:endParaRPr lang="de-AT" altLang="de-DE" sz="2400" dirty="0">
              <a:solidFill>
                <a:srgbClr val="00339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B9149C2-761B-47C3-B2B8-C5A87E9CF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085" y="5296404"/>
            <a:ext cx="2282311" cy="936104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chemeClr val="tx1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Military</a:t>
            </a:r>
          </a:p>
          <a:p>
            <a:pPr algn="ctr" eaLnBrk="1" hangingPunct="1">
              <a:defRPr/>
            </a:pPr>
            <a:r>
              <a:rPr lang="en-US" altLang="de-DE" sz="4000" kern="0" dirty="0">
                <a:solidFill>
                  <a:schemeClr val="bg1"/>
                </a:solidFill>
              </a:rPr>
              <a:t>Erasmus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FEB11-F80B-45FB-863D-059111A8BD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" y="66198"/>
            <a:ext cx="1473045" cy="14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 12" descr="EMILYO Logo">
            <a:extLst>
              <a:ext uri="{FF2B5EF4-FFF2-40B4-BE49-F238E27FC236}">
                <a16:creationId xmlns:a16="http://schemas.microsoft.com/office/drawing/2014/main" id="{8DFFA6A9-2AEA-4BDD-A4E2-8CE6674F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3" y="66198"/>
            <a:ext cx="1434618" cy="14346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-392658" y="5530575"/>
            <a:ext cx="35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Colonel Catalin </a:t>
            </a:r>
            <a:r>
              <a:rPr lang="en-US" b="1" dirty="0"/>
              <a:t>POPA</a:t>
            </a:r>
            <a:endParaRPr lang="ro-RO" b="1" dirty="0"/>
          </a:p>
          <a:p>
            <a:pPr algn="ctr"/>
            <a:r>
              <a:rPr lang="ro-RO" dirty="0" err="1"/>
              <a:t>Associate</a:t>
            </a:r>
            <a:r>
              <a:rPr lang="ro-RO" dirty="0"/>
              <a:t> </a:t>
            </a:r>
            <a:r>
              <a:rPr lang="ro-RO" dirty="0" err="1"/>
              <a:t>Professor</a:t>
            </a:r>
            <a:r>
              <a:rPr lang="ro-RO" dirty="0"/>
              <a:t> </a:t>
            </a:r>
            <a:r>
              <a:rPr lang="ro-RO" dirty="0" err="1"/>
              <a:t>PhD</a:t>
            </a:r>
            <a:endParaRPr lang="ro-RO" dirty="0"/>
          </a:p>
          <a:p>
            <a:pPr algn="ctr"/>
            <a:r>
              <a:rPr lang="en-US" dirty="0"/>
              <a:t>Chairperson </a:t>
            </a:r>
            <a:r>
              <a:rPr lang="en-US" dirty="0" err="1"/>
              <a:t>LoD</a:t>
            </a:r>
            <a:r>
              <a:rPr lang="en-US" dirty="0"/>
              <a:t>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421037" y="1254708"/>
            <a:ext cx="8136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</a:rPr>
              <a:t>LoD</a:t>
            </a:r>
            <a:r>
              <a:rPr lang="en-GB" sz="3200" b="1" dirty="0">
                <a:solidFill>
                  <a:srgbClr val="FF0000"/>
                </a:solidFill>
              </a:rPr>
              <a:t> 11 Session International Naval Semester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C69145-7A4F-6824-B171-F3A7B2E04528}"/>
              </a:ext>
            </a:extLst>
          </p:cNvPr>
          <p:cNvSpPr txBox="1"/>
          <p:nvPr/>
        </p:nvSpPr>
        <p:spPr>
          <a:xfrm>
            <a:off x="3595211" y="1786517"/>
            <a:ext cx="604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55</a:t>
            </a:r>
            <a:r>
              <a:rPr lang="en-GB" sz="3200" baseline="30000" dirty="0"/>
              <a:t>th</a:t>
            </a:r>
            <a:r>
              <a:rPr lang="en-GB" sz="3200" dirty="0"/>
              <a:t> IG Meeting,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">
            <a:extLst>
              <a:ext uri="{FF2B5EF4-FFF2-40B4-BE49-F238E27FC236}">
                <a16:creationId xmlns:a16="http://schemas.microsoft.com/office/drawing/2014/main" id="{6EE8255E-7D87-A51D-A6D1-192E10C7C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96" y="302191"/>
            <a:ext cx="85627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NAVAL SEMESTER</a:t>
            </a:r>
            <a:endParaRPr lang="de-AT" altLang="de-DE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DD8EB14C-6EA2-0537-D941-FFAB92E8E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88" y="1247881"/>
            <a:ext cx="12043064" cy="530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</a:t>
            </a:r>
            <a:r>
              <a:rPr lang="en-US" altLang="de-DE" sz="3200" dirty="0">
                <a:solidFill>
                  <a:srgbClr val="0000FF"/>
                </a:solidFill>
              </a:rPr>
              <a:t>discussions on the status of the agreed roadmap</a:t>
            </a:r>
            <a:r>
              <a:rPr lang="ro-RO" altLang="de-DE" sz="3200" dirty="0">
                <a:solidFill>
                  <a:srgbClr val="0000FF"/>
                </a:solidFill>
              </a:rPr>
              <a:t>:</a:t>
            </a:r>
            <a:br>
              <a:rPr lang="en-GB" altLang="de-DE" sz="3200" dirty="0">
                <a:solidFill>
                  <a:srgbClr val="0000FF"/>
                </a:solidFill>
              </a:rPr>
            </a:br>
            <a:r>
              <a:rPr lang="en-GB" altLang="de-DE" sz="1000" dirty="0">
                <a:solidFill>
                  <a:srgbClr val="0000FF"/>
                </a:solidFill>
              </a:rPr>
              <a:t> </a:t>
            </a:r>
            <a:endParaRPr lang="en-US" altLang="de-DE" sz="32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200" dirty="0"/>
              <a:t>There are some delays regarding the course syllabuses development </a:t>
            </a:r>
            <a:r>
              <a:rPr lang="en-US" altLang="de-DE" sz="2200" dirty="0">
                <a:solidFill>
                  <a:srgbClr val="FF0000"/>
                </a:solidFill>
              </a:rPr>
              <a:t>- by latest October 2022 all syllabuses should be finalized and agreed;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200" dirty="0"/>
              <a:t>The communication is not feasible when lack of expertise of the attending representatives </a:t>
            </a:r>
            <a:r>
              <a:rPr lang="en-US" altLang="de-DE" sz="2200" dirty="0">
                <a:solidFill>
                  <a:srgbClr val="FF0000"/>
                </a:solidFill>
              </a:rPr>
              <a:t>– the contact with the academic coordinators could be a solution;</a:t>
            </a: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200" dirty="0">
                <a:solidFill>
                  <a:srgbClr val="002060"/>
                </a:solidFill>
              </a:rPr>
              <a:t>The syllabuses/offer for 2022-2023 should be defined and the </a:t>
            </a:r>
            <a:r>
              <a:rPr lang="en-US" altLang="de-DE" sz="2200" dirty="0">
                <a:solidFill>
                  <a:srgbClr val="FF0000"/>
                </a:solidFill>
              </a:rPr>
              <a:t>course implementation should be planned for 2023-2024 (on joint independent modules as established in 54</a:t>
            </a:r>
            <a:r>
              <a:rPr lang="en-US" altLang="de-DE" sz="2200" baseline="30000" dirty="0">
                <a:solidFill>
                  <a:srgbClr val="FF0000"/>
                </a:solidFill>
              </a:rPr>
              <a:t>th</a:t>
            </a:r>
            <a:r>
              <a:rPr lang="en-US" altLang="de-DE" sz="2200" dirty="0">
                <a:solidFill>
                  <a:srgbClr val="FF0000"/>
                </a:solidFill>
              </a:rPr>
              <a:t> IG)</a:t>
            </a:r>
            <a:r>
              <a:rPr lang="en-US" altLang="de-DE" sz="22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200" dirty="0">
                <a:solidFill>
                  <a:srgbClr val="002060"/>
                </a:solidFill>
              </a:rPr>
              <a:t>The consortium for applying to E+ strategic partnerships should be established for eligible and available partners </a:t>
            </a:r>
            <a:r>
              <a:rPr lang="en-US" altLang="de-DE" sz="2000" dirty="0">
                <a:solidFill>
                  <a:srgbClr val="FF0000"/>
                </a:solidFill>
              </a:rPr>
              <a:t>(please send your consensus to </a:t>
            </a:r>
            <a:r>
              <a:rPr lang="en-US" altLang="de-DE" sz="2000" dirty="0">
                <a:solidFill>
                  <a:srgbClr val="FF0000"/>
                </a:solidFill>
                <a:hlinkClick r:id="rId4"/>
              </a:rPr>
              <a:t>catalin.popa@anmb.ro</a:t>
            </a:r>
            <a:r>
              <a:rPr lang="en-US" altLang="de-DE" sz="2000" dirty="0">
                <a:solidFill>
                  <a:srgbClr val="FF0000"/>
                </a:solidFill>
              </a:rPr>
              <a:t>).</a:t>
            </a:r>
            <a:endParaRPr lang="ro-RO" altLang="de-DE" sz="2000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B08208D-A368-7710-58F3-EED18351C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43DCA-A2FB-2E51-B1CB-AA6AD4240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E9C7397C-C7F2-FC83-9BD2-8F6893D6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419" y="222007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FEDB8AF3-6633-17B1-F5B7-C8188948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21" y="1434618"/>
            <a:ext cx="11877158" cy="509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 err="1">
                <a:solidFill>
                  <a:srgbClr val="0000FF"/>
                </a:solidFill>
              </a:rPr>
              <a:t>LoD</a:t>
            </a:r>
            <a:r>
              <a:rPr lang="en-US" altLang="de-DE" sz="3600" dirty="0">
                <a:solidFill>
                  <a:srgbClr val="0000FF"/>
                </a:solidFill>
              </a:rPr>
              <a:t> 11 – further strategy and INS follow up actions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571500" indent="-571500">
              <a:lnSpc>
                <a:spcPct val="150000"/>
              </a:lnSpc>
              <a:spcAft>
                <a:spcPct val="0"/>
              </a:spcAft>
              <a:buFont typeface="+mj-lt"/>
              <a:buAutoNum type="alphaLcPeriod"/>
            </a:pPr>
            <a:r>
              <a:rPr lang="en-US" altLang="de-DE" sz="2700" dirty="0">
                <a:solidFill>
                  <a:srgbClr val="7030A0"/>
                </a:solidFill>
              </a:rPr>
              <a:t>Continue developing the common curriculum – </a:t>
            </a:r>
            <a:r>
              <a:rPr lang="en-US" altLang="de-DE" sz="2700" dirty="0">
                <a:solidFill>
                  <a:srgbClr val="FF0000"/>
                </a:solidFill>
              </a:rPr>
              <a:t>joint semester courses to be finalized by latest November 2022 (to be approved in 56</a:t>
            </a:r>
            <a:r>
              <a:rPr lang="en-US" altLang="de-DE" sz="2700" baseline="30000" dirty="0">
                <a:solidFill>
                  <a:srgbClr val="FF0000"/>
                </a:solidFill>
              </a:rPr>
              <a:t>th</a:t>
            </a:r>
            <a:r>
              <a:rPr lang="en-US" altLang="de-DE" sz="2700" dirty="0">
                <a:solidFill>
                  <a:srgbClr val="FF0000"/>
                </a:solidFill>
              </a:rPr>
              <a:t> IG meeting in Poland)</a:t>
            </a:r>
            <a:r>
              <a:rPr lang="en-GB" altLang="de-DE" sz="2700" dirty="0">
                <a:solidFill>
                  <a:srgbClr val="7030A0"/>
                </a:solidFill>
              </a:rPr>
              <a:t>;</a:t>
            </a:r>
            <a:endParaRPr lang="ro-RO" altLang="de-DE" sz="2700" dirty="0">
              <a:solidFill>
                <a:srgbClr val="7030A0"/>
              </a:solidFill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 typeface="+mj-lt"/>
              <a:buAutoNum type="alphaLcPeriod"/>
            </a:pPr>
            <a:r>
              <a:rPr lang="ro-RO" altLang="de-DE" sz="2700" dirty="0" err="1">
                <a:solidFill>
                  <a:srgbClr val="7030A0"/>
                </a:solidFill>
              </a:rPr>
              <a:t>Better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dissemination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among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the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partners</a:t>
            </a:r>
            <a:r>
              <a:rPr lang="en-US" altLang="de-DE" sz="2700" dirty="0">
                <a:solidFill>
                  <a:srgbClr val="7030A0"/>
                </a:solidFill>
              </a:rPr>
              <a:t> - </a:t>
            </a:r>
            <a:r>
              <a:rPr lang="en-US" altLang="de-DE" sz="2700" dirty="0">
                <a:solidFill>
                  <a:srgbClr val="FF0000"/>
                </a:solidFill>
              </a:rPr>
              <a:t>improve the communication – partnerships among the partners</a:t>
            </a:r>
            <a:r>
              <a:rPr lang="ro-RO" altLang="de-DE" sz="27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 typeface="+mj-lt"/>
              <a:buAutoNum type="alphaLcPeriod"/>
            </a:pPr>
            <a:r>
              <a:rPr lang="ro-RO" altLang="de-DE" sz="2700" dirty="0" err="1">
                <a:solidFill>
                  <a:srgbClr val="7030A0"/>
                </a:solidFill>
              </a:rPr>
              <a:t>Enlarge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the</a:t>
            </a:r>
            <a:r>
              <a:rPr lang="ro-RO" altLang="de-DE" sz="2700" dirty="0">
                <a:solidFill>
                  <a:srgbClr val="7030A0"/>
                </a:solidFill>
              </a:rPr>
              <a:t> INS </a:t>
            </a:r>
            <a:r>
              <a:rPr lang="ro-RO" altLang="de-DE" sz="2700" dirty="0" err="1">
                <a:solidFill>
                  <a:srgbClr val="7030A0"/>
                </a:solidFill>
              </a:rPr>
              <a:t>networking</a:t>
            </a:r>
            <a:r>
              <a:rPr lang="en-US" altLang="de-DE" sz="2700" dirty="0">
                <a:solidFill>
                  <a:srgbClr val="7030A0"/>
                </a:solidFill>
              </a:rPr>
              <a:t> – </a:t>
            </a:r>
            <a:r>
              <a:rPr lang="en-US" altLang="de-DE" sz="2700" dirty="0">
                <a:solidFill>
                  <a:srgbClr val="FF0000"/>
                </a:solidFill>
              </a:rPr>
              <a:t>stimulating the naval participation</a:t>
            </a:r>
            <a:r>
              <a:rPr lang="ro-RO" altLang="de-DE" sz="27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 typeface="+mj-lt"/>
              <a:buAutoNum type="alphaLcPeriod"/>
            </a:pPr>
            <a:r>
              <a:rPr lang="ro-RO" altLang="de-DE" sz="2700" dirty="0" err="1">
                <a:solidFill>
                  <a:srgbClr val="7030A0"/>
                </a:solidFill>
              </a:rPr>
              <a:t>Joint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projects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to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be</a:t>
            </a:r>
            <a:r>
              <a:rPr lang="ro-RO" altLang="de-DE" sz="2700" dirty="0">
                <a:solidFill>
                  <a:srgbClr val="7030A0"/>
                </a:solidFill>
              </a:rPr>
              <a:t> </a:t>
            </a:r>
            <a:r>
              <a:rPr lang="ro-RO" altLang="de-DE" sz="2700" dirty="0" err="1">
                <a:solidFill>
                  <a:srgbClr val="7030A0"/>
                </a:solidFill>
              </a:rPr>
              <a:t>applied</a:t>
            </a:r>
            <a:r>
              <a:rPr lang="en-US" altLang="de-DE" sz="2700" dirty="0">
                <a:solidFill>
                  <a:srgbClr val="7030A0"/>
                </a:solidFill>
              </a:rPr>
              <a:t> – </a:t>
            </a:r>
            <a:r>
              <a:rPr lang="en-US" altLang="de-DE" sz="2700" dirty="0">
                <a:solidFill>
                  <a:srgbClr val="FF0000"/>
                </a:solidFill>
              </a:rPr>
              <a:t>Erasmus+ INS strategic </a:t>
            </a:r>
            <a:r>
              <a:rPr lang="en-US" altLang="de-DE" sz="2700" dirty="0" err="1">
                <a:solidFill>
                  <a:srgbClr val="FF0000"/>
                </a:solidFill>
              </a:rPr>
              <a:t>parnership</a:t>
            </a:r>
            <a:r>
              <a:rPr lang="en-GB" altLang="de-DE" sz="2700" dirty="0">
                <a:solidFill>
                  <a:srgbClr val="7030A0"/>
                </a:solidFill>
              </a:rPr>
              <a:t>.</a:t>
            </a:r>
            <a:endParaRPr lang="ro-RO" altLang="de-DE" sz="2700" dirty="0">
              <a:solidFill>
                <a:srgbClr val="7030A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52B9F348-B721-C7FB-3313-39D56A460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81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7" y="1149685"/>
            <a:ext cx="12119525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Course assignment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2000" dirty="0"/>
              <a:t>– Polish Naval Academy (Hellenic Naval Academy) 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2000" dirty="0"/>
              <a:t>– Italian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2000" dirty="0"/>
              <a:t>– Polish Naval Academy (Romanian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2000" dirty="0"/>
              <a:t>– Hellenic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2000" dirty="0"/>
              <a:t>– INA Italian Naval Academy (Hellenic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2000" dirty="0"/>
              <a:t>– Bulgarian Naval Academy (Polish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2000" dirty="0"/>
              <a:t>– Bulgarian Naval Academy (Italian Naval Academy)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2000" dirty="0"/>
              <a:t> 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2000" dirty="0"/>
              <a:t>– Romanian Naval Academy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2000" dirty="0"/>
              <a:t>– Hellenic Naval Academy/ Romanian Naval Academy</a:t>
            </a:r>
          </a:p>
          <a:p>
            <a:pPr>
              <a:spcAft>
                <a:spcPct val="0"/>
              </a:spcAft>
              <a:buNone/>
            </a:pPr>
            <a:r>
              <a:rPr lang="en-US" altLang="de-DE" sz="2000" dirty="0">
                <a:solidFill>
                  <a:srgbClr val="FF0000"/>
                </a:solidFill>
              </a:rPr>
              <a:t>Deadlines (updated!)</a:t>
            </a:r>
            <a:r>
              <a:rPr lang="ro-RO" altLang="de-DE" sz="2000" dirty="0">
                <a:solidFill>
                  <a:srgbClr val="FF0000"/>
                </a:solidFill>
              </a:rPr>
              <a:t>:</a:t>
            </a:r>
            <a:endParaRPr lang="en-US" altLang="de-DE" sz="2000" dirty="0">
              <a:solidFill>
                <a:srgbClr val="FF0000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November 2022 – </a:t>
            </a:r>
            <a:r>
              <a:rPr lang="en-US" altLang="de-DE" sz="1950" dirty="0">
                <a:solidFill>
                  <a:srgbClr val="FF0000"/>
                </a:solidFill>
              </a:rPr>
              <a:t>syllabuses approval, working group development, start of course development;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February 2023 – </a:t>
            </a:r>
            <a:r>
              <a:rPr lang="en-US" altLang="de-DE" sz="1950" dirty="0">
                <a:solidFill>
                  <a:srgbClr val="FF0000"/>
                </a:solidFill>
              </a:rPr>
              <a:t>project submission for INS 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September 2023 – </a:t>
            </a:r>
            <a:r>
              <a:rPr lang="en-US" altLang="de-DE" sz="1950" dirty="0">
                <a:solidFill>
                  <a:srgbClr val="FF0000"/>
                </a:solidFill>
              </a:rPr>
              <a:t>course content development;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2000" dirty="0">
                <a:solidFill>
                  <a:srgbClr val="0000FF"/>
                </a:solidFill>
              </a:rPr>
              <a:t>October 2023 – </a:t>
            </a:r>
            <a:r>
              <a:rPr lang="en-US" altLang="de-DE" sz="1950" dirty="0">
                <a:solidFill>
                  <a:srgbClr val="FF0000"/>
                </a:solidFill>
              </a:rPr>
              <a:t>submit the final modules offer for each partner.</a:t>
            </a:r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endParaRPr lang="en-US" altLang="de-DE" sz="2000" dirty="0"/>
          </a:p>
          <a:p>
            <a:pPr marL="342900" indent="-342900" eaLnBrk="1" hangingPunct="1">
              <a:spcAft>
                <a:spcPct val="0"/>
              </a:spcAft>
              <a:buFontTx/>
              <a:buChar char="-"/>
            </a:pPr>
            <a:endParaRPr lang="en-US" altLang="de-D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F15A62-0550-72B8-3B19-6F60F6FC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38C5B679-A4C4-87B7-E5D5-941212212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33583EDB-32CB-3739-7663-B19320F3E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66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AA5555-75CB-2A11-0912-C073D4126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" y="1518294"/>
            <a:ext cx="12079131" cy="48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200" dirty="0">
                <a:solidFill>
                  <a:srgbClr val="FF0000"/>
                </a:solidFill>
              </a:rPr>
              <a:t>Training modules offer to be implemented for 2022-2023 (please update the list permanently!)</a:t>
            </a:r>
            <a:r>
              <a:rPr lang="ro-RO" altLang="de-DE" sz="3200" dirty="0">
                <a:solidFill>
                  <a:srgbClr val="FF0000"/>
                </a:solidFill>
              </a:rPr>
              <a:t>:</a:t>
            </a:r>
            <a:endParaRPr lang="en-US" altLang="de-DE" sz="3200" dirty="0">
              <a:solidFill>
                <a:srgbClr val="FF000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Navy Tactics Module </a:t>
            </a:r>
            <a:r>
              <a:rPr lang="en-US" altLang="de-DE" dirty="0"/>
              <a:t>– RNA (April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Navigation Simulation Module </a:t>
            </a:r>
            <a:r>
              <a:rPr lang="en-US" altLang="de-DE" dirty="0"/>
              <a:t>– RNA (March 2023)</a:t>
            </a: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Engine Room Watchkeeping </a:t>
            </a:r>
            <a:r>
              <a:rPr lang="en-US" altLang="de-DE" dirty="0"/>
              <a:t>– RNA (March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Seamanship Training Stages </a:t>
            </a:r>
            <a:r>
              <a:rPr lang="en-US" altLang="de-DE" dirty="0"/>
              <a:t>– RNA/NVNA/PNA (June-July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Maritime Security </a:t>
            </a:r>
            <a:r>
              <a:rPr lang="en-US" altLang="de-DE" dirty="0"/>
              <a:t>– HNA (April 2023)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</a:rPr>
              <a:t>Leadership</a:t>
            </a:r>
            <a:r>
              <a:rPr lang="en-US" altLang="de-DE" dirty="0"/>
              <a:t> – PNA (May 2023)</a:t>
            </a: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F312808C-1D7C-D575-8FE6-BC463420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701" y="166311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9B2326D3-4A09-1644-FCDA-BC9289757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9375"/>
            <a:ext cx="12151606" cy="48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en-US" altLang="de-DE" dirty="0"/>
              <a:t>d. </a:t>
            </a:r>
            <a:r>
              <a:rPr lang="en-US" altLang="de-DE" dirty="0" err="1"/>
              <a:t>LoD</a:t>
            </a:r>
            <a:r>
              <a:rPr lang="en-US" altLang="de-DE" dirty="0"/>
              <a:t> 11 – </a:t>
            </a:r>
            <a:r>
              <a:rPr lang="ro-RO" altLang="de-DE" dirty="0"/>
              <a:t>Joint projects </a:t>
            </a:r>
            <a:r>
              <a:rPr lang="en-US" altLang="de-DE" dirty="0"/>
              <a:t>for INS</a:t>
            </a:r>
          </a:p>
          <a:p>
            <a:pPr>
              <a:spcAft>
                <a:spcPct val="0"/>
              </a:spcAft>
              <a:buNone/>
            </a:pPr>
            <a:endParaRPr lang="en-US" altLang="de-DE" sz="800" dirty="0">
              <a:solidFill>
                <a:srgbClr val="0000FF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en-US" altLang="de-DE" sz="2400" dirty="0" err="1">
                <a:solidFill>
                  <a:srgbClr val="0000FF"/>
                </a:solidFill>
              </a:rPr>
              <a:t>d.1</a:t>
            </a:r>
            <a:r>
              <a:rPr lang="en-US" altLang="de-DE" sz="2400" dirty="0">
                <a:solidFill>
                  <a:srgbClr val="0000FF"/>
                </a:solidFill>
              </a:rPr>
              <a:t> </a:t>
            </a:r>
            <a:r>
              <a:rPr lang="en-US" altLang="de-DE" sz="2400" dirty="0" err="1">
                <a:solidFill>
                  <a:srgbClr val="0000FF"/>
                </a:solidFill>
              </a:rPr>
              <a:t>LoD</a:t>
            </a:r>
            <a:r>
              <a:rPr lang="en-US" altLang="de-DE" sz="2400" dirty="0">
                <a:solidFill>
                  <a:srgbClr val="0000FF"/>
                </a:solidFill>
              </a:rPr>
              <a:t> 11 – </a:t>
            </a:r>
            <a:r>
              <a:rPr lang="ro-RO" altLang="de-DE" sz="2400" dirty="0" err="1">
                <a:solidFill>
                  <a:srgbClr val="0000FF"/>
                </a:solidFill>
              </a:rPr>
              <a:t>Joint</a:t>
            </a:r>
            <a:r>
              <a:rPr lang="ro-RO" altLang="de-DE" sz="2400" dirty="0">
                <a:solidFill>
                  <a:srgbClr val="0000FF"/>
                </a:solidFill>
              </a:rPr>
              <a:t> </a:t>
            </a:r>
            <a:r>
              <a:rPr lang="ro-RO" altLang="de-DE" sz="2400" dirty="0" err="1">
                <a:solidFill>
                  <a:srgbClr val="0000FF"/>
                </a:solidFill>
              </a:rPr>
              <a:t>projects</a:t>
            </a:r>
            <a:r>
              <a:rPr lang="ro-RO" altLang="de-DE" sz="2400" dirty="0">
                <a:solidFill>
                  <a:srgbClr val="0000FF"/>
                </a:solidFill>
              </a:rPr>
              <a:t> </a:t>
            </a:r>
            <a:r>
              <a:rPr lang="en-US" altLang="de-DE" sz="2400" dirty="0">
                <a:solidFill>
                  <a:srgbClr val="0000FF"/>
                </a:solidFill>
              </a:rPr>
              <a:t>under implementation: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FF0000"/>
                </a:solidFill>
              </a:rPr>
              <a:t>MARS-NET </a:t>
            </a:r>
            <a:r>
              <a:rPr lang="ro-RO" altLang="de-DE" sz="2400" dirty="0">
                <a:solidFill>
                  <a:srgbClr val="7030A0"/>
                </a:solidFill>
              </a:rPr>
              <a:t>– </a:t>
            </a:r>
            <a:r>
              <a:rPr lang="ro-RO" altLang="de-DE" sz="2400" dirty="0" err="1">
                <a:solidFill>
                  <a:srgbClr val="7030A0"/>
                </a:solidFill>
              </a:rPr>
              <a:t>simulators</a:t>
            </a:r>
            <a:r>
              <a:rPr lang="en-GB" altLang="de-DE" sz="2400" dirty="0">
                <a:solidFill>
                  <a:srgbClr val="7030A0"/>
                </a:solidFill>
              </a:rPr>
              <a:t>’ network implementation (2022-2024)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</a:p>
          <a:p>
            <a:pPr marL="571500" indent="-571500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FF0000"/>
                </a:solidFill>
              </a:rPr>
              <a:t>SEA MENTORS </a:t>
            </a:r>
            <a:r>
              <a:rPr lang="en-GB" altLang="de-DE" sz="2400" dirty="0">
                <a:solidFill>
                  <a:srgbClr val="7030A0"/>
                </a:solidFill>
              </a:rPr>
              <a:t>– mentorship platform to be implemented (2022-2024);</a:t>
            </a:r>
          </a:p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2400" dirty="0" err="1">
                <a:solidFill>
                  <a:srgbClr val="0000FF"/>
                </a:solidFill>
              </a:rPr>
              <a:t>d.2</a:t>
            </a:r>
            <a:r>
              <a:rPr lang="en-US" altLang="de-DE" sz="2400" dirty="0">
                <a:solidFill>
                  <a:srgbClr val="0000FF"/>
                </a:solidFill>
              </a:rPr>
              <a:t>. </a:t>
            </a:r>
            <a:r>
              <a:rPr lang="en-US" altLang="de-DE" sz="2400" dirty="0" err="1">
                <a:solidFill>
                  <a:srgbClr val="0000FF"/>
                </a:solidFill>
              </a:rPr>
              <a:t>LoD</a:t>
            </a:r>
            <a:r>
              <a:rPr lang="en-US" altLang="de-DE" sz="2400" dirty="0">
                <a:solidFill>
                  <a:srgbClr val="0000FF"/>
                </a:solidFill>
              </a:rPr>
              <a:t> 11 – </a:t>
            </a:r>
            <a:r>
              <a:rPr lang="ro-RO" altLang="de-DE" sz="24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prepared (RNA guidance)</a:t>
            </a:r>
            <a:r>
              <a:rPr lang="ro-RO" altLang="de-DE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de-DE" sz="24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 KA203 Common Curriculum Harmonization for Navy Education – curriculum framework development </a:t>
            </a:r>
            <a:r>
              <a:rPr lang="en-GB" altLang="de-DE" sz="2400" dirty="0">
                <a:solidFill>
                  <a:srgbClr val="7030A0"/>
                </a:solidFill>
              </a:rPr>
              <a:t>(</a:t>
            </a:r>
            <a:r>
              <a:rPr lang="en-GB" altLang="de-DE" sz="2400" dirty="0" err="1">
                <a:solidFill>
                  <a:srgbClr val="7030A0"/>
                </a:solidFill>
              </a:rPr>
              <a:t>february</a:t>
            </a:r>
            <a:r>
              <a:rPr lang="en-GB" altLang="de-DE" sz="2400" dirty="0">
                <a:solidFill>
                  <a:srgbClr val="7030A0"/>
                </a:solidFill>
              </a:rPr>
              <a:t> 2023) </a:t>
            </a:r>
            <a:r>
              <a:rPr lang="en-GB" altLang="de-DE" sz="2000" dirty="0">
                <a:solidFill>
                  <a:srgbClr val="FF0000"/>
                </a:solidFill>
              </a:rPr>
              <a:t>– partners to be established by next IG meeting)</a:t>
            </a:r>
            <a:r>
              <a:rPr lang="ro-RO" altLang="de-DE" sz="2400" dirty="0">
                <a:solidFill>
                  <a:srgbClr val="7030A0"/>
                </a:solidFill>
              </a:rPr>
              <a:t>.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0000FF"/>
                </a:solidFill>
              </a:rPr>
              <a:t> KA203 - Integrated Training Programs Network for EU Naval Academies</a:t>
            </a:r>
            <a:r>
              <a:rPr lang="en-GB" altLang="de-DE" sz="2400" dirty="0">
                <a:solidFill>
                  <a:srgbClr val="7030A0"/>
                </a:solidFill>
              </a:rPr>
              <a:t> (future 2024)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638A1-B373-A052-5F5B-62DD35F77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feld 1">
            <a:extLst>
              <a:ext uri="{FF2B5EF4-FFF2-40B4-BE49-F238E27FC236}">
                <a16:creationId xmlns:a16="http://schemas.microsoft.com/office/drawing/2014/main" id="{CDBD5DA2-D681-91E8-F1E5-1474B44D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2050EE51-5FF1-FE49-7943-9F10B2CAB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84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959F65-105F-78FA-2443-AAFF334A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" y="1195305"/>
            <a:ext cx="12001086" cy="500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0000FF"/>
                </a:solidFill>
              </a:rPr>
              <a:t>Roadmap updates – way to go</a:t>
            </a:r>
            <a:r>
              <a:rPr lang="ro-RO" altLang="de-DE" sz="3600" dirty="0">
                <a:solidFill>
                  <a:srgbClr val="0000FF"/>
                </a:solidFill>
              </a:rPr>
              <a:t>:</a:t>
            </a:r>
            <a:endParaRPr lang="en-US" altLang="de-DE" sz="3600" dirty="0">
              <a:solidFill>
                <a:srgbClr val="0000FF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by November 2023 - developing the syllabuses for 12 joint modules to be approved in 56</a:t>
            </a:r>
            <a:r>
              <a:rPr lang="en-US" altLang="de-DE" sz="2400" baseline="30000" dirty="0">
                <a:solidFill>
                  <a:srgbClr val="7030A0"/>
                </a:solidFill>
              </a:rPr>
              <a:t>th</a:t>
            </a:r>
            <a:r>
              <a:rPr lang="en-US" altLang="de-DE" sz="2400" dirty="0">
                <a:solidFill>
                  <a:srgbClr val="7030A0"/>
                </a:solidFill>
              </a:rPr>
              <a:t> IG Meeting in Poland;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Each Academy will develop up to 3 modules from the basic offer (approval in 56</a:t>
            </a:r>
            <a:r>
              <a:rPr lang="en-US" altLang="de-DE" sz="2400" baseline="30000" dirty="0">
                <a:solidFill>
                  <a:srgbClr val="7030A0"/>
                </a:solidFill>
              </a:rPr>
              <a:t>th</a:t>
            </a:r>
            <a:r>
              <a:rPr lang="en-US" altLang="de-DE" sz="2400" dirty="0">
                <a:solidFill>
                  <a:srgbClr val="7030A0"/>
                </a:solidFill>
              </a:rPr>
              <a:t> IG Meeting, progress checking during 57</a:t>
            </a:r>
            <a:r>
              <a:rPr lang="en-US" altLang="de-DE" sz="2400" baseline="30000" dirty="0">
                <a:solidFill>
                  <a:srgbClr val="7030A0"/>
                </a:solidFill>
              </a:rPr>
              <a:t>th</a:t>
            </a:r>
            <a:r>
              <a:rPr lang="en-US" altLang="de-DE" sz="2400" dirty="0">
                <a:solidFill>
                  <a:srgbClr val="7030A0"/>
                </a:solidFill>
              </a:rPr>
              <a:t> Meeting)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7030A0"/>
                </a:solidFill>
              </a:rPr>
              <a:t>February 2023 – projects proposal preparation (RNA guidance) </a:t>
            </a: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GB" altLang="de-DE" sz="2400" dirty="0">
                <a:solidFill>
                  <a:srgbClr val="7030A0"/>
                </a:solidFill>
              </a:rPr>
              <a:t>During January-September 2023 – building the course content and approving the modules organization in the academic plan for 2023-2024/partners</a:t>
            </a:r>
            <a:r>
              <a:rPr lang="ro-RO" altLang="de-DE" sz="2400" dirty="0">
                <a:solidFill>
                  <a:srgbClr val="7030A0"/>
                </a:solidFill>
              </a:rPr>
              <a:t>;</a:t>
            </a:r>
            <a:endParaRPr lang="en-US" altLang="de-DE" sz="2400" dirty="0">
              <a:solidFill>
                <a:srgbClr val="7030A0"/>
              </a:solidFill>
            </a:endParaRPr>
          </a:p>
          <a:p>
            <a:pPr marL="363538" indent="-363538" eaLnBrk="1" hangingPunct="1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en-US" altLang="de-DE" sz="2400" dirty="0">
                <a:solidFill>
                  <a:srgbClr val="FF0000"/>
                </a:solidFill>
              </a:rPr>
              <a:t>INS is planned to be started as joint modules offer during 2023-2024.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C2A2A-5782-A5BD-0B78-3657A028A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26335D54-202E-AB3C-BF3A-0708EAB8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6" name="Bild 12" descr="EMILYO Logo">
            <a:extLst>
              <a:ext uri="{FF2B5EF4-FFF2-40B4-BE49-F238E27FC236}">
                <a16:creationId xmlns:a16="http://schemas.microsoft.com/office/drawing/2014/main" id="{A32C2821-7CE5-F8CC-724E-356A8212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4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CACB14-2C29-55CF-AF7B-F94A19FA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51104"/>
            <a:ext cx="1098581" cy="1086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026" y="2020304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US" altLang="de-DE" sz="6600" dirty="0">
                <a:solidFill>
                  <a:srgbClr val="0000FF"/>
                </a:solidFill>
              </a:rPr>
              <a:t>QUESTIONS?</a:t>
            </a:r>
          </a:p>
        </p:txBody>
      </p:sp>
      <p:sp>
        <p:nvSpPr>
          <p:cNvPr id="9" name="Textfeld 1">
            <a:extLst>
              <a:ext uri="{FF2B5EF4-FFF2-40B4-BE49-F238E27FC236}">
                <a16:creationId xmlns:a16="http://schemas.microsoft.com/office/drawing/2014/main" id="{FBE05C18-1CB6-8888-F8AB-863B0F60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329" y="271415"/>
            <a:ext cx="8562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  <a:buFontTx/>
              <a:buNone/>
            </a:pPr>
            <a:r>
              <a:rPr lang="en-US" altLang="de-DE" sz="3600" dirty="0">
                <a:solidFill>
                  <a:srgbClr val="FF0000"/>
                </a:solidFill>
              </a:rPr>
              <a:t>INTERNATIONAL NAVAL SEMESTER</a:t>
            </a:r>
            <a:endParaRPr lang="de-AT" altLang="de-DE" sz="22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7B50C-3701-CD55-79E4-256FFF2A0D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0" y="2744971"/>
            <a:ext cx="4931735" cy="4931735"/>
          </a:xfrm>
          <a:prstGeom prst="rect">
            <a:avLst/>
          </a:prstGeom>
        </p:spPr>
      </p:pic>
      <p:pic>
        <p:nvPicPr>
          <p:cNvPr id="2" name="Bild 12" descr="EMILYO Logo">
            <a:extLst>
              <a:ext uri="{FF2B5EF4-FFF2-40B4-BE49-F238E27FC236}">
                <a16:creationId xmlns:a16="http://schemas.microsoft.com/office/drawing/2014/main" id="{657AE980-5959-585E-8619-EE599E4A8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34" y="0"/>
            <a:ext cx="1434618" cy="1434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685</Words>
  <Application>Microsoft Office PowerPoint</Application>
  <PresentationFormat>Widescreen</PresentationFormat>
  <Paragraphs>72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98</cp:revision>
  <dcterms:created xsi:type="dcterms:W3CDTF">2022-04-18T12:01:08Z</dcterms:created>
  <dcterms:modified xsi:type="dcterms:W3CDTF">2022-09-29T15:43:17Z</dcterms:modified>
</cp:coreProperties>
</file>