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8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9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0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1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2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3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14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15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16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17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18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589" r:id="rId2"/>
    <p:sldId id="299" r:id="rId3"/>
    <p:sldId id="604" r:id="rId4"/>
    <p:sldId id="605" r:id="rId5"/>
    <p:sldId id="588" r:id="rId6"/>
    <p:sldId id="590" r:id="rId7"/>
    <p:sldId id="591" r:id="rId8"/>
    <p:sldId id="606" r:id="rId9"/>
    <p:sldId id="592" r:id="rId10"/>
    <p:sldId id="595" r:id="rId11"/>
    <p:sldId id="596" r:id="rId12"/>
    <p:sldId id="597" r:id="rId13"/>
    <p:sldId id="598" r:id="rId14"/>
    <p:sldId id="599" r:id="rId15"/>
    <p:sldId id="608" r:id="rId16"/>
    <p:sldId id="609" r:id="rId17"/>
    <p:sldId id="610" r:id="rId18"/>
    <p:sldId id="600" r:id="rId19"/>
    <p:sldId id="601" r:id="rId20"/>
    <p:sldId id="603" r:id="rId21"/>
    <p:sldId id="607" r:id="rId22"/>
  </p:sldIdLst>
  <p:sldSz cx="12192000" cy="6858000"/>
  <p:notesSz cx="6858000" cy="9144000"/>
  <p:defaultTextStyle>
    <a:defPPr>
      <a:defRPr lang="nb-NO"/>
    </a:defPPr>
    <a:lvl1pPr marL="0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01509E"/>
    <a:srgbClr val="DCE6F2"/>
    <a:srgbClr val="E9EDF4"/>
    <a:srgbClr val="D0D8E8"/>
    <a:srgbClr val="01509F"/>
    <a:srgbClr val="668DB2"/>
    <a:srgbClr val="1F497D"/>
    <a:srgbClr val="FFFF66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3DEC2F-6C81-4283-9B76-F6C3583FD681}" v="43" dt="2022-07-18T11:55:35.5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AF606853-7671-496A-8E4F-DF71F8EC918B}" styleName="Mørk stil 1 – utheving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B4B98B0-60AC-42C2-AFA5-B58CD77FA1E5}" styleName="Lys stil 1 – utheving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Ingen stil, tabellrutenett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ys stil 3 – utheving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32" autoAdjust="0"/>
    <p:restoredTop sz="72033" autoAdjust="0"/>
  </p:normalViewPr>
  <p:slideViewPr>
    <p:cSldViewPr snapToGrid="0" snapToObjects="1">
      <p:cViewPr varScale="1">
        <p:scale>
          <a:sx n="65" d="100"/>
          <a:sy n="65" d="100"/>
        </p:scale>
        <p:origin x="972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2CFED46-6D01-4D3B-859E-E734F5F8FC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3B1906-5BC2-4DF2-80F4-78F5CA8C597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6E97A-F905-4D56-B736-2E21CF6B1A9A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00FD5E-E0B7-4833-B5B2-91EA68E91EA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asdasdasd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976E92-EFD5-41BC-AAAF-015132CAEA3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58D571-CBF2-4CE3-B877-467DD784F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72729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F347DE-B39C-4F48-A4DA-22382F99CD42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asdasdasd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71EE1D-63D4-4EB8-8767-0D9156C73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779319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asdasdasd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1EE1D-63D4-4EB8-8767-0D9156C73A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4578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1EE1D-63D4-4EB8-8767-0D9156C73A0E}" type="slidenum">
              <a:rPr lang="en-US" smtClean="0"/>
              <a:t>11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6135A-B808-4DEA-A444-71DA4AF59EC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asdasdasd</a:t>
            </a:r>
          </a:p>
        </p:txBody>
      </p:sp>
    </p:spTree>
    <p:extLst>
      <p:ext uri="{BB962C8B-B14F-4D97-AF65-F5344CB8AC3E}">
        <p14:creationId xmlns:p14="http://schemas.microsoft.com/office/powerpoint/2010/main" val="14079032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1EE1D-63D4-4EB8-8767-0D9156C73A0E}" type="slidenum">
              <a:rPr lang="en-US" smtClean="0"/>
              <a:t>12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6135A-B808-4DEA-A444-71DA4AF59EC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asdasdasd</a:t>
            </a:r>
          </a:p>
        </p:txBody>
      </p:sp>
    </p:spTree>
    <p:extLst>
      <p:ext uri="{BB962C8B-B14F-4D97-AF65-F5344CB8AC3E}">
        <p14:creationId xmlns:p14="http://schemas.microsoft.com/office/powerpoint/2010/main" val="18450976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1EE1D-63D4-4EB8-8767-0D9156C73A0E}" type="slidenum">
              <a:rPr lang="en-US" smtClean="0"/>
              <a:t>13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6135A-B808-4DEA-A444-71DA4AF59EC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asdasdasd</a:t>
            </a:r>
          </a:p>
        </p:txBody>
      </p:sp>
    </p:spTree>
    <p:extLst>
      <p:ext uri="{BB962C8B-B14F-4D97-AF65-F5344CB8AC3E}">
        <p14:creationId xmlns:p14="http://schemas.microsoft.com/office/powerpoint/2010/main" val="11262488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1EE1D-63D4-4EB8-8767-0D9156C73A0E}" type="slidenum">
              <a:rPr lang="en-US" smtClean="0"/>
              <a:t>14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6135A-B808-4DEA-A444-71DA4AF59EC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asdasdasd</a:t>
            </a:r>
          </a:p>
        </p:txBody>
      </p:sp>
    </p:spTree>
    <p:extLst>
      <p:ext uri="{BB962C8B-B14F-4D97-AF65-F5344CB8AC3E}">
        <p14:creationId xmlns:p14="http://schemas.microsoft.com/office/powerpoint/2010/main" val="12604790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1EE1D-63D4-4EB8-8767-0D9156C73A0E}" type="slidenum">
              <a:rPr lang="en-US" smtClean="0"/>
              <a:t>15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6135A-B808-4DEA-A444-71DA4AF59EC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asdasdasd</a:t>
            </a:r>
          </a:p>
        </p:txBody>
      </p:sp>
    </p:spTree>
    <p:extLst>
      <p:ext uri="{BB962C8B-B14F-4D97-AF65-F5344CB8AC3E}">
        <p14:creationId xmlns:p14="http://schemas.microsoft.com/office/powerpoint/2010/main" val="16816523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1EE1D-63D4-4EB8-8767-0D9156C73A0E}" type="slidenum">
              <a:rPr lang="en-US" smtClean="0"/>
              <a:t>16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6135A-B808-4DEA-A444-71DA4AF59EC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asdasdasd</a:t>
            </a:r>
          </a:p>
        </p:txBody>
      </p:sp>
    </p:spTree>
    <p:extLst>
      <p:ext uri="{BB962C8B-B14F-4D97-AF65-F5344CB8AC3E}">
        <p14:creationId xmlns:p14="http://schemas.microsoft.com/office/powerpoint/2010/main" val="7917412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1EE1D-63D4-4EB8-8767-0D9156C73A0E}" type="slidenum">
              <a:rPr lang="en-US" smtClean="0"/>
              <a:t>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6135A-B808-4DEA-A444-71DA4AF59EC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asdasdasd</a:t>
            </a:r>
          </a:p>
        </p:txBody>
      </p:sp>
    </p:spTree>
    <p:extLst>
      <p:ext uri="{BB962C8B-B14F-4D97-AF65-F5344CB8AC3E}">
        <p14:creationId xmlns:p14="http://schemas.microsoft.com/office/powerpoint/2010/main" val="15647826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1EE1D-63D4-4EB8-8767-0D9156C73A0E}" type="slidenum">
              <a:rPr lang="en-US" smtClean="0"/>
              <a:t>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6135A-B808-4DEA-A444-71DA4AF59EC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asdasdasd</a:t>
            </a:r>
          </a:p>
        </p:txBody>
      </p:sp>
    </p:spTree>
    <p:extLst>
      <p:ext uri="{BB962C8B-B14F-4D97-AF65-F5344CB8AC3E}">
        <p14:creationId xmlns:p14="http://schemas.microsoft.com/office/powerpoint/2010/main" val="27422049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1EE1D-63D4-4EB8-8767-0D9156C73A0E}" type="slidenum">
              <a:rPr lang="en-US" smtClean="0"/>
              <a:t>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6135A-B808-4DEA-A444-71DA4AF59EC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asdasdasd</a:t>
            </a:r>
          </a:p>
        </p:txBody>
      </p:sp>
    </p:spTree>
    <p:extLst>
      <p:ext uri="{BB962C8B-B14F-4D97-AF65-F5344CB8AC3E}">
        <p14:creationId xmlns:p14="http://schemas.microsoft.com/office/powerpoint/2010/main" val="39935493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1EE1D-63D4-4EB8-8767-0D9156C73A0E}" type="slidenum">
              <a:rPr lang="en-US" smtClean="0"/>
              <a:t>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6135A-B808-4DEA-A444-71DA4AF59EC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asdasdasd</a:t>
            </a:r>
          </a:p>
        </p:txBody>
      </p:sp>
    </p:spTree>
    <p:extLst>
      <p:ext uri="{BB962C8B-B14F-4D97-AF65-F5344CB8AC3E}">
        <p14:creationId xmlns:p14="http://schemas.microsoft.com/office/powerpoint/2010/main" val="1594458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1EE1D-63D4-4EB8-8767-0D9156C73A0E}" type="slidenum">
              <a:rPr lang="en-US" smtClean="0"/>
              <a:t>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6135A-B808-4DEA-A444-71DA4AF59EC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asdasdasd</a:t>
            </a:r>
          </a:p>
        </p:txBody>
      </p:sp>
    </p:spTree>
    <p:extLst>
      <p:ext uri="{BB962C8B-B14F-4D97-AF65-F5344CB8AC3E}">
        <p14:creationId xmlns:p14="http://schemas.microsoft.com/office/powerpoint/2010/main" val="34814825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asdasdasd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1EE1D-63D4-4EB8-8767-0D9156C73A0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747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1EE1D-63D4-4EB8-8767-0D9156C73A0E}" type="slidenum">
              <a:rPr lang="en-US" smtClean="0"/>
              <a:t>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6135A-B808-4DEA-A444-71DA4AF59EC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asdasdasd</a:t>
            </a:r>
          </a:p>
        </p:txBody>
      </p:sp>
    </p:spTree>
    <p:extLst>
      <p:ext uri="{BB962C8B-B14F-4D97-AF65-F5344CB8AC3E}">
        <p14:creationId xmlns:p14="http://schemas.microsoft.com/office/powerpoint/2010/main" val="26012908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/>
              <a:t>Picture: we compose a comprehensive system by assembling sub systems.</a:t>
            </a:r>
          </a:p>
          <a:p>
            <a:r>
              <a:rPr lang="en-GB" noProof="0" dirty="0"/>
              <a:t>For example: car. It is very hard to be understood as a one monolithic system,</a:t>
            </a:r>
          </a:p>
          <a:p>
            <a:r>
              <a:rPr lang="en-GB" noProof="0" dirty="0"/>
              <a:t>however, if you think it is composed of different sub systems, such as tires, engines, wheels…. That makes you easy to comprehend and maintain the whole system.</a:t>
            </a:r>
          </a:p>
          <a:p>
            <a:r>
              <a:rPr lang="en-GB" noProof="0" dirty="0"/>
              <a:t>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1EE1D-63D4-4EB8-8767-0D9156C73A0E}" type="slidenum">
              <a:rPr lang="en-US" smtClean="0"/>
              <a:t>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6135A-B808-4DEA-A444-71DA4AF59EC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asdasdasd</a:t>
            </a:r>
          </a:p>
        </p:txBody>
      </p:sp>
    </p:spTree>
    <p:extLst>
      <p:ext uri="{BB962C8B-B14F-4D97-AF65-F5344CB8AC3E}">
        <p14:creationId xmlns:p14="http://schemas.microsoft.com/office/powerpoint/2010/main" val="4892833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/>
              <a:t>Here is an another example in the maritime domain.</a:t>
            </a:r>
          </a:p>
          <a:p>
            <a:r>
              <a:rPr lang="en-GB" noProof="0" dirty="0"/>
              <a:t>Ship is a comprehensive system.</a:t>
            </a:r>
          </a:p>
          <a:p>
            <a:endParaRPr lang="en-GB" noProof="0" dirty="0"/>
          </a:p>
          <a:p>
            <a:r>
              <a:rPr lang="en-GB" noProof="0" dirty="0"/>
              <a:t>Hence, it is pretty common and useful for us to view a comprehensive system as a combination of different subsystems / modules, which are easy to be developed and understood in one basic principle.</a:t>
            </a:r>
          </a:p>
          <a:p>
            <a:endParaRPr lang="en-GB" noProof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1EE1D-63D4-4EB8-8767-0D9156C73A0E}" type="slidenum">
              <a:rPr lang="en-US" smtClean="0"/>
              <a:t>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6135A-B808-4DEA-A444-71DA4AF59EC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asdasdasd</a:t>
            </a:r>
          </a:p>
        </p:txBody>
      </p:sp>
    </p:spTree>
    <p:extLst>
      <p:ext uri="{BB962C8B-B14F-4D97-AF65-F5344CB8AC3E}">
        <p14:creationId xmlns:p14="http://schemas.microsoft.com/office/powerpoint/2010/main" val="36282920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/>
              <a:t>These backgrounds bring us to the co-simulation technology.</a:t>
            </a:r>
          </a:p>
          <a:p>
            <a:r>
              <a:rPr lang="en-GB" noProof="0" dirty="0"/>
              <a:t>Co-simulation refers to an enabling technique, where different sub-systems making up a global simulation are modelled and run in a distributed fashion.</a:t>
            </a:r>
          </a:p>
          <a:p>
            <a:endParaRPr lang="en-GB" noProof="0" dirty="0"/>
          </a:p>
          <a:p>
            <a:r>
              <a:rPr lang="en-GB" noProof="0" dirty="0"/>
              <a:t>For instance, a car is a very comprehensive system.</a:t>
            </a:r>
          </a:p>
          <a:p>
            <a:r>
              <a:rPr lang="en-GB" noProof="0" dirty="0"/>
              <a:t>If you were working in the car manufacturer, you would not be responsible for everything composing a car.</a:t>
            </a:r>
          </a:p>
          <a:p>
            <a:r>
              <a:rPr lang="en-GB" noProof="0" dirty="0"/>
              <a:t>Probably, you would be in charge of only some components of the car. For instance, you would be in charge of only engines, and have a very limited understanding about wheels.</a:t>
            </a:r>
          </a:p>
          <a:p>
            <a:r>
              <a:rPr lang="en-GB" noProof="0" dirty="0"/>
              <a:t>But you need a model for a whole system for evaluating car’s behaver.</a:t>
            </a:r>
          </a:p>
          <a:p>
            <a:r>
              <a:rPr lang="en-GB" noProof="0" dirty="0"/>
              <a:t>Then, you might be able to focus on developing a sub model of engines, and you can connect your sub model to the other models with each other.</a:t>
            </a:r>
          </a:p>
          <a:p>
            <a:r>
              <a:rPr lang="en-GB" noProof="0" dirty="0"/>
              <a:t>That is the idea of the co-simulation technology. If it were not for co-simulation technology, you would lose a lot of time and money communicating with people in the different departments.</a:t>
            </a:r>
          </a:p>
          <a:p>
            <a:endParaRPr lang="en-GB" noProof="0" dirty="0"/>
          </a:p>
          <a:p>
            <a:r>
              <a:rPr lang="en-GB" noProof="0" dirty="0"/>
              <a:t>Each sub-system is a simulator and is broadly define as a black-box capable of exhibiting </a:t>
            </a:r>
            <a:r>
              <a:rPr lang="en-GB" noProof="0" dirty="0" err="1"/>
              <a:t>behavior</a:t>
            </a:r>
            <a:r>
              <a:rPr lang="en-GB" noProof="0" dirty="0"/>
              <a:t>, consuming inputs, and producing outputs.</a:t>
            </a:r>
          </a:p>
          <a:p>
            <a:r>
              <a:rPr lang="en-GB" noProof="0" dirty="0"/>
              <a:t>That means, you don’t have to open up the sub system for running a simulation, at the same time, your model will not be opened up by someone else.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1EE1D-63D4-4EB8-8767-0D9156C73A0E}" type="slidenum">
              <a:rPr lang="en-US" smtClean="0"/>
              <a:t>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6135A-B808-4DEA-A444-71DA4AF59EC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asdasdasd</a:t>
            </a:r>
          </a:p>
        </p:txBody>
      </p:sp>
    </p:spTree>
    <p:extLst>
      <p:ext uri="{BB962C8B-B14F-4D97-AF65-F5344CB8AC3E}">
        <p14:creationId xmlns:p14="http://schemas.microsoft.com/office/powerpoint/2010/main" val="23734815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/>
              <a:t>Then, what are advantages of using co-simulation?</a:t>
            </a:r>
          </a:p>
          <a:p>
            <a:r>
              <a:rPr lang="en-GB" noProof="0" dirty="0"/>
              <a:t>It could be easily understood by taking a look at the situation where we have no co-simulation technology.</a:t>
            </a:r>
          </a:p>
          <a:p>
            <a:endParaRPr lang="en-GB" noProof="0" dirty="0"/>
          </a:p>
          <a:p>
            <a:r>
              <a:rPr lang="en-GB" noProof="0" dirty="0"/>
              <a:t>Say, imagine you are building a model for a comprehensive system for some purposes.</a:t>
            </a:r>
          </a:p>
          <a:p>
            <a:r>
              <a:rPr lang="en-GB" noProof="0" dirty="0"/>
              <a:t>Without using co-simulation technology, you would need to ask people to help you build some models for your comprehensive system.</a:t>
            </a:r>
          </a:p>
          <a:p>
            <a:endParaRPr lang="en-GB" noProof="0" dirty="0"/>
          </a:p>
          <a:p>
            <a:r>
              <a:rPr lang="en-GB" noProof="0" dirty="0"/>
              <a:t>Explaining….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1EE1D-63D4-4EB8-8767-0D9156C73A0E}" type="slidenum">
              <a:rPr lang="en-US" smtClean="0"/>
              <a:t>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6135A-B808-4DEA-A444-71DA4AF59EC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asdasdasd</a:t>
            </a:r>
          </a:p>
        </p:txBody>
      </p:sp>
    </p:spTree>
    <p:extLst>
      <p:ext uri="{BB962C8B-B14F-4D97-AF65-F5344CB8AC3E}">
        <p14:creationId xmlns:p14="http://schemas.microsoft.com/office/powerpoint/2010/main" val="9153648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/>
              <a:t>Advantages.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1EE1D-63D4-4EB8-8767-0D9156C73A0E}" type="slidenum">
              <a:rPr lang="en-US" smtClean="0"/>
              <a:t>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6135A-B808-4DEA-A444-71DA4AF59EC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asdasdasd</a:t>
            </a:r>
          </a:p>
        </p:txBody>
      </p:sp>
    </p:spTree>
    <p:extLst>
      <p:ext uri="{BB962C8B-B14F-4D97-AF65-F5344CB8AC3E}">
        <p14:creationId xmlns:p14="http://schemas.microsoft.com/office/powerpoint/2010/main" val="1617365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1EE1D-63D4-4EB8-8767-0D9156C73A0E}" type="slidenum">
              <a:rPr lang="en-US" smtClean="0"/>
              <a:t>10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6135A-B808-4DEA-A444-71DA4AF59EC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asdasdasd</a:t>
            </a:r>
          </a:p>
        </p:txBody>
      </p:sp>
    </p:spTree>
    <p:extLst>
      <p:ext uri="{BB962C8B-B14F-4D97-AF65-F5344CB8AC3E}">
        <p14:creationId xmlns:p14="http://schemas.microsoft.com/office/powerpoint/2010/main" val="2749463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486337" y="2677415"/>
            <a:ext cx="10363200" cy="901095"/>
          </a:xfrm>
        </p:spPr>
        <p:txBody>
          <a:bodyPr anchor="t" anchorCtr="0"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486337" y="3645155"/>
            <a:ext cx="103632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1000159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983850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1354667" y="274639"/>
            <a:ext cx="7281333" cy="5851525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031831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lysbildenummer 5"/>
          <p:cNvSpPr txBox="1">
            <a:spLocks/>
          </p:cNvSpPr>
          <p:nvPr userDrawn="1"/>
        </p:nvSpPr>
        <p:spPr>
          <a:xfrm>
            <a:off x="-1" y="6421248"/>
            <a:ext cx="1336432" cy="365125"/>
          </a:xfrm>
          <a:prstGeom prst="rect">
            <a:avLst/>
          </a:prstGeom>
        </p:spPr>
        <p:txBody>
          <a:bodyPr/>
          <a:lstStyle>
            <a:defPPr>
              <a:defRPr lang="nb-NO"/>
            </a:defPPr>
            <a:lvl1pPr marL="0" algn="l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1853A39-49B3-554A-AE82-85611CEBD8E3}" type="slidenum">
              <a:rPr lang="nb-NO" sz="1333" b="1" i="0" smtClean="0">
                <a:latin typeface="Arial"/>
                <a:cs typeface="Arial"/>
              </a:rPr>
              <a:pPr algn="ctr"/>
              <a:t>‹#›</a:t>
            </a:fld>
            <a:endParaRPr lang="nb-NO" sz="1333" b="1" i="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0019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410587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10587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982460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1"/>
          <p:cNvSpPr>
            <a:spLocks noGrp="1"/>
          </p:cNvSpPr>
          <p:nvPr>
            <p:ph type="title"/>
          </p:nvPr>
        </p:nvSpPr>
        <p:spPr>
          <a:xfrm>
            <a:off x="1460735" y="274639"/>
            <a:ext cx="9876539" cy="1143000"/>
          </a:xfrm>
        </p:spPr>
        <p:txBody>
          <a:bodyPr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9" name="Plassholder for innhold 2"/>
          <p:cNvSpPr>
            <a:spLocks noGrp="1"/>
          </p:cNvSpPr>
          <p:nvPr>
            <p:ph sz="half" idx="1"/>
          </p:nvPr>
        </p:nvSpPr>
        <p:spPr>
          <a:xfrm>
            <a:off x="1486283" y="1600201"/>
            <a:ext cx="489046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0" name="Plassholder for innhold 3"/>
          <p:cNvSpPr>
            <a:spLocks noGrp="1"/>
          </p:cNvSpPr>
          <p:nvPr>
            <p:ph sz="half" idx="2"/>
          </p:nvPr>
        </p:nvSpPr>
        <p:spPr>
          <a:xfrm>
            <a:off x="7074283" y="1600201"/>
            <a:ext cx="4898591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372914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1"/>
          <p:cNvSpPr>
            <a:spLocks noGrp="1"/>
          </p:cNvSpPr>
          <p:nvPr>
            <p:ph type="title"/>
          </p:nvPr>
        </p:nvSpPr>
        <p:spPr>
          <a:xfrm>
            <a:off x="1412697" y="274639"/>
            <a:ext cx="9876539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1" name="Plassholder for tekst 2"/>
          <p:cNvSpPr>
            <a:spLocks noGrp="1"/>
          </p:cNvSpPr>
          <p:nvPr>
            <p:ph type="body" idx="1"/>
          </p:nvPr>
        </p:nvSpPr>
        <p:spPr>
          <a:xfrm>
            <a:off x="1426235" y="1535113"/>
            <a:ext cx="502255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2" name="Plassholder for innhold 3"/>
          <p:cNvSpPr>
            <a:spLocks noGrp="1"/>
          </p:cNvSpPr>
          <p:nvPr>
            <p:ph sz="half" idx="2"/>
          </p:nvPr>
        </p:nvSpPr>
        <p:spPr>
          <a:xfrm>
            <a:off x="1426235" y="2174875"/>
            <a:ext cx="502255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3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7010003" y="1535113"/>
            <a:ext cx="508295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4" name="Plassholder for innhold 5"/>
          <p:cNvSpPr>
            <a:spLocks noGrp="1"/>
          </p:cNvSpPr>
          <p:nvPr>
            <p:ph sz="quarter" idx="4"/>
          </p:nvPr>
        </p:nvSpPr>
        <p:spPr>
          <a:xfrm>
            <a:off x="7010003" y="2174875"/>
            <a:ext cx="5082959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702236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172249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9718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1"/>
          <p:cNvSpPr>
            <a:spLocks noGrp="1"/>
          </p:cNvSpPr>
          <p:nvPr>
            <p:ph type="title"/>
          </p:nvPr>
        </p:nvSpPr>
        <p:spPr>
          <a:xfrm>
            <a:off x="1366190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innhold 2"/>
          <p:cNvSpPr>
            <a:spLocks noGrp="1"/>
          </p:cNvSpPr>
          <p:nvPr>
            <p:ph idx="1"/>
          </p:nvPr>
        </p:nvSpPr>
        <p:spPr>
          <a:xfrm>
            <a:off x="5523322" y="273052"/>
            <a:ext cx="6353445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0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366190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596486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532236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592837" y="274639"/>
            <a:ext cx="987653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592837" y="1600201"/>
            <a:ext cx="9876539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5" name="Bilde 4" descr="stripe_16_9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00" y="0"/>
            <a:ext cx="860803" cy="6858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1100803" y="1"/>
            <a:ext cx="240000" cy="6858000"/>
          </a:xfrm>
          <a:prstGeom prst="rect">
            <a:avLst/>
          </a:prstGeom>
          <a:solidFill>
            <a:srgbClr val="01509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/>
          </a:p>
        </p:txBody>
      </p:sp>
      <p:sp>
        <p:nvSpPr>
          <p:cNvPr id="6" name="Rectangle 5"/>
          <p:cNvSpPr/>
          <p:nvPr userDrawn="1"/>
        </p:nvSpPr>
        <p:spPr>
          <a:xfrm>
            <a:off x="0" y="1"/>
            <a:ext cx="240000" cy="6858000"/>
          </a:xfrm>
          <a:prstGeom prst="rect">
            <a:avLst/>
          </a:prstGeom>
          <a:solidFill>
            <a:srgbClr val="01509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5777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609585" rtl="0" eaLnBrk="1" latinLnBrk="0" hangingPunct="1">
        <a:spcBef>
          <a:spcPct val="0"/>
        </a:spcBef>
        <a:buNone/>
        <a:defRPr sz="48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Arial"/>
          <a:ea typeface="+mn-ea"/>
          <a:cs typeface="Arial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133" kern="1200">
          <a:solidFill>
            <a:schemeClr val="tx1"/>
          </a:solidFill>
          <a:latin typeface="Arial"/>
          <a:ea typeface="+mn-ea"/>
          <a:cs typeface="Arial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1867" kern="1200">
          <a:solidFill>
            <a:schemeClr val="tx1"/>
          </a:solidFill>
          <a:latin typeface="Arial"/>
          <a:ea typeface="+mn-ea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5.bin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6.bin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6.bin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7.bin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fmi-standard.org/tools/" TargetMode="Externa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7.bin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video" Target="https://www.youtube.com/embed/jisJwu-sEdM?feature=oembed" TargetMode="External"/><Relationship Id="rId7" Type="http://schemas.openxmlformats.org/officeDocument/2006/relationships/image" Target="../media/image3.emf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oleObject" Target="../embeddings/oleObject7.bin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7.bin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13" Type="http://schemas.openxmlformats.org/officeDocument/2006/relationships/image" Target="../media/image28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gif"/><Relationship Id="rId12" Type="http://schemas.openxmlformats.org/officeDocument/2006/relationships/image" Target="../media/image27.jpe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3.emf"/><Relationship Id="rId11" Type="http://schemas.openxmlformats.org/officeDocument/2006/relationships/image" Target="../media/image26.gif"/><Relationship Id="rId5" Type="http://schemas.openxmlformats.org/officeDocument/2006/relationships/oleObject" Target="../embeddings/oleObject8.bin"/><Relationship Id="rId10" Type="http://schemas.openxmlformats.org/officeDocument/2006/relationships/image" Target="../media/image25.gif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24.jpeg"/><Relationship Id="rId1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7.bin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7.bin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7.bin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3.bin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dl.acm.org/doi/abs/10.5555/2872965.2872993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3.bin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3.emf"/><Relationship Id="rId11" Type="http://schemas.openxmlformats.org/officeDocument/2006/relationships/image" Target="../media/image13.svg"/><Relationship Id="rId5" Type="http://schemas.openxmlformats.org/officeDocument/2006/relationships/oleObject" Target="../embeddings/oleObject4.bin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5.bin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689580" y="1467214"/>
            <a:ext cx="10363200" cy="1600439"/>
          </a:xfrm>
        </p:spPr>
        <p:txBody>
          <a:bodyPr>
            <a:normAutofit/>
          </a:bodyPr>
          <a:lstStyle/>
          <a:p>
            <a:r>
              <a:rPr lang="nb-NO" dirty="0"/>
              <a:t>Co-</a:t>
            </a:r>
            <a:r>
              <a:rPr lang="nb-NO" dirty="0" err="1"/>
              <a:t>simulation</a:t>
            </a:r>
            <a:br>
              <a:rPr lang="nb-NO" dirty="0"/>
            </a:br>
            <a:r>
              <a:rPr lang="nb-NO" dirty="0"/>
              <a:t>	</a:t>
            </a:r>
            <a:r>
              <a:rPr lang="nb-NO" sz="3200" dirty="0"/>
              <a:t>The Fundamental </a:t>
            </a:r>
            <a:r>
              <a:rPr lang="nb-NO" sz="3200" dirty="0" err="1"/>
              <a:t>of</a:t>
            </a:r>
            <a:r>
              <a:rPr lang="nb-NO" sz="3200" dirty="0"/>
              <a:t> Digital </a:t>
            </a:r>
            <a:r>
              <a:rPr lang="nb-NO" sz="3200" dirty="0" err="1"/>
              <a:t>Twin</a:t>
            </a:r>
            <a:r>
              <a:rPr lang="nb-NO" sz="3200" dirty="0"/>
              <a:t> System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689581" y="3766376"/>
            <a:ext cx="9866316" cy="1752600"/>
          </a:xfrm>
        </p:spPr>
        <p:txBody>
          <a:bodyPr>
            <a:normAutofit/>
          </a:bodyPr>
          <a:lstStyle/>
          <a:p>
            <a:r>
              <a:rPr lang="nb-NO" dirty="0" err="1"/>
              <a:t>Lecturer</a:t>
            </a:r>
            <a:r>
              <a:rPr lang="nb-NO" dirty="0"/>
              <a:t>: Motoyasu Kanazawa</a:t>
            </a:r>
          </a:p>
          <a:p>
            <a:r>
              <a:rPr lang="nb-NO" dirty="0"/>
              <a:t>6 September 2022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28EBE995-8275-F44D-B574-C93027EC9028}"/>
              </a:ext>
            </a:extLst>
          </p:cNvPr>
          <p:cNvSpPr txBox="1"/>
          <p:nvPr/>
        </p:nvSpPr>
        <p:spPr>
          <a:xfrm rot="16200000">
            <a:off x="-1792245" y="3848674"/>
            <a:ext cx="4394793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67" dirty="0">
                <a:solidFill>
                  <a:schemeClr val="bg1"/>
                </a:solidFill>
              </a:rPr>
              <a:t>Norwegian </a:t>
            </a:r>
            <a:r>
              <a:rPr lang="nb-NO" sz="1467" dirty="0" err="1">
                <a:solidFill>
                  <a:schemeClr val="bg1"/>
                </a:solidFill>
              </a:rPr>
              <a:t>University</a:t>
            </a:r>
            <a:r>
              <a:rPr lang="nb-NO" sz="1467" dirty="0">
                <a:solidFill>
                  <a:schemeClr val="bg1"/>
                </a:solidFill>
              </a:rPr>
              <a:t> </a:t>
            </a:r>
            <a:r>
              <a:rPr lang="nb-NO" sz="1467" dirty="0" err="1">
                <a:solidFill>
                  <a:schemeClr val="bg1"/>
                </a:solidFill>
              </a:rPr>
              <a:t>of</a:t>
            </a:r>
            <a:r>
              <a:rPr lang="nb-NO" sz="1467" dirty="0">
                <a:solidFill>
                  <a:schemeClr val="bg1"/>
                </a:solidFill>
              </a:rPr>
              <a:t> Science and Technology</a:t>
            </a:r>
          </a:p>
        </p:txBody>
      </p:sp>
      <p:pic>
        <p:nvPicPr>
          <p:cNvPr id="39938" name="Picture 1" descr="Logo&#10;&#10;Description automatically generated">
            <a:extLst>
              <a:ext uri="{FF2B5EF4-FFF2-40B4-BE49-F238E27FC236}">
                <a16:creationId xmlns:a16="http://schemas.microsoft.com/office/drawing/2014/main" id="{0B7374CE-486A-205D-1ED9-611154383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899" y="422159"/>
            <a:ext cx="3326964" cy="150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2071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" name="Object 41" hidden="1">
            <a:extLst>
              <a:ext uri="{FF2B5EF4-FFF2-40B4-BE49-F238E27FC236}">
                <a16:creationId xmlns:a16="http://schemas.microsoft.com/office/drawing/2014/main" id="{301463C9-2282-4A0F-819B-75374BE71C9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5" imgH="396" progId="TCLayout.ActiveDocument.1">
                  <p:embed/>
                </p:oleObj>
              </mc:Choice>
              <mc:Fallback>
                <p:oleObj name="think-cell Slide" r:id="rId5" imgW="395" imgH="396" progId="TCLayout.ActiveDocument.1">
                  <p:embed/>
                  <p:pic>
                    <p:nvPicPr>
                      <p:cNvPr id="42" name="Object 41" hidden="1">
                        <a:extLst>
                          <a:ext uri="{FF2B5EF4-FFF2-40B4-BE49-F238E27FC236}">
                            <a16:creationId xmlns:a16="http://schemas.microsoft.com/office/drawing/2014/main" id="{301463C9-2282-4A0F-819B-75374BE71C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Rectangle 45" hidden="1">
            <a:extLst>
              <a:ext uri="{FF2B5EF4-FFF2-40B4-BE49-F238E27FC236}">
                <a16:creationId xmlns:a16="http://schemas.microsoft.com/office/drawing/2014/main" id="{CADF9BBE-ADA6-4A36-A7C9-EC1296DE314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US" sz="240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43" name="Straight Connector 17">
            <a:extLst>
              <a:ext uri="{FF2B5EF4-FFF2-40B4-BE49-F238E27FC236}">
                <a16:creationId xmlns:a16="http://schemas.microsoft.com/office/drawing/2014/main" id="{D619BC49-E4EF-4BC0-B474-609F75846915}"/>
              </a:ext>
            </a:extLst>
          </p:cNvPr>
          <p:cNvCxnSpPr>
            <a:cxnSpLocks/>
          </p:cNvCxnSpPr>
          <p:nvPr/>
        </p:nvCxnSpPr>
        <p:spPr>
          <a:xfrm>
            <a:off x="1659750" y="1181906"/>
            <a:ext cx="9977514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itel 1">
            <a:extLst>
              <a:ext uri="{FF2B5EF4-FFF2-40B4-BE49-F238E27FC236}">
                <a16:creationId xmlns:a16="http://schemas.microsoft.com/office/drawing/2014/main" id="{ABE05CC7-87A9-4E18-AEA7-3CFE48FBF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9750" y="372123"/>
            <a:ext cx="9977511" cy="677691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0150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 standards for co-simulation?</a:t>
            </a:r>
            <a:endParaRPr lang="en-US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Plassholder for innhold 1">
            <a:extLst>
              <a:ext uri="{FF2B5EF4-FFF2-40B4-BE49-F238E27FC236}">
                <a16:creationId xmlns:a16="http://schemas.microsoft.com/office/drawing/2014/main" id="{DBED7AAE-7D20-8FFE-B06A-CCF420E6A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9756" y="1177148"/>
            <a:ext cx="9967505" cy="41817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GB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2000" dirty="0" err="1"/>
              <a:t>Modelica</a:t>
            </a:r>
            <a:r>
              <a:rPr lang="en-GB" sz="2000" dirty="0"/>
              <a:t> association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800" dirty="0"/>
              <a:t>The Functional Mock-up Interface (FMI)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800" dirty="0"/>
              <a:t>FMI for embedded systems (</a:t>
            </a:r>
            <a:r>
              <a:rPr lang="en-GB" sz="1800" dirty="0" err="1"/>
              <a:t>eFMI</a:t>
            </a:r>
            <a:r>
              <a:rPr lang="en-GB" sz="1800" dirty="0"/>
              <a:t>)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800" dirty="0"/>
              <a:t>Distributed Co-simulation Protocol (DCP)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800" dirty="0"/>
              <a:t>System Structure &amp; Parameterization (SSP</a:t>
            </a:r>
            <a:r>
              <a:rPr lang="en-GB" sz="1600" dirty="0"/>
              <a:t>)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2000" dirty="0"/>
              <a:t>Open Simulation Platform (OSP)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800" dirty="0"/>
              <a:t>OSP Interface Specification (OPS-IS)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GB" sz="1800" dirty="0"/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339106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" name="Object 41" hidden="1">
            <a:extLst>
              <a:ext uri="{FF2B5EF4-FFF2-40B4-BE49-F238E27FC236}">
                <a16:creationId xmlns:a16="http://schemas.microsoft.com/office/drawing/2014/main" id="{301463C9-2282-4A0F-819B-75374BE71C9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5" imgH="396" progId="TCLayout.ActiveDocument.1">
                  <p:embed/>
                </p:oleObj>
              </mc:Choice>
              <mc:Fallback>
                <p:oleObj name="think-cell Slide" r:id="rId5" imgW="395" imgH="396" progId="TCLayout.ActiveDocument.1">
                  <p:embed/>
                  <p:pic>
                    <p:nvPicPr>
                      <p:cNvPr id="42" name="Object 41" hidden="1">
                        <a:extLst>
                          <a:ext uri="{FF2B5EF4-FFF2-40B4-BE49-F238E27FC236}">
                            <a16:creationId xmlns:a16="http://schemas.microsoft.com/office/drawing/2014/main" id="{301463C9-2282-4A0F-819B-75374BE71C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Rectangle 45" hidden="1">
            <a:extLst>
              <a:ext uri="{FF2B5EF4-FFF2-40B4-BE49-F238E27FC236}">
                <a16:creationId xmlns:a16="http://schemas.microsoft.com/office/drawing/2014/main" id="{CADF9BBE-ADA6-4A36-A7C9-EC1296DE314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US" sz="240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43" name="Straight Connector 17">
            <a:extLst>
              <a:ext uri="{FF2B5EF4-FFF2-40B4-BE49-F238E27FC236}">
                <a16:creationId xmlns:a16="http://schemas.microsoft.com/office/drawing/2014/main" id="{D619BC49-E4EF-4BC0-B474-609F75846915}"/>
              </a:ext>
            </a:extLst>
          </p:cNvPr>
          <p:cNvCxnSpPr>
            <a:cxnSpLocks/>
          </p:cNvCxnSpPr>
          <p:nvPr/>
        </p:nvCxnSpPr>
        <p:spPr>
          <a:xfrm>
            <a:off x="1659750" y="1181906"/>
            <a:ext cx="9977514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itel 1">
            <a:extLst>
              <a:ext uri="{FF2B5EF4-FFF2-40B4-BE49-F238E27FC236}">
                <a16:creationId xmlns:a16="http://schemas.microsoft.com/office/drawing/2014/main" id="{ABE05CC7-87A9-4E18-AEA7-3CFE48FBF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9750" y="372123"/>
            <a:ext cx="9977511" cy="677691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0150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Standards for co-simulation: FMI</a:t>
            </a:r>
            <a:endParaRPr lang="en-US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Plassholder for innhold 1">
            <a:extLst>
              <a:ext uri="{FF2B5EF4-FFF2-40B4-BE49-F238E27FC236}">
                <a16:creationId xmlns:a16="http://schemas.microsoft.com/office/drawing/2014/main" id="{1BB526D3-DC9B-03B1-1695-9569152FD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9756" y="1177147"/>
            <a:ext cx="9967505" cy="451449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nb-NO" sz="2000" dirty="0"/>
              <a:t>FMI </a:t>
            </a:r>
            <a:r>
              <a:rPr lang="en-US" sz="2000" dirty="0"/>
              <a:t>is a tool independent standard for the exchange of dynamic models and</a:t>
            </a:r>
            <a:r>
              <a:rPr lang="en-US" sz="2000" b="1" dirty="0"/>
              <a:t> co-simulation</a:t>
            </a:r>
            <a:r>
              <a:rPr lang="en-US" sz="2000" dirty="0"/>
              <a:t>.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800" dirty="0"/>
              <a:t>FMI for Co-simulation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1600" dirty="0"/>
              <a:t>Solver included.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dirty="0"/>
              <a:t>FMI for Model Exchange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1800" dirty="0"/>
              <a:t>Solver provided by the execution environment.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It has been widely adopted since its initial release in 2010.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/>
              <a:t>FMI 2.0 released in 2014.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/>
              <a:t>FMI 3.0 in the works.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Bilde 4">
            <a:extLst>
              <a:ext uri="{FF2B5EF4-FFF2-40B4-BE49-F238E27FC236}">
                <a16:creationId xmlns:a16="http://schemas.microsoft.com/office/drawing/2014/main" id="{B54D8297-188E-E70D-E261-7900FC4AC6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63039" y="2653211"/>
            <a:ext cx="2518410" cy="557170"/>
          </a:xfrm>
          <a:prstGeom prst="rect">
            <a:avLst/>
          </a:prstGeom>
        </p:spPr>
      </p:pic>
      <p:pic>
        <p:nvPicPr>
          <p:cNvPr id="9" name="Bilde 5">
            <a:extLst>
              <a:ext uri="{FF2B5EF4-FFF2-40B4-BE49-F238E27FC236}">
                <a16:creationId xmlns:a16="http://schemas.microsoft.com/office/drawing/2014/main" id="{D8F60043-48D7-BDC7-528D-94B9C96C59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63039" y="1802518"/>
            <a:ext cx="2518410" cy="780038"/>
          </a:xfrm>
          <a:prstGeom prst="rect">
            <a:avLst/>
          </a:prstGeom>
        </p:spPr>
      </p:pic>
      <p:pic>
        <p:nvPicPr>
          <p:cNvPr id="10" name="Picture 2" descr="FMI standard 2.0 integrates simulation models - Embedded.com">
            <a:extLst>
              <a:ext uri="{FF2B5EF4-FFF2-40B4-BE49-F238E27FC236}">
                <a16:creationId xmlns:a16="http://schemas.microsoft.com/office/drawing/2014/main" id="{0CE08713-8013-FB68-5874-3F2EDEBBD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478" y="4489478"/>
            <a:ext cx="4389121" cy="1512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91801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" name="Object 41" hidden="1">
            <a:extLst>
              <a:ext uri="{FF2B5EF4-FFF2-40B4-BE49-F238E27FC236}">
                <a16:creationId xmlns:a16="http://schemas.microsoft.com/office/drawing/2014/main" id="{301463C9-2282-4A0F-819B-75374BE71C9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5" imgH="396" progId="TCLayout.ActiveDocument.1">
                  <p:embed/>
                </p:oleObj>
              </mc:Choice>
              <mc:Fallback>
                <p:oleObj name="think-cell Slide" r:id="rId5" imgW="395" imgH="396" progId="TCLayout.ActiveDocument.1">
                  <p:embed/>
                  <p:pic>
                    <p:nvPicPr>
                      <p:cNvPr id="42" name="Object 41" hidden="1">
                        <a:extLst>
                          <a:ext uri="{FF2B5EF4-FFF2-40B4-BE49-F238E27FC236}">
                            <a16:creationId xmlns:a16="http://schemas.microsoft.com/office/drawing/2014/main" id="{301463C9-2282-4A0F-819B-75374BE71C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Rectangle 45" hidden="1">
            <a:extLst>
              <a:ext uri="{FF2B5EF4-FFF2-40B4-BE49-F238E27FC236}">
                <a16:creationId xmlns:a16="http://schemas.microsoft.com/office/drawing/2014/main" id="{CADF9BBE-ADA6-4A36-A7C9-EC1296DE314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US" sz="240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43" name="Straight Connector 17">
            <a:extLst>
              <a:ext uri="{FF2B5EF4-FFF2-40B4-BE49-F238E27FC236}">
                <a16:creationId xmlns:a16="http://schemas.microsoft.com/office/drawing/2014/main" id="{D619BC49-E4EF-4BC0-B474-609F75846915}"/>
              </a:ext>
            </a:extLst>
          </p:cNvPr>
          <p:cNvCxnSpPr>
            <a:cxnSpLocks/>
          </p:cNvCxnSpPr>
          <p:nvPr/>
        </p:nvCxnSpPr>
        <p:spPr>
          <a:xfrm>
            <a:off x="1659750" y="1181906"/>
            <a:ext cx="9977514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itel 1">
            <a:extLst>
              <a:ext uri="{FF2B5EF4-FFF2-40B4-BE49-F238E27FC236}">
                <a16:creationId xmlns:a16="http://schemas.microsoft.com/office/drawing/2014/main" id="{ABE05CC7-87A9-4E18-AEA7-3CFE48FBF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9750" y="372123"/>
            <a:ext cx="9977511" cy="677691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0150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Standards for co-simulation: FMU</a:t>
            </a:r>
            <a:endParaRPr lang="en-US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lassholder for innhold 1">
            <a:extLst>
              <a:ext uri="{FF2B5EF4-FFF2-40B4-BE49-F238E27FC236}">
                <a16:creationId xmlns:a16="http://schemas.microsoft.com/office/drawing/2014/main" id="{21F4348B-1242-0A57-884B-9C358B986B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9756" y="1177148"/>
            <a:ext cx="9967505" cy="41817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A component that implements the FMI interface is called </a:t>
            </a:r>
            <a:br>
              <a:rPr lang="en-US" sz="2000" dirty="0"/>
            </a:br>
            <a:r>
              <a:rPr lang="en-US" sz="2000" dirty="0"/>
              <a:t>a </a:t>
            </a:r>
            <a:r>
              <a:rPr lang="en-US" sz="2000" dirty="0">
                <a:solidFill>
                  <a:srgbClr val="FF0000"/>
                </a:solidFill>
              </a:rPr>
              <a:t>Functional Mock-up Unit (FMU)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/>
              <a:t>Separation of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600" dirty="0"/>
              <a:t>Description of interface data (XML file)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600" dirty="0"/>
              <a:t>Functionality (C code or binary)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1467" dirty="0"/>
              <a:t>Platform dependent code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1467" dirty="0"/>
              <a:t>An FMU may run on one or more of these variations: 32/64 bit- </a:t>
            </a:r>
            <a:r>
              <a:rPr lang="en-US" sz="1467" dirty="0" err="1"/>
              <a:t>linux</a:t>
            </a:r>
            <a:r>
              <a:rPr lang="en-US" sz="1467" dirty="0"/>
              <a:t>/windows/mac.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/>
              <a:t>Additionally</a:t>
            </a:r>
            <a:r>
              <a:rPr lang="en-US" sz="1600" dirty="0"/>
              <a:t>, an FMU may contain additional data and functionality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600" dirty="0"/>
              <a:t>Spreadsheets etc. 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2D20D0-463A-E098-CA55-C6FE7604C6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1557" y="1894440"/>
            <a:ext cx="809335" cy="101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9854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" name="Object 41" hidden="1">
            <a:extLst>
              <a:ext uri="{FF2B5EF4-FFF2-40B4-BE49-F238E27FC236}">
                <a16:creationId xmlns:a16="http://schemas.microsoft.com/office/drawing/2014/main" id="{301463C9-2282-4A0F-819B-75374BE71C9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5" imgH="396" progId="TCLayout.ActiveDocument.1">
                  <p:embed/>
                </p:oleObj>
              </mc:Choice>
              <mc:Fallback>
                <p:oleObj name="think-cell Slide" r:id="rId5" imgW="395" imgH="396" progId="TCLayout.ActiveDocument.1">
                  <p:embed/>
                  <p:pic>
                    <p:nvPicPr>
                      <p:cNvPr id="42" name="Object 41" hidden="1">
                        <a:extLst>
                          <a:ext uri="{FF2B5EF4-FFF2-40B4-BE49-F238E27FC236}">
                            <a16:creationId xmlns:a16="http://schemas.microsoft.com/office/drawing/2014/main" id="{301463C9-2282-4A0F-819B-75374BE71C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Rectangle 45" hidden="1">
            <a:extLst>
              <a:ext uri="{FF2B5EF4-FFF2-40B4-BE49-F238E27FC236}">
                <a16:creationId xmlns:a16="http://schemas.microsoft.com/office/drawing/2014/main" id="{CADF9BBE-ADA6-4A36-A7C9-EC1296DE314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US" sz="240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43" name="Straight Connector 17">
            <a:extLst>
              <a:ext uri="{FF2B5EF4-FFF2-40B4-BE49-F238E27FC236}">
                <a16:creationId xmlns:a16="http://schemas.microsoft.com/office/drawing/2014/main" id="{D619BC49-E4EF-4BC0-B474-609F75846915}"/>
              </a:ext>
            </a:extLst>
          </p:cNvPr>
          <p:cNvCxnSpPr>
            <a:cxnSpLocks/>
          </p:cNvCxnSpPr>
          <p:nvPr/>
        </p:nvCxnSpPr>
        <p:spPr>
          <a:xfrm>
            <a:off x="1659750" y="1181906"/>
            <a:ext cx="9977514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itel 1">
            <a:extLst>
              <a:ext uri="{FF2B5EF4-FFF2-40B4-BE49-F238E27FC236}">
                <a16:creationId xmlns:a16="http://schemas.microsoft.com/office/drawing/2014/main" id="{ABE05CC7-87A9-4E18-AEA7-3CFE48FBF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9750" y="372123"/>
            <a:ext cx="9977511" cy="677691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0150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Standards for co-simulation: SSP</a:t>
            </a:r>
            <a:endParaRPr lang="en-US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Plassholder for innhold 1">
            <a:extLst>
              <a:ext uri="{FF2B5EF4-FFF2-40B4-BE49-F238E27FC236}">
                <a16:creationId xmlns:a16="http://schemas.microsoft.com/office/drawing/2014/main" id="{3723B26A-8FFF-4E7D-B34B-5EEBCDABB6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9756" y="1177148"/>
            <a:ext cx="9977511" cy="41817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Tool independent standard to define complete systems consisting of one or more components (e.g., FMUs), including their parameterization.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SSP standardizes the way simulations are described.</a:t>
            </a: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Which models are included.</a:t>
            </a: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How they are connected.</a:t>
            </a: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Parameter-sets.</a:t>
            </a:r>
          </a:p>
        </p:txBody>
      </p:sp>
      <p:pic>
        <p:nvPicPr>
          <p:cNvPr id="8" name="Picture 4" descr="System Structure and Parametrization">
            <a:extLst>
              <a:ext uri="{FF2B5EF4-FFF2-40B4-BE49-F238E27FC236}">
                <a16:creationId xmlns:a16="http://schemas.microsoft.com/office/drawing/2014/main" id="{697BE25D-EB41-2FA4-660F-02EC69674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653" y="3366809"/>
            <a:ext cx="5143614" cy="2776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3035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" name="Object 41" hidden="1">
            <a:extLst>
              <a:ext uri="{FF2B5EF4-FFF2-40B4-BE49-F238E27FC236}">
                <a16:creationId xmlns:a16="http://schemas.microsoft.com/office/drawing/2014/main" id="{301463C9-2282-4A0F-819B-75374BE71C9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5" imgH="396" progId="TCLayout.ActiveDocument.1">
                  <p:embed/>
                </p:oleObj>
              </mc:Choice>
              <mc:Fallback>
                <p:oleObj name="think-cell Slide" r:id="rId5" imgW="395" imgH="396" progId="TCLayout.ActiveDocument.1">
                  <p:embed/>
                  <p:pic>
                    <p:nvPicPr>
                      <p:cNvPr id="42" name="Object 41" hidden="1">
                        <a:extLst>
                          <a:ext uri="{FF2B5EF4-FFF2-40B4-BE49-F238E27FC236}">
                            <a16:creationId xmlns:a16="http://schemas.microsoft.com/office/drawing/2014/main" id="{301463C9-2282-4A0F-819B-75374BE71C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Rectangle 45" hidden="1">
            <a:extLst>
              <a:ext uri="{FF2B5EF4-FFF2-40B4-BE49-F238E27FC236}">
                <a16:creationId xmlns:a16="http://schemas.microsoft.com/office/drawing/2014/main" id="{CADF9BBE-ADA6-4A36-A7C9-EC1296DE314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US" sz="240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43" name="Straight Connector 17">
            <a:extLst>
              <a:ext uri="{FF2B5EF4-FFF2-40B4-BE49-F238E27FC236}">
                <a16:creationId xmlns:a16="http://schemas.microsoft.com/office/drawing/2014/main" id="{D619BC49-E4EF-4BC0-B474-609F75846915}"/>
              </a:ext>
            </a:extLst>
          </p:cNvPr>
          <p:cNvCxnSpPr>
            <a:cxnSpLocks/>
          </p:cNvCxnSpPr>
          <p:nvPr/>
        </p:nvCxnSpPr>
        <p:spPr>
          <a:xfrm>
            <a:off x="1659750" y="1181906"/>
            <a:ext cx="9977514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itel 1">
            <a:extLst>
              <a:ext uri="{FF2B5EF4-FFF2-40B4-BE49-F238E27FC236}">
                <a16:creationId xmlns:a16="http://schemas.microsoft.com/office/drawing/2014/main" id="{ABE05CC7-87A9-4E18-AEA7-3CFE48FBF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9750" y="372123"/>
            <a:ext cx="9977511" cy="677691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0150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a widely accepted standard?</a:t>
            </a:r>
            <a:endParaRPr lang="en-US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98731A-D2B3-7286-F231-E0E743ED4792}"/>
              </a:ext>
            </a:extLst>
          </p:cNvPr>
          <p:cNvSpPr txBox="1"/>
          <p:nvPr/>
        </p:nvSpPr>
        <p:spPr>
          <a:xfrm>
            <a:off x="1659750" y="1193248"/>
            <a:ext cx="4062624" cy="5604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endParaRPr lang="en-GB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lassholder for innhold 1">
            <a:extLst>
              <a:ext uri="{FF2B5EF4-FFF2-40B4-BE49-F238E27FC236}">
                <a16:creationId xmlns:a16="http://schemas.microsoft.com/office/drawing/2014/main" id="{3A352141-0FD8-79DE-6BB6-B8C386736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9757" y="1177148"/>
            <a:ext cx="5085374" cy="459033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/>
              <a:t>With well over 100 supported tools*, the FMI has become the de-facto standard for model exchange and </a:t>
            </a:r>
            <a:r>
              <a:rPr lang="en-US" sz="2000" b="1" dirty="0"/>
              <a:t>co-simulation</a:t>
            </a:r>
            <a:r>
              <a:rPr lang="en-US" sz="2000" dirty="0"/>
              <a:t>. 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2400" dirty="0"/>
          </a:p>
          <a:p>
            <a:pPr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/>
              <a:t>Schweiger et. al. showed that </a:t>
            </a:r>
            <a:r>
              <a:rPr lang="en-US" sz="2000" b="1" dirty="0"/>
              <a:t>experts consider the FMI standard </a:t>
            </a:r>
            <a:r>
              <a:rPr lang="nb-NO" sz="2000" b="1" dirty="0"/>
              <a:t>as the </a:t>
            </a:r>
            <a:r>
              <a:rPr lang="en-US" sz="2000" b="1" dirty="0"/>
              <a:t>most promising standard</a:t>
            </a:r>
            <a:r>
              <a:rPr lang="en-US" sz="2000" dirty="0"/>
              <a:t> for continuous time, discrete event </a:t>
            </a:r>
            <a:r>
              <a:rPr lang="nb-NO" sz="2000" dirty="0"/>
              <a:t>and hybrid co-</a:t>
            </a:r>
            <a:r>
              <a:rPr lang="nb-NO" sz="2000" dirty="0" err="1"/>
              <a:t>simulation</a:t>
            </a:r>
            <a:r>
              <a:rPr lang="en-US" sz="2000" dirty="0"/>
              <a:t>*</a:t>
            </a:r>
            <a:r>
              <a:rPr lang="en-US" sz="2000" baseline="30000" dirty="0"/>
              <a:t>2</a:t>
            </a:r>
            <a:r>
              <a:rPr lang="nb-NO" sz="2000" dirty="0"/>
              <a:t>.</a:t>
            </a:r>
            <a:endParaRPr lang="en-US" sz="2000" dirty="0"/>
          </a:p>
          <a:p>
            <a:pPr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2800" dirty="0"/>
          </a:p>
          <a:p>
            <a:pPr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kstSylinder 1">
            <a:extLst>
              <a:ext uri="{FF2B5EF4-FFF2-40B4-BE49-F238E27FC236}">
                <a16:creationId xmlns:a16="http://schemas.microsoft.com/office/drawing/2014/main" id="{7EA44E3E-424C-DD85-87F6-4E13661E0C23}"/>
              </a:ext>
            </a:extLst>
          </p:cNvPr>
          <p:cNvSpPr txBox="1"/>
          <p:nvPr/>
        </p:nvSpPr>
        <p:spPr>
          <a:xfrm>
            <a:off x="1591215" y="5903159"/>
            <a:ext cx="23309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7"/>
              </a:rPr>
              <a:t>*1 https://fmi-standard.org/tools/</a:t>
            </a:r>
            <a:endParaRPr lang="en-US" sz="1200" dirty="0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B708DAC0-7FE6-842D-65B4-146422D32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946" y="1632895"/>
            <a:ext cx="5193154" cy="3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CB3C72A-3924-4658-D55B-037C1D2AE5C1}"/>
              </a:ext>
            </a:extLst>
          </p:cNvPr>
          <p:cNvSpPr/>
          <p:nvPr/>
        </p:nvSpPr>
        <p:spPr>
          <a:xfrm>
            <a:off x="1649589" y="5915900"/>
            <a:ext cx="2247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49C09E-603D-0012-EAE2-B34E90B539FC}"/>
              </a:ext>
            </a:extLst>
          </p:cNvPr>
          <p:cNvSpPr txBox="1"/>
          <p:nvPr/>
        </p:nvSpPr>
        <p:spPr>
          <a:xfrm>
            <a:off x="1591214" y="6180158"/>
            <a:ext cx="7332349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/>
              <a:t>*</a:t>
            </a:r>
            <a:r>
              <a:rPr lang="en-US" sz="1050" baseline="30000" dirty="0"/>
              <a:t>2 </a:t>
            </a:r>
            <a:r>
              <a:rPr lang="en-US" sz="1050" dirty="0"/>
              <a:t>G. Schweiger et. al. “An empirical survey on co-simulation: Promising standards, challenges and research needs”, 2019</a:t>
            </a:r>
          </a:p>
        </p:txBody>
      </p:sp>
    </p:spTree>
    <p:extLst>
      <p:ext uri="{BB962C8B-B14F-4D97-AF65-F5344CB8AC3E}">
        <p14:creationId xmlns:p14="http://schemas.microsoft.com/office/powerpoint/2010/main" val="24986690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" name="Object 41" hidden="1">
            <a:extLst>
              <a:ext uri="{FF2B5EF4-FFF2-40B4-BE49-F238E27FC236}">
                <a16:creationId xmlns:a16="http://schemas.microsoft.com/office/drawing/2014/main" id="{301463C9-2282-4A0F-819B-75374BE71C9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95" imgH="396" progId="TCLayout.ActiveDocument.1">
                  <p:embed/>
                </p:oleObj>
              </mc:Choice>
              <mc:Fallback>
                <p:oleObj name="think-cell Slide" r:id="rId6" imgW="395" imgH="396" progId="TCLayout.ActiveDocument.1">
                  <p:embed/>
                  <p:pic>
                    <p:nvPicPr>
                      <p:cNvPr id="42" name="Object 41" hidden="1">
                        <a:extLst>
                          <a:ext uri="{FF2B5EF4-FFF2-40B4-BE49-F238E27FC236}">
                            <a16:creationId xmlns:a16="http://schemas.microsoft.com/office/drawing/2014/main" id="{301463C9-2282-4A0F-819B-75374BE71C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Rectangle 45" hidden="1">
            <a:extLst>
              <a:ext uri="{FF2B5EF4-FFF2-40B4-BE49-F238E27FC236}">
                <a16:creationId xmlns:a16="http://schemas.microsoft.com/office/drawing/2014/main" id="{CADF9BBE-ADA6-4A36-A7C9-EC1296DE314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US" sz="240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43" name="Straight Connector 17">
            <a:extLst>
              <a:ext uri="{FF2B5EF4-FFF2-40B4-BE49-F238E27FC236}">
                <a16:creationId xmlns:a16="http://schemas.microsoft.com/office/drawing/2014/main" id="{D619BC49-E4EF-4BC0-B474-609F75846915}"/>
              </a:ext>
            </a:extLst>
          </p:cNvPr>
          <p:cNvCxnSpPr>
            <a:cxnSpLocks/>
          </p:cNvCxnSpPr>
          <p:nvPr/>
        </p:nvCxnSpPr>
        <p:spPr>
          <a:xfrm>
            <a:off x="1659750" y="1181906"/>
            <a:ext cx="9977514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itel 1">
            <a:extLst>
              <a:ext uri="{FF2B5EF4-FFF2-40B4-BE49-F238E27FC236}">
                <a16:creationId xmlns:a16="http://schemas.microsoft.com/office/drawing/2014/main" id="{ABE05CC7-87A9-4E18-AEA7-3CFE48FBF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9750" y="372123"/>
            <a:ext cx="9977511" cy="677691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0150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Co-simulation applications: smart cities</a:t>
            </a:r>
            <a:endParaRPr lang="en-US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9DE38B-AC6C-B4F6-0603-504348508A73}"/>
              </a:ext>
            </a:extLst>
          </p:cNvPr>
          <p:cNvSpPr txBox="1"/>
          <p:nvPr/>
        </p:nvSpPr>
        <p:spPr>
          <a:xfrm>
            <a:off x="7697963" y="6239656"/>
            <a:ext cx="609771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https://geistt.com/2021/04/30/multiplayer-cosimulation-project/</a:t>
            </a:r>
            <a:endParaRPr lang="nb-NO" sz="1000" dirty="0"/>
          </a:p>
        </p:txBody>
      </p:sp>
      <p:pic>
        <p:nvPicPr>
          <p:cNvPr id="2" name="Online Media 1" title="Co-simulation demonstration (research project Multiplayer)">
            <a:hlinkClick r:id="" action="ppaction://media"/>
            <a:extLst>
              <a:ext uri="{FF2B5EF4-FFF2-40B4-BE49-F238E27FC236}">
                <a16:creationId xmlns:a16="http://schemas.microsoft.com/office/drawing/2014/main" id="{1E4A2004-4601-18D4-6BBB-5E0658C527ED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8"/>
          <a:stretch>
            <a:fillRect/>
          </a:stretch>
        </p:blipFill>
        <p:spPr>
          <a:xfrm>
            <a:off x="2470839" y="1454149"/>
            <a:ext cx="8364981" cy="472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63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" name="Object 41" hidden="1">
            <a:extLst>
              <a:ext uri="{FF2B5EF4-FFF2-40B4-BE49-F238E27FC236}">
                <a16:creationId xmlns:a16="http://schemas.microsoft.com/office/drawing/2014/main" id="{301463C9-2282-4A0F-819B-75374BE71C9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5" imgH="396" progId="TCLayout.ActiveDocument.1">
                  <p:embed/>
                </p:oleObj>
              </mc:Choice>
              <mc:Fallback>
                <p:oleObj name="think-cell Slide" r:id="rId5" imgW="395" imgH="396" progId="TCLayout.ActiveDocument.1">
                  <p:embed/>
                  <p:pic>
                    <p:nvPicPr>
                      <p:cNvPr id="42" name="Object 41" hidden="1">
                        <a:extLst>
                          <a:ext uri="{FF2B5EF4-FFF2-40B4-BE49-F238E27FC236}">
                            <a16:creationId xmlns:a16="http://schemas.microsoft.com/office/drawing/2014/main" id="{301463C9-2282-4A0F-819B-75374BE71C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Rectangle 45" hidden="1">
            <a:extLst>
              <a:ext uri="{FF2B5EF4-FFF2-40B4-BE49-F238E27FC236}">
                <a16:creationId xmlns:a16="http://schemas.microsoft.com/office/drawing/2014/main" id="{CADF9BBE-ADA6-4A36-A7C9-EC1296DE314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US" sz="240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43" name="Straight Connector 17">
            <a:extLst>
              <a:ext uri="{FF2B5EF4-FFF2-40B4-BE49-F238E27FC236}">
                <a16:creationId xmlns:a16="http://schemas.microsoft.com/office/drawing/2014/main" id="{D619BC49-E4EF-4BC0-B474-609F75846915}"/>
              </a:ext>
            </a:extLst>
          </p:cNvPr>
          <p:cNvCxnSpPr>
            <a:cxnSpLocks/>
          </p:cNvCxnSpPr>
          <p:nvPr/>
        </p:nvCxnSpPr>
        <p:spPr>
          <a:xfrm>
            <a:off x="1659750" y="1181906"/>
            <a:ext cx="9977514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itel 1">
            <a:extLst>
              <a:ext uri="{FF2B5EF4-FFF2-40B4-BE49-F238E27FC236}">
                <a16:creationId xmlns:a16="http://schemas.microsoft.com/office/drawing/2014/main" id="{ABE05CC7-87A9-4E18-AEA7-3CFE48FBF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9750" y="372123"/>
            <a:ext cx="9977511" cy="677691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0150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Co-simulation applications: holistic performance</a:t>
            </a:r>
            <a:endParaRPr lang="en-US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9DE38B-AC6C-B4F6-0603-504348508A73}"/>
              </a:ext>
            </a:extLst>
          </p:cNvPr>
          <p:cNvSpPr txBox="1"/>
          <p:nvPr/>
        </p:nvSpPr>
        <p:spPr>
          <a:xfrm>
            <a:off x="8016370" y="6597593"/>
            <a:ext cx="609771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https://www.mscsoftware.com/product/co-simulation</a:t>
            </a:r>
            <a:endParaRPr lang="nb-NO" sz="10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FFB5BEC-7EC5-F853-4124-93A43CD91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071" y="1838323"/>
            <a:ext cx="7359422" cy="394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2996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" name="Object 41" hidden="1">
            <a:extLst>
              <a:ext uri="{FF2B5EF4-FFF2-40B4-BE49-F238E27FC236}">
                <a16:creationId xmlns:a16="http://schemas.microsoft.com/office/drawing/2014/main" id="{301463C9-2282-4A0F-819B-75374BE71C9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5" imgH="396" progId="TCLayout.ActiveDocument.1">
                  <p:embed/>
                </p:oleObj>
              </mc:Choice>
              <mc:Fallback>
                <p:oleObj name="think-cell Slide" r:id="rId5" imgW="395" imgH="396" progId="TCLayout.ActiveDocument.1">
                  <p:embed/>
                  <p:pic>
                    <p:nvPicPr>
                      <p:cNvPr id="42" name="Object 41" hidden="1">
                        <a:extLst>
                          <a:ext uri="{FF2B5EF4-FFF2-40B4-BE49-F238E27FC236}">
                            <a16:creationId xmlns:a16="http://schemas.microsoft.com/office/drawing/2014/main" id="{301463C9-2282-4A0F-819B-75374BE71C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Rectangle 45" hidden="1">
            <a:extLst>
              <a:ext uri="{FF2B5EF4-FFF2-40B4-BE49-F238E27FC236}">
                <a16:creationId xmlns:a16="http://schemas.microsoft.com/office/drawing/2014/main" id="{CADF9BBE-ADA6-4A36-A7C9-EC1296DE314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US" sz="240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43" name="Straight Connector 17">
            <a:extLst>
              <a:ext uri="{FF2B5EF4-FFF2-40B4-BE49-F238E27FC236}">
                <a16:creationId xmlns:a16="http://schemas.microsoft.com/office/drawing/2014/main" id="{D619BC49-E4EF-4BC0-B474-609F75846915}"/>
              </a:ext>
            </a:extLst>
          </p:cNvPr>
          <p:cNvCxnSpPr>
            <a:cxnSpLocks/>
          </p:cNvCxnSpPr>
          <p:nvPr/>
        </p:nvCxnSpPr>
        <p:spPr>
          <a:xfrm>
            <a:off x="1659750" y="1181906"/>
            <a:ext cx="9977514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itel 1">
            <a:extLst>
              <a:ext uri="{FF2B5EF4-FFF2-40B4-BE49-F238E27FC236}">
                <a16:creationId xmlns:a16="http://schemas.microsoft.com/office/drawing/2014/main" id="{ABE05CC7-87A9-4E18-AEA7-3CFE48FBF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9750" y="372123"/>
            <a:ext cx="9977511" cy="677691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0150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Co-simulation applications: holistic performance</a:t>
            </a:r>
            <a:endParaRPr lang="en-US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9DE38B-AC6C-B4F6-0603-504348508A73}"/>
              </a:ext>
            </a:extLst>
          </p:cNvPr>
          <p:cNvSpPr txBox="1"/>
          <p:nvPr/>
        </p:nvSpPr>
        <p:spPr>
          <a:xfrm>
            <a:off x="8016370" y="6597593"/>
            <a:ext cx="609771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https://www.mscsoftware.com/product/co-simulation</a:t>
            </a:r>
            <a:endParaRPr lang="nb-NO" sz="10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FF85319-FEEA-97F1-981A-F9F3A3E8C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879" y="2073532"/>
            <a:ext cx="2558143" cy="1534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38085403-B734-307B-15AC-48D6DB9EA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915" y="2073532"/>
            <a:ext cx="2558143" cy="1534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F2D1A2EA-FB5B-EC73-2BEC-A27CD1D33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692" y="3804556"/>
            <a:ext cx="2242730" cy="358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9A8101C5-F6FF-9AB2-7D83-C3EF1DE01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879" y="4359531"/>
            <a:ext cx="2487386" cy="1336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C3CE552A-51F6-99EB-ABEB-B413A2D34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767" y="4330668"/>
            <a:ext cx="1976438" cy="1480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135319F6-077F-D6B5-EBE2-BCEFED27C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095" y="4322375"/>
            <a:ext cx="37814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id="{32735F80-F8B3-31C2-78AD-22C7EA1A0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095" y="1549174"/>
            <a:ext cx="38100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>
            <a:extLst>
              <a:ext uri="{FF2B5EF4-FFF2-40B4-BE49-F238E27FC236}">
                <a16:creationId xmlns:a16="http://schemas.microsoft.com/office/drawing/2014/main" id="{917498E8-5D59-B15E-4D94-2E9F8F20A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5786" y="3692299"/>
            <a:ext cx="1905000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99512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" name="Object 41" hidden="1">
            <a:extLst>
              <a:ext uri="{FF2B5EF4-FFF2-40B4-BE49-F238E27FC236}">
                <a16:creationId xmlns:a16="http://schemas.microsoft.com/office/drawing/2014/main" id="{301463C9-2282-4A0F-819B-75374BE71C9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5" imgH="396" progId="TCLayout.ActiveDocument.1">
                  <p:embed/>
                </p:oleObj>
              </mc:Choice>
              <mc:Fallback>
                <p:oleObj name="think-cell Slide" r:id="rId5" imgW="395" imgH="396" progId="TCLayout.ActiveDocument.1">
                  <p:embed/>
                  <p:pic>
                    <p:nvPicPr>
                      <p:cNvPr id="42" name="Object 41" hidden="1">
                        <a:extLst>
                          <a:ext uri="{FF2B5EF4-FFF2-40B4-BE49-F238E27FC236}">
                            <a16:creationId xmlns:a16="http://schemas.microsoft.com/office/drawing/2014/main" id="{301463C9-2282-4A0F-819B-75374BE71C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Rectangle 45" hidden="1">
            <a:extLst>
              <a:ext uri="{FF2B5EF4-FFF2-40B4-BE49-F238E27FC236}">
                <a16:creationId xmlns:a16="http://schemas.microsoft.com/office/drawing/2014/main" id="{CADF9BBE-ADA6-4A36-A7C9-EC1296DE314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US" sz="240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43" name="Straight Connector 17">
            <a:extLst>
              <a:ext uri="{FF2B5EF4-FFF2-40B4-BE49-F238E27FC236}">
                <a16:creationId xmlns:a16="http://schemas.microsoft.com/office/drawing/2014/main" id="{D619BC49-E4EF-4BC0-B474-609F75846915}"/>
              </a:ext>
            </a:extLst>
          </p:cNvPr>
          <p:cNvCxnSpPr>
            <a:cxnSpLocks/>
          </p:cNvCxnSpPr>
          <p:nvPr/>
        </p:nvCxnSpPr>
        <p:spPr>
          <a:xfrm>
            <a:off x="1659750" y="1181906"/>
            <a:ext cx="9977514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itel 1">
            <a:extLst>
              <a:ext uri="{FF2B5EF4-FFF2-40B4-BE49-F238E27FC236}">
                <a16:creationId xmlns:a16="http://schemas.microsoft.com/office/drawing/2014/main" id="{ABE05CC7-87A9-4E18-AEA7-3CFE48FBF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9750" y="372123"/>
            <a:ext cx="9977511" cy="677691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0150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Co-simulation applications: aerospace</a:t>
            </a:r>
            <a:endParaRPr lang="en-US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 descr="Graphical view of application example implementation in the commercially available modelling and simulation environment Dymola. All top level connections are causal; however, the majority of them are expressed solely in the code layer. The simulator layout is equivalent to that presented in Figure 1">
            <a:extLst>
              <a:ext uri="{FF2B5EF4-FFF2-40B4-BE49-F238E27FC236}">
                <a16:creationId xmlns:a16="http://schemas.microsoft.com/office/drawing/2014/main" id="{98740F11-46AE-8605-03FC-6F9E3B4D1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586" y="1575584"/>
            <a:ext cx="7225229" cy="4879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9DE38B-AC6C-B4F6-0603-504348508A73}"/>
              </a:ext>
            </a:extLst>
          </p:cNvPr>
          <p:cNvSpPr txBox="1"/>
          <p:nvPr/>
        </p:nvSpPr>
        <p:spPr>
          <a:xfrm>
            <a:off x="6179406" y="6466828"/>
            <a:ext cx="609771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Early Insights on FMI-based Co-Simulation of Aircraft Vehicle Systems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”, (2017),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Hällqvist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et. al.</a:t>
            </a:r>
            <a:endParaRPr lang="nb-NO" sz="1000" dirty="0"/>
          </a:p>
        </p:txBody>
      </p:sp>
    </p:spTree>
    <p:extLst>
      <p:ext uri="{BB962C8B-B14F-4D97-AF65-F5344CB8AC3E}">
        <p14:creationId xmlns:p14="http://schemas.microsoft.com/office/powerpoint/2010/main" val="6462044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" name="Object 41" hidden="1">
            <a:extLst>
              <a:ext uri="{FF2B5EF4-FFF2-40B4-BE49-F238E27FC236}">
                <a16:creationId xmlns:a16="http://schemas.microsoft.com/office/drawing/2014/main" id="{301463C9-2282-4A0F-819B-75374BE71C9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5" imgH="396" progId="TCLayout.ActiveDocument.1">
                  <p:embed/>
                </p:oleObj>
              </mc:Choice>
              <mc:Fallback>
                <p:oleObj name="think-cell Slide" r:id="rId5" imgW="395" imgH="396" progId="TCLayout.ActiveDocument.1">
                  <p:embed/>
                  <p:pic>
                    <p:nvPicPr>
                      <p:cNvPr id="42" name="Object 41" hidden="1">
                        <a:extLst>
                          <a:ext uri="{FF2B5EF4-FFF2-40B4-BE49-F238E27FC236}">
                            <a16:creationId xmlns:a16="http://schemas.microsoft.com/office/drawing/2014/main" id="{301463C9-2282-4A0F-819B-75374BE71C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Rectangle 45" hidden="1">
            <a:extLst>
              <a:ext uri="{FF2B5EF4-FFF2-40B4-BE49-F238E27FC236}">
                <a16:creationId xmlns:a16="http://schemas.microsoft.com/office/drawing/2014/main" id="{CADF9BBE-ADA6-4A36-A7C9-EC1296DE314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US" sz="240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43" name="Straight Connector 17">
            <a:extLst>
              <a:ext uri="{FF2B5EF4-FFF2-40B4-BE49-F238E27FC236}">
                <a16:creationId xmlns:a16="http://schemas.microsoft.com/office/drawing/2014/main" id="{D619BC49-E4EF-4BC0-B474-609F75846915}"/>
              </a:ext>
            </a:extLst>
          </p:cNvPr>
          <p:cNvCxnSpPr>
            <a:cxnSpLocks/>
          </p:cNvCxnSpPr>
          <p:nvPr/>
        </p:nvCxnSpPr>
        <p:spPr>
          <a:xfrm>
            <a:off x="1659750" y="1181906"/>
            <a:ext cx="9977514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itel 1">
            <a:extLst>
              <a:ext uri="{FF2B5EF4-FFF2-40B4-BE49-F238E27FC236}">
                <a16:creationId xmlns:a16="http://schemas.microsoft.com/office/drawing/2014/main" id="{ABE05CC7-87A9-4E18-AEA7-3CFE48FBF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9750" y="372123"/>
            <a:ext cx="9977511" cy="677691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0150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Co-simulation applications: maritime</a:t>
            </a:r>
            <a:endParaRPr lang="en-US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Plassholder for innhold 1">
            <a:extLst>
              <a:ext uri="{FF2B5EF4-FFF2-40B4-BE49-F238E27FC236}">
                <a16:creationId xmlns:a16="http://schemas.microsoft.com/office/drawing/2014/main" id="{C943E802-B097-6E77-D2A0-521D18E6EE64}"/>
              </a:ext>
            </a:extLst>
          </p:cNvPr>
          <p:cNvSpPr txBox="1">
            <a:spLocks/>
          </p:cNvSpPr>
          <p:nvPr/>
        </p:nvSpPr>
        <p:spPr>
          <a:xfrm>
            <a:off x="1669756" y="1177147"/>
            <a:ext cx="9962333" cy="51502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133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1867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51">
            <a:extLst>
              <a:ext uri="{FF2B5EF4-FFF2-40B4-BE49-F238E27FC236}">
                <a16:creationId xmlns:a16="http://schemas.microsoft.com/office/drawing/2014/main" id="{89A0358B-EFCD-76C6-9E3E-AB56B88B1186}"/>
              </a:ext>
            </a:extLst>
          </p:cNvPr>
          <p:cNvSpPr/>
          <p:nvPr/>
        </p:nvSpPr>
        <p:spPr>
          <a:xfrm>
            <a:off x="1669176" y="1176098"/>
            <a:ext cx="9968085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 “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Virtual prototyping of maritime systems and operations: applications of distributed co-simulations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”, (2017), Skjong et.al. </a:t>
            </a:r>
          </a:p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Lessons learned is that co-simulation enables:</a:t>
            </a:r>
          </a:p>
          <a:p>
            <a:pPr marL="952485" lvl="1" indent="-342900">
              <a:buClr>
                <a:schemeClr val="tx1"/>
              </a:buClr>
              <a:buFont typeface="+mj-lt"/>
              <a:buAutoNum type="arabicPeriod"/>
            </a:pPr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Shipyards to obtain mathematical models of equipment from third party vendors for testing purposes thanks to black-box modelling that protects IPR.</a:t>
            </a: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lvl="1">
              <a:buClr>
                <a:schemeClr val="tx1"/>
              </a:buClr>
            </a:pPr>
            <a:br>
              <a:rPr lang="en-US" sz="1200" dirty="0"/>
            </a:b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52485" lvl="1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Bilde 2">
            <a:extLst>
              <a:ext uri="{FF2B5EF4-FFF2-40B4-BE49-F238E27FC236}">
                <a16:creationId xmlns:a16="http://schemas.microsoft.com/office/drawing/2014/main" id="{33089189-F9B2-878F-BB34-649B37B013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81855" y="3687464"/>
            <a:ext cx="2871785" cy="2264085"/>
          </a:xfrm>
          <a:prstGeom prst="rect">
            <a:avLst/>
          </a:prstGeom>
        </p:spPr>
      </p:pic>
      <p:sp>
        <p:nvSpPr>
          <p:cNvPr id="12" name="Rectangle 51">
            <a:extLst>
              <a:ext uri="{FF2B5EF4-FFF2-40B4-BE49-F238E27FC236}">
                <a16:creationId xmlns:a16="http://schemas.microsoft.com/office/drawing/2014/main" id="{AEC70746-1FCA-4928-C442-346DDDA2E772}"/>
              </a:ext>
            </a:extLst>
          </p:cNvPr>
          <p:cNvSpPr/>
          <p:nvPr/>
        </p:nvSpPr>
        <p:spPr>
          <a:xfrm>
            <a:off x="1659750" y="3526846"/>
            <a:ext cx="742718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485" lvl="1" indent="-342900">
              <a:buClr>
                <a:schemeClr val="tx1"/>
              </a:buClr>
              <a:buFont typeface="+mj-lt"/>
              <a:buAutoNum type="arabicPeriod" startAt="2"/>
            </a:pPr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Vessel designers and customers to design vessels on the fly by choosing different concepts from a model library containing many different vessel designs, systems and equipment's</a:t>
            </a: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52485" lvl="1" indent="-342900">
              <a:buClr>
                <a:schemeClr val="tx1"/>
              </a:buClr>
              <a:buFont typeface="+mj-lt"/>
              <a:buAutoNum type="arabicPeriod" startAt="2"/>
            </a:pPr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Simulation-based commissioning of vessels and virtual sea trials to remove design flaws and implementation errors at an early stage.</a:t>
            </a:r>
            <a:br>
              <a:rPr lang="en-US" sz="1200" dirty="0"/>
            </a:b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52485" lvl="1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005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3E2052F-2E00-0647-B19A-8D6B92D00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161DF0C-575A-344D-84E3-EB0A6E84B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dirty="0" err="1"/>
              <a:t>Why</a:t>
            </a:r>
            <a:r>
              <a:rPr lang="nb-NO" dirty="0"/>
              <a:t> do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model</a:t>
            </a:r>
            <a:r>
              <a:rPr lang="nb-NO" dirty="0"/>
              <a:t>?</a:t>
            </a:r>
          </a:p>
          <a:p>
            <a:r>
              <a:rPr lang="nb-NO" dirty="0" err="1"/>
              <a:t>What</a:t>
            </a:r>
            <a:r>
              <a:rPr lang="nb-NO" dirty="0"/>
              <a:t> is co-</a:t>
            </a:r>
            <a:r>
              <a:rPr lang="nb-NO" dirty="0" err="1"/>
              <a:t>simulation</a:t>
            </a:r>
            <a:r>
              <a:rPr lang="nb-NO" dirty="0"/>
              <a:t> </a:t>
            </a:r>
            <a:r>
              <a:rPr lang="nb-NO" dirty="0" err="1"/>
              <a:t>technology</a:t>
            </a:r>
            <a:r>
              <a:rPr lang="nb-NO" dirty="0"/>
              <a:t>?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818677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" name="Object 41" hidden="1">
            <a:extLst>
              <a:ext uri="{FF2B5EF4-FFF2-40B4-BE49-F238E27FC236}">
                <a16:creationId xmlns:a16="http://schemas.microsoft.com/office/drawing/2014/main" id="{301463C9-2282-4A0F-819B-75374BE71C9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5" imgH="396" progId="TCLayout.ActiveDocument.1">
                  <p:embed/>
                </p:oleObj>
              </mc:Choice>
              <mc:Fallback>
                <p:oleObj name="think-cell Slide" r:id="rId5" imgW="395" imgH="396" progId="TCLayout.ActiveDocument.1">
                  <p:embed/>
                  <p:pic>
                    <p:nvPicPr>
                      <p:cNvPr id="42" name="Object 41" hidden="1">
                        <a:extLst>
                          <a:ext uri="{FF2B5EF4-FFF2-40B4-BE49-F238E27FC236}">
                            <a16:creationId xmlns:a16="http://schemas.microsoft.com/office/drawing/2014/main" id="{301463C9-2282-4A0F-819B-75374BE71C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Rectangle 45" hidden="1">
            <a:extLst>
              <a:ext uri="{FF2B5EF4-FFF2-40B4-BE49-F238E27FC236}">
                <a16:creationId xmlns:a16="http://schemas.microsoft.com/office/drawing/2014/main" id="{CADF9BBE-ADA6-4A36-A7C9-EC1296DE314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US" sz="240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43" name="Straight Connector 17">
            <a:extLst>
              <a:ext uri="{FF2B5EF4-FFF2-40B4-BE49-F238E27FC236}">
                <a16:creationId xmlns:a16="http://schemas.microsoft.com/office/drawing/2014/main" id="{D619BC49-E4EF-4BC0-B474-609F75846915}"/>
              </a:ext>
            </a:extLst>
          </p:cNvPr>
          <p:cNvCxnSpPr>
            <a:cxnSpLocks/>
          </p:cNvCxnSpPr>
          <p:nvPr/>
        </p:nvCxnSpPr>
        <p:spPr>
          <a:xfrm>
            <a:off x="1659750" y="1181906"/>
            <a:ext cx="9977514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itel 1">
            <a:extLst>
              <a:ext uri="{FF2B5EF4-FFF2-40B4-BE49-F238E27FC236}">
                <a16:creationId xmlns:a16="http://schemas.microsoft.com/office/drawing/2014/main" id="{ABE05CC7-87A9-4E18-AEA7-3CFE48FBF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9750" y="372123"/>
            <a:ext cx="9977511" cy="677691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0150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Co-simulation applications: automotive</a:t>
            </a:r>
            <a:endParaRPr lang="en-US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51">
            <a:extLst>
              <a:ext uri="{FF2B5EF4-FFF2-40B4-BE49-F238E27FC236}">
                <a16:creationId xmlns:a16="http://schemas.microsoft.com/office/drawing/2014/main" id="{B55D3AD7-7C11-6B22-F2C4-094F5C9289E9}"/>
              </a:ext>
            </a:extLst>
          </p:cNvPr>
          <p:cNvSpPr/>
          <p:nvPr/>
        </p:nvSpPr>
        <p:spPr>
          <a:xfrm>
            <a:off x="1669177" y="1176098"/>
            <a:ext cx="8415349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In the automotive there is a need to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 be able to broadly deploy models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to accelerate innovation and design.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In “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Hyundai Framework for Vehicle Dynamics Engineering based on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Modelica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and FMI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”, (2018), Ko et.al addresses this need by developing a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framework for systems engineering with primary application in the field of vehicle dynamics.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95335" lvl="1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Bilde 2">
            <a:extLst>
              <a:ext uri="{FF2B5EF4-FFF2-40B4-BE49-F238E27FC236}">
                <a16:creationId xmlns:a16="http://schemas.microsoft.com/office/drawing/2014/main" id="{453E40E3-297C-C3A2-2287-0BDF85EC55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31852" y="3597975"/>
            <a:ext cx="4489692" cy="2498024"/>
          </a:xfrm>
          <a:prstGeom prst="rect">
            <a:avLst/>
          </a:prstGeom>
        </p:spPr>
      </p:pic>
      <p:sp>
        <p:nvSpPr>
          <p:cNvPr id="9" name="Rectangle 51">
            <a:extLst>
              <a:ext uri="{FF2B5EF4-FFF2-40B4-BE49-F238E27FC236}">
                <a16:creationId xmlns:a16="http://schemas.microsoft.com/office/drawing/2014/main" id="{09825E35-89E5-5313-5382-343A63DF76E1}"/>
              </a:ext>
            </a:extLst>
          </p:cNvPr>
          <p:cNvSpPr/>
          <p:nvPr/>
        </p:nvSpPr>
        <p:spPr>
          <a:xfrm>
            <a:off x="1659750" y="3207423"/>
            <a:ext cx="5524821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Using the developed framework, they can set up a stable and consistent simulation tool for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Ride and Handling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performance using FMI technology.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95335" lvl="1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6159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689580" y="2628780"/>
            <a:ext cx="10363200" cy="1600439"/>
          </a:xfrm>
        </p:spPr>
        <p:txBody>
          <a:bodyPr>
            <a:normAutofit/>
          </a:bodyPr>
          <a:lstStyle/>
          <a:p>
            <a:r>
              <a:rPr lang="nb-NO" dirty="0"/>
              <a:t>Q&amp;A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28EBE995-8275-F44D-B574-C93027EC9028}"/>
              </a:ext>
            </a:extLst>
          </p:cNvPr>
          <p:cNvSpPr txBox="1"/>
          <p:nvPr/>
        </p:nvSpPr>
        <p:spPr>
          <a:xfrm rot="16200000">
            <a:off x="-1792245" y="3848674"/>
            <a:ext cx="4394793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67" dirty="0">
                <a:solidFill>
                  <a:schemeClr val="bg1"/>
                </a:solidFill>
              </a:rPr>
              <a:t>Norwegian </a:t>
            </a:r>
            <a:r>
              <a:rPr lang="nb-NO" sz="1467" dirty="0" err="1">
                <a:solidFill>
                  <a:schemeClr val="bg1"/>
                </a:solidFill>
              </a:rPr>
              <a:t>University</a:t>
            </a:r>
            <a:r>
              <a:rPr lang="nb-NO" sz="1467" dirty="0">
                <a:solidFill>
                  <a:schemeClr val="bg1"/>
                </a:solidFill>
              </a:rPr>
              <a:t> </a:t>
            </a:r>
            <a:r>
              <a:rPr lang="nb-NO" sz="1467" dirty="0" err="1">
                <a:solidFill>
                  <a:schemeClr val="bg1"/>
                </a:solidFill>
              </a:rPr>
              <a:t>of</a:t>
            </a:r>
            <a:r>
              <a:rPr lang="nb-NO" sz="1467" dirty="0">
                <a:solidFill>
                  <a:schemeClr val="bg1"/>
                </a:solidFill>
              </a:rPr>
              <a:t> Science and Technology</a:t>
            </a:r>
          </a:p>
        </p:txBody>
      </p:sp>
    </p:spTree>
    <p:extLst>
      <p:ext uri="{BB962C8B-B14F-4D97-AF65-F5344CB8AC3E}">
        <p14:creationId xmlns:p14="http://schemas.microsoft.com/office/powerpoint/2010/main" val="910331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" name="Object 41" hidden="1">
            <a:extLst>
              <a:ext uri="{FF2B5EF4-FFF2-40B4-BE49-F238E27FC236}">
                <a16:creationId xmlns:a16="http://schemas.microsoft.com/office/drawing/2014/main" id="{301463C9-2282-4A0F-819B-75374BE71C9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5" imgH="396" progId="TCLayout.ActiveDocument.1">
                  <p:embed/>
                </p:oleObj>
              </mc:Choice>
              <mc:Fallback>
                <p:oleObj name="think-cell Slide" r:id="rId5" imgW="395" imgH="396" progId="TCLayout.ActiveDocument.1">
                  <p:embed/>
                  <p:pic>
                    <p:nvPicPr>
                      <p:cNvPr id="42" name="Object 41" hidden="1">
                        <a:extLst>
                          <a:ext uri="{FF2B5EF4-FFF2-40B4-BE49-F238E27FC236}">
                            <a16:creationId xmlns:a16="http://schemas.microsoft.com/office/drawing/2014/main" id="{301463C9-2282-4A0F-819B-75374BE71C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Rectangle 45" hidden="1">
            <a:extLst>
              <a:ext uri="{FF2B5EF4-FFF2-40B4-BE49-F238E27FC236}">
                <a16:creationId xmlns:a16="http://schemas.microsoft.com/office/drawing/2014/main" id="{CADF9BBE-ADA6-4A36-A7C9-EC1296DE314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US" sz="240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43" name="Straight Connector 17">
            <a:extLst>
              <a:ext uri="{FF2B5EF4-FFF2-40B4-BE49-F238E27FC236}">
                <a16:creationId xmlns:a16="http://schemas.microsoft.com/office/drawing/2014/main" id="{D619BC49-E4EF-4BC0-B474-609F75846915}"/>
              </a:ext>
            </a:extLst>
          </p:cNvPr>
          <p:cNvCxnSpPr>
            <a:cxnSpLocks/>
          </p:cNvCxnSpPr>
          <p:nvPr/>
        </p:nvCxnSpPr>
        <p:spPr>
          <a:xfrm>
            <a:off x="1659750" y="1181906"/>
            <a:ext cx="9977514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itel 1">
            <a:extLst>
              <a:ext uri="{FF2B5EF4-FFF2-40B4-BE49-F238E27FC236}">
                <a16:creationId xmlns:a16="http://schemas.microsoft.com/office/drawing/2014/main" id="{ABE05CC7-87A9-4E18-AEA7-3CFE48FBF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9750" y="372123"/>
            <a:ext cx="9977511" cy="677691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150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do we model?</a:t>
            </a:r>
            <a:endParaRPr lang="en-US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lassholder for innhold 1">
            <a:extLst>
              <a:ext uri="{FF2B5EF4-FFF2-40B4-BE49-F238E27FC236}">
                <a16:creationId xmlns:a16="http://schemas.microsoft.com/office/drawing/2014/main" id="{5ED645FE-92DE-5BBC-F2FE-31E4912D4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9756" y="1177146"/>
            <a:ext cx="9962333" cy="555022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 scientific model is a physical, conceptual, or mathematical representation of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 real phenomenon that is difficult to observe directory. </a:t>
            </a:r>
            <a:r>
              <a:rPr lang="en-US" sz="20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Britannica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It is used to explain and predict the behavior of real objects or systems. </a:t>
            </a:r>
            <a:r>
              <a:rPr lang="en-US" sz="20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Britannica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EF9294-222B-7C4E-05AF-EEB466511E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9756" y="2815072"/>
            <a:ext cx="4510608" cy="3098592"/>
          </a:xfrm>
          <a:prstGeom prst="rect">
            <a:avLst/>
          </a:prstGeom>
        </p:spPr>
      </p:pic>
      <p:sp>
        <p:nvSpPr>
          <p:cNvPr id="11" name="Plassholder for innhold 1">
            <a:extLst>
              <a:ext uri="{FF2B5EF4-FFF2-40B4-BE49-F238E27FC236}">
                <a16:creationId xmlns:a16="http://schemas.microsoft.com/office/drawing/2014/main" id="{41A9B365-1B0E-C375-4B75-F6CE18D8B389}"/>
              </a:ext>
            </a:extLst>
          </p:cNvPr>
          <p:cNvSpPr txBox="1">
            <a:spLocks/>
          </p:cNvSpPr>
          <p:nvPr/>
        </p:nvSpPr>
        <p:spPr>
          <a:xfrm>
            <a:off x="4108157" y="5913664"/>
            <a:ext cx="2300807" cy="3185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133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1867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Copyright: Kongsberg Maritime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0A2F7F-632C-8FD9-88E3-87A06039EA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35529" y="2898639"/>
            <a:ext cx="5214948" cy="2931458"/>
          </a:xfrm>
          <a:prstGeom prst="rect">
            <a:avLst/>
          </a:prstGeom>
        </p:spPr>
      </p:pic>
      <p:sp>
        <p:nvSpPr>
          <p:cNvPr id="13" name="Plassholder for innhold 1">
            <a:extLst>
              <a:ext uri="{FF2B5EF4-FFF2-40B4-BE49-F238E27FC236}">
                <a16:creationId xmlns:a16="http://schemas.microsoft.com/office/drawing/2014/main" id="{C68E751F-D373-C344-0002-A42F48733E0E}"/>
              </a:ext>
            </a:extLst>
          </p:cNvPr>
          <p:cNvSpPr txBox="1">
            <a:spLocks/>
          </p:cNvSpPr>
          <p:nvPr/>
        </p:nvSpPr>
        <p:spPr>
          <a:xfrm>
            <a:off x="9686447" y="5830097"/>
            <a:ext cx="2300807" cy="3185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133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1867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Copyright: Kongsberg Maritime</a:t>
            </a:r>
          </a:p>
        </p:txBody>
      </p:sp>
    </p:spTree>
    <p:extLst>
      <p:ext uri="{BB962C8B-B14F-4D97-AF65-F5344CB8AC3E}">
        <p14:creationId xmlns:p14="http://schemas.microsoft.com/office/powerpoint/2010/main" val="1601000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" name="Object 41" hidden="1">
            <a:extLst>
              <a:ext uri="{FF2B5EF4-FFF2-40B4-BE49-F238E27FC236}">
                <a16:creationId xmlns:a16="http://schemas.microsoft.com/office/drawing/2014/main" id="{301463C9-2282-4A0F-819B-75374BE71C9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5" imgH="396" progId="TCLayout.ActiveDocument.1">
                  <p:embed/>
                </p:oleObj>
              </mc:Choice>
              <mc:Fallback>
                <p:oleObj name="think-cell Slide" r:id="rId5" imgW="395" imgH="396" progId="TCLayout.ActiveDocument.1">
                  <p:embed/>
                  <p:pic>
                    <p:nvPicPr>
                      <p:cNvPr id="42" name="Object 41" hidden="1">
                        <a:extLst>
                          <a:ext uri="{FF2B5EF4-FFF2-40B4-BE49-F238E27FC236}">
                            <a16:creationId xmlns:a16="http://schemas.microsoft.com/office/drawing/2014/main" id="{301463C9-2282-4A0F-819B-75374BE71C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Rectangle 45" hidden="1">
            <a:extLst>
              <a:ext uri="{FF2B5EF4-FFF2-40B4-BE49-F238E27FC236}">
                <a16:creationId xmlns:a16="http://schemas.microsoft.com/office/drawing/2014/main" id="{CADF9BBE-ADA6-4A36-A7C9-EC1296DE314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US" sz="240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43" name="Straight Connector 17">
            <a:extLst>
              <a:ext uri="{FF2B5EF4-FFF2-40B4-BE49-F238E27FC236}">
                <a16:creationId xmlns:a16="http://schemas.microsoft.com/office/drawing/2014/main" id="{D619BC49-E4EF-4BC0-B474-609F75846915}"/>
              </a:ext>
            </a:extLst>
          </p:cNvPr>
          <p:cNvCxnSpPr>
            <a:cxnSpLocks/>
          </p:cNvCxnSpPr>
          <p:nvPr/>
        </p:nvCxnSpPr>
        <p:spPr>
          <a:xfrm>
            <a:off x="1659750" y="1181906"/>
            <a:ext cx="9977514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itel 1">
            <a:extLst>
              <a:ext uri="{FF2B5EF4-FFF2-40B4-BE49-F238E27FC236}">
                <a16:creationId xmlns:a16="http://schemas.microsoft.com/office/drawing/2014/main" id="{ABE05CC7-87A9-4E18-AEA7-3CFE48FBF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9750" y="372123"/>
            <a:ext cx="9977511" cy="677691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150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do we model?</a:t>
            </a:r>
            <a:endParaRPr lang="en-US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lassholder for innhold 1">
            <a:extLst>
              <a:ext uri="{FF2B5EF4-FFF2-40B4-BE49-F238E27FC236}">
                <a16:creationId xmlns:a16="http://schemas.microsoft.com/office/drawing/2014/main" id="{5ED645FE-92DE-5BBC-F2FE-31E4912D4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9756" y="1177146"/>
            <a:ext cx="10666480" cy="555022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Scientific models are simplified representation of the real phenomena.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Different models could be derived for different purposes.  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“The highest performance” does not mean “the best model”.</a:t>
            </a: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67" dirty="0">
                <a:latin typeface="Arial" panose="020B0604020202020204" pitchFamily="34" charset="0"/>
                <a:cs typeface="Arial" panose="020B0604020202020204" pitchFamily="34" charset="0"/>
              </a:rPr>
              <a:t>E.g., The highest performance with three-year development.</a:t>
            </a:r>
          </a:p>
          <a:p>
            <a:pPr marL="0" indent="0">
              <a:spcAft>
                <a:spcPts val="600"/>
              </a:spcAft>
              <a:buNone/>
            </a:pPr>
            <a:endParaRPr lang="en-US" sz="14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DC737CD-E9E2-2201-05AE-B4A50F0948FC}"/>
              </a:ext>
            </a:extLst>
          </p:cNvPr>
          <p:cNvCxnSpPr/>
          <p:nvPr/>
        </p:nvCxnSpPr>
        <p:spPr>
          <a:xfrm>
            <a:off x="4147459" y="6393036"/>
            <a:ext cx="435972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E536F7E-C602-B95D-0FC7-A430F6680F88}"/>
              </a:ext>
            </a:extLst>
          </p:cNvPr>
          <p:cNvCxnSpPr>
            <a:cxnSpLocks/>
          </p:cNvCxnSpPr>
          <p:nvPr/>
        </p:nvCxnSpPr>
        <p:spPr>
          <a:xfrm flipV="1">
            <a:off x="4299859" y="3143649"/>
            <a:ext cx="0" cy="34017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FEE3952-59DC-DEFE-B4A2-E445A34A7867}"/>
              </a:ext>
            </a:extLst>
          </p:cNvPr>
          <p:cNvSpPr txBox="1"/>
          <p:nvPr/>
        </p:nvSpPr>
        <p:spPr>
          <a:xfrm rot="16200000">
            <a:off x="3173189" y="3681920"/>
            <a:ext cx="1794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/>
              <a:t>Performance</a:t>
            </a:r>
            <a:endParaRPr lang="nb-NO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FCB537-478B-7F05-2466-B26FD3E704E4}"/>
              </a:ext>
            </a:extLst>
          </p:cNvPr>
          <p:cNvSpPr txBox="1"/>
          <p:nvPr/>
        </p:nvSpPr>
        <p:spPr>
          <a:xfrm>
            <a:off x="6819549" y="6393036"/>
            <a:ext cx="1697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Time &amp; </a:t>
            </a:r>
            <a:r>
              <a:rPr lang="nb-NO" dirty="0" err="1"/>
              <a:t>Cost</a:t>
            </a:r>
            <a:endParaRPr lang="nb-NO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C4A58B4-8E25-2979-B9A0-EFEDF621C6D3}"/>
              </a:ext>
            </a:extLst>
          </p:cNvPr>
          <p:cNvSpPr/>
          <p:nvPr/>
        </p:nvSpPr>
        <p:spPr>
          <a:xfrm>
            <a:off x="4539344" y="3992734"/>
            <a:ext cx="4000500" cy="2268203"/>
          </a:xfrm>
          <a:custGeom>
            <a:avLst/>
            <a:gdLst>
              <a:gd name="connsiteX0" fmla="*/ 0 w 4065814"/>
              <a:gd name="connsiteY0" fmla="*/ 2188028 h 2202370"/>
              <a:gd name="connsiteX1" fmla="*/ 2555421 w 4065814"/>
              <a:gd name="connsiteY1" fmla="*/ 1877785 h 2202370"/>
              <a:gd name="connsiteX2" fmla="*/ 4065814 w 4065814"/>
              <a:gd name="connsiteY2" fmla="*/ 0 h 2202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65814" h="2202370">
                <a:moveTo>
                  <a:pt x="0" y="2188028"/>
                </a:moveTo>
                <a:cubicBezTo>
                  <a:pt x="938892" y="2215242"/>
                  <a:pt x="1877785" y="2242456"/>
                  <a:pt x="2555421" y="1877785"/>
                </a:cubicBezTo>
                <a:cubicBezTo>
                  <a:pt x="3233057" y="1513114"/>
                  <a:pt x="3649435" y="756557"/>
                  <a:pt x="4065814" y="0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479156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" name="Object 41" hidden="1">
            <a:extLst>
              <a:ext uri="{FF2B5EF4-FFF2-40B4-BE49-F238E27FC236}">
                <a16:creationId xmlns:a16="http://schemas.microsoft.com/office/drawing/2014/main" id="{301463C9-2282-4A0F-819B-75374BE71C9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5" imgH="396" progId="TCLayout.ActiveDocument.1">
                  <p:embed/>
                </p:oleObj>
              </mc:Choice>
              <mc:Fallback>
                <p:oleObj name="think-cell Slide" r:id="rId5" imgW="395" imgH="396" progId="TCLayout.ActiveDocument.1">
                  <p:embed/>
                  <p:pic>
                    <p:nvPicPr>
                      <p:cNvPr id="42" name="Object 41" hidden="1">
                        <a:extLst>
                          <a:ext uri="{FF2B5EF4-FFF2-40B4-BE49-F238E27FC236}">
                            <a16:creationId xmlns:a16="http://schemas.microsoft.com/office/drawing/2014/main" id="{301463C9-2282-4A0F-819B-75374BE71C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Rectangle 45" hidden="1">
            <a:extLst>
              <a:ext uri="{FF2B5EF4-FFF2-40B4-BE49-F238E27FC236}">
                <a16:creationId xmlns:a16="http://schemas.microsoft.com/office/drawing/2014/main" id="{CADF9BBE-ADA6-4A36-A7C9-EC1296DE314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US" sz="240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43" name="Straight Connector 17">
            <a:extLst>
              <a:ext uri="{FF2B5EF4-FFF2-40B4-BE49-F238E27FC236}">
                <a16:creationId xmlns:a16="http://schemas.microsoft.com/office/drawing/2014/main" id="{D619BC49-E4EF-4BC0-B474-609F75846915}"/>
              </a:ext>
            </a:extLst>
          </p:cNvPr>
          <p:cNvCxnSpPr>
            <a:cxnSpLocks/>
          </p:cNvCxnSpPr>
          <p:nvPr/>
        </p:nvCxnSpPr>
        <p:spPr>
          <a:xfrm>
            <a:off x="1659750" y="1181906"/>
            <a:ext cx="9977514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itel 1">
            <a:extLst>
              <a:ext uri="{FF2B5EF4-FFF2-40B4-BE49-F238E27FC236}">
                <a16:creationId xmlns:a16="http://schemas.microsoft.com/office/drawing/2014/main" id="{ABE05CC7-87A9-4E18-AEA7-3CFE48FBF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9750" y="372123"/>
            <a:ext cx="9977511" cy="677691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150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co-simulation technology?</a:t>
            </a:r>
            <a:endParaRPr lang="en-US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2B17E6-FEEA-1967-D8F9-F9C078F5E8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0594" y="1295441"/>
            <a:ext cx="6909708" cy="46742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C24BB3-BD37-D56F-4818-9860F2B80C01}"/>
              </a:ext>
            </a:extLst>
          </p:cNvPr>
          <p:cNvSpPr txBox="1"/>
          <p:nvPr/>
        </p:nvSpPr>
        <p:spPr>
          <a:xfrm>
            <a:off x="7404137" y="5969656"/>
            <a:ext cx="26161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err="1"/>
              <a:t>Copy</a:t>
            </a:r>
            <a:r>
              <a:rPr lang="nb-NO" sz="1200" dirty="0"/>
              <a:t> right: https://www.keyence.com/</a:t>
            </a:r>
          </a:p>
        </p:txBody>
      </p:sp>
    </p:spTree>
    <p:extLst>
      <p:ext uri="{BB962C8B-B14F-4D97-AF65-F5344CB8AC3E}">
        <p14:creationId xmlns:p14="http://schemas.microsoft.com/office/powerpoint/2010/main" val="3628879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" name="Object 41" hidden="1">
            <a:extLst>
              <a:ext uri="{FF2B5EF4-FFF2-40B4-BE49-F238E27FC236}">
                <a16:creationId xmlns:a16="http://schemas.microsoft.com/office/drawing/2014/main" id="{301463C9-2282-4A0F-819B-75374BE71C9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5" imgH="396" progId="TCLayout.ActiveDocument.1">
                  <p:embed/>
                </p:oleObj>
              </mc:Choice>
              <mc:Fallback>
                <p:oleObj name="think-cell Slide" r:id="rId5" imgW="395" imgH="396" progId="TCLayout.ActiveDocument.1">
                  <p:embed/>
                  <p:pic>
                    <p:nvPicPr>
                      <p:cNvPr id="42" name="Object 41" hidden="1">
                        <a:extLst>
                          <a:ext uri="{FF2B5EF4-FFF2-40B4-BE49-F238E27FC236}">
                            <a16:creationId xmlns:a16="http://schemas.microsoft.com/office/drawing/2014/main" id="{301463C9-2282-4A0F-819B-75374BE71C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Rectangle 45" hidden="1">
            <a:extLst>
              <a:ext uri="{FF2B5EF4-FFF2-40B4-BE49-F238E27FC236}">
                <a16:creationId xmlns:a16="http://schemas.microsoft.com/office/drawing/2014/main" id="{CADF9BBE-ADA6-4A36-A7C9-EC1296DE314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US" sz="240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43" name="Straight Connector 17">
            <a:extLst>
              <a:ext uri="{FF2B5EF4-FFF2-40B4-BE49-F238E27FC236}">
                <a16:creationId xmlns:a16="http://schemas.microsoft.com/office/drawing/2014/main" id="{D619BC49-E4EF-4BC0-B474-609F75846915}"/>
              </a:ext>
            </a:extLst>
          </p:cNvPr>
          <p:cNvCxnSpPr>
            <a:cxnSpLocks/>
          </p:cNvCxnSpPr>
          <p:nvPr/>
        </p:nvCxnSpPr>
        <p:spPr>
          <a:xfrm>
            <a:off x="1659750" y="1181906"/>
            <a:ext cx="9977514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itel 1">
            <a:extLst>
              <a:ext uri="{FF2B5EF4-FFF2-40B4-BE49-F238E27FC236}">
                <a16:creationId xmlns:a16="http://schemas.microsoft.com/office/drawing/2014/main" id="{ABE05CC7-87A9-4E18-AEA7-3CFE48FBF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9750" y="372123"/>
            <a:ext cx="9977511" cy="677691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150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co-simulation technology?</a:t>
            </a:r>
            <a:endParaRPr lang="en-US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158727-2F8F-CBBC-C796-163982230C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0594" y="1347030"/>
            <a:ext cx="6686549" cy="44510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A1DD9C1-5BC3-8ED4-C0FA-ADAC1DFDA0B8}"/>
              </a:ext>
            </a:extLst>
          </p:cNvPr>
          <p:cNvSpPr txBox="1"/>
          <p:nvPr/>
        </p:nvSpPr>
        <p:spPr>
          <a:xfrm>
            <a:off x="3844508" y="5855098"/>
            <a:ext cx="81549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err="1"/>
              <a:t>Copy</a:t>
            </a:r>
            <a:r>
              <a:rPr lang="nb-NO" sz="1200" dirty="0"/>
              <a:t> right: https://www.cadmatic.com/en/resources/articles/the-evolution-of-modularisation-and-partitioning-in-shipbuilding/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0238785-70F0-1054-46D4-4CA07FD5E13C}"/>
              </a:ext>
            </a:extLst>
          </p:cNvPr>
          <p:cNvSpPr/>
          <p:nvPr/>
        </p:nvSpPr>
        <p:spPr>
          <a:xfrm>
            <a:off x="2084498" y="6253843"/>
            <a:ext cx="3949114" cy="52251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B8E618-2515-749F-CBBF-4A77FD4A5984}"/>
              </a:ext>
            </a:extLst>
          </p:cNvPr>
          <p:cNvSpPr txBox="1"/>
          <p:nvPr/>
        </p:nvSpPr>
        <p:spPr>
          <a:xfrm>
            <a:off x="2419439" y="6270101"/>
            <a:ext cx="32792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A </a:t>
            </a:r>
            <a:r>
              <a:rPr lang="nb-NO" dirty="0" err="1"/>
              <a:t>comprehensive</a:t>
            </a:r>
            <a:r>
              <a:rPr lang="nb-NO" dirty="0"/>
              <a:t> system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9C8DA23-5032-7DDA-C07C-353CA93DFCB7}"/>
              </a:ext>
            </a:extLst>
          </p:cNvPr>
          <p:cNvCxnSpPr>
            <a:cxnSpLocks/>
          </p:cNvCxnSpPr>
          <p:nvPr/>
        </p:nvCxnSpPr>
        <p:spPr>
          <a:xfrm flipH="1">
            <a:off x="6033612" y="6490607"/>
            <a:ext cx="12570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857AC7D-9B2F-4C62-42D1-10F2C340768F}"/>
              </a:ext>
            </a:extLst>
          </p:cNvPr>
          <p:cNvSpPr/>
          <p:nvPr/>
        </p:nvSpPr>
        <p:spPr>
          <a:xfrm>
            <a:off x="7290707" y="6253843"/>
            <a:ext cx="3949114" cy="52251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B070E9-8FB2-C9FA-0927-74B28DB93AE5}"/>
              </a:ext>
            </a:extLst>
          </p:cNvPr>
          <p:cNvSpPr txBox="1"/>
          <p:nvPr/>
        </p:nvSpPr>
        <p:spPr>
          <a:xfrm>
            <a:off x="7773060" y="6270101"/>
            <a:ext cx="29844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Subsystems / </a:t>
            </a:r>
            <a:r>
              <a:rPr lang="nb-NO" dirty="0" err="1"/>
              <a:t>Modules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13614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" name="Object 41" hidden="1">
            <a:extLst>
              <a:ext uri="{FF2B5EF4-FFF2-40B4-BE49-F238E27FC236}">
                <a16:creationId xmlns:a16="http://schemas.microsoft.com/office/drawing/2014/main" id="{301463C9-2282-4A0F-819B-75374BE71C9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5" imgH="396" progId="TCLayout.ActiveDocument.1">
                  <p:embed/>
                </p:oleObj>
              </mc:Choice>
              <mc:Fallback>
                <p:oleObj name="think-cell Slide" r:id="rId5" imgW="395" imgH="396" progId="TCLayout.ActiveDocument.1">
                  <p:embed/>
                  <p:pic>
                    <p:nvPicPr>
                      <p:cNvPr id="42" name="Object 41" hidden="1">
                        <a:extLst>
                          <a:ext uri="{FF2B5EF4-FFF2-40B4-BE49-F238E27FC236}">
                            <a16:creationId xmlns:a16="http://schemas.microsoft.com/office/drawing/2014/main" id="{301463C9-2282-4A0F-819B-75374BE71C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Rectangle 45" hidden="1">
            <a:extLst>
              <a:ext uri="{FF2B5EF4-FFF2-40B4-BE49-F238E27FC236}">
                <a16:creationId xmlns:a16="http://schemas.microsoft.com/office/drawing/2014/main" id="{CADF9BBE-ADA6-4A36-A7C9-EC1296DE314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US" sz="240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43" name="Straight Connector 17">
            <a:extLst>
              <a:ext uri="{FF2B5EF4-FFF2-40B4-BE49-F238E27FC236}">
                <a16:creationId xmlns:a16="http://schemas.microsoft.com/office/drawing/2014/main" id="{D619BC49-E4EF-4BC0-B474-609F75846915}"/>
              </a:ext>
            </a:extLst>
          </p:cNvPr>
          <p:cNvCxnSpPr>
            <a:cxnSpLocks/>
          </p:cNvCxnSpPr>
          <p:nvPr/>
        </p:nvCxnSpPr>
        <p:spPr>
          <a:xfrm>
            <a:off x="1659750" y="1181906"/>
            <a:ext cx="9977514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itel 1">
            <a:extLst>
              <a:ext uri="{FF2B5EF4-FFF2-40B4-BE49-F238E27FC236}">
                <a16:creationId xmlns:a16="http://schemas.microsoft.com/office/drawing/2014/main" id="{ABE05CC7-87A9-4E18-AEA7-3CFE48FBF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9750" y="372123"/>
            <a:ext cx="9977511" cy="677691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150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co-simulation technology?</a:t>
            </a:r>
            <a:endParaRPr lang="en-US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lassholder for innhold 1">
            <a:extLst>
              <a:ext uri="{FF2B5EF4-FFF2-40B4-BE49-F238E27FC236}">
                <a16:creationId xmlns:a16="http://schemas.microsoft.com/office/drawing/2014/main" id="{95E8A22B-BB7E-3FCA-F7C9-AF3AA277A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9756" y="1177147"/>
            <a:ext cx="9962333" cy="102674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Co-simulation refers to an enabling technique, where different sub-systems making up a global simulation are modeled and run in a distributed fashion. 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Bilde 2">
            <a:extLst>
              <a:ext uri="{FF2B5EF4-FFF2-40B4-BE49-F238E27FC236}">
                <a16:creationId xmlns:a16="http://schemas.microsoft.com/office/drawing/2014/main" id="{AEB4EE0B-30BA-AB3E-DFC0-717A22A495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2852" y="1936978"/>
            <a:ext cx="3938581" cy="1885235"/>
          </a:xfrm>
          <a:prstGeom prst="rect">
            <a:avLst/>
          </a:prstGeom>
        </p:spPr>
      </p:pic>
      <p:sp>
        <p:nvSpPr>
          <p:cNvPr id="11" name="TekstSylinder 15">
            <a:extLst>
              <a:ext uri="{FF2B5EF4-FFF2-40B4-BE49-F238E27FC236}">
                <a16:creationId xmlns:a16="http://schemas.microsoft.com/office/drawing/2014/main" id="{E0EC3572-F3AB-F686-7461-7307931FE919}"/>
              </a:ext>
            </a:extLst>
          </p:cNvPr>
          <p:cNvSpPr txBox="1"/>
          <p:nvPr/>
        </p:nvSpPr>
        <p:spPr>
          <a:xfrm>
            <a:off x="4466866" y="3732945"/>
            <a:ext cx="436327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Adapted from </a:t>
            </a:r>
            <a:r>
              <a:rPr lang="en-US" sz="1100" dirty="0">
                <a:hlinkClick r:id="rId8"/>
              </a:rPr>
              <a:t>https://dl.acm.org/doi/abs/10.5555/2872965.2872993</a:t>
            </a:r>
            <a:r>
              <a:rPr lang="en-US" sz="1100" dirty="0"/>
              <a:t> </a:t>
            </a:r>
          </a:p>
        </p:txBody>
      </p:sp>
      <p:sp>
        <p:nvSpPr>
          <p:cNvPr id="12" name="Plassholder for innhold 1">
            <a:extLst>
              <a:ext uri="{FF2B5EF4-FFF2-40B4-BE49-F238E27FC236}">
                <a16:creationId xmlns:a16="http://schemas.microsoft.com/office/drawing/2014/main" id="{66D671E0-C682-DE91-55EB-C3C01C1194A0}"/>
              </a:ext>
            </a:extLst>
          </p:cNvPr>
          <p:cNvSpPr txBox="1">
            <a:spLocks/>
          </p:cNvSpPr>
          <p:nvPr/>
        </p:nvSpPr>
        <p:spPr>
          <a:xfrm>
            <a:off x="1669756" y="4223774"/>
            <a:ext cx="9962333" cy="8382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133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1867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Each sub-system is a simulator and is broadly defined as a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black-box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capable of exhibiting behavior, consuming inputs, and producing output.</a:t>
            </a:r>
          </a:p>
        </p:txBody>
      </p:sp>
      <p:sp>
        <p:nvSpPr>
          <p:cNvPr id="13" name="Rektangel 1">
            <a:extLst>
              <a:ext uri="{FF2B5EF4-FFF2-40B4-BE49-F238E27FC236}">
                <a16:creationId xmlns:a16="http://schemas.microsoft.com/office/drawing/2014/main" id="{858A5205-EB0C-B1A2-2F3B-3C0BAFE920B8}"/>
              </a:ext>
            </a:extLst>
          </p:cNvPr>
          <p:cNvSpPr/>
          <p:nvPr/>
        </p:nvSpPr>
        <p:spPr>
          <a:xfrm>
            <a:off x="5556410" y="5215958"/>
            <a:ext cx="1679277" cy="838239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Black-box</a:t>
            </a:r>
          </a:p>
        </p:txBody>
      </p:sp>
      <p:sp>
        <p:nvSpPr>
          <p:cNvPr id="14" name="Pil: høyre 3">
            <a:extLst>
              <a:ext uri="{FF2B5EF4-FFF2-40B4-BE49-F238E27FC236}">
                <a16:creationId xmlns:a16="http://schemas.microsoft.com/office/drawing/2014/main" id="{F564ED93-C2F7-232D-80A8-53782B571706}"/>
              </a:ext>
            </a:extLst>
          </p:cNvPr>
          <p:cNvSpPr/>
          <p:nvPr/>
        </p:nvSpPr>
        <p:spPr>
          <a:xfrm>
            <a:off x="4114800" y="5537551"/>
            <a:ext cx="1321904" cy="273458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l: høyre 16">
            <a:extLst>
              <a:ext uri="{FF2B5EF4-FFF2-40B4-BE49-F238E27FC236}">
                <a16:creationId xmlns:a16="http://schemas.microsoft.com/office/drawing/2014/main" id="{BFE3D690-AF26-DBCE-8E6A-61CE65EBD390}"/>
              </a:ext>
            </a:extLst>
          </p:cNvPr>
          <p:cNvSpPr/>
          <p:nvPr/>
        </p:nvSpPr>
        <p:spPr>
          <a:xfrm>
            <a:off x="7355393" y="5550406"/>
            <a:ext cx="1321904" cy="273458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kstSylinder 4">
            <a:extLst>
              <a:ext uri="{FF2B5EF4-FFF2-40B4-BE49-F238E27FC236}">
                <a16:creationId xmlns:a16="http://schemas.microsoft.com/office/drawing/2014/main" id="{9571F23E-C1AE-A742-3CD1-06879852C241}"/>
              </a:ext>
            </a:extLst>
          </p:cNvPr>
          <p:cNvSpPr txBox="1"/>
          <p:nvPr/>
        </p:nvSpPr>
        <p:spPr>
          <a:xfrm>
            <a:off x="4350795" y="5158493"/>
            <a:ext cx="7072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Inputs</a:t>
            </a:r>
          </a:p>
        </p:txBody>
      </p:sp>
      <p:sp>
        <p:nvSpPr>
          <p:cNvPr id="17" name="TekstSylinder 17">
            <a:extLst>
              <a:ext uri="{FF2B5EF4-FFF2-40B4-BE49-F238E27FC236}">
                <a16:creationId xmlns:a16="http://schemas.microsoft.com/office/drawing/2014/main" id="{BCA68F56-D18C-EDB5-4E09-3F4B8E7E00BE}"/>
              </a:ext>
            </a:extLst>
          </p:cNvPr>
          <p:cNvSpPr txBox="1"/>
          <p:nvPr/>
        </p:nvSpPr>
        <p:spPr>
          <a:xfrm>
            <a:off x="7702797" y="5179304"/>
            <a:ext cx="7809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Output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7F6AB1-4B0E-37F7-0224-914237FF8F53}"/>
              </a:ext>
            </a:extLst>
          </p:cNvPr>
          <p:cNvSpPr txBox="1"/>
          <p:nvPr/>
        </p:nvSpPr>
        <p:spPr>
          <a:xfrm>
            <a:off x="9048230" y="4642897"/>
            <a:ext cx="798571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C. Gomes et.al. “</a:t>
            </a:r>
            <a:r>
              <a:rPr lang="en-US" sz="1100" dirty="0" err="1"/>
              <a:t>Cosimulation</a:t>
            </a:r>
            <a:r>
              <a:rPr lang="en-US" sz="1100" dirty="0"/>
              <a:t>: A survey”, 2018</a:t>
            </a:r>
          </a:p>
        </p:txBody>
      </p:sp>
    </p:spTree>
    <p:extLst>
      <p:ext uri="{BB962C8B-B14F-4D97-AF65-F5344CB8AC3E}">
        <p14:creationId xmlns:p14="http://schemas.microsoft.com/office/powerpoint/2010/main" val="14096620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" name="Object 41" hidden="1">
            <a:extLst>
              <a:ext uri="{FF2B5EF4-FFF2-40B4-BE49-F238E27FC236}">
                <a16:creationId xmlns:a16="http://schemas.microsoft.com/office/drawing/2014/main" id="{301463C9-2282-4A0F-819B-75374BE71C9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5" imgH="396" progId="TCLayout.ActiveDocument.1">
                  <p:embed/>
                </p:oleObj>
              </mc:Choice>
              <mc:Fallback>
                <p:oleObj name="think-cell Slide" r:id="rId5" imgW="395" imgH="396" progId="TCLayout.ActiveDocument.1">
                  <p:embed/>
                  <p:pic>
                    <p:nvPicPr>
                      <p:cNvPr id="42" name="Object 41" hidden="1">
                        <a:extLst>
                          <a:ext uri="{FF2B5EF4-FFF2-40B4-BE49-F238E27FC236}">
                            <a16:creationId xmlns:a16="http://schemas.microsoft.com/office/drawing/2014/main" id="{301463C9-2282-4A0F-819B-75374BE71C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Rectangle 45" hidden="1">
            <a:extLst>
              <a:ext uri="{FF2B5EF4-FFF2-40B4-BE49-F238E27FC236}">
                <a16:creationId xmlns:a16="http://schemas.microsoft.com/office/drawing/2014/main" id="{CADF9BBE-ADA6-4A36-A7C9-EC1296DE314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US" sz="240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43" name="Straight Connector 17">
            <a:extLst>
              <a:ext uri="{FF2B5EF4-FFF2-40B4-BE49-F238E27FC236}">
                <a16:creationId xmlns:a16="http://schemas.microsoft.com/office/drawing/2014/main" id="{D619BC49-E4EF-4BC0-B474-609F75846915}"/>
              </a:ext>
            </a:extLst>
          </p:cNvPr>
          <p:cNvCxnSpPr>
            <a:cxnSpLocks/>
          </p:cNvCxnSpPr>
          <p:nvPr/>
        </p:nvCxnSpPr>
        <p:spPr>
          <a:xfrm>
            <a:off x="1659750" y="1181906"/>
            <a:ext cx="9977514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itel 1">
            <a:extLst>
              <a:ext uri="{FF2B5EF4-FFF2-40B4-BE49-F238E27FC236}">
                <a16:creationId xmlns:a16="http://schemas.microsoft.com/office/drawing/2014/main" id="{ABE05CC7-87A9-4E18-AEA7-3CFE48FBF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9750" y="372123"/>
            <a:ext cx="9977511" cy="677691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150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advantages of using co-simulation?</a:t>
            </a:r>
            <a:endParaRPr lang="en-US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Focused male engineer working at computer">
            <a:extLst>
              <a:ext uri="{FF2B5EF4-FFF2-40B4-BE49-F238E27FC236}">
                <a16:creationId xmlns:a16="http://schemas.microsoft.com/office/drawing/2014/main" id="{0973C434-B5C8-4C6B-981C-B9048AA1D0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3306" y="3272535"/>
            <a:ext cx="2182413" cy="1454587"/>
          </a:xfrm>
          <a:prstGeom prst="rect">
            <a:avLst/>
          </a:prstGeom>
        </p:spPr>
      </p:pic>
      <p:pic>
        <p:nvPicPr>
          <p:cNvPr id="5" name="Graphic 4" descr="Programmer female with solid fill">
            <a:extLst>
              <a:ext uri="{FF2B5EF4-FFF2-40B4-BE49-F238E27FC236}">
                <a16:creationId xmlns:a16="http://schemas.microsoft.com/office/drawing/2014/main" id="{E6A9C988-4AFA-FC69-75BC-2FF4739584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07771" y="5094515"/>
            <a:ext cx="914400" cy="914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47F5F5-97EE-623F-577B-FD50F7254E2C}"/>
              </a:ext>
            </a:extLst>
          </p:cNvPr>
          <p:cNvSpPr txBox="1"/>
          <p:nvPr/>
        </p:nvSpPr>
        <p:spPr>
          <a:xfrm>
            <a:off x="2297559" y="6008915"/>
            <a:ext cx="9246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1600" dirty="0"/>
              <a:t>Model A</a:t>
            </a:r>
          </a:p>
          <a:p>
            <a:pPr algn="ctr"/>
            <a:r>
              <a:rPr lang="nb-NO" sz="1600" dirty="0"/>
              <a:t>(Fortran)</a:t>
            </a:r>
          </a:p>
        </p:txBody>
      </p:sp>
      <p:pic>
        <p:nvPicPr>
          <p:cNvPr id="12" name="Graphic 11" descr="Programmer female with solid fill">
            <a:extLst>
              <a:ext uri="{FF2B5EF4-FFF2-40B4-BE49-F238E27FC236}">
                <a16:creationId xmlns:a16="http://schemas.microsoft.com/office/drawing/2014/main" id="{4967CC50-8707-AB4C-6A0E-6844126BA2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626254" y="5099959"/>
            <a:ext cx="914400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645EEA3-740A-07BA-AFAD-42CEF2B1864E}"/>
              </a:ext>
            </a:extLst>
          </p:cNvPr>
          <p:cNvSpPr txBox="1"/>
          <p:nvPr/>
        </p:nvSpPr>
        <p:spPr>
          <a:xfrm>
            <a:off x="8627904" y="6014359"/>
            <a:ext cx="9008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1600" dirty="0"/>
              <a:t>Model B</a:t>
            </a:r>
          </a:p>
          <a:p>
            <a:pPr algn="ctr"/>
            <a:r>
              <a:rPr lang="nb-NO" sz="1600" dirty="0"/>
              <a:t>(</a:t>
            </a:r>
            <a:r>
              <a:rPr lang="nb-NO" sz="1600" dirty="0" err="1"/>
              <a:t>Matlab</a:t>
            </a:r>
            <a:r>
              <a:rPr lang="nb-NO" sz="1600" dirty="0"/>
              <a:t>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B79D4CB-1310-5169-9730-9795F1DCB35B}"/>
              </a:ext>
            </a:extLst>
          </p:cNvPr>
          <p:cNvCxnSpPr/>
          <p:nvPr/>
        </p:nvCxnSpPr>
        <p:spPr>
          <a:xfrm>
            <a:off x="9528792" y="5878286"/>
            <a:ext cx="100313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Graphic 15" descr="Programmer female with solid fill">
            <a:extLst>
              <a:ext uri="{FF2B5EF4-FFF2-40B4-BE49-F238E27FC236}">
                <a16:creationId xmlns:a16="http://schemas.microsoft.com/office/drawing/2014/main" id="{CF18E3F9-53DE-F2CA-4589-02C00F3452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531929" y="5002700"/>
            <a:ext cx="914400" cy="9144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82D3630-2A26-3D1C-454F-658BD114CB62}"/>
              </a:ext>
            </a:extLst>
          </p:cNvPr>
          <p:cNvSpPr txBox="1"/>
          <p:nvPr/>
        </p:nvSpPr>
        <p:spPr>
          <a:xfrm>
            <a:off x="10519794" y="5917100"/>
            <a:ext cx="9284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1600" dirty="0"/>
              <a:t>Model B’</a:t>
            </a:r>
          </a:p>
          <a:p>
            <a:pPr algn="ctr"/>
            <a:r>
              <a:rPr lang="nb-NO" sz="1600" dirty="0"/>
              <a:t>(</a:t>
            </a:r>
            <a:r>
              <a:rPr lang="nb-NO" sz="1600" dirty="0" err="1"/>
              <a:t>Matlab</a:t>
            </a:r>
            <a:r>
              <a:rPr lang="nb-NO" sz="1600" dirty="0"/>
              <a:t>)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3EBF64F-1B3C-6E8D-E8EF-699F5E7C501F}"/>
              </a:ext>
            </a:extLst>
          </p:cNvPr>
          <p:cNvCxnSpPr>
            <a:cxnSpLocks/>
          </p:cNvCxnSpPr>
          <p:nvPr/>
        </p:nvCxnSpPr>
        <p:spPr>
          <a:xfrm flipV="1">
            <a:off x="3329378" y="4637314"/>
            <a:ext cx="1773301" cy="6912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93382A8-6346-72C9-0FC9-01DF4C1CE792}"/>
              </a:ext>
            </a:extLst>
          </p:cNvPr>
          <p:cNvCxnSpPr>
            <a:cxnSpLocks/>
          </p:cNvCxnSpPr>
          <p:nvPr/>
        </p:nvCxnSpPr>
        <p:spPr>
          <a:xfrm flipH="1" flipV="1">
            <a:off x="7647114" y="4766584"/>
            <a:ext cx="1129493" cy="4503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Graphic 23" descr="Programmer female with solid fill">
            <a:extLst>
              <a:ext uri="{FF2B5EF4-FFF2-40B4-BE49-F238E27FC236}">
                <a16:creationId xmlns:a16="http://schemas.microsoft.com/office/drawing/2014/main" id="{ED8D777D-344E-A720-9EC5-914A986001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37657" y="2815335"/>
            <a:ext cx="914400" cy="914400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8F4836B-C6DC-51D5-B8A8-7E1BCC88F8D0}"/>
              </a:ext>
            </a:extLst>
          </p:cNvPr>
          <p:cNvCxnSpPr>
            <a:cxnSpLocks/>
          </p:cNvCxnSpPr>
          <p:nvPr/>
        </p:nvCxnSpPr>
        <p:spPr>
          <a:xfrm>
            <a:off x="2852732" y="3398003"/>
            <a:ext cx="2184632" cy="3317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D35B059C-5FF4-2E1C-518C-9D95C42A9E77}"/>
              </a:ext>
            </a:extLst>
          </p:cNvPr>
          <p:cNvSpPr txBox="1"/>
          <p:nvPr/>
        </p:nvSpPr>
        <p:spPr>
          <a:xfrm>
            <a:off x="1949566" y="3734846"/>
            <a:ext cx="8803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1600" dirty="0"/>
              <a:t>Model C</a:t>
            </a:r>
          </a:p>
          <a:p>
            <a:pPr algn="ctr"/>
            <a:r>
              <a:rPr lang="nb-NO" sz="1600" dirty="0"/>
              <a:t>(20sim)</a:t>
            </a:r>
          </a:p>
        </p:txBody>
      </p:sp>
      <p:pic>
        <p:nvPicPr>
          <p:cNvPr id="29" name="Graphic 28" descr="Programmer female with solid fill">
            <a:extLst>
              <a:ext uri="{FF2B5EF4-FFF2-40B4-BE49-F238E27FC236}">
                <a16:creationId xmlns:a16="http://schemas.microsoft.com/office/drawing/2014/main" id="{12F453B3-FA9B-DD34-EB2D-2AA00752ED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32550" y="1420280"/>
            <a:ext cx="914400" cy="9144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48DF3D3-E2C8-0DD6-4365-DE64FB1ECDB4}"/>
              </a:ext>
            </a:extLst>
          </p:cNvPr>
          <p:cNvSpPr txBox="1"/>
          <p:nvPr/>
        </p:nvSpPr>
        <p:spPr>
          <a:xfrm>
            <a:off x="2725441" y="1632482"/>
            <a:ext cx="14963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1600" dirty="0" err="1"/>
              <a:t>Similar</a:t>
            </a:r>
            <a:r>
              <a:rPr lang="nb-NO" sz="1600" dirty="0"/>
              <a:t> </a:t>
            </a:r>
            <a:r>
              <a:rPr lang="nb-NO" sz="1600" dirty="0" err="1"/>
              <a:t>model</a:t>
            </a:r>
            <a:endParaRPr lang="nb-NO" sz="1600" dirty="0"/>
          </a:p>
          <a:p>
            <a:pPr algn="ctr"/>
            <a:r>
              <a:rPr lang="nb-NO" sz="1600" dirty="0" err="1"/>
              <a:t>can</a:t>
            </a:r>
            <a:r>
              <a:rPr lang="nb-NO" sz="1600" dirty="0"/>
              <a:t> be </a:t>
            </a:r>
            <a:r>
              <a:rPr lang="nb-NO" sz="1600" dirty="0" err="1"/>
              <a:t>shared</a:t>
            </a:r>
            <a:r>
              <a:rPr lang="nb-NO" sz="1600" dirty="0"/>
              <a:t>…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A1BD44F-2E22-2632-2EA5-967F3F8124BD}"/>
              </a:ext>
            </a:extLst>
          </p:cNvPr>
          <p:cNvCxnSpPr>
            <a:cxnSpLocks/>
            <a:endCxn id="24" idx="0"/>
          </p:cNvCxnSpPr>
          <p:nvPr/>
        </p:nvCxnSpPr>
        <p:spPr>
          <a:xfrm>
            <a:off x="2389750" y="2420206"/>
            <a:ext cx="5107" cy="3951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Graphic 33" descr="Programmer female with solid fill">
            <a:extLst>
              <a:ext uri="{FF2B5EF4-FFF2-40B4-BE49-F238E27FC236}">
                <a16:creationId xmlns:a16="http://schemas.microsoft.com/office/drawing/2014/main" id="{65FF179B-F744-6FF9-7F15-BD67A85628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747612" y="1503722"/>
            <a:ext cx="914400" cy="914400"/>
          </a:xfrm>
          <a:prstGeom prst="rect">
            <a:avLst/>
          </a:prstGeom>
        </p:spPr>
      </p:pic>
      <p:pic>
        <p:nvPicPr>
          <p:cNvPr id="35" name="Graphic 34" descr="Programmer female with solid fill">
            <a:extLst>
              <a:ext uri="{FF2B5EF4-FFF2-40B4-BE49-F238E27FC236}">
                <a16:creationId xmlns:a16="http://schemas.microsoft.com/office/drawing/2014/main" id="{7D2E5C79-2237-4A6A-4443-2978C0DB08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796968" y="2683733"/>
            <a:ext cx="914400" cy="914400"/>
          </a:xfrm>
          <a:prstGeom prst="rect">
            <a:avLst/>
          </a:prstGeom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C447A9B-4E48-69AC-7CA7-EAE6BC407F7B}"/>
              </a:ext>
            </a:extLst>
          </p:cNvPr>
          <p:cNvCxnSpPr>
            <a:cxnSpLocks/>
          </p:cNvCxnSpPr>
          <p:nvPr/>
        </p:nvCxnSpPr>
        <p:spPr>
          <a:xfrm flipH="1">
            <a:off x="7037614" y="2525499"/>
            <a:ext cx="167198" cy="7147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17A9CB0E-90FA-B29D-C80A-C1A75F682D26}"/>
              </a:ext>
            </a:extLst>
          </p:cNvPr>
          <p:cNvCxnSpPr>
            <a:cxnSpLocks/>
          </p:cNvCxnSpPr>
          <p:nvPr/>
        </p:nvCxnSpPr>
        <p:spPr>
          <a:xfrm flipH="1">
            <a:off x="7532812" y="3398003"/>
            <a:ext cx="2147309" cy="2319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FD56A2BE-27CF-66FB-6908-5E4242FBD8A6}"/>
              </a:ext>
            </a:extLst>
          </p:cNvPr>
          <p:cNvSpPr txBox="1"/>
          <p:nvPr/>
        </p:nvSpPr>
        <p:spPr>
          <a:xfrm>
            <a:off x="6012006" y="1749905"/>
            <a:ext cx="8980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1600" dirty="0"/>
              <a:t>Model D</a:t>
            </a:r>
          </a:p>
          <a:p>
            <a:pPr algn="ctr"/>
            <a:r>
              <a:rPr lang="nb-NO" sz="1600" dirty="0"/>
              <a:t>(Python)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A0A1BA5-D816-BD90-932B-CBA48D04F194}"/>
              </a:ext>
            </a:extLst>
          </p:cNvPr>
          <p:cNvSpPr txBox="1"/>
          <p:nvPr/>
        </p:nvSpPr>
        <p:spPr>
          <a:xfrm>
            <a:off x="10698611" y="2929184"/>
            <a:ext cx="8980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1600" dirty="0"/>
              <a:t>Model E</a:t>
            </a:r>
          </a:p>
          <a:p>
            <a:pPr algn="ctr"/>
            <a:r>
              <a:rPr lang="nb-NO" sz="1600" dirty="0"/>
              <a:t>(Python)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9F1C9C86-777D-A65E-8D7A-4671A749A745}"/>
              </a:ext>
            </a:extLst>
          </p:cNvPr>
          <p:cNvCxnSpPr>
            <a:cxnSpLocks/>
          </p:cNvCxnSpPr>
          <p:nvPr/>
        </p:nvCxnSpPr>
        <p:spPr>
          <a:xfrm>
            <a:off x="7662012" y="2073260"/>
            <a:ext cx="2249431" cy="885801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F02F2B7F-0590-D711-E699-3B685FDF236A}"/>
              </a:ext>
            </a:extLst>
          </p:cNvPr>
          <p:cNvSpPr txBox="1"/>
          <p:nvPr/>
        </p:nvSpPr>
        <p:spPr>
          <a:xfrm>
            <a:off x="8494721" y="2104541"/>
            <a:ext cx="12152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1600" dirty="0" err="1">
                <a:solidFill>
                  <a:srgbClr val="FF0000"/>
                </a:solidFill>
              </a:rPr>
              <a:t>Competitors</a:t>
            </a:r>
            <a:endParaRPr lang="nb-NO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5263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" name="Object 41" hidden="1">
            <a:extLst>
              <a:ext uri="{FF2B5EF4-FFF2-40B4-BE49-F238E27FC236}">
                <a16:creationId xmlns:a16="http://schemas.microsoft.com/office/drawing/2014/main" id="{301463C9-2282-4A0F-819B-75374BE71C9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5" imgH="396" progId="TCLayout.ActiveDocument.1">
                  <p:embed/>
                </p:oleObj>
              </mc:Choice>
              <mc:Fallback>
                <p:oleObj name="think-cell Slide" r:id="rId5" imgW="395" imgH="396" progId="TCLayout.ActiveDocument.1">
                  <p:embed/>
                  <p:pic>
                    <p:nvPicPr>
                      <p:cNvPr id="42" name="Object 41" hidden="1">
                        <a:extLst>
                          <a:ext uri="{FF2B5EF4-FFF2-40B4-BE49-F238E27FC236}">
                            <a16:creationId xmlns:a16="http://schemas.microsoft.com/office/drawing/2014/main" id="{301463C9-2282-4A0F-819B-75374BE71C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Rectangle 45" hidden="1">
            <a:extLst>
              <a:ext uri="{FF2B5EF4-FFF2-40B4-BE49-F238E27FC236}">
                <a16:creationId xmlns:a16="http://schemas.microsoft.com/office/drawing/2014/main" id="{CADF9BBE-ADA6-4A36-A7C9-EC1296DE314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US" sz="240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43" name="Straight Connector 17">
            <a:extLst>
              <a:ext uri="{FF2B5EF4-FFF2-40B4-BE49-F238E27FC236}">
                <a16:creationId xmlns:a16="http://schemas.microsoft.com/office/drawing/2014/main" id="{D619BC49-E4EF-4BC0-B474-609F75846915}"/>
              </a:ext>
            </a:extLst>
          </p:cNvPr>
          <p:cNvCxnSpPr>
            <a:cxnSpLocks/>
          </p:cNvCxnSpPr>
          <p:nvPr/>
        </p:nvCxnSpPr>
        <p:spPr>
          <a:xfrm>
            <a:off x="1659750" y="1181906"/>
            <a:ext cx="9977514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itel 1">
            <a:extLst>
              <a:ext uri="{FF2B5EF4-FFF2-40B4-BE49-F238E27FC236}">
                <a16:creationId xmlns:a16="http://schemas.microsoft.com/office/drawing/2014/main" id="{ABE05CC7-87A9-4E18-AEA7-3CFE48FBF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9750" y="372123"/>
            <a:ext cx="9977511" cy="677691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150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advantages of using co-simulation?</a:t>
            </a:r>
            <a:endParaRPr lang="en-US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Plassholder for innhold 1">
            <a:extLst>
              <a:ext uri="{FF2B5EF4-FFF2-40B4-BE49-F238E27FC236}">
                <a16:creationId xmlns:a16="http://schemas.microsoft.com/office/drawing/2014/main" id="{C943E802-B097-6E77-D2A0-521D18E6EE64}"/>
              </a:ext>
            </a:extLst>
          </p:cNvPr>
          <p:cNvSpPr txBox="1">
            <a:spLocks/>
          </p:cNvSpPr>
          <p:nvPr/>
        </p:nvSpPr>
        <p:spPr>
          <a:xfrm>
            <a:off x="1669756" y="1177147"/>
            <a:ext cx="9962333" cy="51502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133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1867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Compared to more traditional monolithic simulations,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co-simulation encourages re-usability, model sharing and fusion of simulation domains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 crucial point is that co-simulation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allows users to simulate models exported from different tools/languages/domains together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 turn,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this provides a compelling way of realizing complex cyber physical systems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which require interaction between models from different domains and sources. 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Standardized co-simulation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using e.g., established and open standards like the Function Mock-up Interface (FMI)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enables a consistent and field-tested way of accomplishing this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4186135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l9AL8Ei3q.RCoJBhowlyQ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l9AL8Ei3q.RCoJBhowlyQ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l9AL8Ei3q.RCoJBhowly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l9AL8Ei3q.RCoJBhowlyQ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l9AL8Ei3q.RCoJBhowly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l9AL8Ei3q.RCoJBhowlyQ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l9AL8Ei3q.RCoJBhowlyQ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l9AL8Ei3q.RCoJBhowlyQ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l9AL8Ei3q.RCoJBhowlyQ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l9AL8Ei3q.RCoJBhowlyQ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l9AL8Ei3q.RCoJBhowlyQ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l9AL8Ei3q.RCoJBhowlyQ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l9AL8Ei3q.RCoJBhowlyQ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l9AL8Ei3q.RCoJBhowlyQ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l9AL8Ei3q.RCoJBhowly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l9AL8Ei3q.RCoJBhowly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l9AL8Ei3q.RCoJBhowly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l9AL8Ei3q.RCoJBhowlyQ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1483</Words>
  <Application>Microsoft Office PowerPoint</Application>
  <PresentationFormat>Ecran lat</PresentationFormat>
  <Paragraphs>186</Paragraphs>
  <Slides>21</Slides>
  <Notes>20</Notes>
  <HiddenSlides>0</HiddenSlides>
  <MMClips>1</MMClips>
  <ScaleCrop>false</ScaleCrop>
  <HeadingPairs>
    <vt:vector size="8" baseType="variant">
      <vt:variant>
        <vt:lpstr>Fonturi utilizate</vt:lpstr>
      </vt:variant>
      <vt:variant>
        <vt:i4>3</vt:i4>
      </vt:variant>
      <vt:variant>
        <vt:lpstr>Temă</vt:lpstr>
      </vt:variant>
      <vt:variant>
        <vt:i4>1</vt:i4>
      </vt:variant>
      <vt:variant>
        <vt:lpstr>Servere OLE încorporate</vt:lpstr>
      </vt:variant>
      <vt:variant>
        <vt:i4>1</vt:i4>
      </vt:variant>
      <vt:variant>
        <vt:lpstr>Titluri diapozitive</vt:lpstr>
      </vt:variant>
      <vt:variant>
        <vt:i4>21</vt:i4>
      </vt:variant>
    </vt:vector>
  </HeadingPairs>
  <TitlesOfParts>
    <vt:vector size="26" baseType="lpstr">
      <vt:lpstr>Arial</vt:lpstr>
      <vt:lpstr>Calibri</vt:lpstr>
      <vt:lpstr>Wingdings</vt:lpstr>
      <vt:lpstr>Office-tema</vt:lpstr>
      <vt:lpstr>think-cell Slide</vt:lpstr>
      <vt:lpstr>Co-simulation  The Fundamental of Digital Twin System</vt:lpstr>
      <vt:lpstr>Outline</vt:lpstr>
      <vt:lpstr>Why do we model?</vt:lpstr>
      <vt:lpstr>Why do we model?</vt:lpstr>
      <vt:lpstr>What is co-simulation technology?</vt:lpstr>
      <vt:lpstr>What is co-simulation technology?</vt:lpstr>
      <vt:lpstr>What is co-simulation technology?</vt:lpstr>
      <vt:lpstr>What are advantages of using co-simulation?</vt:lpstr>
      <vt:lpstr>What are advantages of using co-simulation?</vt:lpstr>
      <vt:lpstr>What are the standards for co-simulation?</vt:lpstr>
      <vt:lpstr>Standards for co-simulation: FMI</vt:lpstr>
      <vt:lpstr>Standards for co-simulation: FMU</vt:lpstr>
      <vt:lpstr>Standards for co-simulation: SSP</vt:lpstr>
      <vt:lpstr>What is a widely accepted standard?</vt:lpstr>
      <vt:lpstr>Co-simulation applications: smart cities</vt:lpstr>
      <vt:lpstr>Co-simulation applications: holistic performance</vt:lpstr>
      <vt:lpstr>Co-simulation applications: holistic performance</vt:lpstr>
      <vt:lpstr>Co-simulation applications: aerospace</vt:lpstr>
      <vt:lpstr>Co-simulation applications: maritime</vt:lpstr>
      <vt:lpstr>Co-simulation applications: automotive</vt:lpstr>
      <vt:lpstr>Q&amp;A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“Protocols and Standards for Simulation and Co-simulation”  For Demanding Maritime Operations</dc:title>
  <dc:creator>Lars Ivar Hatledal</dc:creator>
  <cp:lastModifiedBy>Doru Cosofret</cp:lastModifiedBy>
  <cp:revision>16</cp:revision>
  <dcterms:created xsi:type="dcterms:W3CDTF">2021-03-10T10:27:20Z</dcterms:created>
  <dcterms:modified xsi:type="dcterms:W3CDTF">2022-09-07T14:14:13Z</dcterms:modified>
</cp:coreProperties>
</file>