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8" r:id="rId3"/>
    <p:sldId id="276" r:id="rId4"/>
    <p:sldId id="271" r:id="rId5"/>
    <p:sldId id="275" r:id="rId6"/>
    <p:sldId id="283" r:id="rId7"/>
    <p:sldId id="277" r:id="rId8"/>
    <p:sldId id="284" r:id="rId9"/>
    <p:sldId id="278" r:id="rId10"/>
    <p:sldId id="279" r:id="rId11"/>
    <p:sldId id="280" r:id="rId12"/>
    <p:sldId id="263" r:id="rId13"/>
    <p:sldId id="285" r:id="rId14"/>
    <p:sldId id="281" r:id="rId15"/>
    <p:sldId id="286" r:id="rId16"/>
    <p:sldId id="287" r:id="rId17"/>
    <p:sldId id="282"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4" autoAdjust="0"/>
  </p:normalViewPr>
  <p:slideViewPr>
    <p:cSldViewPr>
      <p:cViewPr varScale="1">
        <p:scale>
          <a:sx n="91" d="100"/>
          <a:sy n="91" d="100"/>
        </p:scale>
        <p:origin x="48" y="56"/>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u Cosofret" userId="6a1ea2109a2d7e8a" providerId="LiveId" clId="{5509BB9A-2A9F-4D22-915E-393368B9AB87}"/>
    <pc:docChg chg="delSld modSld">
      <pc:chgData name="Doru Cosofret" userId="6a1ea2109a2d7e8a" providerId="LiveId" clId="{5509BB9A-2A9F-4D22-915E-393368B9AB87}" dt="2022-09-07T17:02:36.207" v="5" actId="47"/>
      <pc:docMkLst>
        <pc:docMk/>
      </pc:docMkLst>
      <pc:sldChg chg="del">
        <pc:chgData name="Doru Cosofret" userId="6a1ea2109a2d7e8a" providerId="LiveId" clId="{5509BB9A-2A9F-4D22-915E-393368B9AB87}" dt="2022-09-07T17:02:23.981" v="2" actId="47"/>
        <pc:sldMkLst>
          <pc:docMk/>
          <pc:sldMk cId="1144552961" sldId="289"/>
        </pc:sldMkLst>
      </pc:sldChg>
      <pc:sldChg chg="del">
        <pc:chgData name="Doru Cosofret" userId="6a1ea2109a2d7e8a" providerId="LiveId" clId="{5509BB9A-2A9F-4D22-915E-393368B9AB87}" dt="2022-09-07T17:02:25.065" v="3" actId="47"/>
        <pc:sldMkLst>
          <pc:docMk/>
          <pc:sldMk cId="3156906262" sldId="290"/>
        </pc:sldMkLst>
      </pc:sldChg>
      <pc:sldChg chg="del">
        <pc:chgData name="Doru Cosofret" userId="6a1ea2109a2d7e8a" providerId="LiveId" clId="{5509BB9A-2A9F-4D22-915E-393368B9AB87}" dt="2022-09-07T17:02:27.155" v="4" actId="47"/>
        <pc:sldMkLst>
          <pc:docMk/>
          <pc:sldMk cId="2397632060" sldId="291"/>
        </pc:sldMkLst>
      </pc:sldChg>
      <pc:sldChg chg="modSp del mod">
        <pc:chgData name="Doru Cosofret" userId="6a1ea2109a2d7e8a" providerId="LiveId" clId="{5509BB9A-2A9F-4D22-915E-393368B9AB87}" dt="2022-09-07T17:02:36.207" v="5" actId="47"/>
        <pc:sldMkLst>
          <pc:docMk/>
          <pc:sldMk cId="941451222" sldId="292"/>
        </pc:sldMkLst>
        <pc:spChg chg="mod">
          <ac:chgData name="Doru Cosofret" userId="6a1ea2109a2d7e8a" providerId="LiveId" clId="{5509BB9A-2A9F-4D22-915E-393368B9AB87}" dt="2022-09-07T16:16:34.902" v="1" actId="948"/>
          <ac:spMkLst>
            <pc:docMk/>
            <pc:sldMk cId="941451222" sldId="29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9/7/2022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9/7/2022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247436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9/7/2022</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9/7/2022</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9/7/2022</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9/7/2022</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9/7/2022</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9/7/2022</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9/7/2022</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9/7/2022</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9/7/2022</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9/7/2022</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9/7/2022</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rasmus@anmb.ro"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548681"/>
            <a:ext cx="9753600" cy="4328120"/>
          </a:xfrm>
        </p:spPr>
        <p:txBody>
          <a:bodyPr>
            <a:normAutofit/>
          </a:bodyPr>
          <a:lstStyle/>
          <a:p>
            <a:pPr algn="ctr"/>
            <a:r>
              <a:rPr lang="en-US" sz="3200" b="1" dirty="0"/>
              <a:t>Romanian - Norwegian Strategic Cooperation in Maritime Higher Education for enhancement human capital and knowledge base in field of marine intelligent technologies </a:t>
            </a:r>
          </a:p>
        </p:txBody>
      </p:sp>
      <p:sp>
        <p:nvSpPr>
          <p:cNvPr id="3" name="Subtitle 2"/>
          <p:cNvSpPr>
            <a:spLocks noGrp="1"/>
          </p:cNvSpPr>
          <p:nvPr>
            <p:ph type="subTitle" idx="1"/>
          </p:nvPr>
        </p:nvSpPr>
        <p:spPr/>
        <p:txBody>
          <a:bodyPr/>
          <a:lstStyle/>
          <a:p>
            <a:r>
              <a:rPr lang="en-US" b="1" dirty="0"/>
              <a:t>MARINTECH</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INTELLECTUAL OUTPUTS/ACTIVITIES </a:t>
            </a:r>
          </a:p>
        </p:txBody>
      </p:sp>
      <p:pic>
        <p:nvPicPr>
          <p:cNvPr id="5" name="Picture 4"/>
          <p:cNvPicPr>
            <a:picLocks noChangeAspect="1"/>
          </p:cNvPicPr>
          <p:nvPr/>
        </p:nvPicPr>
        <p:blipFill>
          <a:blip r:embed="rId2"/>
          <a:stretch>
            <a:fillRect/>
          </a:stretch>
        </p:blipFill>
        <p:spPr>
          <a:xfrm>
            <a:off x="1485900" y="1600200"/>
            <a:ext cx="9485314" cy="2232817"/>
          </a:xfrm>
          <a:prstGeom prst="rect">
            <a:avLst/>
          </a:prstGeom>
        </p:spPr>
      </p:pic>
      <p:sp>
        <p:nvSpPr>
          <p:cNvPr id="3" name="Rectangle 2"/>
          <p:cNvSpPr/>
          <p:nvPr/>
        </p:nvSpPr>
        <p:spPr>
          <a:xfrm>
            <a:off x="1341884" y="3933056"/>
            <a:ext cx="10064524" cy="3139321"/>
          </a:xfrm>
          <a:prstGeom prst="rect">
            <a:avLst/>
          </a:prstGeom>
        </p:spPr>
        <p:txBody>
          <a:bodyPr wrap="square">
            <a:spAutoFit/>
          </a:bodyPr>
          <a:lstStyle/>
          <a:p>
            <a:r>
              <a:rPr lang="ro-RO" i="1" dirty="0">
                <a:solidFill>
                  <a:srgbClr val="171717"/>
                </a:solidFill>
                <a:latin typeface="Open Sans"/>
              </a:rPr>
              <a:t>O2</a:t>
            </a:r>
          </a:p>
          <a:p>
            <a:pPr marL="285750" indent="-285750">
              <a:buFont typeface="Arial" panose="020B0604020202020204" pitchFamily="34" charset="0"/>
              <a:buChar char="•"/>
            </a:pPr>
            <a:r>
              <a:rPr lang="en-US" i="1" dirty="0">
                <a:solidFill>
                  <a:srgbClr val="171717"/>
                </a:solidFill>
                <a:latin typeface="Open Sans"/>
              </a:rPr>
              <a:t>1 virtual advanced distributed learning platform for sharing the course content to the students for specific courses developed in O1 (course materials, video-tutorial, digital resources); </a:t>
            </a:r>
            <a:endParaRPr lang="ro-RO" i="1" dirty="0">
              <a:solidFill>
                <a:srgbClr val="171717"/>
              </a:solidFill>
              <a:latin typeface="Open Sans"/>
            </a:endParaRPr>
          </a:p>
          <a:p>
            <a:pPr marL="285750" indent="-285750">
              <a:buFont typeface="Arial" panose="020B0604020202020204" pitchFamily="34" charset="0"/>
              <a:buChar char="•"/>
            </a:pPr>
            <a:r>
              <a:rPr lang="en-US" i="1" dirty="0">
                <a:solidFill>
                  <a:srgbClr val="171717"/>
                </a:solidFill>
                <a:latin typeface="Open Sans"/>
              </a:rPr>
              <a:t>1 virtual collaborative e-campus for teachers and researchers, where the academics to be connected peer-to-peer with their colleagues in the partner campuses, by forum dialogue, sharing the teaching practices results in the marine intelligent technologies area of knowledge; </a:t>
            </a:r>
            <a:endParaRPr lang="ro-RO" i="1" dirty="0">
              <a:solidFill>
                <a:srgbClr val="171717"/>
              </a:solidFill>
              <a:latin typeface="Open Sans"/>
            </a:endParaRPr>
          </a:p>
          <a:p>
            <a:pPr marL="285750" indent="-285750">
              <a:buFont typeface="Arial" panose="020B0604020202020204" pitchFamily="34" charset="0"/>
              <a:buChar char="•"/>
            </a:pPr>
            <a:r>
              <a:rPr lang="en-US" i="1" dirty="0">
                <a:solidFill>
                  <a:srgbClr val="171717"/>
                </a:solidFill>
                <a:latin typeface="Open Sans"/>
              </a:rPr>
              <a:t>1 virtual e-section dedicated to promote the infrastructure facilities where each partner will be able to provide information about the own didactic infrastructure and the conditions under which laboratories and infrastructure could be available for interested persons/researching groups, among the partners. </a:t>
            </a:r>
            <a:endParaRPr lang="ro-RO" i="1" dirty="0">
              <a:solidFill>
                <a:srgbClr val="171717"/>
              </a:solidFill>
              <a:latin typeface="Open Sans"/>
            </a:endParaRPr>
          </a:p>
          <a:p>
            <a:endParaRPr lang="ro-RO" i="1" dirty="0">
              <a:solidFill>
                <a:srgbClr val="171717"/>
              </a:solidFill>
              <a:latin typeface="Open Sans"/>
            </a:endParaRPr>
          </a:p>
        </p:txBody>
      </p:sp>
    </p:spTree>
    <p:extLst>
      <p:ext uri="{BB962C8B-B14F-4D97-AF65-F5344CB8AC3E}">
        <p14:creationId xmlns:p14="http://schemas.microsoft.com/office/powerpoint/2010/main" val="117455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INTELLECTUAL OUTPUTS/ACTIVITIES </a:t>
            </a:r>
          </a:p>
        </p:txBody>
      </p:sp>
      <p:pic>
        <p:nvPicPr>
          <p:cNvPr id="5" name="Picture 4"/>
          <p:cNvPicPr>
            <a:picLocks noChangeAspect="1"/>
          </p:cNvPicPr>
          <p:nvPr/>
        </p:nvPicPr>
        <p:blipFill>
          <a:blip r:embed="rId2"/>
          <a:stretch>
            <a:fillRect/>
          </a:stretch>
        </p:blipFill>
        <p:spPr>
          <a:xfrm>
            <a:off x="1485900" y="1600200"/>
            <a:ext cx="9485314" cy="2232817"/>
          </a:xfrm>
          <a:prstGeom prst="rect">
            <a:avLst/>
          </a:prstGeom>
        </p:spPr>
      </p:pic>
      <p:sp>
        <p:nvSpPr>
          <p:cNvPr id="3" name="Rectangle 2"/>
          <p:cNvSpPr/>
          <p:nvPr/>
        </p:nvSpPr>
        <p:spPr>
          <a:xfrm>
            <a:off x="1341884" y="3933056"/>
            <a:ext cx="10064524" cy="923330"/>
          </a:xfrm>
          <a:prstGeom prst="rect">
            <a:avLst/>
          </a:prstGeom>
        </p:spPr>
        <p:txBody>
          <a:bodyPr wrap="square">
            <a:spAutoFit/>
          </a:bodyPr>
          <a:lstStyle/>
          <a:p>
            <a:r>
              <a:rPr lang="ro-RO" i="1" dirty="0">
                <a:solidFill>
                  <a:srgbClr val="171717"/>
                </a:solidFill>
                <a:latin typeface="Open Sans"/>
              </a:rPr>
              <a:t>O3</a:t>
            </a:r>
          </a:p>
          <a:p>
            <a:pPr indent="-285750">
              <a:buFont typeface="Arial" panose="020B0604020202020204" pitchFamily="34" charset="0"/>
              <a:buChar char="•"/>
            </a:pPr>
            <a:r>
              <a:rPr lang="en-US" i="1" dirty="0">
                <a:solidFill>
                  <a:srgbClr val="171717"/>
                </a:solidFill>
                <a:latin typeface="Open Sans"/>
              </a:rPr>
              <a:t>2 joint articles to peer-reviewed journals and by setting up a dedicated project webpage to be used as sharing point among the partner's scientists. </a:t>
            </a:r>
            <a:endParaRPr lang="ro-RO" i="1" dirty="0">
              <a:solidFill>
                <a:srgbClr val="171717"/>
              </a:solidFill>
              <a:latin typeface="Open Sans"/>
            </a:endParaRPr>
          </a:p>
        </p:txBody>
      </p:sp>
    </p:spTree>
    <p:extLst>
      <p:ext uri="{BB962C8B-B14F-4D97-AF65-F5344CB8AC3E}">
        <p14:creationId xmlns:p14="http://schemas.microsoft.com/office/powerpoint/2010/main" val="33199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cap="all" dirty="0">
                <a:solidFill>
                  <a:schemeClr val="tx1">
                    <a:lumMod val="50000"/>
                  </a:schemeClr>
                </a:solidFill>
                <a:latin typeface="+mj-lt"/>
                <a:ea typeface="+mj-ea"/>
                <a:cs typeface="+mj-cs"/>
              </a:rPr>
              <a:t>M. MULTIPLIER EVENTS</a:t>
            </a:r>
            <a:endParaRPr lang="ro-RO" sz="4000" cap="all" dirty="0">
              <a:solidFill>
                <a:schemeClr val="tx1">
                  <a:lumMod val="50000"/>
                </a:schemeClr>
              </a:solidFill>
              <a:latin typeface="+mj-lt"/>
              <a:ea typeface="+mj-ea"/>
              <a:cs typeface="+mj-cs"/>
            </a:endParaRPr>
          </a:p>
        </p:txBody>
      </p:sp>
      <p:pic>
        <p:nvPicPr>
          <p:cNvPr id="3" name="Picture 2"/>
          <p:cNvPicPr>
            <a:picLocks noChangeAspect="1"/>
          </p:cNvPicPr>
          <p:nvPr/>
        </p:nvPicPr>
        <p:blipFill>
          <a:blip r:embed="rId2"/>
          <a:stretch>
            <a:fillRect/>
          </a:stretch>
        </p:blipFill>
        <p:spPr>
          <a:xfrm>
            <a:off x="981844" y="1340768"/>
            <a:ext cx="9937104" cy="2606168"/>
          </a:xfrm>
          <a:prstGeom prst="rect">
            <a:avLst/>
          </a:prstGeom>
        </p:spPr>
      </p:pic>
      <p:sp>
        <p:nvSpPr>
          <p:cNvPr id="6" name="Rectangle 5"/>
          <p:cNvSpPr/>
          <p:nvPr/>
        </p:nvSpPr>
        <p:spPr>
          <a:xfrm>
            <a:off x="1053852" y="4221088"/>
            <a:ext cx="6092825" cy="2308324"/>
          </a:xfrm>
          <a:prstGeom prst="rect">
            <a:avLst/>
          </a:prstGeom>
        </p:spPr>
        <p:txBody>
          <a:bodyPr>
            <a:spAutoFit/>
          </a:bodyPr>
          <a:lstStyle/>
          <a:p>
            <a:pPr>
              <a:lnSpc>
                <a:spcPct val="100000"/>
              </a:lnSpc>
              <a:spcBef>
                <a:spcPts val="0"/>
              </a:spcBef>
            </a:pPr>
            <a:r>
              <a:rPr lang="ro-RO" b="1" dirty="0">
                <a:solidFill>
                  <a:srgbClr val="FF0000"/>
                </a:solidFill>
              </a:rPr>
              <a:t>NTNU - </a:t>
            </a:r>
            <a:r>
              <a:rPr lang="ro-RO" b="1" dirty="0">
                <a:solidFill>
                  <a:schemeClr val="tx2"/>
                </a:solidFill>
              </a:rPr>
              <a:t>M1</a:t>
            </a:r>
            <a:r>
              <a:rPr lang="ro-RO" dirty="0"/>
              <a:t> – M13 </a:t>
            </a:r>
            <a:r>
              <a:rPr lang="ro-RO" dirty="0" err="1"/>
              <a:t>September</a:t>
            </a:r>
            <a:r>
              <a:rPr lang="ro-RO" dirty="0"/>
              <a:t> 27, 2022</a:t>
            </a:r>
          </a:p>
          <a:p>
            <a:pPr>
              <a:lnSpc>
                <a:spcPct val="100000"/>
              </a:lnSpc>
              <a:spcBef>
                <a:spcPts val="0"/>
              </a:spcBef>
            </a:pPr>
            <a:r>
              <a:rPr lang="ro-RO" b="1" dirty="0">
                <a:solidFill>
                  <a:srgbClr val="FF0000"/>
                </a:solidFill>
              </a:rPr>
              <a:t>MBNA – </a:t>
            </a:r>
            <a:r>
              <a:rPr lang="ro-RO" b="1" dirty="0">
                <a:solidFill>
                  <a:schemeClr val="tx2"/>
                </a:solidFill>
              </a:rPr>
              <a:t>M2</a:t>
            </a:r>
            <a:r>
              <a:rPr lang="ro-RO" dirty="0"/>
              <a:t> – M13 </a:t>
            </a:r>
            <a:r>
              <a:rPr lang="ro-RO" dirty="0" err="1"/>
              <a:t>September</a:t>
            </a:r>
            <a:r>
              <a:rPr lang="ro-RO" dirty="0"/>
              <a:t> 29, 2022</a:t>
            </a:r>
          </a:p>
          <a:p>
            <a:pPr>
              <a:lnSpc>
                <a:spcPct val="100000"/>
              </a:lnSpc>
              <a:spcBef>
                <a:spcPts val="0"/>
              </a:spcBef>
            </a:pPr>
            <a:endParaRPr lang="ro-RO" dirty="0"/>
          </a:p>
          <a:p>
            <a:pPr>
              <a:lnSpc>
                <a:spcPct val="100000"/>
              </a:lnSpc>
              <a:spcBef>
                <a:spcPts val="0"/>
              </a:spcBef>
            </a:pPr>
            <a:r>
              <a:rPr lang="ro-RO" b="1" dirty="0">
                <a:solidFill>
                  <a:srgbClr val="FF0000"/>
                </a:solidFill>
              </a:rPr>
              <a:t>NTNU – </a:t>
            </a:r>
            <a:r>
              <a:rPr lang="ro-RO" b="1" dirty="0">
                <a:solidFill>
                  <a:schemeClr val="tx2"/>
                </a:solidFill>
              </a:rPr>
              <a:t>M3</a:t>
            </a:r>
            <a:r>
              <a:rPr lang="ro-RO" dirty="0"/>
              <a:t> – M23 </a:t>
            </a:r>
            <a:r>
              <a:rPr lang="ro-RO" dirty="0" err="1"/>
              <a:t>July</a:t>
            </a:r>
            <a:r>
              <a:rPr lang="ro-RO" dirty="0"/>
              <a:t> 25, 2023</a:t>
            </a:r>
          </a:p>
          <a:p>
            <a:pPr>
              <a:lnSpc>
                <a:spcPct val="100000"/>
              </a:lnSpc>
              <a:spcBef>
                <a:spcPts val="0"/>
              </a:spcBef>
            </a:pPr>
            <a:r>
              <a:rPr lang="ro-RO" b="1" dirty="0">
                <a:solidFill>
                  <a:srgbClr val="FF0000"/>
                </a:solidFill>
              </a:rPr>
              <a:t>MBNA – </a:t>
            </a:r>
            <a:r>
              <a:rPr lang="ro-RO" b="1" dirty="0">
                <a:solidFill>
                  <a:schemeClr val="tx2"/>
                </a:solidFill>
              </a:rPr>
              <a:t>M4</a:t>
            </a:r>
            <a:r>
              <a:rPr lang="ro-RO" dirty="0"/>
              <a:t> – M23 </a:t>
            </a:r>
            <a:r>
              <a:rPr lang="ro-RO" dirty="0" err="1"/>
              <a:t>September</a:t>
            </a:r>
            <a:r>
              <a:rPr lang="ro-RO" dirty="0"/>
              <a:t> 27, 2023</a:t>
            </a:r>
          </a:p>
          <a:p>
            <a:pPr>
              <a:lnSpc>
                <a:spcPct val="100000"/>
              </a:lnSpc>
              <a:spcBef>
                <a:spcPts val="0"/>
              </a:spcBef>
            </a:pPr>
            <a:endParaRPr lang="ro-RO" dirty="0"/>
          </a:p>
          <a:p>
            <a:pPr>
              <a:lnSpc>
                <a:spcPct val="100000"/>
              </a:lnSpc>
              <a:spcBef>
                <a:spcPts val="0"/>
              </a:spcBef>
            </a:pPr>
            <a:endParaRPr lang="ro-RO" dirty="0"/>
          </a:p>
          <a:p>
            <a:pPr>
              <a:lnSpc>
                <a:spcPct val="100000"/>
              </a:lnSpc>
              <a:spcBef>
                <a:spcPts val="0"/>
              </a:spcBef>
            </a:pPr>
            <a:endParaRPr lang="ro-RO" dirty="0"/>
          </a:p>
        </p:txBody>
      </p:sp>
      <p:sp>
        <p:nvSpPr>
          <p:cNvPr id="7" name="Rectangle 6"/>
          <p:cNvSpPr/>
          <p:nvPr/>
        </p:nvSpPr>
        <p:spPr>
          <a:xfrm>
            <a:off x="5606834" y="3946936"/>
            <a:ext cx="6596881" cy="2554545"/>
          </a:xfrm>
          <a:prstGeom prst="rect">
            <a:avLst/>
          </a:prstGeom>
        </p:spPr>
        <p:txBody>
          <a:bodyPr wrap="square">
            <a:spAutoFit/>
          </a:bodyPr>
          <a:lstStyle/>
          <a:p>
            <a:r>
              <a:rPr lang="ro-RO" sz="2000" b="1" dirty="0">
                <a:solidFill>
                  <a:srgbClr val="0070C0"/>
                </a:solidFill>
              </a:rPr>
              <a:t>Budget: </a:t>
            </a:r>
          </a:p>
          <a:p>
            <a:pPr lvl="1"/>
            <a:r>
              <a:rPr lang="ro-RO" sz="2000" b="1" dirty="0">
                <a:solidFill>
                  <a:schemeClr val="tx2"/>
                </a:solidFill>
              </a:rPr>
              <a:t>M1</a:t>
            </a:r>
            <a:r>
              <a:rPr lang="ro-RO" sz="2000" b="1" dirty="0"/>
              <a:t>: </a:t>
            </a:r>
            <a:r>
              <a:rPr lang="ro-RO" sz="2000" b="1" dirty="0">
                <a:solidFill>
                  <a:srgbClr val="FF0000"/>
                </a:solidFill>
              </a:rPr>
              <a:t>NTNU </a:t>
            </a:r>
            <a:r>
              <a:rPr lang="ro-RO" sz="2000" b="1" dirty="0"/>
              <a:t>– 2000 EUR </a:t>
            </a:r>
            <a:r>
              <a:rPr lang="ro-RO" sz="2000" dirty="0"/>
              <a:t>(20 </a:t>
            </a:r>
            <a:r>
              <a:rPr lang="ro-RO" sz="2000" dirty="0" err="1"/>
              <a:t>participants</a:t>
            </a:r>
            <a:r>
              <a:rPr lang="ro-RO" sz="2000" dirty="0"/>
              <a:t>*100Eur)</a:t>
            </a:r>
          </a:p>
          <a:p>
            <a:pPr lvl="1"/>
            <a:r>
              <a:rPr lang="ro-RO" sz="2000" b="1" dirty="0">
                <a:solidFill>
                  <a:schemeClr val="tx2"/>
                </a:solidFill>
              </a:rPr>
              <a:t>M2: </a:t>
            </a:r>
            <a:r>
              <a:rPr lang="ro-RO" sz="2000" b="1" dirty="0">
                <a:solidFill>
                  <a:srgbClr val="FF0000"/>
                </a:solidFill>
              </a:rPr>
              <a:t>MBN</a:t>
            </a:r>
            <a:r>
              <a:rPr lang="ro-RO" sz="2000" b="1" dirty="0"/>
              <a:t>A – 2000 EUR </a:t>
            </a:r>
            <a:r>
              <a:rPr lang="ro-RO" sz="2000" dirty="0"/>
              <a:t>(20 </a:t>
            </a:r>
            <a:r>
              <a:rPr lang="ro-RO" sz="2000" dirty="0" err="1"/>
              <a:t>participants</a:t>
            </a:r>
            <a:r>
              <a:rPr lang="ro-RO" sz="2000" dirty="0"/>
              <a:t>*100Eur)</a:t>
            </a:r>
          </a:p>
          <a:p>
            <a:pPr lvl="1"/>
            <a:endParaRPr lang="ro-RO" sz="2000" b="1" dirty="0"/>
          </a:p>
          <a:p>
            <a:pPr lvl="1"/>
            <a:r>
              <a:rPr lang="ro-RO" sz="2000" b="1" dirty="0">
                <a:solidFill>
                  <a:schemeClr val="tx2"/>
                </a:solidFill>
              </a:rPr>
              <a:t>M3</a:t>
            </a:r>
            <a:r>
              <a:rPr lang="ro-RO" sz="2000" b="1" dirty="0"/>
              <a:t>: </a:t>
            </a:r>
            <a:r>
              <a:rPr lang="ro-RO" sz="2000" b="1" dirty="0">
                <a:solidFill>
                  <a:srgbClr val="FF0000"/>
                </a:solidFill>
              </a:rPr>
              <a:t>NTNU </a:t>
            </a:r>
            <a:r>
              <a:rPr lang="ro-RO" sz="2000" b="1" dirty="0"/>
              <a:t>– 2000 EUR </a:t>
            </a:r>
            <a:r>
              <a:rPr lang="ro-RO" sz="2000" dirty="0"/>
              <a:t>(20 </a:t>
            </a:r>
            <a:r>
              <a:rPr lang="ro-RO" sz="2000" dirty="0" err="1"/>
              <a:t>participants</a:t>
            </a:r>
            <a:r>
              <a:rPr lang="ro-RO" sz="2000" dirty="0"/>
              <a:t>*100Eur)</a:t>
            </a:r>
          </a:p>
          <a:p>
            <a:pPr lvl="1"/>
            <a:r>
              <a:rPr lang="ro-RO" sz="2000" b="1" dirty="0">
                <a:solidFill>
                  <a:schemeClr val="tx2"/>
                </a:solidFill>
              </a:rPr>
              <a:t>M4: </a:t>
            </a:r>
            <a:r>
              <a:rPr lang="ro-RO" sz="2000" b="1" dirty="0">
                <a:solidFill>
                  <a:srgbClr val="FF0000"/>
                </a:solidFill>
              </a:rPr>
              <a:t>MBN</a:t>
            </a:r>
            <a:r>
              <a:rPr lang="ro-RO" sz="2000" b="1" dirty="0"/>
              <a:t>A – 2000 EUR </a:t>
            </a:r>
            <a:r>
              <a:rPr lang="ro-RO" sz="2000" dirty="0"/>
              <a:t>(20 </a:t>
            </a:r>
            <a:r>
              <a:rPr lang="ro-RO" sz="2000" dirty="0" err="1"/>
              <a:t>participants</a:t>
            </a:r>
            <a:r>
              <a:rPr lang="ro-RO" sz="2000" dirty="0"/>
              <a:t>*100Eur)</a:t>
            </a:r>
          </a:p>
          <a:p>
            <a:pPr lvl="1"/>
            <a:endParaRPr lang="ro-RO" sz="2000" b="1" dirty="0"/>
          </a:p>
          <a:p>
            <a:pPr lvl="1"/>
            <a:endParaRPr lang="ro-RO" sz="2000" b="1" dirty="0"/>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cap="all" dirty="0">
                <a:solidFill>
                  <a:schemeClr val="tx1">
                    <a:lumMod val="50000"/>
                  </a:schemeClr>
                </a:solidFill>
                <a:latin typeface="+mj-lt"/>
                <a:ea typeface="+mj-ea"/>
                <a:cs typeface="+mj-cs"/>
              </a:rPr>
              <a:t>M. MULTIPLIER EVENTS</a:t>
            </a:r>
            <a:endParaRPr lang="ro-RO" sz="4000" cap="all" dirty="0">
              <a:solidFill>
                <a:schemeClr val="tx1">
                  <a:lumMod val="50000"/>
                </a:schemeClr>
              </a:solidFill>
              <a:latin typeface="+mj-lt"/>
              <a:ea typeface="+mj-ea"/>
              <a:cs typeface="+mj-cs"/>
            </a:endParaRPr>
          </a:p>
        </p:txBody>
      </p:sp>
      <p:pic>
        <p:nvPicPr>
          <p:cNvPr id="3" name="Picture 2"/>
          <p:cNvPicPr>
            <a:picLocks noChangeAspect="1"/>
          </p:cNvPicPr>
          <p:nvPr/>
        </p:nvPicPr>
        <p:blipFill>
          <a:blip r:embed="rId2"/>
          <a:stretch>
            <a:fillRect/>
          </a:stretch>
        </p:blipFill>
        <p:spPr>
          <a:xfrm>
            <a:off x="981844" y="1340768"/>
            <a:ext cx="9937104" cy="2606168"/>
          </a:xfrm>
          <a:prstGeom prst="rect">
            <a:avLst/>
          </a:prstGeom>
        </p:spPr>
      </p:pic>
      <p:pic>
        <p:nvPicPr>
          <p:cNvPr id="4" name="Picture 3"/>
          <p:cNvPicPr>
            <a:picLocks noChangeAspect="1"/>
          </p:cNvPicPr>
          <p:nvPr/>
        </p:nvPicPr>
        <p:blipFill>
          <a:blip r:embed="rId3"/>
          <a:stretch>
            <a:fillRect/>
          </a:stretch>
        </p:blipFill>
        <p:spPr>
          <a:xfrm>
            <a:off x="981844" y="4149080"/>
            <a:ext cx="8359201" cy="1537567"/>
          </a:xfrm>
          <a:prstGeom prst="rect">
            <a:avLst/>
          </a:prstGeom>
        </p:spPr>
      </p:pic>
      <p:sp>
        <p:nvSpPr>
          <p:cNvPr id="8" name="Right Arrow 7"/>
          <p:cNvSpPr/>
          <p:nvPr/>
        </p:nvSpPr>
        <p:spPr>
          <a:xfrm>
            <a:off x="709408" y="5229199"/>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9" name="Right Arrow 8"/>
          <p:cNvSpPr/>
          <p:nvPr/>
        </p:nvSpPr>
        <p:spPr>
          <a:xfrm>
            <a:off x="709409" y="5457923"/>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5948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13150" y="685801"/>
            <a:ext cx="9777806" cy="1142999"/>
          </a:xfrm>
        </p:spPr>
        <p:txBody>
          <a:bodyPr>
            <a:normAutofit lnSpcReduction="10000"/>
          </a:bodyPr>
          <a:lstStyle/>
          <a:p>
            <a:r>
              <a:rPr lang="en-US" sz="4000" dirty="0"/>
              <a:t>C. LEARNING/TEACHING/TRAINING ACTIVITIES</a:t>
            </a:r>
          </a:p>
        </p:txBody>
      </p:sp>
      <p:sp>
        <p:nvSpPr>
          <p:cNvPr id="6" name="Rectangle 5"/>
          <p:cNvSpPr/>
          <p:nvPr/>
        </p:nvSpPr>
        <p:spPr>
          <a:xfrm>
            <a:off x="1053852" y="4941168"/>
            <a:ext cx="6092825" cy="2308324"/>
          </a:xfrm>
          <a:prstGeom prst="rect">
            <a:avLst/>
          </a:prstGeom>
        </p:spPr>
        <p:txBody>
          <a:bodyPr>
            <a:spAutoFit/>
          </a:bodyPr>
          <a:lstStyle/>
          <a:p>
            <a:pPr>
              <a:lnSpc>
                <a:spcPct val="100000"/>
              </a:lnSpc>
              <a:spcBef>
                <a:spcPts val="0"/>
              </a:spcBef>
            </a:pPr>
            <a:r>
              <a:rPr lang="ro-RO" b="1" dirty="0">
                <a:solidFill>
                  <a:srgbClr val="FF0000"/>
                </a:solidFill>
              </a:rPr>
              <a:t>NTNU - </a:t>
            </a:r>
            <a:r>
              <a:rPr lang="ro-RO" b="1" dirty="0">
                <a:solidFill>
                  <a:schemeClr val="tx2"/>
                </a:solidFill>
              </a:rPr>
              <a:t>C1</a:t>
            </a:r>
            <a:r>
              <a:rPr lang="ro-RO" dirty="0"/>
              <a:t> – M10 June, 2022</a:t>
            </a:r>
          </a:p>
          <a:p>
            <a:pPr>
              <a:lnSpc>
                <a:spcPct val="100000"/>
              </a:lnSpc>
              <a:spcBef>
                <a:spcPts val="0"/>
              </a:spcBef>
            </a:pPr>
            <a:r>
              <a:rPr lang="ro-RO" b="1" dirty="0">
                <a:solidFill>
                  <a:srgbClr val="FF0000"/>
                </a:solidFill>
              </a:rPr>
              <a:t>MBNA – </a:t>
            </a:r>
            <a:r>
              <a:rPr lang="ro-RO" b="1" dirty="0">
                <a:solidFill>
                  <a:schemeClr val="tx2"/>
                </a:solidFill>
              </a:rPr>
              <a:t>C2</a:t>
            </a:r>
            <a:r>
              <a:rPr lang="ro-RO" dirty="0"/>
              <a:t> – M9 May, 2022</a:t>
            </a:r>
          </a:p>
          <a:p>
            <a:pPr>
              <a:lnSpc>
                <a:spcPct val="100000"/>
              </a:lnSpc>
              <a:spcBef>
                <a:spcPts val="0"/>
              </a:spcBef>
            </a:pPr>
            <a:endParaRPr lang="ro-RO" dirty="0"/>
          </a:p>
          <a:p>
            <a:pPr>
              <a:lnSpc>
                <a:spcPct val="100000"/>
              </a:lnSpc>
              <a:spcBef>
                <a:spcPts val="0"/>
              </a:spcBef>
            </a:pPr>
            <a:r>
              <a:rPr lang="ro-RO" b="1" dirty="0">
                <a:solidFill>
                  <a:srgbClr val="FF0000"/>
                </a:solidFill>
              </a:rPr>
              <a:t>NTNU – </a:t>
            </a:r>
            <a:r>
              <a:rPr lang="ro-RO" b="1" dirty="0">
                <a:solidFill>
                  <a:schemeClr val="tx2"/>
                </a:solidFill>
              </a:rPr>
              <a:t>C3</a:t>
            </a:r>
            <a:r>
              <a:rPr lang="ro-RO" dirty="0"/>
              <a:t> – M20 May, 2023</a:t>
            </a:r>
          </a:p>
          <a:p>
            <a:pPr>
              <a:lnSpc>
                <a:spcPct val="100000"/>
              </a:lnSpc>
              <a:spcBef>
                <a:spcPts val="0"/>
              </a:spcBef>
            </a:pPr>
            <a:r>
              <a:rPr lang="ro-RO" b="1" dirty="0">
                <a:solidFill>
                  <a:srgbClr val="FF0000"/>
                </a:solidFill>
              </a:rPr>
              <a:t>MBNA – </a:t>
            </a:r>
            <a:r>
              <a:rPr lang="ro-RO" b="1" dirty="0">
                <a:solidFill>
                  <a:schemeClr val="tx2"/>
                </a:solidFill>
              </a:rPr>
              <a:t>C4</a:t>
            </a:r>
            <a:r>
              <a:rPr lang="ro-RO" dirty="0"/>
              <a:t> – M21 June, 2023</a:t>
            </a:r>
          </a:p>
          <a:p>
            <a:pPr>
              <a:lnSpc>
                <a:spcPct val="100000"/>
              </a:lnSpc>
              <a:spcBef>
                <a:spcPts val="0"/>
              </a:spcBef>
            </a:pPr>
            <a:endParaRPr lang="ro-RO" dirty="0"/>
          </a:p>
          <a:p>
            <a:pPr>
              <a:lnSpc>
                <a:spcPct val="100000"/>
              </a:lnSpc>
              <a:spcBef>
                <a:spcPts val="0"/>
              </a:spcBef>
            </a:pPr>
            <a:endParaRPr lang="ro-RO" dirty="0"/>
          </a:p>
          <a:p>
            <a:pPr>
              <a:lnSpc>
                <a:spcPct val="100000"/>
              </a:lnSpc>
              <a:spcBef>
                <a:spcPts val="0"/>
              </a:spcBef>
            </a:pPr>
            <a:endParaRPr lang="ro-RO" dirty="0"/>
          </a:p>
        </p:txBody>
      </p:sp>
      <p:sp>
        <p:nvSpPr>
          <p:cNvPr id="7" name="Rectangle 6"/>
          <p:cNvSpPr/>
          <p:nvPr/>
        </p:nvSpPr>
        <p:spPr>
          <a:xfrm>
            <a:off x="5591944" y="4581128"/>
            <a:ext cx="6596881" cy="2554545"/>
          </a:xfrm>
          <a:prstGeom prst="rect">
            <a:avLst/>
          </a:prstGeom>
        </p:spPr>
        <p:txBody>
          <a:bodyPr wrap="square">
            <a:spAutoFit/>
          </a:bodyPr>
          <a:lstStyle/>
          <a:p>
            <a:r>
              <a:rPr lang="ro-RO" sz="2000" b="1" dirty="0">
                <a:solidFill>
                  <a:srgbClr val="0070C0"/>
                </a:solidFill>
              </a:rPr>
              <a:t>Budget: </a:t>
            </a:r>
          </a:p>
          <a:p>
            <a:pPr lvl="1"/>
            <a:r>
              <a:rPr lang="ro-RO" sz="2000" b="1" dirty="0">
                <a:solidFill>
                  <a:schemeClr val="tx2"/>
                </a:solidFill>
              </a:rPr>
              <a:t>C1</a:t>
            </a:r>
            <a:r>
              <a:rPr lang="ro-RO" sz="2000" b="1" dirty="0"/>
              <a:t>: </a:t>
            </a:r>
            <a:r>
              <a:rPr lang="ro-RO" sz="2000" b="1" dirty="0">
                <a:solidFill>
                  <a:srgbClr val="FF0000"/>
                </a:solidFill>
              </a:rPr>
              <a:t>NTNU </a:t>
            </a:r>
            <a:r>
              <a:rPr lang="ro-RO" sz="2000" b="1" dirty="0"/>
              <a:t>– 3700+1800 EUR = 5510 EUR </a:t>
            </a:r>
            <a:r>
              <a:rPr lang="ro-RO" sz="2000" dirty="0"/>
              <a:t>(5 staff)</a:t>
            </a:r>
          </a:p>
          <a:p>
            <a:pPr lvl="1"/>
            <a:r>
              <a:rPr lang="ro-RO" sz="2000" b="1" dirty="0">
                <a:solidFill>
                  <a:schemeClr val="tx2"/>
                </a:solidFill>
              </a:rPr>
              <a:t>C2: </a:t>
            </a:r>
            <a:r>
              <a:rPr lang="ro-RO" sz="2000" b="1" dirty="0">
                <a:solidFill>
                  <a:srgbClr val="FF0000"/>
                </a:solidFill>
              </a:rPr>
              <a:t>MBNA</a:t>
            </a:r>
            <a:r>
              <a:rPr lang="ro-RO" sz="2000" b="1" dirty="0"/>
              <a:t> – 3700+1800 EUR = 5510 EUR </a:t>
            </a:r>
            <a:r>
              <a:rPr lang="ro-RO" sz="2000" dirty="0"/>
              <a:t>(5 staff)</a:t>
            </a:r>
          </a:p>
          <a:p>
            <a:pPr lvl="1"/>
            <a:endParaRPr lang="ro-RO" sz="2000" b="1" dirty="0"/>
          </a:p>
          <a:p>
            <a:pPr lvl="1"/>
            <a:r>
              <a:rPr lang="ro-RO" sz="2000" b="1" dirty="0">
                <a:solidFill>
                  <a:schemeClr val="tx2"/>
                </a:solidFill>
              </a:rPr>
              <a:t>C3</a:t>
            </a:r>
            <a:r>
              <a:rPr lang="ro-RO" sz="2000" b="1" dirty="0"/>
              <a:t>: </a:t>
            </a:r>
            <a:r>
              <a:rPr lang="ro-RO" sz="2000" b="1" dirty="0">
                <a:solidFill>
                  <a:srgbClr val="FF0000"/>
                </a:solidFill>
              </a:rPr>
              <a:t>NTNU </a:t>
            </a:r>
            <a:r>
              <a:rPr lang="ro-RO" sz="2000" b="1" dirty="0"/>
              <a:t>– 4060+3600= 7660 EUR</a:t>
            </a:r>
            <a:r>
              <a:rPr lang="ro-RO" sz="2000" dirty="0"/>
              <a:t>(10 </a:t>
            </a:r>
            <a:r>
              <a:rPr lang="ro-RO" sz="2000" dirty="0" err="1"/>
              <a:t>students</a:t>
            </a:r>
            <a:r>
              <a:rPr lang="ro-RO" sz="2000" dirty="0"/>
              <a:t>) </a:t>
            </a:r>
            <a:r>
              <a:rPr lang="ro-RO" sz="2000" b="1" dirty="0">
                <a:solidFill>
                  <a:schemeClr val="tx2"/>
                </a:solidFill>
              </a:rPr>
              <a:t>C4: </a:t>
            </a:r>
            <a:r>
              <a:rPr lang="ro-RO" sz="2000" b="1" dirty="0">
                <a:solidFill>
                  <a:srgbClr val="FF0000"/>
                </a:solidFill>
              </a:rPr>
              <a:t>MBNA</a:t>
            </a:r>
            <a:r>
              <a:rPr lang="ro-RO" sz="2000" b="1" dirty="0"/>
              <a:t> – 4060+3600= 7660 EUR</a:t>
            </a:r>
            <a:r>
              <a:rPr lang="ro-RO" sz="2000" dirty="0"/>
              <a:t>(10 </a:t>
            </a:r>
            <a:r>
              <a:rPr lang="ro-RO" sz="2000" dirty="0" err="1"/>
              <a:t>students</a:t>
            </a:r>
            <a:r>
              <a:rPr lang="ro-RO" sz="2000" dirty="0"/>
              <a:t>)</a:t>
            </a:r>
          </a:p>
          <a:p>
            <a:pPr lvl="1"/>
            <a:endParaRPr lang="ro-RO" sz="2000" b="1" dirty="0"/>
          </a:p>
          <a:p>
            <a:pPr lvl="1"/>
            <a:endParaRPr lang="ro-RO" sz="2000" b="1" dirty="0"/>
          </a:p>
        </p:txBody>
      </p:sp>
      <p:pic>
        <p:nvPicPr>
          <p:cNvPr id="4" name="Picture 3"/>
          <p:cNvPicPr>
            <a:picLocks noChangeAspect="1"/>
          </p:cNvPicPr>
          <p:nvPr/>
        </p:nvPicPr>
        <p:blipFill>
          <a:blip r:embed="rId2"/>
          <a:stretch>
            <a:fillRect/>
          </a:stretch>
        </p:blipFill>
        <p:spPr>
          <a:xfrm>
            <a:off x="1078505" y="1828800"/>
            <a:ext cx="10513168" cy="2821956"/>
          </a:xfrm>
          <a:prstGeom prst="rect">
            <a:avLst/>
          </a:prstGeom>
        </p:spPr>
      </p:pic>
    </p:spTree>
    <p:extLst>
      <p:ext uri="{BB962C8B-B14F-4D97-AF65-F5344CB8AC3E}">
        <p14:creationId xmlns:p14="http://schemas.microsoft.com/office/powerpoint/2010/main" val="4355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13150" y="685801"/>
            <a:ext cx="9777806" cy="1142999"/>
          </a:xfrm>
        </p:spPr>
        <p:txBody>
          <a:bodyPr>
            <a:normAutofit lnSpcReduction="10000"/>
          </a:bodyPr>
          <a:lstStyle/>
          <a:p>
            <a:r>
              <a:rPr lang="en-US" sz="4000" dirty="0"/>
              <a:t>C. LEARNING/TEACHING/TRAINING ACTIVITIES</a:t>
            </a:r>
          </a:p>
        </p:txBody>
      </p:sp>
      <p:pic>
        <p:nvPicPr>
          <p:cNvPr id="4" name="Picture 3"/>
          <p:cNvPicPr>
            <a:picLocks noChangeAspect="1"/>
          </p:cNvPicPr>
          <p:nvPr/>
        </p:nvPicPr>
        <p:blipFill>
          <a:blip r:embed="rId2"/>
          <a:stretch>
            <a:fillRect/>
          </a:stretch>
        </p:blipFill>
        <p:spPr>
          <a:xfrm>
            <a:off x="1078505" y="1828800"/>
            <a:ext cx="10513168" cy="2821956"/>
          </a:xfrm>
          <a:prstGeom prst="rect">
            <a:avLst/>
          </a:prstGeom>
        </p:spPr>
      </p:pic>
      <p:pic>
        <p:nvPicPr>
          <p:cNvPr id="3" name="Picture 2"/>
          <p:cNvPicPr>
            <a:picLocks noChangeAspect="1"/>
          </p:cNvPicPr>
          <p:nvPr/>
        </p:nvPicPr>
        <p:blipFill>
          <a:blip r:embed="rId3"/>
          <a:stretch>
            <a:fillRect/>
          </a:stretch>
        </p:blipFill>
        <p:spPr>
          <a:xfrm>
            <a:off x="1078505" y="4650756"/>
            <a:ext cx="7113510" cy="1983723"/>
          </a:xfrm>
          <a:prstGeom prst="rect">
            <a:avLst/>
          </a:prstGeom>
        </p:spPr>
      </p:pic>
      <p:sp>
        <p:nvSpPr>
          <p:cNvPr id="8" name="Right Arrow 7"/>
          <p:cNvSpPr/>
          <p:nvPr/>
        </p:nvSpPr>
        <p:spPr>
          <a:xfrm>
            <a:off x="744395" y="6021288"/>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9" name="Right Arrow 8"/>
          <p:cNvSpPr/>
          <p:nvPr/>
        </p:nvSpPr>
        <p:spPr>
          <a:xfrm>
            <a:off x="744394" y="6120737"/>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graphicFrame>
        <p:nvGraphicFramePr>
          <p:cNvPr id="2" name="Table 1"/>
          <p:cNvGraphicFramePr>
            <a:graphicFrameLocks noGrp="1"/>
          </p:cNvGraphicFramePr>
          <p:nvPr>
            <p:extLst>
              <p:ext uri="{D42A27DB-BD31-4B8C-83A1-F6EECF244321}">
                <p14:modId xmlns:p14="http://schemas.microsoft.com/office/powerpoint/2010/main" val="3194664110"/>
              </p:ext>
            </p:extLst>
          </p:nvPr>
        </p:nvGraphicFramePr>
        <p:xfrm>
          <a:off x="3574132" y="4869160"/>
          <a:ext cx="5257800" cy="335280"/>
        </p:xfrm>
        <a:graphic>
          <a:graphicData uri="http://schemas.openxmlformats.org/drawingml/2006/table">
            <a:tbl>
              <a:tblPr>
                <a:tableStyleId>{073A0DAA-6AF3-43AB-8588-CEC1D06C72B9}</a:tableStyleId>
              </a:tblPr>
              <a:tblGrid>
                <a:gridCol w="1206500">
                  <a:extLst>
                    <a:ext uri="{9D8B030D-6E8A-4147-A177-3AD203B41FA5}">
                      <a16:colId xmlns:a16="http://schemas.microsoft.com/office/drawing/2014/main" val="20000"/>
                    </a:ext>
                  </a:extLst>
                </a:gridCol>
                <a:gridCol w="4051300">
                  <a:extLst>
                    <a:ext uri="{9D8B030D-6E8A-4147-A177-3AD203B41FA5}">
                      <a16:colId xmlns:a16="http://schemas.microsoft.com/office/drawing/2014/main" val="20001"/>
                    </a:ext>
                  </a:extLst>
                </a:gridCol>
              </a:tblGrid>
              <a:tr h="167640">
                <a:tc>
                  <a:txBody>
                    <a:bodyPr/>
                    <a:lstStyle/>
                    <a:p>
                      <a:pPr algn="l" fontAlgn="b"/>
                      <a:r>
                        <a:rPr lang="en-US" sz="1000" u="none" strike="noStrike" dirty="0" err="1">
                          <a:effectLst/>
                        </a:rPr>
                        <a:t>Student_IP</a:t>
                      </a:r>
                      <a:endParaRPr lang="en-US" sz="1000" b="0" i="0" u="none" strike="noStrike" dirty="0">
                        <a:effectLst/>
                        <a:latin typeface="Arial" panose="020B0604020202020204" pitchFamily="34" charset="0"/>
                      </a:endParaRPr>
                    </a:p>
                  </a:txBody>
                  <a:tcPr marL="7620" marR="7620" marT="7620" marB="0" anchor="b"/>
                </a:tc>
                <a:tc>
                  <a:txBody>
                    <a:bodyPr/>
                    <a:lstStyle/>
                    <a:p>
                      <a:pPr algn="l" fontAlgn="b"/>
                      <a:r>
                        <a:rPr lang="en-US" sz="1000" u="none" strike="noStrike">
                          <a:effectLst/>
                        </a:rPr>
                        <a:t>Students participating in Intensive Programmes</a:t>
                      </a:r>
                      <a:endParaRPr lang="en-US" sz="10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0000"/>
                  </a:ext>
                </a:extLst>
              </a:tr>
              <a:tr h="167640">
                <a:tc>
                  <a:txBody>
                    <a:bodyPr/>
                    <a:lstStyle/>
                    <a:p>
                      <a:pPr algn="l" fontAlgn="b"/>
                      <a:r>
                        <a:rPr lang="en-US" sz="1000" u="none" strike="noStrike" dirty="0">
                          <a:effectLst/>
                        </a:rPr>
                        <a:t>STMS</a:t>
                      </a:r>
                      <a:endParaRPr lang="en-US" sz="1000" b="0" i="0" u="none" strike="noStrike" dirty="0">
                        <a:effectLst/>
                        <a:latin typeface="Arial" panose="020B0604020202020204" pitchFamily="34" charset="0"/>
                      </a:endParaRPr>
                    </a:p>
                  </a:txBody>
                  <a:tcPr marL="7620" marR="7620" marT="7620" marB="0" anchor="b"/>
                </a:tc>
                <a:tc>
                  <a:txBody>
                    <a:bodyPr/>
                    <a:lstStyle/>
                    <a:p>
                      <a:pPr algn="l" fontAlgn="b"/>
                      <a:r>
                        <a:rPr lang="en-US" sz="1000" u="none" strike="noStrike" dirty="0">
                          <a:effectLst/>
                        </a:rPr>
                        <a:t>Short term mobility of students</a:t>
                      </a:r>
                      <a:endParaRPr lang="en-US" sz="10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520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13150" y="685801"/>
            <a:ext cx="9777806" cy="1142999"/>
          </a:xfrm>
        </p:spPr>
        <p:txBody>
          <a:bodyPr>
            <a:normAutofit lnSpcReduction="10000"/>
          </a:bodyPr>
          <a:lstStyle/>
          <a:p>
            <a:r>
              <a:rPr lang="en-US" sz="4000" dirty="0"/>
              <a:t>C. LEARNING/TEACHING/TRAINING ACTIVITIES</a:t>
            </a:r>
          </a:p>
        </p:txBody>
      </p:sp>
      <p:pic>
        <p:nvPicPr>
          <p:cNvPr id="4" name="Picture 3"/>
          <p:cNvPicPr>
            <a:picLocks noChangeAspect="1"/>
          </p:cNvPicPr>
          <p:nvPr/>
        </p:nvPicPr>
        <p:blipFill>
          <a:blip r:embed="rId3"/>
          <a:stretch>
            <a:fillRect/>
          </a:stretch>
        </p:blipFill>
        <p:spPr>
          <a:xfrm>
            <a:off x="1078505" y="1828800"/>
            <a:ext cx="10513168" cy="2821956"/>
          </a:xfrm>
          <a:prstGeom prst="rect">
            <a:avLst/>
          </a:prstGeom>
        </p:spPr>
      </p:pic>
      <p:pic>
        <p:nvPicPr>
          <p:cNvPr id="6" name="Picture 5"/>
          <p:cNvPicPr>
            <a:picLocks noChangeAspect="1"/>
          </p:cNvPicPr>
          <p:nvPr/>
        </p:nvPicPr>
        <p:blipFill>
          <a:blip r:embed="rId4"/>
          <a:stretch>
            <a:fillRect/>
          </a:stretch>
        </p:blipFill>
        <p:spPr>
          <a:xfrm>
            <a:off x="1249475" y="4674858"/>
            <a:ext cx="8501020" cy="2124871"/>
          </a:xfrm>
          <a:prstGeom prst="rect">
            <a:avLst/>
          </a:prstGeom>
        </p:spPr>
      </p:pic>
      <p:sp>
        <p:nvSpPr>
          <p:cNvPr id="8" name="Right Arrow 7"/>
          <p:cNvSpPr/>
          <p:nvPr/>
        </p:nvSpPr>
        <p:spPr>
          <a:xfrm>
            <a:off x="1081454" y="6009237"/>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9" name="Right Arrow 8"/>
          <p:cNvSpPr/>
          <p:nvPr/>
        </p:nvSpPr>
        <p:spPr>
          <a:xfrm>
            <a:off x="1077438" y="6237312"/>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graphicFrame>
        <p:nvGraphicFramePr>
          <p:cNvPr id="7" name="Table 6"/>
          <p:cNvGraphicFramePr>
            <a:graphicFrameLocks noGrp="1"/>
          </p:cNvGraphicFramePr>
          <p:nvPr>
            <p:extLst>
              <p:ext uri="{D42A27DB-BD31-4B8C-83A1-F6EECF244321}">
                <p14:modId xmlns:p14="http://schemas.microsoft.com/office/powerpoint/2010/main" val="17493179"/>
              </p:ext>
            </p:extLst>
          </p:nvPr>
        </p:nvGraphicFramePr>
        <p:xfrm>
          <a:off x="4294212" y="4725144"/>
          <a:ext cx="5257800" cy="335280"/>
        </p:xfrm>
        <a:graphic>
          <a:graphicData uri="http://schemas.openxmlformats.org/drawingml/2006/table">
            <a:tbl>
              <a:tblPr>
                <a:tableStyleId>{073A0DAA-6AF3-43AB-8588-CEC1D06C72B9}</a:tableStyleId>
              </a:tblPr>
              <a:tblGrid>
                <a:gridCol w="1206500">
                  <a:extLst>
                    <a:ext uri="{9D8B030D-6E8A-4147-A177-3AD203B41FA5}">
                      <a16:colId xmlns:a16="http://schemas.microsoft.com/office/drawing/2014/main" val="20000"/>
                    </a:ext>
                  </a:extLst>
                </a:gridCol>
                <a:gridCol w="4051300">
                  <a:extLst>
                    <a:ext uri="{9D8B030D-6E8A-4147-A177-3AD203B41FA5}">
                      <a16:colId xmlns:a16="http://schemas.microsoft.com/office/drawing/2014/main" val="20001"/>
                    </a:ext>
                  </a:extLst>
                </a:gridCol>
              </a:tblGrid>
              <a:tr h="167640">
                <a:tc>
                  <a:txBody>
                    <a:bodyPr/>
                    <a:lstStyle/>
                    <a:p>
                      <a:pPr algn="l" fontAlgn="b"/>
                      <a:r>
                        <a:rPr lang="en-US" sz="1000" u="none" strike="noStrike">
                          <a:effectLst/>
                        </a:rPr>
                        <a:t>STTE</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Short term joint staff training events</a:t>
                      </a:r>
                      <a:endParaRPr lang="en-US" sz="10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0000"/>
                  </a:ext>
                </a:extLst>
              </a:tr>
              <a:tr h="167640">
                <a:tc>
                  <a:txBody>
                    <a:bodyPr/>
                    <a:lstStyle/>
                    <a:p>
                      <a:pPr algn="l" fontAlgn="b"/>
                      <a:r>
                        <a:rPr lang="en-US" sz="1000" u="none" strike="noStrike">
                          <a:effectLst/>
                        </a:rPr>
                        <a:t>HEI's_Staff_IP</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dirty="0">
                          <a:effectLst/>
                        </a:rPr>
                        <a:t>HEI's staff participating in Intensive </a:t>
                      </a:r>
                      <a:r>
                        <a:rPr lang="en-US" sz="1000" u="none" strike="noStrike" dirty="0" err="1">
                          <a:effectLst/>
                        </a:rPr>
                        <a:t>Programmes</a:t>
                      </a:r>
                      <a:endParaRPr lang="en-US" sz="10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788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13150" y="685801"/>
            <a:ext cx="9777806" cy="1142999"/>
          </a:xfrm>
        </p:spPr>
        <p:txBody>
          <a:bodyPr>
            <a:normAutofit lnSpcReduction="10000"/>
          </a:bodyPr>
          <a:lstStyle/>
          <a:p>
            <a:r>
              <a:rPr lang="en-US" sz="4000" dirty="0"/>
              <a:t>C. LEARNING/TEACHING/TRAINING ACTIVITIES</a:t>
            </a:r>
          </a:p>
        </p:txBody>
      </p:sp>
      <p:sp>
        <p:nvSpPr>
          <p:cNvPr id="6" name="Rectangle 5"/>
          <p:cNvSpPr/>
          <p:nvPr/>
        </p:nvSpPr>
        <p:spPr>
          <a:xfrm>
            <a:off x="1053852" y="4941168"/>
            <a:ext cx="6092825" cy="1477328"/>
          </a:xfrm>
          <a:prstGeom prst="rect">
            <a:avLst/>
          </a:prstGeom>
        </p:spPr>
        <p:txBody>
          <a:bodyPr>
            <a:spAutoFit/>
          </a:bodyPr>
          <a:lstStyle/>
          <a:p>
            <a:pPr>
              <a:lnSpc>
                <a:spcPct val="100000"/>
              </a:lnSpc>
              <a:spcBef>
                <a:spcPts val="0"/>
              </a:spcBef>
            </a:pPr>
            <a:r>
              <a:rPr lang="ro-RO" b="1" dirty="0">
                <a:solidFill>
                  <a:srgbClr val="FF0000"/>
                </a:solidFill>
              </a:rPr>
              <a:t>NTNU – </a:t>
            </a:r>
            <a:r>
              <a:rPr lang="ro-RO" b="1" dirty="0">
                <a:solidFill>
                  <a:schemeClr val="tx2"/>
                </a:solidFill>
              </a:rPr>
              <a:t>C5</a:t>
            </a:r>
            <a:r>
              <a:rPr lang="ro-RO" dirty="0"/>
              <a:t> – M13 </a:t>
            </a:r>
            <a:r>
              <a:rPr lang="ro-RO" dirty="0" err="1"/>
              <a:t>September</a:t>
            </a:r>
            <a:r>
              <a:rPr lang="ro-RO" dirty="0"/>
              <a:t>, 2022</a:t>
            </a:r>
          </a:p>
          <a:p>
            <a:pPr>
              <a:lnSpc>
                <a:spcPct val="100000"/>
              </a:lnSpc>
              <a:spcBef>
                <a:spcPts val="0"/>
              </a:spcBef>
            </a:pPr>
            <a:r>
              <a:rPr lang="ro-RO" b="1" dirty="0">
                <a:solidFill>
                  <a:srgbClr val="FF0000"/>
                </a:solidFill>
              </a:rPr>
              <a:t>MBNA – </a:t>
            </a:r>
            <a:r>
              <a:rPr lang="ro-RO" b="1" dirty="0">
                <a:solidFill>
                  <a:schemeClr val="tx2"/>
                </a:solidFill>
              </a:rPr>
              <a:t>C6</a:t>
            </a:r>
            <a:r>
              <a:rPr lang="ro-RO" dirty="0"/>
              <a:t> – M 23 </a:t>
            </a:r>
            <a:r>
              <a:rPr lang="ro-RO" dirty="0" err="1"/>
              <a:t>July</a:t>
            </a:r>
            <a:r>
              <a:rPr lang="ro-RO" dirty="0"/>
              <a:t>, 2022</a:t>
            </a:r>
          </a:p>
          <a:p>
            <a:pPr>
              <a:lnSpc>
                <a:spcPct val="100000"/>
              </a:lnSpc>
              <a:spcBef>
                <a:spcPts val="0"/>
              </a:spcBef>
            </a:pPr>
            <a:endParaRPr lang="ro-RO" dirty="0"/>
          </a:p>
          <a:p>
            <a:pPr>
              <a:lnSpc>
                <a:spcPct val="100000"/>
              </a:lnSpc>
              <a:spcBef>
                <a:spcPts val="0"/>
              </a:spcBef>
            </a:pPr>
            <a:endParaRPr lang="ro-RO" dirty="0"/>
          </a:p>
          <a:p>
            <a:pPr>
              <a:lnSpc>
                <a:spcPct val="100000"/>
              </a:lnSpc>
              <a:spcBef>
                <a:spcPts val="0"/>
              </a:spcBef>
            </a:pPr>
            <a:endParaRPr lang="ro-RO" dirty="0"/>
          </a:p>
        </p:txBody>
      </p:sp>
      <p:sp>
        <p:nvSpPr>
          <p:cNvPr id="7" name="Rectangle 6"/>
          <p:cNvSpPr/>
          <p:nvPr/>
        </p:nvSpPr>
        <p:spPr>
          <a:xfrm>
            <a:off x="5591944" y="4581128"/>
            <a:ext cx="6596881" cy="2554545"/>
          </a:xfrm>
          <a:prstGeom prst="rect">
            <a:avLst/>
          </a:prstGeom>
        </p:spPr>
        <p:txBody>
          <a:bodyPr wrap="square">
            <a:spAutoFit/>
          </a:bodyPr>
          <a:lstStyle/>
          <a:p>
            <a:r>
              <a:rPr lang="ro-RO" sz="2000" b="1" dirty="0">
                <a:solidFill>
                  <a:srgbClr val="0070C0"/>
                </a:solidFill>
              </a:rPr>
              <a:t>Budget: </a:t>
            </a:r>
          </a:p>
          <a:p>
            <a:pPr lvl="1"/>
            <a:r>
              <a:rPr lang="ro-RO" sz="2000" b="1" dirty="0">
                <a:solidFill>
                  <a:schemeClr val="tx2"/>
                </a:solidFill>
              </a:rPr>
              <a:t>C5</a:t>
            </a:r>
            <a:r>
              <a:rPr lang="ro-RO" sz="2000" b="1" dirty="0"/>
              <a:t>: </a:t>
            </a:r>
            <a:r>
              <a:rPr lang="ro-RO" sz="2000" b="1" dirty="0">
                <a:solidFill>
                  <a:srgbClr val="FF0000"/>
                </a:solidFill>
              </a:rPr>
              <a:t>NTNU </a:t>
            </a:r>
            <a:r>
              <a:rPr lang="ro-RO" sz="2000" b="1" dirty="0"/>
              <a:t>– 3700+1800 EUR = 5510 EUR </a:t>
            </a:r>
            <a:r>
              <a:rPr lang="ro-RO" sz="2000" dirty="0"/>
              <a:t>(5 staff)</a:t>
            </a:r>
          </a:p>
          <a:p>
            <a:pPr lvl="1"/>
            <a:r>
              <a:rPr lang="ro-RO" sz="2000" dirty="0"/>
              <a:t>	           </a:t>
            </a:r>
            <a:r>
              <a:rPr lang="ro-RO" sz="2000" b="1" dirty="0"/>
              <a:t>– 4060+3600= 7660 EUR</a:t>
            </a:r>
            <a:r>
              <a:rPr lang="ro-RO" sz="2000" dirty="0"/>
              <a:t>(10 </a:t>
            </a:r>
            <a:r>
              <a:rPr lang="ro-RO" sz="2000" dirty="0" err="1"/>
              <a:t>students</a:t>
            </a:r>
            <a:r>
              <a:rPr lang="ro-RO" sz="2000" dirty="0"/>
              <a:t>)</a:t>
            </a:r>
          </a:p>
          <a:p>
            <a:pPr lvl="1"/>
            <a:r>
              <a:rPr lang="ro-RO" sz="2000" dirty="0"/>
              <a:t> </a:t>
            </a:r>
          </a:p>
          <a:p>
            <a:pPr lvl="1"/>
            <a:r>
              <a:rPr lang="ro-RO" sz="2000" b="1" dirty="0">
                <a:solidFill>
                  <a:schemeClr val="tx2"/>
                </a:solidFill>
              </a:rPr>
              <a:t>C6: </a:t>
            </a:r>
            <a:r>
              <a:rPr lang="ro-RO" sz="2000" b="1" dirty="0">
                <a:solidFill>
                  <a:srgbClr val="FF0000"/>
                </a:solidFill>
              </a:rPr>
              <a:t>MBNA</a:t>
            </a:r>
            <a:r>
              <a:rPr lang="ro-RO" sz="2000" b="1" dirty="0"/>
              <a:t> – 3700+1800 EUR = 5510 EUR </a:t>
            </a:r>
            <a:r>
              <a:rPr lang="ro-RO" sz="2000" dirty="0"/>
              <a:t>(5 staff)</a:t>
            </a:r>
          </a:p>
          <a:p>
            <a:pPr lvl="1"/>
            <a:r>
              <a:rPr lang="ro-RO" sz="2000" b="1" dirty="0"/>
              <a:t>                   – 4060+3600= 7660 EUR</a:t>
            </a:r>
            <a:r>
              <a:rPr lang="ro-RO" sz="2000" dirty="0"/>
              <a:t>(10 </a:t>
            </a:r>
            <a:r>
              <a:rPr lang="ro-RO" sz="2000" dirty="0" err="1"/>
              <a:t>students</a:t>
            </a:r>
            <a:r>
              <a:rPr lang="ro-RO" sz="2000" dirty="0"/>
              <a:t>)</a:t>
            </a:r>
            <a:endParaRPr lang="ro-RO" sz="2000" b="1" dirty="0"/>
          </a:p>
          <a:p>
            <a:pPr lvl="1"/>
            <a:endParaRPr lang="ro-RO" sz="2000" b="1" dirty="0"/>
          </a:p>
          <a:p>
            <a:pPr lvl="1"/>
            <a:endParaRPr lang="ro-RO" sz="2000" b="1" dirty="0"/>
          </a:p>
        </p:txBody>
      </p:sp>
      <p:pic>
        <p:nvPicPr>
          <p:cNvPr id="4" name="Picture 3"/>
          <p:cNvPicPr>
            <a:picLocks noChangeAspect="1"/>
          </p:cNvPicPr>
          <p:nvPr/>
        </p:nvPicPr>
        <p:blipFill>
          <a:blip r:embed="rId2"/>
          <a:stretch>
            <a:fillRect/>
          </a:stretch>
        </p:blipFill>
        <p:spPr>
          <a:xfrm>
            <a:off x="1078505" y="1828800"/>
            <a:ext cx="10513168" cy="2821956"/>
          </a:xfrm>
          <a:prstGeom prst="rect">
            <a:avLst/>
          </a:prstGeom>
        </p:spPr>
      </p:pic>
    </p:spTree>
    <p:extLst>
      <p:ext uri="{BB962C8B-B14F-4D97-AF65-F5344CB8AC3E}">
        <p14:creationId xmlns:p14="http://schemas.microsoft.com/office/powerpoint/2010/main" val="360740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76416043"/>
              </p:ext>
            </p:extLst>
          </p:nvPr>
        </p:nvGraphicFramePr>
        <p:xfrm>
          <a:off x="3214092" y="519524"/>
          <a:ext cx="6010275" cy="1703512"/>
        </p:xfrm>
        <a:graphic>
          <a:graphicData uri="http://schemas.openxmlformats.org/drawingml/2006/table">
            <a:tbl>
              <a:tblPr>
                <a:tableStyleId>{073A0DAA-6AF3-43AB-8588-CEC1D06C72B9}</a:tableStyleId>
              </a:tblPr>
              <a:tblGrid>
                <a:gridCol w="6010275">
                  <a:extLst>
                    <a:ext uri="{9D8B030D-6E8A-4147-A177-3AD203B41FA5}">
                      <a16:colId xmlns:a16="http://schemas.microsoft.com/office/drawing/2014/main" val="20000"/>
                    </a:ext>
                  </a:extLst>
                </a:gridCol>
              </a:tblGrid>
              <a:tr h="1703512">
                <a:tc>
                  <a:txBody>
                    <a:bodyPr/>
                    <a:lstStyle/>
                    <a:p>
                      <a:pPr algn="ctr">
                        <a:lnSpc>
                          <a:spcPct val="115000"/>
                        </a:lnSpc>
                        <a:spcAft>
                          <a:spcPts val="0"/>
                        </a:spcAft>
                      </a:pPr>
                      <a:r>
                        <a:rPr lang="en-US" sz="1200" b="1" dirty="0">
                          <a:effectLst/>
                        </a:rPr>
                        <a:t> </a:t>
                      </a:r>
                      <a:r>
                        <a:rPr lang="ro-RO" sz="1200" b="1" dirty="0">
                          <a:effectLst/>
                        </a:rPr>
                        <a:t>ROMANIAN NAVAL ACADEMY</a:t>
                      </a:r>
                      <a:endParaRPr lang="ro-RO" sz="1100" b="1" dirty="0">
                        <a:effectLst/>
                      </a:endParaRPr>
                    </a:p>
                    <a:p>
                      <a:pPr algn="ctr">
                        <a:lnSpc>
                          <a:spcPct val="115000"/>
                        </a:lnSpc>
                        <a:spcAft>
                          <a:spcPts val="0"/>
                        </a:spcAft>
                      </a:pPr>
                      <a:r>
                        <a:rPr lang="ro-RO" sz="1200" b="1" dirty="0">
                          <a:effectLst/>
                        </a:rPr>
                        <a:t>1st Fulgerului Street, Constanta, România, 900218</a:t>
                      </a:r>
                      <a:r>
                        <a:rPr lang="ro-RO" sz="1100" b="1" dirty="0">
                          <a:effectLst/>
                        </a:rPr>
                        <a:t> </a:t>
                      </a:r>
                    </a:p>
                    <a:p>
                      <a:pPr algn="ctr">
                        <a:lnSpc>
                          <a:spcPct val="115000"/>
                        </a:lnSpc>
                        <a:spcAft>
                          <a:spcPts val="0"/>
                        </a:spcAft>
                      </a:pPr>
                      <a:r>
                        <a:rPr lang="ro-RO" sz="1000" b="1" dirty="0">
                          <a:effectLst/>
                        </a:rPr>
                        <a:t>Tel/ Fax: +40-241-643096</a:t>
                      </a:r>
                      <a:endParaRPr lang="ro-RO" sz="1100" b="1" dirty="0">
                        <a:effectLst/>
                      </a:endParaRPr>
                    </a:p>
                    <a:p>
                      <a:pPr algn="ctr">
                        <a:lnSpc>
                          <a:spcPct val="115000"/>
                        </a:lnSpc>
                        <a:spcAft>
                          <a:spcPts val="0"/>
                        </a:spcAft>
                      </a:pPr>
                      <a:r>
                        <a:rPr lang="ro-RO" sz="1000" b="1" dirty="0">
                          <a:effectLst/>
                        </a:rPr>
                        <a:t>Email </a:t>
                      </a:r>
                      <a:r>
                        <a:rPr lang="ro-RO" sz="1000" b="1" u="sng" dirty="0">
                          <a:effectLst/>
                          <a:hlinkClick r:id="rId2"/>
                        </a:rPr>
                        <a:t>erasmus@anmb.ro</a:t>
                      </a:r>
                      <a:r>
                        <a:rPr lang="ro-RO" sz="1000" b="1" dirty="0">
                          <a:effectLst/>
                        </a:rPr>
                        <a:t> </a:t>
                      </a:r>
                      <a:endParaRPr lang="ro-RO" sz="11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bl>
          </a:graphicData>
        </a:graphic>
      </p:graphicFrame>
      <p:pic>
        <p:nvPicPr>
          <p:cNvPr id="20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8828" y="694052"/>
            <a:ext cx="1184523" cy="135445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836" y="256316"/>
            <a:ext cx="1967855" cy="13769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53852" y="3429000"/>
            <a:ext cx="10225136" cy="1938992"/>
          </a:xfrm>
          <a:prstGeom prst="rect">
            <a:avLst/>
          </a:prstGeom>
        </p:spPr>
        <p:txBody>
          <a:bodyPr wrap="square">
            <a:spAutoFit/>
          </a:bodyPr>
          <a:lstStyle/>
          <a:p>
            <a:pPr algn="ctr"/>
            <a:r>
              <a:rPr lang="en-GB" sz="2400" b="1" dirty="0"/>
              <a:t>1st Transnational Project Management Meeting: </a:t>
            </a:r>
            <a:endParaRPr lang="ro-RO" sz="2400" b="1" dirty="0"/>
          </a:p>
          <a:p>
            <a:pPr algn="ctr"/>
            <a:r>
              <a:rPr lang="en-GB" sz="2400" b="1" dirty="0"/>
              <a:t>MARIN</a:t>
            </a:r>
            <a:r>
              <a:rPr lang="ro-RO" sz="2400" b="1" dirty="0"/>
              <a:t>E</a:t>
            </a:r>
            <a:r>
              <a:rPr lang="en-GB" sz="2400" b="1" dirty="0"/>
              <a:t>TECH - Romanian - Norwegian Strategic Cooperation in Maritime Higher Education for enhancement human capital and knowledge base in field of marine intelligent technologies Constanta, Romania, 21.09-24.09.2021</a:t>
            </a:r>
            <a:endParaRPr lang="ro-RO" sz="2400" b="1" dirty="0"/>
          </a:p>
        </p:txBody>
      </p:sp>
      <p:pic>
        <p:nvPicPr>
          <p:cNvPr id="7" name="Picture 2">
            <a:extLst>
              <a:ext uri="{FF2B5EF4-FFF2-40B4-BE49-F238E27FC236}">
                <a16:creationId xmlns:a16="http://schemas.microsoft.com/office/drawing/2014/main" id="{E2646E92-EEE9-41FB-B7F2-B6A2D38F9A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91" y="1748840"/>
            <a:ext cx="2220259" cy="94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92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Information</a:t>
            </a:r>
            <a:endParaRPr lang="en-US" dirty="0"/>
          </a:p>
        </p:txBody>
      </p:sp>
      <p:sp>
        <p:nvSpPr>
          <p:cNvPr id="3" name="Content Placeholder 2"/>
          <p:cNvSpPr>
            <a:spLocks noGrp="1"/>
          </p:cNvSpPr>
          <p:nvPr>
            <p:ph idx="1"/>
          </p:nvPr>
        </p:nvSpPr>
        <p:spPr/>
        <p:txBody>
          <a:bodyPr>
            <a:normAutofit fontScale="92500" lnSpcReduction="20000"/>
          </a:bodyPr>
          <a:lstStyle/>
          <a:p>
            <a:r>
              <a:rPr lang="ro-RO" i="1" dirty="0"/>
              <a:t>P</a:t>
            </a:r>
            <a:r>
              <a:rPr lang="en-US" i="1" dirty="0" err="1"/>
              <a:t>roject</a:t>
            </a:r>
            <a:r>
              <a:rPr lang="en-US" i="1" dirty="0"/>
              <a:t> start date</a:t>
            </a:r>
            <a:r>
              <a:rPr lang="ro-RO" i="1" dirty="0"/>
              <a:t>: </a:t>
            </a:r>
            <a:r>
              <a:rPr lang="en-US" i="1" dirty="0"/>
              <a:t>01 Sep 2021</a:t>
            </a:r>
          </a:p>
          <a:p>
            <a:r>
              <a:rPr lang="en-US" i="1" dirty="0"/>
              <a:t> Project end date</a:t>
            </a:r>
            <a:r>
              <a:rPr lang="ro-RO" i="1" dirty="0"/>
              <a:t>: </a:t>
            </a:r>
            <a:r>
              <a:rPr lang="en-US" i="1" dirty="0"/>
              <a:t>31 Aug 2023</a:t>
            </a:r>
          </a:p>
          <a:p>
            <a:r>
              <a:rPr lang="ro-RO" i="1" dirty="0" err="1"/>
              <a:t>Applicant</a:t>
            </a:r>
            <a:r>
              <a:rPr lang="ro-RO" i="1" dirty="0"/>
              <a:t> </a:t>
            </a:r>
            <a:r>
              <a:rPr lang="ro-RO" i="1" dirty="0" err="1"/>
              <a:t>institution</a:t>
            </a:r>
            <a:r>
              <a:rPr lang="ro-RO" i="1" dirty="0"/>
              <a:t>: </a:t>
            </a:r>
            <a:r>
              <a:rPr lang="en-US" i="1" dirty="0"/>
              <a:t>Academia </a:t>
            </a:r>
            <a:r>
              <a:rPr lang="en-US" i="1" dirty="0" err="1"/>
              <a:t>Navala</a:t>
            </a:r>
            <a:r>
              <a:rPr lang="en-US" i="1" dirty="0"/>
              <a:t> „ </a:t>
            </a:r>
            <a:r>
              <a:rPr lang="en-US" i="1" dirty="0" err="1"/>
              <a:t>Mircea</a:t>
            </a:r>
            <a:r>
              <a:rPr lang="en-US" i="1" dirty="0"/>
              <a:t> </a:t>
            </a:r>
            <a:r>
              <a:rPr lang="en-US" i="1" dirty="0" err="1"/>
              <a:t>cel</a:t>
            </a:r>
            <a:r>
              <a:rPr lang="en-US" i="1" dirty="0"/>
              <a:t> </a:t>
            </a:r>
            <a:r>
              <a:rPr lang="en-US" i="1" dirty="0" err="1"/>
              <a:t>Bătrân</a:t>
            </a:r>
            <a:r>
              <a:rPr lang="en-US" i="1" dirty="0"/>
              <a:t>”</a:t>
            </a:r>
            <a:endParaRPr lang="ro-RO" i="1" dirty="0"/>
          </a:p>
          <a:p>
            <a:r>
              <a:rPr lang="ro-RO" i="1" dirty="0" err="1"/>
              <a:t>Partner</a:t>
            </a:r>
            <a:r>
              <a:rPr lang="ro-RO" i="1" dirty="0"/>
              <a:t>: </a:t>
            </a:r>
            <a:r>
              <a:rPr lang="en-US" i="1" dirty="0" err="1"/>
              <a:t>Norges</a:t>
            </a:r>
            <a:r>
              <a:rPr lang="en-US" i="1" dirty="0"/>
              <a:t> </a:t>
            </a:r>
            <a:r>
              <a:rPr lang="en-US" i="1" dirty="0" err="1"/>
              <a:t>teknisk-naturvitenskapelige</a:t>
            </a:r>
            <a:r>
              <a:rPr lang="en-US" i="1" dirty="0"/>
              <a:t> </a:t>
            </a:r>
            <a:r>
              <a:rPr lang="en-US" i="1" dirty="0" err="1"/>
              <a:t>universitet</a:t>
            </a:r>
            <a:r>
              <a:rPr lang="en-US" i="1" dirty="0"/>
              <a:t> / NTNU </a:t>
            </a:r>
            <a:r>
              <a:rPr lang="en-US" i="1" dirty="0" err="1"/>
              <a:t>i</a:t>
            </a:r>
            <a:r>
              <a:rPr lang="en-US" i="1" dirty="0"/>
              <a:t> </a:t>
            </a:r>
            <a:r>
              <a:rPr lang="en-US" i="1" dirty="0" err="1"/>
              <a:t>Ålesund</a:t>
            </a:r>
            <a:endParaRPr lang="ro-RO" i="1" dirty="0"/>
          </a:p>
          <a:p>
            <a:r>
              <a:rPr lang="ro-RO" i="1" dirty="0"/>
              <a:t>TOTAL BUDGET: 162393,00 EUR</a:t>
            </a:r>
          </a:p>
          <a:p>
            <a:pPr lvl="1"/>
            <a:r>
              <a:rPr lang="ro-RO" dirty="0"/>
              <a:t>MBNA – 65440 EUR</a:t>
            </a:r>
          </a:p>
          <a:p>
            <a:pPr lvl="1"/>
            <a:r>
              <a:rPr lang="ro-RO" dirty="0"/>
              <a:t>NTNU – 96953 EUR</a:t>
            </a:r>
          </a:p>
          <a:p>
            <a:r>
              <a:rPr lang="ro-RO" b="1" dirty="0"/>
              <a:t>F</a:t>
            </a:r>
            <a:r>
              <a:rPr lang="en-US" b="1" dirty="0" err="1"/>
              <a:t>unded</a:t>
            </a:r>
            <a:r>
              <a:rPr lang="en-US" b="1" dirty="0"/>
              <a:t> under the EEA Grants- Financial Mechanism 2014-2021</a:t>
            </a:r>
            <a:endParaRPr lang="ro-RO" b="1" dirty="0"/>
          </a:p>
          <a:p>
            <a:pPr marL="45720" indent="0">
              <a:buNone/>
            </a:pPr>
            <a:r>
              <a:rPr lang="en-US" b="1" dirty="0"/>
              <a:t> THE EDUCATION, SCHOLARSHIPS, APPRENTICESHIPS AND YOUTH ENTREPRENEURSHIP PROGRAMME (</a:t>
            </a:r>
            <a:r>
              <a:rPr lang="en-US" b="1"/>
              <a:t>ESAYEP), 2014-2021</a:t>
            </a:r>
            <a:endParaRPr lang="ro-RO" i="1" dirty="0"/>
          </a:p>
          <a:p>
            <a:endParaRPr lang="en-US" dirty="0"/>
          </a:p>
        </p:txBody>
      </p:sp>
    </p:spTree>
    <p:extLst>
      <p:ext uri="{BB962C8B-B14F-4D97-AF65-F5344CB8AC3E}">
        <p14:creationId xmlns:p14="http://schemas.microsoft.com/office/powerpoint/2010/main" val="132711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err="1"/>
              <a:t>activit</a:t>
            </a:r>
            <a:r>
              <a:rPr lang="ro-RO" dirty="0"/>
              <a:t>ies</a:t>
            </a:r>
            <a:endParaRPr lang="en-US" dirty="0"/>
          </a:p>
        </p:txBody>
      </p:sp>
      <p:sp>
        <p:nvSpPr>
          <p:cNvPr id="3" name="Content Placeholder 2"/>
          <p:cNvSpPr>
            <a:spLocks noGrp="1"/>
          </p:cNvSpPr>
          <p:nvPr>
            <p:ph idx="1"/>
          </p:nvPr>
        </p:nvSpPr>
        <p:spPr/>
        <p:txBody>
          <a:bodyPr/>
          <a:lstStyle/>
          <a:p>
            <a:r>
              <a:rPr lang="en-US" b="1" dirty="0"/>
              <a:t>A. PROJECT MANAGEMENT AND IMPLEMENTATION ACTIVITIES</a:t>
            </a:r>
          </a:p>
          <a:p>
            <a:r>
              <a:rPr lang="en-US" b="1" dirty="0"/>
              <a:t>O. INTELLECTUAL OUTPUTS/ACTIVITIES </a:t>
            </a:r>
            <a:endParaRPr lang="ro-RO" b="1" dirty="0"/>
          </a:p>
          <a:p>
            <a:r>
              <a:rPr lang="en-US" b="1" dirty="0"/>
              <a:t>M. MULTIPLIER EVENTS</a:t>
            </a:r>
            <a:endParaRPr lang="ro-RO" b="1" dirty="0"/>
          </a:p>
          <a:p>
            <a:r>
              <a:rPr lang="en-US" b="1" dirty="0"/>
              <a:t>C. LEARNING/TEACHING/TRAINING ACTIVITIES</a:t>
            </a:r>
          </a:p>
        </p:txBody>
      </p:sp>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PROJECT MANAGEMENT AND IMPLEMENTATION ACTIVITIES</a:t>
            </a:r>
          </a:p>
        </p:txBody>
      </p:sp>
      <p:pic>
        <p:nvPicPr>
          <p:cNvPr id="5" name="Content Placeholder 4"/>
          <p:cNvPicPr>
            <a:picLocks noGrp="1" noChangeAspect="1"/>
          </p:cNvPicPr>
          <p:nvPr>
            <p:ph idx="1"/>
          </p:nvPr>
        </p:nvPicPr>
        <p:blipFill>
          <a:blip r:embed="rId2"/>
          <a:stretch>
            <a:fillRect/>
          </a:stretch>
        </p:blipFill>
        <p:spPr>
          <a:xfrm>
            <a:off x="837828" y="1600200"/>
            <a:ext cx="9753600" cy="2301667"/>
          </a:xfrm>
          <a:prstGeom prst="rect">
            <a:avLst/>
          </a:prstGeom>
        </p:spPr>
      </p:pic>
      <p:sp>
        <p:nvSpPr>
          <p:cNvPr id="6" name="Content Placeholder 4"/>
          <p:cNvSpPr txBox="1">
            <a:spLocks/>
          </p:cNvSpPr>
          <p:nvPr/>
        </p:nvSpPr>
        <p:spPr>
          <a:xfrm>
            <a:off x="1629916" y="5227429"/>
            <a:ext cx="9681592" cy="1659118"/>
          </a:xfrm>
          <a:prstGeom prst="rect">
            <a:avLst/>
          </a:prstGeom>
        </p:spPr>
        <p:txBody>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lnSpc>
                <a:spcPct val="100000"/>
              </a:lnSpc>
              <a:spcBef>
                <a:spcPts val="0"/>
              </a:spcBef>
            </a:pPr>
            <a:r>
              <a:rPr lang="ro-RO" sz="1800" dirty="0"/>
              <a:t>A1-M1 – </a:t>
            </a:r>
            <a:r>
              <a:rPr lang="ro-RO" sz="1800" dirty="0" err="1"/>
              <a:t>the</a:t>
            </a:r>
            <a:r>
              <a:rPr lang="ro-RO" sz="1800" dirty="0"/>
              <a:t> </a:t>
            </a:r>
            <a:r>
              <a:rPr lang="ro-RO" sz="1800" dirty="0" err="1"/>
              <a:t>first</a:t>
            </a:r>
            <a:r>
              <a:rPr lang="ro-RO" sz="1800" dirty="0"/>
              <a:t> </a:t>
            </a:r>
            <a:r>
              <a:rPr lang="ro-RO" sz="1800" dirty="0" err="1"/>
              <a:t>month</a:t>
            </a:r>
            <a:r>
              <a:rPr lang="ro-RO" sz="1800" dirty="0"/>
              <a:t> of </a:t>
            </a:r>
            <a:r>
              <a:rPr lang="ro-RO" sz="1800" dirty="0" err="1"/>
              <a:t>the</a:t>
            </a:r>
            <a:r>
              <a:rPr lang="ro-RO" sz="1800" dirty="0"/>
              <a:t> </a:t>
            </a:r>
            <a:r>
              <a:rPr lang="ro-RO" sz="1800" dirty="0" err="1"/>
              <a:t>project</a:t>
            </a:r>
            <a:r>
              <a:rPr lang="ro-RO" sz="1800" dirty="0"/>
              <a:t> - date of </a:t>
            </a:r>
            <a:r>
              <a:rPr lang="ro-RO" sz="1800" dirty="0" err="1"/>
              <a:t>the</a:t>
            </a:r>
            <a:r>
              <a:rPr lang="ro-RO" sz="1800" dirty="0"/>
              <a:t> </a:t>
            </a:r>
            <a:r>
              <a:rPr lang="ro-RO" sz="1800" dirty="0" err="1"/>
              <a:t>signature</a:t>
            </a:r>
            <a:r>
              <a:rPr lang="ro-RO" sz="1800" dirty="0"/>
              <a:t> of </a:t>
            </a:r>
            <a:r>
              <a:rPr lang="ro-RO" sz="1800" dirty="0" err="1"/>
              <a:t>the</a:t>
            </a:r>
            <a:r>
              <a:rPr lang="ro-RO" sz="1800" dirty="0"/>
              <a:t> contract – </a:t>
            </a:r>
            <a:r>
              <a:rPr lang="ro-RO" sz="1800" dirty="0" err="1"/>
              <a:t>September</a:t>
            </a:r>
            <a:r>
              <a:rPr lang="ro-RO" sz="1800" dirty="0"/>
              <a:t> 2021</a:t>
            </a:r>
          </a:p>
          <a:p>
            <a:pPr>
              <a:lnSpc>
                <a:spcPct val="100000"/>
              </a:lnSpc>
              <a:spcBef>
                <a:spcPts val="0"/>
              </a:spcBef>
            </a:pPr>
            <a:r>
              <a:rPr lang="ro-RO" sz="1800" dirty="0"/>
              <a:t>A2- M8 – Aprilie 2022</a:t>
            </a:r>
          </a:p>
          <a:p>
            <a:pPr>
              <a:lnSpc>
                <a:spcPct val="100000"/>
              </a:lnSpc>
              <a:spcBef>
                <a:spcPts val="0"/>
              </a:spcBef>
            </a:pPr>
            <a:r>
              <a:rPr lang="ro-RO" sz="1800" dirty="0"/>
              <a:t>A3 – M12 - August 2022</a:t>
            </a:r>
          </a:p>
          <a:p>
            <a:pPr>
              <a:lnSpc>
                <a:spcPct val="100000"/>
              </a:lnSpc>
              <a:spcBef>
                <a:spcPts val="0"/>
              </a:spcBef>
            </a:pPr>
            <a:r>
              <a:rPr lang="ro-RO" sz="1800" dirty="0"/>
              <a:t>A4 – M19 - </a:t>
            </a:r>
            <a:r>
              <a:rPr lang="ro-RO" sz="1800" dirty="0" err="1"/>
              <a:t>March</a:t>
            </a:r>
            <a:r>
              <a:rPr lang="ro-RO" sz="1800" dirty="0"/>
              <a:t> 2023</a:t>
            </a:r>
          </a:p>
          <a:p>
            <a:pPr>
              <a:lnSpc>
                <a:spcPct val="100000"/>
              </a:lnSpc>
              <a:spcBef>
                <a:spcPts val="0"/>
              </a:spcBef>
            </a:pPr>
            <a:r>
              <a:rPr lang="ro-RO" sz="1800" dirty="0"/>
              <a:t>A5 – M24  - August 2023</a:t>
            </a:r>
          </a:p>
          <a:p>
            <a:pPr lvl="1"/>
            <a:endParaRPr lang="en-US" dirty="0"/>
          </a:p>
        </p:txBody>
      </p:sp>
      <p:sp>
        <p:nvSpPr>
          <p:cNvPr id="7" name="Rectangle 6"/>
          <p:cNvSpPr/>
          <p:nvPr/>
        </p:nvSpPr>
        <p:spPr>
          <a:xfrm>
            <a:off x="1106116" y="3936147"/>
            <a:ext cx="9649072" cy="1631216"/>
          </a:xfrm>
          <a:prstGeom prst="rect">
            <a:avLst/>
          </a:prstGeom>
        </p:spPr>
        <p:txBody>
          <a:bodyPr wrap="square">
            <a:spAutoFit/>
          </a:bodyPr>
          <a:lstStyle/>
          <a:p>
            <a:r>
              <a:rPr lang="ro-RO" sz="2000" dirty="0"/>
              <a:t>Budget: </a:t>
            </a:r>
          </a:p>
          <a:p>
            <a:pPr lvl="1"/>
            <a:r>
              <a:rPr lang="ro-RO" sz="2000" b="1" dirty="0"/>
              <a:t>MBNA – 12000 EUR </a:t>
            </a:r>
          </a:p>
          <a:p>
            <a:pPr lvl="1"/>
            <a:r>
              <a:rPr lang="ro-RO" sz="2000" b="1" dirty="0"/>
              <a:t>NTNU – 6000 EUR</a:t>
            </a:r>
            <a:r>
              <a:rPr lang="ro-RO" sz="2000" dirty="0"/>
              <a:t> + </a:t>
            </a:r>
            <a:r>
              <a:rPr lang="ro-RO" sz="2000" dirty="0" err="1"/>
              <a:t>Transnational</a:t>
            </a:r>
            <a:r>
              <a:rPr lang="ro-RO" sz="2000" dirty="0"/>
              <a:t> </a:t>
            </a:r>
            <a:r>
              <a:rPr lang="ro-RO" sz="2000" dirty="0" err="1"/>
              <a:t>project</a:t>
            </a:r>
            <a:r>
              <a:rPr lang="ro-RO" sz="2000" dirty="0"/>
              <a:t> </a:t>
            </a:r>
            <a:r>
              <a:rPr lang="ro-RO" sz="2000" dirty="0" err="1"/>
              <a:t>meeting</a:t>
            </a:r>
            <a:r>
              <a:rPr lang="ro-RO" sz="2000" dirty="0"/>
              <a:t> * 2 </a:t>
            </a:r>
            <a:r>
              <a:rPr lang="ro-RO" sz="2000" dirty="0" err="1"/>
              <a:t>persons</a:t>
            </a:r>
            <a:r>
              <a:rPr lang="ro-RO" sz="2000" dirty="0"/>
              <a:t> = 848 (</a:t>
            </a:r>
            <a:r>
              <a:rPr lang="ro-RO" sz="2000" dirty="0" err="1"/>
              <a:t>indiv.support</a:t>
            </a:r>
            <a:r>
              <a:rPr lang="ro-RO" sz="2000" dirty="0"/>
              <a:t>) +720 (</a:t>
            </a:r>
            <a:r>
              <a:rPr lang="ro-RO" sz="2000" dirty="0" err="1"/>
              <a:t>travel</a:t>
            </a:r>
            <a:r>
              <a:rPr lang="ro-RO" sz="2000" dirty="0"/>
              <a:t> ) = </a:t>
            </a:r>
            <a:r>
              <a:rPr lang="ro-RO" sz="2000" b="1" dirty="0"/>
              <a:t>1568 </a:t>
            </a:r>
            <a:r>
              <a:rPr lang="ro-RO" sz="2000" b="1" dirty="0" err="1"/>
              <a:t>Eur</a:t>
            </a:r>
            <a:endParaRPr lang="ro-RO" sz="2000" b="1" dirty="0"/>
          </a:p>
          <a:p>
            <a:pPr lvl="1"/>
            <a:endParaRPr lang="ro-RO" sz="2000" dirty="0"/>
          </a:p>
        </p:txBody>
      </p:sp>
    </p:spTree>
    <p:extLst>
      <p:ext uri="{BB962C8B-B14F-4D97-AF65-F5344CB8AC3E}">
        <p14:creationId xmlns:p14="http://schemas.microsoft.com/office/powerpoint/2010/main" val="38023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PROJECT MANAGEMENT AND IMPLEMENTATION ACTIVITIES</a:t>
            </a:r>
          </a:p>
        </p:txBody>
      </p:sp>
      <p:pic>
        <p:nvPicPr>
          <p:cNvPr id="5" name="Content Placeholder 4"/>
          <p:cNvPicPr>
            <a:picLocks noGrp="1" noChangeAspect="1"/>
          </p:cNvPicPr>
          <p:nvPr>
            <p:ph idx="1"/>
          </p:nvPr>
        </p:nvPicPr>
        <p:blipFill>
          <a:blip r:embed="rId2"/>
          <a:stretch>
            <a:fillRect/>
          </a:stretch>
        </p:blipFill>
        <p:spPr>
          <a:xfrm>
            <a:off x="1210945" y="1412776"/>
            <a:ext cx="8208912" cy="1937150"/>
          </a:xfrm>
          <a:prstGeom prst="rect">
            <a:avLst/>
          </a:prstGeom>
        </p:spPr>
      </p:pic>
      <p:pic>
        <p:nvPicPr>
          <p:cNvPr id="3" name="Picture 2"/>
          <p:cNvPicPr>
            <a:picLocks noChangeAspect="1"/>
          </p:cNvPicPr>
          <p:nvPr/>
        </p:nvPicPr>
        <p:blipFill>
          <a:blip r:embed="rId3"/>
          <a:stretch>
            <a:fillRect/>
          </a:stretch>
        </p:blipFill>
        <p:spPr>
          <a:xfrm>
            <a:off x="1125860" y="3478317"/>
            <a:ext cx="7507801" cy="1666233"/>
          </a:xfrm>
          <a:prstGeom prst="rect">
            <a:avLst/>
          </a:prstGeom>
        </p:spPr>
      </p:pic>
      <p:pic>
        <p:nvPicPr>
          <p:cNvPr id="4" name="Picture 3"/>
          <p:cNvPicPr>
            <a:picLocks noChangeAspect="1"/>
          </p:cNvPicPr>
          <p:nvPr/>
        </p:nvPicPr>
        <p:blipFill>
          <a:blip r:embed="rId4"/>
          <a:stretch>
            <a:fillRect/>
          </a:stretch>
        </p:blipFill>
        <p:spPr>
          <a:xfrm>
            <a:off x="1217614" y="5167241"/>
            <a:ext cx="7134742" cy="1809304"/>
          </a:xfrm>
          <a:prstGeom prst="rect">
            <a:avLst/>
          </a:prstGeom>
        </p:spPr>
      </p:pic>
      <p:sp>
        <p:nvSpPr>
          <p:cNvPr id="10" name="Right Arrow 9"/>
          <p:cNvSpPr/>
          <p:nvPr/>
        </p:nvSpPr>
        <p:spPr>
          <a:xfrm>
            <a:off x="975585" y="4487255"/>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11" name="Right Arrow 10"/>
          <p:cNvSpPr/>
          <p:nvPr/>
        </p:nvSpPr>
        <p:spPr>
          <a:xfrm>
            <a:off x="1014858" y="6381328"/>
            <a:ext cx="445168" cy="7200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6" name="Rectangle 5"/>
          <p:cNvSpPr/>
          <p:nvPr/>
        </p:nvSpPr>
        <p:spPr>
          <a:xfrm>
            <a:off x="3646140" y="5144550"/>
            <a:ext cx="5246185" cy="338554"/>
          </a:xfrm>
          <a:prstGeom prst="rect">
            <a:avLst/>
          </a:prstGeom>
        </p:spPr>
        <p:txBody>
          <a:bodyPr wrap="square">
            <a:spAutoFit/>
          </a:bodyPr>
          <a:lstStyle/>
          <a:p>
            <a:r>
              <a:rPr lang="en-US" sz="1600" dirty="0">
                <a:latin typeface="Arial" panose="020B0604020202020204" pitchFamily="34" charset="0"/>
              </a:rPr>
              <a:t>TPM</a:t>
            </a:r>
            <a:r>
              <a:rPr lang="en-US" sz="1600" dirty="0"/>
              <a:t> </a:t>
            </a:r>
            <a:r>
              <a:rPr lang="en-US" sz="1600" dirty="0">
                <a:latin typeface="Arial" panose="020B0604020202020204" pitchFamily="34" charset="0"/>
              </a:rPr>
              <a:t>Transnational project management meetings</a:t>
            </a:r>
            <a:r>
              <a:rPr lang="en-US" sz="1600" dirty="0"/>
              <a:t> </a:t>
            </a:r>
          </a:p>
        </p:txBody>
      </p:sp>
    </p:spTree>
    <p:extLst>
      <p:ext uri="{BB962C8B-B14F-4D97-AF65-F5344CB8AC3E}">
        <p14:creationId xmlns:p14="http://schemas.microsoft.com/office/powerpoint/2010/main" val="271955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INTELLECTUAL OUTPUTS/ACTIVITIES </a:t>
            </a:r>
          </a:p>
        </p:txBody>
      </p:sp>
      <p:pic>
        <p:nvPicPr>
          <p:cNvPr id="5" name="Picture 4"/>
          <p:cNvPicPr>
            <a:picLocks noChangeAspect="1"/>
          </p:cNvPicPr>
          <p:nvPr/>
        </p:nvPicPr>
        <p:blipFill>
          <a:blip r:embed="rId2"/>
          <a:stretch>
            <a:fillRect/>
          </a:stretch>
        </p:blipFill>
        <p:spPr>
          <a:xfrm>
            <a:off x="1485900" y="1600200"/>
            <a:ext cx="9485314" cy="2232817"/>
          </a:xfrm>
          <a:prstGeom prst="rect">
            <a:avLst/>
          </a:prstGeom>
        </p:spPr>
      </p:pic>
      <p:sp>
        <p:nvSpPr>
          <p:cNvPr id="8" name="Rectangle 7"/>
          <p:cNvSpPr/>
          <p:nvPr/>
        </p:nvSpPr>
        <p:spPr>
          <a:xfrm>
            <a:off x="1106116" y="3936147"/>
            <a:ext cx="9649072" cy="3477875"/>
          </a:xfrm>
          <a:prstGeom prst="rect">
            <a:avLst/>
          </a:prstGeom>
        </p:spPr>
        <p:txBody>
          <a:bodyPr wrap="square">
            <a:spAutoFit/>
          </a:bodyPr>
          <a:lstStyle/>
          <a:p>
            <a:r>
              <a:rPr lang="ro-RO" sz="2000" dirty="0"/>
              <a:t>Budget: </a:t>
            </a:r>
          </a:p>
          <a:p>
            <a:pPr lvl="1"/>
            <a:r>
              <a:rPr lang="ro-RO" sz="2000" b="1" dirty="0"/>
              <a:t>O1: MBNA – 12210 EUR </a:t>
            </a:r>
          </a:p>
          <a:p>
            <a:pPr lvl="1"/>
            <a:r>
              <a:rPr lang="ro-RO" sz="2000" b="1" dirty="0"/>
              <a:t>O1: NTNU –  39765 EUR</a:t>
            </a:r>
          </a:p>
          <a:p>
            <a:pPr lvl="1"/>
            <a:endParaRPr lang="ro-RO" sz="2000" b="1" dirty="0"/>
          </a:p>
          <a:p>
            <a:pPr lvl="1"/>
            <a:r>
              <a:rPr lang="ro-RO" sz="2000" b="1" dirty="0"/>
              <a:t>O2: MBNA – 9410 EUR </a:t>
            </a:r>
          </a:p>
          <a:p>
            <a:pPr lvl="1"/>
            <a:r>
              <a:rPr lang="ro-RO" sz="2000" b="1" dirty="0"/>
              <a:t>O2: NTNU –  14460 EUR</a:t>
            </a:r>
          </a:p>
          <a:p>
            <a:pPr lvl="1"/>
            <a:endParaRPr lang="ro-RO" sz="2000" b="1" dirty="0"/>
          </a:p>
          <a:p>
            <a:pPr lvl="1"/>
            <a:r>
              <a:rPr lang="ro-RO" sz="2000" b="1" dirty="0"/>
              <a:t>O5: MBNA – 1480 EUR </a:t>
            </a:r>
          </a:p>
          <a:p>
            <a:pPr lvl="1"/>
            <a:r>
              <a:rPr lang="ro-RO" sz="2000" b="1" dirty="0"/>
              <a:t>O2: NTNU –  4820 EUR</a:t>
            </a:r>
            <a:endParaRPr lang="ro-RO" sz="2000" dirty="0"/>
          </a:p>
          <a:p>
            <a:pPr lvl="1"/>
            <a:endParaRPr lang="ro-RO" sz="2000" dirty="0"/>
          </a:p>
          <a:p>
            <a:pPr lvl="1"/>
            <a:endParaRPr lang="ro-RO" sz="2000" dirty="0"/>
          </a:p>
        </p:txBody>
      </p:sp>
      <p:sp>
        <p:nvSpPr>
          <p:cNvPr id="9" name="Rectangle 8"/>
          <p:cNvSpPr/>
          <p:nvPr/>
        </p:nvSpPr>
        <p:spPr>
          <a:xfrm>
            <a:off x="4438228" y="4437112"/>
            <a:ext cx="6092825" cy="400110"/>
          </a:xfrm>
          <a:prstGeom prst="rect">
            <a:avLst/>
          </a:prstGeom>
        </p:spPr>
        <p:txBody>
          <a:bodyPr>
            <a:spAutoFit/>
          </a:bodyPr>
          <a:lstStyle/>
          <a:p>
            <a:pPr lvl="1"/>
            <a:r>
              <a:rPr lang="ro-RO" sz="2000" b="1" dirty="0">
                <a:solidFill>
                  <a:srgbClr val="FF0000"/>
                </a:solidFill>
              </a:rPr>
              <a:t>O1 – M1 </a:t>
            </a:r>
            <a:r>
              <a:rPr lang="ro-RO" sz="2000" b="1" dirty="0" err="1">
                <a:solidFill>
                  <a:srgbClr val="FF0000"/>
                </a:solidFill>
              </a:rPr>
              <a:t>September</a:t>
            </a:r>
            <a:r>
              <a:rPr lang="ro-RO" sz="2000" b="1" dirty="0">
                <a:solidFill>
                  <a:srgbClr val="FF0000"/>
                </a:solidFill>
              </a:rPr>
              <a:t> 2021 – M12 August 2022</a:t>
            </a:r>
            <a:endParaRPr lang="ro-RO" sz="2000" dirty="0">
              <a:solidFill>
                <a:srgbClr val="FF0000"/>
              </a:solidFill>
            </a:endParaRPr>
          </a:p>
        </p:txBody>
      </p:sp>
      <p:sp>
        <p:nvSpPr>
          <p:cNvPr id="10" name="Rectangle 9"/>
          <p:cNvSpPr/>
          <p:nvPr/>
        </p:nvSpPr>
        <p:spPr>
          <a:xfrm>
            <a:off x="4438227" y="5302031"/>
            <a:ext cx="6092825" cy="400110"/>
          </a:xfrm>
          <a:prstGeom prst="rect">
            <a:avLst/>
          </a:prstGeom>
        </p:spPr>
        <p:txBody>
          <a:bodyPr>
            <a:spAutoFit/>
          </a:bodyPr>
          <a:lstStyle/>
          <a:p>
            <a:pPr lvl="1"/>
            <a:r>
              <a:rPr lang="ro-RO" sz="2000" b="1" dirty="0">
                <a:solidFill>
                  <a:srgbClr val="FF0000"/>
                </a:solidFill>
              </a:rPr>
              <a:t>O2 – M1 </a:t>
            </a:r>
            <a:r>
              <a:rPr lang="ro-RO" sz="2000" b="1" dirty="0" err="1">
                <a:solidFill>
                  <a:srgbClr val="FF0000"/>
                </a:solidFill>
              </a:rPr>
              <a:t>September</a:t>
            </a:r>
            <a:r>
              <a:rPr lang="ro-RO" sz="2000" b="1" dirty="0">
                <a:solidFill>
                  <a:srgbClr val="FF0000"/>
                </a:solidFill>
              </a:rPr>
              <a:t> 2021 – M23 </a:t>
            </a:r>
            <a:r>
              <a:rPr lang="ro-RO" sz="2000" b="1" dirty="0" err="1">
                <a:solidFill>
                  <a:srgbClr val="FF0000"/>
                </a:solidFill>
              </a:rPr>
              <a:t>July</a:t>
            </a:r>
            <a:r>
              <a:rPr lang="ro-RO" sz="2000" b="1" dirty="0">
                <a:solidFill>
                  <a:srgbClr val="FF0000"/>
                </a:solidFill>
              </a:rPr>
              <a:t> 2023</a:t>
            </a:r>
            <a:endParaRPr lang="ro-RO" sz="2000" dirty="0">
              <a:solidFill>
                <a:srgbClr val="FF0000"/>
              </a:solidFill>
            </a:endParaRPr>
          </a:p>
        </p:txBody>
      </p:sp>
      <p:sp>
        <p:nvSpPr>
          <p:cNvPr id="11" name="Rectangle 10"/>
          <p:cNvSpPr/>
          <p:nvPr/>
        </p:nvSpPr>
        <p:spPr>
          <a:xfrm>
            <a:off x="4438226" y="6203106"/>
            <a:ext cx="6092825" cy="400110"/>
          </a:xfrm>
          <a:prstGeom prst="rect">
            <a:avLst/>
          </a:prstGeom>
        </p:spPr>
        <p:txBody>
          <a:bodyPr>
            <a:spAutoFit/>
          </a:bodyPr>
          <a:lstStyle/>
          <a:p>
            <a:pPr lvl="1"/>
            <a:r>
              <a:rPr lang="ro-RO" sz="2000" b="1" dirty="0">
                <a:solidFill>
                  <a:srgbClr val="FF0000"/>
                </a:solidFill>
              </a:rPr>
              <a:t>O5 – M1 </a:t>
            </a:r>
            <a:r>
              <a:rPr lang="ro-RO" sz="2000" b="1" dirty="0" err="1">
                <a:solidFill>
                  <a:srgbClr val="FF0000"/>
                </a:solidFill>
              </a:rPr>
              <a:t>September</a:t>
            </a:r>
            <a:r>
              <a:rPr lang="ro-RO" sz="2000" b="1" dirty="0">
                <a:solidFill>
                  <a:srgbClr val="FF0000"/>
                </a:solidFill>
              </a:rPr>
              <a:t> 2021 – M24 August 2023</a:t>
            </a:r>
            <a:endParaRPr lang="ro-RO" sz="2000" dirty="0">
              <a:solidFill>
                <a:srgbClr val="FF0000"/>
              </a:solidFill>
            </a:endParaRPr>
          </a:p>
        </p:txBody>
      </p:sp>
    </p:spTree>
    <p:extLst>
      <p:ext uri="{BB962C8B-B14F-4D97-AF65-F5344CB8AC3E}">
        <p14:creationId xmlns:p14="http://schemas.microsoft.com/office/powerpoint/2010/main" val="72801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INTELLECTUAL OUTPUTS/ACTIVITIES </a:t>
            </a:r>
          </a:p>
        </p:txBody>
      </p:sp>
      <p:pic>
        <p:nvPicPr>
          <p:cNvPr id="5" name="Picture 4"/>
          <p:cNvPicPr>
            <a:picLocks noChangeAspect="1"/>
          </p:cNvPicPr>
          <p:nvPr/>
        </p:nvPicPr>
        <p:blipFill>
          <a:blip r:embed="rId2"/>
          <a:stretch>
            <a:fillRect/>
          </a:stretch>
        </p:blipFill>
        <p:spPr>
          <a:xfrm>
            <a:off x="1485900" y="1600200"/>
            <a:ext cx="9485314" cy="2232817"/>
          </a:xfrm>
          <a:prstGeom prst="rect">
            <a:avLst/>
          </a:prstGeom>
        </p:spPr>
      </p:pic>
      <p:pic>
        <p:nvPicPr>
          <p:cNvPr id="3" name="Picture 2"/>
          <p:cNvPicPr>
            <a:picLocks noChangeAspect="1"/>
          </p:cNvPicPr>
          <p:nvPr/>
        </p:nvPicPr>
        <p:blipFill>
          <a:blip r:embed="rId3"/>
          <a:stretch>
            <a:fillRect/>
          </a:stretch>
        </p:blipFill>
        <p:spPr>
          <a:xfrm>
            <a:off x="1485900" y="4077072"/>
            <a:ext cx="8295480" cy="2664296"/>
          </a:xfrm>
          <a:prstGeom prst="rect">
            <a:avLst/>
          </a:prstGeom>
        </p:spPr>
      </p:pic>
      <p:sp>
        <p:nvSpPr>
          <p:cNvPr id="12" name="Right Arrow 11"/>
          <p:cNvSpPr/>
          <p:nvPr/>
        </p:nvSpPr>
        <p:spPr>
          <a:xfrm>
            <a:off x="1341884" y="5188063"/>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13" name="Right Arrow 12"/>
          <p:cNvSpPr/>
          <p:nvPr/>
        </p:nvSpPr>
        <p:spPr>
          <a:xfrm>
            <a:off x="1341883" y="5432118"/>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14" name="Right Arrow 13"/>
          <p:cNvSpPr/>
          <p:nvPr/>
        </p:nvSpPr>
        <p:spPr>
          <a:xfrm>
            <a:off x="1341883" y="6312125"/>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2815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INTELLECTUAL OUTPUTS/ACTIVITIES </a:t>
            </a:r>
          </a:p>
        </p:txBody>
      </p:sp>
      <p:pic>
        <p:nvPicPr>
          <p:cNvPr id="5" name="Picture 4"/>
          <p:cNvPicPr>
            <a:picLocks noChangeAspect="1"/>
          </p:cNvPicPr>
          <p:nvPr/>
        </p:nvPicPr>
        <p:blipFill>
          <a:blip r:embed="rId2"/>
          <a:stretch>
            <a:fillRect/>
          </a:stretch>
        </p:blipFill>
        <p:spPr>
          <a:xfrm>
            <a:off x="1485900" y="1600200"/>
            <a:ext cx="9485314" cy="2232817"/>
          </a:xfrm>
          <a:prstGeom prst="rect">
            <a:avLst/>
          </a:prstGeom>
        </p:spPr>
      </p:pic>
      <p:sp>
        <p:nvSpPr>
          <p:cNvPr id="3" name="Rectangle 2"/>
          <p:cNvSpPr/>
          <p:nvPr/>
        </p:nvSpPr>
        <p:spPr>
          <a:xfrm>
            <a:off x="1341884" y="3933056"/>
            <a:ext cx="10064524" cy="2585323"/>
          </a:xfrm>
          <a:prstGeom prst="rect">
            <a:avLst/>
          </a:prstGeom>
        </p:spPr>
        <p:txBody>
          <a:bodyPr wrap="square">
            <a:spAutoFit/>
          </a:bodyPr>
          <a:lstStyle/>
          <a:p>
            <a:r>
              <a:rPr lang="ro-RO" i="1" dirty="0">
                <a:solidFill>
                  <a:srgbClr val="171717"/>
                </a:solidFill>
                <a:latin typeface="Open Sans"/>
              </a:rPr>
              <a:t>O1</a:t>
            </a:r>
          </a:p>
          <a:p>
            <a:r>
              <a:rPr lang="ro-RO" b="1" i="1" dirty="0">
                <a:solidFill>
                  <a:srgbClr val="FF0000"/>
                </a:solidFill>
                <a:latin typeface="Open Sans"/>
              </a:rPr>
              <a:t>NTNU - </a:t>
            </a:r>
            <a:r>
              <a:rPr lang="en-US" i="1" dirty="0">
                <a:solidFill>
                  <a:srgbClr val="171717"/>
                </a:solidFill>
                <a:latin typeface="Open Sans"/>
              </a:rPr>
              <a:t>"Practical applications in marine robotics" -28 hours/semester (course-14 hours + laboratory-14 hours)-2 ECTS; </a:t>
            </a:r>
            <a:endParaRPr lang="ro-RO" i="1" dirty="0">
              <a:solidFill>
                <a:srgbClr val="171717"/>
              </a:solidFill>
              <a:latin typeface="Open Sans"/>
            </a:endParaRPr>
          </a:p>
          <a:p>
            <a:endParaRPr lang="ro-RO" i="1" dirty="0">
              <a:solidFill>
                <a:srgbClr val="171717"/>
              </a:solidFill>
              <a:latin typeface="Open Sans"/>
            </a:endParaRPr>
          </a:p>
          <a:p>
            <a:r>
              <a:rPr lang="ro-RO" b="1" i="1" dirty="0">
                <a:solidFill>
                  <a:srgbClr val="FF0000"/>
                </a:solidFill>
                <a:latin typeface="Open Sans"/>
              </a:rPr>
              <a:t>MBNA - </a:t>
            </a:r>
            <a:r>
              <a:rPr lang="en-US" i="1" dirty="0">
                <a:solidFill>
                  <a:srgbClr val="171717"/>
                </a:solidFill>
                <a:latin typeface="Open Sans"/>
              </a:rPr>
              <a:t>"Applications of intelligent technologies in bathymetry and oceanography"-28 hours/semester (course-14 hours + laboratory-14 hours)-2 ECTS; </a:t>
            </a:r>
            <a:endParaRPr lang="ro-RO" i="1" dirty="0">
              <a:solidFill>
                <a:srgbClr val="171717"/>
              </a:solidFill>
              <a:latin typeface="Open Sans"/>
            </a:endParaRPr>
          </a:p>
          <a:p>
            <a:endParaRPr lang="ro-RO" i="1" dirty="0">
              <a:solidFill>
                <a:srgbClr val="171717"/>
              </a:solidFill>
              <a:latin typeface="Open Sans"/>
            </a:endParaRPr>
          </a:p>
          <a:p>
            <a:r>
              <a:rPr lang="ro-RO" b="1" i="1" dirty="0">
                <a:solidFill>
                  <a:srgbClr val="FF0000"/>
                </a:solidFill>
                <a:latin typeface="Open Sans"/>
              </a:rPr>
              <a:t>NTNU - </a:t>
            </a:r>
            <a:r>
              <a:rPr lang="en-US" i="1" dirty="0">
                <a:solidFill>
                  <a:srgbClr val="171717"/>
                </a:solidFill>
                <a:latin typeface="Open Sans"/>
              </a:rPr>
              <a:t>"Machine learning applications in maritime industry" -28 hours/semester (course-14 hours + laboratory-14 hours)-2 ECTS. </a:t>
            </a:r>
          </a:p>
        </p:txBody>
      </p:sp>
    </p:spTree>
    <p:extLst>
      <p:ext uri="{BB962C8B-B14F-4D97-AF65-F5344CB8AC3E}">
        <p14:creationId xmlns:p14="http://schemas.microsoft.com/office/powerpoint/2010/main" val="248922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World  presentation (widescreen)</Template>
  <TotalTime>213</TotalTime>
  <Words>903</Words>
  <Application>Microsoft Office PowerPoint</Application>
  <PresentationFormat>Particularizare</PresentationFormat>
  <Paragraphs>110</Paragraphs>
  <Slides>17</Slides>
  <Notes>1</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17</vt:i4>
      </vt:variant>
    </vt:vector>
  </HeadingPairs>
  <TitlesOfParts>
    <vt:vector size="22" baseType="lpstr">
      <vt:lpstr>Arial</vt:lpstr>
      <vt:lpstr>Calibri</vt:lpstr>
      <vt:lpstr>Century Gothic</vt:lpstr>
      <vt:lpstr>Open Sans</vt:lpstr>
      <vt:lpstr>World Presentation 16x9</vt:lpstr>
      <vt:lpstr>Romanian - Norwegian Strategic Cooperation in Maritime Higher Education for enhancement human capital and knowledge base in field of marine intelligent technologies </vt:lpstr>
      <vt:lpstr>Prezentare PowerPoint</vt:lpstr>
      <vt:lpstr>Information</vt:lpstr>
      <vt:lpstr>Project activities</vt:lpstr>
      <vt:lpstr>A. PROJECT MANAGEMENT AND IMPLEMENTATION ACTIVITIES</vt:lpstr>
      <vt:lpstr>A. PROJECT MANAGEMENT AND IMPLEMENTATION ACTIVITIES</vt:lpstr>
      <vt:lpstr>O. INTELLECTUAL OUTPUTS/ACTIVITIES </vt:lpstr>
      <vt:lpstr>O. INTELLECTUAL OUTPUTS/ACTIVITIES </vt:lpstr>
      <vt:lpstr>O. INTELLECTUAL OUTPUTS/ACTIVITIES </vt:lpstr>
      <vt:lpstr>O. INTELLECTUAL OUTPUTS/ACTIVITIES </vt:lpstr>
      <vt:lpstr>O. INTELLECTUAL OUTPUTS/ACTIVITIES </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Romanian - Norwegian Strategic Cooperation in Maritime Higher Education for enhancement human capital and knowledge base in field of marine intelligent technologies</dc:title>
  <dc:creator>Microsoft account</dc:creator>
  <cp:lastModifiedBy>Doru Cosofret</cp:lastModifiedBy>
  <cp:revision>25</cp:revision>
  <dcterms:created xsi:type="dcterms:W3CDTF">2021-06-04T07:41:42Z</dcterms:created>
  <dcterms:modified xsi:type="dcterms:W3CDTF">2022-09-07T17:02:42Z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