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57" r:id="rId5"/>
    <p:sldId id="258" r:id="rId6"/>
    <p:sldId id="268" r:id="rId7"/>
    <p:sldId id="259" r:id="rId8"/>
    <p:sldId id="260" r:id="rId9"/>
    <p:sldId id="261" r:id="rId10"/>
    <p:sldId id="26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30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CC7FB-972B-429E-9F6A-608770BAF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0D8BEE-086D-48E7-855B-D87DFBB81A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9D68D-4705-4847-A8AF-4418DF40E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t>05/05/2022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C7716-FE7A-4BC0-A016-250E42AA3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0510D-61E3-4338-B070-B8EE278E8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798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3C4D0-AE54-4BC4-A27E-1B7A4FC54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5BA549-B354-4E25-A6A5-A8503E989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62C16-C456-40F4-9CB7-7B9EA5202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t>05/05/2022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0C30B-44E8-4D8F-A418-73E13D28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08071-B9E2-4823-9A2E-0A7506B50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268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29A915-95FB-4078-94E0-9B44B62BE0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476D0F-6120-4BFA-99EA-9AD7B76243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2C7FA-FCC0-435A-BFB3-48DCE2564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t>05/05/2022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C8CEB-4ADB-40B5-9F9C-09BFA31D7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D9CDA-B17B-4570-A9C8-77FCB1971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844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118C8-D799-4A10-9DAF-3CB05F910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43741-4591-4C21-A874-D507F5E12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15D84-0A35-464A-85CA-D10AF9426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t>05/05/2022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0F377-98BB-4B21-A5DB-C6B144FBD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76ADD-3616-46E0-BD7D-66FFBEA46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910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64FF9-DE39-4A13-8C10-686CC4706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83E5C-5A2D-4D27-821B-3175FE29F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66616-D045-4DEE-96C1-720AED6F2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t>05/05/2022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AF202-2260-435C-8CA4-9E524B300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5526F-C384-48D1-B0B0-844369801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831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82FBE-D765-4F33-98AB-E91C9FAAC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ED402-1CBC-4B3B-AC74-C2263009C1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752E5-9D67-4E90-B8B5-3A67194E0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73A147-7661-43C9-9782-3F2E85AEC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t>05/05/2022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2B8AAC-735D-450D-8C11-ADE195104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2DD5A9-7BA0-456D-96BD-05950AF89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416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700D8-5884-4979-9A21-85D453238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3F18A-281D-45C8-AC67-5D91C11EE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B7B5D9-4AFA-4591-A5D3-0D565343B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DA85C6-EBC7-4302-8247-B4F38754B3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02A30A-6A64-46AB-89B9-490596129A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8CE632-A749-4ABF-9154-6DE0CC6A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t>05/05/2022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BC6CF4-DB31-4920-B465-32BD4CD8B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187BA9-A670-4748-B7D1-AEF3F1A79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907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20F91-E0C5-4FB0-8A25-0C2DF0D05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1480B5-B004-4ADE-9EED-13089A0E6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t>05/05/2022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E26C0A-1103-44B1-9777-93A486EFB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3CCEE7-63B4-4F5B-8FAE-1098FEE72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664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F20013-EC92-405C-8E80-12C08FA29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t>05/05/2022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131E12-3459-453A-B207-7B010D88C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C7D488-40DE-4BFA-8949-2242D05FA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88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9F49B-4AE1-4425-A040-8412B5807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F39FF-8182-40D7-858E-287C19C3D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B398D8-AF8E-4EC2-829F-FC19731B79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279435-B89A-4AD5-A5C2-868175104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t>05/05/2022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42A9A1-1611-4168-ABA3-19671C428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AB192-51C2-47BD-8924-B57216847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604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BC2FD-77ED-44B3-9979-133BAC2A0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59BAF1-B81C-4CB6-83F5-346AD815E1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3EB81-2E7C-4574-8BE3-AF38CAB40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37C5B3-A201-43EE-A0CB-899765193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t>05/05/2022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004056-4E96-4370-A6E6-A1A19EBAA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09A5A3-4F4E-479F-9D92-34455A5E1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39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6DB1FF-24CF-49B8-BB65-FE0C36932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71099F-0E56-4BE5-B05B-51DF76890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C0494-DF11-4B0E-A5D7-6DB8E75268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C932C-670A-4E44-B3F6-0BD080F0C010}" type="datetimeFigureOut">
              <a:rPr lang="en-GB" smtClean="0"/>
              <a:t>05/05/2022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C67C4-89A9-4F42-8938-4A4E422D94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23A7A-206B-4C5C-AB2B-1F071783EB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A5129-AEE9-4312-B1B2-AE89CF6F7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37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andieraEU">
            <a:extLst>
              <a:ext uri="{FF2B5EF4-FFF2-40B4-BE49-F238E27FC236}">
                <a16:creationId xmlns:a16="http://schemas.microsoft.com/office/drawing/2014/main" id="{965CBA38-11AE-4EE3-BFAE-6E225F481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84" b="7072"/>
          <a:stretch>
            <a:fillRect/>
          </a:stretch>
        </p:blipFill>
        <p:spPr bwMode="auto">
          <a:xfrm>
            <a:off x="3823855" y="2575885"/>
            <a:ext cx="7408718" cy="426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100" dir="162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43D41DA1-80B4-4535-9CD6-A05990D72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2920" y="5815088"/>
            <a:ext cx="2397556" cy="864096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tl" rotWithShape="0">
              <a:schemeClr val="tx1"/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de-DE" sz="4000" kern="0" dirty="0">
                <a:solidFill>
                  <a:schemeClr val="bg1"/>
                </a:solidFill>
              </a:rPr>
              <a:t>EMILYO</a:t>
            </a:r>
            <a:endParaRPr lang="en-US" altLang="de-DE" sz="2400" kern="0" dirty="0">
              <a:solidFill>
                <a:schemeClr val="bg1"/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B1A39E9-9772-46C1-A27A-1D0045249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2920" y="2743105"/>
            <a:ext cx="2512312" cy="1512168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tl" rotWithShape="0">
              <a:schemeClr val="tx1"/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de-DE" sz="4000" kern="0" dirty="0">
                <a:solidFill>
                  <a:schemeClr val="bg1"/>
                </a:solidFill>
              </a:rPr>
              <a:t>The Initiative</a:t>
            </a:r>
            <a:endParaRPr lang="en-US" altLang="de-DE" sz="2400" kern="0" dirty="0">
              <a:solidFill>
                <a:schemeClr val="bg1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56F8303-CEFB-4873-AFB8-3B0E9D990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4546" y="2743105"/>
            <a:ext cx="1557517" cy="936104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tl" rotWithShape="0">
              <a:schemeClr val="tx1"/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de-DE" kern="0" dirty="0">
                <a:solidFill>
                  <a:schemeClr val="bg1"/>
                </a:solidFill>
              </a:rPr>
              <a:t>Erasmus</a:t>
            </a:r>
          </a:p>
          <a:p>
            <a:pPr algn="ctr" eaLnBrk="1" hangingPunct="1">
              <a:defRPr/>
            </a:pPr>
            <a:r>
              <a:rPr lang="en-US" altLang="de-DE" kern="0" dirty="0">
                <a:solidFill>
                  <a:schemeClr val="bg1"/>
                </a:solidFill>
              </a:rPr>
              <a:t>Militaire</a:t>
            </a:r>
          </a:p>
        </p:txBody>
      </p:sp>
      <p:sp>
        <p:nvSpPr>
          <p:cNvPr id="9" name="Textfeld 1">
            <a:extLst>
              <a:ext uri="{FF2B5EF4-FFF2-40B4-BE49-F238E27FC236}">
                <a16:creationId xmlns:a16="http://schemas.microsoft.com/office/drawing/2014/main" id="{97DFCC58-6BEB-44A4-B653-0173E8384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794" y="153640"/>
            <a:ext cx="7777162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US" altLang="de-DE" sz="3600" dirty="0">
                <a:solidFill>
                  <a:srgbClr val="003399"/>
                </a:solidFill>
              </a:rPr>
              <a:t>European Initiative</a:t>
            </a:r>
            <a:br>
              <a:rPr lang="en-US" altLang="de-DE" sz="3600" dirty="0">
                <a:solidFill>
                  <a:srgbClr val="003399"/>
                </a:solidFill>
              </a:rPr>
            </a:br>
            <a:r>
              <a:rPr lang="en-US" altLang="de-DE" sz="2200" dirty="0">
                <a:solidFill>
                  <a:srgbClr val="003399"/>
                </a:solidFill>
              </a:rPr>
              <a:t>for the exchange of young officers inspired by Erasmus</a:t>
            </a:r>
            <a:endParaRPr lang="de-AT" altLang="de-DE" sz="2200" dirty="0">
              <a:solidFill>
                <a:srgbClr val="003399"/>
              </a:solidFill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2B9149C2-761B-47C3-B2B8-C5A87E9CF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2148" y="5530575"/>
            <a:ext cx="2282311" cy="936104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tl" rotWithShape="0">
              <a:schemeClr val="tx1"/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de-DE" sz="4000" kern="0" dirty="0">
                <a:solidFill>
                  <a:schemeClr val="bg1"/>
                </a:solidFill>
              </a:rPr>
              <a:t>Military</a:t>
            </a:r>
          </a:p>
          <a:p>
            <a:pPr algn="ctr" eaLnBrk="1" hangingPunct="1">
              <a:defRPr/>
            </a:pPr>
            <a:r>
              <a:rPr lang="en-US" altLang="de-DE" sz="4000" kern="0" dirty="0">
                <a:solidFill>
                  <a:schemeClr val="bg1"/>
                </a:solidFill>
              </a:rPr>
              <a:t>Erasmus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1FEB11-F80B-45FB-863D-059111A8BD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0" y="127724"/>
            <a:ext cx="1650653" cy="1633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Bild 12" descr="EMILYO Logo">
            <a:extLst>
              <a:ext uri="{FF2B5EF4-FFF2-40B4-BE49-F238E27FC236}">
                <a16:creationId xmlns:a16="http://schemas.microsoft.com/office/drawing/2014/main" id="{8DFFA6A9-2AEA-4BDD-A4E2-8CE6674FE6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528" y="21610"/>
            <a:ext cx="1650653" cy="165065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4FEB8A3-FD5E-4157-B306-D83D5794FD3A}"/>
              </a:ext>
            </a:extLst>
          </p:cNvPr>
          <p:cNvSpPr txBox="1"/>
          <p:nvPr/>
        </p:nvSpPr>
        <p:spPr>
          <a:xfrm>
            <a:off x="98737" y="5543349"/>
            <a:ext cx="3595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/>
              <a:t>Colonel Catalin </a:t>
            </a:r>
            <a:r>
              <a:rPr lang="en-US" b="1" dirty="0"/>
              <a:t>POPA</a:t>
            </a:r>
            <a:endParaRPr lang="ro-RO" b="1" dirty="0"/>
          </a:p>
          <a:p>
            <a:r>
              <a:rPr lang="ro-RO" dirty="0" err="1"/>
              <a:t>Associate</a:t>
            </a:r>
            <a:r>
              <a:rPr lang="ro-RO" dirty="0"/>
              <a:t> </a:t>
            </a:r>
            <a:r>
              <a:rPr lang="ro-RO" dirty="0" err="1"/>
              <a:t>Professor</a:t>
            </a:r>
            <a:r>
              <a:rPr lang="ro-RO" dirty="0"/>
              <a:t> </a:t>
            </a:r>
            <a:r>
              <a:rPr lang="ro-RO" dirty="0" err="1"/>
              <a:t>PhD</a:t>
            </a:r>
            <a:endParaRPr lang="ro-RO" dirty="0"/>
          </a:p>
          <a:p>
            <a:r>
              <a:rPr lang="en-US" dirty="0"/>
              <a:t>Chairperson </a:t>
            </a:r>
            <a:r>
              <a:rPr lang="en-US" dirty="0" err="1"/>
              <a:t>LoD</a:t>
            </a:r>
            <a:r>
              <a:rPr lang="en-US" dirty="0"/>
              <a:t> 11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B1943D-EA36-D910-B276-C47C80EE1E95}"/>
              </a:ext>
            </a:extLst>
          </p:cNvPr>
          <p:cNvSpPr txBox="1"/>
          <p:nvPr/>
        </p:nvSpPr>
        <p:spPr>
          <a:xfrm>
            <a:off x="2421037" y="1254708"/>
            <a:ext cx="81361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 err="1">
                <a:solidFill>
                  <a:srgbClr val="FF0000"/>
                </a:solidFill>
              </a:rPr>
              <a:t>LoD</a:t>
            </a:r>
            <a:r>
              <a:rPr lang="en-GB" sz="3200" b="1" dirty="0">
                <a:solidFill>
                  <a:srgbClr val="FF0000"/>
                </a:solidFill>
              </a:rPr>
              <a:t> 11 Session International Naval Semester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C69145-7A4F-6824-B171-F3A7B2E04528}"/>
              </a:ext>
            </a:extLst>
          </p:cNvPr>
          <p:cNvSpPr txBox="1"/>
          <p:nvPr/>
        </p:nvSpPr>
        <p:spPr>
          <a:xfrm>
            <a:off x="3595211" y="1786517"/>
            <a:ext cx="60487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/>
              <a:t>54 IG Meeting, </a:t>
            </a:r>
            <a:r>
              <a:rPr lang="en-GB" sz="3200" dirty="0" err="1"/>
              <a:t>Larnaca</a:t>
            </a:r>
            <a:r>
              <a:rPr lang="en-GB" sz="3200" dirty="0"/>
              <a:t>, Cyprus</a:t>
            </a:r>
          </a:p>
        </p:txBody>
      </p:sp>
    </p:spTree>
    <p:extLst>
      <p:ext uri="{BB962C8B-B14F-4D97-AF65-F5344CB8AC3E}">
        <p14:creationId xmlns:p14="http://schemas.microsoft.com/office/powerpoint/2010/main" val="833141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6A8762C-063B-431A-A4BC-CC8FA22A75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9"/>
          <a:stretch/>
        </p:blipFill>
        <p:spPr>
          <a:xfrm>
            <a:off x="192494" y="4197530"/>
            <a:ext cx="4269867" cy="2609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C7CF4B-FE79-4F4C-BA51-9D9B6D629C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583" y="1877550"/>
            <a:ext cx="4991024" cy="2658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6C8DB1-3544-4F81-88D8-3E346D13D2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673" y="4197531"/>
            <a:ext cx="4630833" cy="2609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71776F8-1FA4-4830-A16E-CDCCBD32B1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" y="51104"/>
            <a:ext cx="1098581" cy="108695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1">
            <a:extLst>
              <a:ext uri="{FF2B5EF4-FFF2-40B4-BE49-F238E27FC236}">
                <a16:creationId xmlns:a16="http://schemas.microsoft.com/office/drawing/2014/main" id="{6A8AD7A8-51DA-4DC7-B23E-2801EF0BD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5" y="1294169"/>
            <a:ext cx="11927031" cy="556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de-DE" sz="3600" dirty="0">
                <a:solidFill>
                  <a:srgbClr val="0000FF"/>
                </a:solidFill>
              </a:rPr>
              <a:t>New roadmap proposal – way to go</a:t>
            </a:r>
            <a:r>
              <a:rPr lang="ro-RO" altLang="de-DE" sz="3600" dirty="0">
                <a:solidFill>
                  <a:srgbClr val="0000FF"/>
                </a:solidFill>
              </a:rPr>
              <a:t>:</a:t>
            </a:r>
            <a:endParaRPr lang="en-US" altLang="de-DE" sz="3600" dirty="0">
              <a:solidFill>
                <a:srgbClr val="0000FF"/>
              </a:solidFill>
            </a:endParaRPr>
          </a:p>
          <a:p>
            <a:pPr marL="363538" indent="-363538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sz="2400" dirty="0">
                <a:solidFill>
                  <a:srgbClr val="7030A0"/>
                </a:solidFill>
              </a:rPr>
              <a:t>by December 2023 – enlarging the BOEI pool for </a:t>
            </a:r>
            <a:r>
              <a:rPr lang="en-US" altLang="de-DE" sz="2400" dirty="0" err="1">
                <a:solidFill>
                  <a:srgbClr val="7030A0"/>
                </a:solidFill>
              </a:rPr>
              <a:t>LoD</a:t>
            </a:r>
            <a:r>
              <a:rPr lang="en-US" altLang="de-DE" sz="2400" dirty="0">
                <a:solidFill>
                  <a:srgbClr val="7030A0"/>
                </a:solidFill>
              </a:rPr>
              <a:t>-11;</a:t>
            </a:r>
          </a:p>
          <a:p>
            <a:pPr marL="363538" indent="-363538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sz="2400" dirty="0">
                <a:solidFill>
                  <a:srgbClr val="7030A0"/>
                </a:solidFill>
              </a:rPr>
              <a:t>by December 2023 – enclosing bilateral IIA under Erasmus+ on bilateral level;</a:t>
            </a:r>
            <a:endParaRPr lang="ro-RO" altLang="de-DE" sz="2400" dirty="0">
              <a:solidFill>
                <a:srgbClr val="7030A0"/>
              </a:solidFill>
            </a:endParaRPr>
          </a:p>
          <a:p>
            <a:pPr marL="363538" indent="-363538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sz="2400" dirty="0">
                <a:solidFill>
                  <a:srgbClr val="7030A0"/>
                </a:solidFill>
              </a:rPr>
              <a:t>by June 2022 - assign the courses/partners and building the working teams for common modules development (learning, teaching materials);</a:t>
            </a:r>
          </a:p>
          <a:p>
            <a:pPr marL="363538" indent="-363538" eaLnBrk="1" hangingPunct="1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sz="2400" dirty="0">
                <a:solidFill>
                  <a:srgbClr val="7030A0"/>
                </a:solidFill>
              </a:rPr>
              <a:t>by June 2023 - developing the 12 joint modules in working groups</a:t>
            </a:r>
            <a:r>
              <a:rPr lang="ro-RO" altLang="de-DE" sz="2400" dirty="0">
                <a:solidFill>
                  <a:srgbClr val="7030A0"/>
                </a:solidFill>
              </a:rPr>
              <a:t>;</a:t>
            </a:r>
            <a:endParaRPr lang="en-US" altLang="de-DE" sz="2400" dirty="0">
              <a:solidFill>
                <a:srgbClr val="7030A0"/>
              </a:solidFill>
            </a:endParaRPr>
          </a:p>
          <a:p>
            <a:pPr marL="363538" indent="-363538" eaLnBrk="1" hangingPunct="1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GB" altLang="de-DE" sz="2400" dirty="0">
                <a:solidFill>
                  <a:srgbClr val="7030A0"/>
                </a:solidFill>
              </a:rPr>
              <a:t>during January-October 2023 – building the course </a:t>
            </a:r>
            <a:r>
              <a:rPr lang="en-GB" altLang="de-DE" sz="2400" dirty="0" err="1">
                <a:solidFill>
                  <a:srgbClr val="7030A0"/>
                </a:solidFill>
              </a:rPr>
              <a:t>portofolio</a:t>
            </a:r>
            <a:r>
              <a:rPr lang="en-GB" altLang="de-DE" sz="2400" dirty="0">
                <a:solidFill>
                  <a:srgbClr val="7030A0"/>
                </a:solidFill>
              </a:rPr>
              <a:t> and approving the modules organization in the academic plan for 2023-2024/partner</a:t>
            </a:r>
            <a:r>
              <a:rPr lang="ro-RO" altLang="de-DE" sz="2400" dirty="0">
                <a:solidFill>
                  <a:srgbClr val="7030A0"/>
                </a:solidFill>
              </a:rPr>
              <a:t>;</a:t>
            </a:r>
            <a:endParaRPr lang="en-US" altLang="de-DE" sz="2400" dirty="0">
              <a:solidFill>
                <a:srgbClr val="7030A0"/>
              </a:solidFill>
            </a:endParaRPr>
          </a:p>
          <a:p>
            <a:pPr marL="363538" indent="-363538" eaLnBrk="1" hangingPunct="1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sz="2400" dirty="0">
                <a:solidFill>
                  <a:srgbClr val="7030A0"/>
                </a:solidFill>
              </a:rPr>
              <a:t>by January 2023 – project proposal for </a:t>
            </a:r>
            <a:r>
              <a:rPr lang="en-US" altLang="de-DE" sz="2400" dirty="0">
                <a:solidFill>
                  <a:srgbClr val="FF0000"/>
                </a:solidFill>
              </a:rPr>
              <a:t>Joint Naval Training Program </a:t>
            </a:r>
            <a:r>
              <a:rPr lang="en-US" altLang="de-DE" sz="2400" dirty="0">
                <a:solidFill>
                  <a:srgbClr val="7030A0"/>
                </a:solidFill>
              </a:rPr>
              <a:t>– to value the common curricular frame for cadets</a:t>
            </a:r>
            <a:endParaRPr lang="ro-RO" altLang="de-DE" sz="2400" dirty="0">
              <a:solidFill>
                <a:srgbClr val="7030A0"/>
              </a:solidFill>
            </a:endParaRPr>
          </a:p>
        </p:txBody>
      </p:sp>
      <p:pic>
        <p:nvPicPr>
          <p:cNvPr id="3" name="Bild 12" descr="EMILYO Logo">
            <a:extLst>
              <a:ext uri="{FF2B5EF4-FFF2-40B4-BE49-F238E27FC236}">
                <a16:creationId xmlns:a16="http://schemas.microsoft.com/office/drawing/2014/main" id="{51976DC8-DAF9-49E3-B5A6-A4A82145E5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026" y="51104"/>
            <a:ext cx="1098581" cy="10985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1">
            <a:extLst>
              <a:ext uri="{FF2B5EF4-FFF2-40B4-BE49-F238E27FC236}">
                <a16:creationId xmlns:a16="http://schemas.microsoft.com/office/drawing/2014/main" id="{D74F588F-8D5B-4444-88D5-3B1EAFE41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329" y="271415"/>
            <a:ext cx="85627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Aft>
                <a:spcPct val="0"/>
              </a:spcAft>
              <a:buFontTx/>
              <a:buNone/>
            </a:pPr>
            <a:r>
              <a:rPr lang="en-US" altLang="de-DE" sz="3600" dirty="0">
                <a:solidFill>
                  <a:srgbClr val="FF0000"/>
                </a:solidFill>
              </a:rPr>
              <a:t>INTERNATIONAL NAVAL SEMESTER</a:t>
            </a:r>
            <a:endParaRPr lang="de-AT" altLang="de-DE" sz="22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8C7956-8A55-4484-BB7E-E388E31B66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883" y="1138055"/>
            <a:ext cx="1775117" cy="11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623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1776F8-1FA4-4830-A16E-CDCCBD32B1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" y="51104"/>
            <a:ext cx="1098581" cy="108695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1">
            <a:extLst>
              <a:ext uri="{FF2B5EF4-FFF2-40B4-BE49-F238E27FC236}">
                <a16:creationId xmlns:a16="http://schemas.microsoft.com/office/drawing/2014/main" id="{6A8AD7A8-51DA-4DC7-B23E-2801EF0BD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9783" y="3157988"/>
            <a:ext cx="632806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de-DE" sz="6600" dirty="0">
                <a:solidFill>
                  <a:srgbClr val="0000FF"/>
                </a:solidFill>
              </a:rPr>
              <a:t>QUESTIONS?</a:t>
            </a:r>
          </a:p>
        </p:txBody>
      </p:sp>
      <p:pic>
        <p:nvPicPr>
          <p:cNvPr id="3" name="Bild 12" descr="EMILYO Logo">
            <a:extLst>
              <a:ext uri="{FF2B5EF4-FFF2-40B4-BE49-F238E27FC236}">
                <a16:creationId xmlns:a16="http://schemas.microsoft.com/office/drawing/2014/main" id="{51976DC8-DAF9-49E3-B5A6-A4A82145E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026" y="51104"/>
            <a:ext cx="1098581" cy="10985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1">
            <a:extLst>
              <a:ext uri="{FF2B5EF4-FFF2-40B4-BE49-F238E27FC236}">
                <a16:creationId xmlns:a16="http://schemas.microsoft.com/office/drawing/2014/main" id="{D74F588F-8D5B-4444-88D5-3B1EAFE41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329" y="271415"/>
            <a:ext cx="85627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Aft>
                <a:spcPct val="0"/>
              </a:spcAft>
              <a:buFontTx/>
              <a:buNone/>
            </a:pPr>
            <a:r>
              <a:rPr lang="en-US" altLang="de-DE" sz="3600" dirty="0">
                <a:solidFill>
                  <a:srgbClr val="FF0000"/>
                </a:solidFill>
              </a:rPr>
              <a:t>INTERNATIONAL NAVAL SEMESTER</a:t>
            </a:r>
            <a:endParaRPr lang="de-AT" altLang="de-DE" sz="22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8C7956-8A55-4484-BB7E-E388E31B66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883" y="1138055"/>
            <a:ext cx="1775117" cy="11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79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ste posibil ca imaginea sÄ conÅ£inÄ: cer, ocean, Ã®n aer liber Åi apÄ">
            <a:extLst>
              <a:ext uri="{FF2B5EF4-FFF2-40B4-BE49-F238E27FC236}">
                <a16:creationId xmlns:a16="http://schemas.microsoft.com/office/drawing/2014/main" id="{310164CD-734B-4515-9725-0492318193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45" t="3336" r="1106" b="12209"/>
          <a:stretch/>
        </p:blipFill>
        <p:spPr bwMode="auto">
          <a:xfrm>
            <a:off x="6898916" y="6916"/>
            <a:ext cx="5252691" cy="69133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71776F8-1FA4-4830-A16E-CDCCBD32B1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" y="51104"/>
            <a:ext cx="1098581" cy="1086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d 12" descr="EMILYO Logo">
            <a:extLst>
              <a:ext uri="{FF2B5EF4-FFF2-40B4-BE49-F238E27FC236}">
                <a16:creationId xmlns:a16="http://schemas.microsoft.com/office/drawing/2014/main" id="{51976DC8-DAF9-49E3-B5A6-A4A82145E5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026" y="51104"/>
            <a:ext cx="1098581" cy="10985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1">
            <a:extLst>
              <a:ext uri="{FF2B5EF4-FFF2-40B4-BE49-F238E27FC236}">
                <a16:creationId xmlns:a16="http://schemas.microsoft.com/office/drawing/2014/main" id="{D74F588F-8D5B-4444-88D5-3B1EAFE41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4619" y="188288"/>
            <a:ext cx="85627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Aft>
                <a:spcPct val="0"/>
              </a:spcAft>
              <a:buFontTx/>
              <a:buNone/>
            </a:pPr>
            <a:r>
              <a:rPr lang="en-US" altLang="de-DE" sz="3600" dirty="0">
                <a:solidFill>
                  <a:srgbClr val="FF0000"/>
                </a:solidFill>
              </a:rPr>
              <a:t>INTERNATIONAL NAVAL SEMESTER</a:t>
            </a:r>
            <a:endParaRPr lang="de-AT" altLang="de-DE" sz="2200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EA72FA-5419-4A17-9662-2225B966C4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459" y="2939577"/>
            <a:ext cx="1775117" cy="1183411"/>
          </a:xfrm>
          <a:prstGeom prst="rect">
            <a:avLst/>
          </a:prstGeom>
        </p:spPr>
      </p:pic>
      <p:sp>
        <p:nvSpPr>
          <p:cNvPr id="6" name="Textfeld 1">
            <a:extLst>
              <a:ext uri="{FF2B5EF4-FFF2-40B4-BE49-F238E27FC236}">
                <a16:creationId xmlns:a16="http://schemas.microsoft.com/office/drawing/2014/main" id="{6A8AD7A8-51DA-4DC7-B23E-2801EF0BD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43" y="1418693"/>
            <a:ext cx="12043064" cy="536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de-DE" sz="3600" dirty="0" err="1">
                <a:solidFill>
                  <a:srgbClr val="0000FF"/>
                </a:solidFill>
              </a:rPr>
              <a:t>LoD</a:t>
            </a:r>
            <a:r>
              <a:rPr lang="en-US" altLang="de-DE" sz="3600" dirty="0">
                <a:solidFill>
                  <a:srgbClr val="0000FF"/>
                </a:solidFill>
              </a:rPr>
              <a:t> 11 – identified issues against the initial roadmap</a:t>
            </a:r>
            <a:r>
              <a:rPr lang="ro-RO" altLang="de-DE" sz="3600" dirty="0">
                <a:solidFill>
                  <a:srgbClr val="0000FF"/>
                </a:solidFill>
              </a:rPr>
              <a:t>:</a:t>
            </a:r>
            <a:endParaRPr lang="en-US" altLang="de-DE" sz="3600" dirty="0">
              <a:solidFill>
                <a:srgbClr val="0000FF"/>
              </a:solidFill>
            </a:endParaRPr>
          </a:p>
          <a:p>
            <a:pPr marL="571500" indent="-571500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dirty="0">
                <a:solidFill>
                  <a:srgbClr val="7030A0"/>
                </a:solidFill>
              </a:rPr>
              <a:t>There are several different educational systems that follow up radically different panels of curriculum: </a:t>
            </a:r>
          </a:p>
          <a:p>
            <a:pPr marL="1314450" lvl="1" indent="-571500">
              <a:spcAft>
                <a:spcPct val="0"/>
              </a:spcAft>
              <a:buFontTx/>
              <a:buChar char="-"/>
            </a:pPr>
            <a:r>
              <a:rPr lang="en-US" altLang="de-DE" sz="2000" dirty="0">
                <a:solidFill>
                  <a:srgbClr val="7030A0"/>
                </a:solidFill>
              </a:rPr>
              <a:t>vocational education, </a:t>
            </a:r>
          </a:p>
          <a:p>
            <a:pPr marL="1314450" lvl="1" indent="-571500">
              <a:spcAft>
                <a:spcPct val="0"/>
              </a:spcAft>
              <a:buFontTx/>
              <a:buChar char="-"/>
            </a:pPr>
            <a:r>
              <a:rPr lang="en-US" altLang="de-DE" sz="2000" dirty="0">
                <a:solidFill>
                  <a:srgbClr val="7030A0"/>
                </a:solidFill>
              </a:rPr>
              <a:t>technical/engineering orientation and </a:t>
            </a:r>
          </a:p>
          <a:p>
            <a:pPr marL="1314450" lvl="1" indent="-571500">
              <a:spcAft>
                <a:spcPct val="0"/>
              </a:spcAft>
              <a:buFontTx/>
              <a:buChar char="-"/>
            </a:pPr>
            <a:r>
              <a:rPr lang="en-US" altLang="de-DE" sz="2000" dirty="0">
                <a:solidFill>
                  <a:srgbClr val="7030A0"/>
                </a:solidFill>
              </a:rPr>
              <a:t>integrated academic programs supported by external university</a:t>
            </a:r>
            <a:r>
              <a:rPr lang="en-GB" altLang="de-DE" sz="2000" dirty="0">
                <a:solidFill>
                  <a:srgbClr val="7030A0"/>
                </a:solidFill>
              </a:rPr>
              <a:t>;</a:t>
            </a:r>
            <a:endParaRPr lang="ro-RO" altLang="de-DE" sz="2000" dirty="0">
              <a:solidFill>
                <a:srgbClr val="7030A0"/>
              </a:solidFill>
            </a:endParaRPr>
          </a:p>
          <a:p>
            <a:pPr marL="571500" indent="-571500" eaLnBrk="1" hangingPunct="1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dirty="0">
                <a:solidFill>
                  <a:srgbClr val="7030A0"/>
                </a:solidFill>
              </a:rPr>
              <a:t>The national curriculum is very different to cumulate 30 ECTS based on agreed courses - need more flexibility</a:t>
            </a:r>
            <a:r>
              <a:rPr lang="ro-RO" altLang="de-DE" dirty="0">
                <a:solidFill>
                  <a:srgbClr val="7030A0"/>
                </a:solidFill>
              </a:rPr>
              <a:t>;</a:t>
            </a:r>
            <a:endParaRPr lang="en-US" altLang="de-DE" dirty="0">
              <a:solidFill>
                <a:srgbClr val="7030A0"/>
              </a:solidFill>
            </a:endParaRPr>
          </a:p>
          <a:p>
            <a:pPr marL="571500" indent="-571500" eaLnBrk="1" hangingPunct="1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dirty="0">
                <a:solidFill>
                  <a:srgbClr val="7030A0"/>
                </a:solidFill>
              </a:rPr>
              <a:t>Different subordination - issues on decision making process;</a:t>
            </a:r>
          </a:p>
          <a:p>
            <a:pPr marL="571500" indent="-571500" eaLnBrk="1" hangingPunct="1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dirty="0">
                <a:solidFill>
                  <a:srgbClr val="7030A0"/>
                </a:solidFill>
              </a:rPr>
              <a:t>Several BOEI are not registered as Erasmus+ institutions on HEI;</a:t>
            </a:r>
            <a:endParaRPr lang="ro-RO" altLang="de-DE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649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A4C3950-61D2-4B63-9DEC-E669B4ED4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2899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42CC3264-BBB3-40B2-BE0D-19AB4E4F90CA}"/>
              </a:ext>
            </a:extLst>
          </p:cNvPr>
          <p:cNvSpPr/>
          <p:nvPr/>
        </p:nvSpPr>
        <p:spPr>
          <a:xfrm>
            <a:off x="7377545" y="5663045"/>
            <a:ext cx="1714500" cy="120985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A19FBA8-18E7-4278-84EF-08E6A406BF70}"/>
              </a:ext>
            </a:extLst>
          </p:cNvPr>
          <p:cNvSpPr/>
          <p:nvPr/>
        </p:nvSpPr>
        <p:spPr>
          <a:xfrm>
            <a:off x="8007927" y="1016742"/>
            <a:ext cx="1714500" cy="120985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215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ste posibil ca imaginea sÄ conÅ£inÄ: cer, ocean, Ã®n aer liber Åi apÄ">
            <a:extLst>
              <a:ext uri="{FF2B5EF4-FFF2-40B4-BE49-F238E27FC236}">
                <a16:creationId xmlns:a16="http://schemas.microsoft.com/office/drawing/2014/main" id="{310164CD-734B-4515-9725-0492318193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45" t="3336" r="1106" b="12209"/>
          <a:stretch/>
        </p:blipFill>
        <p:spPr bwMode="auto">
          <a:xfrm>
            <a:off x="6898916" y="6916"/>
            <a:ext cx="5252691" cy="69133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71776F8-1FA4-4830-A16E-CDCCBD32B1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" y="51104"/>
            <a:ext cx="1098581" cy="1086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d 12" descr="EMILYO Logo">
            <a:extLst>
              <a:ext uri="{FF2B5EF4-FFF2-40B4-BE49-F238E27FC236}">
                <a16:creationId xmlns:a16="http://schemas.microsoft.com/office/drawing/2014/main" id="{51976DC8-DAF9-49E3-B5A6-A4A82145E5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026" y="51104"/>
            <a:ext cx="1098581" cy="10985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1">
            <a:extLst>
              <a:ext uri="{FF2B5EF4-FFF2-40B4-BE49-F238E27FC236}">
                <a16:creationId xmlns:a16="http://schemas.microsoft.com/office/drawing/2014/main" id="{D74F588F-8D5B-4444-88D5-3B1EAFE41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4619" y="188288"/>
            <a:ext cx="85627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Aft>
                <a:spcPct val="0"/>
              </a:spcAft>
              <a:buFontTx/>
              <a:buNone/>
            </a:pPr>
            <a:r>
              <a:rPr lang="en-US" altLang="de-DE" sz="3600" dirty="0">
                <a:solidFill>
                  <a:srgbClr val="FF0000"/>
                </a:solidFill>
              </a:rPr>
              <a:t>INTERNATIONAL NAVAL SEMESTER</a:t>
            </a:r>
            <a:endParaRPr lang="de-AT" altLang="de-DE" sz="2200" dirty="0">
              <a:solidFill>
                <a:srgbClr val="FF0000"/>
              </a:solidFill>
            </a:endParaRPr>
          </a:p>
        </p:txBody>
      </p:sp>
      <p:sp>
        <p:nvSpPr>
          <p:cNvPr id="6" name="Textfeld 1">
            <a:extLst>
              <a:ext uri="{FF2B5EF4-FFF2-40B4-BE49-F238E27FC236}">
                <a16:creationId xmlns:a16="http://schemas.microsoft.com/office/drawing/2014/main" id="{6A8AD7A8-51DA-4DC7-B23E-2801EF0BD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449" y="1897557"/>
            <a:ext cx="11643100" cy="395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de-DE" sz="3600" dirty="0" err="1">
                <a:solidFill>
                  <a:srgbClr val="0000FF"/>
                </a:solidFill>
              </a:rPr>
              <a:t>LoD</a:t>
            </a:r>
            <a:r>
              <a:rPr lang="en-US" altLang="de-DE" sz="3600" dirty="0">
                <a:solidFill>
                  <a:srgbClr val="0000FF"/>
                </a:solidFill>
              </a:rPr>
              <a:t> 11 – Main pillars</a:t>
            </a:r>
            <a:r>
              <a:rPr lang="ro-RO" altLang="de-DE" sz="3600" dirty="0">
                <a:solidFill>
                  <a:srgbClr val="0000FF"/>
                </a:solidFill>
              </a:rPr>
              <a:t> for INS </a:t>
            </a:r>
            <a:r>
              <a:rPr lang="en-GB" altLang="de-DE" sz="3600" dirty="0">
                <a:solidFill>
                  <a:srgbClr val="0000FF"/>
                </a:solidFill>
              </a:rPr>
              <a:t>revival</a:t>
            </a:r>
            <a:r>
              <a:rPr lang="ro-RO" altLang="de-DE" sz="3600" dirty="0">
                <a:solidFill>
                  <a:srgbClr val="0000FF"/>
                </a:solidFill>
              </a:rPr>
              <a:t>:</a:t>
            </a:r>
            <a:endParaRPr lang="en-US" altLang="de-DE" sz="3600" dirty="0">
              <a:solidFill>
                <a:srgbClr val="0000FF"/>
              </a:solidFill>
            </a:endParaRPr>
          </a:p>
          <a:p>
            <a:pPr marL="571500" indent="-571500">
              <a:lnSpc>
                <a:spcPct val="200000"/>
              </a:lnSpc>
              <a:spcAft>
                <a:spcPct val="0"/>
              </a:spcAft>
              <a:buFontTx/>
              <a:buChar char="-"/>
            </a:pPr>
            <a:r>
              <a:rPr lang="en-US" altLang="de-DE" dirty="0">
                <a:solidFill>
                  <a:srgbClr val="7030A0"/>
                </a:solidFill>
              </a:rPr>
              <a:t>Increase the INS curricular </a:t>
            </a:r>
            <a:r>
              <a:rPr lang="en-US" altLang="de-DE" dirty="0" err="1">
                <a:solidFill>
                  <a:srgbClr val="7030A0"/>
                </a:solidFill>
              </a:rPr>
              <a:t>flexibilit</a:t>
            </a:r>
            <a:r>
              <a:rPr lang="ro-RO" altLang="de-DE" dirty="0">
                <a:solidFill>
                  <a:srgbClr val="7030A0"/>
                </a:solidFill>
              </a:rPr>
              <a:t>y</a:t>
            </a:r>
            <a:r>
              <a:rPr lang="en-GB" altLang="de-DE" dirty="0">
                <a:solidFill>
                  <a:srgbClr val="7030A0"/>
                </a:solidFill>
              </a:rPr>
              <a:t>;</a:t>
            </a:r>
            <a:endParaRPr lang="ro-RO" altLang="de-DE" dirty="0">
              <a:solidFill>
                <a:srgbClr val="7030A0"/>
              </a:solidFill>
            </a:endParaRPr>
          </a:p>
          <a:p>
            <a:pPr marL="571500" indent="-571500" eaLnBrk="1" hangingPunct="1">
              <a:lnSpc>
                <a:spcPct val="200000"/>
              </a:lnSpc>
              <a:spcAft>
                <a:spcPct val="0"/>
              </a:spcAft>
              <a:buFontTx/>
              <a:buChar char="-"/>
            </a:pPr>
            <a:r>
              <a:rPr lang="ro-RO" altLang="de-DE" dirty="0" err="1">
                <a:solidFill>
                  <a:srgbClr val="7030A0"/>
                </a:solidFill>
              </a:rPr>
              <a:t>Better</a:t>
            </a:r>
            <a:r>
              <a:rPr lang="ro-RO" altLang="de-DE" dirty="0">
                <a:solidFill>
                  <a:srgbClr val="7030A0"/>
                </a:solidFill>
              </a:rPr>
              <a:t> </a:t>
            </a:r>
            <a:r>
              <a:rPr lang="ro-RO" altLang="de-DE" dirty="0" err="1">
                <a:solidFill>
                  <a:srgbClr val="7030A0"/>
                </a:solidFill>
              </a:rPr>
              <a:t>dissemination</a:t>
            </a:r>
            <a:r>
              <a:rPr lang="ro-RO" altLang="de-DE" dirty="0">
                <a:solidFill>
                  <a:srgbClr val="7030A0"/>
                </a:solidFill>
              </a:rPr>
              <a:t> </a:t>
            </a:r>
            <a:r>
              <a:rPr lang="ro-RO" altLang="de-DE" dirty="0" err="1">
                <a:solidFill>
                  <a:srgbClr val="7030A0"/>
                </a:solidFill>
              </a:rPr>
              <a:t>among</a:t>
            </a:r>
            <a:r>
              <a:rPr lang="ro-RO" altLang="de-DE" dirty="0">
                <a:solidFill>
                  <a:srgbClr val="7030A0"/>
                </a:solidFill>
              </a:rPr>
              <a:t> </a:t>
            </a:r>
            <a:r>
              <a:rPr lang="ro-RO" altLang="de-DE" dirty="0" err="1">
                <a:solidFill>
                  <a:srgbClr val="7030A0"/>
                </a:solidFill>
              </a:rPr>
              <a:t>the</a:t>
            </a:r>
            <a:r>
              <a:rPr lang="ro-RO" altLang="de-DE" dirty="0">
                <a:solidFill>
                  <a:srgbClr val="7030A0"/>
                </a:solidFill>
              </a:rPr>
              <a:t> </a:t>
            </a:r>
            <a:r>
              <a:rPr lang="ro-RO" altLang="de-DE" dirty="0" err="1">
                <a:solidFill>
                  <a:srgbClr val="7030A0"/>
                </a:solidFill>
              </a:rPr>
              <a:t>partners</a:t>
            </a:r>
            <a:r>
              <a:rPr lang="ro-RO" altLang="de-DE" dirty="0">
                <a:solidFill>
                  <a:srgbClr val="7030A0"/>
                </a:solidFill>
              </a:rPr>
              <a:t>;</a:t>
            </a:r>
          </a:p>
          <a:p>
            <a:pPr marL="571500" indent="-571500" eaLnBrk="1" hangingPunct="1">
              <a:lnSpc>
                <a:spcPct val="200000"/>
              </a:lnSpc>
              <a:spcAft>
                <a:spcPct val="0"/>
              </a:spcAft>
              <a:buFontTx/>
              <a:buChar char="-"/>
            </a:pPr>
            <a:r>
              <a:rPr lang="ro-RO" altLang="de-DE" dirty="0" err="1">
                <a:solidFill>
                  <a:srgbClr val="7030A0"/>
                </a:solidFill>
              </a:rPr>
              <a:t>Enlarge</a:t>
            </a:r>
            <a:r>
              <a:rPr lang="ro-RO" altLang="de-DE" dirty="0">
                <a:solidFill>
                  <a:srgbClr val="7030A0"/>
                </a:solidFill>
              </a:rPr>
              <a:t> </a:t>
            </a:r>
            <a:r>
              <a:rPr lang="ro-RO" altLang="de-DE" dirty="0" err="1">
                <a:solidFill>
                  <a:srgbClr val="7030A0"/>
                </a:solidFill>
              </a:rPr>
              <a:t>the</a:t>
            </a:r>
            <a:r>
              <a:rPr lang="ro-RO" altLang="de-DE" dirty="0">
                <a:solidFill>
                  <a:srgbClr val="7030A0"/>
                </a:solidFill>
              </a:rPr>
              <a:t> INS </a:t>
            </a:r>
            <a:r>
              <a:rPr lang="ro-RO" altLang="de-DE" dirty="0" err="1">
                <a:solidFill>
                  <a:srgbClr val="7030A0"/>
                </a:solidFill>
              </a:rPr>
              <a:t>networking</a:t>
            </a:r>
            <a:r>
              <a:rPr lang="ro-RO" altLang="de-DE" dirty="0">
                <a:solidFill>
                  <a:srgbClr val="7030A0"/>
                </a:solidFill>
              </a:rPr>
              <a:t>;</a:t>
            </a:r>
          </a:p>
          <a:p>
            <a:pPr marL="571500" indent="-571500" eaLnBrk="1" hangingPunct="1">
              <a:lnSpc>
                <a:spcPct val="200000"/>
              </a:lnSpc>
              <a:spcAft>
                <a:spcPct val="0"/>
              </a:spcAft>
              <a:buFontTx/>
              <a:buChar char="-"/>
            </a:pPr>
            <a:r>
              <a:rPr lang="ro-RO" altLang="de-DE" dirty="0" err="1">
                <a:solidFill>
                  <a:srgbClr val="7030A0"/>
                </a:solidFill>
              </a:rPr>
              <a:t>Joint</a:t>
            </a:r>
            <a:r>
              <a:rPr lang="ro-RO" altLang="de-DE" dirty="0">
                <a:solidFill>
                  <a:srgbClr val="7030A0"/>
                </a:solidFill>
              </a:rPr>
              <a:t> </a:t>
            </a:r>
            <a:r>
              <a:rPr lang="ro-RO" altLang="de-DE" dirty="0" err="1">
                <a:solidFill>
                  <a:srgbClr val="7030A0"/>
                </a:solidFill>
              </a:rPr>
              <a:t>projects</a:t>
            </a:r>
            <a:r>
              <a:rPr lang="ro-RO" altLang="de-DE" dirty="0">
                <a:solidFill>
                  <a:srgbClr val="7030A0"/>
                </a:solidFill>
              </a:rPr>
              <a:t> </a:t>
            </a:r>
            <a:r>
              <a:rPr lang="ro-RO" altLang="de-DE" dirty="0" err="1">
                <a:solidFill>
                  <a:srgbClr val="7030A0"/>
                </a:solidFill>
              </a:rPr>
              <a:t>to</a:t>
            </a:r>
            <a:r>
              <a:rPr lang="ro-RO" altLang="de-DE" dirty="0">
                <a:solidFill>
                  <a:srgbClr val="7030A0"/>
                </a:solidFill>
              </a:rPr>
              <a:t> </a:t>
            </a:r>
            <a:r>
              <a:rPr lang="ro-RO" altLang="de-DE" dirty="0" err="1">
                <a:solidFill>
                  <a:srgbClr val="7030A0"/>
                </a:solidFill>
              </a:rPr>
              <a:t>be</a:t>
            </a:r>
            <a:r>
              <a:rPr lang="ro-RO" altLang="de-DE" dirty="0">
                <a:solidFill>
                  <a:srgbClr val="7030A0"/>
                </a:solidFill>
              </a:rPr>
              <a:t> </a:t>
            </a:r>
            <a:r>
              <a:rPr lang="ro-RO" altLang="de-DE" dirty="0" err="1">
                <a:solidFill>
                  <a:srgbClr val="7030A0"/>
                </a:solidFill>
              </a:rPr>
              <a:t>applied</a:t>
            </a:r>
            <a:r>
              <a:rPr lang="en-US" altLang="de-DE" dirty="0">
                <a:solidFill>
                  <a:srgbClr val="7030A0"/>
                </a:solidFill>
              </a:rPr>
              <a:t> (focus on training and research)</a:t>
            </a:r>
            <a:r>
              <a:rPr lang="en-GB" altLang="de-DE" dirty="0">
                <a:solidFill>
                  <a:srgbClr val="7030A0"/>
                </a:solidFill>
              </a:rPr>
              <a:t>.</a:t>
            </a:r>
            <a:endParaRPr lang="ro-RO" altLang="de-DE" dirty="0">
              <a:solidFill>
                <a:srgbClr val="7030A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EA72FA-5419-4A17-9662-2225B966C4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883" y="1138055"/>
            <a:ext cx="1775117" cy="11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879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 descr="Este posibil ca imaginea sÄ conÅ£inÄ: 4 persoane, oameni Ã®n picioare">
            <a:extLst>
              <a:ext uri="{FF2B5EF4-FFF2-40B4-BE49-F238E27FC236}">
                <a16:creationId xmlns:a16="http://schemas.microsoft.com/office/drawing/2014/main" id="{FBB0E2EA-E28C-488C-8114-AEE509FF8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886179" y="2373769"/>
            <a:ext cx="2995956" cy="1996057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059EA2-5E14-4E9F-80D0-528E3B206E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1716" t="14235" r="6369"/>
          <a:stretch/>
        </p:blipFill>
        <p:spPr>
          <a:xfrm>
            <a:off x="6311860" y="5284805"/>
            <a:ext cx="2503398" cy="1522091"/>
          </a:xfrm>
          <a:prstGeom prst="rect">
            <a:avLst/>
          </a:prstGeom>
        </p:spPr>
      </p:pic>
      <p:pic>
        <p:nvPicPr>
          <p:cNvPr id="11" name="Resim 3">
            <a:extLst>
              <a:ext uri="{FF2B5EF4-FFF2-40B4-BE49-F238E27FC236}">
                <a16:creationId xmlns:a16="http://schemas.microsoft.com/office/drawing/2014/main" id="{8F2F447D-1BA8-44E4-964B-26617BD6CE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" t="10641" r="7747"/>
          <a:stretch/>
        </p:blipFill>
        <p:spPr bwMode="auto">
          <a:xfrm>
            <a:off x="8919877" y="4612528"/>
            <a:ext cx="3044889" cy="219436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71776F8-1FA4-4830-A16E-CDCCBD32B1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" y="51104"/>
            <a:ext cx="1098581" cy="108695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1">
            <a:extLst>
              <a:ext uri="{FF2B5EF4-FFF2-40B4-BE49-F238E27FC236}">
                <a16:creationId xmlns:a16="http://schemas.microsoft.com/office/drawing/2014/main" id="{6A8AD7A8-51DA-4DC7-B23E-2801EF0BD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08537"/>
            <a:ext cx="12053455" cy="527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742950" indent="-742950" eaLnBrk="1" hangingPunct="1">
              <a:spcBef>
                <a:spcPts val="600"/>
              </a:spcBef>
              <a:spcAft>
                <a:spcPct val="0"/>
              </a:spcAft>
              <a:buFontTx/>
              <a:buAutoNum type="alphaLcPeriod"/>
            </a:pPr>
            <a:r>
              <a:rPr lang="en-US" altLang="de-DE" sz="3600" dirty="0" err="1">
                <a:solidFill>
                  <a:srgbClr val="0000FF"/>
                </a:solidFill>
              </a:rPr>
              <a:t>LoD</a:t>
            </a:r>
            <a:r>
              <a:rPr lang="en-US" altLang="de-DE" sz="3600" dirty="0">
                <a:solidFill>
                  <a:srgbClr val="0000FF"/>
                </a:solidFill>
              </a:rPr>
              <a:t> 11 – </a:t>
            </a:r>
            <a:r>
              <a:rPr lang="ro-RO" altLang="de-DE" sz="3600" dirty="0">
                <a:solidFill>
                  <a:srgbClr val="0000FF"/>
                </a:solidFill>
              </a:rPr>
              <a:t>INS curricular </a:t>
            </a:r>
            <a:r>
              <a:rPr lang="ro-RO" altLang="de-DE" sz="3600" dirty="0" err="1">
                <a:solidFill>
                  <a:srgbClr val="0000FF"/>
                </a:solidFill>
              </a:rPr>
              <a:t>flexibility</a:t>
            </a:r>
            <a:r>
              <a:rPr lang="ro-RO" altLang="de-DE" sz="3600" dirty="0">
                <a:solidFill>
                  <a:srgbClr val="0000FF"/>
                </a:solidFill>
              </a:rPr>
              <a:t>:</a:t>
            </a:r>
            <a:endParaRPr lang="en-US" altLang="de-DE" sz="3600" dirty="0">
              <a:solidFill>
                <a:srgbClr val="0000FF"/>
              </a:solidFill>
            </a:endParaRP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None/>
            </a:pPr>
            <a:r>
              <a:rPr lang="en-US" altLang="de-DE" sz="2000" dirty="0" err="1">
                <a:solidFill>
                  <a:srgbClr val="0000FF"/>
                </a:solidFill>
              </a:rPr>
              <a:t>a1</a:t>
            </a:r>
            <a:r>
              <a:rPr lang="en-US" altLang="de-DE" sz="2000" dirty="0">
                <a:solidFill>
                  <a:srgbClr val="0000FF"/>
                </a:solidFill>
              </a:rPr>
              <a:t>. by valuing the common INS courses as joint modules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None/>
            </a:pPr>
            <a:r>
              <a:rPr lang="en-US" altLang="de-DE" sz="2000" dirty="0" err="1">
                <a:solidFill>
                  <a:srgbClr val="0000FF"/>
                </a:solidFill>
              </a:rPr>
              <a:t>a2</a:t>
            </a:r>
            <a:r>
              <a:rPr lang="en-US" altLang="de-DE" sz="2000" dirty="0">
                <a:solidFill>
                  <a:srgbClr val="0000FF"/>
                </a:solidFill>
              </a:rPr>
              <a:t>. by enlarging the course offer for incoming students on 3 specialties</a:t>
            </a:r>
          </a:p>
          <a:p>
            <a:pPr marL="176213" indent="-176213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FontTx/>
              <a:buChar char="-"/>
            </a:pPr>
            <a:r>
              <a:rPr lang="en-GB" altLang="de-DE" sz="2300" dirty="0">
                <a:solidFill>
                  <a:srgbClr val="7030A0"/>
                </a:solidFill>
              </a:rPr>
              <a:t>For a better compatibility, the INS should be centred on 3 pillars &amp; curricular frames:</a:t>
            </a:r>
          </a:p>
          <a:p>
            <a:pPr lvl="1" inden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None/>
            </a:pPr>
            <a:r>
              <a:rPr lang="en-GB" altLang="de-DE" sz="2300" b="1" u="sng" dirty="0">
                <a:solidFill>
                  <a:srgbClr val="FF0000"/>
                </a:solidFill>
              </a:rPr>
              <a:t>Navigation and Naval Equipment</a:t>
            </a:r>
            <a:r>
              <a:rPr lang="en-GB" altLang="de-DE" sz="2300" b="1" dirty="0">
                <a:solidFill>
                  <a:srgbClr val="FF0000"/>
                </a:solidFill>
              </a:rPr>
              <a:t>, </a:t>
            </a:r>
            <a:r>
              <a:rPr lang="en-GB" altLang="de-DE" sz="2300" b="1" u="sng" dirty="0">
                <a:solidFill>
                  <a:srgbClr val="FF0000"/>
                </a:solidFill>
              </a:rPr>
              <a:t>Mechanical/Electric Engineering</a:t>
            </a:r>
            <a:r>
              <a:rPr lang="en-GB" altLang="de-DE" sz="2300" b="1" dirty="0">
                <a:solidFill>
                  <a:srgbClr val="FF0000"/>
                </a:solidFill>
              </a:rPr>
              <a:t>, </a:t>
            </a:r>
            <a:r>
              <a:rPr lang="en-GB" altLang="de-DE" sz="2300" b="1" u="sng" dirty="0">
                <a:solidFill>
                  <a:srgbClr val="FF0000"/>
                </a:solidFill>
              </a:rPr>
              <a:t>Logistics</a:t>
            </a:r>
            <a:r>
              <a:rPr lang="en-GB" altLang="de-DE" sz="2300" dirty="0">
                <a:solidFill>
                  <a:srgbClr val="7030A0"/>
                </a:solidFill>
              </a:rPr>
              <a:t>;</a:t>
            </a:r>
          </a:p>
          <a:p>
            <a:pPr marL="176213" indent="-176213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FontTx/>
              <a:buChar char="-"/>
            </a:pPr>
            <a:r>
              <a:rPr lang="en-GB" altLang="de-DE" sz="2300" dirty="0">
                <a:solidFill>
                  <a:srgbClr val="7030A0"/>
                </a:solidFill>
              </a:rPr>
              <a:t>The INS common courses as approved could be further implemented as joint modules and distributed among the partners for content development – 2 alternatives to implement it:</a:t>
            </a:r>
          </a:p>
          <a:p>
            <a:pPr marL="1081088" lvl="1" indent="-338138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FontTx/>
              <a:buChar char="-"/>
            </a:pPr>
            <a:r>
              <a:rPr lang="en-GB" altLang="de-DE" sz="1900" b="1" dirty="0">
                <a:solidFill>
                  <a:srgbClr val="FF0000"/>
                </a:solidFill>
              </a:rPr>
              <a:t>National level</a:t>
            </a:r>
            <a:r>
              <a:rPr lang="en-GB" altLang="de-DE" sz="1900" dirty="0">
                <a:solidFill>
                  <a:srgbClr val="7030A0"/>
                </a:solidFill>
              </a:rPr>
              <a:t>: then we can have the entire offer along 1 semester or </a:t>
            </a:r>
          </a:p>
          <a:p>
            <a:pPr marL="1081088" lvl="1" indent="-338138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FontTx/>
              <a:buChar char="-"/>
            </a:pPr>
            <a:r>
              <a:rPr lang="en-GB" altLang="de-DE" sz="1900" b="1" dirty="0">
                <a:solidFill>
                  <a:srgbClr val="FF0000"/>
                </a:solidFill>
              </a:rPr>
              <a:t>Joint level</a:t>
            </a:r>
            <a:r>
              <a:rPr lang="en-GB" altLang="de-DE" sz="1900" dirty="0">
                <a:solidFill>
                  <a:srgbClr val="7030A0"/>
                </a:solidFill>
              </a:rPr>
              <a:t>: shared modules among the partners, for 1-2 weeks, exchanging students on short time.</a:t>
            </a:r>
          </a:p>
        </p:txBody>
      </p:sp>
      <p:pic>
        <p:nvPicPr>
          <p:cNvPr id="3" name="Bild 12" descr="EMILYO Logo">
            <a:extLst>
              <a:ext uri="{FF2B5EF4-FFF2-40B4-BE49-F238E27FC236}">
                <a16:creationId xmlns:a16="http://schemas.microsoft.com/office/drawing/2014/main" id="{51976DC8-DAF9-49E3-B5A6-A4A82145E5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026" y="51104"/>
            <a:ext cx="1098581" cy="10985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1">
            <a:extLst>
              <a:ext uri="{FF2B5EF4-FFF2-40B4-BE49-F238E27FC236}">
                <a16:creationId xmlns:a16="http://schemas.microsoft.com/office/drawing/2014/main" id="{D74F588F-8D5B-4444-88D5-3B1EAFE41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329" y="271415"/>
            <a:ext cx="85627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Aft>
                <a:spcPct val="0"/>
              </a:spcAft>
              <a:buFontTx/>
              <a:buNone/>
            </a:pPr>
            <a:r>
              <a:rPr lang="en-US" altLang="de-DE" sz="3600" dirty="0">
                <a:solidFill>
                  <a:srgbClr val="FF0000"/>
                </a:solidFill>
              </a:rPr>
              <a:t>INTERNATIONAL NAVAL SEMESTER</a:t>
            </a:r>
            <a:endParaRPr lang="de-AT" altLang="de-DE" sz="22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B56021-F511-47D0-BEBA-F658911066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883" y="1138055"/>
            <a:ext cx="1775117" cy="11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17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 descr="Este posibil ca imaginea sÄ conÅ£inÄ: 4 persoane, oameni Ã®n picioare">
            <a:extLst>
              <a:ext uri="{FF2B5EF4-FFF2-40B4-BE49-F238E27FC236}">
                <a16:creationId xmlns:a16="http://schemas.microsoft.com/office/drawing/2014/main" id="{FBB0E2EA-E28C-488C-8114-AEE509FF8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886179" y="2373769"/>
            <a:ext cx="2995956" cy="1996057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059EA2-5E14-4E9F-80D0-528E3B206E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1716" t="14235" r="6369"/>
          <a:stretch/>
        </p:blipFill>
        <p:spPr>
          <a:xfrm>
            <a:off x="6311860" y="5284805"/>
            <a:ext cx="2503398" cy="1522091"/>
          </a:xfrm>
          <a:prstGeom prst="rect">
            <a:avLst/>
          </a:prstGeom>
        </p:spPr>
      </p:pic>
      <p:pic>
        <p:nvPicPr>
          <p:cNvPr id="11" name="Resim 3">
            <a:extLst>
              <a:ext uri="{FF2B5EF4-FFF2-40B4-BE49-F238E27FC236}">
                <a16:creationId xmlns:a16="http://schemas.microsoft.com/office/drawing/2014/main" id="{8F2F447D-1BA8-44E4-964B-26617BD6CE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" t="10641" r="7747"/>
          <a:stretch/>
        </p:blipFill>
        <p:spPr bwMode="auto">
          <a:xfrm>
            <a:off x="8919877" y="4612528"/>
            <a:ext cx="3044889" cy="219436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71776F8-1FA4-4830-A16E-CDCCBD32B1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" y="51104"/>
            <a:ext cx="1098581" cy="108695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1">
            <a:extLst>
              <a:ext uri="{FF2B5EF4-FFF2-40B4-BE49-F238E27FC236}">
                <a16:creationId xmlns:a16="http://schemas.microsoft.com/office/drawing/2014/main" id="{6A8AD7A8-51DA-4DC7-B23E-2801EF0BD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41" y="1222034"/>
            <a:ext cx="12128859" cy="5635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en-US" altLang="de-DE" sz="3600" dirty="0">
                <a:solidFill>
                  <a:srgbClr val="0000FF"/>
                </a:solidFill>
              </a:rPr>
              <a:t>a. </a:t>
            </a:r>
            <a:r>
              <a:rPr lang="en-US" altLang="de-DE" sz="3600" dirty="0" err="1">
                <a:solidFill>
                  <a:srgbClr val="0000FF"/>
                </a:solidFill>
              </a:rPr>
              <a:t>LoD</a:t>
            </a:r>
            <a:r>
              <a:rPr lang="en-US" altLang="de-DE" sz="3600" dirty="0">
                <a:solidFill>
                  <a:srgbClr val="0000FF"/>
                </a:solidFill>
              </a:rPr>
              <a:t> 11 – </a:t>
            </a:r>
            <a:r>
              <a:rPr lang="ro-RO" altLang="de-DE" sz="3600" dirty="0">
                <a:solidFill>
                  <a:srgbClr val="0000FF"/>
                </a:solidFill>
              </a:rPr>
              <a:t>INS curricular </a:t>
            </a:r>
            <a:r>
              <a:rPr lang="ro-RO" altLang="de-DE" sz="3600" dirty="0" err="1">
                <a:solidFill>
                  <a:srgbClr val="0000FF"/>
                </a:solidFill>
              </a:rPr>
              <a:t>flexibility</a:t>
            </a:r>
            <a:r>
              <a:rPr lang="en-US" altLang="de-DE" sz="3600" dirty="0">
                <a:solidFill>
                  <a:srgbClr val="0000FF"/>
                </a:solidFill>
              </a:rPr>
              <a:t> (cont.)</a:t>
            </a:r>
            <a:r>
              <a:rPr lang="ro-RO" altLang="de-DE" sz="3600" dirty="0">
                <a:solidFill>
                  <a:srgbClr val="0000FF"/>
                </a:solidFill>
              </a:rPr>
              <a:t>:</a:t>
            </a:r>
            <a:endParaRPr lang="en-US" altLang="de-DE" sz="3600" dirty="0">
              <a:solidFill>
                <a:srgbClr val="0000FF"/>
              </a:solidFill>
            </a:endParaRPr>
          </a:p>
          <a:p>
            <a:pPr marL="571500" indent="-57150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FontTx/>
              <a:buChar char="-"/>
            </a:pPr>
            <a:r>
              <a:rPr lang="en-GB" altLang="de-DE" sz="2300" dirty="0">
                <a:solidFill>
                  <a:srgbClr val="7030A0"/>
                </a:solidFill>
              </a:rPr>
              <a:t>More f</a:t>
            </a:r>
            <a:r>
              <a:rPr lang="ro-RO" altLang="de-DE" sz="2300" dirty="0" err="1">
                <a:solidFill>
                  <a:srgbClr val="7030A0"/>
                </a:solidFill>
              </a:rPr>
              <a:t>lexible</a:t>
            </a:r>
            <a:r>
              <a:rPr lang="ro-RO" altLang="de-DE" sz="2300" dirty="0">
                <a:solidFill>
                  <a:srgbClr val="7030A0"/>
                </a:solidFill>
              </a:rPr>
              <a:t> </a:t>
            </a:r>
            <a:r>
              <a:rPr lang="ro-RO" altLang="de-DE" sz="2300" dirty="0" err="1">
                <a:solidFill>
                  <a:srgbClr val="7030A0"/>
                </a:solidFill>
              </a:rPr>
              <a:t>course</a:t>
            </a:r>
            <a:r>
              <a:rPr lang="ro-RO" altLang="de-DE" sz="2300" dirty="0">
                <a:solidFill>
                  <a:srgbClr val="7030A0"/>
                </a:solidFill>
              </a:rPr>
              <a:t> </a:t>
            </a:r>
            <a:r>
              <a:rPr lang="ro-RO" altLang="de-DE" sz="2300" dirty="0" err="1">
                <a:solidFill>
                  <a:srgbClr val="7030A0"/>
                </a:solidFill>
              </a:rPr>
              <a:t>catalogue</a:t>
            </a:r>
            <a:r>
              <a:rPr lang="en-US" altLang="de-DE" sz="2300" dirty="0">
                <a:solidFill>
                  <a:srgbClr val="7030A0"/>
                </a:solidFill>
              </a:rPr>
              <a:t> to stimulate 1 semester mobility among the partners – flexible ECTS recognition</a:t>
            </a:r>
            <a:r>
              <a:rPr lang="ro-RO" altLang="de-DE" sz="2300" dirty="0">
                <a:solidFill>
                  <a:srgbClr val="7030A0"/>
                </a:solidFill>
              </a:rPr>
              <a:t>;</a:t>
            </a:r>
            <a:endParaRPr lang="en-US" altLang="de-DE" sz="2300" dirty="0">
              <a:solidFill>
                <a:srgbClr val="7030A0"/>
              </a:solidFill>
            </a:endParaRPr>
          </a:p>
          <a:p>
            <a:pPr marL="1314450" lvl="1" indent="-57150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FontTx/>
              <a:buChar char="-"/>
            </a:pPr>
            <a:r>
              <a:rPr lang="en-US" altLang="de-DE" sz="1900" dirty="0">
                <a:solidFill>
                  <a:srgbClr val="7030A0"/>
                </a:solidFill>
              </a:rPr>
              <a:t>Use the Erasmus+ English taught courses for incoming students;</a:t>
            </a:r>
          </a:p>
          <a:p>
            <a:pPr marL="1314450" lvl="1" indent="-57150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FontTx/>
              <a:buChar char="-"/>
            </a:pPr>
            <a:r>
              <a:rPr lang="en-US" altLang="de-DE" sz="1900" dirty="0">
                <a:solidFill>
                  <a:srgbClr val="7030A0"/>
                </a:solidFill>
              </a:rPr>
              <a:t>Interfere with Technical Semester on Engineering programs.</a:t>
            </a:r>
          </a:p>
          <a:p>
            <a:pPr marL="571500" indent="-57150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FontTx/>
              <a:buChar char="-"/>
            </a:pPr>
            <a:r>
              <a:rPr lang="en-US" altLang="de-DE" sz="2300" dirty="0">
                <a:solidFill>
                  <a:srgbClr val="7030A0"/>
                </a:solidFill>
              </a:rPr>
              <a:t>Orientation toward English taught programs;</a:t>
            </a:r>
            <a:endParaRPr lang="ro-RO" altLang="de-DE" sz="2300" dirty="0">
              <a:solidFill>
                <a:srgbClr val="7030A0"/>
              </a:solidFill>
            </a:endParaRPr>
          </a:p>
          <a:p>
            <a:pPr marL="571500" indent="-571500" eaLnBrk="1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FontTx/>
              <a:buChar char="-"/>
            </a:pPr>
            <a:r>
              <a:rPr lang="ro-RO" altLang="de-DE" sz="2300" dirty="0" err="1">
                <a:solidFill>
                  <a:srgbClr val="7030A0"/>
                </a:solidFill>
              </a:rPr>
              <a:t>Hybrid</a:t>
            </a:r>
            <a:r>
              <a:rPr lang="ro-RO" altLang="de-DE" sz="2300" dirty="0">
                <a:solidFill>
                  <a:srgbClr val="7030A0"/>
                </a:solidFill>
              </a:rPr>
              <a:t> </a:t>
            </a:r>
            <a:r>
              <a:rPr lang="ro-RO" altLang="de-DE" sz="2300" dirty="0" err="1">
                <a:solidFill>
                  <a:srgbClr val="7030A0"/>
                </a:solidFill>
              </a:rPr>
              <a:t>system</a:t>
            </a:r>
            <a:r>
              <a:rPr lang="ro-RO" altLang="de-DE" sz="2300" dirty="0">
                <a:solidFill>
                  <a:srgbClr val="7030A0"/>
                </a:solidFill>
              </a:rPr>
              <a:t> for Erasmus+ </a:t>
            </a:r>
            <a:r>
              <a:rPr lang="en-US" altLang="de-DE" sz="2300" dirty="0">
                <a:solidFill>
                  <a:srgbClr val="7030A0"/>
                </a:solidFill>
              </a:rPr>
              <a:t>joint</a:t>
            </a:r>
            <a:r>
              <a:rPr lang="ro-RO" altLang="de-DE" sz="2300" dirty="0">
                <a:solidFill>
                  <a:srgbClr val="7030A0"/>
                </a:solidFill>
              </a:rPr>
              <a:t> </a:t>
            </a:r>
            <a:r>
              <a:rPr lang="ro-RO" altLang="de-DE" sz="2300" dirty="0" err="1">
                <a:solidFill>
                  <a:srgbClr val="7030A0"/>
                </a:solidFill>
              </a:rPr>
              <a:t>modules</a:t>
            </a:r>
            <a:r>
              <a:rPr lang="en-US" altLang="de-DE" sz="2300" dirty="0">
                <a:solidFill>
                  <a:srgbClr val="7030A0"/>
                </a:solidFill>
              </a:rPr>
              <a:t> implementation</a:t>
            </a:r>
            <a:r>
              <a:rPr lang="en-GB" altLang="de-DE" sz="2300" dirty="0">
                <a:solidFill>
                  <a:srgbClr val="7030A0"/>
                </a:solidFill>
              </a:rPr>
              <a:t>;</a:t>
            </a:r>
          </a:p>
          <a:p>
            <a:pPr marL="571500" indent="-571500" eaLnBrk="1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FontTx/>
              <a:buChar char="-"/>
            </a:pPr>
            <a:r>
              <a:rPr lang="en-GB" altLang="de-DE" sz="2300" dirty="0">
                <a:solidFill>
                  <a:srgbClr val="7030A0"/>
                </a:solidFill>
              </a:rPr>
              <a:t>Promote the </a:t>
            </a:r>
            <a:r>
              <a:rPr lang="en-GB" altLang="de-DE" sz="2300" dirty="0">
                <a:solidFill>
                  <a:srgbClr val="FF0000"/>
                </a:solidFill>
              </a:rPr>
              <a:t>training modules/military practical stages</a:t>
            </a:r>
            <a:r>
              <a:rPr lang="en-GB" altLang="de-DE" sz="2300" dirty="0">
                <a:solidFill>
                  <a:srgbClr val="7030A0"/>
                </a:solidFill>
              </a:rPr>
              <a:t> under placement mobilities alternatively to the study stages (easier to be harmonized) – naval training network.</a:t>
            </a:r>
            <a:endParaRPr lang="ro-RO" altLang="de-DE" sz="2300" dirty="0">
              <a:solidFill>
                <a:srgbClr val="7030A0"/>
              </a:solidFill>
            </a:endParaRPr>
          </a:p>
        </p:txBody>
      </p:sp>
      <p:pic>
        <p:nvPicPr>
          <p:cNvPr id="3" name="Bild 12" descr="EMILYO Logo">
            <a:extLst>
              <a:ext uri="{FF2B5EF4-FFF2-40B4-BE49-F238E27FC236}">
                <a16:creationId xmlns:a16="http://schemas.microsoft.com/office/drawing/2014/main" id="{51976DC8-DAF9-49E3-B5A6-A4A82145E5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026" y="51104"/>
            <a:ext cx="1098581" cy="10985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1">
            <a:extLst>
              <a:ext uri="{FF2B5EF4-FFF2-40B4-BE49-F238E27FC236}">
                <a16:creationId xmlns:a16="http://schemas.microsoft.com/office/drawing/2014/main" id="{D74F588F-8D5B-4444-88D5-3B1EAFE41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329" y="271415"/>
            <a:ext cx="85627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Aft>
                <a:spcPct val="0"/>
              </a:spcAft>
              <a:buFontTx/>
              <a:buNone/>
            </a:pPr>
            <a:r>
              <a:rPr lang="en-US" altLang="de-DE" sz="3600" dirty="0">
                <a:solidFill>
                  <a:srgbClr val="FF0000"/>
                </a:solidFill>
              </a:rPr>
              <a:t>INTERNATIONAL NAVAL SEMESTER</a:t>
            </a:r>
            <a:endParaRPr lang="de-AT" altLang="de-DE" sz="22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B56021-F511-47D0-BEBA-F658911066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883" y="1138055"/>
            <a:ext cx="1775117" cy="11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535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MG_2200.JPG">
            <a:extLst>
              <a:ext uri="{FF2B5EF4-FFF2-40B4-BE49-F238E27FC236}">
                <a16:creationId xmlns:a16="http://schemas.microsoft.com/office/drawing/2014/main" id="{80D39C3C-B816-412A-8DA1-CF1D80E5DC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95715" y="1367567"/>
            <a:ext cx="2059755" cy="1870913"/>
          </a:xfrm>
          <a:prstGeom prst="rect">
            <a:avLst/>
          </a:prstGeom>
          <a:ln w="127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6E0ABC-9ABB-4D79-913A-7C61FF7402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945" y="4622798"/>
            <a:ext cx="2319528" cy="20513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14CC5C-43F4-425C-BF58-B3BA791F7C9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298" y="3238480"/>
            <a:ext cx="5335339" cy="3568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71776F8-1FA4-4830-A16E-CDCCBD32B1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" y="51104"/>
            <a:ext cx="1098581" cy="108695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1">
            <a:extLst>
              <a:ext uri="{FF2B5EF4-FFF2-40B4-BE49-F238E27FC236}">
                <a16:creationId xmlns:a16="http://schemas.microsoft.com/office/drawing/2014/main" id="{6A8AD7A8-51DA-4DC7-B23E-2801EF0BD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68525"/>
            <a:ext cx="12191999" cy="448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de-DE" sz="3600" dirty="0">
                <a:solidFill>
                  <a:srgbClr val="0000FF"/>
                </a:solidFill>
              </a:rPr>
              <a:t>b. </a:t>
            </a:r>
            <a:r>
              <a:rPr lang="en-US" altLang="de-DE" sz="3600" dirty="0" err="1">
                <a:solidFill>
                  <a:srgbClr val="0000FF"/>
                </a:solidFill>
              </a:rPr>
              <a:t>LoD</a:t>
            </a:r>
            <a:r>
              <a:rPr lang="en-US" altLang="de-DE" sz="3600" dirty="0">
                <a:solidFill>
                  <a:srgbClr val="0000FF"/>
                </a:solidFill>
              </a:rPr>
              <a:t> 11 – </a:t>
            </a:r>
            <a:r>
              <a:rPr lang="ro-RO" altLang="de-DE" sz="3600" dirty="0">
                <a:solidFill>
                  <a:srgbClr val="0000FF"/>
                </a:solidFill>
              </a:rPr>
              <a:t>INS </a:t>
            </a:r>
            <a:r>
              <a:rPr lang="ro-RO" altLang="de-DE" sz="3600" dirty="0" err="1">
                <a:solidFill>
                  <a:srgbClr val="0000FF"/>
                </a:solidFill>
              </a:rPr>
              <a:t>dissemination</a:t>
            </a:r>
            <a:r>
              <a:rPr lang="en-US" altLang="de-DE" sz="3600" dirty="0">
                <a:solidFill>
                  <a:srgbClr val="0000FF"/>
                </a:solidFill>
              </a:rPr>
              <a:t> and advertising</a:t>
            </a:r>
            <a:r>
              <a:rPr lang="ro-RO" altLang="de-DE" sz="3600" dirty="0">
                <a:solidFill>
                  <a:srgbClr val="0000FF"/>
                </a:solidFill>
              </a:rPr>
              <a:t>:</a:t>
            </a:r>
            <a:endParaRPr lang="en-US" altLang="de-DE" sz="3600" dirty="0">
              <a:solidFill>
                <a:srgbClr val="0000FF"/>
              </a:solidFill>
            </a:endParaRPr>
          </a:p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de-DE" sz="2400" dirty="0">
                <a:solidFill>
                  <a:srgbClr val="FF0000"/>
                </a:solidFill>
              </a:rPr>
              <a:t>Is a strong need to promote the INS </a:t>
            </a:r>
            <a:r>
              <a:rPr lang="en-US" altLang="de-DE" sz="2400" dirty="0" err="1">
                <a:solidFill>
                  <a:srgbClr val="FF0000"/>
                </a:solidFill>
              </a:rPr>
              <a:t>advantadges</a:t>
            </a:r>
            <a:r>
              <a:rPr lang="en-US" altLang="de-DE" sz="2400" dirty="0">
                <a:solidFill>
                  <a:srgbClr val="FF0000"/>
                </a:solidFill>
              </a:rPr>
              <a:t> and the EMILYO/ERASMUS+ opportunities for our students</a:t>
            </a:r>
          </a:p>
          <a:p>
            <a:pPr marL="571500" indent="-571500" eaLnBrk="1" hangingPunct="1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ro-RO" altLang="de-DE" dirty="0" err="1">
                <a:solidFill>
                  <a:srgbClr val="7030A0"/>
                </a:solidFill>
              </a:rPr>
              <a:t>Chief</a:t>
            </a:r>
            <a:r>
              <a:rPr lang="ro-RO" altLang="de-DE" dirty="0">
                <a:solidFill>
                  <a:srgbClr val="7030A0"/>
                </a:solidFill>
              </a:rPr>
              <a:t> of </a:t>
            </a:r>
            <a:r>
              <a:rPr lang="ro-RO" altLang="de-DE" dirty="0" err="1">
                <a:solidFill>
                  <a:srgbClr val="7030A0"/>
                </a:solidFill>
              </a:rPr>
              <a:t>Navies</a:t>
            </a:r>
            <a:r>
              <a:rPr lang="ro-RO" altLang="de-DE" dirty="0">
                <a:solidFill>
                  <a:srgbClr val="7030A0"/>
                </a:solidFill>
              </a:rPr>
              <a:t> Seminar in </a:t>
            </a:r>
            <a:r>
              <a:rPr lang="ro-RO" altLang="de-DE" dirty="0" err="1">
                <a:solidFill>
                  <a:srgbClr val="7030A0"/>
                </a:solidFill>
              </a:rPr>
              <a:t>Bucharest</a:t>
            </a:r>
            <a:r>
              <a:rPr lang="ro-RO" altLang="de-DE" dirty="0">
                <a:solidFill>
                  <a:srgbClr val="7030A0"/>
                </a:solidFill>
              </a:rPr>
              <a:t>, May 2022;</a:t>
            </a:r>
          </a:p>
          <a:p>
            <a:pPr marL="571500" indent="-571500" eaLnBrk="1" hangingPunct="1">
              <a:lnSpc>
                <a:spcPct val="200000"/>
              </a:lnSpc>
              <a:spcAft>
                <a:spcPct val="0"/>
              </a:spcAft>
              <a:buFontTx/>
              <a:buChar char="-"/>
            </a:pPr>
            <a:r>
              <a:rPr lang="ro-RO" altLang="de-DE" dirty="0">
                <a:solidFill>
                  <a:srgbClr val="7030A0"/>
                </a:solidFill>
              </a:rPr>
              <a:t>EU Naval </a:t>
            </a:r>
            <a:r>
              <a:rPr lang="ro-RO" altLang="de-DE" dirty="0" err="1">
                <a:solidFill>
                  <a:srgbClr val="7030A0"/>
                </a:solidFill>
              </a:rPr>
              <a:t>Academies</a:t>
            </a:r>
            <a:r>
              <a:rPr lang="ro-RO" altLang="de-DE" dirty="0">
                <a:solidFill>
                  <a:srgbClr val="7030A0"/>
                </a:solidFill>
              </a:rPr>
              <a:t> </a:t>
            </a:r>
            <a:r>
              <a:rPr lang="en-US" altLang="de-DE" dirty="0">
                <a:solidFill>
                  <a:srgbClr val="7030A0"/>
                </a:solidFill>
              </a:rPr>
              <a:t>Superintendents Seminar</a:t>
            </a:r>
            <a:r>
              <a:rPr lang="ro-RO" altLang="de-DE" dirty="0">
                <a:solidFill>
                  <a:srgbClr val="7030A0"/>
                </a:solidFill>
              </a:rPr>
              <a:t> </a:t>
            </a:r>
            <a:r>
              <a:rPr lang="en-US" altLang="de-DE" dirty="0">
                <a:solidFill>
                  <a:srgbClr val="7030A0"/>
                </a:solidFill>
              </a:rPr>
              <a:t>(</a:t>
            </a:r>
            <a:r>
              <a:rPr lang="ro-RO" altLang="de-DE" dirty="0">
                <a:solidFill>
                  <a:srgbClr val="7030A0"/>
                </a:solidFill>
              </a:rPr>
              <a:t>ENASC</a:t>
            </a:r>
            <a:r>
              <a:rPr lang="en-US" altLang="de-DE" dirty="0">
                <a:solidFill>
                  <a:srgbClr val="7030A0"/>
                </a:solidFill>
              </a:rPr>
              <a:t>)</a:t>
            </a:r>
            <a:r>
              <a:rPr lang="ro-RO" altLang="de-DE" dirty="0">
                <a:solidFill>
                  <a:srgbClr val="7030A0"/>
                </a:solidFill>
              </a:rPr>
              <a:t>, Nov</a:t>
            </a:r>
            <a:r>
              <a:rPr lang="en-US" altLang="de-DE" dirty="0">
                <a:solidFill>
                  <a:srgbClr val="7030A0"/>
                </a:solidFill>
              </a:rPr>
              <a:t>.</a:t>
            </a:r>
            <a:r>
              <a:rPr lang="ro-RO" altLang="de-DE" dirty="0">
                <a:solidFill>
                  <a:srgbClr val="7030A0"/>
                </a:solidFill>
              </a:rPr>
              <a:t>2022;</a:t>
            </a:r>
          </a:p>
          <a:p>
            <a:pPr marL="571500" indent="-571500" eaLnBrk="1" hangingPunct="1">
              <a:lnSpc>
                <a:spcPct val="200000"/>
              </a:lnSpc>
              <a:spcAft>
                <a:spcPct val="0"/>
              </a:spcAft>
              <a:buFontTx/>
              <a:buChar char="-"/>
            </a:pPr>
            <a:r>
              <a:rPr lang="ro-RO" altLang="de-DE" dirty="0">
                <a:solidFill>
                  <a:srgbClr val="7030A0"/>
                </a:solidFill>
              </a:rPr>
              <a:t>Erasmus+ inter-</a:t>
            </a:r>
            <a:r>
              <a:rPr lang="ro-RO" altLang="de-DE" dirty="0" err="1">
                <a:solidFill>
                  <a:srgbClr val="7030A0"/>
                </a:solidFill>
              </a:rPr>
              <a:t>institutional</a:t>
            </a:r>
            <a:r>
              <a:rPr lang="ro-RO" altLang="de-DE" dirty="0">
                <a:solidFill>
                  <a:srgbClr val="7030A0"/>
                </a:solidFill>
              </a:rPr>
              <a:t> bilateral </a:t>
            </a:r>
            <a:r>
              <a:rPr lang="ro-RO" altLang="de-DE" dirty="0" err="1">
                <a:solidFill>
                  <a:srgbClr val="7030A0"/>
                </a:solidFill>
              </a:rPr>
              <a:t>agreements</a:t>
            </a:r>
            <a:r>
              <a:rPr lang="en-US" altLang="de-DE" dirty="0">
                <a:solidFill>
                  <a:srgbClr val="7030A0"/>
                </a:solidFill>
              </a:rPr>
              <a:t> to be initiated</a:t>
            </a:r>
            <a:r>
              <a:rPr lang="ro-RO" altLang="de-DE" dirty="0">
                <a:solidFill>
                  <a:srgbClr val="7030A0"/>
                </a:solidFill>
              </a:rPr>
              <a:t>;</a:t>
            </a:r>
          </a:p>
          <a:p>
            <a:pPr marL="571500" indent="-571500" eaLnBrk="1" hangingPunct="1">
              <a:lnSpc>
                <a:spcPct val="200000"/>
              </a:lnSpc>
              <a:spcAft>
                <a:spcPct val="0"/>
              </a:spcAft>
              <a:buFontTx/>
              <a:buChar char="-"/>
            </a:pPr>
            <a:r>
              <a:rPr lang="ro-RO" altLang="de-DE" dirty="0" err="1">
                <a:solidFill>
                  <a:srgbClr val="7030A0"/>
                </a:solidFill>
              </a:rPr>
              <a:t>Other</a:t>
            </a:r>
            <a:r>
              <a:rPr lang="ro-RO" altLang="de-DE" dirty="0">
                <a:solidFill>
                  <a:srgbClr val="7030A0"/>
                </a:solidFill>
              </a:rPr>
              <a:t> </a:t>
            </a:r>
            <a:r>
              <a:rPr lang="ro-RO" altLang="de-DE" dirty="0" err="1">
                <a:solidFill>
                  <a:srgbClr val="7030A0"/>
                </a:solidFill>
              </a:rPr>
              <a:t>events</a:t>
            </a:r>
            <a:r>
              <a:rPr lang="en-US" altLang="de-DE" dirty="0">
                <a:solidFill>
                  <a:srgbClr val="7030A0"/>
                </a:solidFill>
              </a:rPr>
              <a:t> to be valued</a:t>
            </a:r>
            <a:r>
              <a:rPr lang="ro-RO" altLang="de-DE" dirty="0">
                <a:solidFill>
                  <a:srgbClr val="7030A0"/>
                </a:solidFill>
              </a:rPr>
              <a:t> .</a:t>
            </a:r>
            <a:endParaRPr lang="en-US" altLang="de-DE" dirty="0">
              <a:solidFill>
                <a:srgbClr val="7030A0"/>
              </a:solidFill>
            </a:endParaRPr>
          </a:p>
        </p:txBody>
      </p:sp>
      <p:pic>
        <p:nvPicPr>
          <p:cNvPr id="3" name="Bild 12" descr="EMILYO Logo">
            <a:extLst>
              <a:ext uri="{FF2B5EF4-FFF2-40B4-BE49-F238E27FC236}">
                <a16:creationId xmlns:a16="http://schemas.microsoft.com/office/drawing/2014/main" id="{51976DC8-DAF9-49E3-B5A6-A4A82145E5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026" y="51104"/>
            <a:ext cx="1098581" cy="10985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1">
            <a:extLst>
              <a:ext uri="{FF2B5EF4-FFF2-40B4-BE49-F238E27FC236}">
                <a16:creationId xmlns:a16="http://schemas.microsoft.com/office/drawing/2014/main" id="{D74F588F-8D5B-4444-88D5-3B1EAFE41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329" y="368016"/>
            <a:ext cx="85627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Aft>
                <a:spcPct val="0"/>
              </a:spcAft>
              <a:buFontTx/>
              <a:buNone/>
            </a:pPr>
            <a:r>
              <a:rPr lang="en-US" altLang="de-DE" sz="3600" dirty="0">
                <a:solidFill>
                  <a:srgbClr val="FF0000"/>
                </a:solidFill>
              </a:rPr>
              <a:t>INTERNATIONAL NAVAL SEMESTER</a:t>
            </a:r>
            <a:endParaRPr lang="de-AT" altLang="de-DE" sz="22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056A86-5B9F-4657-9BFB-847F75714D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883" y="1138055"/>
            <a:ext cx="1775117" cy="11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52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C7B0BB4-D9E9-4794-B6AF-6441674875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17519" r="4167" b="31895"/>
          <a:stretch/>
        </p:blipFill>
        <p:spPr>
          <a:xfrm>
            <a:off x="2827058" y="4677302"/>
            <a:ext cx="4719009" cy="1989267"/>
          </a:xfrm>
          <a:prstGeom prst="rect">
            <a:avLst/>
          </a:prstGeom>
          <a:ln w="12700"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5D020E-4CBC-4BED-A68F-433586EF3B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987" y="3792692"/>
            <a:ext cx="4321620" cy="2873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71776F8-1FA4-4830-A16E-CDCCBD32B1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" y="51104"/>
            <a:ext cx="1098581" cy="108695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1">
            <a:extLst>
              <a:ext uri="{FF2B5EF4-FFF2-40B4-BE49-F238E27FC236}">
                <a16:creationId xmlns:a16="http://schemas.microsoft.com/office/drawing/2014/main" id="{6A8AD7A8-51DA-4DC7-B23E-2801EF0BD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93" y="1875484"/>
            <a:ext cx="12151607" cy="446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de-DE" sz="3600" dirty="0">
                <a:solidFill>
                  <a:srgbClr val="0000FF"/>
                </a:solidFill>
              </a:rPr>
              <a:t>c. </a:t>
            </a:r>
            <a:r>
              <a:rPr lang="en-US" altLang="de-DE" sz="3600" dirty="0" err="1">
                <a:solidFill>
                  <a:srgbClr val="0000FF"/>
                </a:solidFill>
              </a:rPr>
              <a:t>LoD</a:t>
            </a:r>
            <a:r>
              <a:rPr lang="en-US" altLang="de-DE" sz="3600" dirty="0">
                <a:solidFill>
                  <a:srgbClr val="0000FF"/>
                </a:solidFill>
              </a:rPr>
              <a:t> 11 – </a:t>
            </a:r>
            <a:r>
              <a:rPr lang="ro-RO" altLang="de-DE" sz="3600" dirty="0" err="1">
                <a:solidFill>
                  <a:srgbClr val="0000FF"/>
                </a:solidFill>
              </a:rPr>
              <a:t>Enlarge</a:t>
            </a:r>
            <a:r>
              <a:rPr lang="ro-RO" altLang="de-DE" sz="3600" dirty="0">
                <a:solidFill>
                  <a:srgbClr val="0000FF"/>
                </a:solidFill>
              </a:rPr>
              <a:t> </a:t>
            </a:r>
            <a:r>
              <a:rPr lang="ro-RO" altLang="de-DE" sz="3600" dirty="0" err="1">
                <a:solidFill>
                  <a:srgbClr val="0000FF"/>
                </a:solidFill>
              </a:rPr>
              <a:t>the</a:t>
            </a:r>
            <a:r>
              <a:rPr lang="ro-RO" altLang="de-DE" sz="3600" dirty="0">
                <a:solidFill>
                  <a:srgbClr val="0000FF"/>
                </a:solidFill>
              </a:rPr>
              <a:t> INS </a:t>
            </a:r>
            <a:r>
              <a:rPr lang="ro-RO" altLang="de-DE" sz="3600" dirty="0" err="1">
                <a:solidFill>
                  <a:srgbClr val="0000FF"/>
                </a:solidFill>
              </a:rPr>
              <a:t>networking</a:t>
            </a:r>
            <a:r>
              <a:rPr lang="ro-RO" altLang="de-DE" sz="3600" dirty="0">
                <a:solidFill>
                  <a:srgbClr val="0000FF"/>
                </a:solidFill>
              </a:rPr>
              <a:t> </a:t>
            </a:r>
            <a:r>
              <a:rPr lang="ro-RO" altLang="de-DE" sz="3600" dirty="0" err="1">
                <a:solidFill>
                  <a:srgbClr val="0000FF"/>
                </a:solidFill>
              </a:rPr>
              <a:t>under</a:t>
            </a:r>
            <a:r>
              <a:rPr lang="ro-RO" altLang="de-DE" sz="3600" dirty="0">
                <a:solidFill>
                  <a:srgbClr val="0000FF"/>
                </a:solidFill>
              </a:rPr>
              <a:t> EMILYO:</a:t>
            </a:r>
            <a:endParaRPr lang="en-US" altLang="de-DE" sz="3600" dirty="0">
              <a:solidFill>
                <a:srgbClr val="0000FF"/>
              </a:solidFill>
            </a:endParaRPr>
          </a:p>
          <a:p>
            <a:pPr eaLnBrk="1" hangingPunct="1">
              <a:spcAft>
                <a:spcPct val="0"/>
              </a:spcAft>
              <a:buFontTx/>
              <a:buNone/>
            </a:pPr>
            <a:endParaRPr lang="en-US" altLang="de-DE" sz="1000" dirty="0">
              <a:solidFill>
                <a:srgbClr val="0000FF"/>
              </a:solidFill>
            </a:endParaRPr>
          </a:p>
          <a:p>
            <a:pPr marL="571500" indent="-571500" eaLnBrk="1" hangingPunct="1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ro-RO" altLang="de-DE" sz="2700" dirty="0">
                <a:solidFill>
                  <a:srgbClr val="7030A0"/>
                </a:solidFill>
              </a:rPr>
              <a:t>New </a:t>
            </a:r>
            <a:r>
              <a:rPr lang="en-US" altLang="de-DE" sz="2700" dirty="0">
                <a:solidFill>
                  <a:srgbClr val="7030A0"/>
                </a:solidFill>
              </a:rPr>
              <a:t>Navy BOEI </a:t>
            </a:r>
            <a:r>
              <a:rPr lang="ro-RO" altLang="de-DE" sz="2700" dirty="0" err="1">
                <a:solidFill>
                  <a:srgbClr val="7030A0"/>
                </a:solidFill>
              </a:rPr>
              <a:t>to</a:t>
            </a:r>
            <a:r>
              <a:rPr lang="ro-RO" altLang="de-DE" sz="2700" dirty="0">
                <a:solidFill>
                  <a:srgbClr val="7030A0"/>
                </a:solidFill>
              </a:rPr>
              <a:t> </a:t>
            </a:r>
            <a:r>
              <a:rPr lang="ro-RO" altLang="de-DE" sz="2700" dirty="0" err="1">
                <a:solidFill>
                  <a:srgbClr val="7030A0"/>
                </a:solidFill>
              </a:rPr>
              <a:t>be</a:t>
            </a:r>
            <a:r>
              <a:rPr lang="ro-RO" altLang="de-DE" sz="2700" dirty="0">
                <a:solidFill>
                  <a:srgbClr val="7030A0"/>
                </a:solidFill>
              </a:rPr>
              <a:t> </a:t>
            </a:r>
            <a:r>
              <a:rPr lang="ro-RO" altLang="de-DE" sz="2700" dirty="0" err="1">
                <a:solidFill>
                  <a:srgbClr val="7030A0"/>
                </a:solidFill>
              </a:rPr>
              <a:t>attracted</a:t>
            </a:r>
            <a:r>
              <a:rPr lang="ro-RO" altLang="de-DE" sz="2700" dirty="0">
                <a:solidFill>
                  <a:srgbClr val="7030A0"/>
                </a:solidFill>
              </a:rPr>
              <a:t> in </a:t>
            </a:r>
            <a:r>
              <a:rPr lang="ro-RO" altLang="de-DE" sz="2700" dirty="0" err="1">
                <a:solidFill>
                  <a:srgbClr val="7030A0"/>
                </a:solidFill>
              </a:rPr>
              <a:t>the</a:t>
            </a:r>
            <a:r>
              <a:rPr lang="ro-RO" altLang="de-DE" sz="2700" dirty="0">
                <a:solidFill>
                  <a:srgbClr val="7030A0"/>
                </a:solidFill>
              </a:rPr>
              <a:t> </a:t>
            </a:r>
            <a:r>
              <a:rPr lang="ro-RO" altLang="de-DE" sz="2700" dirty="0" err="1">
                <a:solidFill>
                  <a:srgbClr val="7030A0"/>
                </a:solidFill>
              </a:rPr>
              <a:t>network</a:t>
            </a:r>
            <a:r>
              <a:rPr lang="en-US" altLang="de-DE" sz="2700" dirty="0">
                <a:solidFill>
                  <a:srgbClr val="7030A0"/>
                </a:solidFill>
              </a:rPr>
              <a:t> (i.e. France, Germany)</a:t>
            </a:r>
            <a:r>
              <a:rPr lang="ro-RO" altLang="de-DE" sz="2700" dirty="0">
                <a:solidFill>
                  <a:srgbClr val="7030A0"/>
                </a:solidFill>
              </a:rPr>
              <a:t>;</a:t>
            </a:r>
          </a:p>
          <a:p>
            <a:pPr marL="571500" indent="-571500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sz="2700" dirty="0">
                <a:solidFill>
                  <a:srgbClr val="7030A0"/>
                </a:solidFill>
              </a:rPr>
              <a:t>Regular </a:t>
            </a:r>
            <a:r>
              <a:rPr lang="ro-RO" altLang="de-DE" sz="2700" dirty="0" err="1">
                <a:solidFill>
                  <a:srgbClr val="7030A0"/>
                </a:solidFill>
              </a:rPr>
              <a:t>guidance</a:t>
            </a:r>
            <a:r>
              <a:rPr lang="en-US" altLang="de-DE" sz="2700" dirty="0">
                <a:solidFill>
                  <a:srgbClr val="7030A0"/>
                </a:solidFill>
              </a:rPr>
              <a:t>/assistance</a:t>
            </a:r>
            <a:r>
              <a:rPr lang="ro-RO" altLang="de-DE" sz="2700" dirty="0">
                <a:solidFill>
                  <a:srgbClr val="7030A0"/>
                </a:solidFill>
              </a:rPr>
              <a:t> </a:t>
            </a:r>
            <a:r>
              <a:rPr lang="en-US" altLang="de-DE" sz="2700" dirty="0">
                <a:solidFill>
                  <a:srgbClr val="7030A0"/>
                </a:solidFill>
              </a:rPr>
              <a:t>for </a:t>
            </a:r>
            <a:r>
              <a:rPr lang="ro-RO" altLang="de-DE" sz="2700" dirty="0">
                <a:solidFill>
                  <a:srgbClr val="7030A0"/>
                </a:solidFill>
              </a:rPr>
              <a:t>Erasmus+ program </a:t>
            </a:r>
            <a:r>
              <a:rPr lang="en-US" altLang="de-DE" sz="2700" dirty="0">
                <a:solidFill>
                  <a:srgbClr val="7030A0"/>
                </a:solidFill>
              </a:rPr>
              <a:t>to be </a:t>
            </a:r>
            <a:r>
              <a:rPr lang="ro-RO" altLang="de-DE" sz="2700" dirty="0" err="1">
                <a:solidFill>
                  <a:srgbClr val="7030A0"/>
                </a:solidFill>
              </a:rPr>
              <a:t>provided</a:t>
            </a:r>
            <a:r>
              <a:rPr lang="ro-RO" altLang="de-DE" sz="2700" dirty="0">
                <a:solidFill>
                  <a:srgbClr val="7030A0"/>
                </a:solidFill>
              </a:rPr>
              <a:t> for </a:t>
            </a:r>
            <a:r>
              <a:rPr lang="ro-RO" altLang="de-DE" sz="2700" dirty="0" err="1">
                <a:solidFill>
                  <a:srgbClr val="7030A0"/>
                </a:solidFill>
              </a:rPr>
              <a:t>partners</a:t>
            </a:r>
            <a:r>
              <a:rPr lang="ro-RO" altLang="de-DE" sz="2700" dirty="0">
                <a:solidFill>
                  <a:srgbClr val="7030A0"/>
                </a:solidFill>
              </a:rPr>
              <a:t>;</a:t>
            </a:r>
          </a:p>
          <a:p>
            <a:pPr marL="571500" indent="-571500" eaLnBrk="1" hangingPunct="1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ro-RO" altLang="de-DE" sz="2700" dirty="0" err="1">
                <a:solidFill>
                  <a:srgbClr val="7030A0"/>
                </a:solidFill>
              </a:rPr>
              <a:t>Technical</a:t>
            </a:r>
            <a:r>
              <a:rPr lang="ro-RO" altLang="de-DE" sz="2700" dirty="0">
                <a:solidFill>
                  <a:srgbClr val="7030A0"/>
                </a:solidFill>
              </a:rPr>
              <a:t> </a:t>
            </a:r>
            <a:r>
              <a:rPr lang="ro-RO" altLang="de-DE" sz="2700" dirty="0" err="1">
                <a:solidFill>
                  <a:srgbClr val="7030A0"/>
                </a:solidFill>
              </a:rPr>
              <a:t>assistance</a:t>
            </a:r>
            <a:r>
              <a:rPr lang="ro-RO" altLang="de-DE" sz="2700" dirty="0">
                <a:solidFill>
                  <a:srgbClr val="7030A0"/>
                </a:solidFill>
              </a:rPr>
              <a:t> </a:t>
            </a:r>
            <a:r>
              <a:rPr lang="ro-RO" altLang="de-DE" sz="2700" dirty="0" err="1">
                <a:solidFill>
                  <a:srgbClr val="7030A0"/>
                </a:solidFill>
              </a:rPr>
              <a:t>provided</a:t>
            </a:r>
            <a:r>
              <a:rPr lang="ro-RO" altLang="de-DE" sz="2700" dirty="0">
                <a:solidFill>
                  <a:srgbClr val="7030A0"/>
                </a:solidFill>
              </a:rPr>
              <a:t> for </a:t>
            </a:r>
            <a:r>
              <a:rPr lang="ro-RO" altLang="de-DE" sz="2700" dirty="0" err="1">
                <a:solidFill>
                  <a:srgbClr val="7030A0"/>
                </a:solidFill>
              </a:rPr>
              <a:t>partners</a:t>
            </a:r>
            <a:r>
              <a:rPr lang="ro-RO" altLang="de-DE" sz="2700" dirty="0">
                <a:solidFill>
                  <a:srgbClr val="7030A0"/>
                </a:solidFill>
              </a:rPr>
              <a:t> </a:t>
            </a:r>
            <a:r>
              <a:rPr lang="en-US" altLang="de-DE" sz="2700" dirty="0">
                <a:solidFill>
                  <a:srgbClr val="7030A0"/>
                </a:solidFill>
              </a:rPr>
              <a:t>for</a:t>
            </a:r>
            <a:r>
              <a:rPr lang="ro-RO" altLang="de-DE" sz="2700" dirty="0">
                <a:solidFill>
                  <a:srgbClr val="7030A0"/>
                </a:solidFill>
              </a:rPr>
              <a:t> Erasmus+ program</a:t>
            </a:r>
            <a:r>
              <a:rPr lang="en-US" altLang="de-DE" sz="2700" dirty="0">
                <a:solidFill>
                  <a:srgbClr val="7030A0"/>
                </a:solidFill>
              </a:rPr>
              <a:t> implementation to value the opportunities</a:t>
            </a:r>
            <a:r>
              <a:rPr lang="ro-RO" altLang="de-DE" sz="2700" dirty="0">
                <a:solidFill>
                  <a:srgbClr val="7030A0"/>
                </a:solidFill>
              </a:rPr>
              <a:t>;</a:t>
            </a:r>
          </a:p>
          <a:p>
            <a:pPr marL="571500" indent="-571500" eaLnBrk="1" hangingPunct="1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ro-RO" altLang="de-DE" sz="2700" dirty="0">
                <a:solidFill>
                  <a:srgbClr val="7030A0"/>
                </a:solidFill>
              </a:rPr>
              <a:t>Online </a:t>
            </a:r>
            <a:r>
              <a:rPr lang="ro-RO" altLang="de-DE" sz="2700" dirty="0" err="1">
                <a:solidFill>
                  <a:srgbClr val="7030A0"/>
                </a:solidFill>
              </a:rPr>
              <a:t>resources</a:t>
            </a:r>
            <a:r>
              <a:rPr lang="ro-RO" altLang="de-DE" sz="2700" dirty="0">
                <a:solidFill>
                  <a:srgbClr val="7030A0"/>
                </a:solidFill>
              </a:rPr>
              <a:t> </a:t>
            </a:r>
            <a:r>
              <a:rPr lang="ro-RO" altLang="de-DE" sz="2700" dirty="0" err="1">
                <a:solidFill>
                  <a:srgbClr val="7030A0"/>
                </a:solidFill>
              </a:rPr>
              <a:t>to</a:t>
            </a:r>
            <a:r>
              <a:rPr lang="ro-RO" altLang="de-DE" sz="2700" dirty="0">
                <a:solidFill>
                  <a:srgbClr val="7030A0"/>
                </a:solidFill>
              </a:rPr>
              <a:t> </a:t>
            </a:r>
            <a:r>
              <a:rPr lang="ro-RO" altLang="de-DE" sz="2700" dirty="0" err="1">
                <a:solidFill>
                  <a:srgbClr val="7030A0"/>
                </a:solidFill>
              </a:rPr>
              <a:t>be</a:t>
            </a:r>
            <a:r>
              <a:rPr lang="ro-RO" altLang="de-DE" sz="2700" dirty="0">
                <a:solidFill>
                  <a:srgbClr val="7030A0"/>
                </a:solidFill>
              </a:rPr>
              <a:t> </a:t>
            </a:r>
            <a:r>
              <a:rPr lang="ro-RO" altLang="de-DE" sz="2700" dirty="0" err="1">
                <a:solidFill>
                  <a:srgbClr val="7030A0"/>
                </a:solidFill>
              </a:rPr>
              <a:t>allocated</a:t>
            </a:r>
            <a:r>
              <a:rPr lang="ro-RO" altLang="de-DE" sz="2700" dirty="0">
                <a:solidFill>
                  <a:srgbClr val="7030A0"/>
                </a:solidFill>
              </a:rPr>
              <a:t> </a:t>
            </a:r>
            <a:r>
              <a:rPr lang="ro-RO" altLang="de-DE" sz="2700" dirty="0" err="1">
                <a:solidFill>
                  <a:srgbClr val="7030A0"/>
                </a:solidFill>
              </a:rPr>
              <a:t>to</a:t>
            </a:r>
            <a:r>
              <a:rPr lang="ro-RO" altLang="de-DE" sz="2700" dirty="0">
                <a:solidFill>
                  <a:srgbClr val="7030A0"/>
                </a:solidFill>
              </a:rPr>
              <a:t> facilitate </a:t>
            </a:r>
            <a:r>
              <a:rPr lang="ro-RO" altLang="de-DE" sz="2700" dirty="0" err="1">
                <a:solidFill>
                  <a:srgbClr val="7030A0"/>
                </a:solidFill>
              </a:rPr>
              <a:t>the</a:t>
            </a:r>
            <a:r>
              <a:rPr lang="ro-RO" altLang="de-DE" sz="2700" dirty="0">
                <a:solidFill>
                  <a:srgbClr val="7030A0"/>
                </a:solidFill>
              </a:rPr>
              <a:t> </a:t>
            </a:r>
            <a:r>
              <a:rPr lang="ro-RO" altLang="de-DE" sz="2700" dirty="0" err="1">
                <a:solidFill>
                  <a:srgbClr val="7030A0"/>
                </a:solidFill>
              </a:rPr>
              <a:t>communication</a:t>
            </a:r>
            <a:r>
              <a:rPr lang="ro-RO" altLang="de-DE" sz="2700" dirty="0">
                <a:solidFill>
                  <a:srgbClr val="7030A0"/>
                </a:solidFill>
              </a:rPr>
              <a:t>.</a:t>
            </a:r>
            <a:endParaRPr lang="en-US" altLang="de-DE" sz="2700" dirty="0">
              <a:solidFill>
                <a:srgbClr val="7030A0"/>
              </a:solidFill>
            </a:endParaRPr>
          </a:p>
        </p:txBody>
      </p:sp>
      <p:pic>
        <p:nvPicPr>
          <p:cNvPr id="3" name="Bild 12" descr="EMILYO Logo">
            <a:extLst>
              <a:ext uri="{FF2B5EF4-FFF2-40B4-BE49-F238E27FC236}">
                <a16:creationId xmlns:a16="http://schemas.microsoft.com/office/drawing/2014/main" id="{51976DC8-DAF9-49E3-B5A6-A4A82145E5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026" y="51104"/>
            <a:ext cx="1098581" cy="10985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1">
            <a:extLst>
              <a:ext uri="{FF2B5EF4-FFF2-40B4-BE49-F238E27FC236}">
                <a16:creationId xmlns:a16="http://schemas.microsoft.com/office/drawing/2014/main" id="{D74F588F-8D5B-4444-88D5-3B1EAFE41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329" y="271415"/>
            <a:ext cx="85627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Aft>
                <a:spcPct val="0"/>
              </a:spcAft>
              <a:buFontTx/>
              <a:buNone/>
            </a:pPr>
            <a:r>
              <a:rPr lang="en-US" altLang="de-DE" sz="3600" dirty="0">
                <a:solidFill>
                  <a:srgbClr val="FF0000"/>
                </a:solidFill>
              </a:rPr>
              <a:t>INTERNATIONAL NAVAL SEMESTER</a:t>
            </a:r>
            <a:endParaRPr lang="de-AT" altLang="de-DE" sz="22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A9BD4E-7F6A-492E-864F-4F71C9A8CE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883" y="1138055"/>
            <a:ext cx="1775117" cy="11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00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6A8762C-063B-431A-A4BC-CC8FA22A75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9"/>
          <a:stretch/>
        </p:blipFill>
        <p:spPr>
          <a:xfrm>
            <a:off x="192494" y="4197530"/>
            <a:ext cx="4269867" cy="2609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C7CF4B-FE79-4F4C-BA51-9D9B6D629C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583" y="1877550"/>
            <a:ext cx="4991024" cy="2658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6C8DB1-3544-4F81-88D8-3E346D13D2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673" y="4197531"/>
            <a:ext cx="4630833" cy="2609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71776F8-1FA4-4830-A16E-CDCCBD32B1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" y="51104"/>
            <a:ext cx="1098581" cy="108695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1">
            <a:extLst>
              <a:ext uri="{FF2B5EF4-FFF2-40B4-BE49-F238E27FC236}">
                <a16:creationId xmlns:a16="http://schemas.microsoft.com/office/drawing/2014/main" id="{6A8AD7A8-51DA-4DC7-B23E-2801EF0BD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814" y="1426518"/>
            <a:ext cx="11918372" cy="521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de-DE" sz="3600" dirty="0">
                <a:solidFill>
                  <a:srgbClr val="0000FF"/>
                </a:solidFill>
              </a:rPr>
              <a:t>d. </a:t>
            </a:r>
            <a:r>
              <a:rPr lang="en-US" altLang="de-DE" sz="3600" dirty="0" err="1">
                <a:solidFill>
                  <a:srgbClr val="0000FF"/>
                </a:solidFill>
              </a:rPr>
              <a:t>LoD</a:t>
            </a:r>
            <a:r>
              <a:rPr lang="en-US" altLang="de-DE" sz="3600" dirty="0">
                <a:solidFill>
                  <a:srgbClr val="0000FF"/>
                </a:solidFill>
              </a:rPr>
              <a:t> 11 – </a:t>
            </a:r>
            <a:r>
              <a:rPr lang="ro-RO" altLang="de-DE" sz="3600" dirty="0" err="1">
                <a:solidFill>
                  <a:srgbClr val="0000FF"/>
                </a:solidFill>
              </a:rPr>
              <a:t>Joint</a:t>
            </a:r>
            <a:r>
              <a:rPr lang="ro-RO" altLang="de-DE" sz="3600" dirty="0">
                <a:solidFill>
                  <a:srgbClr val="0000FF"/>
                </a:solidFill>
              </a:rPr>
              <a:t> </a:t>
            </a:r>
            <a:r>
              <a:rPr lang="ro-RO" altLang="de-DE" sz="3600" dirty="0" err="1">
                <a:solidFill>
                  <a:srgbClr val="0000FF"/>
                </a:solidFill>
              </a:rPr>
              <a:t>projects</a:t>
            </a:r>
            <a:r>
              <a:rPr lang="ro-RO" altLang="de-DE" sz="3600" dirty="0">
                <a:solidFill>
                  <a:srgbClr val="0000FF"/>
                </a:solidFill>
              </a:rPr>
              <a:t> </a:t>
            </a:r>
            <a:r>
              <a:rPr lang="ro-RO" altLang="de-DE" sz="3600" dirty="0" err="1">
                <a:solidFill>
                  <a:srgbClr val="0000FF"/>
                </a:solidFill>
              </a:rPr>
              <a:t>to</a:t>
            </a:r>
            <a:r>
              <a:rPr lang="ro-RO" altLang="de-DE" sz="3600" dirty="0">
                <a:solidFill>
                  <a:srgbClr val="0000FF"/>
                </a:solidFill>
              </a:rPr>
              <a:t> </a:t>
            </a:r>
            <a:r>
              <a:rPr lang="ro-RO" altLang="de-DE" sz="3600" dirty="0" err="1">
                <a:solidFill>
                  <a:srgbClr val="0000FF"/>
                </a:solidFill>
              </a:rPr>
              <a:t>be</a:t>
            </a:r>
            <a:r>
              <a:rPr lang="ro-RO" altLang="de-DE" sz="3600" dirty="0">
                <a:solidFill>
                  <a:srgbClr val="0000FF"/>
                </a:solidFill>
              </a:rPr>
              <a:t> </a:t>
            </a:r>
            <a:r>
              <a:rPr lang="en-US" altLang="de-DE" sz="3600" dirty="0">
                <a:solidFill>
                  <a:srgbClr val="0000FF"/>
                </a:solidFill>
              </a:rPr>
              <a:t>implementer</a:t>
            </a:r>
          </a:p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de-DE" sz="3600" dirty="0">
                <a:solidFill>
                  <a:srgbClr val="0000FF"/>
                </a:solidFill>
              </a:rPr>
              <a:t>or further </a:t>
            </a:r>
            <a:r>
              <a:rPr lang="ro-RO" altLang="de-DE" sz="3600" dirty="0" err="1">
                <a:solidFill>
                  <a:srgbClr val="0000FF"/>
                </a:solidFill>
              </a:rPr>
              <a:t>applied</a:t>
            </a:r>
            <a:r>
              <a:rPr lang="ro-RO" altLang="de-DE" sz="3600" dirty="0">
                <a:solidFill>
                  <a:srgbClr val="0000FF"/>
                </a:solidFill>
              </a:rPr>
              <a:t>:</a:t>
            </a:r>
            <a:endParaRPr lang="en-US" altLang="de-DE" sz="3600" dirty="0">
              <a:solidFill>
                <a:srgbClr val="0000FF"/>
              </a:solidFill>
            </a:endParaRPr>
          </a:p>
          <a:p>
            <a:pPr eaLnBrk="1" hangingPunct="1">
              <a:spcAft>
                <a:spcPct val="0"/>
              </a:spcAft>
              <a:buFontTx/>
              <a:buNone/>
            </a:pPr>
            <a:endParaRPr lang="en-US" altLang="de-DE" sz="1400" dirty="0">
              <a:solidFill>
                <a:srgbClr val="0000FF"/>
              </a:solidFill>
            </a:endParaRPr>
          </a:p>
          <a:p>
            <a:pPr marL="571500" indent="-571500" eaLnBrk="1" hangingPunct="1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ro-RO" altLang="de-DE" dirty="0">
                <a:solidFill>
                  <a:srgbClr val="7030A0"/>
                </a:solidFill>
              </a:rPr>
              <a:t>MARS-NET – </a:t>
            </a:r>
            <a:r>
              <a:rPr lang="ro-RO" altLang="de-DE" dirty="0" err="1">
                <a:solidFill>
                  <a:srgbClr val="7030A0"/>
                </a:solidFill>
              </a:rPr>
              <a:t>simulators</a:t>
            </a:r>
            <a:r>
              <a:rPr lang="en-GB" altLang="de-DE" dirty="0">
                <a:solidFill>
                  <a:srgbClr val="7030A0"/>
                </a:solidFill>
              </a:rPr>
              <a:t>’ network implementation </a:t>
            </a:r>
            <a:r>
              <a:rPr lang="en-GB" altLang="de-DE" sz="1600" dirty="0">
                <a:solidFill>
                  <a:srgbClr val="7030A0"/>
                </a:solidFill>
              </a:rPr>
              <a:t>(2022-2024)</a:t>
            </a:r>
            <a:r>
              <a:rPr lang="ro-RO" altLang="de-DE" dirty="0">
                <a:solidFill>
                  <a:srgbClr val="7030A0"/>
                </a:solidFill>
              </a:rPr>
              <a:t>;</a:t>
            </a:r>
          </a:p>
          <a:p>
            <a:pPr marL="571500" indent="-571500" eaLnBrk="1" hangingPunct="1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GB" altLang="de-DE" dirty="0">
                <a:solidFill>
                  <a:srgbClr val="7030A0"/>
                </a:solidFill>
              </a:rPr>
              <a:t>SEA MENTORS – mentorship platform to be implemented </a:t>
            </a:r>
            <a:r>
              <a:rPr lang="en-GB" altLang="de-DE" sz="1600" dirty="0">
                <a:solidFill>
                  <a:srgbClr val="7030A0"/>
                </a:solidFill>
              </a:rPr>
              <a:t>(2022-2024)</a:t>
            </a:r>
            <a:r>
              <a:rPr lang="ro-RO" altLang="de-DE" dirty="0">
                <a:solidFill>
                  <a:srgbClr val="7030A0"/>
                </a:solidFill>
              </a:rPr>
              <a:t>;</a:t>
            </a:r>
          </a:p>
          <a:p>
            <a:pPr marL="571500" indent="-571500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GB" altLang="de-DE" dirty="0">
                <a:solidFill>
                  <a:srgbClr val="7030A0"/>
                </a:solidFill>
              </a:rPr>
              <a:t>Integrated Training Programs Network for EU Naval Academies (future 2023)</a:t>
            </a:r>
            <a:r>
              <a:rPr lang="ro-RO" altLang="de-DE" dirty="0">
                <a:solidFill>
                  <a:srgbClr val="7030A0"/>
                </a:solidFill>
              </a:rPr>
              <a:t>;</a:t>
            </a:r>
          </a:p>
          <a:p>
            <a:pPr marL="571500" indent="-571500" eaLnBrk="1" hangingPunct="1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GB" altLang="de-DE" dirty="0">
                <a:solidFill>
                  <a:srgbClr val="7030A0"/>
                </a:solidFill>
              </a:rPr>
              <a:t>Common Curriculum Harmonization for Navy Education – curriculum framework development (future 2024)</a:t>
            </a:r>
            <a:r>
              <a:rPr lang="ro-RO" altLang="de-DE" dirty="0">
                <a:solidFill>
                  <a:srgbClr val="7030A0"/>
                </a:solidFill>
              </a:rPr>
              <a:t>.</a:t>
            </a:r>
            <a:endParaRPr lang="en-US" altLang="de-DE" dirty="0">
              <a:solidFill>
                <a:srgbClr val="7030A0"/>
              </a:solidFill>
            </a:endParaRPr>
          </a:p>
        </p:txBody>
      </p:sp>
      <p:pic>
        <p:nvPicPr>
          <p:cNvPr id="3" name="Bild 12" descr="EMILYO Logo">
            <a:extLst>
              <a:ext uri="{FF2B5EF4-FFF2-40B4-BE49-F238E27FC236}">
                <a16:creationId xmlns:a16="http://schemas.microsoft.com/office/drawing/2014/main" id="{51976DC8-DAF9-49E3-B5A6-A4A82145E5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026" y="51104"/>
            <a:ext cx="1098581" cy="10985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1">
            <a:extLst>
              <a:ext uri="{FF2B5EF4-FFF2-40B4-BE49-F238E27FC236}">
                <a16:creationId xmlns:a16="http://schemas.microsoft.com/office/drawing/2014/main" id="{D74F588F-8D5B-4444-88D5-3B1EAFE41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329" y="271415"/>
            <a:ext cx="85627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Aft>
                <a:spcPct val="0"/>
              </a:spcAft>
              <a:buFontTx/>
              <a:buNone/>
            </a:pPr>
            <a:r>
              <a:rPr lang="en-US" altLang="de-DE" sz="3600" dirty="0">
                <a:solidFill>
                  <a:srgbClr val="FF0000"/>
                </a:solidFill>
              </a:rPr>
              <a:t>INTERNATIONAL NAVAL SEMESTER</a:t>
            </a:r>
            <a:endParaRPr lang="de-AT" altLang="de-DE" sz="22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8C7956-8A55-4484-BB7E-E388E31B66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883" y="1138055"/>
            <a:ext cx="1775117" cy="11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17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716</Words>
  <Application>Microsoft Office PowerPoint</Application>
  <PresentationFormat>Widescreen</PresentationFormat>
  <Paragraphs>76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Popa Catalin</dc:creator>
  <cp:lastModifiedBy>Popa Catalin</cp:lastModifiedBy>
  <cp:revision>57</cp:revision>
  <dcterms:created xsi:type="dcterms:W3CDTF">2022-04-18T12:01:08Z</dcterms:created>
  <dcterms:modified xsi:type="dcterms:W3CDTF">2022-05-05T05:46:21Z</dcterms:modified>
</cp:coreProperties>
</file>